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60" r:id="rId4"/>
    <p:sldMasterId id="2147483666" r:id="rId5"/>
    <p:sldMasterId id="2147483672" r:id="rId6"/>
    <p:sldMasterId id="2147483678" r:id="rId7"/>
    <p:sldMasterId id="2147483684" r:id="rId8"/>
    <p:sldMasterId id="2147483690" r:id="rId9"/>
    <p:sldMasterId id="2147483696" r:id="rId10"/>
    <p:sldMasterId id="2147483702" r:id="rId11"/>
    <p:sldMasterId id="2147483708" r:id="rId12"/>
    <p:sldMasterId id="2147483714" r:id="rId13"/>
    <p:sldMasterId id="2147483720" r:id="rId14"/>
    <p:sldMasterId id="2147483726" r:id="rId15"/>
    <p:sldMasterId id="2147483732" r:id="rId16"/>
    <p:sldMasterId id="2147483738" r:id="rId17"/>
  </p:sldMasterIdLst>
  <p:notesMasterIdLst>
    <p:notesMasterId r:id="rId598"/>
  </p:notesMasterIdLst>
  <p:sldIdLst>
    <p:sldId id="833" r:id="rId18"/>
    <p:sldId id="834" r:id="rId19"/>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3" r:id="rId147"/>
    <p:sldId id="384"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7" r:id="rId161"/>
    <p:sldId id="398" r:id="rId162"/>
    <p:sldId id="399" r:id="rId163"/>
    <p:sldId id="400" r:id="rId164"/>
    <p:sldId id="401" r:id="rId165"/>
    <p:sldId id="402" r:id="rId166"/>
    <p:sldId id="403" r:id="rId167"/>
    <p:sldId id="404" r:id="rId168"/>
    <p:sldId id="405" r:id="rId169"/>
    <p:sldId id="406" r:id="rId170"/>
    <p:sldId id="407" r:id="rId171"/>
    <p:sldId id="408" r:id="rId172"/>
    <p:sldId id="409" r:id="rId173"/>
    <p:sldId id="410" r:id="rId174"/>
    <p:sldId id="411" r:id="rId175"/>
    <p:sldId id="412" r:id="rId176"/>
    <p:sldId id="413" r:id="rId177"/>
    <p:sldId id="414" r:id="rId178"/>
    <p:sldId id="415" r:id="rId179"/>
    <p:sldId id="416" r:id="rId180"/>
    <p:sldId id="417" r:id="rId181"/>
    <p:sldId id="418" r:id="rId182"/>
    <p:sldId id="419" r:id="rId183"/>
    <p:sldId id="420" r:id="rId184"/>
    <p:sldId id="421" r:id="rId185"/>
    <p:sldId id="422" r:id="rId186"/>
    <p:sldId id="423" r:id="rId187"/>
    <p:sldId id="424" r:id="rId188"/>
    <p:sldId id="425" r:id="rId189"/>
    <p:sldId id="426" r:id="rId190"/>
    <p:sldId id="427" r:id="rId191"/>
    <p:sldId id="428" r:id="rId192"/>
    <p:sldId id="429" r:id="rId193"/>
    <p:sldId id="430" r:id="rId194"/>
    <p:sldId id="431" r:id="rId195"/>
    <p:sldId id="432" r:id="rId196"/>
    <p:sldId id="433" r:id="rId197"/>
    <p:sldId id="434" r:id="rId198"/>
    <p:sldId id="435" r:id="rId199"/>
    <p:sldId id="436" r:id="rId200"/>
    <p:sldId id="437" r:id="rId201"/>
    <p:sldId id="438" r:id="rId202"/>
    <p:sldId id="439" r:id="rId203"/>
    <p:sldId id="440" r:id="rId204"/>
    <p:sldId id="441" r:id="rId205"/>
    <p:sldId id="442" r:id="rId206"/>
    <p:sldId id="443" r:id="rId207"/>
    <p:sldId id="444" r:id="rId208"/>
    <p:sldId id="445" r:id="rId209"/>
    <p:sldId id="446" r:id="rId210"/>
    <p:sldId id="447" r:id="rId211"/>
    <p:sldId id="448" r:id="rId212"/>
    <p:sldId id="449" r:id="rId213"/>
    <p:sldId id="450" r:id="rId214"/>
    <p:sldId id="451" r:id="rId215"/>
    <p:sldId id="452" r:id="rId216"/>
    <p:sldId id="453" r:id="rId217"/>
    <p:sldId id="454" r:id="rId218"/>
    <p:sldId id="455" r:id="rId219"/>
    <p:sldId id="456" r:id="rId220"/>
    <p:sldId id="457" r:id="rId221"/>
    <p:sldId id="458" r:id="rId222"/>
    <p:sldId id="459" r:id="rId223"/>
    <p:sldId id="460" r:id="rId224"/>
    <p:sldId id="461" r:id="rId225"/>
    <p:sldId id="462" r:id="rId226"/>
    <p:sldId id="463" r:id="rId227"/>
    <p:sldId id="464" r:id="rId228"/>
    <p:sldId id="465" r:id="rId229"/>
    <p:sldId id="466" r:id="rId230"/>
    <p:sldId id="467" r:id="rId231"/>
    <p:sldId id="468" r:id="rId232"/>
    <p:sldId id="469" r:id="rId233"/>
    <p:sldId id="470" r:id="rId234"/>
    <p:sldId id="471" r:id="rId235"/>
    <p:sldId id="472" r:id="rId236"/>
    <p:sldId id="473" r:id="rId237"/>
    <p:sldId id="474" r:id="rId238"/>
    <p:sldId id="475" r:id="rId239"/>
    <p:sldId id="476" r:id="rId240"/>
    <p:sldId id="477" r:id="rId241"/>
    <p:sldId id="478" r:id="rId242"/>
    <p:sldId id="479" r:id="rId243"/>
    <p:sldId id="480" r:id="rId244"/>
    <p:sldId id="481" r:id="rId245"/>
    <p:sldId id="482" r:id="rId246"/>
    <p:sldId id="483" r:id="rId247"/>
    <p:sldId id="484" r:id="rId248"/>
    <p:sldId id="485" r:id="rId249"/>
    <p:sldId id="486" r:id="rId250"/>
    <p:sldId id="487" r:id="rId251"/>
    <p:sldId id="488" r:id="rId252"/>
    <p:sldId id="489" r:id="rId253"/>
    <p:sldId id="490" r:id="rId254"/>
    <p:sldId id="491" r:id="rId255"/>
    <p:sldId id="492" r:id="rId256"/>
    <p:sldId id="493" r:id="rId257"/>
    <p:sldId id="494" r:id="rId258"/>
    <p:sldId id="495" r:id="rId259"/>
    <p:sldId id="496" r:id="rId260"/>
    <p:sldId id="497" r:id="rId261"/>
    <p:sldId id="498" r:id="rId262"/>
    <p:sldId id="499" r:id="rId263"/>
    <p:sldId id="500" r:id="rId264"/>
    <p:sldId id="501" r:id="rId265"/>
    <p:sldId id="502" r:id="rId266"/>
    <p:sldId id="503" r:id="rId267"/>
    <p:sldId id="504" r:id="rId268"/>
    <p:sldId id="505" r:id="rId269"/>
    <p:sldId id="506" r:id="rId270"/>
    <p:sldId id="507" r:id="rId271"/>
    <p:sldId id="508" r:id="rId272"/>
    <p:sldId id="509" r:id="rId273"/>
    <p:sldId id="510" r:id="rId274"/>
    <p:sldId id="511" r:id="rId275"/>
    <p:sldId id="512" r:id="rId276"/>
    <p:sldId id="513" r:id="rId277"/>
    <p:sldId id="514" r:id="rId278"/>
    <p:sldId id="515" r:id="rId279"/>
    <p:sldId id="516" r:id="rId280"/>
    <p:sldId id="517" r:id="rId281"/>
    <p:sldId id="518" r:id="rId282"/>
    <p:sldId id="519" r:id="rId283"/>
    <p:sldId id="520" r:id="rId284"/>
    <p:sldId id="521" r:id="rId285"/>
    <p:sldId id="522" r:id="rId286"/>
    <p:sldId id="523" r:id="rId287"/>
    <p:sldId id="524" r:id="rId288"/>
    <p:sldId id="525" r:id="rId289"/>
    <p:sldId id="526" r:id="rId290"/>
    <p:sldId id="527" r:id="rId291"/>
    <p:sldId id="528" r:id="rId292"/>
    <p:sldId id="529" r:id="rId293"/>
    <p:sldId id="530" r:id="rId294"/>
    <p:sldId id="531" r:id="rId295"/>
    <p:sldId id="532" r:id="rId296"/>
    <p:sldId id="533" r:id="rId297"/>
    <p:sldId id="534" r:id="rId298"/>
    <p:sldId id="535" r:id="rId299"/>
    <p:sldId id="536" r:id="rId300"/>
    <p:sldId id="537" r:id="rId301"/>
    <p:sldId id="538" r:id="rId302"/>
    <p:sldId id="539" r:id="rId303"/>
    <p:sldId id="540" r:id="rId304"/>
    <p:sldId id="541" r:id="rId305"/>
    <p:sldId id="542" r:id="rId306"/>
    <p:sldId id="543" r:id="rId307"/>
    <p:sldId id="544" r:id="rId308"/>
    <p:sldId id="545" r:id="rId309"/>
    <p:sldId id="546" r:id="rId310"/>
    <p:sldId id="547" r:id="rId311"/>
    <p:sldId id="548" r:id="rId312"/>
    <p:sldId id="549" r:id="rId313"/>
    <p:sldId id="550" r:id="rId314"/>
    <p:sldId id="551" r:id="rId315"/>
    <p:sldId id="552" r:id="rId316"/>
    <p:sldId id="553" r:id="rId317"/>
    <p:sldId id="554" r:id="rId318"/>
    <p:sldId id="555" r:id="rId319"/>
    <p:sldId id="556" r:id="rId320"/>
    <p:sldId id="557" r:id="rId321"/>
    <p:sldId id="558" r:id="rId322"/>
    <p:sldId id="559" r:id="rId323"/>
    <p:sldId id="560" r:id="rId324"/>
    <p:sldId id="561" r:id="rId325"/>
    <p:sldId id="562" r:id="rId326"/>
    <p:sldId id="563" r:id="rId327"/>
    <p:sldId id="564" r:id="rId328"/>
    <p:sldId id="565" r:id="rId329"/>
    <p:sldId id="566" r:id="rId330"/>
    <p:sldId id="567" r:id="rId331"/>
    <p:sldId id="568" r:id="rId332"/>
    <p:sldId id="569" r:id="rId333"/>
    <p:sldId id="570" r:id="rId334"/>
    <p:sldId id="571" r:id="rId335"/>
    <p:sldId id="572" r:id="rId336"/>
    <p:sldId id="573" r:id="rId337"/>
    <p:sldId id="574" r:id="rId338"/>
    <p:sldId id="575" r:id="rId339"/>
    <p:sldId id="576" r:id="rId340"/>
    <p:sldId id="577" r:id="rId341"/>
    <p:sldId id="578" r:id="rId342"/>
    <p:sldId id="579" r:id="rId343"/>
    <p:sldId id="580" r:id="rId344"/>
    <p:sldId id="581" r:id="rId345"/>
    <p:sldId id="582" r:id="rId346"/>
    <p:sldId id="583" r:id="rId347"/>
    <p:sldId id="584" r:id="rId348"/>
    <p:sldId id="585" r:id="rId349"/>
    <p:sldId id="586" r:id="rId350"/>
    <p:sldId id="587" r:id="rId351"/>
    <p:sldId id="588" r:id="rId352"/>
    <p:sldId id="589" r:id="rId353"/>
    <p:sldId id="590" r:id="rId354"/>
    <p:sldId id="591" r:id="rId355"/>
    <p:sldId id="592" r:id="rId356"/>
    <p:sldId id="593" r:id="rId357"/>
    <p:sldId id="594" r:id="rId358"/>
    <p:sldId id="595" r:id="rId359"/>
    <p:sldId id="596" r:id="rId360"/>
    <p:sldId id="597" r:id="rId361"/>
    <p:sldId id="598" r:id="rId362"/>
    <p:sldId id="599" r:id="rId363"/>
    <p:sldId id="600" r:id="rId364"/>
    <p:sldId id="601" r:id="rId365"/>
    <p:sldId id="602" r:id="rId366"/>
    <p:sldId id="603" r:id="rId367"/>
    <p:sldId id="604" r:id="rId368"/>
    <p:sldId id="605" r:id="rId369"/>
    <p:sldId id="606" r:id="rId370"/>
    <p:sldId id="607" r:id="rId371"/>
    <p:sldId id="608" r:id="rId372"/>
    <p:sldId id="609" r:id="rId373"/>
    <p:sldId id="610" r:id="rId374"/>
    <p:sldId id="611" r:id="rId375"/>
    <p:sldId id="612" r:id="rId376"/>
    <p:sldId id="613" r:id="rId377"/>
    <p:sldId id="614" r:id="rId378"/>
    <p:sldId id="615" r:id="rId379"/>
    <p:sldId id="616" r:id="rId380"/>
    <p:sldId id="617" r:id="rId381"/>
    <p:sldId id="618" r:id="rId382"/>
    <p:sldId id="619" r:id="rId383"/>
    <p:sldId id="620" r:id="rId384"/>
    <p:sldId id="621" r:id="rId385"/>
    <p:sldId id="622" r:id="rId386"/>
    <p:sldId id="623" r:id="rId387"/>
    <p:sldId id="624" r:id="rId388"/>
    <p:sldId id="625" r:id="rId389"/>
    <p:sldId id="626" r:id="rId390"/>
    <p:sldId id="627" r:id="rId391"/>
    <p:sldId id="628" r:id="rId392"/>
    <p:sldId id="629" r:id="rId393"/>
    <p:sldId id="630" r:id="rId394"/>
    <p:sldId id="631" r:id="rId395"/>
    <p:sldId id="632" r:id="rId396"/>
    <p:sldId id="633" r:id="rId397"/>
    <p:sldId id="634" r:id="rId398"/>
    <p:sldId id="635" r:id="rId399"/>
    <p:sldId id="636" r:id="rId400"/>
    <p:sldId id="637" r:id="rId401"/>
    <p:sldId id="638" r:id="rId402"/>
    <p:sldId id="639" r:id="rId403"/>
    <p:sldId id="640" r:id="rId404"/>
    <p:sldId id="641" r:id="rId405"/>
    <p:sldId id="642" r:id="rId406"/>
    <p:sldId id="643" r:id="rId407"/>
    <p:sldId id="644" r:id="rId408"/>
    <p:sldId id="645" r:id="rId409"/>
    <p:sldId id="646" r:id="rId410"/>
    <p:sldId id="647" r:id="rId411"/>
    <p:sldId id="648" r:id="rId412"/>
    <p:sldId id="649" r:id="rId413"/>
    <p:sldId id="650" r:id="rId414"/>
    <p:sldId id="651" r:id="rId415"/>
    <p:sldId id="652" r:id="rId416"/>
    <p:sldId id="653" r:id="rId417"/>
    <p:sldId id="654" r:id="rId418"/>
    <p:sldId id="655" r:id="rId419"/>
    <p:sldId id="656" r:id="rId420"/>
    <p:sldId id="657" r:id="rId421"/>
    <p:sldId id="658" r:id="rId422"/>
    <p:sldId id="659" r:id="rId423"/>
    <p:sldId id="660" r:id="rId424"/>
    <p:sldId id="661" r:id="rId425"/>
    <p:sldId id="662" r:id="rId426"/>
    <p:sldId id="663" r:id="rId427"/>
    <p:sldId id="664" r:id="rId428"/>
    <p:sldId id="665" r:id="rId429"/>
    <p:sldId id="666" r:id="rId430"/>
    <p:sldId id="667" r:id="rId431"/>
    <p:sldId id="668" r:id="rId432"/>
    <p:sldId id="669" r:id="rId433"/>
    <p:sldId id="670" r:id="rId434"/>
    <p:sldId id="671" r:id="rId435"/>
    <p:sldId id="672" r:id="rId436"/>
    <p:sldId id="673" r:id="rId437"/>
    <p:sldId id="674" r:id="rId438"/>
    <p:sldId id="675" r:id="rId439"/>
    <p:sldId id="676" r:id="rId440"/>
    <p:sldId id="677" r:id="rId441"/>
    <p:sldId id="678" r:id="rId442"/>
    <p:sldId id="679" r:id="rId443"/>
    <p:sldId id="680" r:id="rId444"/>
    <p:sldId id="681" r:id="rId445"/>
    <p:sldId id="682" r:id="rId446"/>
    <p:sldId id="683" r:id="rId447"/>
    <p:sldId id="684" r:id="rId448"/>
    <p:sldId id="685" r:id="rId449"/>
    <p:sldId id="686" r:id="rId450"/>
    <p:sldId id="687" r:id="rId451"/>
    <p:sldId id="688" r:id="rId452"/>
    <p:sldId id="689" r:id="rId453"/>
    <p:sldId id="690" r:id="rId454"/>
    <p:sldId id="691" r:id="rId455"/>
    <p:sldId id="692" r:id="rId456"/>
    <p:sldId id="693" r:id="rId457"/>
    <p:sldId id="694" r:id="rId458"/>
    <p:sldId id="695" r:id="rId459"/>
    <p:sldId id="696" r:id="rId460"/>
    <p:sldId id="697" r:id="rId461"/>
    <p:sldId id="698" r:id="rId462"/>
    <p:sldId id="699" r:id="rId463"/>
    <p:sldId id="700" r:id="rId464"/>
    <p:sldId id="701" r:id="rId465"/>
    <p:sldId id="702" r:id="rId466"/>
    <p:sldId id="703" r:id="rId467"/>
    <p:sldId id="704" r:id="rId468"/>
    <p:sldId id="705" r:id="rId469"/>
    <p:sldId id="706" r:id="rId470"/>
    <p:sldId id="707" r:id="rId471"/>
    <p:sldId id="708" r:id="rId472"/>
    <p:sldId id="709" r:id="rId473"/>
    <p:sldId id="710" r:id="rId474"/>
    <p:sldId id="711" r:id="rId475"/>
    <p:sldId id="712" r:id="rId476"/>
    <p:sldId id="713" r:id="rId477"/>
    <p:sldId id="714" r:id="rId478"/>
    <p:sldId id="715" r:id="rId479"/>
    <p:sldId id="716" r:id="rId480"/>
    <p:sldId id="717" r:id="rId481"/>
    <p:sldId id="718" r:id="rId482"/>
    <p:sldId id="719" r:id="rId483"/>
    <p:sldId id="720" r:id="rId484"/>
    <p:sldId id="721" r:id="rId485"/>
    <p:sldId id="722" r:id="rId486"/>
    <p:sldId id="723" r:id="rId487"/>
    <p:sldId id="724" r:id="rId488"/>
    <p:sldId id="725" r:id="rId489"/>
    <p:sldId id="726" r:id="rId490"/>
    <p:sldId id="727" r:id="rId491"/>
    <p:sldId id="728" r:id="rId492"/>
    <p:sldId id="729" r:id="rId493"/>
    <p:sldId id="730" r:id="rId494"/>
    <p:sldId id="731" r:id="rId495"/>
    <p:sldId id="732" r:id="rId496"/>
    <p:sldId id="733" r:id="rId497"/>
    <p:sldId id="734" r:id="rId498"/>
    <p:sldId id="735" r:id="rId499"/>
    <p:sldId id="736" r:id="rId500"/>
    <p:sldId id="737" r:id="rId501"/>
    <p:sldId id="738" r:id="rId502"/>
    <p:sldId id="739" r:id="rId503"/>
    <p:sldId id="740" r:id="rId504"/>
    <p:sldId id="741" r:id="rId505"/>
    <p:sldId id="742" r:id="rId506"/>
    <p:sldId id="743" r:id="rId507"/>
    <p:sldId id="744" r:id="rId508"/>
    <p:sldId id="745" r:id="rId509"/>
    <p:sldId id="746" r:id="rId510"/>
    <p:sldId id="747" r:id="rId511"/>
    <p:sldId id="748" r:id="rId512"/>
    <p:sldId id="749" r:id="rId513"/>
    <p:sldId id="750" r:id="rId514"/>
    <p:sldId id="751" r:id="rId515"/>
    <p:sldId id="752" r:id="rId516"/>
    <p:sldId id="753" r:id="rId517"/>
    <p:sldId id="754" r:id="rId518"/>
    <p:sldId id="755" r:id="rId519"/>
    <p:sldId id="756" r:id="rId520"/>
    <p:sldId id="757" r:id="rId521"/>
    <p:sldId id="758" r:id="rId522"/>
    <p:sldId id="759" r:id="rId523"/>
    <p:sldId id="760" r:id="rId524"/>
    <p:sldId id="761" r:id="rId525"/>
    <p:sldId id="762" r:id="rId526"/>
    <p:sldId id="763" r:id="rId527"/>
    <p:sldId id="764" r:id="rId528"/>
    <p:sldId id="765" r:id="rId529"/>
    <p:sldId id="766" r:id="rId530"/>
    <p:sldId id="767" r:id="rId531"/>
    <p:sldId id="768" r:id="rId532"/>
    <p:sldId id="769" r:id="rId533"/>
    <p:sldId id="770" r:id="rId534"/>
    <p:sldId id="771" r:id="rId535"/>
    <p:sldId id="772" r:id="rId536"/>
    <p:sldId id="773" r:id="rId537"/>
    <p:sldId id="774" r:id="rId538"/>
    <p:sldId id="775" r:id="rId539"/>
    <p:sldId id="776" r:id="rId540"/>
    <p:sldId id="777" r:id="rId541"/>
    <p:sldId id="778" r:id="rId542"/>
    <p:sldId id="779" r:id="rId543"/>
    <p:sldId id="780" r:id="rId544"/>
    <p:sldId id="781" r:id="rId545"/>
    <p:sldId id="782" r:id="rId546"/>
    <p:sldId id="783" r:id="rId547"/>
    <p:sldId id="784" r:id="rId548"/>
    <p:sldId id="785" r:id="rId549"/>
    <p:sldId id="786" r:id="rId550"/>
    <p:sldId id="787" r:id="rId551"/>
    <p:sldId id="788" r:id="rId552"/>
    <p:sldId id="789" r:id="rId553"/>
    <p:sldId id="790" r:id="rId554"/>
    <p:sldId id="791" r:id="rId555"/>
    <p:sldId id="792" r:id="rId556"/>
    <p:sldId id="793" r:id="rId557"/>
    <p:sldId id="794" r:id="rId558"/>
    <p:sldId id="795" r:id="rId559"/>
    <p:sldId id="796" r:id="rId560"/>
    <p:sldId id="797" r:id="rId561"/>
    <p:sldId id="798" r:id="rId562"/>
    <p:sldId id="799" r:id="rId563"/>
    <p:sldId id="800" r:id="rId564"/>
    <p:sldId id="801" r:id="rId565"/>
    <p:sldId id="802" r:id="rId566"/>
    <p:sldId id="803" r:id="rId567"/>
    <p:sldId id="804" r:id="rId568"/>
    <p:sldId id="805" r:id="rId569"/>
    <p:sldId id="806" r:id="rId570"/>
    <p:sldId id="807" r:id="rId571"/>
    <p:sldId id="808" r:id="rId572"/>
    <p:sldId id="809" r:id="rId573"/>
    <p:sldId id="810" r:id="rId574"/>
    <p:sldId id="811" r:id="rId575"/>
    <p:sldId id="812" r:id="rId576"/>
    <p:sldId id="813" r:id="rId577"/>
    <p:sldId id="814" r:id="rId578"/>
    <p:sldId id="815" r:id="rId579"/>
    <p:sldId id="816" r:id="rId580"/>
    <p:sldId id="817" r:id="rId581"/>
    <p:sldId id="818" r:id="rId582"/>
    <p:sldId id="819" r:id="rId583"/>
    <p:sldId id="820" r:id="rId584"/>
    <p:sldId id="821" r:id="rId585"/>
    <p:sldId id="822" r:id="rId586"/>
    <p:sldId id="823" r:id="rId587"/>
    <p:sldId id="824" r:id="rId588"/>
    <p:sldId id="825" r:id="rId589"/>
    <p:sldId id="826" r:id="rId590"/>
    <p:sldId id="827" r:id="rId591"/>
    <p:sldId id="828" r:id="rId592"/>
    <p:sldId id="829" r:id="rId593"/>
    <p:sldId id="830" r:id="rId594"/>
    <p:sldId id="831" r:id="rId595"/>
    <p:sldId id="832" r:id="rId596"/>
    <p:sldId id="1412" r:id="rId597"/>
  </p:sldIdLst>
  <p:sldSz cx="12192000" cy="6858000"/>
  <p:notesSz cx="12192000" cy="6858000"/>
  <p:custDataLst>
    <p:tags r:id="rId60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691"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82.xml"/><Relationship Id="rId98" Type="http://schemas.openxmlformats.org/officeDocument/2006/relationships/slide" Target="slides/slide81.xml"/><Relationship Id="rId97" Type="http://schemas.openxmlformats.org/officeDocument/2006/relationships/slide" Target="slides/slide80.xml"/><Relationship Id="rId96" Type="http://schemas.openxmlformats.org/officeDocument/2006/relationships/slide" Target="slides/slide79.xml"/><Relationship Id="rId95" Type="http://schemas.openxmlformats.org/officeDocument/2006/relationships/slide" Target="slides/slide78.xml"/><Relationship Id="rId94" Type="http://schemas.openxmlformats.org/officeDocument/2006/relationships/slide" Target="slides/slide77.xml"/><Relationship Id="rId93" Type="http://schemas.openxmlformats.org/officeDocument/2006/relationships/slide" Target="slides/slide76.xml"/><Relationship Id="rId92" Type="http://schemas.openxmlformats.org/officeDocument/2006/relationships/slide" Target="slides/slide75.xml"/><Relationship Id="rId91" Type="http://schemas.openxmlformats.org/officeDocument/2006/relationships/slide" Target="slides/slide74.xml"/><Relationship Id="rId90" Type="http://schemas.openxmlformats.org/officeDocument/2006/relationships/slide" Target="slides/slide73.xml"/><Relationship Id="rId9" Type="http://schemas.openxmlformats.org/officeDocument/2006/relationships/slideMaster" Target="slideMasters/slideMaster8.xml"/><Relationship Id="rId89" Type="http://schemas.openxmlformats.org/officeDocument/2006/relationships/slide" Target="slides/slide72.xml"/><Relationship Id="rId88" Type="http://schemas.openxmlformats.org/officeDocument/2006/relationships/slide" Target="slides/slide71.xml"/><Relationship Id="rId87" Type="http://schemas.openxmlformats.org/officeDocument/2006/relationships/slide" Target="slides/slide70.xml"/><Relationship Id="rId86" Type="http://schemas.openxmlformats.org/officeDocument/2006/relationships/slide" Target="slides/slide69.xml"/><Relationship Id="rId85" Type="http://schemas.openxmlformats.org/officeDocument/2006/relationships/slide" Target="slides/slide68.xml"/><Relationship Id="rId84" Type="http://schemas.openxmlformats.org/officeDocument/2006/relationships/slide" Target="slides/slide67.xml"/><Relationship Id="rId83" Type="http://schemas.openxmlformats.org/officeDocument/2006/relationships/slide" Target="slides/slide66.xml"/><Relationship Id="rId82" Type="http://schemas.openxmlformats.org/officeDocument/2006/relationships/slide" Target="slides/slide65.xml"/><Relationship Id="rId81" Type="http://schemas.openxmlformats.org/officeDocument/2006/relationships/slide" Target="slides/slide64.xml"/><Relationship Id="rId80" Type="http://schemas.openxmlformats.org/officeDocument/2006/relationships/slide" Target="slides/slide63.xml"/><Relationship Id="rId8" Type="http://schemas.openxmlformats.org/officeDocument/2006/relationships/slideMaster" Target="slideMasters/slideMaster7.xml"/><Relationship Id="rId79" Type="http://schemas.openxmlformats.org/officeDocument/2006/relationships/slide" Target="slides/slide62.xml"/><Relationship Id="rId78" Type="http://schemas.openxmlformats.org/officeDocument/2006/relationships/slide" Target="slides/slide61.xml"/><Relationship Id="rId77" Type="http://schemas.openxmlformats.org/officeDocument/2006/relationships/slide" Target="slides/slide60.xml"/><Relationship Id="rId76" Type="http://schemas.openxmlformats.org/officeDocument/2006/relationships/slide" Target="slides/slide59.xml"/><Relationship Id="rId75" Type="http://schemas.openxmlformats.org/officeDocument/2006/relationships/slide" Target="slides/slide58.xml"/><Relationship Id="rId74" Type="http://schemas.openxmlformats.org/officeDocument/2006/relationships/slide" Target="slides/slide57.xml"/><Relationship Id="rId73" Type="http://schemas.openxmlformats.org/officeDocument/2006/relationships/slide" Target="slides/slide56.xml"/><Relationship Id="rId72" Type="http://schemas.openxmlformats.org/officeDocument/2006/relationships/slide" Target="slides/slide55.xml"/><Relationship Id="rId71" Type="http://schemas.openxmlformats.org/officeDocument/2006/relationships/slide" Target="slides/slide54.xml"/><Relationship Id="rId70" Type="http://schemas.openxmlformats.org/officeDocument/2006/relationships/slide" Target="slides/slide53.xml"/><Relationship Id="rId7" Type="http://schemas.openxmlformats.org/officeDocument/2006/relationships/slideMaster" Target="slideMasters/slideMaster6.xml"/><Relationship Id="rId69" Type="http://schemas.openxmlformats.org/officeDocument/2006/relationships/slide" Target="slides/slide52.xml"/><Relationship Id="rId68" Type="http://schemas.openxmlformats.org/officeDocument/2006/relationships/slide" Target="slides/slide51.xml"/><Relationship Id="rId67" Type="http://schemas.openxmlformats.org/officeDocument/2006/relationships/slide" Target="slides/slide50.xml"/><Relationship Id="rId66" Type="http://schemas.openxmlformats.org/officeDocument/2006/relationships/slide" Target="slides/slide49.xml"/><Relationship Id="rId65" Type="http://schemas.openxmlformats.org/officeDocument/2006/relationships/slide" Target="slides/slide48.xml"/><Relationship Id="rId64" Type="http://schemas.openxmlformats.org/officeDocument/2006/relationships/slide" Target="slides/slide47.xml"/><Relationship Id="rId63" Type="http://schemas.openxmlformats.org/officeDocument/2006/relationships/slide" Target="slides/slide46.xml"/><Relationship Id="rId62" Type="http://schemas.openxmlformats.org/officeDocument/2006/relationships/slide" Target="slides/slide45.xml"/><Relationship Id="rId61" Type="http://schemas.openxmlformats.org/officeDocument/2006/relationships/slide" Target="slides/slide44.xml"/><Relationship Id="rId603" Type="http://schemas.openxmlformats.org/officeDocument/2006/relationships/tags" Target="tags/tag1.xml"/><Relationship Id="rId602" Type="http://schemas.openxmlformats.org/officeDocument/2006/relationships/commentAuthors" Target="commentAuthors.xml"/><Relationship Id="rId601" Type="http://schemas.openxmlformats.org/officeDocument/2006/relationships/tableStyles" Target="tableStyles.xml"/><Relationship Id="rId600" Type="http://schemas.openxmlformats.org/officeDocument/2006/relationships/viewProps" Target="viewProps.xml"/><Relationship Id="rId60" Type="http://schemas.openxmlformats.org/officeDocument/2006/relationships/slide" Target="slides/slide43.xml"/><Relationship Id="rId6" Type="http://schemas.openxmlformats.org/officeDocument/2006/relationships/slideMaster" Target="slideMasters/slideMaster5.xml"/><Relationship Id="rId599" Type="http://schemas.openxmlformats.org/officeDocument/2006/relationships/presProps" Target="presProps.xml"/><Relationship Id="rId598" Type="http://schemas.openxmlformats.org/officeDocument/2006/relationships/notesMaster" Target="notesMasters/notesMaster1.xml"/><Relationship Id="rId597" Type="http://schemas.openxmlformats.org/officeDocument/2006/relationships/slide" Target="slides/slide580.xml"/><Relationship Id="rId596" Type="http://schemas.openxmlformats.org/officeDocument/2006/relationships/slide" Target="slides/slide579.xml"/><Relationship Id="rId595" Type="http://schemas.openxmlformats.org/officeDocument/2006/relationships/slide" Target="slides/slide578.xml"/><Relationship Id="rId594" Type="http://schemas.openxmlformats.org/officeDocument/2006/relationships/slide" Target="slides/slide577.xml"/><Relationship Id="rId593" Type="http://schemas.openxmlformats.org/officeDocument/2006/relationships/slide" Target="slides/slide576.xml"/><Relationship Id="rId592" Type="http://schemas.openxmlformats.org/officeDocument/2006/relationships/slide" Target="slides/slide575.xml"/><Relationship Id="rId591" Type="http://schemas.openxmlformats.org/officeDocument/2006/relationships/slide" Target="slides/slide574.xml"/><Relationship Id="rId590" Type="http://schemas.openxmlformats.org/officeDocument/2006/relationships/slide" Target="slides/slide573.xml"/><Relationship Id="rId59" Type="http://schemas.openxmlformats.org/officeDocument/2006/relationships/slide" Target="slides/slide42.xml"/><Relationship Id="rId589" Type="http://schemas.openxmlformats.org/officeDocument/2006/relationships/slide" Target="slides/slide572.xml"/><Relationship Id="rId588" Type="http://schemas.openxmlformats.org/officeDocument/2006/relationships/slide" Target="slides/slide571.xml"/><Relationship Id="rId587" Type="http://schemas.openxmlformats.org/officeDocument/2006/relationships/slide" Target="slides/slide570.xml"/><Relationship Id="rId586" Type="http://schemas.openxmlformats.org/officeDocument/2006/relationships/slide" Target="slides/slide569.xml"/><Relationship Id="rId585" Type="http://schemas.openxmlformats.org/officeDocument/2006/relationships/slide" Target="slides/slide568.xml"/><Relationship Id="rId584" Type="http://schemas.openxmlformats.org/officeDocument/2006/relationships/slide" Target="slides/slide567.xml"/><Relationship Id="rId583" Type="http://schemas.openxmlformats.org/officeDocument/2006/relationships/slide" Target="slides/slide566.xml"/><Relationship Id="rId582" Type="http://schemas.openxmlformats.org/officeDocument/2006/relationships/slide" Target="slides/slide565.xml"/><Relationship Id="rId581" Type="http://schemas.openxmlformats.org/officeDocument/2006/relationships/slide" Target="slides/slide564.xml"/><Relationship Id="rId580" Type="http://schemas.openxmlformats.org/officeDocument/2006/relationships/slide" Target="slides/slide563.xml"/><Relationship Id="rId58" Type="http://schemas.openxmlformats.org/officeDocument/2006/relationships/slide" Target="slides/slide41.xml"/><Relationship Id="rId579" Type="http://schemas.openxmlformats.org/officeDocument/2006/relationships/slide" Target="slides/slide562.xml"/><Relationship Id="rId578" Type="http://schemas.openxmlformats.org/officeDocument/2006/relationships/slide" Target="slides/slide561.xml"/><Relationship Id="rId577" Type="http://schemas.openxmlformats.org/officeDocument/2006/relationships/slide" Target="slides/slide560.xml"/><Relationship Id="rId576" Type="http://schemas.openxmlformats.org/officeDocument/2006/relationships/slide" Target="slides/slide559.xml"/><Relationship Id="rId575" Type="http://schemas.openxmlformats.org/officeDocument/2006/relationships/slide" Target="slides/slide558.xml"/><Relationship Id="rId574" Type="http://schemas.openxmlformats.org/officeDocument/2006/relationships/slide" Target="slides/slide557.xml"/><Relationship Id="rId573" Type="http://schemas.openxmlformats.org/officeDocument/2006/relationships/slide" Target="slides/slide556.xml"/><Relationship Id="rId572" Type="http://schemas.openxmlformats.org/officeDocument/2006/relationships/slide" Target="slides/slide555.xml"/><Relationship Id="rId571" Type="http://schemas.openxmlformats.org/officeDocument/2006/relationships/slide" Target="slides/slide554.xml"/><Relationship Id="rId570" Type="http://schemas.openxmlformats.org/officeDocument/2006/relationships/slide" Target="slides/slide553.xml"/><Relationship Id="rId57" Type="http://schemas.openxmlformats.org/officeDocument/2006/relationships/slide" Target="slides/slide40.xml"/><Relationship Id="rId569" Type="http://schemas.openxmlformats.org/officeDocument/2006/relationships/slide" Target="slides/slide552.xml"/><Relationship Id="rId568" Type="http://schemas.openxmlformats.org/officeDocument/2006/relationships/slide" Target="slides/slide551.xml"/><Relationship Id="rId567" Type="http://schemas.openxmlformats.org/officeDocument/2006/relationships/slide" Target="slides/slide550.xml"/><Relationship Id="rId566" Type="http://schemas.openxmlformats.org/officeDocument/2006/relationships/slide" Target="slides/slide549.xml"/><Relationship Id="rId565" Type="http://schemas.openxmlformats.org/officeDocument/2006/relationships/slide" Target="slides/slide548.xml"/><Relationship Id="rId564" Type="http://schemas.openxmlformats.org/officeDocument/2006/relationships/slide" Target="slides/slide547.xml"/><Relationship Id="rId563" Type="http://schemas.openxmlformats.org/officeDocument/2006/relationships/slide" Target="slides/slide546.xml"/><Relationship Id="rId562" Type="http://schemas.openxmlformats.org/officeDocument/2006/relationships/slide" Target="slides/slide545.xml"/><Relationship Id="rId561" Type="http://schemas.openxmlformats.org/officeDocument/2006/relationships/slide" Target="slides/slide544.xml"/><Relationship Id="rId560" Type="http://schemas.openxmlformats.org/officeDocument/2006/relationships/slide" Target="slides/slide543.xml"/><Relationship Id="rId56" Type="http://schemas.openxmlformats.org/officeDocument/2006/relationships/slide" Target="slides/slide39.xml"/><Relationship Id="rId559" Type="http://schemas.openxmlformats.org/officeDocument/2006/relationships/slide" Target="slides/slide542.xml"/><Relationship Id="rId558" Type="http://schemas.openxmlformats.org/officeDocument/2006/relationships/slide" Target="slides/slide541.xml"/><Relationship Id="rId557" Type="http://schemas.openxmlformats.org/officeDocument/2006/relationships/slide" Target="slides/slide540.xml"/><Relationship Id="rId556" Type="http://schemas.openxmlformats.org/officeDocument/2006/relationships/slide" Target="slides/slide539.xml"/><Relationship Id="rId555" Type="http://schemas.openxmlformats.org/officeDocument/2006/relationships/slide" Target="slides/slide538.xml"/><Relationship Id="rId554" Type="http://schemas.openxmlformats.org/officeDocument/2006/relationships/slide" Target="slides/slide537.xml"/><Relationship Id="rId553" Type="http://schemas.openxmlformats.org/officeDocument/2006/relationships/slide" Target="slides/slide536.xml"/><Relationship Id="rId552" Type="http://schemas.openxmlformats.org/officeDocument/2006/relationships/slide" Target="slides/slide535.xml"/><Relationship Id="rId551" Type="http://schemas.openxmlformats.org/officeDocument/2006/relationships/slide" Target="slides/slide534.xml"/><Relationship Id="rId550" Type="http://schemas.openxmlformats.org/officeDocument/2006/relationships/slide" Target="slides/slide533.xml"/><Relationship Id="rId55" Type="http://schemas.openxmlformats.org/officeDocument/2006/relationships/slide" Target="slides/slide38.xml"/><Relationship Id="rId549" Type="http://schemas.openxmlformats.org/officeDocument/2006/relationships/slide" Target="slides/slide532.xml"/><Relationship Id="rId548" Type="http://schemas.openxmlformats.org/officeDocument/2006/relationships/slide" Target="slides/slide531.xml"/><Relationship Id="rId547" Type="http://schemas.openxmlformats.org/officeDocument/2006/relationships/slide" Target="slides/slide530.xml"/><Relationship Id="rId546" Type="http://schemas.openxmlformats.org/officeDocument/2006/relationships/slide" Target="slides/slide529.xml"/><Relationship Id="rId545" Type="http://schemas.openxmlformats.org/officeDocument/2006/relationships/slide" Target="slides/slide528.xml"/><Relationship Id="rId544" Type="http://schemas.openxmlformats.org/officeDocument/2006/relationships/slide" Target="slides/slide527.xml"/><Relationship Id="rId543" Type="http://schemas.openxmlformats.org/officeDocument/2006/relationships/slide" Target="slides/slide526.xml"/><Relationship Id="rId542" Type="http://schemas.openxmlformats.org/officeDocument/2006/relationships/slide" Target="slides/slide525.xml"/><Relationship Id="rId541" Type="http://schemas.openxmlformats.org/officeDocument/2006/relationships/slide" Target="slides/slide524.xml"/><Relationship Id="rId540" Type="http://schemas.openxmlformats.org/officeDocument/2006/relationships/slide" Target="slides/slide523.xml"/><Relationship Id="rId54" Type="http://schemas.openxmlformats.org/officeDocument/2006/relationships/slide" Target="slides/slide37.xml"/><Relationship Id="rId539" Type="http://schemas.openxmlformats.org/officeDocument/2006/relationships/slide" Target="slides/slide522.xml"/><Relationship Id="rId538" Type="http://schemas.openxmlformats.org/officeDocument/2006/relationships/slide" Target="slides/slide521.xml"/><Relationship Id="rId537" Type="http://schemas.openxmlformats.org/officeDocument/2006/relationships/slide" Target="slides/slide520.xml"/><Relationship Id="rId536" Type="http://schemas.openxmlformats.org/officeDocument/2006/relationships/slide" Target="slides/slide519.xml"/><Relationship Id="rId535" Type="http://schemas.openxmlformats.org/officeDocument/2006/relationships/slide" Target="slides/slide518.xml"/><Relationship Id="rId534" Type="http://schemas.openxmlformats.org/officeDocument/2006/relationships/slide" Target="slides/slide517.xml"/><Relationship Id="rId533" Type="http://schemas.openxmlformats.org/officeDocument/2006/relationships/slide" Target="slides/slide516.xml"/><Relationship Id="rId532" Type="http://schemas.openxmlformats.org/officeDocument/2006/relationships/slide" Target="slides/slide515.xml"/><Relationship Id="rId531" Type="http://schemas.openxmlformats.org/officeDocument/2006/relationships/slide" Target="slides/slide514.xml"/><Relationship Id="rId530" Type="http://schemas.openxmlformats.org/officeDocument/2006/relationships/slide" Target="slides/slide513.xml"/><Relationship Id="rId53" Type="http://schemas.openxmlformats.org/officeDocument/2006/relationships/slide" Target="slides/slide36.xml"/><Relationship Id="rId529" Type="http://schemas.openxmlformats.org/officeDocument/2006/relationships/slide" Target="slides/slide512.xml"/><Relationship Id="rId528" Type="http://schemas.openxmlformats.org/officeDocument/2006/relationships/slide" Target="slides/slide511.xml"/><Relationship Id="rId527" Type="http://schemas.openxmlformats.org/officeDocument/2006/relationships/slide" Target="slides/slide510.xml"/><Relationship Id="rId526" Type="http://schemas.openxmlformats.org/officeDocument/2006/relationships/slide" Target="slides/slide509.xml"/><Relationship Id="rId525" Type="http://schemas.openxmlformats.org/officeDocument/2006/relationships/slide" Target="slides/slide508.xml"/><Relationship Id="rId524" Type="http://schemas.openxmlformats.org/officeDocument/2006/relationships/slide" Target="slides/slide507.xml"/><Relationship Id="rId523" Type="http://schemas.openxmlformats.org/officeDocument/2006/relationships/slide" Target="slides/slide506.xml"/><Relationship Id="rId522" Type="http://schemas.openxmlformats.org/officeDocument/2006/relationships/slide" Target="slides/slide505.xml"/><Relationship Id="rId521" Type="http://schemas.openxmlformats.org/officeDocument/2006/relationships/slide" Target="slides/slide504.xml"/><Relationship Id="rId520" Type="http://schemas.openxmlformats.org/officeDocument/2006/relationships/slide" Target="slides/slide503.xml"/><Relationship Id="rId52" Type="http://schemas.openxmlformats.org/officeDocument/2006/relationships/slide" Target="slides/slide35.xml"/><Relationship Id="rId519" Type="http://schemas.openxmlformats.org/officeDocument/2006/relationships/slide" Target="slides/slide502.xml"/><Relationship Id="rId518" Type="http://schemas.openxmlformats.org/officeDocument/2006/relationships/slide" Target="slides/slide501.xml"/><Relationship Id="rId517" Type="http://schemas.openxmlformats.org/officeDocument/2006/relationships/slide" Target="slides/slide500.xml"/><Relationship Id="rId516" Type="http://schemas.openxmlformats.org/officeDocument/2006/relationships/slide" Target="slides/slide499.xml"/><Relationship Id="rId515" Type="http://schemas.openxmlformats.org/officeDocument/2006/relationships/slide" Target="slides/slide498.xml"/><Relationship Id="rId514" Type="http://schemas.openxmlformats.org/officeDocument/2006/relationships/slide" Target="slides/slide497.xml"/><Relationship Id="rId513" Type="http://schemas.openxmlformats.org/officeDocument/2006/relationships/slide" Target="slides/slide496.xml"/><Relationship Id="rId512" Type="http://schemas.openxmlformats.org/officeDocument/2006/relationships/slide" Target="slides/slide495.xml"/><Relationship Id="rId511" Type="http://schemas.openxmlformats.org/officeDocument/2006/relationships/slide" Target="slides/slide494.xml"/><Relationship Id="rId510" Type="http://schemas.openxmlformats.org/officeDocument/2006/relationships/slide" Target="slides/slide493.xml"/><Relationship Id="rId51" Type="http://schemas.openxmlformats.org/officeDocument/2006/relationships/slide" Target="slides/slide34.xml"/><Relationship Id="rId509" Type="http://schemas.openxmlformats.org/officeDocument/2006/relationships/slide" Target="slides/slide492.xml"/><Relationship Id="rId508" Type="http://schemas.openxmlformats.org/officeDocument/2006/relationships/slide" Target="slides/slide491.xml"/><Relationship Id="rId507" Type="http://schemas.openxmlformats.org/officeDocument/2006/relationships/slide" Target="slides/slide490.xml"/><Relationship Id="rId506" Type="http://schemas.openxmlformats.org/officeDocument/2006/relationships/slide" Target="slides/slide489.xml"/><Relationship Id="rId505" Type="http://schemas.openxmlformats.org/officeDocument/2006/relationships/slide" Target="slides/slide488.xml"/><Relationship Id="rId504" Type="http://schemas.openxmlformats.org/officeDocument/2006/relationships/slide" Target="slides/slide487.xml"/><Relationship Id="rId503" Type="http://schemas.openxmlformats.org/officeDocument/2006/relationships/slide" Target="slides/slide486.xml"/><Relationship Id="rId502" Type="http://schemas.openxmlformats.org/officeDocument/2006/relationships/slide" Target="slides/slide485.xml"/><Relationship Id="rId501" Type="http://schemas.openxmlformats.org/officeDocument/2006/relationships/slide" Target="slides/slide484.xml"/><Relationship Id="rId500" Type="http://schemas.openxmlformats.org/officeDocument/2006/relationships/slide" Target="slides/slide483.xml"/><Relationship Id="rId50" Type="http://schemas.openxmlformats.org/officeDocument/2006/relationships/slide" Target="slides/slide33.xml"/><Relationship Id="rId5" Type="http://schemas.openxmlformats.org/officeDocument/2006/relationships/slideMaster" Target="slideMasters/slideMaster4.xml"/><Relationship Id="rId499" Type="http://schemas.openxmlformats.org/officeDocument/2006/relationships/slide" Target="slides/slide482.xml"/><Relationship Id="rId498" Type="http://schemas.openxmlformats.org/officeDocument/2006/relationships/slide" Target="slides/slide481.xml"/><Relationship Id="rId497" Type="http://schemas.openxmlformats.org/officeDocument/2006/relationships/slide" Target="slides/slide480.xml"/><Relationship Id="rId496" Type="http://schemas.openxmlformats.org/officeDocument/2006/relationships/slide" Target="slides/slide479.xml"/><Relationship Id="rId495" Type="http://schemas.openxmlformats.org/officeDocument/2006/relationships/slide" Target="slides/slide478.xml"/><Relationship Id="rId494" Type="http://schemas.openxmlformats.org/officeDocument/2006/relationships/slide" Target="slides/slide477.xml"/><Relationship Id="rId493" Type="http://schemas.openxmlformats.org/officeDocument/2006/relationships/slide" Target="slides/slide476.xml"/><Relationship Id="rId492" Type="http://schemas.openxmlformats.org/officeDocument/2006/relationships/slide" Target="slides/slide475.xml"/><Relationship Id="rId491" Type="http://schemas.openxmlformats.org/officeDocument/2006/relationships/slide" Target="slides/slide474.xml"/><Relationship Id="rId490" Type="http://schemas.openxmlformats.org/officeDocument/2006/relationships/slide" Target="slides/slide473.xml"/><Relationship Id="rId49" Type="http://schemas.openxmlformats.org/officeDocument/2006/relationships/slide" Target="slides/slide32.xml"/><Relationship Id="rId489" Type="http://schemas.openxmlformats.org/officeDocument/2006/relationships/slide" Target="slides/slide472.xml"/><Relationship Id="rId488" Type="http://schemas.openxmlformats.org/officeDocument/2006/relationships/slide" Target="slides/slide471.xml"/><Relationship Id="rId487" Type="http://schemas.openxmlformats.org/officeDocument/2006/relationships/slide" Target="slides/slide470.xml"/><Relationship Id="rId486" Type="http://schemas.openxmlformats.org/officeDocument/2006/relationships/slide" Target="slides/slide469.xml"/><Relationship Id="rId485" Type="http://schemas.openxmlformats.org/officeDocument/2006/relationships/slide" Target="slides/slide468.xml"/><Relationship Id="rId484" Type="http://schemas.openxmlformats.org/officeDocument/2006/relationships/slide" Target="slides/slide467.xml"/><Relationship Id="rId483" Type="http://schemas.openxmlformats.org/officeDocument/2006/relationships/slide" Target="slides/slide466.xml"/><Relationship Id="rId482" Type="http://schemas.openxmlformats.org/officeDocument/2006/relationships/slide" Target="slides/slide465.xml"/><Relationship Id="rId481" Type="http://schemas.openxmlformats.org/officeDocument/2006/relationships/slide" Target="slides/slide464.xml"/><Relationship Id="rId480" Type="http://schemas.openxmlformats.org/officeDocument/2006/relationships/slide" Target="slides/slide463.xml"/><Relationship Id="rId48" Type="http://schemas.openxmlformats.org/officeDocument/2006/relationships/slide" Target="slides/slide31.xml"/><Relationship Id="rId479" Type="http://schemas.openxmlformats.org/officeDocument/2006/relationships/slide" Target="slides/slide462.xml"/><Relationship Id="rId478" Type="http://schemas.openxmlformats.org/officeDocument/2006/relationships/slide" Target="slides/slide461.xml"/><Relationship Id="rId477" Type="http://schemas.openxmlformats.org/officeDocument/2006/relationships/slide" Target="slides/slide460.xml"/><Relationship Id="rId476" Type="http://schemas.openxmlformats.org/officeDocument/2006/relationships/slide" Target="slides/slide459.xml"/><Relationship Id="rId475" Type="http://schemas.openxmlformats.org/officeDocument/2006/relationships/slide" Target="slides/slide458.xml"/><Relationship Id="rId474" Type="http://schemas.openxmlformats.org/officeDocument/2006/relationships/slide" Target="slides/slide457.xml"/><Relationship Id="rId473" Type="http://schemas.openxmlformats.org/officeDocument/2006/relationships/slide" Target="slides/slide456.xml"/><Relationship Id="rId472" Type="http://schemas.openxmlformats.org/officeDocument/2006/relationships/slide" Target="slides/slide455.xml"/><Relationship Id="rId471" Type="http://schemas.openxmlformats.org/officeDocument/2006/relationships/slide" Target="slides/slide454.xml"/><Relationship Id="rId470" Type="http://schemas.openxmlformats.org/officeDocument/2006/relationships/slide" Target="slides/slide453.xml"/><Relationship Id="rId47" Type="http://schemas.openxmlformats.org/officeDocument/2006/relationships/slide" Target="slides/slide30.xml"/><Relationship Id="rId469" Type="http://schemas.openxmlformats.org/officeDocument/2006/relationships/slide" Target="slides/slide452.xml"/><Relationship Id="rId468" Type="http://schemas.openxmlformats.org/officeDocument/2006/relationships/slide" Target="slides/slide451.xml"/><Relationship Id="rId467" Type="http://schemas.openxmlformats.org/officeDocument/2006/relationships/slide" Target="slides/slide450.xml"/><Relationship Id="rId466" Type="http://schemas.openxmlformats.org/officeDocument/2006/relationships/slide" Target="slides/slide449.xml"/><Relationship Id="rId465" Type="http://schemas.openxmlformats.org/officeDocument/2006/relationships/slide" Target="slides/slide448.xml"/><Relationship Id="rId464" Type="http://schemas.openxmlformats.org/officeDocument/2006/relationships/slide" Target="slides/slide447.xml"/><Relationship Id="rId463" Type="http://schemas.openxmlformats.org/officeDocument/2006/relationships/slide" Target="slides/slide446.xml"/><Relationship Id="rId462" Type="http://schemas.openxmlformats.org/officeDocument/2006/relationships/slide" Target="slides/slide445.xml"/><Relationship Id="rId461" Type="http://schemas.openxmlformats.org/officeDocument/2006/relationships/slide" Target="slides/slide444.xml"/><Relationship Id="rId460" Type="http://schemas.openxmlformats.org/officeDocument/2006/relationships/slide" Target="slides/slide443.xml"/><Relationship Id="rId46" Type="http://schemas.openxmlformats.org/officeDocument/2006/relationships/slide" Target="slides/slide29.xml"/><Relationship Id="rId459" Type="http://schemas.openxmlformats.org/officeDocument/2006/relationships/slide" Target="slides/slide442.xml"/><Relationship Id="rId458" Type="http://schemas.openxmlformats.org/officeDocument/2006/relationships/slide" Target="slides/slide441.xml"/><Relationship Id="rId457" Type="http://schemas.openxmlformats.org/officeDocument/2006/relationships/slide" Target="slides/slide440.xml"/><Relationship Id="rId456" Type="http://schemas.openxmlformats.org/officeDocument/2006/relationships/slide" Target="slides/slide439.xml"/><Relationship Id="rId455" Type="http://schemas.openxmlformats.org/officeDocument/2006/relationships/slide" Target="slides/slide438.xml"/><Relationship Id="rId454" Type="http://schemas.openxmlformats.org/officeDocument/2006/relationships/slide" Target="slides/slide437.xml"/><Relationship Id="rId453" Type="http://schemas.openxmlformats.org/officeDocument/2006/relationships/slide" Target="slides/slide436.xml"/><Relationship Id="rId452" Type="http://schemas.openxmlformats.org/officeDocument/2006/relationships/slide" Target="slides/slide435.xml"/><Relationship Id="rId451" Type="http://schemas.openxmlformats.org/officeDocument/2006/relationships/slide" Target="slides/slide434.xml"/><Relationship Id="rId450" Type="http://schemas.openxmlformats.org/officeDocument/2006/relationships/slide" Target="slides/slide433.xml"/><Relationship Id="rId45" Type="http://schemas.openxmlformats.org/officeDocument/2006/relationships/slide" Target="slides/slide28.xml"/><Relationship Id="rId449" Type="http://schemas.openxmlformats.org/officeDocument/2006/relationships/slide" Target="slides/slide432.xml"/><Relationship Id="rId448" Type="http://schemas.openxmlformats.org/officeDocument/2006/relationships/slide" Target="slides/slide431.xml"/><Relationship Id="rId447" Type="http://schemas.openxmlformats.org/officeDocument/2006/relationships/slide" Target="slides/slide430.xml"/><Relationship Id="rId446" Type="http://schemas.openxmlformats.org/officeDocument/2006/relationships/slide" Target="slides/slide429.xml"/><Relationship Id="rId445" Type="http://schemas.openxmlformats.org/officeDocument/2006/relationships/slide" Target="slides/slide428.xml"/><Relationship Id="rId444" Type="http://schemas.openxmlformats.org/officeDocument/2006/relationships/slide" Target="slides/slide427.xml"/><Relationship Id="rId443" Type="http://schemas.openxmlformats.org/officeDocument/2006/relationships/slide" Target="slides/slide426.xml"/><Relationship Id="rId442" Type="http://schemas.openxmlformats.org/officeDocument/2006/relationships/slide" Target="slides/slide425.xml"/><Relationship Id="rId441" Type="http://schemas.openxmlformats.org/officeDocument/2006/relationships/slide" Target="slides/slide424.xml"/><Relationship Id="rId440" Type="http://schemas.openxmlformats.org/officeDocument/2006/relationships/slide" Target="slides/slide423.xml"/><Relationship Id="rId44" Type="http://schemas.openxmlformats.org/officeDocument/2006/relationships/slide" Target="slides/slide27.xml"/><Relationship Id="rId439" Type="http://schemas.openxmlformats.org/officeDocument/2006/relationships/slide" Target="slides/slide422.xml"/><Relationship Id="rId438" Type="http://schemas.openxmlformats.org/officeDocument/2006/relationships/slide" Target="slides/slide421.xml"/><Relationship Id="rId437" Type="http://schemas.openxmlformats.org/officeDocument/2006/relationships/slide" Target="slides/slide420.xml"/><Relationship Id="rId436" Type="http://schemas.openxmlformats.org/officeDocument/2006/relationships/slide" Target="slides/slide419.xml"/><Relationship Id="rId435" Type="http://schemas.openxmlformats.org/officeDocument/2006/relationships/slide" Target="slides/slide418.xml"/><Relationship Id="rId434" Type="http://schemas.openxmlformats.org/officeDocument/2006/relationships/slide" Target="slides/slide417.xml"/><Relationship Id="rId433" Type="http://schemas.openxmlformats.org/officeDocument/2006/relationships/slide" Target="slides/slide416.xml"/><Relationship Id="rId432" Type="http://schemas.openxmlformats.org/officeDocument/2006/relationships/slide" Target="slides/slide415.xml"/><Relationship Id="rId431" Type="http://schemas.openxmlformats.org/officeDocument/2006/relationships/slide" Target="slides/slide414.xml"/><Relationship Id="rId430" Type="http://schemas.openxmlformats.org/officeDocument/2006/relationships/slide" Target="slides/slide413.xml"/><Relationship Id="rId43" Type="http://schemas.openxmlformats.org/officeDocument/2006/relationships/slide" Target="slides/slide26.xml"/><Relationship Id="rId429" Type="http://schemas.openxmlformats.org/officeDocument/2006/relationships/slide" Target="slides/slide412.xml"/><Relationship Id="rId428" Type="http://schemas.openxmlformats.org/officeDocument/2006/relationships/slide" Target="slides/slide411.xml"/><Relationship Id="rId427" Type="http://schemas.openxmlformats.org/officeDocument/2006/relationships/slide" Target="slides/slide410.xml"/><Relationship Id="rId426" Type="http://schemas.openxmlformats.org/officeDocument/2006/relationships/slide" Target="slides/slide409.xml"/><Relationship Id="rId425" Type="http://schemas.openxmlformats.org/officeDocument/2006/relationships/slide" Target="slides/slide408.xml"/><Relationship Id="rId424" Type="http://schemas.openxmlformats.org/officeDocument/2006/relationships/slide" Target="slides/slide407.xml"/><Relationship Id="rId423" Type="http://schemas.openxmlformats.org/officeDocument/2006/relationships/slide" Target="slides/slide406.xml"/><Relationship Id="rId422" Type="http://schemas.openxmlformats.org/officeDocument/2006/relationships/slide" Target="slides/slide405.xml"/><Relationship Id="rId421" Type="http://schemas.openxmlformats.org/officeDocument/2006/relationships/slide" Target="slides/slide404.xml"/><Relationship Id="rId420" Type="http://schemas.openxmlformats.org/officeDocument/2006/relationships/slide" Target="slides/slide403.xml"/><Relationship Id="rId42" Type="http://schemas.openxmlformats.org/officeDocument/2006/relationships/slide" Target="slides/slide25.xml"/><Relationship Id="rId419" Type="http://schemas.openxmlformats.org/officeDocument/2006/relationships/slide" Target="slides/slide402.xml"/><Relationship Id="rId418" Type="http://schemas.openxmlformats.org/officeDocument/2006/relationships/slide" Target="slides/slide401.xml"/><Relationship Id="rId417" Type="http://schemas.openxmlformats.org/officeDocument/2006/relationships/slide" Target="slides/slide400.xml"/><Relationship Id="rId416" Type="http://schemas.openxmlformats.org/officeDocument/2006/relationships/slide" Target="slides/slide399.xml"/><Relationship Id="rId415" Type="http://schemas.openxmlformats.org/officeDocument/2006/relationships/slide" Target="slides/slide398.xml"/><Relationship Id="rId414" Type="http://schemas.openxmlformats.org/officeDocument/2006/relationships/slide" Target="slides/slide397.xml"/><Relationship Id="rId413" Type="http://schemas.openxmlformats.org/officeDocument/2006/relationships/slide" Target="slides/slide396.xml"/><Relationship Id="rId412" Type="http://schemas.openxmlformats.org/officeDocument/2006/relationships/slide" Target="slides/slide395.xml"/><Relationship Id="rId411" Type="http://schemas.openxmlformats.org/officeDocument/2006/relationships/slide" Target="slides/slide394.xml"/><Relationship Id="rId410" Type="http://schemas.openxmlformats.org/officeDocument/2006/relationships/slide" Target="slides/slide393.xml"/><Relationship Id="rId41" Type="http://schemas.openxmlformats.org/officeDocument/2006/relationships/slide" Target="slides/slide24.xml"/><Relationship Id="rId409" Type="http://schemas.openxmlformats.org/officeDocument/2006/relationships/slide" Target="slides/slide392.xml"/><Relationship Id="rId408" Type="http://schemas.openxmlformats.org/officeDocument/2006/relationships/slide" Target="slides/slide391.xml"/><Relationship Id="rId407" Type="http://schemas.openxmlformats.org/officeDocument/2006/relationships/slide" Target="slides/slide390.xml"/><Relationship Id="rId406" Type="http://schemas.openxmlformats.org/officeDocument/2006/relationships/slide" Target="slides/slide389.xml"/><Relationship Id="rId405" Type="http://schemas.openxmlformats.org/officeDocument/2006/relationships/slide" Target="slides/slide388.xml"/><Relationship Id="rId404" Type="http://schemas.openxmlformats.org/officeDocument/2006/relationships/slide" Target="slides/slide387.xml"/><Relationship Id="rId403" Type="http://schemas.openxmlformats.org/officeDocument/2006/relationships/slide" Target="slides/slide386.xml"/><Relationship Id="rId402" Type="http://schemas.openxmlformats.org/officeDocument/2006/relationships/slide" Target="slides/slide385.xml"/><Relationship Id="rId401" Type="http://schemas.openxmlformats.org/officeDocument/2006/relationships/slide" Target="slides/slide384.xml"/><Relationship Id="rId400" Type="http://schemas.openxmlformats.org/officeDocument/2006/relationships/slide" Target="slides/slide383.xml"/><Relationship Id="rId40" Type="http://schemas.openxmlformats.org/officeDocument/2006/relationships/slide" Target="slides/slide23.xml"/><Relationship Id="rId4" Type="http://schemas.openxmlformats.org/officeDocument/2006/relationships/slideMaster" Target="slideMasters/slideMaster3.xml"/><Relationship Id="rId399" Type="http://schemas.openxmlformats.org/officeDocument/2006/relationships/slide" Target="slides/slide382.xml"/><Relationship Id="rId398" Type="http://schemas.openxmlformats.org/officeDocument/2006/relationships/slide" Target="slides/slide381.xml"/><Relationship Id="rId397" Type="http://schemas.openxmlformats.org/officeDocument/2006/relationships/slide" Target="slides/slide380.xml"/><Relationship Id="rId396" Type="http://schemas.openxmlformats.org/officeDocument/2006/relationships/slide" Target="slides/slide379.xml"/><Relationship Id="rId395" Type="http://schemas.openxmlformats.org/officeDocument/2006/relationships/slide" Target="slides/slide378.xml"/><Relationship Id="rId394" Type="http://schemas.openxmlformats.org/officeDocument/2006/relationships/slide" Target="slides/slide377.xml"/><Relationship Id="rId393" Type="http://schemas.openxmlformats.org/officeDocument/2006/relationships/slide" Target="slides/slide376.xml"/><Relationship Id="rId392" Type="http://schemas.openxmlformats.org/officeDocument/2006/relationships/slide" Target="slides/slide375.xml"/><Relationship Id="rId391" Type="http://schemas.openxmlformats.org/officeDocument/2006/relationships/slide" Target="slides/slide374.xml"/><Relationship Id="rId390" Type="http://schemas.openxmlformats.org/officeDocument/2006/relationships/slide" Target="slides/slide373.xml"/><Relationship Id="rId39" Type="http://schemas.openxmlformats.org/officeDocument/2006/relationships/slide" Target="slides/slide22.xml"/><Relationship Id="rId389" Type="http://schemas.openxmlformats.org/officeDocument/2006/relationships/slide" Target="slides/slide372.xml"/><Relationship Id="rId388" Type="http://schemas.openxmlformats.org/officeDocument/2006/relationships/slide" Target="slides/slide371.xml"/><Relationship Id="rId387" Type="http://schemas.openxmlformats.org/officeDocument/2006/relationships/slide" Target="slides/slide370.xml"/><Relationship Id="rId386" Type="http://schemas.openxmlformats.org/officeDocument/2006/relationships/slide" Target="slides/slide369.xml"/><Relationship Id="rId385" Type="http://schemas.openxmlformats.org/officeDocument/2006/relationships/slide" Target="slides/slide368.xml"/><Relationship Id="rId384" Type="http://schemas.openxmlformats.org/officeDocument/2006/relationships/slide" Target="slides/slide367.xml"/><Relationship Id="rId383" Type="http://schemas.openxmlformats.org/officeDocument/2006/relationships/slide" Target="slides/slide366.xml"/><Relationship Id="rId382" Type="http://schemas.openxmlformats.org/officeDocument/2006/relationships/slide" Target="slides/slide365.xml"/><Relationship Id="rId381" Type="http://schemas.openxmlformats.org/officeDocument/2006/relationships/slide" Target="slides/slide364.xml"/><Relationship Id="rId380" Type="http://schemas.openxmlformats.org/officeDocument/2006/relationships/slide" Target="slides/slide363.xml"/><Relationship Id="rId38" Type="http://schemas.openxmlformats.org/officeDocument/2006/relationships/slide" Target="slides/slide21.xml"/><Relationship Id="rId379" Type="http://schemas.openxmlformats.org/officeDocument/2006/relationships/slide" Target="slides/slide362.xml"/><Relationship Id="rId378" Type="http://schemas.openxmlformats.org/officeDocument/2006/relationships/slide" Target="slides/slide361.xml"/><Relationship Id="rId377" Type="http://schemas.openxmlformats.org/officeDocument/2006/relationships/slide" Target="slides/slide360.xml"/><Relationship Id="rId376" Type="http://schemas.openxmlformats.org/officeDocument/2006/relationships/slide" Target="slides/slide359.xml"/><Relationship Id="rId375" Type="http://schemas.openxmlformats.org/officeDocument/2006/relationships/slide" Target="slides/slide358.xml"/><Relationship Id="rId374" Type="http://schemas.openxmlformats.org/officeDocument/2006/relationships/slide" Target="slides/slide357.xml"/><Relationship Id="rId373" Type="http://schemas.openxmlformats.org/officeDocument/2006/relationships/slide" Target="slides/slide356.xml"/><Relationship Id="rId372" Type="http://schemas.openxmlformats.org/officeDocument/2006/relationships/slide" Target="slides/slide355.xml"/><Relationship Id="rId371" Type="http://schemas.openxmlformats.org/officeDocument/2006/relationships/slide" Target="slides/slide354.xml"/><Relationship Id="rId370" Type="http://schemas.openxmlformats.org/officeDocument/2006/relationships/slide" Target="slides/slide353.xml"/><Relationship Id="rId37" Type="http://schemas.openxmlformats.org/officeDocument/2006/relationships/slide" Target="slides/slide20.xml"/><Relationship Id="rId369" Type="http://schemas.openxmlformats.org/officeDocument/2006/relationships/slide" Target="slides/slide352.xml"/><Relationship Id="rId368" Type="http://schemas.openxmlformats.org/officeDocument/2006/relationships/slide" Target="slides/slide351.xml"/><Relationship Id="rId367" Type="http://schemas.openxmlformats.org/officeDocument/2006/relationships/slide" Target="slides/slide350.xml"/><Relationship Id="rId366" Type="http://schemas.openxmlformats.org/officeDocument/2006/relationships/slide" Target="slides/slide349.xml"/><Relationship Id="rId365" Type="http://schemas.openxmlformats.org/officeDocument/2006/relationships/slide" Target="slides/slide348.xml"/><Relationship Id="rId364" Type="http://schemas.openxmlformats.org/officeDocument/2006/relationships/slide" Target="slides/slide347.xml"/><Relationship Id="rId363" Type="http://schemas.openxmlformats.org/officeDocument/2006/relationships/slide" Target="slides/slide346.xml"/><Relationship Id="rId362" Type="http://schemas.openxmlformats.org/officeDocument/2006/relationships/slide" Target="slides/slide345.xml"/><Relationship Id="rId361" Type="http://schemas.openxmlformats.org/officeDocument/2006/relationships/slide" Target="slides/slide344.xml"/><Relationship Id="rId360" Type="http://schemas.openxmlformats.org/officeDocument/2006/relationships/slide" Target="slides/slide343.xml"/><Relationship Id="rId36" Type="http://schemas.openxmlformats.org/officeDocument/2006/relationships/slide" Target="slides/slide19.xml"/><Relationship Id="rId359" Type="http://schemas.openxmlformats.org/officeDocument/2006/relationships/slide" Target="slides/slide342.xml"/><Relationship Id="rId358" Type="http://schemas.openxmlformats.org/officeDocument/2006/relationships/slide" Target="slides/slide341.xml"/><Relationship Id="rId357" Type="http://schemas.openxmlformats.org/officeDocument/2006/relationships/slide" Target="slides/slide340.xml"/><Relationship Id="rId356" Type="http://schemas.openxmlformats.org/officeDocument/2006/relationships/slide" Target="slides/slide339.xml"/><Relationship Id="rId355" Type="http://schemas.openxmlformats.org/officeDocument/2006/relationships/slide" Target="slides/slide338.xml"/><Relationship Id="rId354" Type="http://schemas.openxmlformats.org/officeDocument/2006/relationships/slide" Target="slides/slide337.xml"/><Relationship Id="rId353" Type="http://schemas.openxmlformats.org/officeDocument/2006/relationships/slide" Target="slides/slide336.xml"/><Relationship Id="rId352" Type="http://schemas.openxmlformats.org/officeDocument/2006/relationships/slide" Target="slides/slide335.xml"/><Relationship Id="rId351" Type="http://schemas.openxmlformats.org/officeDocument/2006/relationships/slide" Target="slides/slide334.xml"/><Relationship Id="rId350" Type="http://schemas.openxmlformats.org/officeDocument/2006/relationships/slide" Target="slides/slide333.xml"/><Relationship Id="rId35" Type="http://schemas.openxmlformats.org/officeDocument/2006/relationships/slide" Target="slides/slide18.xml"/><Relationship Id="rId349" Type="http://schemas.openxmlformats.org/officeDocument/2006/relationships/slide" Target="slides/slide332.xml"/><Relationship Id="rId348" Type="http://schemas.openxmlformats.org/officeDocument/2006/relationships/slide" Target="slides/slide331.xml"/><Relationship Id="rId347" Type="http://schemas.openxmlformats.org/officeDocument/2006/relationships/slide" Target="slides/slide330.xml"/><Relationship Id="rId346" Type="http://schemas.openxmlformats.org/officeDocument/2006/relationships/slide" Target="slides/slide329.xml"/><Relationship Id="rId345" Type="http://schemas.openxmlformats.org/officeDocument/2006/relationships/slide" Target="slides/slide328.xml"/><Relationship Id="rId344" Type="http://schemas.openxmlformats.org/officeDocument/2006/relationships/slide" Target="slides/slide327.xml"/><Relationship Id="rId343" Type="http://schemas.openxmlformats.org/officeDocument/2006/relationships/slide" Target="slides/slide326.xml"/><Relationship Id="rId342" Type="http://schemas.openxmlformats.org/officeDocument/2006/relationships/slide" Target="slides/slide325.xml"/><Relationship Id="rId341" Type="http://schemas.openxmlformats.org/officeDocument/2006/relationships/slide" Target="slides/slide324.xml"/><Relationship Id="rId340" Type="http://schemas.openxmlformats.org/officeDocument/2006/relationships/slide" Target="slides/slide323.xml"/><Relationship Id="rId34" Type="http://schemas.openxmlformats.org/officeDocument/2006/relationships/slide" Target="slides/slide17.xml"/><Relationship Id="rId339" Type="http://schemas.openxmlformats.org/officeDocument/2006/relationships/slide" Target="slides/slide322.xml"/><Relationship Id="rId338" Type="http://schemas.openxmlformats.org/officeDocument/2006/relationships/slide" Target="slides/slide321.xml"/><Relationship Id="rId337" Type="http://schemas.openxmlformats.org/officeDocument/2006/relationships/slide" Target="slides/slide320.xml"/><Relationship Id="rId336" Type="http://schemas.openxmlformats.org/officeDocument/2006/relationships/slide" Target="slides/slide319.xml"/><Relationship Id="rId335" Type="http://schemas.openxmlformats.org/officeDocument/2006/relationships/slide" Target="slides/slide318.xml"/><Relationship Id="rId334" Type="http://schemas.openxmlformats.org/officeDocument/2006/relationships/slide" Target="slides/slide317.xml"/><Relationship Id="rId333" Type="http://schemas.openxmlformats.org/officeDocument/2006/relationships/slide" Target="slides/slide316.xml"/><Relationship Id="rId332" Type="http://schemas.openxmlformats.org/officeDocument/2006/relationships/slide" Target="slides/slide315.xml"/><Relationship Id="rId331" Type="http://schemas.openxmlformats.org/officeDocument/2006/relationships/slide" Target="slides/slide314.xml"/><Relationship Id="rId330" Type="http://schemas.openxmlformats.org/officeDocument/2006/relationships/slide" Target="slides/slide313.xml"/><Relationship Id="rId33" Type="http://schemas.openxmlformats.org/officeDocument/2006/relationships/slide" Target="slides/slide16.xml"/><Relationship Id="rId329" Type="http://schemas.openxmlformats.org/officeDocument/2006/relationships/slide" Target="slides/slide312.xml"/><Relationship Id="rId328" Type="http://schemas.openxmlformats.org/officeDocument/2006/relationships/slide" Target="slides/slide311.xml"/><Relationship Id="rId327" Type="http://schemas.openxmlformats.org/officeDocument/2006/relationships/slide" Target="slides/slide310.xml"/><Relationship Id="rId326" Type="http://schemas.openxmlformats.org/officeDocument/2006/relationships/slide" Target="slides/slide309.xml"/><Relationship Id="rId325" Type="http://schemas.openxmlformats.org/officeDocument/2006/relationships/slide" Target="slides/slide308.xml"/><Relationship Id="rId324" Type="http://schemas.openxmlformats.org/officeDocument/2006/relationships/slide" Target="slides/slide307.xml"/><Relationship Id="rId323" Type="http://schemas.openxmlformats.org/officeDocument/2006/relationships/slide" Target="slides/slide306.xml"/><Relationship Id="rId322" Type="http://schemas.openxmlformats.org/officeDocument/2006/relationships/slide" Target="slides/slide305.xml"/><Relationship Id="rId321" Type="http://schemas.openxmlformats.org/officeDocument/2006/relationships/slide" Target="slides/slide304.xml"/><Relationship Id="rId320" Type="http://schemas.openxmlformats.org/officeDocument/2006/relationships/slide" Target="slides/slide303.xml"/><Relationship Id="rId32" Type="http://schemas.openxmlformats.org/officeDocument/2006/relationships/slide" Target="slides/slide15.xml"/><Relationship Id="rId319" Type="http://schemas.openxmlformats.org/officeDocument/2006/relationships/slide" Target="slides/slide302.xml"/><Relationship Id="rId318" Type="http://schemas.openxmlformats.org/officeDocument/2006/relationships/slide" Target="slides/slide301.xml"/><Relationship Id="rId317" Type="http://schemas.openxmlformats.org/officeDocument/2006/relationships/slide" Target="slides/slide300.xml"/><Relationship Id="rId316" Type="http://schemas.openxmlformats.org/officeDocument/2006/relationships/slide" Target="slides/slide299.xml"/><Relationship Id="rId315" Type="http://schemas.openxmlformats.org/officeDocument/2006/relationships/slide" Target="slides/slide298.xml"/><Relationship Id="rId314" Type="http://schemas.openxmlformats.org/officeDocument/2006/relationships/slide" Target="slides/slide297.xml"/><Relationship Id="rId313" Type="http://schemas.openxmlformats.org/officeDocument/2006/relationships/slide" Target="slides/slide296.xml"/><Relationship Id="rId312" Type="http://schemas.openxmlformats.org/officeDocument/2006/relationships/slide" Target="slides/slide295.xml"/><Relationship Id="rId311" Type="http://schemas.openxmlformats.org/officeDocument/2006/relationships/slide" Target="slides/slide294.xml"/><Relationship Id="rId310" Type="http://schemas.openxmlformats.org/officeDocument/2006/relationships/slide" Target="slides/slide293.xml"/><Relationship Id="rId31" Type="http://schemas.openxmlformats.org/officeDocument/2006/relationships/slide" Target="slides/slide14.xml"/><Relationship Id="rId309" Type="http://schemas.openxmlformats.org/officeDocument/2006/relationships/slide" Target="slides/slide292.xml"/><Relationship Id="rId308" Type="http://schemas.openxmlformats.org/officeDocument/2006/relationships/slide" Target="slides/slide291.xml"/><Relationship Id="rId307" Type="http://schemas.openxmlformats.org/officeDocument/2006/relationships/slide" Target="slides/slide290.xml"/><Relationship Id="rId306" Type="http://schemas.openxmlformats.org/officeDocument/2006/relationships/slide" Target="slides/slide289.xml"/><Relationship Id="rId305" Type="http://schemas.openxmlformats.org/officeDocument/2006/relationships/slide" Target="slides/slide288.xml"/><Relationship Id="rId304" Type="http://schemas.openxmlformats.org/officeDocument/2006/relationships/slide" Target="slides/slide287.xml"/><Relationship Id="rId303" Type="http://schemas.openxmlformats.org/officeDocument/2006/relationships/slide" Target="slides/slide286.xml"/><Relationship Id="rId302" Type="http://schemas.openxmlformats.org/officeDocument/2006/relationships/slide" Target="slides/slide285.xml"/><Relationship Id="rId301" Type="http://schemas.openxmlformats.org/officeDocument/2006/relationships/slide" Target="slides/slide284.xml"/><Relationship Id="rId300" Type="http://schemas.openxmlformats.org/officeDocument/2006/relationships/slide" Target="slides/slide283.xml"/><Relationship Id="rId30" Type="http://schemas.openxmlformats.org/officeDocument/2006/relationships/slide" Target="slides/slide13.xml"/><Relationship Id="rId3" Type="http://schemas.openxmlformats.org/officeDocument/2006/relationships/slideMaster" Target="slideMasters/slideMaster2.xml"/><Relationship Id="rId299" Type="http://schemas.openxmlformats.org/officeDocument/2006/relationships/slide" Target="slides/slide282.xml"/><Relationship Id="rId298" Type="http://schemas.openxmlformats.org/officeDocument/2006/relationships/slide" Target="slides/slide281.xml"/><Relationship Id="rId297" Type="http://schemas.openxmlformats.org/officeDocument/2006/relationships/slide" Target="slides/slide280.xml"/><Relationship Id="rId296" Type="http://schemas.openxmlformats.org/officeDocument/2006/relationships/slide" Target="slides/slide279.xml"/><Relationship Id="rId295" Type="http://schemas.openxmlformats.org/officeDocument/2006/relationships/slide" Target="slides/slide278.xml"/><Relationship Id="rId294" Type="http://schemas.openxmlformats.org/officeDocument/2006/relationships/slide" Target="slides/slide277.xml"/><Relationship Id="rId293" Type="http://schemas.openxmlformats.org/officeDocument/2006/relationships/slide" Target="slides/slide276.xml"/><Relationship Id="rId292" Type="http://schemas.openxmlformats.org/officeDocument/2006/relationships/slide" Target="slides/slide275.xml"/><Relationship Id="rId291" Type="http://schemas.openxmlformats.org/officeDocument/2006/relationships/slide" Target="slides/slide274.xml"/><Relationship Id="rId290" Type="http://schemas.openxmlformats.org/officeDocument/2006/relationships/slide" Target="slides/slide273.xml"/><Relationship Id="rId29" Type="http://schemas.openxmlformats.org/officeDocument/2006/relationships/slide" Target="slides/slide12.xml"/><Relationship Id="rId289" Type="http://schemas.openxmlformats.org/officeDocument/2006/relationships/slide" Target="slides/slide272.xml"/><Relationship Id="rId288" Type="http://schemas.openxmlformats.org/officeDocument/2006/relationships/slide" Target="slides/slide271.xml"/><Relationship Id="rId287" Type="http://schemas.openxmlformats.org/officeDocument/2006/relationships/slide" Target="slides/slide270.xml"/><Relationship Id="rId286" Type="http://schemas.openxmlformats.org/officeDocument/2006/relationships/slide" Target="slides/slide269.xml"/><Relationship Id="rId285" Type="http://schemas.openxmlformats.org/officeDocument/2006/relationships/slide" Target="slides/slide268.xml"/><Relationship Id="rId284" Type="http://schemas.openxmlformats.org/officeDocument/2006/relationships/slide" Target="slides/slide267.xml"/><Relationship Id="rId283" Type="http://schemas.openxmlformats.org/officeDocument/2006/relationships/slide" Target="slides/slide266.xml"/><Relationship Id="rId282" Type="http://schemas.openxmlformats.org/officeDocument/2006/relationships/slide" Target="slides/slide265.xml"/><Relationship Id="rId281" Type="http://schemas.openxmlformats.org/officeDocument/2006/relationships/slide" Target="slides/slide264.xml"/><Relationship Id="rId280" Type="http://schemas.openxmlformats.org/officeDocument/2006/relationships/slide" Target="slides/slide263.xml"/><Relationship Id="rId28" Type="http://schemas.openxmlformats.org/officeDocument/2006/relationships/slide" Target="slides/slide11.xml"/><Relationship Id="rId279" Type="http://schemas.openxmlformats.org/officeDocument/2006/relationships/slide" Target="slides/slide262.xml"/><Relationship Id="rId278" Type="http://schemas.openxmlformats.org/officeDocument/2006/relationships/slide" Target="slides/slide261.xml"/><Relationship Id="rId277" Type="http://schemas.openxmlformats.org/officeDocument/2006/relationships/slide" Target="slides/slide260.xml"/><Relationship Id="rId276" Type="http://schemas.openxmlformats.org/officeDocument/2006/relationships/slide" Target="slides/slide259.xml"/><Relationship Id="rId275" Type="http://schemas.openxmlformats.org/officeDocument/2006/relationships/slide" Target="slides/slide258.xml"/><Relationship Id="rId274" Type="http://schemas.openxmlformats.org/officeDocument/2006/relationships/slide" Target="slides/slide257.xml"/><Relationship Id="rId273" Type="http://schemas.openxmlformats.org/officeDocument/2006/relationships/slide" Target="slides/slide256.xml"/><Relationship Id="rId272" Type="http://schemas.openxmlformats.org/officeDocument/2006/relationships/slide" Target="slides/slide255.xml"/><Relationship Id="rId271" Type="http://schemas.openxmlformats.org/officeDocument/2006/relationships/slide" Target="slides/slide254.xml"/><Relationship Id="rId270" Type="http://schemas.openxmlformats.org/officeDocument/2006/relationships/slide" Target="slides/slide253.xml"/><Relationship Id="rId27" Type="http://schemas.openxmlformats.org/officeDocument/2006/relationships/slide" Target="slides/slide10.xml"/><Relationship Id="rId269" Type="http://schemas.openxmlformats.org/officeDocument/2006/relationships/slide" Target="slides/slide252.xml"/><Relationship Id="rId268" Type="http://schemas.openxmlformats.org/officeDocument/2006/relationships/slide" Target="slides/slide251.xml"/><Relationship Id="rId267" Type="http://schemas.openxmlformats.org/officeDocument/2006/relationships/slide" Target="slides/slide250.xml"/><Relationship Id="rId266" Type="http://schemas.openxmlformats.org/officeDocument/2006/relationships/slide" Target="slides/slide249.xml"/><Relationship Id="rId265" Type="http://schemas.openxmlformats.org/officeDocument/2006/relationships/slide" Target="slides/slide248.xml"/><Relationship Id="rId264" Type="http://schemas.openxmlformats.org/officeDocument/2006/relationships/slide" Target="slides/slide247.xml"/><Relationship Id="rId263" Type="http://schemas.openxmlformats.org/officeDocument/2006/relationships/slide" Target="slides/slide246.xml"/><Relationship Id="rId262" Type="http://schemas.openxmlformats.org/officeDocument/2006/relationships/slide" Target="slides/slide245.xml"/><Relationship Id="rId261" Type="http://schemas.openxmlformats.org/officeDocument/2006/relationships/slide" Target="slides/slide244.xml"/><Relationship Id="rId260" Type="http://schemas.openxmlformats.org/officeDocument/2006/relationships/slide" Target="slides/slide243.xml"/><Relationship Id="rId26" Type="http://schemas.openxmlformats.org/officeDocument/2006/relationships/slide" Target="slides/slide9.xml"/><Relationship Id="rId259" Type="http://schemas.openxmlformats.org/officeDocument/2006/relationships/slide" Target="slides/slide242.xml"/><Relationship Id="rId258" Type="http://schemas.openxmlformats.org/officeDocument/2006/relationships/slide" Target="slides/slide241.xml"/><Relationship Id="rId257" Type="http://schemas.openxmlformats.org/officeDocument/2006/relationships/slide" Target="slides/slide240.xml"/><Relationship Id="rId256" Type="http://schemas.openxmlformats.org/officeDocument/2006/relationships/slide" Target="slides/slide239.xml"/><Relationship Id="rId255" Type="http://schemas.openxmlformats.org/officeDocument/2006/relationships/slide" Target="slides/slide238.xml"/><Relationship Id="rId254" Type="http://schemas.openxmlformats.org/officeDocument/2006/relationships/slide" Target="slides/slide237.xml"/><Relationship Id="rId253" Type="http://schemas.openxmlformats.org/officeDocument/2006/relationships/slide" Target="slides/slide236.xml"/><Relationship Id="rId252" Type="http://schemas.openxmlformats.org/officeDocument/2006/relationships/slide" Target="slides/slide235.xml"/><Relationship Id="rId251" Type="http://schemas.openxmlformats.org/officeDocument/2006/relationships/slide" Target="slides/slide234.xml"/><Relationship Id="rId250" Type="http://schemas.openxmlformats.org/officeDocument/2006/relationships/slide" Target="slides/slide233.xml"/><Relationship Id="rId25" Type="http://schemas.openxmlformats.org/officeDocument/2006/relationships/slide" Target="slides/slide8.xml"/><Relationship Id="rId249" Type="http://schemas.openxmlformats.org/officeDocument/2006/relationships/slide" Target="slides/slide232.xml"/><Relationship Id="rId248" Type="http://schemas.openxmlformats.org/officeDocument/2006/relationships/slide" Target="slides/slide231.xml"/><Relationship Id="rId247" Type="http://schemas.openxmlformats.org/officeDocument/2006/relationships/slide" Target="slides/slide230.xml"/><Relationship Id="rId246" Type="http://schemas.openxmlformats.org/officeDocument/2006/relationships/slide" Target="slides/slide229.xml"/><Relationship Id="rId245" Type="http://schemas.openxmlformats.org/officeDocument/2006/relationships/slide" Target="slides/slide228.xml"/><Relationship Id="rId244" Type="http://schemas.openxmlformats.org/officeDocument/2006/relationships/slide" Target="slides/slide227.xml"/><Relationship Id="rId243" Type="http://schemas.openxmlformats.org/officeDocument/2006/relationships/slide" Target="slides/slide226.xml"/><Relationship Id="rId242" Type="http://schemas.openxmlformats.org/officeDocument/2006/relationships/slide" Target="slides/slide225.xml"/><Relationship Id="rId241" Type="http://schemas.openxmlformats.org/officeDocument/2006/relationships/slide" Target="slides/slide224.xml"/><Relationship Id="rId240" Type="http://schemas.openxmlformats.org/officeDocument/2006/relationships/slide" Target="slides/slide223.xml"/><Relationship Id="rId24" Type="http://schemas.openxmlformats.org/officeDocument/2006/relationships/slide" Target="slides/slide7.xml"/><Relationship Id="rId239" Type="http://schemas.openxmlformats.org/officeDocument/2006/relationships/slide" Target="slides/slide222.xml"/><Relationship Id="rId238" Type="http://schemas.openxmlformats.org/officeDocument/2006/relationships/slide" Target="slides/slide221.xml"/><Relationship Id="rId237" Type="http://schemas.openxmlformats.org/officeDocument/2006/relationships/slide" Target="slides/slide220.xml"/><Relationship Id="rId236" Type="http://schemas.openxmlformats.org/officeDocument/2006/relationships/slide" Target="slides/slide219.xml"/><Relationship Id="rId235" Type="http://schemas.openxmlformats.org/officeDocument/2006/relationships/slide" Target="slides/slide218.xml"/><Relationship Id="rId234" Type="http://schemas.openxmlformats.org/officeDocument/2006/relationships/slide" Target="slides/slide217.xml"/><Relationship Id="rId233" Type="http://schemas.openxmlformats.org/officeDocument/2006/relationships/slide" Target="slides/slide216.xml"/><Relationship Id="rId232" Type="http://schemas.openxmlformats.org/officeDocument/2006/relationships/slide" Target="slides/slide215.xml"/><Relationship Id="rId231" Type="http://schemas.openxmlformats.org/officeDocument/2006/relationships/slide" Target="slides/slide214.xml"/><Relationship Id="rId230" Type="http://schemas.openxmlformats.org/officeDocument/2006/relationships/slide" Target="slides/slide213.xml"/><Relationship Id="rId23" Type="http://schemas.openxmlformats.org/officeDocument/2006/relationships/slide" Target="slides/slide6.xml"/><Relationship Id="rId229" Type="http://schemas.openxmlformats.org/officeDocument/2006/relationships/slide" Target="slides/slide212.xml"/><Relationship Id="rId228" Type="http://schemas.openxmlformats.org/officeDocument/2006/relationships/slide" Target="slides/slide211.xml"/><Relationship Id="rId227" Type="http://schemas.openxmlformats.org/officeDocument/2006/relationships/slide" Target="slides/slide210.xml"/><Relationship Id="rId226" Type="http://schemas.openxmlformats.org/officeDocument/2006/relationships/slide" Target="slides/slide209.xml"/><Relationship Id="rId225" Type="http://schemas.openxmlformats.org/officeDocument/2006/relationships/slide" Target="slides/slide208.xml"/><Relationship Id="rId224" Type="http://schemas.openxmlformats.org/officeDocument/2006/relationships/slide" Target="slides/slide207.xml"/><Relationship Id="rId223" Type="http://schemas.openxmlformats.org/officeDocument/2006/relationships/slide" Target="slides/slide206.xml"/><Relationship Id="rId222" Type="http://schemas.openxmlformats.org/officeDocument/2006/relationships/slide" Target="slides/slide205.xml"/><Relationship Id="rId221" Type="http://schemas.openxmlformats.org/officeDocument/2006/relationships/slide" Target="slides/slide204.xml"/><Relationship Id="rId220" Type="http://schemas.openxmlformats.org/officeDocument/2006/relationships/slide" Target="slides/slide203.xml"/><Relationship Id="rId22" Type="http://schemas.openxmlformats.org/officeDocument/2006/relationships/slide" Target="slides/slide5.xml"/><Relationship Id="rId219" Type="http://schemas.openxmlformats.org/officeDocument/2006/relationships/slide" Target="slides/slide202.xml"/><Relationship Id="rId218" Type="http://schemas.openxmlformats.org/officeDocument/2006/relationships/slide" Target="slides/slide201.xml"/><Relationship Id="rId217" Type="http://schemas.openxmlformats.org/officeDocument/2006/relationships/slide" Target="slides/slide200.xml"/><Relationship Id="rId216" Type="http://schemas.openxmlformats.org/officeDocument/2006/relationships/slide" Target="slides/slide199.xml"/><Relationship Id="rId215" Type="http://schemas.openxmlformats.org/officeDocument/2006/relationships/slide" Target="slides/slide198.xml"/><Relationship Id="rId214" Type="http://schemas.openxmlformats.org/officeDocument/2006/relationships/slide" Target="slides/slide197.xml"/><Relationship Id="rId213" Type="http://schemas.openxmlformats.org/officeDocument/2006/relationships/slide" Target="slides/slide196.xml"/><Relationship Id="rId212" Type="http://schemas.openxmlformats.org/officeDocument/2006/relationships/slide" Target="slides/slide195.xml"/><Relationship Id="rId211" Type="http://schemas.openxmlformats.org/officeDocument/2006/relationships/slide" Target="slides/slide194.xml"/><Relationship Id="rId210" Type="http://schemas.openxmlformats.org/officeDocument/2006/relationships/slide" Target="slides/slide193.xml"/><Relationship Id="rId21" Type="http://schemas.openxmlformats.org/officeDocument/2006/relationships/slide" Target="slides/slide4.xml"/><Relationship Id="rId209" Type="http://schemas.openxmlformats.org/officeDocument/2006/relationships/slide" Target="slides/slide192.xml"/><Relationship Id="rId208" Type="http://schemas.openxmlformats.org/officeDocument/2006/relationships/slide" Target="slides/slide191.xml"/><Relationship Id="rId207" Type="http://schemas.openxmlformats.org/officeDocument/2006/relationships/slide" Target="slides/slide190.xml"/><Relationship Id="rId206" Type="http://schemas.openxmlformats.org/officeDocument/2006/relationships/slide" Target="slides/slide189.xml"/><Relationship Id="rId205" Type="http://schemas.openxmlformats.org/officeDocument/2006/relationships/slide" Target="slides/slide188.xml"/><Relationship Id="rId204" Type="http://schemas.openxmlformats.org/officeDocument/2006/relationships/slide" Target="slides/slide187.xml"/><Relationship Id="rId203" Type="http://schemas.openxmlformats.org/officeDocument/2006/relationships/slide" Target="slides/slide186.xml"/><Relationship Id="rId202" Type="http://schemas.openxmlformats.org/officeDocument/2006/relationships/slide" Target="slides/slide185.xml"/><Relationship Id="rId201" Type="http://schemas.openxmlformats.org/officeDocument/2006/relationships/slide" Target="slides/slide184.xml"/><Relationship Id="rId200" Type="http://schemas.openxmlformats.org/officeDocument/2006/relationships/slide" Target="slides/slide183.xml"/><Relationship Id="rId20" Type="http://schemas.openxmlformats.org/officeDocument/2006/relationships/slide" Target="slides/slide3.xml"/><Relationship Id="rId2" Type="http://schemas.openxmlformats.org/officeDocument/2006/relationships/theme" Target="theme/theme1.xml"/><Relationship Id="rId199" Type="http://schemas.openxmlformats.org/officeDocument/2006/relationships/slide" Target="slides/slide182.xml"/><Relationship Id="rId198" Type="http://schemas.openxmlformats.org/officeDocument/2006/relationships/slide" Target="slides/slide181.xml"/><Relationship Id="rId197" Type="http://schemas.openxmlformats.org/officeDocument/2006/relationships/slide" Target="slides/slide180.xml"/><Relationship Id="rId196" Type="http://schemas.openxmlformats.org/officeDocument/2006/relationships/slide" Target="slides/slide179.xml"/><Relationship Id="rId195" Type="http://schemas.openxmlformats.org/officeDocument/2006/relationships/slide" Target="slides/slide178.xml"/><Relationship Id="rId194" Type="http://schemas.openxmlformats.org/officeDocument/2006/relationships/slide" Target="slides/slide177.xml"/><Relationship Id="rId193" Type="http://schemas.openxmlformats.org/officeDocument/2006/relationships/slide" Target="slides/slide176.xml"/><Relationship Id="rId192" Type="http://schemas.openxmlformats.org/officeDocument/2006/relationships/slide" Target="slides/slide175.xml"/><Relationship Id="rId191" Type="http://schemas.openxmlformats.org/officeDocument/2006/relationships/slide" Target="slides/slide174.xml"/><Relationship Id="rId190" Type="http://schemas.openxmlformats.org/officeDocument/2006/relationships/slide" Target="slides/slide173.xml"/><Relationship Id="rId19" Type="http://schemas.openxmlformats.org/officeDocument/2006/relationships/slide" Target="slides/slide2.xml"/><Relationship Id="rId189" Type="http://schemas.openxmlformats.org/officeDocument/2006/relationships/slide" Target="slides/slide172.xml"/><Relationship Id="rId188" Type="http://schemas.openxmlformats.org/officeDocument/2006/relationships/slide" Target="slides/slide171.xml"/><Relationship Id="rId187" Type="http://schemas.openxmlformats.org/officeDocument/2006/relationships/slide" Target="slides/slide170.xml"/><Relationship Id="rId186" Type="http://schemas.openxmlformats.org/officeDocument/2006/relationships/slide" Target="slides/slide169.xml"/><Relationship Id="rId185" Type="http://schemas.openxmlformats.org/officeDocument/2006/relationships/slide" Target="slides/slide168.xml"/><Relationship Id="rId184" Type="http://schemas.openxmlformats.org/officeDocument/2006/relationships/slide" Target="slides/slide167.xml"/><Relationship Id="rId183" Type="http://schemas.openxmlformats.org/officeDocument/2006/relationships/slide" Target="slides/slide166.xml"/><Relationship Id="rId182" Type="http://schemas.openxmlformats.org/officeDocument/2006/relationships/slide" Target="slides/slide165.xml"/><Relationship Id="rId181" Type="http://schemas.openxmlformats.org/officeDocument/2006/relationships/slide" Target="slides/slide164.xml"/><Relationship Id="rId180" Type="http://schemas.openxmlformats.org/officeDocument/2006/relationships/slide" Target="slides/slide163.xml"/><Relationship Id="rId18" Type="http://schemas.openxmlformats.org/officeDocument/2006/relationships/slide" Target="slides/slide1.xml"/><Relationship Id="rId179" Type="http://schemas.openxmlformats.org/officeDocument/2006/relationships/slide" Target="slides/slide162.xml"/><Relationship Id="rId178" Type="http://schemas.openxmlformats.org/officeDocument/2006/relationships/slide" Target="slides/slide161.xml"/><Relationship Id="rId177" Type="http://schemas.openxmlformats.org/officeDocument/2006/relationships/slide" Target="slides/slide160.xml"/><Relationship Id="rId176" Type="http://schemas.openxmlformats.org/officeDocument/2006/relationships/slide" Target="slides/slide159.xml"/><Relationship Id="rId175" Type="http://schemas.openxmlformats.org/officeDocument/2006/relationships/slide" Target="slides/slide158.xml"/><Relationship Id="rId174" Type="http://schemas.openxmlformats.org/officeDocument/2006/relationships/slide" Target="slides/slide157.xml"/><Relationship Id="rId173" Type="http://schemas.openxmlformats.org/officeDocument/2006/relationships/slide" Target="slides/slide156.xml"/><Relationship Id="rId172" Type="http://schemas.openxmlformats.org/officeDocument/2006/relationships/slide" Target="slides/slide155.xml"/><Relationship Id="rId171" Type="http://schemas.openxmlformats.org/officeDocument/2006/relationships/slide" Target="slides/slide154.xml"/><Relationship Id="rId170" Type="http://schemas.openxmlformats.org/officeDocument/2006/relationships/slide" Target="slides/slide153.xml"/><Relationship Id="rId17" Type="http://schemas.openxmlformats.org/officeDocument/2006/relationships/slideMaster" Target="slideMasters/slideMaster16.xml"/><Relationship Id="rId169" Type="http://schemas.openxmlformats.org/officeDocument/2006/relationships/slide" Target="slides/slide152.xml"/><Relationship Id="rId168" Type="http://schemas.openxmlformats.org/officeDocument/2006/relationships/slide" Target="slides/slide151.xml"/><Relationship Id="rId167" Type="http://schemas.openxmlformats.org/officeDocument/2006/relationships/slide" Target="slides/slide150.xml"/><Relationship Id="rId166" Type="http://schemas.openxmlformats.org/officeDocument/2006/relationships/slide" Target="slides/slide149.xml"/><Relationship Id="rId165" Type="http://schemas.openxmlformats.org/officeDocument/2006/relationships/slide" Target="slides/slide148.xml"/><Relationship Id="rId164" Type="http://schemas.openxmlformats.org/officeDocument/2006/relationships/slide" Target="slides/slide147.xml"/><Relationship Id="rId163" Type="http://schemas.openxmlformats.org/officeDocument/2006/relationships/slide" Target="slides/slide146.xml"/><Relationship Id="rId162" Type="http://schemas.openxmlformats.org/officeDocument/2006/relationships/slide" Target="slides/slide145.xml"/><Relationship Id="rId161" Type="http://schemas.openxmlformats.org/officeDocument/2006/relationships/slide" Target="slides/slide144.xml"/><Relationship Id="rId160" Type="http://schemas.openxmlformats.org/officeDocument/2006/relationships/slide" Target="slides/slide143.xml"/><Relationship Id="rId16" Type="http://schemas.openxmlformats.org/officeDocument/2006/relationships/slideMaster" Target="slideMasters/slideMaster15.xml"/><Relationship Id="rId159" Type="http://schemas.openxmlformats.org/officeDocument/2006/relationships/slide" Target="slides/slide142.xml"/><Relationship Id="rId158" Type="http://schemas.openxmlformats.org/officeDocument/2006/relationships/slide" Target="slides/slide141.xml"/><Relationship Id="rId157" Type="http://schemas.openxmlformats.org/officeDocument/2006/relationships/slide" Target="slides/slide140.xml"/><Relationship Id="rId156" Type="http://schemas.openxmlformats.org/officeDocument/2006/relationships/slide" Target="slides/slide139.xml"/><Relationship Id="rId155" Type="http://schemas.openxmlformats.org/officeDocument/2006/relationships/slide" Target="slides/slide138.xml"/><Relationship Id="rId154" Type="http://schemas.openxmlformats.org/officeDocument/2006/relationships/slide" Target="slides/slide137.xml"/><Relationship Id="rId153" Type="http://schemas.openxmlformats.org/officeDocument/2006/relationships/slide" Target="slides/slide136.xml"/><Relationship Id="rId152" Type="http://schemas.openxmlformats.org/officeDocument/2006/relationships/slide" Target="slides/slide135.xml"/><Relationship Id="rId151" Type="http://schemas.openxmlformats.org/officeDocument/2006/relationships/slide" Target="slides/slide134.xml"/><Relationship Id="rId150" Type="http://schemas.openxmlformats.org/officeDocument/2006/relationships/slide" Target="slides/slide133.xml"/><Relationship Id="rId15" Type="http://schemas.openxmlformats.org/officeDocument/2006/relationships/slideMaster" Target="slideMasters/slideMaster14.xml"/><Relationship Id="rId149" Type="http://schemas.openxmlformats.org/officeDocument/2006/relationships/slide" Target="slides/slide132.xml"/><Relationship Id="rId148" Type="http://schemas.openxmlformats.org/officeDocument/2006/relationships/slide" Target="slides/slide131.xml"/><Relationship Id="rId147" Type="http://schemas.openxmlformats.org/officeDocument/2006/relationships/slide" Target="slides/slide130.xml"/><Relationship Id="rId146" Type="http://schemas.openxmlformats.org/officeDocument/2006/relationships/slide" Target="slides/slide129.xml"/><Relationship Id="rId145" Type="http://schemas.openxmlformats.org/officeDocument/2006/relationships/slide" Target="slides/slide128.xml"/><Relationship Id="rId144" Type="http://schemas.openxmlformats.org/officeDocument/2006/relationships/slide" Target="slides/slide127.xml"/><Relationship Id="rId143" Type="http://schemas.openxmlformats.org/officeDocument/2006/relationships/slide" Target="slides/slide126.xml"/><Relationship Id="rId142" Type="http://schemas.openxmlformats.org/officeDocument/2006/relationships/slide" Target="slides/slide125.xml"/><Relationship Id="rId141" Type="http://schemas.openxmlformats.org/officeDocument/2006/relationships/slide" Target="slides/slide124.xml"/><Relationship Id="rId140" Type="http://schemas.openxmlformats.org/officeDocument/2006/relationships/slide" Target="slides/slide123.xml"/><Relationship Id="rId14" Type="http://schemas.openxmlformats.org/officeDocument/2006/relationships/slideMaster" Target="slideMasters/slideMaster13.xml"/><Relationship Id="rId139" Type="http://schemas.openxmlformats.org/officeDocument/2006/relationships/slide" Target="slides/slide122.xml"/><Relationship Id="rId138" Type="http://schemas.openxmlformats.org/officeDocument/2006/relationships/slide" Target="slides/slide121.xml"/><Relationship Id="rId137" Type="http://schemas.openxmlformats.org/officeDocument/2006/relationships/slide" Target="slides/slide120.xml"/><Relationship Id="rId136" Type="http://schemas.openxmlformats.org/officeDocument/2006/relationships/slide" Target="slides/slide119.xml"/><Relationship Id="rId135" Type="http://schemas.openxmlformats.org/officeDocument/2006/relationships/slide" Target="slides/slide118.xml"/><Relationship Id="rId134" Type="http://schemas.openxmlformats.org/officeDocument/2006/relationships/slide" Target="slides/slide117.xml"/><Relationship Id="rId133" Type="http://schemas.openxmlformats.org/officeDocument/2006/relationships/slide" Target="slides/slide116.xml"/><Relationship Id="rId132" Type="http://schemas.openxmlformats.org/officeDocument/2006/relationships/slide" Target="slides/slide115.xml"/><Relationship Id="rId131" Type="http://schemas.openxmlformats.org/officeDocument/2006/relationships/slide" Target="slides/slide114.xml"/><Relationship Id="rId130" Type="http://schemas.openxmlformats.org/officeDocument/2006/relationships/slide" Target="slides/slide113.xml"/><Relationship Id="rId13" Type="http://schemas.openxmlformats.org/officeDocument/2006/relationships/slideMaster" Target="slideMasters/slideMaster12.xml"/><Relationship Id="rId129" Type="http://schemas.openxmlformats.org/officeDocument/2006/relationships/slide" Target="slides/slide112.xml"/><Relationship Id="rId128" Type="http://schemas.openxmlformats.org/officeDocument/2006/relationships/slide" Target="slides/slide111.xml"/><Relationship Id="rId127" Type="http://schemas.openxmlformats.org/officeDocument/2006/relationships/slide" Target="slides/slide110.xml"/><Relationship Id="rId126" Type="http://schemas.openxmlformats.org/officeDocument/2006/relationships/slide" Target="slides/slide109.xml"/><Relationship Id="rId125" Type="http://schemas.openxmlformats.org/officeDocument/2006/relationships/slide" Target="slides/slide108.xml"/><Relationship Id="rId124" Type="http://schemas.openxmlformats.org/officeDocument/2006/relationships/slide" Target="slides/slide107.xml"/><Relationship Id="rId123" Type="http://schemas.openxmlformats.org/officeDocument/2006/relationships/slide" Target="slides/slide106.xml"/><Relationship Id="rId122" Type="http://schemas.openxmlformats.org/officeDocument/2006/relationships/slide" Target="slides/slide105.xml"/><Relationship Id="rId121" Type="http://schemas.openxmlformats.org/officeDocument/2006/relationships/slide" Target="slides/slide104.xml"/><Relationship Id="rId120" Type="http://schemas.openxmlformats.org/officeDocument/2006/relationships/slide" Target="slides/slide103.xml"/><Relationship Id="rId12" Type="http://schemas.openxmlformats.org/officeDocument/2006/relationships/slideMaster" Target="slideMasters/slideMaster11.xml"/><Relationship Id="rId119" Type="http://schemas.openxmlformats.org/officeDocument/2006/relationships/slide" Target="slides/slide102.xml"/><Relationship Id="rId118" Type="http://schemas.openxmlformats.org/officeDocument/2006/relationships/slide" Target="slides/slide101.xml"/><Relationship Id="rId117" Type="http://schemas.openxmlformats.org/officeDocument/2006/relationships/slide" Target="slides/slide100.xml"/><Relationship Id="rId116" Type="http://schemas.openxmlformats.org/officeDocument/2006/relationships/slide" Target="slides/slide99.xml"/><Relationship Id="rId115" Type="http://schemas.openxmlformats.org/officeDocument/2006/relationships/slide" Target="slides/slide98.xml"/><Relationship Id="rId114" Type="http://schemas.openxmlformats.org/officeDocument/2006/relationships/slide" Target="slides/slide97.xml"/><Relationship Id="rId113" Type="http://schemas.openxmlformats.org/officeDocument/2006/relationships/slide" Target="slides/slide96.xml"/><Relationship Id="rId112" Type="http://schemas.openxmlformats.org/officeDocument/2006/relationships/slide" Target="slides/slide95.xml"/><Relationship Id="rId111" Type="http://schemas.openxmlformats.org/officeDocument/2006/relationships/slide" Target="slides/slide94.xml"/><Relationship Id="rId110" Type="http://schemas.openxmlformats.org/officeDocument/2006/relationships/slide" Target="slides/slide93.xml"/><Relationship Id="rId11" Type="http://schemas.openxmlformats.org/officeDocument/2006/relationships/slideMaster" Target="slideMasters/slideMaster10.xml"/><Relationship Id="rId109" Type="http://schemas.openxmlformats.org/officeDocument/2006/relationships/slide" Target="slides/slide92.xml"/><Relationship Id="rId108" Type="http://schemas.openxmlformats.org/officeDocument/2006/relationships/slide" Target="slides/slide91.xml"/><Relationship Id="rId107" Type="http://schemas.openxmlformats.org/officeDocument/2006/relationships/slide" Target="slides/slide90.xml"/><Relationship Id="rId106" Type="http://schemas.openxmlformats.org/officeDocument/2006/relationships/slide" Target="slides/slide89.xml"/><Relationship Id="rId105" Type="http://schemas.openxmlformats.org/officeDocument/2006/relationships/slide" Target="slides/slide88.xml"/><Relationship Id="rId104" Type="http://schemas.openxmlformats.org/officeDocument/2006/relationships/slide" Target="slides/slide87.xml"/><Relationship Id="rId103" Type="http://schemas.openxmlformats.org/officeDocument/2006/relationships/slide" Target="slides/slide86.xml"/><Relationship Id="rId102" Type="http://schemas.openxmlformats.org/officeDocument/2006/relationships/slide" Target="slides/slide85.xml"/><Relationship Id="rId101" Type="http://schemas.openxmlformats.org/officeDocument/2006/relationships/slide" Target="slides/slide84.xml"/><Relationship Id="rId100" Type="http://schemas.openxmlformats.org/officeDocument/2006/relationships/slide" Target="slides/slide83.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4162" y="1017270"/>
            <a:ext cx="4503674" cy="525780"/>
          </a:xfrm>
          <a:prstGeom prst="rect">
            <a:avLst/>
          </a:prstGeom>
        </p:spPr>
        <p:txBody>
          <a:bodyPr wrap="square" lIns="0" tIns="0" rIns="0" bIns="0">
            <a:spAutoFit/>
          </a:bodyPr>
          <a:lstStyle>
            <a:lvl1pPr>
              <a:defRPr sz="32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3523" y="501650"/>
            <a:ext cx="9864953" cy="39750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3523" y="501650"/>
            <a:ext cx="9864953" cy="39750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600" b="0" i="0">
                <a:solidFill>
                  <a:schemeClr val="bg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2800" b="1" i="0">
                <a:solidFill>
                  <a:srgbClr val="00A755"/>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1077569" y="1718817"/>
            <a:ext cx="4221480" cy="4712970"/>
          </a:xfrm>
          <a:prstGeom prst="rect">
            <a:avLst/>
          </a:prstGeom>
        </p:spPr>
        <p:txBody>
          <a:bodyPr wrap="square" lIns="0" tIns="0" rIns="0" bIns="0">
            <a:spAutoFit/>
          </a:bodyPr>
          <a:lstStyle>
            <a:lvl1pPr>
              <a:defRPr sz="1600" b="1" i="0">
                <a:solidFill>
                  <a:srgbClr val="00A755"/>
                </a:solidFill>
                <a:latin typeface="微软雅黑" panose="020B0503020204020204" charset="-122"/>
                <a:cs typeface="微软雅黑" panose="020B0503020204020204" charset="-122"/>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6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1237488" y="2092451"/>
            <a:ext cx="5058410" cy="4308475"/>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3200" b="1" i="0">
                <a:solidFill>
                  <a:srgbClr val="00A755"/>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547365"/>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3884" y="2448814"/>
            <a:ext cx="10784230" cy="46164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3523" y="501650"/>
            <a:ext cx="9864953" cy="39750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20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3523" y="501650"/>
            <a:ext cx="9864953" cy="39750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3523" y="501650"/>
            <a:ext cx="9864953" cy="36575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973835"/>
            <a:ext cx="12192000" cy="513892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6" Type="http://schemas.openxmlformats.org/officeDocument/2006/relationships/theme" Target="../theme/theme10.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11.xml.rels><?xml version="1.0" encoding="UTF-8" standalone="yes"?>
<Relationships xmlns="http://schemas.openxmlformats.org/package/2006/relationships"><Relationship Id="rId6" Type="http://schemas.openxmlformats.org/officeDocument/2006/relationships/theme" Target="../theme/theme11.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6" Type="http://schemas.openxmlformats.org/officeDocument/2006/relationships/theme" Target="../theme/theme12.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13.xml.rels><?xml version="1.0" encoding="UTF-8" standalone="yes"?>
<Relationships xmlns="http://schemas.openxmlformats.org/package/2006/relationships"><Relationship Id="rId6" Type="http://schemas.openxmlformats.org/officeDocument/2006/relationships/theme" Target="../theme/theme13.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4.xml.rels><?xml version="1.0" encoding="UTF-8" standalone="yes"?>
<Relationships xmlns="http://schemas.openxmlformats.org/package/2006/relationships"><Relationship Id="rId6" Type="http://schemas.openxmlformats.org/officeDocument/2006/relationships/theme" Target="../theme/theme14.xml"/><Relationship Id="rId5" Type="http://schemas.openxmlformats.org/officeDocument/2006/relationships/slideLayout" Target="../slideLayouts/slideLayout70.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s>
</file>

<file path=ppt/slideMasters/_rels/slideMaster15.xml.rels><?xml version="1.0" encoding="UTF-8" standalone="yes"?>
<Relationships xmlns="http://schemas.openxmlformats.org/package/2006/relationships"><Relationship Id="rId6" Type="http://schemas.openxmlformats.org/officeDocument/2006/relationships/theme" Target="../theme/theme15.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6.xml.rels><?xml version="1.0" encoding="UTF-8" standalone="yes"?>
<Relationships xmlns="http://schemas.openxmlformats.org/package/2006/relationships"><Relationship Id="rId7" Type="http://schemas.openxmlformats.org/officeDocument/2006/relationships/theme" Target="../theme/theme1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66234" y="985646"/>
            <a:ext cx="3859530" cy="487680"/>
          </a:xfrm>
          <a:prstGeom prst="rect">
            <a:avLst/>
          </a:prstGeom>
        </p:spPr>
        <p:txBody>
          <a:bodyPr wrap="square" lIns="0" tIns="0" rIns="0" bIns="0">
            <a:spAutoFit/>
          </a:bodyPr>
          <a:lstStyle>
            <a:lvl1pPr>
              <a:defRPr sz="2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110614" y="2003297"/>
            <a:ext cx="9970770" cy="4024629"/>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931849" y="1652142"/>
            <a:ext cx="10328300" cy="205232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35626" y="1507490"/>
            <a:ext cx="1920747" cy="589914"/>
          </a:xfrm>
          <a:prstGeom prst="rect">
            <a:avLst/>
          </a:prstGeom>
        </p:spPr>
        <p:txBody>
          <a:bodyPr wrap="square" lIns="0" tIns="0" rIns="0" bIns="0">
            <a:spAutoFit/>
          </a:bodyPr>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363599" y="2232024"/>
            <a:ext cx="9464801" cy="2277745"/>
          </a:xfrm>
          <a:prstGeom prst="rect">
            <a:avLst/>
          </a:prstGeom>
        </p:spPr>
        <p:txBody>
          <a:bodyPr wrap="square" lIns="0" tIns="0" rIns="0" bIns="0">
            <a:spAutoFit/>
          </a:bodyPr>
          <a:lstStyle>
            <a:lvl1pPr>
              <a:defRPr sz="18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2016379" y="1055115"/>
            <a:ext cx="8159241" cy="1852295"/>
          </a:xfrm>
          <a:prstGeom prst="rect">
            <a:avLst/>
          </a:prstGeom>
        </p:spPr>
        <p:txBody>
          <a:bodyPr wrap="square" lIns="0" tIns="0" rIns="0" bIns="0">
            <a:spAutoFit/>
          </a:bodyPr>
          <a:lstStyle>
            <a:lvl1pPr>
              <a:defRPr sz="3200" b="1" i="0">
                <a:solidFill>
                  <a:srgbClr val="00A755"/>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74412" y="1244853"/>
            <a:ext cx="2043175" cy="589914"/>
          </a:xfrm>
          <a:prstGeom prst="rect">
            <a:avLst/>
          </a:prstGeom>
        </p:spPr>
        <p:txBody>
          <a:bodyPr wrap="square" lIns="0" tIns="0" rIns="0" bIns="0">
            <a:spAutoFit/>
          </a:bodyPr>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355852" y="1363980"/>
            <a:ext cx="9480295" cy="30226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599946" y="1479783"/>
            <a:ext cx="8992107" cy="3320415"/>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266698" y="1448688"/>
            <a:ext cx="9658603" cy="3319779"/>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74412" y="1244853"/>
            <a:ext cx="2043175" cy="589914"/>
          </a:xfrm>
          <a:prstGeom prst="rect">
            <a:avLst/>
          </a:prstGeom>
        </p:spPr>
        <p:txBody>
          <a:bodyPr wrap="square" lIns="0" tIns="0" rIns="0" bIns="0">
            <a:spAutoFit/>
          </a:bodyPr>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433956" y="1610233"/>
            <a:ext cx="9324086" cy="318262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710810" y="955547"/>
            <a:ext cx="2770378" cy="548640"/>
          </a:xfrm>
          <a:prstGeom prst="rect">
            <a:avLst/>
          </a:prstGeom>
        </p:spPr>
        <p:txBody>
          <a:bodyPr wrap="square" lIns="0" tIns="0" rIns="0" bIns="0">
            <a:spAutoFit/>
          </a:bodyPr>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679067" y="1837563"/>
            <a:ext cx="8833865" cy="3229610"/>
          </a:xfrm>
          <a:prstGeom prst="rect">
            <a:avLst/>
          </a:prstGeom>
        </p:spPr>
        <p:txBody>
          <a:bodyPr wrap="square" lIns="0" tIns="0" rIns="0" bIns="0">
            <a:spAutoFit/>
          </a:bodyPr>
          <a:lstStyle>
            <a:lvl1pPr>
              <a:defRPr sz="20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68010" y="1244853"/>
            <a:ext cx="1855978" cy="589914"/>
          </a:xfrm>
          <a:prstGeom prst="rect">
            <a:avLst/>
          </a:prstGeom>
        </p:spPr>
        <p:txBody>
          <a:bodyPr wrap="square" lIns="0" tIns="0" rIns="0" bIns="0">
            <a:spAutoFit/>
          </a:bodyPr>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275333" y="1492630"/>
            <a:ext cx="9641332" cy="367284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3877564" y="3194176"/>
            <a:ext cx="7578725" cy="3179445"/>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2088007" y="1440941"/>
            <a:ext cx="7911465" cy="1728470"/>
          </a:xfrm>
          <a:prstGeom prst="rect">
            <a:avLst/>
          </a:prstGeom>
        </p:spPr>
        <p:txBody>
          <a:bodyPr wrap="square" lIns="0" tIns="0" rIns="0" bIns="0">
            <a:spAutoFit/>
          </a:bodyPr>
          <a:lstStyle>
            <a:lvl1pPr>
              <a:defRPr sz="1600" b="0" i="0">
                <a:solidFill>
                  <a:schemeClr val="bg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68010" y="900684"/>
            <a:ext cx="1855978" cy="548640"/>
          </a:xfrm>
          <a:prstGeom prst="rect">
            <a:avLst/>
          </a:prstGeom>
        </p:spPr>
        <p:txBody>
          <a:bodyPr wrap="square" lIns="0" tIns="0" rIns="0" bIns="0">
            <a:spAutoFit/>
          </a:bodyPr>
          <a:lstStyle>
            <a:lvl1pPr>
              <a:defRPr sz="36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124584" y="1066291"/>
            <a:ext cx="9942830" cy="1527810"/>
          </a:xfrm>
          <a:prstGeom prst="rect">
            <a:avLst/>
          </a:prstGeom>
        </p:spPr>
        <p:txBody>
          <a:bodyPr wrap="square" lIns="0" tIns="0" rIns="0" bIns="0">
            <a:spAutoFit/>
          </a:bodyPr>
          <a:lstStyle>
            <a:lvl1pPr>
              <a:defRPr sz="2800" b="1" i="0">
                <a:solidFill>
                  <a:srgbClr val="00A755"/>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861559" y="1026795"/>
            <a:ext cx="2468880" cy="487680"/>
          </a:xfrm>
          <a:prstGeom prst="rect">
            <a:avLst/>
          </a:prstGeom>
        </p:spPr>
        <p:txBody>
          <a:bodyPr wrap="square" lIns="0" tIns="0" rIns="0" bIns="0">
            <a:spAutoFit/>
          </a:bodyPr>
          <a:lstStyle>
            <a:lvl1pPr>
              <a:defRPr sz="3200" b="1" i="0">
                <a:solidFill>
                  <a:srgbClr val="00A755"/>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237894" y="1552320"/>
            <a:ext cx="9716211" cy="373126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9750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418971" y="1398777"/>
            <a:ext cx="9363075" cy="2736215"/>
          </a:xfrm>
          <a:prstGeom prst="rect">
            <a:avLst/>
          </a:prstGeom>
        </p:spPr>
        <p:txBody>
          <a:bodyPr wrap="square" lIns="0" tIns="0" rIns="0" bIns="0">
            <a:spAutoFit/>
          </a:bodyPr>
          <a:lstStyle>
            <a:lvl1pPr>
              <a:defRPr sz="16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63523" y="501650"/>
            <a:ext cx="9864953" cy="365759"/>
          </a:xfrm>
          <a:prstGeom prst="rect">
            <a:avLst/>
          </a:prstGeom>
        </p:spPr>
        <p:txBody>
          <a:bodyPr wrap="square" lIns="0" tIns="0" rIns="0" bIns="0">
            <a:spAutoFit/>
          </a:bodyPr>
          <a:lstStyle>
            <a:lvl1pPr>
              <a:defRPr sz="24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1252118" y="2051050"/>
            <a:ext cx="9687763" cy="3048635"/>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248818" y="6503177"/>
            <a:ext cx="1156335" cy="203200"/>
          </a:xfrm>
          <a:prstGeom prst="rect">
            <a:avLst/>
          </a:prstGeom>
        </p:spPr>
        <p:txBody>
          <a:bodyPr wrap="square" lIns="0" tIns="0" rIns="0" bIns="0">
            <a:spAutoFit/>
          </a:bodyPr>
          <a:lstStyle>
            <a:lvl1pPr>
              <a:defRPr sz="1050" b="0" i="0">
                <a:solidFill>
                  <a:srgbClr val="7E7E7E"/>
                </a:solidFill>
                <a:latin typeface="微软雅黑" panose="020B0503020204020204" charset="-122"/>
                <a:cs typeface="微软雅黑" panose="020B0503020204020204" charset="-122"/>
              </a:defRPr>
            </a:lvl1pPr>
          </a:lstStyle>
          <a:p>
            <a:pPr marL="12700">
              <a:spcBef>
                <a:spcPts val="170"/>
              </a:spcBef>
            </a:pPr>
            <a:r>
              <a:rPr dirty="0"/>
              <a:t>赋能万</a:t>
            </a:r>
            <a:r>
              <a:rPr spc="5" dirty="0"/>
              <a:t>物</a:t>
            </a:r>
            <a:r>
              <a:rPr spc="65" dirty="0"/>
              <a:t> </a:t>
            </a:r>
            <a:r>
              <a:rPr dirty="0"/>
              <a:t>连接未来</a:t>
            </a:r>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jpe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image" Target="../media/image9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jpe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0.jpeg"/><Relationship Id="rId1" Type="http://schemas.openxmlformats.org/officeDocument/2006/relationships/image" Target="../media/image2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2.jpeg"/></Relationships>
</file>

<file path=ppt/slides/_rels/slide133.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9.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0.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9" Type="http://schemas.openxmlformats.org/officeDocument/2006/relationships/image" Target="../media/image129.png"/><Relationship Id="rId8" Type="http://schemas.openxmlformats.org/officeDocument/2006/relationships/image" Target="../media/image128.png"/><Relationship Id="rId7" Type="http://schemas.openxmlformats.org/officeDocument/2006/relationships/image" Target="../media/image127.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2" Type="http://schemas.openxmlformats.org/officeDocument/2006/relationships/slideLayout" Target="../slideLayouts/slideLayout12.xml"/><Relationship Id="rId11" Type="http://schemas.openxmlformats.org/officeDocument/2006/relationships/image" Target="../media/image131.png"/><Relationship Id="rId10" Type="http://schemas.openxmlformats.org/officeDocument/2006/relationships/image" Target="../media/image130.png"/><Relationship Id="rId1" Type="http://schemas.openxmlformats.org/officeDocument/2006/relationships/image" Target="../media/image12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2.jpe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3.jpe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4.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5.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6.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7.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8.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9.jpe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0.jpe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2.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jpe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3.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5.png"/><Relationship Id="rId1" Type="http://schemas.openxmlformats.org/officeDocument/2006/relationships/image" Target="../media/image14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6.jpe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7.jpe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8.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jpe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9.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0.jpe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52.png"/><Relationship Id="rId1" Type="http://schemas.openxmlformats.org/officeDocument/2006/relationships/image" Target="../media/image151.jpe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4.jpe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5.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6.jpe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7.jpe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8.jpe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9.jpe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0.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1.jpe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jpe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jpe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43.jpe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jpeg"/></Relationships>
</file>

<file path=ppt/slides/_rels/slide186.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68.jpeg"/></Relationships>
</file>

<file path=ppt/slides/_rels/slide188.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jpeg"/><Relationship Id="rId1" Type="http://schemas.openxmlformats.org/officeDocument/2006/relationships/image" Target="../media/image169.jpeg"/></Relationships>
</file>

<file path=ppt/slides/_rels/slide189.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jpeg"/><Relationship Id="rId1" Type="http://schemas.openxmlformats.org/officeDocument/2006/relationships/image" Target="../media/image17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77.jpe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jpe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78.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79.jpe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0.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1.jpe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2.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2.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3.jpe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85.jpe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png"/></Relationships>
</file>

<file path=ppt/slides/_rels/slide20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87.png"/><Relationship Id="rId2" Type="http://schemas.openxmlformats.org/officeDocument/2006/relationships/image" Target="../media/image186.jpeg"/><Relationship Id="rId1" Type="http://schemas.openxmlformats.org/officeDocument/2006/relationships/image" Target="../media/image26.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6.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jpe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jpeg"/></Relationships>
</file>

<file path=ppt/slides/_rels/slide209.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90.png"/><Relationship Id="rId2" Type="http://schemas.openxmlformats.org/officeDocument/2006/relationships/image" Target="../media/image189.jpeg"/><Relationship Id="rId1" Type="http://schemas.openxmlformats.org/officeDocument/2006/relationships/image" Target="../media/image18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jpe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1.jpe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2.jpe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4.jpe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5.jpe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6.jpe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53.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7.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99.png"/><Relationship Id="rId1" Type="http://schemas.openxmlformats.org/officeDocument/2006/relationships/image" Target="../media/image198.jpe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0.jpe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1.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3.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jpe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2.png"/></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3.jpe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3.jpeg"/></Relationships>
</file>

<file path=ppt/slides/_rels/slide239.xml.rels><?xml version="1.0" encoding="UTF-8" standalone="yes"?>
<Relationships xmlns="http://schemas.openxmlformats.org/package/2006/relationships"><Relationship Id="rId9" Type="http://schemas.openxmlformats.org/officeDocument/2006/relationships/image" Target="../media/image211.png"/><Relationship Id="rId8" Type="http://schemas.openxmlformats.org/officeDocument/2006/relationships/image" Target="../media/image210.png"/><Relationship Id="rId7" Type="http://schemas.openxmlformats.org/officeDocument/2006/relationships/image" Target="../media/image209.png"/><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0" Type="http://schemas.openxmlformats.org/officeDocument/2006/relationships/slideLayout" Target="../slideLayouts/slideLayout3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207.png"/><Relationship Id="rId1" Type="http://schemas.openxmlformats.org/officeDocument/2006/relationships/image" Target="../media/image206.pn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2.jpe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3.jpe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4.jpe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5.jpe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6.jpe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7.jpe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19.jpe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20.jpe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21.jpe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22.jpe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23.jpe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24.jpe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226.jpeg"/><Relationship Id="rId1" Type="http://schemas.openxmlformats.org/officeDocument/2006/relationships/image" Target="../media/image225.jpe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3.jpe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jpe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27.jpe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jpeg"/></Relationships>
</file>

<file path=ppt/slides/_rels/slide263.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openxmlformats.org/officeDocument/2006/relationships/image" Target="../media/image232.png"/><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image" Target="../media/image228.png"/></Relationships>
</file>

<file path=ppt/slides/_rels/slide264.xml.rels><?xml version="1.0" encoding="UTF-8" standalone="yes"?>
<Relationships xmlns="http://schemas.openxmlformats.org/package/2006/relationships"><Relationship Id="rId6" Type="http://schemas.openxmlformats.org/officeDocument/2006/relationships/slideLayout" Target="../slideLayouts/slideLayout37.xml"/><Relationship Id="rId5" Type="http://schemas.openxmlformats.org/officeDocument/2006/relationships/image" Target="../media/image237.png"/><Relationship Id="rId4" Type="http://schemas.openxmlformats.org/officeDocument/2006/relationships/image" Target="../media/image236.png"/><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3.jpe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38.jpe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jpeg"/></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9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39.jpe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0.jpe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1.jpe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2.jpe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3.jpeg"/></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4.jpe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5.jpe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46.jpe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jpe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47.jpe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jpeg"/></Relationships>
</file>

<file path=ppt/slides/_rels/slide28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49.png"/><Relationship Id="rId1" Type="http://schemas.openxmlformats.org/officeDocument/2006/relationships/image" Target="../media/image248.png"/></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51.png"/><Relationship Id="rId1" Type="http://schemas.openxmlformats.org/officeDocument/2006/relationships/image" Target="../media/image25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39.jpe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40.jpe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2.jpeg"/></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3.jpe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4.jpe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5.jpeg"/></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6.jpeg"/></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7.jpeg"/></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0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60.png"/><Relationship Id="rId1" Type="http://schemas.openxmlformats.org/officeDocument/2006/relationships/image" Target="../media/image259.pn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61.png"/></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62.jpe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63.jpe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64.jpe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65.jpeg"/></Relationships>
</file>

<file path=ppt/slides/_rels/slide30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67.jpeg"/><Relationship Id="rId1" Type="http://schemas.openxmlformats.org/officeDocument/2006/relationships/image" Target="../media/image266.jpeg"/></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jpe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jpeg"/></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268.jpeg"/></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3.jpeg"/></Relationships>
</file>

<file path=ppt/slides/_rels/slide31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70.jpeg"/><Relationship Id="rId1" Type="http://schemas.openxmlformats.org/officeDocument/2006/relationships/image" Target="../media/image269.jpeg"/></Relationships>
</file>

<file path=ppt/slides/_rels/slide31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72.jpeg"/><Relationship Id="rId1" Type="http://schemas.openxmlformats.org/officeDocument/2006/relationships/image" Target="../media/image271.jpe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74.jpeg"/><Relationship Id="rId1" Type="http://schemas.openxmlformats.org/officeDocument/2006/relationships/image" Target="../media/image273.jpeg"/></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76.jpeg"/><Relationship Id="rId1" Type="http://schemas.openxmlformats.org/officeDocument/2006/relationships/image" Target="../media/image275.jpeg"/></Relationships>
</file>

<file path=ppt/slides/_rels/slide319.xml.rels><?xml version="1.0" encoding="UTF-8" standalone="yes"?>
<Relationships xmlns="http://schemas.openxmlformats.org/package/2006/relationships"><Relationship Id="rId5" Type="http://schemas.openxmlformats.org/officeDocument/2006/relationships/slideLayout" Target="../slideLayouts/slideLayout47.xml"/><Relationship Id="rId4" Type="http://schemas.openxmlformats.org/officeDocument/2006/relationships/image" Target="../media/image280.jpeg"/><Relationship Id="rId3" Type="http://schemas.openxmlformats.org/officeDocument/2006/relationships/image" Target="../media/image279.jpeg"/><Relationship Id="rId2" Type="http://schemas.openxmlformats.org/officeDocument/2006/relationships/image" Target="../media/image278.jpeg"/><Relationship Id="rId1" Type="http://schemas.openxmlformats.org/officeDocument/2006/relationships/image" Target="../media/image27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82.jpeg"/><Relationship Id="rId1" Type="http://schemas.openxmlformats.org/officeDocument/2006/relationships/image" Target="../media/image281.jpe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283.jpe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285.jpeg"/><Relationship Id="rId1" Type="http://schemas.openxmlformats.org/officeDocument/2006/relationships/image" Target="../media/image284.jpeg"/></Relationships>
</file>

<file path=ppt/slides/_rels/slide325.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288.jpeg"/><Relationship Id="rId2" Type="http://schemas.openxmlformats.org/officeDocument/2006/relationships/image" Target="../media/image287.jpeg"/><Relationship Id="rId1" Type="http://schemas.openxmlformats.org/officeDocument/2006/relationships/image" Target="../media/image286.jpeg"/></Relationships>
</file>

<file path=ppt/slides/_rels/slide326.xml.rels><?xml version="1.0" encoding="UTF-8" standalone="yes"?>
<Relationships xmlns="http://schemas.openxmlformats.org/package/2006/relationships"><Relationship Id="rId5" Type="http://schemas.openxmlformats.org/officeDocument/2006/relationships/slideLayout" Target="../slideLayouts/slideLayout47.xml"/><Relationship Id="rId4" Type="http://schemas.openxmlformats.org/officeDocument/2006/relationships/image" Target="../media/image292.jpeg"/><Relationship Id="rId3" Type="http://schemas.openxmlformats.org/officeDocument/2006/relationships/image" Target="../media/image291.jpeg"/><Relationship Id="rId2" Type="http://schemas.openxmlformats.org/officeDocument/2006/relationships/image" Target="../media/image290.jpeg"/><Relationship Id="rId1" Type="http://schemas.openxmlformats.org/officeDocument/2006/relationships/image" Target="../media/image289.jpe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png"/></Relationships>
</file>

<file path=ppt/slides/_rels/slide32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293.jpeg"/><Relationship Id="rId1" Type="http://schemas.openxmlformats.org/officeDocument/2006/relationships/image" Target="../media/image26.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jpe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jpe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4.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image" Target="../media/image301.png"/><Relationship Id="rId7" Type="http://schemas.openxmlformats.org/officeDocument/2006/relationships/image" Target="../media/image300.png"/><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image" Target="../media/image29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2.jpeg"/></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3.jpeg"/></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4.jpeg"/></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5.jpeg"/></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6.jpeg"/></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8.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7.jpeg"/></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8.jpeg"/></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09.jpeg"/></Relationships>
</file>

<file path=ppt/slides/_rels/slide353.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311.jpeg"/><Relationship Id="rId2" Type="http://schemas.openxmlformats.org/officeDocument/2006/relationships/image" Target="../media/image310.jpeg"/><Relationship Id="rId1" Type="http://schemas.openxmlformats.org/officeDocument/2006/relationships/image" Target="../media/image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12.jpeg"/></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13.jpe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14.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3.jpe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8.png"/></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2.png"/></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jpeg"/></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15.jpeg"/></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jpe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317.png"/><Relationship Id="rId1" Type="http://schemas.openxmlformats.org/officeDocument/2006/relationships/image" Target="../media/image316.png"/></Relationships>
</file>

<file path=ppt/slides/_rels/slide367.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319.jpeg"/><Relationship Id="rId2" Type="http://schemas.openxmlformats.org/officeDocument/2006/relationships/image" Target="../media/image318.jpeg"/><Relationship Id="rId1" Type="http://schemas.openxmlformats.org/officeDocument/2006/relationships/image" Target="../media/image8.png"/></Relationships>
</file>

<file path=ppt/slides/_rels/slide36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321.png"/><Relationship Id="rId1" Type="http://schemas.openxmlformats.org/officeDocument/2006/relationships/image" Target="../media/image320.png"/></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2.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png"/></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3.jpeg"/></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4.jpe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5.jpeg"/></Relationships>
</file>

<file path=ppt/slides/_rels/slide37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6.jpeg"/></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7.jpeg"/></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8.jpe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29.jpeg"/></Relationships>
</file>

<file path=ppt/slides/_rels/slide37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0.jpeg"/></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1.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2.jpe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3.png"/></Relationships>
</file>

<file path=ppt/slides/_rels/slide38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4.jpeg"/></Relationships>
</file>

<file path=ppt/slides/_rels/slide38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5.jpeg"/></Relationships>
</file>

<file path=ppt/slides/_rels/slide38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337.jpeg"/><Relationship Id="rId1" Type="http://schemas.openxmlformats.org/officeDocument/2006/relationships/image" Target="../media/image336.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8.jpeg"/></Relationships>
</file>

<file path=ppt/slides/_rels/slide38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3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9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0.jpeg"/></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1.png"/></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2.png"/></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3.jpeg"/></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4.jpeg"/></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5.jpe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6.jpe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8.jpeg"/></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49.png"/></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50.jpeg"/></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51.jpeg"/></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52.jpeg"/></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53.jpeg"/></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54.jpeg"/></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55.jpeg"/></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jpeg"/></Relationships>
</file>

<file path=ppt/slides/_rels/slide409.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321.png"/><Relationship Id="rId1" Type="http://schemas.openxmlformats.org/officeDocument/2006/relationships/image" Target="../media/image3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png"/></Relationships>
</file>

<file path=ppt/slides/_rels/slide41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57.jpeg"/><Relationship Id="rId1" Type="http://schemas.openxmlformats.org/officeDocument/2006/relationships/image" Target="../media/image26.png"/></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image" Target="../media/image26.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jpeg"/></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58.jpeg"/></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jpe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5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60.jpeg"/></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61.jpeg"/></Relationships>
</file>

<file path=ppt/slides/_rels/slide422.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62.jpeg"/></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63.jpeg"/></Relationships>
</file>

<file path=ppt/slides/_rels/slide424.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64.jpeg"/></Relationships>
</file>

<file path=ppt/slides/_rels/slide425.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65.jpeg"/></Relationships>
</file>

<file path=ppt/slides/_rels/slide42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67.jpeg"/><Relationship Id="rId1" Type="http://schemas.openxmlformats.org/officeDocument/2006/relationships/image" Target="../media/image366.jpeg"/></Relationships>
</file>

<file path=ppt/slides/_rels/slide42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68.jpeg"/><Relationship Id="rId1" Type="http://schemas.openxmlformats.org/officeDocument/2006/relationships/image" Target="../media/image8.png"/></Relationships>
</file>

<file path=ppt/slides/_rels/slide428.xml.rels><?xml version="1.0" encoding="UTF-8" standalone="yes"?>
<Relationships xmlns="http://schemas.openxmlformats.org/package/2006/relationships"><Relationship Id="rId4" Type="http://schemas.openxmlformats.org/officeDocument/2006/relationships/slideLayout" Target="../slideLayouts/slideLayout62.xml"/><Relationship Id="rId3" Type="http://schemas.openxmlformats.org/officeDocument/2006/relationships/image" Target="../media/image371.jpeg"/><Relationship Id="rId2" Type="http://schemas.openxmlformats.org/officeDocument/2006/relationships/image" Target="../media/image370.jpeg"/><Relationship Id="rId1" Type="http://schemas.openxmlformats.org/officeDocument/2006/relationships/image" Target="../media/image369.jpeg"/></Relationships>
</file>

<file path=ppt/slides/_rels/slide429.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430.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72.jpeg"/></Relationships>
</file>

<file path=ppt/slides/_rels/slide431.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73.jpeg"/></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74.jpeg"/></Relationships>
</file>

<file path=ppt/slides/_rels/slide433.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75.png"/></Relationships>
</file>

<file path=ppt/slides/_rels/slide434.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3.jpe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2.png"/></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jpeg"/></Relationships>
</file>

<file path=ppt/slides/_rels/slide438.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376.jpeg"/></Relationships>
</file>

<file path=ppt/slides/_rels/slide439.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440.xml.rels><?xml version="1.0" encoding="UTF-8" standalone="yes"?>
<Relationships xmlns="http://schemas.openxmlformats.org/package/2006/relationships"><Relationship Id="rId4" Type="http://schemas.openxmlformats.org/officeDocument/2006/relationships/slideLayout" Target="../slideLayouts/slideLayout67.xml"/><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image" Target="../media/image377.jpeg"/></Relationships>
</file>

<file path=ppt/slides/_rels/slide44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0.jpeg"/></Relationships>
</file>

<file path=ppt/slides/_rels/slide442.xml.rels><?xml version="1.0" encoding="UTF-8" standalone="yes"?>
<Relationships xmlns="http://schemas.openxmlformats.org/package/2006/relationships"><Relationship Id="rId4" Type="http://schemas.openxmlformats.org/officeDocument/2006/relationships/slideLayout" Target="../slideLayouts/slideLayout67.xml"/><Relationship Id="rId3" Type="http://schemas.openxmlformats.org/officeDocument/2006/relationships/image" Target="../media/image383.jpeg"/><Relationship Id="rId2" Type="http://schemas.openxmlformats.org/officeDocument/2006/relationships/image" Target="../media/image382.jpeg"/><Relationship Id="rId1" Type="http://schemas.openxmlformats.org/officeDocument/2006/relationships/image" Target="../media/image381.jpeg"/></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4.png"/></Relationships>
</file>

<file path=ppt/slides/_rels/slide44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5.png"/></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6.jpeg"/></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7.png"/></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8.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89.png"/></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9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8.png"/></Relationships>
</file>

<file path=ppt/slides/_rels/slide450.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392.png"/><Relationship Id="rId1" Type="http://schemas.openxmlformats.org/officeDocument/2006/relationships/image" Target="../media/image391.png"/></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93.jpeg"/></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94.png"/></Relationships>
</file>

<file path=ppt/slides/_rels/slide45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396.png"/><Relationship Id="rId1" Type="http://schemas.openxmlformats.org/officeDocument/2006/relationships/image" Target="../media/image395.png"/></Relationships>
</file>

<file path=ppt/slides/_rels/slide454.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398.png"/><Relationship Id="rId1" Type="http://schemas.openxmlformats.org/officeDocument/2006/relationships/image" Target="../media/image397.png"/></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jpeg"/></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376.jpeg"/></Relationships>
</file>

<file path=ppt/slides/_rels/slide45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99.jpeg"/></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0.jpeg"/></Relationships>
</file>

<file path=ppt/slides/_rels/slide459.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2.png"/></Relationships>
</file>

<file path=ppt/slides/_rels/slide46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3.jpeg"/></Relationships>
</file>

<file path=ppt/slides/_rels/slide462.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4.jpeg"/></Relationships>
</file>

<file path=ppt/slides/_rels/slide46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5.jpeg"/></Relationships>
</file>

<file path=ppt/slides/_rels/slide46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6.jpeg"/></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7.jpeg"/></Relationships>
</file>

<file path=ppt/slides/_rels/slide466.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8.jpeg"/></Relationships>
</file>

<file path=ppt/slides/_rels/slide46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09.jpeg"/></Relationships>
</file>

<file path=ppt/slides/_rels/slide468.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0.jpeg"/></Relationships>
</file>

<file path=ppt/slides/_rels/slide469.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47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2.jpeg"/></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3.png"/></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4.jpeg"/></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5.jpeg"/></Relationships>
</file>

<file path=ppt/slides/_rels/slide47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6.jpeg"/></Relationships>
</file>

<file path=ppt/slides/_rels/slide475.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17.jpeg"/></Relationships>
</file>

<file path=ppt/slides/_rels/slide476.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419.jpeg"/><Relationship Id="rId1" Type="http://schemas.openxmlformats.org/officeDocument/2006/relationships/image" Target="../media/image418.jpeg"/></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20.jpeg"/></Relationships>
</file>

<file path=ppt/slides/_rels/slide478.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jpe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480.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2.png"/></Relationships>
</file>

<file path=ppt/slides/_rels/slide481.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3.jpeg"/></Relationships>
</file>

<file path=ppt/slides/_rels/slide482.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1.jpeg"/></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3.jpeg"/></Relationships>
</file>

<file path=ppt/slides/_rels/slide484.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423.png"/><Relationship Id="rId1" Type="http://schemas.openxmlformats.org/officeDocument/2006/relationships/image" Target="../media/image422.png"/></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4.jpeg"/></Relationships>
</file>

<file path=ppt/slides/_rels/slide486.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5.jpeg"/></Relationships>
</file>

<file path=ppt/slides/_rels/slide487.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6.jpeg"/></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7.jpeg"/></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8.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29.png"/></Relationships>
</file>

<file path=ppt/slides/_rels/slide491.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0.png"/></Relationships>
</file>

<file path=ppt/slides/_rels/slide492.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1.jpeg"/></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3.jpeg"/></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432.jpeg"/></Relationships>
</file>

<file path=ppt/slides/_rels/slide495.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399.jpeg"/></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3.jpeg"/></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4.jpeg"/></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5.jpeg"/></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7.jpeg"/></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8.jpeg"/></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9.jpeg"/></Relationships>
</file>

<file path=ppt/slides/_rels/slide503.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441.jpeg"/><Relationship Id="rId1" Type="http://schemas.openxmlformats.org/officeDocument/2006/relationships/image" Target="../media/image440.jpeg"/></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2.jpeg"/></Relationships>
</file>

<file path=ppt/slides/_rels/slide505.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3.jpeg"/></Relationships>
</file>

<file path=ppt/slides/_rels/slide506.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4.jpeg"/></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5.jpeg"/></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6.png"/></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7.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32.jpeg"/></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16.jpeg"/></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17.jpeg"/></Relationships>
</file>

<file path=ppt/slides/_rels/slide513.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8.jpeg"/></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49.jpeg"/></Relationships>
</file>

<file path=ppt/slides/_rels/slide515.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450.jpeg"/></Relationships>
</file>

<file path=ppt/slides/_rels/slide516.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451.jpeg"/><Relationship Id="rId1" Type="http://schemas.openxmlformats.org/officeDocument/2006/relationships/image" Target="../media/image421.jpeg"/></Relationships>
</file>

<file path=ppt/slides/_rels/slide517.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453.jpeg"/><Relationship Id="rId1" Type="http://schemas.openxmlformats.org/officeDocument/2006/relationships/image" Target="../media/image452.jpeg"/></Relationships>
</file>

<file path=ppt/slides/_rels/slide518.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3.jpe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2.png"/></Relationships>
</file>

<file path=ppt/slides/_rels/slide521.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image" Target="../media/image454.jpeg"/><Relationship Id="rId1" Type="http://schemas.openxmlformats.org/officeDocument/2006/relationships/image" Target="../media/image26.png"/></Relationships>
</file>

<file path=ppt/slides/_rels/slide522.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image" Target="../media/image26.png"/></Relationships>
</file>

<file path=ppt/slides/_rels/slide523.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3.jpeg"/></Relationships>
</file>

<file path=ppt/slides/_rels/slide52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55.jpeg"/></Relationships>
</file>

<file path=ppt/slides/_rels/slide525.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3.jpeg"/></Relationships>
</file>

<file path=ppt/slides/_rels/slide526.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56.jpeg"/></Relationships>
</file>

<file path=ppt/slides/_rels/slide527.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57.jpeg"/></Relationships>
</file>

<file path=ppt/slides/_rels/slide528.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58.png"/></Relationships>
</file>

<file path=ppt/slides/_rels/slide529.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59.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30.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0.png"/></Relationships>
</file>

<file path=ppt/slides/_rels/slide531.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1.jpeg"/></Relationships>
</file>

<file path=ppt/slides/_rels/slide532.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2.jpeg"/></Relationships>
</file>

<file path=ppt/slides/_rels/slide533.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3.png"/></Relationships>
</file>

<file path=ppt/slides/_rels/slide53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4.png"/></Relationships>
</file>

<file path=ppt/slides/_rels/slide535.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5.jpeg"/></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6.jpeg"/></Relationships>
</file>

<file path=ppt/slides/_rels/slide537.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7.jpeg"/></Relationships>
</file>

<file path=ppt/slides/_rels/slide538.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8.jpeg"/></Relationships>
</file>

<file path=ppt/slides/_rels/slide539.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6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540.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0.jpeg"/></Relationships>
</file>

<file path=ppt/slides/_rels/slide541.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471.jpeg"/></Relationships>
</file>

<file path=ppt/slides/_rels/slide542.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472.jpeg"/></Relationships>
</file>

<file path=ppt/slides/_rels/slide543.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3.jpeg"/></Relationships>
</file>

<file path=ppt/slides/_rels/slide54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4.png"/></Relationships>
</file>

<file path=ppt/slides/_rels/slide545.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5.png"/></Relationships>
</file>

<file path=ppt/slides/_rels/slide546.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6.jpeg"/></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3.jpeg"/></Relationships>
</file>

<file path=ppt/slides/_rels/slide548.xml.rels><?xml version="1.0" encoding="UTF-8" standalone="yes"?>
<Relationships xmlns="http://schemas.openxmlformats.org/package/2006/relationships"><Relationship Id="rId2" Type="http://schemas.openxmlformats.org/officeDocument/2006/relationships/slideLayout" Target="../slideLayouts/slideLayout76.xml"/><Relationship Id="rId1" Type="http://schemas.openxmlformats.org/officeDocument/2006/relationships/image" Target="../media/image455.jpeg"/></Relationships>
</file>

<file path=ppt/slides/_rels/slide549.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373.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jpeg"/></Relationships>
</file>

<file path=ppt/slides/_rels/slide550.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7.jpeg"/></Relationships>
</file>

<file path=ppt/slides/_rels/slide551.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8.jpeg"/></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79.jpeg"/></Relationships>
</file>

<file path=ppt/slides/_rels/slide553.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0.png"/></Relationships>
</file>

<file path=ppt/slides/_rels/slide55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1.jpeg"/></Relationships>
</file>

<file path=ppt/slides/_rels/slide555.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2.jpeg"/></Relationships>
</file>

<file path=ppt/slides/_rels/slide556.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3.jpeg"/></Relationships>
</file>

<file path=ppt/slides/_rels/slide557.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4.png"/></Relationships>
</file>

<file path=ppt/slides/_rels/slide558.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5.jpeg"/></Relationships>
</file>

<file path=ppt/slides/_rels/slide559.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6.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60.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7.png"/></Relationships>
</file>

<file path=ppt/slides/_rels/slide561.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8.jpeg"/></Relationships>
</file>

<file path=ppt/slides/_rels/slide562.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89.png"/></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90.jpeg"/></Relationships>
</file>

<file path=ppt/slides/_rels/slide56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91.jpeg"/></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92.jpeg"/></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93.png"/></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94.jpeg"/></Relationships>
</file>

<file path=ppt/slides/_rels/slide568.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image" Target="../media/image496.png"/><Relationship Id="rId1" Type="http://schemas.openxmlformats.org/officeDocument/2006/relationships/image" Target="../media/image495.jpeg"/></Relationships>
</file>

<file path=ppt/slides/_rels/slide569.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image" Target="../media/image498.png"/><Relationship Id="rId1" Type="http://schemas.openxmlformats.org/officeDocument/2006/relationships/image" Target="../media/image497.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570.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99.jpeg"/></Relationships>
</file>

<file path=ppt/slides/_rels/slide571.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500.jpeg"/></Relationships>
</file>

<file path=ppt/slides/_rels/slide572.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501.jpeg"/></Relationships>
</file>

<file path=ppt/slides/_rels/slide573.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502.jpeg"/></Relationships>
</file>

<file path=ppt/slides/_rels/slide574.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503.jpeg"/></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55.jpeg"/></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416.jpeg"/></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3.jpe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8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1.xml"/><Relationship Id="rId1" Type="http://schemas.openxmlformats.org/officeDocument/2006/relationships/image" Target="../media/image504.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2589657"/>
            <a:ext cx="5530190" cy="1661993"/>
          </a:xfrm>
          <a:prstGeom prst="rect">
            <a:avLst/>
          </a:prstGeom>
        </p:spPr>
        <p:txBody>
          <a:bodyPr vert="horz" wrap="square" lIns="0" tIns="0" rIns="0" bIns="0" rtlCol="0">
            <a:spAutoFit/>
          </a:bodyPr>
          <a:lstStyle/>
          <a:p>
            <a:pPr marL="158115" algn="ctr">
              <a:lnSpc>
                <a:spcPct val="150000"/>
              </a:lnSpc>
            </a:pPr>
            <a:r>
              <a:rPr lang="zh-CN" altLang="en-US" sz="3600" b="1" spc="-5" dirty="0">
                <a:solidFill>
                  <a:prstClr val="black"/>
                </a:solidFill>
                <a:latin typeface="黑体" panose="02010609060101010101" pitchFamily="49" charset="-122"/>
                <a:ea typeface="黑体" panose="02010609060101010101" pitchFamily="49" charset="-122"/>
                <a:cs typeface="微软雅黑" panose="020B0503020204020204" charset="-122"/>
              </a:rPr>
              <a:t>工业数字孪生建模与应用 配套课件</a:t>
            </a:r>
            <a:endParaRPr sz="3200" dirty="0">
              <a:solidFill>
                <a:prstClr val="black"/>
              </a:solidFill>
              <a:latin typeface="黑体" panose="02010609060101010101" pitchFamily="49" charset="-122"/>
              <a:ea typeface="黑体" panose="02010609060101010101" pitchFamily="49" charset="-122"/>
              <a:cs typeface="Calibri" panose="020F0502020204030204"/>
            </a:endParaRPr>
          </a:p>
        </p:txBody>
      </p:sp>
      <p:sp>
        <p:nvSpPr>
          <p:cNvPr id="3" name="object 3"/>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6510">
              <a:lnSpc>
                <a:spcPct val="100000"/>
              </a:lnSpc>
            </a:pPr>
            <a:r>
              <a:rPr sz="3200" dirty="0">
                <a:solidFill>
                  <a:srgbClr val="00A755"/>
                </a:solidFill>
              </a:rPr>
              <a:t>工业互联网</a:t>
            </a:r>
            <a:r>
              <a:rPr dirty="0"/>
              <a:t>-（1）发展历程</a:t>
            </a:r>
            <a:endParaRPr sz="3200"/>
          </a:p>
        </p:txBody>
      </p:sp>
      <p:sp>
        <p:nvSpPr>
          <p:cNvPr id="3" name="object 3"/>
          <p:cNvSpPr txBox="1"/>
          <p:nvPr/>
        </p:nvSpPr>
        <p:spPr>
          <a:xfrm>
            <a:off x="712723" y="1702053"/>
            <a:ext cx="2407920" cy="301625"/>
          </a:xfrm>
          <a:prstGeom prst="rect">
            <a:avLst/>
          </a:prstGeom>
        </p:spPr>
        <p:txBody>
          <a:bodyPr vert="horz" wrap="square" lIns="0" tIns="0" rIns="0" bIns="0" rtlCol="0">
            <a:spAutoFit/>
          </a:bodyPr>
          <a:lstStyle/>
          <a:p>
            <a:pPr marL="12700">
              <a:lnSpc>
                <a:spcPct val="100000"/>
              </a:lnSpc>
            </a:pPr>
            <a:r>
              <a:rPr sz="1800" b="1" dirty="0">
                <a:latin typeface="Calibri" panose="020F0502020204030204"/>
                <a:cs typeface="Calibri" panose="020F0502020204030204"/>
              </a:rPr>
              <a:t>c</a:t>
            </a:r>
            <a:r>
              <a:rPr sz="1800" b="1" dirty="0">
                <a:latin typeface="微软雅黑" panose="020B0503020204020204" charset="-122"/>
                <a:cs typeface="微软雅黑" panose="020B0503020204020204" charset="-122"/>
              </a:rPr>
              <a:t>）中国工业互联网发展</a:t>
            </a:r>
            <a:endParaRPr sz="1800">
              <a:latin typeface="微软雅黑" panose="020B0503020204020204" charset="-122"/>
              <a:cs typeface="微软雅黑" panose="020B0503020204020204" charset="-122"/>
            </a:endParaRPr>
          </a:p>
        </p:txBody>
      </p:sp>
      <p:sp>
        <p:nvSpPr>
          <p:cNvPr id="4" name="object 4"/>
          <p:cNvSpPr/>
          <p:nvPr/>
        </p:nvSpPr>
        <p:spPr>
          <a:xfrm>
            <a:off x="4530852" y="4888991"/>
            <a:ext cx="2773680" cy="1464945"/>
          </a:xfrm>
          <a:custGeom>
            <a:avLst/>
            <a:gdLst/>
            <a:ahLst/>
            <a:cxnLst/>
            <a:rect l="l" t="t" r="r" b="b"/>
            <a:pathLst>
              <a:path w="2773679" h="1464945">
                <a:moveTo>
                  <a:pt x="0" y="244093"/>
                </a:moveTo>
                <a:lnTo>
                  <a:pt x="4961" y="194918"/>
                </a:lnTo>
                <a:lnTo>
                  <a:pt x="19190" y="149107"/>
                </a:lnTo>
                <a:lnTo>
                  <a:pt x="41703" y="107646"/>
                </a:lnTo>
                <a:lnTo>
                  <a:pt x="71516" y="71516"/>
                </a:lnTo>
                <a:lnTo>
                  <a:pt x="107646" y="41703"/>
                </a:lnTo>
                <a:lnTo>
                  <a:pt x="149107" y="19190"/>
                </a:lnTo>
                <a:lnTo>
                  <a:pt x="194918" y="4961"/>
                </a:lnTo>
                <a:lnTo>
                  <a:pt x="244094" y="0"/>
                </a:lnTo>
                <a:lnTo>
                  <a:pt x="2529586" y="0"/>
                </a:lnTo>
                <a:lnTo>
                  <a:pt x="2578761" y="4961"/>
                </a:lnTo>
                <a:lnTo>
                  <a:pt x="2624572" y="19190"/>
                </a:lnTo>
                <a:lnTo>
                  <a:pt x="2666033" y="41703"/>
                </a:lnTo>
                <a:lnTo>
                  <a:pt x="2702163" y="71516"/>
                </a:lnTo>
                <a:lnTo>
                  <a:pt x="2731976" y="107646"/>
                </a:lnTo>
                <a:lnTo>
                  <a:pt x="2754489" y="149107"/>
                </a:lnTo>
                <a:lnTo>
                  <a:pt x="2768718" y="194918"/>
                </a:lnTo>
                <a:lnTo>
                  <a:pt x="2773680" y="244093"/>
                </a:lnTo>
                <a:lnTo>
                  <a:pt x="2773680" y="1220469"/>
                </a:lnTo>
                <a:lnTo>
                  <a:pt x="2768718" y="1269663"/>
                </a:lnTo>
                <a:lnTo>
                  <a:pt x="2754489" y="1315482"/>
                </a:lnTo>
                <a:lnTo>
                  <a:pt x="2731976" y="1356945"/>
                </a:lnTo>
                <a:lnTo>
                  <a:pt x="2702163" y="1393070"/>
                </a:lnTo>
                <a:lnTo>
                  <a:pt x="2666033" y="1422876"/>
                </a:lnTo>
                <a:lnTo>
                  <a:pt x="2624572" y="1445382"/>
                </a:lnTo>
                <a:lnTo>
                  <a:pt x="2578761" y="1459604"/>
                </a:lnTo>
                <a:lnTo>
                  <a:pt x="2529586" y="1464563"/>
                </a:lnTo>
                <a:lnTo>
                  <a:pt x="244094" y="1464563"/>
                </a:lnTo>
                <a:lnTo>
                  <a:pt x="194918" y="1459604"/>
                </a:lnTo>
                <a:lnTo>
                  <a:pt x="149107" y="1445382"/>
                </a:lnTo>
                <a:lnTo>
                  <a:pt x="107646" y="1422876"/>
                </a:lnTo>
                <a:lnTo>
                  <a:pt x="71516" y="1393070"/>
                </a:lnTo>
                <a:lnTo>
                  <a:pt x="41703" y="1356945"/>
                </a:lnTo>
                <a:lnTo>
                  <a:pt x="19190" y="1315482"/>
                </a:lnTo>
                <a:lnTo>
                  <a:pt x="4961" y="1269663"/>
                </a:lnTo>
                <a:lnTo>
                  <a:pt x="0" y="1220469"/>
                </a:lnTo>
                <a:lnTo>
                  <a:pt x="0" y="244093"/>
                </a:lnTo>
                <a:close/>
              </a:path>
            </a:pathLst>
          </a:custGeom>
          <a:ln w="9144">
            <a:solidFill>
              <a:srgbClr val="1F4E79"/>
            </a:solidFill>
          </a:ln>
        </p:spPr>
        <p:txBody>
          <a:bodyPr wrap="square" lIns="0" tIns="0" rIns="0" bIns="0" rtlCol="0"/>
          <a:lstStyle/>
          <a:p/>
        </p:txBody>
      </p:sp>
      <p:sp>
        <p:nvSpPr>
          <p:cNvPr id="5" name="object 5"/>
          <p:cNvSpPr txBox="1"/>
          <p:nvPr/>
        </p:nvSpPr>
        <p:spPr>
          <a:xfrm>
            <a:off x="4681473" y="4999735"/>
            <a:ext cx="2484120" cy="1244600"/>
          </a:xfrm>
          <a:prstGeom prst="rect">
            <a:avLst/>
          </a:prstGeom>
        </p:spPr>
        <p:txBody>
          <a:bodyPr vert="horz" wrap="square" lIns="0" tIns="0" rIns="0" bIns="0" rtlCol="0">
            <a:spAutoFit/>
          </a:bodyPr>
          <a:lstStyle/>
          <a:p>
            <a:pPr marL="12700" marR="5080" algn="just">
              <a:lnSpc>
                <a:spcPct val="100000"/>
              </a:lnSpc>
            </a:pPr>
            <a:r>
              <a:rPr sz="1600" spc="-5" dirty="0">
                <a:latin typeface="微软雅黑" panose="020B0503020204020204" charset="-122"/>
                <a:cs typeface="微软雅黑" panose="020B0503020204020204" charset="-122"/>
              </a:rPr>
              <a:t>201</a:t>
            </a:r>
            <a:r>
              <a:rPr sz="1600" spc="85" dirty="0">
                <a:latin typeface="微软雅黑" panose="020B0503020204020204" charset="-122"/>
                <a:cs typeface="微软雅黑" panose="020B0503020204020204" charset="-122"/>
              </a:rPr>
              <a:t>7年</a:t>
            </a:r>
            <a:r>
              <a:rPr sz="1600" spc="-5" dirty="0">
                <a:latin typeface="微软雅黑" panose="020B0503020204020204" charset="-122"/>
                <a:cs typeface="微软雅黑" panose="020B0503020204020204" charset="-122"/>
              </a:rPr>
              <a:t>1</a:t>
            </a:r>
            <a:r>
              <a:rPr sz="1600" spc="85" dirty="0">
                <a:latin typeface="微软雅黑" panose="020B0503020204020204" charset="-122"/>
                <a:cs typeface="微软雅黑" panose="020B0503020204020204" charset="-122"/>
              </a:rPr>
              <a:t>1月</a:t>
            </a:r>
            <a:r>
              <a:rPr sz="1600" spc="100" dirty="0">
                <a:latin typeface="微软雅黑" panose="020B0503020204020204" charset="-122"/>
                <a:cs typeface="微软雅黑" panose="020B0503020204020204" charset="-122"/>
              </a:rPr>
              <a:t>底</a:t>
            </a:r>
            <a:r>
              <a:rPr sz="1600" spc="85" dirty="0">
                <a:latin typeface="微软雅黑" panose="020B0503020204020204" charset="-122"/>
                <a:cs typeface="微软雅黑" panose="020B0503020204020204" charset="-122"/>
              </a:rPr>
              <a:t>，国务院发 </a:t>
            </a:r>
            <a:r>
              <a:rPr sz="1600" spc="35" dirty="0">
                <a:latin typeface="微软雅黑" panose="020B0503020204020204" charset="-122"/>
                <a:cs typeface="微软雅黑" panose="020B0503020204020204" charset="-122"/>
              </a:rPr>
              <a:t>布</a:t>
            </a:r>
            <a:r>
              <a:rPr sz="1600" spc="45" dirty="0">
                <a:latin typeface="微软雅黑" panose="020B0503020204020204" charset="-122"/>
                <a:cs typeface="微软雅黑" panose="020B0503020204020204" charset="-122"/>
              </a:rPr>
              <a:t>《</a:t>
            </a:r>
            <a:r>
              <a:rPr sz="1600" spc="35" dirty="0">
                <a:latin typeface="微软雅黑" panose="020B0503020204020204" charset="-122"/>
                <a:cs typeface="微软雅黑" panose="020B0503020204020204" charset="-122"/>
              </a:rPr>
              <a:t>关于深化“互联网</a:t>
            </a:r>
            <a:r>
              <a:rPr sz="1600" spc="4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先 </a:t>
            </a:r>
            <a:r>
              <a:rPr sz="1600" spc="0" dirty="0">
                <a:latin typeface="微软雅黑" panose="020B0503020204020204" charset="-122"/>
                <a:cs typeface="微软雅黑" panose="020B0503020204020204" charset="-122"/>
              </a:rPr>
              <a:t>进制造</a:t>
            </a:r>
            <a:r>
              <a:rPr sz="1600" spc="5" dirty="0">
                <a:latin typeface="微软雅黑" panose="020B0503020204020204" charset="-122"/>
                <a:cs typeface="微软雅黑" panose="020B0503020204020204" charset="-122"/>
              </a:rPr>
              <a:t>业</a:t>
            </a:r>
            <a:r>
              <a:rPr sz="1600" spc="0" dirty="0">
                <a:latin typeface="微软雅黑" panose="020B0503020204020204" charset="-122"/>
                <a:cs typeface="微软雅黑" panose="020B0503020204020204" charset="-122"/>
              </a:rPr>
              <a:t>”发</a:t>
            </a:r>
            <a:r>
              <a:rPr sz="1600" spc="-5" dirty="0">
                <a:latin typeface="微软雅黑" panose="020B0503020204020204" charset="-122"/>
                <a:cs typeface="微软雅黑" panose="020B0503020204020204" charset="-122"/>
              </a:rPr>
              <a:t>展</a:t>
            </a:r>
            <a:r>
              <a:rPr sz="1600" spc="0" dirty="0">
                <a:latin typeface="微软雅黑" panose="020B0503020204020204" charset="-122"/>
                <a:cs typeface="微软雅黑" panose="020B0503020204020204" charset="-122"/>
              </a:rPr>
              <a:t>工业互联</a:t>
            </a:r>
            <a:r>
              <a:rPr sz="1600" spc="-5" dirty="0">
                <a:latin typeface="微软雅黑" panose="020B0503020204020204" charset="-122"/>
                <a:cs typeface="微软雅黑" panose="020B0503020204020204" charset="-122"/>
              </a:rPr>
              <a:t>网 </a:t>
            </a:r>
            <a:r>
              <a:rPr sz="1600" spc="0" dirty="0">
                <a:latin typeface="微软雅黑" panose="020B0503020204020204" charset="-122"/>
                <a:cs typeface="微软雅黑" panose="020B0503020204020204" charset="-122"/>
              </a:rPr>
              <a:t>的指导意</a:t>
            </a:r>
            <a:r>
              <a:rPr sz="1600" spc="5" dirty="0">
                <a:latin typeface="微软雅黑" panose="020B0503020204020204" charset="-122"/>
                <a:cs typeface="微软雅黑" panose="020B0503020204020204" charset="-122"/>
              </a:rPr>
              <a:t>见</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工业互联网 </a:t>
            </a:r>
            <a:r>
              <a:rPr sz="1600" spc="-10" dirty="0">
                <a:latin typeface="微软雅黑" panose="020B0503020204020204" charset="-122"/>
                <a:cs typeface="微软雅黑" panose="020B0503020204020204" charset="-122"/>
              </a:rPr>
              <a:t>正式成为国家级战</a:t>
            </a:r>
            <a:r>
              <a:rPr sz="1600" spc="-5" dirty="0">
                <a:latin typeface="微软雅黑" panose="020B0503020204020204" charset="-122"/>
                <a:cs typeface="微软雅黑" panose="020B0503020204020204" charset="-122"/>
              </a:rPr>
              <a:t>略。</a:t>
            </a:r>
            <a:endParaRPr sz="1600">
              <a:latin typeface="微软雅黑" panose="020B0503020204020204" charset="-122"/>
              <a:cs typeface="微软雅黑" panose="020B0503020204020204" charset="-122"/>
            </a:endParaRPr>
          </a:p>
        </p:txBody>
      </p:sp>
      <p:sp>
        <p:nvSpPr>
          <p:cNvPr id="6" name="object 6"/>
          <p:cNvSpPr/>
          <p:nvPr/>
        </p:nvSpPr>
        <p:spPr>
          <a:xfrm>
            <a:off x="637031" y="4888991"/>
            <a:ext cx="2682240" cy="1464945"/>
          </a:xfrm>
          <a:custGeom>
            <a:avLst/>
            <a:gdLst/>
            <a:ahLst/>
            <a:cxnLst/>
            <a:rect l="l" t="t" r="r" b="b"/>
            <a:pathLst>
              <a:path w="2682240" h="1464945">
                <a:moveTo>
                  <a:pt x="0" y="244093"/>
                </a:moveTo>
                <a:lnTo>
                  <a:pt x="4959" y="194918"/>
                </a:lnTo>
                <a:lnTo>
                  <a:pt x="19181" y="149107"/>
                </a:lnTo>
                <a:lnTo>
                  <a:pt x="41687" y="107646"/>
                </a:lnTo>
                <a:lnTo>
                  <a:pt x="71493" y="71516"/>
                </a:lnTo>
                <a:lnTo>
                  <a:pt x="107618" y="41703"/>
                </a:lnTo>
                <a:lnTo>
                  <a:pt x="149081" y="19190"/>
                </a:lnTo>
                <a:lnTo>
                  <a:pt x="194900" y="4961"/>
                </a:lnTo>
                <a:lnTo>
                  <a:pt x="244094" y="0"/>
                </a:lnTo>
                <a:lnTo>
                  <a:pt x="2438146" y="0"/>
                </a:lnTo>
                <a:lnTo>
                  <a:pt x="2487321" y="4961"/>
                </a:lnTo>
                <a:lnTo>
                  <a:pt x="2533132" y="19190"/>
                </a:lnTo>
                <a:lnTo>
                  <a:pt x="2574593" y="41703"/>
                </a:lnTo>
                <a:lnTo>
                  <a:pt x="2610723" y="71516"/>
                </a:lnTo>
                <a:lnTo>
                  <a:pt x="2640536" y="107646"/>
                </a:lnTo>
                <a:lnTo>
                  <a:pt x="2663049" y="149107"/>
                </a:lnTo>
                <a:lnTo>
                  <a:pt x="2677278" y="194918"/>
                </a:lnTo>
                <a:lnTo>
                  <a:pt x="2682240" y="244093"/>
                </a:lnTo>
                <a:lnTo>
                  <a:pt x="2682240" y="1220469"/>
                </a:lnTo>
                <a:lnTo>
                  <a:pt x="2677278" y="1269663"/>
                </a:lnTo>
                <a:lnTo>
                  <a:pt x="2663049" y="1315482"/>
                </a:lnTo>
                <a:lnTo>
                  <a:pt x="2640536" y="1356945"/>
                </a:lnTo>
                <a:lnTo>
                  <a:pt x="2610723" y="1393070"/>
                </a:lnTo>
                <a:lnTo>
                  <a:pt x="2574593" y="1422876"/>
                </a:lnTo>
                <a:lnTo>
                  <a:pt x="2533132" y="1445382"/>
                </a:lnTo>
                <a:lnTo>
                  <a:pt x="2487321" y="1459604"/>
                </a:lnTo>
                <a:lnTo>
                  <a:pt x="2438146" y="1464563"/>
                </a:lnTo>
                <a:lnTo>
                  <a:pt x="244094" y="1464563"/>
                </a:lnTo>
                <a:lnTo>
                  <a:pt x="194900" y="1459604"/>
                </a:lnTo>
                <a:lnTo>
                  <a:pt x="149081" y="1445382"/>
                </a:lnTo>
                <a:lnTo>
                  <a:pt x="107618" y="1422876"/>
                </a:lnTo>
                <a:lnTo>
                  <a:pt x="71493" y="1393070"/>
                </a:lnTo>
                <a:lnTo>
                  <a:pt x="41687" y="1356945"/>
                </a:lnTo>
                <a:lnTo>
                  <a:pt x="19181" y="1315482"/>
                </a:lnTo>
                <a:lnTo>
                  <a:pt x="4959" y="1269663"/>
                </a:lnTo>
                <a:lnTo>
                  <a:pt x="0" y="1220469"/>
                </a:lnTo>
                <a:lnTo>
                  <a:pt x="0" y="244093"/>
                </a:lnTo>
                <a:close/>
              </a:path>
            </a:pathLst>
          </a:custGeom>
          <a:ln w="9144">
            <a:solidFill>
              <a:srgbClr val="1F4E79"/>
            </a:solidFill>
          </a:ln>
        </p:spPr>
        <p:txBody>
          <a:bodyPr wrap="square" lIns="0" tIns="0" rIns="0" bIns="0" rtlCol="0"/>
          <a:lstStyle/>
          <a:p/>
        </p:txBody>
      </p:sp>
      <p:sp>
        <p:nvSpPr>
          <p:cNvPr id="7" name="object 7"/>
          <p:cNvSpPr txBox="1"/>
          <p:nvPr/>
        </p:nvSpPr>
        <p:spPr>
          <a:xfrm>
            <a:off x="788009" y="4999735"/>
            <a:ext cx="2386965" cy="1244600"/>
          </a:xfrm>
          <a:prstGeom prst="rect">
            <a:avLst/>
          </a:prstGeom>
        </p:spPr>
        <p:txBody>
          <a:bodyPr vert="horz" wrap="square" lIns="0" tIns="0" rIns="0" bIns="0" rtlCol="0">
            <a:spAutoFit/>
          </a:bodyPr>
          <a:lstStyle/>
          <a:p>
            <a:pPr marL="12700" marR="5080" algn="just">
              <a:lnSpc>
                <a:spcPct val="100000"/>
              </a:lnSpc>
            </a:pPr>
            <a:r>
              <a:rPr sz="1600" spc="-5" dirty="0">
                <a:latin typeface="微软雅黑" panose="020B0503020204020204" charset="-122"/>
                <a:cs typeface="微软雅黑" panose="020B0503020204020204" charset="-122"/>
              </a:rPr>
              <a:t>201</a:t>
            </a:r>
            <a:r>
              <a:rPr sz="1600" spc="35" dirty="0">
                <a:latin typeface="微软雅黑" panose="020B0503020204020204" charset="-122"/>
                <a:cs typeface="微软雅黑" panose="020B0503020204020204" charset="-122"/>
              </a:rPr>
              <a:t>5年开</a:t>
            </a:r>
            <a:r>
              <a:rPr sz="1600" spc="45" dirty="0">
                <a:latin typeface="微软雅黑" panose="020B0503020204020204" charset="-122"/>
                <a:cs typeface="微软雅黑" panose="020B0503020204020204" charset="-122"/>
              </a:rPr>
              <a:t>始</a:t>
            </a:r>
            <a:r>
              <a:rPr sz="1600" spc="35" dirty="0">
                <a:latin typeface="微软雅黑" panose="020B0503020204020204" charset="-122"/>
                <a:cs typeface="微软雅黑" panose="020B0503020204020204" charset="-122"/>
              </a:rPr>
              <a:t>，国家一系列 </a:t>
            </a:r>
            <a:r>
              <a:rPr sz="1600" spc="85" dirty="0">
                <a:latin typeface="微软雅黑" panose="020B0503020204020204" charset="-122"/>
                <a:cs typeface="微软雅黑" panose="020B0503020204020204" charset="-122"/>
              </a:rPr>
              <a:t>政策不断出台</a:t>
            </a:r>
            <a:r>
              <a:rPr sz="1600" spc="100" dirty="0">
                <a:latin typeface="微软雅黑" panose="020B0503020204020204" charset="-122"/>
                <a:cs typeface="微软雅黑" panose="020B0503020204020204" charset="-122"/>
              </a:rPr>
              <a:t>、</a:t>
            </a:r>
            <a:r>
              <a:rPr sz="1600" spc="85" dirty="0">
                <a:latin typeface="微软雅黑" panose="020B0503020204020204" charset="-122"/>
                <a:cs typeface="微软雅黑" panose="020B0503020204020204" charset="-122"/>
              </a:rPr>
              <a:t>加码，</a:t>
            </a:r>
            <a:r>
              <a:rPr sz="1600" spc="-5" dirty="0">
                <a:latin typeface="微软雅黑" panose="020B0503020204020204" charset="-122"/>
                <a:cs typeface="微软雅黑" panose="020B0503020204020204" charset="-122"/>
              </a:rPr>
              <a:t>促 </a:t>
            </a:r>
            <a:r>
              <a:rPr sz="1600" spc="85" dirty="0">
                <a:latin typeface="微软雅黑" panose="020B0503020204020204" charset="-122"/>
                <a:cs typeface="微软雅黑" panose="020B0503020204020204" charset="-122"/>
              </a:rPr>
              <a:t>进工业互联网</a:t>
            </a:r>
            <a:r>
              <a:rPr sz="1600" spc="100" dirty="0">
                <a:latin typeface="微软雅黑" panose="020B0503020204020204" charset="-122"/>
                <a:cs typeface="微软雅黑" panose="020B0503020204020204" charset="-122"/>
              </a:rPr>
              <a:t>在</a:t>
            </a:r>
            <a:r>
              <a:rPr sz="1600" spc="85" dirty="0">
                <a:latin typeface="微软雅黑" panose="020B0503020204020204" charset="-122"/>
                <a:cs typeface="微软雅黑" panose="020B0503020204020204" charset="-122"/>
              </a:rPr>
              <a:t>制造业</a:t>
            </a:r>
            <a:r>
              <a:rPr sz="1600" spc="-5" dirty="0">
                <a:latin typeface="微软雅黑" panose="020B0503020204020204" charset="-122"/>
                <a:cs typeface="微软雅黑" panose="020B0503020204020204" charset="-122"/>
              </a:rPr>
              <a:t>的 </a:t>
            </a:r>
            <a:r>
              <a:rPr sz="1600" spc="85" dirty="0">
                <a:latin typeface="微软雅黑" panose="020B0503020204020204" charset="-122"/>
                <a:cs typeface="微软雅黑" panose="020B0503020204020204" charset="-122"/>
              </a:rPr>
              <a:t>应用落地，</a:t>
            </a:r>
            <a:r>
              <a:rPr sz="1600" spc="80" dirty="0">
                <a:latin typeface="微软雅黑" panose="020B0503020204020204" charset="-122"/>
                <a:cs typeface="微软雅黑" panose="020B0503020204020204" charset="-122"/>
              </a:rPr>
              <a:t>推</a:t>
            </a:r>
            <a:r>
              <a:rPr sz="1600" spc="100" dirty="0">
                <a:latin typeface="微软雅黑" panose="020B0503020204020204" charset="-122"/>
                <a:cs typeface="微软雅黑" panose="020B0503020204020204" charset="-122"/>
              </a:rPr>
              <a:t>动</a:t>
            </a:r>
            <a:r>
              <a:rPr sz="1600" spc="80" dirty="0">
                <a:latin typeface="微软雅黑" panose="020B0503020204020204" charset="-122"/>
                <a:cs typeface="微软雅黑" panose="020B0503020204020204" charset="-122"/>
              </a:rPr>
              <a:t>中国工</a:t>
            </a:r>
            <a:r>
              <a:rPr sz="1600" spc="-5" dirty="0">
                <a:latin typeface="微软雅黑" panose="020B0503020204020204" charset="-122"/>
                <a:cs typeface="微软雅黑" panose="020B0503020204020204" charset="-122"/>
              </a:rPr>
              <a:t>业 </a:t>
            </a:r>
            <a:r>
              <a:rPr sz="1600" spc="-10" dirty="0">
                <a:latin typeface="微软雅黑" panose="020B0503020204020204" charset="-122"/>
                <a:cs typeface="微软雅黑" panose="020B0503020204020204" charset="-122"/>
              </a:rPr>
              <a:t>互联网行业发</a:t>
            </a:r>
            <a:r>
              <a:rPr sz="1600" spc="-5" dirty="0">
                <a:latin typeface="微软雅黑" panose="020B0503020204020204" charset="-122"/>
                <a:cs typeface="微软雅黑" panose="020B0503020204020204" charset="-122"/>
              </a:rPr>
              <a:t>展。</a:t>
            </a:r>
            <a:endParaRPr sz="1600">
              <a:latin typeface="微软雅黑" panose="020B0503020204020204" charset="-122"/>
              <a:cs typeface="微软雅黑" panose="020B0503020204020204" charset="-122"/>
            </a:endParaRPr>
          </a:p>
        </p:txBody>
      </p:sp>
      <p:sp>
        <p:nvSpPr>
          <p:cNvPr id="8" name="object 8"/>
          <p:cNvSpPr/>
          <p:nvPr/>
        </p:nvSpPr>
        <p:spPr>
          <a:xfrm>
            <a:off x="2791967" y="2118360"/>
            <a:ext cx="2399030" cy="1464945"/>
          </a:xfrm>
          <a:custGeom>
            <a:avLst/>
            <a:gdLst/>
            <a:ahLst/>
            <a:cxnLst/>
            <a:rect l="l" t="t" r="r" b="b"/>
            <a:pathLst>
              <a:path w="2399029" h="1464945">
                <a:moveTo>
                  <a:pt x="0" y="244094"/>
                </a:moveTo>
                <a:lnTo>
                  <a:pt x="4961" y="194918"/>
                </a:lnTo>
                <a:lnTo>
                  <a:pt x="19190" y="149107"/>
                </a:lnTo>
                <a:lnTo>
                  <a:pt x="41703" y="107646"/>
                </a:lnTo>
                <a:lnTo>
                  <a:pt x="71516" y="71516"/>
                </a:lnTo>
                <a:lnTo>
                  <a:pt x="107646" y="41703"/>
                </a:lnTo>
                <a:lnTo>
                  <a:pt x="149107" y="19190"/>
                </a:lnTo>
                <a:lnTo>
                  <a:pt x="194918" y="4961"/>
                </a:lnTo>
                <a:lnTo>
                  <a:pt x="244094" y="0"/>
                </a:lnTo>
                <a:lnTo>
                  <a:pt x="2154682" y="0"/>
                </a:lnTo>
                <a:lnTo>
                  <a:pt x="2203857" y="4961"/>
                </a:lnTo>
                <a:lnTo>
                  <a:pt x="2249668" y="19190"/>
                </a:lnTo>
                <a:lnTo>
                  <a:pt x="2291129" y="41703"/>
                </a:lnTo>
                <a:lnTo>
                  <a:pt x="2327259" y="71516"/>
                </a:lnTo>
                <a:lnTo>
                  <a:pt x="2357072" y="107646"/>
                </a:lnTo>
                <a:lnTo>
                  <a:pt x="2379585" y="149107"/>
                </a:lnTo>
                <a:lnTo>
                  <a:pt x="2393814" y="194918"/>
                </a:lnTo>
                <a:lnTo>
                  <a:pt x="2398776" y="244094"/>
                </a:lnTo>
                <a:lnTo>
                  <a:pt x="2398776" y="1220470"/>
                </a:lnTo>
                <a:lnTo>
                  <a:pt x="2393814" y="1269645"/>
                </a:lnTo>
                <a:lnTo>
                  <a:pt x="2379585" y="1315456"/>
                </a:lnTo>
                <a:lnTo>
                  <a:pt x="2357072" y="1356917"/>
                </a:lnTo>
                <a:lnTo>
                  <a:pt x="2327259" y="1393047"/>
                </a:lnTo>
                <a:lnTo>
                  <a:pt x="2291129" y="1422860"/>
                </a:lnTo>
                <a:lnTo>
                  <a:pt x="2249668" y="1445373"/>
                </a:lnTo>
                <a:lnTo>
                  <a:pt x="2203857" y="1459602"/>
                </a:lnTo>
                <a:lnTo>
                  <a:pt x="2154682" y="1464564"/>
                </a:lnTo>
                <a:lnTo>
                  <a:pt x="244094" y="1464564"/>
                </a:lnTo>
                <a:lnTo>
                  <a:pt x="194918" y="1459602"/>
                </a:lnTo>
                <a:lnTo>
                  <a:pt x="149107" y="1445373"/>
                </a:lnTo>
                <a:lnTo>
                  <a:pt x="107646" y="1422860"/>
                </a:lnTo>
                <a:lnTo>
                  <a:pt x="71516" y="1393047"/>
                </a:lnTo>
                <a:lnTo>
                  <a:pt x="41703" y="1356917"/>
                </a:lnTo>
                <a:lnTo>
                  <a:pt x="19190" y="1315456"/>
                </a:lnTo>
                <a:lnTo>
                  <a:pt x="4961" y="1269645"/>
                </a:lnTo>
                <a:lnTo>
                  <a:pt x="0" y="1220470"/>
                </a:lnTo>
                <a:lnTo>
                  <a:pt x="0" y="244094"/>
                </a:lnTo>
                <a:close/>
              </a:path>
            </a:pathLst>
          </a:custGeom>
          <a:ln w="9144">
            <a:solidFill>
              <a:srgbClr val="1F4E79"/>
            </a:solidFill>
          </a:ln>
        </p:spPr>
        <p:txBody>
          <a:bodyPr wrap="square" lIns="0" tIns="0" rIns="0" bIns="0" rtlCol="0"/>
          <a:lstStyle/>
          <a:p/>
        </p:txBody>
      </p:sp>
      <p:sp>
        <p:nvSpPr>
          <p:cNvPr id="9" name="object 9"/>
          <p:cNvSpPr txBox="1"/>
          <p:nvPr/>
        </p:nvSpPr>
        <p:spPr>
          <a:xfrm>
            <a:off x="2942082" y="2228469"/>
            <a:ext cx="2299970" cy="1244600"/>
          </a:xfrm>
          <a:prstGeom prst="rect">
            <a:avLst/>
          </a:prstGeom>
        </p:spPr>
        <p:txBody>
          <a:bodyPr vert="horz" wrap="square" lIns="0" tIns="0" rIns="0" bIns="0" rtlCol="0">
            <a:spAutoFit/>
          </a:bodyPr>
          <a:lstStyle/>
          <a:p>
            <a:pPr marL="12700" marR="5080">
              <a:lnSpc>
                <a:spcPct val="100000"/>
              </a:lnSpc>
            </a:pPr>
            <a:r>
              <a:rPr sz="1600" spc="-5" dirty="0">
                <a:latin typeface="微软雅黑" panose="020B0503020204020204" charset="-122"/>
                <a:cs typeface="微软雅黑" panose="020B0503020204020204" charset="-122"/>
              </a:rPr>
              <a:t>2016</a:t>
            </a:r>
            <a:r>
              <a:rPr sz="1600" spc="-345" dirty="0">
                <a:latin typeface="微软雅黑" panose="020B0503020204020204" charset="-122"/>
                <a:cs typeface="微软雅黑" panose="020B0503020204020204" charset="-122"/>
              </a:rPr>
              <a:t> </a:t>
            </a:r>
            <a:r>
              <a:rPr sz="1600" spc="175" dirty="0">
                <a:latin typeface="微软雅黑" panose="020B0503020204020204" charset="-122"/>
                <a:cs typeface="微软雅黑" panose="020B0503020204020204" charset="-122"/>
              </a:rPr>
              <a:t>年</a:t>
            </a:r>
            <a:r>
              <a:rPr sz="1600" spc="-5" dirty="0">
                <a:latin typeface="微软雅黑" panose="020B0503020204020204" charset="-122"/>
                <a:cs typeface="微软雅黑" panose="020B0503020204020204" charset="-122"/>
              </a:rPr>
              <a:t>，</a:t>
            </a:r>
            <a:r>
              <a:rPr sz="1600" spc="-350" dirty="0">
                <a:latin typeface="微软雅黑" panose="020B0503020204020204" charset="-122"/>
                <a:cs typeface="微软雅黑" panose="020B0503020204020204" charset="-122"/>
              </a:rPr>
              <a:t> </a:t>
            </a:r>
            <a:r>
              <a:rPr sz="1600" spc="170" dirty="0">
                <a:latin typeface="微软雅黑" panose="020B0503020204020204" charset="-122"/>
                <a:cs typeface="微软雅黑" panose="020B0503020204020204" charset="-122"/>
              </a:rPr>
              <a:t>由树</a:t>
            </a:r>
            <a:r>
              <a:rPr sz="1600" spc="160" dirty="0">
                <a:latin typeface="微软雅黑" panose="020B0503020204020204" charset="-122"/>
                <a:cs typeface="微软雅黑" panose="020B0503020204020204" charset="-122"/>
              </a:rPr>
              <a:t>根互</a:t>
            </a:r>
            <a:r>
              <a:rPr sz="1600" spc="180" dirty="0">
                <a:latin typeface="微软雅黑" panose="020B0503020204020204" charset="-122"/>
                <a:cs typeface="微软雅黑" panose="020B0503020204020204" charset="-122"/>
              </a:rPr>
              <a:t>联</a:t>
            </a:r>
            <a:r>
              <a:rPr sz="1600" spc="-5" dirty="0">
                <a:latin typeface="微软雅黑" panose="020B0503020204020204" charset="-122"/>
                <a:cs typeface="微软雅黑" panose="020B0503020204020204" charset="-122"/>
              </a:rPr>
              <a:t>、 航</a:t>
            </a:r>
            <a:r>
              <a:rPr sz="1600" spc="5" dirty="0">
                <a:latin typeface="微软雅黑" panose="020B0503020204020204" charset="-122"/>
                <a:cs typeface="微软雅黑" panose="020B0503020204020204" charset="-122"/>
              </a:rPr>
              <a:t>天云</a:t>
            </a:r>
            <a:r>
              <a:rPr sz="1600" spc="-5" dirty="0">
                <a:latin typeface="微软雅黑" panose="020B0503020204020204" charset="-122"/>
                <a:cs typeface="微软雅黑" panose="020B0503020204020204" charset="-122"/>
              </a:rPr>
              <a:t>网</a:t>
            </a:r>
            <a:r>
              <a:rPr sz="1600" spc="10" dirty="0">
                <a:latin typeface="微软雅黑" panose="020B0503020204020204" charset="-122"/>
                <a:cs typeface="微软雅黑" panose="020B0503020204020204" charset="-122"/>
              </a:rPr>
              <a:t>等</a:t>
            </a:r>
            <a:r>
              <a:rPr sz="1600" dirty="0">
                <a:latin typeface="微软雅黑" panose="020B0503020204020204" charset="-122"/>
                <a:cs typeface="微软雅黑" panose="020B0503020204020204" charset="-122"/>
              </a:rPr>
              <a:t>40</a:t>
            </a:r>
            <a:r>
              <a:rPr sz="1600" spc="5" dirty="0">
                <a:latin typeface="微软雅黑" panose="020B0503020204020204" charset="-122"/>
                <a:cs typeface="微软雅黑" panose="020B0503020204020204" charset="-122"/>
              </a:rPr>
              <a:t>多</a:t>
            </a:r>
            <a:r>
              <a:rPr sz="1600" spc="-5" dirty="0">
                <a:latin typeface="微软雅黑" panose="020B0503020204020204" charset="-122"/>
                <a:cs typeface="微软雅黑" panose="020B0503020204020204" charset="-122"/>
              </a:rPr>
              <a:t>家</a:t>
            </a:r>
            <a:r>
              <a:rPr sz="1600" spc="5" dirty="0">
                <a:latin typeface="微软雅黑" panose="020B0503020204020204" charset="-122"/>
                <a:cs typeface="微软雅黑" panose="020B0503020204020204" charset="-122"/>
              </a:rPr>
              <a:t>单</a:t>
            </a:r>
            <a:r>
              <a:rPr sz="1600" spc="-5" dirty="0">
                <a:latin typeface="微软雅黑" panose="020B0503020204020204" charset="-122"/>
                <a:cs typeface="微软雅黑" panose="020B0503020204020204" charset="-122"/>
              </a:rPr>
              <a:t>位 </a:t>
            </a:r>
            <a:r>
              <a:rPr sz="1600" spc="30" dirty="0">
                <a:latin typeface="微软雅黑" panose="020B0503020204020204" charset="-122"/>
                <a:cs typeface="微软雅黑" panose="020B0503020204020204" charset="-122"/>
              </a:rPr>
              <a:t>联合发起，</a:t>
            </a:r>
            <a:r>
              <a:rPr sz="1600" spc="40" dirty="0">
                <a:latin typeface="微软雅黑" panose="020B0503020204020204" charset="-122"/>
                <a:cs typeface="微软雅黑" panose="020B0503020204020204" charset="-122"/>
              </a:rPr>
              <a:t>中国</a:t>
            </a:r>
            <a:r>
              <a:rPr sz="1600" spc="30" dirty="0">
                <a:latin typeface="微软雅黑" panose="020B0503020204020204" charset="-122"/>
                <a:cs typeface="微软雅黑" panose="020B0503020204020204" charset="-122"/>
              </a:rPr>
              <a:t>工业</a:t>
            </a:r>
            <a:r>
              <a:rPr sz="1600" spc="-5" dirty="0">
                <a:latin typeface="微软雅黑" panose="020B0503020204020204" charset="-122"/>
                <a:cs typeface="微软雅黑" panose="020B0503020204020204" charset="-122"/>
              </a:rPr>
              <a:t>互 </a:t>
            </a:r>
            <a:r>
              <a:rPr sz="1600" spc="170" dirty="0">
                <a:latin typeface="微软雅黑" panose="020B0503020204020204" charset="-122"/>
                <a:cs typeface="微软雅黑" panose="020B0503020204020204" charset="-122"/>
              </a:rPr>
              <a:t>联网产</a:t>
            </a:r>
            <a:r>
              <a:rPr sz="1600" spc="185" dirty="0">
                <a:latin typeface="微软雅黑" panose="020B0503020204020204" charset="-122"/>
                <a:cs typeface="微软雅黑" panose="020B0503020204020204" charset="-122"/>
              </a:rPr>
              <a:t>业</a:t>
            </a:r>
            <a:r>
              <a:rPr sz="1600" spc="170" dirty="0">
                <a:latin typeface="微软雅黑" panose="020B0503020204020204" charset="-122"/>
                <a:cs typeface="微软雅黑" panose="020B0503020204020204" charset="-122"/>
              </a:rPr>
              <a:t>联</a:t>
            </a:r>
            <a:r>
              <a:rPr sz="1600" spc="195" dirty="0">
                <a:latin typeface="微软雅黑" panose="020B0503020204020204" charset="-122"/>
                <a:cs typeface="微软雅黑" panose="020B0503020204020204" charset="-122"/>
              </a:rPr>
              <a:t>盟</a:t>
            </a:r>
            <a:r>
              <a:rPr sz="1600" spc="-5" dirty="0">
                <a:latin typeface="微软雅黑" panose="020B0503020204020204" charset="-122"/>
                <a:cs typeface="微软雅黑" panose="020B0503020204020204" charset="-122"/>
              </a:rPr>
              <a:t>（</a:t>
            </a:r>
            <a:r>
              <a:rPr sz="1600" spc="-305" dirty="0">
                <a:latin typeface="微软雅黑" panose="020B0503020204020204" charset="-122"/>
                <a:cs typeface="微软雅黑" panose="020B0503020204020204" charset="-122"/>
              </a:rPr>
              <a:t> </a:t>
            </a:r>
            <a:r>
              <a:rPr sz="1600" spc="40" dirty="0">
                <a:latin typeface="微软雅黑" panose="020B0503020204020204" charset="-122"/>
                <a:cs typeface="微软雅黑" panose="020B0503020204020204" charset="-122"/>
              </a:rPr>
              <a:t>AII）  </a:t>
            </a:r>
            <a:r>
              <a:rPr sz="1600" spc="-10" dirty="0">
                <a:latin typeface="微软雅黑" panose="020B0503020204020204" charset="-122"/>
                <a:cs typeface="微软雅黑" panose="020B0503020204020204" charset="-122"/>
              </a:rPr>
              <a:t>正式成</a:t>
            </a:r>
            <a:r>
              <a:rPr sz="1600" spc="-5" dirty="0">
                <a:latin typeface="微软雅黑" panose="020B0503020204020204" charset="-122"/>
                <a:cs typeface="微软雅黑" panose="020B0503020204020204" charset="-122"/>
              </a:rPr>
              <a:t>立。</a:t>
            </a:r>
            <a:endParaRPr sz="1600">
              <a:latin typeface="微软雅黑" panose="020B0503020204020204" charset="-122"/>
              <a:cs typeface="微软雅黑" panose="020B0503020204020204" charset="-122"/>
            </a:endParaRPr>
          </a:p>
        </p:txBody>
      </p:sp>
      <p:sp>
        <p:nvSpPr>
          <p:cNvPr id="10" name="object 10"/>
          <p:cNvSpPr/>
          <p:nvPr/>
        </p:nvSpPr>
        <p:spPr>
          <a:xfrm>
            <a:off x="6541007" y="2266188"/>
            <a:ext cx="2723515" cy="1191895"/>
          </a:xfrm>
          <a:custGeom>
            <a:avLst/>
            <a:gdLst/>
            <a:ahLst/>
            <a:cxnLst/>
            <a:rect l="l" t="t" r="r" b="b"/>
            <a:pathLst>
              <a:path w="2723515" h="1191895">
                <a:moveTo>
                  <a:pt x="0" y="198627"/>
                </a:moveTo>
                <a:lnTo>
                  <a:pt x="5244" y="153075"/>
                </a:lnTo>
                <a:lnTo>
                  <a:pt x="20183" y="111263"/>
                </a:lnTo>
                <a:lnTo>
                  <a:pt x="43627" y="74384"/>
                </a:lnTo>
                <a:lnTo>
                  <a:pt x="74384" y="43627"/>
                </a:lnTo>
                <a:lnTo>
                  <a:pt x="111263" y="20183"/>
                </a:lnTo>
                <a:lnTo>
                  <a:pt x="153075" y="5244"/>
                </a:lnTo>
                <a:lnTo>
                  <a:pt x="198628" y="0"/>
                </a:lnTo>
                <a:lnTo>
                  <a:pt x="2524760" y="0"/>
                </a:lnTo>
                <a:lnTo>
                  <a:pt x="2570312" y="5244"/>
                </a:lnTo>
                <a:lnTo>
                  <a:pt x="2612124" y="20183"/>
                </a:lnTo>
                <a:lnTo>
                  <a:pt x="2649003" y="43627"/>
                </a:lnTo>
                <a:lnTo>
                  <a:pt x="2679760" y="74384"/>
                </a:lnTo>
                <a:lnTo>
                  <a:pt x="2703204" y="111263"/>
                </a:lnTo>
                <a:lnTo>
                  <a:pt x="2718143" y="153075"/>
                </a:lnTo>
                <a:lnTo>
                  <a:pt x="2723388" y="198627"/>
                </a:lnTo>
                <a:lnTo>
                  <a:pt x="2723388" y="993139"/>
                </a:lnTo>
                <a:lnTo>
                  <a:pt x="2718143" y="1038692"/>
                </a:lnTo>
                <a:lnTo>
                  <a:pt x="2703204" y="1080504"/>
                </a:lnTo>
                <a:lnTo>
                  <a:pt x="2679760" y="1117383"/>
                </a:lnTo>
                <a:lnTo>
                  <a:pt x="2649003" y="1148140"/>
                </a:lnTo>
                <a:lnTo>
                  <a:pt x="2612124" y="1171584"/>
                </a:lnTo>
                <a:lnTo>
                  <a:pt x="2570312" y="1186523"/>
                </a:lnTo>
                <a:lnTo>
                  <a:pt x="2524760" y="1191767"/>
                </a:lnTo>
                <a:lnTo>
                  <a:pt x="198628" y="1191767"/>
                </a:lnTo>
                <a:lnTo>
                  <a:pt x="153075" y="1186523"/>
                </a:lnTo>
                <a:lnTo>
                  <a:pt x="111263" y="1171584"/>
                </a:lnTo>
                <a:lnTo>
                  <a:pt x="74384" y="1148140"/>
                </a:lnTo>
                <a:lnTo>
                  <a:pt x="43627" y="1117383"/>
                </a:lnTo>
                <a:lnTo>
                  <a:pt x="20183" y="1080504"/>
                </a:lnTo>
                <a:lnTo>
                  <a:pt x="5244" y="1038692"/>
                </a:lnTo>
                <a:lnTo>
                  <a:pt x="0" y="993139"/>
                </a:lnTo>
                <a:lnTo>
                  <a:pt x="0" y="198627"/>
                </a:lnTo>
                <a:close/>
              </a:path>
            </a:pathLst>
          </a:custGeom>
          <a:ln w="9144">
            <a:solidFill>
              <a:srgbClr val="1F4E79"/>
            </a:solidFill>
          </a:ln>
        </p:spPr>
        <p:txBody>
          <a:bodyPr wrap="square" lIns="0" tIns="0" rIns="0" bIns="0" rtlCol="0"/>
          <a:lstStyle/>
          <a:p/>
        </p:txBody>
      </p:sp>
      <p:sp>
        <p:nvSpPr>
          <p:cNvPr id="11" name="object 11"/>
          <p:cNvSpPr txBox="1"/>
          <p:nvPr/>
        </p:nvSpPr>
        <p:spPr>
          <a:xfrm>
            <a:off x="6678294" y="2362327"/>
            <a:ext cx="2464435" cy="1000760"/>
          </a:xfrm>
          <a:prstGeom prst="rect">
            <a:avLst/>
          </a:prstGeom>
        </p:spPr>
        <p:txBody>
          <a:bodyPr vert="horz" wrap="square" lIns="0" tIns="0" rIns="0" bIns="0" rtlCol="0">
            <a:spAutoFit/>
          </a:bodyPr>
          <a:lstStyle/>
          <a:p>
            <a:pPr marL="12700" marR="5080" algn="just">
              <a:lnSpc>
                <a:spcPct val="100000"/>
              </a:lnSpc>
            </a:pPr>
            <a:r>
              <a:rPr sz="1600" spc="-5" dirty="0">
                <a:latin typeface="微软雅黑" panose="020B0503020204020204" charset="-122"/>
                <a:cs typeface="微软雅黑" panose="020B0503020204020204" charset="-122"/>
              </a:rPr>
              <a:t>202</a:t>
            </a:r>
            <a:r>
              <a:rPr sz="1600" spc="100" dirty="0">
                <a:latin typeface="微软雅黑" panose="020B0503020204020204" charset="-122"/>
                <a:cs typeface="微软雅黑" panose="020B0503020204020204" charset="-122"/>
              </a:rPr>
              <a:t>0年，国家重点推进新 </a:t>
            </a:r>
            <a:r>
              <a:rPr sz="1600" spc="135" dirty="0">
                <a:latin typeface="微软雅黑" panose="020B0503020204020204" charset="-122"/>
                <a:cs typeface="微软雅黑" panose="020B0503020204020204" charset="-122"/>
              </a:rPr>
              <a:t>型</a:t>
            </a:r>
            <a:r>
              <a:rPr sz="1600" spc="145" dirty="0">
                <a:latin typeface="微软雅黑" panose="020B0503020204020204" charset="-122"/>
                <a:cs typeface="微软雅黑" panose="020B0503020204020204" charset="-122"/>
              </a:rPr>
              <a:t>基</a:t>
            </a:r>
            <a:r>
              <a:rPr sz="1600" spc="135" dirty="0">
                <a:latin typeface="微软雅黑" panose="020B0503020204020204" charset="-122"/>
                <a:cs typeface="微软雅黑" panose="020B0503020204020204" charset="-122"/>
              </a:rPr>
              <a:t>础</a:t>
            </a:r>
            <a:r>
              <a:rPr sz="1600" spc="145" dirty="0">
                <a:latin typeface="微软雅黑" panose="020B0503020204020204" charset="-122"/>
                <a:cs typeface="微软雅黑" panose="020B0503020204020204" charset="-122"/>
              </a:rPr>
              <a:t>设施</a:t>
            </a:r>
            <a:r>
              <a:rPr sz="1600" spc="135" dirty="0">
                <a:latin typeface="微软雅黑" panose="020B0503020204020204" charset="-122"/>
                <a:cs typeface="微软雅黑" panose="020B0503020204020204" charset="-122"/>
              </a:rPr>
              <a:t>建</a:t>
            </a:r>
            <a:r>
              <a:rPr sz="1600" spc="160" dirty="0">
                <a:latin typeface="微软雅黑" panose="020B0503020204020204" charset="-122"/>
                <a:cs typeface="微软雅黑" panose="020B0503020204020204" charset="-122"/>
              </a:rPr>
              <a:t>设</a:t>
            </a:r>
            <a:r>
              <a:rPr sz="1600" spc="65" dirty="0">
                <a:latin typeface="微软雅黑" panose="020B0503020204020204" charset="-122"/>
                <a:cs typeface="微软雅黑" panose="020B0503020204020204" charset="-122"/>
              </a:rPr>
              <a:t>（“</a:t>
            </a:r>
            <a:r>
              <a:rPr sz="1600" spc="-390" dirty="0">
                <a:latin typeface="微软雅黑" panose="020B0503020204020204" charset="-122"/>
                <a:cs typeface="微软雅黑" panose="020B0503020204020204" charset="-122"/>
              </a:rPr>
              <a:t> </a:t>
            </a:r>
            <a:r>
              <a:rPr sz="1600" spc="135" dirty="0">
                <a:latin typeface="微软雅黑" panose="020B0503020204020204" charset="-122"/>
                <a:cs typeface="微软雅黑" panose="020B0503020204020204" charset="-122"/>
              </a:rPr>
              <a:t>新基 建</a:t>
            </a:r>
            <a:r>
              <a:rPr sz="1600" spc="90" dirty="0">
                <a:latin typeface="微软雅黑" panose="020B0503020204020204" charset="-122"/>
                <a:cs typeface="微软雅黑" panose="020B0503020204020204" charset="-122"/>
              </a:rPr>
              <a:t>”），</a:t>
            </a:r>
            <a:r>
              <a:rPr sz="1600" spc="-350" dirty="0">
                <a:latin typeface="微软雅黑" panose="020B0503020204020204" charset="-122"/>
                <a:cs typeface="微软雅黑" panose="020B0503020204020204" charset="-122"/>
              </a:rPr>
              <a:t> </a:t>
            </a:r>
            <a:r>
              <a:rPr sz="1600" spc="145" dirty="0">
                <a:latin typeface="微软雅黑" panose="020B0503020204020204" charset="-122"/>
                <a:cs typeface="微软雅黑" panose="020B0503020204020204" charset="-122"/>
              </a:rPr>
              <a:t>工</a:t>
            </a:r>
            <a:r>
              <a:rPr sz="1600" spc="135" dirty="0">
                <a:latin typeface="微软雅黑" panose="020B0503020204020204" charset="-122"/>
                <a:cs typeface="微软雅黑" panose="020B0503020204020204" charset="-122"/>
              </a:rPr>
              <a:t>业</a:t>
            </a:r>
            <a:r>
              <a:rPr sz="1600" spc="145" dirty="0">
                <a:latin typeface="微软雅黑" panose="020B0503020204020204" charset="-122"/>
                <a:cs typeface="微软雅黑" panose="020B0503020204020204" charset="-122"/>
              </a:rPr>
              <a:t>互</a:t>
            </a:r>
            <a:r>
              <a:rPr sz="1600" spc="135" dirty="0">
                <a:latin typeface="微软雅黑" panose="020B0503020204020204" charset="-122"/>
                <a:cs typeface="微软雅黑" panose="020B0503020204020204" charset="-122"/>
              </a:rPr>
              <a:t>联</a:t>
            </a:r>
            <a:r>
              <a:rPr sz="1600" spc="145" dirty="0">
                <a:latin typeface="微软雅黑" panose="020B0503020204020204" charset="-122"/>
                <a:cs typeface="微软雅黑" panose="020B0503020204020204" charset="-122"/>
              </a:rPr>
              <a:t>网</a:t>
            </a:r>
            <a:r>
              <a:rPr sz="1600" spc="135" dirty="0">
                <a:latin typeface="微软雅黑" panose="020B0503020204020204" charset="-122"/>
                <a:cs typeface="微软雅黑" panose="020B0503020204020204" charset="-122"/>
              </a:rPr>
              <a:t>是</a:t>
            </a:r>
            <a:r>
              <a:rPr sz="1600" spc="-5" dirty="0">
                <a:latin typeface="微软雅黑" panose="020B0503020204020204" charset="-122"/>
                <a:cs typeface="微软雅黑" panose="020B0503020204020204" charset="-122"/>
              </a:rPr>
              <a:t>新 基建</a:t>
            </a:r>
            <a:r>
              <a:rPr sz="1600" spc="-10" dirty="0">
                <a:latin typeface="微软雅黑" panose="020B0503020204020204" charset="-122"/>
                <a:cs typeface="微软雅黑" panose="020B0503020204020204" charset="-122"/>
              </a:rPr>
              <a:t>7</a:t>
            </a:r>
            <a:r>
              <a:rPr sz="1600" spc="-5" dirty="0">
                <a:latin typeface="微软雅黑" panose="020B0503020204020204" charset="-122"/>
                <a:cs typeface="微软雅黑" panose="020B0503020204020204" charset="-122"/>
              </a:rPr>
              <a:t>大领域之一。</a:t>
            </a:r>
            <a:endParaRPr sz="1600">
              <a:latin typeface="微软雅黑" panose="020B0503020204020204" charset="-122"/>
              <a:cs typeface="微软雅黑" panose="020B0503020204020204" charset="-122"/>
            </a:endParaRPr>
          </a:p>
        </p:txBody>
      </p:sp>
      <p:sp>
        <p:nvSpPr>
          <p:cNvPr id="12" name="object 12"/>
          <p:cNvSpPr/>
          <p:nvPr/>
        </p:nvSpPr>
        <p:spPr>
          <a:xfrm>
            <a:off x="8517635" y="4824984"/>
            <a:ext cx="3037840" cy="1737360"/>
          </a:xfrm>
          <a:custGeom>
            <a:avLst/>
            <a:gdLst/>
            <a:ahLst/>
            <a:cxnLst/>
            <a:rect l="l" t="t" r="r" b="b"/>
            <a:pathLst>
              <a:path w="3037840" h="1737359">
                <a:moveTo>
                  <a:pt x="0" y="289560"/>
                </a:moveTo>
                <a:lnTo>
                  <a:pt x="3790" y="242598"/>
                </a:lnTo>
                <a:lnTo>
                  <a:pt x="14764" y="198046"/>
                </a:lnTo>
                <a:lnTo>
                  <a:pt x="32325" y="156502"/>
                </a:lnTo>
                <a:lnTo>
                  <a:pt x="55875" y="118561"/>
                </a:lnTo>
                <a:lnTo>
                  <a:pt x="84820" y="84820"/>
                </a:lnTo>
                <a:lnTo>
                  <a:pt x="118561" y="55875"/>
                </a:lnTo>
                <a:lnTo>
                  <a:pt x="156502" y="32325"/>
                </a:lnTo>
                <a:lnTo>
                  <a:pt x="198046" y="14764"/>
                </a:lnTo>
                <a:lnTo>
                  <a:pt x="242598" y="3790"/>
                </a:lnTo>
                <a:lnTo>
                  <a:pt x="289560" y="0"/>
                </a:lnTo>
                <a:lnTo>
                  <a:pt x="2747772" y="0"/>
                </a:lnTo>
                <a:lnTo>
                  <a:pt x="2794733" y="3790"/>
                </a:lnTo>
                <a:lnTo>
                  <a:pt x="2839285" y="14764"/>
                </a:lnTo>
                <a:lnTo>
                  <a:pt x="2880829" y="32325"/>
                </a:lnTo>
                <a:lnTo>
                  <a:pt x="2918770" y="55875"/>
                </a:lnTo>
                <a:lnTo>
                  <a:pt x="2952511" y="84820"/>
                </a:lnTo>
                <a:lnTo>
                  <a:pt x="2981456" y="118561"/>
                </a:lnTo>
                <a:lnTo>
                  <a:pt x="3005006" y="156502"/>
                </a:lnTo>
                <a:lnTo>
                  <a:pt x="3022567" y="198046"/>
                </a:lnTo>
                <a:lnTo>
                  <a:pt x="3033541" y="242598"/>
                </a:lnTo>
                <a:lnTo>
                  <a:pt x="3037332" y="289560"/>
                </a:lnTo>
                <a:lnTo>
                  <a:pt x="3037332" y="1447787"/>
                </a:lnTo>
                <a:lnTo>
                  <a:pt x="3033541" y="1494758"/>
                </a:lnTo>
                <a:lnTo>
                  <a:pt x="3022567" y="1539316"/>
                </a:lnTo>
                <a:lnTo>
                  <a:pt x="3005006" y="1580864"/>
                </a:lnTo>
                <a:lnTo>
                  <a:pt x="2981456" y="1618807"/>
                </a:lnTo>
                <a:lnTo>
                  <a:pt x="2952511" y="1652547"/>
                </a:lnTo>
                <a:lnTo>
                  <a:pt x="2918770" y="1681490"/>
                </a:lnTo>
                <a:lnTo>
                  <a:pt x="2880829" y="1705039"/>
                </a:lnTo>
                <a:lnTo>
                  <a:pt x="2839285" y="1722597"/>
                </a:lnTo>
                <a:lnTo>
                  <a:pt x="2794733" y="1733570"/>
                </a:lnTo>
                <a:lnTo>
                  <a:pt x="2747772" y="1737360"/>
                </a:lnTo>
                <a:lnTo>
                  <a:pt x="289560" y="1737360"/>
                </a:lnTo>
                <a:lnTo>
                  <a:pt x="242598" y="1733570"/>
                </a:lnTo>
                <a:lnTo>
                  <a:pt x="198046" y="1722597"/>
                </a:lnTo>
                <a:lnTo>
                  <a:pt x="156502" y="1705039"/>
                </a:lnTo>
                <a:lnTo>
                  <a:pt x="118561" y="1681490"/>
                </a:lnTo>
                <a:lnTo>
                  <a:pt x="84820" y="1652547"/>
                </a:lnTo>
                <a:lnTo>
                  <a:pt x="55875" y="1618807"/>
                </a:lnTo>
                <a:lnTo>
                  <a:pt x="32325" y="1580864"/>
                </a:lnTo>
                <a:lnTo>
                  <a:pt x="14764" y="1539316"/>
                </a:lnTo>
                <a:lnTo>
                  <a:pt x="3790" y="1494758"/>
                </a:lnTo>
                <a:lnTo>
                  <a:pt x="0" y="1447787"/>
                </a:lnTo>
                <a:lnTo>
                  <a:pt x="0" y="289560"/>
                </a:lnTo>
                <a:close/>
              </a:path>
            </a:pathLst>
          </a:custGeom>
          <a:ln w="9144">
            <a:solidFill>
              <a:srgbClr val="1F4E79"/>
            </a:solidFill>
          </a:ln>
        </p:spPr>
        <p:txBody>
          <a:bodyPr wrap="square" lIns="0" tIns="0" rIns="0" bIns="0" rtlCol="0"/>
          <a:lstStyle/>
          <a:p/>
        </p:txBody>
      </p:sp>
      <p:sp>
        <p:nvSpPr>
          <p:cNvPr id="13" name="object 13"/>
          <p:cNvSpPr txBox="1"/>
          <p:nvPr/>
        </p:nvSpPr>
        <p:spPr>
          <a:xfrm>
            <a:off x="8681719" y="4948808"/>
            <a:ext cx="2910840" cy="1489075"/>
          </a:xfrm>
          <a:prstGeom prst="rect">
            <a:avLst/>
          </a:prstGeom>
        </p:spPr>
        <p:txBody>
          <a:bodyPr vert="horz" wrap="square" lIns="0" tIns="0" rIns="0" bIns="0" rtlCol="0">
            <a:spAutoFit/>
          </a:bodyPr>
          <a:lstStyle/>
          <a:p>
            <a:pPr marL="12700" marR="5080">
              <a:lnSpc>
                <a:spcPct val="100000"/>
              </a:lnSpc>
            </a:pPr>
            <a:r>
              <a:rPr sz="1600" spc="-5" dirty="0">
                <a:latin typeface="微软雅黑" panose="020B0503020204020204" charset="-122"/>
                <a:cs typeface="微软雅黑" panose="020B0503020204020204" charset="-122"/>
              </a:rPr>
              <a:t>202</a:t>
            </a:r>
            <a:r>
              <a:rPr sz="1600" spc="35" dirty="0">
                <a:latin typeface="微软雅黑" panose="020B0503020204020204" charset="-122"/>
                <a:cs typeface="微软雅黑" panose="020B0503020204020204" charset="-122"/>
              </a:rPr>
              <a:t>1</a:t>
            </a:r>
            <a:r>
              <a:rPr sz="1600" spc="25" dirty="0">
                <a:latin typeface="微软雅黑" panose="020B0503020204020204" charset="-122"/>
                <a:cs typeface="微软雅黑" panose="020B0503020204020204" charset="-122"/>
              </a:rPr>
              <a:t>年</a:t>
            </a:r>
            <a:r>
              <a:rPr sz="1600" spc="35" dirty="0">
                <a:latin typeface="微软雅黑" panose="020B0503020204020204" charset="-122"/>
                <a:cs typeface="微软雅黑" panose="020B0503020204020204" charset="-122"/>
              </a:rPr>
              <a:t>，工业互</a:t>
            </a:r>
            <a:r>
              <a:rPr sz="1600" spc="25" dirty="0">
                <a:latin typeface="微软雅黑" panose="020B0503020204020204" charset="-122"/>
                <a:cs typeface="微软雅黑" panose="020B0503020204020204" charset="-122"/>
              </a:rPr>
              <a:t>联</a:t>
            </a:r>
            <a:r>
              <a:rPr sz="1600" spc="35" dirty="0">
                <a:latin typeface="微软雅黑" panose="020B0503020204020204" charset="-122"/>
                <a:cs typeface="微软雅黑" panose="020B0503020204020204" charset="-122"/>
              </a:rPr>
              <a:t>网连续4</a:t>
            </a:r>
            <a:r>
              <a:rPr sz="1600" spc="-5" dirty="0">
                <a:latin typeface="微软雅黑" panose="020B0503020204020204" charset="-122"/>
                <a:cs typeface="微软雅黑" panose="020B0503020204020204" charset="-122"/>
              </a:rPr>
              <a:t>年</a:t>
            </a:r>
            <a:r>
              <a:rPr sz="1600" spc="10" dirty="0">
                <a:latin typeface="微软雅黑" panose="020B0503020204020204" charset="-122"/>
                <a:cs typeface="微软雅黑" panose="020B0503020204020204" charset="-122"/>
              </a:rPr>
              <a:t>写 </a:t>
            </a:r>
            <a:r>
              <a:rPr sz="1600" spc="15" dirty="0">
                <a:latin typeface="微软雅黑" panose="020B0503020204020204" charset="-122"/>
                <a:cs typeface="微软雅黑" panose="020B0503020204020204" charset="-122"/>
              </a:rPr>
              <a:t>入</a:t>
            </a:r>
            <a:r>
              <a:rPr sz="1600" spc="30" dirty="0">
                <a:latin typeface="微软雅黑" panose="020B0503020204020204" charset="-122"/>
                <a:cs typeface="微软雅黑" panose="020B0503020204020204" charset="-122"/>
              </a:rPr>
              <a:t>政</a:t>
            </a:r>
            <a:r>
              <a:rPr sz="1600" spc="15" dirty="0">
                <a:latin typeface="微软雅黑" panose="020B0503020204020204" charset="-122"/>
                <a:cs typeface="微软雅黑" panose="020B0503020204020204" charset="-122"/>
              </a:rPr>
              <a:t>府</a:t>
            </a:r>
            <a:r>
              <a:rPr sz="1600" spc="30" dirty="0">
                <a:latin typeface="微软雅黑" panose="020B0503020204020204" charset="-122"/>
                <a:cs typeface="微软雅黑" panose="020B0503020204020204" charset="-122"/>
              </a:rPr>
              <a:t>工</a:t>
            </a:r>
            <a:r>
              <a:rPr sz="1600" spc="15" dirty="0">
                <a:latin typeface="微软雅黑" panose="020B0503020204020204" charset="-122"/>
                <a:cs typeface="微软雅黑" panose="020B0503020204020204" charset="-122"/>
              </a:rPr>
              <a:t>作</a:t>
            </a:r>
            <a:r>
              <a:rPr sz="1600" spc="30" dirty="0">
                <a:latin typeface="微软雅黑" panose="020B0503020204020204" charset="-122"/>
                <a:cs typeface="微软雅黑" panose="020B0503020204020204" charset="-122"/>
              </a:rPr>
              <a:t>报告</a:t>
            </a:r>
            <a:r>
              <a:rPr sz="1600" spc="20"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十</a:t>
            </a:r>
            <a:r>
              <a:rPr sz="1600" spc="30" dirty="0">
                <a:latin typeface="微软雅黑" panose="020B0503020204020204" charset="-122"/>
                <a:cs typeface="微软雅黑" panose="020B0503020204020204" charset="-122"/>
              </a:rPr>
              <a:t>四</a:t>
            </a:r>
            <a:r>
              <a:rPr sz="1600" spc="20" dirty="0">
                <a:latin typeface="微软雅黑" panose="020B0503020204020204" charset="-122"/>
                <a:cs typeface="微软雅黑" panose="020B0503020204020204" charset="-122"/>
              </a:rPr>
              <a:t>五</a:t>
            </a:r>
            <a:r>
              <a:rPr sz="1600" spc="-5" dirty="0">
                <a:latin typeface="微软雅黑" panose="020B0503020204020204" charset="-122"/>
                <a:cs typeface="微软雅黑" panose="020B0503020204020204" charset="-122"/>
              </a:rPr>
              <a:t>”  </a:t>
            </a:r>
            <a:r>
              <a:rPr sz="1600" spc="175" dirty="0">
                <a:latin typeface="微软雅黑" panose="020B0503020204020204" charset="-122"/>
                <a:cs typeface="微软雅黑" panose="020B0503020204020204" charset="-122"/>
              </a:rPr>
              <a:t>时期</a:t>
            </a:r>
            <a:r>
              <a:rPr sz="1600" spc="-5" dirty="0">
                <a:latin typeface="微软雅黑" panose="020B0503020204020204" charset="-122"/>
                <a:cs typeface="微软雅黑" panose="020B0503020204020204" charset="-122"/>
              </a:rPr>
              <a:t>，</a:t>
            </a:r>
            <a:r>
              <a:rPr sz="1600" spc="-385" dirty="0">
                <a:latin typeface="微软雅黑" panose="020B0503020204020204" charset="-122"/>
                <a:cs typeface="微软雅黑" panose="020B0503020204020204" charset="-122"/>
              </a:rPr>
              <a:t> </a:t>
            </a:r>
            <a:r>
              <a:rPr sz="1600" spc="175" dirty="0">
                <a:latin typeface="微软雅黑" panose="020B0503020204020204" charset="-122"/>
                <a:cs typeface="微软雅黑" panose="020B0503020204020204" charset="-122"/>
              </a:rPr>
              <a:t>将是工业互联网结合</a:t>
            </a:r>
            <a:endParaRPr sz="1600">
              <a:latin typeface="微软雅黑" panose="020B0503020204020204" charset="-122"/>
              <a:cs typeface="微软雅黑" panose="020B0503020204020204" charset="-122"/>
            </a:endParaRPr>
          </a:p>
          <a:p>
            <a:pPr marL="12700" marR="189230" algn="just">
              <a:lnSpc>
                <a:spcPct val="100000"/>
              </a:lnSpc>
            </a:pPr>
            <a:r>
              <a:rPr sz="1600" spc="-10" dirty="0">
                <a:latin typeface="微软雅黑" panose="020B0503020204020204" charset="-122"/>
                <a:cs typeface="微软雅黑" panose="020B0503020204020204" charset="-122"/>
              </a:rPr>
              <a:t>5</a:t>
            </a:r>
            <a:r>
              <a:rPr sz="1600" spc="125" dirty="0">
                <a:latin typeface="微软雅黑" panose="020B0503020204020204" charset="-122"/>
                <a:cs typeface="微软雅黑" panose="020B0503020204020204" charset="-122"/>
              </a:rPr>
              <a:t>G、大数据、人工智能等新 </a:t>
            </a:r>
            <a:r>
              <a:rPr sz="1600" spc="15" dirty="0">
                <a:latin typeface="微软雅黑" panose="020B0503020204020204" charset="-122"/>
                <a:cs typeface="微软雅黑" panose="020B0503020204020204" charset="-122"/>
              </a:rPr>
              <a:t>一</a:t>
            </a:r>
            <a:r>
              <a:rPr sz="1600" spc="30" dirty="0">
                <a:latin typeface="微软雅黑" panose="020B0503020204020204" charset="-122"/>
                <a:cs typeface="微软雅黑" panose="020B0503020204020204" charset="-122"/>
              </a:rPr>
              <a:t>代信</a:t>
            </a:r>
            <a:r>
              <a:rPr sz="1600" spc="15" dirty="0">
                <a:latin typeface="微软雅黑" panose="020B0503020204020204" charset="-122"/>
                <a:cs typeface="微软雅黑" panose="020B0503020204020204" charset="-122"/>
              </a:rPr>
              <a:t>息</a:t>
            </a:r>
            <a:r>
              <a:rPr sz="1600" spc="30" dirty="0">
                <a:latin typeface="微软雅黑" panose="020B0503020204020204" charset="-122"/>
                <a:cs typeface="微软雅黑" panose="020B0503020204020204" charset="-122"/>
              </a:rPr>
              <a:t>技</a:t>
            </a:r>
            <a:r>
              <a:rPr sz="1600" spc="35" dirty="0">
                <a:latin typeface="微软雅黑" panose="020B0503020204020204" charset="-122"/>
                <a:cs typeface="微软雅黑" panose="020B0503020204020204" charset="-122"/>
              </a:rPr>
              <a:t>术</a:t>
            </a:r>
            <a:r>
              <a:rPr sz="1600" spc="30"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加</a:t>
            </a:r>
            <a:r>
              <a:rPr sz="1600" spc="30" dirty="0">
                <a:latin typeface="微软雅黑" panose="020B0503020204020204" charset="-122"/>
                <a:cs typeface="微软雅黑" panose="020B0503020204020204" charset="-122"/>
              </a:rPr>
              <a:t>速推</a:t>
            </a:r>
            <a:r>
              <a:rPr sz="1600" spc="15" dirty="0">
                <a:latin typeface="微软雅黑" panose="020B0503020204020204" charset="-122"/>
                <a:cs typeface="微软雅黑" panose="020B0503020204020204" charset="-122"/>
              </a:rPr>
              <a:t>进</a:t>
            </a:r>
            <a:r>
              <a:rPr sz="1600" spc="30" dirty="0">
                <a:latin typeface="微软雅黑" panose="020B0503020204020204" charset="-122"/>
                <a:cs typeface="微软雅黑" panose="020B0503020204020204" charset="-122"/>
              </a:rPr>
              <a:t>制</a:t>
            </a:r>
            <a:r>
              <a:rPr sz="1600" spc="-5" dirty="0">
                <a:latin typeface="微软雅黑" panose="020B0503020204020204" charset="-122"/>
                <a:cs typeface="微软雅黑" panose="020B0503020204020204" charset="-122"/>
              </a:rPr>
              <a:t>造 业转型升级的关键阶段。</a:t>
            </a:r>
            <a:endParaRPr sz="1600">
              <a:latin typeface="微软雅黑" panose="020B0503020204020204" charset="-122"/>
              <a:cs typeface="微软雅黑" panose="020B0503020204020204" charset="-122"/>
            </a:endParaRPr>
          </a:p>
        </p:txBody>
      </p:sp>
      <p:sp>
        <p:nvSpPr>
          <p:cNvPr id="14" name="object 14"/>
          <p:cNvSpPr/>
          <p:nvPr/>
        </p:nvSpPr>
        <p:spPr>
          <a:xfrm>
            <a:off x="1871472" y="4117847"/>
            <a:ext cx="8351520" cy="216535"/>
          </a:xfrm>
          <a:custGeom>
            <a:avLst/>
            <a:gdLst/>
            <a:ahLst/>
            <a:cxnLst/>
            <a:rect l="l" t="t" r="r" b="b"/>
            <a:pathLst>
              <a:path w="8351520" h="216535">
                <a:moveTo>
                  <a:pt x="0" y="216407"/>
                </a:moveTo>
                <a:lnTo>
                  <a:pt x="8351520" y="216407"/>
                </a:lnTo>
                <a:lnTo>
                  <a:pt x="8351520" y="0"/>
                </a:lnTo>
                <a:lnTo>
                  <a:pt x="0" y="0"/>
                </a:lnTo>
                <a:lnTo>
                  <a:pt x="0" y="216407"/>
                </a:lnTo>
                <a:close/>
              </a:path>
            </a:pathLst>
          </a:custGeom>
          <a:solidFill>
            <a:srgbClr val="BCD6ED"/>
          </a:solidFill>
        </p:spPr>
        <p:txBody>
          <a:bodyPr wrap="square" lIns="0" tIns="0" rIns="0" bIns="0" rtlCol="0"/>
          <a:lstStyle/>
          <a:p/>
        </p:txBody>
      </p:sp>
      <p:sp>
        <p:nvSpPr>
          <p:cNvPr id="15" name="object 15"/>
          <p:cNvSpPr/>
          <p:nvPr/>
        </p:nvSpPr>
        <p:spPr>
          <a:xfrm>
            <a:off x="1798320" y="3985259"/>
            <a:ext cx="408940" cy="417830"/>
          </a:xfrm>
          <a:custGeom>
            <a:avLst/>
            <a:gdLst/>
            <a:ahLst/>
            <a:cxnLst/>
            <a:rect l="l" t="t" r="r" b="b"/>
            <a:pathLst>
              <a:path w="408939" h="417829">
                <a:moveTo>
                  <a:pt x="204215" y="0"/>
                </a:moveTo>
                <a:lnTo>
                  <a:pt x="157394" y="5513"/>
                </a:lnTo>
                <a:lnTo>
                  <a:pt x="114411" y="21220"/>
                </a:lnTo>
                <a:lnTo>
                  <a:pt x="76493" y="45866"/>
                </a:lnTo>
                <a:lnTo>
                  <a:pt x="44866" y="78199"/>
                </a:lnTo>
                <a:lnTo>
                  <a:pt x="20758" y="116965"/>
                </a:lnTo>
                <a:lnTo>
                  <a:pt x="5393" y="160913"/>
                </a:lnTo>
                <a:lnTo>
                  <a:pt x="0" y="208787"/>
                </a:lnTo>
                <a:lnTo>
                  <a:pt x="5393" y="256662"/>
                </a:lnTo>
                <a:lnTo>
                  <a:pt x="20758" y="300610"/>
                </a:lnTo>
                <a:lnTo>
                  <a:pt x="44866" y="339376"/>
                </a:lnTo>
                <a:lnTo>
                  <a:pt x="76493" y="371709"/>
                </a:lnTo>
                <a:lnTo>
                  <a:pt x="114411" y="396355"/>
                </a:lnTo>
                <a:lnTo>
                  <a:pt x="157394" y="412062"/>
                </a:lnTo>
                <a:lnTo>
                  <a:pt x="204215" y="417575"/>
                </a:lnTo>
                <a:lnTo>
                  <a:pt x="251037" y="412062"/>
                </a:lnTo>
                <a:lnTo>
                  <a:pt x="294020" y="396355"/>
                </a:lnTo>
                <a:lnTo>
                  <a:pt x="331938" y="371709"/>
                </a:lnTo>
                <a:lnTo>
                  <a:pt x="363565" y="339376"/>
                </a:lnTo>
                <a:lnTo>
                  <a:pt x="387673" y="300610"/>
                </a:lnTo>
                <a:lnTo>
                  <a:pt x="403038" y="256662"/>
                </a:lnTo>
                <a:lnTo>
                  <a:pt x="408431" y="208787"/>
                </a:lnTo>
                <a:lnTo>
                  <a:pt x="403038" y="160913"/>
                </a:lnTo>
                <a:lnTo>
                  <a:pt x="387673" y="116965"/>
                </a:lnTo>
                <a:lnTo>
                  <a:pt x="363565" y="78199"/>
                </a:lnTo>
                <a:lnTo>
                  <a:pt x="331938" y="45866"/>
                </a:lnTo>
                <a:lnTo>
                  <a:pt x="294020" y="21220"/>
                </a:lnTo>
                <a:lnTo>
                  <a:pt x="251037" y="5513"/>
                </a:lnTo>
                <a:lnTo>
                  <a:pt x="204215" y="0"/>
                </a:lnTo>
                <a:close/>
              </a:path>
            </a:pathLst>
          </a:custGeom>
          <a:solidFill>
            <a:srgbClr val="5B9BD4"/>
          </a:solidFill>
        </p:spPr>
        <p:txBody>
          <a:bodyPr wrap="square" lIns="0" tIns="0" rIns="0" bIns="0" rtlCol="0"/>
          <a:lstStyle/>
          <a:p/>
        </p:txBody>
      </p:sp>
      <p:sp>
        <p:nvSpPr>
          <p:cNvPr id="16" name="object 16"/>
          <p:cNvSpPr/>
          <p:nvPr/>
        </p:nvSpPr>
        <p:spPr>
          <a:xfrm>
            <a:off x="1798320" y="3985259"/>
            <a:ext cx="408940" cy="417830"/>
          </a:xfrm>
          <a:custGeom>
            <a:avLst/>
            <a:gdLst/>
            <a:ahLst/>
            <a:cxnLst/>
            <a:rect l="l" t="t" r="r" b="b"/>
            <a:pathLst>
              <a:path w="408939" h="417829">
                <a:moveTo>
                  <a:pt x="0" y="208787"/>
                </a:moveTo>
                <a:lnTo>
                  <a:pt x="5393" y="256662"/>
                </a:lnTo>
                <a:lnTo>
                  <a:pt x="20758" y="300610"/>
                </a:lnTo>
                <a:lnTo>
                  <a:pt x="44866" y="339376"/>
                </a:lnTo>
                <a:lnTo>
                  <a:pt x="76493" y="371709"/>
                </a:lnTo>
                <a:lnTo>
                  <a:pt x="114411" y="396355"/>
                </a:lnTo>
                <a:lnTo>
                  <a:pt x="157394" y="412062"/>
                </a:lnTo>
                <a:lnTo>
                  <a:pt x="204215" y="417575"/>
                </a:lnTo>
                <a:lnTo>
                  <a:pt x="251037" y="412062"/>
                </a:lnTo>
                <a:lnTo>
                  <a:pt x="294020" y="396355"/>
                </a:lnTo>
                <a:lnTo>
                  <a:pt x="331938" y="371709"/>
                </a:lnTo>
                <a:lnTo>
                  <a:pt x="363565" y="339376"/>
                </a:lnTo>
                <a:lnTo>
                  <a:pt x="387673" y="300610"/>
                </a:lnTo>
                <a:lnTo>
                  <a:pt x="403038" y="256662"/>
                </a:lnTo>
                <a:lnTo>
                  <a:pt x="408431" y="208787"/>
                </a:lnTo>
                <a:lnTo>
                  <a:pt x="403038" y="160913"/>
                </a:lnTo>
                <a:lnTo>
                  <a:pt x="387673" y="116965"/>
                </a:lnTo>
                <a:lnTo>
                  <a:pt x="363565" y="78199"/>
                </a:lnTo>
                <a:lnTo>
                  <a:pt x="331938" y="45866"/>
                </a:lnTo>
                <a:lnTo>
                  <a:pt x="294020" y="21220"/>
                </a:lnTo>
                <a:lnTo>
                  <a:pt x="251037" y="5513"/>
                </a:lnTo>
                <a:lnTo>
                  <a:pt x="204215" y="0"/>
                </a:lnTo>
                <a:lnTo>
                  <a:pt x="157394" y="5513"/>
                </a:lnTo>
                <a:lnTo>
                  <a:pt x="114411" y="21220"/>
                </a:lnTo>
                <a:lnTo>
                  <a:pt x="76493" y="45866"/>
                </a:lnTo>
                <a:lnTo>
                  <a:pt x="44866" y="78199"/>
                </a:lnTo>
                <a:lnTo>
                  <a:pt x="20758" y="116965"/>
                </a:lnTo>
                <a:lnTo>
                  <a:pt x="5393" y="160913"/>
                </a:lnTo>
                <a:lnTo>
                  <a:pt x="0" y="208787"/>
                </a:lnTo>
                <a:close/>
              </a:path>
            </a:pathLst>
          </a:custGeom>
          <a:ln w="12191">
            <a:solidFill>
              <a:srgbClr val="41709C"/>
            </a:solidFill>
          </a:ln>
        </p:spPr>
        <p:txBody>
          <a:bodyPr wrap="square" lIns="0" tIns="0" rIns="0" bIns="0" rtlCol="0"/>
          <a:lstStyle/>
          <a:p/>
        </p:txBody>
      </p:sp>
      <p:sp>
        <p:nvSpPr>
          <p:cNvPr id="17" name="object 17"/>
          <p:cNvSpPr/>
          <p:nvPr/>
        </p:nvSpPr>
        <p:spPr>
          <a:xfrm>
            <a:off x="3770376" y="4000500"/>
            <a:ext cx="396240" cy="388620"/>
          </a:xfrm>
          <a:custGeom>
            <a:avLst/>
            <a:gdLst/>
            <a:ahLst/>
            <a:cxnLst/>
            <a:rect l="l" t="t" r="r" b="b"/>
            <a:pathLst>
              <a:path w="396239"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18" name="object 18"/>
          <p:cNvSpPr/>
          <p:nvPr/>
        </p:nvSpPr>
        <p:spPr>
          <a:xfrm>
            <a:off x="3770376" y="4000500"/>
            <a:ext cx="396240" cy="388620"/>
          </a:xfrm>
          <a:custGeom>
            <a:avLst/>
            <a:gdLst/>
            <a:ahLst/>
            <a:cxnLst/>
            <a:rect l="l" t="t" r="r" b="b"/>
            <a:pathLst>
              <a:path w="396239" h="388620">
                <a:moveTo>
                  <a:pt x="0" y="194310"/>
                </a:move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lnTo>
                  <a:pt x="152675" y="5131"/>
                </a:lnTo>
                <a:lnTo>
                  <a:pt x="110967" y="19749"/>
                </a:lnTo>
                <a:lnTo>
                  <a:pt x="74182" y="42687"/>
                </a:lnTo>
                <a:lnTo>
                  <a:pt x="43507" y="72778"/>
                </a:lnTo>
                <a:lnTo>
                  <a:pt x="20127" y="108857"/>
                </a:lnTo>
                <a:lnTo>
                  <a:pt x="5229" y="149756"/>
                </a:lnTo>
                <a:lnTo>
                  <a:pt x="0" y="194310"/>
                </a:lnTo>
                <a:close/>
              </a:path>
            </a:pathLst>
          </a:custGeom>
          <a:ln w="12192">
            <a:solidFill>
              <a:srgbClr val="41709C"/>
            </a:solidFill>
          </a:ln>
        </p:spPr>
        <p:txBody>
          <a:bodyPr wrap="square" lIns="0" tIns="0" rIns="0" bIns="0" rtlCol="0"/>
          <a:lstStyle/>
          <a:p/>
        </p:txBody>
      </p:sp>
      <p:sp>
        <p:nvSpPr>
          <p:cNvPr id="19" name="object 19"/>
          <p:cNvSpPr/>
          <p:nvPr/>
        </p:nvSpPr>
        <p:spPr>
          <a:xfrm>
            <a:off x="7690104" y="4000500"/>
            <a:ext cx="396240" cy="388620"/>
          </a:xfrm>
          <a:custGeom>
            <a:avLst/>
            <a:gdLst/>
            <a:ahLst/>
            <a:cxnLst/>
            <a:rect l="l" t="t" r="r" b="b"/>
            <a:pathLst>
              <a:path w="396240"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20" name="object 20"/>
          <p:cNvSpPr/>
          <p:nvPr/>
        </p:nvSpPr>
        <p:spPr>
          <a:xfrm>
            <a:off x="7690104" y="4000500"/>
            <a:ext cx="396240" cy="388620"/>
          </a:xfrm>
          <a:custGeom>
            <a:avLst/>
            <a:gdLst/>
            <a:ahLst/>
            <a:cxnLst/>
            <a:rect l="l" t="t" r="r" b="b"/>
            <a:pathLst>
              <a:path w="396240" h="388620">
                <a:moveTo>
                  <a:pt x="0" y="194310"/>
                </a:move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lnTo>
                  <a:pt x="152675" y="5131"/>
                </a:lnTo>
                <a:lnTo>
                  <a:pt x="110967" y="19749"/>
                </a:lnTo>
                <a:lnTo>
                  <a:pt x="74182" y="42687"/>
                </a:lnTo>
                <a:lnTo>
                  <a:pt x="43507" y="72778"/>
                </a:lnTo>
                <a:lnTo>
                  <a:pt x="20127" y="108857"/>
                </a:lnTo>
                <a:lnTo>
                  <a:pt x="5229" y="149756"/>
                </a:lnTo>
                <a:lnTo>
                  <a:pt x="0" y="194310"/>
                </a:lnTo>
                <a:close/>
              </a:path>
            </a:pathLst>
          </a:custGeom>
          <a:ln w="12192">
            <a:solidFill>
              <a:srgbClr val="41709C"/>
            </a:solidFill>
          </a:ln>
        </p:spPr>
        <p:txBody>
          <a:bodyPr wrap="square" lIns="0" tIns="0" rIns="0" bIns="0" rtlCol="0"/>
          <a:lstStyle/>
          <a:p/>
        </p:txBody>
      </p:sp>
      <p:sp>
        <p:nvSpPr>
          <p:cNvPr id="21" name="object 21"/>
          <p:cNvSpPr/>
          <p:nvPr/>
        </p:nvSpPr>
        <p:spPr>
          <a:xfrm>
            <a:off x="5719571" y="4032503"/>
            <a:ext cx="396240" cy="388620"/>
          </a:xfrm>
          <a:custGeom>
            <a:avLst/>
            <a:gdLst/>
            <a:ahLst/>
            <a:cxnLst/>
            <a:rect l="l" t="t" r="r" b="b"/>
            <a:pathLst>
              <a:path w="396239"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22" name="object 22"/>
          <p:cNvSpPr/>
          <p:nvPr/>
        </p:nvSpPr>
        <p:spPr>
          <a:xfrm>
            <a:off x="5719571" y="4032503"/>
            <a:ext cx="396240" cy="388620"/>
          </a:xfrm>
          <a:custGeom>
            <a:avLst/>
            <a:gdLst/>
            <a:ahLst/>
            <a:cxnLst/>
            <a:rect l="l" t="t" r="r" b="b"/>
            <a:pathLst>
              <a:path w="396239" h="388620">
                <a:moveTo>
                  <a:pt x="0" y="194310"/>
                </a:move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lnTo>
                  <a:pt x="152675" y="5131"/>
                </a:lnTo>
                <a:lnTo>
                  <a:pt x="110967" y="19749"/>
                </a:lnTo>
                <a:lnTo>
                  <a:pt x="74182" y="42687"/>
                </a:lnTo>
                <a:lnTo>
                  <a:pt x="43507" y="72778"/>
                </a:lnTo>
                <a:lnTo>
                  <a:pt x="20127" y="108857"/>
                </a:lnTo>
                <a:lnTo>
                  <a:pt x="5229" y="149756"/>
                </a:lnTo>
                <a:lnTo>
                  <a:pt x="0" y="194310"/>
                </a:lnTo>
                <a:close/>
              </a:path>
            </a:pathLst>
          </a:custGeom>
          <a:ln w="12192">
            <a:solidFill>
              <a:srgbClr val="41709C"/>
            </a:solidFill>
          </a:ln>
        </p:spPr>
        <p:txBody>
          <a:bodyPr wrap="square" lIns="0" tIns="0" rIns="0" bIns="0" rtlCol="0"/>
          <a:lstStyle/>
          <a:p/>
        </p:txBody>
      </p:sp>
      <p:sp>
        <p:nvSpPr>
          <p:cNvPr id="23" name="object 23"/>
          <p:cNvSpPr/>
          <p:nvPr/>
        </p:nvSpPr>
        <p:spPr>
          <a:xfrm>
            <a:off x="9837419" y="4000500"/>
            <a:ext cx="396240" cy="388620"/>
          </a:xfrm>
          <a:custGeom>
            <a:avLst/>
            <a:gdLst/>
            <a:ahLst/>
            <a:cxnLst/>
            <a:rect l="l" t="t" r="r" b="b"/>
            <a:pathLst>
              <a:path w="396240"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24" name="object 24"/>
          <p:cNvSpPr/>
          <p:nvPr/>
        </p:nvSpPr>
        <p:spPr>
          <a:xfrm>
            <a:off x="9837419" y="4000500"/>
            <a:ext cx="396240" cy="388620"/>
          </a:xfrm>
          <a:custGeom>
            <a:avLst/>
            <a:gdLst/>
            <a:ahLst/>
            <a:cxnLst/>
            <a:rect l="l" t="t" r="r" b="b"/>
            <a:pathLst>
              <a:path w="396240" h="388620">
                <a:moveTo>
                  <a:pt x="0" y="194310"/>
                </a:moveTo>
                <a:lnTo>
                  <a:pt x="5229" y="149756"/>
                </a:lnTo>
                <a:lnTo>
                  <a:pt x="20127" y="108857"/>
                </a:lnTo>
                <a:lnTo>
                  <a:pt x="43507" y="72778"/>
                </a:lnTo>
                <a:lnTo>
                  <a:pt x="74182" y="42687"/>
                </a:lnTo>
                <a:lnTo>
                  <a:pt x="110967" y="19749"/>
                </a:lnTo>
                <a:lnTo>
                  <a:pt x="152675" y="5131"/>
                </a:lnTo>
                <a:lnTo>
                  <a:pt x="198120" y="0"/>
                </a:lnTo>
                <a:lnTo>
                  <a:pt x="243564" y="5131"/>
                </a:lnTo>
                <a:lnTo>
                  <a:pt x="285272" y="19749"/>
                </a:lnTo>
                <a:lnTo>
                  <a:pt x="322057" y="42687"/>
                </a:lnTo>
                <a:lnTo>
                  <a:pt x="352732" y="72778"/>
                </a:lnTo>
                <a:lnTo>
                  <a:pt x="376112" y="108857"/>
                </a:lnTo>
                <a:lnTo>
                  <a:pt x="391010" y="149756"/>
                </a:lnTo>
                <a:lnTo>
                  <a:pt x="396240" y="194310"/>
                </a:lnTo>
                <a:lnTo>
                  <a:pt x="391010" y="238863"/>
                </a:lnTo>
                <a:lnTo>
                  <a:pt x="376112" y="279762"/>
                </a:lnTo>
                <a:lnTo>
                  <a:pt x="352732" y="315841"/>
                </a:lnTo>
                <a:lnTo>
                  <a:pt x="322057" y="345932"/>
                </a:lnTo>
                <a:lnTo>
                  <a:pt x="285272" y="368870"/>
                </a:lnTo>
                <a:lnTo>
                  <a:pt x="243564" y="383488"/>
                </a:lnTo>
                <a:lnTo>
                  <a:pt x="198120" y="388620"/>
                </a:lnTo>
                <a:lnTo>
                  <a:pt x="152675" y="383488"/>
                </a:lnTo>
                <a:lnTo>
                  <a:pt x="110967" y="368870"/>
                </a:lnTo>
                <a:lnTo>
                  <a:pt x="74182" y="345932"/>
                </a:lnTo>
                <a:lnTo>
                  <a:pt x="43507" y="315841"/>
                </a:lnTo>
                <a:lnTo>
                  <a:pt x="20127" y="279762"/>
                </a:lnTo>
                <a:lnTo>
                  <a:pt x="5229" y="238863"/>
                </a:lnTo>
                <a:lnTo>
                  <a:pt x="0" y="194310"/>
                </a:lnTo>
                <a:close/>
              </a:path>
            </a:pathLst>
          </a:custGeom>
          <a:ln w="12192">
            <a:solidFill>
              <a:srgbClr val="41709C"/>
            </a:solidFill>
          </a:ln>
        </p:spPr>
        <p:txBody>
          <a:bodyPr wrap="square" lIns="0" tIns="0" rIns="0" bIns="0" rtlCol="0"/>
          <a:lstStyle/>
          <a:p/>
        </p:txBody>
      </p:sp>
      <p:sp>
        <p:nvSpPr>
          <p:cNvPr id="25" name="object 25"/>
          <p:cNvSpPr/>
          <p:nvPr/>
        </p:nvSpPr>
        <p:spPr>
          <a:xfrm>
            <a:off x="1862327" y="4524755"/>
            <a:ext cx="279400" cy="243840"/>
          </a:xfrm>
          <a:custGeom>
            <a:avLst/>
            <a:gdLst/>
            <a:ahLst/>
            <a:cxnLst/>
            <a:rect l="l" t="t" r="r" b="b"/>
            <a:pathLst>
              <a:path w="279400" h="243839">
                <a:moveTo>
                  <a:pt x="278892" y="0"/>
                </a:moveTo>
                <a:lnTo>
                  <a:pt x="0" y="0"/>
                </a:lnTo>
                <a:lnTo>
                  <a:pt x="139446" y="243840"/>
                </a:lnTo>
                <a:lnTo>
                  <a:pt x="278892" y="0"/>
                </a:lnTo>
                <a:close/>
              </a:path>
            </a:pathLst>
          </a:custGeom>
          <a:solidFill>
            <a:srgbClr val="8FAADC"/>
          </a:solidFill>
        </p:spPr>
        <p:txBody>
          <a:bodyPr wrap="square" lIns="0" tIns="0" rIns="0" bIns="0" rtlCol="0"/>
          <a:lstStyle/>
          <a:p/>
        </p:txBody>
      </p:sp>
      <p:sp>
        <p:nvSpPr>
          <p:cNvPr id="26" name="object 26"/>
          <p:cNvSpPr/>
          <p:nvPr/>
        </p:nvSpPr>
        <p:spPr>
          <a:xfrm>
            <a:off x="1862327" y="4524755"/>
            <a:ext cx="279400" cy="243840"/>
          </a:xfrm>
          <a:custGeom>
            <a:avLst/>
            <a:gdLst/>
            <a:ahLst/>
            <a:cxnLst/>
            <a:rect l="l" t="t" r="r" b="b"/>
            <a:pathLst>
              <a:path w="279400" h="243839">
                <a:moveTo>
                  <a:pt x="0" y="0"/>
                </a:moveTo>
                <a:lnTo>
                  <a:pt x="139446" y="243840"/>
                </a:lnTo>
                <a:lnTo>
                  <a:pt x="278892" y="0"/>
                </a:lnTo>
                <a:lnTo>
                  <a:pt x="0" y="0"/>
                </a:lnTo>
                <a:close/>
              </a:path>
            </a:pathLst>
          </a:custGeom>
          <a:ln w="12192">
            <a:solidFill>
              <a:srgbClr val="41709C"/>
            </a:solidFill>
          </a:ln>
        </p:spPr>
        <p:txBody>
          <a:bodyPr wrap="square" lIns="0" tIns="0" rIns="0" bIns="0" rtlCol="0"/>
          <a:lstStyle/>
          <a:p/>
        </p:txBody>
      </p:sp>
      <p:sp>
        <p:nvSpPr>
          <p:cNvPr id="27" name="object 27"/>
          <p:cNvSpPr/>
          <p:nvPr/>
        </p:nvSpPr>
        <p:spPr>
          <a:xfrm>
            <a:off x="7761731" y="3622547"/>
            <a:ext cx="280670" cy="243840"/>
          </a:xfrm>
          <a:custGeom>
            <a:avLst/>
            <a:gdLst/>
            <a:ahLst/>
            <a:cxnLst/>
            <a:rect l="l" t="t" r="r" b="b"/>
            <a:pathLst>
              <a:path w="280670" h="243839">
                <a:moveTo>
                  <a:pt x="140208" y="0"/>
                </a:moveTo>
                <a:lnTo>
                  <a:pt x="0" y="243839"/>
                </a:lnTo>
                <a:lnTo>
                  <a:pt x="280416" y="243839"/>
                </a:lnTo>
                <a:lnTo>
                  <a:pt x="140208" y="0"/>
                </a:lnTo>
                <a:close/>
              </a:path>
            </a:pathLst>
          </a:custGeom>
          <a:solidFill>
            <a:srgbClr val="8FAADC"/>
          </a:solidFill>
        </p:spPr>
        <p:txBody>
          <a:bodyPr wrap="square" lIns="0" tIns="0" rIns="0" bIns="0" rtlCol="0"/>
          <a:lstStyle/>
          <a:p/>
        </p:txBody>
      </p:sp>
      <p:sp>
        <p:nvSpPr>
          <p:cNvPr id="28" name="object 28"/>
          <p:cNvSpPr/>
          <p:nvPr/>
        </p:nvSpPr>
        <p:spPr>
          <a:xfrm>
            <a:off x="7761731" y="3622547"/>
            <a:ext cx="280670" cy="243840"/>
          </a:xfrm>
          <a:custGeom>
            <a:avLst/>
            <a:gdLst/>
            <a:ahLst/>
            <a:cxnLst/>
            <a:rect l="l" t="t" r="r" b="b"/>
            <a:pathLst>
              <a:path w="280670" h="243839">
                <a:moveTo>
                  <a:pt x="0" y="243839"/>
                </a:moveTo>
                <a:lnTo>
                  <a:pt x="140208" y="0"/>
                </a:lnTo>
                <a:lnTo>
                  <a:pt x="280416" y="243839"/>
                </a:lnTo>
                <a:lnTo>
                  <a:pt x="0" y="243839"/>
                </a:lnTo>
                <a:close/>
              </a:path>
            </a:pathLst>
          </a:custGeom>
          <a:ln w="12192">
            <a:solidFill>
              <a:srgbClr val="41709C"/>
            </a:solidFill>
          </a:ln>
        </p:spPr>
        <p:txBody>
          <a:bodyPr wrap="square" lIns="0" tIns="0" rIns="0" bIns="0" rtlCol="0"/>
          <a:lstStyle/>
          <a:p/>
        </p:txBody>
      </p:sp>
      <p:sp>
        <p:nvSpPr>
          <p:cNvPr id="29" name="object 29"/>
          <p:cNvSpPr/>
          <p:nvPr/>
        </p:nvSpPr>
        <p:spPr>
          <a:xfrm>
            <a:off x="5777484" y="4553711"/>
            <a:ext cx="280670" cy="245745"/>
          </a:xfrm>
          <a:custGeom>
            <a:avLst/>
            <a:gdLst/>
            <a:ahLst/>
            <a:cxnLst/>
            <a:rect l="l" t="t" r="r" b="b"/>
            <a:pathLst>
              <a:path w="280670" h="245745">
                <a:moveTo>
                  <a:pt x="280416" y="0"/>
                </a:moveTo>
                <a:lnTo>
                  <a:pt x="0" y="0"/>
                </a:lnTo>
                <a:lnTo>
                  <a:pt x="140208" y="245364"/>
                </a:lnTo>
                <a:lnTo>
                  <a:pt x="280416" y="0"/>
                </a:lnTo>
                <a:close/>
              </a:path>
            </a:pathLst>
          </a:custGeom>
          <a:solidFill>
            <a:srgbClr val="8FAADC"/>
          </a:solidFill>
        </p:spPr>
        <p:txBody>
          <a:bodyPr wrap="square" lIns="0" tIns="0" rIns="0" bIns="0" rtlCol="0"/>
          <a:lstStyle/>
          <a:p/>
        </p:txBody>
      </p:sp>
      <p:sp>
        <p:nvSpPr>
          <p:cNvPr id="30" name="object 30"/>
          <p:cNvSpPr/>
          <p:nvPr/>
        </p:nvSpPr>
        <p:spPr>
          <a:xfrm>
            <a:off x="5777484" y="4553711"/>
            <a:ext cx="280670" cy="245745"/>
          </a:xfrm>
          <a:custGeom>
            <a:avLst/>
            <a:gdLst/>
            <a:ahLst/>
            <a:cxnLst/>
            <a:rect l="l" t="t" r="r" b="b"/>
            <a:pathLst>
              <a:path w="280670" h="245745">
                <a:moveTo>
                  <a:pt x="0" y="0"/>
                </a:moveTo>
                <a:lnTo>
                  <a:pt x="140208" y="245364"/>
                </a:lnTo>
                <a:lnTo>
                  <a:pt x="280416" y="0"/>
                </a:lnTo>
                <a:lnTo>
                  <a:pt x="0" y="0"/>
                </a:lnTo>
                <a:close/>
              </a:path>
            </a:pathLst>
          </a:custGeom>
          <a:ln w="12192">
            <a:solidFill>
              <a:srgbClr val="41709C"/>
            </a:solidFill>
          </a:ln>
        </p:spPr>
        <p:txBody>
          <a:bodyPr wrap="square" lIns="0" tIns="0" rIns="0" bIns="0" rtlCol="0"/>
          <a:lstStyle/>
          <a:p/>
        </p:txBody>
      </p:sp>
      <p:sp>
        <p:nvSpPr>
          <p:cNvPr id="31" name="object 31"/>
          <p:cNvSpPr/>
          <p:nvPr/>
        </p:nvSpPr>
        <p:spPr>
          <a:xfrm>
            <a:off x="3851147" y="3622547"/>
            <a:ext cx="279400" cy="243840"/>
          </a:xfrm>
          <a:custGeom>
            <a:avLst/>
            <a:gdLst/>
            <a:ahLst/>
            <a:cxnLst/>
            <a:rect l="l" t="t" r="r" b="b"/>
            <a:pathLst>
              <a:path w="279400" h="243839">
                <a:moveTo>
                  <a:pt x="139446" y="0"/>
                </a:moveTo>
                <a:lnTo>
                  <a:pt x="0" y="243839"/>
                </a:lnTo>
                <a:lnTo>
                  <a:pt x="278892" y="243839"/>
                </a:lnTo>
                <a:lnTo>
                  <a:pt x="139446" y="0"/>
                </a:lnTo>
                <a:close/>
              </a:path>
            </a:pathLst>
          </a:custGeom>
          <a:solidFill>
            <a:srgbClr val="8FAADC"/>
          </a:solidFill>
        </p:spPr>
        <p:txBody>
          <a:bodyPr wrap="square" lIns="0" tIns="0" rIns="0" bIns="0" rtlCol="0"/>
          <a:lstStyle/>
          <a:p/>
        </p:txBody>
      </p:sp>
      <p:sp>
        <p:nvSpPr>
          <p:cNvPr id="32" name="object 32"/>
          <p:cNvSpPr/>
          <p:nvPr/>
        </p:nvSpPr>
        <p:spPr>
          <a:xfrm>
            <a:off x="3851147" y="3622547"/>
            <a:ext cx="279400" cy="243840"/>
          </a:xfrm>
          <a:custGeom>
            <a:avLst/>
            <a:gdLst/>
            <a:ahLst/>
            <a:cxnLst/>
            <a:rect l="l" t="t" r="r" b="b"/>
            <a:pathLst>
              <a:path w="279400" h="243839">
                <a:moveTo>
                  <a:pt x="0" y="243839"/>
                </a:moveTo>
                <a:lnTo>
                  <a:pt x="139446" y="0"/>
                </a:lnTo>
                <a:lnTo>
                  <a:pt x="278892" y="243839"/>
                </a:lnTo>
                <a:lnTo>
                  <a:pt x="0" y="243839"/>
                </a:lnTo>
                <a:close/>
              </a:path>
            </a:pathLst>
          </a:custGeom>
          <a:ln w="12192">
            <a:solidFill>
              <a:srgbClr val="41709C"/>
            </a:solidFill>
          </a:ln>
        </p:spPr>
        <p:txBody>
          <a:bodyPr wrap="square" lIns="0" tIns="0" rIns="0" bIns="0" rtlCol="0"/>
          <a:lstStyle/>
          <a:p/>
        </p:txBody>
      </p:sp>
      <p:sp>
        <p:nvSpPr>
          <p:cNvPr id="33" name="object 33"/>
          <p:cNvSpPr/>
          <p:nvPr/>
        </p:nvSpPr>
        <p:spPr>
          <a:xfrm>
            <a:off x="9886188" y="4454652"/>
            <a:ext cx="279400" cy="243840"/>
          </a:xfrm>
          <a:custGeom>
            <a:avLst/>
            <a:gdLst/>
            <a:ahLst/>
            <a:cxnLst/>
            <a:rect l="l" t="t" r="r" b="b"/>
            <a:pathLst>
              <a:path w="279400" h="243839">
                <a:moveTo>
                  <a:pt x="278892" y="0"/>
                </a:moveTo>
                <a:lnTo>
                  <a:pt x="0" y="0"/>
                </a:lnTo>
                <a:lnTo>
                  <a:pt x="139446" y="243840"/>
                </a:lnTo>
                <a:lnTo>
                  <a:pt x="278892" y="0"/>
                </a:lnTo>
                <a:close/>
              </a:path>
            </a:pathLst>
          </a:custGeom>
          <a:solidFill>
            <a:srgbClr val="8FAADC"/>
          </a:solidFill>
        </p:spPr>
        <p:txBody>
          <a:bodyPr wrap="square" lIns="0" tIns="0" rIns="0" bIns="0" rtlCol="0"/>
          <a:lstStyle/>
          <a:p/>
        </p:txBody>
      </p:sp>
      <p:sp>
        <p:nvSpPr>
          <p:cNvPr id="34" name="object 34"/>
          <p:cNvSpPr/>
          <p:nvPr/>
        </p:nvSpPr>
        <p:spPr>
          <a:xfrm>
            <a:off x="9886188" y="4454652"/>
            <a:ext cx="279400" cy="243840"/>
          </a:xfrm>
          <a:custGeom>
            <a:avLst/>
            <a:gdLst/>
            <a:ahLst/>
            <a:cxnLst/>
            <a:rect l="l" t="t" r="r" b="b"/>
            <a:pathLst>
              <a:path w="279400" h="243839">
                <a:moveTo>
                  <a:pt x="0" y="0"/>
                </a:moveTo>
                <a:lnTo>
                  <a:pt x="139446" y="243840"/>
                </a:lnTo>
                <a:lnTo>
                  <a:pt x="278892" y="0"/>
                </a:lnTo>
                <a:lnTo>
                  <a:pt x="0" y="0"/>
                </a:lnTo>
                <a:close/>
              </a:path>
            </a:pathLst>
          </a:custGeom>
          <a:ln w="12192">
            <a:solidFill>
              <a:srgbClr val="41709C"/>
            </a:solidFill>
          </a:ln>
        </p:spPr>
        <p:txBody>
          <a:bodyPr wrap="square" lIns="0" tIns="0" rIns="0" bIns="0" rtlCol="0"/>
          <a:lstStyle/>
          <a:p/>
        </p:txBody>
      </p:sp>
      <p:sp>
        <p:nvSpPr>
          <p:cNvPr id="35" name="object 35"/>
          <p:cNvSpPr txBox="1"/>
          <p:nvPr/>
        </p:nvSpPr>
        <p:spPr>
          <a:xfrm>
            <a:off x="1754885" y="3620389"/>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2015</a:t>
            </a:r>
            <a:endParaRPr sz="1800">
              <a:latin typeface="Calibri" panose="020F0502020204030204"/>
              <a:cs typeface="Calibri" panose="020F0502020204030204"/>
            </a:endParaRPr>
          </a:p>
        </p:txBody>
      </p:sp>
      <p:sp>
        <p:nvSpPr>
          <p:cNvPr id="40" name="object 40"/>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36" name="object 36"/>
          <p:cNvSpPr txBox="1"/>
          <p:nvPr/>
        </p:nvSpPr>
        <p:spPr>
          <a:xfrm>
            <a:off x="3743959" y="4493005"/>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2016</a:t>
            </a:r>
            <a:endParaRPr sz="1800">
              <a:latin typeface="Calibri" panose="020F0502020204030204"/>
              <a:cs typeface="Calibri" panose="020F0502020204030204"/>
            </a:endParaRPr>
          </a:p>
        </p:txBody>
      </p:sp>
      <p:sp>
        <p:nvSpPr>
          <p:cNvPr id="37" name="object 37"/>
          <p:cNvSpPr txBox="1"/>
          <p:nvPr/>
        </p:nvSpPr>
        <p:spPr>
          <a:xfrm>
            <a:off x="9789414" y="3589908"/>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2021</a:t>
            </a:r>
            <a:endParaRPr sz="1800">
              <a:latin typeface="Calibri" panose="020F0502020204030204"/>
              <a:cs typeface="Calibri" panose="020F0502020204030204"/>
            </a:endParaRPr>
          </a:p>
        </p:txBody>
      </p:sp>
      <p:sp>
        <p:nvSpPr>
          <p:cNvPr id="38" name="object 38"/>
          <p:cNvSpPr txBox="1"/>
          <p:nvPr/>
        </p:nvSpPr>
        <p:spPr>
          <a:xfrm>
            <a:off x="5641085" y="3652139"/>
            <a:ext cx="490220" cy="298450"/>
          </a:xfrm>
          <a:prstGeom prst="rect">
            <a:avLst/>
          </a:prstGeom>
        </p:spPr>
        <p:txBody>
          <a:bodyPr vert="horz" wrap="square" lIns="0" tIns="0" rIns="0" bIns="0" rtlCol="0">
            <a:spAutoFit/>
          </a:bodyPr>
          <a:lstStyle/>
          <a:p>
            <a:pPr marL="12700">
              <a:lnSpc>
                <a:spcPct val="100000"/>
              </a:lnSpc>
            </a:pPr>
            <a:r>
              <a:rPr sz="1800" b="1" dirty="0">
                <a:solidFill>
                  <a:srgbClr val="1F4E79"/>
                </a:solidFill>
                <a:latin typeface="Calibri" panose="020F0502020204030204"/>
                <a:cs typeface="Calibri" panose="020F0502020204030204"/>
              </a:rPr>
              <a:t>2017</a:t>
            </a:r>
            <a:endParaRPr sz="1800">
              <a:latin typeface="Calibri" panose="020F0502020204030204"/>
              <a:cs typeface="Calibri" panose="020F0502020204030204"/>
            </a:endParaRPr>
          </a:p>
        </p:txBody>
      </p:sp>
      <p:sp>
        <p:nvSpPr>
          <p:cNvPr id="39" name="object 39"/>
          <p:cNvSpPr txBox="1"/>
          <p:nvPr/>
        </p:nvSpPr>
        <p:spPr>
          <a:xfrm>
            <a:off x="7655432" y="4513833"/>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2020</a:t>
            </a:r>
            <a:endParaRPr sz="1800">
              <a:latin typeface="Calibri" panose="020F0502020204030204"/>
              <a:cs typeface="Calibri" panose="020F0502020204030204"/>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382139" y="940180"/>
            <a:ext cx="7623175" cy="1177290"/>
          </a:xfrm>
          <a:prstGeom prst="rect">
            <a:avLst/>
          </a:prstGeom>
        </p:spPr>
        <p:txBody>
          <a:bodyPr vert="horz" wrap="square" lIns="0" tIns="0" rIns="0" bIns="0" rtlCol="0">
            <a:spAutoFit/>
          </a:bodyPr>
          <a:lstStyle/>
          <a:p>
            <a:pPr marL="2105660"/>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a:spcBef>
                <a:spcPts val="3055"/>
              </a:spcBef>
            </a:pPr>
            <a:r>
              <a:rPr b="1" spc="-5" dirty="0">
                <a:solidFill>
                  <a:prstClr val="black"/>
                </a:solidFill>
                <a:latin typeface="微软雅黑" panose="020B0503020204020204" charset="-122"/>
                <a:cs typeface="微软雅黑" panose="020B0503020204020204" charset="-122"/>
              </a:rPr>
              <a:t>操作步骤</a:t>
            </a:r>
            <a:r>
              <a:rPr b="1" dirty="0">
                <a:solidFill>
                  <a:prstClr val="black"/>
                </a:solidFill>
                <a:latin typeface="微软雅黑" panose="020B0503020204020204" charset="-122"/>
                <a:cs typeface="微软雅黑" panose="020B0503020204020204" charset="-122"/>
              </a:rPr>
              <a:t>11</a:t>
            </a:r>
            <a:r>
              <a:rPr b="1"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在网关配置界面单击“点表映射（北向）”可查看对应配置。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03347" y="2435352"/>
            <a:ext cx="7385304" cy="40751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00300" y="2432304"/>
            <a:ext cx="7391400" cy="4081779"/>
          </a:xfrm>
          <a:custGeom>
            <a:avLst/>
            <a:gdLst/>
            <a:ahLst/>
            <a:cxnLst/>
            <a:rect l="l" t="t" r="r" b="b"/>
            <a:pathLst>
              <a:path w="7391400" h="4081779">
                <a:moveTo>
                  <a:pt x="0" y="4081272"/>
                </a:moveTo>
                <a:lnTo>
                  <a:pt x="7391400" y="4081272"/>
                </a:lnTo>
                <a:lnTo>
                  <a:pt x="7391400" y="0"/>
                </a:lnTo>
                <a:lnTo>
                  <a:pt x="0" y="0"/>
                </a:lnTo>
                <a:lnTo>
                  <a:pt x="0" y="408127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523489" y="940180"/>
            <a:ext cx="5193030" cy="1154430"/>
          </a:xfrm>
          <a:prstGeom prst="rect">
            <a:avLst/>
          </a:prstGeom>
        </p:spPr>
        <p:txBody>
          <a:bodyPr vert="horz" wrap="square" lIns="0" tIns="0" rIns="0" bIns="0" rtlCol="0">
            <a:spAutoFit/>
          </a:bodyPr>
          <a:lstStyle/>
          <a:p>
            <a:pPr marL="1964690"/>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a:spcBef>
                <a:spcPts val="287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单击“返回”，回到设备信息页。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44495" y="2389631"/>
            <a:ext cx="7303007" cy="405841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41448" y="2386583"/>
            <a:ext cx="7309484" cy="4064635"/>
          </a:xfrm>
          <a:custGeom>
            <a:avLst/>
            <a:gdLst/>
            <a:ahLst/>
            <a:cxnLst/>
            <a:rect l="l" t="t" r="r" b="b"/>
            <a:pathLst>
              <a:path w="7309484" h="4064635">
                <a:moveTo>
                  <a:pt x="0" y="4064508"/>
                </a:moveTo>
                <a:lnTo>
                  <a:pt x="7309104" y="4064508"/>
                </a:lnTo>
                <a:lnTo>
                  <a:pt x="7309104" y="0"/>
                </a:lnTo>
                <a:lnTo>
                  <a:pt x="0" y="0"/>
                </a:lnTo>
                <a:lnTo>
                  <a:pt x="0" y="406450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918461" y="940180"/>
            <a:ext cx="8583930" cy="1449705"/>
          </a:xfrm>
          <a:prstGeom prst="rect">
            <a:avLst/>
          </a:prstGeom>
        </p:spPr>
        <p:txBody>
          <a:bodyPr vert="horz" wrap="square" lIns="0" tIns="0" rIns="0" bIns="0" rtlCol="0">
            <a:spAutoFit/>
          </a:bodyPr>
          <a:lstStyle/>
          <a:p>
            <a:pPr marL="2366645"/>
            <a:r>
              <a:rPr sz="3200" b="1" dirty="0">
                <a:solidFill>
                  <a:srgbClr val="00A755"/>
                </a:solidFill>
                <a:latin typeface="微软雅黑" panose="020B0503020204020204" charset="-122"/>
                <a:cs typeface="微软雅黑" panose="020B0503020204020204" charset="-122"/>
              </a:rPr>
              <a:t>7</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验证数据是否上传</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885"/>
              </a:spcBef>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1</a:t>
            </a:r>
            <a:r>
              <a:rPr b="1"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在</a:t>
            </a:r>
            <a:r>
              <a:rPr spc="35" dirty="0">
                <a:solidFill>
                  <a:prstClr val="black"/>
                </a:solidFill>
                <a:latin typeface="微软雅黑" panose="020B0503020204020204" charset="-122"/>
                <a:cs typeface="微软雅黑" panose="020B0503020204020204" charset="-122"/>
              </a:rPr>
              <a:t>“工业机器人</a:t>
            </a:r>
            <a:r>
              <a:rPr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快速体验-</a:t>
            </a:r>
            <a:r>
              <a:rPr spc="30" dirty="0">
                <a:solidFill>
                  <a:prstClr val="black"/>
                </a:solidFill>
                <a:latin typeface="微软雅黑" panose="020B0503020204020204" charset="-122"/>
                <a:cs typeface="微软雅黑" panose="020B0503020204020204" charset="-122"/>
              </a:rPr>
              <a:t>学</a:t>
            </a:r>
            <a:r>
              <a:rPr spc="45" dirty="0">
                <a:solidFill>
                  <a:prstClr val="black"/>
                </a:solidFill>
                <a:latin typeface="微软雅黑" panose="020B0503020204020204" charset="-122"/>
                <a:cs typeface="微软雅黑" panose="020B0503020204020204" charset="-122"/>
              </a:rPr>
              <a:t>员</a:t>
            </a:r>
            <a:r>
              <a:rPr spc="30" dirty="0">
                <a:solidFill>
                  <a:prstClr val="black"/>
                </a:solidFill>
                <a:latin typeface="微软雅黑" panose="020B0503020204020204" charset="-122"/>
                <a:cs typeface="微软雅黑" panose="020B0503020204020204" charset="-122"/>
              </a:rPr>
              <a:t>姓</a:t>
            </a:r>
            <a:r>
              <a:rPr spc="40" dirty="0">
                <a:solidFill>
                  <a:prstClr val="black"/>
                </a:solidFill>
                <a:latin typeface="微软雅黑" panose="020B0503020204020204" charset="-122"/>
                <a:cs typeface="微软雅黑" panose="020B0503020204020204" charset="-122"/>
              </a:rPr>
              <a:t>名</a:t>
            </a:r>
            <a:r>
              <a:rPr dirty="0">
                <a:solidFill>
                  <a:prstClr val="black"/>
                </a:solidFill>
                <a:latin typeface="微软雅黑" panose="020B0503020204020204" charset="-122"/>
                <a:cs typeface="微软雅黑" panose="020B0503020204020204" charset="-122"/>
              </a:rPr>
              <a:t>0</a:t>
            </a:r>
            <a:r>
              <a:rPr spc="35" dirty="0">
                <a:solidFill>
                  <a:prstClr val="black"/>
                </a:solidFill>
                <a:latin typeface="微软雅黑" panose="020B0503020204020204" charset="-122"/>
                <a:cs typeface="微软雅黑" panose="020B0503020204020204" charset="-122"/>
              </a:rPr>
              <a:t>1”的设备信息页，</a:t>
            </a:r>
            <a:r>
              <a:rPr spc="45" dirty="0">
                <a:solidFill>
                  <a:prstClr val="black"/>
                </a:solidFill>
                <a:latin typeface="微软雅黑" panose="020B0503020204020204" charset="-122"/>
                <a:cs typeface="微软雅黑" panose="020B0503020204020204" charset="-122"/>
              </a:rPr>
              <a:t>单</a:t>
            </a:r>
            <a:r>
              <a:rPr spc="35" dirty="0">
                <a:solidFill>
                  <a:prstClr val="black"/>
                </a:solidFill>
                <a:latin typeface="微软雅黑" panose="020B0503020204020204" charset="-122"/>
                <a:cs typeface="微软雅黑" panose="020B0503020204020204" charset="-122"/>
              </a:rPr>
              <a:t>击“启</a:t>
            </a:r>
            <a:r>
              <a:rPr spc="45" dirty="0">
                <a:solidFill>
                  <a:prstClr val="black"/>
                </a:solidFill>
                <a:latin typeface="微软雅黑" panose="020B0503020204020204" charset="-122"/>
                <a:cs typeface="微软雅黑" panose="020B0503020204020204" charset="-122"/>
              </a:rPr>
              <a:t>动</a:t>
            </a:r>
            <a:r>
              <a:rPr dirty="0">
                <a:solidFill>
                  <a:prstClr val="black"/>
                </a:solidFill>
                <a:latin typeface="微软雅黑" panose="020B0503020204020204" charset="-122"/>
                <a:cs typeface="微软雅黑" panose="020B0503020204020204" charset="-122"/>
              </a:rPr>
              <a:t>” 按钮来启动硬件设备。</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94787" y="2532888"/>
            <a:ext cx="7202423" cy="40401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91739" y="2529839"/>
            <a:ext cx="7208520" cy="4046220"/>
          </a:xfrm>
          <a:custGeom>
            <a:avLst/>
            <a:gdLst/>
            <a:ahLst/>
            <a:cxnLst/>
            <a:rect l="l" t="t" r="r" b="b"/>
            <a:pathLst>
              <a:path w="7208520" h="4046220">
                <a:moveTo>
                  <a:pt x="0" y="4046220"/>
                </a:moveTo>
                <a:lnTo>
                  <a:pt x="7208519" y="4046220"/>
                </a:lnTo>
                <a:lnTo>
                  <a:pt x="7208519" y="0"/>
                </a:lnTo>
                <a:lnTo>
                  <a:pt x="0" y="0"/>
                </a:lnTo>
                <a:lnTo>
                  <a:pt x="0" y="404622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2115311" y="2473451"/>
            <a:ext cx="7961376" cy="39425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112264" y="2470404"/>
            <a:ext cx="7967980" cy="3949065"/>
          </a:xfrm>
          <a:custGeom>
            <a:avLst/>
            <a:gdLst/>
            <a:ahLst/>
            <a:cxnLst/>
            <a:rect l="l" t="t" r="r" b="b"/>
            <a:pathLst>
              <a:path w="7967980" h="3949065">
                <a:moveTo>
                  <a:pt x="0" y="3948684"/>
                </a:moveTo>
                <a:lnTo>
                  <a:pt x="7967472" y="3948684"/>
                </a:lnTo>
                <a:lnTo>
                  <a:pt x="7967472" y="0"/>
                </a:lnTo>
                <a:lnTo>
                  <a:pt x="0" y="0"/>
                </a:lnTo>
                <a:lnTo>
                  <a:pt x="0" y="3948684"/>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193798" y="940180"/>
            <a:ext cx="5727065" cy="1191895"/>
          </a:xfrm>
          <a:prstGeom prst="rect">
            <a:avLst/>
          </a:prstGeom>
        </p:spPr>
        <p:txBody>
          <a:bodyPr vert="horz" wrap="square" lIns="0" tIns="0" rIns="0" bIns="0" rtlCol="0">
            <a:spAutoFit/>
          </a:bodyPr>
          <a:lstStyle/>
          <a:p>
            <a:pPr marL="2091690"/>
            <a:r>
              <a:rPr sz="3200" b="1" dirty="0">
                <a:solidFill>
                  <a:srgbClr val="00A755"/>
                </a:solidFill>
                <a:latin typeface="微软雅黑" panose="020B0503020204020204" charset="-122"/>
                <a:cs typeface="微软雅黑" panose="020B0503020204020204" charset="-122"/>
              </a:rPr>
              <a:t>7</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验证数据是否上传</a:t>
            </a:r>
            <a:endParaRPr sz="3200">
              <a:solidFill>
                <a:prstClr val="black"/>
              </a:solidFill>
              <a:latin typeface="微软雅黑" panose="020B0503020204020204" charset="-122"/>
              <a:cs typeface="微软雅黑" panose="020B0503020204020204" charset="-122"/>
            </a:endParaRPr>
          </a:p>
          <a:p>
            <a:pPr marL="12700">
              <a:spcBef>
                <a:spcPts val="317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设备启动成功后，如下图所示。</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676400" y="2994660"/>
            <a:ext cx="8804147" cy="29824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673351" y="2991611"/>
            <a:ext cx="8810625" cy="2988945"/>
          </a:xfrm>
          <a:custGeom>
            <a:avLst/>
            <a:gdLst/>
            <a:ahLst/>
            <a:cxnLst/>
            <a:rect l="l" t="t" r="r" b="b"/>
            <a:pathLst>
              <a:path w="8810625" h="2988945">
                <a:moveTo>
                  <a:pt x="0" y="2988564"/>
                </a:moveTo>
                <a:lnTo>
                  <a:pt x="8810244" y="2988564"/>
                </a:lnTo>
                <a:lnTo>
                  <a:pt x="8810244" y="0"/>
                </a:lnTo>
                <a:lnTo>
                  <a:pt x="0" y="0"/>
                </a:lnTo>
                <a:lnTo>
                  <a:pt x="0" y="2988564"/>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754885" y="940180"/>
            <a:ext cx="8643620" cy="1681480"/>
          </a:xfrm>
          <a:prstGeom prst="rect">
            <a:avLst/>
          </a:prstGeom>
        </p:spPr>
        <p:txBody>
          <a:bodyPr vert="horz" wrap="square" lIns="0" tIns="0" rIns="0" bIns="0" rtlCol="0">
            <a:spAutoFit/>
          </a:bodyPr>
          <a:lstStyle/>
          <a:p>
            <a:pPr marL="40005" algn="ctr"/>
            <a:r>
              <a:rPr sz="3200" b="1" dirty="0">
                <a:solidFill>
                  <a:srgbClr val="00A755"/>
                </a:solidFill>
                <a:latin typeface="微软雅黑" panose="020B0503020204020204" charset="-122"/>
                <a:cs typeface="微软雅黑" panose="020B0503020204020204" charset="-122"/>
              </a:rPr>
              <a:t>7</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验证数据是否上传</a:t>
            </a:r>
            <a:endParaRPr sz="3200">
              <a:solidFill>
                <a:prstClr val="black"/>
              </a:solidFill>
              <a:latin typeface="微软雅黑" panose="020B0503020204020204" charset="-122"/>
              <a:cs typeface="微软雅黑" panose="020B0503020204020204" charset="-122"/>
            </a:endParaRPr>
          </a:p>
          <a:p>
            <a:pPr>
              <a:spcBef>
                <a:spcPts val="45"/>
              </a:spcBef>
            </a:pPr>
            <a:endParaRPr sz="3250">
              <a:solidFill>
                <a:prstClr val="black"/>
              </a:solidFill>
              <a:latin typeface="Times New Roman" panose="02020603050405020304"/>
              <a:cs typeface="Times New Roman" panose="02020603050405020304"/>
            </a:endParaRPr>
          </a:p>
          <a:p>
            <a:pPr marL="12700"/>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骤3</a:t>
            </a:r>
            <a:r>
              <a:rPr b="1"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通</a:t>
            </a:r>
            <a:r>
              <a:rPr dirty="0">
                <a:solidFill>
                  <a:prstClr val="black"/>
                </a:solidFill>
                <a:latin typeface="微软雅黑" panose="020B0503020204020204" charset="-122"/>
                <a:cs typeface="微软雅黑" panose="020B0503020204020204" charset="-122"/>
              </a:rPr>
              <a:t>过课程</a:t>
            </a:r>
            <a:r>
              <a:rPr spc="10" dirty="0">
                <a:solidFill>
                  <a:prstClr val="black"/>
                </a:solidFill>
                <a:latin typeface="微软雅黑" panose="020B0503020204020204" charset="-122"/>
                <a:cs typeface="微软雅黑" panose="020B0503020204020204" charset="-122"/>
              </a:rPr>
              <a:t>详</a:t>
            </a:r>
            <a:r>
              <a:rPr dirty="0">
                <a:solidFill>
                  <a:prstClr val="black"/>
                </a:solidFill>
                <a:latin typeface="微软雅黑" panose="020B0503020204020204" charset="-122"/>
                <a:cs typeface="微软雅黑" panose="020B0503020204020204" charset="-122"/>
              </a:rPr>
              <a:t>情</a:t>
            </a:r>
            <a:r>
              <a:rPr spc="10" dirty="0">
                <a:solidFill>
                  <a:prstClr val="black"/>
                </a:solidFill>
                <a:latin typeface="微软雅黑" panose="020B0503020204020204" charset="-122"/>
                <a:cs typeface="微软雅黑" panose="020B0503020204020204" charset="-122"/>
              </a:rPr>
              <a:t>页</a:t>
            </a:r>
            <a:r>
              <a:rPr dirty="0">
                <a:solidFill>
                  <a:prstClr val="black"/>
                </a:solidFill>
                <a:latin typeface="微软雅黑" panose="020B0503020204020204" charset="-122"/>
                <a:cs typeface="微软雅黑" panose="020B0503020204020204" charset="-122"/>
              </a:rPr>
              <a:t>或者快</a:t>
            </a:r>
            <a:r>
              <a:rPr spc="10" dirty="0">
                <a:solidFill>
                  <a:prstClr val="black"/>
                </a:solidFill>
                <a:latin typeface="微软雅黑" panose="020B0503020204020204" charset="-122"/>
                <a:cs typeface="微软雅黑" panose="020B0503020204020204" charset="-122"/>
              </a:rPr>
              <a:t>速</a:t>
            </a:r>
            <a:r>
              <a:rPr dirty="0">
                <a:solidFill>
                  <a:prstClr val="black"/>
                </a:solidFill>
                <a:latin typeface="微软雅黑" panose="020B0503020204020204" charset="-122"/>
                <a:cs typeface="微软雅黑" panose="020B0503020204020204" charset="-122"/>
              </a:rPr>
              <a:t>切</a:t>
            </a:r>
            <a:r>
              <a:rPr spc="10" dirty="0">
                <a:solidFill>
                  <a:prstClr val="black"/>
                </a:solidFill>
                <a:latin typeface="微软雅黑" panose="020B0503020204020204" charset="-122"/>
                <a:cs typeface="微软雅黑" panose="020B0503020204020204" charset="-122"/>
              </a:rPr>
              <a:t>换</a:t>
            </a:r>
            <a:r>
              <a:rPr dirty="0">
                <a:solidFill>
                  <a:prstClr val="black"/>
                </a:solidFill>
                <a:latin typeface="微软雅黑" panose="020B0503020204020204" charset="-122"/>
                <a:cs typeface="微软雅黑" panose="020B0503020204020204" charset="-122"/>
              </a:rPr>
              <a:t>入</a:t>
            </a:r>
            <a:r>
              <a:rPr spc="5" dirty="0">
                <a:solidFill>
                  <a:prstClr val="black"/>
                </a:solidFill>
                <a:latin typeface="微软雅黑" panose="020B0503020204020204" charset="-122"/>
                <a:cs typeface="微软雅黑" panose="020B0503020204020204" charset="-122"/>
              </a:rPr>
              <a:t>口</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进</a:t>
            </a:r>
            <a:r>
              <a:rPr dirty="0">
                <a:solidFill>
                  <a:prstClr val="black"/>
                </a:solidFill>
                <a:latin typeface="微软雅黑" panose="020B0503020204020204" charset="-122"/>
                <a:cs typeface="微软雅黑" panose="020B0503020204020204" charset="-122"/>
              </a:rPr>
              <a:t>入</a:t>
            </a:r>
            <a:r>
              <a:rPr spc="10" dirty="0">
                <a:solidFill>
                  <a:prstClr val="black"/>
                </a:solidFill>
                <a:latin typeface="微软雅黑" panose="020B0503020204020204" charset="-122"/>
                <a:cs typeface="微软雅黑" panose="020B0503020204020204" charset="-122"/>
              </a:rPr>
              <a:t>到</a:t>
            </a:r>
            <a:r>
              <a:rPr dirty="0">
                <a:solidFill>
                  <a:prstClr val="black"/>
                </a:solidFill>
                <a:latin typeface="微软雅黑" panose="020B0503020204020204" charset="-122"/>
                <a:cs typeface="微软雅黑" panose="020B0503020204020204" charset="-122"/>
              </a:rPr>
              <a:t>工业数</a:t>
            </a:r>
            <a:r>
              <a:rPr spc="10" dirty="0">
                <a:solidFill>
                  <a:prstClr val="black"/>
                </a:solidFill>
                <a:latin typeface="微软雅黑" panose="020B0503020204020204" charset="-122"/>
                <a:cs typeface="微软雅黑" panose="020B0503020204020204" charset="-122"/>
              </a:rPr>
              <a:t>字</a:t>
            </a:r>
            <a:r>
              <a:rPr dirty="0">
                <a:solidFill>
                  <a:prstClr val="black"/>
                </a:solidFill>
                <a:latin typeface="微软雅黑" panose="020B0503020204020204" charset="-122"/>
                <a:cs typeface="微软雅黑" panose="020B0503020204020204" charset="-122"/>
              </a:rPr>
              <a:t>孪</a:t>
            </a:r>
            <a:r>
              <a:rPr spc="10" dirty="0">
                <a:solidFill>
                  <a:prstClr val="black"/>
                </a:solidFill>
                <a:latin typeface="微软雅黑" panose="020B0503020204020204" charset="-122"/>
                <a:cs typeface="微软雅黑" panose="020B0503020204020204" charset="-122"/>
              </a:rPr>
              <a:t>生</a:t>
            </a:r>
            <a:r>
              <a:rPr dirty="0">
                <a:solidFill>
                  <a:prstClr val="black"/>
                </a:solidFill>
                <a:latin typeface="微软雅黑" panose="020B0503020204020204" charset="-122"/>
                <a:cs typeface="微软雅黑" panose="020B0503020204020204" charset="-122"/>
              </a:rPr>
              <a:t>建模的</a:t>
            </a:r>
            <a:r>
              <a:rPr spc="10"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实</a:t>
            </a:r>
            <a:r>
              <a:rPr spc="10"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列</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表界</a:t>
            </a:r>
            <a:r>
              <a:rPr spc="-5" dirty="0">
                <a:solidFill>
                  <a:prstClr val="black"/>
                </a:solidFill>
                <a:latin typeface="微软雅黑" panose="020B0503020204020204" charset="-122"/>
                <a:cs typeface="微软雅黑" panose="020B0503020204020204" charset="-122"/>
              </a:rPr>
              <a:t>面，可以看到“网关实</a:t>
            </a:r>
            <a:r>
              <a:rPr dirty="0">
                <a:solidFill>
                  <a:prstClr val="black"/>
                </a:solidFill>
                <a:latin typeface="微软雅黑" panose="020B0503020204020204" charset="-122"/>
                <a:cs typeface="微软雅黑" panose="020B0503020204020204" charset="-122"/>
              </a:rPr>
              <a:t>例-</a:t>
            </a:r>
            <a:r>
              <a:rPr spc="-5" dirty="0">
                <a:solidFill>
                  <a:prstClr val="black"/>
                </a:solidFill>
                <a:latin typeface="微软雅黑" panose="020B0503020204020204" charset="-122"/>
                <a:cs typeface="微软雅黑" panose="020B0503020204020204" charset="-122"/>
              </a:rPr>
              <a:t>树根学员01”</a:t>
            </a:r>
            <a:r>
              <a:rPr dirty="0">
                <a:solidFill>
                  <a:prstClr val="black"/>
                </a:solidFill>
                <a:latin typeface="微软雅黑" panose="020B0503020204020204" charset="-122"/>
                <a:cs typeface="微软雅黑" panose="020B0503020204020204" charset="-122"/>
              </a:rPr>
              <a:t>为在线状</a:t>
            </a:r>
            <a:r>
              <a:rPr spc="-10" dirty="0">
                <a:solidFill>
                  <a:prstClr val="black"/>
                </a:solidFill>
                <a:latin typeface="微软雅黑" panose="020B0503020204020204" charset="-122"/>
                <a:cs typeface="微软雅黑" panose="020B0503020204020204" charset="-122"/>
              </a:rPr>
              <a:t>态</a:t>
            </a:r>
            <a:r>
              <a:rPr spc="-5" dirty="0">
                <a:solidFill>
                  <a:prstClr val="black"/>
                </a:solidFill>
                <a:latin typeface="微软雅黑" panose="020B0503020204020204" charset="-122"/>
                <a:cs typeface="微软雅黑" panose="020B0503020204020204" charset="-122"/>
              </a:rPr>
              <a:t>，说明网关联网成</a:t>
            </a:r>
            <a:r>
              <a:rPr dirty="0">
                <a:solidFill>
                  <a:prstClr val="black"/>
                </a:solidFill>
                <a:latin typeface="微软雅黑" panose="020B0503020204020204" charset="-122"/>
                <a:cs typeface="微软雅黑" panose="020B0503020204020204" charset="-122"/>
              </a:rPr>
              <a:t>功。</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869947" y="2996183"/>
            <a:ext cx="8452104" cy="31150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866900" y="2993135"/>
            <a:ext cx="8458200" cy="3121660"/>
          </a:xfrm>
          <a:custGeom>
            <a:avLst/>
            <a:gdLst/>
            <a:ahLst/>
            <a:cxnLst/>
            <a:rect l="l" t="t" r="r" b="b"/>
            <a:pathLst>
              <a:path w="8458200" h="3121660">
                <a:moveTo>
                  <a:pt x="0" y="3121152"/>
                </a:moveTo>
                <a:lnTo>
                  <a:pt x="8458200" y="3121152"/>
                </a:lnTo>
                <a:lnTo>
                  <a:pt x="8458200" y="0"/>
                </a:lnTo>
                <a:lnTo>
                  <a:pt x="0" y="0"/>
                </a:lnTo>
                <a:lnTo>
                  <a:pt x="0" y="3121152"/>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948433" y="940180"/>
            <a:ext cx="8298815" cy="1682114"/>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7</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验证数据是否上传</a:t>
            </a:r>
            <a:endParaRPr sz="3200">
              <a:solidFill>
                <a:prstClr val="black"/>
              </a:solidFill>
              <a:latin typeface="微软雅黑" panose="020B0503020204020204" charset="-122"/>
              <a:cs typeface="微软雅黑" panose="020B0503020204020204" charset="-122"/>
            </a:endParaRPr>
          </a:p>
          <a:p>
            <a:pPr>
              <a:spcBef>
                <a:spcPts val="50"/>
              </a:spcBef>
            </a:pPr>
            <a:endParaRPr sz="3250">
              <a:solidFill>
                <a:prstClr val="black"/>
              </a:solidFill>
              <a:latin typeface="Times New Roman" panose="02020603050405020304"/>
              <a:cs typeface="Times New Roman" panose="02020603050405020304"/>
            </a:endParaRPr>
          </a:p>
          <a:p>
            <a:pPr marL="12700"/>
            <a:r>
              <a:rPr b="1" spc="45" dirty="0">
                <a:solidFill>
                  <a:prstClr val="black"/>
                </a:solidFill>
                <a:latin typeface="微软雅黑" panose="020B0503020204020204" charset="-122"/>
                <a:cs typeface="微软雅黑" panose="020B0503020204020204" charset="-122"/>
              </a:rPr>
              <a:t>操作步骤</a:t>
            </a:r>
            <a:r>
              <a:rPr b="1" spc="50" dirty="0">
                <a:solidFill>
                  <a:prstClr val="black"/>
                </a:solidFill>
                <a:latin typeface="微软雅黑" panose="020B0503020204020204" charset="-122"/>
                <a:cs typeface="微软雅黑" panose="020B0503020204020204" charset="-122"/>
              </a:rPr>
              <a:t>4</a:t>
            </a:r>
            <a:r>
              <a:rPr b="1" spc="45"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切</a:t>
            </a:r>
            <a:r>
              <a:rPr spc="40" dirty="0">
                <a:solidFill>
                  <a:prstClr val="black"/>
                </a:solidFill>
                <a:latin typeface="微软雅黑" panose="020B0503020204020204" charset="-122"/>
                <a:cs typeface="微软雅黑" panose="020B0503020204020204" charset="-122"/>
              </a:rPr>
              <a:t>换到物实例</a:t>
            </a:r>
            <a:r>
              <a:rPr spc="75" dirty="0">
                <a:solidFill>
                  <a:prstClr val="black"/>
                </a:solidFill>
                <a:latin typeface="微软雅黑" panose="020B0503020204020204" charset="-122"/>
                <a:cs typeface="微软雅黑" panose="020B0503020204020204" charset="-122"/>
              </a:rPr>
              <a:t>的</a:t>
            </a:r>
            <a:r>
              <a:rPr spc="45" dirty="0">
                <a:solidFill>
                  <a:prstClr val="black"/>
                </a:solidFill>
                <a:latin typeface="微软雅黑" panose="020B0503020204020204" charset="-122"/>
                <a:cs typeface="微软雅黑" panose="020B0503020204020204" charset="-122"/>
              </a:rPr>
              <a:t>“设备”类</a:t>
            </a:r>
            <a:r>
              <a:rPr spc="55" dirty="0">
                <a:solidFill>
                  <a:prstClr val="black"/>
                </a:solidFill>
                <a:latin typeface="微软雅黑" panose="020B0503020204020204" charset="-122"/>
                <a:cs typeface="微软雅黑" panose="020B0503020204020204" charset="-122"/>
              </a:rPr>
              <a:t>别</a:t>
            </a:r>
            <a:r>
              <a:rPr spc="45" dirty="0">
                <a:solidFill>
                  <a:prstClr val="black"/>
                </a:solidFill>
                <a:latin typeface="微软雅黑" panose="020B0503020204020204" charset="-122"/>
                <a:cs typeface="微软雅黑" panose="020B0503020204020204" charset="-122"/>
              </a:rPr>
              <a:t>，可以看到</a:t>
            </a:r>
            <a:r>
              <a:rPr spc="5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设备实</a:t>
            </a:r>
            <a:r>
              <a:rPr spc="50" dirty="0">
                <a:solidFill>
                  <a:prstClr val="black"/>
                </a:solidFill>
                <a:latin typeface="微软雅黑" panose="020B0503020204020204" charset="-122"/>
                <a:cs typeface="微软雅黑" panose="020B0503020204020204" charset="-122"/>
              </a:rPr>
              <a:t>例</a:t>
            </a:r>
            <a:r>
              <a:rPr spc="45" dirty="0">
                <a:solidFill>
                  <a:prstClr val="black"/>
                </a:solidFill>
                <a:latin typeface="微软雅黑" panose="020B0503020204020204" charset="-122"/>
                <a:cs typeface="微软雅黑" panose="020B0503020204020204" charset="-122"/>
              </a:rPr>
              <a:t>-树根学员</a:t>
            </a:r>
            <a:r>
              <a:rPr spc="-5" dirty="0">
                <a:solidFill>
                  <a:prstClr val="black"/>
                </a:solidFill>
                <a:latin typeface="微软雅黑" panose="020B0503020204020204" charset="-122"/>
                <a:cs typeface="微软雅黑" panose="020B0503020204020204" charset="-122"/>
              </a:rPr>
              <a:t>0</a:t>
            </a:r>
            <a:r>
              <a:rPr spc="4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为在线状态，说明设备联网成功。</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877567" y="2974847"/>
            <a:ext cx="8436864" cy="310743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874520" y="2971800"/>
            <a:ext cx="8442960" cy="3114040"/>
          </a:xfrm>
          <a:custGeom>
            <a:avLst/>
            <a:gdLst/>
            <a:ahLst/>
            <a:cxnLst/>
            <a:rect l="l" t="t" r="r" b="b"/>
            <a:pathLst>
              <a:path w="8442960" h="3114040">
                <a:moveTo>
                  <a:pt x="0" y="3113532"/>
                </a:moveTo>
                <a:lnTo>
                  <a:pt x="8442960" y="3113532"/>
                </a:lnTo>
                <a:lnTo>
                  <a:pt x="8442960" y="0"/>
                </a:lnTo>
                <a:lnTo>
                  <a:pt x="0" y="0"/>
                </a:lnTo>
                <a:lnTo>
                  <a:pt x="0" y="3113532"/>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957197" y="940180"/>
            <a:ext cx="8279130" cy="1671320"/>
          </a:xfrm>
          <a:prstGeom prst="rect">
            <a:avLst/>
          </a:prstGeom>
        </p:spPr>
        <p:txBody>
          <a:bodyPr vert="horz" wrap="square" lIns="0" tIns="0" rIns="0" bIns="0" rtlCol="0">
            <a:spAutoFit/>
          </a:bodyPr>
          <a:lstStyle/>
          <a:p>
            <a:pPr marL="2327910"/>
            <a:r>
              <a:rPr sz="3200" b="1" dirty="0">
                <a:solidFill>
                  <a:srgbClr val="00A755"/>
                </a:solidFill>
                <a:latin typeface="微软雅黑" panose="020B0503020204020204" charset="-122"/>
                <a:cs typeface="微软雅黑" panose="020B0503020204020204" charset="-122"/>
              </a:rPr>
              <a:t>7</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验证数据是否上传</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2625"/>
              </a:spcBef>
            </a:pPr>
            <a:r>
              <a:rPr b="1" spc="45" dirty="0">
                <a:solidFill>
                  <a:prstClr val="black"/>
                </a:solidFill>
                <a:latin typeface="微软雅黑" panose="020B0503020204020204" charset="-122"/>
                <a:cs typeface="微软雅黑" panose="020B0503020204020204" charset="-122"/>
              </a:rPr>
              <a:t>操作步</a:t>
            </a:r>
            <a:r>
              <a:rPr b="1" spc="50" dirty="0">
                <a:solidFill>
                  <a:prstClr val="black"/>
                </a:solidFill>
                <a:latin typeface="微软雅黑" panose="020B0503020204020204" charset="-122"/>
                <a:cs typeface="微软雅黑" panose="020B0503020204020204" charset="-122"/>
              </a:rPr>
              <a:t>骤</a:t>
            </a:r>
            <a:r>
              <a:rPr b="1" spc="40" dirty="0">
                <a:solidFill>
                  <a:prstClr val="black"/>
                </a:solidFill>
                <a:latin typeface="微软雅黑" panose="020B0503020204020204" charset="-122"/>
                <a:cs typeface="微软雅黑" panose="020B0503020204020204" charset="-122"/>
              </a:rPr>
              <a:t>5</a:t>
            </a:r>
            <a:r>
              <a:rPr b="1"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单</a:t>
            </a:r>
            <a:r>
              <a:rPr spc="45" dirty="0">
                <a:solidFill>
                  <a:prstClr val="black"/>
                </a:solidFill>
                <a:latin typeface="微软雅黑" panose="020B0503020204020204" charset="-122"/>
                <a:cs typeface="微软雅黑" panose="020B0503020204020204" charset="-122"/>
              </a:rPr>
              <a:t>击“设备实</a:t>
            </a:r>
            <a:r>
              <a:rPr spc="35" dirty="0">
                <a:solidFill>
                  <a:prstClr val="black"/>
                </a:solidFill>
                <a:latin typeface="微软雅黑" panose="020B0503020204020204" charset="-122"/>
                <a:cs typeface="微软雅黑" panose="020B0503020204020204" charset="-122"/>
              </a:rPr>
              <a:t>例-</a:t>
            </a:r>
            <a:r>
              <a:rPr spc="45" dirty="0">
                <a:solidFill>
                  <a:prstClr val="black"/>
                </a:solidFill>
                <a:latin typeface="微软雅黑" panose="020B0503020204020204" charset="-122"/>
                <a:cs typeface="微软雅黑" panose="020B0503020204020204" charset="-122"/>
              </a:rPr>
              <a:t>树根学员</a:t>
            </a:r>
            <a:r>
              <a:rPr spc="-15" dirty="0">
                <a:solidFill>
                  <a:prstClr val="black"/>
                </a:solidFill>
                <a:latin typeface="微软雅黑" panose="020B0503020204020204" charset="-122"/>
                <a:cs typeface="微软雅黑" panose="020B0503020204020204" charset="-122"/>
              </a:rPr>
              <a:t>0</a:t>
            </a:r>
            <a:r>
              <a:rPr spc="45" dirty="0">
                <a:solidFill>
                  <a:prstClr val="black"/>
                </a:solidFill>
                <a:latin typeface="微软雅黑" panose="020B0503020204020204" charset="-122"/>
                <a:cs typeface="微软雅黑" panose="020B0503020204020204" charset="-122"/>
              </a:rPr>
              <a:t>1</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操作列</a:t>
            </a:r>
            <a:r>
              <a:rPr spc="50" dirty="0">
                <a:solidFill>
                  <a:prstClr val="black"/>
                </a:solidFill>
                <a:latin typeface="微软雅黑" panose="020B0503020204020204" charset="-122"/>
                <a:cs typeface="微软雅黑" panose="020B0503020204020204" charset="-122"/>
              </a:rPr>
              <a:t>的</a:t>
            </a:r>
            <a:r>
              <a:rPr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查</a:t>
            </a:r>
            <a:r>
              <a:rPr spc="45" dirty="0">
                <a:solidFill>
                  <a:prstClr val="black"/>
                </a:solidFill>
                <a:latin typeface="微软雅黑" panose="020B0503020204020204" charset="-122"/>
                <a:cs typeface="微软雅黑" panose="020B0503020204020204" charset="-122"/>
              </a:rPr>
              <a:t>看”按钮</a:t>
            </a:r>
            <a:r>
              <a:rPr spc="35" dirty="0">
                <a:solidFill>
                  <a:prstClr val="black"/>
                </a:solidFill>
                <a:latin typeface="微软雅黑" panose="020B0503020204020204" charset="-122"/>
                <a:cs typeface="微软雅黑" panose="020B0503020204020204" charset="-122"/>
              </a:rPr>
              <a:t>，进</a:t>
            </a:r>
            <a:r>
              <a:rPr spc="45" dirty="0">
                <a:solidFill>
                  <a:prstClr val="black"/>
                </a:solidFill>
                <a:latin typeface="微软雅黑" panose="020B0503020204020204" charset="-122"/>
                <a:cs typeface="微软雅黑" panose="020B0503020204020204" charset="-122"/>
              </a:rPr>
              <a:t>入实例</a:t>
            </a:r>
            <a:r>
              <a:rPr dirty="0">
                <a:solidFill>
                  <a:prstClr val="black"/>
                </a:solidFill>
                <a:latin typeface="微软雅黑" panose="020B0503020204020204" charset="-122"/>
                <a:cs typeface="微软雅黑" panose="020B0503020204020204" charset="-122"/>
              </a:rPr>
              <a:t>信 息界面。</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2069591" y="2538983"/>
            <a:ext cx="8052816" cy="39441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066544" y="2535935"/>
            <a:ext cx="8059420" cy="3950335"/>
          </a:xfrm>
          <a:custGeom>
            <a:avLst/>
            <a:gdLst/>
            <a:ahLst/>
            <a:cxnLst/>
            <a:rect l="l" t="t" r="r" b="b"/>
            <a:pathLst>
              <a:path w="8059420" h="3950335">
                <a:moveTo>
                  <a:pt x="0" y="3950208"/>
                </a:moveTo>
                <a:lnTo>
                  <a:pt x="8058911" y="3950208"/>
                </a:lnTo>
                <a:lnTo>
                  <a:pt x="8058911" y="0"/>
                </a:lnTo>
                <a:lnTo>
                  <a:pt x="0" y="0"/>
                </a:lnTo>
                <a:lnTo>
                  <a:pt x="0" y="3950208"/>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150110" y="940180"/>
            <a:ext cx="8119109" cy="1439545"/>
          </a:xfrm>
          <a:prstGeom prst="rect">
            <a:avLst/>
          </a:prstGeom>
        </p:spPr>
        <p:txBody>
          <a:bodyPr vert="horz" wrap="square" lIns="0" tIns="0" rIns="0" bIns="0" rtlCol="0">
            <a:spAutoFit/>
          </a:bodyPr>
          <a:lstStyle/>
          <a:p>
            <a:pPr marL="2134870"/>
            <a:r>
              <a:rPr sz="3200" b="1" dirty="0">
                <a:solidFill>
                  <a:srgbClr val="00A755"/>
                </a:solidFill>
                <a:latin typeface="微软雅黑" panose="020B0503020204020204" charset="-122"/>
                <a:cs typeface="微软雅黑" panose="020B0503020204020204" charset="-122"/>
              </a:rPr>
              <a:t>7</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验证数据是否上传</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800"/>
              </a:spcBef>
            </a:pPr>
            <a:r>
              <a:rPr b="1" spc="30" dirty="0">
                <a:solidFill>
                  <a:prstClr val="black"/>
                </a:solidFill>
                <a:latin typeface="微软雅黑" panose="020B0503020204020204" charset="-122"/>
                <a:cs typeface="微软雅黑" panose="020B0503020204020204" charset="-122"/>
              </a:rPr>
              <a:t>操作</a:t>
            </a:r>
            <a:r>
              <a:rPr b="1" spc="45" dirty="0">
                <a:solidFill>
                  <a:prstClr val="black"/>
                </a:solidFill>
                <a:latin typeface="微软雅黑" panose="020B0503020204020204" charset="-122"/>
                <a:cs typeface="微软雅黑" panose="020B0503020204020204" charset="-122"/>
              </a:rPr>
              <a:t>步</a:t>
            </a:r>
            <a:r>
              <a:rPr b="1" spc="40" dirty="0">
                <a:solidFill>
                  <a:prstClr val="black"/>
                </a:solidFill>
                <a:latin typeface="微软雅黑" panose="020B0503020204020204" charset="-122"/>
                <a:cs typeface="微软雅黑" panose="020B0503020204020204" charset="-122"/>
              </a:rPr>
              <a:t>骤</a:t>
            </a:r>
            <a:r>
              <a:rPr b="1" spc="50" dirty="0">
                <a:solidFill>
                  <a:prstClr val="black"/>
                </a:solidFill>
                <a:latin typeface="微软雅黑" panose="020B0503020204020204" charset="-122"/>
                <a:cs typeface="微软雅黑" panose="020B0503020204020204" charset="-122"/>
              </a:rPr>
              <a:t>6</a:t>
            </a:r>
            <a:r>
              <a:rPr b="1"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实例</a:t>
            </a:r>
            <a:r>
              <a:rPr spc="45" dirty="0">
                <a:solidFill>
                  <a:prstClr val="black"/>
                </a:solidFill>
                <a:latin typeface="微软雅黑" panose="020B0503020204020204" charset="-122"/>
                <a:cs typeface="微软雅黑" panose="020B0503020204020204" charset="-122"/>
              </a:rPr>
              <a:t>信</a:t>
            </a:r>
            <a:r>
              <a:rPr spc="30" dirty="0">
                <a:solidFill>
                  <a:prstClr val="black"/>
                </a:solidFill>
                <a:latin typeface="微软雅黑" panose="020B0503020204020204" charset="-122"/>
                <a:cs typeface="微软雅黑" panose="020B0503020204020204" charset="-122"/>
              </a:rPr>
              <a:t>息</a:t>
            </a:r>
            <a:r>
              <a:rPr spc="45" dirty="0">
                <a:solidFill>
                  <a:prstClr val="black"/>
                </a:solidFill>
                <a:latin typeface="微软雅黑" panose="020B0503020204020204" charset="-122"/>
                <a:cs typeface="微软雅黑" panose="020B0503020204020204" charset="-122"/>
              </a:rPr>
              <a:t>界</a:t>
            </a:r>
            <a:r>
              <a:rPr spc="60" dirty="0">
                <a:solidFill>
                  <a:prstClr val="black"/>
                </a:solidFill>
                <a:latin typeface="微软雅黑" panose="020B0503020204020204" charset="-122"/>
                <a:cs typeface="微软雅黑" panose="020B0503020204020204" charset="-122"/>
              </a:rPr>
              <a:t>面</a:t>
            </a:r>
            <a:r>
              <a:rPr spc="35" dirty="0">
                <a:solidFill>
                  <a:prstClr val="black"/>
                </a:solidFill>
                <a:latin typeface="微软雅黑" panose="020B0503020204020204" charset="-122"/>
                <a:cs typeface="微软雅黑" panose="020B0503020204020204" charset="-122"/>
              </a:rPr>
              <a:t>，查</a:t>
            </a:r>
            <a:r>
              <a:rPr spc="45" dirty="0">
                <a:solidFill>
                  <a:prstClr val="black"/>
                </a:solidFill>
                <a:latin typeface="微软雅黑" panose="020B0503020204020204" charset="-122"/>
                <a:cs typeface="微软雅黑" panose="020B0503020204020204" charset="-122"/>
              </a:rPr>
              <a:t>看</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运行</a:t>
            </a:r>
            <a:r>
              <a:rPr spc="30" dirty="0">
                <a:solidFill>
                  <a:prstClr val="black"/>
                </a:solidFill>
                <a:latin typeface="微软雅黑" panose="020B0503020204020204" charset="-122"/>
                <a:cs typeface="微软雅黑" panose="020B0503020204020204" charset="-122"/>
              </a:rPr>
              <a:t>工</a:t>
            </a:r>
            <a:r>
              <a:rPr spc="40" dirty="0">
                <a:solidFill>
                  <a:prstClr val="black"/>
                </a:solidFill>
                <a:latin typeface="微软雅黑" panose="020B0503020204020204" charset="-122"/>
                <a:cs typeface="微软雅黑" panose="020B0503020204020204" charset="-122"/>
              </a:rPr>
              <a:t>况</a:t>
            </a:r>
            <a:r>
              <a:rPr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如果</a:t>
            </a:r>
            <a:r>
              <a:rPr spc="30" dirty="0">
                <a:solidFill>
                  <a:prstClr val="black"/>
                </a:solidFill>
                <a:latin typeface="微软雅黑" panose="020B0503020204020204" charset="-122"/>
                <a:cs typeface="微软雅黑" panose="020B0503020204020204" charset="-122"/>
              </a:rPr>
              <a:t>有数</a:t>
            </a:r>
            <a:r>
              <a:rPr spc="45" dirty="0">
                <a:solidFill>
                  <a:prstClr val="black"/>
                </a:solidFill>
                <a:latin typeface="微软雅黑" panose="020B0503020204020204" charset="-122"/>
                <a:cs typeface="微软雅黑" panose="020B0503020204020204" charset="-122"/>
              </a:rPr>
              <a:t>据</a:t>
            </a:r>
            <a:r>
              <a:rPr spc="30" dirty="0">
                <a:solidFill>
                  <a:prstClr val="black"/>
                </a:solidFill>
                <a:latin typeface="微软雅黑" panose="020B0503020204020204" charset="-122"/>
                <a:cs typeface="微软雅黑" panose="020B0503020204020204" charset="-122"/>
              </a:rPr>
              <a:t>且</a:t>
            </a:r>
            <a:r>
              <a:rPr spc="45" dirty="0">
                <a:solidFill>
                  <a:prstClr val="black"/>
                </a:solidFill>
                <a:latin typeface="微软雅黑" panose="020B0503020204020204" charset="-122"/>
                <a:cs typeface="微软雅黑" panose="020B0503020204020204" charset="-122"/>
              </a:rPr>
              <a:t>数据</a:t>
            </a:r>
            <a:r>
              <a:rPr spc="30" dirty="0">
                <a:solidFill>
                  <a:prstClr val="black"/>
                </a:solidFill>
                <a:latin typeface="微软雅黑" panose="020B0503020204020204" charset="-122"/>
                <a:cs typeface="微软雅黑" panose="020B0503020204020204" charset="-122"/>
              </a:rPr>
              <a:t>有变</a:t>
            </a:r>
            <a:r>
              <a:rPr spc="50" dirty="0">
                <a:solidFill>
                  <a:prstClr val="black"/>
                </a:solidFill>
                <a:latin typeface="微软雅黑" panose="020B0503020204020204" charset="-122"/>
                <a:cs typeface="微软雅黑" panose="020B0503020204020204" charset="-122"/>
              </a:rPr>
              <a:t>化</a:t>
            </a:r>
            <a:r>
              <a:rPr dirty="0">
                <a:solidFill>
                  <a:prstClr val="black"/>
                </a:solidFill>
                <a:latin typeface="微软雅黑" panose="020B0503020204020204" charset="-122"/>
                <a:cs typeface="微软雅黑" panose="020B0503020204020204" charset="-122"/>
              </a:rPr>
              <a:t>， 说明上数成功。</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999233" y="940180"/>
            <a:ext cx="8178165" cy="1633220"/>
          </a:xfrm>
          <a:prstGeom prst="rect">
            <a:avLst/>
          </a:prstGeom>
        </p:spPr>
        <p:txBody>
          <a:bodyPr vert="horz" wrap="square" lIns="0" tIns="0" rIns="0" bIns="0" rtlCol="0">
            <a:spAutoFit/>
          </a:bodyPr>
          <a:lstStyle/>
          <a:p>
            <a:pPr marL="2488565"/>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232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：在课程详情界面单击“可视化应用”进入可视化应用界面，也可以从 快速切换入口进入可视化应用界面。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920239" y="2790444"/>
            <a:ext cx="8351519" cy="333146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17192" y="2787395"/>
            <a:ext cx="8357870" cy="3337560"/>
          </a:xfrm>
          <a:custGeom>
            <a:avLst/>
            <a:gdLst/>
            <a:ahLst/>
            <a:cxnLst/>
            <a:rect l="l" t="t" r="r" b="b"/>
            <a:pathLst>
              <a:path w="8357870" h="3337560">
                <a:moveTo>
                  <a:pt x="0" y="3337559"/>
                </a:moveTo>
                <a:lnTo>
                  <a:pt x="8357616" y="3337559"/>
                </a:lnTo>
                <a:lnTo>
                  <a:pt x="8357616" y="0"/>
                </a:lnTo>
                <a:lnTo>
                  <a:pt x="0" y="0"/>
                </a:lnTo>
                <a:lnTo>
                  <a:pt x="0" y="3337559"/>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850136" y="2868168"/>
            <a:ext cx="8346947" cy="278129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847088" y="2865120"/>
            <a:ext cx="8353425" cy="2787650"/>
          </a:xfrm>
          <a:custGeom>
            <a:avLst/>
            <a:gdLst/>
            <a:ahLst/>
            <a:cxnLst/>
            <a:rect l="l" t="t" r="r" b="b"/>
            <a:pathLst>
              <a:path w="8353425" h="2787650">
                <a:moveTo>
                  <a:pt x="0" y="2787395"/>
                </a:moveTo>
                <a:lnTo>
                  <a:pt x="8353044" y="2787395"/>
                </a:lnTo>
                <a:lnTo>
                  <a:pt x="8353044" y="0"/>
                </a:lnTo>
                <a:lnTo>
                  <a:pt x="0" y="0"/>
                </a:lnTo>
                <a:lnTo>
                  <a:pt x="0" y="2787395"/>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p:nvPr/>
        </p:nvSpPr>
        <p:spPr>
          <a:xfrm>
            <a:off x="2229611" y="2282952"/>
            <a:ext cx="295656" cy="28346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928876" y="940180"/>
            <a:ext cx="8188325" cy="1642110"/>
          </a:xfrm>
          <a:prstGeom prst="rect">
            <a:avLst/>
          </a:prstGeom>
        </p:spPr>
        <p:txBody>
          <a:bodyPr vert="horz" wrap="square" lIns="0" tIns="0" rIns="0" bIns="0" rtlCol="0">
            <a:spAutoFit/>
          </a:bodyPr>
          <a:lstStyle/>
          <a:p>
            <a:pPr marL="2559050"/>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a:spcBef>
                <a:spcPts val="3475"/>
              </a:spcBef>
            </a:pPr>
            <a:r>
              <a:rPr b="1" dirty="0">
                <a:solidFill>
                  <a:prstClr val="black"/>
                </a:solidFill>
                <a:latin typeface="微软雅黑" panose="020B0503020204020204" charset="-122"/>
                <a:cs typeface="微软雅黑" panose="020B0503020204020204" charset="-122"/>
              </a:rPr>
              <a:t>操作步骤2</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可视</a:t>
            </a:r>
            <a:r>
              <a:rPr spc="10" dirty="0">
                <a:solidFill>
                  <a:prstClr val="black"/>
                </a:solidFill>
                <a:latin typeface="微软雅黑" panose="020B0503020204020204" charset="-122"/>
                <a:cs typeface="微软雅黑" panose="020B0503020204020204" charset="-122"/>
              </a:rPr>
              <a:t>化</a:t>
            </a:r>
            <a:r>
              <a:rPr dirty="0">
                <a:solidFill>
                  <a:prstClr val="black"/>
                </a:solidFill>
                <a:latin typeface="微软雅黑" panose="020B0503020204020204" charset="-122"/>
                <a:cs typeface="微软雅黑" panose="020B0503020204020204" charset="-122"/>
              </a:rPr>
              <a:t>应用</a:t>
            </a:r>
            <a:r>
              <a:rPr spc="10" dirty="0">
                <a:solidFill>
                  <a:prstClr val="black"/>
                </a:solidFill>
                <a:latin typeface="微软雅黑" panose="020B0503020204020204" charset="-122"/>
                <a:cs typeface="微软雅黑" panose="020B0503020204020204" charset="-122"/>
              </a:rPr>
              <a:t>界</a:t>
            </a:r>
            <a:r>
              <a:rPr spc="-15" dirty="0">
                <a:solidFill>
                  <a:prstClr val="black"/>
                </a:solidFill>
                <a:latin typeface="微软雅黑" panose="020B0503020204020204" charset="-122"/>
                <a:cs typeface="微软雅黑" panose="020B0503020204020204" charset="-122"/>
              </a:rPr>
              <a:t>面</a:t>
            </a:r>
            <a:r>
              <a:rPr spc="-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击系</a:t>
            </a:r>
            <a:r>
              <a:rPr spc="10" dirty="0">
                <a:solidFill>
                  <a:prstClr val="black"/>
                </a:solidFill>
                <a:latin typeface="微软雅黑" panose="020B0503020204020204" charset="-122"/>
                <a:cs typeface="微软雅黑" panose="020B0503020204020204" charset="-122"/>
              </a:rPr>
              <a:t>统</a:t>
            </a:r>
            <a:r>
              <a:rPr dirty="0">
                <a:solidFill>
                  <a:prstClr val="black"/>
                </a:solidFill>
                <a:latin typeface="微软雅黑" panose="020B0503020204020204" charset="-122"/>
                <a:cs typeface="微软雅黑" panose="020B0503020204020204" charset="-122"/>
              </a:rPr>
              <a:t>自带的</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工</a:t>
            </a:r>
            <a:r>
              <a:rPr spc="5" dirty="0">
                <a:solidFill>
                  <a:prstClr val="black"/>
                </a:solidFill>
                <a:latin typeface="微软雅黑" panose="020B0503020204020204" charset="-122"/>
                <a:cs typeface="微软雅黑" panose="020B0503020204020204" charset="-122"/>
              </a:rPr>
              <a:t>业</a:t>
            </a:r>
            <a:r>
              <a:rPr dirty="0">
                <a:solidFill>
                  <a:prstClr val="black"/>
                </a:solidFill>
                <a:latin typeface="微软雅黑" panose="020B0503020204020204" charset="-122"/>
                <a:cs typeface="微软雅黑" panose="020B0503020204020204" charset="-122"/>
              </a:rPr>
              <a:t>机器人可视</a:t>
            </a:r>
            <a:r>
              <a:rPr spc="5" dirty="0">
                <a:solidFill>
                  <a:prstClr val="black"/>
                </a:solidFill>
                <a:latin typeface="微软雅黑" panose="020B0503020204020204" charset="-122"/>
                <a:cs typeface="微软雅黑" panose="020B0503020204020204" charset="-122"/>
              </a:rPr>
              <a:t>化</a:t>
            </a:r>
            <a:r>
              <a:rPr dirty="0">
                <a:solidFill>
                  <a:prstClr val="black"/>
                </a:solidFill>
                <a:latin typeface="微软雅黑" panose="020B0503020204020204" charset="-122"/>
                <a:cs typeface="微软雅黑" panose="020B0503020204020204" charset="-122"/>
              </a:rPr>
              <a:t>监</a:t>
            </a:r>
            <a:r>
              <a:rPr spc="5" dirty="0">
                <a:solidFill>
                  <a:prstClr val="black"/>
                </a:solidFill>
                <a:latin typeface="微软雅黑" panose="020B0503020204020204" charset="-122"/>
                <a:cs typeface="微软雅黑" panose="020B0503020204020204" charset="-122"/>
              </a:rPr>
              <a:t>控</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模板</a:t>
            </a:r>
            <a:endParaRPr>
              <a:solidFill>
                <a:prstClr val="black"/>
              </a:solidFill>
              <a:latin typeface="微软雅黑" panose="020B0503020204020204" charset="-122"/>
              <a:cs typeface="微软雅黑" panose="020B0503020204020204" charset="-122"/>
            </a:endParaRPr>
          </a:p>
          <a:p>
            <a:pPr marL="12700">
              <a:spcBef>
                <a:spcPts val="1080"/>
              </a:spcBef>
              <a:tabLst>
                <a:tab pos="650875" algn="l"/>
              </a:tabLst>
            </a:pPr>
            <a:r>
              <a:rPr dirty="0">
                <a:solidFill>
                  <a:prstClr val="black"/>
                </a:solidFill>
                <a:latin typeface="微软雅黑" panose="020B0503020204020204" charset="-122"/>
                <a:cs typeface="微软雅黑" panose="020B0503020204020204" charset="-122"/>
              </a:rPr>
              <a:t>的	图标直接使用该模板。</a:t>
            </a:r>
            <a:endParaRPr>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6510">
              <a:lnSpc>
                <a:spcPct val="100000"/>
              </a:lnSpc>
            </a:pPr>
            <a:r>
              <a:rPr sz="3200" dirty="0">
                <a:solidFill>
                  <a:srgbClr val="00A755"/>
                </a:solidFill>
              </a:rPr>
              <a:t>工业互联网</a:t>
            </a:r>
            <a:r>
              <a:rPr dirty="0"/>
              <a:t>-（1）发展历程</a:t>
            </a:r>
            <a:endParaRPr sz="3200"/>
          </a:p>
        </p:txBody>
      </p:sp>
      <p:sp>
        <p:nvSpPr>
          <p:cNvPr id="4" name="object 4"/>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3" name="object 3"/>
          <p:cNvSpPr txBox="1"/>
          <p:nvPr/>
        </p:nvSpPr>
        <p:spPr>
          <a:xfrm>
            <a:off x="1338199" y="1980311"/>
            <a:ext cx="9518015" cy="3319779"/>
          </a:xfrm>
          <a:prstGeom prst="rect">
            <a:avLst/>
          </a:prstGeom>
        </p:spPr>
        <p:txBody>
          <a:bodyPr vert="horz" wrap="square" lIns="0" tIns="0" rIns="0" bIns="0" rtlCol="0">
            <a:spAutoFit/>
          </a:bodyPr>
          <a:lstStyle/>
          <a:p>
            <a:pPr marL="12700" marR="5080" indent="476885" algn="just">
              <a:lnSpc>
                <a:spcPct val="150000"/>
              </a:lnSpc>
            </a:pPr>
            <a:r>
              <a:rPr sz="1800" spc="25" dirty="0">
                <a:latin typeface="微软雅黑" panose="020B0503020204020204" charset="-122"/>
                <a:cs typeface="微软雅黑" panose="020B0503020204020204" charset="-122"/>
              </a:rPr>
              <a:t>纵观全</a:t>
            </a:r>
            <a:r>
              <a:rPr sz="1800" spc="10" dirty="0">
                <a:latin typeface="微软雅黑" panose="020B0503020204020204" charset="-122"/>
                <a:cs typeface="微软雅黑" panose="020B0503020204020204" charset="-122"/>
              </a:rPr>
              <a:t>球</a:t>
            </a:r>
            <a:r>
              <a:rPr sz="1800" spc="25" dirty="0">
                <a:latin typeface="微软雅黑" panose="020B0503020204020204" charset="-122"/>
                <a:cs typeface="微软雅黑" panose="020B0503020204020204" charset="-122"/>
              </a:rPr>
              <a:t>各主要</a:t>
            </a:r>
            <a:r>
              <a:rPr sz="1800" spc="10" dirty="0">
                <a:latin typeface="微软雅黑" panose="020B0503020204020204" charset="-122"/>
                <a:cs typeface="微软雅黑" panose="020B0503020204020204" charset="-122"/>
              </a:rPr>
              <a:t>国</a:t>
            </a:r>
            <a:r>
              <a:rPr sz="1800" spc="25" dirty="0">
                <a:latin typeface="微软雅黑" panose="020B0503020204020204" charset="-122"/>
                <a:cs typeface="微软雅黑" panose="020B0503020204020204" charset="-122"/>
              </a:rPr>
              <a:t>家</a:t>
            </a:r>
            <a:r>
              <a:rPr sz="1800" spc="10" dirty="0">
                <a:latin typeface="微软雅黑" panose="020B0503020204020204" charset="-122"/>
                <a:cs typeface="微软雅黑" panose="020B0503020204020204" charset="-122"/>
              </a:rPr>
              <a:t>的</a:t>
            </a:r>
            <a:r>
              <a:rPr sz="1800" spc="25" dirty="0">
                <a:latin typeface="微软雅黑" panose="020B0503020204020204" charset="-122"/>
                <a:cs typeface="微软雅黑" panose="020B0503020204020204" charset="-122"/>
              </a:rPr>
              <a:t>工业互</a:t>
            </a:r>
            <a:r>
              <a:rPr sz="1800" spc="10" dirty="0">
                <a:latin typeface="微软雅黑" panose="020B0503020204020204" charset="-122"/>
                <a:cs typeface="微软雅黑" panose="020B0503020204020204" charset="-122"/>
              </a:rPr>
              <a:t>联</a:t>
            </a:r>
            <a:r>
              <a:rPr sz="1800" spc="25" dirty="0">
                <a:latin typeface="微软雅黑" panose="020B0503020204020204" charset="-122"/>
                <a:cs typeface="微软雅黑" panose="020B0503020204020204" charset="-122"/>
              </a:rPr>
              <a:t>网</a:t>
            </a:r>
            <a:r>
              <a:rPr sz="1800" spc="10" dirty="0">
                <a:latin typeface="微软雅黑" panose="020B0503020204020204" charset="-122"/>
                <a:cs typeface="微软雅黑" panose="020B0503020204020204" charset="-122"/>
              </a:rPr>
              <a:t>发</a:t>
            </a:r>
            <a:r>
              <a:rPr sz="1800" spc="25" dirty="0">
                <a:latin typeface="微软雅黑" panose="020B0503020204020204" charset="-122"/>
                <a:cs typeface="微软雅黑" panose="020B0503020204020204" charset="-122"/>
              </a:rPr>
              <a:t>展实</a:t>
            </a:r>
            <a:r>
              <a:rPr sz="1800" spc="10" dirty="0">
                <a:latin typeface="微软雅黑" panose="020B0503020204020204" charset="-122"/>
                <a:cs typeface="微软雅黑" panose="020B0503020204020204" charset="-122"/>
              </a:rPr>
              <a:t>践，</a:t>
            </a:r>
            <a:r>
              <a:rPr sz="1800" spc="25" dirty="0">
                <a:latin typeface="微软雅黑" panose="020B0503020204020204" charset="-122"/>
                <a:cs typeface="微软雅黑" panose="020B0503020204020204" charset="-122"/>
              </a:rPr>
              <a:t>基</a:t>
            </a:r>
            <a:r>
              <a:rPr sz="1800" spc="10" dirty="0">
                <a:latin typeface="微软雅黑" panose="020B0503020204020204" charset="-122"/>
                <a:cs typeface="微软雅黑" panose="020B0503020204020204" charset="-122"/>
              </a:rPr>
              <a:t>本</a:t>
            </a:r>
            <a:r>
              <a:rPr sz="1800" spc="25" dirty="0">
                <a:latin typeface="微软雅黑" panose="020B0503020204020204" charset="-122"/>
                <a:cs typeface="微软雅黑" panose="020B0503020204020204" charset="-122"/>
              </a:rPr>
              <a:t>形成了</a:t>
            </a:r>
            <a:r>
              <a:rPr sz="1800" spc="10" dirty="0">
                <a:latin typeface="微软雅黑" panose="020B0503020204020204" charset="-122"/>
                <a:cs typeface="微软雅黑" panose="020B0503020204020204" charset="-122"/>
              </a:rPr>
              <a:t>一</a:t>
            </a:r>
            <a:r>
              <a:rPr sz="1800" spc="20" dirty="0">
                <a:latin typeface="微软雅黑" panose="020B0503020204020204" charset="-122"/>
                <a:cs typeface="微软雅黑" panose="020B0503020204020204" charset="-122"/>
              </a:rPr>
              <a:t>条</a:t>
            </a:r>
            <a:r>
              <a:rPr sz="1800" spc="10" dirty="0">
                <a:latin typeface="微软雅黑" panose="020B0503020204020204" charset="-122"/>
                <a:cs typeface="微软雅黑" panose="020B0503020204020204" charset="-122"/>
              </a:rPr>
              <a:t>“</a:t>
            </a:r>
            <a:r>
              <a:rPr sz="1800" spc="20" dirty="0">
                <a:latin typeface="微软雅黑" panose="020B0503020204020204" charset="-122"/>
                <a:cs typeface="微软雅黑" panose="020B0503020204020204" charset="-122"/>
              </a:rPr>
              <a:t>政府引</a:t>
            </a:r>
            <a:r>
              <a:rPr sz="1800" spc="10" dirty="0">
                <a:latin typeface="微软雅黑" panose="020B0503020204020204" charset="-122"/>
                <a:cs typeface="微软雅黑" panose="020B0503020204020204" charset="-122"/>
              </a:rPr>
              <a:t>导</a:t>
            </a:r>
            <a:r>
              <a:rPr sz="1800" spc="20" dirty="0">
                <a:latin typeface="微软雅黑" panose="020B0503020204020204" charset="-122"/>
                <a:cs typeface="微软雅黑" panose="020B0503020204020204" charset="-122"/>
              </a:rPr>
              <a:t>、</a:t>
            </a:r>
            <a:r>
              <a:rPr sz="1800" spc="10" dirty="0">
                <a:latin typeface="微软雅黑" panose="020B0503020204020204" charset="-122"/>
                <a:cs typeface="微软雅黑" panose="020B0503020204020204" charset="-122"/>
              </a:rPr>
              <a:t>市</a:t>
            </a:r>
            <a:r>
              <a:rPr sz="1800" spc="20" dirty="0">
                <a:latin typeface="微软雅黑" panose="020B0503020204020204" charset="-122"/>
                <a:cs typeface="微软雅黑" panose="020B0503020204020204" charset="-122"/>
              </a:rPr>
              <a:t>场主</a:t>
            </a:r>
            <a:r>
              <a:rPr sz="1800" spc="30" dirty="0">
                <a:latin typeface="微软雅黑" panose="020B0503020204020204" charset="-122"/>
                <a:cs typeface="微软雅黑" panose="020B0503020204020204" charset="-122"/>
              </a:rPr>
              <a:t>导</a:t>
            </a:r>
            <a:r>
              <a:rPr sz="1800" spc="20" dirty="0">
                <a:latin typeface="微软雅黑" panose="020B0503020204020204" charset="-122"/>
                <a:cs typeface="微软雅黑" panose="020B0503020204020204" charset="-122"/>
              </a:rPr>
              <a:t>、</a:t>
            </a:r>
            <a:r>
              <a:rPr sz="1800" dirty="0">
                <a:latin typeface="微软雅黑" panose="020B0503020204020204" charset="-122"/>
                <a:cs typeface="微软雅黑" panose="020B0503020204020204" charset="-122"/>
              </a:rPr>
              <a:t>企 </a:t>
            </a:r>
            <a:r>
              <a:rPr sz="1800" spc="20" dirty="0">
                <a:latin typeface="微软雅黑" panose="020B0503020204020204" charset="-122"/>
                <a:cs typeface="微软雅黑" panose="020B0503020204020204" charset="-122"/>
              </a:rPr>
              <a:t>业主体</a:t>
            </a:r>
            <a:r>
              <a:rPr sz="1800" spc="25" dirty="0">
                <a:latin typeface="微软雅黑" panose="020B0503020204020204" charset="-122"/>
                <a:cs typeface="微软雅黑" panose="020B0503020204020204" charset="-122"/>
              </a:rPr>
              <a:t>、</a:t>
            </a:r>
            <a:r>
              <a:rPr sz="1800" spc="20" dirty="0">
                <a:latin typeface="微软雅黑" panose="020B0503020204020204" charset="-122"/>
                <a:cs typeface="微软雅黑" panose="020B0503020204020204" charset="-122"/>
              </a:rPr>
              <a:t>联盟支撑”的发展道</a:t>
            </a:r>
            <a:r>
              <a:rPr sz="1800" spc="25" dirty="0">
                <a:latin typeface="微软雅黑" panose="020B0503020204020204" charset="-122"/>
                <a:cs typeface="微软雅黑" panose="020B0503020204020204" charset="-122"/>
              </a:rPr>
              <a:t>路</a:t>
            </a:r>
            <a:r>
              <a:rPr sz="1800" spc="20" dirty="0">
                <a:latin typeface="微软雅黑" panose="020B0503020204020204" charset="-122"/>
                <a:cs typeface="微软雅黑" panose="020B0503020204020204" charset="-122"/>
              </a:rPr>
              <a:t>，在技</a:t>
            </a:r>
            <a:r>
              <a:rPr sz="1800" spc="10" dirty="0">
                <a:latin typeface="微软雅黑" panose="020B0503020204020204" charset="-122"/>
                <a:cs typeface="微软雅黑" panose="020B0503020204020204" charset="-122"/>
              </a:rPr>
              <a:t>术</a:t>
            </a:r>
            <a:r>
              <a:rPr sz="1800" spc="20" dirty="0">
                <a:latin typeface="微软雅黑" panose="020B0503020204020204" charset="-122"/>
                <a:cs typeface="微软雅黑" panose="020B0503020204020204" charset="-122"/>
              </a:rPr>
              <a:t>攻</a:t>
            </a:r>
            <a:r>
              <a:rPr sz="1800" spc="30" dirty="0">
                <a:latin typeface="微软雅黑" panose="020B0503020204020204" charset="-122"/>
                <a:cs typeface="微软雅黑" panose="020B0503020204020204" charset="-122"/>
              </a:rPr>
              <a:t>关</a:t>
            </a:r>
            <a:r>
              <a:rPr sz="1800" spc="20" dirty="0">
                <a:latin typeface="微软雅黑" panose="020B0503020204020204" charset="-122"/>
                <a:cs typeface="微软雅黑" panose="020B0503020204020204" charset="-122"/>
              </a:rPr>
              <a:t>、产业</a:t>
            </a:r>
            <a:r>
              <a:rPr sz="1800" spc="10" dirty="0">
                <a:latin typeface="微软雅黑" panose="020B0503020204020204" charset="-122"/>
                <a:cs typeface="微软雅黑" panose="020B0503020204020204" charset="-122"/>
              </a:rPr>
              <a:t>布</a:t>
            </a:r>
            <a:r>
              <a:rPr sz="1800" spc="30" dirty="0">
                <a:latin typeface="微软雅黑" panose="020B0503020204020204" charset="-122"/>
                <a:cs typeface="微软雅黑" panose="020B0503020204020204" charset="-122"/>
              </a:rPr>
              <a:t>局</a:t>
            </a:r>
            <a:r>
              <a:rPr sz="1800" spc="20" dirty="0">
                <a:latin typeface="微软雅黑" panose="020B0503020204020204" charset="-122"/>
                <a:cs typeface="微软雅黑" panose="020B0503020204020204" charset="-122"/>
              </a:rPr>
              <a:t>、资本服</a:t>
            </a:r>
            <a:r>
              <a:rPr sz="1800" spc="10" dirty="0">
                <a:latin typeface="微软雅黑" panose="020B0503020204020204" charset="-122"/>
                <a:cs typeface="微软雅黑" panose="020B0503020204020204" charset="-122"/>
              </a:rPr>
              <a:t>务</a:t>
            </a:r>
            <a:r>
              <a:rPr sz="1800" spc="20" dirty="0">
                <a:latin typeface="微软雅黑" panose="020B0503020204020204" charset="-122"/>
                <a:cs typeface="微软雅黑" panose="020B0503020204020204" charset="-122"/>
              </a:rPr>
              <a:t>等方</a:t>
            </a:r>
            <a:r>
              <a:rPr sz="1800" spc="35" dirty="0">
                <a:latin typeface="微软雅黑" panose="020B0503020204020204" charset="-122"/>
                <a:cs typeface="微软雅黑" panose="020B0503020204020204" charset="-122"/>
              </a:rPr>
              <a:t>面</a:t>
            </a:r>
            <a:r>
              <a:rPr sz="1800" spc="20" dirty="0">
                <a:latin typeface="微软雅黑" panose="020B0503020204020204" charset="-122"/>
                <a:cs typeface="微软雅黑" panose="020B0503020204020204" charset="-122"/>
              </a:rPr>
              <a:t>，加</a:t>
            </a:r>
            <a:r>
              <a:rPr sz="1800" spc="10" dirty="0">
                <a:latin typeface="微软雅黑" panose="020B0503020204020204" charset="-122"/>
                <a:cs typeface="微软雅黑" panose="020B0503020204020204" charset="-122"/>
              </a:rPr>
              <a:t>大</a:t>
            </a:r>
            <a:r>
              <a:rPr sz="1800" spc="20" dirty="0">
                <a:latin typeface="微软雅黑" panose="020B0503020204020204" charset="-122"/>
                <a:cs typeface="微软雅黑" panose="020B0503020204020204" charset="-122"/>
              </a:rPr>
              <a:t>产学研用</a:t>
            </a:r>
            <a:r>
              <a:rPr sz="1800" dirty="0">
                <a:latin typeface="微软雅黑" panose="020B0503020204020204" charset="-122"/>
                <a:cs typeface="微软雅黑" panose="020B0503020204020204" charset="-122"/>
              </a:rPr>
              <a:t>合 作力度，形成合力共同推动工业互联网创新发展的局</a:t>
            </a:r>
            <a:r>
              <a:rPr sz="1800" spc="5" dirty="0">
                <a:latin typeface="微软雅黑" panose="020B0503020204020204" charset="-122"/>
                <a:cs typeface="微软雅黑" panose="020B0503020204020204" charset="-122"/>
              </a:rPr>
              <a:t>面</a:t>
            </a:r>
            <a:r>
              <a:rPr sz="1800" dirty="0">
                <a:latin typeface="微软雅黑" panose="020B0503020204020204" charset="-122"/>
                <a:cs typeface="微软雅黑" panose="020B0503020204020204" charset="-122"/>
              </a:rPr>
              <a:t>。</a:t>
            </a:r>
            <a:endParaRPr sz="1800">
              <a:latin typeface="微软雅黑" panose="020B0503020204020204" charset="-122"/>
              <a:cs typeface="微软雅黑" panose="020B0503020204020204" charset="-122"/>
            </a:endParaRPr>
          </a:p>
          <a:p>
            <a:pPr marL="12700" marR="8255" indent="476885" algn="just">
              <a:lnSpc>
                <a:spcPct val="150000"/>
              </a:lnSpc>
            </a:pPr>
            <a:r>
              <a:rPr sz="1800" dirty="0">
                <a:latin typeface="微软雅黑" panose="020B0503020204020204" charset="-122"/>
                <a:cs typeface="微软雅黑" panose="020B0503020204020204" charset="-122"/>
              </a:rPr>
              <a:t>从国</a:t>
            </a:r>
            <a:r>
              <a:rPr sz="1800" spc="5" dirty="0">
                <a:latin typeface="微软雅黑" panose="020B0503020204020204" charset="-122"/>
                <a:cs typeface="微软雅黑" panose="020B0503020204020204" charset="-122"/>
              </a:rPr>
              <a:t>外</a:t>
            </a:r>
            <a:r>
              <a:rPr sz="1800" spc="10" dirty="0">
                <a:latin typeface="微软雅黑" panose="020B0503020204020204" charset="-122"/>
                <a:cs typeface="微软雅黑" panose="020B0503020204020204" charset="-122"/>
              </a:rPr>
              <a:t>领</a:t>
            </a:r>
            <a:r>
              <a:rPr sz="1800" dirty="0">
                <a:latin typeface="微软雅黑" panose="020B0503020204020204" charset="-122"/>
                <a:cs typeface="微软雅黑" panose="020B0503020204020204" charset="-122"/>
              </a:rPr>
              <a:t>先工</a:t>
            </a:r>
            <a:r>
              <a:rPr sz="1800" spc="5" dirty="0">
                <a:latin typeface="微软雅黑" panose="020B0503020204020204" charset="-122"/>
                <a:cs typeface="微软雅黑" panose="020B0503020204020204" charset="-122"/>
              </a:rPr>
              <a:t>业</a:t>
            </a:r>
            <a:r>
              <a:rPr sz="1800" dirty="0">
                <a:latin typeface="微软雅黑" panose="020B0503020204020204" charset="-122"/>
                <a:cs typeface="微软雅黑" panose="020B0503020204020204" charset="-122"/>
              </a:rPr>
              <a:t>互联</a:t>
            </a:r>
            <a:r>
              <a:rPr sz="1800" spc="5" dirty="0">
                <a:latin typeface="微软雅黑" panose="020B0503020204020204" charset="-122"/>
                <a:cs typeface="微软雅黑" panose="020B0503020204020204" charset="-122"/>
              </a:rPr>
              <a:t>网</a:t>
            </a:r>
            <a:r>
              <a:rPr sz="1800" dirty="0">
                <a:latin typeface="微软雅黑" panose="020B0503020204020204" charset="-122"/>
                <a:cs typeface="微软雅黑" panose="020B0503020204020204" charset="-122"/>
              </a:rPr>
              <a:t>企业</a:t>
            </a:r>
            <a:r>
              <a:rPr sz="1800" spc="5" dirty="0">
                <a:latin typeface="微软雅黑" panose="020B0503020204020204" charset="-122"/>
                <a:cs typeface="微软雅黑" panose="020B0503020204020204" charset="-122"/>
              </a:rPr>
              <a:t>实</a:t>
            </a:r>
            <a:r>
              <a:rPr sz="1800" dirty="0">
                <a:latin typeface="微软雅黑" panose="020B0503020204020204" charset="-122"/>
                <a:cs typeface="微软雅黑" panose="020B0503020204020204" charset="-122"/>
              </a:rPr>
              <a:t>践</a:t>
            </a:r>
            <a:r>
              <a:rPr sz="1800" spc="-20" dirty="0">
                <a:latin typeface="微软雅黑" panose="020B0503020204020204" charset="-122"/>
                <a:cs typeface="微软雅黑" panose="020B0503020204020204" charset="-122"/>
              </a:rPr>
              <a:t>看</a:t>
            </a:r>
            <a:r>
              <a:rPr sz="1800" dirty="0">
                <a:latin typeface="微软雅黑" panose="020B0503020204020204" charset="-122"/>
                <a:cs typeface="微软雅黑" panose="020B0503020204020204" charset="-122"/>
              </a:rPr>
              <a:t>，德国工业4</a:t>
            </a:r>
            <a:r>
              <a:rPr sz="1800" spc="-5" dirty="0">
                <a:latin typeface="微软雅黑" panose="020B0503020204020204" charset="-122"/>
                <a:cs typeface="微软雅黑" panose="020B0503020204020204" charset="-122"/>
              </a:rPr>
              <a:t>.</a:t>
            </a:r>
            <a:r>
              <a:rPr sz="1800" dirty="0">
                <a:latin typeface="微软雅黑" panose="020B0503020204020204" charset="-122"/>
                <a:cs typeface="微软雅黑" panose="020B0503020204020204" charset="-122"/>
              </a:rPr>
              <a:t>0战略以及美国工业互联网都提出了打造一 </a:t>
            </a:r>
            <a:r>
              <a:rPr sz="1800" spc="20" dirty="0">
                <a:latin typeface="微软雅黑" panose="020B0503020204020204" charset="-122"/>
                <a:cs typeface="微软雅黑" panose="020B0503020204020204" charset="-122"/>
              </a:rPr>
              <a:t>个平台的重要实</a:t>
            </a:r>
            <a:r>
              <a:rPr sz="1800" spc="25" dirty="0">
                <a:latin typeface="微软雅黑" panose="020B0503020204020204" charset="-122"/>
                <a:cs typeface="微软雅黑" panose="020B0503020204020204" charset="-122"/>
              </a:rPr>
              <a:t>践</a:t>
            </a:r>
            <a:r>
              <a:rPr sz="1800" spc="20" dirty="0">
                <a:latin typeface="微软雅黑" panose="020B0503020204020204" charset="-122"/>
                <a:cs typeface="微软雅黑" panose="020B0503020204020204" charset="-122"/>
              </a:rPr>
              <a:t>，工业互联网发展的</a:t>
            </a:r>
            <a:r>
              <a:rPr sz="1800" spc="10" dirty="0">
                <a:latin typeface="微软雅黑" panose="020B0503020204020204" charset="-122"/>
                <a:cs typeface="微软雅黑" panose="020B0503020204020204" charset="-122"/>
              </a:rPr>
              <a:t>核</a:t>
            </a:r>
            <a:r>
              <a:rPr sz="1800" spc="20" dirty="0">
                <a:latin typeface="微软雅黑" panose="020B0503020204020204" charset="-122"/>
                <a:cs typeface="微软雅黑" panose="020B0503020204020204" charset="-122"/>
              </a:rPr>
              <a:t>心载体是工</a:t>
            </a:r>
            <a:r>
              <a:rPr sz="1800" spc="10" dirty="0">
                <a:latin typeface="微软雅黑" panose="020B0503020204020204" charset="-122"/>
                <a:cs typeface="微软雅黑" panose="020B0503020204020204" charset="-122"/>
              </a:rPr>
              <a:t>业</a:t>
            </a:r>
            <a:r>
              <a:rPr sz="1800" spc="20" dirty="0">
                <a:latin typeface="微软雅黑" panose="020B0503020204020204" charset="-122"/>
                <a:cs typeface="微软雅黑" panose="020B0503020204020204" charset="-122"/>
              </a:rPr>
              <a:t>互联网平</a:t>
            </a:r>
            <a:r>
              <a:rPr sz="1800" spc="30" dirty="0">
                <a:latin typeface="微软雅黑" panose="020B0503020204020204" charset="-122"/>
                <a:cs typeface="微软雅黑" panose="020B0503020204020204" charset="-122"/>
              </a:rPr>
              <a:t>台</a:t>
            </a:r>
            <a:r>
              <a:rPr sz="1800" spc="10" dirty="0">
                <a:latin typeface="微软雅黑" panose="020B0503020204020204" charset="-122"/>
                <a:cs typeface="微软雅黑" panose="020B0503020204020204" charset="-122"/>
              </a:rPr>
              <a:t>，</a:t>
            </a:r>
            <a:r>
              <a:rPr sz="1800" spc="20" dirty="0">
                <a:latin typeface="微软雅黑" panose="020B0503020204020204" charset="-122"/>
                <a:cs typeface="微软雅黑" panose="020B0503020204020204" charset="-122"/>
              </a:rPr>
              <a:t>一方面平台</a:t>
            </a:r>
            <a:r>
              <a:rPr sz="1800" spc="10" dirty="0">
                <a:latin typeface="微软雅黑" panose="020B0503020204020204" charset="-122"/>
                <a:cs typeface="微软雅黑" panose="020B0503020204020204" charset="-122"/>
              </a:rPr>
              <a:t>聚</a:t>
            </a:r>
            <a:r>
              <a:rPr sz="1800" spc="20" dirty="0">
                <a:latin typeface="微软雅黑" panose="020B0503020204020204" charset="-122"/>
                <a:cs typeface="微软雅黑" panose="020B0503020204020204" charset="-122"/>
              </a:rPr>
              <a:t>集了整个</a:t>
            </a:r>
            <a:r>
              <a:rPr sz="1800" dirty="0">
                <a:latin typeface="微软雅黑" panose="020B0503020204020204" charset="-122"/>
                <a:cs typeface="微软雅黑" panose="020B0503020204020204" charset="-122"/>
              </a:rPr>
              <a:t>工</a:t>
            </a:r>
            <a:endParaRPr sz="1800">
              <a:latin typeface="微软雅黑" panose="020B0503020204020204" charset="-122"/>
              <a:cs typeface="微软雅黑" panose="020B0503020204020204" charset="-122"/>
            </a:endParaRPr>
          </a:p>
          <a:p>
            <a:pPr marL="12700" marR="9525" algn="just">
              <a:lnSpc>
                <a:spcPct val="150000"/>
              </a:lnSpc>
            </a:pPr>
            <a:r>
              <a:rPr sz="1800" spc="20" dirty="0">
                <a:latin typeface="微软雅黑" panose="020B0503020204020204" charset="-122"/>
                <a:cs typeface="微软雅黑" panose="020B0503020204020204" charset="-122"/>
              </a:rPr>
              <a:t>业生产制造各个环节的要素信</a:t>
            </a:r>
            <a:r>
              <a:rPr sz="1800" spc="25" dirty="0">
                <a:latin typeface="微软雅黑" panose="020B0503020204020204" charset="-122"/>
                <a:cs typeface="微软雅黑" panose="020B0503020204020204" charset="-122"/>
              </a:rPr>
              <a:t>息</a:t>
            </a:r>
            <a:r>
              <a:rPr sz="1800" spc="20" dirty="0">
                <a:latin typeface="微软雅黑" panose="020B0503020204020204" charset="-122"/>
                <a:cs typeface="微软雅黑" panose="020B0503020204020204" charset="-122"/>
              </a:rPr>
              <a:t>，掌握</a:t>
            </a:r>
            <a:r>
              <a:rPr sz="1800" spc="10" dirty="0">
                <a:latin typeface="微软雅黑" panose="020B0503020204020204" charset="-122"/>
                <a:cs typeface="微软雅黑" panose="020B0503020204020204" charset="-122"/>
              </a:rPr>
              <a:t>住</a:t>
            </a:r>
            <a:r>
              <a:rPr sz="1800" spc="20" dirty="0">
                <a:latin typeface="微软雅黑" panose="020B0503020204020204" charset="-122"/>
                <a:cs typeface="微软雅黑" panose="020B0503020204020204" charset="-122"/>
              </a:rPr>
              <a:t>平台就掌握</a:t>
            </a:r>
            <a:r>
              <a:rPr sz="1800" spc="10" dirty="0">
                <a:latin typeface="微软雅黑" panose="020B0503020204020204" charset="-122"/>
                <a:cs typeface="微软雅黑" panose="020B0503020204020204" charset="-122"/>
              </a:rPr>
              <a:t>了</a:t>
            </a:r>
            <a:r>
              <a:rPr sz="1800" spc="20" dirty="0">
                <a:latin typeface="微软雅黑" panose="020B0503020204020204" charset="-122"/>
                <a:cs typeface="微软雅黑" panose="020B0503020204020204" charset="-122"/>
              </a:rPr>
              <a:t>主动</a:t>
            </a:r>
            <a:r>
              <a:rPr sz="1800" spc="50" dirty="0">
                <a:latin typeface="微软雅黑" panose="020B0503020204020204" charset="-122"/>
                <a:cs typeface="微软雅黑" panose="020B0503020204020204" charset="-122"/>
              </a:rPr>
              <a:t>权</a:t>
            </a:r>
            <a:r>
              <a:rPr sz="1800" spc="20" dirty="0">
                <a:latin typeface="微软雅黑" panose="020B0503020204020204" charset="-122"/>
                <a:cs typeface="微软雅黑" panose="020B0503020204020204" charset="-122"/>
              </a:rPr>
              <a:t>，另</a:t>
            </a:r>
            <a:r>
              <a:rPr sz="1800" spc="10" dirty="0">
                <a:latin typeface="微软雅黑" panose="020B0503020204020204" charset="-122"/>
                <a:cs typeface="微软雅黑" panose="020B0503020204020204" charset="-122"/>
              </a:rPr>
              <a:t>一</a:t>
            </a:r>
            <a:r>
              <a:rPr sz="1800" spc="20" dirty="0">
                <a:latin typeface="微软雅黑" panose="020B0503020204020204" charset="-122"/>
                <a:cs typeface="微软雅黑" panose="020B0503020204020204" charset="-122"/>
              </a:rPr>
              <a:t>方面通过平</a:t>
            </a:r>
            <a:r>
              <a:rPr sz="1800" spc="10" dirty="0">
                <a:latin typeface="微软雅黑" panose="020B0503020204020204" charset="-122"/>
                <a:cs typeface="微软雅黑" panose="020B0503020204020204" charset="-122"/>
              </a:rPr>
              <a:t>台</a:t>
            </a:r>
            <a:r>
              <a:rPr sz="1800" spc="20" dirty="0">
                <a:latin typeface="微软雅黑" panose="020B0503020204020204" charset="-122"/>
                <a:cs typeface="微软雅黑" panose="020B0503020204020204" charset="-122"/>
              </a:rPr>
              <a:t>的建设迭</a:t>
            </a:r>
            <a:r>
              <a:rPr sz="1800" dirty="0">
                <a:latin typeface="微软雅黑" panose="020B0503020204020204" charset="-122"/>
                <a:cs typeface="微软雅黑" panose="020B0503020204020204" charset="-122"/>
              </a:rPr>
              <a:t>代 </a:t>
            </a:r>
            <a:r>
              <a:rPr sz="1800" spc="20" dirty="0">
                <a:latin typeface="微软雅黑" panose="020B0503020204020204" charset="-122"/>
                <a:cs typeface="微软雅黑" panose="020B0503020204020204" charset="-122"/>
              </a:rPr>
              <a:t>能够牵引数据采</a:t>
            </a:r>
            <a:r>
              <a:rPr sz="1800" spc="25" dirty="0">
                <a:latin typeface="微软雅黑" panose="020B0503020204020204" charset="-122"/>
                <a:cs typeface="微软雅黑" panose="020B0503020204020204" charset="-122"/>
              </a:rPr>
              <a:t>集</a:t>
            </a:r>
            <a:r>
              <a:rPr sz="1800" spc="20" dirty="0">
                <a:latin typeface="微软雅黑" panose="020B0503020204020204" charset="-122"/>
                <a:cs typeface="微软雅黑" panose="020B0503020204020204" charset="-122"/>
              </a:rPr>
              <a:t>、网络接</a:t>
            </a:r>
            <a:r>
              <a:rPr sz="1800" spc="25" dirty="0">
                <a:latin typeface="微软雅黑" panose="020B0503020204020204" charset="-122"/>
                <a:cs typeface="微软雅黑" panose="020B0503020204020204" charset="-122"/>
              </a:rPr>
              <a:t>入</a:t>
            </a:r>
            <a:r>
              <a:rPr sz="1800" spc="20" dirty="0">
                <a:latin typeface="微软雅黑" panose="020B0503020204020204" charset="-122"/>
                <a:cs typeface="微软雅黑" panose="020B0503020204020204" charset="-122"/>
              </a:rPr>
              <a:t>、安全防</a:t>
            </a:r>
            <a:r>
              <a:rPr sz="1800" spc="10" dirty="0">
                <a:latin typeface="微软雅黑" panose="020B0503020204020204" charset="-122"/>
                <a:cs typeface="微软雅黑" panose="020B0503020204020204" charset="-122"/>
              </a:rPr>
              <a:t>护</a:t>
            </a:r>
            <a:r>
              <a:rPr sz="1800" spc="20" dirty="0">
                <a:latin typeface="微软雅黑" panose="020B0503020204020204" charset="-122"/>
                <a:cs typeface="微软雅黑" panose="020B0503020204020204" charset="-122"/>
              </a:rPr>
              <a:t>、应用开发</a:t>
            </a:r>
            <a:r>
              <a:rPr sz="1800" spc="10" dirty="0">
                <a:latin typeface="微软雅黑" panose="020B0503020204020204" charset="-122"/>
                <a:cs typeface="微软雅黑" panose="020B0503020204020204" charset="-122"/>
              </a:rPr>
              <a:t>等</a:t>
            </a:r>
            <a:r>
              <a:rPr sz="1800" spc="20" dirty="0">
                <a:latin typeface="微软雅黑" panose="020B0503020204020204" charset="-122"/>
                <a:cs typeface="微软雅黑" panose="020B0503020204020204" charset="-122"/>
              </a:rPr>
              <a:t>各产业链条</a:t>
            </a:r>
            <a:r>
              <a:rPr sz="1800" spc="10" dirty="0">
                <a:latin typeface="微软雅黑" panose="020B0503020204020204" charset="-122"/>
                <a:cs typeface="微软雅黑" panose="020B0503020204020204" charset="-122"/>
              </a:rPr>
              <a:t>协</a:t>
            </a:r>
            <a:r>
              <a:rPr sz="1800" spc="20" dirty="0">
                <a:latin typeface="微软雅黑" panose="020B0503020204020204" charset="-122"/>
                <a:cs typeface="微软雅黑" panose="020B0503020204020204" charset="-122"/>
              </a:rPr>
              <a:t>同发</a:t>
            </a:r>
            <a:r>
              <a:rPr sz="1800" spc="55" dirty="0">
                <a:latin typeface="微软雅黑" panose="020B0503020204020204" charset="-122"/>
                <a:cs typeface="微软雅黑" panose="020B0503020204020204" charset="-122"/>
              </a:rPr>
              <a:t>展</a:t>
            </a:r>
            <a:r>
              <a:rPr sz="1800" spc="20" dirty="0">
                <a:latin typeface="微软雅黑" panose="020B0503020204020204" charset="-122"/>
                <a:cs typeface="微软雅黑" panose="020B0503020204020204" charset="-122"/>
              </a:rPr>
              <a:t>，带</a:t>
            </a:r>
            <a:r>
              <a:rPr sz="1800" spc="10" dirty="0">
                <a:latin typeface="微软雅黑" panose="020B0503020204020204" charset="-122"/>
                <a:cs typeface="微软雅黑" panose="020B0503020204020204" charset="-122"/>
              </a:rPr>
              <a:t>动</a:t>
            </a:r>
            <a:r>
              <a:rPr sz="1800" spc="20" dirty="0">
                <a:latin typeface="微软雅黑" panose="020B0503020204020204" charset="-122"/>
                <a:cs typeface="微软雅黑" panose="020B0503020204020204" charset="-122"/>
              </a:rPr>
              <a:t>提升平台</a:t>
            </a:r>
            <a:r>
              <a:rPr sz="1800" dirty="0">
                <a:latin typeface="微软雅黑" panose="020B0503020204020204" charset="-122"/>
                <a:cs typeface="微软雅黑" panose="020B0503020204020204" charset="-122"/>
              </a:rPr>
              <a:t>供 给能力。</a:t>
            </a:r>
            <a:endParaRPr sz="1800">
              <a:latin typeface="微软雅黑" panose="020B0503020204020204" charset="-122"/>
              <a:cs typeface="微软雅黑" panose="020B050302020402020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089761" y="2710433"/>
            <a:ext cx="3636645" cy="2744470"/>
          </a:xfrm>
          <a:prstGeom prst="rect">
            <a:avLst/>
          </a:prstGeom>
        </p:spPr>
        <p:txBody>
          <a:bodyPr vert="horz" wrap="square" lIns="0" tIns="0" rIns="0" bIns="0" rtlCol="0">
            <a:spAutoFit/>
          </a:bodyPr>
          <a:lstStyle/>
          <a:p>
            <a:pPr marL="12700" marR="5080" indent="278765">
              <a:lnSpc>
                <a:spcPct val="125000"/>
              </a:lnSpc>
            </a:pPr>
            <a:r>
              <a:rPr sz="1600" spc="40" dirty="0">
                <a:solidFill>
                  <a:prstClr val="black"/>
                </a:solidFill>
                <a:latin typeface="宋体" pitchFamily="2" charset="-122"/>
                <a:cs typeface="宋体" pitchFamily="2" charset="-122"/>
              </a:rPr>
              <a:t>注意</a:t>
            </a:r>
            <a:r>
              <a:rPr sz="1600" spc="30" dirty="0">
                <a:solidFill>
                  <a:prstClr val="black"/>
                </a:solidFill>
                <a:latin typeface="宋体" pitchFamily="2" charset="-122"/>
                <a:cs typeface="宋体" pitchFamily="2" charset="-122"/>
              </a:rPr>
              <a:t>：</a:t>
            </a:r>
            <a:r>
              <a:rPr sz="1600" spc="40" dirty="0">
                <a:solidFill>
                  <a:prstClr val="black"/>
                </a:solidFill>
                <a:latin typeface="宋体" pitchFamily="2" charset="-122"/>
                <a:cs typeface="宋体" pitchFamily="2" charset="-122"/>
              </a:rPr>
              <a:t>在</a:t>
            </a:r>
            <a:r>
              <a:rPr sz="1600" spc="30" dirty="0">
                <a:solidFill>
                  <a:prstClr val="black"/>
                </a:solidFill>
                <a:latin typeface="宋体" pitchFamily="2" charset="-122"/>
                <a:cs typeface="宋体" pitchFamily="2" charset="-122"/>
              </a:rPr>
              <a:t>本</a:t>
            </a:r>
            <a:r>
              <a:rPr sz="1600" spc="40" dirty="0">
                <a:solidFill>
                  <a:prstClr val="black"/>
                </a:solidFill>
                <a:latin typeface="宋体" pitchFamily="2" charset="-122"/>
                <a:cs typeface="宋体" pitchFamily="2" charset="-122"/>
              </a:rPr>
              <a:t>书</a:t>
            </a:r>
            <a:r>
              <a:rPr sz="1600" spc="30" dirty="0">
                <a:solidFill>
                  <a:prstClr val="black"/>
                </a:solidFill>
                <a:latin typeface="宋体" pitchFamily="2" charset="-122"/>
                <a:cs typeface="宋体" pitchFamily="2" charset="-122"/>
              </a:rPr>
              <a:t>使</a:t>
            </a:r>
            <a:r>
              <a:rPr sz="1600" spc="40" dirty="0">
                <a:solidFill>
                  <a:prstClr val="black"/>
                </a:solidFill>
                <a:latin typeface="宋体" pitchFamily="2" charset="-122"/>
                <a:cs typeface="宋体" pitchFamily="2" charset="-122"/>
              </a:rPr>
              <a:t>用的</a:t>
            </a:r>
            <a:r>
              <a:rPr sz="1600" spc="30" dirty="0">
                <a:solidFill>
                  <a:prstClr val="black"/>
                </a:solidFill>
                <a:latin typeface="宋体" pitchFamily="2" charset="-122"/>
                <a:cs typeface="宋体" pitchFamily="2" charset="-122"/>
              </a:rPr>
              <a:t>工</a:t>
            </a:r>
            <a:r>
              <a:rPr sz="1600" spc="40" dirty="0">
                <a:solidFill>
                  <a:prstClr val="black"/>
                </a:solidFill>
                <a:latin typeface="宋体" pitchFamily="2" charset="-122"/>
                <a:cs typeface="宋体" pitchFamily="2" charset="-122"/>
              </a:rPr>
              <a:t>业</a:t>
            </a:r>
            <a:r>
              <a:rPr sz="1600" spc="30" dirty="0">
                <a:solidFill>
                  <a:prstClr val="black"/>
                </a:solidFill>
                <a:latin typeface="宋体" pitchFamily="2" charset="-122"/>
                <a:cs typeface="宋体" pitchFamily="2" charset="-122"/>
              </a:rPr>
              <a:t>数</a:t>
            </a:r>
            <a:r>
              <a:rPr sz="1600" spc="40" dirty="0">
                <a:solidFill>
                  <a:prstClr val="black"/>
                </a:solidFill>
                <a:latin typeface="宋体" pitchFamily="2" charset="-122"/>
                <a:cs typeface="宋体" pitchFamily="2" charset="-122"/>
              </a:rPr>
              <a:t>字</a:t>
            </a:r>
            <a:r>
              <a:rPr sz="1600" spc="30" dirty="0">
                <a:solidFill>
                  <a:prstClr val="black"/>
                </a:solidFill>
                <a:latin typeface="宋体" pitchFamily="2" charset="-122"/>
                <a:cs typeface="宋体" pitchFamily="2" charset="-122"/>
              </a:rPr>
              <a:t>孪</a:t>
            </a:r>
            <a:r>
              <a:rPr sz="1600" spc="-5" dirty="0">
                <a:solidFill>
                  <a:prstClr val="black"/>
                </a:solidFill>
                <a:latin typeface="宋体" pitchFamily="2" charset="-122"/>
                <a:cs typeface="宋体" pitchFamily="2" charset="-122"/>
              </a:rPr>
              <a:t>生 </a:t>
            </a:r>
            <a:r>
              <a:rPr sz="1600" spc="75" dirty="0">
                <a:solidFill>
                  <a:prstClr val="black"/>
                </a:solidFill>
                <a:latin typeface="宋体" pitchFamily="2" charset="-122"/>
                <a:cs typeface="宋体" pitchFamily="2" charset="-122"/>
              </a:rPr>
              <a:t>建模平</a:t>
            </a:r>
            <a:r>
              <a:rPr sz="1600" spc="65" dirty="0">
                <a:solidFill>
                  <a:prstClr val="black"/>
                </a:solidFill>
                <a:latin typeface="宋体" pitchFamily="2" charset="-122"/>
                <a:cs typeface="宋体" pitchFamily="2" charset="-122"/>
              </a:rPr>
              <a:t>台</a:t>
            </a:r>
            <a:r>
              <a:rPr sz="1600" spc="85" dirty="0">
                <a:solidFill>
                  <a:prstClr val="black"/>
                </a:solidFill>
                <a:latin typeface="宋体" pitchFamily="2" charset="-122"/>
                <a:cs typeface="宋体" pitchFamily="2" charset="-122"/>
              </a:rPr>
              <a:t>中</a:t>
            </a:r>
            <a:r>
              <a:rPr sz="1600" spc="75" dirty="0">
                <a:solidFill>
                  <a:prstClr val="black"/>
                </a:solidFill>
                <a:latin typeface="宋体" pitchFamily="2" charset="-122"/>
                <a:cs typeface="宋体" pitchFamily="2" charset="-122"/>
              </a:rPr>
              <a:t>，</a:t>
            </a:r>
            <a:r>
              <a:rPr sz="1600" spc="65" dirty="0">
                <a:solidFill>
                  <a:prstClr val="black"/>
                </a:solidFill>
                <a:latin typeface="宋体" pitchFamily="2" charset="-122"/>
                <a:cs typeface="宋体" pitchFamily="2" charset="-122"/>
              </a:rPr>
              <a:t>每</a:t>
            </a:r>
            <a:r>
              <a:rPr sz="1600" spc="75" dirty="0">
                <a:solidFill>
                  <a:prstClr val="black"/>
                </a:solidFill>
                <a:latin typeface="宋体" pitchFamily="2" charset="-122"/>
                <a:cs typeface="宋体" pitchFamily="2" charset="-122"/>
              </a:rPr>
              <a:t>个单位</a:t>
            </a:r>
            <a:r>
              <a:rPr sz="1600" spc="65" dirty="0">
                <a:solidFill>
                  <a:prstClr val="black"/>
                </a:solidFill>
                <a:latin typeface="宋体" pitchFamily="2" charset="-122"/>
                <a:cs typeface="宋体" pitchFamily="2" charset="-122"/>
              </a:rPr>
              <a:t>创</a:t>
            </a:r>
            <a:r>
              <a:rPr sz="1600" spc="75" dirty="0">
                <a:solidFill>
                  <a:prstClr val="black"/>
                </a:solidFill>
                <a:latin typeface="宋体" pitchFamily="2" charset="-122"/>
                <a:cs typeface="宋体" pitchFamily="2" charset="-122"/>
              </a:rPr>
              <a:t>建</a:t>
            </a:r>
            <a:r>
              <a:rPr sz="1600" spc="65" dirty="0">
                <a:solidFill>
                  <a:prstClr val="black"/>
                </a:solidFill>
                <a:latin typeface="宋体" pitchFamily="2" charset="-122"/>
                <a:cs typeface="宋体" pitchFamily="2" charset="-122"/>
              </a:rPr>
              <a:t>的可</a:t>
            </a:r>
            <a:r>
              <a:rPr sz="1600" spc="75" dirty="0">
                <a:solidFill>
                  <a:prstClr val="black"/>
                </a:solidFill>
                <a:latin typeface="宋体" pitchFamily="2" charset="-122"/>
                <a:cs typeface="宋体" pitchFamily="2" charset="-122"/>
              </a:rPr>
              <a:t>视</a:t>
            </a:r>
            <a:r>
              <a:rPr sz="1600" spc="-5" dirty="0">
                <a:solidFill>
                  <a:prstClr val="black"/>
                </a:solidFill>
                <a:latin typeface="宋体" pitchFamily="2" charset="-122"/>
                <a:cs typeface="宋体" pitchFamily="2" charset="-122"/>
              </a:rPr>
              <a:t>化 </a:t>
            </a:r>
            <a:r>
              <a:rPr sz="1600" spc="75" dirty="0">
                <a:solidFill>
                  <a:prstClr val="black"/>
                </a:solidFill>
                <a:latin typeface="宋体" pitchFamily="2" charset="-122"/>
                <a:cs typeface="宋体" pitchFamily="2" charset="-122"/>
              </a:rPr>
              <a:t>项目的</a:t>
            </a:r>
            <a:r>
              <a:rPr sz="1600" spc="65" dirty="0">
                <a:solidFill>
                  <a:prstClr val="black"/>
                </a:solidFill>
                <a:latin typeface="宋体" pitchFamily="2" charset="-122"/>
                <a:cs typeface="宋体" pitchFamily="2" charset="-122"/>
              </a:rPr>
              <a:t>名</a:t>
            </a:r>
            <a:r>
              <a:rPr sz="1600" spc="75" dirty="0">
                <a:solidFill>
                  <a:prstClr val="black"/>
                </a:solidFill>
                <a:latin typeface="宋体" pitchFamily="2" charset="-122"/>
                <a:cs typeface="宋体" pitchFamily="2" charset="-122"/>
              </a:rPr>
              <a:t>称不</a:t>
            </a:r>
            <a:r>
              <a:rPr sz="1600" spc="65" dirty="0">
                <a:solidFill>
                  <a:prstClr val="black"/>
                </a:solidFill>
                <a:latin typeface="宋体" pitchFamily="2" charset="-122"/>
                <a:cs typeface="宋体" pitchFamily="2" charset="-122"/>
              </a:rPr>
              <a:t>能</a:t>
            </a:r>
            <a:r>
              <a:rPr sz="1600" spc="75" dirty="0">
                <a:solidFill>
                  <a:prstClr val="black"/>
                </a:solidFill>
                <a:latin typeface="宋体" pitchFamily="2" charset="-122"/>
                <a:cs typeface="宋体" pitchFamily="2" charset="-122"/>
              </a:rPr>
              <a:t>同</a:t>
            </a:r>
            <a:r>
              <a:rPr sz="1600" spc="90" dirty="0">
                <a:solidFill>
                  <a:prstClr val="black"/>
                </a:solidFill>
                <a:latin typeface="宋体" pitchFamily="2" charset="-122"/>
                <a:cs typeface="宋体" pitchFamily="2" charset="-122"/>
              </a:rPr>
              <a:t>名</a:t>
            </a:r>
            <a:r>
              <a:rPr sz="1600" spc="75" dirty="0">
                <a:solidFill>
                  <a:prstClr val="black"/>
                </a:solidFill>
                <a:latin typeface="宋体" pitchFamily="2" charset="-122"/>
                <a:cs typeface="宋体" pitchFamily="2" charset="-122"/>
              </a:rPr>
              <a:t>，</a:t>
            </a:r>
            <a:r>
              <a:rPr sz="1600" spc="65" dirty="0">
                <a:solidFill>
                  <a:prstClr val="black"/>
                </a:solidFill>
                <a:latin typeface="宋体" pitchFamily="2" charset="-122"/>
                <a:cs typeface="宋体" pitchFamily="2" charset="-122"/>
              </a:rPr>
              <a:t>使</a:t>
            </a:r>
            <a:r>
              <a:rPr sz="1600" spc="75" dirty="0">
                <a:solidFill>
                  <a:prstClr val="black"/>
                </a:solidFill>
                <a:latin typeface="宋体" pitchFamily="2" charset="-122"/>
                <a:cs typeface="宋体" pitchFamily="2" charset="-122"/>
              </a:rPr>
              <a:t>用</a:t>
            </a:r>
            <a:r>
              <a:rPr sz="1600" spc="65" dirty="0">
                <a:solidFill>
                  <a:prstClr val="black"/>
                </a:solidFill>
                <a:latin typeface="宋体" pitchFamily="2" charset="-122"/>
                <a:cs typeface="宋体" pitchFamily="2" charset="-122"/>
              </a:rPr>
              <a:t>过程</a:t>
            </a:r>
            <a:r>
              <a:rPr sz="1600" spc="85" dirty="0">
                <a:solidFill>
                  <a:prstClr val="black"/>
                </a:solidFill>
                <a:latin typeface="宋体" pitchFamily="2" charset="-122"/>
                <a:cs typeface="宋体" pitchFamily="2" charset="-122"/>
              </a:rPr>
              <a:t>中</a:t>
            </a:r>
            <a:r>
              <a:rPr sz="1600" spc="-5" dirty="0">
                <a:solidFill>
                  <a:prstClr val="black"/>
                </a:solidFill>
                <a:latin typeface="宋体" pitchFamily="2" charset="-122"/>
                <a:cs typeface="宋体" pitchFamily="2" charset="-122"/>
              </a:rPr>
              <a:t>，  </a:t>
            </a:r>
            <a:r>
              <a:rPr sz="1600" spc="75" dirty="0">
                <a:solidFill>
                  <a:prstClr val="black"/>
                </a:solidFill>
                <a:latin typeface="宋体" pitchFamily="2" charset="-122"/>
                <a:cs typeface="宋体" pitchFamily="2" charset="-122"/>
              </a:rPr>
              <a:t>建议单</a:t>
            </a:r>
            <a:r>
              <a:rPr sz="1600" spc="65" dirty="0">
                <a:solidFill>
                  <a:prstClr val="black"/>
                </a:solidFill>
                <a:latin typeface="宋体" pitchFamily="2" charset="-122"/>
                <a:cs typeface="宋体" pitchFamily="2" charset="-122"/>
              </a:rPr>
              <a:t>位</a:t>
            </a:r>
            <a:r>
              <a:rPr sz="1600" spc="75" dirty="0">
                <a:solidFill>
                  <a:prstClr val="black"/>
                </a:solidFill>
                <a:latin typeface="宋体" pitchFamily="2" charset="-122"/>
                <a:cs typeface="宋体" pitchFamily="2" charset="-122"/>
              </a:rPr>
              <a:t>成员</a:t>
            </a:r>
            <a:r>
              <a:rPr sz="1600" spc="65" dirty="0">
                <a:solidFill>
                  <a:prstClr val="black"/>
                </a:solidFill>
                <a:latin typeface="宋体" pitchFamily="2" charset="-122"/>
                <a:cs typeface="宋体" pitchFamily="2" charset="-122"/>
              </a:rPr>
              <a:t>在</a:t>
            </a:r>
            <a:r>
              <a:rPr sz="1600" spc="75" dirty="0">
                <a:solidFill>
                  <a:prstClr val="black"/>
                </a:solidFill>
                <a:latin typeface="宋体" pitchFamily="2" charset="-122"/>
                <a:cs typeface="宋体" pitchFamily="2" charset="-122"/>
              </a:rPr>
              <a:t>可视化</a:t>
            </a:r>
            <a:r>
              <a:rPr sz="1600" spc="65" dirty="0">
                <a:solidFill>
                  <a:prstClr val="black"/>
                </a:solidFill>
                <a:latin typeface="宋体" pitchFamily="2" charset="-122"/>
                <a:cs typeface="宋体" pitchFamily="2" charset="-122"/>
              </a:rPr>
              <a:t>项</a:t>
            </a:r>
            <a:r>
              <a:rPr sz="1600" spc="75" dirty="0">
                <a:solidFill>
                  <a:prstClr val="black"/>
                </a:solidFill>
                <a:latin typeface="宋体" pitchFamily="2" charset="-122"/>
                <a:cs typeface="宋体" pitchFamily="2" charset="-122"/>
              </a:rPr>
              <a:t>目</a:t>
            </a:r>
            <a:r>
              <a:rPr sz="1600" spc="65" dirty="0">
                <a:solidFill>
                  <a:prstClr val="black"/>
                </a:solidFill>
                <a:latin typeface="宋体" pitchFamily="2" charset="-122"/>
                <a:cs typeface="宋体" pitchFamily="2" charset="-122"/>
              </a:rPr>
              <a:t>名称</a:t>
            </a:r>
            <a:r>
              <a:rPr sz="1600" spc="75" dirty="0">
                <a:solidFill>
                  <a:prstClr val="black"/>
                </a:solidFill>
                <a:latin typeface="宋体" pitchFamily="2" charset="-122"/>
                <a:cs typeface="宋体" pitchFamily="2" charset="-122"/>
              </a:rPr>
              <a:t>后</a:t>
            </a:r>
            <a:r>
              <a:rPr sz="1600" spc="-5" dirty="0">
                <a:solidFill>
                  <a:prstClr val="black"/>
                </a:solidFill>
                <a:latin typeface="宋体" pitchFamily="2" charset="-122"/>
                <a:cs typeface="宋体" pitchFamily="2" charset="-122"/>
              </a:rPr>
              <a:t>加 </a:t>
            </a:r>
            <a:r>
              <a:rPr sz="1600" spc="75" dirty="0">
                <a:solidFill>
                  <a:prstClr val="black"/>
                </a:solidFill>
                <a:latin typeface="宋体" pitchFamily="2" charset="-122"/>
                <a:cs typeface="宋体" pitchFamily="2" charset="-122"/>
              </a:rPr>
              <a:t>姓</a:t>
            </a:r>
            <a:r>
              <a:rPr sz="1600" spc="55" dirty="0">
                <a:solidFill>
                  <a:prstClr val="black"/>
                </a:solidFill>
                <a:latin typeface="宋体" pitchFamily="2" charset="-122"/>
                <a:cs typeface="宋体" pitchFamily="2" charset="-122"/>
              </a:rPr>
              <a:t>名后缀</a:t>
            </a:r>
            <a:r>
              <a:rPr sz="1600" spc="75" dirty="0">
                <a:solidFill>
                  <a:prstClr val="black"/>
                </a:solidFill>
                <a:latin typeface="宋体" pitchFamily="2" charset="-122"/>
                <a:cs typeface="宋体" pitchFamily="2" charset="-122"/>
              </a:rPr>
              <a:t>或</a:t>
            </a:r>
            <a:r>
              <a:rPr sz="1600" spc="55" dirty="0">
                <a:solidFill>
                  <a:prstClr val="black"/>
                </a:solidFill>
                <a:latin typeface="宋体" pitchFamily="2" charset="-122"/>
                <a:cs typeface="宋体" pitchFamily="2" charset="-122"/>
              </a:rPr>
              <a:t>者统一</a:t>
            </a:r>
            <a:r>
              <a:rPr sz="1600" spc="75" dirty="0">
                <a:solidFill>
                  <a:prstClr val="black"/>
                </a:solidFill>
                <a:latin typeface="宋体" pitchFamily="2" charset="-122"/>
                <a:cs typeface="宋体" pitchFamily="2" charset="-122"/>
              </a:rPr>
              <a:t>规</a:t>
            </a:r>
            <a:r>
              <a:rPr sz="1600" spc="55" dirty="0">
                <a:solidFill>
                  <a:prstClr val="black"/>
                </a:solidFill>
                <a:latin typeface="宋体" pitchFamily="2" charset="-122"/>
                <a:cs typeface="宋体" pitchFamily="2" charset="-122"/>
              </a:rPr>
              <a:t>定命名</a:t>
            </a:r>
            <a:r>
              <a:rPr sz="1600" spc="70" dirty="0">
                <a:solidFill>
                  <a:prstClr val="black"/>
                </a:solidFill>
                <a:latin typeface="宋体" pitchFamily="2" charset="-122"/>
                <a:cs typeface="宋体" pitchFamily="2" charset="-122"/>
              </a:rPr>
              <a:t>规</a:t>
            </a:r>
            <a:r>
              <a:rPr sz="1600" spc="85" dirty="0">
                <a:solidFill>
                  <a:prstClr val="black"/>
                </a:solidFill>
                <a:latin typeface="宋体" pitchFamily="2" charset="-122"/>
                <a:cs typeface="宋体" pitchFamily="2" charset="-122"/>
              </a:rPr>
              <a:t>则</a:t>
            </a:r>
            <a:r>
              <a:rPr sz="1600" spc="60" dirty="0">
                <a:solidFill>
                  <a:prstClr val="black"/>
                </a:solidFill>
                <a:latin typeface="宋体" pitchFamily="2" charset="-122"/>
                <a:cs typeface="宋体" pitchFamily="2" charset="-122"/>
              </a:rPr>
              <a:t>。</a:t>
            </a:r>
            <a:r>
              <a:rPr sz="1600" spc="75" dirty="0">
                <a:solidFill>
                  <a:prstClr val="black"/>
                </a:solidFill>
                <a:latin typeface="宋体" pitchFamily="2" charset="-122"/>
                <a:cs typeface="宋体" pitchFamily="2" charset="-122"/>
              </a:rPr>
              <a:t>如： 张某某</a:t>
            </a:r>
            <a:r>
              <a:rPr sz="1600" spc="65" dirty="0">
                <a:solidFill>
                  <a:prstClr val="black"/>
                </a:solidFill>
                <a:latin typeface="宋体" pitchFamily="2" charset="-122"/>
                <a:cs typeface="宋体" pitchFamily="2" charset="-122"/>
              </a:rPr>
              <a:t>要</a:t>
            </a:r>
            <a:r>
              <a:rPr sz="1600" spc="75" dirty="0">
                <a:solidFill>
                  <a:prstClr val="black"/>
                </a:solidFill>
                <a:latin typeface="宋体" pitchFamily="2" charset="-122"/>
                <a:cs typeface="宋体" pitchFamily="2" charset="-122"/>
              </a:rPr>
              <a:t>创建</a:t>
            </a:r>
            <a:r>
              <a:rPr sz="1600" spc="65" dirty="0">
                <a:solidFill>
                  <a:prstClr val="black"/>
                </a:solidFill>
                <a:latin typeface="宋体" pitchFamily="2" charset="-122"/>
                <a:cs typeface="宋体" pitchFamily="2" charset="-122"/>
              </a:rPr>
              <a:t>第</a:t>
            </a:r>
            <a:r>
              <a:rPr sz="1600" spc="75" dirty="0">
                <a:solidFill>
                  <a:prstClr val="black"/>
                </a:solidFill>
                <a:latin typeface="宋体" pitchFamily="2" charset="-122"/>
                <a:cs typeface="宋体" pitchFamily="2" charset="-122"/>
              </a:rPr>
              <a:t>一个加</a:t>
            </a:r>
            <a:r>
              <a:rPr sz="1600" spc="65" dirty="0">
                <a:solidFill>
                  <a:prstClr val="black"/>
                </a:solidFill>
                <a:latin typeface="宋体" pitchFamily="2" charset="-122"/>
                <a:cs typeface="宋体" pitchFamily="2" charset="-122"/>
              </a:rPr>
              <a:t>工</a:t>
            </a:r>
            <a:r>
              <a:rPr sz="1600" spc="75" dirty="0">
                <a:solidFill>
                  <a:prstClr val="black"/>
                </a:solidFill>
                <a:latin typeface="宋体" pitchFamily="2" charset="-122"/>
                <a:cs typeface="宋体" pitchFamily="2" charset="-122"/>
              </a:rPr>
              <a:t>生</a:t>
            </a:r>
            <a:r>
              <a:rPr sz="1600" spc="65" dirty="0">
                <a:solidFill>
                  <a:prstClr val="black"/>
                </a:solidFill>
                <a:latin typeface="宋体" pitchFamily="2" charset="-122"/>
                <a:cs typeface="宋体" pitchFamily="2" charset="-122"/>
              </a:rPr>
              <a:t>产线</a:t>
            </a:r>
            <a:r>
              <a:rPr sz="1600" spc="75"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可 </a:t>
            </a:r>
            <a:r>
              <a:rPr sz="1600" spc="75" dirty="0">
                <a:solidFill>
                  <a:prstClr val="black"/>
                </a:solidFill>
                <a:latin typeface="宋体" pitchFamily="2" charset="-122"/>
                <a:cs typeface="宋体" pitchFamily="2" charset="-122"/>
              </a:rPr>
              <a:t>视化项</a:t>
            </a:r>
            <a:r>
              <a:rPr sz="1600" spc="65" dirty="0">
                <a:solidFill>
                  <a:prstClr val="black"/>
                </a:solidFill>
                <a:latin typeface="宋体" pitchFamily="2" charset="-122"/>
                <a:cs typeface="宋体" pitchFamily="2" charset="-122"/>
              </a:rPr>
              <a:t>目</a:t>
            </a:r>
            <a:r>
              <a:rPr sz="1600" spc="75" dirty="0">
                <a:solidFill>
                  <a:prstClr val="black"/>
                </a:solidFill>
                <a:latin typeface="宋体" pitchFamily="2" charset="-122"/>
                <a:cs typeface="宋体" pitchFamily="2" charset="-122"/>
              </a:rPr>
              <a:t>，可</a:t>
            </a:r>
            <a:r>
              <a:rPr sz="1600" spc="65" dirty="0">
                <a:solidFill>
                  <a:prstClr val="black"/>
                </a:solidFill>
                <a:latin typeface="宋体" pitchFamily="2" charset="-122"/>
                <a:cs typeface="宋体" pitchFamily="2" charset="-122"/>
              </a:rPr>
              <a:t>以</a:t>
            </a:r>
            <a:r>
              <a:rPr sz="1600" spc="75" dirty="0">
                <a:solidFill>
                  <a:prstClr val="black"/>
                </a:solidFill>
                <a:latin typeface="宋体" pitchFamily="2" charset="-122"/>
                <a:cs typeface="宋体" pitchFamily="2" charset="-122"/>
              </a:rPr>
              <a:t>填写该</a:t>
            </a:r>
            <a:r>
              <a:rPr sz="1600" spc="65" dirty="0">
                <a:solidFill>
                  <a:prstClr val="black"/>
                </a:solidFill>
                <a:latin typeface="宋体" pitchFamily="2" charset="-122"/>
                <a:cs typeface="宋体" pitchFamily="2" charset="-122"/>
              </a:rPr>
              <a:t>可</a:t>
            </a:r>
            <a:r>
              <a:rPr sz="1600" spc="75" dirty="0">
                <a:solidFill>
                  <a:prstClr val="black"/>
                </a:solidFill>
                <a:latin typeface="宋体" pitchFamily="2" charset="-122"/>
                <a:cs typeface="宋体" pitchFamily="2" charset="-122"/>
              </a:rPr>
              <a:t>视</a:t>
            </a:r>
            <a:r>
              <a:rPr sz="1600" spc="65" dirty="0">
                <a:solidFill>
                  <a:prstClr val="black"/>
                </a:solidFill>
                <a:latin typeface="宋体" pitchFamily="2" charset="-122"/>
                <a:cs typeface="宋体" pitchFamily="2" charset="-122"/>
              </a:rPr>
              <a:t>化项</a:t>
            </a:r>
            <a:r>
              <a:rPr sz="1600" spc="75" dirty="0">
                <a:solidFill>
                  <a:prstClr val="black"/>
                </a:solidFill>
                <a:latin typeface="宋体" pitchFamily="2" charset="-122"/>
                <a:cs typeface="宋体" pitchFamily="2" charset="-122"/>
              </a:rPr>
              <a:t>目</a:t>
            </a:r>
            <a:r>
              <a:rPr sz="1600" spc="-5" dirty="0">
                <a:solidFill>
                  <a:prstClr val="black"/>
                </a:solidFill>
                <a:latin typeface="宋体" pitchFamily="2" charset="-122"/>
                <a:cs typeface="宋体" pitchFamily="2" charset="-122"/>
              </a:rPr>
              <a:t>名 </a:t>
            </a:r>
            <a:r>
              <a:rPr sz="1600" spc="30" dirty="0">
                <a:solidFill>
                  <a:prstClr val="black"/>
                </a:solidFill>
                <a:latin typeface="宋体" pitchFamily="2" charset="-122"/>
                <a:cs typeface="宋体" pitchFamily="2" charset="-122"/>
              </a:rPr>
              <a:t>称</a:t>
            </a:r>
            <a:r>
              <a:rPr sz="1600" spc="20" dirty="0">
                <a:solidFill>
                  <a:prstClr val="black"/>
                </a:solidFill>
                <a:latin typeface="宋体" pitchFamily="2" charset="-122"/>
                <a:cs typeface="宋体" pitchFamily="2" charset="-122"/>
              </a:rPr>
              <a:t>为</a:t>
            </a:r>
            <a:r>
              <a:rPr sz="1600" spc="30"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加工</a:t>
            </a:r>
            <a:r>
              <a:rPr sz="1600" spc="30" dirty="0">
                <a:solidFill>
                  <a:prstClr val="black"/>
                </a:solidFill>
                <a:latin typeface="宋体" pitchFamily="2" charset="-122"/>
                <a:cs typeface="宋体" pitchFamily="2" charset="-122"/>
              </a:rPr>
              <a:t>生</a:t>
            </a:r>
            <a:r>
              <a:rPr sz="1600" spc="15" dirty="0">
                <a:solidFill>
                  <a:prstClr val="black"/>
                </a:solidFill>
                <a:latin typeface="宋体" pitchFamily="2" charset="-122"/>
                <a:cs typeface="宋体" pitchFamily="2" charset="-122"/>
              </a:rPr>
              <a:t>产</a:t>
            </a:r>
            <a:r>
              <a:rPr sz="1600" spc="30" dirty="0">
                <a:solidFill>
                  <a:prstClr val="black"/>
                </a:solidFill>
                <a:latin typeface="宋体" pitchFamily="2" charset="-122"/>
                <a:cs typeface="宋体" pitchFamily="2" charset="-122"/>
              </a:rPr>
              <a:t>线</a:t>
            </a:r>
            <a:r>
              <a:rPr sz="1600" spc="15" dirty="0">
                <a:solidFill>
                  <a:prstClr val="black"/>
                </a:solidFill>
                <a:latin typeface="宋体" pitchFamily="2" charset="-122"/>
                <a:cs typeface="宋体" pitchFamily="2" charset="-122"/>
              </a:rPr>
              <a:t>可</a:t>
            </a:r>
            <a:r>
              <a:rPr sz="1600" spc="30" dirty="0">
                <a:solidFill>
                  <a:prstClr val="black"/>
                </a:solidFill>
                <a:latin typeface="宋体" pitchFamily="2" charset="-122"/>
                <a:cs typeface="宋体" pitchFamily="2" charset="-122"/>
              </a:rPr>
              <a:t>视</a:t>
            </a:r>
            <a:r>
              <a:rPr sz="1600" spc="40" dirty="0">
                <a:solidFill>
                  <a:prstClr val="black"/>
                </a:solidFill>
                <a:latin typeface="宋体" pitchFamily="2" charset="-122"/>
                <a:cs typeface="宋体" pitchFamily="2" charset="-122"/>
              </a:rPr>
              <a:t>化</a:t>
            </a:r>
            <a:r>
              <a:rPr sz="1600" spc="15" dirty="0">
                <a:solidFill>
                  <a:prstClr val="black"/>
                </a:solidFill>
                <a:latin typeface="Arial" panose="020B0604020202020204"/>
                <a:cs typeface="Arial" panose="020B0604020202020204"/>
              </a:rPr>
              <a:t>-</a:t>
            </a:r>
            <a:r>
              <a:rPr sz="1600" spc="15" dirty="0">
                <a:solidFill>
                  <a:prstClr val="black"/>
                </a:solidFill>
                <a:latin typeface="宋体" pitchFamily="2" charset="-122"/>
                <a:cs typeface="宋体" pitchFamily="2" charset="-122"/>
              </a:rPr>
              <a:t>张</a:t>
            </a:r>
            <a:r>
              <a:rPr sz="1600" spc="30" dirty="0">
                <a:solidFill>
                  <a:prstClr val="black"/>
                </a:solidFill>
                <a:latin typeface="宋体" pitchFamily="2" charset="-122"/>
                <a:cs typeface="宋体" pitchFamily="2" charset="-122"/>
              </a:rPr>
              <a:t>某</a:t>
            </a:r>
            <a:r>
              <a:rPr sz="1600" spc="20" dirty="0">
                <a:solidFill>
                  <a:prstClr val="black"/>
                </a:solidFill>
                <a:latin typeface="宋体" pitchFamily="2" charset="-122"/>
                <a:cs typeface="宋体" pitchFamily="2" charset="-122"/>
              </a:rPr>
              <a:t>某</a:t>
            </a:r>
            <a:r>
              <a:rPr sz="1600" spc="15" dirty="0">
                <a:solidFill>
                  <a:prstClr val="black"/>
                </a:solidFill>
                <a:latin typeface="Arial" panose="020B0604020202020204"/>
                <a:cs typeface="Arial" panose="020B0604020202020204"/>
              </a:rPr>
              <a:t>01</a:t>
            </a:r>
            <a:r>
              <a:rPr sz="1600" spc="1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 </a:t>
            </a:r>
            <a:r>
              <a:rPr sz="1600" dirty="0">
                <a:solidFill>
                  <a:prstClr val="black"/>
                </a:solidFill>
                <a:latin typeface="宋体" pitchFamily="2" charset="-122"/>
                <a:cs typeface="宋体" pitchFamily="2" charset="-122"/>
              </a:rPr>
              <a:t>下</a:t>
            </a:r>
            <a:r>
              <a:rPr sz="1600" spc="-5" dirty="0">
                <a:solidFill>
                  <a:prstClr val="black"/>
                </a:solidFill>
                <a:latin typeface="宋体" pitchFamily="2" charset="-122"/>
                <a:cs typeface="宋体" pitchFamily="2" charset="-122"/>
              </a:rPr>
              <a:t>文</a:t>
            </a:r>
            <a:r>
              <a:rPr sz="1600" spc="-10" dirty="0">
                <a:solidFill>
                  <a:prstClr val="black"/>
                </a:solidFill>
                <a:latin typeface="宋体" pitchFamily="2" charset="-122"/>
                <a:cs typeface="宋体" pitchFamily="2" charset="-122"/>
              </a:rPr>
              <a:t>不</a:t>
            </a:r>
            <a:r>
              <a:rPr sz="1600" dirty="0">
                <a:solidFill>
                  <a:prstClr val="black"/>
                </a:solidFill>
                <a:latin typeface="宋体" pitchFamily="2" charset="-122"/>
                <a:cs typeface="宋体" pitchFamily="2" charset="-122"/>
              </a:rPr>
              <a:t>再</a:t>
            </a:r>
            <a:r>
              <a:rPr sz="1600" spc="-5" dirty="0">
                <a:solidFill>
                  <a:prstClr val="black"/>
                </a:solidFill>
                <a:latin typeface="宋体" pitchFamily="2" charset="-122"/>
                <a:cs typeface="宋体" pitchFamily="2" charset="-122"/>
              </a:rPr>
              <a:t>提</a:t>
            </a:r>
            <a:r>
              <a:rPr sz="1600" spc="-10" dirty="0">
                <a:solidFill>
                  <a:prstClr val="black"/>
                </a:solidFill>
                <a:latin typeface="宋体" pitchFamily="2" charset="-122"/>
                <a:cs typeface="宋体" pitchFamily="2" charset="-122"/>
              </a:rPr>
              <a:t>示</a:t>
            </a:r>
            <a:r>
              <a:rPr sz="1600" spc="-5" dirty="0">
                <a:solidFill>
                  <a:prstClr val="black"/>
                </a:solidFill>
                <a:latin typeface="宋体" pitchFamily="2" charset="-122"/>
                <a:cs typeface="宋体" pitchFamily="2" charset="-122"/>
              </a:rPr>
              <a:t>该</a:t>
            </a:r>
            <a:r>
              <a:rPr sz="1600" dirty="0">
                <a:solidFill>
                  <a:prstClr val="black"/>
                </a:solidFill>
                <a:latin typeface="宋体" pitchFamily="2" charset="-122"/>
                <a:cs typeface="宋体" pitchFamily="2" charset="-122"/>
              </a:rPr>
              <a:t>信息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6" name="object 6"/>
          <p:cNvSpPr/>
          <p:nvPr/>
        </p:nvSpPr>
        <p:spPr>
          <a:xfrm>
            <a:off x="4879848" y="2237231"/>
            <a:ext cx="6431279" cy="37871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876800" y="2234183"/>
            <a:ext cx="6437630" cy="3793490"/>
          </a:xfrm>
          <a:custGeom>
            <a:avLst/>
            <a:gdLst/>
            <a:ahLst/>
            <a:cxnLst/>
            <a:rect l="l" t="t" r="r" b="b"/>
            <a:pathLst>
              <a:path w="6437630" h="3793490">
                <a:moveTo>
                  <a:pt x="0" y="3793236"/>
                </a:moveTo>
                <a:lnTo>
                  <a:pt x="6437376" y="3793236"/>
                </a:lnTo>
                <a:lnTo>
                  <a:pt x="6437376" y="0"/>
                </a:lnTo>
                <a:lnTo>
                  <a:pt x="0" y="0"/>
                </a:lnTo>
                <a:lnTo>
                  <a:pt x="0" y="379323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089761" y="940180"/>
            <a:ext cx="6626859" cy="1073150"/>
          </a:xfrm>
          <a:prstGeom prst="rect">
            <a:avLst/>
          </a:prstGeom>
        </p:spPr>
        <p:txBody>
          <a:bodyPr vert="horz" wrap="square" lIns="0" tIns="0" rIns="0" bIns="0" rtlCol="0">
            <a:spAutoFit/>
          </a:bodyPr>
          <a:lstStyle/>
          <a:p>
            <a:pPr marL="3397885"/>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a:spcBef>
                <a:spcPts val="2235"/>
              </a:spcBef>
            </a:pPr>
            <a:r>
              <a:rPr b="1" spc="-5"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a:t>
            </a:r>
            <a:r>
              <a:rPr b="1" spc="-5" dirty="0">
                <a:solidFill>
                  <a:prstClr val="black"/>
                </a:solidFill>
                <a:cs typeface="Calibri" panose="020F0502020204030204"/>
              </a:rPr>
              <a:t>3</a:t>
            </a:r>
            <a:r>
              <a:rPr spc="-5" dirty="0">
                <a:solidFill>
                  <a:prstClr val="black"/>
                </a:solidFill>
                <a:latin typeface="微软雅黑" panose="020B0503020204020204" charset="-122"/>
                <a:cs typeface="微软雅黑" panose="020B0503020204020204" charset="-122"/>
              </a:rPr>
              <a:t>：输入可视化应用的项目名称后，单击“确定”按钮。</a:t>
            </a:r>
            <a:endParaRPr>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2074164" y="2481072"/>
            <a:ext cx="8043671" cy="39288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071116" y="2478023"/>
            <a:ext cx="8049895" cy="3935095"/>
          </a:xfrm>
          <a:custGeom>
            <a:avLst/>
            <a:gdLst/>
            <a:ahLst/>
            <a:cxnLst/>
            <a:rect l="l" t="t" r="r" b="b"/>
            <a:pathLst>
              <a:path w="8049895" h="3935095">
                <a:moveTo>
                  <a:pt x="0" y="3934967"/>
                </a:moveTo>
                <a:lnTo>
                  <a:pt x="8049768" y="3934967"/>
                </a:lnTo>
                <a:lnTo>
                  <a:pt x="8049768" y="0"/>
                </a:lnTo>
                <a:lnTo>
                  <a:pt x="0" y="0"/>
                </a:lnTo>
                <a:lnTo>
                  <a:pt x="0" y="3934967"/>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151126" y="940180"/>
            <a:ext cx="5565775" cy="1199515"/>
          </a:xfrm>
          <a:prstGeom prst="rect">
            <a:avLst/>
          </a:prstGeom>
        </p:spPr>
        <p:txBody>
          <a:bodyPr vert="horz" wrap="square" lIns="0" tIns="0" rIns="0" bIns="0" rtlCol="0">
            <a:spAutoFit/>
          </a:bodyPr>
          <a:lstStyle/>
          <a:p>
            <a:pPr marL="2336800"/>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a:spcBef>
                <a:spcPts val="323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：可视化应用项目创建成功后的界面。</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2749295" y="3017520"/>
            <a:ext cx="6693407" cy="35448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918461" y="940180"/>
            <a:ext cx="8559800" cy="2035175"/>
          </a:xfrm>
          <a:prstGeom prst="rect">
            <a:avLst/>
          </a:prstGeom>
        </p:spPr>
        <p:txBody>
          <a:bodyPr vert="horz" wrap="square" lIns="0" tIns="0" rIns="0" bIns="0" rtlCol="0">
            <a:spAutoFit/>
          </a:bodyPr>
          <a:lstStyle/>
          <a:p>
            <a:pPr marL="2569210"/>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465"/>
              </a:spcBef>
            </a:pPr>
            <a:r>
              <a:rPr sz="1600" b="1" spc="5" dirty="0">
                <a:solidFill>
                  <a:prstClr val="black"/>
                </a:solidFill>
                <a:latin typeface="微软雅黑" panose="020B0503020204020204" charset="-122"/>
                <a:cs typeface="微软雅黑" panose="020B0503020204020204" charset="-122"/>
              </a:rPr>
              <a:t>操</a:t>
            </a:r>
            <a:r>
              <a:rPr sz="1600" b="1" spc="15"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spc="20"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5</a:t>
            </a:r>
            <a:r>
              <a:rPr sz="1600" spc="10" dirty="0">
                <a:solidFill>
                  <a:prstClr val="black"/>
                </a:solidFill>
                <a:latin typeface="微软雅黑" panose="020B0503020204020204" charset="-122"/>
                <a:cs typeface="微软雅黑" panose="020B0503020204020204" charset="-122"/>
              </a:rPr>
              <a:t>：①</a:t>
            </a:r>
            <a:r>
              <a:rPr sz="1600" spc="5" dirty="0">
                <a:solidFill>
                  <a:prstClr val="black"/>
                </a:solidFill>
                <a:latin typeface="微软雅黑" panose="020B0503020204020204" charset="-122"/>
                <a:cs typeface="微软雅黑" panose="020B0503020204020204" charset="-122"/>
              </a:rPr>
              <a:t>把</a:t>
            </a:r>
            <a:r>
              <a:rPr sz="1600" spc="1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视</a:t>
            </a:r>
            <a:r>
              <a:rPr sz="1600" spc="15"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界</a:t>
            </a:r>
            <a:r>
              <a:rPr sz="1600" spc="15" dirty="0">
                <a:solidFill>
                  <a:prstClr val="black"/>
                </a:solidFill>
                <a:latin typeface="微软雅黑" panose="020B0503020204020204" charset="-122"/>
                <a:cs typeface="微软雅黑" panose="020B0503020204020204" charset="-122"/>
              </a:rPr>
              <a:t>面右</a:t>
            </a:r>
            <a:r>
              <a:rPr sz="1600" spc="5" dirty="0">
                <a:solidFill>
                  <a:prstClr val="black"/>
                </a:solidFill>
                <a:latin typeface="微软雅黑" panose="020B0503020204020204" charset="-122"/>
                <a:cs typeface="微软雅黑" panose="020B0503020204020204" charset="-122"/>
              </a:rPr>
              <a:t>侧</a:t>
            </a:r>
            <a:r>
              <a:rPr sz="1600" spc="3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a:t>
            </a:r>
            <a:r>
              <a:rPr sz="1600" spc="15" dirty="0">
                <a:solidFill>
                  <a:prstClr val="black"/>
                </a:solidFill>
                <a:latin typeface="微软雅黑" panose="020B0503020204020204" charset="-122"/>
                <a:cs typeface="微软雅黑" panose="020B0503020204020204" charset="-122"/>
              </a:rPr>
              <a:t>”切</a:t>
            </a:r>
            <a:r>
              <a:rPr sz="1600" spc="5" dirty="0">
                <a:solidFill>
                  <a:prstClr val="black"/>
                </a:solidFill>
                <a:latin typeface="微软雅黑" panose="020B0503020204020204" charset="-122"/>
                <a:cs typeface="微软雅黑" panose="020B0503020204020204" charset="-122"/>
              </a:rPr>
              <a:t>换</a:t>
            </a:r>
            <a:r>
              <a:rPr sz="1600" spc="20"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a:t>
            </a:r>
            <a:r>
              <a:rPr sz="1600" spc="20" dirty="0">
                <a:solidFill>
                  <a:prstClr val="black"/>
                </a:solidFill>
                <a:latin typeface="微软雅黑" panose="020B0503020204020204" charset="-122"/>
                <a:cs typeface="微软雅黑" panose="020B0503020204020204" charset="-122"/>
              </a:rPr>
              <a:t>源</a:t>
            </a:r>
            <a:r>
              <a:rPr sz="1600" spc="10" dirty="0">
                <a:solidFill>
                  <a:prstClr val="black"/>
                </a:solidFill>
                <a:latin typeface="微软雅黑" panose="020B0503020204020204" charset="-122"/>
                <a:cs typeface="微软雅黑" panose="020B0503020204020204" charset="-122"/>
              </a:rPr>
              <a:t>”；②</a:t>
            </a:r>
            <a:r>
              <a:rPr sz="1600" spc="5"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示</a:t>
            </a:r>
            <a:r>
              <a:rPr sz="1600" spc="15" dirty="0">
                <a:solidFill>
                  <a:prstClr val="black"/>
                </a:solidFill>
                <a:latin typeface="微软雅黑" panose="020B0503020204020204" charset="-122"/>
                <a:cs typeface="微软雅黑" panose="020B0503020204020204" charset="-122"/>
              </a:rPr>
              <a:t>例</a:t>
            </a:r>
            <a:r>
              <a:rPr sz="1600" spc="25" dirty="0">
                <a:solidFill>
                  <a:prstClr val="black"/>
                </a:solidFill>
                <a:latin typeface="微软雅黑" panose="020B0503020204020204" charset="-122"/>
                <a:cs typeface="微软雅黑" panose="020B0503020204020204" charset="-122"/>
              </a:rPr>
              <a:t>中</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模</a:t>
            </a:r>
            <a:r>
              <a:rPr sz="1600" spc="15"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类</a:t>
            </a:r>
            <a:r>
              <a:rPr sz="1600" spc="2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选</a:t>
            </a:r>
            <a:r>
              <a:rPr sz="1600" spc="15"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设</a:t>
            </a:r>
            <a:r>
              <a:rPr sz="1600" spc="1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”；③“</a:t>
            </a:r>
            <a:r>
              <a:rPr sz="1600" spc="1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模</a:t>
            </a:r>
            <a:r>
              <a:rPr sz="1600" spc="2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设</a:t>
            </a:r>
            <a:r>
              <a:rPr sz="1600" spc="15" dirty="0">
                <a:solidFill>
                  <a:prstClr val="black"/>
                </a:solidFill>
                <a:latin typeface="微软雅黑" panose="020B0503020204020204" charset="-122"/>
                <a:cs typeface="微软雅黑" panose="020B0503020204020204" charset="-122"/>
              </a:rPr>
              <a:t>备物</a:t>
            </a:r>
            <a:r>
              <a:rPr sz="1600" spc="5" dirty="0">
                <a:solidFill>
                  <a:prstClr val="black"/>
                </a:solidFill>
                <a:latin typeface="微软雅黑" panose="020B0503020204020204" charset="-122"/>
                <a:cs typeface="微软雅黑" panose="020B0503020204020204" charset="-122"/>
              </a:rPr>
              <a:t>模</a:t>
            </a:r>
            <a:r>
              <a:rPr sz="1600" spc="10" dirty="0">
                <a:solidFill>
                  <a:prstClr val="black"/>
                </a:solidFill>
                <a:latin typeface="微软雅黑" panose="020B0503020204020204" charset="-122"/>
                <a:cs typeface="微软雅黑" panose="020B0503020204020204" charset="-122"/>
              </a:rPr>
              <a:t>型</a:t>
            </a:r>
            <a:r>
              <a:rPr sz="1600" spc="2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树</a:t>
            </a:r>
            <a:r>
              <a:rPr sz="1600" spc="20" dirty="0">
                <a:solidFill>
                  <a:prstClr val="black"/>
                </a:solidFill>
                <a:latin typeface="微软雅黑" panose="020B0503020204020204" charset="-122"/>
                <a:cs typeface="微软雅黑" panose="020B0503020204020204" charset="-122"/>
              </a:rPr>
              <a:t>根</a:t>
            </a:r>
            <a:r>
              <a:rPr sz="1600" spc="5" dirty="0">
                <a:solidFill>
                  <a:prstClr val="black"/>
                </a:solidFill>
                <a:latin typeface="微软雅黑" panose="020B0503020204020204" charset="-122"/>
                <a:cs typeface="微软雅黑" panose="020B0503020204020204" charset="-122"/>
              </a:rPr>
              <a:t>学</a:t>
            </a:r>
            <a:r>
              <a:rPr sz="1600" spc="15" dirty="0">
                <a:solidFill>
                  <a:prstClr val="black"/>
                </a:solidFill>
                <a:latin typeface="微软雅黑" panose="020B0503020204020204" charset="-122"/>
                <a:cs typeface="微软雅黑" panose="020B0503020204020204" charset="-122"/>
              </a:rPr>
              <a:t>员</a:t>
            </a:r>
            <a:r>
              <a:rPr sz="1600" spc="5" dirty="0">
                <a:solidFill>
                  <a:prstClr val="black"/>
                </a:solidFill>
                <a:latin typeface="微软雅黑" panose="020B0503020204020204" charset="-122"/>
                <a:cs typeface="微软雅黑" panose="020B0503020204020204" charset="-122"/>
              </a:rPr>
              <a:t>01”；④“物</a:t>
            </a:r>
            <a:r>
              <a:rPr sz="1600" spc="15" dirty="0">
                <a:solidFill>
                  <a:prstClr val="black"/>
                </a:solidFill>
                <a:latin typeface="微软雅黑" panose="020B0503020204020204" charset="-122"/>
                <a:cs typeface="微软雅黑" panose="020B0503020204020204" charset="-122"/>
              </a:rPr>
              <a:t>实</a:t>
            </a:r>
            <a:r>
              <a:rPr sz="1600" spc="2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设</a:t>
            </a:r>
            <a:r>
              <a:rPr sz="1600" spc="1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实 </a:t>
            </a:r>
            <a:r>
              <a:rPr sz="1600" spc="5"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树</a:t>
            </a:r>
            <a:r>
              <a:rPr sz="1600" spc="5" dirty="0">
                <a:solidFill>
                  <a:prstClr val="black"/>
                </a:solidFill>
                <a:latin typeface="微软雅黑" panose="020B0503020204020204" charset="-122"/>
                <a:cs typeface="微软雅黑" panose="020B0503020204020204" charset="-122"/>
              </a:rPr>
              <a:t>根</a:t>
            </a:r>
            <a:r>
              <a:rPr sz="1600" spc="15" dirty="0">
                <a:solidFill>
                  <a:prstClr val="black"/>
                </a:solidFill>
                <a:latin typeface="微软雅黑" panose="020B0503020204020204" charset="-122"/>
                <a:cs typeface="微软雅黑" panose="020B0503020204020204" charset="-122"/>
              </a:rPr>
              <a:t>学</a:t>
            </a:r>
            <a:r>
              <a:rPr sz="1600" spc="10" dirty="0">
                <a:solidFill>
                  <a:prstClr val="black"/>
                </a:solidFill>
                <a:latin typeface="微软雅黑" panose="020B0503020204020204" charset="-122"/>
                <a:cs typeface="微软雅黑" panose="020B0503020204020204" charset="-122"/>
              </a:rPr>
              <a:t>员01”；</a:t>
            </a:r>
            <a:r>
              <a:rPr sz="1600" spc="15" dirty="0">
                <a:solidFill>
                  <a:prstClr val="black"/>
                </a:solidFill>
                <a:latin typeface="微软雅黑" panose="020B0503020204020204" charset="-122"/>
                <a:cs typeface="微软雅黑" panose="020B0503020204020204" charset="-122"/>
              </a:rPr>
              <a:t>具</a:t>
            </a:r>
            <a:r>
              <a:rPr sz="1600" spc="5" dirty="0">
                <a:solidFill>
                  <a:prstClr val="black"/>
                </a:solidFill>
                <a:latin typeface="微软雅黑" panose="020B0503020204020204" charset="-122"/>
                <a:cs typeface="微软雅黑" panose="020B0503020204020204" charset="-122"/>
              </a:rPr>
              <a:t>体</a:t>
            </a:r>
            <a:r>
              <a:rPr sz="1600" spc="15" dirty="0">
                <a:solidFill>
                  <a:prstClr val="black"/>
                </a:solidFill>
                <a:latin typeface="微软雅黑" panose="020B0503020204020204" charset="-122"/>
                <a:cs typeface="微软雅黑" panose="020B0503020204020204" charset="-122"/>
              </a:rPr>
              <a:t>需</a:t>
            </a:r>
            <a:r>
              <a:rPr sz="1600" spc="5" dirty="0">
                <a:solidFill>
                  <a:prstClr val="black"/>
                </a:solidFill>
                <a:latin typeface="微软雅黑" panose="020B0503020204020204" charset="-122"/>
                <a:cs typeface="微软雅黑" panose="020B0503020204020204" charset="-122"/>
              </a:rPr>
              <a:t>根</a:t>
            </a:r>
            <a:r>
              <a:rPr sz="1600" spc="1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学</a:t>
            </a:r>
            <a:r>
              <a:rPr sz="1600" spc="15" dirty="0">
                <a:solidFill>
                  <a:prstClr val="black"/>
                </a:solidFill>
                <a:latin typeface="微软雅黑" panose="020B0503020204020204" charset="-122"/>
                <a:cs typeface="微软雅黑" panose="020B0503020204020204" charset="-122"/>
              </a:rPr>
              <a:t>员</a:t>
            </a:r>
            <a:r>
              <a:rPr sz="1600" spc="5" dirty="0">
                <a:solidFill>
                  <a:prstClr val="black"/>
                </a:solidFill>
                <a:latin typeface="微软雅黑" panose="020B0503020204020204" charset="-122"/>
                <a:cs typeface="微软雅黑" panose="020B0503020204020204" charset="-122"/>
              </a:rPr>
              <a:t>创</a:t>
            </a:r>
            <a:r>
              <a:rPr sz="1600" spc="15" dirty="0">
                <a:solidFill>
                  <a:prstClr val="black"/>
                </a:solidFill>
                <a:latin typeface="微软雅黑" panose="020B0503020204020204" charset="-122"/>
                <a:cs typeface="微软雅黑" panose="020B0503020204020204" charset="-122"/>
              </a:rPr>
              <a:t>建的</a:t>
            </a:r>
            <a:r>
              <a:rPr sz="1600" spc="5" dirty="0">
                <a:solidFill>
                  <a:prstClr val="black"/>
                </a:solidFill>
                <a:latin typeface="微软雅黑" panose="020B0503020204020204" charset="-122"/>
                <a:cs typeface="微软雅黑" panose="020B0503020204020204" charset="-122"/>
              </a:rPr>
              <a:t>内</a:t>
            </a:r>
            <a:r>
              <a:rPr sz="1600" spc="15" dirty="0">
                <a:solidFill>
                  <a:prstClr val="black"/>
                </a:solidFill>
                <a:latin typeface="微软雅黑" panose="020B0503020204020204" charset="-122"/>
                <a:cs typeface="微软雅黑" panose="020B0503020204020204" charset="-122"/>
              </a:rPr>
              <a:t>容</a:t>
            </a:r>
            <a:r>
              <a:rPr sz="1600" spc="5" dirty="0">
                <a:solidFill>
                  <a:prstClr val="black"/>
                </a:solidFill>
                <a:latin typeface="微软雅黑" panose="020B0503020204020204" charset="-122"/>
                <a:cs typeface="微软雅黑" panose="020B0503020204020204" charset="-122"/>
              </a:rPr>
              <a:t>来</a:t>
            </a:r>
            <a:r>
              <a:rPr sz="1600" spc="1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a:t>
            </a:r>
            <a:r>
              <a:rPr sz="1600" spc="25" dirty="0">
                <a:solidFill>
                  <a:prstClr val="black"/>
                </a:solidFill>
                <a:latin typeface="微软雅黑" panose="020B0503020204020204" charset="-122"/>
                <a:cs typeface="微软雅黑" panose="020B0503020204020204" charset="-122"/>
              </a:rPr>
              <a:t>；⑤</a:t>
            </a:r>
            <a:r>
              <a:rPr sz="1600" spc="5" dirty="0">
                <a:solidFill>
                  <a:prstClr val="black"/>
                </a:solidFill>
                <a:latin typeface="微软雅黑" panose="020B0503020204020204" charset="-122"/>
                <a:cs typeface="微软雅黑" panose="020B0503020204020204" charset="-122"/>
              </a:rPr>
              <a:t>完</a:t>
            </a:r>
            <a:r>
              <a:rPr sz="1600" spc="15"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后</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单</a:t>
            </a:r>
            <a:r>
              <a:rPr sz="1600" spc="15"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保</a:t>
            </a:r>
            <a:r>
              <a:rPr sz="1600" spc="15" dirty="0">
                <a:solidFill>
                  <a:prstClr val="black"/>
                </a:solidFill>
                <a:latin typeface="微软雅黑" panose="020B0503020204020204" charset="-122"/>
                <a:cs typeface="微软雅黑" panose="020B0503020204020204" charset="-122"/>
              </a:rPr>
              <a:t>存</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操作</a:t>
            </a:r>
            <a:r>
              <a:rPr sz="1600" spc="-5" dirty="0">
                <a:solidFill>
                  <a:prstClr val="black"/>
                </a:solidFill>
                <a:latin typeface="微软雅黑" panose="020B0503020204020204" charset="-122"/>
                <a:cs typeface="微软雅黑" panose="020B0503020204020204" charset="-122"/>
              </a:rPr>
              <a:t>是 </a:t>
            </a:r>
            <a:r>
              <a:rPr sz="1600" spc="-10" dirty="0">
                <a:solidFill>
                  <a:prstClr val="black"/>
                </a:solidFill>
                <a:latin typeface="微软雅黑" panose="020B0503020204020204" charset="-122"/>
                <a:cs typeface="微软雅黑" panose="020B0503020204020204" charset="-122"/>
              </a:rPr>
              <a:t>把可视化项目的数据源进行关</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914144" y="2337815"/>
            <a:ext cx="8363711" cy="40416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992883" y="940180"/>
            <a:ext cx="8435975" cy="1128395"/>
          </a:xfrm>
          <a:prstGeom prst="rect">
            <a:avLst/>
          </a:prstGeom>
        </p:spPr>
        <p:txBody>
          <a:bodyPr vert="horz" wrap="square" lIns="0" tIns="0" rIns="0" bIns="0" rtlCol="0">
            <a:spAutoFit/>
          </a:bodyPr>
          <a:lstStyle/>
          <a:p>
            <a:pPr marL="2494915"/>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a:spcBef>
                <a:spcPts val="2670"/>
              </a:spcBef>
            </a:pPr>
            <a:r>
              <a:rPr b="1" spc="20" dirty="0">
                <a:solidFill>
                  <a:prstClr val="black"/>
                </a:solidFill>
                <a:latin typeface="微软雅黑" panose="020B0503020204020204" charset="-122"/>
                <a:cs typeface="微软雅黑" panose="020B0503020204020204" charset="-122"/>
              </a:rPr>
              <a:t>操作步骤</a:t>
            </a:r>
            <a:r>
              <a:rPr b="1" spc="15" dirty="0">
                <a:solidFill>
                  <a:prstClr val="black"/>
                </a:solidFill>
                <a:latin typeface="微软雅黑" panose="020B0503020204020204" charset="-122"/>
                <a:cs typeface="微软雅黑" panose="020B0503020204020204" charset="-122"/>
              </a:rPr>
              <a:t>6</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spc="20" dirty="0">
                <a:solidFill>
                  <a:prstClr val="black"/>
                </a:solidFill>
                <a:latin typeface="微软雅黑" panose="020B0503020204020204" charset="-122"/>
                <a:cs typeface="微软雅黑" panose="020B0503020204020204" charset="-122"/>
              </a:rPr>
              <a:t>击可视化项</a:t>
            </a:r>
            <a:r>
              <a:rPr spc="10" dirty="0">
                <a:solidFill>
                  <a:prstClr val="black"/>
                </a:solidFill>
                <a:latin typeface="微软雅黑" panose="020B0503020204020204" charset="-122"/>
                <a:cs typeface="微软雅黑" panose="020B0503020204020204" charset="-122"/>
              </a:rPr>
              <a:t>目</a:t>
            </a:r>
            <a:r>
              <a:rPr spc="20" dirty="0">
                <a:solidFill>
                  <a:prstClr val="black"/>
                </a:solidFill>
                <a:latin typeface="微软雅黑" panose="020B0503020204020204" charset="-122"/>
                <a:cs typeface="微软雅黑" panose="020B0503020204020204" charset="-122"/>
              </a:rPr>
              <a:t>操作视图</a:t>
            </a:r>
            <a:r>
              <a:rPr spc="10" dirty="0">
                <a:solidFill>
                  <a:prstClr val="black"/>
                </a:solidFill>
                <a:latin typeface="微软雅黑" panose="020B0503020204020204" charset="-122"/>
                <a:cs typeface="微软雅黑" panose="020B0503020204020204" charset="-122"/>
              </a:rPr>
              <a:t>左侧</a:t>
            </a:r>
            <a:r>
              <a:rPr spc="50" dirty="0">
                <a:solidFill>
                  <a:prstClr val="black"/>
                </a:solidFill>
                <a:latin typeface="微软雅黑" panose="020B0503020204020204" charset="-122"/>
                <a:cs typeface="微软雅黑" panose="020B0503020204020204" charset="-122"/>
              </a:rPr>
              <a:t>的</a:t>
            </a:r>
            <a:r>
              <a:rPr spc="2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&lt;”按</a:t>
            </a:r>
            <a:r>
              <a:rPr spc="10" dirty="0">
                <a:solidFill>
                  <a:prstClr val="black"/>
                </a:solidFill>
                <a:latin typeface="微软雅黑" panose="020B0503020204020204" charset="-122"/>
                <a:cs typeface="微软雅黑" panose="020B0503020204020204" charset="-122"/>
              </a:rPr>
              <a:t>钮</a:t>
            </a:r>
            <a:r>
              <a:rPr spc="20" dirty="0">
                <a:solidFill>
                  <a:prstClr val="black"/>
                </a:solidFill>
                <a:latin typeface="微软雅黑" panose="020B0503020204020204" charset="-122"/>
                <a:cs typeface="微软雅黑" panose="020B0503020204020204" charset="-122"/>
              </a:rPr>
              <a:t>，返回到</a:t>
            </a:r>
            <a:r>
              <a:rPr spc="10" dirty="0">
                <a:solidFill>
                  <a:prstClr val="black"/>
                </a:solidFill>
                <a:latin typeface="微软雅黑" panose="020B0503020204020204" charset="-122"/>
                <a:cs typeface="微软雅黑" panose="020B0503020204020204" charset="-122"/>
              </a:rPr>
              <a:t>可视</a:t>
            </a:r>
            <a:r>
              <a:rPr spc="20" dirty="0">
                <a:solidFill>
                  <a:prstClr val="black"/>
                </a:solidFill>
                <a:latin typeface="微软雅黑" panose="020B0503020204020204" charset="-122"/>
                <a:cs typeface="微软雅黑" panose="020B0503020204020204" charset="-122"/>
              </a:rPr>
              <a:t>化应用界</a:t>
            </a:r>
            <a:r>
              <a:rPr spc="45"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2141220" y="2308860"/>
            <a:ext cx="7909559" cy="40446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138172" y="2305811"/>
            <a:ext cx="7915909" cy="4051300"/>
          </a:xfrm>
          <a:custGeom>
            <a:avLst/>
            <a:gdLst/>
            <a:ahLst/>
            <a:cxnLst/>
            <a:rect l="l" t="t" r="r" b="b"/>
            <a:pathLst>
              <a:path w="7915909" h="4051300">
                <a:moveTo>
                  <a:pt x="0" y="4050791"/>
                </a:moveTo>
                <a:lnTo>
                  <a:pt x="7915656" y="4050791"/>
                </a:lnTo>
                <a:lnTo>
                  <a:pt x="7915656" y="0"/>
                </a:lnTo>
                <a:lnTo>
                  <a:pt x="0" y="0"/>
                </a:lnTo>
                <a:lnTo>
                  <a:pt x="0" y="4050791"/>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220848" y="940180"/>
            <a:ext cx="7254240" cy="1113790"/>
          </a:xfrm>
          <a:prstGeom prst="rect">
            <a:avLst/>
          </a:prstGeom>
        </p:spPr>
        <p:txBody>
          <a:bodyPr vert="horz" wrap="square" lIns="0" tIns="0" rIns="0" bIns="0" rtlCol="0">
            <a:spAutoFit/>
          </a:bodyPr>
          <a:lstStyle/>
          <a:p>
            <a:pPr marL="2266950"/>
            <a:r>
              <a:rPr sz="3200" b="1" dirty="0">
                <a:solidFill>
                  <a:srgbClr val="00A755"/>
                </a:solidFill>
                <a:latin typeface="微软雅黑" panose="020B0503020204020204" charset="-122"/>
                <a:cs typeface="微软雅黑" panose="020B0503020204020204" charset="-122"/>
              </a:rPr>
              <a:t>8</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搭建可视化应用</a:t>
            </a:r>
            <a:endParaRPr sz="3200">
              <a:solidFill>
                <a:prstClr val="black"/>
              </a:solidFill>
              <a:latin typeface="微软雅黑" panose="020B0503020204020204" charset="-122"/>
              <a:cs typeface="微软雅黑" panose="020B0503020204020204" charset="-122"/>
            </a:endParaRPr>
          </a:p>
          <a:p>
            <a:pPr marL="12700">
              <a:spcBef>
                <a:spcPts val="255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7</a:t>
            </a:r>
            <a:r>
              <a:rPr dirty="0">
                <a:solidFill>
                  <a:prstClr val="black"/>
                </a:solidFill>
                <a:latin typeface="微软雅黑" panose="020B0503020204020204" charset="-122"/>
                <a:cs typeface="微软雅黑" panose="020B0503020204020204" charset="-122"/>
              </a:rPr>
              <a:t>：回到可视化应用界面后，可以查看创建完成的可视化项目。</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964563" y="940180"/>
            <a:ext cx="8263255" cy="1059815"/>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algn="ctr">
              <a:spcBef>
                <a:spcPts val="213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：单击“</a:t>
            </a:r>
            <a:r>
              <a:rPr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8可视化应用搭建”中创建的项目预览图标，进入预览状态。</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980944" y="2200656"/>
            <a:ext cx="6280403" cy="43418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977895" y="2197607"/>
            <a:ext cx="6286500" cy="4348480"/>
          </a:xfrm>
          <a:custGeom>
            <a:avLst/>
            <a:gdLst/>
            <a:ahLst/>
            <a:cxnLst/>
            <a:rect l="l" t="t" r="r" b="b"/>
            <a:pathLst>
              <a:path w="6286500" h="4348480">
                <a:moveTo>
                  <a:pt x="0" y="4347972"/>
                </a:moveTo>
                <a:lnTo>
                  <a:pt x="6286500" y="4347972"/>
                </a:lnTo>
                <a:lnTo>
                  <a:pt x="6286500" y="0"/>
                </a:lnTo>
                <a:lnTo>
                  <a:pt x="0" y="0"/>
                </a:lnTo>
                <a:lnTo>
                  <a:pt x="0" y="434797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2334767" y="2263140"/>
            <a:ext cx="7522464" cy="41970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331720" y="2260092"/>
            <a:ext cx="7528559" cy="4203700"/>
          </a:xfrm>
          <a:custGeom>
            <a:avLst/>
            <a:gdLst/>
            <a:ahLst/>
            <a:cxnLst/>
            <a:rect l="l" t="t" r="r" b="b"/>
            <a:pathLst>
              <a:path w="7528559" h="4203700">
                <a:moveTo>
                  <a:pt x="0" y="4203192"/>
                </a:moveTo>
                <a:lnTo>
                  <a:pt x="7528559" y="4203192"/>
                </a:lnTo>
                <a:lnTo>
                  <a:pt x="7528559" y="0"/>
                </a:lnTo>
                <a:lnTo>
                  <a:pt x="0" y="0"/>
                </a:lnTo>
                <a:lnTo>
                  <a:pt x="0" y="4203192"/>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414142" y="940180"/>
            <a:ext cx="5302885" cy="1090930"/>
          </a:xfrm>
          <a:prstGeom prst="rect">
            <a:avLst/>
          </a:prstGeom>
        </p:spPr>
        <p:txBody>
          <a:bodyPr vert="horz" wrap="square" lIns="0" tIns="0" rIns="0" bIns="0" rtlCol="0">
            <a:spAutoFit/>
          </a:bodyPr>
          <a:lstStyle/>
          <a:p>
            <a:pPr marL="2073910"/>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marL="12700">
              <a:spcBef>
                <a:spcPts val="237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：复制项目在预览状态下的浏览器地址。</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601723" y="2328671"/>
            <a:ext cx="8988552" cy="39593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598675" y="2325623"/>
            <a:ext cx="8994775" cy="3965575"/>
          </a:xfrm>
          <a:custGeom>
            <a:avLst/>
            <a:gdLst/>
            <a:ahLst/>
            <a:cxnLst/>
            <a:rect l="l" t="t" r="r" b="b"/>
            <a:pathLst>
              <a:path w="8994775" h="3965575">
                <a:moveTo>
                  <a:pt x="0" y="3965448"/>
                </a:moveTo>
                <a:lnTo>
                  <a:pt x="8994648" y="3965448"/>
                </a:lnTo>
                <a:lnTo>
                  <a:pt x="8994648" y="0"/>
                </a:lnTo>
                <a:lnTo>
                  <a:pt x="0" y="0"/>
                </a:lnTo>
                <a:lnTo>
                  <a:pt x="0" y="3965448"/>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680717" y="940180"/>
            <a:ext cx="6346190" cy="1123950"/>
          </a:xfrm>
          <a:prstGeom prst="rect">
            <a:avLst/>
          </a:prstGeom>
        </p:spPr>
        <p:txBody>
          <a:bodyPr vert="horz" wrap="square" lIns="0" tIns="0" rIns="0" bIns="0" rtlCol="0">
            <a:spAutoFit/>
          </a:bodyPr>
          <a:lstStyle/>
          <a:p>
            <a:pPr marL="2807335"/>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marL="12700">
              <a:spcBef>
                <a:spcPts val="263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通过课程详情界面，进入工业数字孪生建模界面。</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505711" y="2819400"/>
            <a:ext cx="9220200" cy="31988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502663" y="2816351"/>
            <a:ext cx="9226550" cy="3205480"/>
          </a:xfrm>
          <a:custGeom>
            <a:avLst/>
            <a:gdLst/>
            <a:ahLst/>
            <a:cxnLst/>
            <a:rect l="l" t="t" r="r" b="b"/>
            <a:pathLst>
              <a:path w="9226550" h="3205479">
                <a:moveTo>
                  <a:pt x="0" y="3204972"/>
                </a:moveTo>
                <a:lnTo>
                  <a:pt x="9226296" y="3204972"/>
                </a:lnTo>
                <a:lnTo>
                  <a:pt x="9226296" y="0"/>
                </a:lnTo>
                <a:lnTo>
                  <a:pt x="0" y="0"/>
                </a:lnTo>
                <a:lnTo>
                  <a:pt x="0" y="3204972"/>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628013" y="940180"/>
            <a:ext cx="8980170" cy="1593850"/>
          </a:xfrm>
          <a:prstGeom prst="rect">
            <a:avLst/>
          </a:prstGeom>
        </p:spPr>
        <p:txBody>
          <a:bodyPr vert="horz" wrap="square" lIns="0" tIns="0" rIns="0" bIns="0" rtlCol="0">
            <a:spAutoFit/>
          </a:bodyPr>
          <a:lstStyle/>
          <a:p>
            <a:pPr marR="36195" algn="ctr"/>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marL="12700">
              <a:spcBef>
                <a:spcPts val="3095"/>
              </a:spcBef>
            </a:pPr>
            <a:r>
              <a:rPr b="1" spc="20" dirty="0">
                <a:solidFill>
                  <a:prstClr val="black"/>
                </a:solidFill>
                <a:latin typeface="微软雅黑" panose="020B0503020204020204" charset="-122"/>
                <a:cs typeface="微软雅黑" panose="020B0503020204020204" charset="-122"/>
              </a:rPr>
              <a:t>操作步骤</a:t>
            </a:r>
            <a:r>
              <a:rPr b="1" spc="30" dirty="0">
                <a:solidFill>
                  <a:prstClr val="black"/>
                </a:solidFill>
                <a:latin typeface="微软雅黑" panose="020B0503020204020204" charset="-122"/>
                <a:cs typeface="微软雅黑" panose="020B0503020204020204" charset="-122"/>
              </a:rPr>
              <a:t>4</a:t>
            </a:r>
            <a:r>
              <a:rPr b="1"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在</a:t>
            </a:r>
            <a:r>
              <a:rPr spc="25" dirty="0">
                <a:solidFill>
                  <a:prstClr val="black"/>
                </a:solidFill>
                <a:latin typeface="微软雅黑" panose="020B0503020204020204" charset="-122"/>
                <a:cs typeface="微软雅黑" panose="020B0503020204020204" charset="-122"/>
              </a:rPr>
              <a:t>工业数字孪</a:t>
            </a:r>
            <a:r>
              <a:rPr spc="35" dirty="0">
                <a:solidFill>
                  <a:prstClr val="black"/>
                </a:solidFill>
                <a:latin typeface="微软雅黑" panose="020B0503020204020204" charset="-122"/>
                <a:cs typeface="微软雅黑" panose="020B0503020204020204" charset="-122"/>
              </a:rPr>
              <a:t>生</a:t>
            </a:r>
            <a:r>
              <a:rPr spc="25" dirty="0">
                <a:solidFill>
                  <a:prstClr val="black"/>
                </a:solidFill>
                <a:latin typeface="微软雅黑" panose="020B0503020204020204" charset="-122"/>
                <a:cs typeface="微软雅黑" panose="020B0503020204020204" charset="-122"/>
              </a:rPr>
              <a:t>建模界</a:t>
            </a:r>
            <a:r>
              <a:rPr spc="15"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左</a:t>
            </a:r>
            <a:r>
              <a:rPr spc="20" dirty="0">
                <a:solidFill>
                  <a:prstClr val="black"/>
                </a:solidFill>
                <a:latin typeface="微软雅黑" panose="020B0503020204020204" charset="-122"/>
                <a:cs typeface="微软雅黑" panose="020B0503020204020204" charset="-122"/>
              </a:rPr>
              <a:t>侧选</a:t>
            </a:r>
            <a:r>
              <a:rPr spc="30" dirty="0">
                <a:solidFill>
                  <a:prstClr val="black"/>
                </a:solidFill>
                <a:latin typeface="微软雅黑" panose="020B0503020204020204" charset="-122"/>
                <a:cs typeface="微软雅黑" panose="020B0503020204020204" charset="-122"/>
              </a:rPr>
              <a:t>择</a:t>
            </a:r>
            <a:r>
              <a:rPr spc="20"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模</a:t>
            </a:r>
            <a:r>
              <a:rPr spc="25" dirty="0">
                <a:solidFill>
                  <a:prstClr val="black"/>
                </a:solidFill>
                <a:latin typeface="微软雅黑" panose="020B0503020204020204" charset="-122"/>
                <a:cs typeface="微软雅黑" panose="020B0503020204020204" charset="-122"/>
              </a:rPr>
              <a:t>型”</a:t>
            </a:r>
            <a:r>
              <a:rPr spc="20" dirty="0">
                <a:solidFill>
                  <a:prstClr val="black"/>
                </a:solidFill>
                <a:latin typeface="微软雅黑" panose="020B0503020204020204" charset="-122"/>
                <a:cs typeface="微软雅黑" panose="020B0503020204020204" charset="-122"/>
              </a:rPr>
              <a:t>，类别选择“设备</a:t>
            </a:r>
            <a:r>
              <a:rPr spc="2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，单击</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“设备物模型</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树根学员01”的“查</a:t>
            </a:r>
            <a:r>
              <a:rPr dirty="0">
                <a:solidFill>
                  <a:prstClr val="black"/>
                </a:solidFill>
                <a:latin typeface="微软雅黑" panose="020B0503020204020204" charset="-122"/>
                <a:cs typeface="微软雅黑" panose="020B0503020204020204" charset="-122"/>
              </a:rPr>
              <a:t>看</a:t>
            </a:r>
            <a:r>
              <a:rPr spc="-5" dirty="0">
                <a:solidFill>
                  <a:prstClr val="black"/>
                </a:solidFill>
                <a:latin typeface="微软雅黑" panose="020B0503020204020204" charset="-122"/>
                <a:cs typeface="微软雅黑" panose="020B0503020204020204" charset="-122"/>
              </a:rPr>
              <a:t>”按钮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901951" y="2417064"/>
            <a:ext cx="8388096" cy="35372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898904" y="2414016"/>
            <a:ext cx="8394700" cy="3543300"/>
          </a:xfrm>
          <a:custGeom>
            <a:avLst/>
            <a:gdLst/>
            <a:ahLst/>
            <a:cxnLst/>
            <a:rect l="l" t="t" r="r" b="b"/>
            <a:pathLst>
              <a:path w="8394700" h="3543300">
                <a:moveTo>
                  <a:pt x="0" y="3543300"/>
                </a:moveTo>
                <a:lnTo>
                  <a:pt x="8394192" y="3543300"/>
                </a:lnTo>
                <a:lnTo>
                  <a:pt x="8394192" y="0"/>
                </a:lnTo>
                <a:lnTo>
                  <a:pt x="0" y="0"/>
                </a:lnTo>
                <a:lnTo>
                  <a:pt x="0" y="3543300"/>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980057" y="940180"/>
            <a:ext cx="7481570" cy="1167765"/>
          </a:xfrm>
          <a:prstGeom prst="rect">
            <a:avLst/>
          </a:prstGeom>
        </p:spPr>
        <p:txBody>
          <a:bodyPr vert="horz" wrap="square" lIns="0" tIns="0" rIns="0" bIns="0" rtlCol="0">
            <a:spAutoFit/>
          </a:bodyPr>
          <a:lstStyle/>
          <a:p>
            <a:pPr marL="2507615"/>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marL="12700">
              <a:spcBef>
                <a:spcPts val="2980"/>
              </a:spcBef>
            </a:pPr>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dirty="0">
                <a:solidFill>
                  <a:prstClr val="black"/>
                </a:solidFill>
                <a:latin typeface="微软雅黑" panose="020B0503020204020204" charset="-122"/>
                <a:cs typeface="微软雅黑" panose="020B0503020204020204" charset="-122"/>
              </a:rPr>
              <a:t>5</a:t>
            </a:r>
            <a:r>
              <a:rPr b="1"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进入在设备模型信息页，单击“修改模型”进入模型编辑态。</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lnSpc>
                <a:spcPct val="100000"/>
              </a:lnSpc>
            </a:pPr>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latin typeface="微软雅黑" panose="020B0503020204020204" charset="-122"/>
              <a:cs typeface="微软雅黑" panose="020B0503020204020204" charset="-122"/>
            </a:endParaRPr>
          </a:p>
        </p:txBody>
      </p:sp>
      <p:sp>
        <p:nvSpPr>
          <p:cNvPr id="3" name="object 3"/>
          <p:cNvSpPr/>
          <p:nvPr/>
        </p:nvSpPr>
        <p:spPr>
          <a:xfrm>
            <a:off x="11020044" y="106679"/>
            <a:ext cx="1171954" cy="455676"/>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title"/>
          </p:nvPr>
        </p:nvSpPr>
        <p:spPr>
          <a:xfrm>
            <a:off x="4170044" y="893317"/>
            <a:ext cx="3855720" cy="487680"/>
          </a:xfrm>
          <a:prstGeom prst="rect">
            <a:avLst/>
          </a:prstGeom>
        </p:spPr>
        <p:txBody>
          <a:bodyPr vert="horz" wrap="square" lIns="0" tIns="0" rIns="0" bIns="0" rtlCol="0">
            <a:spAutoFit/>
          </a:bodyPr>
          <a:lstStyle/>
          <a:p>
            <a:pPr marL="12700">
              <a:lnSpc>
                <a:spcPct val="100000"/>
              </a:lnSpc>
            </a:pPr>
            <a:r>
              <a:rPr sz="3200" dirty="0">
                <a:solidFill>
                  <a:srgbClr val="00A755"/>
                </a:solidFill>
              </a:rPr>
              <a:t>工业互联网</a:t>
            </a:r>
            <a:r>
              <a:rPr dirty="0"/>
              <a:t>-（1）发展历程</a:t>
            </a:r>
            <a:endParaRPr sz="3200"/>
          </a:p>
        </p:txBody>
      </p:sp>
      <p:sp>
        <p:nvSpPr>
          <p:cNvPr id="5" name="object 5"/>
          <p:cNvSpPr txBox="1"/>
          <p:nvPr/>
        </p:nvSpPr>
        <p:spPr>
          <a:xfrm>
            <a:off x="1340611" y="1825497"/>
            <a:ext cx="4335780" cy="3978910"/>
          </a:xfrm>
          <a:prstGeom prst="rect">
            <a:avLst/>
          </a:prstGeom>
        </p:spPr>
        <p:txBody>
          <a:bodyPr vert="horz" wrap="square" lIns="0" tIns="0" rIns="0" bIns="0" rtlCol="0">
            <a:spAutoFit/>
          </a:bodyPr>
          <a:lstStyle/>
          <a:p>
            <a:pPr marL="489585">
              <a:lnSpc>
                <a:spcPct val="100000"/>
              </a:lnSpc>
            </a:pPr>
            <a:r>
              <a:rPr sz="1800" spc="360" dirty="0">
                <a:latin typeface="微软雅黑" panose="020B0503020204020204" charset="-122"/>
                <a:cs typeface="微软雅黑" panose="020B0503020204020204" charset="-122"/>
              </a:rPr>
              <a:t>美国</a:t>
            </a:r>
            <a:r>
              <a:rPr sz="1800" spc="345" dirty="0">
                <a:latin typeface="微软雅黑" panose="020B0503020204020204" charset="-122"/>
                <a:cs typeface="微软雅黑" panose="020B0503020204020204" charset="-122"/>
              </a:rPr>
              <a:t>权</a:t>
            </a:r>
            <a:r>
              <a:rPr sz="1800" spc="360" dirty="0">
                <a:latin typeface="微软雅黑" panose="020B0503020204020204" charset="-122"/>
                <a:cs typeface="微软雅黑" panose="020B0503020204020204" charset="-122"/>
              </a:rPr>
              <a:t>威</a:t>
            </a:r>
            <a:r>
              <a:rPr sz="1800" dirty="0">
                <a:latin typeface="微软雅黑" panose="020B0503020204020204" charset="-122"/>
                <a:cs typeface="微软雅黑" panose="020B0503020204020204" charset="-122"/>
              </a:rPr>
              <a:t>的</a:t>
            </a:r>
            <a:r>
              <a:rPr sz="1800" spc="-204" dirty="0">
                <a:latin typeface="微软雅黑" panose="020B0503020204020204" charset="-122"/>
                <a:cs typeface="微软雅黑" panose="020B0503020204020204" charset="-122"/>
              </a:rPr>
              <a:t> </a:t>
            </a:r>
            <a:r>
              <a:rPr sz="1800" spc="-5" dirty="0">
                <a:latin typeface="微软雅黑" panose="020B0503020204020204" charset="-122"/>
                <a:cs typeface="微软雅黑" panose="020B0503020204020204" charset="-122"/>
              </a:rPr>
              <a:t>IT</a:t>
            </a:r>
            <a:r>
              <a:rPr sz="1800" spc="-204" dirty="0">
                <a:latin typeface="微软雅黑" panose="020B0503020204020204" charset="-122"/>
                <a:cs typeface="微软雅黑" panose="020B0503020204020204" charset="-122"/>
              </a:rPr>
              <a:t> </a:t>
            </a:r>
            <a:r>
              <a:rPr sz="1800" spc="345" dirty="0">
                <a:latin typeface="微软雅黑" panose="020B0503020204020204" charset="-122"/>
                <a:cs typeface="微软雅黑" panose="020B0503020204020204" charset="-122"/>
              </a:rPr>
              <a:t>咨询</a:t>
            </a:r>
            <a:r>
              <a:rPr sz="1800" spc="355" dirty="0">
                <a:latin typeface="微软雅黑" panose="020B0503020204020204" charset="-122"/>
                <a:cs typeface="微软雅黑" panose="020B0503020204020204" charset="-122"/>
              </a:rPr>
              <a:t>机</a:t>
            </a:r>
            <a:r>
              <a:rPr sz="1800" spc="365" dirty="0">
                <a:latin typeface="微软雅黑" panose="020B0503020204020204" charset="-122"/>
                <a:cs typeface="微软雅黑" panose="020B0503020204020204" charset="-122"/>
              </a:rPr>
              <a:t>构</a:t>
            </a:r>
            <a:r>
              <a:rPr sz="1800" spc="5" dirty="0">
                <a:latin typeface="微软雅黑" panose="020B0503020204020204" charset="-122"/>
                <a:cs typeface="微软雅黑" panose="020B0503020204020204" charset="-122"/>
              </a:rPr>
              <a:t>Gartner</a:t>
            </a:r>
            <a:r>
              <a:rPr sz="1800" spc="-210" dirty="0">
                <a:latin typeface="微软雅黑" panose="020B0503020204020204" charset="-122"/>
                <a:cs typeface="微软雅黑" panose="020B0503020204020204" charset="-122"/>
              </a:rPr>
              <a:t> </a:t>
            </a:r>
            <a:r>
              <a:rPr sz="1800" dirty="0">
                <a:latin typeface="微软雅黑" panose="020B0503020204020204" charset="-122"/>
                <a:cs typeface="微软雅黑" panose="020B0503020204020204" charset="-122"/>
              </a:rPr>
              <a:t>自</a:t>
            </a:r>
            <a:endParaRPr sz="1800">
              <a:latin typeface="微软雅黑" panose="020B0503020204020204" charset="-122"/>
              <a:cs typeface="微软雅黑" panose="020B0503020204020204" charset="-122"/>
            </a:endParaRPr>
          </a:p>
          <a:p>
            <a:pPr marL="12700" marR="5080" algn="just">
              <a:lnSpc>
                <a:spcPct val="150000"/>
              </a:lnSpc>
            </a:pPr>
            <a:r>
              <a:rPr sz="1800" spc="5" dirty="0">
                <a:latin typeface="微软雅黑" panose="020B0503020204020204" charset="-122"/>
                <a:cs typeface="微软雅黑" panose="020B0503020204020204" charset="-122"/>
              </a:rPr>
              <a:t>2018</a:t>
            </a:r>
            <a:r>
              <a:rPr sz="1800" spc="45" dirty="0">
                <a:latin typeface="微软雅黑" panose="020B0503020204020204" charset="-122"/>
                <a:cs typeface="微软雅黑" panose="020B0503020204020204" charset="-122"/>
              </a:rPr>
              <a:t>年开</a:t>
            </a:r>
            <a:r>
              <a:rPr sz="1800" spc="40" dirty="0">
                <a:latin typeface="微软雅黑" panose="020B0503020204020204" charset="-122"/>
                <a:cs typeface="微软雅黑" panose="020B0503020204020204" charset="-122"/>
              </a:rPr>
              <a:t>始</a:t>
            </a:r>
            <a:r>
              <a:rPr sz="1800" spc="45" dirty="0">
                <a:latin typeface="微软雅黑" panose="020B0503020204020204" charset="-122"/>
                <a:cs typeface="微软雅黑" panose="020B0503020204020204" charset="-122"/>
              </a:rPr>
              <a:t>，</a:t>
            </a:r>
            <a:r>
              <a:rPr sz="1800" spc="40" dirty="0">
                <a:latin typeface="微软雅黑" panose="020B0503020204020204" charset="-122"/>
                <a:cs typeface="微软雅黑" panose="020B0503020204020204" charset="-122"/>
              </a:rPr>
              <a:t>针对工业互</a:t>
            </a:r>
            <a:r>
              <a:rPr sz="1800" spc="55" dirty="0">
                <a:latin typeface="微软雅黑" panose="020B0503020204020204" charset="-122"/>
                <a:cs typeface="微软雅黑" panose="020B0503020204020204" charset="-122"/>
              </a:rPr>
              <a:t>联</a:t>
            </a:r>
            <a:r>
              <a:rPr sz="1800" spc="40" dirty="0">
                <a:latin typeface="微软雅黑" panose="020B0503020204020204" charset="-122"/>
                <a:cs typeface="微软雅黑" panose="020B0503020204020204" charset="-122"/>
              </a:rPr>
              <a:t>网领</a:t>
            </a:r>
            <a:r>
              <a:rPr sz="1800" spc="70" dirty="0">
                <a:latin typeface="微软雅黑" panose="020B0503020204020204" charset="-122"/>
                <a:cs typeface="微软雅黑" panose="020B0503020204020204" charset="-122"/>
              </a:rPr>
              <a:t>域</a:t>
            </a:r>
            <a:r>
              <a:rPr sz="1800" spc="45" dirty="0">
                <a:latin typeface="微软雅黑" panose="020B0503020204020204" charset="-122"/>
                <a:cs typeface="微软雅黑" panose="020B0503020204020204" charset="-122"/>
              </a:rPr>
              <a:t>，每年 </a:t>
            </a:r>
            <a:r>
              <a:rPr sz="1800" spc="80" dirty="0">
                <a:latin typeface="微软雅黑" panose="020B0503020204020204" charset="-122"/>
                <a:cs typeface="微软雅黑" panose="020B0503020204020204" charset="-122"/>
              </a:rPr>
              <a:t>会在全球范围内遴选优秀</a:t>
            </a:r>
            <a:r>
              <a:rPr sz="1800" spc="70" dirty="0">
                <a:latin typeface="微软雅黑" panose="020B0503020204020204" charset="-122"/>
                <a:cs typeface="微软雅黑" panose="020B0503020204020204" charset="-122"/>
              </a:rPr>
              <a:t>的</a:t>
            </a:r>
            <a:r>
              <a:rPr sz="1800" spc="80" dirty="0">
                <a:latin typeface="微软雅黑" panose="020B0503020204020204" charset="-122"/>
                <a:cs typeface="微软雅黑" panose="020B0503020204020204" charset="-122"/>
              </a:rPr>
              <a:t>平台产</a:t>
            </a:r>
            <a:r>
              <a:rPr sz="1800" spc="85" dirty="0">
                <a:latin typeface="微软雅黑" panose="020B0503020204020204" charset="-122"/>
                <a:cs typeface="微软雅黑" panose="020B0503020204020204" charset="-122"/>
              </a:rPr>
              <a:t>品</a:t>
            </a:r>
            <a:r>
              <a:rPr sz="1800" spc="80" dirty="0">
                <a:latin typeface="微软雅黑" panose="020B0503020204020204" charset="-122"/>
                <a:cs typeface="微软雅黑" panose="020B0503020204020204" charset="-122"/>
              </a:rPr>
              <a:t>，</a:t>
            </a:r>
            <a:r>
              <a:rPr sz="1800" dirty="0">
                <a:latin typeface="微软雅黑" panose="020B0503020204020204" charset="-122"/>
                <a:cs typeface="微软雅黑" panose="020B0503020204020204" charset="-122"/>
              </a:rPr>
              <a:t>发 </a:t>
            </a:r>
            <a:r>
              <a:rPr sz="1800" spc="80" dirty="0">
                <a:latin typeface="微软雅黑" panose="020B0503020204020204" charset="-122"/>
                <a:cs typeface="微软雅黑" panose="020B0503020204020204" charset="-122"/>
              </a:rPr>
              <a:t>布魔力象限报</a:t>
            </a:r>
            <a:r>
              <a:rPr sz="1800" spc="85" dirty="0">
                <a:latin typeface="微软雅黑" panose="020B0503020204020204" charset="-122"/>
                <a:cs typeface="微软雅黑" panose="020B0503020204020204" charset="-122"/>
              </a:rPr>
              <a:t>告</a:t>
            </a:r>
            <a:r>
              <a:rPr sz="1800" spc="80" dirty="0">
                <a:latin typeface="微软雅黑" panose="020B0503020204020204" charset="-122"/>
                <a:cs typeface="微软雅黑" panose="020B0503020204020204" charset="-122"/>
              </a:rPr>
              <a:t>《工业互</a:t>
            </a:r>
            <a:r>
              <a:rPr sz="1800" spc="70" dirty="0">
                <a:latin typeface="微软雅黑" panose="020B0503020204020204" charset="-122"/>
                <a:cs typeface="微软雅黑" panose="020B0503020204020204" charset="-122"/>
              </a:rPr>
              <a:t>联</a:t>
            </a:r>
            <a:r>
              <a:rPr sz="1800" spc="80" dirty="0">
                <a:latin typeface="微软雅黑" panose="020B0503020204020204" charset="-122"/>
                <a:cs typeface="微软雅黑" panose="020B0503020204020204" charset="-122"/>
              </a:rPr>
              <a:t>网魔力象限</a:t>
            </a:r>
            <a:r>
              <a:rPr sz="1800" dirty="0">
                <a:latin typeface="微软雅黑" panose="020B0503020204020204" charset="-122"/>
                <a:cs typeface="微软雅黑" panose="020B0503020204020204" charset="-122"/>
              </a:rPr>
              <a:t>报 </a:t>
            </a:r>
            <a:r>
              <a:rPr sz="1800" spc="80" dirty="0">
                <a:latin typeface="微软雅黑" panose="020B0503020204020204" charset="-122"/>
                <a:cs typeface="微软雅黑" panose="020B0503020204020204" charset="-122"/>
              </a:rPr>
              <a:t>告》，该报告包含了全球</a:t>
            </a:r>
            <a:r>
              <a:rPr sz="1800" spc="65" dirty="0">
                <a:latin typeface="微软雅黑" panose="020B0503020204020204" charset="-122"/>
                <a:cs typeface="微软雅黑" panose="020B0503020204020204" charset="-122"/>
              </a:rPr>
              <a:t>工</a:t>
            </a:r>
            <a:r>
              <a:rPr sz="1800" spc="80" dirty="0">
                <a:latin typeface="微软雅黑" panose="020B0503020204020204" charset="-122"/>
                <a:cs typeface="微软雅黑" panose="020B0503020204020204" charset="-122"/>
              </a:rPr>
              <a:t>业互联网平台 领先企</a:t>
            </a:r>
            <a:r>
              <a:rPr sz="1800" spc="85" dirty="0">
                <a:latin typeface="微软雅黑" panose="020B0503020204020204" charset="-122"/>
                <a:cs typeface="微软雅黑" panose="020B0503020204020204" charset="-122"/>
              </a:rPr>
              <a:t>业</a:t>
            </a:r>
            <a:r>
              <a:rPr sz="1800" spc="80" dirty="0">
                <a:latin typeface="微软雅黑" panose="020B0503020204020204" charset="-122"/>
                <a:cs typeface="微软雅黑" panose="020B0503020204020204" charset="-122"/>
              </a:rPr>
              <a:t>，目前国内工业</a:t>
            </a:r>
            <a:r>
              <a:rPr sz="1800" spc="70" dirty="0">
                <a:latin typeface="微软雅黑" panose="020B0503020204020204" charset="-122"/>
                <a:cs typeface="微软雅黑" panose="020B0503020204020204" charset="-122"/>
              </a:rPr>
              <a:t>互</a:t>
            </a:r>
            <a:r>
              <a:rPr sz="1800" spc="80" dirty="0">
                <a:latin typeface="微软雅黑" panose="020B0503020204020204" charset="-122"/>
                <a:cs typeface="微软雅黑" panose="020B0503020204020204" charset="-122"/>
              </a:rPr>
              <a:t>联网评估公</a:t>
            </a:r>
            <a:r>
              <a:rPr sz="1800" dirty="0">
                <a:latin typeface="微软雅黑" panose="020B0503020204020204" charset="-122"/>
                <a:cs typeface="微软雅黑" panose="020B0503020204020204" charset="-122"/>
              </a:rPr>
              <a:t>司 </a:t>
            </a:r>
            <a:r>
              <a:rPr sz="1800" spc="80" dirty="0">
                <a:latin typeface="微软雅黑" panose="020B0503020204020204" charset="-122"/>
                <a:cs typeface="微软雅黑" panose="020B0503020204020204" charset="-122"/>
              </a:rPr>
              <a:t>中，</a:t>
            </a:r>
            <a:r>
              <a:rPr sz="1800" spc="85" dirty="0">
                <a:latin typeface="微软雅黑" panose="020B0503020204020204" charset="-122"/>
                <a:cs typeface="微软雅黑" panose="020B0503020204020204" charset="-122"/>
              </a:rPr>
              <a:t>树根互联技术有限公</a:t>
            </a:r>
            <a:r>
              <a:rPr sz="1800" spc="70" dirty="0">
                <a:latin typeface="微软雅黑" panose="020B0503020204020204" charset="-122"/>
                <a:cs typeface="微软雅黑" panose="020B0503020204020204" charset="-122"/>
              </a:rPr>
              <a:t>司</a:t>
            </a:r>
            <a:r>
              <a:rPr sz="1800" spc="85" dirty="0">
                <a:latin typeface="微软雅黑" panose="020B0503020204020204" charset="-122"/>
                <a:cs typeface="微软雅黑" panose="020B0503020204020204" charset="-122"/>
              </a:rPr>
              <a:t>的根云工业互 </a:t>
            </a:r>
            <a:r>
              <a:rPr sz="1800" spc="80" dirty="0">
                <a:latin typeface="微软雅黑" panose="020B0503020204020204" charset="-122"/>
                <a:cs typeface="微软雅黑" panose="020B0503020204020204" charset="-122"/>
              </a:rPr>
              <a:t>联网平</a:t>
            </a:r>
            <a:r>
              <a:rPr sz="1800" spc="85" dirty="0">
                <a:latin typeface="微软雅黑" panose="020B0503020204020204" charset="-122"/>
                <a:cs typeface="微软雅黑" panose="020B0503020204020204" charset="-122"/>
              </a:rPr>
              <a:t>台</a:t>
            </a:r>
            <a:r>
              <a:rPr sz="1800" dirty="0">
                <a:latin typeface="微软雅黑" panose="020B0503020204020204" charset="-122"/>
                <a:cs typeface="微软雅黑" panose="020B0503020204020204" charset="-122"/>
              </a:rPr>
              <a:t>（ROOTCLOUD），</a:t>
            </a:r>
            <a:r>
              <a:rPr sz="1800" spc="80" dirty="0">
                <a:latin typeface="微软雅黑" panose="020B0503020204020204" charset="-122"/>
                <a:cs typeface="微软雅黑" panose="020B0503020204020204" charset="-122"/>
              </a:rPr>
              <a:t>是唯一连续 </a:t>
            </a:r>
            <a:r>
              <a:rPr sz="1800" spc="10" dirty="0">
                <a:latin typeface="微软雅黑" panose="020B0503020204020204" charset="-122"/>
                <a:cs typeface="微软雅黑" panose="020B0503020204020204" charset="-122"/>
              </a:rPr>
              <a:t>两年入选Gartner</a:t>
            </a:r>
            <a:r>
              <a:rPr sz="1800" spc="20" dirty="0">
                <a:latin typeface="微软雅黑" panose="020B0503020204020204" charset="-122"/>
                <a:cs typeface="微软雅黑" panose="020B0503020204020204" charset="-122"/>
              </a:rPr>
              <a:t>魔</a:t>
            </a:r>
            <a:r>
              <a:rPr sz="1800" spc="10" dirty="0">
                <a:latin typeface="微软雅黑" panose="020B0503020204020204" charset="-122"/>
                <a:cs typeface="微软雅黑" panose="020B0503020204020204" charset="-122"/>
              </a:rPr>
              <a:t>力象限</a:t>
            </a:r>
            <a:r>
              <a:rPr sz="1800" spc="20" dirty="0">
                <a:latin typeface="微软雅黑" panose="020B0503020204020204" charset="-122"/>
                <a:cs typeface="微软雅黑" panose="020B0503020204020204" charset="-122"/>
              </a:rPr>
              <a:t>报</a:t>
            </a:r>
            <a:r>
              <a:rPr sz="1800" spc="10" dirty="0">
                <a:latin typeface="微软雅黑" panose="020B0503020204020204" charset="-122"/>
                <a:cs typeface="微软雅黑" panose="020B0503020204020204" charset="-122"/>
              </a:rPr>
              <a:t>告的中国工</a:t>
            </a:r>
            <a:r>
              <a:rPr sz="1800" dirty="0">
                <a:latin typeface="微软雅黑" panose="020B0503020204020204" charset="-122"/>
                <a:cs typeface="微软雅黑" panose="020B0503020204020204" charset="-122"/>
              </a:rPr>
              <a:t>业 互联网平台，如图所示。</a:t>
            </a:r>
            <a:endParaRPr sz="1800">
              <a:latin typeface="微软雅黑" panose="020B0503020204020204" charset="-122"/>
              <a:cs typeface="微软雅黑" panose="020B0503020204020204" charset="-122"/>
            </a:endParaRPr>
          </a:p>
        </p:txBody>
      </p:sp>
      <p:sp>
        <p:nvSpPr>
          <p:cNvPr id="6" name="object 6"/>
          <p:cNvSpPr/>
          <p:nvPr/>
        </p:nvSpPr>
        <p:spPr>
          <a:xfrm>
            <a:off x="6228587" y="1697757"/>
            <a:ext cx="4708165" cy="4699994"/>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6801993" y="6471310"/>
            <a:ext cx="3581400" cy="244475"/>
          </a:xfrm>
          <a:prstGeom prst="rect">
            <a:avLst/>
          </a:prstGeom>
        </p:spPr>
        <p:txBody>
          <a:bodyPr vert="horz" wrap="square" lIns="0" tIns="0" rIns="0" bIns="0" rtlCol="0">
            <a:spAutoFit/>
          </a:bodyPr>
          <a:lstStyle/>
          <a:p>
            <a:pPr marL="12700">
              <a:lnSpc>
                <a:spcPct val="100000"/>
              </a:lnSpc>
            </a:pPr>
            <a:r>
              <a:rPr sz="1600" dirty="0">
                <a:latin typeface="宋体" pitchFamily="2" charset="-122"/>
                <a:cs typeface="宋体" pitchFamily="2" charset="-122"/>
              </a:rPr>
              <a:t>202</a:t>
            </a:r>
            <a:r>
              <a:rPr sz="1600" spc="-20" dirty="0">
                <a:latin typeface="宋体" pitchFamily="2" charset="-122"/>
                <a:cs typeface="宋体" pitchFamily="2" charset="-122"/>
              </a:rPr>
              <a:t>0</a:t>
            </a:r>
            <a:r>
              <a:rPr sz="1600" spc="0" dirty="0">
                <a:latin typeface="宋体" pitchFamily="2" charset="-122"/>
                <a:cs typeface="宋体" pitchFamily="2" charset="-122"/>
              </a:rPr>
              <a:t>年</a:t>
            </a:r>
            <a:r>
              <a:rPr sz="1600" spc="-15" dirty="0">
                <a:latin typeface="宋体" pitchFamily="2" charset="-122"/>
                <a:cs typeface="宋体" pitchFamily="2" charset="-122"/>
              </a:rPr>
              <a:t>G</a:t>
            </a:r>
            <a:r>
              <a:rPr sz="1600" spc="-5" dirty="0">
                <a:latin typeface="宋体" pitchFamily="2" charset="-122"/>
                <a:cs typeface="宋体" pitchFamily="2" charset="-122"/>
              </a:rPr>
              <a:t>ar</a:t>
            </a:r>
            <a:r>
              <a:rPr sz="1600" spc="-15" dirty="0">
                <a:latin typeface="宋体" pitchFamily="2" charset="-122"/>
                <a:cs typeface="宋体" pitchFamily="2" charset="-122"/>
              </a:rPr>
              <a:t>t</a:t>
            </a:r>
            <a:r>
              <a:rPr sz="1600" spc="-5" dirty="0">
                <a:latin typeface="宋体" pitchFamily="2" charset="-122"/>
                <a:cs typeface="宋体" pitchFamily="2" charset="-122"/>
              </a:rPr>
              <a:t>ne</a:t>
            </a:r>
            <a:r>
              <a:rPr sz="1600" spc="-10" dirty="0">
                <a:latin typeface="宋体" pitchFamily="2" charset="-122"/>
                <a:cs typeface="宋体" pitchFamily="2" charset="-122"/>
              </a:rPr>
              <a:t>r</a:t>
            </a:r>
            <a:r>
              <a:rPr sz="1600" spc="-5" dirty="0">
                <a:latin typeface="宋体" pitchFamily="2" charset="-122"/>
                <a:cs typeface="宋体" pitchFamily="2" charset="-122"/>
              </a:rPr>
              <a:t>工</a:t>
            </a:r>
            <a:r>
              <a:rPr sz="1600" spc="0" dirty="0">
                <a:latin typeface="宋体" pitchFamily="2" charset="-122"/>
                <a:cs typeface="宋体" pitchFamily="2" charset="-122"/>
              </a:rPr>
              <a:t>业</a:t>
            </a:r>
            <a:r>
              <a:rPr sz="1600" spc="-5" dirty="0">
                <a:latin typeface="宋体" pitchFamily="2" charset="-122"/>
                <a:cs typeface="宋体" pitchFamily="2" charset="-122"/>
              </a:rPr>
              <a:t>互联</a:t>
            </a:r>
            <a:r>
              <a:rPr sz="1600" spc="0" dirty="0">
                <a:latin typeface="宋体" pitchFamily="2" charset="-122"/>
                <a:cs typeface="宋体" pitchFamily="2" charset="-122"/>
              </a:rPr>
              <a:t>网</a:t>
            </a:r>
            <a:r>
              <a:rPr sz="1600" spc="-5" dirty="0">
                <a:latin typeface="宋体" pitchFamily="2" charset="-122"/>
                <a:cs typeface="宋体" pitchFamily="2" charset="-122"/>
              </a:rPr>
              <a:t>平台魔</a:t>
            </a:r>
            <a:r>
              <a:rPr sz="1600" spc="0" dirty="0">
                <a:latin typeface="宋体" pitchFamily="2" charset="-122"/>
                <a:cs typeface="宋体" pitchFamily="2" charset="-122"/>
              </a:rPr>
              <a:t>力</a:t>
            </a:r>
            <a:r>
              <a:rPr sz="1600" spc="-5" dirty="0">
                <a:latin typeface="宋体" pitchFamily="2" charset="-122"/>
                <a:cs typeface="宋体" pitchFamily="2" charset="-122"/>
              </a:rPr>
              <a:t>象限</a:t>
            </a:r>
            <a:endParaRPr sz="1600">
              <a:latin typeface="宋体" pitchFamily="2" charset="-122"/>
              <a:cs typeface="宋体"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900427" y="2506979"/>
            <a:ext cx="8391144" cy="34823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897379" y="2503932"/>
            <a:ext cx="8397240" cy="3488690"/>
          </a:xfrm>
          <a:custGeom>
            <a:avLst/>
            <a:gdLst/>
            <a:ahLst/>
            <a:cxnLst/>
            <a:rect l="l" t="t" r="r" b="b"/>
            <a:pathLst>
              <a:path w="8397240" h="3488690">
                <a:moveTo>
                  <a:pt x="0" y="3488436"/>
                </a:moveTo>
                <a:lnTo>
                  <a:pt x="8397240" y="3488436"/>
                </a:lnTo>
                <a:lnTo>
                  <a:pt x="8397240" y="0"/>
                </a:lnTo>
                <a:lnTo>
                  <a:pt x="0" y="0"/>
                </a:lnTo>
                <a:lnTo>
                  <a:pt x="0" y="348843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978914" y="940180"/>
            <a:ext cx="5737860" cy="1212850"/>
          </a:xfrm>
          <a:prstGeom prst="rect">
            <a:avLst/>
          </a:prstGeom>
        </p:spPr>
        <p:txBody>
          <a:bodyPr vert="horz" wrap="square" lIns="0" tIns="0" rIns="0" bIns="0" rtlCol="0">
            <a:spAutoFit/>
          </a:bodyPr>
          <a:lstStyle/>
          <a:p>
            <a:pPr marL="2508885"/>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marL="12700">
              <a:spcBef>
                <a:spcPts val="334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6</a:t>
            </a:r>
            <a:r>
              <a:rPr dirty="0">
                <a:solidFill>
                  <a:prstClr val="black"/>
                </a:solidFill>
                <a:latin typeface="微软雅黑" panose="020B0503020204020204" charset="-122"/>
                <a:cs typeface="微软雅黑" panose="020B0503020204020204" charset="-122"/>
              </a:rPr>
              <a:t>：单击“可视化应用”右侧的编辑图标。</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683510" y="1795251"/>
            <a:ext cx="6828790" cy="850900"/>
          </a:xfrm>
          <a:prstGeom prst="rect">
            <a:avLst/>
          </a:prstGeom>
        </p:spPr>
        <p:txBody>
          <a:bodyPr vert="horz" wrap="square" lIns="0" tIns="0" rIns="0" bIns="0" rtlCol="0">
            <a:spAutoFit/>
          </a:bodyPr>
          <a:lstStyle/>
          <a:p>
            <a:pPr marL="12700" marR="5080">
              <a:lnSpc>
                <a:spcPct val="150000"/>
              </a:lnSpc>
            </a:pPr>
            <a:r>
              <a:rPr b="1" spc="30" dirty="0">
                <a:solidFill>
                  <a:prstClr val="black"/>
                </a:solidFill>
                <a:latin typeface="微软雅黑" panose="020B0503020204020204" charset="-122"/>
                <a:cs typeface="微软雅黑" panose="020B0503020204020204" charset="-122"/>
              </a:rPr>
              <a:t>操作</a:t>
            </a:r>
            <a:r>
              <a:rPr b="1" spc="45" dirty="0">
                <a:solidFill>
                  <a:prstClr val="black"/>
                </a:solidFill>
                <a:latin typeface="微软雅黑" panose="020B0503020204020204" charset="-122"/>
                <a:cs typeface="微软雅黑" panose="020B0503020204020204" charset="-122"/>
              </a:rPr>
              <a:t>步</a:t>
            </a:r>
            <a:r>
              <a:rPr b="1" spc="40" dirty="0">
                <a:solidFill>
                  <a:prstClr val="black"/>
                </a:solidFill>
                <a:latin typeface="微软雅黑" panose="020B0503020204020204" charset="-122"/>
                <a:cs typeface="微软雅黑" panose="020B0503020204020204" charset="-122"/>
              </a:rPr>
              <a:t>骤7</a:t>
            </a:r>
            <a:r>
              <a:rPr spc="4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把</a:t>
            </a:r>
            <a:r>
              <a:rPr spc="30" dirty="0">
                <a:solidFill>
                  <a:prstClr val="black"/>
                </a:solidFill>
                <a:latin typeface="微软雅黑" panose="020B0503020204020204" charset="-122"/>
                <a:cs typeface="微软雅黑" panose="020B0503020204020204" charset="-122"/>
              </a:rPr>
              <a:t>本任</a:t>
            </a:r>
            <a:r>
              <a:rPr spc="45" dirty="0">
                <a:solidFill>
                  <a:prstClr val="black"/>
                </a:solidFill>
                <a:latin typeface="微软雅黑" panose="020B0503020204020204" charset="-122"/>
                <a:cs typeface="微软雅黑" panose="020B0503020204020204" charset="-122"/>
              </a:rPr>
              <a:t>务</a:t>
            </a:r>
            <a:r>
              <a:rPr spc="5" dirty="0">
                <a:solidFill>
                  <a:prstClr val="black"/>
                </a:solidFill>
                <a:latin typeface="微软雅黑" panose="020B0503020204020204" charset="-122"/>
                <a:cs typeface="微软雅黑" panose="020B0503020204020204" charset="-122"/>
              </a:rPr>
              <a:t>“2.9</a:t>
            </a:r>
            <a:r>
              <a:rPr spc="330" dirty="0">
                <a:solidFill>
                  <a:prstClr val="black"/>
                </a:solidFill>
                <a:latin typeface="微软雅黑" panose="020B0503020204020204" charset="-122"/>
                <a:cs typeface="微软雅黑" panose="020B0503020204020204" charset="-122"/>
              </a:rPr>
              <a:t> </a:t>
            </a:r>
            <a:r>
              <a:rPr spc="30" dirty="0">
                <a:solidFill>
                  <a:prstClr val="black"/>
                </a:solidFill>
                <a:latin typeface="微软雅黑" panose="020B0503020204020204" charset="-122"/>
                <a:cs typeface="微软雅黑" panose="020B0503020204020204" charset="-122"/>
              </a:rPr>
              <a:t>可视化</a:t>
            </a:r>
            <a:r>
              <a:rPr spc="45" dirty="0">
                <a:solidFill>
                  <a:prstClr val="black"/>
                </a:solidFill>
                <a:latin typeface="微软雅黑" panose="020B0503020204020204" charset="-122"/>
                <a:cs typeface="微软雅黑" panose="020B0503020204020204" charset="-122"/>
              </a:rPr>
              <a:t>应</a:t>
            </a:r>
            <a:r>
              <a:rPr spc="30" dirty="0">
                <a:solidFill>
                  <a:prstClr val="black"/>
                </a:solidFill>
                <a:latin typeface="微软雅黑" panose="020B0503020204020204" charset="-122"/>
                <a:cs typeface="微软雅黑" panose="020B0503020204020204" charset="-122"/>
              </a:rPr>
              <a:t>用</a:t>
            </a:r>
            <a:r>
              <a:rPr spc="45" dirty="0">
                <a:solidFill>
                  <a:prstClr val="black"/>
                </a:solidFill>
                <a:latin typeface="微软雅黑" panose="020B0503020204020204" charset="-122"/>
                <a:cs typeface="微软雅黑" panose="020B0503020204020204" charset="-122"/>
              </a:rPr>
              <a:t>发布</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的</a:t>
            </a:r>
            <a:r>
              <a:rPr spc="45" dirty="0">
                <a:solidFill>
                  <a:prstClr val="black"/>
                </a:solidFill>
                <a:latin typeface="微软雅黑" panose="020B0503020204020204" charset="-122"/>
                <a:cs typeface="微软雅黑" panose="020B0503020204020204" charset="-122"/>
              </a:rPr>
              <a:t>操</a:t>
            </a:r>
            <a:r>
              <a:rPr spc="30" dirty="0">
                <a:solidFill>
                  <a:prstClr val="black"/>
                </a:solidFill>
                <a:latin typeface="微软雅黑" panose="020B0503020204020204" charset="-122"/>
                <a:cs typeface="微软雅黑" panose="020B0503020204020204" charset="-122"/>
              </a:rPr>
              <a:t>作</a:t>
            </a:r>
            <a:r>
              <a:rPr spc="45" dirty="0">
                <a:solidFill>
                  <a:prstClr val="black"/>
                </a:solidFill>
                <a:latin typeface="微软雅黑" panose="020B0503020204020204" charset="-122"/>
                <a:cs typeface="微软雅黑" panose="020B0503020204020204" charset="-122"/>
              </a:rPr>
              <a:t>步</a:t>
            </a:r>
            <a:r>
              <a:rPr spc="40" dirty="0">
                <a:solidFill>
                  <a:prstClr val="black"/>
                </a:solidFill>
                <a:latin typeface="微软雅黑" panose="020B0503020204020204" charset="-122"/>
                <a:cs typeface="微软雅黑" panose="020B0503020204020204" charset="-122"/>
              </a:rPr>
              <a:t>骤</a:t>
            </a:r>
            <a:r>
              <a:rPr spc="35" dirty="0">
                <a:solidFill>
                  <a:prstClr val="black"/>
                </a:solidFill>
                <a:latin typeface="微软雅黑" panose="020B0503020204020204" charset="-122"/>
                <a:cs typeface="微软雅黑" panose="020B0503020204020204" charset="-122"/>
              </a:rPr>
              <a:t>2复制的 </a:t>
            </a:r>
            <a:r>
              <a:rPr dirty="0">
                <a:solidFill>
                  <a:prstClr val="black"/>
                </a:solidFill>
                <a:latin typeface="微软雅黑" panose="020B0503020204020204" charset="-122"/>
                <a:cs typeface="微软雅黑" panose="020B0503020204020204" charset="-122"/>
              </a:rPr>
              <a:t>浏览器地址，复制到弹出的对话框中，并单</a:t>
            </a:r>
            <a:r>
              <a:rPr spc="-5" dirty="0">
                <a:solidFill>
                  <a:prstClr val="black"/>
                </a:solidFill>
                <a:latin typeface="微软雅黑" panose="020B0503020204020204" charset="-122"/>
                <a:cs typeface="微软雅黑" panose="020B0503020204020204" charset="-122"/>
              </a:rPr>
              <a:t>击</a:t>
            </a:r>
            <a:r>
              <a:rPr dirty="0">
                <a:solidFill>
                  <a:prstClr val="black"/>
                </a:solidFill>
                <a:latin typeface="微软雅黑" panose="020B0503020204020204" charset="-122"/>
                <a:cs typeface="微软雅黑" panose="020B0503020204020204" charset="-122"/>
              </a:rPr>
              <a:t>“确定”按钮。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186683" y="3043427"/>
            <a:ext cx="5818632" cy="235915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183635" y="3040379"/>
            <a:ext cx="5824855" cy="2365375"/>
          </a:xfrm>
          <a:custGeom>
            <a:avLst/>
            <a:gdLst/>
            <a:ahLst/>
            <a:cxnLst/>
            <a:rect l="l" t="t" r="r" b="b"/>
            <a:pathLst>
              <a:path w="5824855" h="2365375">
                <a:moveTo>
                  <a:pt x="0" y="2365248"/>
                </a:moveTo>
                <a:lnTo>
                  <a:pt x="5824727" y="2365248"/>
                </a:lnTo>
                <a:lnTo>
                  <a:pt x="5824727" y="0"/>
                </a:lnTo>
                <a:lnTo>
                  <a:pt x="0" y="0"/>
                </a:lnTo>
                <a:lnTo>
                  <a:pt x="0" y="236524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4475479" y="940180"/>
            <a:ext cx="32410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1874520" y="2499359"/>
            <a:ext cx="8442959" cy="37292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871472" y="2496311"/>
            <a:ext cx="8449310" cy="3735704"/>
          </a:xfrm>
          <a:custGeom>
            <a:avLst/>
            <a:gdLst/>
            <a:ahLst/>
            <a:cxnLst/>
            <a:rect l="l" t="t" r="r" b="b"/>
            <a:pathLst>
              <a:path w="8449310" h="3735704">
                <a:moveTo>
                  <a:pt x="0" y="3735324"/>
                </a:moveTo>
                <a:lnTo>
                  <a:pt x="8449056" y="3735324"/>
                </a:lnTo>
                <a:lnTo>
                  <a:pt x="8449056" y="0"/>
                </a:lnTo>
                <a:lnTo>
                  <a:pt x="0" y="0"/>
                </a:lnTo>
                <a:lnTo>
                  <a:pt x="0" y="3735324"/>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953514" y="940180"/>
            <a:ext cx="7710170" cy="1208405"/>
          </a:xfrm>
          <a:prstGeom prst="rect">
            <a:avLst/>
          </a:prstGeom>
        </p:spPr>
        <p:txBody>
          <a:bodyPr vert="horz" wrap="square" lIns="0" tIns="0" rIns="0" bIns="0" rtlCol="0">
            <a:spAutoFit/>
          </a:bodyPr>
          <a:lstStyle/>
          <a:p>
            <a:pPr marL="2534285"/>
            <a:r>
              <a:rPr sz="3200" b="1" dirty="0">
                <a:solidFill>
                  <a:srgbClr val="00A755"/>
                </a:solidFill>
                <a:latin typeface="微软雅黑" panose="020B0503020204020204" charset="-122"/>
                <a:cs typeface="微软雅黑" panose="020B0503020204020204" charset="-122"/>
              </a:rPr>
              <a:t>9</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发布可视化应用</a:t>
            </a:r>
            <a:endParaRPr sz="3200">
              <a:solidFill>
                <a:prstClr val="black"/>
              </a:solidFill>
              <a:latin typeface="微软雅黑" panose="020B0503020204020204" charset="-122"/>
              <a:cs typeface="微软雅黑" panose="020B0503020204020204" charset="-122"/>
            </a:endParaRPr>
          </a:p>
          <a:p>
            <a:pPr marL="12700">
              <a:spcBef>
                <a:spcPts val="3300"/>
              </a:spcBef>
            </a:pPr>
            <a:r>
              <a:rPr b="1" spc="-5"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骤8</a:t>
            </a:r>
            <a:r>
              <a:rPr spc="-5" dirty="0">
                <a:solidFill>
                  <a:prstClr val="black"/>
                </a:solidFill>
                <a:latin typeface="微软雅黑" panose="020B0503020204020204" charset="-122"/>
                <a:cs typeface="微软雅黑" panose="020B0503020204020204" charset="-122"/>
              </a:rPr>
              <a:t>：单击页面右上角的“更新发布”，完成可视化应用项目的发布。</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29845" marR="154305">
              <a:lnSpc>
                <a:spcPct val="150000"/>
              </a:lnSpc>
            </a:pPr>
            <a:r>
              <a:rPr dirty="0"/>
              <a:t>请参考本项目的操作步</a:t>
            </a:r>
            <a:r>
              <a:rPr spc="-15" dirty="0"/>
              <a:t>骤</a:t>
            </a:r>
            <a:r>
              <a:rPr dirty="0"/>
              <a:t>，按</a:t>
            </a:r>
            <a:r>
              <a:rPr spc="-15" dirty="0"/>
              <a:t>以</a:t>
            </a:r>
            <a:r>
              <a:rPr dirty="0"/>
              <a:t>下要</a:t>
            </a:r>
            <a:r>
              <a:rPr spc="-15" dirty="0"/>
              <a:t>求</a:t>
            </a:r>
            <a:r>
              <a:rPr dirty="0"/>
              <a:t>独立</a:t>
            </a:r>
            <a:r>
              <a:rPr spc="-15" dirty="0"/>
              <a:t>完</a:t>
            </a:r>
            <a:r>
              <a:rPr dirty="0"/>
              <a:t>成一</a:t>
            </a:r>
            <a:r>
              <a:rPr spc="-15" dirty="0"/>
              <a:t>个</a:t>
            </a:r>
            <a:r>
              <a:rPr dirty="0"/>
              <a:t>智能</a:t>
            </a:r>
            <a:r>
              <a:rPr spc="-15" dirty="0"/>
              <a:t>电</a:t>
            </a:r>
            <a:r>
              <a:rPr dirty="0"/>
              <a:t>表的</a:t>
            </a:r>
            <a:r>
              <a:rPr spc="-15" dirty="0"/>
              <a:t>工</a:t>
            </a:r>
            <a:r>
              <a:rPr dirty="0"/>
              <a:t>业数</a:t>
            </a:r>
            <a:r>
              <a:rPr spc="-15" dirty="0"/>
              <a:t>字</a:t>
            </a:r>
            <a:r>
              <a:rPr dirty="0"/>
              <a:t>孪生 建模及应用项目。</a:t>
            </a:r>
            <a:endParaRPr dirty="0"/>
          </a:p>
          <a:p>
            <a:pPr marL="17145">
              <a:lnSpc>
                <a:spcPct val="100000"/>
              </a:lnSpc>
            </a:pPr>
            <a:endParaRPr sz="2600">
              <a:latin typeface="Times New Roman" panose="02020603050405020304"/>
              <a:cs typeface="Times New Roman" panose="02020603050405020304"/>
            </a:endParaRPr>
          </a:p>
          <a:p>
            <a:pPr marL="29845">
              <a:lnSpc>
                <a:spcPct val="100000"/>
              </a:lnSpc>
              <a:spcBef>
                <a:spcPts val="1810"/>
              </a:spcBef>
            </a:pPr>
            <a:r>
              <a:rPr dirty="0"/>
              <a:t>1）通过快速体验方式创</a:t>
            </a:r>
            <a:r>
              <a:rPr spc="-15" dirty="0"/>
              <a:t>建</a:t>
            </a:r>
            <a:r>
              <a:rPr dirty="0"/>
              <a:t>硬件</a:t>
            </a:r>
            <a:r>
              <a:rPr spc="-15" dirty="0"/>
              <a:t>模</a:t>
            </a:r>
            <a:r>
              <a:rPr dirty="0"/>
              <a:t>型、</a:t>
            </a:r>
            <a:r>
              <a:rPr spc="-15" dirty="0"/>
              <a:t>网</a:t>
            </a:r>
            <a:r>
              <a:rPr dirty="0"/>
              <a:t>关模</a:t>
            </a:r>
            <a:r>
              <a:rPr spc="-15" dirty="0"/>
              <a:t>型</a:t>
            </a:r>
            <a:r>
              <a:rPr dirty="0"/>
              <a:t>、设</a:t>
            </a:r>
            <a:r>
              <a:rPr spc="-15" dirty="0"/>
              <a:t>备</a:t>
            </a:r>
            <a:r>
              <a:rPr dirty="0"/>
              <a:t>模型</a:t>
            </a:r>
            <a:r>
              <a:rPr spc="-15" dirty="0"/>
              <a:t>、</a:t>
            </a:r>
            <a:r>
              <a:rPr dirty="0"/>
              <a:t>网关</a:t>
            </a:r>
            <a:r>
              <a:rPr spc="-15" dirty="0"/>
              <a:t>实</a:t>
            </a:r>
            <a:r>
              <a:rPr dirty="0"/>
              <a:t>例、</a:t>
            </a:r>
            <a:r>
              <a:rPr spc="-15" dirty="0"/>
              <a:t>设</a:t>
            </a:r>
            <a:r>
              <a:rPr dirty="0"/>
              <a:t>备实</a:t>
            </a:r>
            <a:endParaRPr dirty="0"/>
          </a:p>
          <a:p>
            <a:pPr marL="29845">
              <a:lnSpc>
                <a:spcPct val="100000"/>
              </a:lnSpc>
              <a:spcBef>
                <a:spcPts val="1195"/>
              </a:spcBef>
            </a:pPr>
            <a:r>
              <a:rPr dirty="0"/>
              <a:t>例，分别命名为“智能</a:t>
            </a:r>
            <a:r>
              <a:rPr spc="-10" dirty="0"/>
              <a:t>电</a:t>
            </a:r>
            <a:r>
              <a:rPr spc="10" dirty="0"/>
              <a:t>表</a:t>
            </a:r>
            <a:r>
              <a:rPr spc="-5" dirty="0"/>
              <a:t>-</a:t>
            </a:r>
            <a:r>
              <a:rPr spc="5" dirty="0"/>
              <a:t>姓</a:t>
            </a:r>
            <a:r>
              <a:rPr spc="-15" dirty="0"/>
              <a:t>名</a:t>
            </a:r>
            <a:r>
              <a:rPr spc="5" dirty="0"/>
              <a:t>”；</a:t>
            </a:r>
            <a:endParaRPr spc="5" dirty="0"/>
          </a:p>
          <a:p>
            <a:pPr marL="29845">
              <a:lnSpc>
                <a:spcPct val="100000"/>
              </a:lnSpc>
              <a:spcBef>
                <a:spcPts val="1200"/>
              </a:spcBef>
            </a:pPr>
            <a:r>
              <a:rPr dirty="0"/>
              <a:t>2）成功连接硬件与实例</a:t>
            </a:r>
            <a:r>
              <a:rPr spc="-15" dirty="0"/>
              <a:t>；</a:t>
            </a:r>
            <a:r>
              <a:rPr dirty="0"/>
              <a:t>验证</a:t>
            </a:r>
            <a:r>
              <a:rPr spc="-15" dirty="0"/>
              <a:t>数</a:t>
            </a:r>
            <a:r>
              <a:rPr dirty="0"/>
              <a:t>据上</a:t>
            </a:r>
            <a:r>
              <a:rPr spc="-15" dirty="0"/>
              <a:t>传</a:t>
            </a:r>
            <a:r>
              <a:rPr dirty="0"/>
              <a:t>是否</a:t>
            </a:r>
            <a:r>
              <a:rPr spc="-15" dirty="0"/>
              <a:t>成</a:t>
            </a:r>
            <a:r>
              <a:rPr dirty="0"/>
              <a:t>功；</a:t>
            </a:r>
            <a:endParaRPr dirty="0"/>
          </a:p>
          <a:p>
            <a:pPr marL="29845">
              <a:lnSpc>
                <a:spcPct val="100000"/>
              </a:lnSpc>
              <a:spcBef>
                <a:spcPts val="1200"/>
              </a:spcBef>
            </a:pPr>
            <a:r>
              <a:rPr dirty="0"/>
              <a:t>3）搭建并发布可视化应</a:t>
            </a:r>
            <a:r>
              <a:rPr spc="-15" dirty="0"/>
              <a:t>用</a:t>
            </a:r>
            <a:r>
              <a:rPr dirty="0"/>
              <a:t>。</a:t>
            </a:r>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3347085" cy="397510"/>
          </a:xfrm>
          <a:prstGeom prst="rect">
            <a:avLst/>
          </a:prstGeom>
        </p:spPr>
        <p:txBody>
          <a:bodyPr vert="horz" wrap="square" lIns="0" tIns="0" rIns="0" bIns="0" rtlCol="0">
            <a:spAutoFit/>
          </a:bodyPr>
          <a:lstStyle/>
          <a:p>
            <a:pPr marL="12700">
              <a:tabLst>
                <a:tab pos="30289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一</a:t>
            </a:r>
            <a:r>
              <a:rPr sz="2400" b="1" dirty="0">
                <a:solidFill>
                  <a:srgbClr val="00A755"/>
                </a:solidFill>
                <a:latin typeface="微软雅黑" panose="020B0503020204020204" charset="-122"/>
                <a:cs typeface="微软雅黑" panose="020B0503020204020204" charset="-122"/>
              </a:rPr>
              <a:t>创建模拟硬件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4795520"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二</a:t>
            </a:r>
            <a:r>
              <a:rPr sz="2800" b="1" spc="-5" dirty="0">
                <a:solidFill>
                  <a:prstClr val="black"/>
                </a:solidFill>
                <a:latin typeface="微软雅黑" panose="020B0503020204020204" charset="-122"/>
                <a:cs typeface="微软雅黑" panose="020B0503020204020204" charset="-122"/>
              </a:rPr>
              <a:t>接入配置物联设备</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3970">
              <a:lnSpc>
                <a:spcPct val="100000"/>
              </a:lnSpc>
            </a:pPr>
            <a:r>
              <a:rPr spc="-5" dirty="0"/>
              <a:t>项目引入</a:t>
            </a:r>
            <a:endParaRPr spc="-5" dirty="0"/>
          </a:p>
        </p:txBody>
      </p:sp>
      <p:sp>
        <p:nvSpPr>
          <p:cNvPr id="4" name="object 4"/>
          <p:cNvSpPr txBox="1"/>
          <p:nvPr/>
        </p:nvSpPr>
        <p:spPr>
          <a:xfrm>
            <a:off x="1417319" y="2125979"/>
            <a:ext cx="5935980" cy="3796665"/>
          </a:xfrm>
          <a:prstGeom prst="rect">
            <a:avLst/>
          </a:prstGeom>
          <a:solidFill>
            <a:srgbClr val="F1F1F1"/>
          </a:solidFill>
        </p:spPr>
        <p:txBody>
          <a:bodyPr vert="horz" wrap="square" lIns="0" tIns="3810" rIns="0" bIns="0" rtlCol="0">
            <a:spAutoFit/>
          </a:bodyPr>
          <a:lstStyle/>
          <a:p>
            <a:pPr>
              <a:spcBef>
                <a:spcPts val="30"/>
              </a:spcBef>
            </a:pPr>
            <a:endParaRPr sz="2400">
              <a:solidFill>
                <a:prstClr val="black"/>
              </a:solidFill>
              <a:latin typeface="Times New Roman" panose="02020603050405020304"/>
              <a:cs typeface="Times New Roman" panose="02020603050405020304"/>
            </a:endParaRPr>
          </a:p>
          <a:p>
            <a:pPr marL="673735">
              <a:spcBef>
                <a:spcPts val="5"/>
              </a:spcBef>
            </a:pPr>
            <a:r>
              <a:rPr sz="1600" spc="-10" dirty="0">
                <a:solidFill>
                  <a:prstClr val="black"/>
                </a:solidFill>
                <a:latin typeface="微软雅黑" panose="020B0503020204020204" charset="-122"/>
                <a:cs typeface="微软雅黑" panose="020B0503020204020204" charset="-122"/>
              </a:rPr>
              <a:t>数字孪生有实时双向连接的特征，</a:t>
            </a:r>
            <a:r>
              <a:rPr sz="1600" dirty="0">
                <a:solidFill>
                  <a:prstClr val="black"/>
                </a:solidFill>
                <a:latin typeface="微软雅黑" panose="020B0503020204020204" charset="-122"/>
                <a:cs typeface="微软雅黑" panose="020B0503020204020204" charset="-122"/>
              </a:rPr>
              <a:t>意</a:t>
            </a:r>
            <a:r>
              <a:rPr sz="1600" spc="-10" dirty="0">
                <a:solidFill>
                  <a:prstClr val="black"/>
                </a:solidFill>
                <a:latin typeface="微软雅黑" panose="020B0503020204020204" charset="-122"/>
                <a:cs typeface="微软雅黑" panose="020B0503020204020204" charset="-122"/>
              </a:rPr>
              <a:t>味着</a:t>
            </a:r>
            <a:r>
              <a:rPr sz="1600" dirty="0">
                <a:solidFill>
                  <a:prstClr val="black"/>
                </a:solidFill>
                <a:latin typeface="微软雅黑" panose="020B0503020204020204" charset="-122"/>
                <a:cs typeface="微软雅黑" panose="020B0503020204020204" charset="-122"/>
              </a:rPr>
              <a:t>物</a:t>
            </a:r>
            <a:r>
              <a:rPr sz="1600" spc="-10" dirty="0">
                <a:solidFill>
                  <a:prstClr val="black"/>
                </a:solidFill>
                <a:latin typeface="微软雅黑" panose="020B0503020204020204" charset="-122"/>
                <a:cs typeface="微软雅黑" panose="020B0503020204020204" charset="-122"/>
              </a:rPr>
              <a:t>理设</a:t>
            </a:r>
            <a:r>
              <a:rPr sz="1600"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需要</a:t>
            </a:r>
            <a:endParaRPr sz="1600">
              <a:solidFill>
                <a:prstClr val="black"/>
              </a:solidFill>
              <a:latin typeface="微软雅黑" panose="020B0503020204020204" charset="-122"/>
              <a:cs typeface="微软雅黑" panose="020B0503020204020204" charset="-122"/>
            </a:endParaRPr>
          </a:p>
          <a:p>
            <a:pPr marL="216535" marR="26035">
              <a:lnSpc>
                <a:spcPct val="150000"/>
              </a:lnSpc>
            </a:pPr>
            <a:r>
              <a:rPr sz="1600" spc="-5" dirty="0">
                <a:solidFill>
                  <a:prstClr val="black"/>
                </a:solidFill>
                <a:latin typeface="微软雅黑" panose="020B0503020204020204" charset="-122"/>
                <a:cs typeface="微软雅黑" panose="020B0503020204020204" charset="-122"/>
              </a:rPr>
              <a:t>接入网</a:t>
            </a:r>
            <a:r>
              <a:rPr sz="1600" dirty="0">
                <a:solidFill>
                  <a:prstClr val="black"/>
                </a:solidFill>
                <a:latin typeface="微软雅黑" panose="020B0503020204020204" charset="-122"/>
                <a:cs typeface="微软雅黑" panose="020B0503020204020204" charset="-122"/>
              </a:rPr>
              <a:t>络</a:t>
            </a:r>
            <a:r>
              <a:rPr sz="1600" spc="-5" dirty="0">
                <a:solidFill>
                  <a:prstClr val="black"/>
                </a:solidFill>
                <a:latin typeface="微软雅黑" panose="020B0503020204020204" charset="-122"/>
                <a:cs typeface="微软雅黑" panose="020B0503020204020204" charset="-122"/>
              </a:rPr>
              <a:t>，才</a:t>
            </a:r>
            <a:r>
              <a:rPr sz="1600"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实现与</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体之间</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行数</a:t>
            </a:r>
            <a:r>
              <a:rPr sz="1600"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双向实</a:t>
            </a:r>
            <a:r>
              <a:rPr sz="1600"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同步。 而设备接入网络的过程及状态，称</a:t>
            </a:r>
            <a:r>
              <a:rPr sz="1600" dirty="0">
                <a:solidFill>
                  <a:prstClr val="black"/>
                </a:solidFill>
                <a:latin typeface="微软雅黑" panose="020B0503020204020204" charset="-122"/>
                <a:cs typeface="微软雅黑" panose="020B0503020204020204" charset="-122"/>
              </a:rPr>
              <a:t>之</a:t>
            </a:r>
            <a:r>
              <a:rPr sz="1600" spc="-5" dirty="0">
                <a:solidFill>
                  <a:prstClr val="black"/>
                </a:solidFill>
                <a:latin typeface="微软雅黑" panose="020B0503020204020204" charset="-122"/>
                <a:cs typeface="微软雅黑" panose="020B0503020204020204" charset="-122"/>
              </a:rPr>
              <a:t>为设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物联。</a:t>
            </a:r>
            <a:endParaRPr sz="1600">
              <a:solidFill>
                <a:prstClr val="black"/>
              </a:solidFill>
              <a:latin typeface="微软雅黑" panose="020B0503020204020204" charset="-122"/>
              <a:cs typeface="微软雅黑" panose="020B0503020204020204" charset="-122"/>
            </a:endParaRPr>
          </a:p>
          <a:p>
            <a:pPr marL="216535" marR="233045" indent="457200">
              <a:lnSpc>
                <a:spcPct val="150000"/>
              </a:lnSpc>
              <a:spcBef>
                <a:spcPts val="1195"/>
              </a:spcBef>
            </a:pPr>
            <a:r>
              <a:rPr sz="1600" spc="-10" dirty="0">
                <a:solidFill>
                  <a:prstClr val="black"/>
                </a:solidFill>
                <a:latin typeface="微软雅黑" panose="020B0503020204020204" charset="-122"/>
                <a:cs typeface="微软雅黑" panose="020B0503020204020204" charset="-122"/>
              </a:rPr>
              <a:t>本项目的工作内容是企业生产数字</a:t>
            </a:r>
            <a:r>
              <a:rPr sz="1600" dirty="0">
                <a:solidFill>
                  <a:prstClr val="black"/>
                </a:solidFill>
                <a:latin typeface="微软雅黑" panose="020B0503020204020204" charset="-122"/>
                <a:cs typeface="微软雅黑" panose="020B0503020204020204" charset="-122"/>
              </a:rPr>
              <a:t>孪</a:t>
            </a:r>
            <a:r>
              <a:rPr sz="1600" spc="-10" dirty="0">
                <a:solidFill>
                  <a:prstClr val="black"/>
                </a:solidFill>
                <a:latin typeface="微软雅黑" panose="020B0503020204020204" charset="-122"/>
                <a:cs typeface="微软雅黑" panose="020B0503020204020204" charset="-122"/>
              </a:rPr>
              <a:t>生改</a:t>
            </a:r>
            <a:r>
              <a:rPr sz="1600" dirty="0">
                <a:solidFill>
                  <a:prstClr val="black"/>
                </a:solidFill>
                <a:latin typeface="微软雅黑" panose="020B0503020204020204" charset="-122"/>
                <a:cs typeface="微软雅黑" panose="020B0503020204020204" charset="-122"/>
              </a:rPr>
              <a:t>造</a:t>
            </a:r>
            <a:r>
              <a:rPr sz="1600" spc="-10" dirty="0">
                <a:solidFill>
                  <a:prstClr val="black"/>
                </a:solidFill>
                <a:latin typeface="微软雅黑" panose="020B0503020204020204" charset="-122"/>
                <a:cs typeface="微软雅黑" panose="020B0503020204020204" charset="-122"/>
              </a:rPr>
              <a:t>工程</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第一 </a:t>
            </a:r>
            <a:r>
              <a:rPr sz="1600" spc="-5" dirty="0">
                <a:solidFill>
                  <a:prstClr val="black"/>
                </a:solidFill>
                <a:latin typeface="微软雅黑" panose="020B0503020204020204" charset="-122"/>
                <a:cs typeface="微软雅黑" panose="020B0503020204020204" charset="-122"/>
              </a:rPr>
              <a:t>步，也就是把加工生产线包含的设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进行</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备物</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接入</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之后 才能进行数字孪生建模工作的开展。</a:t>
            </a:r>
            <a:endParaRPr sz="1600">
              <a:solidFill>
                <a:prstClr val="black"/>
              </a:solidFill>
              <a:latin typeface="微软雅黑" panose="020B0503020204020204" charset="-122"/>
              <a:cs typeface="微软雅黑" panose="020B0503020204020204" charset="-122"/>
            </a:endParaRPr>
          </a:p>
          <a:p>
            <a:pPr marL="216535" marR="385445" indent="457200">
              <a:lnSpc>
                <a:spcPct val="150000"/>
              </a:lnSpc>
              <a:spcBef>
                <a:spcPts val="1200"/>
              </a:spcBef>
            </a:pPr>
            <a:r>
              <a:rPr sz="1600" spc="-5" dirty="0">
                <a:solidFill>
                  <a:prstClr val="black"/>
                </a:solidFill>
                <a:latin typeface="微软雅黑" panose="020B0503020204020204" charset="-122"/>
                <a:cs typeface="微软雅黑" panose="020B0503020204020204" charset="-122"/>
              </a:rPr>
              <a:t>请你思考，作为一名数字孪生建模</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程师</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何接 入工业数字孪生建模平台？接入平</a:t>
            </a:r>
            <a:r>
              <a:rPr sz="1600"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需要</a:t>
            </a:r>
            <a:r>
              <a:rPr sz="1600"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置哪</a:t>
            </a:r>
            <a:r>
              <a:rPr sz="1600" dirty="0">
                <a:solidFill>
                  <a:prstClr val="black"/>
                </a:solidFill>
                <a:latin typeface="微软雅黑" panose="020B0503020204020204" charset="-122"/>
                <a:cs typeface="微软雅黑" panose="020B0503020204020204" charset="-122"/>
              </a:rPr>
              <a:t>些</a:t>
            </a:r>
            <a:r>
              <a:rPr sz="1600" spc="-5" dirty="0">
                <a:solidFill>
                  <a:prstClr val="black"/>
                </a:solidFill>
                <a:latin typeface="微软雅黑" panose="020B0503020204020204" charset="-122"/>
                <a:cs typeface="微软雅黑" panose="020B0503020204020204" charset="-122"/>
              </a:rPr>
              <a:t>信息？</a:t>
            </a:r>
            <a:endParaRPr sz="1600">
              <a:solidFill>
                <a:prstClr val="black"/>
              </a:solidFill>
              <a:latin typeface="微软雅黑" panose="020B0503020204020204" charset="-122"/>
              <a:cs typeface="微软雅黑" panose="020B0503020204020204" charset="-122"/>
            </a:endParaRPr>
          </a:p>
        </p:txBody>
      </p:sp>
      <p:sp>
        <p:nvSpPr>
          <p:cNvPr id="5" name="object 5"/>
          <p:cNvSpPr/>
          <p:nvPr/>
        </p:nvSpPr>
        <p:spPr>
          <a:xfrm>
            <a:off x="7467600" y="2125980"/>
            <a:ext cx="3669791" cy="379628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70">
              <a:lnSpc>
                <a:spcPct val="100000"/>
              </a:lnSpc>
            </a:pPr>
            <a:r>
              <a:rPr spc="-5" dirty="0"/>
              <a:t>项目引入</a:t>
            </a:r>
            <a:endParaRPr spc="-5"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923340" y="2629534"/>
            <a:ext cx="5387975" cy="2957830"/>
          </a:xfrm>
          <a:prstGeom prst="rect">
            <a:avLst/>
          </a:prstGeom>
        </p:spPr>
        <p:txBody>
          <a:bodyPr vert="horz" wrap="square" lIns="0" tIns="0" rIns="0" bIns="0" rtlCol="0">
            <a:spAutoFit/>
          </a:bodyPr>
          <a:lstStyle/>
          <a:p>
            <a:pPr marL="12700"/>
            <a:r>
              <a:rPr b="1" dirty="0">
                <a:solidFill>
                  <a:srgbClr val="00A755"/>
                </a:solidFill>
                <a:latin typeface="微软雅黑" panose="020B0503020204020204" charset="-122"/>
                <a:cs typeface="微软雅黑" panose="020B0503020204020204" charset="-122"/>
              </a:rPr>
              <a:t>【知识目标】</a:t>
            </a:r>
            <a:endParaRPr>
              <a:solidFill>
                <a:prstClr val="black"/>
              </a:solidFill>
              <a:latin typeface="微软雅黑" panose="020B0503020204020204" charset="-122"/>
              <a:cs typeface="微软雅黑" panose="020B0503020204020204" charset="-122"/>
            </a:endParaRPr>
          </a:p>
          <a:p>
            <a:pPr marL="299085" indent="-286385">
              <a:spcBef>
                <a:spcPts val="160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了解设备物联的结构；</a:t>
            </a:r>
            <a:endParaRPr sz="1600">
              <a:solidFill>
                <a:prstClr val="black"/>
              </a:solidFill>
              <a:latin typeface="微软雅黑" panose="020B0503020204020204" charset="-122"/>
              <a:cs typeface="微软雅黑" panose="020B0503020204020204" charset="-122"/>
            </a:endParaRPr>
          </a:p>
          <a:p>
            <a:pPr marL="299085" indent="-286385">
              <a:spcBef>
                <a:spcPts val="155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了解常用的工业通信协议；</a:t>
            </a:r>
            <a:endParaRPr sz="1600">
              <a:solidFill>
                <a:prstClr val="black"/>
              </a:solidFill>
              <a:latin typeface="微软雅黑" panose="020B0503020204020204" charset="-122"/>
              <a:cs typeface="微软雅黑" panose="020B0503020204020204" charset="-122"/>
            </a:endParaRPr>
          </a:p>
          <a:p>
            <a:pPr marL="299085" indent="-286385">
              <a:spcBef>
                <a:spcPts val="155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了解常用的物联网通讯协议</a:t>
            </a:r>
            <a:endParaRPr sz="1600">
              <a:solidFill>
                <a:prstClr val="black"/>
              </a:solidFill>
              <a:latin typeface="微软雅黑" panose="020B0503020204020204" charset="-122"/>
              <a:cs typeface="微软雅黑" panose="020B0503020204020204" charset="-122"/>
            </a:endParaRPr>
          </a:p>
          <a:p>
            <a:pPr marL="299085" indent="-286385">
              <a:spcBef>
                <a:spcPts val="1560"/>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熟悉物联网关的作用及功能；</a:t>
            </a:r>
            <a:endParaRPr sz="1600">
              <a:solidFill>
                <a:prstClr val="black"/>
              </a:solidFill>
              <a:latin typeface="微软雅黑" panose="020B0503020204020204" charset="-122"/>
              <a:cs typeface="微软雅黑" panose="020B0503020204020204" charset="-122"/>
            </a:endParaRPr>
          </a:p>
          <a:p>
            <a:pPr marL="299085" indent="-286385">
              <a:spcBef>
                <a:spcPts val="155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熟悉网</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连接</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备（南</a:t>
            </a:r>
            <a:r>
              <a:rPr sz="1600" dirty="0">
                <a:solidFill>
                  <a:prstClr val="black"/>
                </a:solidFill>
                <a:latin typeface="微软雅黑" panose="020B0503020204020204" charset="-122"/>
                <a:cs typeface="微软雅黑" panose="020B0503020204020204" charset="-122"/>
              </a:rPr>
              <a:t>向</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主</a:t>
            </a:r>
            <a:r>
              <a:rPr sz="1600" spc="-5" dirty="0">
                <a:solidFill>
                  <a:prstClr val="black"/>
                </a:solidFill>
                <a:latin typeface="微软雅黑" panose="020B0503020204020204" charset="-122"/>
                <a:cs typeface="微软雅黑" panose="020B0503020204020204" charset="-122"/>
              </a:rPr>
              <a:t>要方式</a:t>
            </a:r>
            <a:r>
              <a:rPr sz="1600" dirty="0">
                <a:solidFill>
                  <a:prstClr val="black"/>
                </a:solidFill>
                <a:latin typeface="微软雅黑" panose="020B0503020204020204" charset="-122"/>
                <a:cs typeface="微软雅黑" panose="020B0503020204020204" charset="-122"/>
              </a:rPr>
              <a:t>及</a:t>
            </a:r>
            <a:r>
              <a:rPr sz="1600" spc="-5" dirty="0">
                <a:solidFill>
                  <a:prstClr val="black"/>
                </a:solidFill>
                <a:latin typeface="微软雅黑" panose="020B0503020204020204" charset="-122"/>
                <a:cs typeface="微软雅黑" panose="020B0503020204020204" charset="-122"/>
              </a:rPr>
              <a:t>各自</a:t>
            </a:r>
            <a:r>
              <a:rPr sz="1600" dirty="0">
                <a:solidFill>
                  <a:prstClr val="black"/>
                </a:solidFill>
                <a:latin typeface="微软雅黑" panose="020B0503020204020204" charset="-122"/>
                <a:cs typeface="微软雅黑" panose="020B0503020204020204" charset="-122"/>
              </a:rPr>
              <a:t>适</a:t>
            </a:r>
            <a:r>
              <a:rPr sz="1600" spc="-5" dirty="0">
                <a:solidFill>
                  <a:prstClr val="black"/>
                </a:solidFill>
                <a:latin typeface="微软雅黑" panose="020B0503020204020204" charset="-122"/>
                <a:cs typeface="微软雅黑" panose="020B0503020204020204" charset="-122"/>
              </a:rPr>
              <a:t>用场景；</a:t>
            </a:r>
            <a:endParaRPr sz="1600">
              <a:solidFill>
                <a:prstClr val="black"/>
              </a:solidFill>
              <a:latin typeface="微软雅黑" panose="020B0503020204020204" charset="-122"/>
              <a:cs typeface="微软雅黑" panose="020B0503020204020204" charset="-122"/>
            </a:endParaRPr>
          </a:p>
          <a:p>
            <a:pPr marL="299085" indent="-286385">
              <a:spcBef>
                <a:spcPts val="155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熟</a:t>
            </a:r>
            <a:r>
              <a:rPr sz="1600" spc="-10" dirty="0">
                <a:solidFill>
                  <a:prstClr val="black"/>
                </a:solidFill>
                <a:latin typeface="微软雅黑" panose="020B0503020204020204" charset="-122"/>
                <a:cs typeface="微软雅黑" panose="020B0503020204020204" charset="-122"/>
              </a:rPr>
              <a:t>悉</a:t>
            </a:r>
            <a:r>
              <a:rPr sz="1600" spc="-5" dirty="0">
                <a:solidFill>
                  <a:prstClr val="black"/>
                </a:solidFill>
                <a:latin typeface="微软雅黑" panose="020B0503020204020204" charset="-122"/>
                <a:cs typeface="微软雅黑" panose="020B0503020204020204" charset="-122"/>
              </a:rPr>
              <a:t>网</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连</a:t>
            </a:r>
            <a:r>
              <a:rPr sz="1600" spc="-10" dirty="0">
                <a:solidFill>
                  <a:prstClr val="black"/>
                </a:solidFill>
                <a:latin typeface="微软雅黑" panose="020B0503020204020204" charset="-122"/>
                <a:cs typeface="微软雅黑" panose="020B0503020204020204" charset="-122"/>
              </a:rPr>
              <a:t>接</a:t>
            </a:r>
            <a:r>
              <a:rPr sz="1600"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络</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北</a:t>
            </a:r>
            <a:r>
              <a:rPr sz="1600" dirty="0">
                <a:solidFill>
                  <a:prstClr val="black"/>
                </a:solidFill>
                <a:latin typeface="微软雅黑" panose="020B0503020204020204" charset="-122"/>
                <a:cs typeface="微软雅黑" panose="020B0503020204020204" charset="-122"/>
              </a:rPr>
              <a:t>向</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主</a:t>
            </a:r>
            <a:r>
              <a:rPr sz="1600" spc="-5" dirty="0">
                <a:solidFill>
                  <a:prstClr val="black"/>
                </a:solidFill>
                <a:latin typeface="微软雅黑" panose="020B0503020204020204" charset="-122"/>
                <a:cs typeface="微软雅黑" panose="020B0503020204020204" charset="-122"/>
              </a:rPr>
              <a:t>要</a:t>
            </a:r>
            <a:r>
              <a:rPr sz="1600" spc="-10" dirty="0">
                <a:solidFill>
                  <a:prstClr val="black"/>
                </a:solidFill>
                <a:latin typeface="微软雅黑" panose="020B0503020204020204" charset="-122"/>
                <a:cs typeface="微软雅黑" panose="020B0503020204020204" charset="-122"/>
              </a:rPr>
              <a:t>方</a:t>
            </a:r>
            <a:r>
              <a:rPr sz="1600" spc="-5" dirty="0">
                <a:solidFill>
                  <a:prstClr val="black"/>
                </a:solidFill>
                <a:latin typeface="微软雅黑" panose="020B0503020204020204" charset="-122"/>
                <a:cs typeface="微软雅黑" panose="020B0503020204020204" charset="-122"/>
              </a:rPr>
              <a:t>式</a:t>
            </a:r>
            <a:r>
              <a:rPr sz="1600" dirty="0">
                <a:solidFill>
                  <a:prstClr val="black"/>
                </a:solidFill>
                <a:latin typeface="微软雅黑" panose="020B0503020204020204" charset="-122"/>
                <a:cs typeface="微软雅黑" panose="020B0503020204020204" charset="-122"/>
              </a:rPr>
              <a:t>及</a:t>
            </a:r>
            <a:r>
              <a:rPr sz="1600" spc="-5" dirty="0">
                <a:solidFill>
                  <a:prstClr val="black"/>
                </a:solidFill>
                <a:latin typeface="微软雅黑" panose="020B0503020204020204" charset="-122"/>
                <a:cs typeface="微软雅黑" panose="020B0503020204020204" charset="-122"/>
              </a:rPr>
              <a:t>各</a:t>
            </a:r>
            <a:r>
              <a:rPr sz="1600" spc="-10" dirty="0">
                <a:solidFill>
                  <a:prstClr val="black"/>
                </a:solidFill>
                <a:latin typeface="微软雅黑" panose="020B0503020204020204" charset="-122"/>
                <a:cs typeface="微软雅黑" panose="020B0503020204020204" charset="-122"/>
              </a:rPr>
              <a:t>自</a:t>
            </a:r>
            <a:r>
              <a:rPr sz="1600" dirty="0">
                <a:solidFill>
                  <a:prstClr val="black"/>
                </a:solidFill>
                <a:latin typeface="微软雅黑" panose="020B0503020204020204" charset="-122"/>
                <a:cs typeface="微软雅黑" panose="020B0503020204020204" charset="-122"/>
              </a:rPr>
              <a:t>适</a:t>
            </a:r>
            <a:r>
              <a:rPr sz="1600" spc="-5" dirty="0">
                <a:solidFill>
                  <a:prstClr val="black"/>
                </a:solidFill>
                <a:latin typeface="微软雅黑" panose="020B0503020204020204" charset="-122"/>
                <a:cs typeface="微软雅黑" panose="020B0503020204020204" charset="-122"/>
              </a:rPr>
              <a:t>用</a:t>
            </a:r>
            <a:r>
              <a:rPr sz="1600" spc="-10"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景。</a:t>
            </a:r>
            <a:endParaRPr sz="1600">
              <a:solidFill>
                <a:prstClr val="black"/>
              </a:solidFill>
              <a:latin typeface="微软雅黑" panose="020B0503020204020204" charset="-122"/>
              <a:cs typeface="微软雅黑" panose="020B0503020204020204" charset="-122"/>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6504813" y="2629534"/>
            <a:ext cx="5034915" cy="317119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【技能目标】</a:t>
            </a:r>
            <a:endParaRPr>
              <a:solidFill>
                <a:prstClr val="black"/>
              </a:solidFill>
              <a:latin typeface="微软雅黑" panose="020B0503020204020204" charset="-122"/>
              <a:cs typeface="微软雅黑" panose="020B0503020204020204" charset="-122"/>
            </a:endParaRPr>
          </a:p>
          <a:p>
            <a:pPr marL="355600" marR="5080" indent="-342900">
              <a:lnSpc>
                <a:spcPct val="150000"/>
              </a:lnSpc>
              <a:spcBef>
                <a:spcPts val="645"/>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能使用工业数字孪生建模平台硬件</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备模</a:t>
            </a:r>
            <a:r>
              <a:rPr sz="1600" dirty="0">
                <a:solidFill>
                  <a:prstClr val="black"/>
                </a:solidFill>
                <a:latin typeface="微软雅黑" panose="020B0503020204020204" charset="-122"/>
                <a:cs typeface="微软雅黑" panose="020B0503020204020204" charset="-122"/>
              </a:rPr>
              <a:t>块</a:t>
            </a:r>
            <a:r>
              <a:rPr sz="1600" spc="-5" dirty="0">
                <a:solidFill>
                  <a:prstClr val="black"/>
                </a:solidFill>
                <a:latin typeface="微软雅黑" panose="020B0503020204020204" charset="-122"/>
                <a:cs typeface="微软雅黑" panose="020B0503020204020204" charset="-122"/>
              </a:rPr>
              <a:t>完成</a:t>
            </a:r>
            <a:r>
              <a:rPr sz="160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定 设备及网关创建与接入配置；</a:t>
            </a:r>
            <a:endParaRPr sz="1600">
              <a:solidFill>
                <a:prstClr val="black"/>
              </a:solidFill>
              <a:latin typeface="微软雅黑" panose="020B0503020204020204" charset="-122"/>
              <a:cs typeface="微软雅黑" panose="020B0503020204020204" charset="-122"/>
            </a:endParaRPr>
          </a:p>
          <a:p>
            <a:pPr marL="355600" marR="5080" indent="-342900">
              <a:lnSpc>
                <a:spcPct val="150000"/>
              </a:lnSpc>
              <a:spcBef>
                <a:spcPts val="595"/>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能配置网关南向通道及点表参数，</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现网</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与硬</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设 备数据传输交互；</a:t>
            </a:r>
            <a:endParaRPr sz="1600">
              <a:solidFill>
                <a:prstClr val="black"/>
              </a:solidFill>
              <a:latin typeface="微软雅黑" panose="020B0503020204020204" charset="-122"/>
              <a:cs typeface="微软雅黑" panose="020B0503020204020204" charset="-122"/>
            </a:endParaRPr>
          </a:p>
          <a:p>
            <a:pPr marL="355600" marR="5080" indent="-342900">
              <a:lnSpc>
                <a:spcPct val="150000"/>
              </a:lnSpc>
              <a:spcBef>
                <a:spcPts val="600"/>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能配置网关北向连接及点表映射，</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现网</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与云</a:t>
            </a:r>
            <a:r>
              <a:rPr sz="1600" dirty="0">
                <a:solidFill>
                  <a:prstClr val="black"/>
                </a:solidFill>
                <a:latin typeface="微软雅黑" panose="020B0503020204020204" charset="-122"/>
                <a:cs typeface="微软雅黑" panose="020B0503020204020204" charset="-122"/>
              </a:rPr>
              <a:t>端</a:t>
            </a:r>
            <a:r>
              <a:rPr sz="1600" spc="-5" dirty="0">
                <a:solidFill>
                  <a:prstClr val="black"/>
                </a:solidFill>
                <a:latin typeface="微软雅黑" panose="020B0503020204020204" charset="-122"/>
                <a:cs typeface="微软雅黑" panose="020B0503020204020204" charset="-122"/>
              </a:rPr>
              <a:t>平 台数据传输交互；</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能下发配置实现网关与设备联通。</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任务说明</a:t>
            </a:r>
            <a:endParaRPr sz="2400"/>
          </a:p>
        </p:txBody>
      </p:sp>
      <p:sp>
        <p:nvSpPr>
          <p:cNvPr id="5" name="object 5"/>
          <p:cNvSpPr txBox="1"/>
          <p:nvPr/>
        </p:nvSpPr>
        <p:spPr>
          <a:xfrm>
            <a:off x="1490217" y="1359153"/>
            <a:ext cx="8838565" cy="713105"/>
          </a:xfrm>
          <a:prstGeom prst="rect">
            <a:avLst/>
          </a:prstGeom>
        </p:spPr>
        <p:txBody>
          <a:bodyPr vert="horz" wrap="square" lIns="0" tIns="0" rIns="0" bIns="0" rtlCol="0">
            <a:spAutoFit/>
          </a:bodyPr>
          <a:lstStyle/>
          <a:p>
            <a:pPr marL="481965"/>
            <a:r>
              <a:rPr spc="20" dirty="0">
                <a:solidFill>
                  <a:prstClr val="black"/>
                </a:solidFill>
                <a:latin typeface="微软雅黑" panose="020B0503020204020204" charset="-122"/>
                <a:cs typeface="微软雅黑" panose="020B0503020204020204" charset="-122"/>
              </a:rPr>
              <a:t>本任</a:t>
            </a:r>
            <a:r>
              <a:rPr spc="30" dirty="0">
                <a:solidFill>
                  <a:prstClr val="black"/>
                </a:solidFill>
                <a:latin typeface="微软雅黑" panose="020B0503020204020204" charset="-122"/>
                <a:cs typeface="微软雅黑" panose="020B0503020204020204" charset="-122"/>
              </a:rPr>
              <a:t>务要</a:t>
            </a:r>
            <a:r>
              <a:rPr spc="20" dirty="0">
                <a:solidFill>
                  <a:prstClr val="black"/>
                </a:solidFill>
                <a:latin typeface="微软雅黑" panose="020B0503020204020204" charset="-122"/>
                <a:cs typeface="微软雅黑" panose="020B0503020204020204" charset="-122"/>
              </a:rPr>
              <a:t>求熟悉工业设备物联接入的主要方</a:t>
            </a:r>
            <a:r>
              <a:rPr spc="70" dirty="0">
                <a:solidFill>
                  <a:prstClr val="black"/>
                </a:solidFill>
                <a:latin typeface="微软雅黑" panose="020B0503020204020204" charset="-122"/>
                <a:cs typeface="微软雅黑" panose="020B0503020204020204" charset="-122"/>
              </a:rPr>
              <a:t>式</a:t>
            </a:r>
            <a:r>
              <a:rPr spc="20" dirty="0">
                <a:solidFill>
                  <a:prstClr val="black"/>
                </a:solidFill>
                <a:latin typeface="微软雅黑" panose="020B0503020204020204" charset="-122"/>
                <a:cs typeface="微软雅黑" panose="020B0503020204020204" charset="-122"/>
              </a:rPr>
              <a:t>、物联网关的作用及功</a:t>
            </a:r>
            <a:r>
              <a:rPr spc="25" dirty="0">
                <a:solidFill>
                  <a:prstClr val="black"/>
                </a:solidFill>
                <a:latin typeface="微软雅黑" panose="020B0503020204020204" charset="-122"/>
                <a:cs typeface="微软雅黑" panose="020B0503020204020204" charset="-122"/>
              </a:rPr>
              <a:t>能</a:t>
            </a:r>
            <a:r>
              <a:rPr spc="20" dirty="0">
                <a:solidFill>
                  <a:prstClr val="black"/>
                </a:solidFill>
                <a:latin typeface="微软雅黑" panose="020B0503020204020204" charset="-122"/>
                <a:cs typeface="微软雅黑" panose="020B0503020204020204" charset="-122"/>
              </a:rPr>
              <a:t>，并能使用</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工业数字孪生建模平台上的硬件设备模块完成指定设备及网关创建与接入配</a:t>
            </a:r>
            <a:r>
              <a:rPr spc="15"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596640" y="2327148"/>
            <a:ext cx="4622291" cy="39380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6510">
              <a:lnSpc>
                <a:spcPct val="100000"/>
              </a:lnSpc>
            </a:pPr>
            <a:r>
              <a:rPr sz="3200" dirty="0">
                <a:solidFill>
                  <a:srgbClr val="00A755"/>
                </a:solidFill>
              </a:rPr>
              <a:t>工业互联网</a:t>
            </a:r>
            <a:r>
              <a:rPr dirty="0"/>
              <a:t>-（2）核心技术</a:t>
            </a:r>
            <a:endParaRPr sz="3200"/>
          </a:p>
        </p:txBody>
      </p:sp>
      <p:sp>
        <p:nvSpPr>
          <p:cNvPr id="3" name="object 3"/>
          <p:cNvSpPr txBox="1"/>
          <p:nvPr/>
        </p:nvSpPr>
        <p:spPr>
          <a:xfrm>
            <a:off x="1695957" y="1566799"/>
            <a:ext cx="8999220" cy="2195195"/>
          </a:xfrm>
          <a:prstGeom prst="rect">
            <a:avLst/>
          </a:prstGeom>
        </p:spPr>
        <p:txBody>
          <a:bodyPr vert="horz" wrap="square" lIns="0" tIns="0" rIns="0" bIns="0" rtlCol="0">
            <a:spAutoFit/>
          </a:bodyPr>
          <a:lstStyle/>
          <a:p>
            <a:pPr marL="12700" marR="5080" indent="421640" algn="just">
              <a:lnSpc>
                <a:spcPct val="150000"/>
              </a:lnSpc>
            </a:pPr>
            <a:r>
              <a:rPr sz="1600" spc="5" dirty="0">
                <a:latin typeface="微软雅黑" panose="020B0503020204020204" charset="-122"/>
                <a:cs typeface="微软雅黑" panose="020B0503020204020204" charset="-122"/>
              </a:rPr>
              <a:t>工业</a:t>
            </a:r>
            <a:r>
              <a:rPr sz="1600" spc="15" dirty="0">
                <a:latin typeface="微软雅黑" panose="020B0503020204020204" charset="-122"/>
                <a:cs typeface="微软雅黑" panose="020B0503020204020204" charset="-122"/>
              </a:rPr>
              <a:t>互</a:t>
            </a:r>
            <a:r>
              <a:rPr sz="1600" spc="5" dirty="0">
                <a:latin typeface="微软雅黑" panose="020B0503020204020204" charset="-122"/>
                <a:cs typeface="微软雅黑" panose="020B0503020204020204" charset="-122"/>
              </a:rPr>
              <a:t>联</a:t>
            </a:r>
            <a:r>
              <a:rPr sz="1600" spc="15" dirty="0">
                <a:latin typeface="微软雅黑" panose="020B0503020204020204" charset="-122"/>
                <a:cs typeface="微软雅黑" panose="020B0503020204020204" charset="-122"/>
              </a:rPr>
              <a:t>网</a:t>
            </a:r>
            <a:r>
              <a:rPr sz="1600" spc="5" dirty="0">
                <a:latin typeface="微软雅黑" panose="020B0503020204020204" charset="-122"/>
                <a:cs typeface="微软雅黑" panose="020B0503020204020204" charset="-122"/>
              </a:rPr>
              <a:t>产业</a:t>
            </a:r>
            <a:r>
              <a:rPr sz="1600" spc="15" dirty="0">
                <a:latin typeface="微软雅黑" panose="020B0503020204020204" charset="-122"/>
                <a:cs typeface="微软雅黑" panose="020B0503020204020204" charset="-122"/>
              </a:rPr>
              <a:t>联</a:t>
            </a:r>
            <a:r>
              <a:rPr sz="1600" spc="5" dirty="0">
                <a:latin typeface="微软雅黑" panose="020B0503020204020204" charset="-122"/>
                <a:cs typeface="微软雅黑" panose="020B0503020204020204" charset="-122"/>
              </a:rPr>
              <a:t>盟</a:t>
            </a:r>
            <a:r>
              <a:rPr sz="1600" spc="20" dirty="0">
                <a:latin typeface="微软雅黑" panose="020B0503020204020204" charset="-122"/>
                <a:cs typeface="微软雅黑" panose="020B0503020204020204" charset="-122"/>
              </a:rPr>
              <a:t>在</a:t>
            </a:r>
            <a:r>
              <a:rPr sz="1600" dirty="0">
                <a:latin typeface="微软雅黑" panose="020B0503020204020204" charset="-122"/>
                <a:cs typeface="微软雅黑" panose="020B0503020204020204" charset="-122"/>
              </a:rPr>
              <a:t>2020</a:t>
            </a:r>
            <a:r>
              <a:rPr sz="1600" spc="5" dirty="0">
                <a:latin typeface="微软雅黑" panose="020B0503020204020204" charset="-122"/>
                <a:cs typeface="微软雅黑" panose="020B0503020204020204" charset="-122"/>
              </a:rPr>
              <a:t>年发</a:t>
            </a:r>
            <a:r>
              <a:rPr sz="1600" spc="15" dirty="0">
                <a:latin typeface="微软雅黑" panose="020B0503020204020204" charset="-122"/>
                <a:cs typeface="微软雅黑" panose="020B0503020204020204" charset="-122"/>
              </a:rPr>
              <a:t>布</a:t>
            </a:r>
            <a:r>
              <a:rPr sz="1600" spc="10" dirty="0">
                <a:latin typeface="微软雅黑" panose="020B0503020204020204" charset="-122"/>
                <a:cs typeface="微软雅黑" panose="020B0503020204020204" charset="-122"/>
              </a:rPr>
              <a:t>的</a:t>
            </a:r>
            <a:r>
              <a:rPr sz="1600" spc="1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工</a:t>
            </a:r>
            <a:r>
              <a:rPr sz="1600" spc="15"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互联</a:t>
            </a:r>
            <a:r>
              <a:rPr sz="1600" spc="15" dirty="0">
                <a:latin typeface="微软雅黑" panose="020B0503020204020204" charset="-122"/>
                <a:cs typeface="微软雅黑" panose="020B0503020204020204" charset="-122"/>
              </a:rPr>
              <a:t>网</a:t>
            </a:r>
            <a:r>
              <a:rPr sz="1600" spc="5" dirty="0">
                <a:latin typeface="微软雅黑" panose="020B0503020204020204" charset="-122"/>
                <a:cs typeface="微软雅黑" panose="020B0503020204020204" charset="-122"/>
              </a:rPr>
              <a:t>体</a:t>
            </a:r>
            <a:r>
              <a:rPr sz="1600" spc="15" dirty="0">
                <a:latin typeface="微软雅黑" panose="020B0503020204020204" charset="-122"/>
                <a:cs typeface="微软雅黑" panose="020B0503020204020204" charset="-122"/>
              </a:rPr>
              <a:t>系</a:t>
            </a:r>
            <a:r>
              <a:rPr sz="1600" spc="5" dirty="0">
                <a:latin typeface="微软雅黑" panose="020B0503020204020204" charset="-122"/>
                <a:cs typeface="微软雅黑" panose="020B0503020204020204" charset="-122"/>
              </a:rPr>
              <a:t>架</a:t>
            </a:r>
            <a:r>
              <a:rPr sz="1600" spc="15" dirty="0">
                <a:latin typeface="微软雅黑" panose="020B0503020204020204" charset="-122"/>
                <a:cs typeface="微软雅黑" panose="020B0503020204020204" charset="-122"/>
              </a:rPr>
              <a:t>构</a:t>
            </a:r>
            <a:r>
              <a:rPr sz="1600" dirty="0">
                <a:latin typeface="微软雅黑" panose="020B0503020204020204" charset="-122"/>
                <a:cs typeface="微软雅黑" panose="020B0503020204020204" charset="-122"/>
              </a:rPr>
              <a:t>2.0</a:t>
            </a:r>
            <a:r>
              <a:rPr sz="1600" spc="5"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中</a:t>
            </a:r>
            <a:r>
              <a:rPr sz="1600" spc="5"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明</a:t>
            </a:r>
            <a:r>
              <a:rPr sz="1600" spc="5" dirty="0">
                <a:latin typeface="微软雅黑" panose="020B0503020204020204" charset="-122"/>
                <a:cs typeface="微软雅黑" panose="020B0503020204020204" charset="-122"/>
              </a:rPr>
              <a:t>确</a:t>
            </a:r>
            <a:r>
              <a:rPr sz="1600" spc="15" dirty="0">
                <a:latin typeface="微软雅黑" panose="020B0503020204020204" charset="-122"/>
                <a:cs typeface="微软雅黑" panose="020B0503020204020204" charset="-122"/>
              </a:rPr>
              <a:t>指</a:t>
            </a:r>
            <a:r>
              <a:rPr sz="1600" spc="5" dirty="0">
                <a:latin typeface="微软雅黑" panose="020B0503020204020204" charset="-122"/>
                <a:cs typeface="微软雅黑" panose="020B0503020204020204" charset="-122"/>
              </a:rPr>
              <a:t>出：</a:t>
            </a:r>
            <a:r>
              <a:rPr sz="1600" spc="15" dirty="0">
                <a:latin typeface="微软雅黑" panose="020B0503020204020204" charset="-122"/>
                <a:cs typeface="微软雅黑" panose="020B0503020204020204" charset="-122"/>
              </a:rPr>
              <a:t>工</a:t>
            </a:r>
            <a:r>
              <a:rPr sz="1600" spc="5" dirty="0">
                <a:latin typeface="微软雅黑" panose="020B0503020204020204" charset="-122"/>
                <a:cs typeface="微软雅黑" panose="020B0503020204020204" charset="-122"/>
              </a:rPr>
              <a:t>业</a:t>
            </a:r>
            <a:r>
              <a:rPr sz="1600" spc="15" dirty="0">
                <a:latin typeface="微软雅黑" panose="020B0503020204020204" charset="-122"/>
                <a:cs typeface="微软雅黑" panose="020B0503020204020204" charset="-122"/>
              </a:rPr>
              <a:t>互</a:t>
            </a:r>
            <a:r>
              <a:rPr sz="1600" spc="5" dirty="0">
                <a:latin typeface="微软雅黑" panose="020B0503020204020204" charset="-122"/>
                <a:cs typeface="微软雅黑" panose="020B0503020204020204" charset="-122"/>
              </a:rPr>
              <a:t>联</a:t>
            </a:r>
            <a:r>
              <a:rPr sz="1600" spc="30" dirty="0">
                <a:latin typeface="微软雅黑" panose="020B0503020204020204" charset="-122"/>
                <a:cs typeface="微软雅黑" panose="020B0503020204020204" charset="-122"/>
              </a:rPr>
              <a:t>网</a:t>
            </a:r>
            <a:r>
              <a:rPr sz="1600" spc="-5" dirty="0">
                <a:latin typeface="微软雅黑" panose="020B0503020204020204" charset="-122"/>
                <a:cs typeface="微软雅黑" panose="020B0503020204020204" charset="-122"/>
              </a:rPr>
              <a:t>的 </a:t>
            </a:r>
            <a:r>
              <a:rPr sz="1600" spc="0" dirty="0">
                <a:latin typeface="微软雅黑" panose="020B0503020204020204" charset="-122"/>
                <a:cs typeface="微软雅黑" panose="020B0503020204020204" charset="-122"/>
              </a:rPr>
              <a:t>核</a:t>
            </a:r>
            <a:r>
              <a:rPr sz="1600" spc="-5" dirty="0">
                <a:latin typeface="微软雅黑" panose="020B0503020204020204" charset="-122"/>
                <a:cs typeface="微软雅黑" panose="020B0503020204020204" charset="-122"/>
              </a:rPr>
              <a:t>心</a:t>
            </a:r>
            <a:r>
              <a:rPr sz="1600" spc="0" dirty="0">
                <a:latin typeface="微软雅黑" panose="020B0503020204020204" charset="-122"/>
                <a:cs typeface="微软雅黑" panose="020B0503020204020204" charset="-122"/>
              </a:rPr>
              <a:t>功能原理是基</a:t>
            </a:r>
            <a:r>
              <a:rPr sz="1600" spc="-5" dirty="0">
                <a:latin typeface="微软雅黑" panose="020B0503020204020204" charset="-122"/>
                <a:cs typeface="微软雅黑" panose="020B0503020204020204" charset="-122"/>
              </a:rPr>
              <a:t>于</a:t>
            </a:r>
            <a:r>
              <a:rPr sz="1600" spc="0" dirty="0">
                <a:latin typeface="微软雅黑" panose="020B0503020204020204" charset="-122"/>
                <a:cs typeface="微软雅黑" panose="020B0503020204020204" charset="-122"/>
              </a:rPr>
              <a:t>数据驱动的物</a:t>
            </a:r>
            <a:r>
              <a:rPr sz="1600" spc="-5" dirty="0">
                <a:latin typeface="微软雅黑" panose="020B0503020204020204" charset="-122"/>
                <a:cs typeface="微软雅黑" panose="020B0503020204020204" charset="-122"/>
              </a:rPr>
              <a:t>理</a:t>
            </a:r>
            <a:r>
              <a:rPr sz="1600" spc="0" dirty="0">
                <a:latin typeface="微软雅黑" panose="020B0503020204020204" charset="-122"/>
                <a:cs typeface="微软雅黑" panose="020B0503020204020204" charset="-122"/>
              </a:rPr>
              <a:t>系统与数字空</a:t>
            </a:r>
            <a:r>
              <a:rPr sz="1600" spc="-5" dirty="0">
                <a:latin typeface="微软雅黑" panose="020B0503020204020204" charset="-122"/>
                <a:cs typeface="微软雅黑" panose="020B0503020204020204" charset="-122"/>
              </a:rPr>
              <a:t>间</a:t>
            </a:r>
            <a:r>
              <a:rPr sz="1600" spc="0" dirty="0">
                <a:latin typeface="微软雅黑" panose="020B0503020204020204" charset="-122"/>
                <a:cs typeface="微软雅黑" panose="020B0503020204020204" charset="-122"/>
              </a:rPr>
              <a:t>全面互联与深</a:t>
            </a:r>
            <a:r>
              <a:rPr sz="1600" spc="-5" dirty="0">
                <a:latin typeface="微软雅黑" panose="020B0503020204020204" charset="-122"/>
                <a:cs typeface="微软雅黑" panose="020B0503020204020204" charset="-122"/>
              </a:rPr>
              <a:t>度</a:t>
            </a:r>
            <a:r>
              <a:rPr sz="1600" spc="0" dirty="0">
                <a:latin typeface="微软雅黑" panose="020B0503020204020204" charset="-122"/>
                <a:cs typeface="微软雅黑" panose="020B0503020204020204" charset="-122"/>
              </a:rPr>
              <a:t>协</a:t>
            </a:r>
            <a:r>
              <a:rPr sz="1600" spc="30" dirty="0">
                <a:latin typeface="微软雅黑" panose="020B0503020204020204" charset="-122"/>
                <a:cs typeface="微软雅黑" panose="020B0503020204020204" charset="-122"/>
              </a:rPr>
              <a:t>同</a:t>
            </a:r>
            <a:r>
              <a:rPr sz="1600" spc="0" dirty="0">
                <a:latin typeface="微软雅黑" panose="020B0503020204020204" charset="-122"/>
                <a:cs typeface="微软雅黑" panose="020B0503020204020204" charset="-122"/>
              </a:rPr>
              <a:t>，以及在</a:t>
            </a:r>
            <a:r>
              <a:rPr sz="1600" spc="-5" dirty="0">
                <a:latin typeface="微软雅黑" panose="020B0503020204020204" charset="-122"/>
                <a:cs typeface="微软雅黑" panose="020B0503020204020204" charset="-122"/>
              </a:rPr>
              <a:t>此</a:t>
            </a:r>
            <a:r>
              <a:rPr sz="1600" spc="0" dirty="0">
                <a:latin typeface="微软雅黑" panose="020B0503020204020204" charset="-122"/>
                <a:cs typeface="微软雅黑" panose="020B0503020204020204" charset="-122"/>
              </a:rPr>
              <a:t>过程中的智</a:t>
            </a:r>
            <a:r>
              <a:rPr sz="1600" spc="-5" dirty="0">
                <a:latin typeface="微软雅黑" panose="020B0503020204020204" charset="-122"/>
                <a:cs typeface="微软雅黑" panose="020B0503020204020204" charset="-122"/>
              </a:rPr>
              <a:t>能分 </a:t>
            </a:r>
            <a:r>
              <a:rPr sz="1600" spc="-10" dirty="0">
                <a:latin typeface="微软雅黑" panose="020B0503020204020204" charset="-122"/>
                <a:cs typeface="微软雅黑" panose="020B0503020204020204" charset="-122"/>
              </a:rPr>
              <a:t>析与决策优</a:t>
            </a:r>
            <a:r>
              <a:rPr sz="1600" spc="-5" dirty="0">
                <a:latin typeface="微软雅黑" panose="020B0503020204020204" charset="-122"/>
                <a:cs typeface="微软雅黑" panose="020B0503020204020204" charset="-122"/>
              </a:rPr>
              <a:t>化。</a:t>
            </a:r>
            <a:endParaRPr sz="1600">
              <a:latin typeface="微软雅黑" panose="020B0503020204020204" charset="-122"/>
              <a:cs typeface="微软雅黑" panose="020B0503020204020204" charset="-122"/>
            </a:endParaRPr>
          </a:p>
          <a:p>
            <a:pPr marL="12700" marR="5715" indent="421640" algn="just">
              <a:lnSpc>
                <a:spcPct val="150000"/>
              </a:lnSpc>
            </a:pPr>
            <a:r>
              <a:rPr sz="1600" spc="-5" dirty="0">
                <a:latin typeface="微软雅黑" panose="020B0503020204020204" charset="-122"/>
                <a:cs typeface="微软雅黑" panose="020B0503020204020204" charset="-122"/>
              </a:rPr>
              <a:t>虽</a:t>
            </a:r>
            <a:r>
              <a:rPr sz="1600" spc="0" dirty="0">
                <a:latin typeface="微软雅黑" panose="020B0503020204020204" charset="-122"/>
                <a:cs typeface="微软雅黑" panose="020B0503020204020204" charset="-122"/>
              </a:rPr>
              <a:t>然各</a:t>
            </a:r>
            <a:r>
              <a:rPr sz="1600" spc="-5" dirty="0">
                <a:latin typeface="微软雅黑" panose="020B0503020204020204" charset="-122"/>
                <a:cs typeface="微软雅黑" panose="020B0503020204020204" charset="-122"/>
              </a:rPr>
              <a:t>国</a:t>
            </a:r>
            <a:r>
              <a:rPr sz="1600" spc="0" dirty="0">
                <a:latin typeface="微软雅黑" panose="020B0503020204020204" charset="-122"/>
                <a:cs typeface="微软雅黑" panose="020B0503020204020204" charset="-122"/>
              </a:rPr>
              <a:t>对</a:t>
            </a:r>
            <a:r>
              <a:rPr sz="1600" spc="-5" dirty="0">
                <a:latin typeface="微软雅黑" panose="020B0503020204020204" charset="-122"/>
                <a:cs typeface="微软雅黑" panose="020B0503020204020204" charset="-122"/>
              </a:rPr>
              <a:t>工</a:t>
            </a:r>
            <a:r>
              <a:rPr sz="1600" spc="0"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互</a:t>
            </a:r>
            <a:r>
              <a:rPr sz="1600" spc="0" dirty="0">
                <a:latin typeface="微软雅黑" panose="020B0503020204020204" charset="-122"/>
                <a:cs typeface="微软雅黑" panose="020B0503020204020204" charset="-122"/>
              </a:rPr>
              <a:t>联</a:t>
            </a:r>
            <a:r>
              <a:rPr sz="1600" spc="-5" dirty="0">
                <a:latin typeface="微软雅黑" panose="020B0503020204020204" charset="-122"/>
                <a:cs typeface="微软雅黑" panose="020B0503020204020204" charset="-122"/>
              </a:rPr>
              <a:t>网</a:t>
            </a:r>
            <a:r>
              <a:rPr sz="1600" spc="0" dirty="0">
                <a:latin typeface="微软雅黑" panose="020B0503020204020204" charset="-122"/>
                <a:cs typeface="微软雅黑" panose="020B0503020204020204" charset="-122"/>
              </a:rPr>
              <a:t>的定</a:t>
            </a:r>
            <a:r>
              <a:rPr sz="1600" spc="-5" dirty="0">
                <a:latin typeface="微软雅黑" panose="020B0503020204020204" charset="-122"/>
                <a:cs typeface="微软雅黑" panose="020B0503020204020204" charset="-122"/>
              </a:rPr>
              <a:t>义</a:t>
            </a:r>
            <a:r>
              <a:rPr sz="1600" spc="0" dirty="0">
                <a:latin typeface="微软雅黑" panose="020B0503020204020204" charset="-122"/>
                <a:cs typeface="微软雅黑" panose="020B0503020204020204" charset="-122"/>
              </a:rPr>
              <a:t>有</a:t>
            </a:r>
            <a:r>
              <a:rPr sz="1600" spc="-5" dirty="0">
                <a:latin typeface="微软雅黑" panose="020B0503020204020204" charset="-122"/>
                <a:cs typeface="微软雅黑" panose="020B0503020204020204" charset="-122"/>
              </a:rPr>
              <a:t>所</a:t>
            </a:r>
            <a:r>
              <a:rPr sz="1600" spc="0" dirty="0">
                <a:latin typeface="微软雅黑" panose="020B0503020204020204" charset="-122"/>
                <a:cs typeface="微软雅黑" panose="020B0503020204020204" charset="-122"/>
              </a:rPr>
              <a:t>区别，但</a:t>
            </a:r>
            <a:r>
              <a:rPr sz="1600" spc="-5" dirty="0">
                <a:latin typeface="微软雅黑" panose="020B0503020204020204" charset="-122"/>
                <a:cs typeface="微软雅黑" panose="020B0503020204020204" charset="-122"/>
              </a:rPr>
              <a:t>在</a:t>
            </a:r>
            <a:r>
              <a:rPr sz="1600" spc="0" dirty="0">
                <a:latin typeface="微软雅黑" panose="020B0503020204020204" charset="-122"/>
                <a:cs typeface="微软雅黑" panose="020B0503020204020204" charset="-122"/>
              </a:rPr>
              <a:t>目</a:t>
            </a:r>
            <a:r>
              <a:rPr sz="1600" spc="-5" dirty="0">
                <a:latin typeface="微软雅黑" panose="020B0503020204020204" charset="-122"/>
                <a:cs typeface="微软雅黑" panose="020B0503020204020204" charset="-122"/>
              </a:rPr>
              <a:t>标</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方</a:t>
            </a:r>
            <a:r>
              <a:rPr sz="1600" spc="0" dirty="0">
                <a:latin typeface="微软雅黑" panose="020B0503020204020204" charset="-122"/>
                <a:cs typeface="微软雅黑" panose="020B0503020204020204" charset="-122"/>
              </a:rPr>
              <a:t>向、</a:t>
            </a:r>
            <a:r>
              <a:rPr sz="1600" spc="-5" dirty="0">
                <a:latin typeface="微软雅黑" panose="020B0503020204020204" charset="-122"/>
                <a:cs typeface="微软雅黑" panose="020B0503020204020204" charset="-122"/>
              </a:rPr>
              <a:t>体</a:t>
            </a:r>
            <a:r>
              <a:rPr sz="1600" spc="0" dirty="0">
                <a:latin typeface="微软雅黑" panose="020B0503020204020204" charset="-122"/>
                <a:cs typeface="微软雅黑" panose="020B0503020204020204" charset="-122"/>
              </a:rPr>
              <a:t>系</a:t>
            </a:r>
            <a:r>
              <a:rPr sz="1600" spc="-5" dirty="0">
                <a:latin typeface="微软雅黑" panose="020B0503020204020204" charset="-122"/>
                <a:cs typeface="微软雅黑" panose="020B0503020204020204" charset="-122"/>
              </a:rPr>
              <a:t>架</a:t>
            </a:r>
            <a:r>
              <a:rPr sz="1600" spc="0" dirty="0">
                <a:latin typeface="微软雅黑" panose="020B0503020204020204" charset="-122"/>
                <a:cs typeface="微软雅黑" panose="020B0503020204020204" charset="-122"/>
              </a:rPr>
              <a:t>构</a:t>
            </a:r>
            <a:r>
              <a:rPr sz="1600" spc="-5" dirty="0">
                <a:latin typeface="微软雅黑" panose="020B0503020204020204" charset="-122"/>
                <a:cs typeface="微软雅黑" panose="020B0503020204020204" charset="-122"/>
              </a:rPr>
              <a:t>等</a:t>
            </a:r>
            <a:r>
              <a:rPr sz="1600" spc="0" dirty="0">
                <a:latin typeface="微软雅黑" panose="020B0503020204020204" charset="-122"/>
                <a:cs typeface="微软雅黑" panose="020B0503020204020204" charset="-122"/>
              </a:rPr>
              <a:t>方面</a:t>
            </a:r>
            <a:r>
              <a:rPr sz="1600" spc="-5" dirty="0">
                <a:latin typeface="微软雅黑" panose="020B0503020204020204" charset="-122"/>
                <a:cs typeface="微软雅黑" panose="020B0503020204020204" charset="-122"/>
              </a:rPr>
              <a:t>可</a:t>
            </a:r>
            <a:r>
              <a:rPr sz="1600" spc="0" dirty="0">
                <a:latin typeface="微软雅黑" panose="020B0503020204020204" charset="-122"/>
                <a:cs typeface="微软雅黑" panose="020B0503020204020204" charset="-122"/>
              </a:rPr>
              <a:t>谓</a:t>
            </a:r>
            <a:r>
              <a:rPr sz="1600" spc="-5" dirty="0">
                <a:latin typeface="微软雅黑" panose="020B0503020204020204" charset="-122"/>
                <a:cs typeface="微软雅黑" panose="020B0503020204020204" charset="-122"/>
              </a:rPr>
              <a:t>异</a:t>
            </a:r>
            <a:r>
              <a:rPr sz="1600" spc="0" dirty="0">
                <a:latin typeface="微软雅黑" panose="020B0503020204020204" charset="-122"/>
                <a:cs typeface="微软雅黑" panose="020B0503020204020204" charset="-122"/>
              </a:rPr>
              <a:t>曲</a:t>
            </a:r>
            <a:r>
              <a:rPr sz="1600" spc="-5" dirty="0">
                <a:latin typeface="微软雅黑" panose="020B0503020204020204" charset="-122"/>
                <a:cs typeface="微软雅黑" panose="020B0503020204020204" charset="-122"/>
              </a:rPr>
              <a:t>同</a:t>
            </a:r>
            <a:r>
              <a:rPr sz="1600" spc="10" dirty="0">
                <a:latin typeface="微软雅黑" panose="020B0503020204020204" charset="-122"/>
                <a:cs typeface="微软雅黑" panose="020B0503020204020204" charset="-122"/>
              </a:rPr>
              <a:t>工</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均强 </a:t>
            </a:r>
            <a:r>
              <a:rPr sz="1600" spc="0" dirty="0">
                <a:latin typeface="微软雅黑" panose="020B0503020204020204" charset="-122"/>
                <a:cs typeface="微软雅黑" panose="020B0503020204020204" charset="-122"/>
              </a:rPr>
              <a:t>调</a:t>
            </a:r>
            <a:r>
              <a:rPr sz="1600" spc="-5" dirty="0">
                <a:latin typeface="微软雅黑" panose="020B0503020204020204" charset="-122"/>
                <a:cs typeface="微软雅黑" panose="020B0503020204020204" charset="-122"/>
              </a:rPr>
              <a:t>数</a:t>
            </a:r>
            <a:r>
              <a:rPr sz="1600" spc="0" dirty="0">
                <a:latin typeface="微软雅黑" panose="020B0503020204020204" charset="-122"/>
                <a:cs typeface="微软雅黑" panose="020B0503020204020204" charset="-122"/>
              </a:rPr>
              <a:t>据与工业的深</a:t>
            </a:r>
            <a:r>
              <a:rPr sz="1600" spc="-5" dirty="0">
                <a:latin typeface="微软雅黑" panose="020B0503020204020204" charset="-122"/>
                <a:cs typeface="微软雅黑" panose="020B0503020204020204" charset="-122"/>
              </a:rPr>
              <a:t>度</a:t>
            </a:r>
            <a:r>
              <a:rPr sz="1600" spc="0" dirty="0">
                <a:latin typeface="微软雅黑" panose="020B0503020204020204" charset="-122"/>
                <a:cs typeface="微软雅黑" panose="020B0503020204020204" charset="-122"/>
              </a:rPr>
              <a:t>融</a:t>
            </a:r>
            <a:r>
              <a:rPr sz="1600" spc="10" dirty="0">
                <a:latin typeface="微软雅黑" panose="020B0503020204020204" charset="-122"/>
                <a:cs typeface="微软雅黑" panose="020B0503020204020204" charset="-122"/>
              </a:rPr>
              <a:t>合</a:t>
            </a:r>
            <a:r>
              <a:rPr sz="1600" spc="0" dirty="0">
                <a:latin typeface="微软雅黑" panose="020B0503020204020204" charset="-122"/>
                <a:cs typeface="微软雅黑" panose="020B0503020204020204" charset="-122"/>
              </a:rPr>
              <a:t>。在各国</a:t>
            </a:r>
            <a:r>
              <a:rPr sz="1600" spc="-5"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工业互联网参</a:t>
            </a:r>
            <a:r>
              <a:rPr sz="1600" spc="-5" dirty="0">
                <a:latin typeface="微软雅黑" panose="020B0503020204020204" charset="-122"/>
                <a:cs typeface="微软雅黑" panose="020B0503020204020204" charset="-122"/>
              </a:rPr>
              <a:t>考</a:t>
            </a:r>
            <a:r>
              <a:rPr sz="1600" spc="0" dirty="0">
                <a:latin typeface="微软雅黑" panose="020B0503020204020204" charset="-122"/>
                <a:cs typeface="微软雅黑" panose="020B0503020204020204" charset="-122"/>
              </a:rPr>
              <a:t>架构</a:t>
            </a:r>
            <a:r>
              <a:rPr sz="1600" spc="10" dirty="0">
                <a:latin typeface="微软雅黑" panose="020B0503020204020204" charset="-122"/>
                <a:cs typeface="微软雅黑" panose="020B0503020204020204" charset="-122"/>
              </a:rPr>
              <a:t>中</a:t>
            </a:r>
            <a:r>
              <a:rPr sz="1600" spc="0" dirty="0">
                <a:latin typeface="微软雅黑" panose="020B0503020204020204" charset="-122"/>
                <a:cs typeface="微软雅黑" panose="020B0503020204020204" charset="-122"/>
              </a:rPr>
              <a:t>，数字</a:t>
            </a:r>
            <a:r>
              <a:rPr sz="1600" spc="-5" dirty="0">
                <a:latin typeface="微软雅黑" panose="020B0503020204020204" charset="-122"/>
                <a:cs typeface="微软雅黑" panose="020B0503020204020204" charset="-122"/>
              </a:rPr>
              <a:t>孪</a:t>
            </a:r>
            <a:r>
              <a:rPr sz="1600" spc="0" dirty="0">
                <a:latin typeface="微软雅黑" panose="020B0503020204020204" charset="-122"/>
                <a:cs typeface="微软雅黑" panose="020B0503020204020204" charset="-122"/>
              </a:rPr>
              <a:t>生技术都被作</a:t>
            </a:r>
            <a:r>
              <a:rPr sz="1600" spc="-5" dirty="0">
                <a:latin typeface="微软雅黑" panose="020B0503020204020204" charset="-122"/>
                <a:cs typeface="微软雅黑" panose="020B0503020204020204" charset="-122"/>
              </a:rPr>
              <a:t>为</a:t>
            </a:r>
            <a:r>
              <a:rPr sz="1600" spc="0" dirty="0">
                <a:latin typeface="微软雅黑" panose="020B0503020204020204" charset="-122"/>
                <a:cs typeface="微软雅黑" panose="020B0503020204020204" charset="-122"/>
              </a:rPr>
              <a:t>工业互联网</a:t>
            </a:r>
            <a:r>
              <a:rPr sz="1600" spc="-5" dirty="0">
                <a:latin typeface="微软雅黑" panose="020B0503020204020204" charset="-122"/>
                <a:cs typeface="微软雅黑" panose="020B0503020204020204" charset="-122"/>
              </a:rPr>
              <a:t>技术 </a:t>
            </a:r>
            <a:r>
              <a:rPr sz="1600" spc="-10" dirty="0">
                <a:latin typeface="微软雅黑" panose="020B0503020204020204" charset="-122"/>
                <a:cs typeface="微软雅黑" panose="020B0503020204020204" charset="-122"/>
              </a:rPr>
              <a:t>的核心与关</a:t>
            </a:r>
            <a:r>
              <a:rPr sz="1600" spc="-5" dirty="0">
                <a:latin typeface="微软雅黑" panose="020B0503020204020204" charset="-122"/>
                <a:cs typeface="微软雅黑" panose="020B0503020204020204" charset="-122"/>
              </a:rPr>
              <a:t>键</a:t>
            </a:r>
            <a:r>
              <a:rPr sz="1600" spc="-1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证明数字孪生在工</a:t>
            </a:r>
            <a:r>
              <a:rPr sz="1600" spc="5"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互联</a:t>
            </a:r>
            <a:r>
              <a:rPr sz="1600" spc="5" dirty="0">
                <a:latin typeface="微软雅黑" panose="020B0503020204020204" charset="-122"/>
                <a:cs typeface="微软雅黑" panose="020B0503020204020204" charset="-122"/>
              </a:rPr>
              <a:t>网</a:t>
            </a:r>
            <a:r>
              <a:rPr sz="1600" spc="-5" dirty="0">
                <a:latin typeface="微软雅黑" panose="020B0503020204020204" charset="-122"/>
                <a:cs typeface="微软雅黑" panose="020B0503020204020204" charset="-122"/>
              </a:rPr>
              <a:t>应用</a:t>
            </a:r>
            <a:r>
              <a:rPr sz="1600" spc="5" dirty="0">
                <a:latin typeface="微软雅黑" panose="020B0503020204020204" charset="-122"/>
                <a:cs typeface="微软雅黑" panose="020B0503020204020204" charset="-122"/>
              </a:rPr>
              <a:t>落</a:t>
            </a:r>
            <a:r>
              <a:rPr sz="1600" spc="-5" dirty="0">
                <a:latin typeface="微软雅黑" panose="020B0503020204020204" charset="-122"/>
                <a:cs typeface="微软雅黑" panose="020B0503020204020204" charset="-122"/>
              </a:rPr>
              <a:t>地中</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核心</a:t>
            </a:r>
            <a:r>
              <a:rPr sz="1600" spc="5" dirty="0">
                <a:latin typeface="微软雅黑" panose="020B0503020204020204" charset="-122"/>
                <a:cs typeface="微软雅黑" panose="020B0503020204020204" charset="-122"/>
              </a:rPr>
              <a:t>地</a:t>
            </a:r>
            <a:r>
              <a:rPr sz="1600" spc="-40" dirty="0">
                <a:latin typeface="微软雅黑" panose="020B0503020204020204" charset="-122"/>
                <a:cs typeface="微软雅黑" panose="020B0503020204020204" charset="-122"/>
              </a:rPr>
              <a:t>位</a:t>
            </a:r>
            <a:r>
              <a:rPr sz="1600" spc="-5"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如</a:t>
            </a:r>
            <a:r>
              <a:rPr sz="1600" spc="-5" dirty="0">
                <a:latin typeface="微软雅黑" panose="020B0503020204020204" charset="-122"/>
                <a:cs typeface="微软雅黑" panose="020B0503020204020204" charset="-122"/>
              </a:rPr>
              <a:t>图</a:t>
            </a:r>
            <a:r>
              <a:rPr sz="1600" spc="-10" dirty="0">
                <a:latin typeface="微软雅黑" panose="020B0503020204020204" charset="-122"/>
                <a:cs typeface="微软雅黑" panose="020B0503020204020204" charset="-122"/>
              </a:rPr>
              <a:t>所</a:t>
            </a:r>
            <a:r>
              <a:rPr sz="1600" spc="5" dirty="0">
                <a:latin typeface="微软雅黑" panose="020B0503020204020204" charset="-122"/>
                <a:cs typeface="微软雅黑" panose="020B0503020204020204" charset="-122"/>
              </a:rPr>
              <a:t>示</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4" name="object 4"/>
          <p:cNvSpPr/>
          <p:nvPr/>
        </p:nvSpPr>
        <p:spPr>
          <a:xfrm>
            <a:off x="1616963" y="3913632"/>
            <a:ext cx="9156192" cy="2766060"/>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4851908" y="6423297"/>
            <a:ext cx="2457450" cy="293370"/>
          </a:xfrm>
          <a:prstGeom prst="rect">
            <a:avLst/>
          </a:prstGeom>
        </p:spPr>
        <p:txBody>
          <a:bodyPr vert="horz" wrap="square" lIns="0" tIns="24130" rIns="0" bIns="0" rtlCol="0">
            <a:spAutoFit/>
          </a:bodyPr>
          <a:lstStyle/>
          <a:p>
            <a:pPr marL="12700">
              <a:spcBef>
                <a:spcPts val="190"/>
              </a:spcBef>
            </a:pPr>
            <a:r>
              <a:rPr sz="1600" b="1" spc="-10" dirty="0">
                <a:solidFill>
                  <a:srgbClr val="00A755"/>
                </a:solidFill>
                <a:latin typeface="微软雅黑" panose="020B0503020204020204" charset="-122"/>
                <a:cs typeface="微软雅黑" panose="020B0503020204020204" charset="-122"/>
              </a:rPr>
              <a:t>万物互联，万物皆可数字化</a:t>
            </a:r>
            <a:endParaRPr sz="16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010208" y="1017270"/>
            <a:ext cx="10172700" cy="2448560"/>
          </a:xfrm>
          <a:prstGeom prst="rect">
            <a:avLst/>
          </a:prstGeom>
        </p:spPr>
        <p:txBody>
          <a:bodyPr vert="horz" wrap="square" lIns="0" tIns="0" rIns="0" bIns="0" rtlCol="0">
            <a:spAutoFit/>
          </a:bodyPr>
          <a:lstStyle/>
          <a:p>
            <a:pPr marL="635" algn="ctr"/>
            <a:r>
              <a:rPr sz="3200" b="1" dirty="0">
                <a:solidFill>
                  <a:srgbClr val="00A755"/>
                </a:solidFill>
                <a:latin typeface="微软雅黑" panose="020B0503020204020204" charset="-122"/>
                <a:cs typeface="微软雅黑" panose="020B0503020204020204" charset="-122"/>
              </a:rPr>
              <a:t>可物联的工业设备</a:t>
            </a:r>
            <a:endParaRPr sz="3200">
              <a:solidFill>
                <a:prstClr val="black"/>
              </a:solidFill>
              <a:latin typeface="微软雅黑" panose="020B0503020204020204" charset="-122"/>
              <a:cs typeface="微软雅黑" panose="020B0503020204020204" charset="-122"/>
            </a:endParaRPr>
          </a:p>
          <a:p>
            <a:pPr marL="12700" marR="5080" indent="420370" algn="just">
              <a:lnSpc>
                <a:spcPct val="150000"/>
              </a:lnSpc>
              <a:spcBef>
                <a:spcPts val="835"/>
              </a:spcBef>
            </a:pPr>
            <a:r>
              <a:rPr sz="1600" spc="25"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业是</a:t>
            </a:r>
            <a:r>
              <a:rPr sz="1600" spc="25" dirty="0">
                <a:solidFill>
                  <a:prstClr val="black"/>
                </a:solidFill>
                <a:latin typeface="微软雅黑" panose="020B0503020204020204" charset="-122"/>
                <a:cs typeface="微软雅黑" panose="020B0503020204020204" charset="-122"/>
              </a:rPr>
              <a:t>立国</a:t>
            </a:r>
            <a:r>
              <a:rPr sz="1600" spc="15" dirty="0">
                <a:solidFill>
                  <a:prstClr val="black"/>
                </a:solidFill>
                <a:latin typeface="微软雅黑" panose="020B0503020204020204" charset="-122"/>
                <a:cs typeface="微软雅黑" panose="020B0503020204020204" charset="-122"/>
              </a:rPr>
              <a:t>之</a:t>
            </a:r>
            <a:r>
              <a:rPr sz="1600" spc="2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强</a:t>
            </a:r>
            <a:r>
              <a:rPr sz="1600" spc="15" dirty="0">
                <a:solidFill>
                  <a:prstClr val="black"/>
                </a:solidFill>
                <a:latin typeface="微软雅黑" panose="020B0503020204020204" charset="-122"/>
                <a:cs typeface="微软雅黑" panose="020B0503020204020204" charset="-122"/>
              </a:rPr>
              <a:t>国之</a:t>
            </a:r>
            <a:r>
              <a:rPr sz="1600" spc="30" dirty="0">
                <a:solidFill>
                  <a:prstClr val="black"/>
                </a:solidFill>
                <a:latin typeface="微软雅黑" panose="020B0503020204020204" charset="-122"/>
                <a:cs typeface="微软雅黑" panose="020B0503020204020204" charset="-122"/>
              </a:rPr>
              <a:t>基</a:t>
            </a:r>
            <a:r>
              <a:rPr sz="1600" spc="15" dirty="0">
                <a:solidFill>
                  <a:prstClr val="black"/>
                </a:solidFill>
                <a:latin typeface="微软雅黑" panose="020B0503020204020204" charset="-122"/>
                <a:cs typeface="微软雅黑" panose="020B0503020204020204" charset="-122"/>
              </a:rPr>
              <a:t>，新中国</a:t>
            </a:r>
            <a:r>
              <a:rPr sz="1600" spc="25" dirty="0">
                <a:solidFill>
                  <a:prstClr val="black"/>
                </a:solidFill>
                <a:latin typeface="微软雅黑" panose="020B0503020204020204" charset="-122"/>
                <a:cs typeface="微软雅黑" panose="020B0503020204020204" charset="-122"/>
              </a:rPr>
              <a:t>成</a:t>
            </a:r>
            <a:r>
              <a:rPr sz="1600" spc="20" dirty="0">
                <a:solidFill>
                  <a:prstClr val="black"/>
                </a:solidFill>
                <a:latin typeface="微软雅黑" panose="020B0503020204020204" charset="-122"/>
                <a:cs typeface="微软雅黑" panose="020B0503020204020204" charset="-122"/>
              </a:rPr>
              <a:t>立</a:t>
            </a:r>
            <a:r>
              <a:rPr sz="1600" spc="10" dirty="0">
                <a:solidFill>
                  <a:prstClr val="black"/>
                </a:solidFill>
                <a:latin typeface="微软雅黑" panose="020B0503020204020204" charset="-122"/>
                <a:cs typeface="微软雅黑" panose="020B0503020204020204" charset="-122"/>
              </a:rPr>
              <a:t>70</a:t>
            </a:r>
            <a:r>
              <a:rPr sz="1600" spc="15" dirty="0">
                <a:solidFill>
                  <a:prstClr val="black"/>
                </a:solidFill>
                <a:latin typeface="微软雅黑" panose="020B0503020204020204" charset="-122"/>
                <a:cs typeface="微软雅黑" panose="020B0503020204020204" charset="-122"/>
              </a:rPr>
              <a:t>多年来，</a:t>
            </a:r>
            <a:r>
              <a:rPr sz="1600" spc="3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国</a:t>
            </a:r>
            <a:r>
              <a:rPr sz="1600" spc="30"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业走过了</a:t>
            </a:r>
            <a:r>
              <a:rPr sz="1600" spc="30" dirty="0">
                <a:solidFill>
                  <a:prstClr val="black"/>
                </a:solidFill>
                <a:latin typeface="微软雅黑" panose="020B0503020204020204" charset="-122"/>
                <a:cs typeface="微软雅黑" panose="020B0503020204020204" charset="-122"/>
              </a:rPr>
              <a:t>发</a:t>
            </a:r>
            <a:r>
              <a:rPr sz="1600" spc="15" dirty="0">
                <a:solidFill>
                  <a:prstClr val="black"/>
                </a:solidFill>
                <a:latin typeface="微软雅黑" panose="020B0503020204020204" charset="-122"/>
                <a:cs typeface="微软雅黑" panose="020B0503020204020204" charset="-122"/>
              </a:rPr>
              <a:t>达</a:t>
            </a:r>
            <a:r>
              <a:rPr sz="1600" spc="30" dirty="0">
                <a:solidFill>
                  <a:prstClr val="black"/>
                </a:solidFill>
                <a:latin typeface="微软雅黑" panose="020B0503020204020204" charset="-122"/>
                <a:cs typeface="微软雅黑" panose="020B0503020204020204" charset="-122"/>
              </a:rPr>
              <a:t>国</a:t>
            </a:r>
            <a:r>
              <a:rPr sz="1600" spc="15" dirty="0">
                <a:solidFill>
                  <a:prstClr val="black"/>
                </a:solidFill>
                <a:latin typeface="微软雅黑" panose="020B0503020204020204" charset="-122"/>
                <a:cs typeface="微软雅黑" panose="020B0503020204020204" charset="-122"/>
              </a:rPr>
              <a:t>家几百年</a:t>
            </a:r>
            <a:r>
              <a:rPr sz="1600" spc="3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工</a:t>
            </a:r>
            <a:r>
              <a:rPr sz="1600" spc="30" dirty="0">
                <a:solidFill>
                  <a:prstClr val="black"/>
                </a:solidFill>
                <a:latin typeface="微软雅黑" panose="020B0503020204020204" charset="-122"/>
                <a:cs typeface="微软雅黑" panose="020B0503020204020204" charset="-122"/>
              </a:rPr>
              <a:t>业</a:t>
            </a:r>
            <a:r>
              <a:rPr sz="1600" spc="15" dirty="0">
                <a:solidFill>
                  <a:prstClr val="black"/>
                </a:solidFill>
                <a:latin typeface="微软雅黑" panose="020B0503020204020204" charset="-122"/>
                <a:cs typeface="微软雅黑" panose="020B0503020204020204" charset="-122"/>
              </a:rPr>
              <a:t>化历</a:t>
            </a:r>
            <a:r>
              <a:rPr sz="1600" spc="10" dirty="0">
                <a:solidFill>
                  <a:prstClr val="black"/>
                </a:solidFill>
                <a:latin typeface="微软雅黑" panose="020B0503020204020204" charset="-122"/>
                <a:cs typeface="微软雅黑" panose="020B0503020204020204" charset="-122"/>
              </a:rPr>
              <a:t>程</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根</a:t>
            </a:r>
            <a:r>
              <a:rPr sz="1600" spc="1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世 </a:t>
            </a:r>
            <a:r>
              <a:rPr sz="1600" spc="15" dirty="0">
                <a:solidFill>
                  <a:prstClr val="black"/>
                </a:solidFill>
                <a:latin typeface="微软雅黑" panose="020B0503020204020204" charset="-122"/>
                <a:cs typeface="微软雅黑" panose="020B0503020204020204" charset="-122"/>
              </a:rPr>
              <a:t>界银行数</a:t>
            </a:r>
            <a:r>
              <a:rPr sz="1600" spc="20"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，2010</a:t>
            </a:r>
            <a:r>
              <a:rPr sz="1600" spc="15" dirty="0">
                <a:solidFill>
                  <a:prstClr val="black"/>
                </a:solidFill>
                <a:latin typeface="微软雅黑" panose="020B0503020204020204" charset="-122"/>
                <a:cs typeface="微软雅黑" panose="020B0503020204020204" charset="-122"/>
              </a:rPr>
              <a:t>年中国制造业增加值超过美国成为第一制造业大</a:t>
            </a:r>
            <a:r>
              <a:rPr sz="1600" spc="20" dirty="0">
                <a:solidFill>
                  <a:prstClr val="black"/>
                </a:solidFill>
                <a:latin typeface="微软雅黑" panose="020B0503020204020204" charset="-122"/>
                <a:cs typeface="微软雅黑" panose="020B0503020204020204" charset="-122"/>
              </a:rPr>
              <a:t>国</a:t>
            </a:r>
            <a:r>
              <a:rPr sz="1600" spc="15" dirty="0">
                <a:solidFill>
                  <a:prstClr val="black"/>
                </a:solidFill>
                <a:latin typeface="微软雅黑" panose="020B0503020204020204" charset="-122"/>
                <a:cs typeface="微软雅黑" panose="020B0503020204020204" charset="-122"/>
              </a:rPr>
              <a:t>。在工业体系方</a:t>
            </a:r>
            <a:r>
              <a:rPr sz="1600" spc="20" dirty="0">
                <a:solidFill>
                  <a:prstClr val="black"/>
                </a:solidFill>
                <a:latin typeface="微软雅黑" panose="020B0503020204020204" charset="-122"/>
                <a:cs typeface="微软雅黑" panose="020B0503020204020204" charset="-122"/>
              </a:rPr>
              <a:t>面</a:t>
            </a:r>
            <a:r>
              <a:rPr sz="1600" spc="15" dirty="0">
                <a:solidFill>
                  <a:prstClr val="black"/>
                </a:solidFill>
                <a:latin typeface="微软雅黑" panose="020B0503020204020204" charset="-122"/>
                <a:cs typeface="微软雅黑" panose="020B0503020204020204" charset="-122"/>
              </a:rPr>
              <a:t>，现代的工业体系中</a:t>
            </a:r>
            <a:r>
              <a:rPr sz="1600" spc="2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所 </a:t>
            </a:r>
            <a:r>
              <a:rPr sz="1600" spc="5" dirty="0">
                <a:solidFill>
                  <a:prstClr val="black"/>
                </a:solidFill>
                <a:latin typeface="微软雅黑" panose="020B0503020204020204" charset="-122"/>
                <a:cs typeface="微软雅黑" panose="020B0503020204020204" charset="-122"/>
              </a:rPr>
              <a:t>有工业门类可以分为</a:t>
            </a:r>
            <a:r>
              <a:rPr sz="1600" dirty="0">
                <a:solidFill>
                  <a:prstClr val="black"/>
                </a:solidFill>
                <a:latin typeface="微软雅黑" panose="020B0503020204020204" charset="-122"/>
                <a:cs typeface="微软雅黑" panose="020B0503020204020204" charset="-122"/>
              </a:rPr>
              <a:t>39</a:t>
            </a:r>
            <a:r>
              <a:rPr sz="1600" spc="5" dirty="0">
                <a:solidFill>
                  <a:prstClr val="black"/>
                </a:solidFill>
                <a:latin typeface="微软雅黑" panose="020B0503020204020204" charset="-122"/>
                <a:cs typeface="微软雅黑" panose="020B0503020204020204" charset="-122"/>
              </a:rPr>
              <a:t>个工业大类</a:t>
            </a:r>
            <a:r>
              <a:rPr sz="1600" dirty="0">
                <a:solidFill>
                  <a:prstClr val="black"/>
                </a:solidFill>
                <a:latin typeface="微软雅黑" panose="020B0503020204020204" charset="-122"/>
                <a:cs typeface="微软雅黑" panose="020B0503020204020204" charset="-122"/>
              </a:rPr>
              <a:t>，191</a:t>
            </a:r>
            <a:r>
              <a:rPr sz="1600" spc="5" dirty="0">
                <a:solidFill>
                  <a:prstClr val="black"/>
                </a:solidFill>
                <a:latin typeface="微软雅黑" panose="020B0503020204020204" charset="-122"/>
                <a:cs typeface="微软雅黑" panose="020B0503020204020204" charset="-122"/>
              </a:rPr>
              <a:t>个中类</a:t>
            </a:r>
            <a:r>
              <a:rPr sz="1600" dirty="0">
                <a:solidFill>
                  <a:prstClr val="black"/>
                </a:solidFill>
                <a:latin typeface="微软雅黑" panose="020B0503020204020204" charset="-122"/>
                <a:cs typeface="微软雅黑" panose="020B0503020204020204" charset="-122"/>
              </a:rPr>
              <a:t>，525</a:t>
            </a:r>
            <a:r>
              <a:rPr sz="1600" spc="5" dirty="0">
                <a:solidFill>
                  <a:prstClr val="black"/>
                </a:solidFill>
                <a:latin typeface="微软雅黑" panose="020B0503020204020204" charset="-122"/>
                <a:cs typeface="微软雅黑" panose="020B0503020204020204" charset="-122"/>
              </a:rPr>
              <a:t>个小</a:t>
            </a:r>
            <a:r>
              <a:rPr sz="1600" spc="10" dirty="0">
                <a:solidFill>
                  <a:prstClr val="black"/>
                </a:solidFill>
                <a:latin typeface="微软雅黑" panose="020B0503020204020204" charset="-122"/>
                <a:cs typeface="微软雅黑" panose="020B0503020204020204" charset="-122"/>
              </a:rPr>
              <a:t>类</a:t>
            </a:r>
            <a:r>
              <a:rPr sz="1600" spc="5" dirty="0">
                <a:solidFill>
                  <a:prstClr val="black"/>
                </a:solidFill>
                <a:latin typeface="微软雅黑" panose="020B0503020204020204" charset="-122"/>
                <a:cs typeface="微软雅黑" panose="020B0503020204020204" charset="-122"/>
              </a:rPr>
              <a:t>，而中国已成为全世界唯一拥有联合国产业分类中全 </a:t>
            </a:r>
            <a:r>
              <a:rPr sz="1600" spc="-5" dirty="0">
                <a:solidFill>
                  <a:prstClr val="black"/>
                </a:solidFill>
                <a:latin typeface="微软雅黑" panose="020B0503020204020204" charset="-122"/>
                <a:cs typeface="微软雅黑" panose="020B0503020204020204" charset="-122"/>
              </a:rPr>
              <a:t>部工业门类的国家。全球500多种主</a:t>
            </a:r>
            <a:r>
              <a:rPr sz="1600"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品当</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，中</a:t>
            </a:r>
            <a:r>
              <a:rPr sz="1600" dirty="0">
                <a:solidFill>
                  <a:prstClr val="black"/>
                </a:solidFill>
                <a:latin typeface="微软雅黑" panose="020B0503020204020204" charset="-122"/>
                <a:cs typeface="微软雅黑" panose="020B0503020204020204" charset="-122"/>
              </a:rPr>
              <a:t>国</a:t>
            </a:r>
            <a:r>
              <a:rPr sz="1600" spc="-5" dirty="0">
                <a:solidFill>
                  <a:prstClr val="black"/>
                </a:solidFill>
                <a:latin typeface="微软雅黑" panose="020B0503020204020204" charset="-122"/>
                <a:cs typeface="微软雅黑" panose="020B0503020204020204" charset="-122"/>
              </a:rPr>
              <a:t>有220</a:t>
            </a:r>
            <a:r>
              <a:rPr sz="1600" dirty="0">
                <a:solidFill>
                  <a:prstClr val="black"/>
                </a:solidFill>
                <a:latin typeface="微软雅黑" panose="020B0503020204020204" charset="-122"/>
                <a:cs typeface="微软雅黑" panose="020B0503020204020204" charset="-122"/>
              </a:rPr>
              <a:t>多</a:t>
            </a:r>
            <a:r>
              <a:rPr sz="1600" spc="-5" dirty="0">
                <a:solidFill>
                  <a:prstClr val="black"/>
                </a:solidFill>
                <a:latin typeface="微软雅黑" panose="020B0503020204020204" charset="-122"/>
                <a:cs typeface="微软雅黑" panose="020B0503020204020204" charset="-122"/>
              </a:rPr>
              <a:t>种工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产品</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产量</a:t>
            </a:r>
            <a:r>
              <a:rPr sz="1600" dirty="0">
                <a:solidFill>
                  <a:prstClr val="black"/>
                </a:solidFill>
                <a:latin typeface="微软雅黑" panose="020B0503020204020204" charset="-122"/>
                <a:cs typeface="微软雅黑" panose="020B0503020204020204" charset="-122"/>
              </a:rPr>
              <a:t>占</a:t>
            </a:r>
            <a:r>
              <a:rPr sz="1600" spc="-5" dirty="0">
                <a:solidFill>
                  <a:prstClr val="black"/>
                </a:solidFill>
                <a:latin typeface="微软雅黑" panose="020B0503020204020204" charset="-122"/>
                <a:cs typeface="微软雅黑" panose="020B0503020204020204" charset="-122"/>
              </a:rPr>
              <a:t>居全</a:t>
            </a:r>
            <a:r>
              <a:rPr sz="1600" dirty="0">
                <a:solidFill>
                  <a:prstClr val="black"/>
                </a:solidFill>
                <a:latin typeface="微软雅黑" panose="020B0503020204020204" charset="-122"/>
                <a:cs typeface="微软雅黑" panose="020B0503020204020204" charset="-122"/>
              </a:rPr>
              <a:t>球</a:t>
            </a:r>
            <a:r>
              <a:rPr sz="1600" spc="-5" dirty="0">
                <a:solidFill>
                  <a:prstClr val="black"/>
                </a:solidFill>
                <a:latin typeface="微软雅黑" panose="020B0503020204020204" charset="-122"/>
                <a:cs typeface="微软雅黑" panose="020B0503020204020204" charset="-122"/>
              </a:rPr>
              <a:t>第</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434340">
              <a:spcBef>
                <a:spcPts val="960"/>
              </a:spcBef>
            </a:pPr>
            <a:r>
              <a:rPr sz="1600" spc="-5" dirty="0">
                <a:solidFill>
                  <a:prstClr val="black"/>
                </a:solidFill>
                <a:latin typeface="微软雅黑" panose="020B0503020204020204" charset="-122"/>
                <a:cs typeface="微软雅黑" panose="020B0503020204020204" charset="-122"/>
              </a:rPr>
              <a:t>而所有工业门类中涉及的生产和非</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产设</a:t>
            </a:r>
            <a:r>
              <a:rPr sz="1600" spc="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，都</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以进</a:t>
            </a:r>
            <a:r>
              <a:rPr sz="1600"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物联</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建立</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体，</a:t>
            </a:r>
            <a:r>
              <a:rPr sz="1600" dirty="0">
                <a:solidFill>
                  <a:prstClr val="black"/>
                </a:solidFill>
                <a:latin typeface="微软雅黑" panose="020B0503020204020204" charset="-122"/>
                <a:cs typeface="微软雅黑" panose="020B0503020204020204" charset="-122"/>
              </a:rPr>
              <a:t>举</a:t>
            </a:r>
            <a:r>
              <a:rPr sz="1600" spc="-5" dirty="0">
                <a:solidFill>
                  <a:prstClr val="black"/>
                </a:solidFill>
                <a:latin typeface="微软雅黑" panose="020B0503020204020204" charset="-122"/>
                <a:cs typeface="微软雅黑" panose="020B0503020204020204" charset="-122"/>
              </a:rPr>
              <a:t>例如</a:t>
            </a:r>
            <a:r>
              <a:rPr sz="1600"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455292" y="3675888"/>
          <a:ext cx="9268714" cy="2595926"/>
        </p:xfrm>
        <a:graphic>
          <a:graphicData uri="http://schemas.openxmlformats.org/drawingml/2006/table">
            <a:tbl>
              <a:tblPr firstRow="1" bandRow="1">
                <a:tableStyleId>{2D5ABB26-0587-4C30-8999-92F81FD0307C}</a:tableStyleId>
              </a:tblPr>
              <a:tblGrid>
                <a:gridCol w="2598547"/>
                <a:gridCol w="6670167"/>
              </a:tblGrid>
              <a:tr h="370839">
                <a:tc>
                  <a:txBody>
                    <a:bodyPr/>
                    <a:lstStyle/>
                    <a:p>
                      <a:pPr marL="635" algn="ctr">
                        <a:lnSpc>
                          <a:spcPct val="100000"/>
                        </a:lnSpc>
                        <a:spcBef>
                          <a:spcPts val="250"/>
                        </a:spcBef>
                      </a:pPr>
                      <a:r>
                        <a:rPr sz="1600" b="1" dirty="0">
                          <a:latin typeface="微软雅黑" panose="020B0503020204020204" charset="-122"/>
                          <a:cs typeface="微软雅黑" panose="020B0503020204020204" charset="-122"/>
                        </a:rPr>
                        <a:t>门类</a:t>
                      </a:r>
                      <a:endParaRPr sz="1600">
                        <a:latin typeface="微软雅黑" panose="020B0503020204020204" charset="-122"/>
                        <a:cs typeface="微软雅黑" panose="020B0503020204020204" charset="-122"/>
                      </a:endParaRPr>
                    </a:p>
                  </a:txBody>
                  <a:tcPr marL="0" marR="0" marT="31750" marB="0">
                    <a:lnL w="12700">
                      <a:solidFill>
                        <a:srgbClr val="4471C4"/>
                      </a:solidFill>
                      <a:prstDash val="solid"/>
                    </a:lnL>
                    <a:lnR w="12700">
                      <a:solidFill>
                        <a:srgbClr val="4471C4"/>
                      </a:solidFill>
                      <a:prstDash val="solid"/>
                    </a:lnR>
                    <a:lnT w="12700">
                      <a:solidFill>
                        <a:srgbClr val="4471C4"/>
                      </a:solidFill>
                      <a:prstDash val="solid"/>
                    </a:lnT>
                    <a:lnB w="25400">
                      <a:solidFill>
                        <a:srgbClr val="4471C4"/>
                      </a:solidFill>
                      <a:prstDash val="solid"/>
                    </a:lnB>
                  </a:tcPr>
                </a:tc>
                <a:tc>
                  <a:txBody>
                    <a:bodyPr/>
                    <a:lstStyle/>
                    <a:p>
                      <a:pPr marL="1270" algn="ctr">
                        <a:lnSpc>
                          <a:spcPct val="100000"/>
                        </a:lnSpc>
                        <a:spcBef>
                          <a:spcPts val="250"/>
                        </a:spcBef>
                      </a:pPr>
                      <a:r>
                        <a:rPr sz="1600" b="1" dirty="0">
                          <a:latin typeface="微软雅黑" panose="020B0503020204020204" charset="-122"/>
                          <a:cs typeface="微软雅黑" panose="020B0503020204020204" charset="-122"/>
                        </a:rPr>
                        <a:t>设备</a:t>
                      </a:r>
                      <a:endParaRPr sz="1600">
                        <a:latin typeface="微软雅黑" panose="020B0503020204020204" charset="-122"/>
                        <a:cs typeface="微软雅黑" panose="020B0503020204020204" charset="-122"/>
                      </a:endParaRPr>
                    </a:p>
                  </a:txBody>
                  <a:tcPr marL="0" marR="0" marT="31750" marB="0">
                    <a:lnL w="12700">
                      <a:solidFill>
                        <a:srgbClr val="4471C4"/>
                      </a:solidFill>
                      <a:prstDash val="solid"/>
                    </a:lnL>
                    <a:lnR w="12700">
                      <a:solidFill>
                        <a:srgbClr val="4471C4"/>
                      </a:solidFill>
                      <a:prstDash val="solid"/>
                    </a:lnR>
                    <a:lnT w="12700">
                      <a:solidFill>
                        <a:srgbClr val="4471C4"/>
                      </a:solidFill>
                      <a:prstDash val="solid"/>
                    </a:lnT>
                    <a:lnB w="25400">
                      <a:solidFill>
                        <a:srgbClr val="4471C4"/>
                      </a:solidFill>
                      <a:prstDash val="solid"/>
                    </a:lnB>
                  </a:tcPr>
                </a:tc>
              </a:tr>
              <a:tr h="370840">
                <a:tc>
                  <a:txBody>
                    <a:bodyPr/>
                    <a:lstStyle/>
                    <a:p>
                      <a:pPr marL="635" algn="ctr">
                        <a:lnSpc>
                          <a:spcPct val="100000"/>
                        </a:lnSpc>
                        <a:spcBef>
                          <a:spcPts val="200"/>
                        </a:spcBef>
                      </a:pPr>
                      <a:r>
                        <a:rPr sz="1600" dirty="0">
                          <a:latin typeface="微软雅黑" panose="020B0503020204020204" charset="-122"/>
                          <a:cs typeface="微软雅黑" panose="020B0503020204020204" charset="-122"/>
                        </a:rPr>
                        <a:t>开采设备</a:t>
                      </a:r>
                      <a:endParaRPr sz="1600">
                        <a:latin typeface="微软雅黑" panose="020B0503020204020204" charset="-122"/>
                        <a:cs typeface="微软雅黑" panose="020B0503020204020204" charset="-122"/>
                      </a:endParaRPr>
                    </a:p>
                  </a:txBody>
                  <a:tcPr marL="0" marR="0" marT="25400" marB="0">
                    <a:lnL w="12700">
                      <a:solidFill>
                        <a:srgbClr val="4471C4"/>
                      </a:solidFill>
                      <a:prstDash val="solid"/>
                    </a:lnL>
                    <a:lnR w="12700">
                      <a:solidFill>
                        <a:srgbClr val="4471C4"/>
                      </a:solidFill>
                      <a:prstDash val="solid"/>
                    </a:lnR>
                    <a:lnT w="25400">
                      <a:solidFill>
                        <a:srgbClr val="4471C4"/>
                      </a:solidFill>
                      <a:prstDash val="solid"/>
                    </a:lnT>
                    <a:lnB w="12700">
                      <a:solidFill>
                        <a:srgbClr val="4471C4"/>
                      </a:solidFill>
                      <a:prstDash val="solid"/>
                    </a:lnB>
                    <a:solidFill>
                      <a:srgbClr val="4471C4">
                        <a:alpha val="19999"/>
                      </a:srgbClr>
                    </a:solidFill>
                  </a:tcPr>
                </a:tc>
                <a:tc>
                  <a:txBody>
                    <a:bodyPr/>
                    <a:lstStyle/>
                    <a:p>
                      <a:pPr algn="ctr">
                        <a:lnSpc>
                          <a:spcPct val="100000"/>
                        </a:lnSpc>
                        <a:spcBef>
                          <a:spcPts val="200"/>
                        </a:spcBef>
                      </a:pPr>
                      <a:r>
                        <a:rPr sz="1600" dirty="0">
                          <a:latin typeface="微软雅黑" panose="020B0503020204020204" charset="-122"/>
                          <a:cs typeface="微软雅黑" panose="020B0503020204020204" charset="-122"/>
                        </a:rPr>
                        <a:t>煤炭、石油等大型开采设备，计量</a:t>
                      </a:r>
                      <a:r>
                        <a:rPr sz="1600" spc="10" dirty="0">
                          <a:latin typeface="微软雅黑" panose="020B0503020204020204" charset="-122"/>
                          <a:cs typeface="微软雅黑" panose="020B0503020204020204" charset="-122"/>
                        </a:rPr>
                        <a:t>水</a:t>
                      </a:r>
                      <a:r>
                        <a:rPr sz="1600" dirty="0">
                          <a:latin typeface="微软雅黑" panose="020B0503020204020204" charset="-122"/>
                          <a:cs typeface="微软雅黑" panose="020B0503020204020204" charset="-122"/>
                        </a:rPr>
                        <a:t>、电</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油、</a:t>
                      </a:r>
                      <a:r>
                        <a:rPr sz="1600" spc="10" dirty="0">
                          <a:latin typeface="微软雅黑" panose="020B0503020204020204" charset="-122"/>
                          <a:cs typeface="微软雅黑" panose="020B0503020204020204" charset="-122"/>
                        </a:rPr>
                        <a:t>气</a:t>
                      </a:r>
                      <a:r>
                        <a:rPr sz="1600" dirty="0">
                          <a:latin typeface="微软雅黑" panose="020B0503020204020204" charset="-122"/>
                          <a:cs typeface="微软雅黑" panose="020B0503020204020204" charset="-122"/>
                        </a:rPr>
                        <a:t>的仪</a:t>
                      </a:r>
                      <a:r>
                        <a:rPr sz="1600" spc="10" dirty="0">
                          <a:latin typeface="微软雅黑" panose="020B0503020204020204" charset="-122"/>
                          <a:cs typeface="微软雅黑" panose="020B0503020204020204" charset="-122"/>
                        </a:rPr>
                        <a:t>表</a:t>
                      </a:r>
                      <a:r>
                        <a:rPr sz="1600" dirty="0">
                          <a:latin typeface="微软雅黑" panose="020B0503020204020204" charset="-122"/>
                          <a:cs typeface="微软雅黑" panose="020B0503020204020204" charset="-122"/>
                        </a:rPr>
                        <a:t>等</a:t>
                      </a:r>
                      <a:endParaRPr sz="1600">
                        <a:latin typeface="微软雅黑" panose="020B0503020204020204" charset="-122"/>
                        <a:cs typeface="微软雅黑" panose="020B0503020204020204" charset="-122"/>
                      </a:endParaRPr>
                    </a:p>
                  </a:txBody>
                  <a:tcPr marL="0" marR="0" marT="25400" marB="0">
                    <a:lnL w="12700">
                      <a:solidFill>
                        <a:srgbClr val="4471C4"/>
                      </a:solidFill>
                      <a:prstDash val="solid"/>
                    </a:lnL>
                    <a:lnR w="12700">
                      <a:solidFill>
                        <a:srgbClr val="4471C4"/>
                      </a:solidFill>
                      <a:prstDash val="solid"/>
                    </a:lnR>
                    <a:lnT w="25400">
                      <a:solidFill>
                        <a:srgbClr val="4471C4"/>
                      </a:solidFill>
                      <a:prstDash val="solid"/>
                    </a:lnT>
                    <a:lnB w="12700">
                      <a:solidFill>
                        <a:srgbClr val="4471C4"/>
                      </a:solidFill>
                      <a:prstDash val="solid"/>
                    </a:lnB>
                    <a:solidFill>
                      <a:srgbClr val="4471C4">
                        <a:alpha val="19999"/>
                      </a:srgbClr>
                    </a:solidFill>
                  </a:tcPr>
                </a:tc>
              </a:tr>
              <a:tr h="370839">
                <a:tc>
                  <a:txBody>
                    <a:bodyPr/>
                    <a:lstStyle/>
                    <a:p>
                      <a:pPr marL="635" algn="ctr">
                        <a:lnSpc>
                          <a:spcPct val="100000"/>
                        </a:lnSpc>
                        <a:spcBef>
                          <a:spcPts val="255"/>
                        </a:spcBef>
                      </a:pPr>
                      <a:r>
                        <a:rPr sz="1600" dirty="0">
                          <a:latin typeface="微软雅黑" panose="020B0503020204020204" charset="-122"/>
                          <a:cs typeface="微软雅黑" panose="020B0503020204020204" charset="-122"/>
                        </a:rPr>
                        <a:t>特种车辆</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tcPr>
                </a:tc>
                <a:tc>
                  <a:txBody>
                    <a:bodyPr/>
                    <a:lstStyle/>
                    <a:p>
                      <a:pPr marL="635" algn="ctr">
                        <a:lnSpc>
                          <a:spcPct val="100000"/>
                        </a:lnSpc>
                        <a:spcBef>
                          <a:spcPts val="255"/>
                        </a:spcBef>
                      </a:pPr>
                      <a:r>
                        <a:rPr sz="1600" dirty="0">
                          <a:latin typeface="微软雅黑" panose="020B0503020204020204" charset="-122"/>
                          <a:cs typeface="微软雅黑" panose="020B0503020204020204" charset="-122"/>
                        </a:rPr>
                        <a:t>挖掘机、农用机械、消防车、环卫</a:t>
                      </a:r>
                      <a:r>
                        <a:rPr sz="1600" spc="10" dirty="0">
                          <a:latin typeface="微软雅黑" panose="020B0503020204020204" charset="-122"/>
                          <a:cs typeface="微软雅黑" panose="020B0503020204020204" charset="-122"/>
                        </a:rPr>
                        <a:t>车</a:t>
                      </a:r>
                      <a:r>
                        <a:rPr sz="1600" dirty="0">
                          <a:latin typeface="微软雅黑" panose="020B0503020204020204" charset="-122"/>
                          <a:cs typeface="微软雅黑" panose="020B0503020204020204" charset="-122"/>
                        </a:rPr>
                        <a:t>、消</a:t>
                      </a:r>
                      <a:r>
                        <a:rPr sz="1600" spc="10" dirty="0">
                          <a:latin typeface="微软雅黑" panose="020B0503020204020204" charset="-122"/>
                          <a:cs typeface="微软雅黑" panose="020B0503020204020204" charset="-122"/>
                        </a:rPr>
                        <a:t>防</a:t>
                      </a:r>
                      <a:r>
                        <a:rPr sz="1600" dirty="0">
                          <a:latin typeface="微软雅黑" panose="020B0503020204020204" charset="-122"/>
                          <a:cs typeface="微软雅黑" panose="020B0503020204020204" charset="-122"/>
                        </a:rPr>
                        <a:t>车、</a:t>
                      </a:r>
                      <a:r>
                        <a:rPr sz="1600" spc="10" dirty="0">
                          <a:latin typeface="微软雅黑" panose="020B0503020204020204" charset="-122"/>
                          <a:cs typeface="微软雅黑" panose="020B0503020204020204" charset="-122"/>
                        </a:rPr>
                        <a:t>老</a:t>
                      </a:r>
                      <a:r>
                        <a:rPr sz="1600" dirty="0">
                          <a:latin typeface="微软雅黑" panose="020B0503020204020204" charset="-122"/>
                          <a:cs typeface="微软雅黑" panose="020B0503020204020204" charset="-122"/>
                        </a:rPr>
                        <a:t>年代</a:t>
                      </a:r>
                      <a:r>
                        <a:rPr sz="1600" spc="10" dirty="0">
                          <a:latin typeface="微软雅黑" panose="020B0503020204020204" charset="-122"/>
                          <a:cs typeface="微软雅黑" panose="020B0503020204020204" charset="-122"/>
                        </a:rPr>
                        <a:t>步</a:t>
                      </a:r>
                      <a:r>
                        <a:rPr sz="1600" dirty="0">
                          <a:latin typeface="微软雅黑" panose="020B0503020204020204" charset="-122"/>
                          <a:cs typeface="微软雅黑" panose="020B0503020204020204" charset="-122"/>
                        </a:rPr>
                        <a:t>车</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tcPr>
                </a:tc>
              </a:tr>
              <a:tr h="370840">
                <a:tc>
                  <a:txBody>
                    <a:bodyPr/>
                    <a:lstStyle/>
                    <a:p>
                      <a:pPr marL="635" algn="ctr">
                        <a:lnSpc>
                          <a:spcPct val="100000"/>
                        </a:lnSpc>
                        <a:spcBef>
                          <a:spcPts val="255"/>
                        </a:spcBef>
                      </a:pPr>
                      <a:r>
                        <a:rPr sz="1600" dirty="0">
                          <a:latin typeface="微软雅黑" panose="020B0503020204020204" charset="-122"/>
                          <a:cs typeface="微软雅黑" panose="020B0503020204020204" charset="-122"/>
                        </a:rPr>
                        <a:t>特种设备</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solidFill>
                      <a:srgbClr val="4471C4">
                        <a:alpha val="19999"/>
                      </a:srgbClr>
                    </a:solidFill>
                  </a:tcPr>
                </a:tc>
                <a:tc>
                  <a:txBody>
                    <a:bodyPr/>
                    <a:lstStyle/>
                    <a:p>
                      <a:pPr algn="ctr">
                        <a:lnSpc>
                          <a:spcPct val="100000"/>
                        </a:lnSpc>
                        <a:spcBef>
                          <a:spcPts val="255"/>
                        </a:spcBef>
                      </a:pPr>
                      <a:r>
                        <a:rPr sz="1600" dirty="0">
                          <a:latin typeface="微软雅黑" panose="020B0503020204020204" charset="-122"/>
                          <a:cs typeface="微软雅黑" panose="020B0503020204020204" charset="-122"/>
                        </a:rPr>
                        <a:t>电梯、起重机械</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solidFill>
                      <a:srgbClr val="4471C4">
                        <a:alpha val="19999"/>
                      </a:srgbClr>
                    </a:solidFill>
                  </a:tcPr>
                </a:tc>
              </a:tr>
              <a:tr h="370839">
                <a:tc>
                  <a:txBody>
                    <a:bodyPr/>
                    <a:lstStyle/>
                    <a:p>
                      <a:pPr marL="635" algn="ctr">
                        <a:lnSpc>
                          <a:spcPct val="100000"/>
                        </a:lnSpc>
                        <a:spcBef>
                          <a:spcPts val="255"/>
                        </a:spcBef>
                      </a:pPr>
                      <a:r>
                        <a:rPr sz="1600" dirty="0">
                          <a:latin typeface="微软雅黑" panose="020B0503020204020204" charset="-122"/>
                          <a:cs typeface="微软雅黑" panose="020B0503020204020204" charset="-122"/>
                        </a:rPr>
                        <a:t>工业设施</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tcPr>
                </a:tc>
                <a:tc>
                  <a:txBody>
                    <a:bodyPr/>
                    <a:lstStyle/>
                    <a:p>
                      <a:pPr algn="ctr">
                        <a:lnSpc>
                          <a:spcPct val="100000"/>
                        </a:lnSpc>
                        <a:spcBef>
                          <a:spcPts val="255"/>
                        </a:spcBef>
                      </a:pPr>
                      <a:r>
                        <a:rPr sz="1600" dirty="0">
                          <a:latin typeface="微软雅黑" panose="020B0503020204020204" charset="-122"/>
                          <a:cs typeface="微软雅黑" panose="020B0503020204020204" charset="-122"/>
                        </a:rPr>
                        <a:t>污水处理站、空压站</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tcPr>
                </a:tc>
              </a:tr>
              <a:tr h="370890">
                <a:tc>
                  <a:txBody>
                    <a:bodyPr/>
                    <a:lstStyle/>
                    <a:p>
                      <a:pPr marL="635" algn="ctr">
                        <a:lnSpc>
                          <a:spcPct val="100000"/>
                        </a:lnSpc>
                        <a:spcBef>
                          <a:spcPts val="255"/>
                        </a:spcBef>
                      </a:pPr>
                      <a:r>
                        <a:rPr sz="1600" dirty="0">
                          <a:latin typeface="微软雅黑" panose="020B0503020204020204" charset="-122"/>
                          <a:cs typeface="微软雅黑" panose="020B0503020204020204" charset="-122"/>
                        </a:rPr>
                        <a:t>工厂设备</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solidFill>
                      <a:srgbClr val="4471C4">
                        <a:alpha val="19999"/>
                      </a:srgbClr>
                    </a:solidFill>
                  </a:tcPr>
                </a:tc>
                <a:tc>
                  <a:txBody>
                    <a:bodyPr/>
                    <a:lstStyle/>
                    <a:p>
                      <a:pPr marL="1270" algn="ctr">
                        <a:lnSpc>
                          <a:spcPct val="100000"/>
                        </a:lnSpc>
                        <a:spcBef>
                          <a:spcPts val="255"/>
                        </a:spcBef>
                      </a:pPr>
                      <a:r>
                        <a:rPr sz="1600" dirty="0">
                          <a:latin typeface="微软雅黑" panose="020B0503020204020204" charset="-122"/>
                          <a:cs typeface="微软雅黑" panose="020B0503020204020204" charset="-122"/>
                        </a:rPr>
                        <a:t>工业机器人、机床、注塑机、压力机</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solidFill>
                      <a:srgbClr val="4471C4">
                        <a:alpha val="19999"/>
                      </a:srgbClr>
                    </a:solidFill>
                  </a:tcPr>
                </a:tc>
              </a:tr>
              <a:tr h="370839">
                <a:tc>
                  <a:txBody>
                    <a:bodyPr/>
                    <a:lstStyle/>
                    <a:p>
                      <a:pPr marL="635" algn="ctr">
                        <a:lnSpc>
                          <a:spcPct val="100000"/>
                        </a:lnSpc>
                        <a:spcBef>
                          <a:spcPts val="255"/>
                        </a:spcBef>
                      </a:pPr>
                      <a:r>
                        <a:rPr sz="1600" dirty="0">
                          <a:latin typeface="微软雅黑" panose="020B0503020204020204" charset="-122"/>
                          <a:cs typeface="微软雅黑" panose="020B0503020204020204" charset="-122"/>
                        </a:rPr>
                        <a:t>仓储物流</a:t>
                      </a:r>
                      <a:endParaRPr sz="1600">
                        <a:latin typeface="微软雅黑" panose="020B0503020204020204" charset="-122"/>
                        <a:cs typeface="微软雅黑" panose="020B0503020204020204" charset="-122"/>
                      </a:endParaRPr>
                    </a:p>
                  </a:txBody>
                  <a:tcPr marL="0" marR="0" marT="3238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tcPr>
                </a:tc>
                <a:tc>
                  <a:txBody>
                    <a:bodyPr/>
                    <a:lstStyle/>
                    <a:p>
                      <a:pPr algn="ctr">
                        <a:lnSpc>
                          <a:spcPct val="100000"/>
                        </a:lnSpc>
                        <a:spcBef>
                          <a:spcPts val="235"/>
                        </a:spcBef>
                      </a:pPr>
                      <a:r>
                        <a:rPr sz="1600" dirty="0">
                          <a:latin typeface="微软雅黑" panose="020B0503020204020204" charset="-122"/>
                          <a:cs typeface="微软雅黑" panose="020B0503020204020204" charset="-122"/>
                        </a:rPr>
                        <a:t>运输车辆、叉车、</a:t>
                      </a:r>
                      <a:r>
                        <a:rPr sz="1600" spc="-15" dirty="0">
                          <a:latin typeface="Calibri" panose="020F0502020204030204"/>
                          <a:cs typeface="Calibri" panose="020F0502020204030204"/>
                        </a:rPr>
                        <a:t>AG</a:t>
                      </a:r>
                      <a:r>
                        <a:rPr sz="1600" spc="-5" dirty="0">
                          <a:latin typeface="Calibri" panose="020F0502020204030204"/>
                          <a:cs typeface="Calibri" panose="020F0502020204030204"/>
                        </a:rPr>
                        <a:t>V</a:t>
                      </a:r>
                      <a:r>
                        <a:rPr sz="1600" dirty="0">
                          <a:latin typeface="微软雅黑" panose="020B0503020204020204" charset="-122"/>
                          <a:cs typeface="微软雅黑" panose="020B0503020204020204" charset="-122"/>
                        </a:rPr>
                        <a:t>小</a:t>
                      </a:r>
                      <a:r>
                        <a:rPr sz="1600" spc="10" dirty="0">
                          <a:latin typeface="微软雅黑" panose="020B0503020204020204" charset="-122"/>
                          <a:cs typeface="微软雅黑" panose="020B0503020204020204" charset="-122"/>
                        </a:rPr>
                        <a:t>车</a:t>
                      </a:r>
                      <a:r>
                        <a:rPr sz="1600" dirty="0">
                          <a:latin typeface="微软雅黑" panose="020B0503020204020204" charset="-122"/>
                          <a:cs typeface="微软雅黑" panose="020B0503020204020204" charset="-122"/>
                        </a:rPr>
                        <a:t>、立</a:t>
                      </a:r>
                      <a:r>
                        <a:rPr sz="1600" spc="10" dirty="0">
                          <a:latin typeface="微软雅黑" panose="020B0503020204020204" charset="-122"/>
                          <a:cs typeface="微软雅黑" panose="020B0503020204020204" charset="-122"/>
                        </a:rPr>
                        <a:t>体</a:t>
                      </a:r>
                      <a:r>
                        <a:rPr sz="1600" dirty="0">
                          <a:latin typeface="微软雅黑" panose="020B0503020204020204" charset="-122"/>
                          <a:cs typeface="微软雅黑" panose="020B0503020204020204" charset="-122"/>
                        </a:rPr>
                        <a:t>货架</a:t>
                      </a:r>
                      <a:endParaRPr sz="1600">
                        <a:latin typeface="微软雅黑" panose="020B0503020204020204" charset="-122"/>
                        <a:cs typeface="微软雅黑" panose="020B0503020204020204" charset="-122"/>
                      </a:endParaRPr>
                    </a:p>
                  </a:txBody>
                  <a:tcPr marL="0" marR="0" marT="29844" marB="0">
                    <a:lnL w="12700">
                      <a:solidFill>
                        <a:srgbClr val="4471C4"/>
                      </a:solidFill>
                      <a:prstDash val="solid"/>
                    </a:lnL>
                    <a:lnR w="12700">
                      <a:solidFill>
                        <a:srgbClr val="4471C4"/>
                      </a:solidFill>
                      <a:prstDash val="solid"/>
                    </a:lnR>
                    <a:lnT w="12700">
                      <a:solidFill>
                        <a:srgbClr val="4471C4"/>
                      </a:solidFill>
                      <a:prstDash val="solid"/>
                    </a:lnT>
                    <a:lnB w="12700">
                      <a:solidFill>
                        <a:srgbClr val="4471C4"/>
                      </a:solidFill>
                      <a:prstDash val="solid"/>
                    </a:lnB>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p:nvPr/>
        </p:nvSpPr>
        <p:spPr>
          <a:xfrm>
            <a:off x="2947416" y="2336291"/>
            <a:ext cx="6297167" cy="4331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720648" y="1017270"/>
            <a:ext cx="10562590" cy="1391285"/>
          </a:xfrm>
          <a:prstGeom prst="rect">
            <a:avLst/>
          </a:prstGeom>
        </p:spPr>
        <p:txBody>
          <a:bodyPr vert="horz" wrap="square" lIns="0" tIns="0" rIns="0" bIns="0" rtlCol="0">
            <a:spAutoFit/>
          </a:bodyPr>
          <a:lstStyle/>
          <a:p>
            <a:pPr marL="189230" algn="ctr"/>
            <a:r>
              <a:rPr sz="3200" b="1" dirty="0">
                <a:solidFill>
                  <a:srgbClr val="00A755"/>
                </a:solidFill>
                <a:latin typeface="微软雅黑" panose="020B0503020204020204" charset="-122"/>
                <a:cs typeface="微软雅黑" panose="020B0503020204020204" charset="-122"/>
              </a:rPr>
              <a:t>设备物联结构</a:t>
            </a:r>
            <a:endParaRPr sz="3200">
              <a:solidFill>
                <a:prstClr val="black"/>
              </a:solidFill>
              <a:latin typeface="微软雅黑" panose="020B0503020204020204" charset="-122"/>
              <a:cs typeface="微软雅黑" panose="020B0503020204020204" charset="-122"/>
            </a:endParaRPr>
          </a:p>
          <a:p>
            <a:pPr marL="490855">
              <a:spcBef>
                <a:spcPts val="1500"/>
              </a:spcBef>
            </a:pPr>
            <a:r>
              <a:rPr dirty="0">
                <a:solidFill>
                  <a:prstClr val="black"/>
                </a:solidFill>
                <a:latin typeface="微软雅黑" panose="020B0503020204020204" charset="-122"/>
                <a:cs typeface="微软雅黑" panose="020B0503020204020204" charset="-122"/>
              </a:rPr>
              <a:t>一台设备要实现物联，接入工业互联网平台，整体结构大体上分为三个层次，分别是设备层，网络层</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和平台层，如图所示：</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4863465" y="1017270"/>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设备物联结构</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2284476" y="1685544"/>
            <a:ext cx="7623048" cy="12131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81555" y="1684020"/>
            <a:ext cx="1213104" cy="121310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284476" y="3259835"/>
            <a:ext cx="7623048" cy="1213103"/>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807464" y="3259835"/>
            <a:ext cx="1213103" cy="121310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2284476" y="4835652"/>
            <a:ext cx="7623048" cy="16261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818132" y="5013959"/>
            <a:ext cx="1213104" cy="1213103"/>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p:nvPr/>
        </p:nvSpPr>
        <p:spPr>
          <a:xfrm>
            <a:off x="6300215" y="2938272"/>
            <a:ext cx="4764023" cy="26746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206804" y="1017270"/>
            <a:ext cx="9778365" cy="4502785"/>
          </a:xfrm>
          <a:prstGeom prst="rect">
            <a:avLst/>
          </a:prstGeom>
        </p:spPr>
        <p:txBody>
          <a:bodyPr vert="horz" wrap="square" lIns="0" tIns="0" rIns="0" bIns="0" rtlCol="0">
            <a:spAutoFit/>
          </a:bodyPr>
          <a:lstStyle/>
          <a:p>
            <a:pPr marL="1905" algn="ctr"/>
            <a:r>
              <a:rPr sz="3200" b="1" dirty="0">
                <a:solidFill>
                  <a:srgbClr val="00A755"/>
                </a:solidFill>
                <a:latin typeface="微软雅黑" panose="020B0503020204020204" charset="-122"/>
                <a:cs typeface="微软雅黑" panose="020B0503020204020204" charset="-122"/>
              </a:rPr>
              <a:t>物联</a:t>
            </a:r>
            <a:r>
              <a:rPr sz="3200" b="1" spc="5" dirty="0">
                <a:solidFill>
                  <a:srgbClr val="00A755"/>
                </a:solidFill>
                <a:latin typeface="微软雅黑" panose="020B0503020204020204" charset="-122"/>
                <a:cs typeface="微软雅黑" panose="020B0503020204020204" charset="-122"/>
              </a:rPr>
              <a:t>网</a:t>
            </a:r>
            <a:r>
              <a:rPr sz="3200" b="1" dirty="0">
                <a:solidFill>
                  <a:srgbClr val="00A755"/>
                </a:solidFill>
                <a:latin typeface="微软雅黑" panose="020B0503020204020204" charset="-122"/>
                <a:cs typeface="微软雅黑" panose="020B0503020204020204" charset="-122"/>
              </a:rPr>
              <a:t>关介绍</a:t>
            </a:r>
            <a:endParaRPr sz="3200">
              <a:solidFill>
                <a:prstClr val="black"/>
              </a:solidFill>
              <a:latin typeface="微软雅黑" panose="020B0503020204020204" charset="-122"/>
              <a:cs typeface="微软雅黑" panose="020B0503020204020204" charset="-122"/>
            </a:endParaRPr>
          </a:p>
          <a:p>
            <a:pPr marL="12700" marR="5080" indent="420370" algn="just">
              <a:lnSpc>
                <a:spcPct val="150000"/>
              </a:lnSpc>
              <a:spcBef>
                <a:spcPts val="1285"/>
              </a:spcBef>
            </a:pPr>
            <a:r>
              <a:rPr sz="1600" spc="25" dirty="0">
                <a:solidFill>
                  <a:prstClr val="black"/>
                </a:solidFill>
                <a:latin typeface="微软雅黑" panose="020B0503020204020204" charset="-122"/>
                <a:cs typeface="微软雅黑" panose="020B0503020204020204" charset="-122"/>
              </a:rPr>
              <a:t>除了</a:t>
            </a:r>
            <a:r>
              <a:rPr sz="1600" spc="35" dirty="0">
                <a:solidFill>
                  <a:prstClr val="black"/>
                </a:solidFill>
                <a:latin typeface="微软雅黑" panose="020B0503020204020204" charset="-122"/>
                <a:cs typeface="微软雅黑" panose="020B0503020204020204" charset="-122"/>
              </a:rPr>
              <a:t>一</a:t>
            </a:r>
            <a:r>
              <a:rPr sz="1600" spc="25" dirty="0">
                <a:solidFill>
                  <a:prstClr val="black"/>
                </a:solidFill>
                <a:latin typeface="微软雅黑" panose="020B0503020204020204" charset="-122"/>
                <a:cs typeface="微软雅黑" panose="020B0503020204020204" charset="-122"/>
              </a:rPr>
              <a:t>些</a:t>
            </a:r>
            <a:r>
              <a:rPr sz="1600" spc="35" dirty="0">
                <a:solidFill>
                  <a:prstClr val="black"/>
                </a:solidFill>
                <a:latin typeface="微软雅黑" panose="020B0503020204020204" charset="-122"/>
                <a:cs typeface="微软雅黑" panose="020B0503020204020204" charset="-122"/>
              </a:rPr>
              <a:t>特</a:t>
            </a:r>
            <a:r>
              <a:rPr sz="1600" spc="25" dirty="0">
                <a:solidFill>
                  <a:prstClr val="black"/>
                </a:solidFill>
                <a:latin typeface="微软雅黑" panose="020B0503020204020204" charset="-122"/>
                <a:cs typeface="微软雅黑" panose="020B0503020204020204" charset="-122"/>
              </a:rPr>
              <a:t>别设计加装了</a:t>
            </a:r>
            <a:r>
              <a:rPr sz="1600" spc="35" dirty="0">
                <a:solidFill>
                  <a:prstClr val="black"/>
                </a:solidFill>
                <a:latin typeface="微软雅黑" panose="020B0503020204020204" charset="-122"/>
                <a:cs typeface="微软雅黑" panose="020B0503020204020204" charset="-122"/>
              </a:rPr>
              <a:t>网</a:t>
            </a:r>
            <a:r>
              <a:rPr sz="1600" spc="25" dirty="0">
                <a:solidFill>
                  <a:prstClr val="black"/>
                </a:solidFill>
                <a:latin typeface="微软雅黑" panose="020B0503020204020204" charset="-122"/>
                <a:cs typeface="微软雅黑" panose="020B0503020204020204" charset="-122"/>
              </a:rPr>
              <a:t>络模组的设备</a:t>
            </a:r>
            <a:r>
              <a:rPr sz="1600" spc="35" dirty="0">
                <a:solidFill>
                  <a:prstClr val="black"/>
                </a:solidFill>
                <a:latin typeface="微软雅黑" panose="020B0503020204020204" charset="-122"/>
                <a:cs typeface="微软雅黑" panose="020B0503020204020204" charset="-122"/>
              </a:rPr>
              <a:t>可</a:t>
            </a:r>
            <a:r>
              <a:rPr sz="1600" spc="25" dirty="0">
                <a:solidFill>
                  <a:prstClr val="black"/>
                </a:solidFill>
                <a:latin typeface="微软雅黑" panose="020B0503020204020204" charset="-122"/>
                <a:cs typeface="微软雅黑" panose="020B0503020204020204" charset="-122"/>
              </a:rPr>
              <a:t>以直接接入工</a:t>
            </a:r>
            <a:r>
              <a:rPr sz="1600" spc="35" dirty="0">
                <a:solidFill>
                  <a:prstClr val="black"/>
                </a:solidFill>
                <a:latin typeface="微软雅黑" panose="020B0503020204020204" charset="-122"/>
                <a:cs typeface="微软雅黑" panose="020B0503020204020204" charset="-122"/>
              </a:rPr>
              <a:t>业</a:t>
            </a:r>
            <a:r>
              <a:rPr sz="1600" spc="25" dirty="0">
                <a:solidFill>
                  <a:prstClr val="black"/>
                </a:solidFill>
                <a:latin typeface="微软雅黑" panose="020B0503020204020204" charset="-122"/>
                <a:cs typeface="微软雅黑" panose="020B0503020204020204" charset="-122"/>
              </a:rPr>
              <a:t>互联网平台</a:t>
            </a:r>
            <a:r>
              <a:rPr sz="1600" spc="70" dirty="0">
                <a:solidFill>
                  <a:prstClr val="black"/>
                </a:solidFill>
                <a:latin typeface="微软雅黑" panose="020B0503020204020204" charset="-122"/>
                <a:cs typeface="微软雅黑" panose="020B0503020204020204" charset="-122"/>
              </a:rPr>
              <a:t>外</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绝大多数工业</a:t>
            </a:r>
            <a:r>
              <a:rPr sz="1600" spc="35" dirty="0">
                <a:solidFill>
                  <a:prstClr val="black"/>
                </a:solidFill>
                <a:latin typeface="微软雅黑" panose="020B0503020204020204" charset="-122"/>
                <a:cs typeface="微软雅黑" panose="020B0503020204020204" charset="-122"/>
              </a:rPr>
              <a:t>设备</a:t>
            </a:r>
            <a:r>
              <a:rPr sz="1600" spc="25" dirty="0">
                <a:solidFill>
                  <a:prstClr val="black"/>
                </a:solidFill>
                <a:latin typeface="微软雅黑" panose="020B0503020204020204" charset="-122"/>
                <a:cs typeface="微软雅黑" panose="020B0503020204020204" charset="-122"/>
              </a:rPr>
              <a:t>，特</a:t>
            </a:r>
            <a:r>
              <a:rPr sz="1600" spc="10" dirty="0">
                <a:solidFill>
                  <a:prstClr val="black"/>
                </a:solidFill>
                <a:latin typeface="微软雅黑" panose="020B0503020204020204" charset="-122"/>
                <a:cs typeface="微软雅黑" panose="020B0503020204020204" charset="-122"/>
              </a:rPr>
              <a:t>别</a:t>
            </a:r>
            <a:r>
              <a:rPr sz="1600" spc="-5" dirty="0">
                <a:solidFill>
                  <a:prstClr val="black"/>
                </a:solidFill>
                <a:latin typeface="微软雅黑" panose="020B0503020204020204" charset="-122"/>
                <a:cs typeface="微软雅黑" panose="020B0503020204020204" charset="-122"/>
              </a:rPr>
              <a:t>是 </a:t>
            </a:r>
            <a:r>
              <a:rPr sz="1600" spc="25" dirty="0">
                <a:solidFill>
                  <a:prstClr val="black"/>
                </a:solidFill>
                <a:latin typeface="微软雅黑" panose="020B0503020204020204" charset="-122"/>
                <a:cs typeface="微软雅黑" panose="020B0503020204020204" charset="-122"/>
              </a:rPr>
              <a:t>老旧设备，都</a:t>
            </a:r>
            <a:r>
              <a:rPr sz="1600" spc="35" dirty="0">
                <a:solidFill>
                  <a:prstClr val="black"/>
                </a:solidFill>
                <a:latin typeface="微软雅黑" panose="020B0503020204020204" charset="-122"/>
                <a:cs typeface="微软雅黑" panose="020B0503020204020204" charset="-122"/>
              </a:rPr>
              <a:t>不</a:t>
            </a:r>
            <a:r>
              <a:rPr sz="1600" spc="25" dirty="0">
                <a:solidFill>
                  <a:prstClr val="black"/>
                </a:solidFill>
                <a:latin typeface="微软雅黑" panose="020B0503020204020204" charset="-122"/>
                <a:cs typeface="微软雅黑" panose="020B0503020204020204" charset="-122"/>
              </a:rPr>
              <a:t>具备直接联网</a:t>
            </a:r>
            <a:r>
              <a:rPr sz="1600" spc="35"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基</a:t>
            </a:r>
            <a:r>
              <a:rPr sz="1600" spc="35" dirty="0">
                <a:solidFill>
                  <a:prstClr val="black"/>
                </a:solidFill>
                <a:latin typeface="微软雅黑" panose="020B0503020204020204" charset="-122"/>
                <a:cs typeface="微软雅黑" panose="020B0503020204020204" charset="-122"/>
              </a:rPr>
              <a:t>础</a:t>
            </a:r>
            <a:r>
              <a:rPr sz="1600" spc="25" dirty="0">
                <a:solidFill>
                  <a:prstClr val="black"/>
                </a:solidFill>
                <a:latin typeface="微软雅黑" panose="020B0503020204020204" charset="-122"/>
                <a:cs typeface="微软雅黑" panose="020B0503020204020204" charset="-122"/>
              </a:rPr>
              <a:t>，这些无</a:t>
            </a:r>
            <a:r>
              <a:rPr sz="1600" spc="35" dirty="0">
                <a:solidFill>
                  <a:prstClr val="black"/>
                </a:solidFill>
                <a:latin typeface="微软雅黑" panose="020B0503020204020204" charset="-122"/>
                <a:cs typeface="微软雅黑" panose="020B0503020204020204" charset="-122"/>
              </a:rPr>
              <a:t>法</a:t>
            </a:r>
            <a:r>
              <a:rPr sz="1600" spc="25" dirty="0">
                <a:solidFill>
                  <a:prstClr val="black"/>
                </a:solidFill>
                <a:latin typeface="微软雅黑" panose="020B0503020204020204" charset="-122"/>
                <a:cs typeface="微软雅黑" panose="020B0503020204020204" charset="-122"/>
              </a:rPr>
              <a:t>直接联网的设</a:t>
            </a:r>
            <a:r>
              <a:rPr sz="1600" spc="35"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要实现设备接</a:t>
            </a:r>
            <a:r>
              <a:rPr sz="1600" spc="35" dirty="0">
                <a:solidFill>
                  <a:prstClr val="black"/>
                </a:solidFill>
                <a:latin typeface="微软雅黑" panose="020B0503020204020204" charset="-122"/>
                <a:cs typeface="微软雅黑" panose="020B0503020204020204" charset="-122"/>
              </a:rPr>
              <a:t>入</a:t>
            </a:r>
            <a:r>
              <a:rPr sz="1600" spc="25" dirty="0">
                <a:solidFill>
                  <a:prstClr val="black"/>
                </a:solidFill>
                <a:latin typeface="微软雅黑" panose="020B0503020204020204" charset="-122"/>
                <a:cs typeface="微软雅黑" panose="020B0503020204020204" charset="-122"/>
              </a:rPr>
              <a:t>工业互联网平</a:t>
            </a:r>
            <a:r>
              <a:rPr sz="1600" spc="70" dirty="0">
                <a:solidFill>
                  <a:prstClr val="black"/>
                </a:solidFill>
                <a:latin typeface="微软雅黑" panose="020B0503020204020204" charset="-122"/>
                <a:cs typeface="微软雅黑" panose="020B0503020204020204" charset="-122"/>
              </a:rPr>
              <a:t>台</a:t>
            </a:r>
            <a:r>
              <a:rPr sz="1600" spc="25" dirty="0">
                <a:solidFill>
                  <a:prstClr val="black"/>
                </a:solidFill>
                <a:latin typeface="微软雅黑" panose="020B0503020204020204" charset="-122"/>
                <a:cs typeface="微软雅黑" panose="020B0503020204020204" charset="-122"/>
              </a:rPr>
              <a:t>，就</a:t>
            </a:r>
            <a:r>
              <a:rPr sz="1600" spc="35" dirty="0">
                <a:solidFill>
                  <a:prstClr val="black"/>
                </a:solidFill>
                <a:latin typeface="微软雅黑" panose="020B0503020204020204" charset="-122"/>
                <a:cs typeface="微软雅黑" panose="020B0503020204020204" charset="-122"/>
              </a:rPr>
              <a:t>需要</a:t>
            </a:r>
            <a:r>
              <a:rPr sz="1600" spc="-5" dirty="0">
                <a:solidFill>
                  <a:prstClr val="black"/>
                </a:solidFill>
                <a:latin typeface="微软雅黑" panose="020B0503020204020204" charset="-122"/>
                <a:cs typeface="微软雅黑" panose="020B0503020204020204" charset="-122"/>
              </a:rPr>
              <a:t>借 助物联网关。</a:t>
            </a:r>
            <a:endParaRPr sz="1600">
              <a:solidFill>
                <a:prstClr val="black"/>
              </a:solidFill>
              <a:latin typeface="微软雅黑" panose="020B0503020204020204" charset="-122"/>
              <a:cs typeface="微软雅黑" panose="020B0503020204020204" charset="-122"/>
            </a:endParaRPr>
          </a:p>
          <a:p>
            <a:pPr marL="12700" marR="4868545" indent="423545">
              <a:lnSpc>
                <a:spcPct val="150000"/>
              </a:lnSpc>
              <a:spcBef>
                <a:spcPts val="1315"/>
              </a:spcBef>
            </a:pPr>
            <a:r>
              <a:rPr sz="1600" b="1" spc="-10" dirty="0">
                <a:solidFill>
                  <a:prstClr val="black"/>
                </a:solidFill>
                <a:latin typeface="微软雅黑" panose="020B0503020204020204" charset="-122"/>
                <a:cs typeface="微软雅黑" panose="020B0503020204020204" charset="-122"/>
              </a:rPr>
              <a:t>物联网</a:t>
            </a:r>
            <a:r>
              <a:rPr sz="1600" b="1" spc="-5" dirty="0">
                <a:solidFill>
                  <a:prstClr val="black"/>
                </a:solidFill>
                <a:latin typeface="微软雅黑" panose="020B0503020204020204" charset="-122"/>
                <a:cs typeface="微软雅黑" panose="020B0503020204020204" charset="-122"/>
              </a:rPr>
              <a:t>关</a:t>
            </a:r>
            <a:r>
              <a:rPr sz="1600"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是</a:t>
            </a:r>
            <a:r>
              <a:rPr sz="1600" spc="-1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与</a:t>
            </a:r>
            <a:r>
              <a:rPr sz="1600" spc="-5" dirty="0">
                <a:solidFill>
                  <a:prstClr val="black"/>
                </a:solidFill>
                <a:latin typeface="微软雅黑" panose="020B0503020204020204" charset="-122"/>
                <a:cs typeface="微软雅黑" panose="020B0503020204020204" charset="-122"/>
              </a:rPr>
              <a:t>工</a:t>
            </a:r>
            <a:r>
              <a:rPr sz="1600" spc="-10"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互</a:t>
            </a:r>
            <a:r>
              <a:rPr sz="1600" spc="-5" dirty="0">
                <a:solidFill>
                  <a:prstClr val="black"/>
                </a:solidFill>
                <a:latin typeface="微软雅黑" panose="020B0503020204020204" charset="-122"/>
                <a:cs typeface="微软雅黑" panose="020B0503020204020204" charset="-122"/>
              </a:rPr>
              <a:t>联</a:t>
            </a:r>
            <a:r>
              <a:rPr sz="1600" spc="-10"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平</a:t>
            </a:r>
            <a:r>
              <a:rPr sz="1600"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之</a:t>
            </a:r>
            <a:r>
              <a:rPr sz="1600" spc="-10" dirty="0">
                <a:solidFill>
                  <a:prstClr val="black"/>
                </a:solidFill>
                <a:latin typeface="微软雅黑" panose="020B0503020204020204" charset="-122"/>
                <a:cs typeface="微软雅黑" panose="020B0503020204020204" charset="-122"/>
              </a:rPr>
              <a:t>间</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桥</a:t>
            </a:r>
            <a:r>
              <a:rPr sz="1600" spc="-10" dirty="0">
                <a:solidFill>
                  <a:prstClr val="black"/>
                </a:solidFill>
                <a:latin typeface="微软雅黑" panose="020B0503020204020204" charset="-122"/>
                <a:cs typeface="微软雅黑" panose="020B0503020204020204" charset="-122"/>
              </a:rPr>
              <a:t>梁</a:t>
            </a:r>
            <a:r>
              <a:rPr sz="1600" spc="-5" dirty="0">
                <a:solidFill>
                  <a:prstClr val="black"/>
                </a:solidFill>
                <a:latin typeface="微软雅黑" panose="020B0503020204020204" charset="-122"/>
                <a:cs typeface="微软雅黑" panose="020B0503020204020204" charset="-122"/>
              </a:rPr>
              <a:t>， 它一端连接设备，另一端连接工业</a:t>
            </a:r>
            <a:r>
              <a:rPr sz="1600" spc="5" dirty="0">
                <a:solidFill>
                  <a:prstClr val="black"/>
                </a:solidFill>
                <a:latin typeface="微软雅黑" panose="020B0503020204020204" charset="-122"/>
                <a:cs typeface="微软雅黑" panose="020B0503020204020204" charset="-122"/>
              </a:rPr>
              <a:t>互</a:t>
            </a:r>
            <a:r>
              <a:rPr sz="1600" spc="-5" dirty="0">
                <a:solidFill>
                  <a:prstClr val="black"/>
                </a:solidFill>
                <a:latin typeface="微软雅黑" panose="020B0503020204020204" charset="-122"/>
                <a:cs typeface="微软雅黑" panose="020B0503020204020204" charset="-122"/>
              </a:rPr>
              <a:t>联网</a:t>
            </a:r>
            <a:r>
              <a:rPr sz="1600" spc="5"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联 网关既能理解“设备的语言”（工</a:t>
            </a:r>
            <a:r>
              <a:rPr sz="1600" dirty="0">
                <a:solidFill>
                  <a:prstClr val="black"/>
                </a:solidFill>
                <a:latin typeface="微软雅黑" panose="020B0503020204020204" charset="-122"/>
                <a:cs typeface="微软雅黑" panose="020B0503020204020204" charset="-122"/>
              </a:rPr>
              <a:t>控</a:t>
            </a:r>
            <a:r>
              <a:rPr sz="1600" spc="-5" dirty="0">
                <a:solidFill>
                  <a:prstClr val="black"/>
                </a:solidFill>
                <a:latin typeface="微软雅黑" panose="020B0503020204020204" charset="-122"/>
                <a:cs typeface="微软雅黑" panose="020B0503020204020204" charset="-122"/>
              </a:rPr>
              <a:t>协议</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，也</a:t>
            </a:r>
            <a:r>
              <a:rPr sz="1600"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把</a:t>
            </a:r>
            <a:endParaRPr sz="1600">
              <a:solidFill>
                <a:prstClr val="black"/>
              </a:solidFill>
              <a:latin typeface="微软雅黑" panose="020B0503020204020204" charset="-122"/>
              <a:cs typeface="微软雅黑" panose="020B0503020204020204" charset="-122"/>
            </a:endParaRPr>
          </a:p>
          <a:p>
            <a:pPr marL="12700" algn="just">
              <a:spcBef>
                <a:spcPts val="955"/>
              </a:spcBef>
            </a:pPr>
            <a:r>
              <a:rPr sz="1600" spc="-10" dirty="0">
                <a:solidFill>
                  <a:prstClr val="black"/>
                </a:solidFill>
                <a:latin typeface="微软雅黑" panose="020B0503020204020204" charset="-122"/>
                <a:cs typeface="微软雅黑" panose="020B0503020204020204" charset="-122"/>
              </a:rPr>
              <a:t>“设备的语言”翻译成物“联网平</a:t>
            </a:r>
            <a:r>
              <a:rPr sz="1600" dirty="0">
                <a:solidFill>
                  <a:prstClr val="black"/>
                </a:solidFill>
                <a:latin typeface="微软雅黑" panose="020B0503020204020204" charset="-122"/>
                <a:cs typeface="微软雅黑" panose="020B0503020204020204" charset="-122"/>
              </a:rPr>
              <a:t>台</a:t>
            </a:r>
            <a:r>
              <a:rPr sz="1600" spc="-10" dirty="0">
                <a:solidFill>
                  <a:prstClr val="black"/>
                </a:solidFill>
                <a:latin typeface="微软雅黑" panose="020B0503020204020204" charset="-122"/>
                <a:cs typeface="微软雅黑" panose="020B0503020204020204" charset="-122"/>
              </a:rPr>
              <a:t>的语</a:t>
            </a:r>
            <a:r>
              <a:rPr sz="1600" dirty="0">
                <a:solidFill>
                  <a:prstClr val="black"/>
                </a:solidFill>
                <a:latin typeface="微软雅黑" panose="020B0503020204020204" charset="-122"/>
                <a:cs typeface="微软雅黑" panose="020B0503020204020204" charset="-122"/>
              </a:rPr>
              <a:t>言</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联</a:t>
            </a:r>
            <a:endParaRPr sz="1600">
              <a:solidFill>
                <a:prstClr val="black"/>
              </a:solidFill>
              <a:latin typeface="微软雅黑" panose="020B0503020204020204" charset="-122"/>
              <a:cs typeface="微软雅黑" panose="020B0503020204020204" charset="-122"/>
            </a:endParaRPr>
          </a:p>
          <a:p>
            <a:pPr marL="12700" marR="5091430" algn="just">
              <a:lnSpc>
                <a:spcPct val="150000"/>
              </a:lnSpc>
            </a:pPr>
            <a:r>
              <a:rPr sz="1600" spc="-5" dirty="0">
                <a:solidFill>
                  <a:prstClr val="black"/>
                </a:solidFill>
                <a:latin typeface="微软雅黑" panose="020B0503020204020204" charset="-122"/>
                <a:cs typeface="微软雅黑" panose="020B0503020204020204" charset="-122"/>
              </a:rPr>
              <a:t>网协议）并发送至工业互联网平台</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反之</a:t>
            </a:r>
            <a:r>
              <a:rPr sz="1600" dirty="0">
                <a:solidFill>
                  <a:prstClr val="black"/>
                </a:solidFill>
                <a:latin typeface="微软雅黑" panose="020B0503020204020204" charset="-122"/>
                <a:cs typeface="微软雅黑" panose="020B0503020204020204" charset="-122"/>
              </a:rPr>
              <a:t>亦</a:t>
            </a:r>
            <a:r>
              <a:rPr sz="1600" spc="-5" dirty="0">
                <a:solidFill>
                  <a:prstClr val="black"/>
                </a:solidFill>
                <a:latin typeface="微软雅黑" panose="020B0503020204020204" charset="-122"/>
                <a:cs typeface="微软雅黑" panose="020B0503020204020204" charset="-122"/>
              </a:rPr>
              <a:t>然。</a:t>
            </a:r>
            <a:r>
              <a:rPr sz="1600" dirty="0">
                <a:solidFill>
                  <a:prstClr val="black"/>
                </a:solidFill>
                <a:latin typeface="微软雅黑" panose="020B0503020204020204" charset="-122"/>
                <a:cs typeface="微软雅黑" panose="020B0503020204020204" charset="-122"/>
              </a:rPr>
              <a:t>因</a:t>
            </a:r>
            <a:r>
              <a:rPr sz="1600" spc="-5" dirty="0">
                <a:solidFill>
                  <a:prstClr val="black"/>
                </a:solidFill>
                <a:latin typeface="微软雅黑" panose="020B0503020204020204" charset="-122"/>
                <a:cs typeface="微软雅黑" panose="020B0503020204020204" charset="-122"/>
              </a:rPr>
              <a:t>此 物联网关是设备与工业互联网平台</a:t>
            </a:r>
            <a:r>
              <a:rPr sz="1600" dirty="0">
                <a:solidFill>
                  <a:prstClr val="black"/>
                </a:solidFill>
                <a:latin typeface="微软雅黑" panose="020B0503020204020204" charset="-122"/>
                <a:cs typeface="微软雅黑" panose="020B0503020204020204" charset="-122"/>
              </a:rPr>
              <a:t>之</a:t>
            </a:r>
            <a:r>
              <a:rPr sz="1600" spc="-5" dirty="0">
                <a:solidFill>
                  <a:prstClr val="black"/>
                </a:solidFill>
                <a:latin typeface="微软雅黑" panose="020B0503020204020204" charset="-122"/>
                <a:cs typeface="微软雅黑" panose="020B0503020204020204" charset="-122"/>
              </a:rPr>
              <a:t>间实</a:t>
            </a:r>
            <a:r>
              <a:rPr sz="1600"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双向</a:t>
            </a:r>
            <a:r>
              <a:rPr sz="1600" dirty="0">
                <a:solidFill>
                  <a:prstClr val="black"/>
                </a:solidFill>
                <a:latin typeface="微软雅黑" panose="020B0503020204020204" charset="-122"/>
                <a:cs typeface="微软雅黑" panose="020B0503020204020204" charset="-122"/>
              </a:rPr>
              <a:t>连</a:t>
            </a:r>
            <a:r>
              <a:rPr sz="1600" spc="-5" dirty="0">
                <a:solidFill>
                  <a:prstClr val="black"/>
                </a:solidFill>
                <a:latin typeface="微软雅黑" panose="020B0503020204020204" charset="-122"/>
                <a:cs typeface="微软雅黑" panose="020B0503020204020204" charset="-122"/>
              </a:rPr>
              <a:t>接 的关键要素。物联网关如图所示。</a:t>
            </a:r>
            <a:endParaRPr sz="16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p:nvPr/>
        </p:nvSpPr>
        <p:spPr>
          <a:xfrm>
            <a:off x="6726935" y="2698966"/>
            <a:ext cx="4643628" cy="35071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898956" y="1017270"/>
            <a:ext cx="10397490" cy="4504690"/>
          </a:xfrm>
          <a:prstGeom prst="rect">
            <a:avLst/>
          </a:prstGeom>
        </p:spPr>
        <p:txBody>
          <a:bodyPr vert="horz" wrap="square" lIns="0" tIns="0" rIns="0" bIns="0" rtlCol="0">
            <a:spAutoFit/>
          </a:bodyPr>
          <a:lstStyle/>
          <a:p>
            <a:pPr marL="3365500"/>
            <a:r>
              <a:rPr sz="3200" b="1" dirty="0">
                <a:solidFill>
                  <a:srgbClr val="00A755"/>
                </a:solidFill>
                <a:latin typeface="微软雅黑" panose="020B0503020204020204" charset="-122"/>
                <a:cs typeface="微软雅黑" panose="020B0503020204020204" charset="-122"/>
              </a:rPr>
              <a:t>物联网关的主要功能</a:t>
            </a:r>
            <a:endParaRPr sz="3200">
              <a:solidFill>
                <a:prstClr val="black"/>
              </a:solidFill>
              <a:latin typeface="微软雅黑" panose="020B0503020204020204" charset="-122"/>
              <a:cs typeface="微软雅黑" panose="020B0503020204020204" charset="-122"/>
            </a:endParaRPr>
          </a:p>
          <a:p>
            <a:pPr marL="12700" marR="5080" indent="420370" algn="just">
              <a:lnSpc>
                <a:spcPct val="150000"/>
              </a:lnSpc>
              <a:spcBef>
                <a:spcPts val="1055"/>
              </a:spcBef>
            </a:pPr>
            <a:r>
              <a:rPr sz="1600" spc="25" dirty="0">
                <a:solidFill>
                  <a:prstClr val="black"/>
                </a:solidFill>
                <a:latin typeface="微软雅黑" panose="020B0503020204020204" charset="-122"/>
                <a:cs typeface="微软雅黑" panose="020B0503020204020204" charset="-122"/>
              </a:rPr>
              <a:t>物联网关</a:t>
            </a:r>
            <a:r>
              <a:rPr sz="1600" spc="35" dirty="0">
                <a:solidFill>
                  <a:prstClr val="black"/>
                </a:solidFill>
                <a:latin typeface="微软雅黑" panose="020B0503020204020204" charset="-122"/>
                <a:cs typeface="微软雅黑" panose="020B0503020204020204" charset="-122"/>
              </a:rPr>
              <a:t>是</a:t>
            </a:r>
            <a:r>
              <a:rPr sz="1600" spc="25" dirty="0">
                <a:solidFill>
                  <a:prstClr val="black"/>
                </a:solidFill>
                <a:latin typeface="微软雅黑" panose="020B0503020204020204" charset="-122"/>
                <a:cs typeface="微软雅黑" panose="020B0503020204020204" charset="-122"/>
              </a:rPr>
              <a:t>一款采用嵌入式硬件的计算机设</a:t>
            </a:r>
            <a:r>
              <a:rPr sz="1600" spc="50"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，具有多个下行通信接口，用于连接设备，一个或者多个上行网 </a:t>
            </a:r>
            <a:r>
              <a:rPr sz="1600" spc="-5" dirty="0">
                <a:solidFill>
                  <a:prstClr val="black"/>
                </a:solidFill>
                <a:latin typeface="微软雅黑" panose="020B0503020204020204" charset="-122"/>
                <a:cs typeface="微软雅黑" panose="020B0503020204020204" charset="-122"/>
              </a:rPr>
              <a:t>络接</a:t>
            </a:r>
            <a:r>
              <a:rPr sz="1600" spc="5" dirty="0">
                <a:solidFill>
                  <a:prstClr val="black"/>
                </a:solidFill>
                <a:latin typeface="微软雅黑" panose="020B0503020204020204" charset="-122"/>
                <a:cs typeface="微软雅黑" panose="020B0503020204020204" charset="-122"/>
              </a:rPr>
              <a:t>口</a:t>
            </a:r>
            <a:r>
              <a:rPr sz="1600" spc="-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于连</a:t>
            </a:r>
            <a:r>
              <a:rPr sz="1600" spc="-5" dirty="0">
                <a:solidFill>
                  <a:prstClr val="black"/>
                </a:solidFill>
                <a:latin typeface="微软雅黑" panose="020B0503020204020204" charset="-122"/>
                <a:cs typeface="微软雅黑" panose="020B0503020204020204" charset="-122"/>
              </a:rPr>
              <a:t>接工</a:t>
            </a:r>
            <a:r>
              <a:rPr sz="1600" spc="5"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互联</a:t>
            </a:r>
            <a:r>
              <a:rPr sz="1600" spc="5" dirty="0">
                <a:solidFill>
                  <a:prstClr val="black"/>
                </a:solidFill>
                <a:latin typeface="微软雅黑" panose="020B0503020204020204" charset="-122"/>
                <a:cs typeface="微软雅黑" panose="020B0503020204020204" charset="-122"/>
              </a:rPr>
              <a:t>网平</a:t>
            </a:r>
            <a:r>
              <a:rPr sz="1600"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业内</a:t>
            </a:r>
            <a:r>
              <a:rPr sz="1600" spc="5"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照上</a:t>
            </a:r>
            <a:r>
              <a:rPr sz="1600" spc="5" dirty="0">
                <a:solidFill>
                  <a:prstClr val="black"/>
                </a:solidFill>
                <a:latin typeface="微软雅黑" panose="020B0503020204020204" charset="-122"/>
                <a:cs typeface="微软雅黑" panose="020B0503020204020204" charset="-122"/>
              </a:rPr>
              <a:t>北</a:t>
            </a:r>
            <a:r>
              <a:rPr sz="1600" spc="-5" dirty="0">
                <a:solidFill>
                  <a:prstClr val="black"/>
                </a:solidFill>
                <a:latin typeface="微软雅黑" panose="020B0503020204020204" charset="-122"/>
                <a:cs typeface="微软雅黑" panose="020B0503020204020204" charset="-122"/>
              </a:rPr>
              <a:t>下</a:t>
            </a:r>
            <a:r>
              <a:rPr sz="1600" spc="-10" dirty="0">
                <a:solidFill>
                  <a:prstClr val="black"/>
                </a:solidFill>
                <a:latin typeface="微软雅黑" panose="020B0503020204020204" charset="-122"/>
                <a:cs typeface="微软雅黑" panose="020B0503020204020204" charset="-122"/>
              </a:rPr>
              <a:t>南</a:t>
            </a:r>
            <a:r>
              <a:rPr sz="1600" spc="5" dirty="0">
                <a:solidFill>
                  <a:prstClr val="black"/>
                </a:solidFill>
                <a:latin typeface="微软雅黑" panose="020B0503020204020204" charset="-122"/>
                <a:cs typeface="微软雅黑" panose="020B0503020204020204" charset="-122"/>
              </a:rPr>
              <a:t>，把</a:t>
            </a:r>
            <a:r>
              <a:rPr sz="1600" spc="-5" dirty="0">
                <a:solidFill>
                  <a:prstClr val="black"/>
                </a:solidFill>
                <a:latin typeface="微软雅黑" panose="020B0503020204020204" charset="-122"/>
                <a:cs typeface="微软雅黑" panose="020B0503020204020204" charset="-122"/>
              </a:rPr>
              <a:t>连接设</a:t>
            </a:r>
            <a:r>
              <a:rPr sz="1600" spc="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这</a:t>
            </a:r>
            <a:r>
              <a:rPr sz="1600" spc="5" dirty="0">
                <a:solidFill>
                  <a:prstClr val="black"/>
                </a:solidFill>
                <a:latin typeface="微软雅黑" panose="020B0503020204020204" charset="-122"/>
                <a:cs typeface="微软雅黑" panose="020B0503020204020204" charset="-122"/>
              </a:rPr>
              <a:t>一侧</a:t>
            </a:r>
            <a:r>
              <a:rPr sz="1600" spc="-5" dirty="0">
                <a:solidFill>
                  <a:prstClr val="black"/>
                </a:solidFill>
                <a:latin typeface="微软雅黑" panose="020B0503020204020204" charset="-122"/>
                <a:cs typeface="微软雅黑" panose="020B0503020204020204" charset="-122"/>
              </a:rPr>
              <a:t>的接</a:t>
            </a:r>
            <a:r>
              <a:rPr sz="1600" dirty="0">
                <a:solidFill>
                  <a:prstClr val="black"/>
                </a:solidFill>
                <a:latin typeface="微软雅黑" panose="020B0503020204020204" charset="-122"/>
                <a:cs typeface="微软雅黑" panose="020B0503020204020204" charset="-122"/>
              </a:rPr>
              <a:t>口</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称</a:t>
            </a:r>
            <a:r>
              <a:rPr sz="1600" spc="5" dirty="0">
                <a:solidFill>
                  <a:prstClr val="black"/>
                </a:solidFill>
                <a:latin typeface="微软雅黑" panose="020B0503020204020204" charset="-122"/>
                <a:cs typeface="微软雅黑" panose="020B0503020204020204" charset="-122"/>
              </a:rPr>
              <a:t>之为</a:t>
            </a:r>
            <a:r>
              <a:rPr sz="1600" spc="-5" dirty="0">
                <a:solidFill>
                  <a:srgbClr val="00A755"/>
                </a:solidFill>
                <a:latin typeface="微软雅黑" panose="020B0503020204020204" charset="-122"/>
                <a:cs typeface="微软雅黑" panose="020B0503020204020204" charset="-122"/>
              </a:rPr>
              <a:t>南向接</a:t>
            </a:r>
            <a:r>
              <a:rPr sz="1600" spc="5" dirty="0">
                <a:solidFill>
                  <a:srgbClr val="00A755"/>
                </a:solidFill>
                <a:latin typeface="微软雅黑" panose="020B0503020204020204" charset="-122"/>
                <a:cs typeface="微软雅黑" panose="020B0503020204020204" charset="-122"/>
              </a:rPr>
              <a:t>口</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把连</a:t>
            </a:r>
            <a:r>
              <a:rPr sz="1600" spc="-2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网 络这一侧的接口称之为</a:t>
            </a:r>
            <a:r>
              <a:rPr sz="1600" spc="-5" dirty="0">
                <a:solidFill>
                  <a:srgbClr val="00A755"/>
                </a:solidFill>
                <a:latin typeface="微软雅黑" panose="020B0503020204020204" charset="-122"/>
                <a:cs typeface="微软雅黑" panose="020B0503020204020204" charset="-122"/>
              </a:rPr>
              <a:t>北向接口</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endParaRPr sz="2100">
              <a:solidFill>
                <a:prstClr val="black"/>
              </a:solidFill>
              <a:latin typeface="Times New Roman" panose="02020603050405020304"/>
              <a:cs typeface="Times New Roman" panose="02020603050405020304"/>
            </a:endParaRPr>
          </a:p>
          <a:p>
            <a:endParaRPr sz="2600">
              <a:solidFill>
                <a:prstClr val="black"/>
              </a:solidFill>
              <a:latin typeface="Times New Roman" panose="02020603050405020304"/>
              <a:cs typeface="Times New Roman" panose="02020603050405020304"/>
            </a:endParaRPr>
          </a:p>
          <a:p>
            <a:pPr marL="434340"/>
            <a:r>
              <a:rPr sz="1600" spc="-5"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网</a:t>
            </a:r>
            <a:r>
              <a:rPr sz="1600" dirty="0">
                <a:solidFill>
                  <a:prstClr val="black"/>
                </a:solidFill>
                <a:latin typeface="微软雅黑" panose="020B0503020204020204" charset="-122"/>
                <a:cs typeface="微软雅黑" panose="020B0503020204020204" charset="-122"/>
              </a:rPr>
              <a:t>关能</a:t>
            </a:r>
            <a:r>
              <a:rPr sz="1600" spc="-5" dirty="0">
                <a:solidFill>
                  <a:prstClr val="black"/>
                </a:solidFill>
                <a:latin typeface="微软雅黑" panose="020B0503020204020204" charset="-122"/>
                <a:cs typeface="微软雅黑" panose="020B0503020204020204" charset="-122"/>
              </a:rPr>
              <a:t>够</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a:t>
            </a:r>
            <a:r>
              <a:rPr sz="1600" dirty="0">
                <a:solidFill>
                  <a:prstClr val="black"/>
                </a:solidFill>
                <a:latin typeface="微软雅黑" panose="020B0503020204020204" charset="-122"/>
                <a:cs typeface="微软雅黑" panose="020B0503020204020204" charset="-122"/>
              </a:rPr>
              <a:t>桥</a:t>
            </a:r>
            <a:r>
              <a:rPr sz="1600" spc="-5" dirty="0">
                <a:solidFill>
                  <a:prstClr val="black"/>
                </a:solidFill>
                <a:latin typeface="微软雅黑" panose="020B0503020204020204" charset="-122"/>
                <a:cs typeface="微软雅黑" panose="020B0503020204020204" charset="-122"/>
              </a:rPr>
              <a:t>梁</a:t>
            </a:r>
            <a:r>
              <a:rPr sz="1600" dirty="0">
                <a:solidFill>
                  <a:prstClr val="black"/>
                </a:solidFill>
                <a:latin typeface="微软雅黑" panose="020B0503020204020204" charset="-122"/>
                <a:cs typeface="微软雅黑" panose="020B0503020204020204" charset="-122"/>
              </a:rPr>
              <a:t>作用</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关键，</a:t>
            </a:r>
            <a:r>
              <a:rPr sz="1600" spc="-5" dirty="0">
                <a:solidFill>
                  <a:prstClr val="black"/>
                </a:solidFill>
                <a:latin typeface="微软雅黑" panose="020B0503020204020204" charset="-122"/>
                <a:cs typeface="微软雅黑" panose="020B0503020204020204" charset="-122"/>
              </a:rPr>
              <a:t>就</a:t>
            </a:r>
            <a:r>
              <a:rPr sz="1600" dirty="0">
                <a:solidFill>
                  <a:prstClr val="black"/>
                </a:solidFill>
                <a:latin typeface="微软雅黑" panose="020B0503020204020204" charset="-122"/>
                <a:cs typeface="微软雅黑" panose="020B0503020204020204" charset="-122"/>
              </a:rPr>
              <a:t>是具</a:t>
            </a:r>
            <a:r>
              <a:rPr sz="1600" spc="-5" dirty="0">
                <a:solidFill>
                  <a:prstClr val="black"/>
                </a:solidFill>
                <a:latin typeface="微软雅黑" panose="020B0503020204020204" charset="-122"/>
                <a:cs typeface="微软雅黑" panose="020B0503020204020204" charset="-122"/>
              </a:rPr>
              <a:t>有</a:t>
            </a:r>
            <a:r>
              <a:rPr sz="1600" b="1" dirty="0">
                <a:solidFill>
                  <a:prstClr val="black"/>
                </a:solidFill>
                <a:latin typeface="微软雅黑" panose="020B0503020204020204" charset="-122"/>
                <a:cs typeface="微软雅黑" panose="020B0503020204020204" charset="-122"/>
              </a:rPr>
              <a:t>协</a:t>
            </a:r>
            <a:r>
              <a:rPr sz="1600" b="1" spc="-5" dirty="0">
                <a:solidFill>
                  <a:prstClr val="black"/>
                </a:solidFill>
                <a:latin typeface="微软雅黑" panose="020B0503020204020204" charset="-122"/>
                <a:cs typeface="微软雅黑" panose="020B0503020204020204" charset="-122"/>
              </a:rPr>
              <a:t>议转换</a:t>
            </a:r>
            <a:endParaRPr sz="1600">
              <a:solidFill>
                <a:prstClr val="black"/>
              </a:solidFill>
              <a:latin typeface="微软雅黑" panose="020B0503020204020204" charset="-122"/>
              <a:cs typeface="微软雅黑" panose="020B0503020204020204" charset="-122"/>
            </a:endParaRPr>
          </a:p>
          <a:p>
            <a:pPr marL="12700">
              <a:spcBef>
                <a:spcPts val="955"/>
              </a:spcBef>
            </a:pPr>
            <a:r>
              <a:rPr sz="1600" b="1" spc="-10" dirty="0">
                <a:solidFill>
                  <a:prstClr val="black"/>
                </a:solidFill>
                <a:latin typeface="微软雅黑" panose="020B0503020204020204" charset="-122"/>
                <a:cs typeface="微软雅黑" panose="020B0503020204020204" charset="-122"/>
              </a:rPr>
              <a:t>功能</a:t>
            </a:r>
            <a:r>
              <a:rPr sz="1600" spc="-10" dirty="0">
                <a:solidFill>
                  <a:prstClr val="black"/>
                </a:solidFill>
                <a:latin typeface="微软雅黑" panose="020B0503020204020204" charset="-122"/>
                <a:cs typeface="微软雅黑" panose="020B0503020204020204" charset="-122"/>
              </a:rPr>
              <a:t>，这是物联网关最核心最重要</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功</a:t>
            </a:r>
            <a:r>
              <a:rPr sz="1600"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4866640" indent="421640">
              <a:lnSpc>
                <a:spcPct val="150000"/>
              </a:lnSpc>
            </a:pPr>
            <a:r>
              <a:rPr sz="1600" spc="-5" dirty="0">
                <a:solidFill>
                  <a:prstClr val="black"/>
                </a:solidFill>
                <a:latin typeface="微软雅黑" panose="020B0503020204020204" charset="-122"/>
                <a:cs typeface="微软雅黑" panose="020B0503020204020204" charset="-122"/>
              </a:rPr>
              <a:t>此</a:t>
            </a:r>
            <a:r>
              <a:rPr sz="1600" dirty="0">
                <a:solidFill>
                  <a:prstClr val="black"/>
                </a:solidFill>
                <a:latin typeface="微软雅黑" panose="020B0503020204020204" charset="-122"/>
                <a:cs typeface="微软雅黑" panose="020B0503020204020204" charset="-122"/>
              </a:rPr>
              <a:t>外</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针对</a:t>
            </a:r>
            <a:r>
              <a:rPr sz="1600" spc="-5" dirty="0">
                <a:solidFill>
                  <a:prstClr val="black"/>
                </a:solidFill>
                <a:latin typeface="微软雅黑" panose="020B0503020204020204" charset="-122"/>
                <a:cs typeface="微软雅黑" panose="020B0503020204020204" charset="-122"/>
              </a:rPr>
              <a:t>不</a:t>
            </a:r>
            <a:r>
              <a:rPr sz="1600" dirty="0">
                <a:solidFill>
                  <a:prstClr val="black"/>
                </a:solidFill>
                <a:latin typeface="微软雅黑" panose="020B0503020204020204" charset="-122"/>
                <a:cs typeface="微软雅黑" panose="020B0503020204020204" charset="-122"/>
              </a:rPr>
              <a:t>同</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应</a:t>
            </a:r>
            <a:r>
              <a:rPr sz="1600" spc="-5"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景</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联</a:t>
            </a:r>
            <a:r>
              <a:rPr sz="1600"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a:t>
            </a:r>
            <a:r>
              <a:rPr sz="1600" dirty="0">
                <a:solidFill>
                  <a:prstClr val="black"/>
                </a:solidFill>
                <a:latin typeface="微软雅黑" panose="020B0503020204020204" charset="-122"/>
                <a:cs typeface="微软雅黑" panose="020B0503020204020204" charset="-122"/>
              </a:rPr>
              <a:t>还能</a:t>
            </a:r>
            <a:r>
              <a:rPr sz="1600" spc="-5" dirty="0">
                <a:solidFill>
                  <a:prstClr val="black"/>
                </a:solidFill>
                <a:latin typeface="微软雅黑" panose="020B0503020204020204" charset="-122"/>
                <a:cs typeface="微软雅黑" panose="020B0503020204020204" charset="-122"/>
              </a:rPr>
              <a:t>有</a:t>
            </a:r>
            <a:r>
              <a:rPr sz="1600" dirty="0">
                <a:solidFill>
                  <a:prstClr val="black"/>
                </a:solidFill>
                <a:latin typeface="微软雅黑" panose="020B0503020204020204" charset="-122"/>
                <a:cs typeface="微软雅黑" panose="020B0503020204020204" charset="-122"/>
              </a:rPr>
              <a:t>存</a:t>
            </a:r>
            <a:r>
              <a:rPr sz="1600" spc="-5" dirty="0">
                <a:solidFill>
                  <a:prstClr val="black"/>
                </a:solidFill>
                <a:latin typeface="微软雅黑" panose="020B0503020204020204" charset="-122"/>
                <a:cs typeface="微软雅黑" panose="020B0503020204020204" charset="-122"/>
              </a:rPr>
              <a:t>储</a:t>
            </a:r>
            <a:r>
              <a:rPr sz="1600" dirty="0">
                <a:solidFill>
                  <a:prstClr val="black"/>
                </a:solidFill>
                <a:latin typeface="微软雅黑" panose="020B0503020204020204" charset="-122"/>
                <a:cs typeface="微软雅黑" panose="020B0503020204020204" charset="-122"/>
              </a:rPr>
              <a:t>功能</a:t>
            </a:r>
            <a:r>
              <a:rPr sz="1600" spc="-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安全管理、设</a:t>
            </a:r>
            <a:r>
              <a:rPr sz="1600" spc="10"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管</a:t>
            </a:r>
            <a:r>
              <a:rPr sz="1600" spc="5" dirty="0">
                <a:solidFill>
                  <a:prstClr val="black"/>
                </a:solidFill>
                <a:latin typeface="微软雅黑" panose="020B0503020204020204" charset="-122"/>
                <a:cs typeface="微软雅黑" panose="020B0503020204020204" charset="-122"/>
              </a:rPr>
              <a:t>理、</a:t>
            </a:r>
            <a:r>
              <a:rPr sz="1600" dirty="0">
                <a:solidFill>
                  <a:prstClr val="black"/>
                </a:solidFill>
                <a:latin typeface="微软雅黑" panose="020B0503020204020204" charset="-122"/>
                <a:cs typeface="微软雅黑" panose="020B0503020204020204" charset="-122"/>
              </a:rPr>
              <a:t>网关配</a:t>
            </a:r>
            <a:r>
              <a:rPr sz="1600" spc="10" dirty="0">
                <a:solidFill>
                  <a:prstClr val="black"/>
                </a:solidFill>
                <a:latin typeface="微软雅黑" panose="020B0503020204020204" charset="-122"/>
                <a:cs typeface="微软雅黑" panose="020B0503020204020204" charset="-122"/>
              </a:rPr>
              <a:t>置</a:t>
            </a:r>
            <a:r>
              <a:rPr sz="1600" dirty="0">
                <a:solidFill>
                  <a:prstClr val="black"/>
                </a:solidFill>
                <a:latin typeface="微软雅黑" panose="020B0503020204020204" charset="-122"/>
                <a:cs typeface="微软雅黑" panose="020B0503020204020204" charset="-122"/>
              </a:rPr>
              <a:t>、空中升级（</a:t>
            </a:r>
            <a:r>
              <a:rPr sz="1600" spc="-80" dirty="0">
                <a:solidFill>
                  <a:prstClr val="black"/>
                </a:solidFill>
                <a:latin typeface="微软雅黑" panose="020B0503020204020204" charset="-122"/>
                <a:cs typeface="微软雅黑" panose="020B0503020204020204" charset="-122"/>
              </a:rPr>
              <a:t>O</a:t>
            </a:r>
            <a:r>
              <a:rPr sz="1600" spc="-125" dirty="0">
                <a:solidFill>
                  <a:prstClr val="black"/>
                </a:solidFill>
                <a:latin typeface="微软雅黑" panose="020B0503020204020204" charset="-122"/>
                <a:cs typeface="微软雅黑" panose="020B0503020204020204" charset="-122"/>
              </a:rPr>
              <a:t>T</a:t>
            </a:r>
            <a:r>
              <a:rPr sz="1600" dirty="0">
                <a:solidFill>
                  <a:prstClr val="black"/>
                </a:solidFill>
                <a:latin typeface="微软雅黑" panose="020B0503020204020204" charset="-122"/>
                <a:cs typeface="微软雅黑" panose="020B0503020204020204" charset="-122"/>
              </a:rPr>
              <a:t>A）等功能</a:t>
            </a:r>
            <a:r>
              <a:rPr sz="1600" spc="-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随着技术的发展和应用的深</a:t>
            </a:r>
            <a:r>
              <a:rPr sz="1600" spc="10" dirty="0">
                <a:solidFill>
                  <a:prstClr val="black"/>
                </a:solidFill>
                <a:latin typeface="微软雅黑" panose="020B0503020204020204" charset="-122"/>
                <a:cs typeface="微软雅黑" panose="020B0503020204020204" charset="-122"/>
              </a:rPr>
              <a:t>入</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目前有越来越多的网关具备 </a:t>
            </a:r>
            <a:r>
              <a:rPr sz="1600" spc="-5" dirty="0">
                <a:solidFill>
                  <a:prstClr val="black"/>
                </a:solidFill>
                <a:latin typeface="微软雅黑" panose="020B0503020204020204" charset="-122"/>
                <a:cs typeface="微软雅黑" panose="020B0503020204020204" charset="-122"/>
              </a:rPr>
              <a:t>数据分析处理功能，也就</a:t>
            </a:r>
            <a:r>
              <a:rPr sz="1600" spc="-10" dirty="0">
                <a:solidFill>
                  <a:prstClr val="black"/>
                </a:solidFill>
                <a:latin typeface="微软雅黑" panose="020B0503020204020204" charset="-122"/>
                <a:cs typeface="微软雅黑" panose="020B0503020204020204" charset="-122"/>
              </a:rPr>
              <a:t>是</a:t>
            </a:r>
            <a:r>
              <a:rPr sz="1600" b="1" spc="-5" dirty="0">
                <a:solidFill>
                  <a:prstClr val="black"/>
                </a:solidFill>
                <a:latin typeface="微软雅黑" panose="020B0503020204020204" charset="-122"/>
                <a:cs typeface="微软雅黑" panose="020B0503020204020204" charset="-122"/>
              </a:rPr>
              <a:t>边缘计</a:t>
            </a:r>
            <a:r>
              <a:rPr sz="1600" b="1" dirty="0">
                <a:solidFill>
                  <a:prstClr val="black"/>
                </a:solidFill>
                <a:latin typeface="微软雅黑" panose="020B0503020204020204" charset="-122"/>
                <a:cs typeface="微软雅黑" panose="020B0503020204020204" charset="-122"/>
              </a:rPr>
              <a:t>算</a:t>
            </a:r>
            <a:r>
              <a:rPr sz="1600" b="1" spc="-5" dirty="0">
                <a:solidFill>
                  <a:prstClr val="black"/>
                </a:solidFill>
                <a:latin typeface="微软雅黑" panose="020B0503020204020204" charset="-122"/>
                <a:cs typeface="微软雅黑" panose="020B0503020204020204" charset="-122"/>
              </a:rPr>
              <a:t>能力</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042666" y="966089"/>
            <a:ext cx="61087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物联网关的主要功</a:t>
            </a:r>
            <a:r>
              <a:rPr sz="3200" b="1" spc="5" dirty="0">
                <a:solidFill>
                  <a:srgbClr val="00A755"/>
                </a:solidFill>
                <a:latin typeface="微软雅黑" panose="020B0503020204020204" charset="-122"/>
                <a:cs typeface="微软雅黑" panose="020B0503020204020204" charset="-122"/>
              </a:rPr>
              <a:t>能</a:t>
            </a:r>
            <a:r>
              <a:rPr sz="3200" b="1" spc="-9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-（1）协议转换功能</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18614" y="1850263"/>
            <a:ext cx="8956675" cy="1854200"/>
          </a:xfrm>
          <a:prstGeom prst="rect">
            <a:avLst/>
          </a:prstGeom>
        </p:spPr>
        <p:txBody>
          <a:bodyPr vert="horz" wrap="square" lIns="0" tIns="0" rIns="0" bIns="0" rtlCol="0">
            <a:spAutoFit/>
          </a:bodyPr>
          <a:lstStyle/>
          <a:p>
            <a:pPr marL="12700" marR="5080" indent="421640" algn="just">
              <a:lnSpc>
                <a:spcPct val="150000"/>
              </a:lnSpc>
            </a:pPr>
            <a:r>
              <a:rPr sz="1600" spc="-5" dirty="0">
                <a:solidFill>
                  <a:prstClr val="black"/>
                </a:solidFill>
                <a:latin typeface="微软雅黑" panose="020B0503020204020204" charset="-122"/>
                <a:cs typeface="微软雅黑" panose="020B0503020204020204" charset="-122"/>
              </a:rPr>
              <a:t>协</a:t>
            </a:r>
            <a:r>
              <a:rPr sz="1600" spc="10" dirty="0">
                <a:solidFill>
                  <a:prstClr val="black"/>
                </a:solidFill>
                <a:latin typeface="微软雅黑" panose="020B0503020204020204" charset="-122"/>
                <a:cs typeface="微软雅黑" panose="020B0503020204020204" charset="-122"/>
              </a:rPr>
              <a:t>议</a:t>
            </a:r>
            <a:r>
              <a:rPr sz="1600" spc="5" dirty="0">
                <a:solidFill>
                  <a:prstClr val="black"/>
                </a:solidFill>
                <a:latin typeface="微软雅黑" panose="020B0503020204020204" charset="-122"/>
                <a:cs typeface="微软雅黑" panose="020B0503020204020204" charset="-122"/>
              </a:rPr>
              <a:t>转换功</a:t>
            </a:r>
            <a:r>
              <a:rPr sz="1600" spc="-5" dirty="0">
                <a:solidFill>
                  <a:prstClr val="black"/>
                </a:solidFill>
                <a:latin typeface="微软雅黑" panose="020B0503020204020204" charset="-122"/>
                <a:cs typeface="微软雅黑" panose="020B0503020204020204" charset="-122"/>
              </a:rPr>
              <a:t>能</a:t>
            </a:r>
            <a:r>
              <a:rPr sz="1600" spc="10"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物联</a:t>
            </a:r>
            <a:r>
              <a:rPr sz="1600" spc="-5" dirty="0">
                <a:solidFill>
                  <a:prstClr val="black"/>
                </a:solidFill>
                <a:latin typeface="微软雅黑" panose="020B0503020204020204" charset="-122"/>
                <a:cs typeface="微软雅黑" panose="020B0503020204020204" charset="-122"/>
              </a:rPr>
              <a:t>网</a:t>
            </a:r>
            <a:r>
              <a:rPr sz="1600" spc="1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够</a:t>
            </a:r>
            <a:r>
              <a:rPr sz="1600" spc="1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搭</a:t>
            </a:r>
            <a:r>
              <a:rPr sz="1600" spc="10"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桥梁</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关</a:t>
            </a:r>
            <a:r>
              <a:rPr sz="1600" spc="-20" dirty="0">
                <a:solidFill>
                  <a:prstClr val="black"/>
                </a:solidFill>
                <a:latin typeface="微软雅黑" panose="020B0503020204020204" charset="-122"/>
                <a:cs typeface="微软雅黑" panose="020B0503020204020204" charset="-122"/>
              </a:rPr>
              <a:t>键</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设备使</a:t>
            </a:r>
            <a:r>
              <a:rPr sz="1600" spc="-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的控</a:t>
            </a:r>
            <a:r>
              <a:rPr sz="1600" spc="-5" dirty="0">
                <a:solidFill>
                  <a:prstClr val="black"/>
                </a:solidFill>
                <a:latin typeface="微软雅黑" panose="020B0503020204020204" charset="-122"/>
                <a:cs typeface="微软雅黑" panose="020B0503020204020204" charset="-122"/>
              </a:rPr>
              <a:t>制</a:t>
            </a:r>
            <a:r>
              <a:rPr sz="1600" spc="1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控</a:t>
            </a:r>
            <a:r>
              <a:rPr sz="1600" spc="1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PLC</a:t>
            </a:r>
            <a:r>
              <a:rPr sz="1600" spc="5" dirty="0">
                <a:solidFill>
                  <a:prstClr val="black"/>
                </a:solidFill>
                <a:latin typeface="微软雅黑" panose="020B0503020204020204" charset="-122"/>
                <a:cs typeface="微软雅黑" panose="020B0503020204020204" charset="-122"/>
              </a:rPr>
              <a:t>等</a:t>
            </a:r>
            <a:r>
              <a:rPr sz="1600" spc="-2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一 般</a:t>
            </a:r>
            <a:r>
              <a:rPr sz="1600" spc="5" dirty="0">
                <a:solidFill>
                  <a:prstClr val="black"/>
                </a:solidFill>
                <a:latin typeface="微软雅黑" panose="020B0503020204020204" charset="-122"/>
                <a:cs typeface="微软雅黑" panose="020B0503020204020204" charset="-122"/>
              </a:rPr>
              <a:t>都</a:t>
            </a:r>
            <a:r>
              <a:rPr sz="1600" spc="-5" dirty="0">
                <a:solidFill>
                  <a:prstClr val="black"/>
                </a:solidFill>
                <a:latin typeface="微软雅黑" panose="020B0503020204020204" charset="-122"/>
                <a:cs typeface="微软雅黑" panose="020B0503020204020204" charset="-122"/>
              </a:rPr>
              <a:t>采</a:t>
            </a:r>
            <a:r>
              <a:rPr sz="1600" spc="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私</a:t>
            </a:r>
            <a:r>
              <a:rPr sz="1600" spc="5" dirty="0">
                <a:solidFill>
                  <a:prstClr val="black"/>
                </a:solidFill>
                <a:latin typeface="微软雅黑" panose="020B0503020204020204" charset="-122"/>
                <a:cs typeface="微软雅黑" panose="020B0503020204020204" charset="-122"/>
              </a:rPr>
              <a:t>有</a:t>
            </a:r>
            <a:r>
              <a:rPr sz="1600" spc="1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或</a:t>
            </a:r>
            <a:r>
              <a:rPr sz="1600" spc="-5" dirty="0">
                <a:solidFill>
                  <a:prstClr val="black"/>
                </a:solidFill>
                <a:latin typeface="微软雅黑" panose="020B0503020204020204" charset="-122"/>
                <a:cs typeface="微软雅黑" panose="020B0503020204020204" charset="-122"/>
              </a:rPr>
              <a:t>专</a:t>
            </a:r>
            <a:r>
              <a:rPr sz="1600" spc="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工控</a:t>
            </a:r>
            <a:r>
              <a:rPr sz="1600" spc="-5" dirty="0">
                <a:solidFill>
                  <a:prstClr val="black"/>
                </a:solidFill>
                <a:latin typeface="微软雅黑" panose="020B0503020204020204" charset="-122"/>
                <a:cs typeface="微软雅黑" panose="020B0503020204020204" charset="-122"/>
              </a:rPr>
              <a:t>协</a:t>
            </a:r>
            <a:r>
              <a:rPr sz="1600" dirty="0">
                <a:solidFill>
                  <a:prstClr val="black"/>
                </a:solidFill>
                <a:latin typeface="微软雅黑" panose="020B0503020204020204" charset="-122"/>
                <a:cs typeface="微软雅黑" panose="020B0503020204020204" charset="-122"/>
              </a:rPr>
              <a:t>议</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比</a:t>
            </a:r>
            <a:r>
              <a:rPr sz="1600" spc="5"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常</a:t>
            </a:r>
            <a:r>
              <a:rPr sz="1600" spc="5" dirty="0">
                <a:solidFill>
                  <a:prstClr val="black"/>
                </a:solidFill>
                <a:latin typeface="微软雅黑" panose="020B0503020204020204" charset="-122"/>
                <a:cs typeface="微软雅黑" panose="020B0503020204020204" charset="-122"/>
              </a:rPr>
              <a:t>见</a:t>
            </a:r>
            <a:r>
              <a:rPr sz="1600" spc="-5" dirty="0">
                <a:solidFill>
                  <a:prstClr val="black"/>
                </a:solidFill>
                <a:latin typeface="微软雅黑" panose="020B0503020204020204" charset="-122"/>
                <a:cs typeface="微软雅黑" panose="020B0503020204020204" charset="-122"/>
              </a:rPr>
              <a:t>的标</a:t>
            </a:r>
            <a:r>
              <a:rPr sz="1600" spc="5" dirty="0">
                <a:solidFill>
                  <a:prstClr val="black"/>
                </a:solidFill>
                <a:latin typeface="微软雅黑" panose="020B0503020204020204" charset="-122"/>
                <a:cs typeface="微软雅黑" panose="020B0503020204020204" charset="-122"/>
              </a:rPr>
              <a:t>准</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控</a:t>
            </a:r>
            <a:r>
              <a:rPr sz="1600" spc="-5" dirty="0">
                <a:solidFill>
                  <a:prstClr val="black"/>
                </a:solidFill>
                <a:latin typeface="微软雅黑" panose="020B0503020204020204" charset="-122"/>
                <a:cs typeface="微软雅黑" panose="020B0503020204020204" charset="-122"/>
              </a:rPr>
              <a:t>协</a:t>
            </a:r>
            <a:r>
              <a:rPr sz="1600" spc="5" dirty="0">
                <a:solidFill>
                  <a:prstClr val="black"/>
                </a:solidFill>
                <a:latin typeface="微软雅黑" panose="020B0503020204020204" charset="-122"/>
                <a:cs typeface="微软雅黑" panose="020B0503020204020204" charset="-122"/>
              </a:rPr>
              <a:t>议</a:t>
            </a:r>
            <a:r>
              <a:rPr sz="1600" spc="-5" dirty="0">
                <a:solidFill>
                  <a:prstClr val="black"/>
                </a:solidFill>
                <a:latin typeface="微软雅黑" panose="020B0503020204020204" charset="-122"/>
                <a:cs typeface="微软雅黑" panose="020B0503020204020204" charset="-122"/>
              </a:rPr>
              <a:t>有</a:t>
            </a:r>
            <a:r>
              <a:rPr sz="1600" dirty="0">
                <a:solidFill>
                  <a:prstClr val="black"/>
                </a:solidFill>
                <a:latin typeface="微软雅黑" panose="020B0503020204020204" charset="-122"/>
                <a:cs typeface="微软雅黑" panose="020B0503020204020204" charset="-122"/>
              </a:rPr>
              <a:t>：Modbus</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ProfiBus</a:t>
            </a:r>
            <a:r>
              <a:rPr sz="1600" spc="-5" dirty="0">
                <a:solidFill>
                  <a:prstClr val="black"/>
                </a:solidFill>
                <a:latin typeface="微软雅黑" panose="020B0503020204020204" charset="-122"/>
                <a:cs typeface="微软雅黑" panose="020B0503020204020204" charset="-122"/>
              </a:rPr>
              <a:t>、OPC</a:t>
            </a:r>
            <a:r>
              <a:rPr sz="1600" spc="320" dirty="0">
                <a:solidFill>
                  <a:prstClr val="black"/>
                </a:solidFill>
                <a:latin typeface="微软雅黑" panose="020B0503020204020204" charset="-122"/>
                <a:cs typeface="微软雅黑" panose="020B0503020204020204" charset="-122"/>
              </a:rPr>
              <a:t> </a:t>
            </a:r>
            <a:r>
              <a:rPr sz="1600" spc="-35" dirty="0">
                <a:solidFill>
                  <a:prstClr val="black"/>
                </a:solidFill>
                <a:latin typeface="微软雅黑" panose="020B0503020204020204" charset="-122"/>
                <a:cs typeface="微软雅黑" panose="020B0503020204020204" charset="-122"/>
              </a:rPr>
              <a:t>UA  </a:t>
            </a:r>
            <a:r>
              <a:rPr sz="1600" spc="5"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BACnet</a:t>
            </a:r>
            <a:r>
              <a:rPr sz="1600" spc="5" dirty="0">
                <a:solidFill>
                  <a:prstClr val="black"/>
                </a:solidFill>
                <a:latin typeface="微软雅黑" panose="020B0503020204020204" charset="-122"/>
                <a:cs typeface="微软雅黑" panose="020B0503020204020204" charset="-122"/>
              </a:rPr>
              <a:t>等</a:t>
            </a:r>
            <a:r>
              <a:rPr sz="1600" spc="1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a:t>
            </a:r>
            <a:r>
              <a:rPr sz="1600" spc="15" dirty="0">
                <a:solidFill>
                  <a:prstClr val="black"/>
                </a:solidFill>
                <a:latin typeface="微软雅黑" panose="020B0503020204020204" charset="-122"/>
                <a:cs typeface="微软雅黑" panose="020B0503020204020204" charset="-122"/>
              </a:rPr>
              <a:t>与设</a:t>
            </a:r>
            <a:r>
              <a:rPr sz="1600" spc="5" dirty="0">
                <a:solidFill>
                  <a:prstClr val="black"/>
                </a:solidFill>
                <a:latin typeface="微软雅黑" panose="020B0503020204020204" charset="-122"/>
                <a:cs typeface="微软雅黑" panose="020B0503020204020204" charset="-122"/>
              </a:rPr>
              <a:t>备</a:t>
            </a:r>
            <a:r>
              <a:rPr sz="1600" spc="15" dirty="0">
                <a:solidFill>
                  <a:prstClr val="black"/>
                </a:solidFill>
                <a:latin typeface="微软雅黑" panose="020B0503020204020204" charset="-122"/>
                <a:cs typeface="微软雅黑" panose="020B0503020204020204" charset="-122"/>
              </a:rPr>
              <a:t>连接</a:t>
            </a:r>
            <a:r>
              <a:rPr sz="1600" spc="30"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需要</a:t>
            </a:r>
            <a:r>
              <a:rPr sz="1600" spc="5" dirty="0">
                <a:solidFill>
                  <a:prstClr val="black"/>
                </a:solidFill>
                <a:latin typeface="微软雅黑" panose="020B0503020204020204" charset="-122"/>
                <a:cs typeface="微软雅黑" panose="020B0503020204020204" charset="-122"/>
              </a:rPr>
              <a:t>对</a:t>
            </a:r>
            <a:r>
              <a:rPr sz="1600" spc="15" dirty="0">
                <a:solidFill>
                  <a:prstClr val="black"/>
                </a:solidFill>
                <a:latin typeface="微软雅黑" panose="020B0503020204020204" charset="-122"/>
                <a:cs typeface="微软雅黑" panose="020B0503020204020204" charset="-122"/>
              </a:rPr>
              <a:t>这些协</a:t>
            </a:r>
            <a:r>
              <a:rPr sz="1600" spc="5" dirty="0">
                <a:solidFill>
                  <a:prstClr val="black"/>
                </a:solidFill>
                <a:latin typeface="微软雅黑" panose="020B0503020204020204" charset="-122"/>
                <a:cs typeface="微软雅黑" panose="020B0503020204020204" charset="-122"/>
              </a:rPr>
              <a:t>议</a:t>
            </a:r>
            <a:r>
              <a:rPr sz="1600" spc="15" dirty="0">
                <a:solidFill>
                  <a:prstClr val="black"/>
                </a:solidFill>
                <a:latin typeface="微软雅黑" panose="020B0503020204020204" charset="-122"/>
                <a:cs typeface="微软雅黑" panose="020B0503020204020204" charset="-122"/>
              </a:rPr>
              <a:t>进行</a:t>
            </a:r>
            <a:r>
              <a:rPr sz="1600" spc="5" dirty="0">
                <a:solidFill>
                  <a:prstClr val="black"/>
                </a:solidFill>
                <a:latin typeface="微软雅黑" panose="020B0503020204020204" charset="-122"/>
                <a:cs typeface="微软雅黑" panose="020B0503020204020204" charset="-122"/>
              </a:rPr>
              <a:t>解</a:t>
            </a:r>
            <a:r>
              <a:rPr sz="1600" spc="35" dirty="0">
                <a:solidFill>
                  <a:prstClr val="black"/>
                </a:solidFill>
                <a:latin typeface="微软雅黑" panose="020B0503020204020204" charset="-122"/>
                <a:cs typeface="微软雅黑" panose="020B0503020204020204" charset="-122"/>
              </a:rPr>
              <a:t>析</a:t>
            </a:r>
            <a:r>
              <a:rPr sz="1600" spc="15" dirty="0">
                <a:solidFill>
                  <a:prstClr val="black"/>
                </a:solidFill>
                <a:latin typeface="微软雅黑" panose="020B0503020204020204" charset="-122"/>
                <a:cs typeface="微软雅黑" panose="020B0503020204020204" charset="-122"/>
              </a:rPr>
              <a:t>。而</a:t>
            </a:r>
            <a:r>
              <a:rPr sz="1600" spc="5" dirty="0">
                <a:solidFill>
                  <a:prstClr val="black"/>
                </a:solidFill>
                <a:latin typeface="微软雅黑" panose="020B0503020204020204" charset="-122"/>
                <a:cs typeface="微软雅黑" panose="020B0503020204020204" charset="-122"/>
              </a:rPr>
              <a:t>北</a:t>
            </a:r>
            <a:r>
              <a:rPr sz="1600" spc="15" dirty="0">
                <a:solidFill>
                  <a:prstClr val="black"/>
                </a:solidFill>
                <a:latin typeface="微软雅黑" panose="020B0503020204020204" charset="-122"/>
                <a:cs typeface="微软雅黑" panose="020B0503020204020204" charset="-122"/>
              </a:rPr>
              <a:t>向连</a:t>
            </a:r>
            <a:r>
              <a:rPr sz="1600" spc="5" dirty="0">
                <a:solidFill>
                  <a:prstClr val="black"/>
                </a:solidFill>
                <a:latin typeface="微软雅黑" panose="020B0503020204020204" charset="-122"/>
                <a:cs typeface="微软雅黑" panose="020B0503020204020204" charset="-122"/>
              </a:rPr>
              <a:t>接</a:t>
            </a:r>
            <a:r>
              <a:rPr sz="1600" spc="15" dirty="0">
                <a:solidFill>
                  <a:prstClr val="black"/>
                </a:solidFill>
                <a:latin typeface="微软雅黑" panose="020B0503020204020204" charset="-122"/>
                <a:cs typeface="微软雅黑" panose="020B0503020204020204" charset="-122"/>
              </a:rPr>
              <a:t>互联</a:t>
            </a:r>
            <a:r>
              <a:rPr sz="1600" spc="30"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a:t>
            </a:r>
            <a:r>
              <a:rPr sz="1600" spc="15" dirty="0">
                <a:solidFill>
                  <a:prstClr val="black"/>
                </a:solidFill>
                <a:latin typeface="微软雅黑" panose="020B0503020204020204" charset="-122"/>
                <a:cs typeface="微软雅黑" panose="020B0503020204020204" charset="-122"/>
              </a:rPr>
              <a:t>的一</a:t>
            </a:r>
            <a:r>
              <a:rPr sz="1600" spc="5" dirty="0">
                <a:solidFill>
                  <a:prstClr val="black"/>
                </a:solidFill>
                <a:latin typeface="微软雅黑" panose="020B0503020204020204" charset="-122"/>
                <a:cs typeface="微软雅黑" panose="020B0503020204020204" charset="-122"/>
              </a:rPr>
              <a:t>般</a:t>
            </a:r>
            <a:r>
              <a:rPr sz="1600" spc="15"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物 </a:t>
            </a:r>
            <a:r>
              <a:rPr sz="1600" dirty="0">
                <a:solidFill>
                  <a:prstClr val="black"/>
                </a:solidFill>
                <a:latin typeface="微软雅黑" panose="020B0503020204020204" charset="-122"/>
                <a:cs typeface="微软雅黑" panose="020B0503020204020204" charset="-122"/>
              </a:rPr>
              <a:t>联网协</a:t>
            </a:r>
            <a:r>
              <a:rPr sz="1600" spc="5" dirty="0">
                <a:solidFill>
                  <a:prstClr val="black"/>
                </a:solidFill>
                <a:latin typeface="微软雅黑" panose="020B0503020204020204" charset="-122"/>
                <a:cs typeface="微软雅黑" panose="020B0503020204020204" charset="-122"/>
              </a:rPr>
              <a:t>议</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a:t>
            </a:r>
            <a:r>
              <a:rPr sz="1600" spc="-15" dirty="0">
                <a:solidFill>
                  <a:prstClr val="black"/>
                </a:solidFill>
                <a:latin typeface="微软雅黑" panose="020B0503020204020204" charset="-122"/>
                <a:cs typeface="微软雅黑" panose="020B0503020204020204" charset="-122"/>
              </a:rPr>
              <a:t>MQTT</a:t>
            </a:r>
            <a:r>
              <a:rPr sz="1600" spc="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COAP</a:t>
            </a:r>
            <a:r>
              <a:rPr sz="1600" spc="15" dirty="0">
                <a:solidFill>
                  <a:prstClr val="black"/>
                </a:solidFill>
                <a:latin typeface="微软雅黑" panose="020B0503020204020204" charset="-122"/>
                <a:cs typeface="微软雅黑" panose="020B0503020204020204" charset="-122"/>
              </a:rPr>
              <a:t>等</a:t>
            </a:r>
            <a:r>
              <a:rPr sz="1600" spc="5" dirty="0">
                <a:solidFill>
                  <a:prstClr val="black"/>
                </a:solidFill>
                <a:latin typeface="微软雅黑" panose="020B0503020204020204" charset="-122"/>
                <a:cs typeface="微软雅黑" panose="020B0503020204020204" charset="-122"/>
              </a:rPr>
              <a:t>协议，</a:t>
            </a:r>
            <a:r>
              <a:rPr sz="1600" dirty="0">
                <a:solidFill>
                  <a:prstClr val="black"/>
                </a:solidFill>
                <a:latin typeface="微软雅黑" panose="020B0503020204020204" charset="-122"/>
                <a:cs typeface="微软雅黑" panose="020B0503020204020204" charset="-122"/>
              </a:rPr>
              <a:t>网</a:t>
            </a:r>
            <a:r>
              <a:rPr sz="1600" spc="15" dirty="0">
                <a:solidFill>
                  <a:prstClr val="black"/>
                </a:solidFill>
                <a:latin typeface="微软雅黑" panose="020B0503020204020204" charset="-122"/>
                <a:cs typeface="微软雅黑" panose="020B0503020204020204" charset="-122"/>
              </a:rPr>
              <a:t>关</a:t>
            </a:r>
            <a:r>
              <a:rPr sz="1600" dirty="0">
                <a:solidFill>
                  <a:prstClr val="black"/>
                </a:solidFill>
                <a:latin typeface="微软雅黑" panose="020B0503020204020204" charset="-122"/>
                <a:cs typeface="微软雅黑" panose="020B0503020204020204" charset="-122"/>
              </a:rPr>
              <a:t>需</a:t>
            </a:r>
            <a:r>
              <a:rPr sz="1600" spc="15" dirty="0">
                <a:solidFill>
                  <a:prstClr val="black"/>
                </a:solidFill>
                <a:latin typeface="微软雅黑" panose="020B0503020204020204" charset="-122"/>
                <a:cs typeface="微软雅黑" panose="020B0503020204020204" charset="-122"/>
              </a:rPr>
              <a:t>要</a:t>
            </a:r>
            <a:r>
              <a:rPr sz="1600" dirty="0">
                <a:solidFill>
                  <a:prstClr val="black"/>
                </a:solidFill>
                <a:latin typeface="微软雅黑" panose="020B0503020204020204" charset="-122"/>
                <a:cs typeface="微软雅黑" panose="020B0503020204020204" charset="-122"/>
              </a:rPr>
              <a:t>将从设备</a:t>
            </a:r>
            <a:r>
              <a:rPr sz="1600" spc="15" dirty="0">
                <a:solidFill>
                  <a:prstClr val="black"/>
                </a:solidFill>
                <a:latin typeface="微软雅黑" panose="020B0503020204020204" charset="-122"/>
                <a:cs typeface="微软雅黑" panose="020B0503020204020204" charset="-122"/>
              </a:rPr>
              <a:t>获</a:t>
            </a:r>
            <a:r>
              <a:rPr sz="1600" dirty="0">
                <a:solidFill>
                  <a:prstClr val="black"/>
                </a:solidFill>
                <a:latin typeface="微软雅黑" panose="020B0503020204020204" charset="-122"/>
                <a:cs typeface="微软雅黑" panose="020B0503020204020204" charset="-122"/>
              </a:rPr>
              <a:t>取</a:t>
            </a:r>
            <a:r>
              <a:rPr sz="1600" spc="1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数据封装为</a:t>
            </a:r>
            <a:r>
              <a:rPr sz="1600" spc="15" dirty="0">
                <a:solidFill>
                  <a:prstClr val="black"/>
                </a:solidFill>
                <a:latin typeface="微软雅黑" panose="020B0503020204020204" charset="-122"/>
                <a:cs typeface="微软雅黑" panose="020B0503020204020204" charset="-122"/>
              </a:rPr>
              <a:t>物联</a:t>
            </a:r>
            <a:r>
              <a:rPr sz="1600" dirty="0">
                <a:solidFill>
                  <a:prstClr val="black"/>
                </a:solidFill>
                <a:latin typeface="微软雅黑" panose="020B0503020204020204" charset="-122"/>
                <a:cs typeface="微软雅黑" panose="020B0503020204020204" charset="-122"/>
              </a:rPr>
              <a:t>网协议所需</a:t>
            </a:r>
            <a:r>
              <a:rPr sz="1600" spc="15" dirty="0">
                <a:solidFill>
                  <a:prstClr val="black"/>
                </a:solidFill>
                <a:latin typeface="微软雅黑" panose="020B0503020204020204" charset="-122"/>
                <a:cs typeface="微软雅黑" panose="020B0503020204020204" charset="-122"/>
              </a:rPr>
              <a:t>的数</a:t>
            </a:r>
            <a:r>
              <a:rPr sz="1600"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包 格式，才能发送到工业互联网平台。</a:t>
            </a:r>
            <a:endParaRPr sz="16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1539239" y="4175759"/>
            <a:ext cx="4688205" cy="1132840"/>
          </a:xfrm>
          <a:prstGeom prst="rect">
            <a:avLst/>
          </a:prstGeom>
          <a:solidFill>
            <a:srgbClr val="6FAC46"/>
          </a:solidFill>
          <a:ln w="12191">
            <a:solidFill>
              <a:srgbClr val="507D31"/>
            </a:solidFill>
          </a:ln>
        </p:spPr>
        <p:txBody>
          <a:bodyPr vert="horz" wrap="square" lIns="0" tIns="227965" rIns="0" bIns="0" rtlCol="0">
            <a:spAutoFit/>
          </a:bodyPr>
          <a:lstStyle/>
          <a:p>
            <a:pPr algn="ctr">
              <a:spcBef>
                <a:spcPts val="1795"/>
              </a:spcBef>
            </a:pPr>
            <a:r>
              <a:rPr spc="-5" dirty="0">
                <a:solidFill>
                  <a:srgbClr val="FFFFFF"/>
                </a:solidFill>
                <a:latin typeface="微软雅黑" panose="020B0503020204020204" charset="-122"/>
                <a:cs typeface="微软雅黑" panose="020B0503020204020204" charset="-122"/>
              </a:rPr>
              <a:t>标准工控协</a:t>
            </a:r>
            <a:r>
              <a:rPr dirty="0">
                <a:solidFill>
                  <a:srgbClr val="FFFFFF"/>
                </a:solidFill>
                <a:latin typeface="微软雅黑" panose="020B0503020204020204" charset="-122"/>
                <a:cs typeface="微软雅黑" panose="020B0503020204020204" charset="-122"/>
              </a:rPr>
              <a:t>议</a:t>
            </a:r>
            <a:r>
              <a:rPr spc="-5" dirty="0">
                <a:solidFill>
                  <a:srgbClr val="FFFFFF"/>
                </a:solidFill>
                <a:latin typeface="微软雅黑" panose="020B0503020204020204" charset="-122"/>
                <a:cs typeface="微软雅黑" panose="020B0503020204020204" charset="-122"/>
              </a:rPr>
              <a:t>（南向）：</a:t>
            </a:r>
            <a:endParaRPr>
              <a:solidFill>
                <a:prstClr val="black"/>
              </a:solidFill>
              <a:latin typeface="微软雅黑" panose="020B0503020204020204" charset="-122"/>
              <a:cs typeface="微软雅黑" panose="020B0503020204020204" charset="-122"/>
            </a:endParaRPr>
          </a:p>
          <a:p>
            <a:pPr marL="1270" algn="ctr">
              <a:spcBef>
                <a:spcPts val="840"/>
              </a:spcBef>
            </a:pPr>
            <a:r>
              <a:rPr spc="-5" dirty="0">
                <a:solidFill>
                  <a:srgbClr val="FFFFFF"/>
                </a:solidFill>
                <a:latin typeface="微软雅黑" panose="020B0503020204020204" charset="-122"/>
                <a:cs typeface="微软雅黑" panose="020B0503020204020204" charset="-122"/>
              </a:rPr>
              <a:t>Modbus</a:t>
            </a:r>
            <a:r>
              <a:rPr dirty="0">
                <a:solidFill>
                  <a:srgbClr val="FFFFFF"/>
                </a:solidFill>
                <a:latin typeface="微软雅黑" panose="020B0503020204020204" charset="-122"/>
                <a:cs typeface="微软雅黑" panose="020B0503020204020204" charset="-122"/>
              </a:rPr>
              <a:t>、</a:t>
            </a:r>
            <a:r>
              <a:rPr spc="-15" dirty="0">
                <a:solidFill>
                  <a:srgbClr val="FFFFFF"/>
                </a:solidFill>
                <a:latin typeface="微软雅黑" panose="020B0503020204020204" charset="-122"/>
                <a:cs typeface="微软雅黑" panose="020B0503020204020204" charset="-122"/>
              </a:rPr>
              <a:t>ProfiBus</a:t>
            </a:r>
            <a:r>
              <a:rPr dirty="0">
                <a:solidFill>
                  <a:srgbClr val="FFFFFF"/>
                </a:solidFill>
                <a:latin typeface="微软雅黑" panose="020B0503020204020204" charset="-122"/>
                <a:cs typeface="微软雅黑" panose="020B0503020204020204" charset="-122"/>
              </a:rPr>
              <a:t>、OPC</a:t>
            </a:r>
            <a:r>
              <a:rPr spc="15" dirty="0">
                <a:solidFill>
                  <a:srgbClr val="FFFFFF"/>
                </a:solidFill>
                <a:latin typeface="微软雅黑" panose="020B0503020204020204" charset="-122"/>
                <a:cs typeface="微软雅黑" panose="020B0503020204020204" charset="-122"/>
              </a:rPr>
              <a:t> </a:t>
            </a:r>
            <a:r>
              <a:rPr spc="-20" dirty="0">
                <a:solidFill>
                  <a:srgbClr val="FFFFFF"/>
                </a:solidFill>
                <a:latin typeface="微软雅黑" panose="020B0503020204020204" charset="-122"/>
                <a:cs typeface="微软雅黑" panose="020B0503020204020204" charset="-122"/>
              </a:rPr>
              <a:t>UA</a:t>
            </a:r>
            <a:r>
              <a:rPr dirty="0">
                <a:solidFill>
                  <a:srgbClr val="FFFFFF"/>
                </a:solidFill>
                <a:latin typeface="微软雅黑" panose="020B0503020204020204" charset="-122"/>
                <a:cs typeface="微软雅黑" panose="020B0503020204020204" charset="-122"/>
              </a:rPr>
              <a:t>和</a:t>
            </a:r>
            <a:r>
              <a:rPr spc="-10" dirty="0">
                <a:solidFill>
                  <a:srgbClr val="FFFFFF"/>
                </a:solidFill>
                <a:latin typeface="微软雅黑" panose="020B0503020204020204" charset="-122"/>
                <a:cs typeface="微软雅黑" panose="020B0503020204020204" charset="-122"/>
              </a:rPr>
              <a:t>BACnet</a:t>
            </a:r>
            <a:r>
              <a:rPr dirty="0">
                <a:solidFill>
                  <a:srgbClr val="FFFFFF"/>
                </a:solidFill>
                <a:latin typeface="微软雅黑" panose="020B0503020204020204" charset="-122"/>
                <a:cs typeface="微软雅黑" panose="020B0503020204020204" charset="-122"/>
              </a:rPr>
              <a:t>等</a:t>
            </a:r>
            <a:endParaRPr>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6976871" y="4175759"/>
            <a:ext cx="3676015" cy="1132840"/>
          </a:xfrm>
          <a:prstGeom prst="rect">
            <a:avLst/>
          </a:prstGeom>
          <a:solidFill>
            <a:srgbClr val="6FAC46"/>
          </a:solidFill>
          <a:ln w="12192">
            <a:solidFill>
              <a:srgbClr val="507D31"/>
            </a:solidFill>
          </a:ln>
        </p:spPr>
        <p:txBody>
          <a:bodyPr vert="horz" wrap="square" lIns="0" tIns="227965" rIns="0" bIns="0" rtlCol="0">
            <a:spAutoFit/>
          </a:bodyPr>
          <a:lstStyle/>
          <a:p>
            <a:pPr marL="689610">
              <a:spcBef>
                <a:spcPts val="1795"/>
              </a:spcBef>
            </a:pPr>
            <a:r>
              <a:rPr spc="-5" dirty="0">
                <a:solidFill>
                  <a:srgbClr val="FFFFFF"/>
                </a:solidFill>
                <a:latin typeface="微软雅黑" panose="020B0503020204020204" charset="-122"/>
                <a:cs typeface="微软雅黑" panose="020B0503020204020204" charset="-122"/>
              </a:rPr>
              <a:t>物联网协</a:t>
            </a:r>
            <a:r>
              <a:rPr dirty="0">
                <a:solidFill>
                  <a:srgbClr val="FFFFFF"/>
                </a:solidFill>
                <a:latin typeface="微软雅黑" panose="020B0503020204020204" charset="-122"/>
                <a:cs typeface="微软雅黑" panose="020B0503020204020204" charset="-122"/>
              </a:rPr>
              <a:t>议</a:t>
            </a:r>
            <a:r>
              <a:rPr spc="-5" dirty="0">
                <a:solidFill>
                  <a:srgbClr val="FFFFFF"/>
                </a:solidFill>
                <a:latin typeface="微软雅黑" panose="020B0503020204020204" charset="-122"/>
                <a:cs typeface="微软雅黑" panose="020B0503020204020204" charset="-122"/>
              </a:rPr>
              <a:t>（北向）：</a:t>
            </a:r>
            <a:endParaRPr>
              <a:solidFill>
                <a:prstClr val="black"/>
              </a:solidFill>
              <a:latin typeface="微软雅黑" panose="020B0503020204020204" charset="-122"/>
              <a:cs typeface="微软雅黑" panose="020B0503020204020204" charset="-122"/>
            </a:endParaRPr>
          </a:p>
          <a:p>
            <a:pPr marL="689610">
              <a:spcBef>
                <a:spcPts val="840"/>
              </a:spcBef>
            </a:pPr>
            <a:r>
              <a:rPr dirty="0">
                <a:solidFill>
                  <a:srgbClr val="FFFFFF"/>
                </a:solidFill>
                <a:latin typeface="微软雅黑" panose="020B0503020204020204" charset="-122"/>
                <a:cs typeface="微软雅黑" panose="020B0503020204020204" charset="-122"/>
              </a:rPr>
              <a:t>M</a:t>
            </a:r>
            <a:r>
              <a:rPr spc="-85" dirty="0">
                <a:solidFill>
                  <a:srgbClr val="FFFFFF"/>
                </a:solidFill>
                <a:latin typeface="微软雅黑" panose="020B0503020204020204" charset="-122"/>
                <a:cs typeface="微软雅黑" panose="020B0503020204020204" charset="-122"/>
              </a:rPr>
              <a:t>Q</a:t>
            </a:r>
            <a:r>
              <a:rPr spc="30" dirty="0">
                <a:solidFill>
                  <a:srgbClr val="FFFFFF"/>
                </a:solidFill>
                <a:latin typeface="微软雅黑" panose="020B0503020204020204" charset="-122"/>
                <a:cs typeface="微软雅黑" panose="020B0503020204020204" charset="-122"/>
              </a:rPr>
              <a:t>T</a:t>
            </a:r>
            <a:r>
              <a:rPr spc="5" dirty="0">
                <a:solidFill>
                  <a:srgbClr val="FFFFFF"/>
                </a:solidFill>
                <a:latin typeface="微软雅黑" panose="020B0503020204020204" charset="-122"/>
                <a:cs typeface="微软雅黑" panose="020B0503020204020204" charset="-122"/>
              </a:rPr>
              <a:t>T</a:t>
            </a:r>
            <a:r>
              <a:rPr dirty="0">
                <a:solidFill>
                  <a:srgbClr val="FFFFFF"/>
                </a:solidFill>
                <a:latin typeface="微软雅黑" panose="020B0503020204020204" charset="-122"/>
                <a:cs typeface="微软雅黑" panose="020B0503020204020204" charset="-122"/>
              </a:rPr>
              <a:t>、</a:t>
            </a:r>
            <a:r>
              <a:rPr spc="-30" dirty="0">
                <a:solidFill>
                  <a:srgbClr val="FFFFFF"/>
                </a:solidFill>
                <a:latin typeface="微软雅黑" panose="020B0503020204020204" charset="-122"/>
                <a:cs typeface="微软雅黑" panose="020B0503020204020204" charset="-122"/>
              </a:rPr>
              <a:t>CO</a:t>
            </a:r>
            <a:r>
              <a:rPr dirty="0">
                <a:solidFill>
                  <a:srgbClr val="FFFFFF"/>
                </a:solidFill>
                <a:latin typeface="微软雅黑" panose="020B0503020204020204" charset="-122"/>
                <a:cs typeface="微软雅黑" panose="020B0503020204020204" charset="-122"/>
              </a:rPr>
              <a:t>A</a:t>
            </a:r>
            <a:r>
              <a:rPr spc="5" dirty="0">
                <a:solidFill>
                  <a:srgbClr val="FFFFFF"/>
                </a:solidFill>
                <a:latin typeface="微软雅黑" panose="020B0503020204020204" charset="-122"/>
                <a:cs typeface="微软雅黑" panose="020B0503020204020204" charset="-122"/>
              </a:rPr>
              <a:t>P</a:t>
            </a:r>
            <a:r>
              <a:rPr dirty="0">
                <a:solidFill>
                  <a:srgbClr val="FFFFFF"/>
                </a:solidFill>
                <a:latin typeface="微软雅黑" panose="020B0503020204020204" charset="-122"/>
                <a:cs typeface="微软雅黑" panose="020B0503020204020204" charset="-122"/>
              </a:rPr>
              <a:t>等</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p:nvPr/>
        </p:nvSpPr>
        <p:spPr>
          <a:xfrm>
            <a:off x="1127760" y="5295900"/>
            <a:ext cx="1704339" cy="850900"/>
          </a:xfrm>
          <a:custGeom>
            <a:avLst/>
            <a:gdLst/>
            <a:ahLst/>
            <a:cxnLst/>
            <a:rect l="l" t="t" r="r" b="b"/>
            <a:pathLst>
              <a:path w="1704339" h="850900">
                <a:moveTo>
                  <a:pt x="851916" y="0"/>
                </a:moveTo>
                <a:lnTo>
                  <a:pt x="788332" y="1166"/>
                </a:lnTo>
                <a:lnTo>
                  <a:pt x="726018" y="4610"/>
                </a:lnTo>
                <a:lnTo>
                  <a:pt x="665138" y="10249"/>
                </a:lnTo>
                <a:lnTo>
                  <a:pt x="605858" y="18002"/>
                </a:lnTo>
                <a:lnTo>
                  <a:pt x="548342" y="27786"/>
                </a:lnTo>
                <a:lnTo>
                  <a:pt x="492754" y="39519"/>
                </a:lnTo>
                <a:lnTo>
                  <a:pt x="439260" y="53119"/>
                </a:lnTo>
                <a:lnTo>
                  <a:pt x="388023" y="68503"/>
                </a:lnTo>
                <a:lnTo>
                  <a:pt x="339209" y="85589"/>
                </a:lnTo>
                <a:lnTo>
                  <a:pt x="292982" y="104295"/>
                </a:lnTo>
                <a:lnTo>
                  <a:pt x="249507" y="124539"/>
                </a:lnTo>
                <a:lnTo>
                  <a:pt x="208948" y="146238"/>
                </a:lnTo>
                <a:lnTo>
                  <a:pt x="171471" y="169311"/>
                </a:lnTo>
                <a:lnTo>
                  <a:pt x="137240" y="193675"/>
                </a:lnTo>
                <a:lnTo>
                  <a:pt x="106419" y="219247"/>
                </a:lnTo>
                <a:lnTo>
                  <a:pt x="79173" y="245946"/>
                </a:lnTo>
                <a:lnTo>
                  <a:pt x="36066" y="302396"/>
                </a:lnTo>
                <a:lnTo>
                  <a:pt x="9236" y="362365"/>
                </a:lnTo>
                <a:lnTo>
                  <a:pt x="0" y="425196"/>
                </a:lnTo>
                <a:lnTo>
                  <a:pt x="2336" y="456928"/>
                </a:lnTo>
                <a:lnTo>
                  <a:pt x="20534" y="518410"/>
                </a:lnTo>
                <a:lnTo>
                  <a:pt x="55667" y="576701"/>
                </a:lnTo>
                <a:lnTo>
                  <a:pt x="106419" y="631144"/>
                </a:lnTo>
                <a:lnTo>
                  <a:pt x="137240" y="656716"/>
                </a:lnTo>
                <a:lnTo>
                  <a:pt x="171471" y="681080"/>
                </a:lnTo>
                <a:lnTo>
                  <a:pt x="208948" y="704153"/>
                </a:lnTo>
                <a:lnTo>
                  <a:pt x="249507" y="725852"/>
                </a:lnTo>
                <a:lnTo>
                  <a:pt x="292982" y="746096"/>
                </a:lnTo>
                <a:lnTo>
                  <a:pt x="339209" y="764802"/>
                </a:lnTo>
                <a:lnTo>
                  <a:pt x="388023" y="781888"/>
                </a:lnTo>
                <a:lnTo>
                  <a:pt x="439260" y="797272"/>
                </a:lnTo>
                <a:lnTo>
                  <a:pt x="492754" y="810872"/>
                </a:lnTo>
                <a:lnTo>
                  <a:pt x="548342" y="822605"/>
                </a:lnTo>
                <a:lnTo>
                  <a:pt x="605858" y="832389"/>
                </a:lnTo>
                <a:lnTo>
                  <a:pt x="665138" y="840142"/>
                </a:lnTo>
                <a:lnTo>
                  <a:pt x="726018" y="845781"/>
                </a:lnTo>
                <a:lnTo>
                  <a:pt x="788332" y="849225"/>
                </a:lnTo>
                <a:lnTo>
                  <a:pt x="851916" y="850392"/>
                </a:lnTo>
                <a:lnTo>
                  <a:pt x="915499" y="849225"/>
                </a:lnTo>
                <a:lnTo>
                  <a:pt x="977813" y="845781"/>
                </a:lnTo>
                <a:lnTo>
                  <a:pt x="1038693" y="840142"/>
                </a:lnTo>
                <a:lnTo>
                  <a:pt x="1097973" y="832389"/>
                </a:lnTo>
                <a:lnTo>
                  <a:pt x="1155489" y="822605"/>
                </a:lnTo>
                <a:lnTo>
                  <a:pt x="1211077" y="810872"/>
                </a:lnTo>
                <a:lnTo>
                  <a:pt x="1264571" y="797272"/>
                </a:lnTo>
                <a:lnTo>
                  <a:pt x="1315808" y="781888"/>
                </a:lnTo>
                <a:lnTo>
                  <a:pt x="1364622" y="764802"/>
                </a:lnTo>
                <a:lnTo>
                  <a:pt x="1410849" y="746096"/>
                </a:lnTo>
                <a:lnTo>
                  <a:pt x="1454324" y="725852"/>
                </a:lnTo>
                <a:lnTo>
                  <a:pt x="1494883" y="704153"/>
                </a:lnTo>
                <a:lnTo>
                  <a:pt x="1532360" y="681080"/>
                </a:lnTo>
                <a:lnTo>
                  <a:pt x="1566591" y="656716"/>
                </a:lnTo>
                <a:lnTo>
                  <a:pt x="1597412" y="631144"/>
                </a:lnTo>
                <a:lnTo>
                  <a:pt x="1624658" y="604445"/>
                </a:lnTo>
                <a:lnTo>
                  <a:pt x="1667765" y="547995"/>
                </a:lnTo>
                <a:lnTo>
                  <a:pt x="1694595" y="488026"/>
                </a:lnTo>
                <a:lnTo>
                  <a:pt x="1703832" y="425196"/>
                </a:lnTo>
                <a:lnTo>
                  <a:pt x="1701495" y="393463"/>
                </a:lnTo>
                <a:lnTo>
                  <a:pt x="1683297" y="331981"/>
                </a:lnTo>
                <a:lnTo>
                  <a:pt x="1648164" y="273690"/>
                </a:lnTo>
                <a:lnTo>
                  <a:pt x="1597412" y="219247"/>
                </a:lnTo>
                <a:lnTo>
                  <a:pt x="1566591" y="193675"/>
                </a:lnTo>
                <a:lnTo>
                  <a:pt x="1532360" y="169311"/>
                </a:lnTo>
                <a:lnTo>
                  <a:pt x="1494883" y="146238"/>
                </a:lnTo>
                <a:lnTo>
                  <a:pt x="1454324" y="124539"/>
                </a:lnTo>
                <a:lnTo>
                  <a:pt x="1410849" y="104295"/>
                </a:lnTo>
                <a:lnTo>
                  <a:pt x="1364622" y="85589"/>
                </a:lnTo>
                <a:lnTo>
                  <a:pt x="1315808" y="68503"/>
                </a:lnTo>
                <a:lnTo>
                  <a:pt x="1264571" y="53119"/>
                </a:lnTo>
                <a:lnTo>
                  <a:pt x="1211077" y="39519"/>
                </a:lnTo>
                <a:lnTo>
                  <a:pt x="1155489" y="27786"/>
                </a:lnTo>
                <a:lnTo>
                  <a:pt x="1097973" y="18002"/>
                </a:lnTo>
                <a:lnTo>
                  <a:pt x="1038693" y="10249"/>
                </a:lnTo>
                <a:lnTo>
                  <a:pt x="977813" y="4610"/>
                </a:lnTo>
                <a:lnTo>
                  <a:pt x="915499" y="1166"/>
                </a:lnTo>
                <a:lnTo>
                  <a:pt x="851916" y="0"/>
                </a:lnTo>
                <a:close/>
              </a:path>
            </a:pathLst>
          </a:custGeom>
          <a:solidFill>
            <a:srgbClr val="5B9BD4"/>
          </a:solidFill>
        </p:spPr>
        <p:txBody>
          <a:bodyPr wrap="square" lIns="0" tIns="0" rIns="0" bIns="0" rtlCol="0"/>
          <a:lstStyle/>
          <a:p>
            <a:endParaRPr>
              <a:solidFill>
                <a:prstClr val="black"/>
              </a:solidFill>
            </a:endParaRPr>
          </a:p>
        </p:txBody>
      </p:sp>
      <p:sp>
        <p:nvSpPr>
          <p:cNvPr id="6" name="object 6"/>
          <p:cNvSpPr/>
          <p:nvPr/>
        </p:nvSpPr>
        <p:spPr>
          <a:xfrm>
            <a:off x="1127760" y="5295900"/>
            <a:ext cx="1704339" cy="850900"/>
          </a:xfrm>
          <a:custGeom>
            <a:avLst/>
            <a:gdLst/>
            <a:ahLst/>
            <a:cxnLst/>
            <a:rect l="l" t="t" r="r" b="b"/>
            <a:pathLst>
              <a:path w="1704339" h="850900">
                <a:moveTo>
                  <a:pt x="0" y="425196"/>
                </a:moveTo>
                <a:lnTo>
                  <a:pt x="9236" y="362365"/>
                </a:lnTo>
                <a:lnTo>
                  <a:pt x="36066" y="302396"/>
                </a:lnTo>
                <a:lnTo>
                  <a:pt x="79173" y="245946"/>
                </a:lnTo>
                <a:lnTo>
                  <a:pt x="106419" y="219247"/>
                </a:lnTo>
                <a:lnTo>
                  <a:pt x="137240" y="193675"/>
                </a:lnTo>
                <a:lnTo>
                  <a:pt x="171471" y="169311"/>
                </a:lnTo>
                <a:lnTo>
                  <a:pt x="208948" y="146238"/>
                </a:lnTo>
                <a:lnTo>
                  <a:pt x="249507" y="124539"/>
                </a:lnTo>
                <a:lnTo>
                  <a:pt x="292982" y="104295"/>
                </a:lnTo>
                <a:lnTo>
                  <a:pt x="339209" y="85589"/>
                </a:lnTo>
                <a:lnTo>
                  <a:pt x="388023" y="68503"/>
                </a:lnTo>
                <a:lnTo>
                  <a:pt x="439260" y="53119"/>
                </a:lnTo>
                <a:lnTo>
                  <a:pt x="492754" y="39519"/>
                </a:lnTo>
                <a:lnTo>
                  <a:pt x="548342" y="27786"/>
                </a:lnTo>
                <a:lnTo>
                  <a:pt x="605858" y="18002"/>
                </a:lnTo>
                <a:lnTo>
                  <a:pt x="665138" y="10249"/>
                </a:lnTo>
                <a:lnTo>
                  <a:pt x="726018" y="4610"/>
                </a:lnTo>
                <a:lnTo>
                  <a:pt x="788332" y="1166"/>
                </a:lnTo>
                <a:lnTo>
                  <a:pt x="851916" y="0"/>
                </a:lnTo>
                <a:lnTo>
                  <a:pt x="915499" y="1166"/>
                </a:lnTo>
                <a:lnTo>
                  <a:pt x="977813" y="4610"/>
                </a:lnTo>
                <a:lnTo>
                  <a:pt x="1038693" y="10249"/>
                </a:lnTo>
                <a:lnTo>
                  <a:pt x="1097973" y="18002"/>
                </a:lnTo>
                <a:lnTo>
                  <a:pt x="1155489" y="27786"/>
                </a:lnTo>
                <a:lnTo>
                  <a:pt x="1211077" y="39519"/>
                </a:lnTo>
                <a:lnTo>
                  <a:pt x="1264571" y="53119"/>
                </a:lnTo>
                <a:lnTo>
                  <a:pt x="1315808" y="68503"/>
                </a:lnTo>
                <a:lnTo>
                  <a:pt x="1364622" y="85589"/>
                </a:lnTo>
                <a:lnTo>
                  <a:pt x="1410849" y="104295"/>
                </a:lnTo>
                <a:lnTo>
                  <a:pt x="1454324" y="124539"/>
                </a:lnTo>
                <a:lnTo>
                  <a:pt x="1494883" y="146238"/>
                </a:lnTo>
                <a:lnTo>
                  <a:pt x="1532360" y="169311"/>
                </a:lnTo>
                <a:lnTo>
                  <a:pt x="1566591" y="193675"/>
                </a:lnTo>
                <a:lnTo>
                  <a:pt x="1597412" y="219247"/>
                </a:lnTo>
                <a:lnTo>
                  <a:pt x="1624658" y="245946"/>
                </a:lnTo>
                <a:lnTo>
                  <a:pt x="1667765" y="302396"/>
                </a:lnTo>
                <a:lnTo>
                  <a:pt x="1694595" y="362365"/>
                </a:lnTo>
                <a:lnTo>
                  <a:pt x="1703832" y="425196"/>
                </a:lnTo>
                <a:lnTo>
                  <a:pt x="1701495" y="456928"/>
                </a:lnTo>
                <a:lnTo>
                  <a:pt x="1683297" y="518410"/>
                </a:lnTo>
                <a:lnTo>
                  <a:pt x="1648164" y="576701"/>
                </a:lnTo>
                <a:lnTo>
                  <a:pt x="1597412" y="631144"/>
                </a:lnTo>
                <a:lnTo>
                  <a:pt x="1566591" y="656716"/>
                </a:lnTo>
                <a:lnTo>
                  <a:pt x="1532360" y="681080"/>
                </a:lnTo>
                <a:lnTo>
                  <a:pt x="1494883" y="704153"/>
                </a:lnTo>
                <a:lnTo>
                  <a:pt x="1454324" y="725852"/>
                </a:lnTo>
                <a:lnTo>
                  <a:pt x="1410849" y="746096"/>
                </a:lnTo>
                <a:lnTo>
                  <a:pt x="1364622" y="764802"/>
                </a:lnTo>
                <a:lnTo>
                  <a:pt x="1315808" y="781888"/>
                </a:lnTo>
                <a:lnTo>
                  <a:pt x="1264571" y="797272"/>
                </a:lnTo>
                <a:lnTo>
                  <a:pt x="1211077" y="810872"/>
                </a:lnTo>
                <a:lnTo>
                  <a:pt x="1155489" y="822605"/>
                </a:lnTo>
                <a:lnTo>
                  <a:pt x="1097973" y="832389"/>
                </a:lnTo>
                <a:lnTo>
                  <a:pt x="1038693" y="840142"/>
                </a:lnTo>
                <a:lnTo>
                  <a:pt x="977813" y="845781"/>
                </a:lnTo>
                <a:lnTo>
                  <a:pt x="915499" y="849225"/>
                </a:lnTo>
                <a:lnTo>
                  <a:pt x="851916" y="850392"/>
                </a:lnTo>
                <a:lnTo>
                  <a:pt x="788332" y="849225"/>
                </a:lnTo>
                <a:lnTo>
                  <a:pt x="726018" y="845781"/>
                </a:lnTo>
                <a:lnTo>
                  <a:pt x="665138" y="840142"/>
                </a:lnTo>
                <a:lnTo>
                  <a:pt x="605858" y="832389"/>
                </a:lnTo>
                <a:lnTo>
                  <a:pt x="548342" y="822605"/>
                </a:lnTo>
                <a:lnTo>
                  <a:pt x="492754" y="810872"/>
                </a:lnTo>
                <a:lnTo>
                  <a:pt x="439260" y="797272"/>
                </a:lnTo>
                <a:lnTo>
                  <a:pt x="388023" y="781888"/>
                </a:lnTo>
                <a:lnTo>
                  <a:pt x="339209" y="764802"/>
                </a:lnTo>
                <a:lnTo>
                  <a:pt x="292982" y="746096"/>
                </a:lnTo>
                <a:lnTo>
                  <a:pt x="249507" y="725852"/>
                </a:lnTo>
                <a:lnTo>
                  <a:pt x="208948" y="704153"/>
                </a:lnTo>
                <a:lnTo>
                  <a:pt x="171471" y="681080"/>
                </a:lnTo>
                <a:lnTo>
                  <a:pt x="137240" y="656716"/>
                </a:lnTo>
                <a:lnTo>
                  <a:pt x="106419" y="631144"/>
                </a:lnTo>
                <a:lnTo>
                  <a:pt x="79173" y="604445"/>
                </a:lnTo>
                <a:lnTo>
                  <a:pt x="36066" y="547995"/>
                </a:lnTo>
                <a:lnTo>
                  <a:pt x="9236" y="488026"/>
                </a:lnTo>
                <a:lnTo>
                  <a:pt x="0" y="425196"/>
                </a:lnTo>
                <a:close/>
              </a:path>
            </a:pathLst>
          </a:custGeom>
          <a:ln w="12192">
            <a:solidFill>
              <a:srgbClr val="41709C"/>
            </a:solidFill>
          </a:ln>
        </p:spPr>
        <p:txBody>
          <a:bodyPr wrap="square" lIns="0" tIns="0" rIns="0" bIns="0" rtlCol="0"/>
          <a:lstStyle/>
          <a:p>
            <a:endParaRPr>
              <a:solidFill>
                <a:prstClr val="black"/>
              </a:solidFill>
            </a:endParaRPr>
          </a:p>
        </p:txBody>
      </p:sp>
      <p:sp>
        <p:nvSpPr>
          <p:cNvPr id="7" name="object 7"/>
          <p:cNvSpPr txBox="1"/>
          <p:nvPr/>
        </p:nvSpPr>
        <p:spPr>
          <a:xfrm>
            <a:off x="1738376" y="5571438"/>
            <a:ext cx="48260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设备</a:t>
            </a:r>
            <a:endParaRPr>
              <a:solidFill>
                <a:prstClr val="black"/>
              </a:solidFill>
              <a:latin typeface="微软雅黑" panose="020B0503020204020204" charset="-122"/>
              <a:cs typeface="微软雅黑" panose="020B0503020204020204" charset="-122"/>
            </a:endParaRPr>
          </a:p>
        </p:txBody>
      </p:sp>
      <p:sp>
        <p:nvSpPr>
          <p:cNvPr id="8" name="object 8"/>
          <p:cNvSpPr/>
          <p:nvPr/>
        </p:nvSpPr>
        <p:spPr>
          <a:xfrm>
            <a:off x="8336280" y="5295900"/>
            <a:ext cx="2727960" cy="850900"/>
          </a:xfrm>
          <a:custGeom>
            <a:avLst/>
            <a:gdLst/>
            <a:ahLst/>
            <a:cxnLst/>
            <a:rect l="l" t="t" r="r" b="b"/>
            <a:pathLst>
              <a:path w="2727959" h="850900">
                <a:moveTo>
                  <a:pt x="1363980" y="0"/>
                </a:moveTo>
                <a:lnTo>
                  <a:pt x="1293784" y="553"/>
                </a:lnTo>
                <a:lnTo>
                  <a:pt x="1224511" y="2195"/>
                </a:lnTo>
                <a:lnTo>
                  <a:pt x="1156245" y="4899"/>
                </a:lnTo>
                <a:lnTo>
                  <a:pt x="1089073" y="8638"/>
                </a:lnTo>
                <a:lnTo>
                  <a:pt x="1023080" y="13386"/>
                </a:lnTo>
                <a:lnTo>
                  <a:pt x="958352" y="19116"/>
                </a:lnTo>
                <a:lnTo>
                  <a:pt x="894974" y="25801"/>
                </a:lnTo>
                <a:lnTo>
                  <a:pt x="833032" y="33414"/>
                </a:lnTo>
                <a:lnTo>
                  <a:pt x="772612" y="41930"/>
                </a:lnTo>
                <a:lnTo>
                  <a:pt x="713800" y="51320"/>
                </a:lnTo>
                <a:lnTo>
                  <a:pt x="656680" y="61558"/>
                </a:lnTo>
                <a:lnTo>
                  <a:pt x="601340" y="72618"/>
                </a:lnTo>
                <a:lnTo>
                  <a:pt x="547863" y="84473"/>
                </a:lnTo>
                <a:lnTo>
                  <a:pt x="496337" y="97096"/>
                </a:lnTo>
                <a:lnTo>
                  <a:pt x="446847" y="110460"/>
                </a:lnTo>
                <a:lnTo>
                  <a:pt x="399478" y="124539"/>
                </a:lnTo>
                <a:lnTo>
                  <a:pt x="354316" y="139306"/>
                </a:lnTo>
                <a:lnTo>
                  <a:pt x="311447" y="154734"/>
                </a:lnTo>
                <a:lnTo>
                  <a:pt x="270957" y="170797"/>
                </a:lnTo>
                <a:lnTo>
                  <a:pt x="232930" y="187467"/>
                </a:lnTo>
                <a:lnTo>
                  <a:pt x="197454" y="204719"/>
                </a:lnTo>
                <a:lnTo>
                  <a:pt x="134493" y="240858"/>
                </a:lnTo>
                <a:lnTo>
                  <a:pt x="82759" y="279001"/>
                </a:lnTo>
                <a:lnTo>
                  <a:pt x="42938" y="318934"/>
                </a:lnTo>
                <a:lnTo>
                  <a:pt x="15714" y="360444"/>
                </a:lnTo>
                <a:lnTo>
                  <a:pt x="1774" y="403316"/>
                </a:lnTo>
                <a:lnTo>
                  <a:pt x="0" y="425196"/>
                </a:lnTo>
                <a:lnTo>
                  <a:pt x="1774" y="447075"/>
                </a:lnTo>
                <a:lnTo>
                  <a:pt x="15714" y="489947"/>
                </a:lnTo>
                <a:lnTo>
                  <a:pt x="42938" y="531457"/>
                </a:lnTo>
                <a:lnTo>
                  <a:pt x="82759" y="571390"/>
                </a:lnTo>
                <a:lnTo>
                  <a:pt x="134493" y="609533"/>
                </a:lnTo>
                <a:lnTo>
                  <a:pt x="197454" y="645672"/>
                </a:lnTo>
                <a:lnTo>
                  <a:pt x="232930" y="662924"/>
                </a:lnTo>
                <a:lnTo>
                  <a:pt x="270957" y="679594"/>
                </a:lnTo>
                <a:lnTo>
                  <a:pt x="311447" y="695657"/>
                </a:lnTo>
                <a:lnTo>
                  <a:pt x="354316" y="711085"/>
                </a:lnTo>
                <a:lnTo>
                  <a:pt x="399478" y="725852"/>
                </a:lnTo>
                <a:lnTo>
                  <a:pt x="446847" y="739931"/>
                </a:lnTo>
                <a:lnTo>
                  <a:pt x="496337" y="753295"/>
                </a:lnTo>
                <a:lnTo>
                  <a:pt x="547863" y="765918"/>
                </a:lnTo>
                <a:lnTo>
                  <a:pt x="601340" y="777773"/>
                </a:lnTo>
                <a:lnTo>
                  <a:pt x="656680" y="788833"/>
                </a:lnTo>
                <a:lnTo>
                  <a:pt x="713800" y="799071"/>
                </a:lnTo>
                <a:lnTo>
                  <a:pt x="772612" y="808461"/>
                </a:lnTo>
                <a:lnTo>
                  <a:pt x="833032" y="816977"/>
                </a:lnTo>
                <a:lnTo>
                  <a:pt x="894974" y="824590"/>
                </a:lnTo>
                <a:lnTo>
                  <a:pt x="958352" y="831275"/>
                </a:lnTo>
                <a:lnTo>
                  <a:pt x="1023080" y="837005"/>
                </a:lnTo>
                <a:lnTo>
                  <a:pt x="1089073" y="841753"/>
                </a:lnTo>
                <a:lnTo>
                  <a:pt x="1156245" y="845492"/>
                </a:lnTo>
                <a:lnTo>
                  <a:pt x="1224511" y="848196"/>
                </a:lnTo>
                <a:lnTo>
                  <a:pt x="1293784" y="849838"/>
                </a:lnTo>
                <a:lnTo>
                  <a:pt x="1363980" y="850392"/>
                </a:lnTo>
                <a:lnTo>
                  <a:pt x="1434175" y="849838"/>
                </a:lnTo>
                <a:lnTo>
                  <a:pt x="1503448" y="848196"/>
                </a:lnTo>
                <a:lnTo>
                  <a:pt x="1571714" y="845492"/>
                </a:lnTo>
                <a:lnTo>
                  <a:pt x="1638886" y="841753"/>
                </a:lnTo>
                <a:lnTo>
                  <a:pt x="1704879" y="837005"/>
                </a:lnTo>
                <a:lnTo>
                  <a:pt x="1769607" y="831275"/>
                </a:lnTo>
                <a:lnTo>
                  <a:pt x="1832985" y="824590"/>
                </a:lnTo>
                <a:lnTo>
                  <a:pt x="1894927" y="816977"/>
                </a:lnTo>
                <a:lnTo>
                  <a:pt x="1955347" y="808461"/>
                </a:lnTo>
                <a:lnTo>
                  <a:pt x="2014159" y="799071"/>
                </a:lnTo>
                <a:lnTo>
                  <a:pt x="2071279" y="788833"/>
                </a:lnTo>
                <a:lnTo>
                  <a:pt x="2126619" y="777773"/>
                </a:lnTo>
                <a:lnTo>
                  <a:pt x="2180096" y="765918"/>
                </a:lnTo>
                <a:lnTo>
                  <a:pt x="2231622" y="753295"/>
                </a:lnTo>
                <a:lnTo>
                  <a:pt x="2281112" y="739931"/>
                </a:lnTo>
                <a:lnTo>
                  <a:pt x="2328481" y="725852"/>
                </a:lnTo>
                <a:lnTo>
                  <a:pt x="2373643" y="711085"/>
                </a:lnTo>
                <a:lnTo>
                  <a:pt x="2416512" y="695657"/>
                </a:lnTo>
                <a:lnTo>
                  <a:pt x="2457002" y="679594"/>
                </a:lnTo>
                <a:lnTo>
                  <a:pt x="2495029" y="662924"/>
                </a:lnTo>
                <a:lnTo>
                  <a:pt x="2530505" y="645672"/>
                </a:lnTo>
                <a:lnTo>
                  <a:pt x="2593466" y="609533"/>
                </a:lnTo>
                <a:lnTo>
                  <a:pt x="2645200" y="571390"/>
                </a:lnTo>
                <a:lnTo>
                  <a:pt x="2685021" y="531457"/>
                </a:lnTo>
                <a:lnTo>
                  <a:pt x="2712245" y="489947"/>
                </a:lnTo>
                <a:lnTo>
                  <a:pt x="2726185" y="447075"/>
                </a:lnTo>
                <a:lnTo>
                  <a:pt x="2727960" y="425196"/>
                </a:lnTo>
                <a:lnTo>
                  <a:pt x="2726185" y="403316"/>
                </a:lnTo>
                <a:lnTo>
                  <a:pt x="2712245" y="360444"/>
                </a:lnTo>
                <a:lnTo>
                  <a:pt x="2685021" y="318934"/>
                </a:lnTo>
                <a:lnTo>
                  <a:pt x="2645200" y="279001"/>
                </a:lnTo>
                <a:lnTo>
                  <a:pt x="2593466" y="240858"/>
                </a:lnTo>
                <a:lnTo>
                  <a:pt x="2530505" y="204719"/>
                </a:lnTo>
                <a:lnTo>
                  <a:pt x="2495029" y="187467"/>
                </a:lnTo>
                <a:lnTo>
                  <a:pt x="2457002" y="170797"/>
                </a:lnTo>
                <a:lnTo>
                  <a:pt x="2416512" y="154734"/>
                </a:lnTo>
                <a:lnTo>
                  <a:pt x="2373643" y="139306"/>
                </a:lnTo>
                <a:lnTo>
                  <a:pt x="2328481" y="124539"/>
                </a:lnTo>
                <a:lnTo>
                  <a:pt x="2281112" y="110460"/>
                </a:lnTo>
                <a:lnTo>
                  <a:pt x="2231622" y="97096"/>
                </a:lnTo>
                <a:lnTo>
                  <a:pt x="2180096" y="84473"/>
                </a:lnTo>
                <a:lnTo>
                  <a:pt x="2126619" y="72618"/>
                </a:lnTo>
                <a:lnTo>
                  <a:pt x="2071279" y="61558"/>
                </a:lnTo>
                <a:lnTo>
                  <a:pt x="2014159" y="51320"/>
                </a:lnTo>
                <a:lnTo>
                  <a:pt x="1955347" y="41930"/>
                </a:lnTo>
                <a:lnTo>
                  <a:pt x="1894927" y="33414"/>
                </a:lnTo>
                <a:lnTo>
                  <a:pt x="1832985" y="25801"/>
                </a:lnTo>
                <a:lnTo>
                  <a:pt x="1769607" y="19116"/>
                </a:lnTo>
                <a:lnTo>
                  <a:pt x="1704879" y="13386"/>
                </a:lnTo>
                <a:lnTo>
                  <a:pt x="1638886" y="8638"/>
                </a:lnTo>
                <a:lnTo>
                  <a:pt x="1571714" y="4899"/>
                </a:lnTo>
                <a:lnTo>
                  <a:pt x="1503448" y="2195"/>
                </a:lnTo>
                <a:lnTo>
                  <a:pt x="1434175" y="553"/>
                </a:lnTo>
                <a:lnTo>
                  <a:pt x="1363980" y="0"/>
                </a:lnTo>
                <a:close/>
              </a:path>
            </a:pathLst>
          </a:custGeom>
          <a:solidFill>
            <a:srgbClr val="5B9BD4"/>
          </a:solidFill>
        </p:spPr>
        <p:txBody>
          <a:bodyPr wrap="square" lIns="0" tIns="0" rIns="0" bIns="0" rtlCol="0"/>
          <a:lstStyle/>
          <a:p>
            <a:endParaRPr>
              <a:solidFill>
                <a:prstClr val="black"/>
              </a:solidFill>
            </a:endParaRPr>
          </a:p>
        </p:txBody>
      </p:sp>
      <p:sp>
        <p:nvSpPr>
          <p:cNvPr id="9" name="object 9"/>
          <p:cNvSpPr/>
          <p:nvPr/>
        </p:nvSpPr>
        <p:spPr>
          <a:xfrm>
            <a:off x="8336280" y="5295900"/>
            <a:ext cx="2727960" cy="850900"/>
          </a:xfrm>
          <a:custGeom>
            <a:avLst/>
            <a:gdLst/>
            <a:ahLst/>
            <a:cxnLst/>
            <a:rect l="l" t="t" r="r" b="b"/>
            <a:pathLst>
              <a:path w="2727959" h="850900">
                <a:moveTo>
                  <a:pt x="0" y="425196"/>
                </a:moveTo>
                <a:lnTo>
                  <a:pt x="7041" y="381723"/>
                </a:lnTo>
                <a:lnTo>
                  <a:pt x="27708" y="339505"/>
                </a:lnTo>
                <a:lnTo>
                  <a:pt x="61316" y="298758"/>
                </a:lnTo>
                <a:lnTo>
                  <a:pt x="107180" y="259693"/>
                </a:lnTo>
                <a:lnTo>
                  <a:pt x="164613" y="222525"/>
                </a:lnTo>
                <a:lnTo>
                  <a:pt x="232930" y="187467"/>
                </a:lnTo>
                <a:lnTo>
                  <a:pt x="270957" y="170797"/>
                </a:lnTo>
                <a:lnTo>
                  <a:pt x="311447" y="154734"/>
                </a:lnTo>
                <a:lnTo>
                  <a:pt x="354316" y="139306"/>
                </a:lnTo>
                <a:lnTo>
                  <a:pt x="399478" y="124539"/>
                </a:lnTo>
                <a:lnTo>
                  <a:pt x="446847" y="110460"/>
                </a:lnTo>
                <a:lnTo>
                  <a:pt x="496337" y="97096"/>
                </a:lnTo>
                <a:lnTo>
                  <a:pt x="547863" y="84473"/>
                </a:lnTo>
                <a:lnTo>
                  <a:pt x="601340" y="72618"/>
                </a:lnTo>
                <a:lnTo>
                  <a:pt x="656680" y="61558"/>
                </a:lnTo>
                <a:lnTo>
                  <a:pt x="713800" y="51320"/>
                </a:lnTo>
                <a:lnTo>
                  <a:pt x="772612" y="41930"/>
                </a:lnTo>
                <a:lnTo>
                  <a:pt x="833032" y="33414"/>
                </a:lnTo>
                <a:lnTo>
                  <a:pt x="894974" y="25801"/>
                </a:lnTo>
                <a:lnTo>
                  <a:pt x="958352" y="19116"/>
                </a:lnTo>
                <a:lnTo>
                  <a:pt x="1023080" y="13386"/>
                </a:lnTo>
                <a:lnTo>
                  <a:pt x="1089073" y="8638"/>
                </a:lnTo>
                <a:lnTo>
                  <a:pt x="1156245" y="4899"/>
                </a:lnTo>
                <a:lnTo>
                  <a:pt x="1224511" y="2195"/>
                </a:lnTo>
                <a:lnTo>
                  <a:pt x="1293784" y="553"/>
                </a:lnTo>
                <a:lnTo>
                  <a:pt x="1363980" y="0"/>
                </a:lnTo>
                <a:lnTo>
                  <a:pt x="1434175" y="553"/>
                </a:lnTo>
                <a:lnTo>
                  <a:pt x="1503448" y="2195"/>
                </a:lnTo>
                <a:lnTo>
                  <a:pt x="1571714" y="4899"/>
                </a:lnTo>
                <a:lnTo>
                  <a:pt x="1638886" y="8638"/>
                </a:lnTo>
                <a:lnTo>
                  <a:pt x="1704879" y="13386"/>
                </a:lnTo>
                <a:lnTo>
                  <a:pt x="1769607" y="19116"/>
                </a:lnTo>
                <a:lnTo>
                  <a:pt x="1832985" y="25801"/>
                </a:lnTo>
                <a:lnTo>
                  <a:pt x="1894927" y="33414"/>
                </a:lnTo>
                <a:lnTo>
                  <a:pt x="1955347" y="41930"/>
                </a:lnTo>
                <a:lnTo>
                  <a:pt x="2014159" y="51320"/>
                </a:lnTo>
                <a:lnTo>
                  <a:pt x="2071279" y="61558"/>
                </a:lnTo>
                <a:lnTo>
                  <a:pt x="2126619" y="72618"/>
                </a:lnTo>
                <a:lnTo>
                  <a:pt x="2180096" y="84473"/>
                </a:lnTo>
                <a:lnTo>
                  <a:pt x="2231622" y="97096"/>
                </a:lnTo>
                <a:lnTo>
                  <a:pt x="2281112" y="110460"/>
                </a:lnTo>
                <a:lnTo>
                  <a:pt x="2328481" y="124539"/>
                </a:lnTo>
                <a:lnTo>
                  <a:pt x="2373643" y="139306"/>
                </a:lnTo>
                <a:lnTo>
                  <a:pt x="2416512" y="154734"/>
                </a:lnTo>
                <a:lnTo>
                  <a:pt x="2457002" y="170797"/>
                </a:lnTo>
                <a:lnTo>
                  <a:pt x="2495029" y="187467"/>
                </a:lnTo>
                <a:lnTo>
                  <a:pt x="2530505" y="204719"/>
                </a:lnTo>
                <a:lnTo>
                  <a:pt x="2593466" y="240858"/>
                </a:lnTo>
                <a:lnTo>
                  <a:pt x="2645200" y="279001"/>
                </a:lnTo>
                <a:lnTo>
                  <a:pt x="2685021" y="318934"/>
                </a:lnTo>
                <a:lnTo>
                  <a:pt x="2712245" y="360444"/>
                </a:lnTo>
                <a:lnTo>
                  <a:pt x="2726185" y="403316"/>
                </a:lnTo>
                <a:lnTo>
                  <a:pt x="2727960" y="425196"/>
                </a:lnTo>
                <a:lnTo>
                  <a:pt x="2726185" y="447075"/>
                </a:lnTo>
                <a:lnTo>
                  <a:pt x="2712245" y="489947"/>
                </a:lnTo>
                <a:lnTo>
                  <a:pt x="2685021" y="531457"/>
                </a:lnTo>
                <a:lnTo>
                  <a:pt x="2645200" y="571390"/>
                </a:lnTo>
                <a:lnTo>
                  <a:pt x="2593466" y="609533"/>
                </a:lnTo>
                <a:lnTo>
                  <a:pt x="2530505" y="645672"/>
                </a:lnTo>
                <a:lnTo>
                  <a:pt x="2495029" y="662924"/>
                </a:lnTo>
                <a:lnTo>
                  <a:pt x="2457002" y="679594"/>
                </a:lnTo>
                <a:lnTo>
                  <a:pt x="2416512" y="695657"/>
                </a:lnTo>
                <a:lnTo>
                  <a:pt x="2373643" y="711085"/>
                </a:lnTo>
                <a:lnTo>
                  <a:pt x="2328481" y="725852"/>
                </a:lnTo>
                <a:lnTo>
                  <a:pt x="2281112" y="739931"/>
                </a:lnTo>
                <a:lnTo>
                  <a:pt x="2231622" y="753295"/>
                </a:lnTo>
                <a:lnTo>
                  <a:pt x="2180096" y="765918"/>
                </a:lnTo>
                <a:lnTo>
                  <a:pt x="2126619" y="777773"/>
                </a:lnTo>
                <a:lnTo>
                  <a:pt x="2071279" y="788833"/>
                </a:lnTo>
                <a:lnTo>
                  <a:pt x="2014159" y="799071"/>
                </a:lnTo>
                <a:lnTo>
                  <a:pt x="1955347" y="808461"/>
                </a:lnTo>
                <a:lnTo>
                  <a:pt x="1894927" y="816977"/>
                </a:lnTo>
                <a:lnTo>
                  <a:pt x="1832985" y="824590"/>
                </a:lnTo>
                <a:lnTo>
                  <a:pt x="1769607" y="831275"/>
                </a:lnTo>
                <a:lnTo>
                  <a:pt x="1704879" y="837005"/>
                </a:lnTo>
                <a:lnTo>
                  <a:pt x="1638886" y="841753"/>
                </a:lnTo>
                <a:lnTo>
                  <a:pt x="1571714" y="845492"/>
                </a:lnTo>
                <a:lnTo>
                  <a:pt x="1503448" y="848196"/>
                </a:lnTo>
                <a:lnTo>
                  <a:pt x="1434175" y="849838"/>
                </a:lnTo>
                <a:lnTo>
                  <a:pt x="1363980" y="850392"/>
                </a:lnTo>
                <a:lnTo>
                  <a:pt x="1293784" y="849838"/>
                </a:lnTo>
                <a:lnTo>
                  <a:pt x="1224511" y="848196"/>
                </a:lnTo>
                <a:lnTo>
                  <a:pt x="1156245" y="845492"/>
                </a:lnTo>
                <a:lnTo>
                  <a:pt x="1089073" y="841753"/>
                </a:lnTo>
                <a:lnTo>
                  <a:pt x="1023080" y="837005"/>
                </a:lnTo>
                <a:lnTo>
                  <a:pt x="958352" y="831275"/>
                </a:lnTo>
                <a:lnTo>
                  <a:pt x="894974" y="824590"/>
                </a:lnTo>
                <a:lnTo>
                  <a:pt x="833032" y="816977"/>
                </a:lnTo>
                <a:lnTo>
                  <a:pt x="772612" y="808461"/>
                </a:lnTo>
                <a:lnTo>
                  <a:pt x="713800" y="799071"/>
                </a:lnTo>
                <a:lnTo>
                  <a:pt x="656680" y="788833"/>
                </a:lnTo>
                <a:lnTo>
                  <a:pt x="601340" y="777773"/>
                </a:lnTo>
                <a:lnTo>
                  <a:pt x="547863" y="765918"/>
                </a:lnTo>
                <a:lnTo>
                  <a:pt x="496337" y="753295"/>
                </a:lnTo>
                <a:lnTo>
                  <a:pt x="446847" y="739931"/>
                </a:lnTo>
                <a:lnTo>
                  <a:pt x="399478" y="725852"/>
                </a:lnTo>
                <a:lnTo>
                  <a:pt x="354316" y="711085"/>
                </a:lnTo>
                <a:lnTo>
                  <a:pt x="311447" y="695657"/>
                </a:lnTo>
                <a:lnTo>
                  <a:pt x="270957" y="679594"/>
                </a:lnTo>
                <a:lnTo>
                  <a:pt x="232930" y="662924"/>
                </a:lnTo>
                <a:lnTo>
                  <a:pt x="197454" y="645672"/>
                </a:lnTo>
                <a:lnTo>
                  <a:pt x="134493" y="609533"/>
                </a:lnTo>
                <a:lnTo>
                  <a:pt x="82759" y="571390"/>
                </a:lnTo>
                <a:lnTo>
                  <a:pt x="42938" y="531457"/>
                </a:lnTo>
                <a:lnTo>
                  <a:pt x="15714" y="489947"/>
                </a:lnTo>
                <a:lnTo>
                  <a:pt x="1774" y="447075"/>
                </a:lnTo>
                <a:lnTo>
                  <a:pt x="0" y="425196"/>
                </a:lnTo>
                <a:close/>
              </a:path>
            </a:pathLst>
          </a:custGeom>
          <a:ln w="12191">
            <a:solidFill>
              <a:srgbClr val="41709C"/>
            </a:solidFill>
          </a:ln>
        </p:spPr>
        <p:txBody>
          <a:bodyPr wrap="square" lIns="0" tIns="0" rIns="0" bIns="0" rtlCol="0"/>
          <a:lstStyle/>
          <a:p>
            <a:endParaRPr>
              <a:solidFill>
                <a:prstClr val="black"/>
              </a:solidFill>
            </a:endParaRPr>
          </a:p>
        </p:txBody>
      </p:sp>
      <p:sp>
        <p:nvSpPr>
          <p:cNvPr id="10" name="object 10"/>
          <p:cNvSpPr txBox="1"/>
          <p:nvPr/>
        </p:nvSpPr>
        <p:spPr>
          <a:xfrm>
            <a:off x="8888348" y="5571438"/>
            <a:ext cx="162560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工业互联网平台</a:t>
            </a:r>
            <a:endParaRPr>
              <a:solidFill>
                <a:prstClr val="black"/>
              </a:solidFill>
              <a:latin typeface="微软雅黑" panose="020B0503020204020204" charset="-122"/>
              <a:cs typeface="微软雅黑" panose="020B0503020204020204" charset="-122"/>
            </a:endParaRPr>
          </a:p>
        </p:txBody>
      </p:sp>
      <p:sp>
        <p:nvSpPr>
          <p:cNvPr id="11" name="object 11"/>
          <p:cNvSpPr/>
          <p:nvPr/>
        </p:nvSpPr>
        <p:spPr>
          <a:xfrm>
            <a:off x="3017520" y="5457444"/>
            <a:ext cx="1371600" cy="558165"/>
          </a:xfrm>
          <a:custGeom>
            <a:avLst/>
            <a:gdLst/>
            <a:ahLst/>
            <a:cxnLst/>
            <a:rect l="l" t="t" r="r" b="b"/>
            <a:pathLst>
              <a:path w="1371600" h="558164">
                <a:moveTo>
                  <a:pt x="278892" y="0"/>
                </a:moveTo>
                <a:lnTo>
                  <a:pt x="0" y="278891"/>
                </a:lnTo>
                <a:lnTo>
                  <a:pt x="278892" y="557783"/>
                </a:lnTo>
                <a:lnTo>
                  <a:pt x="278892" y="418337"/>
                </a:lnTo>
                <a:lnTo>
                  <a:pt x="1232154" y="418337"/>
                </a:lnTo>
                <a:lnTo>
                  <a:pt x="1371600" y="278891"/>
                </a:lnTo>
                <a:lnTo>
                  <a:pt x="1232154" y="139445"/>
                </a:lnTo>
                <a:lnTo>
                  <a:pt x="278892" y="139445"/>
                </a:lnTo>
                <a:lnTo>
                  <a:pt x="278892" y="0"/>
                </a:lnTo>
                <a:close/>
              </a:path>
              <a:path w="1371600" h="558164">
                <a:moveTo>
                  <a:pt x="1232154" y="418337"/>
                </a:moveTo>
                <a:lnTo>
                  <a:pt x="1092708" y="418337"/>
                </a:lnTo>
                <a:lnTo>
                  <a:pt x="1092708" y="557783"/>
                </a:lnTo>
                <a:lnTo>
                  <a:pt x="1232154" y="418337"/>
                </a:lnTo>
                <a:close/>
              </a:path>
              <a:path w="1371600" h="558164">
                <a:moveTo>
                  <a:pt x="1092708" y="0"/>
                </a:moveTo>
                <a:lnTo>
                  <a:pt x="1092708" y="139445"/>
                </a:lnTo>
                <a:lnTo>
                  <a:pt x="1232154" y="139445"/>
                </a:lnTo>
                <a:lnTo>
                  <a:pt x="1092708" y="0"/>
                </a:lnTo>
                <a:close/>
              </a:path>
            </a:pathLst>
          </a:custGeom>
          <a:solidFill>
            <a:srgbClr val="6FAC46"/>
          </a:solidFill>
        </p:spPr>
        <p:txBody>
          <a:bodyPr wrap="square" lIns="0" tIns="0" rIns="0" bIns="0" rtlCol="0"/>
          <a:lstStyle/>
          <a:p>
            <a:endParaRPr>
              <a:solidFill>
                <a:prstClr val="black"/>
              </a:solidFill>
            </a:endParaRPr>
          </a:p>
        </p:txBody>
      </p:sp>
      <p:sp>
        <p:nvSpPr>
          <p:cNvPr id="12" name="object 12"/>
          <p:cNvSpPr/>
          <p:nvPr/>
        </p:nvSpPr>
        <p:spPr>
          <a:xfrm>
            <a:off x="3017520" y="5457444"/>
            <a:ext cx="1371600" cy="558165"/>
          </a:xfrm>
          <a:custGeom>
            <a:avLst/>
            <a:gdLst/>
            <a:ahLst/>
            <a:cxnLst/>
            <a:rect l="l" t="t" r="r" b="b"/>
            <a:pathLst>
              <a:path w="1371600" h="558164">
                <a:moveTo>
                  <a:pt x="0" y="278891"/>
                </a:moveTo>
                <a:lnTo>
                  <a:pt x="278892" y="0"/>
                </a:lnTo>
                <a:lnTo>
                  <a:pt x="278892" y="139445"/>
                </a:lnTo>
                <a:lnTo>
                  <a:pt x="1092708" y="139445"/>
                </a:lnTo>
                <a:lnTo>
                  <a:pt x="1092708" y="0"/>
                </a:lnTo>
                <a:lnTo>
                  <a:pt x="1371600" y="278891"/>
                </a:lnTo>
                <a:lnTo>
                  <a:pt x="1092708" y="557783"/>
                </a:lnTo>
                <a:lnTo>
                  <a:pt x="1092708" y="418337"/>
                </a:lnTo>
                <a:lnTo>
                  <a:pt x="278892" y="418337"/>
                </a:lnTo>
                <a:lnTo>
                  <a:pt x="278892" y="557783"/>
                </a:lnTo>
                <a:lnTo>
                  <a:pt x="0" y="278891"/>
                </a:lnTo>
                <a:close/>
              </a:path>
            </a:pathLst>
          </a:custGeom>
          <a:ln w="12191">
            <a:solidFill>
              <a:srgbClr val="507D31"/>
            </a:solidFill>
          </a:ln>
        </p:spPr>
        <p:txBody>
          <a:bodyPr wrap="square" lIns="0" tIns="0" rIns="0" bIns="0" rtlCol="0"/>
          <a:lstStyle/>
          <a:p>
            <a:endParaRPr>
              <a:solidFill>
                <a:prstClr val="black"/>
              </a:solidFill>
            </a:endParaRPr>
          </a:p>
        </p:txBody>
      </p:sp>
      <p:sp>
        <p:nvSpPr>
          <p:cNvPr id="13" name="object 13"/>
          <p:cNvSpPr txBox="1"/>
          <p:nvPr/>
        </p:nvSpPr>
        <p:spPr>
          <a:xfrm>
            <a:off x="3285871" y="5604459"/>
            <a:ext cx="836294"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工控协议</a:t>
            </a:r>
            <a:endParaRPr sz="1600">
              <a:solidFill>
                <a:prstClr val="black"/>
              </a:solidFill>
              <a:latin typeface="微软雅黑" panose="020B0503020204020204" charset="-122"/>
              <a:cs typeface="微软雅黑" panose="020B0503020204020204" charset="-122"/>
            </a:endParaRPr>
          </a:p>
        </p:txBody>
      </p:sp>
      <p:sp>
        <p:nvSpPr>
          <p:cNvPr id="14" name="object 14"/>
          <p:cNvSpPr/>
          <p:nvPr/>
        </p:nvSpPr>
        <p:spPr>
          <a:xfrm>
            <a:off x="6591300" y="5457444"/>
            <a:ext cx="1557655" cy="558165"/>
          </a:xfrm>
          <a:custGeom>
            <a:avLst/>
            <a:gdLst/>
            <a:ahLst/>
            <a:cxnLst/>
            <a:rect l="l" t="t" r="r" b="b"/>
            <a:pathLst>
              <a:path w="1557654" h="558164">
                <a:moveTo>
                  <a:pt x="278892" y="0"/>
                </a:moveTo>
                <a:lnTo>
                  <a:pt x="0" y="278891"/>
                </a:lnTo>
                <a:lnTo>
                  <a:pt x="278892" y="557783"/>
                </a:lnTo>
                <a:lnTo>
                  <a:pt x="278892" y="418337"/>
                </a:lnTo>
                <a:lnTo>
                  <a:pt x="1418082" y="418337"/>
                </a:lnTo>
                <a:lnTo>
                  <a:pt x="1557528" y="278891"/>
                </a:lnTo>
                <a:lnTo>
                  <a:pt x="1418082" y="139445"/>
                </a:lnTo>
                <a:lnTo>
                  <a:pt x="278892" y="139445"/>
                </a:lnTo>
                <a:lnTo>
                  <a:pt x="278892" y="0"/>
                </a:lnTo>
                <a:close/>
              </a:path>
              <a:path w="1557654" h="558164">
                <a:moveTo>
                  <a:pt x="1418082" y="418337"/>
                </a:moveTo>
                <a:lnTo>
                  <a:pt x="1278636" y="418337"/>
                </a:lnTo>
                <a:lnTo>
                  <a:pt x="1278636" y="557783"/>
                </a:lnTo>
                <a:lnTo>
                  <a:pt x="1418082" y="418337"/>
                </a:lnTo>
                <a:close/>
              </a:path>
              <a:path w="1557654" h="558164">
                <a:moveTo>
                  <a:pt x="1278636" y="0"/>
                </a:moveTo>
                <a:lnTo>
                  <a:pt x="1278636" y="139445"/>
                </a:lnTo>
                <a:lnTo>
                  <a:pt x="1418082" y="139445"/>
                </a:lnTo>
                <a:lnTo>
                  <a:pt x="1278636" y="0"/>
                </a:lnTo>
                <a:close/>
              </a:path>
            </a:pathLst>
          </a:custGeom>
          <a:solidFill>
            <a:srgbClr val="6FAC46"/>
          </a:solidFill>
        </p:spPr>
        <p:txBody>
          <a:bodyPr wrap="square" lIns="0" tIns="0" rIns="0" bIns="0" rtlCol="0"/>
          <a:lstStyle/>
          <a:p>
            <a:endParaRPr>
              <a:solidFill>
                <a:prstClr val="black"/>
              </a:solidFill>
            </a:endParaRPr>
          </a:p>
        </p:txBody>
      </p:sp>
      <p:sp>
        <p:nvSpPr>
          <p:cNvPr id="15" name="object 15"/>
          <p:cNvSpPr/>
          <p:nvPr/>
        </p:nvSpPr>
        <p:spPr>
          <a:xfrm>
            <a:off x="6591300" y="5457444"/>
            <a:ext cx="1557655" cy="558165"/>
          </a:xfrm>
          <a:custGeom>
            <a:avLst/>
            <a:gdLst/>
            <a:ahLst/>
            <a:cxnLst/>
            <a:rect l="l" t="t" r="r" b="b"/>
            <a:pathLst>
              <a:path w="1557654" h="558164">
                <a:moveTo>
                  <a:pt x="0" y="278891"/>
                </a:moveTo>
                <a:lnTo>
                  <a:pt x="278892" y="0"/>
                </a:lnTo>
                <a:lnTo>
                  <a:pt x="278892" y="139445"/>
                </a:lnTo>
                <a:lnTo>
                  <a:pt x="1278636" y="139445"/>
                </a:lnTo>
                <a:lnTo>
                  <a:pt x="1278636" y="0"/>
                </a:lnTo>
                <a:lnTo>
                  <a:pt x="1557528" y="278891"/>
                </a:lnTo>
                <a:lnTo>
                  <a:pt x="1278636" y="557783"/>
                </a:lnTo>
                <a:lnTo>
                  <a:pt x="1278636" y="418337"/>
                </a:lnTo>
                <a:lnTo>
                  <a:pt x="278892" y="418337"/>
                </a:lnTo>
                <a:lnTo>
                  <a:pt x="278892" y="557783"/>
                </a:lnTo>
                <a:lnTo>
                  <a:pt x="0" y="278891"/>
                </a:lnTo>
                <a:close/>
              </a:path>
            </a:pathLst>
          </a:custGeom>
          <a:ln w="12192">
            <a:solidFill>
              <a:srgbClr val="507D31"/>
            </a:solidFill>
          </a:ln>
        </p:spPr>
        <p:txBody>
          <a:bodyPr wrap="square" lIns="0" tIns="0" rIns="0" bIns="0" rtlCol="0"/>
          <a:lstStyle/>
          <a:p>
            <a:endParaRPr>
              <a:solidFill>
                <a:prstClr val="black"/>
              </a:solidFill>
            </a:endParaRPr>
          </a:p>
        </p:txBody>
      </p:sp>
      <p:sp>
        <p:nvSpPr>
          <p:cNvPr id="16" name="object 16"/>
          <p:cNvSpPr txBox="1"/>
          <p:nvPr/>
        </p:nvSpPr>
        <p:spPr>
          <a:xfrm>
            <a:off x="6852284" y="5604459"/>
            <a:ext cx="1038860"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物联网协议</a:t>
            </a:r>
            <a:endParaRPr sz="1600">
              <a:solidFill>
                <a:prstClr val="black"/>
              </a:solidFill>
              <a:latin typeface="微软雅黑" panose="020B0503020204020204" charset="-122"/>
              <a:cs typeface="微软雅黑" panose="020B0503020204020204" charset="-122"/>
            </a:endParaRPr>
          </a:p>
        </p:txBody>
      </p:sp>
      <p:sp>
        <p:nvSpPr>
          <p:cNvPr id="17" name="object 17"/>
          <p:cNvSpPr/>
          <p:nvPr/>
        </p:nvSpPr>
        <p:spPr>
          <a:xfrm>
            <a:off x="4693920" y="3914158"/>
            <a:ext cx="1709927" cy="71675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8" name="object 18"/>
          <p:cNvSpPr/>
          <p:nvPr/>
        </p:nvSpPr>
        <p:spPr>
          <a:xfrm>
            <a:off x="4693920" y="3914158"/>
            <a:ext cx="1710055" cy="716915"/>
          </a:xfrm>
          <a:custGeom>
            <a:avLst/>
            <a:gdLst/>
            <a:ahLst/>
            <a:cxnLst/>
            <a:rect l="l" t="t" r="r" b="b"/>
            <a:pathLst>
              <a:path w="1710054" h="716914">
                <a:moveTo>
                  <a:pt x="0" y="43034"/>
                </a:moveTo>
                <a:lnTo>
                  <a:pt x="40712" y="24539"/>
                </a:lnTo>
                <a:lnTo>
                  <a:pt x="81425" y="11591"/>
                </a:lnTo>
                <a:lnTo>
                  <a:pt x="122137" y="3606"/>
                </a:lnTo>
                <a:lnTo>
                  <a:pt x="162850" y="0"/>
                </a:lnTo>
                <a:lnTo>
                  <a:pt x="203562" y="189"/>
                </a:lnTo>
                <a:lnTo>
                  <a:pt x="244275" y="3590"/>
                </a:lnTo>
                <a:lnTo>
                  <a:pt x="284988" y="9619"/>
                </a:lnTo>
                <a:lnTo>
                  <a:pt x="325700" y="17692"/>
                </a:lnTo>
                <a:lnTo>
                  <a:pt x="366413" y="27225"/>
                </a:lnTo>
                <a:lnTo>
                  <a:pt x="407125" y="37635"/>
                </a:lnTo>
                <a:lnTo>
                  <a:pt x="447838" y="48338"/>
                </a:lnTo>
                <a:lnTo>
                  <a:pt x="488550" y="58749"/>
                </a:lnTo>
                <a:lnTo>
                  <a:pt x="529263" y="68286"/>
                </a:lnTo>
                <a:lnTo>
                  <a:pt x="569976" y="76364"/>
                </a:lnTo>
                <a:lnTo>
                  <a:pt x="610688" y="82400"/>
                </a:lnTo>
                <a:lnTo>
                  <a:pt x="651401" y="85810"/>
                </a:lnTo>
                <a:lnTo>
                  <a:pt x="692113" y="86010"/>
                </a:lnTo>
                <a:lnTo>
                  <a:pt x="732826" y="82416"/>
                </a:lnTo>
                <a:lnTo>
                  <a:pt x="773538" y="74444"/>
                </a:lnTo>
                <a:lnTo>
                  <a:pt x="814251" y="61512"/>
                </a:lnTo>
                <a:lnTo>
                  <a:pt x="854963" y="43034"/>
                </a:lnTo>
                <a:lnTo>
                  <a:pt x="895676" y="24539"/>
                </a:lnTo>
                <a:lnTo>
                  <a:pt x="936389" y="11591"/>
                </a:lnTo>
                <a:lnTo>
                  <a:pt x="977101" y="3606"/>
                </a:lnTo>
                <a:lnTo>
                  <a:pt x="1017814" y="0"/>
                </a:lnTo>
                <a:lnTo>
                  <a:pt x="1058526" y="189"/>
                </a:lnTo>
                <a:lnTo>
                  <a:pt x="1099239" y="3590"/>
                </a:lnTo>
                <a:lnTo>
                  <a:pt x="1139952" y="9619"/>
                </a:lnTo>
                <a:lnTo>
                  <a:pt x="1180664" y="17692"/>
                </a:lnTo>
                <a:lnTo>
                  <a:pt x="1221377" y="27225"/>
                </a:lnTo>
                <a:lnTo>
                  <a:pt x="1262089" y="37635"/>
                </a:lnTo>
                <a:lnTo>
                  <a:pt x="1302802" y="48338"/>
                </a:lnTo>
                <a:lnTo>
                  <a:pt x="1343514" y="58749"/>
                </a:lnTo>
                <a:lnTo>
                  <a:pt x="1384227" y="68286"/>
                </a:lnTo>
                <a:lnTo>
                  <a:pt x="1424940" y="76364"/>
                </a:lnTo>
                <a:lnTo>
                  <a:pt x="1465652" y="82400"/>
                </a:lnTo>
                <a:lnTo>
                  <a:pt x="1506365" y="85810"/>
                </a:lnTo>
                <a:lnTo>
                  <a:pt x="1547077" y="86010"/>
                </a:lnTo>
                <a:lnTo>
                  <a:pt x="1587790" y="82416"/>
                </a:lnTo>
                <a:lnTo>
                  <a:pt x="1628502" y="74444"/>
                </a:lnTo>
                <a:lnTo>
                  <a:pt x="1669215" y="61512"/>
                </a:lnTo>
                <a:lnTo>
                  <a:pt x="1709927" y="43034"/>
                </a:lnTo>
                <a:lnTo>
                  <a:pt x="1709927" y="673716"/>
                </a:lnTo>
                <a:lnTo>
                  <a:pt x="1669215" y="692211"/>
                </a:lnTo>
                <a:lnTo>
                  <a:pt x="1628502" y="705159"/>
                </a:lnTo>
                <a:lnTo>
                  <a:pt x="1587790" y="713145"/>
                </a:lnTo>
                <a:lnTo>
                  <a:pt x="1547077" y="716751"/>
                </a:lnTo>
                <a:lnTo>
                  <a:pt x="1506365" y="716561"/>
                </a:lnTo>
                <a:lnTo>
                  <a:pt x="1465652" y="713160"/>
                </a:lnTo>
                <a:lnTo>
                  <a:pt x="1424940" y="707131"/>
                </a:lnTo>
                <a:lnTo>
                  <a:pt x="1384227" y="699058"/>
                </a:lnTo>
                <a:lnTo>
                  <a:pt x="1343514" y="689525"/>
                </a:lnTo>
                <a:lnTo>
                  <a:pt x="1302802" y="679115"/>
                </a:lnTo>
                <a:lnTo>
                  <a:pt x="1262089" y="668412"/>
                </a:lnTo>
                <a:lnTo>
                  <a:pt x="1221377" y="658001"/>
                </a:lnTo>
                <a:lnTo>
                  <a:pt x="1180664" y="648464"/>
                </a:lnTo>
                <a:lnTo>
                  <a:pt x="1139952" y="640386"/>
                </a:lnTo>
                <a:lnTo>
                  <a:pt x="1099239" y="634350"/>
                </a:lnTo>
                <a:lnTo>
                  <a:pt x="1058526" y="630940"/>
                </a:lnTo>
                <a:lnTo>
                  <a:pt x="1017814" y="630740"/>
                </a:lnTo>
                <a:lnTo>
                  <a:pt x="977101" y="634334"/>
                </a:lnTo>
                <a:lnTo>
                  <a:pt x="936389" y="642306"/>
                </a:lnTo>
                <a:lnTo>
                  <a:pt x="895676" y="655238"/>
                </a:lnTo>
                <a:lnTo>
                  <a:pt x="854963" y="673716"/>
                </a:lnTo>
                <a:lnTo>
                  <a:pt x="814251" y="692211"/>
                </a:lnTo>
                <a:lnTo>
                  <a:pt x="773538" y="705159"/>
                </a:lnTo>
                <a:lnTo>
                  <a:pt x="732826" y="713145"/>
                </a:lnTo>
                <a:lnTo>
                  <a:pt x="692113" y="716751"/>
                </a:lnTo>
                <a:lnTo>
                  <a:pt x="651401" y="716561"/>
                </a:lnTo>
                <a:lnTo>
                  <a:pt x="610688" y="713160"/>
                </a:lnTo>
                <a:lnTo>
                  <a:pt x="569976" y="707131"/>
                </a:lnTo>
                <a:lnTo>
                  <a:pt x="529263" y="699058"/>
                </a:lnTo>
                <a:lnTo>
                  <a:pt x="488550" y="689525"/>
                </a:lnTo>
                <a:lnTo>
                  <a:pt x="447838" y="679115"/>
                </a:lnTo>
                <a:lnTo>
                  <a:pt x="407125" y="668412"/>
                </a:lnTo>
                <a:lnTo>
                  <a:pt x="366413" y="658001"/>
                </a:lnTo>
                <a:lnTo>
                  <a:pt x="325700" y="648464"/>
                </a:lnTo>
                <a:lnTo>
                  <a:pt x="284988" y="640386"/>
                </a:lnTo>
                <a:lnTo>
                  <a:pt x="244275" y="634350"/>
                </a:lnTo>
                <a:lnTo>
                  <a:pt x="203562" y="630940"/>
                </a:lnTo>
                <a:lnTo>
                  <a:pt x="162850" y="630740"/>
                </a:lnTo>
                <a:lnTo>
                  <a:pt x="122137" y="634334"/>
                </a:lnTo>
                <a:lnTo>
                  <a:pt x="81425" y="642306"/>
                </a:lnTo>
                <a:lnTo>
                  <a:pt x="40712" y="655238"/>
                </a:lnTo>
                <a:lnTo>
                  <a:pt x="0" y="673716"/>
                </a:lnTo>
                <a:lnTo>
                  <a:pt x="0" y="43034"/>
                </a:lnTo>
                <a:close/>
              </a:path>
            </a:pathLst>
          </a:custGeom>
          <a:ln w="6095">
            <a:solidFill>
              <a:srgbClr val="6FAC46"/>
            </a:solidFill>
          </a:ln>
        </p:spPr>
        <p:txBody>
          <a:bodyPr wrap="square" lIns="0" tIns="0" rIns="0" bIns="0" rtlCol="0"/>
          <a:lstStyle/>
          <a:p>
            <a:endParaRPr>
              <a:solidFill>
                <a:prstClr val="black"/>
              </a:solidFill>
            </a:endParaRPr>
          </a:p>
        </p:txBody>
      </p:sp>
      <p:sp>
        <p:nvSpPr>
          <p:cNvPr id="19" name="object 19"/>
          <p:cNvSpPr txBox="1"/>
          <p:nvPr/>
        </p:nvSpPr>
        <p:spPr>
          <a:xfrm>
            <a:off x="1206195" y="966089"/>
            <a:ext cx="9780270" cy="3427729"/>
          </a:xfrm>
          <a:prstGeom prst="rect">
            <a:avLst/>
          </a:prstGeom>
        </p:spPr>
        <p:txBody>
          <a:bodyPr vert="horz" wrap="square" lIns="0" tIns="0" rIns="0" bIns="0" rtlCol="0">
            <a:spAutoFit/>
          </a:bodyPr>
          <a:lstStyle/>
          <a:p>
            <a:pPr marL="1849120"/>
            <a:r>
              <a:rPr sz="3200" b="1" dirty="0">
                <a:solidFill>
                  <a:srgbClr val="00A755"/>
                </a:solidFill>
                <a:latin typeface="微软雅黑" panose="020B0503020204020204" charset="-122"/>
                <a:cs typeface="微软雅黑" panose="020B0503020204020204" charset="-122"/>
              </a:rPr>
              <a:t>物联网关的主要功</a:t>
            </a:r>
            <a:r>
              <a:rPr sz="3200" b="1" spc="5" dirty="0">
                <a:solidFill>
                  <a:srgbClr val="00A755"/>
                </a:solidFill>
                <a:latin typeface="微软雅黑" panose="020B0503020204020204" charset="-122"/>
                <a:cs typeface="微软雅黑" panose="020B0503020204020204" charset="-122"/>
              </a:rPr>
              <a:t>能</a:t>
            </a:r>
            <a:r>
              <a:rPr sz="3200" b="1" spc="-9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-（1）协议转换功能</a:t>
            </a:r>
            <a:endParaRPr sz="2000">
              <a:solidFill>
                <a:prstClr val="black"/>
              </a:solidFill>
              <a:latin typeface="微软雅黑" panose="020B0503020204020204" charset="-122"/>
              <a:cs typeface="微软雅黑" panose="020B0503020204020204" charset="-122"/>
            </a:endParaRPr>
          </a:p>
          <a:p>
            <a:pPr marL="12700" marR="5080" indent="476885" algn="just">
              <a:lnSpc>
                <a:spcPct val="150000"/>
              </a:lnSpc>
              <a:spcBef>
                <a:spcPts val="1340"/>
              </a:spcBef>
            </a:pPr>
            <a:r>
              <a:rPr spc="20" dirty="0">
                <a:solidFill>
                  <a:prstClr val="black"/>
                </a:solidFill>
                <a:latin typeface="微软雅黑" panose="020B0503020204020204" charset="-122"/>
                <a:cs typeface="微软雅黑" panose="020B0503020204020204" charset="-122"/>
              </a:rPr>
              <a:t>物联</a:t>
            </a:r>
            <a:r>
              <a:rPr spc="30" dirty="0">
                <a:solidFill>
                  <a:prstClr val="black"/>
                </a:solidFill>
                <a:latin typeface="微软雅黑" panose="020B0503020204020204" charset="-122"/>
                <a:cs typeface="微软雅黑" panose="020B0503020204020204" charset="-122"/>
              </a:rPr>
              <a:t>网关</a:t>
            </a:r>
            <a:r>
              <a:rPr spc="20" dirty="0">
                <a:solidFill>
                  <a:prstClr val="black"/>
                </a:solidFill>
                <a:latin typeface="微软雅黑" panose="020B0503020204020204" charset="-122"/>
                <a:cs typeface="微软雅黑" panose="020B0503020204020204" charset="-122"/>
              </a:rPr>
              <a:t>类似物联网</a:t>
            </a:r>
            <a:r>
              <a:rPr spc="30" dirty="0">
                <a:solidFill>
                  <a:prstClr val="black"/>
                </a:solidFill>
                <a:latin typeface="微软雅黑" panose="020B0503020204020204" charset="-122"/>
                <a:cs typeface="微软雅黑" panose="020B0503020204020204" charset="-122"/>
              </a:rPr>
              <a:t>世</a:t>
            </a:r>
            <a:r>
              <a:rPr spc="20" dirty="0">
                <a:solidFill>
                  <a:prstClr val="black"/>
                </a:solidFill>
                <a:latin typeface="微软雅黑" panose="020B0503020204020204" charset="-122"/>
                <a:cs typeface="微软雅黑" panose="020B0503020204020204" charset="-122"/>
              </a:rPr>
              <a:t>界里</a:t>
            </a:r>
            <a:r>
              <a:rPr spc="5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“同</a:t>
            </a:r>
            <a:r>
              <a:rPr spc="30" dirty="0">
                <a:solidFill>
                  <a:prstClr val="black"/>
                </a:solidFill>
                <a:latin typeface="微软雅黑" panose="020B0503020204020204" charset="-122"/>
                <a:cs typeface="微软雅黑" panose="020B0503020204020204" charset="-122"/>
              </a:rPr>
              <a:t>声</a:t>
            </a:r>
            <a:r>
              <a:rPr spc="20" dirty="0">
                <a:solidFill>
                  <a:prstClr val="black"/>
                </a:solidFill>
                <a:latin typeface="微软雅黑" panose="020B0503020204020204" charset="-122"/>
                <a:cs typeface="微软雅黑" panose="020B0503020204020204" charset="-122"/>
              </a:rPr>
              <a:t>传译</a:t>
            </a:r>
            <a:r>
              <a:rPr spc="35" dirty="0">
                <a:solidFill>
                  <a:prstClr val="black"/>
                </a:solidFill>
                <a:latin typeface="微软雅黑" panose="020B0503020204020204" charset="-122"/>
                <a:cs typeface="微软雅黑" panose="020B0503020204020204" charset="-122"/>
              </a:rPr>
              <a:t>员</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把</a:t>
            </a:r>
            <a:r>
              <a:rPr spc="20" dirty="0">
                <a:solidFill>
                  <a:prstClr val="black"/>
                </a:solidFill>
                <a:latin typeface="微软雅黑" panose="020B0503020204020204" charset="-122"/>
                <a:cs typeface="微软雅黑" panose="020B0503020204020204" charset="-122"/>
              </a:rPr>
              <a:t>“设备的语</a:t>
            </a:r>
            <a:r>
              <a:rPr spc="35" dirty="0">
                <a:solidFill>
                  <a:prstClr val="black"/>
                </a:solidFill>
                <a:latin typeface="微软雅黑" panose="020B0503020204020204" charset="-122"/>
                <a:cs typeface="微软雅黑" panose="020B0503020204020204" charset="-122"/>
              </a:rPr>
              <a:t>言</a:t>
            </a:r>
            <a:r>
              <a:rPr spc="20" dirty="0">
                <a:solidFill>
                  <a:prstClr val="black"/>
                </a:solidFill>
                <a:latin typeface="微软雅黑" panose="020B0503020204020204" charset="-122"/>
                <a:cs typeface="微软雅黑" panose="020B0503020204020204" charset="-122"/>
              </a:rPr>
              <a:t>”（工控协</a:t>
            </a:r>
            <a:r>
              <a:rPr spc="35" dirty="0">
                <a:solidFill>
                  <a:prstClr val="black"/>
                </a:solidFill>
                <a:latin typeface="微软雅黑" panose="020B0503020204020204" charset="-122"/>
                <a:cs typeface="微软雅黑" panose="020B0503020204020204" charset="-122"/>
              </a:rPr>
              <a:t>议</a:t>
            </a:r>
            <a:r>
              <a:rPr spc="20" dirty="0">
                <a:solidFill>
                  <a:prstClr val="black"/>
                </a:solidFill>
                <a:latin typeface="微软雅黑" panose="020B0503020204020204" charset="-122"/>
                <a:cs typeface="微软雅黑" panose="020B0503020204020204" charset="-122"/>
              </a:rPr>
              <a:t>）翻译成工业 </a:t>
            </a:r>
            <a:r>
              <a:rPr dirty="0">
                <a:solidFill>
                  <a:prstClr val="black"/>
                </a:solidFill>
                <a:latin typeface="微软雅黑" panose="020B0503020204020204" charset="-122"/>
                <a:cs typeface="微软雅黑" panose="020B0503020204020204" charset="-122"/>
              </a:rPr>
              <a:t>互联网平台理解的语</a:t>
            </a:r>
            <a:r>
              <a:rPr spc="-20" dirty="0">
                <a:solidFill>
                  <a:prstClr val="black"/>
                </a:solidFill>
                <a:latin typeface="微软雅黑" panose="020B0503020204020204" charset="-122"/>
                <a:cs typeface="微软雅黑" panose="020B0503020204020204" charset="-122"/>
              </a:rPr>
              <a:t>言</a:t>
            </a:r>
            <a:r>
              <a:rPr dirty="0">
                <a:solidFill>
                  <a:prstClr val="black"/>
                </a:solidFill>
                <a:latin typeface="微软雅黑" panose="020B0503020204020204" charset="-122"/>
                <a:cs typeface="微软雅黑" panose="020B0503020204020204" charset="-122"/>
              </a:rPr>
              <a:t>（物联网协议），并进行</a:t>
            </a:r>
            <a:r>
              <a:rPr b="1" dirty="0">
                <a:solidFill>
                  <a:prstClr val="black"/>
                </a:solidFill>
                <a:latin typeface="微软雅黑" panose="020B0503020204020204" charset="-122"/>
                <a:cs typeface="微软雅黑" panose="020B0503020204020204" charset="-122"/>
              </a:rPr>
              <a:t>双向数据传输</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12065" indent="476885" algn="just">
              <a:lnSpc>
                <a:spcPct val="150000"/>
              </a:lnSpc>
            </a:pPr>
            <a:r>
              <a:rPr spc="20" dirty="0">
                <a:solidFill>
                  <a:prstClr val="black"/>
                </a:solidFill>
                <a:latin typeface="微软雅黑" panose="020B0503020204020204" charset="-122"/>
                <a:cs typeface="微软雅黑" panose="020B0503020204020204" charset="-122"/>
              </a:rPr>
              <a:t>反过</a:t>
            </a:r>
            <a:r>
              <a:rPr spc="35" dirty="0">
                <a:solidFill>
                  <a:prstClr val="black"/>
                </a:solidFill>
                <a:latin typeface="微软雅黑" panose="020B0503020204020204" charset="-122"/>
                <a:cs typeface="微软雅黑" panose="020B0503020204020204" charset="-122"/>
              </a:rPr>
              <a:t>来，</a:t>
            </a:r>
            <a:r>
              <a:rPr spc="20" dirty="0">
                <a:solidFill>
                  <a:prstClr val="black"/>
                </a:solidFill>
                <a:latin typeface="微软雅黑" panose="020B0503020204020204" charset="-122"/>
                <a:cs typeface="微软雅黑" panose="020B0503020204020204" charset="-122"/>
              </a:rPr>
              <a:t>当需要从工</a:t>
            </a:r>
            <a:r>
              <a:rPr spc="30" dirty="0">
                <a:solidFill>
                  <a:prstClr val="black"/>
                </a:solidFill>
                <a:latin typeface="微软雅黑" panose="020B0503020204020204" charset="-122"/>
                <a:cs typeface="微软雅黑" panose="020B0503020204020204" charset="-122"/>
              </a:rPr>
              <a:t>业</a:t>
            </a:r>
            <a:r>
              <a:rPr spc="20" dirty="0">
                <a:solidFill>
                  <a:prstClr val="black"/>
                </a:solidFill>
                <a:latin typeface="微软雅黑" panose="020B0503020204020204" charset="-122"/>
                <a:cs typeface="微软雅黑" panose="020B0503020204020204" charset="-122"/>
              </a:rPr>
              <a:t>互联网平台</a:t>
            </a:r>
            <a:r>
              <a:rPr spc="30" dirty="0">
                <a:solidFill>
                  <a:prstClr val="black"/>
                </a:solidFill>
                <a:latin typeface="微软雅黑" panose="020B0503020204020204" charset="-122"/>
                <a:cs typeface="微软雅黑" panose="020B0503020204020204" charset="-122"/>
              </a:rPr>
              <a:t>向</a:t>
            </a:r>
            <a:r>
              <a:rPr spc="20" dirty="0">
                <a:solidFill>
                  <a:prstClr val="black"/>
                </a:solidFill>
                <a:latin typeface="微软雅黑" panose="020B0503020204020204" charset="-122"/>
                <a:cs typeface="微软雅黑" panose="020B0503020204020204" charset="-122"/>
              </a:rPr>
              <a:t>设备下发指</a:t>
            </a:r>
            <a:r>
              <a:rPr spc="30" dirty="0">
                <a:solidFill>
                  <a:prstClr val="black"/>
                </a:solidFill>
                <a:latin typeface="微软雅黑" panose="020B0503020204020204" charset="-122"/>
                <a:cs typeface="微软雅黑" panose="020B0503020204020204" charset="-122"/>
              </a:rPr>
              <a:t>令</a:t>
            </a:r>
            <a:r>
              <a:rPr spc="70" dirty="0">
                <a:solidFill>
                  <a:prstClr val="black"/>
                </a:solidFill>
                <a:latin typeface="微软雅黑" panose="020B0503020204020204" charset="-122"/>
                <a:cs typeface="微软雅黑" panose="020B0503020204020204" charset="-122"/>
              </a:rPr>
              <a:t>时</a:t>
            </a:r>
            <a:r>
              <a:rPr spc="20" dirty="0">
                <a:solidFill>
                  <a:prstClr val="black"/>
                </a:solidFill>
                <a:latin typeface="微软雅黑" panose="020B0503020204020204" charset="-122"/>
                <a:cs typeface="微软雅黑" panose="020B0503020204020204" charset="-122"/>
              </a:rPr>
              <a:t>，物联网</a:t>
            </a:r>
            <a:r>
              <a:rPr spc="30" dirty="0">
                <a:solidFill>
                  <a:prstClr val="black"/>
                </a:solidFill>
                <a:latin typeface="微软雅黑" panose="020B0503020204020204" charset="-122"/>
                <a:cs typeface="微软雅黑" panose="020B0503020204020204" charset="-122"/>
              </a:rPr>
              <a:t>关</a:t>
            </a:r>
            <a:r>
              <a:rPr spc="20" dirty="0">
                <a:solidFill>
                  <a:prstClr val="black"/>
                </a:solidFill>
                <a:latin typeface="微软雅黑" panose="020B0503020204020204" charset="-122"/>
                <a:cs typeface="微软雅黑" panose="020B0503020204020204" charset="-122"/>
              </a:rPr>
              <a:t>会使用物联</a:t>
            </a:r>
            <a:r>
              <a:rPr spc="30" dirty="0">
                <a:solidFill>
                  <a:prstClr val="black"/>
                </a:solidFill>
                <a:latin typeface="微软雅黑" panose="020B0503020204020204" charset="-122"/>
                <a:cs typeface="微软雅黑" panose="020B0503020204020204" charset="-122"/>
              </a:rPr>
              <a:t>网</a:t>
            </a:r>
            <a:r>
              <a:rPr spc="20" dirty="0">
                <a:solidFill>
                  <a:prstClr val="black"/>
                </a:solidFill>
                <a:latin typeface="微软雅黑" panose="020B0503020204020204" charset="-122"/>
                <a:cs typeface="微软雅黑" panose="020B0503020204020204" charset="-122"/>
              </a:rPr>
              <a:t>协议与工业</a:t>
            </a:r>
            <a:r>
              <a:rPr dirty="0">
                <a:solidFill>
                  <a:prstClr val="black"/>
                </a:solidFill>
                <a:latin typeface="微软雅黑" panose="020B0503020204020204" charset="-122"/>
                <a:cs typeface="微软雅黑" panose="020B0503020204020204" charset="-122"/>
              </a:rPr>
              <a:t>互 </a:t>
            </a:r>
            <a:r>
              <a:rPr spc="25" dirty="0">
                <a:solidFill>
                  <a:prstClr val="black"/>
                </a:solidFill>
                <a:latin typeface="微软雅黑" panose="020B0503020204020204" charset="-122"/>
                <a:cs typeface="微软雅黑" panose="020B0503020204020204" charset="-122"/>
              </a:rPr>
              <a:t>联网</a:t>
            </a:r>
            <a:r>
              <a:rPr spc="35" dirty="0">
                <a:solidFill>
                  <a:prstClr val="black"/>
                </a:solidFill>
                <a:latin typeface="微软雅黑" panose="020B0503020204020204" charset="-122"/>
                <a:cs typeface="微软雅黑" panose="020B0503020204020204" charset="-122"/>
              </a:rPr>
              <a:t>平</a:t>
            </a:r>
            <a:r>
              <a:rPr spc="25" dirty="0">
                <a:solidFill>
                  <a:prstClr val="black"/>
                </a:solidFill>
                <a:latin typeface="微软雅黑" panose="020B0503020204020204" charset="-122"/>
                <a:cs typeface="微软雅黑" panose="020B0503020204020204" charset="-122"/>
              </a:rPr>
              <a:t>台</a:t>
            </a:r>
            <a:r>
              <a:rPr spc="35" dirty="0">
                <a:solidFill>
                  <a:prstClr val="black"/>
                </a:solidFill>
                <a:latin typeface="微软雅黑" panose="020B0503020204020204" charset="-122"/>
                <a:cs typeface="微软雅黑" panose="020B0503020204020204" charset="-122"/>
              </a:rPr>
              <a:t>通</a:t>
            </a:r>
            <a:r>
              <a:rPr spc="30" dirty="0">
                <a:solidFill>
                  <a:prstClr val="black"/>
                </a:solidFill>
                <a:latin typeface="微软雅黑" panose="020B0503020204020204" charset="-122"/>
                <a:cs typeface="微软雅黑" panose="020B0503020204020204" charset="-122"/>
              </a:rPr>
              <a:t>信</a:t>
            </a:r>
            <a:r>
              <a:rPr spc="20" dirty="0">
                <a:solidFill>
                  <a:prstClr val="black"/>
                </a:solidFill>
                <a:latin typeface="微软雅黑" panose="020B0503020204020204" charset="-122"/>
                <a:cs typeface="微软雅黑" panose="020B0503020204020204" charset="-122"/>
              </a:rPr>
              <a:t>，接</a:t>
            </a:r>
            <a:r>
              <a:rPr spc="30" dirty="0">
                <a:solidFill>
                  <a:prstClr val="black"/>
                </a:solidFill>
                <a:latin typeface="微软雅黑" panose="020B0503020204020204" charset="-122"/>
                <a:cs typeface="微软雅黑" panose="020B0503020204020204" charset="-122"/>
              </a:rPr>
              <a:t>收</a:t>
            </a:r>
            <a:r>
              <a:rPr spc="20" dirty="0">
                <a:solidFill>
                  <a:prstClr val="black"/>
                </a:solidFill>
                <a:latin typeface="微软雅黑" panose="020B0503020204020204" charset="-122"/>
                <a:cs typeface="微软雅黑" panose="020B0503020204020204" charset="-122"/>
              </a:rPr>
              <a:t>包</a:t>
            </a:r>
            <a:r>
              <a:rPr spc="30" dirty="0">
                <a:solidFill>
                  <a:prstClr val="black"/>
                </a:solidFill>
                <a:latin typeface="微软雅黑" panose="020B0503020204020204" charset="-122"/>
                <a:cs typeface="微软雅黑" panose="020B0503020204020204" charset="-122"/>
              </a:rPr>
              <a:t>含指</a:t>
            </a:r>
            <a:r>
              <a:rPr spc="20" dirty="0">
                <a:solidFill>
                  <a:prstClr val="black"/>
                </a:solidFill>
                <a:latin typeface="微软雅黑" panose="020B0503020204020204" charset="-122"/>
                <a:cs typeface="微软雅黑" panose="020B0503020204020204" charset="-122"/>
              </a:rPr>
              <a:t>令信</a:t>
            </a:r>
            <a:r>
              <a:rPr spc="30" dirty="0">
                <a:solidFill>
                  <a:prstClr val="black"/>
                </a:solidFill>
                <a:latin typeface="微软雅黑" panose="020B0503020204020204" charset="-122"/>
                <a:cs typeface="微软雅黑" panose="020B0503020204020204" charset="-122"/>
              </a:rPr>
              <a:t>息</a:t>
            </a:r>
            <a:r>
              <a:rPr spc="20"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数据</a:t>
            </a:r>
            <a:r>
              <a:rPr spc="45" dirty="0">
                <a:solidFill>
                  <a:prstClr val="black"/>
                </a:solidFill>
                <a:latin typeface="微软雅黑" panose="020B0503020204020204" charset="-122"/>
                <a:cs typeface="微软雅黑" panose="020B0503020204020204" charset="-122"/>
              </a:rPr>
              <a:t>包</a:t>
            </a:r>
            <a:r>
              <a:rPr spc="2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然</a:t>
            </a:r>
            <a:r>
              <a:rPr spc="20" dirty="0">
                <a:solidFill>
                  <a:prstClr val="black"/>
                </a:solidFill>
                <a:latin typeface="微软雅黑" panose="020B0503020204020204" charset="-122"/>
                <a:cs typeface="微软雅黑" panose="020B0503020204020204" charset="-122"/>
              </a:rPr>
              <a:t>后</a:t>
            </a:r>
            <a:r>
              <a:rPr spc="30" dirty="0">
                <a:solidFill>
                  <a:prstClr val="black"/>
                </a:solidFill>
                <a:latin typeface="微软雅黑" panose="020B0503020204020204" charset="-122"/>
                <a:cs typeface="微软雅黑" panose="020B0503020204020204" charset="-122"/>
              </a:rPr>
              <a:t>将数</a:t>
            </a:r>
            <a:r>
              <a:rPr spc="20" dirty="0">
                <a:solidFill>
                  <a:prstClr val="black"/>
                </a:solidFill>
                <a:latin typeface="微软雅黑" panose="020B0503020204020204" charset="-122"/>
                <a:cs typeface="微软雅黑" panose="020B0503020204020204" charset="-122"/>
              </a:rPr>
              <a:t>据包</a:t>
            </a:r>
            <a:r>
              <a:rPr spc="30" dirty="0">
                <a:solidFill>
                  <a:prstClr val="black"/>
                </a:solidFill>
                <a:latin typeface="微软雅黑" panose="020B0503020204020204" charset="-122"/>
                <a:cs typeface="微软雅黑" panose="020B0503020204020204" charset="-122"/>
              </a:rPr>
              <a:t>转</a:t>
            </a:r>
            <a:r>
              <a:rPr spc="20" dirty="0">
                <a:solidFill>
                  <a:prstClr val="black"/>
                </a:solidFill>
                <a:latin typeface="微软雅黑" panose="020B0503020204020204" charset="-122"/>
                <a:cs typeface="微软雅黑" panose="020B0503020204020204" charset="-122"/>
              </a:rPr>
              <a:t>换为</a:t>
            </a:r>
            <a:r>
              <a:rPr spc="3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备控</a:t>
            </a:r>
            <a:r>
              <a:rPr spc="30" dirty="0">
                <a:solidFill>
                  <a:prstClr val="black"/>
                </a:solidFill>
                <a:latin typeface="微软雅黑" panose="020B0503020204020204" charset="-122"/>
                <a:cs typeface="微软雅黑" panose="020B0503020204020204" charset="-122"/>
              </a:rPr>
              <a:t>制</a:t>
            </a:r>
            <a:r>
              <a:rPr spc="20" dirty="0">
                <a:solidFill>
                  <a:prstClr val="black"/>
                </a:solidFill>
                <a:latin typeface="微软雅黑" panose="020B0503020204020204" charset="-122"/>
                <a:cs typeface="微软雅黑" panose="020B0503020204020204" charset="-122"/>
              </a:rPr>
              <a:t>器使</a:t>
            </a:r>
            <a:r>
              <a:rPr spc="30" dirty="0">
                <a:solidFill>
                  <a:prstClr val="black"/>
                </a:solidFill>
                <a:latin typeface="微软雅黑" panose="020B0503020204020204" charset="-122"/>
                <a:cs typeface="微软雅黑" panose="020B0503020204020204" charset="-122"/>
              </a:rPr>
              <a:t>用</a:t>
            </a:r>
            <a:r>
              <a:rPr spc="20" dirty="0">
                <a:solidFill>
                  <a:prstClr val="black"/>
                </a:solidFill>
                <a:latin typeface="微软雅黑" panose="020B0503020204020204" charset="-122"/>
                <a:cs typeface="微软雅黑" panose="020B0503020204020204" charset="-122"/>
              </a:rPr>
              <a:t>的工</a:t>
            </a:r>
            <a:r>
              <a:rPr spc="30" dirty="0">
                <a:solidFill>
                  <a:prstClr val="black"/>
                </a:solidFill>
                <a:latin typeface="微软雅黑" panose="020B0503020204020204" charset="-122"/>
                <a:cs typeface="微软雅黑" panose="020B0503020204020204" charset="-122"/>
              </a:rPr>
              <a:t>控</a:t>
            </a:r>
            <a:r>
              <a:rPr spc="20" dirty="0">
                <a:solidFill>
                  <a:prstClr val="black"/>
                </a:solidFill>
                <a:latin typeface="微软雅黑" panose="020B0503020204020204" charset="-122"/>
                <a:cs typeface="微软雅黑" panose="020B0503020204020204" charset="-122"/>
              </a:rPr>
              <a:t>协议</a:t>
            </a:r>
            <a:r>
              <a:rPr dirty="0">
                <a:solidFill>
                  <a:prstClr val="black"/>
                </a:solidFill>
                <a:latin typeface="微软雅黑" panose="020B0503020204020204" charset="-122"/>
                <a:cs typeface="微软雅黑" panose="020B0503020204020204" charset="-122"/>
              </a:rPr>
              <a:t>对 应的数据格</a:t>
            </a:r>
            <a:r>
              <a:rPr spc="-10" dirty="0">
                <a:solidFill>
                  <a:prstClr val="black"/>
                </a:solidFill>
                <a:latin typeface="微软雅黑" panose="020B0503020204020204" charset="-122"/>
                <a:cs typeface="微软雅黑" panose="020B0503020204020204" charset="-122"/>
              </a:rPr>
              <a:t>式</a:t>
            </a:r>
            <a:r>
              <a:rPr dirty="0">
                <a:solidFill>
                  <a:prstClr val="black"/>
                </a:solidFill>
                <a:latin typeface="微软雅黑" panose="020B0503020204020204" charset="-122"/>
                <a:cs typeface="微软雅黑" panose="020B0503020204020204" charset="-122"/>
              </a:rPr>
              <a:t>，并发送至设备。</a:t>
            </a:r>
            <a:endParaRPr>
              <a:solidFill>
                <a:prstClr val="black"/>
              </a:solidFill>
              <a:latin typeface="微软雅黑" panose="020B0503020204020204" charset="-122"/>
              <a:cs typeface="微软雅黑" panose="020B0503020204020204" charset="-122"/>
            </a:endParaRPr>
          </a:p>
          <a:p>
            <a:endParaRPr sz="3250">
              <a:solidFill>
                <a:prstClr val="black"/>
              </a:solidFill>
              <a:latin typeface="Times New Roman" panose="02020603050405020304"/>
              <a:cs typeface="Times New Roman" panose="02020603050405020304"/>
            </a:endParaRPr>
          </a:p>
          <a:p>
            <a:pPr marR="1085850" algn="ctr"/>
            <a:r>
              <a:rPr sz="1400" dirty="0">
                <a:solidFill>
                  <a:prstClr val="black"/>
                </a:solidFill>
                <a:latin typeface="微软雅黑" panose="020B0503020204020204" charset="-122"/>
                <a:cs typeface="微软雅黑" panose="020B0503020204020204" charset="-122"/>
              </a:rPr>
              <a:t>“同声传译员”</a:t>
            </a:r>
            <a:endParaRPr sz="1400">
              <a:solidFill>
                <a:prstClr val="black"/>
              </a:solidFill>
              <a:latin typeface="微软雅黑" panose="020B0503020204020204" charset="-122"/>
              <a:cs typeface="微软雅黑" panose="020B0503020204020204" charset="-122"/>
            </a:endParaRPr>
          </a:p>
        </p:txBody>
      </p:sp>
      <p:sp>
        <p:nvSpPr>
          <p:cNvPr id="20" name="object 20"/>
          <p:cNvSpPr/>
          <p:nvPr/>
        </p:nvSpPr>
        <p:spPr>
          <a:xfrm>
            <a:off x="2107480" y="4475098"/>
            <a:ext cx="1717821" cy="54671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3646804" y="5351526"/>
            <a:ext cx="30352" cy="30353"/>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3503421" y="5222240"/>
            <a:ext cx="60833" cy="60705"/>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3" name="object 23"/>
          <p:cNvSpPr/>
          <p:nvPr/>
        </p:nvSpPr>
        <p:spPr>
          <a:xfrm>
            <a:off x="3337433" y="5072634"/>
            <a:ext cx="91186" cy="91186"/>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4" name="object 24"/>
          <p:cNvSpPr/>
          <p:nvPr/>
        </p:nvSpPr>
        <p:spPr>
          <a:xfrm>
            <a:off x="2107480" y="4475098"/>
            <a:ext cx="1718310" cy="546735"/>
          </a:xfrm>
          <a:custGeom>
            <a:avLst/>
            <a:gdLst/>
            <a:ahLst/>
            <a:cxnLst/>
            <a:rect l="l" t="t" r="r" b="b"/>
            <a:pathLst>
              <a:path w="1718310" h="546735">
                <a:moveTo>
                  <a:pt x="1562565" y="179831"/>
                </a:moveTo>
                <a:lnTo>
                  <a:pt x="1551447" y="127500"/>
                </a:lnTo>
                <a:lnTo>
                  <a:pt x="1491099" y="83957"/>
                </a:lnTo>
                <a:lnTo>
                  <a:pt x="1445934" y="67431"/>
                </a:lnTo>
                <a:lnTo>
                  <a:pt x="1392628" y="55441"/>
                </a:lnTo>
                <a:lnTo>
                  <a:pt x="1332568" y="48767"/>
                </a:lnTo>
                <a:lnTo>
                  <a:pt x="1287785" y="47805"/>
                </a:lnTo>
                <a:lnTo>
                  <a:pt x="1243573" y="50022"/>
                </a:lnTo>
                <a:lnTo>
                  <a:pt x="1200837" y="55358"/>
                </a:lnTo>
                <a:lnTo>
                  <a:pt x="1160483" y="63753"/>
                </a:lnTo>
                <a:lnTo>
                  <a:pt x="1127316" y="43663"/>
                </a:lnTo>
                <a:lnTo>
                  <a:pt x="1084631" y="28589"/>
                </a:lnTo>
                <a:lnTo>
                  <a:pt x="1035166" y="18891"/>
                </a:lnTo>
                <a:lnTo>
                  <a:pt x="981658" y="14929"/>
                </a:lnTo>
                <a:lnTo>
                  <a:pt x="926844" y="17063"/>
                </a:lnTo>
                <a:lnTo>
                  <a:pt x="873463" y="25653"/>
                </a:lnTo>
                <a:lnTo>
                  <a:pt x="835512" y="36798"/>
                </a:lnTo>
                <a:lnTo>
                  <a:pt x="824187" y="41274"/>
                </a:lnTo>
                <a:lnTo>
                  <a:pt x="791757" y="21692"/>
                </a:lnTo>
                <a:lnTo>
                  <a:pt x="748392" y="7968"/>
                </a:lnTo>
                <a:lnTo>
                  <a:pt x="697936" y="657"/>
                </a:lnTo>
                <a:lnTo>
                  <a:pt x="644237" y="313"/>
                </a:lnTo>
                <a:lnTo>
                  <a:pt x="591142" y="7492"/>
                </a:lnTo>
                <a:lnTo>
                  <a:pt x="573926" y="11797"/>
                </a:lnTo>
                <a:lnTo>
                  <a:pt x="557995" y="16875"/>
                </a:lnTo>
                <a:lnTo>
                  <a:pt x="543493" y="22691"/>
                </a:lnTo>
                <a:lnTo>
                  <a:pt x="530563" y="29209"/>
                </a:lnTo>
                <a:lnTo>
                  <a:pt x="492102" y="14207"/>
                </a:lnTo>
                <a:lnTo>
                  <a:pt x="447406" y="4440"/>
                </a:lnTo>
                <a:lnTo>
                  <a:pt x="399071" y="0"/>
                </a:lnTo>
                <a:lnTo>
                  <a:pt x="349687" y="978"/>
                </a:lnTo>
                <a:lnTo>
                  <a:pt x="301849" y="7467"/>
                </a:lnTo>
                <a:lnTo>
                  <a:pt x="258148" y="19557"/>
                </a:lnTo>
                <a:lnTo>
                  <a:pt x="215714" y="41576"/>
                </a:lnTo>
                <a:lnTo>
                  <a:pt x="192997" y="68452"/>
                </a:lnTo>
                <a:lnTo>
                  <a:pt x="131088" y="80622"/>
                </a:lnTo>
                <a:lnTo>
                  <a:pt x="82779" y="99881"/>
                </a:lnTo>
                <a:lnTo>
                  <a:pt x="50515" y="124359"/>
                </a:lnTo>
                <a:lnTo>
                  <a:pt x="36740" y="152183"/>
                </a:lnTo>
                <a:lnTo>
                  <a:pt x="43899" y="181482"/>
                </a:lnTo>
                <a:lnTo>
                  <a:pt x="46566" y="185673"/>
                </a:lnTo>
                <a:lnTo>
                  <a:pt x="49741" y="189737"/>
                </a:lnTo>
                <a:lnTo>
                  <a:pt x="53678" y="193674"/>
                </a:lnTo>
                <a:lnTo>
                  <a:pt x="17668" y="220803"/>
                </a:lnTo>
                <a:lnTo>
                  <a:pt x="0" y="250086"/>
                </a:lnTo>
                <a:lnTo>
                  <a:pt x="195" y="279955"/>
                </a:lnTo>
                <a:lnTo>
                  <a:pt x="17780" y="308840"/>
                </a:lnTo>
                <a:lnTo>
                  <a:pt x="52276" y="335171"/>
                </a:lnTo>
                <a:lnTo>
                  <a:pt x="103208" y="357377"/>
                </a:lnTo>
                <a:lnTo>
                  <a:pt x="162882" y="372395"/>
                </a:lnTo>
                <a:lnTo>
                  <a:pt x="229319" y="380364"/>
                </a:lnTo>
                <a:lnTo>
                  <a:pt x="238031" y="406813"/>
                </a:lnTo>
                <a:lnTo>
                  <a:pt x="298042" y="450580"/>
                </a:lnTo>
                <a:lnTo>
                  <a:pt x="344917" y="466000"/>
                </a:lnTo>
                <a:lnTo>
                  <a:pt x="400090" y="475847"/>
                </a:lnTo>
                <a:lnTo>
                  <a:pt x="461348" y="479170"/>
                </a:lnTo>
                <a:lnTo>
                  <a:pt x="492995" y="478131"/>
                </a:lnTo>
                <a:lnTo>
                  <a:pt x="523832" y="475233"/>
                </a:lnTo>
                <a:lnTo>
                  <a:pt x="553431" y="470527"/>
                </a:lnTo>
                <a:lnTo>
                  <a:pt x="581363" y="464057"/>
                </a:lnTo>
                <a:lnTo>
                  <a:pt x="606026" y="488784"/>
                </a:lnTo>
                <a:lnTo>
                  <a:pt x="641773" y="509749"/>
                </a:lnTo>
                <a:lnTo>
                  <a:pt x="686592" y="526489"/>
                </a:lnTo>
                <a:lnTo>
                  <a:pt x="738474" y="538539"/>
                </a:lnTo>
                <a:lnTo>
                  <a:pt x="795408" y="545436"/>
                </a:lnTo>
                <a:lnTo>
                  <a:pt x="855383" y="546713"/>
                </a:lnTo>
                <a:lnTo>
                  <a:pt x="916389" y="541909"/>
                </a:lnTo>
                <a:lnTo>
                  <a:pt x="959400" y="534481"/>
                </a:lnTo>
                <a:lnTo>
                  <a:pt x="998542" y="524017"/>
                </a:lnTo>
                <a:lnTo>
                  <a:pt x="1032993" y="510815"/>
                </a:lnTo>
                <a:lnTo>
                  <a:pt x="1061931" y="495172"/>
                </a:lnTo>
                <a:lnTo>
                  <a:pt x="1111809" y="505688"/>
                </a:lnTo>
                <a:lnTo>
                  <a:pt x="1163704" y="512004"/>
                </a:lnTo>
                <a:lnTo>
                  <a:pt x="1216429" y="514251"/>
                </a:lnTo>
                <a:lnTo>
                  <a:pt x="1268793" y="512555"/>
                </a:lnTo>
                <a:lnTo>
                  <a:pt x="1319607" y="507047"/>
                </a:lnTo>
                <a:lnTo>
                  <a:pt x="1367681" y="497854"/>
                </a:lnTo>
                <a:lnTo>
                  <a:pt x="1411826" y="485104"/>
                </a:lnTo>
                <a:lnTo>
                  <a:pt x="1450853" y="468928"/>
                </a:lnTo>
                <a:lnTo>
                  <a:pt x="1484587" y="448691"/>
                </a:lnTo>
                <a:lnTo>
                  <a:pt x="1485730" y="447802"/>
                </a:lnTo>
                <a:lnTo>
                  <a:pt x="1486746" y="447039"/>
                </a:lnTo>
                <a:lnTo>
                  <a:pt x="1542224" y="446014"/>
                </a:lnTo>
                <a:lnTo>
                  <a:pt x="1592392" y="437863"/>
                </a:lnTo>
                <a:lnTo>
                  <a:pt x="1634074" y="423658"/>
                </a:lnTo>
                <a:lnTo>
                  <a:pt x="1679278" y="381380"/>
                </a:lnTo>
                <a:lnTo>
                  <a:pt x="1679584" y="365013"/>
                </a:lnTo>
                <a:lnTo>
                  <a:pt x="1671817" y="349218"/>
                </a:lnTo>
                <a:lnTo>
                  <a:pt x="1656382" y="334517"/>
                </a:lnTo>
                <a:lnTo>
                  <a:pt x="1633685" y="321436"/>
                </a:lnTo>
                <a:lnTo>
                  <a:pt x="1684908" y="301486"/>
                </a:lnTo>
                <a:lnTo>
                  <a:pt x="1713616" y="275463"/>
                </a:lnTo>
                <a:lnTo>
                  <a:pt x="1717821" y="246677"/>
                </a:lnTo>
                <a:lnTo>
                  <a:pt x="1695534" y="218439"/>
                </a:lnTo>
                <a:lnTo>
                  <a:pt x="1670904" y="204289"/>
                </a:lnTo>
                <a:lnTo>
                  <a:pt x="1639845" y="193151"/>
                </a:lnTo>
                <a:lnTo>
                  <a:pt x="1603737" y="185418"/>
                </a:lnTo>
                <a:lnTo>
                  <a:pt x="1563962" y="181482"/>
                </a:lnTo>
                <a:lnTo>
                  <a:pt x="1562565" y="179831"/>
                </a:lnTo>
                <a:close/>
              </a:path>
            </a:pathLst>
          </a:custGeom>
          <a:ln w="6096">
            <a:solidFill>
              <a:srgbClr val="A4A4A4"/>
            </a:solidFill>
          </a:ln>
        </p:spPr>
        <p:txBody>
          <a:bodyPr wrap="square" lIns="0" tIns="0" rIns="0" bIns="0" rtlCol="0"/>
          <a:lstStyle/>
          <a:p>
            <a:endParaRPr>
              <a:solidFill>
                <a:prstClr val="black"/>
              </a:solidFill>
            </a:endParaRPr>
          </a:p>
        </p:txBody>
      </p:sp>
      <p:sp>
        <p:nvSpPr>
          <p:cNvPr id="25" name="object 25"/>
          <p:cNvSpPr/>
          <p:nvPr/>
        </p:nvSpPr>
        <p:spPr>
          <a:xfrm>
            <a:off x="3646804" y="5351526"/>
            <a:ext cx="30480" cy="30480"/>
          </a:xfrm>
          <a:custGeom>
            <a:avLst/>
            <a:gdLst/>
            <a:ahLst/>
            <a:cxnLst/>
            <a:rect l="l" t="t" r="r" b="b"/>
            <a:pathLst>
              <a:path w="30479" h="30479">
                <a:moveTo>
                  <a:pt x="0" y="15240"/>
                </a:moveTo>
                <a:lnTo>
                  <a:pt x="0" y="23622"/>
                </a:lnTo>
                <a:lnTo>
                  <a:pt x="6731" y="30353"/>
                </a:lnTo>
                <a:lnTo>
                  <a:pt x="15113" y="30353"/>
                </a:lnTo>
                <a:lnTo>
                  <a:pt x="23622" y="30353"/>
                </a:lnTo>
                <a:lnTo>
                  <a:pt x="30353" y="23622"/>
                </a:lnTo>
                <a:lnTo>
                  <a:pt x="30353" y="15240"/>
                </a:lnTo>
                <a:lnTo>
                  <a:pt x="30353" y="6858"/>
                </a:lnTo>
                <a:lnTo>
                  <a:pt x="23622" y="0"/>
                </a:lnTo>
                <a:lnTo>
                  <a:pt x="15113" y="0"/>
                </a:lnTo>
                <a:lnTo>
                  <a:pt x="6731" y="0"/>
                </a:lnTo>
                <a:lnTo>
                  <a:pt x="0" y="6858"/>
                </a:lnTo>
                <a:lnTo>
                  <a:pt x="0" y="15240"/>
                </a:lnTo>
                <a:close/>
              </a:path>
            </a:pathLst>
          </a:custGeom>
          <a:ln w="6096">
            <a:solidFill>
              <a:srgbClr val="A4A4A4"/>
            </a:solidFill>
          </a:ln>
        </p:spPr>
        <p:txBody>
          <a:bodyPr wrap="square" lIns="0" tIns="0" rIns="0" bIns="0" rtlCol="0"/>
          <a:lstStyle/>
          <a:p>
            <a:endParaRPr>
              <a:solidFill>
                <a:prstClr val="black"/>
              </a:solidFill>
            </a:endParaRPr>
          </a:p>
        </p:txBody>
      </p:sp>
      <p:sp>
        <p:nvSpPr>
          <p:cNvPr id="26" name="object 26"/>
          <p:cNvSpPr/>
          <p:nvPr/>
        </p:nvSpPr>
        <p:spPr>
          <a:xfrm>
            <a:off x="3503421" y="5222240"/>
            <a:ext cx="60960" cy="60960"/>
          </a:xfrm>
          <a:custGeom>
            <a:avLst/>
            <a:gdLst/>
            <a:ahLst/>
            <a:cxnLst/>
            <a:rect l="l" t="t" r="r" b="b"/>
            <a:pathLst>
              <a:path w="60960" h="60960">
                <a:moveTo>
                  <a:pt x="0" y="30352"/>
                </a:moveTo>
                <a:lnTo>
                  <a:pt x="2387" y="42167"/>
                </a:lnTo>
                <a:lnTo>
                  <a:pt x="8905" y="51815"/>
                </a:lnTo>
                <a:lnTo>
                  <a:pt x="18591" y="58320"/>
                </a:lnTo>
                <a:lnTo>
                  <a:pt x="30480" y="60705"/>
                </a:lnTo>
                <a:lnTo>
                  <a:pt x="42294" y="58320"/>
                </a:lnTo>
                <a:lnTo>
                  <a:pt x="51943" y="51815"/>
                </a:lnTo>
                <a:lnTo>
                  <a:pt x="58447" y="42167"/>
                </a:lnTo>
                <a:lnTo>
                  <a:pt x="60833" y="30352"/>
                </a:lnTo>
                <a:lnTo>
                  <a:pt x="58447" y="18538"/>
                </a:lnTo>
                <a:lnTo>
                  <a:pt x="51943" y="8889"/>
                </a:lnTo>
                <a:lnTo>
                  <a:pt x="42294" y="2385"/>
                </a:lnTo>
                <a:lnTo>
                  <a:pt x="30480" y="0"/>
                </a:lnTo>
                <a:lnTo>
                  <a:pt x="18591" y="2385"/>
                </a:lnTo>
                <a:lnTo>
                  <a:pt x="8905" y="8889"/>
                </a:lnTo>
                <a:lnTo>
                  <a:pt x="2387" y="18538"/>
                </a:lnTo>
                <a:lnTo>
                  <a:pt x="0" y="30352"/>
                </a:lnTo>
                <a:close/>
              </a:path>
            </a:pathLst>
          </a:custGeom>
          <a:ln w="6096">
            <a:solidFill>
              <a:srgbClr val="A4A4A4"/>
            </a:solidFill>
          </a:ln>
        </p:spPr>
        <p:txBody>
          <a:bodyPr wrap="square" lIns="0" tIns="0" rIns="0" bIns="0" rtlCol="0"/>
          <a:lstStyle/>
          <a:p>
            <a:endParaRPr>
              <a:solidFill>
                <a:prstClr val="black"/>
              </a:solidFill>
            </a:endParaRPr>
          </a:p>
        </p:txBody>
      </p:sp>
      <p:sp>
        <p:nvSpPr>
          <p:cNvPr id="27" name="object 27"/>
          <p:cNvSpPr/>
          <p:nvPr/>
        </p:nvSpPr>
        <p:spPr>
          <a:xfrm>
            <a:off x="3337433" y="5072634"/>
            <a:ext cx="91440" cy="91440"/>
          </a:xfrm>
          <a:custGeom>
            <a:avLst/>
            <a:gdLst/>
            <a:ahLst/>
            <a:cxnLst/>
            <a:rect l="l" t="t" r="r" b="b"/>
            <a:pathLst>
              <a:path w="91439" h="91439">
                <a:moveTo>
                  <a:pt x="0" y="45593"/>
                </a:moveTo>
                <a:lnTo>
                  <a:pt x="3587" y="63325"/>
                </a:lnTo>
                <a:lnTo>
                  <a:pt x="13366" y="77819"/>
                </a:lnTo>
                <a:lnTo>
                  <a:pt x="27860" y="87598"/>
                </a:lnTo>
                <a:lnTo>
                  <a:pt x="45593" y="91186"/>
                </a:lnTo>
                <a:lnTo>
                  <a:pt x="63325" y="87598"/>
                </a:lnTo>
                <a:lnTo>
                  <a:pt x="77819" y="77819"/>
                </a:lnTo>
                <a:lnTo>
                  <a:pt x="87598" y="63325"/>
                </a:lnTo>
                <a:lnTo>
                  <a:pt x="91186" y="45593"/>
                </a:lnTo>
                <a:lnTo>
                  <a:pt x="87598" y="27860"/>
                </a:lnTo>
                <a:lnTo>
                  <a:pt x="77819" y="13366"/>
                </a:lnTo>
                <a:lnTo>
                  <a:pt x="63325" y="3587"/>
                </a:lnTo>
                <a:lnTo>
                  <a:pt x="45593" y="0"/>
                </a:lnTo>
                <a:lnTo>
                  <a:pt x="27860" y="3587"/>
                </a:lnTo>
                <a:lnTo>
                  <a:pt x="13366" y="13366"/>
                </a:lnTo>
                <a:lnTo>
                  <a:pt x="3587" y="27860"/>
                </a:lnTo>
                <a:lnTo>
                  <a:pt x="0" y="45593"/>
                </a:lnTo>
                <a:close/>
              </a:path>
            </a:pathLst>
          </a:custGeom>
          <a:ln w="6096">
            <a:solidFill>
              <a:srgbClr val="A4A4A4"/>
            </a:solidFill>
          </a:ln>
        </p:spPr>
        <p:txBody>
          <a:bodyPr wrap="square" lIns="0" tIns="0" rIns="0" bIns="0" rtlCol="0"/>
          <a:lstStyle/>
          <a:p>
            <a:endParaRPr>
              <a:solidFill>
                <a:prstClr val="black"/>
              </a:solidFill>
            </a:endParaRPr>
          </a:p>
        </p:txBody>
      </p:sp>
      <p:sp>
        <p:nvSpPr>
          <p:cNvPr id="28" name="object 28"/>
          <p:cNvSpPr/>
          <p:nvPr/>
        </p:nvSpPr>
        <p:spPr>
          <a:xfrm>
            <a:off x="3638550" y="4794377"/>
            <a:ext cx="100965" cy="10160"/>
          </a:xfrm>
          <a:custGeom>
            <a:avLst/>
            <a:gdLst/>
            <a:ahLst/>
            <a:cxnLst/>
            <a:rect l="l" t="t" r="r" b="b"/>
            <a:pathLst>
              <a:path w="100964" h="10160">
                <a:moveTo>
                  <a:pt x="0" y="10033"/>
                </a:moveTo>
                <a:lnTo>
                  <a:pt x="26290" y="10090"/>
                </a:lnTo>
                <a:lnTo>
                  <a:pt x="52117" y="8397"/>
                </a:lnTo>
                <a:lnTo>
                  <a:pt x="77063" y="5014"/>
                </a:lnTo>
                <a:lnTo>
                  <a:pt x="100711" y="0"/>
                </a:lnTo>
              </a:path>
            </a:pathLst>
          </a:custGeom>
          <a:ln w="6096">
            <a:solidFill>
              <a:srgbClr val="A4A4A4"/>
            </a:solidFill>
          </a:ln>
        </p:spPr>
        <p:txBody>
          <a:bodyPr wrap="square" lIns="0" tIns="0" rIns="0" bIns="0" rtlCol="0"/>
          <a:lstStyle/>
          <a:p>
            <a:endParaRPr>
              <a:solidFill>
                <a:prstClr val="black"/>
              </a:solidFill>
            </a:endParaRPr>
          </a:p>
        </p:txBody>
      </p:sp>
      <p:sp>
        <p:nvSpPr>
          <p:cNvPr id="29" name="object 29"/>
          <p:cNvSpPr/>
          <p:nvPr/>
        </p:nvSpPr>
        <p:spPr>
          <a:xfrm>
            <a:off x="3549522" y="4914900"/>
            <a:ext cx="44450" cy="5080"/>
          </a:xfrm>
          <a:custGeom>
            <a:avLst/>
            <a:gdLst/>
            <a:ahLst/>
            <a:cxnLst/>
            <a:rect l="l" t="t" r="r" b="b"/>
            <a:pathLst>
              <a:path w="44450" h="5079">
                <a:moveTo>
                  <a:pt x="0" y="0"/>
                </a:moveTo>
                <a:lnTo>
                  <a:pt x="10761" y="1664"/>
                </a:lnTo>
                <a:lnTo>
                  <a:pt x="21701" y="3032"/>
                </a:lnTo>
                <a:lnTo>
                  <a:pt x="32807" y="4089"/>
                </a:lnTo>
                <a:lnTo>
                  <a:pt x="44068" y="4826"/>
                </a:lnTo>
              </a:path>
            </a:pathLst>
          </a:custGeom>
          <a:ln w="6096">
            <a:solidFill>
              <a:srgbClr val="A4A4A4"/>
            </a:solidFill>
          </a:ln>
        </p:spPr>
        <p:txBody>
          <a:bodyPr wrap="square" lIns="0" tIns="0" rIns="0" bIns="0" rtlCol="0"/>
          <a:lstStyle/>
          <a:p>
            <a:endParaRPr>
              <a:solidFill>
                <a:prstClr val="black"/>
              </a:solidFill>
            </a:endParaRPr>
          </a:p>
        </p:txBody>
      </p:sp>
      <p:sp>
        <p:nvSpPr>
          <p:cNvPr id="30" name="object 30"/>
          <p:cNvSpPr/>
          <p:nvPr/>
        </p:nvSpPr>
        <p:spPr>
          <a:xfrm>
            <a:off x="3169539" y="4946015"/>
            <a:ext cx="26670" cy="22225"/>
          </a:xfrm>
          <a:custGeom>
            <a:avLst/>
            <a:gdLst/>
            <a:ahLst/>
            <a:cxnLst/>
            <a:rect l="l" t="t" r="r" b="b"/>
            <a:pathLst>
              <a:path w="26669" h="22225">
                <a:moveTo>
                  <a:pt x="0" y="21970"/>
                </a:moveTo>
                <a:lnTo>
                  <a:pt x="7665" y="16734"/>
                </a:lnTo>
                <a:lnTo>
                  <a:pt x="14652" y="11318"/>
                </a:lnTo>
                <a:lnTo>
                  <a:pt x="20949" y="5736"/>
                </a:lnTo>
                <a:lnTo>
                  <a:pt x="26543" y="0"/>
                </a:lnTo>
              </a:path>
            </a:pathLst>
          </a:custGeom>
          <a:ln w="6096">
            <a:solidFill>
              <a:srgbClr val="A4A4A4"/>
            </a:solidFill>
          </a:ln>
        </p:spPr>
        <p:txBody>
          <a:bodyPr wrap="square" lIns="0" tIns="0" rIns="0" bIns="0" rtlCol="0"/>
          <a:lstStyle/>
          <a:p>
            <a:endParaRPr>
              <a:solidFill>
                <a:prstClr val="black"/>
              </a:solidFill>
            </a:endParaRPr>
          </a:p>
        </p:txBody>
      </p:sp>
      <p:sp>
        <p:nvSpPr>
          <p:cNvPr id="31" name="object 31"/>
          <p:cNvSpPr/>
          <p:nvPr/>
        </p:nvSpPr>
        <p:spPr>
          <a:xfrm>
            <a:off x="2678176" y="4912995"/>
            <a:ext cx="10795" cy="24765"/>
          </a:xfrm>
          <a:custGeom>
            <a:avLst/>
            <a:gdLst/>
            <a:ahLst/>
            <a:cxnLst/>
            <a:rect l="l" t="t" r="r" b="b"/>
            <a:pathLst>
              <a:path w="10794" h="24764">
                <a:moveTo>
                  <a:pt x="0" y="0"/>
                </a:moveTo>
                <a:lnTo>
                  <a:pt x="1522" y="6165"/>
                </a:lnTo>
                <a:lnTo>
                  <a:pt x="3794" y="12271"/>
                </a:lnTo>
                <a:lnTo>
                  <a:pt x="6804" y="18305"/>
                </a:lnTo>
                <a:lnTo>
                  <a:pt x="10540" y="24256"/>
                </a:lnTo>
              </a:path>
            </a:pathLst>
          </a:custGeom>
          <a:ln w="6095">
            <a:solidFill>
              <a:srgbClr val="A4A4A4"/>
            </a:solidFill>
          </a:ln>
        </p:spPr>
        <p:txBody>
          <a:bodyPr wrap="square" lIns="0" tIns="0" rIns="0" bIns="0" rtlCol="0"/>
          <a:lstStyle/>
          <a:p>
            <a:endParaRPr>
              <a:solidFill>
                <a:prstClr val="black"/>
              </a:solidFill>
            </a:endParaRPr>
          </a:p>
        </p:txBody>
      </p:sp>
      <p:sp>
        <p:nvSpPr>
          <p:cNvPr id="32" name="object 32"/>
          <p:cNvSpPr/>
          <p:nvPr/>
        </p:nvSpPr>
        <p:spPr>
          <a:xfrm>
            <a:off x="2337689" y="4763642"/>
            <a:ext cx="129539" cy="90805"/>
          </a:xfrm>
          <a:custGeom>
            <a:avLst/>
            <a:gdLst/>
            <a:ahLst/>
            <a:cxnLst/>
            <a:rect l="l" t="t" r="r" b="b"/>
            <a:pathLst>
              <a:path w="129539" h="90804">
                <a:moveTo>
                  <a:pt x="129413" y="0"/>
                </a:moveTo>
                <a:lnTo>
                  <a:pt x="75455" y="15789"/>
                </a:lnTo>
                <a:lnTo>
                  <a:pt x="34559" y="37068"/>
                </a:lnTo>
                <a:lnTo>
                  <a:pt x="8737" y="62418"/>
                </a:lnTo>
                <a:lnTo>
                  <a:pt x="0" y="90423"/>
                </a:lnTo>
              </a:path>
            </a:pathLst>
          </a:custGeom>
          <a:ln w="6096">
            <a:solidFill>
              <a:srgbClr val="A4A4A4"/>
            </a:solidFill>
          </a:ln>
        </p:spPr>
        <p:txBody>
          <a:bodyPr wrap="square" lIns="0" tIns="0" rIns="0" bIns="0" rtlCol="0"/>
          <a:lstStyle/>
          <a:p>
            <a:endParaRPr>
              <a:solidFill>
                <a:prstClr val="black"/>
              </a:solidFill>
            </a:endParaRPr>
          </a:p>
        </p:txBody>
      </p:sp>
      <p:sp>
        <p:nvSpPr>
          <p:cNvPr id="33" name="object 33"/>
          <p:cNvSpPr/>
          <p:nvPr/>
        </p:nvSpPr>
        <p:spPr>
          <a:xfrm>
            <a:off x="2161920" y="4667377"/>
            <a:ext cx="57785" cy="34290"/>
          </a:xfrm>
          <a:custGeom>
            <a:avLst/>
            <a:gdLst/>
            <a:ahLst/>
            <a:cxnLst/>
            <a:rect l="l" t="t" r="r" b="b"/>
            <a:pathLst>
              <a:path w="57785" h="34289">
                <a:moveTo>
                  <a:pt x="0" y="0"/>
                </a:moveTo>
                <a:lnTo>
                  <a:pt x="10955" y="9513"/>
                </a:lnTo>
                <a:lnTo>
                  <a:pt x="24304" y="18383"/>
                </a:lnTo>
                <a:lnTo>
                  <a:pt x="39915" y="26539"/>
                </a:lnTo>
                <a:lnTo>
                  <a:pt x="57657" y="33909"/>
                </a:lnTo>
              </a:path>
            </a:pathLst>
          </a:custGeom>
          <a:ln w="6096">
            <a:solidFill>
              <a:srgbClr val="A4A4A4"/>
            </a:solidFill>
          </a:ln>
        </p:spPr>
        <p:txBody>
          <a:bodyPr wrap="square" lIns="0" tIns="0" rIns="0" bIns="0" rtlCol="0"/>
          <a:lstStyle/>
          <a:p>
            <a:endParaRPr>
              <a:solidFill>
                <a:prstClr val="black"/>
              </a:solidFill>
            </a:endParaRPr>
          </a:p>
        </p:txBody>
      </p:sp>
      <p:sp>
        <p:nvSpPr>
          <p:cNvPr id="34" name="object 34"/>
          <p:cNvSpPr/>
          <p:nvPr/>
        </p:nvSpPr>
        <p:spPr>
          <a:xfrm>
            <a:off x="2296922" y="4541646"/>
            <a:ext cx="3810" cy="16510"/>
          </a:xfrm>
          <a:custGeom>
            <a:avLst/>
            <a:gdLst/>
            <a:ahLst/>
            <a:cxnLst/>
            <a:rect l="l" t="t" r="r" b="b"/>
            <a:pathLst>
              <a:path w="3810" h="16510">
                <a:moveTo>
                  <a:pt x="3301" y="0"/>
                </a:moveTo>
                <a:lnTo>
                  <a:pt x="1015" y="5333"/>
                </a:lnTo>
                <a:lnTo>
                  <a:pt x="0" y="10667"/>
                </a:lnTo>
                <a:lnTo>
                  <a:pt x="253" y="16001"/>
                </a:lnTo>
              </a:path>
            </a:pathLst>
          </a:custGeom>
          <a:ln w="6096">
            <a:solidFill>
              <a:srgbClr val="A4A4A4"/>
            </a:solidFill>
          </a:ln>
        </p:spPr>
        <p:txBody>
          <a:bodyPr wrap="square" lIns="0" tIns="0" rIns="0" bIns="0" rtlCol="0"/>
          <a:lstStyle/>
          <a:p>
            <a:endParaRPr>
              <a:solidFill>
                <a:prstClr val="black"/>
              </a:solidFill>
            </a:endParaRPr>
          </a:p>
        </p:txBody>
      </p:sp>
      <p:sp>
        <p:nvSpPr>
          <p:cNvPr id="35" name="object 35"/>
          <p:cNvSpPr/>
          <p:nvPr/>
        </p:nvSpPr>
        <p:spPr>
          <a:xfrm>
            <a:off x="2638551" y="4502530"/>
            <a:ext cx="29845" cy="20955"/>
          </a:xfrm>
          <a:custGeom>
            <a:avLst/>
            <a:gdLst/>
            <a:ahLst/>
            <a:cxnLst/>
            <a:rect l="l" t="t" r="r" b="b"/>
            <a:pathLst>
              <a:path w="29844" h="20954">
                <a:moveTo>
                  <a:pt x="29591" y="20447"/>
                </a:moveTo>
                <a:lnTo>
                  <a:pt x="23520" y="15019"/>
                </a:lnTo>
                <a:lnTo>
                  <a:pt x="16557" y="9794"/>
                </a:lnTo>
                <a:lnTo>
                  <a:pt x="8713" y="4784"/>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36" name="object 36"/>
          <p:cNvSpPr/>
          <p:nvPr/>
        </p:nvSpPr>
        <p:spPr>
          <a:xfrm>
            <a:off x="2929889" y="4515103"/>
            <a:ext cx="14604" cy="17780"/>
          </a:xfrm>
          <a:custGeom>
            <a:avLst/>
            <a:gdLst/>
            <a:ahLst/>
            <a:cxnLst/>
            <a:rect l="l" t="t" r="r" b="b"/>
            <a:pathLst>
              <a:path w="14605" h="17779">
                <a:moveTo>
                  <a:pt x="14224" y="17653"/>
                </a:moveTo>
                <a:lnTo>
                  <a:pt x="11176" y="11557"/>
                </a:lnTo>
                <a:lnTo>
                  <a:pt x="6477" y="5588"/>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37" name="object 37"/>
          <p:cNvSpPr/>
          <p:nvPr/>
        </p:nvSpPr>
        <p:spPr>
          <a:xfrm>
            <a:off x="3216401" y="4538726"/>
            <a:ext cx="52069" cy="17145"/>
          </a:xfrm>
          <a:custGeom>
            <a:avLst/>
            <a:gdLst/>
            <a:ahLst/>
            <a:cxnLst/>
            <a:rect l="l" t="t" r="r" b="b"/>
            <a:pathLst>
              <a:path w="52070" h="17145">
                <a:moveTo>
                  <a:pt x="51689" y="0"/>
                </a:moveTo>
                <a:lnTo>
                  <a:pt x="37879" y="3712"/>
                </a:lnTo>
                <a:lnTo>
                  <a:pt x="24653" y="7794"/>
                </a:lnTo>
                <a:lnTo>
                  <a:pt x="12023" y="12233"/>
                </a:lnTo>
                <a:lnTo>
                  <a:pt x="0" y="17018"/>
                </a:lnTo>
              </a:path>
            </a:pathLst>
          </a:custGeom>
          <a:ln w="6096">
            <a:solidFill>
              <a:srgbClr val="A4A4A4"/>
            </a:solidFill>
          </a:ln>
        </p:spPr>
        <p:txBody>
          <a:bodyPr wrap="square" lIns="0" tIns="0" rIns="0" bIns="0" rtlCol="0"/>
          <a:lstStyle/>
          <a:p>
            <a:endParaRPr>
              <a:solidFill>
                <a:prstClr val="black"/>
              </a:solidFill>
            </a:endParaRPr>
          </a:p>
        </p:txBody>
      </p:sp>
      <p:sp>
        <p:nvSpPr>
          <p:cNvPr id="38" name="object 38"/>
          <p:cNvSpPr/>
          <p:nvPr/>
        </p:nvSpPr>
        <p:spPr>
          <a:xfrm>
            <a:off x="3661028" y="4654930"/>
            <a:ext cx="9525" cy="18415"/>
          </a:xfrm>
          <a:custGeom>
            <a:avLst/>
            <a:gdLst/>
            <a:ahLst/>
            <a:cxnLst/>
            <a:rect l="l" t="t" r="r" b="b"/>
            <a:pathLst>
              <a:path w="9525" h="18414">
                <a:moveTo>
                  <a:pt x="0" y="18034"/>
                </a:moveTo>
                <a:lnTo>
                  <a:pt x="4064" y="12065"/>
                </a:lnTo>
                <a:lnTo>
                  <a:pt x="7112" y="6096"/>
                </a:lnTo>
                <a:lnTo>
                  <a:pt x="9017" y="0"/>
                </a:lnTo>
              </a:path>
            </a:pathLst>
          </a:custGeom>
          <a:ln w="6095">
            <a:solidFill>
              <a:srgbClr val="A4A4A4"/>
            </a:solidFill>
          </a:ln>
        </p:spPr>
        <p:txBody>
          <a:bodyPr wrap="square" lIns="0" tIns="0" rIns="0" bIns="0" rtlCol="0"/>
          <a:lstStyle/>
          <a:p>
            <a:endParaRPr>
              <a:solidFill>
                <a:prstClr val="black"/>
              </a:solidFill>
            </a:endParaRPr>
          </a:p>
        </p:txBody>
      </p:sp>
      <p:sp>
        <p:nvSpPr>
          <p:cNvPr id="39" name="object 39"/>
          <p:cNvSpPr txBox="1"/>
          <p:nvPr/>
        </p:nvSpPr>
        <p:spPr>
          <a:xfrm>
            <a:off x="2481198" y="4633848"/>
            <a:ext cx="1092200" cy="205104"/>
          </a:xfrm>
          <a:prstGeom prst="rect">
            <a:avLst/>
          </a:prstGeom>
        </p:spPr>
        <p:txBody>
          <a:bodyPr vert="horz" wrap="square" lIns="0" tIns="0" rIns="0" bIns="0" rtlCol="0">
            <a:spAutoFit/>
          </a:bodyPr>
          <a:lstStyle/>
          <a:p>
            <a:pPr marL="12700"/>
            <a:r>
              <a:rPr sz="1200" dirty="0">
                <a:solidFill>
                  <a:prstClr val="black"/>
                </a:solidFill>
                <a:latin typeface="微软雅黑" panose="020B0503020204020204" charset="-122"/>
                <a:cs typeface="微软雅黑" panose="020B0503020204020204" charset="-122"/>
              </a:rPr>
              <a:t>“设备的语言”</a:t>
            </a:r>
            <a:endParaRPr sz="1200">
              <a:solidFill>
                <a:prstClr val="black"/>
              </a:solidFill>
              <a:latin typeface="微软雅黑" panose="020B0503020204020204" charset="-122"/>
              <a:cs typeface="微软雅黑" panose="020B0503020204020204" charset="-122"/>
            </a:endParaRPr>
          </a:p>
        </p:txBody>
      </p:sp>
      <p:sp>
        <p:nvSpPr>
          <p:cNvPr id="40" name="object 40"/>
          <p:cNvSpPr/>
          <p:nvPr/>
        </p:nvSpPr>
        <p:spPr>
          <a:xfrm>
            <a:off x="6995172" y="4413170"/>
            <a:ext cx="1673612" cy="670042"/>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41" name="object 41"/>
          <p:cNvSpPr/>
          <p:nvPr/>
        </p:nvSpPr>
        <p:spPr>
          <a:xfrm>
            <a:off x="7346695" y="5377815"/>
            <a:ext cx="37210" cy="3733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42" name="object 42"/>
          <p:cNvSpPr/>
          <p:nvPr/>
        </p:nvSpPr>
        <p:spPr>
          <a:xfrm>
            <a:off x="7399401" y="5259832"/>
            <a:ext cx="74549" cy="7454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43" name="object 43"/>
          <p:cNvSpPr/>
          <p:nvPr/>
        </p:nvSpPr>
        <p:spPr>
          <a:xfrm>
            <a:off x="7473950" y="5111496"/>
            <a:ext cx="111759" cy="111760"/>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44" name="object 44"/>
          <p:cNvSpPr/>
          <p:nvPr/>
        </p:nvSpPr>
        <p:spPr>
          <a:xfrm>
            <a:off x="6995172" y="4413170"/>
            <a:ext cx="1673860" cy="670560"/>
          </a:xfrm>
          <a:custGeom>
            <a:avLst/>
            <a:gdLst/>
            <a:ahLst/>
            <a:cxnLst/>
            <a:rect l="l" t="t" r="r" b="b"/>
            <a:pathLst>
              <a:path w="1673859" h="670560">
                <a:moveTo>
                  <a:pt x="151245" y="220297"/>
                </a:moveTo>
                <a:lnTo>
                  <a:pt x="162046" y="156237"/>
                </a:lnTo>
                <a:lnTo>
                  <a:pt x="220798" y="102876"/>
                </a:lnTo>
                <a:lnTo>
                  <a:pt x="264789" y="82619"/>
                </a:lnTo>
                <a:lnTo>
                  <a:pt x="316730" y="67928"/>
                </a:lnTo>
                <a:lnTo>
                  <a:pt x="375273" y="59769"/>
                </a:lnTo>
                <a:lnTo>
                  <a:pt x="418897" y="58537"/>
                </a:lnTo>
                <a:lnTo>
                  <a:pt x="461950" y="61245"/>
                </a:lnTo>
                <a:lnTo>
                  <a:pt x="503574" y="67788"/>
                </a:lnTo>
                <a:lnTo>
                  <a:pt x="542913" y="78057"/>
                </a:lnTo>
                <a:lnTo>
                  <a:pt x="575234" y="53472"/>
                </a:lnTo>
                <a:lnTo>
                  <a:pt x="616827" y="35009"/>
                </a:lnTo>
                <a:lnTo>
                  <a:pt x="665023" y="23114"/>
                </a:lnTo>
                <a:lnTo>
                  <a:pt x="717157" y="18235"/>
                </a:lnTo>
                <a:lnTo>
                  <a:pt x="770560" y="20822"/>
                </a:lnTo>
                <a:lnTo>
                  <a:pt x="822567" y="31321"/>
                </a:lnTo>
                <a:lnTo>
                  <a:pt x="859553" y="45001"/>
                </a:lnTo>
                <a:lnTo>
                  <a:pt x="870573" y="50498"/>
                </a:lnTo>
                <a:lnTo>
                  <a:pt x="902199" y="26503"/>
                </a:lnTo>
                <a:lnTo>
                  <a:pt x="944450" y="9689"/>
                </a:lnTo>
                <a:lnTo>
                  <a:pt x="993596" y="745"/>
                </a:lnTo>
                <a:lnTo>
                  <a:pt x="1045906" y="360"/>
                </a:lnTo>
                <a:lnTo>
                  <a:pt x="1097649" y="9223"/>
                </a:lnTo>
                <a:lnTo>
                  <a:pt x="1114411" y="14424"/>
                </a:lnTo>
                <a:lnTo>
                  <a:pt x="1129922" y="20637"/>
                </a:lnTo>
                <a:lnTo>
                  <a:pt x="1144029" y="27779"/>
                </a:lnTo>
                <a:lnTo>
                  <a:pt x="1156577" y="35766"/>
                </a:lnTo>
                <a:lnTo>
                  <a:pt x="1194097" y="17402"/>
                </a:lnTo>
                <a:lnTo>
                  <a:pt x="1237668" y="5441"/>
                </a:lnTo>
                <a:lnTo>
                  <a:pt x="1284767" y="0"/>
                </a:lnTo>
                <a:lnTo>
                  <a:pt x="1332871" y="1194"/>
                </a:lnTo>
                <a:lnTo>
                  <a:pt x="1379459" y="9140"/>
                </a:lnTo>
                <a:lnTo>
                  <a:pt x="1422007" y="23955"/>
                </a:lnTo>
                <a:lnTo>
                  <a:pt x="1463440" y="50879"/>
                </a:lnTo>
                <a:lnTo>
                  <a:pt x="1485634" y="83899"/>
                </a:lnTo>
                <a:lnTo>
                  <a:pt x="1545890" y="98772"/>
                </a:lnTo>
                <a:lnTo>
                  <a:pt x="1592929" y="122357"/>
                </a:lnTo>
                <a:lnTo>
                  <a:pt x="1624357" y="152360"/>
                </a:lnTo>
                <a:lnTo>
                  <a:pt x="1637778" y="186490"/>
                </a:lnTo>
                <a:lnTo>
                  <a:pt x="1630795" y="222456"/>
                </a:lnTo>
                <a:lnTo>
                  <a:pt x="1628255" y="227536"/>
                </a:lnTo>
                <a:lnTo>
                  <a:pt x="1625080" y="232489"/>
                </a:lnTo>
                <a:lnTo>
                  <a:pt x="1621270" y="237315"/>
                </a:lnTo>
                <a:lnTo>
                  <a:pt x="1656377" y="270576"/>
                </a:lnTo>
                <a:lnTo>
                  <a:pt x="1673612" y="306469"/>
                </a:lnTo>
                <a:lnTo>
                  <a:pt x="1673435" y="343074"/>
                </a:lnTo>
                <a:lnTo>
                  <a:pt x="1656303" y="378473"/>
                </a:lnTo>
                <a:lnTo>
                  <a:pt x="1622675" y="410746"/>
                </a:lnTo>
                <a:lnTo>
                  <a:pt x="1573010" y="437975"/>
                </a:lnTo>
                <a:lnTo>
                  <a:pt x="1514939" y="456342"/>
                </a:lnTo>
                <a:lnTo>
                  <a:pt x="1450201" y="466042"/>
                </a:lnTo>
                <a:lnTo>
                  <a:pt x="1441702" y="498476"/>
                </a:lnTo>
                <a:lnTo>
                  <a:pt x="1383224" y="552148"/>
                </a:lnTo>
                <a:lnTo>
                  <a:pt x="1337556" y="571057"/>
                </a:lnTo>
                <a:lnTo>
                  <a:pt x="1283810" y="583129"/>
                </a:lnTo>
                <a:lnTo>
                  <a:pt x="1224141" y="587200"/>
                </a:lnTo>
                <a:lnTo>
                  <a:pt x="1193327" y="585928"/>
                </a:lnTo>
                <a:lnTo>
                  <a:pt x="1163276" y="582358"/>
                </a:lnTo>
                <a:lnTo>
                  <a:pt x="1134415" y="576574"/>
                </a:lnTo>
                <a:lnTo>
                  <a:pt x="1107174" y="568658"/>
                </a:lnTo>
                <a:lnTo>
                  <a:pt x="1083155" y="598981"/>
                </a:lnTo>
                <a:lnTo>
                  <a:pt x="1048329" y="624692"/>
                </a:lnTo>
                <a:lnTo>
                  <a:pt x="1004653" y="645222"/>
                </a:lnTo>
                <a:lnTo>
                  <a:pt x="954089" y="660003"/>
                </a:lnTo>
                <a:lnTo>
                  <a:pt x="898596" y="668466"/>
                </a:lnTo>
                <a:lnTo>
                  <a:pt x="840131" y="670042"/>
                </a:lnTo>
                <a:lnTo>
                  <a:pt x="780657" y="664162"/>
                </a:lnTo>
                <a:lnTo>
                  <a:pt x="738812" y="654996"/>
                </a:lnTo>
                <a:lnTo>
                  <a:pt x="700694" y="642175"/>
                </a:lnTo>
                <a:lnTo>
                  <a:pt x="667125" y="625996"/>
                </a:lnTo>
                <a:lnTo>
                  <a:pt x="638925" y="606758"/>
                </a:lnTo>
                <a:lnTo>
                  <a:pt x="590350" y="619663"/>
                </a:lnTo>
                <a:lnTo>
                  <a:pt x="539803" y="627413"/>
                </a:lnTo>
                <a:lnTo>
                  <a:pt x="488444" y="630168"/>
                </a:lnTo>
                <a:lnTo>
                  <a:pt x="437433" y="628088"/>
                </a:lnTo>
                <a:lnTo>
                  <a:pt x="387930" y="621332"/>
                </a:lnTo>
                <a:lnTo>
                  <a:pt x="341095" y="610060"/>
                </a:lnTo>
                <a:lnTo>
                  <a:pt x="298090" y="594433"/>
                </a:lnTo>
                <a:lnTo>
                  <a:pt x="260074" y="574610"/>
                </a:lnTo>
                <a:lnTo>
                  <a:pt x="228207" y="550751"/>
                </a:lnTo>
                <a:lnTo>
                  <a:pt x="225032" y="547830"/>
                </a:lnTo>
                <a:lnTo>
                  <a:pt x="170971" y="546588"/>
                </a:lnTo>
                <a:lnTo>
                  <a:pt x="122099" y="536587"/>
                </a:lnTo>
                <a:lnTo>
                  <a:pt x="81498" y="519154"/>
                </a:lnTo>
                <a:lnTo>
                  <a:pt x="37453" y="467312"/>
                </a:lnTo>
                <a:lnTo>
                  <a:pt x="37147" y="447305"/>
                </a:lnTo>
                <a:lnTo>
                  <a:pt x="44723" y="427942"/>
                </a:lnTo>
                <a:lnTo>
                  <a:pt x="59777" y="409912"/>
                </a:lnTo>
                <a:lnTo>
                  <a:pt x="81903" y="393906"/>
                </a:lnTo>
                <a:lnTo>
                  <a:pt x="32027" y="369482"/>
                </a:lnTo>
                <a:lnTo>
                  <a:pt x="4083" y="337581"/>
                </a:lnTo>
                <a:lnTo>
                  <a:pt x="0" y="302252"/>
                </a:lnTo>
                <a:lnTo>
                  <a:pt x="21705" y="267541"/>
                </a:lnTo>
                <a:lnTo>
                  <a:pt x="45618" y="250263"/>
                </a:lnTo>
                <a:lnTo>
                  <a:pt x="75854" y="236664"/>
                </a:lnTo>
                <a:lnTo>
                  <a:pt x="111019" y="227232"/>
                </a:lnTo>
                <a:lnTo>
                  <a:pt x="149721" y="222456"/>
                </a:lnTo>
                <a:lnTo>
                  <a:pt x="151245" y="220297"/>
                </a:lnTo>
                <a:close/>
              </a:path>
            </a:pathLst>
          </a:custGeom>
          <a:ln w="6095">
            <a:solidFill>
              <a:srgbClr val="A4A4A4"/>
            </a:solidFill>
          </a:ln>
        </p:spPr>
        <p:txBody>
          <a:bodyPr wrap="square" lIns="0" tIns="0" rIns="0" bIns="0" rtlCol="0"/>
          <a:lstStyle/>
          <a:p>
            <a:endParaRPr>
              <a:solidFill>
                <a:prstClr val="black"/>
              </a:solidFill>
            </a:endParaRPr>
          </a:p>
        </p:txBody>
      </p:sp>
      <p:sp>
        <p:nvSpPr>
          <p:cNvPr id="45" name="object 45"/>
          <p:cNvSpPr/>
          <p:nvPr/>
        </p:nvSpPr>
        <p:spPr>
          <a:xfrm>
            <a:off x="7346695" y="5377815"/>
            <a:ext cx="37465" cy="37465"/>
          </a:xfrm>
          <a:custGeom>
            <a:avLst/>
            <a:gdLst/>
            <a:ahLst/>
            <a:cxnLst/>
            <a:rect l="l" t="t" r="r" b="b"/>
            <a:pathLst>
              <a:path w="37465" h="37464">
                <a:moveTo>
                  <a:pt x="37210" y="18669"/>
                </a:moveTo>
                <a:lnTo>
                  <a:pt x="35740" y="25925"/>
                </a:lnTo>
                <a:lnTo>
                  <a:pt x="31734" y="31861"/>
                </a:lnTo>
                <a:lnTo>
                  <a:pt x="25798" y="35867"/>
                </a:lnTo>
                <a:lnTo>
                  <a:pt x="18541" y="37338"/>
                </a:lnTo>
                <a:lnTo>
                  <a:pt x="11304" y="35867"/>
                </a:lnTo>
                <a:lnTo>
                  <a:pt x="5413" y="31861"/>
                </a:lnTo>
                <a:lnTo>
                  <a:pt x="1450" y="25925"/>
                </a:lnTo>
                <a:lnTo>
                  <a:pt x="0" y="18669"/>
                </a:lnTo>
                <a:lnTo>
                  <a:pt x="1450" y="11412"/>
                </a:lnTo>
                <a:lnTo>
                  <a:pt x="5413" y="5476"/>
                </a:lnTo>
                <a:lnTo>
                  <a:pt x="11304" y="1470"/>
                </a:lnTo>
                <a:lnTo>
                  <a:pt x="18541" y="0"/>
                </a:lnTo>
                <a:lnTo>
                  <a:pt x="25798" y="1470"/>
                </a:lnTo>
                <a:lnTo>
                  <a:pt x="31734" y="5476"/>
                </a:lnTo>
                <a:lnTo>
                  <a:pt x="35740" y="11412"/>
                </a:lnTo>
                <a:lnTo>
                  <a:pt x="37210" y="18669"/>
                </a:lnTo>
                <a:close/>
              </a:path>
            </a:pathLst>
          </a:custGeom>
          <a:ln w="6096">
            <a:solidFill>
              <a:srgbClr val="A4A4A4"/>
            </a:solidFill>
          </a:ln>
        </p:spPr>
        <p:txBody>
          <a:bodyPr wrap="square" lIns="0" tIns="0" rIns="0" bIns="0" rtlCol="0"/>
          <a:lstStyle/>
          <a:p>
            <a:endParaRPr>
              <a:solidFill>
                <a:prstClr val="black"/>
              </a:solidFill>
            </a:endParaRPr>
          </a:p>
        </p:txBody>
      </p:sp>
      <p:sp>
        <p:nvSpPr>
          <p:cNvPr id="46" name="object 46"/>
          <p:cNvSpPr/>
          <p:nvPr/>
        </p:nvSpPr>
        <p:spPr>
          <a:xfrm>
            <a:off x="7399401" y="5259832"/>
            <a:ext cx="74930" cy="74930"/>
          </a:xfrm>
          <a:custGeom>
            <a:avLst/>
            <a:gdLst/>
            <a:ahLst/>
            <a:cxnLst/>
            <a:rect l="l" t="t" r="r" b="b"/>
            <a:pathLst>
              <a:path w="74929" h="74929">
                <a:moveTo>
                  <a:pt x="74549" y="37211"/>
                </a:moveTo>
                <a:lnTo>
                  <a:pt x="71608" y="51724"/>
                </a:lnTo>
                <a:lnTo>
                  <a:pt x="63595" y="63595"/>
                </a:lnTo>
                <a:lnTo>
                  <a:pt x="51724" y="71608"/>
                </a:lnTo>
                <a:lnTo>
                  <a:pt x="37211" y="74549"/>
                </a:lnTo>
                <a:lnTo>
                  <a:pt x="22717" y="71608"/>
                </a:lnTo>
                <a:lnTo>
                  <a:pt x="10890" y="63595"/>
                </a:lnTo>
                <a:lnTo>
                  <a:pt x="2921" y="51724"/>
                </a:lnTo>
                <a:lnTo>
                  <a:pt x="0" y="37211"/>
                </a:lnTo>
                <a:lnTo>
                  <a:pt x="2921" y="22717"/>
                </a:lnTo>
                <a:lnTo>
                  <a:pt x="10890" y="10890"/>
                </a:lnTo>
                <a:lnTo>
                  <a:pt x="22717" y="2921"/>
                </a:lnTo>
                <a:lnTo>
                  <a:pt x="37211" y="0"/>
                </a:lnTo>
                <a:lnTo>
                  <a:pt x="51724" y="2921"/>
                </a:lnTo>
                <a:lnTo>
                  <a:pt x="63595" y="10890"/>
                </a:lnTo>
                <a:lnTo>
                  <a:pt x="71608" y="22717"/>
                </a:lnTo>
                <a:lnTo>
                  <a:pt x="74549" y="37211"/>
                </a:lnTo>
                <a:close/>
              </a:path>
            </a:pathLst>
          </a:custGeom>
          <a:ln w="6096">
            <a:solidFill>
              <a:srgbClr val="A4A4A4"/>
            </a:solidFill>
          </a:ln>
        </p:spPr>
        <p:txBody>
          <a:bodyPr wrap="square" lIns="0" tIns="0" rIns="0" bIns="0" rtlCol="0"/>
          <a:lstStyle/>
          <a:p>
            <a:endParaRPr>
              <a:solidFill>
                <a:prstClr val="black"/>
              </a:solidFill>
            </a:endParaRPr>
          </a:p>
        </p:txBody>
      </p:sp>
      <p:sp>
        <p:nvSpPr>
          <p:cNvPr id="47" name="object 47"/>
          <p:cNvSpPr/>
          <p:nvPr/>
        </p:nvSpPr>
        <p:spPr>
          <a:xfrm>
            <a:off x="7473950" y="5111496"/>
            <a:ext cx="111760" cy="111760"/>
          </a:xfrm>
          <a:custGeom>
            <a:avLst/>
            <a:gdLst/>
            <a:ahLst/>
            <a:cxnLst/>
            <a:rect l="l" t="t" r="r" b="b"/>
            <a:pathLst>
              <a:path w="111759" h="111760">
                <a:moveTo>
                  <a:pt x="111759" y="55879"/>
                </a:moveTo>
                <a:lnTo>
                  <a:pt x="107368" y="77630"/>
                </a:lnTo>
                <a:lnTo>
                  <a:pt x="95392" y="95392"/>
                </a:lnTo>
                <a:lnTo>
                  <a:pt x="77630" y="107368"/>
                </a:lnTo>
                <a:lnTo>
                  <a:pt x="55879" y="111759"/>
                </a:lnTo>
                <a:lnTo>
                  <a:pt x="34129" y="107368"/>
                </a:lnTo>
                <a:lnTo>
                  <a:pt x="16367" y="95392"/>
                </a:lnTo>
                <a:lnTo>
                  <a:pt x="4391" y="77630"/>
                </a:lnTo>
                <a:lnTo>
                  <a:pt x="0" y="55879"/>
                </a:lnTo>
                <a:lnTo>
                  <a:pt x="4391" y="34129"/>
                </a:lnTo>
                <a:lnTo>
                  <a:pt x="16367" y="16367"/>
                </a:lnTo>
                <a:lnTo>
                  <a:pt x="34129" y="4391"/>
                </a:lnTo>
                <a:lnTo>
                  <a:pt x="55879" y="0"/>
                </a:lnTo>
                <a:lnTo>
                  <a:pt x="77630" y="4391"/>
                </a:lnTo>
                <a:lnTo>
                  <a:pt x="95392" y="16367"/>
                </a:lnTo>
                <a:lnTo>
                  <a:pt x="107368" y="34129"/>
                </a:lnTo>
                <a:lnTo>
                  <a:pt x="111759" y="55879"/>
                </a:lnTo>
                <a:close/>
              </a:path>
            </a:pathLst>
          </a:custGeom>
          <a:ln w="6096">
            <a:solidFill>
              <a:srgbClr val="A4A4A4"/>
            </a:solidFill>
          </a:ln>
        </p:spPr>
        <p:txBody>
          <a:bodyPr wrap="square" lIns="0" tIns="0" rIns="0" bIns="0" rtlCol="0"/>
          <a:lstStyle/>
          <a:p>
            <a:endParaRPr>
              <a:solidFill>
                <a:prstClr val="black"/>
              </a:solidFill>
            </a:endParaRPr>
          </a:p>
        </p:txBody>
      </p:sp>
      <p:sp>
        <p:nvSpPr>
          <p:cNvPr id="48" name="object 48"/>
          <p:cNvSpPr/>
          <p:nvPr/>
        </p:nvSpPr>
        <p:spPr>
          <a:xfrm>
            <a:off x="7078853" y="4804409"/>
            <a:ext cx="98425" cy="12700"/>
          </a:xfrm>
          <a:custGeom>
            <a:avLst/>
            <a:gdLst/>
            <a:ahLst/>
            <a:cxnLst/>
            <a:rect l="l" t="t" r="r" b="b"/>
            <a:pathLst>
              <a:path w="98425" h="12700">
                <a:moveTo>
                  <a:pt x="98298" y="12318"/>
                </a:moveTo>
                <a:lnTo>
                  <a:pt x="72651" y="12376"/>
                </a:lnTo>
                <a:lnTo>
                  <a:pt x="47434" y="10302"/>
                </a:lnTo>
                <a:lnTo>
                  <a:pt x="23074" y="6157"/>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49" name="object 49"/>
          <p:cNvSpPr/>
          <p:nvPr/>
        </p:nvSpPr>
        <p:spPr>
          <a:xfrm>
            <a:off x="7220839" y="4952110"/>
            <a:ext cx="43180" cy="6350"/>
          </a:xfrm>
          <a:custGeom>
            <a:avLst/>
            <a:gdLst/>
            <a:ahLst/>
            <a:cxnLst/>
            <a:rect l="l" t="t" r="r" b="b"/>
            <a:pathLst>
              <a:path w="43179" h="6350">
                <a:moveTo>
                  <a:pt x="42925" y="0"/>
                </a:moveTo>
                <a:lnTo>
                  <a:pt x="32450" y="2093"/>
                </a:lnTo>
                <a:lnTo>
                  <a:pt x="21796" y="3794"/>
                </a:lnTo>
                <a:lnTo>
                  <a:pt x="10975" y="5089"/>
                </a:lnTo>
                <a:lnTo>
                  <a:pt x="0" y="5969"/>
                </a:lnTo>
              </a:path>
            </a:pathLst>
          </a:custGeom>
          <a:ln w="6096">
            <a:solidFill>
              <a:srgbClr val="A4A4A4"/>
            </a:solidFill>
          </a:ln>
        </p:spPr>
        <p:txBody>
          <a:bodyPr wrap="square" lIns="0" tIns="0" rIns="0" bIns="0" rtlCol="0"/>
          <a:lstStyle/>
          <a:p>
            <a:endParaRPr>
              <a:solidFill>
                <a:prstClr val="black"/>
              </a:solidFill>
            </a:endParaRPr>
          </a:p>
        </p:txBody>
      </p:sp>
      <p:sp>
        <p:nvSpPr>
          <p:cNvPr id="50" name="object 50"/>
          <p:cNvSpPr/>
          <p:nvPr/>
        </p:nvSpPr>
        <p:spPr>
          <a:xfrm>
            <a:off x="7608189" y="4990210"/>
            <a:ext cx="26034" cy="27305"/>
          </a:xfrm>
          <a:custGeom>
            <a:avLst/>
            <a:gdLst/>
            <a:ahLst/>
            <a:cxnLst/>
            <a:rect l="l" t="t" r="r" b="b"/>
            <a:pathLst>
              <a:path w="26034" h="27304">
                <a:moveTo>
                  <a:pt x="25781" y="27051"/>
                </a:moveTo>
                <a:lnTo>
                  <a:pt x="18359" y="20574"/>
                </a:lnTo>
                <a:lnTo>
                  <a:pt x="11557" y="13906"/>
                </a:lnTo>
                <a:lnTo>
                  <a:pt x="5421" y="7048"/>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51" name="object 51"/>
          <p:cNvSpPr/>
          <p:nvPr/>
        </p:nvSpPr>
        <p:spPr>
          <a:xfrm>
            <a:off x="8102472" y="4949825"/>
            <a:ext cx="10795" cy="29845"/>
          </a:xfrm>
          <a:custGeom>
            <a:avLst/>
            <a:gdLst/>
            <a:ahLst/>
            <a:cxnLst/>
            <a:rect l="l" t="t" r="r" b="b"/>
            <a:pathLst>
              <a:path w="10795" h="29845">
                <a:moveTo>
                  <a:pt x="10286" y="0"/>
                </a:moveTo>
                <a:lnTo>
                  <a:pt x="8786" y="7518"/>
                </a:lnTo>
                <a:lnTo>
                  <a:pt x="6572" y="15001"/>
                </a:lnTo>
                <a:lnTo>
                  <a:pt x="3643" y="22413"/>
                </a:lnTo>
                <a:lnTo>
                  <a:pt x="0" y="29718"/>
                </a:lnTo>
              </a:path>
            </a:pathLst>
          </a:custGeom>
          <a:ln w="6095">
            <a:solidFill>
              <a:srgbClr val="A4A4A4"/>
            </a:solidFill>
          </a:ln>
        </p:spPr>
        <p:txBody>
          <a:bodyPr wrap="square" lIns="0" tIns="0" rIns="0" bIns="0" rtlCol="0"/>
          <a:lstStyle/>
          <a:p>
            <a:endParaRPr>
              <a:solidFill>
                <a:prstClr val="black"/>
              </a:solidFill>
            </a:endParaRPr>
          </a:p>
        </p:txBody>
      </p:sp>
      <p:sp>
        <p:nvSpPr>
          <p:cNvPr id="52" name="object 52"/>
          <p:cNvSpPr/>
          <p:nvPr/>
        </p:nvSpPr>
        <p:spPr>
          <a:xfrm>
            <a:off x="8318372" y="4766690"/>
            <a:ext cx="126364" cy="111125"/>
          </a:xfrm>
          <a:custGeom>
            <a:avLst/>
            <a:gdLst/>
            <a:ahLst/>
            <a:cxnLst/>
            <a:rect l="l" t="t" r="r" b="b"/>
            <a:pathLst>
              <a:path w="126365" h="111125">
                <a:moveTo>
                  <a:pt x="0" y="0"/>
                </a:moveTo>
                <a:lnTo>
                  <a:pt x="52581" y="19430"/>
                </a:lnTo>
                <a:lnTo>
                  <a:pt x="92424" y="45529"/>
                </a:lnTo>
                <a:lnTo>
                  <a:pt x="117550" y="76580"/>
                </a:lnTo>
                <a:lnTo>
                  <a:pt x="125983" y="110870"/>
                </a:lnTo>
              </a:path>
            </a:pathLst>
          </a:custGeom>
          <a:ln w="6096">
            <a:solidFill>
              <a:srgbClr val="A4A4A4"/>
            </a:solidFill>
          </a:ln>
        </p:spPr>
        <p:txBody>
          <a:bodyPr wrap="square" lIns="0" tIns="0" rIns="0" bIns="0" rtlCol="0"/>
          <a:lstStyle/>
          <a:p>
            <a:endParaRPr>
              <a:solidFill>
                <a:prstClr val="black"/>
              </a:solidFill>
            </a:endParaRPr>
          </a:p>
        </p:txBody>
      </p:sp>
      <p:sp>
        <p:nvSpPr>
          <p:cNvPr id="53" name="object 53"/>
          <p:cNvSpPr/>
          <p:nvPr/>
        </p:nvSpPr>
        <p:spPr>
          <a:xfrm>
            <a:off x="8559545" y="4648834"/>
            <a:ext cx="56515" cy="41910"/>
          </a:xfrm>
          <a:custGeom>
            <a:avLst/>
            <a:gdLst/>
            <a:ahLst/>
            <a:cxnLst/>
            <a:rect l="l" t="t" r="r" b="b"/>
            <a:pathLst>
              <a:path w="56515" h="41910">
                <a:moveTo>
                  <a:pt x="56133" y="0"/>
                </a:moveTo>
                <a:lnTo>
                  <a:pt x="45487" y="11650"/>
                </a:lnTo>
                <a:lnTo>
                  <a:pt x="32496" y="22526"/>
                </a:lnTo>
                <a:lnTo>
                  <a:pt x="17289" y="32521"/>
                </a:lnTo>
                <a:lnTo>
                  <a:pt x="0" y="41528"/>
                </a:lnTo>
              </a:path>
            </a:pathLst>
          </a:custGeom>
          <a:ln w="6096">
            <a:solidFill>
              <a:srgbClr val="A4A4A4"/>
            </a:solidFill>
          </a:ln>
        </p:spPr>
        <p:txBody>
          <a:bodyPr wrap="square" lIns="0" tIns="0" rIns="0" bIns="0" rtlCol="0"/>
          <a:lstStyle/>
          <a:p>
            <a:endParaRPr>
              <a:solidFill>
                <a:prstClr val="black"/>
              </a:solidFill>
            </a:endParaRPr>
          </a:p>
        </p:txBody>
      </p:sp>
      <p:sp>
        <p:nvSpPr>
          <p:cNvPr id="54" name="object 54"/>
          <p:cNvSpPr/>
          <p:nvPr/>
        </p:nvSpPr>
        <p:spPr>
          <a:xfrm>
            <a:off x="8480932" y="4494657"/>
            <a:ext cx="3175" cy="19685"/>
          </a:xfrm>
          <a:custGeom>
            <a:avLst/>
            <a:gdLst/>
            <a:ahLst/>
            <a:cxnLst/>
            <a:rect l="l" t="t" r="r" b="b"/>
            <a:pathLst>
              <a:path w="3175" h="19685">
                <a:moveTo>
                  <a:pt x="0" y="0"/>
                </a:moveTo>
                <a:lnTo>
                  <a:pt x="2159" y="6476"/>
                </a:lnTo>
                <a:lnTo>
                  <a:pt x="3175" y="13080"/>
                </a:lnTo>
                <a:lnTo>
                  <a:pt x="3048" y="19684"/>
                </a:lnTo>
              </a:path>
            </a:pathLst>
          </a:custGeom>
          <a:ln w="6096">
            <a:solidFill>
              <a:srgbClr val="A4A4A4"/>
            </a:solidFill>
          </a:ln>
        </p:spPr>
        <p:txBody>
          <a:bodyPr wrap="square" lIns="0" tIns="0" rIns="0" bIns="0" rtlCol="0"/>
          <a:lstStyle/>
          <a:p>
            <a:endParaRPr>
              <a:solidFill>
                <a:prstClr val="black"/>
              </a:solidFill>
            </a:endParaRPr>
          </a:p>
        </p:txBody>
      </p:sp>
      <p:sp>
        <p:nvSpPr>
          <p:cNvPr id="55" name="object 55"/>
          <p:cNvSpPr/>
          <p:nvPr/>
        </p:nvSpPr>
        <p:spPr>
          <a:xfrm>
            <a:off x="8122539" y="4446778"/>
            <a:ext cx="29209" cy="25400"/>
          </a:xfrm>
          <a:custGeom>
            <a:avLst/>
            <a:gdLst/>
            <a:ahLst/>
            <a:cxnLst/>
            <a:rect l="l" t="t" r="r" b="b"/>
            <a:pathLst>
              <a:path w="29209" h="25400">
                <a:moveTo>
                  <a:pt x="0" y="25019"/>
                </a:moveTo>
                <a:lnTo>
                  <a:pt x="5895" y="18359"/>
                </a:lnTo>
                <a:lnTo>
                  <a:pt x="12684" y="11938"/>
                </a:lnTo>
                <a:lnTo>
                  <a:pt x="20306" y="5802"/>
                </a:lnTo>
                <a:lnTo>
                  <a:pt x="28702" y="0"/>
                </a:lnTo>
              </a:path>
            </a:pathLst>
          </a:custGeom>
          <a:ln w="6096">
            <a:solidFill>
              <a:srgbClr val="A4A4A4"/>
            </a:solidFill>
          </a:ln>
        </p:spPr>
        <p:txBody>
          <a:bodyPr wrap="square" lIns="0" tIns="0" rIns="0" bIns="0" rtlCol="0"/>
          <a:lstStyle/>
          <a:p>
            <a:endParaRPr>
              <a:solidFill>
                <a:prstClr val="black"/>
              </a:solidFill>
            </a:endParaRPr>
          </a:p>
        </p:txBody>
      </p:sp>
      <p:sp>
        <p:nvSpPr>
          <p:cNvPr id="56" name="object 56"/>
          <p:cNvSpPr/>
          <p:nvPr/>
        </p:nvSpPr>
        <p:spPr>
          <a:xfrm>
            <a:off x="7853553" y="4462145"/>
            <a:ext cx="13970" cy="21590"/>
          </a:xfrm>
          <a:custGeom>
            <a:avLst/>
            <a:gdLst/>
            <a:ahLst/>
            <a:cxnLst/>
            <a:rect l="l" t="t" r="r" b="b"/>
            <a:pathLst>
              <a:path w="13970" h="21589">
                <a:moveTo>
                  <a:pt x="0" y="21589"/>
                </a:moveTo>
                <a:lnTo>
                  <a:pt x="2575" y="16019"/>
                </a:lnTo>
                <a:lnTo>
                  <a:pt x="5746" y="10556"/>
                </a:lnTo>
                <a:lnTo>
                  <a:pt x="9536" y="5212"/>
                </a:lnTo>
                <a:lnTo>
                  <a:pt x="13970" y="0"/>
                </a:lnTo>
              </a:path>
            </a:pathLst>
          </a:custGeom>
          <a:ln w="6096">
            <a:solidFill>
              <a:srgbClr val="A4A4A4"/>
            </a:solidFill>
          </a:ln>
        </p:spPr>
        <p:txBody>
          <a:bodyPr wrap="square" lIns="0" tIns="0" rIns="0" bIns="0" rtlCol="0"/>
          <a:lstStyle/>
          <a:p>
            <a:endParaRPr>
              <a:solidFill>
                <a:prstClr val="black"/>
              </a:solidFill>
            </a:endParaRPr>
          </a:p>
        </p:txBody>
      </p:sp>
      <p:sp>
        <p:nvSpPr>
          <p:cNvPr id="57" name="object 57"/>
          <p:cNvSpPr/>
          <p:nvPr/>
        </p:nvSpPr>
        <p:spPr>
          <a:xfrm>
            <a:off x="7537957" y="4491101"/>
            <a:ext cx="50800" cy="20955"/>
          </a:xfrm>
          <a:custGeom>
            <a:avLst/>
            <a:gdLst/>
            <a:ahLst/>
            <a:cxnLst/>
            <a:rect l="l" t="t" r="r" b="b"/>
            <a:pathLst>
              <a:path w="50800" h="20954">
                <a:moveTo>
                  <a:pt x="0" y="0"/>
                </a:moveTo>
                <a:lnTo>
                  <a:pt x="13450" y="4593"/>
                </a:lnTo>
                <a:lnTo>
                  <a:pt x="26352" y="9604"/>
                </a:lnTo>
                <a:lnTo>
                  <a:pt x="38683" y="15019"/>
                </a:lnTo>
                <a:lnTo>
                  <a:pt x="50419" y="20828"/>
                </a:lnTo>
              </a:path>
            </a:pathLst>
          </a:custGeom>
          <a:ln w="6096">
            <a:solidFill>
              <a:srgbClr val="A4A4A4"/>
            </a:solidFill>
          </a:ln>
        </p:spPr>
        <p:txBody>
          <a:bodyPr wrap="square" lIns="0" tIns="0" rIns="0" bIns="0" rtlCol="0"/>
          <a:lstStyle/>
          <a:p>
            <a:endParaRPr>
              <a:solidFill>
                <a:prstClr val="black"/>
              </a:solidFill>
            </a:endParaRPr>
          </a:p>
        </p:txBody>
      </p:sp>
      <p:sp>
        <p:nvSpPr>
          <p:cNvPr id="58" name="object 58"/>
          <p:cNvSpPr/>
          <p:nvPr/>
        </p:nvSpPr>
        <p:spPr>
          <a:xfrm>
            <a:off x="7146417" y="4633467"/>
            <a:ext cx="8890" cy="22225"/>
          </a:xfrm>
          <a:custGeom>
            <a:avLst/>
            <a:gdLst/>
            <a:ahLst/>
            <a:cxnLst/>
            <a:rect l="l" t="t" r="r" b="b"/>
            <a:pathLst>
              <a:path w="8890" h="22225">
                <a:moveTo>
                  <a:pt x="8762" y="22097"/>
                </a:moveTo>
                <a:lnTo>
                  <a:pt x="4698" y="14858"/>
                </a:lnTo>
                <a:lnTo>
                  <a:pt x="1777" y="7492"/>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59" name="object 59"/>
          <p:cNvSpPr txBox="1"/>
          <p:nvPr/>
        </p:nvSpPr>
        <p:spPr>
          <a:xfrm>
            <a:off x="7380858" y="4542408"/>
            <a:ext cx="787400" cy="385445"/>
          </a:xfrm>
          <a:prstGeom prst="rect">
            <a:avLst/>
          </a:prstGeom>
        </p:spPr>
        <p:txBody>
          <a:bodyPr vert="horz" wrap="square" lIns="0" tIns="0" rIns="0" bIns="0" rtlCol="0">
            <a:spAutoFit/>
          </a:bodyPr>
          <a:lstStyle/>
          <a:p>
            <a:pPr marL="12700">
              <a:lnSpc>
                <a:spcPts val="1430"/>
              </a:lnSpc>
            </a:pPr>
            <a:r>
              <a:rPr sz="1200" spc="-5" dirty="0">
                <a:solidFill>
                  <a:prstClr val="black"/>
                </a:solidFill>
                <a:latin typeface="微软雅黑" panose="020B0503020204020204" charset="-122"/>
                <a:cs typeface="微软雅黑" panose="020B0503020204020204" charset="-122"/>
              </a:rPr>
              <a:t>工业互联网</a:t>
            </a:r>
            <a:endParaRPr sz="1200">
              <a:solidFill>
                <a:prstClr val="black"/>
              </a:solidFill>
              <a:latin typeface="微软雅黑" panose="020B0503020204020204" charset="-122"/>
              <a:cs typeface="微软雅黑" panose="020B0503020204020204" charset="-122"/>
            </a:endParaRPr>
          </a:p>
          <a:p>
            <a:pPr marL="12700">
              <a:lnSpc>
                <a:spcPts val="1430"/>
              </a:lnSpc>
            </a:pPr>
            <a:r>
              <a:rPr sz="1200" dirty="0">
                <a:solidFill>
                  <a:prstClr val="black"/>
                </a:solidFill>
                <a:latin typeface="微软雅黑" panose="020B0503020204020204" charset="-122"/>
                <a:cs typeface="微软雅黑" panose="020B0503020204020204" charset="-122"/>
              </a:rPr>
              <a:t>理解的语言</a:t>
            </a:r>
            <a:endParaRPr sz="1200">
              <a:solidFill>
                <a:prstClr val="black"/>
              </a:solidFill>
              <a:latin typeface="微软雅黑" panose="020B0503020204020204" charset="-122"/>
              <a:cs typeface="微软雅黑" panose="020B0503020204020204" charset="-122"/>
            </a:endParaRPr>
          </a:p>
        </p:txBody>
      </p:sp>
      <p:sp>
        <p:nvSpPr>
          <p:cNvPr id="60" name="object 60"/>
          <p:cNvSpPr/>
          <p:nvPr/>
        </p:nvSpPr>
        <p:spPr>
          <a:xfrm>
            <a:off x="5560440" y="4640326"/>
            <a:ext cx="338454" cy="349631"/>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61" name="object 61"/>
          <p:cNvSpPr/>
          <p:nvPr/>
        </p:nvSpPr>
        <p:spPr>
          <a:xfrm>
            <a:off x="5664072" y="4955666"/>
            <a:ext cx="240114" cy="379984"/>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62" name="object 62"/>
          <p:cNvSpPr/>
          <p:nvPr/>
        </p:nvSpPr>
        <p:spPr>
          <a:xfrm>
            <a:off x="5560440" y="4640326"/>
            <a:ext cx="344170" cy="695325"/>
          </a:xfrm>
          <a:custGeom>
            <a:avLst/>
            <a:gdLst/>
            <a:ahLst/>
            <a:cxnLst/>
            <a:rect l="l" t="t" r="r" b="b"/>
            <a:pathLst>
              <a:path w="344170" h="695325">
                <a:moveTo>
                  <a:pt x="330073" y="315341"/>
                </a:moveTo>
                <a:lnTo>
                  <a:pt x="329871" y="364903"/>
                </a:lnTo>
                <a:lnTo>
                  <a:pt x="322173" y="412429"/>
                </a:lnTo>
                <a:lnTo>
                  <a:pt x="307518" y="457181"/>
                </a:lnTo>
                <a:lnTo>
                  <a:pt x="286444" y="498420"/>
                </a:lnTo>
                <a:lnTo>
                  <a:pt x="259490" y="535410"/>
                </a:lnTo>
                <a:lnTo>
                  <a:pt x="227193" y="567412"/>
                </a:lnTo>
                <a:lnTo>
                  <a:pt x="190092" y="593688"/>
                </a:lnTo>
                <a:lnTo>
                  <a:pt x="148726" y="613500"/>
                </a:lnTo>
                <a:lnTo>
                  <a:pt x="103632" y="626110"/>
                </a:lnTo>
                <a:lnTo>
                  <a:pt x="116586" y="695325"/>
                </a:lnTo>
                <a:lnTo>
                  <a:pt x="160774" y="683084"/>
                </a:lnTo>
                <a:lnTo>
                  <a:pt x="201290" y="663981"/>
                </a:lnTo>
                <a:lnTo>
                  <a:pt x="237678" y="638729"/>
                </a:lnTo>
                <a:lnTo>
                  <a:pt x="269481" y="608040"/>
                </a:lnTo>
                <a:lnTo>
                  <a:pt x="296243" y="572627"/>
                </a:lnTo>
                <a:lnTo>
                  <a:pt x="317507" y="533201"/>
                </a:lnTo>
                <a:lnTo>
                  <a:pt x="332816" y="490477"/>
                </a:lnTo>
                <a:lnTo>
                  <a:pt x="341715" y="445165"/>
                </a:lnTo>
                <a:lnTo>
                  <a:pt x="343746" y="397979"/>
                </a:lnTo>
                <a:lnTo>
                  <a:pt x="338455" y="349631"/>
                </a:lnTo>
                <a:lnTo>
                  <a:pt x="325501" y="280289"/>
                </a:lnTo>
                <a:lnTo>
                  <a:pt x="312375" y="231699"/>
                </a:lnTo>
                <a:lnTo>
                  <a:pt x="292240" y="186868"/>
                </a:lnTo>
                <a:lnTo>
                  <a:pt x="265817" y="146473"/>
                </a:lnTo>
                <a:lnTo>
                  <a:pt x="233822" y="111188"/>
                </a:lnTo>
                <a:lnTo>
                  <a:pt x="196976" y="81690"/>
                </a:lnTo>
                <a:lnTo>
                  <a:pt x="155997" y="58654"/>
                </a:lnTo>
                <a:lnTo>
                  <a:pt x="111604" y="42755"/>
                </a:lnTo>
                <a:lnTo>
                  <a:pt x="64516" y="34671"/>
                </a:lnTo>
                <a:lnTo>
                  <a:pt x="58039" y="0"/>
                </a:lnTo>
                <a:lnTo>
                  <a:pt x="0" y="72898"/>
                </a:lnTo>
                <a:lnTo>
                  <a:pt x="83947" y="138430"/>
                </a:lnTo>
                <a:lnTo>
                  <a:pt x="77470" y="103886"/>
                </a:lnTo>
                <a:lnTo>
                  <a:pt x="124558" y="111971"/>
                </a:lnTo>
                <a:lnTo>
                  <a:pt x="168951" y="127871"/>
                </a:lnTo>
                <a:lnTo>
                  <a:pt x="209930" y="150911"/>
                </a:lnTo>
                <a:lnTo>
                  <a:pt x="246776" y="180419"/>
                </a:lnTo>
                <a:lnTo>
                  <a:pt x="278771" y="215719"/>
                </a:lnTo>
                <a:lnTo>
                  <a:pt x="305194" y="256137"/>
                </a:lnTo>
                <a:lnTo>
                  <a:pt x="325329" y="300999"/>
                </a:lnTo>
                <a:lnTo>
                  <a:pt x="338455" y="349631"/>
                </a:lnTo>
              </a:path>
            </a:pathLst>
          </a:custGeom>
          <a:ln w="6350">
            <a:solidFill>
              <a:srgbClr val="6FAC46"/>
            </a:solidFill>
          </a:ln>
        </p:spPr>
        <p:txBody>
          <a:bodyPr wrap="square" lIns="0" tIns="0" rIns="0" bIns="0" rtlCol="0"/>
          <a:lstStyle/>
          <a:p>
            <a:endParaRPr>
              <a:solidFill>
                <a:prstClr val="black"/>
              </a:solidFill>
            </a:endParaRPr>
          </a:p>
        </p:txBody>
      </p:sp>
      <p:sp>
        <p:nvSpPr>
          <p:cNvPr id="63" name="object 63"/>
          <p:cNvSpPr/>
          <p:nvPr/>
        </p:nvSpPr>
        <p:spPr>
          <a:xfrm>
            <a:off x="4575047" y="5295900"/>
            <a:ext cx="1828800" cy="850900"/>
          </a:xfrm>
          <a:custGeom>
            <a:avLst/>
            <a:gdLst/>
            <a:ahLst/>
            <a:cxnLst/>
            <a:rect l="l" t="t" r="r" b="b"/>
            <a:pathLst>
              <a:path w="1828800" h="850900">
                <a:moveTo>
                  <a:pt x="1687068" y="0"/>
                </a:moveTo>
                <a:lnTo>
                  <a:pt x="141732" y="0"/>
                </a:lnTo>
                <a:lnTo>
                  <a:pt x="96950" y="7229"/>
                </a:lnTo>
                <a:lnTo>
                  <a:pt x="58046" y="27358"/>
                </a:lnTo>
                <a:lnTo>
                  <a:pt x="27358" y="58046"/>
                </a:lnTo>
                <a:lnTo>
                  <a:pt x="7229" y="96950"/>
                </a:lnTo>
                <a:lnTo>
                  <a:pt x="0" y="141731"/>
                </a:lnTo>
                <a:lnTo>
                  <a:pt x="0" y="708660"/>
                </a:lnTo>
                <a:lnTo>
                  <a:pt x="7229" y="753455"/>
                </a:lnTo>
                <a:lnTo>
                  <a:pt x="27358" y="792362"/>
                </a:lnTo>
                <a:lnTo>
                  <a:pt x="58046" y="823044"/>
                </a:lnTo>
                <a:lnTo>
                  <a:pt x="96950" y="843165"/>
                </a:lnTo>
                <a:lnTo>
                  <a:pt x="141732" y="850391"/>
                </a:lnTo>
                <a:lnTo>
                  <a:pt x="1687068" y="850391"/>
                </a:lnTo>
                <a:lnTo>
                  <a:pt x="1731849" y="843165"/>
                </a:lnTo>
                <a:lnTo>
                  <a:pt x="1770753" y="823044"/>
                </a:lnTo>
                <a:lnTo>
                  <a:pt x="1801441" y="792362"/>
                </a:lnTo>
                <a:lnTo>
                  <a:pt x="1821570" y="753455"/>
                </a:lnTo>
                <a:lnTo>
                  <a:pt x="1828800" y="708660"/>
                </a:lnTo>
                <a:lnTo>
                  <a:pt x="1828800" y="141731"/>
                </a:lnTo>
                <a:lnTo>
                  <a:pt x="1821570" y="96950"/>
                </a:lnTo>
                <a:lnTo>
                  <a:pt x="1801441" y="58046"/>
                </a:lnTo>
                <a:lnTo>
                  <a:pt x="1770753" y="27358"/>
                </a:lnTo>
                <a:lnTo>
                  <a:pt x="1731849" y="7229"/>
                </a:lnTo>
                <a:lnTo>
                  <a:pt x="1687068" y="0"/>
                </a:lnTo>
                <a:close/>
              </a:path>
            </a:pathLst>
          </a:custGeom>
          <a:solidFill>
            <a:srgbClr val="EC7C30"/>
          </a:solidFill>
        </p:spPr>
        <p:txBody>
          <a:bodyPr wrap="square" lIns="0" tIns="0" rIns="0" bIns="0" rtlCol="0"/>
          <a:lstStyle/>
          <a:p>
            <a:endParaRPr>
              <a:solidFill>
                <a:prstClr val="black"/>
              </a:solidFill>
            </a:endParaRPr>
          </a:p>
        </p:txBody>
      </p:sp>
      <p:sp>
        <p:nvSpPr>
          <p:cNvPr id="64" name="object 64"/>
          <p:cNvSpPr/>
          <p:nvPr/>
        </p:nvSpPr>
        <p:spPr>
          <a:xfrm>
            <a:off x="4575047" y="5295900"/>
            <a:ext cx="1828800" cy="850900"/>
          </a:xfrm>
          <a:custGeom>
            <a:avLst/>
            <a:gdLst/>
            <a:ahLst/>
            <a:cxnLst/>
            <a:rect l="l" t="t" r="r" b="b"/>
            <a:pathLst>
              <a:path w="1828800" h="850900">
                <a:moveTo>
                  <a:pt x="0" y="141731"/>
                </a:moveTo>
                <a:lnTo>
                  <a:pt x="7229" y="96950"/>
                </a:lnTo>
                <a:lnTo>
                  <a:pt x="27358" y="58046"/>
                </a:lnTo>
                <a:lnTo>
                  <a:pt x="58046" y="27358"/>
                </a:lnTo>
                <a:lnTo>
                  <a:pt x="96950" y="7229"/>
                </a:lnTo>
                <a:lnTo>
                  <a:pt x="141732" y="0"/>
                </a:lnTo>
                <a:lnTo>
                  <a:pt x="1687068" y="0"/>
                </a:lnTo>
                <a:lnTo>
                  <a:pt x="1731849" y="7229"/>
                </a:lnTo>
                <a:lnTo>
                  <a:pt x="1770753" y="27358"/>
                </a:lnTo>
                <a:lnTo>
                  <a:pt x="1801441" y="58046"/>
                </a:lnTo>
                <a:lnTo>
                  <a:pt x="1821570" y="96950"/>
                </a:lnTo>
                <a:lnTo>
                  <a:pt x="1828800" y="141731"/>
                </a:lnTo>
                <a:lnTo>
                  <a:pt x="1828800" y="708660"/>
                </a:lnTo>
                <a:lnTo>
                  <a:pt x="1821570" y="753455"/>
                </a:lnTo>
                <a:lnTo>
                  <a:pt x="1801441" y="792362"/>
                </a:lnTo>
                <a:lnTo>
                  <a:pt x="1770753" y="823044"/>
                </a:lnTo>
                <a:lnTo>
                  <a:pt x="1731849" y="843165"/>
                </a:lnTo>
                <a:lnTo>
                  <a:pt x="1687068" y="850391"/>
                </a:lnTo>
                <a:lnTo>
                  <a:pt x="141732" y="850391"/>
                </a:lnTo>
                <a:lnTo>
                  <a:pt x="96950" y="843165"/>
                </a:lnTo>
                <a:lnTo>
                  <a:pt x="58046" y="823044"/>
                </a:lnTo>
                <a:lnTo>
                  <a:pt x="27358" y="792362"/>
                </a:lnTo>
                <a:lnTo>
                  <a:pt x="7229" y="753455"/>
                </a:lnTo>
                <a:lnTo>
                  <a:pt x="0" y="708660"/>
                </a:lnTo>
                <a:lnTo>
                  <a:pt x="0" y="141731"/>
                </a:lnTo>
                <a:close/>
              </a:path>
            </a:pathLst>
          </a:custGeom>
          <a:ln w="12192">
            <a:solidFill>
              <a:srgbClr val="AD5A20"/>
            </a:solidFill>
          </a:ln>
        </p:spPr>
        <p:txBody>
          <a:bodyPr wrap="square" lIns="0" tIns="0" rIns="0" bIns="0" rtlCol="0"/>
          <a:lstStyle/>
          <a:p>
            <a:endParaRPr>
              <a:solidFill>
                <a:prstClr val="black"/>
              </a:solidFill>
            </a:endParaRPr>
          </a:p>
        </p:txBody>
      </p:sp>
      <p:sp>
        <p:nvSpPr>
          <p:cNvPr id="65" name="object 65"/>
          <p:cNvSpPr txBox="1"/>
          <p:nvPr/>
        </p:nvSpPr>
        <p:spPr>
          <a:xfrm>
            <a:off x="5020183" y="5571438"/>
            <a:ext cx="93980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物联网关</a:t>
            </a:r>
            <a:endParaRPr>
              <a:solidFill>
                <a:prstClr val="black"/>
              </a:solidFill>
              <a:latin typeface="微软雅黑" panose="020B0503020204020204" charset="-122"/>
              <a:cs typeface="微软雅黑" panose="020B0503020204020204" charset="-122"/>
            </a:endParaRPr>
          </a:p>
        </p:txBody>
      </p:sp>
      <p:sp>
        <p:nvSpPr>
          <p:cNvPr id="66" name="object 6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042666" y="966089"/>
            <a:ext cx="61087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物联网关的主要功</a:t>
            </a:r>
            <a:r>
              <a:rPr sz="3200" b="1" spc="5" dirty="0">
                <a:solidFill>
                  <a:srgbClr val="00A755"/>
                </a:solidFill>
                <a:latin typeface="微软雅黑" panose="020B0503020204020204" charset="-122"/>
                <a:cs typeface="微软雅黑" panose="020B0503020204020204" charset="-122"/>
              </a:rPr>
              <a:t>能</a:t>
            </a:r>
            <a:r>
              <a:rPr sz="3200" b="1" spc="-9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-（2）数据分析功能</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26337" y="1905137"/>
            <a:ext cx="9907905" cy="3317875"/>
          </a:xfrm>
          <a:prstGeom prst="rect">
            <a:avLst/>
          </a:prstGeom>
        </p:spPr>
        <p:txBody>
          <a:bodyPr vert="horz" wrap="square" lIns="0" tIns="0" rIns="0" bIns="0" rtlCol="0">
            <a:spAutoFit/>
          </a:bodyPr>
          <a:lstStyle/>
          <a:p>
            <a:pPr marL="12700" marR="5080" indent="542290">
              <a:lnSpc>
                <a:spcPct val="150000"/>
              </a:lnSpc>
            </a:pPr>
            <a:r>
              <a:rPr sz="1600" spc="-5" dirty="0">
                <a:solidFill>
                  <a:prstClr val="black"/>
                </a:solidFill>
                <a:latin typeface="微软雅黑" panose="020B0503020204020204" charset="-122"/>
                <a:cs typeface="微软雅黑" panose="020B0503020204020204" charset="-122"/>
              </a:rPr>
              <a:t>随着工业互联网的发展，海量的</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备接</a:t>
            </a:r>
            <a:r>
              <a:rPr sz="1600" dirty="0">
                <a:solidFill>
                  <a:prstClr val="black"/>
                </a:solidFill>
                <a:latin typeface="微软雅黑" panose="020B0503020204020204" charset="-122"/>
                <a:cs typeface="微软雅黑" panose="020B0503020204020204" charset="-122"/>
              </a:rPr>
              <a:t>入</a:t>
            </a:r>
            <a:r>
              <a:rPr sz="1600" spc="-5" dirty="0">
                <a:solidFill>
                  <a:prstClr val="black"/>
                </a:solidFill>
                <a:latin typeface="微软雅黑" panose="020B0503020204020204" charset="-122"/>
                <a:cs typeface="微软雅黑" panose="020B0503020204020204" charset="-122"/>
              </a:rPr>
              <a:t>网络</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随之</a:t>
            </a:r>
            <a:r>
              <a:rPr sz="1600" dirty="0">
                <a:solidFill>
                  <a:prstClr val="black"/>
                </a:solidFill>
                <a:latin typeface="微软雅黑" panose="020B0503020204020204" charset="-122"/>
                <a:cs typeface="微软雅黑" panose="020B0503020204020204" charset="-122"/>
              </a:rPr>
              <a:t>而</a:t>
            </a:r>
            <a:r>
              <a:rPr sz="1600" spc="-5" dirty="0">
                <a:solidFill>
                  <a:prstClr val="black"/>
                </a:solidFill>
                <a:latin typeface="微软雅黑" panose="020B0503020204020204" charset="-122"/>
                <a:cs typeface="微软雅黑" panose="020B0503020204020204" charset="-122"/>
              </a:rPr>
              <a:t>来的</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是更</a:t>
            </a:r>
            <a:r>
              <a:rPr sz="1600" dirty="0">
                <a:solidFill>
                  <a:prstClr val="black"/>
                </a:solidFill>
                <a:latin typeface="微软雅黑" panose="020B0503020204020204" charset="-122"/>
                <a:cs typeface="微软雅黑" panose="020B0503020204020204" charset="-122"/>
              </a:rPr>
              <a:t>加</a:t>
            </a:r>
            <a:r>
              <a:rPr sz="1600" spc="-5" dirty="0">
                <a:solidFill>
                  <a:prstClr val="black"/>
                </a:solidFill>
                <a:latin typeface="微软雅黑" panose="020B0503020204020204" charset="-122"/>
                <a:cs typeface="微软雅黑" panose="020B0503020204020204" charset="-122"/>
              </a:rPr>
              <a:t>海量</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数据</a:t>
            </a:r>
            <a:r>
              <a:rPr sz="1600" dirty="0">
                <a:solidFill>
                  <a:prstClr val="black"/>
                </a:solidFill>
                <a:latin typeface="微软雅黑" panose="020B0503020204020204" charset="-122"/>
                <a:cs typeface="微软雅黑" panose="020B0503020204020204" charset="-122"/>
              </a:rPr>
              <a:t>源</a:t>
            </a:r>
            <a:r>
              <a:rPr sz="1600" spc="-5" dirty="0">
                <a:solidFill>
                  <a:prstClr val="black"/>
                </a:solidFill>
                <a:latin typeface="微软雅黑" panose="020B0503020204020204" charset="-122"/>
                <a:cs typeface="微软雅黑" panose="020B0503020204020204" charset="-122"/>
              </a:rPr>
              <a:t>源不</a:t>
            </a:r>
            <a:r>
              <a:rPr sz="1600" dirty="0">
                <a:solidFill>
                  <a:prstClr val="black"/>
                </a:solidFill>
                <a:latin typeface="微软雅黑" panose="020B0503020204020204" charset="-122"/>
                <a:cs typeface="微软雅黑" panose="020B0503020204020204" charset="-122"/>
              </a:rPr>
              <a:t>断</a:t>
            </a:r>
            <a:r>
              <a:rPr sz="1600" spc="-5" dirty="0">
                <a:solidFill>
                  <a:prstClr val="black"/>
                </a:solidFill>
                <a:latin typeface="微软雅黑" panose="020B0503020204020204" charset="-122"/>
                <a:cs typeface="微软雅黑" panose="020B0503020204020204" charset="-122"/>
              </a:rPr>
              <a:t>地产</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，并</a:t>
            </a:r>
            <a:r>
              <a:rPr sz="1600" dirty="0">
                <a:solidFill>
                  <a:prstClr val="black"/>
                </a:solidFill>
                <a:latin typeface="微软雅黑" panose="020B0503020204020204" charset="-122"/>
                <a:cs typeface="微软雅黑" panose="020B0503020204020204" charset="-122"/>
              </a:rPr>
              <a:t>上</a:t>
            </a:r>
            <a:r>
              <a:rPr sz="1600" spc="-5" dirty="0">
                <a:solidFill>
                  <a:prstClr val="black"/>
                </a:solidFill>
                <a:latin typeface="微软雅黑" panose="020B0503020204020204" charset="-122"/>
                <a:cs typeface="微软雅黑" panose="020B0503020204020204" charset="-122"/>
              </a:rPr>
              <a:t>传 到工业互联网平台。这给工业互联</a:t>
            </a:r>
            <a:r>
              <a:rPr sz="1600" spc="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平台</a:t>
            </a:r>
            <a:r>
              <a:rPr sz="1600" spc="5"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生了</a:t>
            </a:r>
            <a:r>
              <a:rPr sz="1600" spc="5" dirty="0">
                <a:solidFill>
                  <a:prstClr val="black"/>
                </a:solidFill>
                <a:latin typeface="微软雅黑" panose="020B0503020204020204" charset="-122"/>
                <a:cs typeface="微软雅黑" panose="020B0503020204020204" charset="-122"/>
              </a:rPr>
              <a:t>很</a:t>
            </a:r>
            <a:r>
              <a:rPr sz="1600" spc="-5" dirty="0">
                <a:solidFill>
                  <a:prstClr val="black"/>
                </a:solidFill>
                <a:latin typeface="微软雅黑" panose="020B0503020204020204" charset="-122"/>
                <a:cs typeface="微软雅黑" panose="020B0503020204020204" charset="-122"/>
              </a:rPr>
              <a:t>大的</a:t>
            </a:r>
            <a:r>
              <a:rPr sz="1600" spc="5" dirty="0">
                <a:solidFill>
                  <a:prstClr val="black"/>
                </a:solidFill>
                <a:latin typeface="微软雅黑" panose="020B0503020204020204" charset="-122"/>
                <a:cs typeface="微软雅黑" panose="020B0503020204020204" charset="-122"/>
              </a:rPr>
              <a:t>挑</a:t>
            </a:r>
            <a:r>
              <a:rPr sz="1600" spc="-5" dirty="0">
                <a:solidFill>
                  <a:prstClr val="black"/>
                </a:solidFill>
                <a:latin typeface="微软雅黑" panose="020B0503020204020204" charset="-122"/>
                <a:cs typeface="微软雅黑" panose="020B0503020204020204" charset="-122"/>
              </a:rPr>
              <a:t>战，</a:t>
            </a:r>
            <a:r>
              <a:rPr sz="1600" spc="5"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方面</a:t>
            </a:r>
            <a:r>
              <a:rPr sz="1600" spc="5"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极大</a:t>
            </a:r>
            <a:r>
              <a:rPr sz="1600" spc="5" dirty="0">
                <a:solidFill>
                  <a:prstClr val="black"/>
                </a:solidFill>
                <a:latin typeface="微软雅黑" panose="020B0503020204020204" charset="-122"/>
                <a:cs typeface="微软雅黑" panose="020B0503020204020204" charset="-122"/>
              </a:rPr>
              <a:t>地</a:t>
            </a:r>
            <a:r>
              <a:rPr sz="1600" spc="-5" dirty="0">
                <a:solidFill>
                  <a:prstClr val="black"/>
                </a:solidFill>
                <a:latin typeface="微软雅黑" panose="020B0503020204020204" charset="-122"/>
                <a:cs typeface="微软雅黑" panose="020B0503020204020204" charset="-122"/>
              </a:rPr>
              <a:t>消耗</a:t>
            </a:r>
            <a:r>
              <a:rPr sz="1600" spc="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络带</a:t>
            </a:r>
            <a:r>
              <a:rPr sz="1600" spc="5" dirty="0">
                <a:solidFill>
                  <a:prstClr val="black"/>
                </a:solidFill>
                <a:latin typeface="微软雅黑" panose="020B0503020204020204" charset="-122"/>
                <a:cs typeface="微软雅黑" panose="020B0503020204020204" charset="-122"/>
              </a:rPr>
              <a:t>宽</a:t>
            </a:r>
            <a:r>
              <a:rPr sz="1600" spc="-5" dirty="0">
                <a:solidFill>
                  <a:prstClr val="black"/>
                </a:solidFill>
                <a:latin typeface="微软雅黑" panose="020B0503020204020204" charset="-122"/>
                <a:cs typeface="微软雅黑" panose="020B0503020204020204" charset="-122"/>
              </a:rPr>
              <a:t>资源</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另一</a:t>
            </a:r>
            <a:r>
              <a:rPr sz="1600" spc="5" dirty="0">
                <a:solidFill>
                  <a:prstClr val="black"/>
                </a:solidFill>
                <a:latin typeface="微软雅黑" panose="020B0503020204020204" charset="-122"/>
                <a:cs typeface="微软雅黑" panose="020B0503020204020204" charset="-122"/>
              </a:rPr>
              <a:t>方</a:t>
            </a:r>
            <a:r>
              <a:rPr sz="1600" spc="-5" dirty="0">
                <a:solidFill>
                  <a:prstClr val="black"/>
                </a:solidFill>
                <a:latin typeface="微软雅黑" panose="020B0503020204020204" charset="-122"/>
                <a:cs typeface="微软雅黑" panose="020B0503020204020204" charset="-122"/>
              </a:rPr>
              <a:t>面，  </a:t>
            </a:r>
            <a:r>
              <a:rPr sz="1600" spc="-10" dirty="0">
                <a:solidFill>
                  <a:prstClr val="black"/>
                </a:solidFill>
                <a:latin typeface="微软雅黑" panose="020B0503020204020204" charset="-122"/>
                <a:cs typeface="微软雅黑" panose="020B0503020204020204" charset="-122"/>
              </a:rPr>
              <a:t>网络连接的不确定因素很多，网络</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不稳</a:t>
            </a:r>
            <a:r>
              <a:rPr sz="1600" dirty="0">
                <a:solidFill>
                  <a:prstClr val="black"/>
                </a:solidFill>
                <a:latin typeface="微软雅黑" panose="020B0503020204020204" charset="-122"/>
                <a:cs typeface="微软雅黑" panose="020B0503020204020204" charset="-122"/>
              </a:rPr>
              <a:t>定</a:t>
            </a:r>
            <a:r>
              <a:rPr sz="1600" spc="-10" dirty="0">
                <a:solidFill>
                  <a:prstClr val="black"/>
                </a:solidFill>
                <a:latin typeface="微软雅黑" panose="020B0503020204020204" charset="-122"/>
                <a:cs typeface="微软雅黑" panose="020B0503020204020204" charset="-122"/>
              </a:rPr>
              <a:t>性，</a:t>
            </a:r>
            <a:r>
              <a:rPr sz="1600" dirty="0">
                <a:solidFill>
                  <a:prstClr val="black"/>
                </a:solidFill>
                <a:latin typeface="微软雅黑" panose="020B0503020204020204" charset="-122"/>
                <a:cs typeface="微软雅黑" panose="020B0503020204020204" charset="-122"/>
              </a:rPr>
              <a:t>会</a:t>
            </a:r>
            <a:r>
              <a:rPr sz="1600" spc="-10" dirty="0">
                <a:solidFill>
                  <a:prstClr val="black"/>
                </a:solidFill>
                <a:latin typeface="微软雅黑" panose="020B0503020204020204" charset="-122"/>
                <a:cs typeface="微软雅黑" panose="020B0503020204020204" charset="-122"/>
              </a:rPr>
              <a:t>导致</a:t>
            </a:r>
            <a:r>
              <a:rPr sz="1600" dirty="0">
                <a:solidFill>
                  <a:prstClr val="black"/>
                </a:solidFill>
                <a:latin typeface="微软雅黑" panose="020B0503020204020204" charset="-122"/>
                <a:cs typeface="微软雅黑" panose="020B0503020204020204" charset="-122"/>
              </a:rPr>
              <a:t>数</a:t>
            </a:r>
            <a:r>
              <a:rPr sz="1600" spc="-10" dirty="0">
                <a:solidFill>
                  <a:prstClr val="black"/>
                </a:solidFill>
                <a:latin typeface="微软雅黑" panose="020B0503020204020204" charset="-122"/>
                <a:cs typeface="微软雅黑" panose="020B0503020204020204" charset="-122"/>
              </a:rPr>
              <a:t>据的</a:t>
            </a:r>
            <a:r>
              <a:rPr sz="1600" dirty="0">
                <a:solidFill>
                  <a:prstClr val="black"/>
                </a:solidFill>
                <a:latin typeface="微软雅黑" panose="020B0503020204020204" charset="-122"/>
                <a:cs typeface="微软雅黑" panose="020B0503020204020204" charset="-122"/>
              </a:rPr>
              <a:t>质</a:t>
            </a:r>
            <a:r>
              <a:rPr sz="1600" spc="-10" dirty="0">
                <a:solidFill>
                  <a:prstClr val="black"/>
                </a:solidFill>
                <a:latin typeface="微软雅黑" panose="020B0503020204020204" charset="-122"/>
                <a:cs typeface="微软雅黑" panose="020B0503020204020204" charset="-122"/>
              </a:rPr>
              <a:t>量难</a:t>
            </a:r>
            <a:r>
              <a:rPr sz="1600" dirty="0">
                <a:solidFill>
                  <a:prstClr val="black"/>
                </a:solidFill>
                <a:latin typeface="微软雅黑" panose="020B0503020204020204" charset="-122"/>
                <a:cs typeface="微软雅黑" panose="020B0503020204020204" charset="-122"/>
              </a:rPr>
              <a:t>保</a:t>
            </a:r>
            <a:r>
              <a:rPr sz="1600" spc="-10" dirty="0">
                <a:solidFill>
                  <a:prstClr val="black"/>
                </a:solidFill>
                <a:latin typeface="微软雅黑" panose="020B0503020204020204" charset="-122"/>
                <a:cs typeface="微软雅黑" panose="020B0503020204020204" charset="-122"/>
              </a:rPr>
              <a:t>证，</a:t>
            </a:r>
            <a:r>
              <a:rPr sz="1600" dirty="0">
                <a:solidFill>
                  <a:prstClr val="black"/>
                </a:solidFill>
                <a:latin typeface="微软雅黑" panose="020B0503020204020204" charset="-122"/>
                <a:cs typeface="微软雅黑" panose="020B0503020204020204" charset="-122"/>
              </a:rPr>
              <a:t>特</a:t>
            </a:r>
            <a:r>
              <a:rPr sz="1600" spc="-10" dirty="0">
                <a:solidFill>
                  <a:prstClr val="black"/>
                </a:solidFill>
                <a:latin typeface="微软雅黑" panose="020B0503020204020204" charset="-122"/>
                <a:cs typeface="微软雅黑" panose="020B0503020204020204" charset="-122"/>
              </a:rPr>
              <a:t>别是</a:t>
            </a:r>
            <a:r>
              <a:rPr sz="1600" dirty="0">
                <a:solidFill>
                  <a:prstClr val="black"/>
                </a:solidFill>
                <a:latin typeface="微软雅黑" panose="020B0503020204020204" charset="-122"/>
                <a:cs typeface="微软雅黑" panose="020B0503020204020204" charset="-122"/>
              </a:rPr>
              <a:t>不</a:t>
            </a:r>
            <a:r>
              <a:rPr sz="1600" spc="-10" dirty="0">
                <a:solidFill>
                  <a:prstClr val="black"/>
                </a:solidFill>
                <a:latin typeface="微软雅黑" panose="020B0503020204020204" charset="-122"/>
                <a:cs typeface="微软雅黑" panose="020B0503020204020204" charset="-122"/>
              </a:rPr>
              <a:t>可控</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时延</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会对</a:t>
            </a:r>
            <a:r>
              <a:rPr sz="1600" dirty="0">
                <a:solidFill>
                  <a:prstClr val="black"/>
                </a:solidFill>
                <a:latin typeface="微软雅黑" panose="020B0503020204020204" charset="-122"/>
                <a:cs typeface="微软雅黑" panose="020B0503020204020204" charset="-122"/>
              </a:rPr>
              <a:t>业</a:t>
            </a:r>
            <a:r>
              <a:rPr sz="1600" spc="-10" dirty="0">
                <a:solidFill>
                  <a:prstClr val="black"/>
                </a:solidFill>
                <a:latin typeface="微软雅黑" panose="020B0503020204020204" charset="-122"/>
                <a:cs typeface="微软雅黑" panose="020B0503020204020204" charset="-122"/>
              </a:rPr>
              <a:t>务应 </a:t>
            </a:r>
            <a:r>
              <a:rPr sz="1600" spc="-5" dirty="0">
                <a:solidFill>
                  <a:prstClr val="black"/>
                </a:solidFill>
                <a:latin typeface="微软雅黑" panose="020B0503020204020204" charset="-122"/>
                <a:cs typeface="微软雅黑" panose="020B0503020204020204" charset="-122"/>
              </a:rPr>
              <a:t>用造成很大影响。</a:t>
            </a:r>
            <a:endParaRPr sz="1600">
              <a:solidFill>
                <a:prstClr val="black"/>
              </a:solidFill>
              <a:latin typeface="微软雅黑" panose="020B0503020204020204" charset="-122"/>
              <a:cs typeface="微软雅黑" panose="020B0503020204020204" charset="-122"/>
            </a:endParaRPr>
          </a:p>
          <a:p>
            <a:pPr>
              <a:spcBef>
                <a:spcPts val="5"/>
              </a:spcBef>
            </a:pPr>
            <a:endParaRPr sz="2500">
              <a:solidFill>
                <a:prstClr val="black"/>
              </a:solidFill>
              <a:latin typeface="Times New Roman" panose="02020603050405020304"/>
              <a:cs typeface="Times New Roman" panose="02020603050405020304"/>
            </a:endParaRPr>
          </a:p>
          <a:p>
            <a:pPr marL="12700" marR="6985" indent="542290">
              <a:lnSpc>
                <a:spcPct val="150000"/>
              </a:lnSpc>
            </a:pPr>
            <a:r>
              <a:rPr sz="1600" spc="-10" dirty="0">
                <a:solidFill>
                  <a:prstClr val="black"/>
                </a:solidFill>
                <a:latin typeface="微软雅黑" panose="020B0503020204020204" charset="-122"/>
                <a:cs typeface="微软雅黑" panose="020B0503020204020204" charset="-122"/>
              </a:rPr>
              <a:t>当前行业内已经开始将工业互联</a:t>
            </a:r>
            <a:r>
              <a:rPr sz="1600" dirty="0">
                <a:solidFill>
                  <a:prstClr val="black"/>
                </a:solidFill>
                <a:latin typeface="微软雅黑" panose="020B0503020204020204" charset="-122"/>
                <a:cs typeface="微软雅黑" panose="020B0503020204020204" charset="-122"/>
              </a:rPr>
              <a:t>网</a:t>
            </a:r>
            <a:r>
              <a:rPr sz="1600" spc="-10" dirty="0">
                <a:solidFill>
                  <a:prstClr val="black"/>
                </a:solidFill>
                <a:latin typeface="微软雅黑" panose="020B0503020204020204" charset="-122"/>
                <a:cs typeface="微软雅黑" panose="020B0503020204020204" charset="-122"/>
              </a:rPr>
              <a:t>平台</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部分</a:t>
            </a:r>
            <a:r>
              <a:rPr sz="1600" dirty="0">
                <a:solidFill>
                  <a:prstClr val="black"/>
                </a:solidFill>
                <a:latin typeface="微软雅黑" panose="020B0503020204020204" charset="-122"/>
                <a:cs typeface="微软雅黑" panose="020B0503020204020204" charset="-122"/>
              </a:rPr>
              <a:t>计</a:t>
            </a:r>
            <a:r>
              <a:rPr sz="1600" spc="-10" dirty="0">
                <a:solidFill>
                  <a:prstClr val="black"/>
                </a:solidFill>
                <a:latin typeface="微软雅黑" panose="020B0503020204020204" charset="-122"/>
                <a:cs typeface="微软雅黑" panose="020B0503020204020204" charset="-122"/>
              </a:rPr>
              <a:t>算服</a:t>
            </a:r>
            <a:r>
              <a:rPr sz="1600" dirty="0">
                <a:solidFill>
                  <a:prstClr val="black"/>
                </a:solidFill>
                <a:latin typeface="微软雅黑" panose="020B0503020204020204" charset="-122"/>
                <a:cs typeface="微软雅黑" panose="020B0503020204020204" charset="-122"/>
              </a:rPr>
              <a:t>务</a:t>
            </a:r>
            <a:r>
              <a:rPr sz="1600" spc="-10" dirty="0">
                <a:solidFill>
                  <a:prstClr val="black"/>
                </a:solidFill>
                <a:latin typeface="微软雅黑" panose="020B0503020204020204" charset="-122"/>
                <a:cs typeface="微软雅黑" panose="020B0503020204020204" charset="-122"/>
              </a:rPr>
              <a:t>，下</a:t>
            </a:r>
            <a:r>
              <a:rPr sz="1600" dirty="0">
                <a:solidFill>
                  <a:prstClr val="black"/>
                </a:solidFill>
                <a:latin typeface="微软雅黑" panose="020B0503020204020204" charset="-122"/>
                <a:cs typeface="微软雅黑" panose="020B0503020204020204" charset="-122"/>
              </a:rPr>
              <a:t>沉</a:t>
            </a:r>
            <a:r>
              <a:rPr sz="1600" spc="-10" dirty="0">
                <a:solidFill>
                  <a:prstClr val="black"/>
                </a:solidFill>
                <a:latin typeface="微软雅黑" panose="020B0503020204020204" charset="-122"/>
                <a:cs typeface="微软雅黑" panose="020B0503020204020204" charset="-122"/>
              </a:rPr>
              <a:t>到更</a:t>
            </a:r>
            <a:r>
              <a:rPr sz="1600" dirty="0">
                <a:solidFill>
                  <a:prstClr val="black"/>
                </a:solidFill>
                <a:latin typeface="微软雅黑" panose="020B0503020204020204" charset="-122"/>
                <a:cs typeface="微软雅黑" panose="020B0503020204020204" charset="-122"/>
              </a:rPr>
              <a:t>靠</a:t>
            </a:r>
            <a:r>
              <a:rPr sz="1600" spc="-10" dirty="0">
                <a:solidFill>
                  <a:prstClr val="black"/>
                </a:solidFill>
                <a:latin typeface="微软雅黑" panose="020B0503020204020204" charset="-122"/>
                <a:cs typeface="微软雅黑" panose="020B0503020204020204" charset="-122"/>
              </a:rPr>
              <a:t>近数</a:t>
            </a:r>
            <a:r>
              <a:rPr sz="1600" dirty="0">
                <a:solidFill>
                  <a:prstClr val="black"/>
                </a:solidFill>
                <a:latin typeface="微软雅黑" panose="020B0503020204020204" charset="-122"/>
                <a:cs typeface="微软雅黑" panose="020B0503020204020204" charset="-122"/>
              </a:rPr>
              <a:t>据</a:t>
            </a:r>
            <a:r>
              <a:rPr sz="1600" spc="-10" dirty="0">
                <a:solidFill>
                  <a:prstClr val="black"/>
                </a:solidFill>
                <a:latin typeface="微软雅黑" panose="020B0503020204020204" charset="-122"/>
                <a:cs typeface="微软雅黑" panose="020B0503020204020204" charset="-122"/>
              </a:rPr>
              <a:t>发生</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“边</a:t>
            </a:r>
            <a:r>
              <a:rPr sz="1600" dirty="0">
                <a:solidFill>
                  <a:prstClr val="black"/>
                </a:solidFill>
                <a:latin typeface="微软雅黑" panose="020B0503020204020204" charset="-122"/>
                <a:cs typeface="微软雅黑" panose="020B0503020204020204" charset="-122"/>
              </a:rPr>
              <a:t>缘</a:t>
            </a:r>
            <a:r>
              <a:rPr sz="1600" spc="-10"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上进</a:t>
            </a:r>
            <a:r>
              <a:rPr sz="1600"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  这就是边缘计算，而物联网关是最</a:t>
            </a:r>
            <a:r>
              <a:rPr sz="1600" spc="5" dirty="0">
                <a:solidFill>
                  <a:prstClr val="black"/>
                </a:solidFill>
                <a:latin typeface="微软雅黑" panose="020B0503020204020204" charset="-122"/>
                <a:cs typeface="微软雅黑" panose="020B0503020204020204" charset="-122"/>
              </a:rPr>
              <a:t>轻</a:t>
            </a:r>
            <a:r>
              <a:rPr sz="1600" spc="-5" dirty="0">
                <a:solidFill>
                  <a:prstClr val="black"/>
                </a:solidFill>
                <a:latin typeface="微软雅黑" panose="020B0503020204020204" charset="-122"/>
                <a:cs typeface="微软雅黑" panose="020B0503020204020204" charset="-122"/>
              </a:rPr>
              <a:t>量级</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边缘</a:t>
            </a:r>
            <a:r>
              <a:rPr sz="1600" spc="5" dirty="0">
                <a:solidFill>
                  <a:prstClr val="black"/>
                </a:solidFill>
                <a:latin typeface="微软雅黑" panose="020B0503020204020204" charset="-122"/>
                <a:cs typeface="微软雅黑" panose="020B0503020204020204" charset="-122"/>
              </a:rPr>
              <a:t>计</a:t>
            </a:r>
            <a:r>
              <a:rPr sz="1600" spc="-5" dirty="0">
                <a:solidFill>
                  <a:prstClr val="black"/>
                </a:solidFill>
                <a:latin typeface="微软雅黑" panose="020B0503020204020204" charset="-122"/>
                <a:cs typeface="微软雅黑" panose="020B0503020204020204" charset="-122"/>
              </a:rPr>
              <a:t>算解</a:t>
            </a:r>
            <a:r>
              <a:rPr sz="1600" spc="5" dirty="0">
                <a:solidFill>
                  <a:prstClr val="black"/>
                </a:solidFill>
                <a:latin typeface="微软雅黑" panose="020B0503020204020204" charset="-122"/>
                <a:cs typeface="微软雅黑" panose="020B0503020204020204" charset="-122"/>
              </a:rPr>
              <a:t>决</a:t>
            </a:r>
            <a:r>
              <a:rPr sz="1600" spc="-5" dirty="0">
                <a:solidFill>
                  <a:prstClr val="black"/>
                </a:solidFill>
                <a:latin typeface="微软雅黑" panose="020B0503020204020204" charset="-122"/>
                <a:cs typeface="微软雅黑" panose="020B0503020204020204" charset="-122"/>
              </a:rPr>
              <a:t>方案</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目前</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一些</a:t>
            </a:r>
            <a:r>
              <a:rPr sz="1600" spc="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联网</a:t>
            </a:r>
            <a:r>
              <a:rPr sz="1600" spc="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具备</a:t>
            </a:r>
            <a:r>
              <a:rPr sz="1600" spc="5" dirty="0">
                <a:solidFill>
                  <a:prstClr val="black"/>
                </a:solidFill>
                <a:latin typeface="微软雅黑" panose="020B0503020204020204" charset="-122"/>
                <a:cs typeface="微软雅黑" panose="020B0503020204020204" charset="-122"/>
              </a:rPr>
              <a:t>完</a:t>
            </a:r>
            <a:r>
              <a:rPr sz="1600" spc="-5" dirty="0">
                <a:solidFill>
                  <a:prstClr val="black"/>
                </a:solidFill>
                <a:latin typeface="微软雅黑" panose="020B0503020204020204" charset="-122"/>
                <a:cs typeface="微软雅黑" panose="020B0503020204020204" charset="-122"/>
              </a:rPr>
              <a:t>成初</a:t>
            </a:r>
            <a:r>
              <a:rPr sz="1600" spc="5" dirty="0">
                <a:solidFill>
                  <a:prstClr val="black"/>
                </a:solidFill>
                <a:latin typeface="微软雅黑" panose="020B0503020204020204" charset="-122"/>
                <a:cs typeface="微软雅黑" panose="020B0503020204020204" charset="-122"/>
              </a:rPr>
              <a:t>步</a:t>
            </a:r>
            <a:r>
              <a:rPr sz="1600" spc="-5" dirty="0">
                <a:solidFill>
                  <a:prstClr val="black"/>
                </a:solidFill>
                <a:latin typeface="微软雅黑" panose="020B0503020204020204" charset="-122"/>
                <a:cs typeface="微软雅黑" panose="020B0503020204020204" charset="-122"/>
              </a:rPr>
              <a:t>的数</a:t>
            </a:r>
            <a:r>
              <a:rPr sz="1600" spc="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处理 和需及时响应的计算任务的能力。</a:t>
            </a:r>
            <a:r>
              <a:rPr sz="1600" spc="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联网</a:t>
            </a:r>
            <a:r>
              <a:rPr sz="1600" spc="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的数</a:t>
            </a:r>
            <a:r>
              <a:rPr sz="1600" spc="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分析</a:t>
            </a:r>
            <a:r>
              <a:rPr sz="1600" spc="5" dirty="0">
                <a:solidFill>
                  <a:prstClr val="black"/>
                </a:solidFill>
                <a:latin typeface="微软雅黑" panose="020B0503020204020204" charset="-122"/>
                <a:cs typeface="微软雅黑" panose="020B0503020204020204" charset="-122"/>
              </a:rPr>
              <a:t>功</a:t>
            </a:r>
            <a:r>
              <a:rPr sz="1600" spc="-5" dirty="0">
                <a:solidFill>
                  <a:prstClr val="black"/>
                </a:solidFill>
                <a:latin typeface="微软雅黑" panose="020B0503020204020204" charset="-122"/>
                <a:cs typeface="微软雅黑" panose="020B0503020204020204" charset="-122"/>
              </a:rPr>
              <a:t>能具</a:t>
            </a:r>
            <a:r>
              <a:rPr sz="1600" spc="5" dirty="0">
                <a:solidFill>
                  <a:prstClr val="black"/>
                </a:solidFill>
                <a:latin typeface="微软雅黑" panose="020B0503020204020204" charset="-122"/>
                <a:cs typeface="微软雅黑" panose="020B0503020204020204" charset="-122"/>
              </a:rPr>
              <a:t>有</a:t>
            </a:r>
            <a:r>
              <a:rPr sz="1600" spc="-5" dirty="0">
                <a:solidFill>
                  <a:prstClr val="black"/>
                </a:solidFill>
                <a:latin typeface="微软雅黑" panose="020B0503020204020204" charset="-122"/>
                <a:cs typeface="微软雅黑" panose="020B0503020204020204" charset="-122"/>
              </a:rPr>
              <a:t>低时</a:t>
            </a:r>
            <a:r>
              <a:rPr sz="1600" spc="5" dirty="0">
                <a:solidFill>
                  <a:prstClr val="black"/>
                </a:solidFill>
                <a:latin typeface="微软雅黑" panose="020B0503020204020204" charset="-122"/>
                <a:cs typeface="微软雅黑" panose="020B0503020204020204" charset="-122"/>
              </a:rPr>
              <a:t>延</a:t>
            </a:r>
            <a:r>
              <a:rPr sz="1600" spc="-5" dirty="0">
                <a:solidFill>
                  <a:prstClr val="black"/>
                </a:solidFill>
                <a:latin typeface="微软雅黑" panose="020B0503020204020204" charset="-122"/>
                <a:cs typeface="微软雅黑" panose="020B0503020204020204" charset="-122"/>
              </a:rPr>
              <a:t>、节</a:t>
            </a:r>
            <a:r>
              <a:rPr sz="1600" spc="5" dirty="0">
                <a:solidFill>
                  <a:prstClr val="black"/>
                </a:solidFill>
                <a:latin typeface="微软雅黑" panose="020B0503020204020204" charset="-122"/>
                <a:cs typeface="微软雅黑" panose="020B0503020204020204" charset="-122"/>
              </a:rPr>
              <a:t>约</a:t>
            </a:r>
            <a:r>
              <a:rPr sz="1600" spc="-5" dirty="0">
                <a:solidFill>
                  <a:prstClr val="black"/>
                </a:solidFill>
                <a:latin typeface="微软雅黑" panose="020B0503020204020204" charset="-122"/>
                <a:cs typeface="微软雅黑" panose="020B0503020204020204" charset="-122"/>
              </a:rPr>
              <a:t>带宽</a:t>
            </a:r>
            <a:r>
              <a:rPr sz="1600" spc="5" dirty="0">
                <a:solidFill>
                  <a:prstClr val="black"/>
                </a:solidFill>
                <a:latin typeface="微软雅黑" panose="020B0503020204020204" charset="-122"/>
                <a:cs typeface="微软雅黑" panose="020B0503020204020204" charset="-122"/>
              </a:rPr>
              <a:t>资</a:t>
            </a:r>
            <a:r>
              <a:rPr sz="1600" spc="-5" dirty="0">
                <a:solidFill>
                  <a:prstClr val="black"/>
                </a:solidFill>
                <a:latin typeface="微软雅黑" panose="020B0503020204020204" charset="-122"/>
                <a:cs typeface="微软雅黑" panose="020B0503020204020204" charset="-122"/>
              </a:rPr>
              <a:t>源、</a:t>
            </a:r>
            <a:r>
              <a:rPr sz="1600" spc="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靠性</a:t>
            </a:r>
            <a:r>
              <a:rPr sz="1600" spc="5" dirty="0">
                <a:solidFill>
                  <a:prstClr val="black"/>
                </a:solidFill>
                <a:latin typeface="微软雅黑" panose="020B0503020204020204" charset="-122"/>
                <a:cs typeface="微软雅黑" panose="020B0503020204020204" charset="-122"/>
              </a:rPr>
              <a:t>好</a:t>
            </a:r>
            <a:r>
              <a:rPr sz="1600" spc="-5" dirty="0">
                <a:solidFill>
                  <a:prstClr val="black"/>
                </a:solidFill>
                <a:latin typeface="微软雅黑" panose="020B0503020204020204" charset="-122"/>
                <a:cs typeface="微软雅黑" panose="020B0503020204020204" charset="-122"/>
              </a:rPr>
              <a:t>、隐</a:t>
            </a:r>
            <a:r>
              <a:rPr sz="1600" spc="5" dirty="0">
                <a:solidFill>
                  <a:prstClr val="black"/>
                </a:solidFill>
                <a:latin typeface="微软雅黑" panose="020B0503020204020204" charset="-122"/>
                <a:cs typeface="微软雅黑" panose="020B0503020204020204" charset="-122"/>
              </a:rPr>
              <a:t>私</a:t>
            </a:r>
            <a:r>
              <a:rPr sz="1600" spc="-5" dirty="0">
                <a:solidFill>
                  <a:prstClr val="black"/>
                </a:solidFill>
                <a:latin typeface="微软雅黑" panose="020B0503020204020204" charset="-122"/>
                <a:cs typeface="微软雅黑" panose="020B0503020204020204" charset="-122"/>
              </a:rPr>
              <a:t>性更 好等优点。</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2155825" cy="461645"/>
          </a:xfrm>
          <a:prstGeom prst="rect">
            <a:avLst/>
          </a:prstGeom>
        </p:spPr>
        <p:txBody>
          <a:bodyPr vert="horz" wrap="square" lIns="0" tIns="0" rIns="0" bIns="0" rtlCol="0">
            <a:spAutoFit/>
          </a:bodyPr>
          <a:lstStyle/>
          <a:p>
            <a:pPr marL="12700">
              <a:lnSpc>
                <a:spcPct val="100000"/>
              </a:lnSpc>
            </a:pPr>
            <a:r>
              <a:rPr sz="2800" b="1" spc="-10" dirty="0">
                <a:solidFill>
                  <a:srgbClr val="404040"/>
                </a:solidFill>
                <a:latin typeface="微软雅黑" panose="020B0503020204020204" charset="-122"/>
                <a:cs typeface="微软雅黑" panose="020B0503020204020204" charset="-122"/>
              </a:rPr>
              <a:t>工业数字孪生</a:t>
            </a:r>
            <a:endParaRPr sz="2800">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lnSpc>
                <a:spcPct val="100000"/>
              </a:lnSpc>
            </a:pPr>
            <a:r>
              <a:rPr sz="5500" b="1" spc="-15" dirty="0">
                <a:solidFill>
                  <a:srgbClr val="404040"/>
                </a:solidFill>
                <a:latin typeface="微软雅黑" panose="020B0503020204020204" charset="-122"/>
                <a:cs typeface="微软雅黑" panose="020B0503020204020204" charset="-122"/>
              </a:rPr>
              <a:t>02</a:t>
            </a:r>
            <a:endParaRPr sz="5500">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2344927" y="1078229"/>
            <a:ext cx="7938770" cy="1108075"/>
          </a:xfrm>
          <a:prstGeom prst="rect">
            <a:avLst/>
          </a:prstGeom>
        </p:spPr>
        <p:txBody>
          <a:bodyPr vert="horz" wrap="square" lIns="0" tIns="0" rIns="0" bIns="0" rtlCol="0">
            <a:spAutoFit/>
          </a:bodyPr>
          <a:lstStyle/>
          <a:p>
            <a:pPr marL="199199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新增工业机器人设备</a:t>
            </a:r>
            <a:endParaRPr sz="2800">
              <a:solidFill>
                <a:prstClr val="black"/>
              </a:solidFill>
              <a:latin typeface="微软雅黑" panose="020B0503020204020204" charset="-122"/>
              <a:cs typeface="微软雅黑" panose="020B0503020204020204" charset="-122"/>
            </a:endParaRPr>
          </a:p>
          <a:p>
            <a:pPr marL="12700">
              <a:spcBef>
                <a:spcPts val="2990"/>
              </a:spcBef>
            </a:pPr>
            <a:r>
              <a:rPr b="1" dirty="0">
                <a:solidFill>
                  <a:prstClr val="black"/>
                </a:solidFill>
                <a:latin typeface="微软雅黑" panose="020B0503020204020204" charset="-122"/>
                <a:cs typeface="微软雅黑" panose="020B0503020204020204" charset="-122"/>
              </a:rPr>
              <a:t>操</a:t>
            </a:r>
            <a:r>
              <a:rPr b="1" spc="-5" dirty="0">
                <a:solidFill>
                  <a:prstClr val="black"/>
                </a:solidFill>
                <a:latin typeface="微软雅黑" panose="020B0503020204020204" charset="-122"/>
                <a:cs typeface="微软雅黑" panose="020B0503020204020204" charset="-122"/>
              </a:rPr>
              <a:t>作步骤</a:t>
            </a:r>
            <a:r>
              <a:rPr b="1" spc="5" dirty="0">
                <a:solidFill>
                  <a:prstClr val="black"/>
                </a:solidFill>
                <a:latin typeface="微软雅黑" panose="020B0503020204020204" charset="-122"/>
                <a:cs typeface="微软雅黑" panose="020B0503020204020204" charset="-122"/>
              </a:rPr>
              <a:t>1</a:t>
            </a:r>
            <a:r>
              <a:rPr spc="-5" dirty="0">
                <a:solidFill>
                  <a:prstClr val="black"/>
                </a:solidFill>
                <a:latin typeface="微软雅黑" panose="020B0503020204020204" charset="-122"/>
                <a:cs typeface="微软雅黑" panose="020B0503020204020204" charset="-122"/>
              </a:rPr>
              <a:t>：选择一类工业机器人，了解此类设备基本信息、主要用途等内容。</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4006595" y="2491739"/>
            <a:ext cx="4178808" cy="39014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66875" y="1066291"/>
            <a:ext cx="8599805" cy="1146175"/>
          </a:xfrm>
          <a:prstGeom prst="rect">
            <a:avLst/>
          </a:prstGeom>
        </p:spPr>
        <p:txBody>
          <a:bodyPr vert="horz" wrap="square" lIns="0" tIns="0" rIns="0" bIns="0" rtlCol="0">
            <a:spAutoFit/>
          </a:bodyPr>
          <a:lstStyle/>
          <a:p>
            <a:pPr marL="316992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新增工业机器人设备</a:t>
            </a:r>
            <a:endParaRPr sz="2800">
              <a:solidFill>
                <a:prstClr val="black"/>
              </a:solidFill>
              <a:latin typeface="微软雅黑" panose="020B0503020204020204" charset="-122"/>
              <a:cs typeface="微软雅黑" panose="020B0503020204020204" charset="-122"/>
            </a:endParaRPr>
          </a:p>
          <a:p>
            <a:pPr marL="12700">
              <a:spcBef>
                <a:spcPts val="3295"/>
              </a:spcBef>
            </a:pPr>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：登录树根教育平台，在教育平台首页单击“课程”，进入课程卡片页面。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260347" y="2572512"/>
            <a:ext cx="9200388" cy="35951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57300" y="2569464"/>
            <a:ext cx="9206865" cy="3601720"/>
          </a:xfrm>
          <a:custGeom>
            <a:avLst/>
            <a:gdLst/>
            <a:ahLst/>
            <a:cxnLst/>
            <a:rect l="l" t="t" r="r" b="b"/>
            <a:pathLst>
              <a:path w="9206865" h="3601720">
                <a:moveTo>
                  <a:pt x="0" y="3601212"/>
                </a:moveTo>
                <a:lnTo>
                  <a:pt x="9206484" y="3601212"/>
                </a:lnTo>
                <a:lnTo>
                  <a:pt x="9206484" y="0"/>
                </a:lnTo>
                <a:lnTo>
                  <a:pt x="0" y="0"/>
                </a:lnTo>
                <a:lnTo>
                  <a:pt x="0" y="360121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755394" y="1066291"/>
            <a:ext cx="9083040" cy="1007110"/>
          </a:xfrm>
          <a:prstGeom prst="rect">
            <a:avLst/>
          </a:prstGeom>
        </p:spPr>
        <p:txBody>
          <a:bodyPr vert="horz" wrap="square" lIns="0" tIns="0" rIns="0" bIns="0" rtlCol="0">
            <a:spAutoFit/>
          </a:bodyPr>
          <a:lstStyle/>
          <a:p>
            <a:pPr marL="258127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新增工业机器人设备</a:t>
            </a:r>
            <a:endParaRPr sz="2800">
              <a:solidFill>
                <a:prstClr val="black"/>
              </a:solidFill>
              <a:latin typeface="微软雅黑" panose="020B0503020204020204" charset="-122"/>
              <a:cs typeface="微软雅黑" panose="020B0503020204020204" charset="-122"/>
            </a:endParaRPr>
          </a:p>
          <a:p>
            <a:pPr marL="12700">
              <a:spcBef>
                <a:spcPts val="219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：单击任一课程卡片进入详情页面，单击“硬件设备”按钮进入硬件设备界面。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676400" y="2282952"/>
            <a:ext cx="8846819" cy="40706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73351" y="2279904"/>
            <a:ext cx="8853170" cy="4076700"/>
          </a:xfrm>
          <a:custGeom>
            <a:avLst/>
            <a:gdLst/>
            <a:ahLst/>
            <a:cxnLst/>
            <a:rect l="l" t="t" r="r" b="b"/>
            <a:pathLst>
              <a:path w="8853170" h="4076700">
                <a:moveTo>
                  <a:pt x="0" y="4076700"/>
                </a:moveTo>
                <a:lnTo>
                  <a:pt x="8852916" y="4076700"/>
                </a:lnTo>
                <a:lnTo>
                  <a:pt x="8852916" y="0"/>
                </a:lnTo>
                <a:lnTo>
                  <a:pt x="0" y="0"/>
                </a:lnTo>
                <a:lnTo>
                  <a:pt x="0" y="4076700"/>
                </a:lnTo>
                <a:close/>
              </a:path>
            </a:pathLst>
          </a:custGeom>
          <a:ln w="609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99489" y="1942210"/>
            <a:ext cx="42824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：单击“新增硬件设备”按钮。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120139" y="2624327"/>
            <a:ext cx="9951719" cy="34107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117091" y="2621279"/>
            <a:ext cx="9958070" cy="3416935"/>
          </a:xfrm>
          <a:custGeom>
            <a:avLst/>
            <a:gdLst/>
            <a:ahLst/>
            <a:cxnLst/>
            <a:rect l="l" t="t" r="r" b="b"/>
            <a:pathLst>
              <a:path w="9958070" h="3416935">
                <a:moveTo>
                  <a:pt x="0" y="3416808"/>
                </a:moveTo>
                <a:lnTo>
                  <a:pt x="9957816" y="3416808"/>
                </a:lnTo>
                <a:lnTo>
                  <a:pt x="9957816" y="0"/>
                </a:lnTo>
                <a:lnTo>
                  <a:pt x="0" y="0"/>
                </a:lnTo>
                <a:lnTo>
                  <a:pt x="0" y="341680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4324350" y="1066291"/>
            <a:ext cx="354330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新增工业机器人设备</a:t>
            </a:r>
            <a:endParaRPr sz="28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4324350" y="1066291"/>
            <a:ext cx="354330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新增工业机器人设备</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4917948" y="1941537"/>
            <a:ext cx="6358128" cy="37368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994663" y="1930907"/>
            <a:ext cx="3645535" cy="3638550"/>
          </a:xfrm>
          <a:prstGeom prst="rect">
            <a:avLst/>
          </a:prstGeom>
        </p:spPr>
        <p:txBody>
          <a:bodyPr vert="horz" wrap="square" lIns="0" tIns="0" rIns="0" bIns="0" rtlCol="0">
            <a:spAutoFit/>
          </a:bodyPr>
          <a:lstStyle/>
          <a:p>
            <a:pPr marL="12700" marR="5080">
              <a:lnSpc>
                <a:spcPct val="150000"/>
              </a:lnSpc>
            </a:pPr>
            <a:r>
              <a:rPr b="1" spc="35" dirty="0">
                <a:solidFill>
                  <a:prstClr val="black"/>
                </a:solidFill>
                <a:latin typeface="微软雅黑" panose="020B0503020204020204" charset="-122"/>
                <a:cs typeface="微软雅黑" panose="020B0503020204020204" charset="-122"/>
              </a:rPr>
              <a:t>操作步</a:t>
            </a:r>
            <a:r>
              <a:rPr b="1" spc="45" dirty="0">
                <a:solidFill>
                  <a:prstClr val="black"/>
                </a:solidFill>
                <a:latin typeface="微软雅黑" panose="020B0503020204020204" charset="-122"/>
                <a:cs typeface="微软雅黑" panose="020B0503020204020204" charset="-122"/>
              </a:rPr>
              <a:t>骤</a:t>
            </a:r>
            <a:r>
              <a:rPr b="1" spc="35" dirty="0">
                <a:solidFill>
                  <a:prstClr val="black"/>
                </a:solidFill>
                <a:cs typeface="Calibri" panose="020F0502020204030204"/>
              </a:rPr>
              <a:t>5</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弹出来</a:t>
            </a:r>
            <a:r>
              <a:rPr spc="45"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对</a:t>
            </a:r>
            <a:r>
              <a:rPr spc="45" dirty="0">
                <a:solidFill>
                  <a:prstClr val="black"/>
                </a:solidFill>
                <a:latin typeface="微软雅黑" panose="020B0503020204020204" charset="-122"/>
                <a:cs typeface="微软雅黑" panose="020B0503020204020204" charset="-122"/>
              </a:rPr>
              <a:t>话</a:t>
            </a:r>
            <a:r>
              <a:rPr spc="30" dirty="0">
                <a:solidFill>
                  <a:prstClr val="black"/>
                </a:solidFill>
                <a:latin typeface="微软雅黑" panose="020B0503020204020204" charset="-122"/>
                <a:cs typeface="微软雅黑" panose="020B0503020204020204" charset="-122"/>
              </a:rPr>
              <a:t>框</a:t>
            </a:r>
            <a:r>
              <a:rPr spc="50"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 </a:t>
            </a:r>
            <a:r>
              <a:rPr spc="120" dirty="0">
                <a:solidFill>
                  <a:prstClr val="black"/>
                </a:solidFill>
                <a:latin typeface="微软雅黑" panose="020B0503020204020204" charset="-122"/>
                <a:cs typeface="微软雅黑" panose="020B0503020204020204" charset="-122"/>
              </a:rPr>
              <a:t>选择“</a:t>
            </a:r>
            <a:r>
              <a:rPr spc="114" dirty="0">
                <a:solidFill>
                  <a:prstClr val="black"/>
                </a:solidFill>
                <a:latin typeface="微软雅黑" panose="020B0503020204020204" charset="-122"/>
                <a:cs typeface="微软雅黑" panose="020B0503020204020204" charset="-122"/>
              </a:rPr>
              <a:t>自</a:t>
            </a:r>
            <a:r>
              <a:rPr spc="105" dirty="0">
                <a:solidFill>
                  <a:prstClr val="black"/>
                </a:solidFill>
                <a:latin typeface="微软雅黑" panose="020B0503020204020204" charset="-122"/>
                <a:cs typeface="微软雅黑" panose="020B0503020204020204" charset="-122"/>
              </a:rPr>
              <a:t>定义</a:t>
            </a:r>
            <a:r>
              <a:rPr spc="114" dirty="0">
                <a:solidFill>
                  <a:prstClr val="black"/>
                </a:solidFill>
                <a:latin typeface="微软雅黑" panose="020B0503020204020204" charset="-122"/>
                <a:cs typeface="微软雅黑" panose="020B0503020204020204" charset="-122"/>
              </a:rPr>
              <a:t>新</a:t>
            </a:r>
            <a:r>
              <a:rPr spc="125" dirty="0">
                <a:solidFill>
                  <a:prstClr val="black"/>
                </a:solidFill>
                <a:latin typeface="微软雅黑" panose="020B0503020204020204" charset="-122"/>
                <a:cs typeface="微软雅黑" panose="020B0503020204020204" charset="-122"/>
              </a:rPr>
              <a:t>增</a:t>
            </a:r>
            <a:r>
              <a:rPr spc="114" dirty="0">
                <a:solidFill>
                  <a:prstClr val="black"/>
                </a:solidFill>
                <a:latin typeface="微软雅黑" panose="020B0503020204020204" charset="-122"/>
                <a:cs typeface="微软雅黑" panose="020B0503020204020204" charset="-122"/>
              </a:rPr>
              <a:t>”，下</a:t>
            </a:r>
            <a:r>
              <a:rPr spc="105" dirty="0">
                <a:solidFill>
                  <a:prstClr val="black"/>
                </a:solidFill>
                <a:latin typeface="微软雅黑" panose="020B0503020204020204" charset="-122"/>
                <a:cs typeface="微软雅黑" panose="020B0503020204020204" charset="-122"/>
              </a:rPr>
              <a:t>拉</a:t>
            </a:r>
            <a:r>
              <a:rPr spc="114" dirty="0">
                <a:solidFill>
                  <a:prstClr val="black"/>
                </a:solidFill>
                <a:latin typeface="微软雅黑" panose="020B0503020204020204" charset="-122"/>
                <a:cs typeface="微软雅黑" panose="020B0503020204020204" charset="-122"/>
              </a:rPr>
              <a:t>选</a:t>
            </a:r>
            <a:r>
              <a:rPr dirty="0">
                <a:solidFill>
                  <a:prstClr val="black"/>
                </a:solidFill>
                <a:latin typeface="微软雅黑" panose="020B0503020204020204" charset="-122"/>
                <a:cs typeface="微软雅黑" panose="020B0503020204020204" charset="-122"/>
              </a:rPr>
              <a:t>项 </a:t>
            </a:r>
            <a:r>
              <a:rPr spc="120" dirty="0">
                <a:solidFill>
                  <a:prstClr val="black"/>
                </a:solidFill>
                <a:latin typeface="微软雅黑" panose="020B0503020204020204" charset="-122"/>
                <a:cs typeface="微软雅黑" panose="020B0503020204020204" charset="-122"/>
              </a:rPr>
              <a:t>选择“</a:t>
            </a:r>
            <a:r>
              <a:rPr spc="114" dirty="0">
                <a:solidFill>
                  <a:prstClr val="black"/>
                </a:solidFill>
                <a:latin typeface="微软雅黑" panose="020B0503020204020204" charset="-122"/>
                <a:cs typeface="微软雅黑" panose="020B0503020204020204" charset="-122"/>
              </a:rPr>
              <a:t>工</a:t>
            </a:r>
            <a:r>
              <a:rPr spc="105" dirty="0">
                <a:solidFill>
                  <a:prstClr val="black"/>
                </a:solidFill>
                <a:latin typeface="微软雅黑" panose="020B0503020204020204" charset="-122"/>
                <a:cs typeface="微软雅黑" panose="020B0503020204020204" charset="-122"/>
              </a:rPr>
              <a:t>业机</a:t>
            </a:r>
            <a:r>
              <a:rPr spc="114" dirty="0">
                <a:solidFill>
                  <a:prstClr val="black"/>
                </a:solidFill>
                <a:latin typeface="微软雅黑" panose="020B0503020204020204" charset="-122"/>
                <a:cs typeface="微软雅黑" panose="020B0503020204020204" charset="-122"/>
              </a:rPr>
              <a:t>器</a:t>
            </a:r>
            <a:r>
              <a:rPr spc="125" dirty="0">
                <a:solidFill>
                  <a:prstClr val="black"/>
                </a:solidFill>
                <a:latin typeface="微软雅黑" panose="020B0503020204020204" charset="-122"/>
                <a:cs typeface="微软雅黑" panose="020B0503020204020204" charset="-122"/>
              </a:rPr>
              <a:t>人</a:t>
            </a:r>
            <a:r>
              <a:rPr spc="120" dirty="0">
                <a:solidFill>
                  <a:prstClr val="black"/>
                </a:solidFill>
                <a:latin typeface="微软雅黑" panose="020B0503020204020204" charset="-122"/>
                <a:cs typeface="微软雅黑" panose="020B0503020204020204" charset="-122"/>
              </a:rPr>
              <a:t>”</a:t>
            </a:r>
            <a:r>
              <a:rPr spc="110"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然</a:t>
            </a:r>
            <a:r>
              <a:rPr spc="105" dirty="0">
                <a:solidFill>
                  <a:prstClr val="black"/>
                </a:solidFill>
                <a:latin typeface="微软雅黑" panose="020B0503020204020204" charset="-122"/>
                <a:cs typeface="微软雅黑" panose="020B0503020204020204" charset="-122"/>
              </a:rPr>
              <a:t>后</a:t>
            </a:r>
            <a:r>
              <a:rPr spc="114"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“确定</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marL="12700" marR="231775" indent="278765" algn="just">
              <a:lnSpc>
                <a:spcPct val="150000"/>
              </a:lnSpc>
              <a:spcBef>
                <a:spcPts val="1395"/>
              </a:spcBef>
            </a:pPr>
            <a:r>
              <a:rPr sz="1600" spc="35" dirty="0">
                <a:solidFill>
                  <a:prstClr val="black"/>
                </a:solidFill>
                <a:latin typeface="宋体" pitchFamily="2" charset="-122"/>
                <a:cs typeface="宋体" pitchFamily="2" charset="-122"/>
              </a:rPr>
              <a:t>【</a:t>
            </a:r>
            <a:r>
              <a:rPr sz="1600" b="1" spc="35" dirty="0">
                <a:solidFill>
                  <a:prstClr val="black"/>
                </a:solidFill>
                <a:latin typeface="Microsoft JhengHei" panose="020B0604030504040204" charset="-120"/>
                <a:cs typeface="Microsoft JhengHei" panose="020B0604030504040204" charset="-120"/>
              </a:rPr>
              <a:t>说明</a:t>
            </a:r>
            <a:r>
              <a:rPr sz="1600" spc="25" dirty="0">
                <a:solidFill>
                  <a:prstClr val="black"/>
                </a:solidFill>
                <a:latin typeface="宋体" pitchFamily="2" charset="-122"/>
                <a:cs typeface="宋体" pitchFamily="2" charset="-122"/>
              </a:rPr>
              <a:t>】</a:t>
            </a:r>
            <a:r>
              <a:rPr sz="1600" spc="35" dirty="0">
                <a:solidFill>
                  <a:prstClr val="black"/>
                </a:solidFill>
                <a:latin typeface="宋体" pitchFamily="2" charset="-122"/>
                <a:cs typeface="宋体" pitchFamily="2" charset="-122"/>
              </a:rPr>
              <a:t>自</a:t>
            </a:r>
            <a:r>
              <a:rPr sz="1600" spc="25" dirty="0">
                <a:solidFill>
                  <a:prstClr val="black"/>
                </a:solidFill>
                <a:latin typeface="宋体" pitchFamily="2" charset="-122"/>
                <a:cs typeface="宋体" pitchFamily="2" charset="-122"/>
              </a:rPr>
              <a:t>定义新</a:t>
            </a:r>
            <a:r>
              <a:rPr sz="1600" spc="35" dirty="0">
                <a:solidFill>
                  <a:prstClr val="black"/>
                </a:solidFill>
                <a:latin typeface="宋体" pitchFamily="2" charset="-122"/>
                <a:cs typeface="宋体" pitchFamily="2" charset="-122"/>
              </a:rPr>
              <a:t>增</a:t>
            </a:r>
            <a:r>
              <a:rPr sz="1600" spc="25" dirty="0">
                <a:solidFill>
                  <a:prstClr val="black"/>
                </a:solidFill>
                <a:latin typeface="宋体" pitchFamily="2" charset="-122"/>
                <a:cs typeface="宋体" pitchFamily="2" charset="-122"/>
              </a:rPr>
              <a:t>已预置</a:t>
            </a:r>
            <a:r>
              <a:rPr sz="1600" spc="35" dirty="0">
                <a:solidFill>
                  <a:prstClr val="black"/>
                </a:solidFill>
                <a:latin typeface="宋体" pitchFamily="2" charset="-122"/>
                <a:cs typeface="宋体" pitchFamily="2" charset="-122"/>
              </a:rPr>
              <a:t>机床</a:t>
            </a:r>
            <a:r>
              <a:rPr sz="1600" spc="-5" dirty="0">
                <a:solidFill>
                  <a:prstClr val="black"/>
                </a:solidFill>
                <a:latin typeface="宋体" pitchFamily="2" charset="-122"/>
                <a:cs typeface="宋体" pitchFamily="2" charset="-122"/>
              </a:rPr>
              <a:t>、 </a:t>
            </a:r>
            <a:r>
              <a:rPr sz="1600" spc="75" dirty="0">
                <a:solidFill>
                  <a:prstClr val="black"/>
                </a:solidFill>
                <a:latin typeface="宋体" pitchFamily="2" charset="-122"/>
                <a:cs typeface="宋体" pitchFamily="2" charset="-122"/>
              </a:rPr>
              <a:t>工业</a:t>
            </a:r>
            <a:r>
              <a:rPr sz="1600" spc="60" dirty="0">
                <a:solidFill>
                  <a:prstClr val="black"/>
                </a:solidFill>
                <a:latin typeface="宋体" pitchFamily="2" charset="-122"/>
                <a:cs typeface="宋体" pitchFamily="2" charset="-122"/>
              </a:rPr>
              <a:t>机</a:t>
            </a:r>
            <a:r>
              <a:rPr sz="1600" spc="75" dirty="0">
                <a:solidFill>
                  <a:prstClr val="black"/>
                </a:solidFill>
                <a:latin typeface="宋体" pitchFamily="2" charset="-122"/>
                <a:cs typeface="宋体" pitchFamily="2" charset="-122"/>
              </a:rPr>
              <a:t>器</a:t>
            </a:r>
            <a:r>
              <a:rPr sz="1600" spc="55" dirty="0">
                <a:solidFill>
                  <a:prstClr val="black"/>
                </a:solidFill>
                <a:latin typeface="宋体" pitchFamily="2" charset="-122"/>
                <a:cs typeface="宋体" pitchFamily="2" charset="-122"/>
              </a:rPr>
              <a:t>人</a:t>
            </a:r>
            <a:r>
              <a:rPr sz="1600" spc="75"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智</a:t>
            </a:r>
            <a:r>
              <a:rPr sz="1600" spc="75" dirty="0">
                <a:solidFill>
                  <a:prstClr val="black"/>
                </a:solidFill>
                <a:latin typeface="宋体" pitchFamily="2" charset="-122"/>
                <a:cs typeface="宋体" pitchFamily="2" charset="-122"/>
              </a:rPr>
              <a:t>能</a:t>
            </a:r>
            <a:r>
              <a:rPr sz="1600" spc="55" dirty="0">
                <a:solidFill>
                  <a:prstClr val="black"/>
                </a:solidFill>
                <a:latin typeface="宋体" pitchFamily="2" charset="-122"/>
                <a:cs typeface="宋体" pitchFamily="2" charset="-122"/>
              </a:rPr>
              <a:t>电</a:t>
            </a:r>
            <a:r>
              <a:rPr sz="1600" spc="75" dirty="0">
                <a:solidFill>
                  <a:prstClr val="black"/>
                </a:solidFill>
                <a:latin typeface="宋体" pitchFamily="2" charset="-122"/>
                <a:cs typeface="宋体" pitchFamily="2" charset="-122"/>
              </a:rPr>
              <a:t>表</a:t>
            </a:r>
            <a:r>
              <a:rPr sz="1600" spc="55" dirty="0">
                <a:solidFill>
                  <a:prstClr val="black"/>
                </a:solidFill>
                <a:latin typeface="宋体" pitchFamily="2" charset="-122"/>
                <a:cs typeface="宋体" pitchFamily="2" charset="-122"/>
              </a:rPr>
              <a:t>等</a:t>
            </a:r>
            <a:r>
              <a:rPr sz="1600" spc="70" dirty="0">
                <a:solidFill>
                  <a:prstClr val="black"/>
                </a:solidFill>
                <a:latin typeface="宋体" pitchFamily="2" charset="-122"/>
                <a:cs typeface="宋体" pitchFamily="2" charset="-122"/>
              </a:rPr>
              <a:t>模</a:t>
            </a:r>
            <a:r>
              <a:rPr sz="1600" spc="55" dirty="0">
                <a:solidFill>
                  <a:prstClr val="black"/>
                </a:solidFill>
                <a:latin typeface="宋体" pitchFamily="2" charset="-122"/>
                <a:cs typeface="宋体" pitchFamily="2" charset="-122"/>
              </a:rPr>
              <a:t>板以</a:t>
            </a:r>
            <a:r>
              <a:rPr sz="1600" spc="70" dirty="0">
                <a:solidFill>
                  <a:prstClr val="black"/>
                </a:solidFill>
                <a:latin typeface="宋体" pitchFamily="2" charset="-122"/>
                <a:cs typeface="宋体" pitchFamily="2" charset="-122"/>
              </a:rPr>
              <a:t>便</a:t>
            </a:r>
            <a:r>
              <a:rPr sz="1600" spc="-5" dirty="0">
                <a:solidFill>
                  <a:prstClr val="black"/>
                </a:solidFill>
                <a:latin typeface="宋体" pitchFamily="2" charset="-122"/>
                <a:cs typeface="宋体" pitchFamily="2" charset="-122"/>
              </a:rPr>
              <a:t>快 </a:t>
            </a:r>
            <a:r>
              <a:rPr sz="1600" spc="75" dirty="0">
                <a:solidFill>
                  <a:prstClr val="black"/>
                </a:solidFill>
                <a:latin typeface="宋体" pitchFamily="2" charset="-122"/>
                <a:cs typeface="宋体" pitchFamily="2" charset="-122"/>
              </a:rPr>
              <a:t>速创</a:t>
            </a:r>
            <a:r>
              <a:rPr sz="1600" spc="60" dirty="0">
                <a:solidFill>
                  <a:prstClr val="black"/>
                </a:solidFill>
                <a:latin typeface="宋体" pitchFamily="2" charset="-122"/>
                <a:cs typeface="宋体" pitchFamily="2" charset="-122"/>
              </a:rPr>
              <a:t>建</a:t>
            </a:r>
            <a:r>
              <a:rPr sz="1600" spc="75" dirty="0">
                <a:solidFill>
                  <a:prstClr val="black"/>
                </a:solidFill>
                <a:latin typeface="宋体" pitchFamily="2" charset="-122"/>
                <a:cs typeface="宋体" pitchFamily="2" charset="-122"/>
              </a:rPr>
              <a:t>同</a:t>
            </a:r>
            <a:r>
              <a:rPr sz="1600" spc="60" dirty="0">
                <a:solidFill>
                  <a:prstClr val="black"/>
                </a:solidFill>
                <a:latin typeface="宋体" pitchFamily="2" charset="-122"/>
                <a:cs typeface="宋体" pitchFamily="2" charset="-122"/>
              </a:rPr>
              <a:t>类</a:t>
            </a:r>
            <a:r>
              <a:rPr sz="1600" spc="75" dirty="0">
                <a:solidFill>
                  <a:prstClr val="black"/>
                </a:solidFill>
                <a:latin typeface="宋体" pitchFamily="2" charset="-122"/>
                <a:cs typeface="宋体" pitchFamily="2" charset="-122"/>
              </a:rPr>
              <a:t>型</a:t>
            </a:r>
            <a:r>
              <a:rPr sz="1600" spc="60" dirty="0">
                <a:solidFill>
                  <a:prstClr val="black"/>
                </a:solidFill>
                <a:latin typeface="宋体" pitchFamily="2" charset="-122"/>
                <a:cs typeface="宋体" pitchFamily="2" charset="-122"/>
              </a:rPr>
              <a:t>设</a:t>
            </a:r>
            <a:r>
              <a:rPr sz="1600" spc="70" dirty="0">
                <a:solidFill>
                  <a:prstClr val="black"/>
                </a:solidFill>
                <a:latin typeface="宋体" pitchFamily="2" charset="-122"/>
                <a:cs typeface="宋体" pitchFamily="2" charset="-122"/>
              </a:rPr>
              <a:t>备</a:t>
            </a:r>
            <a:r>
              <a:rPr sz="1600" spc="60" dirty="0">
                <a:solidFill>
                  <a:prstClr val="black"/>
                </a:solidFill>
                <a:latin typeface="宋体" pitchFamily="2" charset="-122"/>
                <a:cs typeface="宋体" pitchFamily="2" charset="-122"/>
              </a:rPr>
              <a:t>。</a:t>
            </a:r>
            <a:r>
              <a:rPr sz="1600" spc="75" dirty="0">
                <a:solidFill>
                  <a:prstClr val="black"/>
                </a:solidFill>
                <a:latin typeface="宋体" pitchFamily="2" charset="-122"/>
                <a:cs typeface="宋体" pitchFamily="2" charset="-122"/>
              </a:rPr>
              <a:t>若</a:t>
            </a:r>
            <a:r>
              <a:rPr sz="1600" spc="60" dirty="0">
                <a:solidFill>
                  <a:prstClr val="black"/>
                </a:solidFill>
                <a:latin typeface="宋体" pitchFamily="2" charset="-122"/>
                <a:cs typeface="宋体" pitchFamily="2" charset="-122"/>
              </a:rPr>
              <a:t>想</a:t>
            </a:r>
            <a:r>
              <a:rPr sz="1600" spc="75" dirty="0">
                <a:solidFill>
                  <a:prstClr val="black"/>
                </a:solidFill>
                <a:latin typeface="宋体" pitchFamily="2" charset="-122"/>
                <a:cs typeface="宋体" pitchFamily="2" charset="-122"/>
              </a:rPr>
              <a:t>从</a:t>
            </a:r>
            <a:r>
              <a:rPr sz="1600" spc="60" dirty="0">
                <a:solidFill>
                  <a:prstClr val="black"/>
                </a:solidFill>
                <a:latin typeface="宋体" pitchFamily="2" charset="-122"/>
                <a:cs typeface="宋体" pitchFamily="2" charset="-122"/>
              </a:rPr>
              <a:t>空白</a:t>
            </a:r>
            <a:r>
              <a:rPr sz="1600" spc="75" dirty="0">
                <a:solidFill>
                  <a:prstClr val="black"/>
                </a:solidFill>
                <a:latin typeface="宋体" pitchFamily="2" charset="-122"/>
                <a:cs typeface="宋体" pitchFamily="2" charset="-122"/>
              </a:rPr>
              <a:t>创</a:t>
            </a:r>
            <a:r>
              <a:rPr sz="1600" spc="-5" dirty="0">
                <a:solidFill>
                  <a:prstClr val="black"/>
                </a:solidFill>
                <a:latin typeface="宋体" pitchFamily="2" charset="-122"/>
                <a:cs typeface="宋体" pitchFamily="2" charset="-122"/>
              </a:rPr>
              <a:t>建 </a:t>
            </a:r>
            <a:r>
              <a:rPr sz="1600" dirty="0">
                <a:solidFill>
                  <a:prstClr val="black"/>
                </a:solidFill>
                <a:latin typeface="宋体" pitchFamily="2" charset="-122"/>
                <a:cs typeface="宋体" pitchFamily="2" charset="-122"/>
              </a:rPr>
              <a:t>设</a:t>
            </a:r>
            <a:r>
              <a:rPr sz="1600" spc="-1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则</a:t>
            </a:r>
            <a:r>
              <a:rPr sz="1600" spc="-5" dirty="0">
                <a:solidFill>
                  <a:prstClr val="black"/>
                </a:solidFill>
                <a:latin typeface="宋体" pitchFamily="2" charset="-122"/>
                <a:cs typeface="宋体" pitchFamily="2" charset="-122"/>
              </a:rPr>
              <a:t>选择“</a:t>
            </a:r>
            <a:r>
              <a:rPr sz="1600" dirty="0">
                <a:solidFill>
                  <a:prstClr val="black"/>
                </a:solidFill>
                <a:latin typeface="宋体" pitchFamily="2" charset="-122"/>
                <a:cs typeface="宋体" pitchFamily="2" charset="-122"/>
              </a:rPr>
              <a:t>全</a:t>
            </a:r>
            <a:r>
              <a:rPr sz="1600" spc="-5" dirty="0">
                <a:solidFill>
                  <a:prstClr val="black"/>
                </a:solidFill>
                <a:latin typeface="宋体" pitchFamily="2" charset="-122"/>
                <a:cs typeface="宋体" pitchFamily="2" charset="-122"/>
              </a:rPr>
              <a:t>新创</a:t>
            </a:r>
            <a:r>
              <a:rPr sz="1600" dirty="0">
                <a:solidFill>
                  <a:prstClr val="black"/>
                </a:solidFill>
                <a:latin typeface="宋体" pitchFamily="2" charset="-122"/>
                <a:cs typeface="宋体" pitchFamily="2" charset="-122"/>
              </a:rPr>
              <a:t>建</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4052315" y="2514600"/>
            <a:ext cx="6975347" cy="40492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049267" y="2511551"/>
            <a:ext cx="6981825" cy="4055745"/>
          </a:xfrm>
          <a:custGeom>
            <a:avLst/>
            <a:gdLst/>
            <a:ahLst/>
            <a:cxnLst/>
            <a:rect l="l" t="t" r="r" b="b"/>
            <a:pathLst>
              <a:path w="6981825" h="4055745">
                <a:moveTo>
                  <a:pt x="0" y="4055364"/>
                </a:moveTo>
                <a:lnTo>
                  <a:pt x="6981444" y="4055364"/>
                </a:lnTo>
                <a:lnTo>
                  <a:pt x="6981444" y="0"/>
                </a:lnTo>
                <a:lnTo>
                  <a:pt x="0" y="0"/>
                </a:lnTo>
                <a:lnTo>
                  <a:pt x="0" y="4055364"/>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243685" y="3564773"/>
            <a:ext cx="2541270" cy="1830705"/>
          </a:xfrm>
          <a:prstGeom prst="rect">
            <a:avLst/>
          </a:prstGeom>
        </p:spPr>
        <p:txBody>
          <a:bodyPr vert="horz" wrap="square" lIns="0" tIns="0" rIns="0" bIns="0" rtlCol="0">
            <a:spAutoFit/>
          </a:bodyPr>
          <a:lstStyle/>
          <a:p>
            <a:pPr marL="12700" marR="5080" indent="278765">
              <a:lnSpc>
                <a:spcPct val="150000"/>
              </a:lnSpc>
            </a:pPr>
            <a:r>
              <a:rPr sz="1600" dirty="0">
                <a:solidFill>
                  <a:prstClr val="black"/>
                </a:solidFill>
                <a:latin typeface="宋体" pitchFamily="2" charset="-122"/>
                <a:cs typeface="宋体" pitchFamily="2" charset="-122"/>
              </a:rPr>
              <a:t>【</a:t>
            </a:r>
            <a:r>
              <a:rPr sz="1600" b="1" dirty="0">
                <a:solidFill>
                  <a:prstClr val="black"/>
                </a:solidFill>
                <a:latin typeface="Microsoft JhengHei" panose="020B0604030504040204" charset="-120"/>
                <a:cs typeface="Microsoft JhengHei" panose="020B0604030504040204" charset="-120"/>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设</a:t>
            </a:r>
            <a:r>
              <a:rPr sz="1600" spc="-1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序</a:t>
            </a:r>
            <a:r>
              <a:rPr sz="1600" dirty="0">
                <a:solidFill>
                  <a:prstClr val="black"/>
                </a:solidFill>
                <a:latin typeface="宋体" pitchFamily="2" charset="-122"/>
                <a:cs typeface="宋体" pitchFamily="2" charset="-122"/>
              </a:rPr>
              <a:t>列</a:t>
            </a:r>
            <a:r>
              <a:rPr sz="1600" spc="-5" dirty="0">
                <a:solidFill>
                  <a:prstClr val="black"/>
                </a:solidFill>
                <a:latin typeface="宋体" pitchFamily="2" charset="-122"/>
                <a:cs typeface="宋体" pitchFamily="2" charset="-122"/>
              </a:rPr>
              <a:t>号</a:t>
            </a:r>
            <a:r>
              <a:rPr sz="1600" spc="-10" dirty="0">
                <a:solidFill>
                  <a:prstClr val="black"/>
                </a:solidFill>
                <a:latin typeface="宋体" pitchFamily="2" charset="-122"/>
                <a:cs typeface="宋体" pitchFamily="2" charset="-122"/>
              </a:rPr>
              <a:t>与</a:t>
            </a:r>
            <a:r>
              <a:rPr sz="1600" spc="-5" dirty="0">
                <a:solidFill>
                  <a:prstClr val="black"/>
                </a:solidFill>
                <a:latin typeface="宋体" pitchFamily="2" charset="-122"/>
                <a:cs typeface="宋体" pitchFamily="2" charset="-122"/>
              </a:rPr>
              <a:t>网 </a:t>
            </a:r>
            <a:r>
              <a:rPr sz="1600" spc="5" dirty="0">
                <a:solidFill>
                  <a:prstClr val="black"/>
                </a:solidFill>
                <a:latin typeface="宋体" pitchFamily="2" charset="-122"/>
                <a:cs typeface="宋体" pitchFamily="2" charset="-122"/>
              </a:rPr>
              <a:t>关</a:t>
            </a:r>
            <a:r>
              <a:rPr sz="1600" spc="-5" dirty="0">
                <a:solidFill>
                  <a:prstClr val="black"/>
                </a:solidFill>
                <a:latin typeface="宋体" pitchFamily="2" charset="-122"/>
                <a:cs typeface="宋体" pitchFamily="2" charset="-122"/>
              </a:rPr>
              <a:t>序列</a:t>
            </a:r>
            <a:r>
              <a:rPr sz="1600" spc="5" dirty="0">
                <a:solidFill>
                  <a:prstClr val="black"/>
                </a:solidFill>
                <a:latin typeface="宋体" pitchFamily="2" charset="-122"/>
                <a:cs typeface="宋体" pitchFamily="2" charset="-122"/>
              </a:rPr>
              <a:t>号</a:t>
            </a:r>
            <a:r>
              <a:rPr sz="1600" spc="-5" dirty="0">
                <a:solidFill>
                  <a:prstClr val="black"/>
                </a:solidFill>
                <a:latin typeface="宋体" pitchFamily="2" charset="-122"/>
                <a:cs typeface="宋体" pitchFamily="2" charset="-122"/>
              </a:rPr>
              <a:t>为平台</a:t>
            </a:r>
            <a:r>
              <a:rPr sz="1600" spc="5" dirty="0">
                <a:solidFill>
                  <a:prstClr val="black"/>
                </a:solidFill>
                <a:latin typeface="宋体" pitchFamily="2" charset="-122"/>
                <a:cs typeface="宋体" pitchFamily="2" charset="-122"/>
              </a:rPr>
              <a:t>按</a:t>
            </a:r>
            <a:r>
              <a:rPr sz="1600" spc="-5" dirty="0">
                <a:solidFill>
                  <a:prstClr val="black"/>
                </a:solidFill>
                <a:latin typeface="宋体" pitchFamily="2" charset="-122"/>
                <a:cs typeface="宋体" pitchFamily="2" charset="-122"/>
              </a:rPr>
              <a:t>一定</a:t>
            </a:r>
            <a:r>
              <a:rPr sz="1600" spc="5" dirty="0">
                <a:solidFill>
                  <a:prstClr val="black"/>
                </a:solidFill>
                <a:latin typeface="宋体" pitchFamily="2" charset="-122"/>
                <a:cs typeface="宋体" pitchFamily="2" charset="-122"/>
              </a:rPr>
              <a:t>命</a:t>
            </a:r>
            <a:r>
              <a:rPr sz="1600" spc="-5" dirty="0">
                <a:solidFill>
                  <a:prstClr val="black"/>
                </a:solidFill>
                <a:latin typeface="宋体" pitchFamily="2" charset="-122"/>
                <a:cs typeface="宋体" pitchFamily="2" charset="-122"/>
              </a:rPr>
              <a:t>名 </a:t>
            </a:r>
            <a:r>
              <a:rPr sz="1600" spc="5" dirty="0">
                <a:solidFill>
                  <a:prstClr val="black"/>
                </a:solidFill>
                <a:latin typeface="宋体" pitchFamily="2" charset="-122"/>
                <a:cs typeface="宋体" pitchFamily="2" charset="-122"/>
              </a:rPr>
              <a:t>规</a:t>
            </a:r>
            <a:r>
              <a:rPr sz="1600" spc="-5" dirty="0">
                <a:solidFill>
                  <a:prstClr val="black"/>
                </a:solidFill>
                <a:latin typeface="宋体" pitchFamily="2" charset="-122"/>
                <a:cs typeface="宋体" pitchFamily="2" charset="-122"/>
              </a:rPr>
              <a:t>则随</a:t>
            </a:r>
            <a:r>
              <a:rPr sz="1600" spc="5" dirty="0">
                <a:solidFill>
                  <a:prstClr val="black"/>
                </a:solidFill>
                <a:latin typeface="宋体" pitchFamily="2" charset="-122"/>
                <a:cs typeface="宋体" pitchFamily="2" charset="-122"/>
              </a:rPr>
              <a:t>机</a:t>
            </a:r>
            <a:r>
              <a:rPr sz="1600" spc="-5" dirty="0">
                <a:solidFill>
                  <a:prstClr val="black"/>
                </a:solidFill>
                <a:latin typeface="宋体" pitchFamily="2" charset="-122"/>
                <a:cs typeface="宋体" pitchFamily="2" charset="-122"/>
              </a:rPr>
              <a:t>生成，</a:t>
            </a:r>
            <a:r>
              <a:rPr sz="1600" spc="5"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设备</a:t>
            </a:r>
            <a:r>
              <a:rPr sz="1600" spc="5" dirty="0">
                <a:solidFill>
                  <a:prstClr val="black"/>
                </a:solidFill>
                <a:latin typeface="宋体" pitchFamily="2" charset="-122"/>
                <a:cs typeface="宋体" pitchFamily="2" charset="-122"/>
              </a:rPr>
              <a:t>及</a:t>
            </a:r>
            <a:r>
              <a:rPr sz="1600" spc="-5" dirty="0">
                <a:solidFill>
                  <a:prstClr val="black"/>
                </a:solidFill>
                <a:latin typeface="宋体" pitchFamily="2" charset="-122"/>
                <a:cs typeface="宋体" pitchFamily="2" charset="-122"/>
              </a:rPr>
              <a:t>网 </a:t>
            </a:r>
            <a:r>
              <a:rPr sz="1600" dirty="0">
                <a:solidFill>
                  <a:prstClr val="black"/>
                </a:solidFill>
                <a:latin typeface="宋体" pitchFamily="2" charset="-122"/>
                <a:cs typeface="宋体" pitchFamily="2" charset="-122"/>
              </a:rPr>
              <a:t>关</a:t>
            </a:r>
            <a:r>
              <a:rPr sz="1600" spc="-5" dirty="0">
                <a:solidFill>
                  <a:prstClr val="black"/>
                </a:solidFill>
                <a:latin typeface="宋体" pitchFamily="2" charset="-122"/>
                <a:cs typeface="宋体" pitchFamily="2" charset="-122"/>
              </a:rPr>
              <a:t>唯</a:t>
            </a:r>
            <a:r>
              <a:rPr sz="1600" spc="-10" dirty="0">
                <a:solidFill>
                  <a:prstClr val="black"/>
                </a:solidFill>
                <a:latin typeface="宋体" pitchFamily="2" charset="-122"/>
                <a:cs typeface="宋体" pitchFamily="2" charset="-122"/>
              </a:rPr>
              <a:t>一</a:t>
            </a:r>
            <a:r>
              <a:rPr sz="160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号</a:t>
            </a:r>
            <a:r>
              <a:rPr sz="1600" spc="-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为</a:t>
            </a:r>
            <a:r>
              <a:rPr sz="1600" dirty="0">
                <a:solidFill>
                  <a:prstClr val="black"/>
                </a:solidFill>
                <a:latin typeface="宋体" pitchFamily="2" charset="-122"/>
                <a:cs typeface="宋体" pitchFamily="2" charset="-122"/>
              </a:rPr>
              <a:t>灰</a:t>
            </a:r>
            <a:r>
              <a:rPr sz="1600" spc="-5" dirty="0">
                <a:solidFill>
                  <a:prstClr val="black"/>
                </a:solidFill>
                <a:latin typeface="宋体" pitchFamily="2" charset="-122"/>
                <a:cs typeface="宋体" pitchFamily="2" charset="-122"/>
              </a:rPr>
              <a:t>色</a:t>
            </a:r>
            <a:r>
              <a:rPr sz="1600" spc="-10" dirty="0">
                <a:solidFill>
                  <a:prstClr val="black"/>
                </a:solidFill>
                <a:latin typeface="宋体" pitchFamily="2" charset="-122"/>
                <a:cs typeface="宋体" pitchFamily="2" charset="-122"/>
              </a:rPr>
              <a:t>显</a:t>
            </a:r>
            <a:r>
              <a:rPr sz="1600" dirty="0">
                <a:solidFill>
                  <a:prstClr val="black"/>
                </a:solidFill>
                <a:latin typeface="宋体" pitchFamily="2" charset="-122"/>
                <a:cs typeface="宋体" pitchFamily="2" charset="-122"/>
              </a:rPr>
              <a:t>示</a:t>
            </a:r>
            <a:r>
              <a:rPr sz="1600" spc="-5" dirty="0">
                <a:solidFill>
                  <a:prstClr val="black"/>
                </a:solidFill>
                <a:latin typeface="宋体" pitchFamily="2" charset="-122"/>
                <a:cs typeface="宋体" pitchFamily="2" charset="-122"/>
              </a:rPr>
              <a:t>，  </a:t>
            </a:r>
            <a:r>
              <a:rPr sz="1600" dirty="0">
                <a:solidFill>
                  <a:prstClr val="black"/>
                </a:solidFill>
                <a:latin typeface="宋体" pitchFamily="2" charset="-122"/>
                <a:cs typeface="宋体" pitchFamily="2" charset="-122"/>
              </a:rPr>
              <a:t>不</a:t>
            </a:r>
            <a:r>
              <a:rPr sz="1600" spc="-5" dirty="0">
                <a:solidFill>
                  <a:prstClr val="black"/>
                </a:solidFill>
                <a:latin typeface="宋体" pitchFamily="2" charset="-122"/>
                <a:cs typeface="宋体" pitchFamily="2" charset="-122"/>
              </a:rPr>
              <a:t>支持</a:t>
            </a:r>
            <a:r>
              <a:rPr sz="160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辑修改。</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8" name="object 8"/>
          <p:cNvSpPr txBox="1"/>
          <p:nvPr/>
        </p:nvSpPr>
        <p:spPr>
          <a:xfrm>
            <a:off x="1243685" y="962659"/>
            <a:ext cx="9615170" cy="1734820"/>
          </a:xfrm>
          <a:prstGeom prst="rect">
            <a:avLst/>
          </a:prstGeom>
        </p:spPr>
        <p:txBody>
          <a:bodyPr vert="horz" wrap="square" lIns="0" tIns="0" rIns="0" bIns="0" rtlCol="0">
            <a:spAutoFit/>
          </a:bodyPr>
          <a:lstStyle/>
          <a:p>
            <a:pPr marL="3075305"/>
            <a:r>
              <a:rPr sz="2800" b="1" spc="-5" dirty="0">
                <a:solidFill>
                  <a:srgbClr val="00A755"/>
                </a:solidFill>
                <a:latin typeface="微软雅黑" panose="020B0503020204020204" charset="-122"/>
                <a:cs typeface="微软雅黑" panose="020B0503020204020204" charset="-122"/>
              </a:rPr>
              <a:t>1.新增工业机器人设备</a:t>
            </a:r>
            <a:endParaRPr sz="2800">
              <a:solidFill>
                <a:prstClr val="black"/>
              </a:solidFill>
              <a:latin typeface="微软雅黑" panose="020B0503020204020204" charset="-122"/>
              <a:cs typeface="微软雅黑" panose="020B0503020204020204" charset="-122"/>
            </a:endParaRPr>
          </a:p>
          <a:p>
            <a:pPr marL="12700" marR="5080" algn="just">
              <a:lnSpc>
                <a:spcPct val="150000"/>
              </a:lnSpc>
              <a:spcBef>
                <a:spcPts val="1460"/>
              </a:spcBef>
            </a:pPr>
            <a:r>
              <a:rPr sz="1600" b="1" spc="-5" dirty="0">
                <a:solidFill>
                  <a:prstClr val="black"/>
                </a:solidFill>
                <a:latin typeface="微软雅黑" panose="020B0503020204020204" charset="-122"/>
                <a:cs typeface="微软雅黑" panose="020B0503020204020204" charset="-122"/>
              </a:rPr>
              <a:t>操作步骤6</a:t>
            </a:r>
            <a:r>
              <a:rPr sz="1600" spc="-5" dirty="0">
                <a:solidFill>
                  <a:prstClr val="black"/>
                </a:solidFill>
                <a:latin typeface="微软雅黑" panose="020B0503020204020204" charset="-122"/>
                <a:cs typeface="微软雅黑" panose="020B0503020204020204" charset="-122"/>
              </a:rPr>
              <a:t>：工业机器人模板已预</a:t>
            </a:r>
            <a:r>
              <a:rPr sz="1600" spc="5"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硬件</a:t>
            </a:r>
            <a:r>
              <a:rPr sz="1600" spc="5" dirty="0">
                <a:solidFill>
                  <a:prstClr val="black"/>
                </a:solidFill>
                <a:latin typeface="微软雅黑" panose="020B0503020204020204" charset="-122"/>
                <a:cs typeface="微软雅黑" panose="020B0503020204020204" charset="-122"/>
              </a:rPr>
              <a:t>基</a:t>
            </a:r>
            <a:r>
              <a:rPr sz="1600" spc="-5" dirty="0">
                <a:solidFill>
                  <a:prstClr val="black"/>
                </a:solidFill>
                <a:latin typeface="微软雅黑" panose="020B0503020204020204" charset="-122"/>
                <a:cs typeface="微软雅黑" panose="020B0503020204020204" charset="-122"/>
              </a:rPr>
              <a:t>本信</a:t>
            </a:r>
            <a:r>
              <a:rPr sz="1600" spc="5"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，请</a:t>
            </a:r>
            <a:r>
              <a:rPr sz="1600" spc="5" dirty="0">
                <a:solidFill>
                  <a:prstClr val="black"/>
                </a:solidFill>
                <a:latin typeface="微软雅黑" panose="020B0503020204020204" charset="-122"/>
                <a:cs typeface="微软雅黑" panose="020B0503020204020204" charset="-122"/>
              </a:rPr>
              <a:t>将</a:t>
            </a:r>
            <a:r>
              <a:rPr sz="1600" spc="-5" dirty="0">
                <a:solidFill>
                  <a:prstClr val="black"/>
                </a:solidFill>
                <a:latin typeface="微软雅黑" panose="020B0503020204020204" charset="-122"/>
                <a:cs typeface="微软雅黑" panose="020B0503020204020204" charset="-122"/>
              </a:rPr>
              <a:t>硬件</a:t>
            </a:r>
            <a:r>
              <a:rPr sz="1600" spc="5"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称修</a:t>
            </a:r>
            <a:r>
              <a:rPr sz="1600" spc="5" dirty="0">
                <a:solidFill>
                  <a:prstClr val="black"/>
                </a:solidFill>
                <a:latin typeface="微软雅黑" panose="020B0503020204020204" charset="-122"/>
                <a:cs typeface="微软雅黑" panose="020B0503020204020204" charset="-122"/>
              </a:rPr>
              <a:t>改</a:t>
            </a:r>
            <a:r>
              <a:rPr sz="1600" spc="-5"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业机</a:t>
            </a:r>
            <a:r>
              <a:rPr sz="1600" spc="5" dirty="0">
                <a:solidFill>
                  <a:prstClr val="black"/>
                </a:solidFill>
                <a:latin typeface="微软雅黑" panose="020B0503020204020204" charset="-122"/>
                <a:cs typeface="微软雅黑" panose="020B0503020204020204" charset="-122"/>
              </a:rPr>
              <a:t>器</a:t>
            </a:r>
            <a:r>
              <a:rPr sz="1600" spc="-70"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01-姓名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注</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此处 的“姓名”，表示需学员填写自己</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真实</a:t>
            </a:r>
            <a:r>
              <a:rPr sz="1600" spc="5"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文不</a:t>
            </a:r>
            <a:r>
              <a:rPr sz="1600" spc="5" dirty="0">
                <a:solidFill>
                  <a:prstClr val="black"/>
                </a:solidFill>
                <a:latin typeface="微软雅黑" panose="020B0503020204020204" charset="-122"/>
                <a:cs typeface="微软雅黑" panose="020B0503020204020204" charset="-122"/>
              </a:rPr>
              <a:t>再</a:t>
            </a:r>
            <a:r>
              <a:rPr sz="1600" spc="-5" dirty="0">
                <a:solidFill>
                  <a:prstClr val="black"/>
                </a:solidFill>
                <a:latin typeface="微软雅黑" panose="020B0503020204020204" charset="-122"/>
                <a:cs typeface="微软雅黑" panose="020B0503020204020204" charset="-122"/>
              </a:rPr>
              <a:t>提示</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“创</a:t>
            </a:r>
            <a:r>
              <a:rPr sz="1600" spc="5"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a:t>
            </a:r>
            <a:r>
              <a:rPr sz="1600" spc="-5" dirty="0">
                <a:solidFill>
                  <a:prstClr val="black"/>
                </a:solidFill>
                <a:latin typeface="微软雅黑" panose="020B0503020204020204" charset="-122"/>
                <a:cs typeface="微软雅黑" panose="020B0503020204020204" charset="-122"/>
              </a:rPr>
              <a:t>即可</a:t>
            </a:r>
            <a:r>
              <a:rPr sz="1600" spc="5"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成工</a:t>
            </a:r>
            <a:r>
              <a:rPr sz="1600" spc="5"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机器</a:t>
            </a:r>
            <a:r>
              <a:rPr sz="1600" spc="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设 备。</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937260" y="2255520"/>
            <a:ext cx="7674864" cy="41071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934211" y="2252472"/>
            <a:ext cx="7680959" cy="4113529"/>
          </a:xfrm>
          <a:custGeom>
            <a:avLst/>
            <a:gdLst/>
            <a:ahLst/>
            <a:cxnLst/>
            <a:rect l="l" t="t" r="r" b="b"/>
            <a:pathLst>
              <a:path w="7680959" h="4113529">
                <a:moveTo>
                  <a:pt x="0" y="4113276"/>
                </a:moveTo>
                <a:lnTo>
                  <a:pt x="7680959" y="4113276"/>
                </a:lnTo>
                <a:lnTo>
                  <a:pt x="7680959" y="0"/>
                </a:lnTo>
                <a:lnTo>
                  <a:pt x="0" y="0"/>
                </a:lnTo>
                <a:lnTo>
                  <a:pt x="0" y="411327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8983726" y="3064001"/>
            <a:ext cx="2395855" cy="2134870"/>
          </a:xfrm>
          <a:prstGeom prst="rect">
            <a:avLst/>
          </a:prstGeom>
        </p:spPr>
        <p:txBody>
          <a:bodyPr vert="horz" wrap="square" lIns="0" tIns="0" rIns="0" bIns="0" rtlCol="0">
            <a:spAutoFit/>
          </a:bodyPr>
          <a:lstStyle/>
          <a:p>
            <a:pPr marL="12700" marR="5080" indent="278765">
              <a:lnSpc>
                <a:spcPct val="125000"/>
              </a:lnSpc>
            </a:pPr>
            <a:r>
              <a:rPr sz="1600" spc="55" dirty="0">
                <a:solidFill>
                  <a:prstClr val="black"/>
                </a:solidFill>
                <a:latin typeface="宋体" pitchFamily="2" charset="-122"/>
                <a:cs typeface="宋体" pitchFamily="2" charset="-122"/>
              </a:rPr>
              <a:t>【</a:t>
            </a:r>
            <a:r>
              <a:rPr sz="1600" b="1" spc="65" dirty="0">
                <a:solidFill>
                  <a:prstClr val="black"/>
                </a:solidFill>
                <a:latin typeface="Microsoft JhengHei" panose="020B0604030504040204" charset="-120"/>
                <a:cs typeface="Microsoft JhengHei" panose="020B0604030504040204" charset="-120"/>
              </a:rPr>
              <a:t>说</a:t>
            </a:r>
            <a:r>
              <a:rPr sz="1600" b="1" spc="70" dirty="0">
                <a:solidFill>
                  <a:prstClr val="black"/>
                </a:solidFill>
                <a:latin typeface="Microsoft JhengHei" panose="020B0604030504040204" charset="-120"/>
                <a:cs typeface="Microsoft JhengHei" panose="020B0604030504040204" charset="-120"/>
              </a:rPr>
              <a:t>明</a:t>
            </a:r>
            <a:r>
              <a:rPr sz="1600" spc="55"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设备</a:t>
            </a:r>
            <a:r>
              <a:rPr sz="1600" spc="40" dirty="0">
                <a:solidFill>
                  <a:prstClr val="black"/>
                </a:solidFill>
                <a:latin typeface="宋体" pitchFamily="2" charset="-122"/>
                <a:cs typeface="宋体" pitchFamily="2" charset="-122"/>
              </a:rPr>
              <a:t>创</a:t>
            </a:r>
            <a:r>
              <a:rPr sz="1600" spc="50" dirty="0">
                <a:solidFill>
                  <a:prstClr val="black"/>
                </a:solidFill>
                <a:latin typeface="宋体" pitchFamily="2" charset="-122"/>
                <a:cs typeface="宋体" pitchFamily="2" charset="-122"/>
              </a:rPr>
              <a:t>建</a:t>
            </a:r>
            <a:r>
              <a:rPr sz="1600" spc="-5" dirty="0">
                <a:solidFill>
                  <a:prstClr val="black"/>
                </a:solidFill>
                <a:latin typeface="宋体" pitchFamily="2" charset="-122"/>
                <a:cs typeface="宋体" pitchFamily="2" charset="-122"/>
              </a:rPr>
              <a:t>后 </a:t>
            </a:r>
            <a:r>
              <a:rPr sz="1600" spc="100" dirty="0">
                <a:solidFill>
                  <a:prstClr val="black"/>
                </a:solidFill>
                <a:latin typeface="宋体" pitchFamily="2" charset="-122"/>
                <a:cs typeface="宋体" pitchFamily="2" charset="-122"/>
              </a:rPr>
              <a:t>默</a:t>
            </a:r>
            <a:r>
              <a:rPr sz="1600" spc="105" dirty="0">
                <a:solidFill>
                  <a:prstClr val="black"/>
                </a:solidFill>
                <a:latin typeface="宋体" pitchFamily="2" charset="-122"/>
                <a:cs typeface="宋体" pitchFamily="2" charset="-122"/>
              </a:rPr>
              <a:t>认</a:t>
            </a:r>
            <a:r>
              <a:rPr sz="1600" spc="100" dirty="0">
                <a:solidFill>
                  <a:prstClr val="black"/>
                </a:solidFill>
                <a:latin typeface="宋体" pitchFamily="2" charset="-122"/>
                <a:cs typeface="宋体" pitchFamily="2" charset="-122"/>
              </a:rPr>
              <a:t>为“未启动”状</a:t>
            </a:r>
            <a:r>
              <a:rPr sz="1600" spc="110" dirty="0">
                <a:solidFill>
                  <a:prstClr val="black"/>
                </a:solidFill>
                <a:latin typeface="宋体" pitchFamily="2" charset="-122"/>
                <a:cs typeface="宋体" pitchFamily="2" charset="-122"/>
              </a:rPr>
              <a:t>态</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12700" marR="207645" algn="just">
              <a:lnSpc>
                <a:spcPct val="125000"/>
              </a:lnSpc>
            </a:pPr>
            <a:r>
              <a:rPr sz="1600" spc="105" dirty="0">
                <a:solidFill>
                  <a:prstClr val="black"/>
                </a:solidFill>
                <a:latin typeface="宋体" pitchFamily="2" charset="-122"/>
                <a:cs typeface="宋体" pitchFamily="2" charset="-122"/>
              </a:rPr>
              <a:t>网</a:t>
            </a:r>
            <a:r>
              <a:rPr sz="1600" spc="125" dirty="0">
                <a:solidFill>
                  <a:prstClr val="black"/>
                </a:solidFill>
                <a:latin typeface="宋体" pitchFamily="2" charset="-122"/>
                <a:cs typeface="宋体" pitchFamily="2" charset="-122"/>
              </a:rPr>
              <a:t>关</a:t>
            </a:r>
            <a:r>
              <a:rPr sz="1600" spc="105" dirty="0">
                <a:solidFill>
                  <a:prstClr val="black"/>
                </a:solidFill>
                <a:latin typeface="宋体" pitchFamily="2" charset="-122"/>
                <a:cs typeface="宋体" pitchFamily="2" charset="-122"/>
              </a:rPr>
              <a:t>南北向信号灯</a:t>
            </a:r>
            <a:r>
              <a:rPr sz="1600" spc="125" dirty="0">
                <a:solidFill>
                  <a:prstClr val="black"/>
                </a:solidFill>
                <a:latin typeface="宋体" pitchFamily="2" charset="-122"/>
                <a:cs typeface="宋体" pitchFamily="2" charset="-122"/>
              </a:rPr>
              <a:t>显</a:t>
            </a:r>
            <a:r>
              <a:rPr sz="1600" spc="-5" dirty="0">
                <a:solidFill>
                  <a:prstClr val="black"/>
                </a:solidFill>
                <a:latin typeface="宋体" pitchFamily="2" charset="-122"/>
                <a:cs typeface="宋体" pitchFamily="2" charset="-122"/>
              </a:rPr>
              <a:t>示 </a:t>
            </a:r>
            <a:r>
              <a:rPr sz="1600" spc="105" dirty="0">
                <a:solidFill>
                  <a:prstClr val="black"/>
                </a:solidFill>
                <a:latin typeface="宋体" pitchFamily="2" charset="-122"/>
                <a:cs typeface="宋体" pitchFamily="2" charset="-122"/>
              </a:rPr>
              <a:t>屏</a:t>
            </a:r>
            <a:r>
              <a:rPr sz="1600" spc="125" dirty="0">
                <a:solidFill>
                  <a:prstClr val="black"/>
                </a:solidFill>
                <a:latin typeface="宋体" pitchFamily="2" charset="-122"/>
                <a:cs typeface="宋体" pitchFamily="2" charset="-122"/>
              </a:rPr>
              <a:t>均</a:t>
            </a:r>
            <a:r>
              <a:rPr sz="1600" spc="105" dirty="0">
                <a:solidFill>
                  <a:prstClr val="black"/>
                </a:solidFill>
                <a:latin typeface="宋体" pitchFamily="2" charset="-122"/>
                <a:cs typeface="宋体" pitchFamily="2" charset="-122"/>
              </a:rPr>
              <a:t>为灰色未启</a:t>
            </a:r>
            <a:r>
              <a:rPr sz="1600" spc="125" dirty="0">
                <a:solidFill>
                  <a:prstClr val="black"/>
                </a:solidFill>
                <a:latin typeface="宋体" pitchFamily="2" charset="-122"/>
                <a:cs typeface="宋体" pitchFamily="2" charset="-122"/>
              </a:rPr>
              <a:t>动。</a:t>
            </a:r>
            <a:r>
              <a:rPr sz="1600" spc="-5" dirty="0">
                <a:solidFill>
                  <a:prstClr val="black"/>
                </a:solidFill>
                <a:latin typeface="宋体" pitchFamily="2" charset="-122"/>
                <a:cs typeface="宋体" pitchFamily="2" charset="-122"/>
              </a:rPr>
              <a:t>日 </a:t>
            </a:r>
            <a:r>
              <a:rPr sz="1600" spc="105" dirty="0">
                <a:solidFill>
                  <a:prstClr val="black"/>
                </a:solidFill>
                <a:latin typeface="宋体" pitchFamily="2" charset="-122"/>
                <a:cs typeface="宋体" pitchFamily="2" charset="-122"/>
              </a:rPr>
              <a:t>志</a:t>
            </a:r>
            <a:r>
              <a:rPr sz="1600" spc="125" dirty="0">
                <a:solidFill>
                  <a:prstClr val="black"/>
                </a:solidFill>
                <a:latin typeface="宋体" pitchFamily="2" charset="-122"/>
                <a:cs typeface="宋体" pitchFamily="2" charset="-122"/>
              </a:rPr>
              <a:t>信</a:t>
            </a:r>
            <a:r>
              <a:rPr sz="1600" spc="105" dirty="0">
                <a:solidFill>
                  <a:prstClr val="black"/>
                </a:solidFill>
                <a:latin typeface="宋体" pitchFamily="2" charset="-122"/>
                <a:cs typeface="宋体" pitchFamily="2" charset="-122"/>
              </a:rPr>
              <a:t>息显示设备启</a:t>
            </a:r>
            <a:r>
              <a:rPr sz="1600" spc="125" dirty="0">
                <a:solidFill>
                  <a:prstClr val="black"/>
                </a:solidFill>
                <a:latin typeface="宋体" pitchFamily="2" charset="-122"/>
                <a:cs typeface="宋体" pitchFamily="2" charset="-122"/>
              </a:rPr>
              <a:t>动</a:t>
            </a:r>
            <a:r>
              <a:rPr sz="1600" spc="-5" dirty="0">
                <a:solidFill>
                  <a:prstClr val="black"/>
                </a:solidFill>
                <a:latin typeface="宋体" pitchFamily="2" charset="-122"/>
                <a:cs typeface="宋体" pitchFamily="2" charset="-122"/>
              </a:rPr>
              <a:t>后 </a:t>
            </a:r>
            <a:r>
              <a:rPr sz="1600" spc="105" dirty="0">
                <a:solidFill>
                  <a:prstClr val="black"/>
                </a:solidFill>
                <a:latin typeface="宋体" pitchFamily="2" charset="-122"/>
                <a:cs typeface="宋体" pitchFamily="2" charset="-122"/>
              </a:rPr>
              <a:t>各</a:t>
            </a:r>
            <a:r>
              <a:rPr sz="1600" spc="125" dirty="0">
                <a:solidFill>
                  <a:prstClr val="black"/>
                </a:solidFill>
                <a:latin typeface="宋体" pitchFamily="2" charset="-122"/>
                <a:cs typeface="宋体" pitchFamily="2" charset="-122"/>
              </a:rPr>
              <a:t>项</a:t>
            </a:r>
            <a:r>
              <a:rPr sz="1600" spc="105" dirty="0">
                <a:solidFill>
                  <a:prstClr val="black"/>
                </a:solidFill>
                <a:latin typeface="宋体" pitchFamily="2" charset="-122"/>
                <a:cs typeface="宋体" pitchFamily="2" charset="-122"/>
              </a:rPr>
              <a:t>操作信息及发</a:t>
            </a:r>
            <a:r>
              <a:rPr sz="1600" spc="125" dirty="0">
                <a:solidFill>
                  <a:prstClr val="black"/>
                </a:solidFill>
                <a:latin typeface="宋体" pitchFamily="2" charset="-122"/>
                <a:cs typeface="宋体" pitchFamily="2" charset="-122"/>
              </a:rPr>
              <a:t>生</a:t>
            </a:r>
            <a:r>
              <a:rPr sz="1600" spc="-5" dirty="0">
                <a:solidFill>
                  <a:prstClr val="black"/>
                </a:solidFill>
                <a:latin typeface="宋体" pitchFamily="2" charset="-122"/>
                <a:cs typeface="宋体" pitchFamily="2" charset="-122"/>
              </a:rPr>
              <a:t>时 </a:t>
            </a:r>
            <a:r>
              <a:rPr sz="1600" dirty="0">
                <a:solidFill>
                  <a:prstClr val="black"/>
                </a:solidFill>
                <a:latin typeface="宋体" pitchFamily="2" charset="-122"/>
                <a:cs typeface="宋体" pitchFamily="2" charset="-122"/>
              </a:rPr>
              <a:t>间</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8" name="object 8"/>
          <p:cNvSpPr txBox="1"/>
          <p:nvPr/>
        </p:nvSpPr>
        <p:spPr>
          <a:xfrm>
            <a:off x="1016609" y="962659"/>
            <a:ext cx="6835140" cy="1041400"/>
          </a:xfrm>
          <a:prstGeom prst="rect">
            <a:avLst/>
          </a:prstGeom>
        </p:spPr>
        <p:txBody>
          <a:bodyPr vert="horz" wrap="square" lIns="0" tIns="0" rIns="0" bIns="0" rtlCol="0">
            <a:spAutoFit/>
          </a:bodyPr>
          <a:lstStyle/>
          <a:p>
            <a:pPr marL="3302000"/>
            <a:r>
              <a:rPr sz="2800" b="1" spc="-5" dirty="0">
                <a:solidFill>
                  <a:srgbClr val="00A755"/>
                </a:solidFill>
                <a:latin typeface="微软雅黑" panose="020B0503020204020204" charset="-122"/>
                <a:cs typeface="微软雅黑" panose="020B0503020204020204" charset="-122"/>
              </a:rPr>
              <a:t>1.新增工业机器人设备</a:t>
            </a:r>
            <a:endParaRPr sz="2800">
              <a:solidFill>
                <a:prstClr val="black"/>
              </a:solidFill>
              <a:latin typeface="微软雅黑" panose="020B0503020204020204" charset="-122"/>
              <a:cs typeface="微软雅黑" panose="020B0503020204020204" charset="-122"/>
            </a:endParaRPr>
          </a:p>
          <a:p>
            <a:pPr marL="12700">
              <a:spcBef>
                <a:spcPts val="2470"/>
              </a:spcBef>
            </a:pPr>
            <a:r>
              <a:rPr b="1" dirty="0">
                <a:solidFill>
                  <a:prstClr val="black"/>
                </a:solidFill>
                <a:latin typeface="微软雅黑" panose="020B0503020204020204" charset="-122"/>
                <a:cs typeface="微软雅黑" panose="020B0503020204020204" charset="-122"/>
              </a:rPr>
              <a:t>操</a:t>
            </a:r>
            <a:r>
              <a:rPr b="1" spc="-5" dirty="0">
                <a:solidFill>
                  <a:prstClr val="black"/>
                </a:solidFill>
                <a:latin typeface="微软雅黑" panose="020B0503020204020204" charset="-122"/>
                <a:cs typeface="微软雅黑" panose="020B0503020204020204" charset="-122"/>
              </a:rPr>
              <a:t>作</a:t>
            </a:r>
            <a:r>
              <a:rPr b="1" dirty="0">
                <a:solidFill>
                  <a:prstClr val="black"/>
                </a:solidFill>
                <a:latin typeface="微软雅黑" panose="020B0503020204020204" charset="-122"/>
                <a:cs typeface="微软雅黑" panose="020B0503020204020204" charset="-122"/>
              </a:rPr>
              <a:t>步骤</a:t>
            </a:r>
            <a:r>
              <a:rPr b="1" spc="5" dirty="0">
                <a:solidFill>
                  <a:prstClr val="black"/>
                </a:solidFill>
                <a:latin typeface="微软雅黑" panose="020B0503020204020204" charset="-122"/>
                <a:cs typeface="微软雅黑" panose="020B0503020204020204" charset="-122"/>
              </a:rPr>
              <a:t>7</a:t>
            </a:r>
            <a:r>
              <a:rPr dirty="0">
                <a:solidFill>
                  <a:prstClr val="black"/>
                </a:solidFill>
                <a:latin typeface="微软雅黑" panose="020B0503020204020204" charset="-122"/>
                <a:cs typeface="微软雅黑" panose="020B0503020204020204" charset="-122"/>
              </a:rPr>
              <a:t>：创建完成后，系统会自动进入工业机器人信息界面。</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2153411" y="2583180"/>
            <a:ext cx="8305800" cy="38785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150364" y="2580132"/>
            <a:ext cx="8312150" cy="3884929"/>
          </a:xfrm>
          <a:custGeom>
            <a:avLst/>
            <a:gdLst/>
            <a:ahLst/>
            <a:cxnLst/>
            <a:rect l="l" t="t" r="r" b="b"/>
            <a:pathLst>
              <a:path w="8312150" h="3884929">
                <a:moveTo>
                  <a:pt x="0" y="3884676"/>
                </a:moveTo>
                <a:lnTo>
                  <a:pt x="8311896" y="3884676"/>
                </a:lnTo>
                <a:lnTo>
                  <a:pt x="8311896" y="0"/>
                </a:lnTo>
                <a:lnTo>
                  <a:pt x="0" y="0"/>
                </a:lnTo>
                <a:lnTo>
                  <a:pt x="0" y="388467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340611" y="962659"/>
            <a:ext cx="9768840" cy="1433195"/>
          </a:xfrm>
          <a:prstGeom prst="rect">
            <a:avLst/>
          </a:prstGeom>
        </p:spPr>
        <p:txBody>
          <a:bodyPr vert="horz" wrap="square" lIns="0" tIns="0" rIns="0" bIns="0" rtlCol="0">
            <a:spAutoFit/>
          </a:bodyPr>
          <a:lstStyle/>
          <a:p>
            <a:pPr marL="2978150"/>
            <a:r>
              <a:rPr sz="2800" b="1" spc="-5" dirty="0">
                <a:solidFill>
                  <a:srgbClr val="00A755"/>
                </a:solidFill>
                <a:latin typeface="微软雅黑" panose="020B0503020204020204" charset="-122"/>
                <a:cs typeface="微软雅黑" panose="020B0503020204020204" charset="-122"/>
              </a:rPr>
              <a:t>1.新增工业机器人设备</a:t>
            </a:r>
            <a:endParaRPr sz="2800">
              <a:solidFill>
                <a:prstClr val="black"/>
              </a:solidFill>
              <a:latin typeface="微软雅黑" panose="020B0503020204020204" charset="-122"/>
              <a:cs typeface="微软雅黑" panose="020B0503020204020204" charset="-122"/>
            </a:endParaRPr>
          </a:p>
          <a:p>
            <a:pPr marL="12700">
              <a:spcBef>
                <a:spcPts val="231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8</a:t>
            </a:r>
            <a:r>
              <a:rPr dirty="0">
                <a:solidFill>
                  <a:prstClr val="black"/>
                </a:solidFill>
                <a:latin typeface="微软雅黑" panose="020B0503020204020204" charset="-122"/>
                <a:cs typeface="微软雅黑" panose="020B0503020204020204" charset="-122"/>
              </a:rPr>
              <a:t>：在设备信息页中，将鼠标移动到各按钮或接口附近，系统会以浮窗的方式出现该按钮</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或接口对应的介绍说明。</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1623060" y="2121407"/>
            <a:ext cx="8945880" cy="43891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620011" y="2118360"/>
            <a:ext cx="8952230" cy="4395470"/>
          </a:xfrm>
          <a:custGeom>
            <a:avLst/>
            <a:gdLst/>
            <a:ahLst/>
            <a:cxnLst/>
            <a:rect l="l" t="t" r="r" b="b"/>
            <a:pathLst>
              <a:path w="8952230" h="4395470">
                <a:moveTo>
                  <a:pt x="0" y="4395216"/>
                </a:moveTo>
                <a:lnTo>
                  <a:pt x="8951976" y="4395216"/>
                </a:lnTo>
                <a:lnTo>
                  <a:pt x="8951976" y="0"/>
                </a:lnTo>
                <a:lnTo>
                  <a:pt x="0" y="0"/>
                </a:lnTo>
                <a:lnTo>
                  <a:pt x="0" y="439521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4324350" y="916304"/>
            <a:ext cx="354330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启动工业机器人设备</a:t>
            </a:r>
            <a:endParaRPr sz="28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8" name="object 8"/>
          <p:cNvSpPr txBox="1"/>
          <p:nvPr/>
        </p:nvSpPr>
        <p:spPr>
          <a:xfrm>
            <a:off x="1702435" y="1611503"/>
            <a:ext cx="654240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：在设备信息页中，单击“启动”按钮完成设备启动。</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983996" y="1671573"/>
            <a:ext cx="10346690" cy="713105"/>
          </a:xfrm>
          <a:prstGeom prst="rect">
            <a:avLst/>
          </a:prstGeom>
        </p:spPr>
        <p:txBody>
          <a:bodyPr vert="horz" wrap="square" lIns="0" tIns="0" rIns="0" bIns="0" rtlCol="0">
            <a:spAutoFit/>
          </a:bodyPr>
          <a:lstStyle/>
          <a:p>
            <a:pPr marL="12700"/>
            <a:r>
              <a:rPr b="1" spc="20" dirty="0">
                <a:solidFill>
                  <a:prstClr val="black"/>
                </a:solidFill>
                <a:latin typeface="微软雅黑" panose="020B0503020204020204" charset="-122"/>
                <a:cs typeface="微软雅黑" panose="020B0503020204020204" charset="-122"/>
              </a:rPr>
              <a:t>操作步骤</a:t>
            </a:r>
            <a:r>
              <a:rPr b="1" spc="15" dirty="0">
                <a:solidFill>
                  <a:prstClr val="black"/>
                </a:solidFill>
                <a:latin typeface="微软雅黑" panose="020B0503020204020204" charset="-122"/>
                <a:cs typeface="微软雅黑" panose="020B0503020204020204" charset="-122"/>
              </a:rPr>
              <a:t>2</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备状态</a:t>
            </a:r>
            <a:r>
              <a:rPr spc="35" dirty="0">
                <a:solidFill>
                  <a:prstClr val="black"/>
                </a:solidFill>
                <a:latin typeface="微软雅黑" panose="020B0503020204020204" charset="-122"/>
                <a:cs typeface="微软雅黑" panose="020B0503020204020204" charset="-122"/>
              </a:rPr>
              <a:t>由</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未</a:t>
            </a:r>
            <a:r>
              <a:rPr spc="20" dirty="0">
                <a:solidFill>
                  <a:prstClr val="black"/>
                </a:solidFill>
                <a:latin typeface="微软雅黑" panose="020B0503020204020204" charset="-122"/>
                <a:cs typeface="微软雅黑" panose="020B0503020204020204" charset="-122"/>
              </a:rPr>
              <a:t>启</a:t>
            </a:r>
            <a:r>
              <a:rPr spc="25" dirty="0">
                <a:solidFill>
                  <a:prstClr val="black"/>
                </a:solidFill>
                <a:latin typeface="微软雅黑" panose="020B0503020204020204" charset="-122"/>
                <a:cs typeface="微软雅黑" panose="020B0503020204020204" charset="-122"/>
              </a:rPr>
              <a:t>动</a:t>
            </a:r>
            <a:r>
              <a:rPr spc="20"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变</a:t>
            </a:r>
            <a:r>
              <a:rPr spc="20"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运行中”后</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设备显示屏</a:t>
            </a:r>
            <a:r>
              <a:rPr spc="10" dirty="0">
                <a:solidFill>
                  <a:prstClr val="black"/>
                </a:solidFill>
                <a:latin typeface="微软雅黑" panose="020B0503020204020204" charset="-122"/>
                <a:cs typeface="微软雅黑" panose="020B0503020204020204" charset="-122"/>
              </a:rPr>
              <a:t>高</a:t>
            </a:r>
            <a:r>
              <a:rPr spc="20" dirty="0">
                <a:solidFill>
                  <a:prstClr val="black"/>
                </a:solidFill>
                <a:latin typeface="微软雅黑" panose="020B0503020204020204" charset="-122"/>
                <a:cs typeface="微软雅黑" panose="020B0503020204020204" charset="-122"/>
              </a:rPr>
              <a:t>亮显</a:t>
            </a:r>
            <a:r>
              <a:rPr spc="40" dirty="0">
                <a:solidFill>
                  <a:prstClr val="black"/>
                </a:solidFill>
                <a:latin typeface="微软雅黑" panose="020B0503020204020204" charset="-122"/>
                <a:cs typeface="微软雅黑" panose="020B0503020204020204" charset="-122"/>
              </a:rPr>
              <a:t>示</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日志</a:t>
            </a:r>
            <a:r>
              <a:rPr spc="25" dirty="0">
                <a:solidFill>
                  <a:prstClr val="black"/>
                </a:solidFill>
                <a:latin typeface="微软雅黑" panose="020B0503020204020204" charset="-122"/>
                <a:cs typeface="微软雅黑" panose="020B0503020204020204" charset="-122"/>
              </a:rPr>
              <a:t>信息显示</a:t>
            </a:r>
            <a:r>
              <a:rPr spc="10" dirty="0">
                <a:solidFill>
                  <a:prstClr val="black"/>
                </a:solidFill>
                <a:latin typeface="微软雅黑" panose="020B0503020204020204" charset="-122"/>
                <a:cs typeface="微软雅黑" panose="020B0503020204020204" charset="-122"/>
              </a:rPr>
              <a:t>设备</a:t>
            </a:r>
            <a:r>
              <a:rPr spc="25" dirty="0">
                <a:solidFill>
                  <a:prstClr val="black"/>
                </a:solidFill>
                <a:latin typeface="微软雅黑" panose="020B0503020204020204" charset="-122"/>
                <a:cs typeface="微软雅黑" panose="020B0503020204020204" charset="-122"/>
              </a:rPr>
              <a:t>启</a:t>
            </a:r>
            <a:r>
              <a:rPr dirty="0">
                <a:solidFill>
                  <a:prstClr val="black"/>
                </a:solidFill>
                <a:latin typeface="微软雅黑" panose="020B0503020204020204" charset="-122"/>
                <a:cs typeface="微软雅黑" panose="020B0503020204020204" charset="-122"/>
              </a:rPr>
              <a:t>动</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相关信息。</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384803" y="2159508"/>
            <a:ext cx="8023859" cy="43936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381755" y="2156460"/>
            <a:ext cx="8030209" cy="4399915"/>
          </a:xfrm>
          <a:custGeom>
            <a:avLst/>
            <a:gdLst/>
            <a:ahLst/>
            <a:cxnLst/>
            <a:rect l="l" t="t" r="r" b="b"/>
            <a:pathLst>
              <a:path w="8030209" h="4399915">
                <a:moveTo>
                  <a:pt x="0" y="4399788"/>
                </a:moveTo>
                <a:lnTo>
                  <a:pt x="8029956" y="4399788"/>
                </a:lnTo>
                <a:lnTo>
                  <a:pt x="8029956" y="0"/>
                </a:lnTo>
                <a:lnTo>
                  <a:pt x="0" y="0"/>
                </a:lnTo>
                <a:lnTo>
                  <a:pt x="0" y="439978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983996" y="3090418"/>
            <a:ext cx="2338705" cy="2439670"/>
          </a:xfrm>
          <a:prstGeom prst="rect">
            <a:avLst/>
          </a:prstGeom>
        </p:spPr>
        <p:txBody>
          <a:bodyPr vert="horz" wrap="square" lIns="0" tIns="0" rIns="0" bIns="0" rtlCol="0">
            <a:spAutoFit/>
          </a:bodyPr>
          <a:lstStyle/>
          <a:p>
            <a:pPr marL="12700" marR="5080" indent="278765">
              <a:lnSpc>
                <a:spcPct val="125000"/>
              </a:lnSpc>
            </a:pPr>
            <a:r>
              <a:rPr sz="1600" dirty="0">
                <a:solidFill>
                  <a:prstClr val="black"/>
                </a:solidFill>
                <a:latin typeface="宋体" pitchFamily="2" charset="-122"/>
                <a:cs typeface="宋体" pitchFamily="2" charset="-122"/>
              </a:rPr>
              <a:t>【</a:t>
            </a:r>
            <a:r>
              <a:rPr sz="1600" b="1" dirty="0">
                <a:solidFill>
                  <a:prstClr val="black"/>
                </a:solidFill>
                <a:latin typeface="Microsoft JhengHei" panose="020B0604030504040204" charset="-120"/>
                <a:cs typeface="Microsoft JhengHei" panose="020B0604030504040204" charset="-120"/>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在本任</a:t>
            </a:r>
            <a:r>
              <a:rPr sz="1600" dirty="0">
                <a:solidFill>
                  <a:prstClr val="black"/>
                </a:solidFill>
                <a:latin typeface="宋体" pitchFamily="2" charset="-122"/>
                <a:cs typeface="宋体" pitchFamily="2" charset="-122"/>
              </a:rPr>
              <a:t>务</a:t>
            </a:r>
            <a:r>
              <a:rPr sz="1600" spc="-5" dirty="0">
                <a:solidFill>
                  <a:prstClr val="black"/>
                </a:solidFill>
                <a:latin typeface="宋体" pitchFamily="2" charset="-122"/>
                <a:cs typeface="宋体" pitchFamily="2" charset="-122"/>
              </a:rPr>
              <a:t>中， </a:t>
            </a:r>
            <a:r>
              <a:rPr sz="1600" dirty="0">
                <a:solidFill>
                  <a:prstClr val="black"/>
                </a:solidFill>
                <a:latin typeface="宋体" pitchFamily="2" charset="-122"/>
                <a:cs typeface="宋体" pitchFamily="2" charset="-122"/>
              </a:rPr>
              <a:t>日</a:t>
            </a:r>
            <a:r>
              <a:rPr sz="1600" spc="-5" dirty="0">
                <a:solidFill>
                  <a:prstClr val="black"/>
                </a:solidFill>
                <a:latin typeface="宋体" pitchFamily="2" charset="-122"/>
                <a:cs typeface="宋体" pitchFamily="2" charset="-122"/>
              </a:rPr>
              <a:t>志信</a:t>
            </a:r>
            <a:r>
              <a:rPr sz="160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提示</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Cl</a:t>
            </a:r>
            <a:r>
              <a:rPr sz="1600" dirty="0">
                <a:solidFill>
                  <a:prstClr val="black"/>
                </a:solidFill>
                <a:latin typeface="宋体" pitchFamily="2" charset="-122"/>
                <a:cs typeface="宋体" pitchFamily="2" charset="-122"/>
              </a:rPr>
              <a:t>ie</a:t>
            </a:r>
            <a:r>
              <a:rPr sz="1600" spc="-5" dirty="0">
                <a:solidFill>
                  <a:prstClr val="black"/>
                </a:solidFill>
                <a:latin typeface="宋体" pitchFamily="2" charset="-122"/>
                <a:cs typeface="宋体" pitchFamily="2" charset="-122"/>
              </a:rPr>
              <a:t>nt</a:t>
            </a:r>
            <a:endParaRPr sz="1600">
              <a:solidFill>
                <a:prstClr val="black"/>
              </a:solidFill>
              <a:latin typeface="宋体" pitchFamily="2" charset="-122"/>
              <a:cs typeface="宋体" pitchFamily="2" charset="-122"/>
            </a:endParaRPr>
          </a:p>
          <a:p>
            <a:pPr marL="12700" algn="just">
              <a:spcBef>
                <a:spcPts val="480"/>
              </a:spcBef>
            </a:pPr>
            <a:r>
              <a:rPr sz="1600" spc="-5" dirty="0">
                <a:solidFill>
                  <a:prstClr val="black"/>
                </a:solidFill>
                <a:latin typeface="宋体" pitchFamily="2" charset="-122"/>
                <a:cs typeface="宋体" pitchFamily="2" charset="-122"/>
              </a:rPr>
              <a:t>ID，</a:t>
            </a:r>
            <a:r>
              <a:rPr sz="1600" spc="-10" dirty="0">
                <a:solidFill>
                  <a:prstClr val="black"/>
                </a:solidFill>
                <a:latin typeface="宋体" pitchFamily="2" charset="-122"/>
                <a:cs typeface="宋体" pitchFamily="2" charset="-122"/>
              </a:rPr>
              <a:t>用</a:t>
            </a:r>
            <a:r>
              <a:rPr sz="1600" dirty="0">
                <a:solidFill>
                  <a:prstClr val="black"/>
                </a:solidFill>
                <a:latin typeface="宋体" pitchFamily="2" charset="-122"/>
                <a:cs typeface="宋体" pitchFamily="2" charset="-122"/>
              </a:rPr>
              <a:t>户</a:t>
            </a:r>
            <a:r>
              <a:rPr sz="1600" spc="-5" dirty="0">
                <a:solidFill>
                  <a:prstClr val="black"/>
                </a:solidFill>
                <a:latin typeface="宋体" pitchFamily="2" charset="-122"/>
                <a:cs typeface="宋体" pitchFamily="2" charset="-122"/>
              </a:rPr>
              <a:t>名</a:t>
            </a:r>
            <a:r>
              <a:rPr sz="1600" spc="-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密</a:t>
            </a:r>
            <a:r>
              <a:rPr sz="1600" dirty="0">
                <a:solidFill>
                  <a:prstClr val="black"/>
                </a:solidFill>
                <a:latin typeface="宋体" pitchFamily="2" charset="-122"/>
                <a:cs typeface="宋体" pitchFamily="2" charset="-122"/>
              </a:rPr>
              <a:t>码</a:t>
            </a:r>
            <a:r>
              <a:rPr sz="1600" spc="-5" dirty="0">
                <a:solidFill>
                  <a:prstClr val="black"/>
                </a:solidFill>
                <a:latin typeface="宋体" pitchFamily="2" charset="-122"/>
                <a:cs typeface="宋体" pitchFamily="2" charset="-122"/>
              </a:rPr>
              <a:t>显示</a:t>
            </a:r>
            <a:endParaRPr sz="1600">
              <a:solidFill>
                <a:prstClr val="black"/>
              </a:solidFill>
              <a:latin typeface="宋体" pitchFamily="2" charset="-122"/>
              <a:cs typeface="宋体" pitchFamily="2" charset="-122"/>
            </a:endParaRPr>
          </a:p>
          <a:p>
            <a:pPr marL="12700" marR="287020" algn="just">
              <a:lnSpc>
                <a:spcPct val="125000"/>
              </a:lnSpc>
            </a:pPr>
            <a:r>
              <a:rPr sz="1600" dirty="0">
                <a:solidFill>
                  <a:prstClr val="black"/>
                </a:solidFill>
                <a:latin typeface="宋体" pitchFamily="2" charset="-122"/>
                <a:cs typeface="宋体" pitchFamily="2" charset="-122"/>
              </a:rPr>
              <a:t>为</a:t>
            </a:r>
            <a:r>
              <a:rPr sz="1600" spc="-5" dirty="0">
                <a:solidFill>
                  <a:prstClr val="black"/>
                </a:solidFill>
                <a:latin typeface="宋体" pitchFamily="2" charset="-122"/>
                <a:cs typeface="宋体" pitchFamily="2" charset="-122"/>
              </a:rPr>
              <a:t>空。</a:t>
            </a:r>
            <a:r>
              <a:rPr sz="1600" dirty="0">
                <a:solidFill>
                  <a:prstClr val="black"/>
                </a:solidFill>
                <a:latin typeface="宋体" pitchFamily="2" charset="-122"/>
                <a:cs typeface="宋体" pitchFamily="2" charset="-122"/>
              </a:rPr>
              <a:t>需</a:t>
            </a:r>
            <a:r>
              <a:rPr sz="1600" spc="-5" dirty="0">
                <a:solidFill>
                  <a:prstClr val="black"/>
                </a:solidFill>
                <a:latin typeface="宋体" pitchFamily="2" charset="-122"/>
                <a:cs typeface="宋体" pitchFamily="2" charset="-122"/>
              </a:rPr>
              <a:t>待项目</a:t>
            </a:r>
            <a:r>
              <a:rPr sz="1600" dirty="0">
                <a:solidFill>
                  <a:prstClr val="black"/>
                </a:solidFill>
                <a:latin typeface="宋体" pitchFamily="2" charset="-122"/>
                <a:cs typeface="宋体" pitchFamily="2" charset="-122"/>
              </a:rPr>
              <a:t>三</a:t>
            </a:r>
            <a:r>
              <a:rPr sz="1600" spc="-5" dirty="0">
                <a:solidFill>
                  <a:prstClr val="black"/>
                </a:solidFill>
                <a:latin typeface="宋体" pitchFamily="2" charset="-122"/>
                <a:cs typeface="宋体" pitchFamily="2" charset="-122"/>
              </a:rPr>
              <a:t>完成 </a:t>
            </a:r>
            <a:r>
              <a:rPr sz="1600"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关实</a:t>
            </a:r>
            <a:r>
              <a:rPr sz="1600"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创建获</a:t>
            </a:r>
            <a:r>
              <a:rPr sz="1600" dirty="0">
                <a:solidFill>
                  <a:prstClr val="black"/>
                </a:solidFill>
                <a:latin typeface="宋体" pitchFamily="2" charset="-122"/>
                <a:cs typeface="宋体" pitchFamily="2" charset="-122"/>
              </a:rPr>
              <a:t>得</a:t>
            </a:r>
            <a:r>
              <a:rPr sz="1600" spc="-5" dirty="0">
                <a:solidFill>
                  <a:prstClr val="black"/>
                </a:solidFill>
                <a:latin typeface="宋体" pitchFamily="2" charset="-122"/>
                <a:cs typeface="宋体" pitchFamily="2" charset="-122"/>
              </a:rPr>
              <a:t>相应 </a:t>
            </a:r>
            <a:r>
              <a:rPr sz="1600" dirty="0">
                <a:solidFill>
                  <a:prstClr val="black"/>
                </a:solidFill>
                <a:latin typeface="宋体" pitchFamily="2" charset="-122"/>
                <a:cs typeface="宋体" pitchFamily="2" charset="-122"/>
              </a:rPr>
              <a:t>信</a:t>
            </a:r>
            <a:r>
              <a:rPr sz="1600" spc="-5" dirty="0">
                <a:solidFill>
                  <a:prstClr val="black"/>
                </a:solidFill>
                <a:latin typeface="宋体" pitchFamily="2" charset="-122"/>
                <a:cs typeface="宋体" pitchFamily="2" charset="-122"/>
              </a:rPr>
              <a:t>息后</a:t>
            </a:r>
            <a:r>
              <a:rPr sz="1600" dirty="0">
                <a:solidFill>
                  <a:prstClr val="black"/>
                </a:solidFill>
                <a:latin typeface="宋体" pitchFamily="2" charset="-122"/>
                <a:cs typeface="宋体" pitchFamily="2" charset="-122"/>
              </a:rPr>
              <a:t>回</a:t>
            </a:r>
            <a:r>
              <a:rPr sz="1600" spc="-5" dirty="0">
                <a:solidFill>
                  <a:prstClr val="black"/>
                </a:solidFill>
                <a:latin typeface="宋体" pitchFamily="2" charset="-122"/>
                <a:cs typeface="宋体" pitchFamily="2" charset="-122"/>
              </a:rPr>
              <a:t>填，最</a:t>
            </a:r>
            <a:r>
              <a:rPr sz="1600" dirty="0">
                <a:solidFill>
                  <a:prstClr val="black"/>
                </a:solidFill>
                <a:latin typeface="宋体" pitchFamily="2" charset="-122"/>
                <a:cs typeface="宋体" pitchFamily="2" charset="-122"/>
              </a:rPr>
              <a:t>终</a:t>
            </a:r>
            <a:r>
              <a:rPr sz="1600" spc="-5" dirty="0">
                <a:solidFill>
                  <a:prstClr val="black"/>
                </a:solidFill>
                <a:latin typeface="宋体" pitchFamily="2" charset="-122"/>
                <a:cs typeface="宋体" pitchFamily="2" charset="-122"/>
              </a:rPr>
              <a:t>完成 </a:t>
            </a:r>
            <a:r>
              <a:rPr sz="1600" dirty="0">
                <a:solidFill>
                  <a:prstClr val="black"/>
                </a:solidFill>
                <a:latin typeface="宋体" pitchFamily="2" charset="-122"/>
                <a:cs typeface="宋体" pitchFamily="2" charset="-122"/>
              </a:rPr>
              <a:t>工</a:t>
            </a:r>
            <a:r>
              <a:rPr sz="1600" spc="-5" dirty="0">
                <a:solidFill>
                  <a:prstClr val="black"/>
                </a:solidFill>
                <a:latin typeface="宋体" pitchFamily="2" charset="-122"/>
                <a:cs typeface="宋体" pitchFamily="2" charset="-122"/>
              </a:rPr>
              <a:t>业</a:t>
            </a:r>
            <a:r>
              <a:rPr sz="1600" spc="-10" dirty="0">
                <a:solidFill>
                  <a:prstClr val="black"/>
                </a:solidFill>
                <a:latin typeface="宋体" pitchFamily="2" charset="-122"/>
                <a:cs typeface="宋体" pitchFamily="2" charset="-122"/>
              </a:rPr>
              <a:t>机</a:t>
            </a:r>
            <a:r>
              <a:rPr sz="1600" dirty="0">
                <a:solidFill>
                  <a:prstClr val="black"/>
                </a:solidFill>
                <a:latin typeface="宋体" pitchFamily="2" charset="-122"/>
                <a:cs typeface="宋体" pitchFamily="2" charset="-122"/>
              </a:rPr>
              <a:t>器</a:t>
            </a:r>
            <a:r>
              <a:rPr sz="1600" spc="-5" dirty="0">
                <a:solidFill>
                  <a:prstClr val="black"/>
                </a:solidFill>
                <a:latin typeface="宋体" pitchFamily="2" charset="-122"/>
                <a:cs typeface="宋体" pitchFamily="2" charset="-122"/>
              </a:rPr>
              <a:t>人</a:t>
            </a:r>
            <a:r>
              <a:rPr sz="1600" spc="-10" dirty="0">
                <a:solidFill>
                  <a:prstClr val="black"/>
                </a:solidFill>
                <a:latin typeface="宋体" pitchFamily="2" charset="-122"/>
                <a:cs typeface="宋体" pitchFamily="2" charset="-122"/>
              </a:rPr>
              <a:t>接</a:t>
            </a:r>
            <a:r>
              <a:rPr sz="1600" spc="-5" dirty="0">
                <a:solidFill>
                  <a:prstClr val="black"/>
                </a:solidFill>
                <a:latin typeface="宋体" pitchFamily="2" charset="-122"/>
                <a:cs typeface="宋体" pitchFamily="2" charset="-122"/>
              </a:rPr>
              <a:t>入</a:t>
            </a:r>
            <a:r>
              <a:rPr sz="1600" dirty="0">
                <a:solidFill>
                  <a:prstClr val="black"/>
                </a:solidFill>
                <a:latin typeface="宋体" pitchFamily="2" charset="-122"/>
                <a:cs typeface="宋体" pitchFamily="2" charset="-122"/>
              </a:rPr>
              <a:t>平</a:t>
            </a:r>
            <a:r>
              <a:rPr sz="1600" spc="-5" dirty="0">
                <a:solidFill>
                  <a:prstClr val="black"/>
                </a:solidFill>
                <a:latin typeface="宋体" pitchFamily="2" charset="-122"/>
                <a:cs typeface="宋体" pitchFamily="2" charset="-122"/>
              </a:rPr>
              <a:t>台， </a:t>
            </a:r>
            <a:r>
              <a:rPr sz="1600" dirty="0">
                <a:solidFill>
                  <a:prstClr val="black"/>
                </a:solidFill>
                <a:latin typeface="宋体" pitchFamily="2" charset="-122"/>
                <a:cs typeface="宋体" pitchFamily="2" charset="-122"/>
              </a:rPr>
              <a:t>才</a:t>
            </a:r>
            <a:r>
              <a:rPr sz="1600" spc="-5" dirty="0">
                <a:solidFill>
                  <a:prstClr val="black"/>
                </a:solidFill>
                <a:latin typeface="宋体" pitchFamily="2" charset="-122"/>
                <a:cs typeface="宋体" pitchFamily="2" charset="-122"/>
              </a:rPr>
              <a:t>会无</a:t>
            </a:r>
            <a:r>
              <a:rPr sz="1600" dirty="0">
                <a:solidFill>
                  <a:prstClr val="black"/>
                </a:solidFill>
                <a:latin typeface="宋体" pitchFamily="2" charset="-122"/>
                <a:cs typeface="宋体" pitchFamily="2" charset="-122"/>
              </a:rPr>
              <a:t>此</a:t>
            </a:r>
            <a:r>
              <a:rPr sz="1600" spc="-5" dirty="0">
                <a:solidFill>
                  <a:prstClr val="black"/>
                </a:solidFill>
                <a:latin typeface="宋体" pitchFamily="2" charset="-122"/>
                <a:cs typeface="宋体" pitchFamily="2" charset="-122"/>
              </a:rPr>
              <a:t>报错信</a:t>
            </a:r>
            <a:r>
              <a:rPr sz="160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4324350" y="916304"/>
            <a:ext cx="354330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启动工业机器人设备</a:t>
            </a:r>
            <a:endParaRPr sz="28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3380" y="1871451"/>
            <a:ext cx="3947160" cy="4143375"/>
          </a:xfrm>
          <a:prstGeom prst="rect">
            <a:avLst/>
          </a:prstGeom>
        </p:spPr>
        <p:txBody>
          <a:bodyPr vert="horz" wrap="square" lIns="0" tIns="0" rIns="0" bIns="0" rtlCol="0">
            <a:spAutoFit/>
          </a:bodyPr>
          <a:lstStyle/>
          <a:p>
            <a:pPr marL="12700" marR="5080" indent="470535">
              <a:lnSpc>
                <a:spcPct val="150000"/>
              </a:lnSpc>
            </a:pPr>
            <a:r>
              <a:rPr sz="1800" spc="10" dirty="0">
                <a:latin typeface="微软雅黑" panose="020B0503020204020204" charset="-122"/>
                <a:cs typeface="微软雅黑" panose="020B0503020204020204" charset="-122"/>
              </a:rPr>
              <a:t>数</a:t>
            </a:r>
            <a:r>
              <a:rPr sz="1800" spc="20" dirty="0">
                <a:latin typeface="微软雅黑" panose="020B0503020204020204" charset="-122"/>
                <a:cs typeface="微软雅黑" panose="020B0503020204020204" charset="-122"/>
              </a:rPr>
              <a:t>字</a:t>
            </a:r>
            <a:r>
              <a:rPr sz="1800" spc="10" dirty="0">
                <a:latin typeface="微软雅黑" panose="020B0503020204020204" charset="-122"/>
                <a:cs typeface="微软雅黑" panose="020B0503020204020204" charset="-122"/>
              </a:rPr>
              <a:t>孪</a:t>
            </a:r>
            <a:r>
              <a:rPr sz="1800" spc="25" dirty="0">
                <a:latin typeface="微软雅黑" panose="020B0503020204020204" charset="-122"/>
                <a:cs typeface="微软雅黑" panose="020B0503020204020204" charset="-122"/>
              </a:rPr>
              <a:t>生</a:t>
            </a:r>
            <a:r>
              <a:rPr sz="1800" spc="10" dirty="0">
                <a:latin typeface="微软雅黑" panose="020B0503020204020204" charset="-122"/>
                <a:cs typeface="微软雅黑" panose="020B0503020204020204" charset="-122"/>
              </a:rPr>
              <a:t>（英</a:t>
            </a:r>
            <a:r>
              <a:rPr sz="1800" spc="25" dirty="0">
                <a:latin typeface="微软雅黑" panose="020B0503020204020204" charset="-122"/>
                <a:cs typeface="微软雅黑" panose="020B0503020204020204" charset="-122"/>
              </a:rPr>
              <a:t>文</a:t>
            </a:r>
            <a:r>
              <a:rPr sz="1800" spc="10" dirty="0">
                <a:latin typeface="微软雅黑" panose="020B0503020204020204" charset="-122"/>
                <a:cs typeface="微软雅黑" panose="020B0503020204020204" charset="-122"/>
              </a:rPr>
              <a:t>名</a:t>
            </a:r>
            <a:r>
              <a:rPr sz="1800" spc="-5" dirty="0">
                <a:latin typeface="微软雅黑" panose="020B0503020204020204" charset="-122"/>
                <a:cs typeface="微软雅黑" panose="020B0503020204020204" charset="-122"/>
              </a:rPr>
              <a:t>：</a:t>
            </a:r>
            <a:r>
              <a:rPr sz="1800" spc="-5" dirty="0">
                <a:latin typeface="Calibri" panose="020F0502020204030204"/>
                <a:cs typeface="Calibri" panose="020F0502020204030204"/>
              </a:rPr>
              <a:t>Digital</a:t>
            </a:r>
            <a:r>
              <a:rPr sz="1800" spc="40" dirty="0">
                <a:latin typeface="Calibri" panose="020F0502020204030204"/>
                <a:cs typeface="Calibri" panose="020F0502020204030204"/>
              </a:rPr>
              <a:t> </a:t>
            </a:r>
            <a:r>
              <a:rPr sz="1800" spc="-15" dirty="0">
                <a:latin typeface="Calibri" panose="020F0502020204030204"/>
                <a:cs typeface="Calibri" panose="020F0502020204030204"/>
              </a:rPr>
              <a:t>Twin</a:t>
            </a:r>
            <a:r>
              <a:rPr sz="1800" spc="-15" dirty="0">
                <a:latin typeface="微软雅黑" panose="020B0503020204020204" charset="-122"/>
                <a:cs typeface="微软雅黑" panose="020B0503020204020204" charset="-122"/>
              </a:rPr>
              <a:t>）  </a:t>
            </a:r>
            <a:r>
              <a:rPr sz="1800" spc="15" dirty="0">
                <a:latin typeface="微软雅黑" panose="020B0503020204020204" charset="-122"/>
                <a:cs typeface="微软雅黑" panose="020B0503020204020204" charset="-122"/>
              </a:rPr>
              <a:t>也被</a:t>
            </a:r>
            <a:r>
              <a:rPr sz="1800" spc="5" dirty="0">
                <a:latin typeface="微软雅黑" panose="020B0503020204020204" charset="-122"/>
                <a:cs typeface="微软雅黑" panose="020B0503020204020204" charset="-122"/>
              </a:rPr>
              <a:t>称</a:t>
            </a:r>
            <a:r>
              <a:rPr sz="1800" spc="15" dirty="0">
                <a:latin typeface="微软雅黑" panose="020B0503020204020204" charset="-122"/>
                <a:cs typeface="微软雅黑" panose="020B0503020204020204" charset="-122"/>
              </a:rPr>
              <a:t>为数</a:t>
            </a:r>
            <a:r>
              <a:rPr sz="1800" spc="5" dirty="0">
                <a:latin typeface="微软雅黑" panose="020B0503020204020204" charset="-122"/>
                <a:cs typeface="微软雅黑" panose="020B0503020204020204" charset="-122"/>
              </a:rPr>
              <a:t>字</a:t>
            </a:r>
            <a:r>
              <a:rPr sz="1800" spc="15" dirty="0">
                <a:latin typeface="微软雅黑" panose="020B0503020204020204" charset="-122"/>
                <a:cs typeface="微软雅黑" panose="020B0503020204020204" charset="-122"/>
              </a:rPr>
              <a:t>双胞</a:t>
            </a:r>
            <a:r>
              <a:rPr sz="1800" spc="5" dirty="0">
                <a:latin typeface="微软雅黑" panose="020B0503020204020204" charset="-122"/>
                <a:cs typeface="微软雅黑" panose="020B0503020204020204" charset="-122"/>
              </a:rPr>
              <a:t>胎</a:t>
            </a:r>
            <a:r>
              <a:rPr sz="1800" spc="15" dirty="0">
                <a:latin typeface="微软雅黑" panose="020B0503020204020204" charset="-122"/>
                <a:cs typeface="微软雅黑" panose="020B0503020204020204" charset="-122"/>
              </a:rPr>
              <a:t>和</a:t>
            </a:r>
            <a:r>
              <a:rPr sz="1800" spc="5" dirty="0">
                <a:latin typeface="微软雅黑" panose="020B0503020204020204" charset="-122"/>
                <a:cs typeface="微软雅黑" panose="020B0503020204020204" charset="-122"/>
              </a:rPr>
              <a:t>数字</a:t>
            </a:r>
            <a:r>
              <a:rPr sz="1800" spc="15" dirty="0">
                <a:latin typeface="微软雅黑" panose="020B0503020204020204" charset="-122"/>
                <a:cs typeface="微软雅黑" panose="020B0503020204020204" charset="-122"/>
              </a:rPr>
              <a:t>化映</a:t>
            </a:r>
            <a:r>
              <a:rPr sz="1800" spc="55" dirty="0">
                <a:latin typeface="微软雅黑" panose="020B0503020204020204" charset="-122"/>
                <a:cs typeface="微软雅黑" panose="020B0503020204020204" charset="-122"/>
              </a:rPr>
              <a:t>射</a:t>
            </a:r>
            <a:r>
              <a:rPr sz="1800" dirty="0">
                <a:latin typeface="微软雅黑" panose="020B0503020204020204" charset="-122"/>
                <a:cs typeface="微软雅黑" panose="020B0503020204020204" charset="-122"/>
              </a:rPr>
              <a:t>。 </a:t>
            </a:r>
            <a:r>
              <a:rPr sz="1800" spc="300" dirty="0">
                <a:latin typeface="微软雅黑" panose="020B0503020204020204" charset="-122"/>
                <a:cs typeface="微软雅黑" panose="020B0503020204020204" charset="-122"/>
              </a:rPr>
              <a:t>概念起源于产品全生命周期管理</a:t>
            </a:r>
            <a:endParaRPr sz="1800">
              <a:latin typeface="微软雅黑" panose="020B0503020204020204" charset="-122"/>
              <a:cs typeface="微软雅黑" panose="020B0503020204020204" charset="-122"/>
            </a:endParaRPr>
          </a:p>
          <a:p>
            <a:pPr marL="12700">
              <a:lnSpc>
                <a:spcPct val="100000"/>
              </a:lnSpc>
              <a:spcBef>
                <a:spcPts val="1080"/>
              </a:spcBef>
            </a:pPr>
            <a:r>
              <a:rPr sz="1800" spc="45" dirty="0">
                <a:latin typeface="微软雅黑" panose="020B0503020204020204" charset="-122"/>
                <a:cs typeface="微软雅黑" panose="020B0503020204020204" charset="-122"/>
              </a:rPr>
              <a:t>（</a:t>
            </a:r>
            <a:r>
              <a:rPr sz="1800" spc="-10" dirty="0">
                <a:latin typeface="Calibri" panose="020F0502020204030204"/>
                <a:cs typeface="Calibri" panose="020F0502020204030204"/>
              </a:rPr>
              <a:t>P</a:t>
            </a:r>
            <a:r>
              <a:rPr sz="1800" spc="-5" dirty="0">
                <a:latin typeface="Calibri" panose="020F0502020204030204"/>
                <a:cs typeface="Calibri" panose="020F0502020204030204"/>
              </a:rPr>
              <a:t>L</a:t>
            </a:r>
            <a:r>
              <a:rPr sz="1800" spc="45" dirty="0">
                <a:latin typeface="Calibri" panose="020F0502020204030204"/>
                <a:cs typeface="Calibri" panose="020F0502020204030204"/>
              </a:rPr>
              <a:t>M</a:t>
            </a:r>
            <a:r>
              <a:rPr sz="1800" spc="45" dirty="0">
                <a:latin typeface="微软雅黑" panose="020B0503020204020204" charset="-122"/>
                <a:cs typeface="微软雅黑" panose="020B0503020204020204" charset="-122"/>
              </a:rPr>
              <a:t>），</a:t>
            </a:r>
            <a:r>
              <a:rPr sz="1800" spc="55" dirty="0">
                <a:latin typeface="微软雅黑" panose="020B0503020204020204" charset="-122"/>
                <a:cs typeface="微软雅黑" panose="020B0503020204020204" charset="-122"/>
              </a:rPr>
              <a:t>由</a:t>
            </a:r>
            <a:r>
              <a:rPr sz="1800" spc="45" dirty="0">
                <a:latin typeface="微软雅黑" panose="020B0503020204020204" charset="-122"/>
                <a:cs typeface="微软雅黑" panose="020B0503020204020204" charset="-122"/>
              </a:rPr>
              <a:t>美国密歇根大学教授</a:t>
            </a:r>
            <a:r>
              <a:rPr sz="1800" dirty="0">
                <a:latin typeface="微软雅黑" panose="020B0503020204020204" charset="-122"/>
                <a:cs typeface="微软雅黑" panose="020B0503020204020204" charset="-122"/>
              </a:rPr>
              <a:t>迈</a:t>
            </a:r>
            <a:endParaRPr sz="1800">
              <a:latin typeface="微软雅黑" panose="020B0503020204020204" charset="-122"/>
              <a:cs typeface="微软雅黑" panose="020B0503020204020204" charset="-122"/>
            </a:endParaRPr>
          </a:p>
          <a:p>
            <a:pPr marL="12700">
              <a:lnSpc>
                <a:spcPct val="100000"/>
              </a:lnSpc>
              <a:spcBef>
                <a:spcPts val="1080"/>
              </a:spcBef>
            </a:pPr>
            <a:r>
              <a:rPr sz="1800" spc="-5" dirty="0">
                <a:latin typeface="微软雅黑" panose="020B0503020204020204" charset="-122"/>
                <a:cs typeface="微软雅黑" panose="020B0503020204020204" charset="-122"/>
              </a:rPr>
              <a:t>克尔</a:t>
            </a:r>
            <a:r>
              <a:rPr sz="1800" dirty="0">
                <a:latin typeface="Calibri" panose="020F0502020204030204"/>
                <a:cs typeface="Calibri" panose="020F0502020204030204"/>
              </a:rPr>
              <a:t>•</a:t>
            </a:r>
            <a:r>
              <a:rPr sz="1800" spc="-5" dirty="0">
                <a:latin typeface="微软雅黑" panose="020B0503020204020204" charset="-122"/>
                <a:cs typeface="微软雅黑" panose="020B0503020204020204" charset="-122"/>
              </a:rPr>
              <a:t>格里夫斯（</a:t>
            </a:r>
            <a:r>
              <a:rPr sz="1800" spc="-5" dirty="0">
                <a:latin typeface="Calibri" panose="020F0502020204030204"/>
                <a:cs typeface="Calibri" panose="020F0502020204030204"/>
              </a:rPr>
              <a:t>Michael</a:t>
            </a:r>
            <a:r>
              <a:rPr sz="1800" spc="240" dirty="0">
                <a:latin typeface="Calibri" panose="020F0502020204030204"/>
                <a:cs typeface="Calibri" panose="020F0502020204030204"/>
              </a:rPr>
              <a:t> </a:t>
            </a:r>
            <a:r>
              <a:rPr sz="1800" spc="-5" dirty="0">
                <a:latin typeface="Calibri" panose="020F0502020204030204"/>
                <a:cs typeface="Calibri" panose="020F0502020204030204"/>
              </a:rPr>
              <a:t>Grieves</a:t>
            </a:r>
            <a:r>
              <a:rPr sz="1800" spc="-5" dirty="0">
                <a:latin typeface="微软雅黑" panose="020B0503020204020204" charset="-122"/>
                <a:cs typeface="微软雅黑" panose="020B0503020204020204" charset="-122"/>
              </a:rPr>
              <a:t>）</a:t>
            </a:r>
            <a:r>
              <a:rPr sz="1800" dirty="0">
                <a:latin typeface="微软雅黑" panose="020B0503020204020204" charset="-122"/>
                <a:cs typeface="微软雅黑" panose="020B0503020204020204" charset="-122"/>
              </a:rPr>
              <a:t>于</a:t>
            </a:r>
            <a:endParaRPr sz="1800">
              <a:latin typeface="微软雅黑" panose="020B0503020204020204" charset="-122"/>
              <a:cs typeface="微软雅黑" panose="020B0503020204020204" charset="-122"/>
            </a:endParaRPr>
          </a:p>
          <a:p>
            <a:pPr marL="12700" marR="5080">
              <a:lnSpc>
                <a:spcPct val="150000"/>
              </a:lnSpc>
            </a:pPr>
            <a:r>
              <a:rPr sz="1800" spc="-5" dirty="0">
                <a:latin typeface="Calibri" panose="020F0502020204030204"/>
                <a:cs typeface="Calibri" panose="020F0502020204030204"/>
              </a:rPr>
              <a:t>2002</a:t>
            </a:r>
            <a:r>
              <a:rPr sz="1800" spc="10" dirty="0">
                <a:latin typeface="微软雅黑" panose="020B0503020204020204" charset="-122"/>
                <a:cs typeface="微软雅黑" panose="020B0503020204020204" charset="-122"/>
              </a:rPr>
              <a:t>年</a:t>
            </a:r>
            <a:r>
              <a:rPr sz="1800" spc="20" dirty="0">
                <a:latin typeface="微软雅黑" panose="020B0503020204020204" charset="-122"/>
                <a:cs typeface="微软雅黑" panose="020B0503020204020204" charset="-122"/>
              </a:rPr>
              <a:t>提</a:t>
            </a:r>
            <a:r>
              <a:rPr sz="1800" spc="15" dirty="0">
                <a:latin typeface="微软雅黑" panose="020B0503020204020204" charset="-122"/>
                <a:cs typeface="微软雅黑" panose="020B0503020204020204" charset="-122"/>
              </a:rPr>
              <a:t>出</a:t>
            </a:r>
            <a:r>
              <a:rPr sz="1800" spc="20" dirty="0">
                <a:latin typeface="微软雅黑" panose="020B0503020204020204" charset="-122"/>
                <a:cs typeface="微软雅黑" panose="020B0503020204020204" charset="-122"/>
              </a:rPr>
              <a:t>，</a:t>
            </a:r>
            <a:r>
              <a:rPr sz="1800" spc="10" dirty="0">
                <a:latin typeface="微软雅黑" panose="020B0503020204020204" charset="-122"/>
                <a:cs typeface="微软雅黑" panose="020B0503020204020204" charset="-122"/>
              </a:rPr>
              <a:t>其定</a:t>
            </a:r>
            <a:r>
              <a:rPr sz="1800" spc="25" dirty="0">
                <a:latin typeface="微软雅黑" panose="020B0503020204020204" charset="-122"/>
                <a:cs typeface="微软雅黑" panose="020B0503020204020204" charset="-122"/>
              </a:rPr>
              <a:t>义</a:t>
            </a:r>
            <a:r>
              <a:rPr sz="1800" spc="10" dirty="0">
                <a:latin typeface="微软雅黑" panose="020B0503020204020204" charset="-122"/>
                <a:cs typeface="微软雅黑" panose="020B0503020204020204" charset="-122"/>
              </a:rPr>
              <a:t>为“</a:t>
            </a:r>
            <a:r>
              <a:rPr sz="1800" spc="20" dirty="0">
                <a:latin typeface="微软雅黑" panose="020B0503020204020204" charset="-122"/>
                <a:cs typeface="微软雅黑" panose="020B0503020204020204" charset="-122"/>
              </a:rPr>
              <a:t>数</a:t>
            </a:r>
            <a:r>
              <a:rPr sz="1800" spc="10" dirty="0">
                <a:latin typeface="微软雅黑" panose="020B0503020204020204" charset="-122"/>
                <a:cs typeface="微软雅黑" panose="020B0503020204020204" charset="-122"/>
              </a:rPr>
              <a:t>字孪生</a:t>
            </a:r>
            <a:r>
              <a:rPr sz="1800" dirty="0">
                <a:latin typeface="微软雅黑" panose="020B0503020204020204" charset="-122"/>
                <a:cs typeface="微软雅黑" panose="020B0503020204020204" charset="-122"/>
              </a:rPr>
              <a:t>是 </a:t>
            </a:r>
            <a:r>
              <a:rPr sz="1800" spc="20" dirty="0">
                <a:latin typeface="微软雅黑" panose="020B0503020204020204" charset="-122"/>
                <a:cs typeface="微软雅黑" panose="020B0503020204020204" charset="-122"/>
              </a:rPr>
              <a:t>以数</a:t>
            </a:r>
            <a:r>
              <a:rPr sz="1800" spc="10" dirty="0">
                <a:latin typeface="微软雅黑" panose="020B0503020204020204" charset="-122"/>
                <a:cs typeface="微软雅黑" panose="020B0503020204020204" charset="-122"/>
              </a:rPr>
              <a:t>字</a:t>
            </a:r>
            <a:r>
              <a:rPr sz="1800" spc="20" dirty="0">
                <a:latin typeface="微软雅黑" panose="020B0503020204020204" charset="-122"/>
                <a:cs typeface="微软雅黑" panose="020B0503020204020204" charset="-122"/>
              </a:rPr>
              <a:t>化方</a:t>
            </a:r>
            <a:r>
              <a:rPr sz="1800" spc="10" dirty="0">
                <a:latin typeface="微软雅黑" panose="020B0503020204020204" charset="-122"/>
                <a:cs typeface="微软雅黑" panose="020B0503020204020204" charset="-122"/>
              </a:rPr>
              <a:t>式</a:t>
            </a:r>
            <a:r>
              <a:rPr sz="1800" spc="20" dirty="0">
                <a:latin typeface="微软雅黑" panose="020B0503020204020204" charset="-122"/>
                <a:cs typeface="微软雅黑" panose="020B0503020204020204" charset="-122"/>
              </a:rPr>
              <a:t>创建</a:t>
            </a:r>
            <a:r>
              <a:rPr sz="1800" spc="10" dirty="0">
                <a:latin typeface="微软雅黑" panose="020B0503020204020204" charset="-122"/>
                <a:cs typeface="微软雅黑" panose="020B0503020204020204" charset="-122"/>
              </a:rPr>
              <a:t>物</a:t>
            </a:r>
            <a:r>
              <a:rPr sz="1800" spc="20" dirty="0">
                <a:latin typeface="微软雅黑" panose="020B0503020204020204" charset="-122"/>
                <a:cs typeface="微软雅黑" panose="020B0503020204020204" charset="-122"/>
              </a:rPr>
              <a:t>理</a:t>
            </a:r>
            <a:r>
              <a:rPr sz="1800" spc="10" dirty="0">
                <a:latin typeface="微软雅黑" panose="020B0503020204020204" charset="-122"/>
                <a:cs typeface="微软雅黑" panose="020B0503020204020204" charset="-122"/>
              </a:rPr>
              <a:t>对象</a:t>
            </a:r>
            <a:r>
              <a:rPr sz="1800" spc="20" dirty="0">
                <a:latin typeface="微软雅黑" panose="020B0503020204020204" charset="-122"/>
                <a:cs typeface="微软雅黑" panose="020B0503020204020204" charset="-122"/>
              </a:rPr>
              <a:t>的虚拟</a:t>
            </a:r>
            <a:r>
              <a:rPr sz="1800" dirty="0">
                <a:latin typeface="微软雅黑" panose="020B0503020204020204" charset="-122"/>
                <a:cs typeface="微软雅黑" panose="020B0503020204020204" charset="-122"/>
              </a:rPr>
              <a:t>实 </a:t>
            </a:r>
            <a:r>
              <a:rPr sz="1800" spc="20" dirty="0">
                <a:latin typeface="微软雅黑" panose="020B0503020204020204" charset="-122"/>
                <a:cs typeface="微软雅黑" panose="020B0503020204020204" charset="-122"/>
              </a:rPr>
              <a:t>体，</a:t>
            </a:r>
            <a:r>
              <a:rPr sz="1800" spc="5" dirty="0">
                <a:latin typeface="微软雅黑" panose="020B0503020204020204" charset="-122"/>
                <a:cs typeface="微软雅黑" panose="020B0503020204020204" charset="-122"/>
              </a:rPr>
              <a:t>借</a:t>
            </a:r>
            <a:r>
              <a:rPr sz="1800" spc="15" dirty="0">
                <a:latin typeface="微软雅黑" panose="020B0503020204020204" charset="-122"/>
                <a:cs typeface="微软雅黑" panose="020B0503020204020204" charset="-122"/>
              </a:rPr>
              <a:t>助历</a:t>
            </a:r>
            <a:r>
              <a:rPr sz="1800" spc="5" dirty="0">
                <a:latin typeface="微软雅黑" panose="020B0503020204020204" charset="-122"/>
                <a:cs typeface="微软雅黑" panose="020B0503020204020204" charset="-122"/>
              </a:rPr>
              <a:t>史</a:t>
            </a:r>
            <a:r>
              <a:rPr sz="1800" spc="15" dirty="0">
                <a:latin typeface="微软雅黑" panose="020B0503020204020204" charset="-122"/>
                <a:cs typeface="微软雅黑" panose="020B0503020204020204" charset="-122"/>
              </a:rPr>
              <a:t>数</a:t>
            </a:r>
            <a:r>
              <a:rPr sz="1800" spc="35" dirty="0">
                <a:latin typeface="微软雅黑" panose="020B0503020204020204" charset="-122"/>
                <a:cs typeface="微软雅黑" panose="020B0503020204020204" charset="-122"/>
              </a:rPr>
              <a:t>据</a:t>
            </a:r>
            <a:r>
              <a:rPr sz="1800" spc="10" dirty="0">
                <a:latin typeface="微软雅黑" panose="020B0503020204020204" charset="-122"/>
                <a:cs typeface="微软雅黑" panose="020B0503020204020204" charset="-122"/>
              </a:rPr>
              <a:t>、</a:t>
            </a:r>
            <a:r>
              <a:rPr sz="1800" spc="15" dirty="0">
                <a:latin typeface="微软雅黑" panose="020B0503020204020204" charset="-122"/>
                <a:cs typeface="微软雅黑" panose="020B0503020204020204" charset="-122"/>
              </a:rPr>
              <a:t>实</a:t>
            </a:r>
            <a:r>
              <a:rPr sz="1800" spc="5" dirty="0">
                <a:latin typeface="微软雅黑" panose="020B0503020204020204" charset="-122"/>
                <a:cs typeface="微软雅黑" panose="020B0503020204020204" charset="-122"/>
              </a:rPr>
              <a:t>时数</a:t>
            </a:r>
            <a:r>
              <a:rPr sz="1800" spc="15" dirty="0">
                <a:latin typeface="微软雅黑" panose="020B0503020204020204" charset="-122"/>
                <a:cs typeface="微软雅黑" panose="020B0503020204020204" charset="-122"/>
              </a:rPr>
              <a:t>据以及</a:t>
            </a:r>
            <a:r>
              <a:rPr sz="1800" dirty="0">
                <a:latin typeface="微软雅黑" panose="020B0503020204020204" charset="-122"/>
                <a:cs typeface="微软雅黑" panose="020B0503020204020204" charset="-122"/>
              </a:rPr>
              <a:t>算 </a:t>
            </a:r>
            <a:r>
              <a:rPr sz="1800" spc="20" dirty="0">
                <a:latin typeface="微软雅黑" panose="020B0503020204020204" charset="-122"/>
                <a:cs typeface="微软雅黑" panose="020B0503020204020204" charset="-122"/>
              </a:rPr>
              <a:t>法模</a:t>
            </a:r>
            <a:r>
              <a:rPr sz="1800" spc="10" dirty="0">
                <a:latin typeface="微软雅黑" panose="020B0503020204020204" charset="-122"/>
                <a:cs typeface="微软雅黑" panose="020B0503020204020204" charset="-122"/>
              </a:rPr>
              <a:t>型</a:t>
            </a:r>
            <a:r>
              <a:rPr sz="1800" spc="25" dirty="0">
                <a:latin typeface="微软雅黑" panose="020B0503020204020204" charset="-122"/>
                <a:cs typeface="微软雅黑" panose="020B0503020204020204" charset="-122"/>
              </a:rPr>
              <a:t>等</a:t>
            </a:r>
            <a:r>
              <a:rPr sz="1800" spc="20" dirty="0">
                <a:latin typeface="微软雅黑" panose="020B0503020204020204" charset="-122"/>
                <a:cs typeface="微软雅黑" panose="020B0503020204020204" charset="-122"/>
              </a:rPr>
              <a:t>，</a:t>
            </a:r>
            <a:r>
              <a:rPr sz="1800" spc="10" dirty="0">
                <a:latin typeface="微软雅黑" panose="020B0503020204020204" charset="-122"/>
                <a:cs typeface="微软雅黑" panose="020B0503020204020204" charset="-122"/>
              </a:rPr>
              <a:t>模</a:t>
            </a:r>
            <a:r>
              <a:rPr sz="1800" spc="20" dirty="0">
                <a:latin typeface="微软雅黑" panose="020B0503020204020204" charset="-122"/>
                <a:cs typeface="微软雅黑" panose="020B0503020204020204" charset="-122"/>
              </a:rPr>
              <a:t>拟</a:t>
            </a:r>
            <a:r>
              <a:rPr sz="1800" spc="25" dirty="0">
                <a:latin typeface="微软雅黑" panose="020B0503020204020204" charset="-122"/>
                <a:cs typeface="微软雅黑" panose="020B0503020204020204" charset="-122"/>
              </a:rPr>
              <a:t>、</a:t>
            </a:r>
            <a:r>
              <a:rPr sz="1800" spc="10" dirty="0">
                <a:latin typeface="微软雅黑" panose="020B0503020204020204" charset="-122"/>
                <a:cs typeface="微软雅黑" panose="020B0503020204020204" charset="-122"/>
              </a:rPr>
              <a:t>验</a:t>
            </a:r>
            <a:r>
              <a:rPr sz="1800" spc="20" dirty="0">
                <a:latin typeface="微软雅黑" panose="020B0503020204020204" charset="-122"/>
                <a:cs typeface="微软雅黑" panose="020B0503020204020204" charset="-122"/>
              </a:rPr>
              <a:t>证</a:t>
            </a:r>
            <a:r>
              <a:rPr sz="1800" spc="10" dirty="0">
                <a:latin typeface="微软雅黑" panose="020B0503020204020204" charset="-122"/>
                <a:cs typeface="微软雅黑" panose="020B0503020204020204" charset="-122"/>
              </a:rPr>
              <a:t>、预</a:t>
            </a:r>
            <a:r>
              <a:rPr sz="1800" spc="20" dirty="0">
                <a:latin typeface="微软雅黑" panose="020B0503020204020204" charset="-122"/>
                <a:cs typeface="微软雅黑" panose="020B0503020204020204" charset="-122"/>
              </a:rPr>
              <a:t>测、控制</a:t>
            </a:r>
            <a:r>
              <a:rPr sz="1800" spc="10" dirty="0">
                <a:latin typeface="微软雅黑" panose="020B0503020204020204" charset="-122"/>
                <a:cs typeface="微软雅黑" panose="020B0503020204020204" charset="-122"/>
              </a:rPr>
              <a:t>物 理</a:t>
            </a:r>
            <a:r>
              <a:rPr sz="1800" spc="20" dirty="0">
                <a:latin typeface="微软雅黑" panose="020B0503020204020204" charset="-122"/>
                <a:cs typeface="微软雅黑" panose="020B0503020204020204" charset="-122"/>
              </a:rPr>
              <a:t>实</a:t>
            </a:r>
            <a:r>
              <a:rPr sz="1800" spc="10" dirty="0">
                <a:latin typeface="微软雅黑" panose="020B0503020204020204" charset="-122"/>
                <a:cs typeface="微软雅黑" panose="020B0503020204020204" charset="-122"/>
              </a:rPr>
              <a:t>体</a:t>
            </a:r>
            <a:r>
              <a:rPr sz="1800" spc="20" dirty="0">
                <a:latin typeface="微软雅黑" panose="020B0503020204020204" charset="-122"/>
                <a:cs typeface="微软雅黑" panose="020B0503020204020204" charset="-122"/>
              </a:rPr>
              <a:t>生命</a:t>
            </a:r>
            <a:r>
              <a:rPr sz="1800" spc="10" dirty="0">
                <a:latin typeface="微软雅黑" panose="020B0503020204020204" charset="-122"/>
                <a:cs typeface="微软雅黑" panose="020B0503020204020204" charset="-122"/>
              </a:rPr>
              <a:t>周期</a:t>
            </a:r>
            <a:r>
              <a:rPr sz="1800" spc="20" dirty="0">
                <a:latin typeface="微软雅黑" panose="020B0503020204020204" charset="-122"/>
                <a:cs typeface="微软雅黑" panose="020B0503020204020204" charset="-122"/>
              </a:rPr>
              <a:t>过</a:t>
            </a:r>
            <a:r>
              <a:rPr sz="1800" spc="10" dirty="0">
                <a:latin typeface="微软雅黑" panose="020B0503020204020204" charset="-122"/>
                <a:cs typeface="微软雅黑" panose="020B0503020204020204" charset="-122"/>
              </a:rPr>
              <a:t>程</a:t>
            </a:r>
            <a:r>
              <a:rPr sz="1800" spc="20" dirty="0">
                <a:latin typeface="微软雅黑" panose="020B0503020204020204" charset="-122"/>
                <a:cs typeface="微软雅黑" panose="020B0503020204020204" charset="-122"/>
              </a:rPr>
              <a:t>的技</a:t>
            </a:r>
            <a:r>
              <a:rPr sz="1800" spc="10" dirty="0">
                <a:latin typeface="微软雅黑" panose="020B0503020204020204" charset="-122"/>
                <a:cs typeface="微软雅黑" panose="020B0503020204020204" charset="-122"/>
              </a:rPr>
              <a:t>术手</a:t>
            </a:r>
            <a:r>
              <a:rPr sz="1800" spc="50" dirty="0">
                <a:latin typeface="微软雅黑" panose="020B0503020204020204" charset="-122"/>
                <a:cs typeface="微软雅黑" panose="020B0503020204020204" charset="-122"/>
              </a:rPr>
              <a:t>段</a:t>
            </a:r>
            <a:r>
              <a:rPr sz="1800" spc="10" dirty="0">
                <a:latin typeface="微软雅黑" panose="020B0503020204020204" charset="-122"/>
                <a:cs typeface="微软雅黑" panose="020B0503020204020204" charset="-122"/>
              </a:rPr>
              <a:t>”</a:t>
            </a:r>
            <a:r>
              <a:rPr sz="1800" dirty="0">
                <a:latin typeface="微软雅黑" panose="020B0503020204020204" charset="-122"/>
                <a:cs typeface="微软雅黑" panose="020B0503020204020204" charset="-122"/>
              </a:rPr>
              <a:t>。</a:t>
            </a:r>
            <a:endParaRPr sz="1800">
              <a:latin typeface="微软雅黑" panose="020B0503020204020204" charset="-122"/>
              <a:cs typeface="微软雅黑" panose="020B0503020204020204" charset="-122"/>
            </a:endParaRPr>
          </a:p>
        </p:txBody>
      </p:sp>
      <p:sp>
        <p:nvSpPr>
          <p:cNvPr id="3" name="object 3"/>
          <p:cNvSpPr txBox="1">
            <a:spLocks noGrp="1"/>
          </p:cNvSpPr>
          <p:nvPr>
            <p:ph type="title"/>
          </p:nvPr>
        </p:nvSpPr>
        <p:spPr>
          <a:xfrm>
            <a:off x="3584575" y="1017270"/>
            <a:ext cx="5485765" cy="492125"/>
          </a:xfrm>
          <a:prstGeom prst="rect">
            <a:avLst/>
          </a:prstGeom>
        </p:spPr>
        <p:txBody>
          <a:bodyPr vert="horz" wrap="square" lIns="0" tIns="0" rIns="0" bIns="0" rtlCol="0">
            <a:spAutoFit/>
          </a:bodyPr>
          <a:lstStyle/>
          <a:p>
            <a:pPr marL="12700">
              <a:lnSpc>
                <a:spcPct val="100000"/>
              </a:lnSpc>
            </a:pPr>
            <a:r>
              <a:rPr sz="3200" spc="5" dirty="0">
                <a:solidFill>
                  <a:srgbClr val="00A755"/>
                </a:solidFill>
              </a:rPr>
              <a:t>工业数字孪</a:t>
            </a:r>
            <a:r>
              <a:rPr sz="3200" spc="-5" dirty="0">
                <a:solidFill>
                  <a:srgbClr val="00A755"/>
                </a:solidFill>
              </a:rPr>
              <a:t>生</a:t>
            </a:r>
            <a:r>
              <a:rPr dirty="0"/>
              <a:t>-（</a:t>
            </a:r>
            <a:r>
              <a:rPr spc="-5" dirty="0"/>
              <a:t>1</a:t>
            </a:r>
            <a:r>
              <a:rPr spc="5" dirty="0"/>
              <a:t>）数</a:t>
            </a:r>
            <a:r>
              <a:rPr spc="-5" dirty="0"/>
              <a:t>字</a:t>
            </a:r>
            <a:r>
              <a:rPr spc="-10" dirty="0"/>
              <a:t>孪</a:t>
            </a:r>
            <a:r>
              <a:rPr spc="5" dirty="0"/>
              <a:t>生的</a:t>
            </a:r>
            <a:r>
              <a:rPr spc="-15" dirty="0"/>
              <a:t>概</a:t>
            </a:r>
            <a:r>
              <a:rPr spc="5" dirty="0"/>
              <a:t>念</a:t>
            </a:r>
            <a:endParaRPr sz="3200"/>
          </a:p>
        </p:txBody>
      </p:sp>
      <p:sp>
        <p:nvSpPr>
          <p:cNvPr id="4" name="object 4"/>
          <p:cNvSpPr/>
          <p:nvPr/>
        </p:nvSpPr>
        <p:spPr>
          <a:xfrm>
            <a:off x="5387340" y="2403348"/>
            <a:ext cx="5920740" cy="3203447"/>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7307960" y="5683605"/>
            <a:ext cx="2082800" cy="273685"/>
          </a:xfrm>
          <a:prstGeom prst="rect">
            <a:avLst/>
          </a:prstGeom>
        </p:spPr>
        <p:txBody>
          <a:bodyPr vert="horz" wrap="square" lIns="0" tIns="0" rIns="0" bIns="0" rtlCol="0">
            <a:spAutoFit/>
          </a:bodyPr>
          <a:lstStyle/>
          <a:p>
            <a:pPr marL="12700">
              <a:lnSpc>
                <a:spcPts val="2155"/>
              </a:lnSpc>
            </a:pPr>
            <a:r>
              <a:rPr sz="1800" dirty="0">
                <a:latin typeface="宋体" pitchFamily="2" charset="-122"/>
                <a:cs typeface="宋体" pitchFamily="2" charset="-122"/>
              </a:rPr>
              <a:t>数字孪生应用示意图</a:t>
            </a:r>
            <a:endParaRPr sz="1800">
              <a:latin typeface="宋体" pitchFamily="2" charset="-122"/>
              <a:cs typeface="宋体" pitchFamily="2" charset="-122"/>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5" name="object 5"/>
          <p:cNvSpPr/>
          <p:nvPr/>
        </p:nvSpPr>
        <p:spPr>
          <a:xfrm>
            <a:off x="6854952" y="3502152"/>
            <a:ext cx="3410711" cy="200710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275333" y="1492630"/>
            <a:ext cx="9626600" cy="3672840"/>
          </a:xfrm>
          <a:prstGeom prst="rect">
            <a:avLst/>
          </a:prstGeom>
        </p:spPr>
        <p:txBody>
          <a:bodyPr vert="horz" wrap="square" lIns="0" tIns="0" rIns="0" bIns="0" rtlCol="0">
            <a:spAutoFit/>
          </a:bodyPr>
          <a:lstStyle/>
          <a:p>
            <a:pPr marL="12700" marR="5080" indent="478155">
              <a:lnSpc>
                <a:spcPct val="150000"/>
              </a:lnSpc>
            </a:pPr>
            <a:r>
              <a:rPr dirty="0">
                <a:solidFill>
                  <a:prstClr val="black"/>
                </a:solidFill>
                <a:latin typeface="微软雅黑" panose="020B0503020204020204" charset="-122"/>
                <a:cs typeface="微软雅黑" panose="020B0503020204020204" charset="-122"/>
              </a:rPr>
              <a:t>在实际工业现场，为了更全面的了解工业机器人的工况信息，通常会给生产线上的工业机 器人配套一个智能电表作为辅助设备，以便准确的采集电流、电压等数据，为判断设备异常提供 有力支撑。请参考本任务的操作步骤，利用内置好的智能电表模板，在设备硬件中新增一台“智 能电表”设备。</a:t>
            </a:r>
            <a:endParaRPr>
              <a:solidFill>
                <a:prstClr val="black"/>
              </a:solidFill>
              <a:latin typeface="微软雅黑" panose="020B0503020204020204" charset="-122"/>
              <a:cs typeface="微软雅黑" panose="020B0503020204020204" charset="-122"/>
            </a:endParaRPr>
          </a:p>
          <a:p>
            <a:pPr>
              <a:spcBef>
                <a:spcPts val="10"/>
              </a:spcBef>
            </a:pPr>
            <a:endParaRPr sz="3350">
              <a:solidFill>
                <a:prstClr val="black"/>
              </a:solidFill>
              <a:latin typeface="Times New Roman" panose="02020603050405020304"/>
              <a:cs typeface="Times New Roman" panose="02020603050405020304"/>
            </a:endParaRPr>
          </a:p>
          <a:p>
            <a:pPr marL="12700"/>
            <a:r>
              <a:rPr dirty="0">
                <a:solidFill>
                  <a:prstClr val="black"/>
                </a:solidFill>
                <a:latin typeface="微软雅黑" panose="020B0503020204020204" charset="-122"/>
                <a:cs typeface="微软雅黑" panose="020B0503020204020204" charset="-122"/>
              </a:rPr>
              <a:t>要求1：创建时，在硬件名称中加入自己</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的姓名，如“智能电</a:t>
            </a:r>
            <a:r>
              <a:rPr dirty="0">
                <a:solidFill>
                  <a:prstClr val="black"/>
                </a:solidFill>
                <a:latin typeface="微软雅黑" panose="020B0503020204020204" charset="-122"/>
                <a:cs typeface="微软雅黑" panose="020B0503020204020204" charset="-122"/>
              </a:rPr>
              <a:t>表</a:t>
            </a:r>
            <a:r>
              <a:rPr spc="-5" dirty="0">
                <a:solidFill>
                  <a:prstClr val="black"/>
                </a:solidFill>
                <a:latin typeface="微软雅黑" panose="020B0503020204020204" charset="-122"/>
                <a:cs typeface="微软雅黑" panose="020B0503020204020204" charset="-122"/>
              </a:rPr>
              <a:t>01</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姓名”；</a:t>
            </a:r>
            <a:endParaRPr>
              <a:solidFill>
                <a:prstClr val="black"/>
              </a:solidFill>
              <a:latin typeface="微软雅黑" panose="020B0503020204020204" charset="-122"/>
              <a:cs typeface="微软雅黑" panose="020B0503020204020204" charset="-122"/>
            </a:endParaRPr>
          </a:p>
          <a:p>
            <a:pPr marL="12700" marR="5581015">
              <a:lnSpc>
                <a:spcPct val="150000"/>
              </a:lnSpc>
            </a:pPr>
            <a:r>
              <a:rPr dirty="0">
                <a:solidFill>
                  <a:prstClr val="black"/>
                </a:solidFill>
                <a:latin typeface="微软雅黑" panose="020B0503020204020204" charset="-122"/>
                <a:cs typeface="微软雅黑" panose="020B0503020204020204" charset="-122"/>
              </a:rPr>
              <a:t>要求2：完成硬件设备的启动，让设备状 态处于“运行中”。</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4430395" cy="397510"/>
          </a:xfrm>
          <a:prstGeom prst="rect">
            <a:avLst/>
          </a:prstGeom>
        </p:spPr>
        <p:txBody>
          <a:bodyPr vert="horz" wrap="square" lIns="0" tIns="0" rIns="0" bIns="0" rtlCol="0">
            <a:spAutoFit/>
          </a:bodyPr>
          <a:lstStyle/>
          <a:p>
            <a:pPr marL="12700"/>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二</a:t>
            </a:r>
            <a:r>
              <a:rPr sz="2400" b="1" dirty="0">
                <a:solidFill>
                  <a:srgbClr val="00A755"/>
                </a:solidFill>
                <a:latin typeface="微软雅黑" panose="020B0503020204020204" charset="-122"/>
                <a:cs typeface="微软雅黑" panose="020B0503020204020204" charset="-122"/>
              </a:rPr>
              <a:t>配置物联网关南向通</a:t>
            </a:r>
            <a:r>
              <a:rPr sz="2400" b="1" spc="540" dirty="0">
                <a:solidFill>
                  <a:srgbClr val="00A755"/>
                </a:solidFill>
                <a:latin typeface="微软雅黑" panose="020B0503020204020204" charset="-122"/>
                <a:cs typeface="微软雅黑" panose="020B0503020204020204" charset="-122"/>
              </a:rPr>
              <a:t>道</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5239385"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二</a:t>
            </a:r>
            <a:r>
              <a:rPr sz="2800" b="1" spc="-5" dirty="0">
                <a:solidFill>
                  <a:prstClr val="black"/>
                </a:solidFill>
                <a:latin typeface="微软雅黑" panose="020B0503020204020204" charset="-122"/>
                <a:cs typeface="微软雅黑" panose="020B0503020204020204" charset="-122"/>
              </a:rPr>
              <a:t>接入配置物联设备</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任务说明</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1490217" y="1221993"/>
            <a:ext cx="9301480" cy="1261745"/>
          </a:xfrm>
          <a:prstGeom prst="rect">
            <a:avLst/>
          </a:prstGeom>
        </p:spPr>
        <p:txBody>
          <a:bodyPr vert="horz" wrap="square" lIns="0" tIns="0" rIns="0" bIns="0" rtlCol="0">
            <a:spAutoFit/>
          </a:bodyPr>
          <a:lstStyle/>
          <a:p>
            <a:pPr marL="12700" marR="5080" indent="469265" algn="just">
              <a:lnSpc>
                <a:spcPct val="150000"/>
              </a:lnSpc>
            </a:pPr>
            <a:r>
              <a:rPr spc="30" dirty="0">
                <a:solidFill>
                  <a:prstClr val="black"/>
                </a:solidFill>
                <a:latin typeface="微软雅黑" panose="020B0503020204020204" charset="-122"/>
                <a:cs typeface="微软雅黑" panose="020B0503020204020204" charset="-122"/>
              </a:rPr>
              <a:t>本</a:t>
            </a:r>
            <a:r>
              <a:rPr spc="20" dirty="0">
                <a:solidFill>
                  <a:prstClr val="black"/>
                </a:solidFill>
                <a:latin typeface="微软雅黑" panose="020B0503020204020204" charset="-122"/>
                <a:cs typeface="微软雅黑" panose="020B0503020204020204" charset="-122"/>
              </a:rPr>
              <a:t>任务</a:t>
            </a:r>
            <a:r>
              <a:rPr spc="30" dirty="0">
                <a:solidFill>
                  <a:prstClr val="black"/>
                </a:solidFill>
                <a:latin typeface="微软雅黑" panose="020B0503020204020204" charset="-122"/>
                <a:cs typeface="微软雅黑" panose="020B0503020204020204" charset="-122"/>
              </a:rPr>
              <a:t>要</a:t>
            </a:r>
            <a:r>
              <a:rPr spc="20" dirty="0">
                <a:solidFill>
                  <a:prstClr val="black"/>
                </a:solidFill>
                <a:latin typeface="微软雅黑" panose="020B0503020204020204" charset="-122"/>
                <a:cs typeface="微软雅黑" panose="020B0503020204020204" charset="-122"/>
              </a:rPr>
              <a:t>求熟悉网关连接设备进行数据采集的主要方式及各自适用场</a:t>
            </a:r>
            <a:r>
              <a:rPr spc="100" dirty="0">
                <a:solidFill>
                  <a:prstClr val="black"/>
                </a:solidFill>
                <a:latin typeface="微软雅黑" panose="020B0503020204020204" charset="-122"/>
                <a:cs typeface="微软雅黑" panose="020B0503020204020204" charset="-122"/>
              </a:rPr>
              <a:t>景</a:t>
            </a:r>
            <a:r>
              <a:rPr spc="20" dirty="0">
                <a:solidFill>
                  <a:prstClr val="black"/>
                </a:solidFill>
                <a:latin typeface="微软雅黑" panose="020B0503020204020204" charset="-122"/>
                <a:cs typeface="微软雅黑" panose="020B0503020204020204" charset="-122"/>
              </a:rPr>
              <a:t>，能通过硬件设 </a:t>
            </a:r>
            <a:r>
              <a:rPr spc="15" dirty="0">
                <a:solidFill>
                  <a:prstClr val="black"/>
                </a:solidFill>
                <a:latin typeface="微软雅黑" panose="020B0503020204020204" charset="-122"/>
                <a:cs typeface="微软雅黑" panose="020B0503020204020204" charset="-122"/>
              </a:rPr>
              <a:t>备模块进行</a:t>
            </a:r>
            <a:r>
              <a:rPr spc="30" dirty="0">
                <a:solidFill>
                  <a:prstClr val="black"/>
                </a:solidFill>
                <a:latin typeface="微软雅黑" panose="020B0503020204020204" charset="-122"/>
                <a:cs typeface="微软雅黑" panose="020B0503020204020204" charset="-122"/>
              </a:rPr>
              <a:t>网</a:t>
            </a:r>
            <a:r>
              <a:rPr spc="15" dirty="0">
                <a:solidFill>
                  <a:prstClr val="black"/>
                </a:solidFill>
                <a:latin typeface="微软雅黑" panose="020B0503020204020204" charset="-122"/>
                <a:cs typeface="微软雅黑" panose="020B0503020204020204" charset="-122"/>
              </a:rPr>
              <a:t>关南向通道</a:t>
            </a:r>
            <a:r>
              <a:rPr spc="30" dirty="0">
                <a:solidFill>
                  <a:prstClr val="black"/>
                </a:solidFill>
                <a:latin typeface="微软雅黑" panose="020B0503020204020204" charset="-122"/>
                <a:cs typeface="微软雅黑" panose="020B0503020204020204" charset="-122"/>
              </a:rPr>
              <a:t>及</a:t>
            </a:r>
            <a:r>
              <a:rPr spc="15" dirty="0">
                <a:solidFill>
                  <a:prstClr val="black"/>
                </a:solidFill>
                <a:latin typeface="微软雅黑" panose="020B0503020204020204" charset="-122"/>
                <a:cs typeface="微软雅黑" panose="020B0503020204020204" charset="-122"/>
              </a:rPr>
              <a:t>点表参数配</a:t>
            </a:r>
            <a:r>
              <a:rPr spc="70" dirty="0">
                <a:solidFill>
                  <a:prstClr val="black"/>
                </a:solidFill>
                <a:latin typeface="微软雅黑" panose="020B0503020204020204" charset="-122"/>
                <a:cs typeface="微软雅黑" panose="020B0503020204020204" charset="-122"/>
              </a:rPr>
              <a:t>置</a:t>
            </a:r>
            <a:r>
              <a:rPr spc="20" dirty="0">
                <a:solidFill>
                  <a:prstClr val="black"/>
                </a:solidFill>
                <a:latin typeface="微软雅黑" panose="020B0503020204020204" charset="-122"/>
                <a:cs typeface="微软雅黑" panose="020B0503020204020204" charset="-122"/>
              </a:rPr>
              <a:t>，能下发配</a:t>
            </a:r>
            <a:r>
              <a:rPr spc="30" dirty="0">
                <a:solidFill>
                  <a:prstClr val="black"/>
                </a:solidFill>
                <a:latin typeface="微软雅黑" panose="020B0503020204020204" charset="-122"/>
                <a:cs typeface="微软雅黑" panose="020B0503020204020204" charset="-122"/>
              </a:rPr>
              <a:t>置</a:t>
            </a:r>
            <a:r>
              <a:rPr spc="20" dirty="0">
                <a:solidFill>
                  <a:prstClr val="black"/>
                </a:solidFill>
                <a:latin typeface="微软雅黑" panose="020B0503020204020204" charset="-122"/>
                <a:cs typeface="微软雅黑" panose="020B0503020204020204" charset="-122"/>
              </a:rPr>
              <a:t>实现网关与</a:t>
            </a:r>
            <a:r>
              <a:rPr spc="3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备联</a:t>
            </a:r>
            <a:r>
              <a:rPr spc="30" dirty="0">
                <a:solidFill>
                  <a:prstClr val="black"/>
                </a:solidFill>
                <a:latin typeface="微软雅黑" panose="020B0503020204020204" charset="-122"/>
                <a:cs typeface="微软雅黑" panose="020B0503020204020204" charset="-122"/>
              </a:rPr>
              <a:t>通</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网</a:t>
            </a:r>
            <a:r>
              <a:rPr spc="30" dirty="0">
                <a:solidFill>
                  <a:prstClr val="black"/>
                </a:solidFill>
                <a:latin typeface="微软雅黑" panose="020B0503020204020204" charset="-122"/>
                <a:cs typeface="微软雅黑" panose="020B0503020204020204" charset="-122"/>
              </a:rPr>
              <a:t>关</a:t>
            </a:r>
            <a:r>
              <a:rPr spc="15" dirty="0">
                <a:solidFill>
                  <a:prstClr val="black"/>
                </a:solidFill>
                <a:latin typeface="微软雅黑" panose="020B0503020204020204" charset="-122"/>
                <a:cs typeface="微软雅黑" panose="020B0503020204020204" charset="-122"/>
              </a:rPr>
              <a:t>南向信</a:t>
            </a:r>
            <a:r>
              <a:rPr dirty="0">
                <a:solidFill>
                  <a:prstClr val="black"/>
                </a:solidFill>
                <a:latin typeface="微软雅黑" panose="020B0503020204020204" charset="-122"/>
                <a:cs typeface="微软雅黑" panose="020B0503020204020204" charset="-122"/>
              </a:rPr>
              <a:t>号 灯由黄转绿，代表网关与设备已联通可进行目标数据采</a:t>
            </a:r>
            <a:r>
              <a:rPr spc="5" dirty="0">
                <a:solidFill>
                  <a:prstClr val="black"/>
                </a:solidFill>
                <a:latin typeface="微软雅黑" panose="020B0503020204020204" charset="-122"/>
                <a:cs typeface="微软雅黑" panose="020B0503020204020204" charset="-122"/>
              </a:rPr>
              <a:t>集</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93747" y="2570987"/>
            <a:ext cx="8694419" cy="346862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538986" y="1940031"/>
            <a:ext cx="9138920" cy="1673860"/>
          </a:xfrm>
          <a:prstGeom prst="rect">
            <a:avLst/>
          </a:prstGeom>
        </p:spPr>
        <p:txBody>
          <a:bodyPr vert="horz" wrap="square" lIns="0" tIns="0" rIns="0" bIns="0" rtlCol="0">
            <a:spAutoFit/>
          </a:bodyPr>
          <a:lstStyle/>
          <a:p>
            <a:pPr marL="12700" marR="5080" indent="476885" algn="just">
              <a:lnSpc>
                <a:spcPct val="150000"/>
              </a:lnSpc>
            </a:pPr>
            <a:r>
              <a:rPr spc="35" dirty="0">
                <a:solidFill>
                  <a:prstClr val="black"/>
                </a:solidFill>
                <a:latin typeface="微软雅黑" panose="020B0503020204020204" charset="-122"/>
                <a:cs typeface="微软雅黑" panose="020B0503020204020204" charset="-122"/>
              </a:rPr>
              <a:t>通讯协议：又称通信</a:t>
            </a:r>
            <a:r>
              <a:rPr spc="20" dirty="0">
                <a:solidFill>
                  <a:prstClr val="black"/>
                </a:solidFill>
                <a:latin typeface="微软雅黑" panose="020B0503020204020204" charset="-122"/>
                <a:cs typeface="微软雅黑" panose="020B0503020204020204" charset="-122"/>
              </a:rPr>
              <a:t>规</a:t>
            </a:r>
            <a:r>
              <a:rPr spc="35" dirty="0">
                <a:solidFill>
                  <a:prstClr val="black"/>
                </a:solidFill>
                <a:latin typeface="微软雅黑" panose="020B0503020204020204" charset="-122"/>
                <a:cs typeface="微软雅黑" panose="020B0503020204020204" charset="-122"/>
              </a:rPr>
              <a:t>程，是指通</a:t>
            </a:r>
            <a:r>
              <a:rPr spc="25" dirty="0">
                <a:solidFill>
                  <a:prstClr val="black"/>
                </a:solidFill>
                <a:latin typeface="微软雅黑" panose="020B0503020204020204" charset="-122"/>
                <a:cs typeface="微软雅黑" panose="020B0503020204020204" charset="-122"/>
              </a:rPr>
              <a:t>讯</a:t>
            </a:r>
            <a:r>
              <a:rPr spc="35" dirty="0">
                <a:solidFill>
                  <a:prstClr val="black"/>
                </a:solidFill>
                <a:latin typeface="微软雅黑" panose="020B0503020204020204" charset="-122"/>
                <a:cs typeface="微软雅黑" panose="020B0503020204020204" charset="-122"/>
              </a:rPr>
              <a:t>双方对数据</a:t>
            </a:r>
            <a:r>
              <a:rPr spc="25" dirty="0">
                <a:solidFill>
                  <a:prstClr val="black"/>
                </a:solidFill>
                <a:latin typeface="微软雅黑" panose="020B0503020204020204" charset="-122"/>
                <a:cs typeface="微软雅黑" panose="020B0503020204020204" charset="-122"/>
              </a:rPr>
              <a:t>传</a:t>
            </a:r>
            <a:r>
              <a:rPr spc="35" dirty="0">
                <a:solidFill>
                  <a:prstClr val="black"/>
                </a:solidFill>
                <a:latin typeface="微软雅黑" panose="020B0503020204020204" charset="-122"/>
                <a:cs typeface="微软雅黑" panose="020B0503020204020204" charset="-122"/>
              </a:rPr>
              <a:t>送控制的一</a:t>
            </a:r>
            <a:r>
              <a:rPr spc="25" dirty="0">
                <a:solidFill>
                  <a:prstClr val="black"/>
                </a:solidFill>
                <a:latin typeface="微软雅黑" panose="020B0503020204020204" charset="-122"/>
                <a:cs typeface="微软雅黑" panose="020B0503020204020204" charset="-122"/>
              </a:rPr>
              <a:t>种</a:t>
            </a:r>
            <a:r>
              <a:rPr spc="35" dirty="0">
                <a:solidFill>
                  <a:prstClr val="black"/>
                </a:solidFill>
                <a:latin typeface="微软雅黑" panose="020B0503020204020204" charset="-122"/>
                <a:cs typeface="微软雅黑" panose="020B0503020204020204" charset="-122"/>
              </a:rPr>
              <a:t>约定。</a:t>
            </a:r>
            <a:r>
              <a:rPr spc="30" dirty="0">
                <a:solidFill>
                  <a:prstClr val="black"/>
                </a:solidFill>
                <a:latin typeface="微软雅黑" panose="020B0503020204020204" charset="-122"/>
                <a:cs typeface="微软雅黑" panose="020B0503020204020204" charset="-122"/>
              </a:rPr>
              <a:t>约</a:t>
            </a:r>
            <a:r>
              <a:rPr spc="20" dirty="0">
                <a:solidFill>
                  <a:prstClr val="black"/>
                </a:solidFill>
                <a:latin typeface="微软雅黑" panose="020B0503020204020204" charset="-122"/>
                <a:cs typeface="微软雅黑" panose="020B0503020204020204" charset="-122"/>
              </a:rPr>
              <a:t>定中</a:t>
            </a:r>
            <a:r>
              <a:rPr spc="30" dirty="0">
                <a:solidFill>
                  <a:prstClr val="black"/>
                </a:solidFill>
                <a:latin typeface="微软雅黑" panose="020B0503020204020204" charset="-122"/>
                <a:cs typeface="微软雅黑" panose="020B0503020204020204" charset="-122"/>
              </a:rPr>
              <a:t>包括</a:t>
            </a:r>
            <a:r>
              <a:rPr dirty="0">
                <a:solidFill>
                  <a:prstClr val="black"/>
                </a:solidFill>
                <a:latin typeface="微软雅黑" panose="020B0503020204020204" charset="-122"/>
                <a:cs typeface="微软雅黑" panose="020B0503020204020204" charset="-122"/>
              </a:rPr>
              <a:t>对 </a:t>
            </a:r>
            <a:r>
              <a:rPr spc="35" dirty="0">
                <a:solidFill>
                  <a:prstClr val="black"/>
                </a:solidFill>
                <a:latin typeface="微软雅黑" panose="020B0503020204020204" charset="-122"/>
                <a:cs typeface="微软雅黑" panose="020B0503020204020204" charset="-122"/>
              </a:rPr>
              <a:t>数据格式，同步方</a:t>
            </a:r>
            <a:r>
              <a:rPr spc="30" dirty="0">
                <a:solidFill>
                  <a:prstClr val="black"/>
                </a:solidFill>
                <a:latin typeface="微软雅黑" panose="020B0503020204020204" charset="-122"/>
                <a:cs typeface="微软雅黑" panose="020B0503020204020204" charset="-122"/>
              </a:rPr>
              <a:t>式</a:t>
            </a:r>
            <a:r>
              <a:rPr spc="35" dirty="0">
                <a:solidFill>
                  <a:prstClr val="black"/>
                </a:solidFill>
                <a:latin typeface="微软雅黑" panose="020B0503020204020204" charset="-122"/>
                <a:cs typeface="微软雅黑" panose="020B0503020204020204" charset="-122"/>
              </a:rPr>
              <a:t>，传送速度，传送步</a:t>
            </a:r>
            <a:r>
              <a:rPr spc="30" dirty="0">
                <a:solidFill>
                  <a:prstClr val="black"/>
                </a:solidFill>
                <a:latin typeface="微软雅黑" panose="020B0503020204020204" charset="-122"/>
                <a:cs typeface="微软雅黑" panose="020B0503020204020204" charset="-122"/>
              </a:rPr>
              <a:t>骤</a:t>
            </a:r>
            <a:r>
              <a:rPr spc="35" dirty="0">
                <a:solidFill>
                  <a:prstClr val="black"/>
                </a:solidFill>
                <a:latin typeface="微软雅黑" panose="020B0503020204020204" charset="-122"/>
                <a:cs typeface="微软雅黑" panose="020B0503020204020204" charset="-122"/>
              </a:rPr>
              <a:t>，检纠错方式以及控制字符定义等问题做出统 </a:t>
            </a:r>
            <a:r>
              <a:rPr spc="190" dirty="0">
                <a:solidFill>
                  <a:prstClr val="black"/>
                </a:solidFill>
                <a:latin typeface="微软雅黑" panose="020B0503020204020204" charset="-122"/>
                <a:cs typeface="微软雅黑" panose="020B0503020204020204" charset="-122"/>
              </a:rPr>
              <a:t>一规定</a:t>
            </a:r>
            <a:r>
              <a:rPr dirty="0">
                <a:solidFill>
                  <a:prstClr val="black"/>
                </a:solidFill>
                <a:latin typeface="微软雅黑" panose="020B0503020204020204" charset="-122"/>
                <a:cs typeface="微软雅黑" panose="020B0503020204020204" charset="-122"/>
              </a:rPr>
              <a:t>，</a:t>
            </a:r>
            <a:r>
              <a:rPr spc="-400" dirty="0">
                <a:solidFill>
                  <a:prstClr val="black"/>
                </a:solidFill>
                <a:latin typeface="微软雅黑" panose="020B0503020204020204" charset="-122"/>
                <a:cs typeface="微软雅黑" panose="020B0503020204020204" charset="-122"/>
              </a:rPr>
              <a:t> </a:t>
            </a:r>
            <a:r>
              <a:rPr spc="190" dirty="0">
                <a:solidFill>
                  <a:prstClr val="black"/>
                </a:solidFill>
                <a:latin typeface="微软雅黑" panose="020B0503020204020204" charset="-122"/>
                <a:cs typeface="微软雅黑" panose="020B0503020204020204" charset="-122"/>
              </a:rPr>
              <a:t>通</a:t>
            </a:r>
            <a:r>
              <a:rPr spc="204" dirty="0">
                <a:solidFill>
                  <a:prstClr val="black"/>
                </a:solidFill>
                <a:latin typeface="微软雅黑" panose="020B0503020204020204" charset="-122"/>
                <a:cs typeface="微软雅黑" panose="020B0503020204020204" charset="-122"/>
              </a:rPr>
              <a:t>信</a:t>
            </a:r>
            <a:r>
              <a:rPr spc="190" dirty="0">
                <a:solidFill>
                  <a:prstClr val="black"/>
                </a:solidFill>
                <a:latin typeface="微软雅黑" panose="020B0503020204020204" charset="-122"/>
                <a:cs typeface="微软雅黑" panose="020B0503020204020204" charset="-122"/>
              </a:rPr>
              <a:t>双方必须共</a:t>
            </a:r>
            <a:r>
              <a:rPr spc="204" dirty="0">
                <a:solidFill>
                  <a:prstClr val="black"/>
                </a:solidFill>
                <a:latin typeface="微软雅黑" panose="020B0503020204020204" charset="-122"/>
                <a:cs typeface="微软雅黑" panose="020B0503020204020204" charset="-122"/>
              </a:rPr>
              <a:t>同</a:t>
            </a:r>
            <a:r>
              <a:rPr spc="190" dirty="0">
                <a:solidFill>
                  <a:prstClr val="black"/>
                </a:solidFill>
                <a:latin typeface="微软雅黑" panose="020B0503020204020204" charset="-122"/>
                <a:cs typeface="微软雅黑" panose="020B0503020204020204" charset="-122"/>
              </a:rPr>
              <a:t>遵守</a:t>
            </a:r>
            <a:r>
              <a:rPr dirty="0">
                <a:solidFill>
                  <a:prstClr val="black"/>
                </a:solidFill>
                <a:latin typeface="微软雅黑" panose="020B0503020204020204" charset="-122"/>
                <a:cs typeface="微软雅黑" panose="020B0503020204020204" charset="-122"/>
              </a:rPr>
              <a:t>，</a:t>
            </a:r>
            <a:r>
              <a:rPr spc="-400" dirty="0">
                <a:solidFill>
                  <a:prstClr val="black"/>
                </a:solidFill>
                <a:latin typeface="微软雅黑" panose="020B0503020204020204" charset="-122"/>
                <a:cs typeface="微软雅黑" panose="020B0503020204020204" charset="-122"/>
              </a:rPr>
              <a:t> </a:t>
            </a:r>
            <a:r>
              <a:rPr spc="190" dirty="0">
                <a:solidFill>
                  <a:prstClr val="black"/>
                </a:solidFill>
                <a:latin typeface="微软雅黑" panose="020B0503020204020204" charset="-122"/>
                <a:cs typeface="微软雅黑" panose="020B0503020204020204" charset="-122"/>
              </a:rPr>
              <a:t>它也</a:t>
            </a:r>
            <a:r>
              <a:rPr spc="200" dirty="0">
                <a:solidFill>
                  <a:prstClr val="black"/>
                </a:solidFill>
                <a:latin typeface="微软雅黑" panose="020B0503020204020204" charset="-122"/>
                <a:cs typeface="微软雅黑" panose="020B0503020204020204" charset="-122"/>
              </a:rPr>
              <a:t>叫</a:t>
            </a:r>
            <a:r>
              <a:rPr spc="190" dirty="0">
                <a:solidFill>
                  <a:prstClr val="black"/>
                </a:solidFill>
                <a:latin typeface="微软雅黑" panose="020B0503020204020204" charset="-122"/>
                <a:cs typeface="微软雅黑" panose="020B0503020204020204" charset="-122"/>
              </a:rPr>
              <a:t>做链路控制规</a:t>
            </a:r>
            <a:r>
              <a:rPr spc="204" dirty="0">
                <a:solidFill>
                  <a:prstClr val="black"/>
                </a:solidFill>
                <a:latin typeface="微软雅黑" panose="020B0503020204020204" charset="-122"/>
                <a:cs typeface="微软雅黑" panose="020B0503020204020204" charset="-122"/>
              </a:rPr>
              <a:t>程</a:t>
            </a:r>
            <a:r>
              <a:rPr spc="190" dirty="0">
                <a:solidFill>
                  <a:prstClr val="black"/>
                </a:solidFill>
                <a:latin typeface="微软雅黑" panose="020B0503020204020204" charset="-122"/>
                <a:cs typeface="微软雅黑" panose="020B0503020204020204" charset="-122"/>
              </a:rPr>
              <a:t>。常见的工业通讯协议有</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Modbu</a:t>
            </a:r>
            <a:r>
              <a:rPr spc="-10" dirty="0">
                <a:solidFill>
                  <a:prstClr val="black"/>
                </a:solidFill>
                <a:latin typeface="微软雅黑" panose="020B0503020204020204" charset="-122"/>
                <a:cs typeface="微软雅黑" panose="020B0503020204020204" charset="-122"/>
              </a:rPr>
              <a:t>s</a:t>
            </a:r>
            <a:r>
              <a:rPr dirty="0">
                <a:solidFill>
                  <a:prstClr val="black"/>
                </a:solidFill>
                <a:latin typeface="微软雅黑" panose="020B0503020204020204" charset="-122"/>
                <a:cs typeface="微软雅黑" panose="020B0503020204020204" charset="-122"/>
              </a:rPr>
              <a:t>、OP</a:t>
            </a:r>
            <a:r>
              <a:rPr spc="-5" dirty="0">
                <a:solidFill>
                  <a:prstClr val="black"/>
                </a:solidFill>
                <a:latin typeface="微软雅黑" panose="020B0503020204020204" charset="-122"/>
                <a:cs typeface="微软雅黑" panose="020B0503020204020204" charset="-122"/>
              </a:rPr>
              <a:t>C</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863465" y="1065529"/>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工业通信协议</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186688" y="1945894"/>
            <a:ext cx="9669145" cy="3684270"/>
          </a:xfrm>
          <a:prstGeom prst="rect">
            <a:avLst/>
          </a:prstGeom>
        </p:spPr>
        <p:txBody>
          <a:bodyPr vert="horz" wrap="square" lIns="0" tIns="0" rIns="0" bIns="0" rtlCol="0">
            <a:spAutoFit/>
          </a:bodyPr>
          <a:lstStyle/>
          <a:p>
            <a:pPr marL="12700" marR="208280" indent="420370" algn="just">
              <a:lnSpc>
                <a:spcPct val="150000"/>
              </a:lnSpc>
            </a:pPr>
            <a:r>
              <a:rPr sz="1600" spc="-5" dirty="0">
                <a:solidFill>
                  <a:prstClr val="black"/>
                </a:solidFill>
                <a:latin typeface="微软雅黑" panose="020B0503020204020204" charset="-122"/>
                <a:cs typeface="微软雅黑" panose="020B0503020204020204" charset="-122"/>
              </a:rPr>
              <a:t>OPC（Object</a:t>
            </a:r>
            <a:r>
              <a:rPr sz="1600" spc="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Linking</a:t>
            </a:r>
            <a:r>
              <a:rPr sz="1600" spc="2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and</a:t>
            </a:r>
            <a:r>
              <a:rPr sz="1600" spc="1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Embedding</a:t>
            </a:r>
            <a:r>
              <a:rPr sz="1600" spc="1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for</a:t>
            </a:r>
            <a:r>
              <a:rPr sz="1600" spc="2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Process</a:t>
            </a:r>
            <a:r>
              <a:rPr sz="1600" spc="3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Control）</a:t>
            </a:r>
            <a:r>
              <a:rPr sz="1600" spc="-5" dirty="0">
                <a:solidFill>
                  <a:prstClr val="black"/>
                </a:solidFill>
                <a:latin typeface="微软雅黑" panose="020B0503020204020204" charset="-122"/>
                <a:cs typeface="微软雅黑" panose="020B0503020204020204" charset="-122"/>
              </a:rPr>
              <a:t>是一</a:t>
            </a:r>
            <a:r>
              <a:rPr sz="1600" spc="5" dirty="0">
                <a:solidFill>
                  <a:prstClr val="black"/>
                </a:solidFill>
                <a:latin typeface="微软雅黑" panose="020B0503020204020204" charset="-122"/>
                <a:cs typeface="微软雅黑" panose="020B0503020204020204" charset="-122"/>
              </a:rPr>
              <a:t>项</a:t>
            </a:r>
            <a:r>
              <a:rPr sz="1600" spc="-5" dirty="0">
                <a:solidFill>
                  <a:prstClr val="black"/>
                </a:solidFill>
                <a:latin typeface="微软雅黑" panose="020B0503020204020204" charset="-122"/>
                <a:cs typeface="微软雅黑" panose="020B0503020204020204" charset="-122"/>
              </a:rPr>
              <a:t>应用</a:t>
            </a:r>
            <a:r>
              <a:rPr sz="1600" spc="5"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自动化</a:t>
            </a:r>
            <a:r>
              <a:rPr sz="1600" spc="5"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业及</a:t>
            </a:r>
            <a:r>
              <a:rPr sz="1600" spc="5"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他行业 </a:t>
            </a:r>
            <a:r>
              <a:rPr sz="1600" spc="5" dirty="0">
                <a:solidFill>
                  <a:prstClr val="black"/>
                </a:solidFill>
                <a:latin typeface="微软雅黑" panose="020B0503020204020204" charset="-122"/>
                <a:cs typeface="微软雅黑" panose="020B0503020204020204" charset="-122"/>
              </a:rPr>
              <a:t>的数</a:t>
            </a:r>
            <a:r>
              <a:rPr sz="1600" spc="1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安</a:t>
            </a:r>
            <a:r>
              <a:rPr sz="1600" spc="15" dirty="0">
                <a:solidFill>
                  <a:prstClr val="black"/>
                </a:solidFill>
                <a:latin typeface="微软雅黑" panose="020B0503020204020204" charset="-122"/>
                <a:cs typeface="微软雅黑" panose="020B0503020204020204" charset="-122"/>
              </a:rPr>
              <a:t>全</a:t>
            </a:r>
            <a:r>
              <a:rPr sz="1600" spc="5" dirty="0">
                <a:solidFill>
                  <a:prstClr val="black"/>
                </a:solidFill>
                <a:latin typeface="微软雅黑" panose="020B0503020204020204" charset="-122"/>
                <a:cs typeface="微软雅黑" panose="020B0503020204020204" charset="-122"/>
              </a:rPr>
              <a:t>交</a:t>
            </a:r>
            <a:r>
              <a:rPr sz="1600" spc="15" dirty="0">
                <a:solidFill>
                  <a:prstClr val="black"/>
                </a:solidFill>
                <a:latin typeface="微软雅黑" panose="020B0503020204020204" charset="-122"/>
                <a:cs typeface="微软雅黑" panose="020B0503020204020204" charset="-122"/>
              </a:rPr>
              <a:t>换</a:t>
            </a:r>
            <a:r>
              <a:rPr sz="1600" spc="5" dirty="0">
                <a:solidFill>
                  <a:prstClr val="black"/>
                </a:solidFill>
                <a:latin typeface="微软雅黑" panose="020B0503020204020204" charset="-122"/>
                <a:cs typeface="微软雅黑" panose="020B0503020204020204" charset="-122"/>
              </a:rPr>
              <a:t>可互</a:t>
            </a:r>
            <a:r>
              <a:rPr sz="1600" spc="15"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a:t>
            </a:r>
            <a:r>
              <a:rPr sz="1600" spc="15"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标</a:t>
            </a:r>
            <a:r>
              <a:rPr sz="1600" spc="35" dirty="0">
                <a:solidFill>
                  <a:prstClr val="black"/>
                </a:solidFill>
                <a:latin typeface="微软雅黑" panose="020B0503020204020204" charset="-122"/>
                <a:cs typeface="微软雅黑" panose="020B0503020204020204" charset="-122"/>
              </a:rPr>
              <a:t>准</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它</a:t>
            </a:r>
            <a:r>
              <a:rPr sz="1600" spc="15" dirty="0">
                <a:solidFill>
                  <a:prstClr val="black"/>
                </a:solidFill>
                <a:latin typeface="微软雅黑" panose="020B0503020204020204" charset="-122"/>
                <a:cs typeface="微软雅黑" panose="020B0503020204020204" charset="-122"/>
              </a:rPr>
              <a:t>独</a:t>
            </a:r>
            <a:r>
              <a:rPr sz="1600" spc="5" dirty="0">
                <a:solidFill>
                  <a:prstClr val="black"/>
                </a:solidFill>
                <a:latin typeface="微软雅黑" panose="020B0503020204020204" charset="-122"/>
                <a:cs typeface="微软雅黑" panose="020B0503020204020204" charset="-122"/>
              </a:rPr>
              <a:t>立</a:t>
            </a:r>
            <a:r>
              <a:rPr sz="1600" spc="15"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平</a:t>
            </a:r>
            <a:r>
              <a:rPr sz="1600" spc="20"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，并</a:t>
            </a:r>
            <a:r>
              <a:rPr sz="1600" spc="15" dirty="0">
                <a:solidFill>
                  <a:prstClr val="black"/>
                </a:solidFill>
                <a:latin typeface="微软雅黑" panose="020B0503020204020204" charset="-122"/>
                <a:cs typeface="微软雅黑" panose="020B0503020204020204" charset="-122"/>
              </a:rPr>
              <a:t>确</a:t>
            </a:r>
            <a:r>
              <a:rPr sz="1600" spc="5" dirty="0">
                <a:solidFill>
                  <a:prstClr val="black"/>
                </a:solidFill>
                <a:latin typeface="微软雅黑" panose="020B0503020204020204" charset="-122"/>
                <a:cs typeface="微软雅黑" panose="020B0503020204020204" charset="-122"/>
              </a:rPr>
              <a:t>保</a:t>
            </a:r>
            <a:r>
              <a:rPr sz="1600" spc="15" dirty="0">
                <a:solidFill>
                  <a:prstClr val="black"/>
                </a:solidFill>
                <a:latin typeface="微软雅黑" panose="020B0503020204020204" charset="-122"/>
                <a:cs typeface="微软雅黑" panose="020B0503020204020204" charset="-122"/>
              </a:rPr>
              <a:t>来</a:t>
            </a:r>
            <a:r>
              <a:rPr sz="1600" spc="5" dirty="0">
                <a:solidFill>
                  <a:prstClr val="black"/>
                </a:solidFill>
                <a:latin typeface="微软雅黑" panose="020B0503020204020204" charset="-122"/>
                <a:cs typeface="微软雅黑" panose="020B0503020204020204" charset="-122"/>
              </a:rPr>
              <a:t>自</a:t>
            </a:r>
            <a:r>
              <a:rPr sz="1600" spc="15" dirty="0">
                <a:solidFill>
                  <a:prstClr val="black"/>
                </a:solidFill>
                <a:latin typeface="微软雅黑" panose="020B0503020204020204" charset="-122"/>
                <a:cs typeface="微软雅黑" panose="020B0503020204020204" charset="-122"/>
              </a:rPr>
              <a:t>多</a:t>
            </a:r>
            <a:r>
              <a:rPr sz="1600" spc="5" dirty="0">
                <a:solidFill>
                  <a:prstClr val="black"/>
                </a:solidFill>
                <a:latin typeface="微软雅黑" panose="020B0503020204020204" charset="-122"/>
                <a:cs typeface="微软雅黑" panose="020B0503020204020204" charset="-122"/>
              </a:rPr>
              <a:t>个厂</a:t>
            </a:r>
            <a:r>
              <a:rPr sz="1600" spc="15" dirty="0">
                <a:solidFill>
                  <a:prstClr val="black"/>
                </a:solidFill>
                <a:latin typeface="微软雅黑" panose="020B0503020204020204" charset="-122"/>
                <a:cs typeface="微软雅黑" panose="020B0503020204020204" charset="-122"/>
              </a:rPr>
              <a:t>商</a:t>
            </a:r>
            <a:r>
              <a:rPr sz="1600" spc="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spc="15" dirty="0">
                <a:solidFill>
                  <a:prstClr val="black"/>
                </a:solidFill>
                <a:latin typeface="微软雅黑" panose="020B0503020204020204" charset="-122"/>
                <a:cs typeface="微软雅黑" panose="020B0503020204020204" charset="-122"/>
              </a:rPr>
              <a:t>之</a:t>
            </a:r>
            <a:r>
              <a:rPr sz="1600" spc="5" dirty="0">
                <a:solidFill>
                  <a:prstClr val="black"/>
                </a:solidFill>
                <a:latin typeface="微软雅黑" panose="020B0503020204020204" charset="-122"/>
                <a:cs typeface="微软雅黑" panose="020B0503020204020204" charset="-122"/>
              </a:rPr>
              <a:t>间信</a:t>
            </a:r>
            <a:r>
              <a:rPr sz="1600" spc="15"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的无</a:t>
            </a:r>
            <a:r>
              <a:rPr sz="1600" spc="15" dirty="0">
                <a:solidFill>
                  <a:prstClr val="black"/>
                </a:solidFill>
                <a:latin typeface="微软雅黑" panose="020B0503020204020204" charset="-122"/>
                <a:cs typeface="微软雅黑" panose="020B0503020204020204" charset="-122"/>
              </a:rPr>
              <a:t>缝传</a:t>
            </a:r>
            <a:r>
              <a:rPr sz="1600" spc="35" dirty="0">
                <a:solidFill>
                  <a:prstClr val="black"/>
                </a:solidFill>
                <a:latin typeface="微软雅黑" panose="020B0503020204020204" charset="-122"/>
                <a:cs typeface="微软雅黑" panose="020B0503020204020204" charset="-122"/>
              </a:rPr>
              <a:t>输</a:t>
            </a:r>
            <a:r>
              <a:rPr sz="1600" spc="-5" dirty="0">
                <a:solidFill>
                  <a:prstClr val="black"/>
                </a:solidFill>
                <a:latin typeface="微软雅黑" panose="020B0503020204020204" charset="-122"/>
                <a:cs typeface="微软雅黑" panose="020B0503020204020204" charset="-122"/>
              </a:rPr>
              <a:t>，OPC  </a:t>
            </a:r>
            <a:r>
              <a:rPr sz="1600" spc="-10" dirty="0">
                <a:solidFill>
                  <a:prstClr val="black"/>
                </a:solidFill>
                <a:latin typeface="微软雅黑" panose="020B0503020204020204" charset="-122"/>
                <a:cs typeface="微软雅黑" panose="020B0503020204020204" charset="-122"/>
              </a:rPr>
              <a:t>基金会负责该标准的开发和维</a:t>
            </a:r>
            <a:r>
              <a:rPr sz="1600" dirty="0">
                <a:solidFill>
                  <a:prstClr val="black"/>
                </a:solidFill>
                <a:latin typeface="微软雅黑" panose="020B0503020204020204" charset="-122"/>
                <a:cs typeface="微软雅黑" panose="020B0503020204020204" charset="-122"/>
              </a:rPr>
              <a:t>护</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5080" indent="360680">
              <a:lnSpc>
                <a:spcPct val="150000"/>
              </a:lnSpc>
            </a:pP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OPC</a:t>
            </a:r>
            <a:r>
              <a:rPr sz="1600" spc="15" dirty="0">
                <a:solidFill>
                  <a:prstClr val="black"/>
                </a:solidFill>
                <a:latin typeface="微软雅黑" panose="020B0503020204020204" charset="-122"/>
                <a:cs typeface="微软雅黑" panose="020B0503020204020204" charset="-122"/>
              </a:rPr>
              <a:t>出</a:t>
            </a:r>
            <a:r>
              <a:rPr sz="1600" spc="30" dirty="0">
                <a:solidFill>
                  <a:prstClr val="black"/>
                </a:solidFill>
                <a:latin typeface="微软雅黑" panose="020B0503020204020204" charset="-122"/>
                <a:cs typeface="微软雅黑" panose="020B0503020204020204" charset="-122"/>
              </a:rPr>
              <a:t>现</a:t>
            </a:r>
            <a:r>
              <a:rPr sz="1600" spc="15" dirty="0">
                <a:solidFill>
                  <a:prstClr val="black"/>
                </a:solidFill>
                <a:latin typeface="微软雅黑" panose="020B0503020204020204" charset="-122"/>
                <a:cs typeface="微软雅黑" panose="020B0503020204020204" charset="-122"/>
              </a:rPr>
              <a:t>以</a:t>
            </a:r>
            <a:r>
              <a:rPr sz="1600" spc="20" dirty="0">
                <a:solidFill>
                  <a:prstClr val="black"/>
                </a:solidFill>
                <a:latin typeface="微软雅黑" panose="020B0503020204020204" charset="-122"/>
                <a:cs typeface="微软雅黑" panose="020B0503020204020204" charset="-122"/>
              </a:rPr>
              <a:t>前</a:t>
            </a:r>
            <a:r>
              <a:rPr sz="1600" spc="15" dirty="0">
                <a:solidFill>
                  <a:prstClr val="black"/>
                </a:solidFill>
                <a:latin typeface="微软雅黑" panose="020B0503020204020204" charset="-122"/>
                <a:cs typeface="微软雅黑" panose="020B0503020204020204" charset="-122"/>
              </a:rPr>
              <a:t>，软件开</a:t>
            </a:r>
            <a:r>
              <a:rPr sz="1600" spc="30" dirty="0">
                <a:solidFill>
                  <a:prstClr val="black"/>
                </a:solidFill>
                <a:latin typeface="微软雅黑" panose="020B0503020204020204" charset="-122"/>
                <a:cs typeface="微软雅黑" panose="020B0503020204020204" charset="-122"/>
              </a:rPr>
              <a:t>发</a:t>
            </a:r>
            <a:r>
              <a:rPr sz="1600" spc="15" dirty="0">
                <a:solidFill>
                  <a:prstClr val="black"/>
                </a:solidFill>
                <a:latin typeface="微软雅黑" panose="020B0503020204020204" charset="-122"/>
                <a:cs typeface="微软雅黑" panose="020B0503020204020204" charset="-122"/>
              </a:rPr>
              <a:t>商需要开发大</a:t>
            </a:r>
            <a:r>
              <a:rPr sz="1600" spc="30" dirty="0">
                <a:solidFill>
                  <a:prstClr val="black"/>
                </a:solidFill>
                <a:latin typeface="微软雅黑" panose="020B0503020204020204" charset="-122"/>
                <a:cs typeface="微软雅黑" panose="020B0503020204020204" charset="-122"/>
              </a:rPr>
              <a:t>量</a:t>
            </a:r>
            <a:r>
              <a:rPr sz="1600" spc="15" dirty="0">
                <a:solidFill>
                  <a:prstClr val="black"/>
                </a:solidFill>
                <a:latin typeface="微软雅黑" panose="020B0503020204020204" charset="-122"/>
                <a:cs typeface="微软雅黑" panose="020B0503020204020204" charset="-122"/>
              </a:rPr>
              <a:t>的驱动程序来</a:t>
            </a:r>
            <a:r>
              <a:rPr sz="1600" spc="30" dirty="0">
                <a:solidFill>
                  <a:prstClr val="black"/>
                </a:solidFill>
                <a:latin typeface="微软雅黑" panose="020B0503020204020204" charset="-122"/>
                <a:cs typeface="微软雅黑" panose="020B0503020204020204" charset="-122"/>
              </a:rPr>
              <a:t>连</a:t>
            </a:r>
            <a:r>
              <a:rPr sz="1600" spc="15" dirty="0">
                <a:solidFill>
                  <a:prstClr val="black"/>
                </a:solidFill>
                <a:latin typeface="微软雅黑" panose="020B0503020204020204" charset="-122"/>
                <a:cs typeface="微软雅黑" panose="020B0503020204020204" charset="-122"/>
              </a:rPr>
              <a:t>接各类工控设</a:t>
            </a:r>
            <a:r>
              <a:rPr sz="1600" spc="70" dirty="0">
                <a:solidFill>
                  <a:prstClr val="black"/>
                </a:solidFill>
                <a:latin typeface="微软雅黑" panose="020B0503020204020204" charset="-122"/>
                <a:cs typeface="微软雅黑" panose="020B0503020204020204" charset="-122"/>
              </a:rPr>
              <a:t>备</a:t>
            </a:r>
            <a:r>
              <a:rPr sz="1600" spc="15" dirty="0">
                <a:solidFill>
                  <a:prstClr val="black"/>
                </a:solidFill>
                <a:latin typeface="微软雅黑" panose="020B0503020204020204" charset="-122"/>
                <a:cs typeface="微软雅黑" panose="020B0503020204020204" charset="-122"/>
              </a:rPr>
              <a:t>。即使设备做</a:t>
            </a:r>
            <a:r>
              <a:rPr sz="1600" spc="30" dirty="0">
                <a:solidFill>
                  <a:prstClr val="black"/>
                </a:solidFill>
                <a:latin typeface="微软雅黑" panose="020B0503020204020204" charset="-122"/>
                <a:cs typeface="微软雅黑" panose="020B0503020204020204" charset="-122"/>
              </a:rPr>
              <a:t>了</a:t>
            </a:r>
            <a:r>
              <a:rPr sz="1600" spc="15" dirty="0">
                <a:solidFill>
                  <a:prstClr val="black"/>
                </a:solidFill>
                <a:latin typeface="微软雅黑" panose="020B0503020204020204" charset="-122"/>
                <a:cs typeface="微软雅黑" panose="020B0503020204020204" charset="-122"/>
              </a:rPr>
              <a:t>微小改</a:t>
            </a:r>
            <a:r>
              <a:rPr sz="1600" spc="35" dirty="0">
                <a:solidFill>
                  <a:prstClr val="black"/>
                </a:solidFill>
                <a:latin typeface="微软雅黑" panose="020B0503020204020204" charset="-122"/>
                <a:cs typeface="微软雅黑" panose="020B0503020204020204" charset="-122"/>
              </a:rPr>
              <a:t>动</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应用</a:t>
            </a:r>
            <a:r>
              <a:rPr sz="1600" spc="15"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序</a:t>
            </a:r>
            <a:r>
              <a:rPr sz="1600" spc="15" dirty="0">
                <a:solidFill>
                  <a:prstClr val="black"/>
                </a:solidFill>
                <a:latin typeface="微软雅黑" panose="020B0503020204020204" charset="-122"/>
                <a:cs typeface="微软雅黑" panose="020B0503020204020204" charset="-122"/>
              </a:rPr>
              <a:t>也</a:t>
            </a:r>
            <a:r>
              <a:rPr sz="1600" spc="5" dirty="0">
                <a:solidFill>
                  <a:prstClr val="black"/>
                </a:solidFill>
                <a:latin typeface="微软雅黑" panose="020B0503020204020204" charset="-122"/>
                <a:cs typeface="微软雅黑" panose="020B0503020204020204" charset="-122"/>
              </a:rPr>
              <a:t>可</a:t>
            </a:r>
            <a:r>
              <a:rPr sz="1600" spc="15"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需要</a:t>
            </a:r>
            <a:r>
              <a:rPr sz="1600" spc="15" dirty="0">
                <a:solidFill>
                  <a:prstClr val="black"/>
                </a:solidFill>
                <a:latin typeface="微软雅黑" panose="020B0503020204020204" charset="-122"/>
                <a:cs typeface="微软雅黑" panose="020B0503020204020204" charset="-122"/>
              </a:rPr>
              <a:t>重</a:t>
            </a:r>
            <a:r>
              <a:rPr sz="1600" spc="20" dirty="0">
                <a:solidFill>
                  <a:prstClr val="black"/>
                </a:solidFill>
                <a:latin typeface="微软雅黑" panose="020B0503020204020204" charset="-122"/>
                <a:cs typeface="微软雅黑" panose="020B0503020204020204" charset="-122"/>
              </a:rPr>
              <a:t>写</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OPC将访</a:t>
            </a:r>
            <a:r>
              <a:rPr sz="1600" spc="20" dirty="0">
                <a:solidFill>
                  <a:prstClr val="black"/>
                </a:solidFill>
                <a:latin typeface="微软雅黑" panose="020B0503020204020204" charset="-122"/>
                <a:cs typeface="微软雅黑" panose="020B0503020204020204" charset="-122"/>
              </a:rPr>
              <a:t>问</a:t>
            </a:r>
            <a:r>
              <a:rPr sz="1600" spc="5" dirty="0">
                <a:solidFill>
                  <a:prstClr val="black"/>
                </a:solidFill>
                <a:latin typeface="微软雅黑" panose="020B0503020204020204" charset="-122"/>
                <a:cs typeface="微软雅黑" panose="020B0503020204020204" charset="-122"/>
              </a:rPr>
              <a:t>现</a:t>
            </a:r>
            <a:r>
              <a:rPr sz="1600" spc="20"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设</a:t>
            </a:r>
            <a:r>
              <a:rPr sz="1600" spc="2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的方</a:t>
            </a:r>
            <a:r>
              <a:rPr sz="1600" spc="20" dirty="0">
                <a:solidFill>
                  <a:prstClr val="black"/>
                </a:solidFill>
                <a:latin typeface="微软雅黑" panose="020B0503020204020204" charset="-122"/>
                <a:cs typeface="微软雅黑" panose="020B0503020204020204" charset="-122"/>
              </a:rPr>
              <a:t>式</a:t>
            </a:r>
            <a:r>
              <a:rPr sz="1600" spc="5" dirty="0">
                <a:solidFill>
                  <a:prstClr val="black"/>
                </a:solidFill>
                <a:latin typeface="微软雅黑" panose="020B0503020204020204" charset="-122"/>
                <a:cs typeface="微软雅黑" panose="020B0503020204020204" charset="-122"/>
              </a:rPr>
              <a:t>以</a:t>
            </a:r>
            <a:r>
              <a:rPr sz="1600" spc="20"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准</a:t>
            </a:r>
            <a:r>
              <a:rPr sz="1600" spc="2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口的</a:t>
            </a:r>
            <a:r>
              <a:rPr sz="1600" spc="20" dirty="0">
                <a:solidFill>
                  <a:prstClr val="black"/>
                </a:solidFill>
                <a:latin typeface="微软雅黑" panose="020B0503020204020204" charset="-122"/>
                <a:cs typeface="微软雅黑" panose="020B0503020204020204" charset="-122"/>
              </a:rPr>
              <a:t>形</a:t>
            </a:r>
            <a:r>
              <a:rPr sz="1600" spc="5" dirty="0">
                <a:solidFill>
                  <a:prstClr val="black"/>
                </a:solidFill>
                <a:latin typeface="微软雅黑" panose="020B0503020204020204" charset="-122"/>
                <a:cs typeface="微软雅黑" panose="020B0503020204020204" charset="-122"/>
              </a:rPr>
              <a:t>式</a:t>
            </a:r>
            <a:r>
              <a:rPr sz="1600" spc="20" dirty="0">
                <a:solidFill>
                  <a:prstClr val="black"/>
                </a:solidFill>
                <a:latin typeface="微软雅黑" panose="020B0503020204020204" charset="-122"/>
                <a:cs typeface="微软雅黑" panose="020B0503020204020204" charset="-122"/>
              </a:rPr>
              <a:t>统</a:t>
            </a:r>
            <a:r>
              <a:rPr sz="1600" spc="5" dirty="0">
                <a:solidFill>
                  <a:prstClr val="black"/>
                </a:solidFill>
                <a:latin typeface="微软雅黑" panose="020B0503020204020204" charset="-122"/>
                <a:cs typeface="微软雅黑" panose="020B0503020204020204" charset="-122"/>
              </a:rPr>
              <a:t>一</a:t>
            </a:r>
            <a:r>
              <a:rPr sz="1600" spc="20" dirty="0">
                <a:solidFill>
                  <a:prstClr val="black"/>
                </a:solidFill>
                <a:latin typeface="微软雅黑" panose="020B0503020204020204" charset="-122"/>
                <a:cs typeface="微软雅黑" panose="020B0503020204020204" charset="-122"/>
              </a:rPr>
              <a:t>提</a:t>
            </a:r>
            <a:r>
              <a:rPr sz="1600" spc="5" dirty="0">
                <a:solidFill>
                  <a:prstClr val="black"/>
                </a:solidFill>
                <a:latin typeface="微软雅黑" panose="020B0503020204020204" charset="-122"/>
                <a:cs typeface="微软雅黑" panose="020B0503020204020204" charset="-122"/>
              </a:rPr>
              <a:t>供给</a:t>
            </a:r>
            <a:r>
              <a:rPr sz="1600" spc="20" dirty="0">
                <a:solidFill>
                  <a:prstClr val="black"/>
                </a:solidFill>
                <a:latin typeface="微软雅黑" panose="020B0503020204020204" charset="-122"/>
                <a:cs typeface="微软雅黑" panose="020B0503020204020204" charset="-122"/>
              </a:rPr>
              <a:t>客</a:t>
            </a:r>
            <a:r>
              <a:rPr sz="1600" spc="-15" dirty="0">
                <a:solidFill>
                  <a:prstClr val="black"/>
                </a:solidFill>
                <a:latin typeface="微软雅黑" panose="020B0503020204020204" charset="-122"/>
                <a:cs typeface="微软雅黑" panose="020B0503020204020204" charset="-122"/>
              </a:rPr>
              <a:t>户</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使得</a:t>
            </a:r>
            <a:r>
              <a:rPr sz="1600" spc="5" dirty="0">
                <a:solidFill>
                  <a:prstClr val="black"/>
                </a:solidFill>
                <a:latin typeface="微软雅黑" panose="020B0503020204020204" charset="-122"/>
                <a:cs typeface="微软雅黑" panose="020B0503020204020204" charset="-122"/>
              </a:rPr>
              <a:t>客户</a:t>
            </a:r>
            <a:r>
              <a:rPr sz="1600" spc="1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 </a:t>
            </a:r>
            <a:r>
              <a:rPr sz="1600" spc="15" dirty="0">
                <a:solidFill>
                  <a:prstClr val="black"/>
                </a:solidFill>
                <a:latin typeface="微软雅黑" panose="020B0503020204020204" charset="-122"/>
                <a:cs typeface="微软雅黑" panose="020B0503020204020204" charset="-122"/>
              </a:rPr>
              <a:t>从硬件</a:t>
            </a:r>
            <a:r>
              <a:rPr sz="1600" spc="25" dirty="0">
                <a:solidFill>
                  <a:prstClr val="black"/>
                </a:solidFill>
                <a:latin typeface="微软雅黑" panose="020B0503020204020204" charset="-122"/>
                <a:cs typeface="微软雅黑" panose="020B0503020204020204" charset="-122"/>
              </a:rPr>
              <a:t>通</a:t>
            </a:r>
            <a:r>
              <a:rPr sz="1600" spc="15" dirty="0">
                <a:solidFill>
                  <a:prstClr val="black"/>
                </a:solidFill>
                <a:latin typeface="微软雅黑" panose="020B0503020204020204" charset="-122"/>
                <a:cs typeface="微软雅黑" panose="020B0503020204020204" charset="-122"/>
              </a:rPr>
              <a:t>信问</a:t>
            </a:r>
            <a:r>
              <a:rPr sz="1600" spc="25" dirty="0">
                <a:solidFill>
                  <a:prstClr val="black"/>
                </a:solidFill>
                <a:latin typeface="微软雅黑" panose="020B0503020204020204" charset="-122"/>
                <a:cs typeface="微软雅黑" panose="020B0503020204020204" charset="-122"/>
              </a:rPr>
              <a:t>题</a:t>
            </a:r>
            <a:r>
              <a:rPr sz="1600" spc="15" dirty="0">
                <a:solidFill>
                  <a:prstClr val="black"/>
                </a:solidFill>
                <a:latin typeface="微软雅黑" panose="020B0503020204020204" charset="-122"/>
                <a:cs typeface="微软雅黑" panose="020B0503020204020204" charset="-122"/>
              </a:rPr>
              <a:t>中解放</a:t>
            </a:r>
            <a:r>
              <a:rPr sz="1600" spc="25" dirty="0">
                <a:solidFill>
                  <a:prstClr val="black"/>
                </a:solidFill>
                <a:latin typeface="微软雅黑" panose="020B0503020204020204" charset="-122"/>
                <a:cs typeface="微软雅黑" panose="020B0503020204020204" charset="-122"/>
              </a:rPr>
              <a:t>出</a:t>
            </a:r>
            <a:r>
              <a:rPr sz="1600" spc="35" dirty="0">
                <a:solidFill>
                  <a:prstClr val="black"/>
                </a:solidFill>
                <a:latin typeface="微软雅黑" panose="020B0503020204020204" charset="-122"/>
                <a:cs typeface="微软雅黑" panose="020B0503020204020204" charset="-122"/>
              </a:rPr>
              <a:t>来</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专</a:t>
            </a:r>
            <a:r>
              <a:rPr sz="1600" spc="15" dirty="0">
                <a:solidFill>
                  <a:prstClr val="black"/>
                </a:solidFill>
                <a:latin typeface="微软雅黑" panose="020B0503020204020204" charset="-122"/>
                <a:cs typeface="微软雅黑" panose="020B0503020204020204" charset="-122"/>
              </a:rPr>
              <a:t>注于软</a:t>
            </a:r>
            <a:r>
              <a:rPr sz="1600" spc="25" dirty="0">
                <a:solidFill>
                  <a:prstClr val="black"/>
                </a:solidFill>
                <a:latin typeface="微软雅黑" panose="020B0503020204020204" charset="-122"/>
                <a:cs typeface="微软雅黑" panose="020B0503020204020204" charset="-122"/>
              </a:rPr>
              <a:t>件</a:t>
            </a:r>
            <a:r>
              <a:rPr sz="1600" spc="15" dirty="0">
                <a:solidFill>
                  <a:prstClr val="black"/>
                </a:solidFill>
                <a:latin typeface="微软雅黑" panose="020B0503020204020204" charset="-122"/>
                <a:cs typeface="微软雅黑" panose="020B0503020204020204" charset="-122"/>
              </a:rPr>
              <a:t>功</a:t>
            </a:r>
            <a:r>
              <a:rPr sz="1600" spc="25" dirty="0">
                <a:solidFill>
                  <a:prstClr val="black"/>
                </a:solidFill>
                <a:latin typeface="微软雅黑" panose="020B0503020204020204" charset="-122"/>
                <a:cs typeface="微软雅黑" panose="020B0503020204020204" charset="-122"/>
              </a:rPr>
              <a:t>能。</a:t>
            </a:r>
            <a:r>
              <a:rPr sz="1600" spc="15" dirty="0">
                <a:solidFill>
                  <a:prstClr val="black"/>
                </a:solidFill>
                <a:latin typeface="微软雅黑" panose="020B0503020204020204" charset="-122"/>
                <a:cs typeface="微软雅黑" panose="020B0503020204020204" charset="-122"/>
              </a:rPr>
              <a:t>我们所熟</a:t>
            </a:r>
            <a:r>
              <a:rPr sz="1600" spc="25" dirty="0">
                <a:solidFill>
                  <a:prstClr val="black"/>
                </a:solidFill>
                <a:latin typeface="微软雅黑" panose="020B0503020204020204" charset="-122"/>
                <a:cs typeface="微软雅黑" panose="020B0503020204020204" charset="-122"/>
              </a:rPr>
              <a:t>知的</a:t>
            </a:r>
            <a:r>
              <a:rPr sz="1600" dirty="0">
                <a:solidFill>
                  <a:prstClr val="black"/>
                </a:solidFill>
                <a:latin typeface="微软雅黑" panose="020B0503020204020204" charset="-122"/>
                <a:cs typeface="微软雅黑" panose="020B0503020204020204" charset="-122"/>
              </a:rPr>
              <a:t>OPC</a:t>
            </a:r>
            <a:r>
              <a:rPr sz="1600" spc="15" dirty="0">
                <a:solidFill>
                  <a:prstClr val="black"/>
                </a:solidFill>
                <a:latin typeface="微软雅黑" panose="020B0503020204020204" charset="-122"/>
                <a:cs typeface="微软雅黑" panose="020B0503020204020204" charset="-122"/>
              </a:rPr>
              <a:t>规范</a:t>
            </a:r>
            <a:r>
              <a:rPr sz="1600" spc="25" dirty="0">
                <a:solidFill>
                  <a:prstClr val="black"/>
                </a:solidFill>
                <a:latin typeface="微软雅黑" panose="020B0503020204020204" charset="-122"/>
                <a:cs typeface="微软雅黑" panose="020B0503020204020204" charset="-122"/>
              </a:rPr>
              <a:t>一</a:t>
            </a:r>
            <a:r>
              <a:rPr sz="1600" spc="15" dirty="0">
                <a:solidFill>
                  <a:prstClr val="black"/>
                </a:solidFill>
                <a:latin typeface="微软雅黑" panose="020B0503020204020204" charset="-122"/>
                <a:cs typeface="微软雅黑" panose="020B0503020204020204" charset="-122"/>
              </a:rPr>
              <a:t>般是</a:t>
            </a:r>
            <a:r>
              <a:rPr sz="1600" spc="35"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OPC</a:t>
            </a:r>
            <a:r>
              <a:rPr sz="1600" spc="37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Classic，</a:t>
            </a:r>
            <a:r>
              <a:rPr sz="1600" spc="25" dirty="0">
                <a:solidFill>
                  <a:prstClr val="black"/>
                </a:solidFill>
                <a:latin typeface="微软雅黑" panose="020B0503020204020204" charset="-122"/>
                <a:cs typeface="微软雅黑" panose="020B0503020204020204" charset="-122"/>
              </a:rPr>
              <a:t>被</a:t>
            </a:r>
            <a:r>
              <a:rPr sz="1600" spc="15" dirty="0">
                <a:solidFill>
                  <a:prstClr val="black"/>
                </a:solidFill>
                <a:latin typeface="微软雅黑" panose="020B0503020204020204" charset="-122"/>
                <a:cs typeface="微软雅黑" panose="020B0503020204020204" charset="-122"/>
              </a:rPr>
              <a:t>广泛</a:t>
            </a:r>
            <a:r>
              <a:rPr sz="1600" spc="-5" dirty="0">
                <a:solidFill>
                  <a:prstClr val="black"/>
                </a:solidFill>
                <a:latin typeface="微软雅黑" panose="020B0503020204020204" charset="-122"/>
                <a:cs typeface="微软雅黑" panose="020B0503020204020204" charset="-122"/>
              </a:rPr>
              <a:t>应 用于各个行业，包括制造业，楼宇</a:t>
            </a:r>
            <a:r>
              <a:rPr sz="1600" dirty="0">
                <a:solidFill>
                  <a:prstClr val="black"/>
                </a:solidFill>
                <a:latin typeface="微软雅黑" panose="020B0503020204020204" charset="-122"/>
                <a:cs typeface="微软雅黑" panose="020B0503020204020204" charset="-122"/>
              </a:rPr>
              <a:t>自</a:t>
            </a:r>
            <a:r>
              <a:rPr sz="1600" spc="-5" dirty="0">
                <a:solidFill>
                  <a:prstClr val="black"/>
                </a:solidFill>
                <a:latin typeface="微软雅黑" panose="020B0503020204020204" charset="-122"/>
                <a:cs typeface="微软雅黑" panose="020B0503020204020204" charset="-122"/>
              </a:rPr>
              <a:t>动化</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石油</a:t>
            </a:r>
            <a:r>
              <a:rPr sz="1600"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天然</a:t>
            </a:r>
            <a:r>
              <a:rPr sz="1600" dirty="0">
                <a:solidFill>
                  <a:prstClr val="black"/>
                </a:solidFill>
                <a:latin typeface="微软雅黑" panose="020B0503020204020204" charset="-122"/>
                <a:cs typeface="微软雅黑" panose="020B0503020204020204" charset="-122"/>
              </a:rPr>
              <a:t>气</a:t>
            </a:r>
            <a:r>
              <a:rPr sz="1600" spc="-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再</a:t>
            </a:r>
            <a:r>
              <a:rPr sz="1600" spc="-5" dirty="0">
                <a:solidFill>
                  <a:prstClr val="black"/>
                </a:solidFill>
                <a:latin typeface="微软雅黑" panose="020B0503020204020204" charset="-122"/>
                <a:cs typeface="微软雅黑" panose="020B0503020204020204" charset="-122"/>
              </a:rPr>
              <a:t>生能</a:t>
            </a:r>
            <a:r>
              <a:rPr sz="1600" dirty="0">
                <a:solidFill>
                  <a:prstClr val="black"/>
                </a:solidFill>
                <a:latin typeface="微软雅黑" panose="020B0503020204020204" charset="-122"/>
                <a:cs typeface="微软雅黑" panose="020B0503020204020204" charset="-122"/>
              </a:rPr>
              <a:t>源</a:t>
            </a:r>
            <a:r>
              <a:rPr sz="1600" spc="-5" dirty="0">
                <a:solidFill>
                  <a:prstClr val="black"/>
                </a:solidFill>
                <a:latin typeface="微软雅黑" panose="020B0503020204020204" charset="-122"/>
                <a:cs typeface="微软雅黑" panose="020B0503020204020204" charset="-122"/>
              </a:rPr>
              <a:t>和公</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事业</a:t>
            </a:r>
            <a:r>
              <a:rPr sz="1600" dirty="0">
                <a:solidFill>
                  <a:prstClr val="black"/>
                </a:solidFill>
                <a:latin typeface="微软雅黑" panose="020B0503020204020204" charset="-122"/>
                <a:cs typeface="微软雅黑" panose="020B0503020204020204" charset="-122"/>
              </a:rPr>
              <a:t>等</a:t>
            </a:r>
            <a:r>
              <a:rPr sz="1600" spc="-5" dirty="0">
                <a:solidFill>
                  <a:prstClr val="black"/>
                </a:solidFill>
                <a:latin typeface="微软雅黑" panose="020B0503020204020204" charset="-122"/>
                <a:cs typeface="微软雅黑" panose="020B0503020204020204" charset="-122"/>
              </a:rPr>
              <a:t>领</a:t>
            </a:r>
            <a:r>
              <a:rPr sz="1600" spc="-20" dirty="0">
                <a:solidFill>
                  <a:prstClr val="black"/>
                </a:solidFill>
                <a:latin typeface="微软雅黑" panose="020B0503020204020204" charset="-122"/>
                <a:cs typeface="微软雅黑" panose="020B0503020204020204" charset="-122"/>
              </a:rPr>
              <a:t>域</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5740" indent="360680">
              <a:lnSpc>
                <a:spcPct val="150000"/>
              </a:lnSpc>
            </a:pPr>
            <a:r>
              <a:rPr sz="1600" spc="15" dirty="0">
                <a:solidFill>
                  <a:prstClr val="black"/>
                </a:solidFill>
                <a:latin typeface="微软雅黑" panose="020B0503020204020204" charset="-122"/>
                <a:cs typeface="微软雅黑" panose="020B0503020204020204" charset="-122"/>
              </a:rPr>
              <a:t>随着在</a:t>
            </a:r>
            <a:r>
              <a:rPr sz="1600" spc="30" dirty="0">
                <a:solidFill>
                  <a:prstClr val="black"/>
                </a:solidFill>
                <a:latin typeface="微软雅黑" panose="020B0503020204020204" charset="-122"/>
                <a:cs typeface="微软雅黑" panose="020B0503020204020204" charset="-122"/>
              </a:rPr>
              <a:t>制造</a:t>
            </a:r>
            <a:r>
              <a:rPr sz="1600" spc="15" dirty="0">
                <a:solidFill>
                  <a:prstClr val="black"/>
                </a:solidFill>
                <a:latin typeface="微软雅黑" panose="020B0503020204020204" charset="-122"/>
                <a:cs typeface="微软雅黑" panose="020B0503020204020204" charset="-122"/>
              </a:rPr>
              <a:t>系统以服务为</a:t>
            </a:r>
            <a:r>
              <a:rPr sz="1600" spc="30" dirty="0">
                <a:solidFill>
                  <a:prstClr val="black"/>
                </a:solidFill>
                <a:latin typeface="微软雅黑" panose="020B0503020204020204" charset="-122"/>
                <a:cs typeface="微软雅黑" panose="020B0503020204020204" charset="-122"/>
              </a:rPr>
              <a:t>导</a:t>
            </a:r>
            <a:r>
              <a:rPr sz="1600" spc="15" dirty="0">
                <a:solidFill>
                  <a:prstClr val="black"/>
                </a:solidFill>
                <a:latin typeface="微软雅黑" panose="020B0503020204020204" charset="-122"/>
                <a:cs typeface="微软雅黑" panose="020B0503020204020204" charset="-122"/>
              </a:rPr>
              <a:t>向架构的引</a:t>
            </a:r>
            <a:r>
              <a:rPr sz="1600" spc="45" dirty="0">
                <a:solidFill>
                  <a:prstClr val="black"/>
                </a:solidFill>
                <a:latin typeface="微软雅黑" panose="020B0503020204020204" charset="-122"/>
                <a:cs typeface="微软雅黑" panose="020B0503020204020204" charset="-122"/>
              </a:rPr>
              <a:t>入</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如何重新定义</a:t>
            </a:r>
            <a:r>
              <a:rPr sz="1600" spc="30" dirty="0">
                <a:solidFill>
                  <a:prstClr val="black"/>
                </a:solidFill>
                <a:latin typeface="微软雅黑" panose="020B0503020204020204" charset="-122"/>
                <a:cs typeface="微软雅黑" panose="020B0503020204020204" charset="-122"/>
              </a:rPr>
              <a:t>架</a:t>
            </a:r>
            <a:r>
              <a:rPr sz="1600" spc="15" dirty="0">
                <a:solidFill>
                  <a:prstClr val="black"/>
                </a:solidFill>
                <a:latin typeface="微软雅黑" panose="020B0503020204020204" charset="-122"/>
                <a:cs typeface="微软雅黑" panose="020B0503020204020204" charset="-122"/>
              </a:rPr>
              <a:t>构来确保数据</a:t>
            </a:r>
            <a:r>
              <a:rPr sz="1600" spc="3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安全</a:t>
            </a:r>
            <a:r>
              <a:rPr sz="1600" spc="45" dirty="0">
                <a:solidFill>
                  <a:prstClr val="black"/>
                </a:solidFill>
                <a:latin typeface="微软雅黑" panose="020B0503020204020204" charset="-122"/>
                <a:cs typeface="微软雅黑" panose="020B0503020204020204" charset="-122"/>
              </a:rPr>
              <a:t>性</a:t>
            </a:r>
            <a:r>
              <a:rPr sz="1600" spc="15" dirty="0">
                <a:solidFill>
                  <a:prstClr val="black"/>
                </a:solidFill>
                <a:latin typeface="微软雅黑" panose="020B0503020204020204" charset="-122"/>
                <a:cs typeface="微软雅黑" panose="020B0503020204020204" charset="-122"/>
              </a:rPr>
              <a:t>？这给</a:t>
            </a:r>
            <a:r>
              <a:rPr sz="1600" spc="5" dirty="0">
                <a:solidFill>
                  <a:prstClr val="black"/>
                </a:solidFill>
                <a:latin typeface="微软雅黑" panose="020B0503020204020204" charset="-122"/>
                <a:cs typeface="微软雅黑" panose="020B0503020204020204" charset="-122"/>
              </a:rPr>
              <a:t>OPC</a:t>
            </a:r>
            <a:r>
              <a:rPr sz="1600" spc="15" dirty="0">
                <a:solidFill>
                  <a:prstClr val="black"/>
                </a:solidFill>
                <a:latin typeface="微软雅黑" panose="020B0503020204020204" charset="-122"/>
                <a:cs typeface="微软雅黑" panose="020B0503020204020204" charset="-122"/>
              </a:rPr>
              <a:t>带来了 </a:t>
            </a:r>
            <a:r>
              <a:rPr sz="1600" spc="-5" dirty="0">
                <a:solidFill>
                  <a:prstClr val="black"/>
                </a:solidFill>
                <a:latin typeface="微软雅黑" panose="020B0503020204020204" charset="-122"/>
                <a:cs typeface="微软雅黑" panose="020B0503020204020204" charset="-122"/>
              </a:rPr>
              <a:t>新的挑</a:t>
            </a:r>
            <a:r>
              <a:rPr sz="1600" spc="5" dirty="0">
                <a:solidFill>
                  <a:prstClr val="black"/>
                </a:solidFill>
                <a:latin typeface="微软雅黑" panose="020B0503020204020204" charset="-122"/>
                <a:cs typeface="微软雅黑" panose="020B0503020204020204" charset="-122"/>
              </a:rPr>
              <a:t>战</a:t>
            </a:r>
            <a:r>
              <a:rPr sz="1600" spc="-5" dirty="0">
                <a:solidFill>
                  <a:prstClr val="black"/>
                </a:solidFill>
                <a:latin typeface="微软雅黑" panose="020B0503020204020204" charset="-122"/>
                <a:cs typeface="微软雅黑" panose="020B0503020204020204" charset="-122"/>
              </a:rPr>
              <a:t>，也</a:t>
            </a:r>
            <a:r>
              <a:rPr sz="1600" spc="5" dirty="0">
                <a:solidFill>
                  <a:prstClr val="black"/>
                </a:solidFill>
                <a:latin typeface="微软雅黑" panose="020B0503020204020204" charset="-122"/>
                <a:cs typeface="微软雅黑" panose="020B0503020204020204" charset="-122"/>
              </a:rPr>
              <a:t>促</a:t>
            </a:r>
            <a:r>
              <a:rPr sz="1600" spc="-5" dirty="0">
                <a:solidFill>
                  <a:prstClr val="black"/>
                </a:solidFill>
                <a:latin typeface="微软雅黑" panose="020B0503020204020204" charset="-122"/>
                <a:cs typeface="微软雅黑" panose="020B0503020204020204" charset="-122"/>
              </a:rPr>
              <a:t>使OPC基金</a:t>
            </a:r>
            <a:r>
              <a:rPr sz="1600" spc="5" dirty="0">
                <a:solidFill>
                  <a:prstClr val="black"/>
                </a:solidFill>
                <a:latin typeface="微软雅黑" panose="020B0503020204020204" charset="-122"/>
                <a:cs typeface="微软雅黑" panose="020B0503020204020204" charset="-122"/>
              </a:rPr>
              <a:t>会创</a:t>
            </a:r>
            <a:r>
              <a:rPr sz="1600" spc="-5" dirty="0">
                <a:solidFill>
                  <a:prstClr val="black"/>
                </a:solidFill>
                <a:latin typeface="微软雅黑" panose="020B0503020204020204" charset="-122"/>
                <a:cs typeface="微软雅黑" panose="020B0503020204020204" charset="-122"/>
              </a:rPr>
              <a:t>立了新</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架</a:t>
            </a:r>
            <a:r>
              <a:rPr sz="1600" dirty="0">
                <a:solidFill>
                  <a:prstClr val="black"/>
                </a:solidFill>
                <a:latin typeface="微软雅黑" panose="020B0503020204020204" charset="-122"/>
                <a:cs typeface="微软雅黑" panose="020B0503020204020204" charset="-122"/>
              </a:rPr>
              <a:t>构</a:t>
            </a:r>
            <a:r>
              <a:rPr sz="1600" spc="-5" dirty="0">
                <a:solidFill>
                  <a:prstClr val="black"/>
                </a:solidFill>
                <a:latin typeface="微软雅黑" panose="020B0503020204020204" charset="-122"/>
                <a:cs typeface="微软雅黑" panose="020B0503020204020204" charset="-122"/>
              </a:rPr>
              <a:t>----OPC</a:t>
            </a:r>
            <a:r>
              <a:rPr sz="1600" spc="22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UA（Unified</a:t>
            </a:r>
            <a:r>
              <a:rPr sz="1600" spc="22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Architecture），</a:t>
            </a:r>
            <a:r>
              <a:rPr sz="1600" spc="-5"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满</a:t>
            </a:r>
            <a:r>
              <a:rPr sz="1600" spc="-5" dirty="0">
                <a:solidFill>
                  <a:prstClr val="black"/>
                </a:solidFill>
                <a:latin typeface="微软雅黑" panose="020B0503020204020204" charset="-122"/>
                <a:cs typeface="微软雅黑" panose="020B0503020204020204" charset="-122"/>
              </a:rPr>
              <a:t>足这</a:t>
            </a:r>
            <a:r>
              <a:rPr sz="1600" spc="5" dirty="0">
                <a:solidFill>
                  <a:prstClr val="black"/>
                </a:solidFill>
                <a:latin typeface="微软雅黑" panose="020B0503020204020204" charset="-122"/>
                <a:cs typeface="微软雅黑" panose="020B0503020204020204" charset="-122"/>
              </a:rPr>
              <a:t>些</a:t>
            </a:r>
            <a:r>
              <a:rPr sz="1600" spc="-5" dirty="0">
                <a:solidFill>
                  <a:prstClr val="black"/>
                </a:solidFill>
                <a:latin typeface="微软雅黑" panose="020B0503020204020204" charset="-122"/>
                <a:cs typeface="微软雅黑" panose="020B0503020204020204" charset="-122"/>
              </a:rPr>
              <a:t>需求。</a:t>
            </a:r>
            <a:endParaRPr sz="1600">
              <a:solidFill>
                <a:prstClr val="black"/>
              </a:solidFill>
              <a:latin typeface="微软雅黑" panose="020B0503020204020204" charset="-122"/>
              <a:cs typeface="微软雅黑" panose="020B0503020204020204" charset="-122"/>
            </a:endParaRPr>
          </a:p>
          <a:p>
            <a:pPr marL="12700">
              <a:spcBef>
                <a:spcPts val="965"/>
              </a:spcBef>
            </a:pPr>
            <a:r>
              <a:rPr sz="1600" spc="-10" dirty="0">
                <a:solidFill>
                  <a:prstClr val="black"/>
                </a:solidFill>
                <a:latin typeface="微软雅黑" panose="020B0503020204020204" charset="-122"/>
                <a:cs typeface="微软雅黑" panose="020B0503020204020204" charset="-122"/>
              </a:rPr>
              <a:t>OPC</a:t>
            </a:r>
            <a:r>
              <a:rPr sz="1600" spc="5" dirty="0">
                <a:solidFill>
                  <a:prstClr val="black"/>
                </a:solidFill>
                <a:latin typeface="微软雅黑" panose="020B0503020204020204" charset="-122"/>
                <a:cs typeface="微软雅黑" panose="020B0503020204020204" charset="-122"/>
              </a:rPr>
              <a:t> </a:t>
            </a:r>
            <a:r>
              <a:rPr sz="1600" spc="-25" dirty="0">
                <a:solidFill>
                  <a:prstClr val="black"/>
                </a:solidFill>
                <a:latin typeface="微软雅黑" panose="020B0503020204020204" charset="-122"/>
                <a:cs typeface="微软雅黑" panose="020B0503020204020204" charset="-122"/>
              </a:rPr>
              <a:t>UA</a:t>
            </a:r>
            <a:r>
              <a:rPr sz="1600" spc="-5" dirty="0">
                <a:solidFill>
                  <a:prstClr val="black"/>
                </a:solidFill>
                <a:latin typeface="微软雅黑" panose="020B0503020204020204" charset="-122"/>
                <a:cs typeface="微软雅黑" panose="020B0503020204020204" charset="-122"/>
              </a:rPr>
              <a:t>将各个</a:t>
            </a:r>
            <a:r>
              <a:rPr sz="1600" spc="-10" dirty="0">
                <a:solidFill>
                  <a:prstClr val="black"/>
                </a:solidFill>
                <a:latin typeface="微软雅黑" panose="020B0503020204020204" charset="-122"/>
                <a:cs typeface="微软雅黑" panose="020B0503020204020204" charset="-122"/>
              </a:rPr>
              <a:t>OPC</a:t>
            </a:r>
            <a:r>
              <a:rPr sz="1600" spc="2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Classic规范的所有功能集成到一个可扩</a:t>
            </a:r>
            <a:r>
              <a:rPr sz="1600" spc="5" dirty="0">
                <a:solidFill>
                  <a:prstClr val="black"/>
                </a:solidFill>
                <a:latin typeface="微软雅黑" panose="020B0503020204020204" charset="-122"/>
                <a:cs typeface="微软雅黑" panose="020B0503020204020204" charset="-122"/>
              </a:rPr>
              <a:t>展</a:t>
            </a:r>
            <a:r>
              <a:rPr sz="1600" spc="-5" dirty="0">
                <a:solidFill>
                  <a:prstClr val="black"/>
                </a:solidFill>
                <a:latin typeface="微软雅黑" panose="020B0503020204020204" charset="-122"/>
                <a:cs typeface="微软雅黑" panose="020B0503020204020204" charset="-122"/>
              </a:rPr>
              <a:t>的框</a:t>
            </a:r>
            <a:r>
              <a:rPr sz="1600" spc="5" dirty="0">
                <a:solidFill>
                  <a:prstClr val="black"/>
                </a:solidFill>
                <a:latin typeface="微软雅黑" panose="020B0503020204020204" charset="-122"/>
                <a:cs typeface="微软雅黑" panose="020B0503020204020204" charset="-122"/>
              </a:rPr>
              <a:t>架</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独</a:t>
            </a:r>
            <a:r>
              <a:rPr sz="1600" spc="-5" dirty="0">
                <a:solidFill>
                  <a:prstClr val="black"/>
                </a:solidFill>
                <a:latin typeface="微软雅黑" panose="020B0503020204020204" charset="-122"/>
                <a:cs typeface="微软雅黑" panose="020B0503020204020204" charset="-122"/>
              </a:rPr>
              <a:t>立于</a:t>
            </a:r>
            <a:r>
              <a:rPr sz="1600" spc="5"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台并</a:t>
            </a:r>
            <a:r>
              <a:rPr sz="1600" spc="5" dirty="0">
                <a:solidFill>
                  <a:prstClr val="black"/>
                </a:solidFill>
                <a:latin typeface="微软雅黑" panose="020B0503020204020204" charset="-122"/>
                <a:cs typeface="微软雅黑" panose="020B0503020204020204" charset="-122"/>
              </a:rPr>
              <a:t>且</a:t>
            </a:r>
            <a:r>
              <a:rPr sz="1600" spc="-5" dirty="0">
                <a:solidFill>
                  <a:prstClr val="black"/>
                </a:solidFill>
                <a:latin typeface="微软雅黑" panose="020B0503020204020204" charset="-122"/>
                <a:cs typeface="微软雅黑" panose="020B0503020204020204" charset="-122"/>
              </a:rPr>
              <a:t>面向</a:t>
            </a:r>
            <a:r>
              <a:rPr sz="1600" spc="5" dirty="0">
                <a:solidFill>
                  <a:prstClr val="black"/>
                </a:solidFill>
                <a:latin typeface="微软雅黑" panose="020B0503020204020204" charset="-122"/>
                <a:cs typeface="微软雅黑" panose="020B0503020204020204" charset="-122"/>
              </a:rPr>
              <a:t>服</a:t>
            </a:r>
            <a:r>
              <a:rPr sz="1600" dirty="0">
                <a:solidFill>
                  <a:prstClr val="black"/>
                </a:solidFill>
                <a:latin typeface="微软雅黑" panose="020B0503020204020204" charset="-122"/>
                <a:cs typeface="微软雅黑" panose="020B0503020204020204" charset="-122"/>
              </a:rPr>
              <a:t>务</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174616" y="1065529"/>
            <a:ext cx="384429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工业通信协</a:t>
            </a:r>
            <a:r>
              <a:rPr sz="3200" b="1" spc="5" dirty="0">
                <a:solidFill>
                  <a:srgbClr val="00A755"/>
                </a:solidFill>
                <a:latin typeface="微软雅黑" panose="020B0503020204020204" charset="-122"/>
                <a:cs typeface="微软雅黑" panose="020B0503020204020204" charset="-122"/>
              </a:rPr>
              <a:t>议</a:t>
            </a:r>
            <a:r>
              <a:rPr sz="3200" b="1" spc="-5" dirty="0">
                <a:solidFill>
                  <a:srgbClr val="00A755"/>
                </a:solidFill>
                <a:latin typeface="微软雅黑" panose="020B0503020204020204" charset="-122"/>
                <a:cs typeface="微软雅黑" panose="020B0503020204020204" charset="-122"/>
              </a:rPr>
              <a:t>-</a:t>
            </a:r>
            <a:r>
              <a:rPr sz="2400" b="1" spc="-5" dirty="0">
                <a:solidFill>
                  <a:srgbClr val="00A755"/>
                </a:solidFill>
                <a:latin typeface="微软雅黑" panose="020B0503020204020204" charset="-122"/>
                <a:cs typeface="微软雅黑" panose="020B0503020204020204" charset="-122"/>
              </a:rPr>
              <a:t>OPC</a:t>
            </a:r>
            <a:r>
              <a:rPr sz="2400" b="1" spc="-120" dirty="0">
                <a:solidFill>
                  <a:srgbClr val="00A755"/>
                </a:solidFill>
                <a:latin typeface="微软雅黑" panose="020B0503020204020204" charset="-122"/>
                <a:cs typeface="微软雅黑" panose="020B0503020204020204" charset="-122"/>
              </a:rPr>
              <a:t> </a:t>
            </a:r>
            <a:r>
              <a:rPr sz="2400" b="1" spc="-35" dirty="0">
                <a:solidFill>
                  <a:srgbClr val="00A755"/>
                </a:solidFill>
                <a:latin typeface="微软雅黑" panose="020B0503020204020204" charset="-122"/>
                <a:cs typeface="微软雅黑" panose="020B0503020204020204" charset="-122"/>
              </a:rPr>
              <a:t>UA</a:t>
            </a:r>
            <a:endParaRPr sz="2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529710" y="1065529"/>
            <a:ext cx="5133340" cy="525780"/>
          </a:xfrm>
          <a:prstGeom prst="rect">
            <a:avLst/>
          </a:prstGeom>
        </p:spPr>
        <p:txBody>
          <a:bodyPr vert="horz" wrap="square" lIns="0" tIns="0" rIns="0" bIns="0" rtlCol="0">
            <a:spAutoFit/>
          </a:bodyPr>
          <a:lstStyle/>
          <a:p>
            <a:pPr marL="12700"/>
            <a:r>
              <a:rPr sz="3200" b="1" spc="5" dirty="0">
                <a:solidFill>
                  <a:srgbClr val="00A755"/>
                </a:solidFill>
                <a:latin typeface="微软雅黑" panose="020B0503020204020204" charset="-122"/>
                <a:cs typeface="微软雅黑" panose="020B0503020204020204" charset="-122"/>
              </a:rPr>
              <a:t>工业通信协</a:t>
            </a:r>
            <a:r>
              <a:rPr sz="3200" b="1" spc="-5" dirty="0">
                <a:solidFill>
                  <a:srgbClr val="00A755"/>
                </a:solidFill>
                <a:latin typeface="微软雅黑" panose="020B0503020204020204" charset="-122"/>
                <a:cs typeface="微软雅黑" panose="020B0503020204020204" charset="-122"/>
              </a:rPr>
              <a:t>议</a:t>
            </a:r>
            <a:r>
              <a:rPr sz="3200" b="1" spc="5" dirty="0">
                <a:solidFill>
                  <a:srgbClr val="00A755"/>
                </a:solidFill>
                <a:latin typeface="微软雅黑" panose="020B0503020204020204" charset="-122"/>
                <a:cs typeface="微软雅黑" panose="020B0503020204020204" charset="-122"/>
              </a:rPr>
              <a:t>-</a:t>
            </a:r>
            <a:r>
              <a:rPr sz="2400" b="1" spc="-5" dirty="0">
                <a:solidFill>
                  <a:srgbClr val="00A755"/>
                </a:solidFill>
                <a:latin typeface="微软雅黑" panose="020B0503020204020204" charset="-122"/>
                <a:cs typeface="微软雅黑" panose="020B0503020204020204" charset="-122"/>
              </a:rPr>
              <a:t>Mod</a:t>
            </a:r>
            <a:r>
              <a:rPr sz="2400" b="1" spc="-10" dirty="0">
                <a:solidFill>
                  <a:srgbClr val="00A755"/>
                </a:solidFill>
                <a:latin typeface="微软雅黑" panose="020B0503020204020204" charset="-122"/>
                <a:cs typeface="微软雅黑" panose="020B0503020204020204" charset="-122"/>
              </a:rPr>
              <a:t>b</a:t>
            </a:r>
            <a:r>
              <a:rPr sz="2400" b="1" dirty="0">
                <a:solidFill>
                  <a:srgbClr val="00A755"/>
                </a:solidFill>
                <a:latin typeface="微软雅黑" panose="020B0503020204020204" charset="-122"/>
                <a:cs typeface="微软雅黑" panose="020B0503020204020204" charset="-122"/>
              </a:rPr>
              <a:t>u</a:t>
            </a:r>
            <a:r>
              <a:rPr sz="2400" b="1" spc="5" dirty="0">
                <a:solidFill>
                  <a:srgbClr val="00A755"/>
                </a:solidFill>
                <a:latin typeface="微软雅黑" panose="020B0503020204020204" charset="-122"/>
                <a:cs typeface="微软雅黑" panose="020B0503020204020204" charset="-122"/>
              </a:rPr>
              <a:t>s</a:t>
            </a:r>
            <a:r>
              <a:rPr sz="2400" b="1" spc="-5" dirty="0">
                <a:solidFill>
                  <a:srgbClr val="00A755"/>
                </a:solidFill>
                <a:latin typeface="微软雅黑" panose="020B0503020204020204" charset="-122"/>
                <a:cs typeface="微软雅黑" panose="020B0503020204020204" charset="-122"/>
              </a:rPr>
              <a:t>通讯协议</a:t>
            </a:r>
            <a:endParaRPr sz="24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38986" y="2077465"/>
            <a:ext cx="9117330" cy="3594100"/>
          </a:xfrm>
          <a:prstGeom prst="rect">
            <a:avLst/>
          </a:prstGeom>
        </p:spPr>
        <p:txBody>
          <a:bodyPr vert="horz" wrap="square" lIns="0" tIns="0" rIns="0" bIns="0" rtlCol="0">
            <a:spAutoFit/>
          </a:bodyPr>
          <a:lstStyle/>
          <a:p>
            <a:pPr marL="489585"/>
            <a:r>
              <a:rPr dirty="0">
                <a:solidFill>
                  <a:prstClr val="black"/>
                </a:solidFill>
                <a:latin typeface="微软雅黑" panose="020B0503020204020204" charset="-122"/>
                <a:cs typeface="微软雅黑" panose="020B0503020204020204" charset="-122"/>
              </a:rPr>
              <a:t>Modbus</a:t>
            </a:r>
            <a:r>
              <a:rPr spc="-335" dirty="0">
                <a:solidFill>
                  <a:prstClr val="black"/>
                </a:solidFill>
                <a:latin typeface="微软雅黑" panose="020B0503020204020204" charset="-122"/>
                <a:cs typeface="微软雅黑" panose="020B0503020204020204" charset="-122"/>
              </a:rPr>
              <a:t> </a:t>
            </a:r>
            <a:r>
              <a:rPr spc="200" dirty="0">
                <a:solidFill>
                  <a:prstClr val="black"/>
                </a:solidFill>
                <a:latin typeface="微软雅黑" panose="020B0503020204020204" charset="-122"/>
                <a:cs typeface="微软雅黑" panose="020B0503020204020204" charset="-122"/>
              </a:rPr>
              <a:t>是一种串</a:t>
            </a:r>
            <a:r>
              <a:rPr spc="190" dirty="0">
                <a:solidFill>
                  <a:prstClr val="black"/>
                </a:solidFill>
                <a:latin typeface="微软雅黑" panose="020B0503020204020204" charset="-122"/>
                <a:cs typeface="微软雅黑" panose="020B0503020204020204" charset="-122"/>
              </a:rPr>
              <a:t>行通</a:t>
            </a:r>
            <a:r>
              <a:rPr spc="200" dirty="0">
                <a:solidFill>
                  <a:prstClr val="black"/>
                </a:solidFill>
                <a:latin typeface="微软雅黑" panose="020B0503020204020204" charset="-122"/>
                <a:cs typeface="微软雅黑" panose="020B0503020204020204" charset="-122"/>
              </a:rPr>
              <a:t>信协</a:t>
            </a:r>
            <a:r>
              <a:rPr spc="220" dirty="0">
                <a:solidFill>
                  <a:prstClr val="black"/>
                </a:solidFill>
                <a:latin typeface="微软雅黑" panose="020B0503020204020204" charset="-122"/>
                <a:cs typeface="微软雅黑" panose="020B0503020204020204" charset="-122"/>
              </a:rPr>
              <a:t>议</a:t>
            </a:r>
            <a:r>
              <a:rPr dirty="0">
                <a:solidFill>
                  <a:prstClr val="black"/>
                </a:solidFill>
                <a:latin typeface="微软雅黑" panose="020B0503020204020204" charset="-122"/>
                <a:cs typeface="微软雅黑" panose="020B0503020204020204" charset="-122"/>
              </a:rPr>
              <a:t>，</a:t>
            </a:r>
            <a:r>
              <a:rPr spc="-340" dirty="0">
                <a:solidFill>
                  <a:prstClr val="black"/>
                </a:solidFill>
                <a:latin typeface="微软雅黑" panose="020B0503020204020204" charset="-122"/>
                <a:cs typeface="微软雅黑" panose="020B0503020204020204" charset="-122"/>
              </a:rPr>
              <a:t> </a:t>
            </a:r>
            <a:r>
              <a:rPr spc="190" dirty="0">
                <a:solidFill>
                  <a:prstClr val="black"/>
                </a:solidFill>
                <a:latin typeface="微软雅黑" panose="020B0503020204020204" charset="-122"/>
                <a:cs typeface="微软雅黑" panose="020B0503020204020204" charset="-122"/>
              </a:rPr>
              <a:t>是</a:t>
            </a:r>
            <a:r>
              <a:rPr spc="20" dirty="0">
                <a:solidFill>
                  <a:prstClr val="black"/>
                </a:solidFill>
                <a:latin typeface="微软雅黑" panose="020B0503020204020204" charset="-122"/>
                <a:cs typeface="微软雅黑" panose="020B0503020204020204" charset="-122"/>
              </a:rPr>
              <a:t>Modicon</a:t>
            </a:r>
            <a:r>
              <a:rPr spc="200" dirty="0">
                <a:solidFill>
                  <a:prstClr val="black"/>
                </a:solidFill>
                <a:latin typeface="微软雅黑" panose="020B0503020204020204" charset="-122"/>
                <a:cs typeface="微软雅黑" panose="020B0503020204020204" charset="-122"/>
              </a:rPr>
              <a:t>公司</a:t>
            </a:r>
            <a:r>
              <a:rPr dirty="0">
                <a:solidFill>
                  <a:prstClr val="black"/>
                </a:solidFill>
                <a:latin typeface="微软雅黑" panose="020B0503020204020204" charset="-122"/>
                <a:cs typeface="微软雅黑" panose="020B0503020204020204" charset="-122"/>
              </a:rPr>
              <a:t>（</a:t>
            </a:r>
            <a:r>
              <a:rPr spc="-330" dirty="0">
                <a:solidFill>
                  <a:prstClr val="black"/>
                </a:solidFill>
                <a:latin typeface="微软雅黑" panose="020B0503020204020204" charset="-122"/>
                <a:cs typeface="微软雅黑" panose="020B0503020204020204" charset="-122"/>
              </a:rPr>
              <a:t> </a:t>
            </a:r>
            <a:r>
              <a:rPr spc="200" dirty="0">
                <a:solidFill>
                  <a:prstClr val="black"/>
                </a:solidFill>
                <a:latin typeface="微软雅黑" panose="020B0503020204020204" charset="-122"/>
                <a:cs typeface="微软雅黑" panose="020B0503020204020204" charset="-122"/>
              </a:rPr>
              <a:t>现在的施</a:t>
            </a:r>
            <a:r>
              <a:rPr spc="190" dirty="0">
                <a:solidFill>
                  <a:prstClr val="black"/>
                </a:solidFill>
                <a:latin typeface="微软雅黑" panose="020B0503020204020204" charset="-122"/>
                <a:cs typeface="微软雅黑" panose="020B0503020204020204" charset="-122"/>
              </a:rPr>
              <a:t>耐德</a:t>
            </a:r>
            <a:r>
              <a:rPr spc="200" dirty="0">
                <a:solidFill>
                  <a:prstClr val="black"/>
                </a:solidFill>
                <a:latin typeface="微软雅黑" panose="020B0503020204020204" charset="-122"/>
                <a:cs typeface="微软雅黑" panose="020B0503020204020204" charset="-122"/>
              </a:rPr>
              <a:t>电</a:t>
            </a:r>
            <a:r>
              <a:rPr spc="215" dirty="0">
                <a:solidFill>
                  <a:prstClr val="black"/>
                </a:solidFill>
                <a:latin typeface="微软雅黑" panose="020B0503020204020204" charset="-122"/>
                <a:cs typeface="微软雅黑" panose="020B0503020204020204" charset="-122"/>
              </a:rPr>
              <a:t>气</a:t>
            </a:r>
            <a:r>
              <a:rPr spc="-5" dirty="0">
                <a:solidFill>
                  <a:prstClr val="black"/>
                </a:solidFill>
                <a:latin typeface="微软雅黑" panose="020B0503020204020204" charset="-122"/>
                <a:cs typeface="微软雅黑" panose="020B0503020204020204" charset="-122"/>
              </a:rPr>
              <a:t>Schneider</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Electri</a:t>
            </a:r>
            <a:r>
              <a:rPr spc="5" dirty="0">
                <a:solidFill>
                  <a:prstClr val="black"/>
                </a:solidFill>
                <a:latin typeface="微软雅黑" panose="020B0503020204020204" charset="-122"/>
                <a:cs typeface="微软雅黑" panose="020B0503020204020204" charset="-122"/>
              </a:rPr>
              <a:t>c</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于</a:t>
            </a:r>
            <a:r>
              <a:rPr dirty="0">
                <a:solidFill>
                  <a:prstClr val="black"/>
                </a:solidFill>
                <a:latin typeface="微软雅黑" panose="020B0503020204020204" charset="-122"/>
                <a:cs typeface="微软雅黑" panose="020B0503020204020204" charset="-122"/>
              </a:rPr>
              <a:t>197</a:t>
            </a:r>
            <a:r>
              <a:rPr spc="5" dirty="0">
                <a:solidFill>
                  <a:prstClr val="black"/>
                </a:solidFill>
                <a:latin typeface="微软雅黑" panose="020B0503020204020204" charset="-122"/>
                <a:cs typeface="微软雅黑" panose="020B0503020204020204" charset="-122"/>
              </a:rPr>
              <a:t>9</a:t>
            </a:r>
            <a:r>
              <a:rPr spc="10" dirty="0">
                <a:solidFill>
                  <a:prstClr val="black"/>
                </a:solidFill>
                <a:latin typeface="微软雅黑" panose="020B0503020204020204" charset="-122"/>
                <a:cs typeface="微软雅黑" panose="020B0503020204020204" charset="-122"/>
              </a:rPr>
              <a:t>年为使用</a:t>
            </a:r>
            <a:r>
              <a:rPr spc="20"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编程逻</a:t>
            </a:r>
            <a:r>
              <a:rPr spc="20" dirty="0">
                <a:solidFill>
                  <a:prstClr val="black"/>
                </a:solidFill>
                <a:latin typeface="微软雅黑" panose="020B0503020204020204" charset="-122"/>
                <a:cs typeface="微软雅黑" panose="020B0503020204020204" charset="-122"/>
              </a:rPr>
              <a:t>辑</a:t>
            </a:r>
            <a:r>
              <a:rPr spc="10" dirty="0">
                <a:solidFill>
                  <a:prstClr val="black"/>
                </a:solidFill>
                <a:latin typeface="微软雅黑" panose="020B0503020204020204" charset="-122"/>
                <a:cs typeface="微软雅黑" panose="020B0503020204020204" charset="-122"/>
              </a:rPr>
              <a:t>控</a:t>
            </a:r>
            <a:r>
              <a:rPr spc="20" dirty="0">
                <a:solidFill>
                  <a:prstClr val="black"/>
                </a:solidFill>
                <a:latin typeface="微软雅黑" panose="020B0503020204020204" charset="-122"/>
                <a:cs typeface="微软雅黑" panose="020B0503020204020204" charset="-122"/>
              </a:rPr>
              <a:t>制</a:t>
            </a:r>
            <a:r>
              <a:rPr spc="30" dirty="0">
                <a:solidFill>
                  <a:prstClr val="black"/>
                </a:solidFill>
                <a:latin typeface="微软雅黑" panose="020B0503020204020204" charset="-122"/>
                <a:cs typeface="微软雅黑" panose="020B0503020204020204" charset="-122"/>
              </a:rPr>
              <a:t>器</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P</a:t>
            </a:r>
            <a:r>
              <a:rPr spc="-60" dirty="0">
                <a:solidFill>
                  <a:prstClr val="black"/>
                </a:solidFill>
                <a:latin typeface="微软雅黑" panose="020B0503020204020204" charset="-122"/>
                <a:cs typeface="微软雅黑" panose="020B0503020204020204" charset="-122"/>
              </a:rPr>
              <a:t>L</a:t>
            </a:r>
            <a:r>
              <a:rPr spc="5" dirty="0">
                <a:solidFill>
                  <a:prstClr val="black"/>
                </a:solidFill>
                <a:latin typeface="微软雅黑" panose="020B0503020204020204" charset="-122"/>
                <a:cs typeface="微软雅黑" panose="020B0503020204020204" charset="-122"/>
              </a:rPr>
              <a:t>C</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通信</a:t>
            </a:r>
            <a:r>
              <a:rPr spc="10" dirty="0">
                <a:solidFill>
                  <a:prstClr val="black"/>
                </a:solidFill>
                <a:latin typeface="微软雅黑" panose="020B0503020204020204" charset="-122"/>
                <a:cs typeface="微软雅黑" panose="020B0503020204020204" charset="-122"/>
              </a:rPr>
              <a:t>而发</a:t>
            </a:r>
            <a:r>
              <a:rPr spc="20" dirty="0">
                <a:solidFill>
                  <a:prstClr val="black"/>
                </a:solidFill>
                <a:latin typeface="微软雅黑" panose="020B0503020204020204" charset="-122"/>
                <a:cs typeface="微软雅黑" panose="020B0503020204020204" charset="-122"/>
              </a:rPr>
              <a:t>表</a:t>
            </a:r>
            <a:r>
              <a:rPr spc="1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M</a:t>
            </a:r>
            <a:r>
              <a:rPr dirty="0">
                <a:solidFill>
                  <a:prstClr val="black"/>
                </a:solidFill>
                <a:latin typeface="微软雅黑" panose="020B0503020204020204" charset="-122"/>
                <a:cs typeface="微软雅黑" panose="020B0503020204020204" charset="-122"/>
              </a:rPr>
              <a:t>o</a:t>
            </a:r>
            <a:r>
              <a:rPr spc="5" dirty="0">
                <a:solidFill>
                  <a:prstClr val="black"/>
                </a:solidFill>
                <a:latin typeface="微软雅黑" panose="020B0503020204020204" charset="-122"/>
                <a:cs typeface="微软雅黑" panose="020B0503020204020204" charset="-122"/>
              </a:rPr>
              <a:t>d</a:t>
            </a:r>
            <a:r>
              <a:rPr dirty="0">
                <a:solidFill>
                  <a:prstClr val="black"/>
                </a:solidFill>
                <a:latin typeface="微软雅黑" panose="020B0503020204020204" charset="-122"/>
                <a:cs typeface="微软雅黑" panose="020B0503020204020204" charset="-122"/>
              </a:rPr>
              <a:t>b</a:t>
            </a:r>
            <a:r>
              <a:rPr spc="5" dirty="0">
                <a:solidFill>
                  <a:prstClr val="black"/>
                </a:solidFill>
                <a:latin typeface="微软雅黑" panose="020B0503020204020204" charset="-122"/>
                <a:cs typeface="微软雅黑" panose="020B0503020204020204" charset="-122"/>
              </a:rPr>
              <a:t>u</a:t>
            </a:r>
            <a:r>
              <a:rPr spc="10" dirty="0">
                <a:solidFill>
                  <a:prstClr val="black"/>
                </a:solidFill>
                <a:latin typeface="微软雅黑" panose="020B0503020204020204" charset="-122"/>
                <a:cs typeface="微软雅黑" panose="020B0503020204020204" charset="-122"/>
              </a:rPr>
              <a:t>s已</a:t>
            </a:r>
            <a:r>
              <a:rPr spc="20" dirty="0">
                <a:solidFill>
                  <a:prstClr val="black"/>
                </a:solidFill>
                <a:latin typeface="微软雅黑" panose="020B0503020204020204" charset="-122"/>
                <a:cs typeface="微软雅黑" panose="020B0503020204020204" charset="-122"/>
              </a:rPr>
              <a:t>经</a:t>
            </a:r>
            <a:r>
              <a:rPr spc="10" dirty="0">
                <a:solidFill>
                  <a:prstClr val="black"/>
                </a:solidFill>
                <a:latin typeface="微软雅黑" panose="020B0503020204020204" charset="-122"/>
                <a:cs typeface="微软雅黑" panose="020B0503020204020204" charset="-122"/>
              </a:rPr>
              <a:t>成</a:t>
            </a:r>
            <a:r>
              <a:rPr spc="20" dirty="0">
                <a:solidFill>
                  <a:prstClr val="black"/>
                </a:solidFill>
                <a:latin typeface="微软雅黑" panose="020B0503020204020204" charset="-122"/>
                <a:cs typeface="微软雅黑" panose="020B0503020204020204" charset="-122"/>
              </a:rPr>
              <a:t>为工</a:t>
            </a:r>
            <a:r>
              <a:rPr dirty="0">
                <a:solidFill>
                  <a:prstClr val="black"/>
                </a:solidFill>
                <a:latin typeface="微软雅黑" panose="020B0503020204020204" charset="-122"/>
                <a:cs typeface="微软雅黑" panose="020B0503020204020204" charset="-122"/>
              </a:rPr>
              <a:t>业</a:t>
            </a:r>
            <a:endParaRPr>
              <a:solidFill>
                <a:prstClr val="black"/>
              </a:solidFill>
              <a:latin typeface="微软雅黑" panose="020B0503020204020204" charset="-122"/>
              <a:cs typeface="微软雅黑" panose="020B0503020204020204" charset="-122"/>
            </a:endParaRPr>
          </a:p>
          <a:p>
            <a:pPr marL="12700" marR="5080">
              <a:lnSpc>
                <a:spcPct val="150000"/>
              </a:lnSpc>
            </a:pPr>
            <a:r>
              <a:rPr spc="30" dirty="0">
                <a:solidFill>
                  <a:prstClr val="black"/>
                </a:solidFill>
                <a:latin typeface="微软雅黑" panose="020B0503020204020204" charset="-122"/>
                <a:cs typeface="微软雅黑" panose="020B0503020204020204" charset="-122"/>
              </a:rPr>
              <a:t>领域通</a:t>
            </a:r>
            <a:r>
              <a:rPr spc="45" dirty="0">
                <a:solidFill>
                  <a:prstClr val="black"/>
                </a:solidFill>
                <a:latin typeface="微软雅黑" panose="020B0503020204020204" charset="-122"/>
                <a:cs typeface="微软雅黑" panose="020B0503020204020204" charset="-122"/>
              </a:rPr>
              <a:t>信</a:t>
            </a:r>
            <a:r>
              <a:rPr spc="30" dirty="0">
                <a:solidFill>
                  <a:prstClr val="black"/>
                </a:solidFill>
                <a:latin typeface="微软雅黑" panose="020B0503020204020204" charset="-122"/>
                <a:cs typeface="微软雅黑" panose="020B0503020204020204" charset="-122"/>
              </a:rPr>
              <a:t>协</a:t>
            </a:r>
            <a:r>
              <a:rPr spc="45" dirty="0">
                <a:solidFill>
                  <a:prstClr val="black"/>
                </a:solidFill>
                <a:latin typeface="微软雅黑" panose="020B0503020204020204" charset="-122"/>
                <a:cs typeface="微软雅黑" panose="020B0503020204020204" charset="-122"/>
              </a:rPr>
              <a:t>议</a:t>
            </a:r>
            <a:r>
              <a:rPr spc="30" dirty="0">
                <a:solidFill>
                  <a:prstClr val="black"/>
                </a:solidFill>
                <a:latin typeface="微软雅黑" panose="020B0503020204020204" charset="-122"/>
                <a:cs typeface="微软雅黑" panose="020B0503020204020204" charset="-122"/>
              </a:rPr>
              <a:t>的业界</a:t>
            </a:r>
            <a:r>
              <a:rPr spc="45" dirty="0">
                <a:solidFill>
                  <a:prstClr val="black"/>
                </a:solidFill>
                <a:latin typeface="微软雅黑" panose="020B0503020204020204" charset="-122"/>
                <a:cs typeface="微软雅黑" panose="020B0503020204020204" charset="-122"/>
              </a:rPr>
              <a:t>标</a:t>
            </a:r>
            <a:r>
              <a:rPr spc="55" dirty="0">
                <a:solidFill>
                  <a:prstClr val="black"/>
                </a:solidFill>
                <a:latin typeface="微软雅黑" panose="020B0503020204020204" charset="-122"/>
                <a:cs typeface="微软雅黑" panose="020B0503020204020204" charset="-122"/>
              </a:rPr>
              <a:t>准</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并且现</a:t>
            </a:r>
            <a:r>
              <a:rPr spc="45"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是</a:t>
            </a:r>
            <a:r>
              <a:rPr spc="45" dirty="0">
                <a:solidFill>
                  <a:prstClr val="black"/>
                </a:solidFill>
                <a:latin typeface="微软雅黑" panose="020B0503020204020204" charset="-122"/>
                <a:cs typeface="微软雅黑" panose="020B0503020204020204" charset="-122"/>
              </a:rPr>
              <a:t>工</a:t>
            </a:r>
            <a:r>
              <a:rPr spc="30" dirty="0">
                <a:solidFill>
                  <a:prstClr val="black"/>
                </a:solidFill>
                <a:latin typeface="微软雅黑" panose="020B0503020204020204" charset="-122"/>
                <a:cs typeface="微软雅黑" panose="020B0503020204020204" charset="-122"/>
              </a:rPr>
              <a:t>业电子</a:t>
            </a:r>
            <a:r>
              <a:rPr spc="45" dirty="0">
                <a:solidFill>
                  <a:prstClr val="black"/>
                </a:solidFill>
                <a:latin typeface="微软雅黑" panose="020B0503020204020204" charset="-122"/>
                <a:cs typeface="微软雅黑" panose="020B0503020204020204" charset="-122"/>
              </a:rPr>
              <a:t>设</a:t>
            </a:r>
            <a:r>
              <a:rPr spc="30" dirty="0">
                <a:solidFill>
                  <a:prstClr val="black"/>
                </a:solidFill>
                <a:latin typeface="微软雅黑" panose="020B0503020204020204" charset="-122"/>
                <a:cs typeface="微软雅黑" panose="020B0503020204020204" charset="-122"/>
              </a:rPr>
              <a:t>备</a:t>
            </a:r>
            <a:r>
              <a:rPr spc="45" dirty="0">
                <a:solidFill>
                  <a:prstClr val="black"/>
                </a:solidFill>
                <a:latin typeface="微软雅黑" panose="020B0503020204020204" charset="-122"/>
                <a:cs typeface="微软雅黑" panose="020B0503020204020204" charset="-122"/>
              </a:rPr>
              <a:t>之</a:t>
            </a:r>
            <a:r>
              <a:rPr spc="30" dirty="0">
                <a:solidFill>
                  <a:prstClr val="black"/>
                </a:solidFill>
                <a:latin typeface="微软雅黑" panose="020B0503020204020204" charset="-122"/>
                <a:cs typeface="微软雅黑" panose="020B0503020204020204" charset="-122"/>
              </a:rPr>
              <a:t>间常用</a:t>
            </a:r>
            <a:r>
              <a:rPr spc="45"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通</a:t>
            </a:r>
            <a:r>
              <a:rPr spc="45" dirty="0">
                <a:solidFill>
                  <a:prstClr val="black"/>
                </a:solidFill>
                <a:latin typeface="微软雅黑" panose="020B0503020204020204" charset="-122"/>
                <a:cs typeface="微软雅黑" panose="020B0503020204020204" charset="-122"/>
              </a:rPr>
              <a:t>信</a:t>
            </a:r>
            <a:r>
              <a:rPr spc="30" dirty="0">
                <a:solidFill>
                  <a:prstClr val="black"/>
                </a:solidFill>
                <a:latin typeface="微软雅黑" panose="020B0503020204020204" charset="-122"/>
                <a:cs typeface="微软雅黑" panose="020B0503020204020204" charset="-122"/>
              </a:rPr>
              <a:t>协</a:t>
            </a:r>
            <a:r>
              <a:rPr spc="70" dirty="0">
                <a:solidFill>
                  <a:prstClr val="black"/>
                </a:solidFill>
                <a:latin typeface="微软雅黑" panose="020B0503020204020204" charset="-122"/>
                <a:cs typeface="微软雅黑" panose="020B0503020204020204" charset="-122"/>
              </a:rPr>
              <a:t>议</a:t>
            </a:r>
            <a:r>
              <a:rPr spc="3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Modbus</a:t>
            </a:r>
            <a:r>
              <a:rPr spc="35" dirty="0">
                <a:solidFill>
                  <a:prstClr val="black"/>
                </a:solidFill>
                <a:latin typeface="微软雅黑" panose="020B0503020204020204" charset="-122"/>
                <a:cs typeface="微软雅黑" panose="020B0503020204020204" charset="-122"/>
              </a:rPr>
              <a:t>比其 </a:t>
            </a:r>
            <a:r>
              <a:rPr dirty="0">
                <a:solidFill>
                  <a:prstClr val="black"/>
                </a:solidFill>
                <a:latin typeface="微软雅黑" panose="020B0503020204020204" charset="-122"/>
                <a:cs typeface="微软雅黑" panose="020B0503020204020204" charset="-122"/>
              </a:rPr>
              <a:t>他通信协议使用的更广泛的主要原因有如下几点：</a:t>
            </a:r>
            <a:endParaRPr>
              <a:solidFill>
                <a:prstClr val="black"/>
              </a:solidFill>
              <a:latin typeface="微软雅黑" panose="020B0503020204020204" charset="-122"/>
              <a:cs typeface="微软雅黑" panose="020B0503020204020204" charset="-122"/>
            </a:endParaRPr>
          </a:p>
          <a:p>
            <a:pPr>
              <a:spcBef>
                <a:spcPts val="35"/>
              </a:spcBef>
            </a:pPr>
            <a:endParaRPr sz="2000">
              <a:solidFill>
                <a:prstClr val="black"/>
              </a:solidFill>
              <a:latin typeface="Times New Roman" panose="02020603050405020304"/>
              <a:cs typeface="Times New Roman" panose="02020603050405020304"/>
            </a:endParaRPr>
          </a:p>
          <a:p>
            <a:pPr marL="895985" indent="-343535">
              <a:buFont typeface="Wingdings" panose="05000000000000000000"/>
              <a:buChar char=""/>
              <a:tabLst>
                <a:tab pos="895985" algn="l"/>
              </a:tabLst>
            </a:pPr>
            <a:r>
              <a:rPr dirty="0">
                <a:solidFill>
                  <a:prstClr val="black"/>
                </a:solidFill>
                <a:latin typeface="微软雅黑" panose="020B0503020204020204" charset="-122"/>
                <a:cs typeface="微软雅黑" panose="020B0503020204020204" charset="-122"/>
              </a:rPr>
              <a:t>公开发表并且无版权要求；</a:t>
            </a:r>
            <a:endParaRPr>
              <a:solidFill>
                <a:prstClr val="black"/>
              </a:solidFill>
              <a:latin typeface="微软雅黑" panose="020B0503020204020204" charset="-122"/>
              <a:cs typeface="微软雅黑" panose="020B0503020204020204" charset="-122"/>
            </a:endParaRPr>
          </a:p>
          <a:p>
            <a:pPr marL="895985" indent="-343535">
              <a:spcBef>
                <a:spcPts val="835"/>
              </a:spcBef>
              <a:buFont typeface="Wingdings" panose="05000000000000000000"/>
              <a:buChar char=""/>
              <a:tabLst>
                <a:tab pos="895985" algn="l"/>
              </a:tabLst>
            </a:pPr>
            <a:r>
              <a:rPr dirty="0">
                <a:solidFill>
                  <a:prstClr val="black"/>
                </a:solidFill>
                <a:latin typeface="微软雅黑" panose="020B0503020204020204" charset="-122"/>
                <a:cs typeface="微软雅黑" panose="020B0503020204020204" charset="-122"/>
              </a:rPr>
              <a:t>Modb</a:t>
            </a:r>
            <a:r>
              <a:rPr spc="-10" dirty="0">
                <a:solidFill>
                  <a:prstClr val="black"/>
                </a:solidFill>
                <a:latin typeface="微软雅黑" panose="020B0503020204020204" charset="-122"/>
                <a:cs typeface="微软雅黑" panose="020B0503020204020204" charset="-122"/>
              </a:rPr>
              <a:t>u</a:t>
            </a:r>
            <a:r>
              <a:rPr spc="-5" dirty="0">
                <a:solidFill>
                  <a:prstClr val="black"/>
                </a:solidFill>
                <a:latin typeface="微软雅黑" panose="020B0503020204020204" charset="-122"/>
                <a:cs typeface="微软雅黑" panose="020B0503020204020204" charset="-122"/>
              </a:rPr>
              <a:t>s可以支持多种电气接口，</a:t>
            </a:r>
            <a:r>
              <a:rPr dirty="0">
                <a:solidFill>
                  <a:prstClr val="black"/>
                </a:solidFill>
                <a:latin typeface="微软雅黑" panose="020B0503020204020204" charset="-122"/>
                <a:cs typeface="微软雅黑" panose="020B0503020204020204" charset="-122"/>
              </a:rPr>
              <a:t>如</a:t>
            </a:r>
            <a:r>
              <a:rPr spc="-5" dirty="0">
                <a:solidFill>
                  <a:prstClr val="black"/>
                </a:solidFill>
                <a:latin typeface="微软雅黑" panose="020B0503020204020204" charset="-122"/>
                <a:cs typeface="微软雅黑" panose="020B0503020204020204" charset="-122"/>
              </a:rPr>
              <a:t>R</a:t>
            </a:r>
            <a:r>
              <a:rPr dirty="0">
                <a:solidFill>
                  <a:prstClr val="black"/>
                </a:solidFill>
                <a:latin typeface="微软雅黑" panose="020B0503020204020204" charset="-122"/>
                <a:cs typeface="微软雅黑" panose="020B0503020204020204" charset="-122"/>
              </a:rPr>
              <a:t>S-</a:t>
            </a:r>
            <a:r>
              <a:rPr spc="-5" dirty="0">
                <a:solidFill>
                  <a:prstClr val="black"/>
                </a:solidFill>
                <a:latin typeface="微软雅黑" panose="020B0503020204020204" charset="-122"/>
                <a:cs typeface="微软雅黑" panose="020B0503020204020204" charset="-122"/>
              </a:rPr>
              <a:t>23</a:t>
            </a:r>
            <a:r>
              <a:rPr dirty="0">
                <a:solidFill>
                  <a:prstClr val="black"/>
                </a:solidFill>
                <a:latin typeface="微软雅黑" panose="020B0503020204020204" charset="-122"/>
                <a:cs typeface="微软雅黑" panose="020B0503020204020204" charset="-122"/>
              </a:rPr>
              <a:t>2</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485等（串口），还可以在各种</a:t>
            </a:r>
            <a:endParaRPr>
              <a:solidFill>
                <a:prstClr val="black"/>
              </a:solidFill>
              <a:latin typeface="微软雅黑" panose="020B0503020204020204" charset="-122"/>
              <a:cs typeface="微软雅黑" panose="020B0503020204020204" charset="-122"/>
            </a:endParaRPr>
          </a:p>
          <a:p>
            <a:pPr marL="895985">
              <a:spcBef>
                <a:spcPts val="540"/>
              </a:spcBef>
            </a:pPr>
            <a:r>
              <a:rPr dirty="0">
                <a:solidFill>
                  <a:prstClr val="black"/>
                </a:solidFill>
                <a:latin typeface="微软雅黑" panose="020B0503020204020204" charset="-122"/>
                <a:cs typeface="微软雅黑" panose="020B0503020204020204" charset="-122"/>
              </a:rPr>
              <a:t>介质上传输，如双绞线、光纤、无线等；</a:t>
            </a:r>
            <a:endParaRPr>
              <a:solidFill>
                <a:prstClr val="black"/>
              </a:solidFill>
              <a:latin typeface="微软雅黑" panose="020B0503020204020204" charset="-122"/>
              <a:cs typeface="微软雅黑" panose="020B0503020204020204" charset="-122"/>
            </a:endParaRPr>
          </a:p>
          <a:p>
            <a:pPr marL="895985" indent="-343535">
              <a:spcBef>
                <a:spcPts val="840"/>
              </a:spcBef>
              <a:buFont typeface="Wingdings" panose="05000000000000000000"/>
              <a:buChar char=""/>
              <a:tabLst>
                <a:tab pos="895985" algn="l"/>
              </a:tabLst>
            </a:pPr>
            <a:r>
              <a:rPr dirty="0">
                <a:solidFill>
                  <a:prstClr val="black"/>
                </a:solidFill>
                <a:latin typeface="微软雅黑" panose="020B0503020204020204" charset="-122"/>
                <a:cs typeface="微软雅黑" panose="020B0503020204020204" charset="-122"/>
              </a:rPr>
              <a:t>Modbu</a:t>
            </a:r>
            <a:r>
              <a:rPr spc="-10" dirty="0">
                <a:solidFill>
                  <a:prstClr val="black"/>
                </a:solidFill>
                <a:latin typeface="微软雅黑" panose="020B0503020204020204" charset="-122"/>
                <a:cs typeface="微软雅黑" panose="020B0503020204020204" charset="-122"/>
              </a:rPr>
              <a:t>s</a:t>
            </a:r>
            <a:r>
              <a:rPr dirty="0">
                <a:solidFill>
                  <a:prstClr val="black"/>
                </a:solidFill>
                <a:latin typeface="微软雅黑" panose="020B0503020204020204" charset="-122"/>
                <a:cs typeface="微软雅黑" panose="020B0503020204020204" charset="-122"/>
              </a:rPr>
              <a:t>的帧格式简单，通俗易懂好开发；</a:t>
            </a:r>
            <a:endParaRPr>
              <a:solidFill>
                <a:prstClr val="black"/>
              </a:solidFill>
              <a:latin typeface="微软雅黑" panose="020B0503020204020204" charset="-122"/>
              <a:cs typeface="微软雅黑" panose="020B0503020204020204" charset="-122"/>
            </a:endParaRPr>
          </a:p>
          <a:p>
            <a:pPr marL="895985" indent="-343535">
              <a:spcBef>
                <a:spcPts val="840"/>
              </a:spcBef>
              <a:buFont typeface="Wingdings" panose="05000000000000000000"/>
              <a:buChar char=""/>
              <a:tabLst>
                <a:tab pos="895985" algn="l"/>
              </a:tabLst>
            </a:pPr>
            <a:r>
              <a:rPr spc="-5" dirty="0">
                <a:solidFill>
                  <a:prstClr val="black"/>
                </a:solidFill>
                <a:latin typeface="微软雅黑" panose="020B0503020204020204" charset="-122"/>
                <a:cs typeface="微软雅黑" panose="020B0503020204020204" charset="-122"/>
              </a:rPr>
              <a:t>可靠性好。</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283969" y="2150364"/>
            <a:ext cx="665480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南向接口用来连接设备，连接的接口类型主要分无线和有线两类：</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456557" y="1017270"/>
            <a:ext cx="328041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物联网关南向连接</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1299972" y="3453384"/>
            <a:ext cx="1560830" cy="780415"/>
          </a:xfrm>
          <a:custGeom>
            <a:avLst/>
            <a:gdLst/>
            <a:ahLst/>
            <a:cxnLst/>
            <a:rect l="l" t="t" r="r" b="b"/>
            <a:pathLst>
              <a:path w="1560830" h="780414">
                <a:moveTo>
                  <a:pt x="1482598" y="0"/>
                </a:moveTo>
                <a:lnTo>
                  <a:pt x="77978" y="0"/>
                </a:lnTo>
                <a:lnTo>
                  <a:pt x="47630" y="6129"/>
                </a:lnTo>
                <a:lnTo>
                  <a:pt x="22844" y="22844"/>
                </a:lnTo>
                <a:lnTo>
                  <a:pt x="6129" y="47630"/>
                </a:lnTo>
                <a:lnTo>
                  <a:pt x="0" y="77977"/>
                </a:lnTo>
                <a:lnTo>
                  <a:pt x="0" y="702309"/>
                </a:lnTo>
                <a:lnTo>
                  <a:pt x="6129" y="732657"/>
                </a:lnTo>
                <a:lnTo>
                  <a:pt x="22844" y="757443"/>
                </a:lnTo>
                <a:lnTo>
                  <a:pt x="47630" y="774158"/>
                </a:lnTo>
                <a:lnTo>
                  <a:pt x="77978" y="780287"/>
                </a:lnTo>
                <a:lnTo>
                  <a:pt x="1482598" y="780287"/>
                </a:lnTo>
                <a:lnTo>
                  <a:pt x="1512945" y="774158"/>
                </a:lnTo>
                <a:lnTo>
                  <a:pt x="1537731" y="757443"/>
                </a:lnTo>
                <a:lnTo>
                  <a:pt x="1554446" y="732657"/>
                </a:lnTo>
                <a:lnTo>
                  <a:pt x="1560576" y="702309"/>
                </a:lnTo>
                <a:lnTo>
                  <a:pt x="1560576" y="77977"/>
                </a:lnTo>
                <a:lnTo>
                  <a:pt x="1554446" y="47630"/>
                </a:lnTo>
                <a:lnTo>
                  <a:pt x="1537731" y="22844"/>
                </a:lnTo>
                <a:lnTo>
                  <a:pt x="1512945" y="6129"/>
                </a:lnTo>
                <a:lnTo>
                  <a:pt x="1482598" y="0"/>
                </a:lnTo>
                <a:close/>
              </a:path>
            </a:pathLst>
          </a:custGeom>
          <a:solidFill>
            <a:srgbClr val="6FAC46"/>
          </a:solidFill>
        </p:spPr>
        <p:txBody>
          <a:bodyPr wrap="square" lIns="0" tIns="0" rIns="0" bIns="0" rtlCol="0"/>
          <a:lstStyle/>
          <a:p>
            <a:endParaRPr>
              <a:solidFill>
                <a:prstClr val="black"/>
              </a:solidFill>
            </a:endParaRPr>
          </a:p>
        </p:txBody>
      </p:sp>
      <p:sp>
        <p:nvSpPr>
          <p:cNvPr id="8" name="object 8"/>
          <p:cNvSpPr txBox="1"/>
          <p:nvPr/>
        </p:nvSpPr>
        <p:spPr>
          <a:xfrm>
            <a:off x="1558289" y="3680967"/>
            <a:ext cx="1043940" cy="333375"/>
          </a:xfrm>
          <a:prstGeom prst="rect">
            <a:avLst/>
          </a:prstGeom>
        </p:spPr>
        <p:txBody>
          <a:bodyPr vert="horz" wrap="square" lIns="0" tIns="0" rIns="0" bIns="0" rtlCol="0">
            <a:spAutoFit/>
          </a:bodyPr>
          <a:lstStyle/>
          <a:p>
            <a:pPr marL="12700"/>
            <a:r>
              <a:rPr sz="2000" dirty="0">
                <a:solidFill>
                  <a:srgbClr val="FFFFFF"/>
                </a:solidFill>
                <a:latin typeface="微软雅黑" panose="020B0503020204020204" charset="-122"/>
                <a:cs typeface="微软雅黑" panose="020B0503020204020204" charset="-122"/>
              </a:rPr>
              <a:t>南向接口</a:t>
            </a:r>
            <a:endParaRPr sz="2000">
              <a:solidFill>
                <a:prstClr val="black"/>
              </a:solidFill>
              <a:latin typeface="微软雅黑" panose="020B0503020204020204" charset="-122"/>
              <a:cs typeface="微软雅黑" panose="020B0503020204020204" charset="-122"/>
            </a:endParaRPr>
          </a:p>
        </p:txBody>
      </p:sp>
      <p:sp>
        <p:nvSpPr>
          <p:cNvPr id="9" name="object 9"/>
          <p:cNvSpPr/>
          <p:nvPr/>
        </p:nvSpPr>
        <p:spPr>
          <a:xfrm>
            <a:off x="2860801" y="3395090"/>
            <a:ext cx="624205" cy="448945"/>
          </a:xfrm>
          <a:custGeom>
            <a:avLst/>
            <a:gdLst/>
            <a:ahLst/>
            <a:cxnLst/>
            <a:rect l="l" t="t" r="r" b="b"/>
            <a:pathLst>
              <a:path w="624204" h="448945">
                <a:moveTo>
                  <a:pt x="0" y="448564"/>
                </a:moveTo>
                <a:lnTo>
                  <a:pt x="624078" y="0"/>
                </a:lnTo>
              </a:path>
            </a:pathLst>
          </a:custGeom>
          <a:ln w="12700">
            <a:solidFill>
              <a:srgbClr val="EC7C30"/>
            </a:solidFill>
          </a:ln>
        </p:spPr>
        <p:txBody>
          <a:bodyPr wrap="square" lIns="0" tIns="0" rIns="0" bIns="0" rtlCol="0"/>
          <a:lstStyle/>
          <a:p>
            <a:endParaRPr>
              <a:solidFill>
                <a:prstClr val="black"/>
              </a:solidFill>
            </a:endParaRPr>
          </a:p>
        </p:txBody>
      </p:sp>
      <p:sp>
        <p:nvSpPr>
          <p:cNvPr id="10" name="object 10"/>
          <p:cNvSpPr/>
          <p:nvPr/>
        </p:nvSpPr>
        <p:spPr>
          <a:xfrm>
            <a:off x="3485388" y="3005327"/>
            <a:ext cx="1560830" cy="780415"/>
          </a:xfrm>
          <a:custGeom>
            <a:avLst/>
            <a:gdLst/>
            <a:ahLst/>
            <a:cxnLst/>
            <a:rect l="l" t="t" r="r" b="b"/>
            <a:pathLst>
              <a:path w="1560829" h="780414">
                <a:moveTo>
                  <a:pt x="1482598" y="0"/>
                </a:moveTo>
                <a:lnTo>
                  <a:pt x="77978" y="0"/>
                </a:lnTo>
                <a:lnTo>
                  <a:pt x="47630" y="6129"/>
                </a:lnTo>
                <a:lnTo>
                  <a:pt x="22844" y="22844"/>
                </a:lnTo>
                <a:lnTo>
                  <a:pt x="6129" y="47630"/>
                </a:lnTo>
                <a:lnTo>
                  <a:pt x="0" y="77977"/>
                </a:lnTo>
                <a:lnTo>
                  <a:pt x="0" y="702309"/>
                </a:lnTo>
                <a:lnTo>
                  <a:pt x="6129" y="732657"/>
                </a:lnTo>
                <a:lnTo>
                  <a:pt x="22844" y="757443"/>
                </a:lnTo>
                <a:lnTo>
                  <a:pt x="47630" y="774158"/>
                </a:lnTo>
                <a:lnTo>
                  <a:pt x="77978" y="780287"/>
                </a:lnTo>
                <a:lnTo>
                  <a:pt x="1482598" y="780287"/>
                </a:lnTo>
                <a:lnTo>
                  <a:pt x="1512945" y="774158"/>
                </a:lnTo>
                <a:lnTo>
                  <a:pt x="1537731" y="757443"/>
                </a:lnTo>
                <a:lnTo>
                  <a:pt x="1554446" y="732657"/>
                </a:lnTo>
                <a:lnTo>
                  <a:pt x="1560576" y="702309"/>
                </a:lnTo>
                <a:lnTo>
                  <a:pt x="1560576" y="77977"/>
                </a:lnTo>
                <a:lnTo>
                  <a:pt x="1554446" y="47630"/>
                </a:lnTo>
                <a:lnTo>
                  <a:pt x="1537731" y="22844"/>
                </a:lnTo>
                <a:lnTo>
                  <a:pt x="1512945" y="6129"/>
                </a:lnTo>
                <a:lnTo>
                  <a:pt x="1482598" y="0"/>
                </a:lnTo>
                <a:close/>
              </a:path>
            </a:pathLst>
          </a:custGeom>
          <a:solidFill>
            <a:srgbClr val="EC7C30"/>
          </a:solidFill>
        </p:spPr>
        <p:txBody>
          <a:bodyPr wrap="square" lIns="0" tIns="0" rIns="0" bIns="0" rtlCol="0"/>
          <a:lstStyle/>
          <a:p>
            <a:endParaRPr>
              <a:solidFill>
                <a:prstClr val="black"/>
              </a:solidFill>
            </a:endParaRPr>
          </a:p>
        </p:txBody>
      </p:sp>
      <p:sp>
        <p:nvSpPr>
          <p:cNvPr id="11" name="object 11"/>
          <p:cNvSpPr/>
          <p:nvPr/>
        </p:nvSpPr>
        <p:spPr>
          <a:xfrm>
            <a:off x="3485388" y="3005327"/>
            <a:ext cx="1560830" cy="780415"/>
          </a:xfrm>
          <a:custGeom>
            <a:avLst/>
            <a:gdLst/>
            <a:ahLst/>
            <a:cxnLst/>
            <a:rect l="l" t="t" r="r" b="b"/>
            <a:pathLst>
              <a:path w="1560829" h="780414">
                <a:moveTo>
                  <a:pt x="0" y="77977"/>
                </a:moveTo>
                <a:lnTo>
                  <a:pt x="6129" y="47630"/>
                </a:lnTo>
                <a:lnTo>
                  <a:pt x="22844" y="22844"/>
                </a:lnTo>
                <a:lnTo>
                  <a:pt x="47630" y="6129"/>
                </a:lnTo>
                <a:lnTo>
                  <a:pt x="77978" y="0"/>
                </a:lnTo>
                <a:lnTo>
                  <a:pt x="1482598" y="0"/>
                </a:lnTo>
                <a:lnTo>
                  <a:pt x="1512945" y="6129"/>
                </a:lnTo>
                <a:lnTo>
                  <a:pt x="1537731" y="22844"/>
                </a:lnTo>
                <a:lnTo>
                  <a:pt x="1554446" y="47630"/>
                </a:lnTo>
                <a:lnTo>
                  <a:pt x="1560576" y="77977"/>
                </a:lnTo>
                <a:lnTo>
                  <a:pt x="1560576" y="702309"/>
                </a:lnTo>
                <a:lnTo>
                  <a:pt x="1554446" y="732657"/>
                </a:lnTo>
                <a:lnTo>
                  <a:pt x="1537731" y="757443"/>
                </a:lnTo>
                <a:lnTo>
                  <a:pt x="1512945" y="774158"/>
                </a:lnTo>
                <a:lnTo>
                  <a:pt x="1482598" y="780287"/>
                </a:lnTo>
                <a:lnTo>
                  <a:pt x="77978" y="780287"/>
                </a:lnTo>
                <a:lnTo>
                  <a:pt x="47630" y="774158"/>
                </a:lnTo>
                <a:lnTo>
                  <a:pt x="22844" y="757443"/>
                </a:lnTo>
                <a:lnTo>
                  <a:pt x="6129" y="732657"/>
                </a:lnTo>
                <a:lnTo>
                  <a:pt x="0" y="702309"/>
                </a:lnTo>
                <a:lnTo>
                  <a:pt x="0" y="77977"/>
                </a:lnTo>
                <a:close/>
              </a:path>
            </a:pathLst>
          </a:custGeom>
          <a:ln w="12192">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3743071" y="3232277"/>
            <a:ext cx="1043940" cy="333375"/>
          </a:xfrm>
          <a:prstGeom prst="rect">
            <a:avLst/>
          </a:prstGeom>
        </p:spPr>
        <p:txBody>
          <a:bodyPr vert="horz" wrap="square" lIns="0" tIns="0" rIns="0" bIns="0" rtlCol="0">
            <a:spAutoFit/>
          </a:bodyPr>
          <a:lstStyle/>
          <a:p>
            <a:pPr marL="12700"/>
            <a:r>
              <a:rPr sz="2000" dirty="0">
                <a:solidFill>
                  <a:srgbClr val="FFFFFF"/>
                </a:solidFill>
                <a:latin typeface="微软雅黑" panose="020B0503020204020204" charset="-122"/>
                <a:cs typeface="微软雅黑" panose="020B0503020204020204" charset="-122"/>
              </a:rPr>
              <a:t>无线接口</a:t>
            </a:r>
            <a:endParaRPr sz="2000">
              <a:solidFill>
                <a:prstClr val="black"/>
              </a:solidFill>
              <a:latin typeface="微软雅黑" panose="020B0503020204020204" charset="-122"/>
              <a:cs typeface="微软雅黑" panose="020B0503020204020204" charset="-122"/>
            </a:endParaRPr>
          </a:p>
        </p:txBody>
      </p:sp>
      <p:sp>
        <p:nvSpPr>
          <p:cNvPr id="13" name="object 13"/>
          <p:cNvSpPr/>
          <p:nvPr/>
        </p:nvSpPr>
        <p:spPr>
          <a:xfrm>
            <a:off x="2860801" y="3843654"/>
            <a:ext cx="638810" cy="449580"/>
          </a:xfrm>
          <a:custGeom>
            <a:avLst/>
            <a:gdLst/>
            <a:ahLst/>
            <a:cxnLst/>
            <a:rect l="l" t="t" r="r" b="b"/>
            <a:pathLst>
              <a:path w="638810" h="449579">
                <a:moveTo>
                  <a:pt x="0" y="0"/>
                </a:moveTo>
                <a:lnTo>
                  <a:pt x="638556" y="449072"/>
                </a:lnTo>
              </a:path>
            </a:pathLst>
          </a:custGeom>
          <a:ln w="12700">
            <a:solidFill>
              <a:srgbClr val="EC7C30"/>
            </a:solidFill>
          </a:ln>
        </p:spPr>
        <p:txBody>
          <a:bodyPr wrap="square" lIns="0" tIns="0" rIns="0" bIns="0" rtlCol="0"/>
          <a:lstStyle/>
          <a:p>
            <a:endParaRPr>
              <a:solidFill>
                <a:prstClr val="black"/>
              </a:solidFill>
            </a:endParaRPr>
          </a:p>
        </p:txBody>
      </p:sp>
      <p:sp>
        <p:nvSpPr>
          <p:cNvPr id="14" name="object 14"/>
          <p:cNvSpPr/>
          <p:nvPr/>
        </p:nvSpPr>
        <p:spPr>
          <a:xfrm>
            <a:off x="3499103" y="3902964"/>
            <a:ext cx="1560830" cy="780415"/>
          </a:xfrm>
          <a:custGeom>
            <a:avLst/>
            <a:gdLst/>
            <a:ahLst/>
            <a:cxnLst/>
            <a:rect l="l" t="t" r="r" b="b"/>
            <a:pathLst>
              <a:path w="1560829" h="780414">
                <a:moveTo>
                  <a:pt x="1482598" y="0"/>
                </a:moveTo>
                <a:lnTo>
                  <a:pt x="77978" y="0"/>
                </a:lnTo>
                <a:lnTo>
                  <a:pt x="47630" y="6129"/>
                </a:lnTo>
                <a:lnTo>
                  <a:pt x="22844" y="22844"/>
                </a:lnTo>
                <a:lnTo>
                  <a:pt x="6129" y="47630"/>
                </a:lnTo>
                <a:lnTo>
                  <a:pt x="0" y="77977"/>
                </a:lnTo>
                <a:lnTo>
                  <a:pt x="0" y="702309"/>
                </a:lnTo>
                <a:lnTo>
                  <a:pt x="6129" y="732657"/>
                </a:lnTo>
                <a:lnTo>
                  <a:pt x="22844" y="757443"/>
                </a:lnTo>
                <a:lnTo>
                  <a:pt x="47630" y="774158"/>
                </a:lnTo>
                <a:lnTo>
                  <a:pt x="77978" y="780287"/>
                </a:lnTo>
                <a:lnTo>
                  <a:pt x="1482598" y="780287"/>
                </a:lnTo>
                <a:lnTo>
                  <a:pt x="1512945" y="774158"/>
                </a:lnTo>
                <a:lnTo>
                  <a:pt x="1537731" y="757443"/>
                </a:lnTo>
                <a:lnTo>
                  <a:pt x="1554446" y="732657"/>
                </a:lnTo>
                <a:lnTo>
                  <a:pt x="1560576" y="702309"/>
                </a:lnTo>
                <a:lnTo>
                  <a:pt x="1560576" y="77977"/>
                </a:lnTo>
                <a:lnTo>
                  <a:pt x="1554446" y="47630"/>
                </a:lnTo>
                <a:lnTo>
                  <a:pt x="1537731" y="22844"/>
                </a:lnTo>
                <a:lnTo>
                  <a:pt x="1512945" y="6129"/>
                </a:lnTo>
                <a:lnTo>
                  <a:pt x="1482598" y="0"/>
                </a:lnTo>
                <a:close/>
              </a:path>
            </a:pathLst>
          </a:custGeom>
          <a:solidFill>
            <a:srgbClr val="EC7C30"/>
          </a:solidFill>
        </p:spPr>
        <p:txBody>
          <a:bodyPr wrap="square" lIns="0" tIns="0" rIns="0" bIns="0" rtlCol="0"/>
          <a:lstStyle/>
          <a:p>
            <a:endParaRPr>
              <a:solidFill>
                <a:prstClr val="black"/>
              </a:solidFill>
            </a:endParaRPr>
          </a:p>
        </p:txBody>
      </p:sp>
      <p:sp>
        <p:nvSpPr>
          <p:cNvPr id="15" name="object 15"/>
          <p:cNvSpPr/>
          <p:nvPr/>
        </p:nvSpPr>
        <p:spPr>
          <a:xfrm>
            <a:off x="3499103" y="3902964"/>
            <a:ext cx="1560830" cy="780415"/>
          </a:xfrm>
          <a:custGeom>
            <a:avLst/>
            <a:gdLst/>
            <a:ahLst/>
            <a:cxnLst/>
            <a:rect l="l" t="t" r="r" b="b"/>
            <a:pathLst>
              <a:path w="1560829" h="780414">
                <a:moveTo>
                  <a:pt x="0" y="77977"/>
                </a:moveTo>
                <a:lnTo>
                  <a:pt x="6129" y="47630"/>
                </a:lnTo>
                <a:lnTo>
                  <a:pt x="22844" y="22844"/>
                </a:lnTo>
                <a:lnTo>
                  <a:pt x="47630" y="6129"/>
                </a:lnTo>
                <a:lnTo>
                  <a:pt x="77978" y="0"/>
                </a:lnTo>
                <a:lnTo>
                  <a:pt x="1482598" y="0"/>
                </a:lnTo>
                <a:lnTo>
                  <a:pt x="1512945" y="6129"/>
                </a:lnTo>
                <a:lnTo>
                  <a:pt x="1537731" y="22844"/>
                </a:lnTo>
                <a:lnTo>
                  <a:pt x="1554446" y="47630"/>
                </a:lnTo>
                <a:lnTo>
                  <a:pt x="1560576" y="77977"/>
                </a:lnTo>
                <a:lnTo>
                  <a:pt x="1560576" y="702309"/>
                </a:lnTo>
                <a:lnTo>
                  <a:pt x="1554446" y="732657"/>
                </a:lnTo>
                <a:lnTo>
                  <a:pt x="1537731" y="757443"/>
                </a:lnTo>
                <a:lnTo>
                  <a:pt x="1512945" y="774158"/>
                </a:lnTo>
                <a:lnTo>
                  <a:pt x="1482598" y="780287"/>
                </a:lnTo>
                <a:lnTo>
                  <a:pt x="77978" y="780287"/>
                </a:lnTo>
                <a:lnTo>
                  <a:pt x="47630" y="774158"/>
                </a:lnTo>
                <a:lnTo>
                  <a:pt x="22844" y="757443"/>
                </a:lnTo>
                <a:lnTo>
                  <a:pt x="6129" y="732657"/>
                </a:lnTo>
                <a:lnTo>
                  <a:pt x="0" y="702309"/>
                </a:lnTo>
                <a:lnTo>
                  <a:pt x="0" y="77977"/>
                </a:lnTo>
                <a:close/>
              </a:path>
            </a:pathLst>
          </a:custGeom>
          <a:ln w="12192">
            <a:solidFill>
              <a:srgbClr val="FFFFFF"/>
            </a:solidFill>
          </a:ln>
        </p:spPr>
        <p:txBody>
          <a:bodyPr wrap="square" lIns="0" tIns="0" rIns="0" bIns="0" rtlCol="0"/>
          <a:lstStyle/>
          <a:p>
            <a:endParaRPr>
              <a:solidFill>
                <a:prstClr val="black"/>
              </a:solidFill>
            </a:endParaRPr>
          </a:p>
        </p:txBody>
      </p:sp>
      <p:sp>
        <p:nvSpPr>
          <p:cNvPr id="16" name="object 16"/>
          <p:cNvSpPr txBox="1"/>
          <p:nvPr/>
        </p:nvSpPr>
        <p:spPr>
          <a:xfrm>
            <a:off x="3757421" y="4130294"/>
            <a:ext cx="1045210" cy="333375"/>
          </a:xfrm>
          <a:prstGeom prst="rect">
            <a:avLst/>
          </a:prstGeom>
        </p:spPr>
        <p:txBody>
          <a:bodyPr vert="horz" wrap="square" lIns="0" tIns="0" rIns="0" bIns="0" rtlCol="0">
            <a:spAutoFit/>
          </a:bodyPr>
          <a:lstStyle/>
          <a:p>
            <a:pPr marL="12700"/>
            <a:r>
              <a:rPr sz="2000" dirty="0">
                <a:solidFill>
                  <a:srgbClr val="FFFFFF"/>
                </a:solidFill>
                <a:latin typeface="微软雅黑" panose="020B0503020204020204" charset="-122"/>
                <a:cs typeface="微软雅黑" panose="020B0503020204020204" charset="-122"/>
              </a:rPr>
              <a:t>有线接口</a:t>
            </a:r>
            <a:endParaRPr sz="2000">
              <a:solidFill>
                <a:prstClr val="black"/>
              </a:solidFill>
              <a:latin typeface="微软雅黑" panose="020B0503020204020204" charset="-122"/>
              <a:cs typeface="微软雅黑" panose="020B0503020204020204" charset="-122"/>
            </a:endParaRPr>
          </a:p>
        </p:txBody>
      </p:sp>
      <p:sp>
        <p:nvSpPr>
          <p:cNvPr id="17" name="object 17"/>
          <p:cNvSpPr/>
          <p:nvPr/>
        </p:nvSpPr>
        <p:spPr>
          <a:xfrm>
            <a:off x="6012179" y="3038855"/>
            <a:ext cx="5070348" cy="7330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8" name="object 18"/>
          <p:cNvSpPr/>
          <p:nvPr/>
        </p:nvSpPr>
        <p:spPr>
          <a:xfrm>
            <a:off x="6012179" y="3038855"/>
            <a:ext cx="5070475" cy="733425"/>
          </a:xfrm>
          <a:custGeom>
            <a:avLst/>
            <a:gdLst/>
            <a:ahLst/>
            <a:cxnLst/>
            <a:rect l="l" t="t" r="r" b="b"/>
            <a:pathLst>
              <a:path w="5070475" h="733425">
                <a:moveTo>
                  <a:pt x="0" y="122174"/>
                </a:moveTo>
                <a:lnTo>
                  <a:pt x="9606" y="74634"/>
                </a:lnTo>
                <a:lnTo>
                  <a:pt x="35798" y="35798"/>
                </a:lnTo>
                <a:lnTo>
                  <a:pt x="74634" y="9606"/>
                </a:lnTo>
                <a:lnTo>
                  <a:pt x="122173" y="0"/>
                </a:lnTo>
                <a:lnTo>
                  <a:pt x="4948174" y="0"/>
                </a:lnTo>
                <a:lnTo>
                  <a:pt x="4995713" y="9606"/>
                </a:lnTo>
                <a:lnTo>
                  <a:pt x="5034549" y="35798"/>
                </a:lnTo>
                <a:lnTo>
                  <a:pt x="5060741" y="74634"/>
                </a:lnTo>
                <a:lnTo>
                  <a:pt x="5070348" y="122174"/>
                </a:lnTo>
                <a:lnTo>
                  <a:pt x="5070348" y="610870"/>
                </a:lnTo>
                <a:lnTo>
                  <a:pt x="5060741" y="658409"/>
                </a:lnTo>
                <a:lnTo>
                  <a:pt x="5034549" y="697245"/>
                </a:lnTo>
                <a:lnTo>
                  <a:pt x="4995713" y="723437"/>
                </a:lnTo>
                <a:lnTo>
                  <a:pt x="4948174" y="733044"/>
                </a:lnTo>
                <a:lnTo>
                  <a:pt x="122173" y="733044"/>
                </a:lnTo>
                <a:lnTo>
                  <a:pt x="74634" y="723437"/>
                </a:lnTo>
                <a:lnTo>
                  <a:pt x="35798" y="697245"/>
                </a:lnTo>
                <a:lnTo>
                  <a:pt x="9606" y="658409"/>
                </a:lnTo>
                <a:lnTo>
                  <a:pt x="0" y="610870"/>
                </a:lnTo>
                <a:lnTo>
                  <a:pt x="0" y="122174"/>
                </a:lnTo>
                <a:close/>
              </a:path>
            </a:pathLst>
          </a:custGeom>
          <a:ln w="6096">
            <a:solidFill>
              <a:srgbClr val="5B9BD4"/>
            </a:solidFill>
          </a:ln>
        </p:spPr>
        <p:txBody>
          <a:bodyPr wrap="square" lIns="0" tIns="0" rIns="0" bIns="0" rtlCol="0"/>
          <a:lstStyle/>
          <a:p>
            <a:endParaRPr>
              <a:solidFill>
                <a:prstClr val="black"/>
              </a:solidFill>
            </a:endParaRPr>
          </a:p>
        </p:txBody>
      </p:sp>
      <p:sp>
        <p:nvSpPr>
          <p:cNvPr id="19" name="object 19"/>
          <p:cNvSpPr txBox="1"/>
          <p:nvPr/>
        </p:nvSpPr>
        <p:spPr>
          <a:xfrm>
            <a:off x="6128130" y="3122929"/>
            <a:ext cx="4852670" cy="575945"/>
          </a:xfrm>
          <a:prstGeom prst="rect">
            <a:avLst/>
          </a:prstGeom>
        </p:spPr>
        <p:txBody>
          <a:bodyPr vert="horz" wrap="square" lIns="0" tIns="0" rIns="0" bIns="0" rtlCol="0">
            <a:spAutoFit/>
          </a:bodyPr>
          <a:lstStyle/>
          <a:p>
            <a:pPr marL="12700"/>
            <a:r>
              <a:rPr spc="90" dirty="0">
                <a:solidFill>
                  <a:prstClr val="black"/>
                </a:solidFill>
                <a:latin typeface="微软雅黑" panose="020B0503020204020204" charset="-122"/>
                <a:cs typeface="微软雅黑" panose="020B0503020204020204" charset="-122"/>
              </a:rPr>
              <a:t>常见的</a:t>
            </a:r>
            <a:r>
              <a:rPr spc="95" dirty="0">
                <a:solidFill>
                  <a:prstClr val="black"/>
                </a:solidFill>
                <a:latin typeface="微软雅黑" panose="020B0503020204020204" charset="-122"/>
                <a:cs typeface="微软雅黑" panose="020B0503020204020204" charset="-122"/>
              </a:rPr>
              <a:t>有</a:t>
            </a:r>
            <a:r>
              <a:rPr spc="-5" dirty="0">
                <a:solidFill>
                  <a:prstClr val="black"/>
                </a:solidFill>
                <a:latin typeface="微软雅黑" panose="020B0503020204020204" charset="-122"/>
                <a:cs typeface="微软雅黑" panose="020B0503020204020204" charset="-122"/>
              </a:rPr>
              <a:t>Zig</a:t>
            </a:r>
            <a:r>
              <a:rPr spc="-20" dirty="0">
                <a:solidFill>
                  <a:prstClr val="black"/>
                </a:solidFill>
                <a:latin typeface="微软雅黑" panose="020B0503020204020204" charset="-122"/>
                <a:cs typeface="微软雅黑" panose="020B0503020204020204" charset="-122"/>
              </a:rPr>
              <a:t>B</a:t>
            </a:r>
            <a:r>
              <a:rPr spc="-5" dirty="0">
                <a:solidFill>
                  <a:prstClr val="black"/>
                </a:solidFill>
                <a:latin typeface="微软雅黑" panose="020B0503020204020204" charset="-122"/>
                <a:cs typeface="微软雅黑" panose="020B0503020204020204" charset="-122"/>
              </a:rPr>
              <a:t>e</a:t>
            </a:r>
            <a:r>
              <a:rPr spc="90" dirty="0">
                <a:solidFill>
                  <a:prstClr val="black"/>
                </a:solidFill>
                <a:latin typeface="微软雅黑" panose="020B0503020204020204" charset="-122"/>
                <a:cs typeface="微软雅黑" panose="020B0503020204020204" charset="-122"/>
              </a:rPr>
              <a:t>e、</a:t>
            </a:r>
            <a:r>
              <a:rPr spc="5" dirty="0">
                <a:solidFill>
                  <a:prstClr val="black"/>
                </a:solidFill>
                <a:latin typeface="微软雅黑" panose="020B0503020204020204" charset="-122"/>
                <a:cs typeface="微软雅黑" panose="020B0503020204020204" charset="-122"/>
              </a:rPr>
              <a:t>L</a:t>
            </a:r>
            <a:r>
              <a:rPr spc="-10" dirty="0">
                <a:solidFill>
                  <a:prstClr val="black"/>
                </a:solidFill>
                <a:latin typeface="微软雅黑" panose="020B0503020204020204" charset="-122"/>
                <a:cs typeface="微软雅黑" panose="020B0503020204020204" charset="-122"/>
              </a:rPr>
              <a:t>o</a:t>
            </a:r>
            <a:r>
              <a:rPr dirty="0">
                <a:solidFill>
                  <a:prstClr val="black"/>
                </a:solidFill>
                <a:latin typeface="微软雅黑" panose="020B0503020204020204" charset="-122"/>
                <a:cs typeface="微软雅黑" panose="020B0503020204020204" charset="-122"/>
              </a:rPr>
              <a:t>R</a:t>
            </a:r>
            <a:r>
              <a:rPr spc="100" dirty="0">
                <a:solidFill>
                  <a:prstClr val="black"/>
                </a:solidFill>
                <a:latin typeface="微软雅黑" panose="020B0503020204020204" charset="-122"/>
                <a:cs typeface="微软雅黑" panose="020B0503020204020204" charset="-122"/>
              </a:rPr>
              <a:t>A</a:t>
            </a:r>
            <a:r>
              <a:rPr spc="9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Wi-F</a:t>
            </a:r>
            <a:r>
              <a:rPr spc="95" dirty="0">
                <a:solidFill>
                  <a:prstClr val="black"/>
                </a:solidFill>
                <a:latin typeface="微软雅黑" panose="020B0503020204020204" charset="-122"/>
                <a:cs typeface="微软雅黑" panose="020B0503020204020204" charset="-122"/>
              </a:rPr>
              <a:t>i、</a:t>
            </a:r>
            <a:r>
              <a:rPr spc="90" dirty="0">
                <a:solidFill>
                  <a:prstClr val="black"/>
                </a:solidFill>
                <a:latin typeface="微软雅黑" panose="020B0503020204020204" charset="-122"/>
                <a:cs typeface="微软雅黑" panose="020B0503020204020204" charset="-122"/>
              </a:rPr>
              <a:t>蓝牙等无线</a:t>
            </a:r>
            <a:endParaRPr>
              <a:solidFill>
                <a:prstClr val="black"/>
              </a:solidFill>
              <a:latin typeface="微软雅黑" panose="020B0503020204020204" charset="-122"/>
              <a:cs typeface="微软雅黑" panose="020B0503020204020204" charset="-122"/>
            </a:endParaRPr>
          </a:p>
          <a:p>
            <a:pPr marL="12700"/>
            <a:r>
              <a:rPr dirty="0">
                <a:solidFill>
                  <a:prstClr val="black"/>
                </a:solidFill>
                <a:latin typeface="微软雅黑" panose="020B0503020204020204" charset="-122"/>
                <a:cs typeface="微软雅黑" panose="020B0503020204020204" charset="-122"/>
              </a:rPr>
              <a:t>技术的接口。</a:t>
            </a:r>
            <a:endParaRPr>
              <a:solidFill>
                <a:prstClr val="black"/>
              </a:solidFill>
              <a:latin typeface="微软雅黑" panose="020B0503020204020204" charset="-122"/>
              <a:cs typeface="微软雅黑" panose="020B0503020204020204" charset="-122"/>
            </a:endParaRPr>
          </a:p>
        </p:txBody>
      </p:sp>
      <p:sp>
        <p:nvSpPr>
          <p:cNvPr id="20" name="object 20"/>
          <p:cNvSpPr/>
          <p:nvPr/>
        </p:nvSpPr>
        <p:spPr>
          <a:xfrm>
            <a:off x="6012179" y="3907535"/>
            <a:ext cx="5070348" cy="73304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6012179" y="3907535"/>
            <a:ext cx="5070475" cy="733425"/>
          </a:xfrm>
          <a:custGeom>
            <a:avLst/>
            <a:gdLst/>
            <a:ahLst/>
            <a:cxnLst/>
            <a:rect l="l" t="t" r="r" b="b"/>
            <a:pathLst>
              <a:path w="5070475" h="733425">
                <a:moveTo>
                  <a:pt x="0" y="122174"/>
                </a:moveTo>
                <a:lnTo>
                  <a:pt x="9606" y="74634"/>
                </a:lnTo>
                <a:lnTo>
                  <a:pt x="35798" y="35798"/>
                </a:lnTo>
                <a:lnTo>
                  <a:pt x="74634" y="9606"/>
                </a:lnTo>
                <a:lnTo>
                  <a:pt x="122173" y="0"/>
                </a:lnTo>
                <a:lnTo>
                  <a:pt x="4948174" y="0"/>
                </a:lnTo>
                <a:lnTo>
                  <a:pt x="4995713" y="9606"/>
                </a:lnTo>
                <a:lnTo>
                  <a:pt x="5034549" y="35798"/>
                </a:lnTo>
                <a:lnTo>
                  <a:pt x="5060741" y="74634"/>
                </a:lnTo>
                <a:lnTo>
                  <a:pt x="5070348" y="122174"/>
                </a:lnTo>
                <a:lnTo>
                  <a:pt x="5070348" y="610870"/>
                </a:lnTo>
                <a:lnTo>
                  <a:pt x="5060741" y="658409"/>
                </a:lnTo>
                <a:lnTo>
                  <a:pt x="5034549" y="697245"/>
                </a:lnTo>
                <a:lnTo>
                  <a:pt x="4995713" y="723437"/>
                </a:lnTo>
                <a:lnTo>
                  <a:pt x="4948174" y="733044"/>
                </a:lnTo>
                <a:lnTo>
                  <a:pt x="122173" y="733044"/>
                </a:lnTo>
                <a:lnTo>
                  <a:pt x="74634" y="723437"/>
                </a:lnTo>
                <a:lnTo>
                  <a:pt x="35798" y="697245"/>
                </a:lnTo>
                <a:lnTo>
                  <a:pt x="9606" y="658409"/>
                </a:lnTo>
                <a:lnTo>
                  <a:pt x="0" y="610870"/>
                </a:lnTo>
                <a:lnTo>
                  <a:pt x="0" y="122174"/>
                </a:lnTo>
                <a:close/>
              </a:path>
            </a:pathLst>
          </a:custGeom>
          <a:ln w="6096">
            <a:solidFill>
              <a:srgbClr val="5B9BD4"/>
            </a:solidFill>
          </a:ln>
        </p:spPr>
        <p:txBody>
          <a:bodyPr wrap="square" lIns="0" tIns="0" rIns="0" bIns="0" rtlCol="0"/>
          <a:lstStyle/>
          <a:p>
            <a:endParaRPr>
              <a:solidFill>
                <a:prstClr val="black"/>
              </a:solidFill>
            </a:endParaRPr>
          </a:p>
        </p:txBody>
      </p:sp>
      <p:sp>
        <p:nvSpPr>
          <p:cNvPr id="22" name="object 22"/>
          <p:cNvSpPr txBox="1"/>
          <p:nvPr/>
        </p:nvSpPr>
        <p:spPr>
          <a:xfrm>
            <a:off x="6128130" y="3992245"/>
            <a:ext cx="5069205" cy="575945"/>
          </a:xfrm>
          <a:prstGeom prst="rect">
            <a:avLst/>
          </a:prstGeom>
        </p:spPr>
        <p:txBody>
          <a:bodyPr vert="horz" wrap="square" lIns="0" tIns="0" rIns="0" bIns="0" rtlCol="0">
            <a:spAutoFit/>
          </a:bodyPr>
          <a:lstStyle/>
          <a:p>
            <a:pPr marL="12700" marR="5080"/>
            <a:r>
              <a:rPr spc="20" dirty="0">
                <a:solidFill>
                  <a:prstClr val="black"/>
                </a:solidFill>
                <a:latin typeface="微软雅黑" panose="020B0503020204020204" charset="-122"/>
                <a:cs typeface="微软雅黑" panose="020B0503020204020204" charset="-122"/>
              </a:rPr>
              <a:t>一般</a:t>
            </a:r>
            <a:r>
              <a:rPr spc="30" dirty="0">
                <a:solidFill>
                  <a:prstClr val="black"/>
                </a:solidFill>
                <a:latin typeface="微软雅黑" panose="020B0503020204020204" charset="-122"/>
                <a:cs typeface="微软雅黑" panose="020B0503020204020204" charset="-122"/>
              </a:rPr>
              <a:t>是</a:t>
            </a:r>
            <a:r>
              <a:rPr spc="20" dirty="0">
                <a:solidFill>
                  <a:prstClr val="black"/>
                </a:solidFill>
                <a:latin typeface="微软雅黑" panose="020B0503020204020204" charset="-122"/>
                <a:cs typeface="微软雅黑" panose="020B0503020204020204" charset="-122"/>
              </a:rPr>
              <a:t>工控</a:t>
            </a:r>
            <a:r>
              <a:rPr spc="45" dirty="0">
                <a:solidFill>
                  <a:prstClr val="black"/>
                </a:solidFill>
                <a:latin typeface="微软雅黑" panose="020B0503020204020204" charset="-122"/>
                <a:cs typeface="微软雅黑" panose="020B0503020204020204" charset="-122"/>
              </a:rPr>
              <a:t>机</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PLC</a:t>
            </a:r>
            <a:r>
              <a:rPr spc="20" dirty="0">
                <a:solidFill>
                  <a:prstClr val="black"/>
                </a:solidFill>
                <a:latin typeface="微软雅黑" panose="020B0503020204020204" charset="-122"/>
                <a:cs typeface="微软雅黑" panose="020B0503020204020204" charset="-122"/>
              </a:rPr>
              <a:t>等</a:t>
            </a:r>
            <a:r>
              <a:rPr spc="30" dirty="0">
                <a:solidFill>
                  <a:prstClr val="black"/>
                </a:solidFill>
                <a:latin typeface="微软雅黑" panose="020B0503020204020204" charset="-122"/>
                <a:cs typeface="微软雅黑" panose="020B0503020204020204" charset="-122"/>
              </a:rPr>
              <a:t>设备</a:t>
            </a:r>
            <a:r>
              <a:rPr spc="20" dirty="0">
                <a:solidFill>
                  <a:prstClr val="black"/>
                </a:solidFill>
                <a:latin typeface="微软雅黑" panose="020B0503020204020204" charset="-122"/>
                <a:cs typeface="微软雅黑" panose="020B0503020204020204" charset="-122"/>
              </a:rPr>
              <a:t>控制</a:t>
            </a:r>
            <a:r>
              <a:rPr spc="30" dirty="0">
                <a:solidFill>
                  <a:prstClr val="black"/>
                </a:solidFill>
                <a:latin typeface="微软雅黑" panose="020B0503020204020204" charset="-122"/>
                <a:cs typeface="微软雅黑" panose="020B0503020204020204" charset="-122"/>
              </a:rPr>
              <a:t>器</a:t>
            </a:r>
            <a:r>
              <a:rPr spc="20" dirty="0">
                <a:solidFill>
                  <a:prstClr val="black"/>
                </a:solidFill>
                <a:latin typeface="微软雅黑" panose="020B0503020204020204" charset="-122"/>
                <a:cs typeface="微软雅黑" panose="020B0503020204020204" charset="-122"/>
              </a:rPr>
              <a:t>上的</a:t>
            </a:r>
            <a:r>
              <a:rPr spc="30" dirty="0">
                <a:solidFill>
                  <a:prstClr val="black"/>
                </a:solidFill>
                <a:latin typeface="微软雅黑" panose="020B0503020204020204" charset="-122"/>
                <a:cs typeface="微软雅黑" panose="020B0503020204020204" charset="-122"/>
              </a:rPr>
              <a:t>接</a:t>
            </a:r>
            <a:r>
              <a:rPr spc="45" dirty="0">
                <a:solidFill>
                  <a:prstClr val="black"/>
                </a:solidFill>
                <a:latin typeface="微软雅黑" panose="020B0503020204020204" charset="-122"/>
                <a:cs typeface="微软雅黑" panose="020B0503020204020204" charset="-122"/>
              </a:rPr>
              <a:t>口</a:t>
            </a:r>
            <a:r>
              <a:rPr spc="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包 </a:t>
            </a:r>
            <a:r>
              <a:rPr spc="10" dirty="0">
                <a:solidFill>
                  <a:prstClr val="black"/>
                </a:solidFill>
                <a:latin typeface="微软雅黑" panose="020B0503020204020204" charset="-122"/>
                <a:cs typeface="微软雅黑" panose="020B0503020204020204" charset="-122"/>
              </a:rPr>
              <a:t>括以</a:t>
            </a:r>
            <a:r>
              <a:rPr spc="20" dirty="0">
                <a:solidFill>
                  <a:prstClr val="black"/>
                </a:solidFill>
                <a:latin typeface="微软雅黑" panose="020B0503020204020204" charset="-122"/>
                <a:cs typeface="微软雅黑" panose="020B0503020204020204" charset="-122"/>
              </a:rPr>
              <a:t>太</a:t>
            </a:r>
            <a:r>
              <a:rPr spc="10" dirty="0">
                <a:solidFill>
                  <a:prstClr val="black"/>
                </a:solidFill>
                <a:latin typeface="微软雅黑" panose="020B0503020204020204" charset="-122"/>
                <a:cs typeface="微软雅黑" panose="020B0503020204020204" charset="-122"/>
              </a:rPr>
              <a:t>网</a:t>
            </a:r>
            <a:r>
              <a:rPr spc="30" dirty="0">
                <a:solidFill>
                  <a:prstClr val="black"/>
                </a:solidFill>
                <a:latin typeface="微软雅黑" panose="020B0503020204020204" charset="-122"/>
                <a:cs typeface="微软雅黑" panose="020B0503020204020204" charset="-122"/>
              </a:rPr>
              <a:t>口</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U</a:t>
            </a:r>
            <a:r>
              <a:rPr spc="-5" dirty="0">
                <a:solidFill>
                  <a:prstClr val="black"/>
                </a:solidFill>
                <a:latin typeface="微软雅黑" panose="020B0503020204020204" charset="-122"/>
                <a:cs typeface="微软雅黑" panose="020B0503020204020204" charset="-122"/>
              </a:rPr>
              <a:t>S</a:t>
            </a:r>
            <a:r>
              <a:rPr spc="15" dirty="0">
                <a:solidFill>
                  <a:prstClr val="black"/>
                </a:solidFill>
                <a:latin typeface="微软雅黑" panose="020B0503020204020204" charset="-122"/>
                <a:cs typeface="微软雅黑" panose="020B0503020204020204" charset="-122"/>
              </a:rPr>
              <a:t>B</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R</a:t>
            </a:r>
            <a:r>
              <a:rPr spc="5" dirty="0">
                <a:solidFill>
                  <a:prstClr val="black"/>
                </a:solidFill>
                <a:latin typeface="微软雅黑" panose="020B0503020204020204" charset="-122"/>
                <a:cs typeface="微软雅黑" panose="020B0503020204020204" charset="-122"/>
              </a:rPr>
              <a:t>S</a:t>
            </a:r>
            <a:r>
              <a:rPr spc="-15" dirty="0">
                <a:solidFill>
                  <a:prstClr val="black"/>
                </a:solidFill>
                <a:latin typeface="微软雅黑" panose="020B0503020204020204" charset="-122"/>
                <a:cs typeface="微软雅黑" panose="020B0503020204020204" charset="-122"/>
              </a:rPr>
              <a:t>2</a:t>
            </a:r>
            <a:r>
              <a:rPr spc="-5" dirty="0">
                <a:solidFill>
                  <a:prstClr val="black"/>
                </a:solidFill>
                <a:latin typeface="微软雅黑" panose="020B0503020204020204" charset="-122"/>
                <a:cs typeface="微软雅黑" panose="020B0503020204020204" charset="-122"/>
              </a:rPr>
              <a:t>3</a:t>
            </a:r>
            <a:r>
              <a:rPr spc="10"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R</a:t>
            </a:r>
            <a:r>
              <a:rPr spc="5" dirty="0">
                <a:solidFill>
                  <a:prstClr val="black"/>
                </a:solidFill>
                <a:latin typeface="微软雅黑" panose="020B0503020204020204" charset="-122"/>
                <a:cs typeface="微软雅黑" panose="020B0503020204020204" charset="-122"/>
              </a:rPr>
              <a:t>S</a:t>
            </a:r>
            <a:r>
              <a:rPr spc="-15" dirty="0">
                <a:solidFill>
                  <a:prstClr val="black"/>
                </a:solidFill>
                <a:latin typeface="微软雅黑" panose="020B0503020204020204" charset="-122"/>
                <a:cs typeface="微软雅黑" panose="020B0503020204020204" charset="-122"/>
              </a:rPr>
              <a:t>4</a:t>
            </a:r>
            <a:r>
              <a:rPr spc="-5" dirty="0">
                <a:solidFill>
                  <a:prstClr val="black"/>
                </a:solidFill>
                <a:latin typeface="微软雅黑" panose="020B0503020204020204" charset="-122"/>
                <a:cs typeface="微软雅黑" panose="020B0503020204020204" charset="-122"/>
              </a:rPr>
              <a:t>8</a:t>
            </a:r>
            <a:r>
              <a:rPr spc="15" dirty="0">
                <a:solidFill>
                  <a:prstClr val="black"/>
                </a:solidFill>
                <a:latin typeface="微软雅黑" panose="020B0503020204020204" charset="-122"/>
                <a:cs typeface="微软雅黑" panose="020B0503020204020204" charset="-122"/>
              </a:rPr>
              <a:t>5</a:t>
            </a:r>
            <a:r>
              <a:rPr spc="10" dirty="0">
                <a:solidFill>
                  <a:prstClr val="black"/>
                </a:solidFill>
                <a:latin typeface="微软雅黑" panose="020B0503020204020204" charset="-122"/>
                <a:cs typeface="微软雅黑" panose="020B0503020204020204" charset="-122"/>
              </a:rPr>
              <a:t>等有</a:t>
            </a:r>
            <a:r>
              <a:rPr spc="20" dirty="0">
                <a:solidFill>
                  <a:prstClr val="black"/>
                </a:solidFill>
                <a:latin typeface="微软雅黑" panose="020B0503020204020204" charset="-122"/>
                <a:cs typeface="微软雅黑" panose="020B0503020204020204" charset="-122"/>
              </a:rPr>
              <a:t>线</a:t>
            </a:r>
            <a:r>
              <a:rPr spc="10" dirty="0">
                <a:solidFill>
                  <a:prstClr val="black"/>
                </a:solidFill>
                <a:latin typeface="微软雅黑" panose="020B0503020204020204" charset="-122"/>
                <a:cs typeface="微软雅黑" panose="020B0503020204020204" charset="-122"/>
              </a:rPr>
              <a:t>接</a:t>
            </a:r>
            <a:r>
              <a:rPr spc="15" dirty="0">
                <a:solidFill>
                  <a:prstClr val="black"/>
                </a:solidFill>
                <a:latin typeface="微软雅黑" panose="020B0503020204020204" charset="-122"/>
                <a:cs typeface="微软雅黑" panose="020B0503020204020204" charset="-122"/>
              </a:rPr>
              <a:t>口</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23" name="object 23"/>
          <p:cNvSpPr/>
          <p:nvPr/>
        </p:nvSpPr>
        <p:spPr>
          <a:xfrm>
            <a:off x="5023103" y="3368040"/>
            <a:ext cx="989965" cy="76200"/>
          </a:xfrm>
          <a:custGeom>
            <a:avLst/>
            <a:gdLst/>
            <a:ahLst/>
            <a:cxnLst/>
            <a:rect l="l" t="t" r="r" b="b"/>
            <a:pathLst>
              <a:path w="989964" h="76200">
                <a:moveTo>
                  <a:pt x="977138" y="31750"/>
                </a:moveTo>
                <a:lnTo>
                  <a:pt x="926338" y="31750"/>
                </a:lnTo>
                <a:lnTo>
                  <a:pt x="926338" y="44450"/>
                </a:lnTo>
                <a:lnTo>
                  <a:pt x="913638" y="44460"/>
                </a:lnTo>
                <a:lnTo>
                  <a:pt x="913638" y="76200"/>
                </a:lnTo>
                <a:lnTo>
                  <a:pt x="989838" y="38100"/>
                </a:lnTo>
                <a:lnTo>
                  <a:pt x="977138" y="31750"/>
                </a:lnTo>
                <a:close/>
              </a:path>
              <a:path w="989964" h="76200">
                <a:moveTo>
                  <a:pt x="913638" y="31760"/>
                </a:moveTo>
                <a:lnTo>
                  <a:pt x="0" y="32512"/>
                </a:lnTo>
                <a:lnTo>
                  <a:pt x="0" y="45212"/>
                </a:lnTo>
                <a:lnTo>
                  <a:pt x="913638" y="44460"/>
                </a:lnTo>
                <a:lnTo>
                  <a:pt x="913638" y="31760"/>
                </a:lnTo>
                <a:close/>
              </a:path>
              <a:path w="989964" h="76200">
                <a:moveTo>
                  <a:pt x="926338" y="31750"/>
                </a:moveTo>
                <a:lnTo>
                  <a:pt x="913638" y="31760"/>
                </a:lnTo>
                <a:lnTo>
                  <a:pt x="913638" y="44460"/>
                </a:lnTo>
                <a:lnTo>
                  <a:pt x="926338" y="44450"/>
                </a:lnTo>
                <a:lnTo>
                  <a:pt x="926338" y="31750"/>
                </a:lnTo>
                <a:close/>
              </a:path>
              <a:path w="989964" h="76200">
                <a:moveTo>
                  <a:pt x="913638" y="0"/>
                </a:moveTo>
                <a:lnTo>
                  <a:pt x="913638" y="31760"/>
                </a:lnTo>
                <a:lnTo>
                  <a:pt x="977138" y="31750"/>
                </a:lnTo>
                <a:lnTo>
                  <a:pt x="913638" y="0"/>
                </a:lnTo>
                <a:close/>
              </a:path>
            </a:pathLst>
          </a:custGeom>
          <a:solidFill>
            <a:srgbClr val="5B9BD4"/>
          </a:solidFill>
        </p:spPr>
        <p:txBody>
          <a:bodyPr wrap="square" lIns="0" tIns="0" rIns="0" bIns="0" rtlCol="0"/>
          <a:lstStyle/>
          <a:p>
            <a:endParaRPr>
              <a:solidFill>
                <a:prstClr val="black"/>
              </a:solidFill>
            </a:endParaRPr>
          </a:p>
        </p:txBody>
      </p:sp>
      <p:sp>
        <p:nvSpPr>
          <p:cNvPr id="24" name="object 24"/>
          <p:cNvSpPr/>
          <p:nvPr/>
        </p:nvSpPr>
        <p:spPr>
          <a:xfrm>
            <a:off x="5023103" y="4235196"/>
            <a:ext cx="989965" cy="76200"/>
          </a:xfrm>
          <a:custGeom>
            <a:avLst/>
            <a:gdLst/>
            <a:ahLst/>
            <a:cxnLst/>
            <a:rect l="l" t="t" r="r" b="b"/>
            <a:pathLst>
              <a:path w="989964" h="76200">
                <a:moveTo>
                  <a:pt x="977138" y="31749"/>
                </a:moveTo>
                <a:lnTo>
                  <a:pt x="926338" y="31749"/>
                </a:lnTo>
                <a:lnTo>
                  <a:pt x="926338" y="44449"/>
                </a:lnTo>
                <a:lnTo>
                  <a:pt x="913638" y="44460"/>
                </a:lnTo>
                <a:lnTo>
                  <a:pt x="913638" y="76199"/>
                </a:lnTo>
                <a:lnTo>
                  <a:pt x="989838" y="38099"/>
                </a:lnTo>
                <a:lnTo>
                  <a:pt x="977138" y="31749"/>
                </a:lnTo>
                <a:close/>
              </a:path>
              <a:path w="989964" h="76200">
                <a:moveTo>
                  <a:pt x="913638" y="31760"/>
                </a:moveTo>
                <a:lnTo>
                  <a:pt x="0" y="32511"/>
                </a:lnTo>
                <a:lnTo>
                  <a:pt x="0" y="45211"/>
                </a:lnTo>
                <a:lnTo>
                  <a:pt x="913638" y="44460"/>
                </a:lnTo>
                <a:lnTo>
                  <a:pt x="913638" y="31760"/>
                </a:lnTo>
                <a:close/>
              </a:path>
              <a:path w="989964" h="76200">
                <a:moveTo>
                  <a:pt x="926338" y="31749"/>
                </a:moveTo>
                <a:lnTo>
                  <a:pt x="913638" y="31760"/>
                </a:lnTo>
                <a:lnTo>
                  <a:pt x="913638" y="44460"/>
                </a:lnTo>
                <a:lnTo>
                  <a:pt x="926338" y="44449"/>
                </a:lnTo>
                <a:lnTo>
                  <a:pt x="926338" y="31749"/>
                </a:lnTo>
                <a:close/>
              </a:path>
              <a:path w="989964" h="76200">
                <a:moveTo>
                  <a:pt x="913638" y="0"/>
                </a:moveTo>
                <a:lnTo>
                  <a:pt x="913638" y="31760"/>
                </a:lnTo>
                <a:lnTo>
                  <a:pt x="977138" y="31749"/>
                </a:lnTo>
                <a:lnTo>
                  <a:pt x="913638" y="0"/>
                </a:lnTo>
                <a:close/>
              </a:path>
            </a:pathLst>
          </a:custGeom>
          <a:solidFill>
            <a:srgbClr val="5B9BD4"/>
          </a:solidFill>
        </p:spPr>
        <p:txBody>
          <a:bodyPr wrap="square" lIns="0" tIns="0" rIns="0" bIns="0" rtlCol="0"/>
          <a:lstStyle/>
          <a:p>
            <a:endParaRPr>
              <a:solidFill>
                <a:prstClr val="black"/>
              </a:solidFill>
            </a:endParaRPr>
          </a:p>
        </p:txBody>
      </p:sp>
      <p:sp>
        <p:nvSpPr>
          <p:cNvPr id="25" name="object 25"/>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24271" y="335279"/>
            <a:ext cx="5907023" cy="5856732"/>
          </a:xfrm>
          <a:prstGeom prst="rect">
            <a:avLst/>
          </a:prstGeom>
          <a:blipFill>
            <a:blip r:embed="rId1" cstate="print"/>
            <a:stretch>
              <a:fillRect/>
            </a:stretch>
          </a:blipFill>
        </p:spPr>
        <p:txBody>
          <a:bodyPr wrap="square" lIns="0" tIns="0" rIns="0" bIns="0" rtlCol="0"/>
          <a:lstStyle/>
          <a:p/>
        </p:txBody>
      </p:sp>
      <p:sp>
        <p:nvSpPr>
          <p:cNvPr id="3" name="object 3"/>
          <p:cNvSpPr txBox="1"/>
          <p:nvPr/>
        </p:nvSpPr>
        <p:spPr>
          <a:xfrm>
            <a:off x="1055624" y="3259327"/>
            <a:ext cx="8041005" cy="3282315"/>
          </a:xfrm>
          <a:prstGeom prst="rect">
            <a:avLst/>
          </a:prstGeom>
        </p:spPr>
        <p:txBody>
          <a:bodyPr vert="horz" wrap="square" lIns="0" tIns="121920" rIns="0" bIns="0" rtlCol="0">
            <a:spAutoFit/>
          </a:bodyPr>
          <a:lstStyle/>
          <a:p>
            <a:pPr marL="425450">
              <a:lnSpc>
                <a:spcPct val="100000"/>
              </a:lnSpc>
              <a:spcBef>
                <a:spcPts val="960"/>
              </a:spcBef>
            </a:pPr>
            <a:r>
              <a:rPr sz="1600" spc="50" dirty="0">
                <a:latin typeface="微软雅黑" panose="020B0503020204020204" charset="-122"/>
                <a:cs typeface="微软雅黑" panose="020B0503020204020204" charset="-122"/>
              </a:rPr>
              <a:t>得益于物</a:t>
            </a:r>
            <a:r>
              <a:rPr sz="1600" spc="55" dirty="0">
                <a:latin typeface="微软雅黑" panose="020B0503020204020204" charset="-122"/>
                <a:cs typeface="微软雅黑" panose="020B0503020204020204" charset="-122"/>
              </a:rPr>
              <a:t>联网</a:t>
            </a:r>
            <a:r>
              <a:rPr sz="1600" spc="50" dirty="0">
                <a:latin typeface="微软雅黑" panose="020B0503020204020204" charset="-122"/>
                <a:cs typeface="微软雅黑" panose="020B0503020204020204" charset="-122"/>
              </a:rPr>
              <a:t>、大数据、云计算</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12700" marR="4458970">
              <a:lnSpc>
                <a:spcPct val="150000"/>
              </a:lnSpc>
            </a:pPr>
            <a:r>
              <a:rPr sz="1600" spc="55" dirty="0">
                <a:latin typeface="微软雅黑" panose="020B0503020204020204" charset="-122"/>
                <a:cs typeface="微软雅黑" panose="020B0503020204020204" charset="-122"/>
              </a:rPr>
              <a:t>人工智能等新一代信息技术的发</a:t>
            </a:r>
            <a:r>
              <a:rPr sz="1600" spc="60" dirty="0">
                <a:latin typeface="微软雅黑" panose="020B0503020204020204" charset="-122"/>
                <a:cs typeface="微软雅黑" panose="020B0503020204020204" charset="-122"/>
              </a:rPr>
              <a:t>展</a:t>
            </a:r>
            <a:r>
              <a:rPr sz="1600" spc="-5" dirty="0">
                <a:latin typeface="微软雅黑" panose="020B0503020204020204" charset="-122"/>
                <a:cs typeface="微软雅黑" panose="020B0503020204020204" charset="-122"/>
              </a:rPr>
              <a:t>，  </a:t>
            </a:r>
            <a:r>
              <a:rPr sz="1600" spc="50" dirty="0">
                <a:latin typeface="微软雅黑" panose="020B0503020204020204" charset="-122"/>
                <a:cs typeface="微软雅黑" panose="020B0503020204020204" charset="-122"/>
              </a:rPr>
              <a:t>数</a:t>
            </a:r>
            <a:r>
              <a:rPr sz="1600" spc="35" dirty="0">
                <a:latin typeface="微软雅黑" panose="020B0503020204020204" charset="-122"/>
                <a:cs typeface="微软雅黑" panose="020B0503020204020204" charset="-122"/>
              </a:rPr>
              <a:t>字</a:t>
            </a:r>
            <a:r>
              <a:rPr sz="1600" spc="50" dirty="0">
                <a:latin typeface="微软雅黑" panose="020B0503020204020204" charset="-122"/>
                <a:cs typeface="微软雅黑" panose="020B0503020204020204" charset="-122"/>
              </a:rPr>
              <a:t>孪生的</a:t>
            </a:r>
            <a:r>
              <a:rPr sz="1600" spc="35" dirty="0">
                <a:latin typeface="微软雅黑" panose="020B0503020204020204" charset="-122"/>
                <a:cs typeface="微软雅黑" panose="020B0503020204020204" charset="-122"/>
              </a:rPr>
              <a:t>实</a:t>
            </a:r>
            <a:r>
              <a:rPr sz="1600" spc="50" dirty="0">
                <a:latin typeface="微软雅黑" panose="020B0503020204020204" charset="-122"/>
                <a:cs typeface="微软雅黑" panose="020B0503020204020204" charset="-122"/>
              </a:rPr>
              <a:t>施</a:t>
            </a:r>
            <a:r>
              <a:rPr sz="1600" spc="35" dirty="0">
                <a:latin typeface="微软雅黑" panose="020B0503020204020204" charset="-122"/>
                <a:cs typeface="微软雅黑" panose="020B0503020204020204" charset="-122"/>
              </a:rPr>
              <a:t>已</a:t>
            </a:r>
            <a:r>
              <a:rPr sz="1600" spc="50" dirty="0">
                <a:latin typeface="微软雅黑" panose="020B0503020204020204" charset="-122"/>
                <a:cs typeface="微软雅黑" panose="020B0503020204020204" charset="-122"/>
              </a:rPr>
              <a:t>逐渐普及。现</a:t>
            </a:r>
            <a:r>
              <a:rPr sz="1600" spc="35" dirty="0">
                <a:latin typeface="微软雅黑" panose="020B0503020204020204" charset="-122"/>
                <a:cs typeface="微软雅黑" panose="020B0503020204020204" charset="-122"/>
              </a:rPr>
              <a:t>阶</a:t>
            </a:r>
            <a:r>
              <a:rPr sz="1600" spc="50" dirty="0">
                <a:latin typeface="微软雅黑" panose="020B0503020204020204" charset="-122"/>
                <a:cs typeface="微软雅黑" panose="020B0503020204020204" charset="-122"/>
              </a:rPr>
              <a:t>段</a:t>
            </a:r>
            <a:r>
              <a:rPr sz="1600" spc="-5" dirty="0">
                <a:latin typeface="微软雅黑" panose="020B0503020204020204" charset="-122"/>
                <a:cs typeface="微软雅黑" panose="020B0503020204020204" charset="-122"/>
              </a:rPr>
              <a:t>， </a:t>
            </a:r>
            <a:r>
              <a:rPr sz="1600" spc="50" dirty="0">
                <a:latin typeface="微软雅黑" panose="020B0503020204020204" charset="-122"/>
                <a:cs typeface="微软雅黑" panose="020B0503020204020204" charset="-122"/>
              </a:rPr>
              <a:t>数</a:t>
            </a:r>
            <a:r>
              <a:rPr sz="1600" spc="30" dirty="0">
                <a:latin typeface="微软雅黑" panose="020B0503020204020204" charset="-122"/>
                <a:cs typeface="微软雅黑" panose="020B0503020204020204" charset="-122"/>
              </a:rPr>
              <a:t>字</a:t>
            </a:r>
            <a:r>
              <a:rPr sz="1600" spc="50" dirty="0">
                <a:latin typeface="微软雅黑" panose="020B0503020204020204" charset="-122"/>
                <a:cs typeface="微软雅黑" panose="020B0503020204020204" charset="-122"/>
              </a:rPr>
              <a:t>孪生被</a:t>
            </a:r>
            <a:r>
              <a:rPr sz="1600" spc="30" dirty="0">
                <a:latin typeface="微软雅黑" panose="020B0503020204020204" charset="-122"/>
                <a:cs typeface="微软雅黑" panose="020B0503020204020204" charset="-122"/>
              </a:rPr>
              <a:t>广</a:t>
            </a:r>
            <a:r>
              <a:rPr sz="1600" spc="50" dirty="0">
                <a:latin typeface="微软雅黑" panose="020B0503020204020204" charset="-122"/>
                <a:cs typeface="微软雅黑" panose="020B0503020204020204" charset="-122"/>
              </a:rPr>
              <a:t>泛</a:t>
            </a:r>
            <a:r>
              <a:rPr sz="1600" spc="30" dirty="0">
                <a:latin typeface="微软雅黑" panose="020B0503020204020204" charset="-122"/>
                <a:cs typeface="微软雅黑" panose="020B0503020204020204" charset="-122"/>
              </a:rPr>
              <a:t>应</a:t>
            </a:r>
            <a:r>
              <a:rPr sz="1600" spc="50" dirty="0">
                <a:latin typeface="微软雅黑" panose="020B0503020204020204" charset="-122"/>
                <a:cs typeface="微软雅黑" panose="020B0503020204020204" charset="-122"/>
              </a:rPr>
              <a:t>用</a:t>
            </a:r>
            <a:r>
              <a:rPr sz="1600" spc="70" dirty="0">
                <a:latin typeface="微软雅黑" panose="020B0503020204020204" charset="-122"/>
                <a:cs typeface="微软雅黑" panose="020B0503020204020204" charset="-122"/>
              </a:rPr>
              <a:t>于</a:t>
            </a:r>
            <a:r>
              <a:rPr sz="1600" b="1" u="sng" spc="50" dirty="0">
                <a:latin typeface="微软雅黑" panose="020B0503020204020204" charset="-122"/>
                <a:cs typeface="微软雅黑" panose="020B0503020204020204" charset="-122"/>
              </a:rPr>
              <a:t>航</a:t>
            </a:r>
            <a:r>
              <a:rPr sz="1600" b="1" u="sng" spc="30" dirty="0">
                <a:latin typeface="微软雅黑" panose="020B0503020204020204" charset="-122"/>
                <a:cs typeface="微软雅黑" panose="020B0503020204020204" charset="-122"/>
              </a:rPr>
              <a:t>空</a:t>
            </a:r>
            <a:r>
              <a:rPr sz="1600" b="1" u="sng" spc="50" dirty="0">
                <a:latin typeface="微软雅黑" panose="020B0503020204020204" charset="-122"/>
                <a:cs typeface="微软雅黑" panose="020B0503020204020204" charset="-122"/>
              </a:rPr>
              <a:t>航天</a:t>
            </a:r>
            <a:r>
              <a:rPr sz="1600" b="1" u="sng" spc="30" dirty="0">
                <a:latin typeface="微软雅黑" panose="020B0503020204020204" charset="-122"/>
                <a:cs typeface="微软雅黑" panose="020B0503020204020204" charset="-122"/>
              </a:rPr>
              <a:t>领</a:t>
            </a:r>
            <a:r>
              <a:rPr sz="1600" b="1" u="sng" spc="55" dirty="0">
                <a:latin typeface="微软雅黑" panose="020B0503020204020204" charset="-122"/>
                <a:cs typeface="微软雅黑" panose="020B0503020204020204" charset="-122"/>
              </a:rPr>
              <a:t>域</a:t>
            </a:r>
            <a:r>
              <a:rPr sz="1600" b="1" u="sng" spc="-5" dirty="0">
                <a:latin typeface="微软雅黑" panose="020B0503020204020204" charset="-122"/>
                <a:cs typeface="微软雅黑" panose="020B0503020204020204" charset="-122"/>
              </a:rPr>
              <a:t>、 </a:t>
            </a:r>
            <a:r>
              <a:rPr sz="1600" b="1" u="sng" spc="50" dirty="0">
                <a:latin typeface="微软雅黑" panose="020B0503020204020204" charset="-122"/>
                <a:cs typeface="微软雅黑" panose="020B0503020204020204" charset="-122"/>
              </a:rPr>
              <a:t>电</a:t>
            </a:r>
            <a:r>
              <a:rPr sz="1600" b="1" u="sng" spc="45" dirty="0">
                <a:latin typeface="微软雅黑" panose="020B0503020204020204" charset="-122"/>
                <a:cs typeface="微软雅黑" panose="020B0503020204020204" charset="-122"/>
              </a:rPr>
              <a:t>力</a:t>
            </a:r>
            <a:r>
              <a:rPr sz="1600" b="1" u="sng" spc="50" dirty="0">
                <a:latin typeface="微软雅黑" panose="020B0503020204020204" charset="-122"/>
                <a:cs typeface="微软雅黑" panose="020B0503020204020204" charset="-122"/>
              </a:rPr>
              <a:t>、船舶</a:t>
            </a:r>
            <a:r>
              <a:rPr sz="1600" b="1" u="sng" spc="35" dirty="0">
                <a:latin typeface="微软雅黑" panose="020B0503020204020204" charset="-122"/>
                <a:cs typeface="微软雅黑" panose="020B0503020204020204" charset="-122"/>
              </a:rPr>
              <a:t>、</a:t>
            </a:r>
            <a:r>
              <a:rPr sz="1600" b="1" u="sng" spc="50" dirty="0">
                <a:latin typeface="微软雅黑" panose="020B0503020204020204" charset="-122"/>
                <a:cs typeface="微软雅黑" panose="020B0503020204020204" charset="-122"/>
              </a:rPr>
              <a:t>城</a:t>
            </a:r>
            <a:r>
              <a:rPr sz="1600" b="1" u="sng" spc="35" dirty="0">
                <a:latin typeface="微软雅黑" panose="020B0503020204020204" charset="-122"/>
                <a:cs typeface="微软雅黑" panose="020B0503020204020204" charset="-122"/>
              </a:rPr>
              <a:t>市</a:t>
            </a:r>
            <a:r>
              <a:rPr sz="1600" b="1" u="sng" spc="50" dirty="0">
                <a:latin typeface="微软雅黑" panose="020B0503020204020204" charset="-122"/>
                <a:cs typeface="微软雅黑" panose="020B0503020204020204" charset="-122"/>
              </a:rPr>
              <a:t>管理、</a:t>
            </a:r>
            <a:r>
              <a:rPr sz="1600" b="1" u="sng" spc="35" dirty="0">
                <a:latin typeface="微软雅黑" panose="020B0503020204020204" charset="-122"/>
                <a:cs typeface="微软雅黑" panose="020B0503020204020204" charset="-122"/>
              </a:rPr>
              <a:t>农</a:t>
            </a:r>
            <a:r>
              <a:rPr sz="1600" b="1" u="sng" spc="50" dirty="0">
                <a:latin typeface="微软雅黑" panose="020B0503020204020204" charset="-122"/>
                <a:cs typeface="微软雅黑" panose="020B0503020204020204" charset="-122"/>
              </a:rPr>
              <a:t>业、</a:t>
            </a:r>
            <a:r>
              <a:rPr sz="1600" b="1" u="sng" spc="35" dirty="0">
                <a:latin typeface="微软雅黑" panose="020B0503020204020204" charset="-122"/>
                <a:cs typeface="微软雅黑" panose="020B0503020204020204" charset="-122"/>
              </a:rPr>
              <a:t>建</a:t>
            </a:r>
            <a:r>
              <a:rPr sz="1600" b="1" u="sng" spc="50" dirty="0">
                <a:latin typeface="微软雅黑" panose="020B0503020204020204" charset="-122"/>
                <a:cs typeface="微软雅黑" panose="020B0503020204020204" charset="-122"/>
              </a:rPr>
              <a:t>筑</a:t>
            </a:r>
            <a:r>
              <a:rPr sz="1600" b="1" u="sng" spc="-5" dirty="0">
                <a:latin typeface="微软雅黑" panose="020B0503020204020204" charset="-122"/>
                <a:cs typeface="微软雅黑" panose="020B0503020204020204" charset="-122"/>
              </a:rPr>
              <a:t>、</a:t>
            </a:r>
            <a:r>
              <a:rPr sz="1600" b="1" u="sng" spc="-1614" dirty="0">
                <a:latin typeface="微软雅黑" panose="020B0503020204020204" charset="-122"/>
                <a:cs typeface="微软雅黑" panose="020B0503020204020204" charset="-122"/>
              </a:rPr>
              <a:t>制 </a:t>
            </a:r>
            <a:r>
              <a:rPr sz="1600" b="1" u="sng" spc="50" dirty="0">
                <a:latin typeface="微软雅黑" panose="020B0503020204020204" charset="-122"/>
                <a:cs typeface="微软雅黑" panose="020B0503020204020204" charset="-122"/>
              </a:rPr>
              <a:t>                                                  造、石油天然气、健康医疗、环境</a:t>
            </a:r>
            <a:r>
              <a:rPr sz="1600" b="1" u="sng" spc="-5" dirty="0">
                <a:latin typeface="微软雅黑" panose="020B0503020204020204" charset="-122"/>
                <a:cs typeface="微软雅黑" panose="020B0503020204020204" charset="-122"/>
              </a:rPr>
              <a:t>保护 等行业。</a:t>
            </a:r>
            <a:endParaRPr sz="1600">
              <a:latin typeface="微软雅黑" panose="020B0503020204020204" charset="-122"/>
              <a:cs typeface="微软雅黑" panose="020B0503020204020204" charset="-122"/>
            </a:endParaRPr>
          </a:p>
          <a:p>
            <a:pPr>
              <a:lnSpc>
                <a:spcPct val="100000"/>
              </a:lnSpc>
            </a:pPr>
            <a:endParaRPr sz="2100">
              <a:latin typeface="Times New Roman" panose="02020603050405020304"/>
              <a:cs typeface="Times New Roman" panose="02020603050405020304"/>
            </a:endParaRPr>
          </a:p>
          <a:p>
            <a:pPr marR="5080" algn="r">
              <a:lnSpc>
                <a:spcPct val="100000"/>
              </a:lnSpc>
              <a:spcBef>
                <a:spcPts val="1335"/>
              </a:spcBef>
            </a:pPr>
            <a:r>
              <a:rPr sz="1600" spc="0" dirty="0">
                <a:latin typeface="宋体" pitchFamily="2" charset="-122"/>
                <a:cs typeface="宋体" pitchFamily="2" charset="-122"/>
              </a:rPr>
              <a:t>数</a:t>
            </a:r>
            <a:r>
              <a:rPr sz="1600" spc="-5" dirty="0">
                <a:latin typeface="宋体" pitchFamily="2" charset="-122"/>
                <a:cs typeface="宋体" pitchFamily="2" charset="-122"/>
              </a:rPr>
              <a:t>字孪</a:t>
            </a:r>
            <a:r>
              <a:rPr sz="1600" spc="0" dirty="0">
                <a:latin typeface="宋体" pitchFamily="2" charset="-122"/>
                <a:cs typeface="宋体" pitchFamily="2" charset="-122"/>
              </a:rPr>
              <a:t>生</a:t>
            </a:r>
            <a:r>
              <a:rPr sz="1600" spc="-5" dirty="0">
                <a:latin typeface="宋体" pitchFamily="2" charset="-122"/>
                <a:cs typeface="宋体" pitchFamily="2" charset="-122"/>
              </a:rPr>
              <a:t>的应用</a:t>
            </a:r>
            <a:r>
              <a:rPr sz="1600" spc="0" dirty="0">
                <a:latin typeface="宋体" pitchFamily="2" charset="-122"/>
                <a:cs typeface="宋体" pitchFamily="2" charset="-122"/>
              </a:rPr>
              <a:t>领</a:t>
            </a:r>
            <a:r>
              <a:rPr sz="1600" spc="-5" dirty="0">
                <a:latin typeface="宋体" pitchFamily="2" charset="-122"/>
                <a:cs typeface="宋体" pitchFamily="2" charset="-122"/>
              </a:rPr>
              <a:t>域</a:t>
            </a:r>
            <a:endParaRPr sz="1600">
              <a:latin typeface="宋体" pitchFamily="2" charset="-122"/>
              <a:cs typeface="宋体" pitchFamily="2" charset="-122"/>
            </a:endParaRP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4" name="object 4"/>
          <p:cNvSpPr txBox="1">
            <a:spLocks noGrp="1"/>
          </p:cNvSpPr>
          <p:nvPr>
            <p:ph type="title"/>
          </p:nvPr>
        </p:nvSpPr>
        <p:spPr>
          <a:xfrm>
            <a:off x="1007770" y="1530350"/>
            <a:ext cx="3032760" cy="912494"/>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a:t>
            </a:r>
            <a:endParaRPr sz="3200"/>
          </a:p>
          <a:p>
            <a:pPr marL="460375">
              <a:lnSpc>
                <a:spcPct val="100000"/>
              </a:lnSpc>
              <a:spcBef>
                <a:spcPts val="720"/>
              </a:spcBef>
            </a:pPr>
            <a:r>
              <a:rPr dirty="0"/>
              <a:t>-（1）数字孪生的概念</a:t>
            </a:r>
            <a:endParaRP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3476244" y="3390900"/>
            <a:ext cx="5239511" cy="31302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242466" y="1017270"/>
            <a:ext cx="9707245" cy="2518410"/>
          </a:xfrm>
          <a:prstGeom prst="rect">
            <a:avLst/>
          </a:prstGeom>
        </p:spPr>
        <p:txBody>
          <a:bodyPr vert="horz" wrap="square" lIns="0" tIns="0" rIns="0" bIns="0" rtlCol="0">
            <a:spAutoFit/>
          </a:bodyPr>
          <a:lstStyle/>
          <a:p>
            <a:pPr marL="1270" algn="ctr"/>
            <a:r>
              <a:rPr sz="3200" b="1" dirty="0">
                <a:solidFill>
                  <a:srgbClr val="00A755"/>
                </a:solidFill>
                <a:latin typeface="微软雅黑" panose="020B0503020204020204" charset="-122"/>
                <a:cs typeface="微软雅黑" panose="020B0503020204020204" charset="-122"/>
              </a:rPr>
              <a:t>物联网关南向连接</a:t>
            </a:r>
            <a:endParaRPr sz="3200">
              <a:solidFill>
                <a:prstClr val="black"/>
              </a:solidFill>
              <a:latin typeface="微软雅黑" panose="020B0503020204020204" charset="-122"/>
              <a:cs typeface="微软雅黑" panose="020B0503020204020204" charset="-122"/>
            </a:endParaRPr>
          </a:p>
          <a:p>
            <a:pPr marL="12700" indent="479425">
              <a:spcBef>
                <a:spcPts val="655"/>
              </a:spcBef>
            </a:pPr>
            <a:r>
              <a:rPr b="1" dirty="0">
                <a:solidFill>
                  <a:srgbClr val="00A755"/>
                </a:solidFill>
                <a:latin typeface="微软雅黑" panose="020B0503020204020204" charset="-122"/>
                <a:cs typeface="微软雅黑" panose="020B0503020204020204" charset="-122"/>
              </a:rPr>
              <a:t>蓝牙</a:t>
            </a:r>
            <a:r>
              <a:rPr dirty="0">
                <a:solidFill>
                  <a:prstClr val="black"/>
                </a:solidFill>
                <a:latin typeface="微软雅黑" panose="020B0503020204020204" charset="-122"/>
                <a:cs typeface="微软雅黑" panose="020B0503020204020204" charset="-122"/>
              </a:rPr>
              <a:t>是一种短距</a:t>
            </a:r>
            <a:r>
              <a:rPr spc="10" dirty="0">
                <a:solidFill>
                  <a:prstClr val="black"/>
                </a:solidFill>
                <a:latin typeface="微软雅黑" panose="020B0503020204020204" charset="-122"/>
                <a:cs typeface="微软雅黑" panose="020B0503020204020204" charset="-122"/>
              </a:rPr>
              <a:t>离</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通</a:t>
            </a:r>
            <a:r>
              <a:rPr dirty="0">
                <a:solidFill>
                  <a:prstClr val="black"/>
                </a:solidFill>
                <a:latin typeface="微软雅黑" panose="020B0503020204020204" charset="-122"/>
                <a:cs typeface="微软雅黑" panose="020B0503020204020204" charset="-122"/>
              </a:rPr>
              <a:t>常小于10米</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的无线</a:t>
            </a:r>
            <a:r>
              <a:rPr spc="10" dirty="0">
                <a:solidFill>
                  <a:prstClr val="black"/>
                </a:solidFill>
                <a:latin typeface="微软雅黑" panose="020B0503020204020204" charset="-122"/>
                <a:cs typeface="微软雅黑" panose="020B0503020204020204" charset="-122"/>
              </a:rPr>
              <a:t>通</a:t>
            </a:r>
            <a:r>
              <a:rPr dirty="0">
                <a:solidFill>
                  <a:prstClr val="black"/>
                </a:solidFill>
                <a:latin typeface="微软雅黑" panose="020B0503020204020204" charset="-122"/>
                <a:cs typeface="微软雅黑" panose="020B0503020204020204" charset="-122"/>
              </a:rPr>
              <a:t>信</a:t>
            </a:r>
            <a:r>
              <a:rPr spc="10" dirty="0">
                <a:solidFill>
                  <a:prstClr val="black"/>
                </a:solidFill>
                <a:latin typeface="微软雅黑" panose="020B0503020204020204" charset="-122"/>
                <a:cs typeface="微软雅黑" panose="020B0503020204020204" charset="-122"/>
              </a:rPr>
              <a:t>技</a:t>
            </a:r>
            <a:r>
              <a:rPr dirty="0">
                <a:solidFill>
                  <a:prstClr val="black"/>
                </a:solidFill>
                <a:latin typeface="微软雅黑" panose="020B0503020204020204" charset="-122"/>
                <a:cs typeface="微软雅黑" panose="020B0503020204020204" charset="-122"/>
              </a:rPr>
              <a:t>术，通</a:t>
            </a:r>
            <a:r>
              <a:rPr spc="10" dirty="0">
                <a:solidFill>
                  <a:prstClr val="black"/>
                </a:solidFill>
                <a:latin typeface="微软雅黑" panose="020B0503020204020204" charset="-122"/>
                <a:cs typeface="微软雅黑" panose="020B0503020204020204" charset="-122"/>
              </a:rPr>
              <a:t>常</a:t>
            </a:r>
            <a:r>
              <a:rPr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于</a:t>
            </a:r>
            <a:r>
              <a:rPr dirty="0">
                <a:solidFill>
                  <a:prstClr val="black"/>
                </a:solidFill>
                <a:latin typeface="微软雅黑" panose="020B0503020204020204" charset="-122"/>
                <a:cs typeface="微软雅黑" panose="020B0503020204020204" charset="-122"/>
              </a:rPr>
              <a:t>笔记本</a:t>
            </a:r>
            <a:r>
              <a:rPr spc="10" dirty="0">
                <a:solidFill>
                  <a:prstClr val="black"/>
                </a:solidFill>
                <a:latin typeface="微软雅黑" panose="020B0503020204020204" charset="-122"/>
                <a:cs typeface="微软雅黑" panose="020B0503020204020204" charset="-122"/>
              </a:rPr>
              <a:t>电</a:t>
            </a:r>
            <a:r>
              <a:rPr spc="5" dirty="0">
                <a:solidFill>
                  <a:prstClr val="black"/>
                </a:solidFill>
                <a:latin typeface="微软雅黑" panose="020B0503020204020204" charset="-122"/>
                <a:cs typeface="微软雅黑" panose="020B0503020204020204" charset="-122"/>
              </a:rPr>
              <a:t>脑</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智能手</a:t>
            </a:r>
            <a:r>
              <a:rPr spc="10" dirty="0">
                <a:solidFill>
                  <a:prstClr val="black"/>
                </a:solidFill>
                <a:latin typeface="微软雅黑" panose="020B0503020204020204" charset="-122"/>
                <a:cs typeface="微软雅黑" panose="020B0503020204020204" charset="-122"/>
              </a:rPr>
              <a:t>机</a:t>
            </a:r>
            <a:r>
              <a:rPr dirty="0">
                <a:solidFill>
                  <a:prstClr val="black"/>
                </a:solidFill>
                <a:latin typeface="微软雅黑" panose="020B0503020204020204" charset="-122"/>
                <a:cs typeface="微软雅黑" panose="020B0503020204020204" charset="-122"/>
              </a:rPr>
              <a:t>、车</a:t>
            </a:r>
            <a:endParaRPr>
              <a:solidFill>
                <a:prstClr val="black"/>
              </a:solidFill>
              <a:latin typeface="微软雅黑" panose="020B0503020204020204" charset="-122"/>
              <a:cs typeface="微软雅黑" panose="020B0503020204020204" charset="-122"/>
            </a:endParaRPr>
          </a:p>
          <a:p>
            <a:pPr marL="12700" algn="just">
              <a:spcBef>
                <a:spcPts val="1080"/>
              </a:spcBef>
            </a:pPr>
            <a:r>
              <a:rPr dirty="0">
                <a:solidFill>
                  <a:prstClr val="black"/>
                </a:solidFill>
                <a:latin typeface="微软雅黑" panose="020B0503020204020204" charset="-122"/>
                <a:cs typeface="微软雅黑" panose="020B0503020204020204" charset="-122"/>
              </a:rPr>
              <a:t>载系统、无线耳机，以及各种穿戴设备之间进行数据通信。蓝牙的特点</a:t>
            </a:r>
            <a:r>
              <a:rPr spc="-25"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是：短距</a:t>
            </a:r>
            <a:r>
              <a:rPr spc="15" dirty="0">
                <a:solidFill>
                  <a:prstClr val="black"/>
                </a:solidFill>
                <a:latin typeface="微软雅黑" panose="020B0503020204020204" charset="-122"/>
                <a:cs typeface="微软雅黑" panose="020B0503020204020204" charset="-122"/>
              </a:rPr>
              <a:t>离</a:t>
            </a:r>
            <a:r>
              <a:rPr dirty="0">
                <a:solidFill>
                  <a:prstClr val="black"/>
                </a:solidFill>
                <a:latin typeface="微软雅黑" panose="020B0503020204020204" charset="-122"/>
                <a:cs typeface="微软雅黑" panose="020B0503020204020204" charset="-122"/>
              </a:rPr>
              <a:t>、低功耗、低</a:t>
            </a:r>
            <a:endParaRPr>
              <a:solidFill>
                <a:prstClr val="black"/>
              </a:solidFill>
              <a:latin typeface="微软雅黑" panose="020B0503020204020204" charset="-122"/>
              <a:cs typeface="微软雅黑" panose="020B0503020204020204" charset="-122"/>
            </a:endParaRPr>
          </a:p>
          <a:p>
            <a:pPr marL="12700" marR="5080" algn="just">
              <a:lnSpc>
                <a:spcPct val="150000"/>
              </a:lnSpc>
              <a:spcBef>
                <a:spcPts val="5"/>
              </a:spcBef>
            </a:pPr>
            <a:r>
              <a:rPr spc="10" dirty="0">
                <a:solidFill>
                  <a:prstClr val="black"/>
                </a:solidFill>
                <a:latin typeface="微软雅黑" panose="020B0503020204020204" charset="-122"/>
                <a:cs typeface="微软雅黑" panose="020B0503020204020204" charset="-122"/>
              </a:rPr>
              <a:t>速率，适合</a:t>
            </a:r>
            <a:r>
              <a:rPr dirty="0">
                <a:solidFill>
                  <a:prstClr val="black"/>
                </a:solidFill>
                <a:latin typeface="微软雅黑" panose="020B0503020204020204" charset="-122"/>
                <a:cs typeface="微软雅黑" panose="020B0503020204020204" charset="-122"/>
              </a:rPr>
              <a:t>在</a:t>
            </a:r>
            <a:r>
              <a:rPr spc="10" dirty="0">
                <a:solidFill>
                  <a:prstClr val="black"/>
                </a:solidFill>
                <a:latin typeface="微软雅黑" panose="020B0503020204020204" charset="-122"/>
                <a:cs typeface="微软雅黑" panose="020B0503020204020204" charset="-122"/>
              </a:rPr>
              <a:t>小范围构建</a:t>
            </a:r>
            <a:r>
              <a:rPr dirty="0">
                <a:solidFill>
                  <a:prstClr val="black"/>
                </a:solidFill>
                <a:latin typeface="微软雅黑" panose="020B0503020204020204" charset="-122"/>
                <a:cs typeface="微软雅黑" panose="020B0503020204020204" charset="-122"/>
              </a:rPr>
              <a:t>起</a:t>
            </a:r>
            <a:r>
              <a:rPr spc="10" dirty="0">
                <a:solidFill>
                  <a:prstClr val="black"/>
                </a:solidFill>
                <a:latin typeface="微软雅黑" panose="020B0503020204020204" charset="-122"/>
                <a:cs typeface="微软雅黑" panose="020B0503020204020204" charset="-122"/>
              </a:rPr>
              <a:t>个人区域网</a:t>
            </a:r>
            <a:r>
              <a:rPr spc="-10" dirty="0">
                <a:solidFill>
                  <a:prstClr val="black"/>
                </a:solidFill>
                <a:latin typeface="微软雅黑" panose="020B0503020204020204" charset="-122"/>
                <a:cs typeface="微软雅黑" panose="020B0503020204020204" charset="-122"/>
              </a:rPr>
              <a:t>络</a:t>
            </a:r>
            <a:r>
              <a:rPr spc="-30" dirty="0">
                <a:solidFill>
                  <a:prstClr val="black"/>
                </a:solidFill>
                <a:latin typeface="微软雅黑" panose="020B0503020204020204" charset="-122"/>
                <a:cs typeface="微软雅黑" panose="020B0503020204020204" charset="-122"/>
              </a:rPr>
              <a:t>（PAN,</a:t>
            </a:r>
            <a:r>
              <a:rPr spc="345"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Personal</a:t>
            </a:r>
            <a:r>
              <a:rPr spc="365"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Area</a:t>
            </a:r>
            <a:r>
              <a:rPr spc="360"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Network）</a:t>
            </a:r>
            <a:r>
              <a:rPr spc="10" dirty="0">
                <a:solidFill>
                  <a:prstClr val="black"/>
                </a:solidFill>
                <a:latin typeface="微软雅黑" panose="020B0503020204020204" charset="-122"/>
                <a:cs typeface="微软雅黑" panose="020B0503020204020204" charset="-122"/>
              </a:rPr>
              <a:t>。除了在个人穿戴 和消费电</a:t>
            </a:r>
            <a:r>
              <a:rPr spc="20" dirty="0">
                <a:solidFill>
                  <a:prstClr val="black"/>
                </a:solidFill>
                <a:latin typeface="微软雅黑" panose="020B0503020204020204" charset="-122"/>
                <a:cs typeface="微软雅黑" panose="020B0503020204020204" charset="-122"/>
              </a:rPr>
              <a:t>子设</a:t>
            </a:r>
            <a:r>
              <a:rPr spc="10" dirty="0">
                <a:solidFill>
                  <a:prstClr val="black"/>
                </a:solidFill>
                <a:latin typeface="微软雅黑" panose="020B0503020204020204" charset="-122"/>
                <a:cs typeface="微软雅黑" panose="020B0503020204020204" charset="-122"/>
              </a:rPr>
              <a:t>备上广泛</a:t>
            </a:r>
            <a:r>
              <a:rPr spc="20" dirty="0">
                <a:solidFill>
                  <a:prstClr val="black"/>
                </a:solidFill>
                <a:latin typeface="微软雅黑" panose="020B0503020204020204" charset="-122"/>
                <a:cs typeface="微软雅黑" panose="020B0503020204020204" charset="-122"/>
              </a:rPr>
              <a:t>使用</a:t>
            </a:r>
            <a:r>
              <a:rPr spc="10" dirty="0">
                <a:solidFill>
                  <a:prstClr val="black"/>
                </a:solidFill>
                <a:latin typeface="微软雅黑" panose="020B0503020204020204" charset="-122"/>
                <a:cs typeface="微软雅黑" panose="020B0503020204020204" charset="-122"/>
              </a:rPr>
              <a:t>以</a:t>
            </a:r>
            <a:r>
              <a:rPr spc="35" dirty="0">
                <a:solidFill>
                  <a:prstClr val="black"/>
                </a:solidFill>
                <a:latin typeface="微软雅黑" panose="020B0503020204020204" charset="-122"/>
                <a:cs typeface="微软雅黑" panose="020B0503020204020204" charset="-122"/>
              </a:rPr>
              <a:t>外</a:t>
            </a:r>
            <a:r>
              <a:rPr spc="10" dirty="0">
                <a:solidFill>
                  <a:prstClr val="black"/>
                </a:solidFill>
                <a:latin typeface="微软雅黑" panose="020B0503020204020204" charset="-122"/>
                <a:cs typeface="微软雅黑" panose="020B0503020204020204" charset="-122"/>
              </a:rPr>
              <a:t>，蓝</a:t>
            </a:r>
            <a:r>
              <a:rPr spc="20" dirty="0">
                <a:solidFill>
                  <a:prstClr val="black"/>
                </a:solidFill>
                <a:latin typeface="微软雅黑" panose="020B0503020204020204" charset="-122"/>
                <a:cs typeface="微软雅黑" panose="020B0503020204020204" charset="-122"/>
              </a:rPr>
              <a:t>牙技</a:t>
            </a:r>
            <a:r>
              <a:rPr spc="10" dirty="0">
                <a:solidFill>
                  <a:prstClr val="black"/>
                </a:solidFill>
                <a:latin typeface="微软雅黑" panose="020B0503020204020204" charset="-122"/>
                <a:cs typeface="微软雅黑" panose="020B0503020204020204" charset="-122"/>
              </a:rPr>
              <a:t>术也被用</a:t>
            </a:r>
            <a:r>
              <a:rPr spc="20" dirty="0">
                <a:solidFill>
                  <a:prstClr val="black"/>
                </a:solidFill>
                <a:latin typeface="微软雅黑" panose="020B0503020204020204" charset="-122"/>
                <a:cs typeface="微软雅黑" panose="020B0503020204020204" charset="-122"/>
              </a:rPr>
              <a:t>于工</a:t>
            </a:r>
            <a:r>
              <a:rPr spc="25" dirty="0">
                <a:solidFill>
                  <a:prstClr val="black"/>
                </a:solidFill>
                <a:latin typeface="微软雅黑" panose="020B0503020204020204" charset="-122"/>
                <a:cs typeface="微软雅黑" panose="020B0503020204020204" charset="-122"/>
              </a:rPr>
              <a:t>业</a:t>
            </a:r>
            <a:r>
              <a:rPr spc="10" dirty="0">
                <a:solidFill>
                  <a:prstClr val="black"/>
                </a:solidFill>
                <a:latin typeface="微软雅黑" panose="020B0503020204020204" charset="-122"/>
                <a:cs typeface="微软雅黑" panose="020B0503020204020204" charset="-122"/>
              </a:rPr>
              <a:t>、医疗、</a:t>
            </a:r>
            <a:r>
              <a:rPr spc="20" dirty="0">
                <a:solidFill>
                  <a:prstClr val="black"/>
                </a:solidFill>
                <a:latin typeface="微软雅黑" panose="020B0503020204020204" charset="-122"/>
                <a:cs typeface="微软雅黑" panose="020B0503020204020204" charset="-122"/>
              </a:rPr>
              <a:t>汽</a:t>
            </a:r>
            <a:r>
              <a:rPr spc="10" dirty="0">
                <a:solidFill>
                  <a:prstClr val="black"/>
                </a:solidFill>
                <a:latin typeface="微软雅黑" panose="020B0503020204020204" charset="-122"/>
                <a:cs typeface="微软雅黑" panose="020B0503020204020204" charset="-122"/>
              </a:rPr>
              <a:t>车等领</a:t>
            </a:r>
            <a:r>
              <a:rPr spc="20" dirty="0">
                <a:solidFill>
                  <a:prstClr val="black"/>
                </a:solidFill>
                <a:latin typeface="微软雅黑" panose="020B0503020204020204" charset="-122"/>
                <a:cs typeface="微软雅黑" panose="020B0503020204020204" charset="-122"/>
              </a:rPr>
              <a:t>域</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提</a:t>
            </a:r>
            <a:r>
              <a:rPr spc="10" dirty="0">
                <a:solidFill>
                  <a:prstClr val="black"/>
                </a:solidFill>
                <a:latin typeface="微软雅黑" panose="020B0503020204020204" charset="-122"/>
                <a:cs typeface="微软雅黑" panose="020B0503020204020204" charset="-122"/>
              </a:rPr>
              <a:t>供设备联网</a:t>
            </a:r>
            <a:r>
              <a:rPr dirty="0">
                <a:solidFill>
                  <a:prstClr val="black"/>
                </a:solidFill>
                <a:latin typeface="微软雅黑" panose="020B0503020204020204" charset="-122"/>
                <a:cs typeface="微软雅黑" panose="020B0503020204020204" charset="-122"/>
              </a:rPr>
              <a:t>和 诊断的便利。</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2994660" y="3090672"/>
            <a:ext cx="6202679" cy="33345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366519" y="1017270"/>
            <a:ext cx="9460865" cy="2101850"/>
          </a:xfrm>
          <a:prstGeom prst="rect">
            <a:avLst/>
          </a:prstGeom>
        </p:spPr>
        <p:txBody>
          <a:bodyPr vert="horz" wrap="square" lIns="0" tIns="0" rIns="0" bIns="0" rtlCol="0">
            <a:spAutoFit/>
          </a:bodyPr>
          <a:lstStyle/>
          <a:p>
            <a:pPr marL="3102610"/>
            <a:r>
              <a:rPr sz="3200" b="1" dirty="0">
                <a:solidFill>
                  <a:srgbClr val="00A755"/>
                </a:solidFill>
                <a:latin typeface="微软雅黑" panose="020B0503020204020204" charset="-122"/>
                <a:cs typeface="微软雅黑" panose="020B0503020204020204" charset="-122"/>
              </a:rPr>
              <a:t>物联网关南向连接</a:t>
            </a:r>
            <a:endParaRPr sz="3200">
              <a:solidFill>
                <a:prstClr val="black"/>
              </a:solidFill>
              <a:latin typeface="微软雅黑" panose="020B0503020204020204" charset="-122"/>
              <a:cs typeface="微软雅黑" panose="020B0503020204020204" charset="-122"/>
            </a:endParaRPr>
          </a:p>
          <a:p>
            <a:pPr marL="12700" indent="476885">
              <a:spcBef>
                <a:spcPts val="615"/>
              </a:spcBef>
            </a:pPr>
            <a:r>
              <a:rPr b="1" dirty="0">
                <a:solidFill>
                  <a:srgbClr val="00A755"/>
                </a:solidFill>
                <a:latin typeface="微软雅黑" panose="020B0503020204020204" charset="-122"/>
                <a:cs typeface="微软雅黑" panose="020B0503020204020204" charset="-122"/>
              </a:rPr>
              <a:t>Lo</a:t>
            </a:r>
            <a:r>
              <a:rPr b="1" spc="5" dirty="0">
                <a:solidFill>
                  <a:srgbClr val="00A755"/>
                </a:solidFill>
                <a:latin typeface="微软雅黑" panose="020B0503020204020204" charset="-122"/>
                <a:cs typeface="微软雅黑" panose="020B0503020204020204" charset="-122"/>
              </a:rPr>
              <a:t>R</a:t>
            </a:r>
            <a:r>
              <a:rPr b="1" spc="15" dirty="0">
                <a:solidFill>
                  <a:srgbClr val="00A755"/>
                </a:solidFill>
                <a:latin typeface="微软雅黑" panose="020B0503020204020204" charset="-122"/>
                <a:cs typeface="微软雅黑" panose="020B0503020204020204" charset="-122"/>
              </a:rPr>
              <a:t>a</a:t>
            </a:r>
            <a:r>
              <a:rPr spc="20" dirty="0">
                <a:solidFill>
                  <a:prstClr val="black"/>
                </a:solidFill>
                <a:latin typeface="微软雅黑" panose="020B0503020204020204" charset="-122"/>
                <a:cs typeface="微软雅黑" panose="020B0503020204020204" charset="-122"/>
              </a:rPr>
              <a:t>是一</a:t>
            </a:r>
            <a:r>
              <a:rPr spc="10" dirty="0">
                <a:solidFill>
                  <a:prstClr val="black"/>
                </a:solidFill>
                <a:latin typeface="微软雅黑" panose="020B0503020204020204" charset="-122"/>
                <a:cs typeface="微软雅黑" panose="020B0503020204020204" charset="-122"/>
              </a:rPr>
              <a:t>种窄</a:t>
            </a:r>
            <a:r>
              <a:rPr spc="20" dirty="0">
                <a:solidFill>
                  <a:prstClr val="black"/>
                </a:solidFill>
                <a:latin typeface="微软雅黑" panose="020B0503020204020204" charset="-122"/>
                <a:cs typeface="微软雅黑" panose="020B0503020204020204" charset="-122"/>
              </a:rPr>
              <a:t>带</a:t>
            </a:r>
            <a:r>
              <a:rPr spc="10" dirty="0">
                <a:solidFill>
                  <a:prstClr val="black"/>
                </a:solidFill>
                <a:latin typeface="微软雅黑" panose="020B0503020204020204" charset="-122"/>
                <a:cs typeface="微软雅黑" panose="020B0503020204020204" charset="-122"/>
              </a:rPr>
              <a:t>通信</a:t>
            </a:r>
            <a:r>
              <a:rPr spc="20" dirty="0">
                <a:solidFill>
                  <a:prstClr val="black"/>
                </a:solidFill>
                <a:latin typeface="微软雅黑" panose="020B0503020204020204" charset="-122"/>
                <a:cs typeface="微软雅黑" panose="020B0503020204020204" charset="-122"/>
              </a:rPr>
              <a:t>技</a:t>
            </a:r>
            <a:r>
              <a:rPr spc="25" dirty="0">
                <a:solidFill>
                  <a:prstClr val="black"/>
                </a:solidFill>
                <a:latin typeface="微软雅黑" panose="020B0503020204020204" charset="-122"/>
                <a:cs typeface="微软雅黑" panose="020B0503020204020204" charset="-122"/>
              </a:rPr>
              <a:t>术</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它</a:t>
            </a:r>
            <a:r>
              <a:rPr spc="10" dirty="0">
                <a:solidFill>
                  <a:prstClr val="black"/>
                </a:solidFill>
                <a:latin typeface="微软雅黑" panose="020B0503020204020204" charset="-122"/>
                <a:cs typeface="微软雅黑" panose="020B0503020204020204" charset="-122"/>
              </a:rPr>
              <a:t>使用</a:t>
            </a:r>
            <a:r>
              <a:rPr spc="20" dirty="0">
                <a:solidFill>
                  <a:prstClr val="black"/>
                </a:solidFill>
                <a:latin typeface="微软雅黑" panose="020B0503020204020204" charset="-122"/>
                <a:cs typeface="微软雅黑" panose="020B0503020204020204" charset="-122"/>
              </a:rPr>
              <a:t>了</a:t>
            </a:r>
            <a:r>
              <a:rPr spc="10" dirty="0">
                <a:solidFill>
                  <a:prstClr val="black"/>
                </a:solidFill>
                <a:latin typeface="微软雅黑" panose="020B0503020204020204" charset="-122"/>
                <a:cs typeface="微软雅黑" panose="020B0503020204020204" charset="-122"/>
              </a:rPr>
              <a:t>非授</a:t>
            </a:r>
            <a:r>
              <a:rPr spc="20" dirty="0">
                <a:solidFill>
                  <a:prstClr val="black"/>
                </a:solidFill>
                <a:latin typeface="微软雅黑" panose="020B0503020204020204" charset="-122"/>
                <a:cs typeface="微软雅黑" panose="020B0503020204020204" charset="-122"/>
              </a:rPr>
              <a:t>权</a:t>
            </a:r>
            <a:r>
              <a:rPr spc="10" dirty="0">
                <a:solidFill>
                  <a:prstClr val="black"/>
                </a:solidFill>
                <a:latin typeface="微软雅黑" panose="020B0503020204020204" charset="-122"/>
                <a:cs typeface="微软雅黑" panose="020B0503020204020204" charset="-122"/>
              </a:rPr>
              <a:t>频</a:t>
            </a:r>
            <a:r>
              <a:rPr spc="25" dirty="0">
                <a:solidFill>
                  <a:prstClr val="black"/>
                </a:solidFill>
                <a:latin typeface="微软雅黑" panose="020B0503020204020204" charset="-122"/>
                <a:cs typeface="微软雅黑" panose="020B0503020204020204" charset="-122"/>
              </a:rPr>
              <a:t>段</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L</a:t>
            </a:r>
            <a:r>
              <a:rPr dirty="0">
                <a:solidFill>
                  <a:prstClr val="black"/>
                </a:solidFill>
                <a:latin typeface="微软雅黑" panose="020B0503020204020204" charset="-122"/>
                <a:cs typeface="微软雅黑" panose="020B0503020204020204" charset="-122"/>
              </a:rPr>
              <a:t>oR</a:t>
            </a:r>
            <a:r>
              <a:rPr spc="20" dirty="0">
                <a:solidFill>
                  <a:prstClr val="black"/>
                </a:solidFill>
                <a:latin typeface="微软雅黑" panose="020B0503020204020204" charset="-122"/>
                <a:cs typeface="微软雅黑" panose="020B0503020204020204" charset="-122"/>
              </a:rPr>
              <a:t>a</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组</a:t>
            </a:r>
            <a:r>
              <a:rPr spc="10" dirty="0">
                <a:solidFill>
                  <a:prstClr val="black"/>
                </a:solidFill>
                <a:latin typeface="微软雅黑" panose="020B0503020204020204" charset="-122"/>
                <a:cs typeface="微软雅黑" panose="020B0503020204020204" charset="-122"/>
              </a:rPr>
              <a:t>网</a:t>
            </a:r>
            <a:r>
              <a:rPr spc="20"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时</a:t>
            </a:r>
            <a:r>
              <a:rPr spc="20" dirty="0">
                <a:solidFill>
                  <a:prstClr val="black"/>
                </a:solidFill>
                <a:latin typeface="微软雅黑" panose="020B0503020204020204" charset="-122"/>
                <a:cs typeface="微软雅黑" panose="020B0503020204020204" charset="-122"/>
              </a:rPr>
              <a:t>候</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不</a:t>
            </a:r>
            <a:r>
              <a:rPr spc="10" dirty="0">
                <a:solidFill>
                  <a:prstClr val="black"/>
                </a:solidFill>
                <a:latin typeface="微软雅黑" panose="020B0503020204020204" charset="-122"/>
                <a:cs typeface="微软雅黑" panose="020B0503020204020204" charset="-122"/>
              </a:rPr>
              <a:t>需</a:t>
            </a:r>
            <a:r>
              <a:rPr spc="20" dirty="0">
                <a:solidFill>
                  <a:prstClr val="black"/>
                </a:solidFill>
                <a:latin typeface="微软雅黑" panose="020B0503020204020204" charset="-122"/>
                <a:cs typeface="微软雅黑" panose="020B0503020204020204" charset="-122"/>
              </a:rPr>
              <a:t>要</a:t>
            </a:r>
            <a:r>
              <a:rPr spc="10" dirty="0">
                <a:solidFill>
                  <a:prstClr val="black"/>
                </a:solidFill>
                <a:latin typeface="微软雅黑" panose="020B0503020204020204" charset="-122"/>
                <a:cs typeface="微软雅黑" panose="020B0503020204020204" charset="-122"/>
              </a:rPr>
              <a:t>运营商</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12700" marR="5080" algn="just">
              <a:lnSpc>
                <a:spcPct val="150000"/>
              </a:lnSpc>
            </a:pPr>
            <a:r>
              <a:rPr dirty="0">
                <a:solidFill>
                  <a:prstClr val="black"/>
                </a:solidFill>
                <a:latin typeface="微软雅黑" panose="020B0503020204020204" charset="-122"/>
                <a:cs typeface="微软雅黑" panose="020B0503020204020204" charset="-122"/>
              </a:rPr>
              <a:t>支持，终端</a:t>
            </a:r>
            <a:r>
              <a:rPr spc="10" dirty="0">
                <a:solidFill>
                  <a:prstClr val="black"/>
                </a:solidFill>
                <a:latin typeface="微软雅黑" panose="020B0503020204020204" charset="-122"/>
                <a:cs typeface="微软雅黑" panose="020B0503020204020204" charset="-122"/>
              </a:rPr>
              <a:t>设</a:t>
            </a:r>
            <a:r>
              <a:rPr dirty="0">
                <a:solidFill>
                  <a:prstClr val="black"/>
                </a:solidFill>
                <a:latin typeface="微软雅黑" panose="020B0503020204020204" charset="-122"/>
                <a:cs typeface="微软雅黑" panose="020B0503020204020204" charset="-122"/>
              </a:rPr>
              <a:t>备通过</a:t>
            </a:r>
            <a:r>
              <a:rPr spc="-5" dirty="0">
                <a:solidFill>
                  <a:prstClr val="black"/>
                </a:solidFill>
                <a:latin typeface="微软雅黑" panose="020B0503020204020204" charset="-122"/>
                <a:cs typeface="微软雅黑" panose="020B0503020204020204" charset="-122"/>
              </a:rPr>
              <a:t>LoRa</a:t>
            </a:r>
            <a:r>
              <a:rPr spc="10" dirty="0">
                <a:solidFill>
                  <a:prstClr val="black"/>
                </a:solidFill>
                <a:latin typeface="微软雅黑" panose="020B0503020204020204" charset="-122"/>
                <a:cs typeface="微软雅黑" panose="020B0503020204020204" charset="-122"/>
              </a:rPr>
              <a:t>网</a:t>
            </a:r>
            <a:r>
              <a:rPr dirty="0">
                <a:solidFill>
                  <a:prstClr val="black"/>
                </a:solidFill>
                <a:latin typeface="微软雅黑" panose="020B0503020204020204" charset="-122"/>
                <a:cs typeface="微软雅黑" panose="020B0503020204020204" charset="-122"/>
              </a:rPr>
              <a:t>关与局域网</a:t>
            </a:r>
            <a:r>
              <a:rPr spc="10" dirty="0">
                <a:solidFill>
                  <a:prstClr val="black"/>
                </a:solidFill>
                <a:latin typeface="微软雅黑" panose="020B0503020204020204" charset="-122"/>
                <a:cs typeface="微软雅黑" panose="020B0503020204020204" charset="-122"/>
              </a:rPr>
              <a:t>或</a:t>
            </a:r>
            <a:r>
              <a:rPr dirty="0">
                <a:solidFill>
                  <a:prstClr val="black"/>
                </a:solidFill>
                <a:latin typeface="微软雅黑" panose="020B0503020204020204" charset="-122"/>
                <a:cs typeface="微软雅黑" panose="020B0503020204020204" charset="-122"/>
              </a:rPr>
              <a:t>者互联网连接</a:t>
            </a:r>
            <a:r>
              <a:rPr spc="315"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LoRa</a:t>
            </a:r>
            <a:r>
              <a:rPr dirty="0">
                <a:solidFill>
                  <a:prstClr val="black"/>
                </a:solidFill>
                <a:latin typeface="微软雅黑" panose="020B0503020204020204" charset="-122"/>
                <a:cs typeface="微软雅黑" panose="020B0503020204020204" charset="-122"/>
              </a:rPr>
              <a:t>可以</a:t>
            </a:r>
            <a:r>
              <a:rPr spc="10" dirty="0">
                <a:solidFill>
                  <a:prstClr val="black"/>
                </a:solidFill>
                <a:latin typeface="微软雅黑" panose="020B0503020204020204" charset="-122"/>
                <a:cs typeface="微软雅黑" panose="020B0503020204020204" charset="-122"/>
              </a:rPr>
              <a:t>用</a:t>
            </a:r>
            <a:r>
              <a:rPr dirty="0">
                <a:solidFill>
                  <a:prstClr val="black"/>
                </a:solidFill>
                <a:latin typeface="微软雅黑" panose="020B0503020204020204" charset="-122"/>
                <a:cs typeface="微软雅黑" panose="020B0503020204020204" charset="-122"/>
              </a:rPr>
              <a:t>于企业建立</a:t>
            </a:r>
            <a:r>
              <a:rPr spc="10" dirty="0">
                <a:solidFill>
                  <a:prstClr val="black"/>
                </a:solidFill>
                <a:latin typeface="微软雅黑" panose="020B0503020204020204" charset="-122"/>
                <a:cs typeface="微软雅黑" panose="020B0503020204020204" charset="-122"/>
              </a:rPr>
              <a:t>广</a:t>
            </a:r>
            <a:r>
              <a:rPr dirty="0">
                <a:solidFill>
                  <a:prstClr val="black"/>
                </a:solidFill>
                <a:latin typeface="微软雅黑" panose="020B0503020204020204" charset="-122"/>
                <a:cs typeface="微软雅黑" panose="020B0503020204020204" charset="-122"/>
              </a:rPr>
              <a:t>域的私有 </a:t>
            </a:r>
            <a:r>
              <a:rPr spc="20" dirty="0">
                <a:solidFill>
                  <a:prstClr val="black"/>
                </a:solidFill>
                <a:latin typeface="微软雅黑" panose="020B0503020204020204" charset="-122"/>
                <a:cs typeface="微软雅黑" panose="020B0503020204020204" charset="-122"/>
              </a:rPr>
              <a:t>无线网</a:t>
            </a:r>
            <a:r>
              <a:rPr spc="25" dirty="0">
                <a:solidFill>
                  <a:prstClr val="black"/>
                </a:solidFill>
                <a:latin typeface="微软雅黑" panose="020B0503020204020204" charset="-122"/>
                <a:cs typeface="微软雅黑" panose="020B0503020204020204" charset="-122"/>
              </a:rPr>
              <a:t>络</a:t>
            </a:r>
            <a:r>
              <a:rPr spc="20" dirty="0">
                <a:solidFill>
                  <a:prstClr val="black"/>
                </a:solidFill>
                <a:latin typeface="微软雅黑" panose="020B0503020204020204" charset="-122"/>
                <a:cs typeface="微软雅黑" panose="020B0503020204020204" charset="-122"/>
              </a:rPr>
              <a:t>，连接企业场景中的各种物联</a:t>
            </a:r>
            <a:r>
              <a:rPr spc="5" dirty="0">
                <a:solidFill>
                  <a:prstClr val="black"/>
                </a:solidFill>
                <a:latin typeface="微软雅黑" panose="020B0503020204020204" charset="-122"/>
                <a:cs typeface="微软雅黑" panose="020B0503020204020204" charset="-122"/>
              </a:rPr>
              <a:t>网</a:t>
            </a:r>
            <a:r>
              <a:rPr spc="20" dirty="0">
                <a:solidFill>
                  <a:prstClr val="black"/>
                </a:solidFill>
                <a:latin typeface="微软雅黑" panose="020B0503020204020204" charset="-122"/>
                <a:cs typeface="微软雅黑" panose="020B0503020204020204" charset="-122"/>
              </a:rPr>
              <a:t>设</a:t>
            </a:r>
            <a:r>
              <a:rPr spc="30" dirty="0">
                <a:solidFill>
                  <a:prstClr val="black"/>
                </a:solidFill>
                <a:latin typeface="微软雅黑" panose="020B0503020204020204" charset="-122"/>
                <a:cs typeface="微软雅黑" panose="020B0503020204020204" charset="-122"/>
              </a:rPr>
              <a:t>备</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设备</a:t>
            </a:r>
            <a:r>
              <a:rPr spc="5" dirty="0">
                <a:solidFill>
                  <a:prstClr val="black"/>
                </a:solidFill>
                <a:latin typeface="微软雅黑" panose="020B0503020204020204" charset="-122"/>
                <a:cs typeface="微软雅黑" panose="020B0503020204020204" charset="-122"/>
              </a:rPr>
              <a:t>与</a:t>
            </a:r>
            <a:r>
              <a:rPr spc="15" dirty="0">
                <a:solidFill>
                  <a:prstClr val="black"/>
                </a:solidFill>
                <a:latin typeface="微软雅黑" panose="020B0503020204020204" charset="-122"/>
                <a:cs typeface="微软雅黑" panose="020B0503020204020204" charset="-122"/>
              </a:rPr>
              <a:t>网关之间的</a:t>
            </a:r>
            <a:r>
              <a:rPr spc="5" dirty="0">
                <a:solidFill>
                  <a:prstClr val="black"/>
                </a:solidFill>
                <a:latin typeface="微软雅黑" panose="020B0503020204020204" charset="-122"/>
                <a:cs typeface="微软雅黑" panose="020B0503020204020204" charset="-122"/>
              </a:rPr>
              <a:t>距</a:t>
            </a:r>
            <a:r>
              <a:rPr spc="15" dirty="0">
                <a:solidFill>
                  <a:prstClr val="black"/>
                </a:solidFill>
                <a:latin typeface="微软雅黑" panose="020B0503020204020204" charset="-122"/>
                <a:cs typeface="微软雅黑" panose="020B0503020204020204" charset="-122"/>
              </a:rPr>
              <a:t>离可以达</a:t>
            </a:r>
            <a:r>
              <a:rPr spc="55" dirty="0">
                <a:solidFill>
                  <a:prstClr val="black"/>
                </a:solidFill>
                <a:latin typeface="微软雅黑" panose="020B0503020204020204" charset="-122"/>
                <a:cs typeface="微软雅黑" panose="020B0503020204020204" charset="-122"/>
              </a:rPr>
              <a:t>到</a:t>
            </a:r>
            <a:r>
              <a:rPr spc="20" dirty="0">
                <a:solidFill>
                  <a:prstClr val="black"/>
                </a:solidFill>
                <a:latin typeface="微软雅黑" panose="020B0503020204020204" charset="-122"/>
                <a:cs typeface="微软雅黑" panose="020B0503020204020204" charset="-122"/>
              </a:rPr>
              <a:t>2</a:t>
            </a:r>
            <a:r>
              <a:rPr spc="5" dirty="0">
                <a:solidFill>
                  <a:prstClr val="black"/>
                </a:solidFill>
                <a:latin typeface="微软雅黑" panose="020B0503020204020204" charset="-122"/>
                <a:cs typeface="微软雅黑" panose="020B0503020204020204" charset="-122"/>
              </a:rPr>
              <a:t>公</a:t>
            </a:r>
            <a:r>
              <a:rPr spc="15" dirty="0">
                <a:solidFill>
                  <a:prstClr val="black"/>
                </a:solidFill>
                <a:latin typeface="微软雅黑" panose="020B0503020204020204" charset="-122"/>
                <a:cs typeface="微软雅黑" panose="020B0503020204020204" charset="-122"/>
              </a:rPr>
              <a:t>里</a:t>
            </a:r>
            <a:r>
              <a:rPr spc="25" dirty="0">
                <a:solidFill>
                  <a:prstClr val="black"/>
                </a:solidFill>
                <a:latin typeface="微软雅黑" panose="020B0503020204020204" charset="-122"/>
                <a:cs typeface="微软雅黑" panose="020B0503020204020204" charset="-122"/>
              </a:rPr>
              <a:t>至</a:t>
            </a:r>
            <a:r>
              <a:rPr spc="5" dirty="0">
                <a:solidFill>
                  <a:prstClr val="black"/>
                </a:solidFill>
                <a:latin typeface="微软雅黑" panose="020B0503020204020204" charset="-122"/>
                <a:cs typeface="微软雅黑" panose="020B0503020204020204" charset="-122"/>
              </a:rPr>
              <a:t>10</a:t>
            </a:r>
            <a:r>
              <a:rPr dirty="0">
                <a:solidFill>
                  <a:prstClr val="black"/>
                </a:solidFill>
                <a:latin typeface="微软雅黑" panose="020B0503020204020204" charset="-122"/>
                <a:cs typeface="微软雅黑" panose="020B0503020204020204" charset="-122"/>
              </a:rPr>
              <a:t>公 里以上。</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3223260" y="3229355"/>
            <a:ext cx="5745479" cy="33040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290574" y="1017270"/>
            <a:ext cx="9768205" cy="2169160"/>
          </a:xfrm>
          <a:prstGeom prst="rect">
            <a:avLst/>
          </a:prstGeom>
        </p:spPr>
        <p:txBody>
          <a:bodyPr vert="horz" wrap="square" lIns="0" tIns="0" rIns="0" bIns="0" rtlCol="0">
            <a:spAutoFit/>
          </a:bodyPr>
          <a:lstStyle/>
          <a:p>
            <a:pPr marL="3178175"/>
            <a:r>
              <a:rPr sz="3200" b="1" dirty="0">
                <a:solidFill>
                  <a:srgbClr val="00A755"/>
                </a:solidFill>
                <a:latin typeface="微软雅黑" panose="020B0503020204020204" charset="-122"/>
                <a:cs typeface="微软雅黑" panose="020B0503020204020204" charset="-122"/>
              </a:rPr>
              <a:t>物联网关南向连接</a:t>
            </a:r>
            <a:endParaRPr sz="3200">
              <a:solidFill>
                <a:prstClr val="black"/>
              </a:solidFill>
              <a:latin typeface="微软雅黑" panose="020B0503020204020204" charset="-122"/>
              <a:cs typeface="微软雅黑" panose="020B0503020204020204" charset="-122"/>
            </a:endParaRPr>
          </a:p>
          <a:p>
            <a:pPr marL="490855">
              <a:spcBef>
                <a:spcPts val="1140"/>
              </a:spcBef>
            </a:pPr>
            <a:r>
              <a:rPr b="1" dirty="0">
                <a:solidFill>
                  <a:srgbClr val="00A755"/>
                </a:solidFill>
                <a:latin typeface="微软雅黑" panose="020B0503020204020204" charset="-122"/>
                <a:cs typeface="微软雅黑" panose="020B0503020204020204" charset="-122"/>
              </a:rPr>
              <a:t>Zigbe</a:t>
            </a:r>
            <a:r>
              <a:rPr b="1" spc="-5" dirty="0">
                <a:solidFill>
                  <a:srgbClr val="00A755"/>
                </a:solidFill>
                <a:latin typeface="微软雅黑" panose="020B0503020204020204" charset="-122"/>
                <a:cs typeface="微软雅黑" panose="020B0503020204020204" charset="-122"/>
              </a:rPr>
              <a:t>e</a:t>
            </a:r>
            <a:r>
              <a:rPr dirty="0">
                <a:solidFill>
                  <a:prstClr val="black"/>
                </a:solidFill>
                <a:latin typeface="微软雅黑" panose="020B0503020204020204" charset="-122"/>
                <a:cs typeface="微软雅黑" panose="020B0503020204020204" charset="-122"/>
              </a:rPr>
              <a:t>是一种短距离（10米至近百米）的无线网络技术，适合在室内环境连接终端设备。</a:t>
            </a:r>
            <a:endParaRPr>
              <a:solidFill>
                <a:prstClr val="black"/>
              </a:solidFill>
              <a:latin typeface="微软雅黑" panose="020B0503020204020204" charset="-122"/>
              <a:cs typeface="微软雅黑" panose="020B0503020204020204" charset="-122"/>
            </a:endParaRPr>
          </a:p>
          <a:p>
            <a:pPr marL="12700" marR="5080">
              <a:lnSpc>
                <a:spcPct val="150000"/>
              </a:lnSpc>
            </a:pPr>
            <a:r>
              <a:rPr spc="-5" dirty="0">
                <a:solidFill>
                  <a:prstClr val="black"/>
                </a:solidFill>
                <a:latin typeface="微软雅黑" panose="020B0503020204020204" charset="-122"/>
                <a:cs typeface="微软雅黑" panose="020B0503020204020204" charset="-122"/>
              </a:rPr>
              <a:t>Zigbee</a:t>
            </a:r>
            <a:r>
              <a:rPr dirty="0">
                <a:solidFill>
                  <a:prstClr val="black"/>
                </a:solidFill>
                <a:latin typeface="微软雅黑" panose="020B0503020204020204" charset="-122"/>
                <a:cs typeface="微软雅黑" panose="020B0503020204020204" charset="-122"/>
              </a:rPr>
              <a:t>网络的下层协议遵</a:t>
            </a:r>
            <a:r>
              <a:rPr spc="-15" dirty="0">
                <a:solidFill>
                  <a:prstClr val="black"/>
                </a:solidFill>
                <a:latin typeface="微软雅黑" panose="020B0503020204020204" charset="-122"/>
                <a:cs typeface="微软雅黑" panose="020B0503020204020204" charset="-122"/>
              </a:rPr>
              <a:t>从</a:t>
            </a:r>
            <a:r>
              <a:rPr spc="-5" dirty="0">
                <a:solidFill>
                  <a:prstClr val="black"/>
                </a:solidFill>
                <a:latin typeface="微软雅黑" panose="020B0503020204020204" charset="-122"/>
                <a:cs typeface="微软雅黑" panose="020B0503020204020204" charset="-122"/>
              </a:rPr>
              <a:t>IEEE</a:t>
            </a:r>
            <a:r>
              <a:rPr spc="-10"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802.15.4标准，上层协议</a:t>
            </a:r>
            <a:r>
              <a:rPr dirty="0">
                <a:solidFill>
                  <a:prstClr val="black"/>
                </a:solidFill>
                <a:latin typeface="微软雅黑" panose="020B0503020204020204" charset="-122"/>
                <a:cs typeface="微软雅黑" panose="020B0503020204020204" charset="-122"/>
              </a:rPr>
              <a:t>由</a:t>
            </a:r>
            <a:r>
              <a:rPr spc="-5" dirty="0">
                <a:solidFill>
                  <a:prstClr val="black"/>
                </a:solidFill>
                <a:latin typeface="微软雅黑" panose="020B0503020204020204" charset="-122"/>
                <a:cs typeface="微软雅黑" panose="020B0503020204020204" charset="-122"/>
              </a:rPr>
              <a:t>Zigbee组织定义规范，实现了传输 </a:t>
            </a:r>
            <a:r>
              <a:rPr dirty="0">
                <a:solidFill>
                  <a:prstClr val="black"/>
                </a:solidFill>
                <a:latin typeface="微软雅黑" panose="020B0503020204020204" charset="-122"/>
                <a:cs typeface="微软雅黑" panose="020B0503020204020204" charset="-122"/>
              </a:rPr>
              <a:t>安全性，以及应用层对节点之间通信的需求。</a:t>
            </a:r>
            <a:r>
              <a:rPr spc="-90"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Zigbee</a:t>
            </a:r>
            <a:r>
              <a:rPr spc="10" dirty="0">
                <a:solidFill>
                  <a:prstClr val="black"/>
                </a:solidFill>
                <a:latin typeface="微软雅黑" panose="020B0503020204020204" charset="-122"/>
                <a:cs typeface="微软雅黑" panose="020B0503020204020204" charset="-122"/>
              </a:rPr>
              <a:t>目</a:t>
            </a:r>
            <a:r>
              <a:rPr dirty="0">
                <a:solidFill>
                  <a:prstClr val="black"/>
                </a:solidFill>
                <a:latin typeface="微软雅黑" panose="020B0503020204020204" charset="-122"/>
                <a:cs typeface="微软雅黑" panose="020B0503020204020204" charset="-122"/>
              </a:rPr>
              <a:t>前主</a:t>
            </a:r>
            <a:r>
              <a:rPr spc="5" dirty="0">
                <a:solidFill>
                  <a:prstClr val="black"/>
                </a:solidFill>
                <a:latin typeface="微软雅黑" panose="020B0503020204020204" charset="-122"/>
                <a:cs typeface="微软雅黑" panose="020B0503020204020204" charset="-122"/>
              </a:rPr>
              <a:t>要</a:t>
            </a:r>
            <a:r>
              <a:rPr dirty="0">
                <a:solidFill>
                  <a:prstClr val="black"/>
                </a:solidFill>
                <a:latin typeface="微软雅黑" panose="020B0503020204020204" charset="-122"/>
                <a:cs typeface="微软雅黑" panose="020B0503020204020204" charset="-122"/>
              </a:rPr>
              <a:t>应用</a:t>
            </a:r>
            <a:r>
              <a:rPr spc="5" dirty="0">
                <a:solidFill>
                  <a:prstClr val="black"/>
                </a:solidFill>
                <a:latin typeface="微软雅黑" panose="020B0503020204020204" charset="-122"/>
                <a:cs typeface="微软雅黑" panose="020B0503020204020204" charset="-122"/>
              </a:rPr>
              <a:t>于</a:t>
            </a:r>
            <a:r>
              <a:rPr dirty="0">
                <a:solidFill>
                  <a:prstClr val="black"/>
                </a:solidFill>
                <a:latin typeface="微软雅黑" panose="020B0503020204020204" charset="-122"/>
                <a:cs typeface="微软雅黑" panose="020B0503020204020204" charset="-122"/>
              </a:rPr>
              <a:t>工业</a:t>
            </a:r>
            <a:r>
              <a:rPr spc="5" dirty="0">
                <a:solidFill>
                  <a:prstClr val="black"/>
                </a:solidFill>
                <a:latin typeface="微软雅黑" panose="020B0503020204020204" charset="-122"/>
                <a:cs typeface="微软雅黑" panose="020B0503020204020204" charset="-122"/>
              </a:rPr>
              <a:t>自</a:t>
            </a:r>
            <a:r>
              <a:rPr dirty="0">
                <a:solidFill>
                  <a:prstClr val="black"/>
                </a:solidFill>
                <a:latin typeface="微软雅黑" panose="020B0503020204020204" charset="-122"/>
                <a:cs typeface="微软雅黑" panose="020B0503020204020204" charset="-122"/>
              </a:rPr>
              <a:t>动化</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楼宇</a:t>
            </a:r>
            <a:r>
              <a:rPr spc="5" dirty="0">
                <a:solidFill>
                  <a:prstClr val="black"/>
                </a:solidFill>
                <a:latin typeface="微软雅黑" panose="020B0503020204020204" charset="-122"/>
                <a:cs typeface="微软雅黑" panose="020B0503020204020204" charset="-122"/>
              </a:rPr>
              <a:t>自</a:t>
            </a:r>
            <a:r>
              <a:rPr dirty="0">
                <a:solidFill>
                  <a:prstClr val="black"/>
                </a:solidFill>
                <a:latin typeface="微软雅黑" panose="020B0503020204020204" charset="-122"/>
                <a:cs typeface="微软雅黑" panose="020B0503020204020204" charset="-122"/>
              </a:rPr>
              <a:t>动化、 仓储与物流、智能家居等包含较多联网设备的场景。</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5677280" y="1029461"/>
            <a:ext cx="84010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点表</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842642" y="1869673"/>
            <a:ext cx="8509635" cy="2085339"/>
          </a:xfrm>
          <a:prstGeom prst="rect">
            <a:avLst/>
          </a:prstGeom>
        </p:spPr>
        <p:txBody>
          <a:bodyPr vert="horz" wrap="square" lIns="0" tIns="0" rIns="0" bIns="0" rtlCol="0">
            <a:spAutoFit/>
          </a:bodyPr>
          <a:lstStyle/>
          <a:p>
            <a:pPr marL="12700" marR="5080" indent="481330" algn="just">
              <a:lnSpc>
                <a:spcPct val="150000"/>
              </a:lnSpc>
            </a:pPr>
            <a:r>
              <a:rPr dirty="0">
                <a:solidFill>
                  <a:prstClr val="black"/>
                </a:solidFill>
                <a:latin typeface="微软雅黑" panose="020B0503020204020204" charset="-122"/>
                <a:cs typeface="微软雅黑" panose="020B0503020204020204" charset="-122"/>
              </a:rPr>
              <a:t>点表属于</a:t>
            </a:r>
            <a:r>
              <a:rPr spc="10" dirty="0">
                <a:solidFill>
                  <a:prstClr val="black"/>
                </a:solidFill>
                <a:latin typeface="微软雅黑" panose="020B0503020204020204" charset="-122"/>
                <a:cs typeface="微软雅黑" panose="020B0503020204020204" charset="-122"/>
              </a:rPr>
              <a:t>自</a:t>
            </a:r>
            <a:r>
              <a:rPr dirty="0">
                <a:solidFill>
                  <a:prstClr val="black"/>
                </a:solidFill>
                <a:latin typeface="微软雅黑" panose="020B0503020204020204" charset="-122"/>
                <a:cs typeface="微软雅黑" panose="020B0503020204020204" charset="-122"/>
              </a:rPr>
              <a:t>动化控制系统行业用语，是现场设备采集的各种变量点的列表集合。 自动化控制中，也把变量点简称为点，点表大多与设备有关，用于表征系统内各个变 量的使用情况，整个自动化控制系统的建设都是以点表中变量的描述和规定为基础而 建设的。通常每个变量都会有对应的唯一的变量名、设备名、设备地址、寄存器、寄 存器地址等相关内容。</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325239" y="739902"/>
            <a:ext cx="354330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整理工业机器人点表</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061719" y="1385930"/>
            <a:ext cx="3574415" cy="1262380"/>
          </a:xfrm>
          <a:prstGeom prst="rect">
            <a:avLst/>
          </a:prstGeom>
        </p:spPr>
        <p:txBody>
          <a:bodyPr vert="horz" wrap="square" lIns="0" tIns="0" rIns="0" bIns="0" rtlCol="0">
            <a:spAutoFit/>
          </a:bodyPr>
          <a:lstStyle/>
          <a:p>
            <a:pPr marL="12700" marR="5080" algn="just">
              <a:lnSpc>
                <a:spcPct val="150000"/>
              </a:lnSpc>
            </a:pPr>
            <a:r>
              <a:rPr b="1" spc="70" dirty="0">
                <a:solidFill>
                  <a:prstClr val="black"/>
                </a:solidFill>
                <a:latin typeface="微软雅黑" panose="020B0503020204020204" charset="-122"/>
                <a:cs typeface="微软雅黑" panose="020B0503020204020204" charset="-122"/>
              </a:rPr>
              <a:t>操作步</a:t>
            </a:r>
            <a:r>
              <a:rPr b="1" spc="50" dirty="0">
                <a:solidFill>
                  <a:prstClr val="black"/>
                </a:solidFill>
                <a:latin typeface="微软雅黑" panose="020B0503020204020204" charset="-122"/>
                <a:cs typeface="微软雅黑" panose="020B0503020204020204" charset="-122"/>
              </a:rPr>
              <a:t>骤</a:t>
            </a:r>
            <a:r>
              <a:rPr spc="70"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参</a:t>
            </a:r>
            <a:r>
              <a:rPr spc="70" dirty="0">
                <a:solidFill>
                  <a:prstClr val="black"/>
                </a:solidFill>
                <a:latin typeface="微软雅黑" panose="020B0503020204020204" charset="-122"/>
                <a:cs typeface="微软雅黑" panose="020B0503020204020204" charset="-122"/>
              </a:rPr>
              <a:t>考工业</a:t>
            </a:r>
            <a:r>
              <a:rPr spc="55" dirty="0">
                <a:solidFill>
                  <a:prstClr val="black"/>
                </a:solidFill>
                <a:latin typeface="微软雅黑" panose="020B0503020204020204" charset="-122"/>
                <a:cs typeface="微软雅黑" panose="020B0503020204020204" charset="-122"/>
              </a:rPr>
              <a:t>机</a:t>
            </a:r>
            <a:r>
              <a:rPr spc="70" dirty="0">
                <a:solidFill>
                  <a:prstClr val="black"/>
                </a:solidFill>
                <a:latin typeface="微软雅黑" panose="020B0503020204020204" charset="-122"/>
                <a:cs typeface="微软雅黑" panose="020B0503020204020204" charset="-122"/>
              </a:rPr>
              <a:t>器</a:t>
            </a:r>
            <a:r>
              <a:rPr spc="55" dirty="0">
                <a:solidFill>
                  <a:prstClr val="black"/>
                </a:solidFill>
                <a:latin typeface="微软雅黑" panose="020B0503020204020204" charset="-122"/>
                <a:cs typeface="微软雅黑" panose="020B0503020204020204" charset="-122"/>
              </a:rPr>
              <a:t>人</a:t>
            </a:r>
            <a:r>
              <a:rPr spc="70" dirty="0">
                <a:solidFill>
                  <a:prstClr val="black"/>
                </a:solidFill>
                <a:latin typeface="微软雅黑" panose="020B0503020204020204" charset="-122"/>
                <a:cs typeface="微软雅黑" panose="020B0503020204020204" charset="-122"/>
              </a:rPr>
              <a:t>点表</a:t>
            </a:r>
            <a:r>
              <a:rPr dirty="0">
                <a:solidFill>
                  <a:prstClr val="black"/>
                </a:solidFill>
                <a:latin typeface="微软雅黑" panose="020B0503020204020204" charset="-122"/>
                <a:cs typeface="微软雅黑" panose="020B0503020204020204" charset="-122"/>
              </a:rPr>
              <a:t>示 </a:t>
            </a:r>
            <a:r>
              <a:rPr spc="70" dirty="0">
                <a:solidFill>
                  <a:prstClr val="black"/>
                </a:solidFill>
                <a:latin typeface="微软雅黑" panose="020B0503020204020204" charset="-122"/>
                <a:cs typeface="微软雅黑" panose="020B0503020204020204" charset="-122"/>
              </a:rPr>
              <a:t>例，整</a:t>
            </a:r>
            <a:r>
              <a:rPr spc="55" dirty="0">
                <a:solidFill>
                  <a:prstClr val="black"/>
                </a:solidFill>
                <a:latin typeface="微软雅黑" panose="020B0503020204020204" charset="-122"/>
                <a:cs typeface="微软雅黑" panose="020B0503020204020204" charset="-122"/>
              </a:rPr>
              <a:t>理</a:t>
            </a:r>
            <a:r>
              <a:rPr spc="70" dirty="0">
                <a:solidFill>
                  <a:prstClr val="black"/>
                </a:solidFill>
                <a:latin typeface="微软雅黑" panose="020B0503020204020204" charset="-122"/>
                <a:cs typeface="微软雅黑" panose="020B0503020204020204" charset="-122"/>
              </a:rPr>
              <a:t>一</a:t>
            </a:r>
            <a:r>
              <a:rPr spc="55" dirty="0">
                <a:solidFill>
                  <a:prstClr val="black"/>
                </a:solidFill>
                <a:latin typeface="微软雅黑" panose="020B0503020204020204" charset="-122"/>
                <a:cs typeface="微软雅黑" panose="020B0503020204020204" charset="-122"/>
              </a:rPr>
              <a:t>份</a:t>
            </a:r>
            <a:r>
              <a:rPr spc="70" dirty="0">
                <a:solidFill>
                  <a:prstClr val="black"/>
                </a:solidFill>
                <a:latin typeface="微软雅黑" panose="020B0503020204020204" charset="-122"/>
                <a:cs typeface="微软雅黑" panose="020B0503020204020204" charset="-122"/>
              </a:rPr>
              <a:t>在本项</a:t>
            </a:r>
            <a:r>
              <a:rPr spc="55" dirty="0">
                <a:solidFill>
                  <a:prstClr val="black"/>
                </a:solidFill>
                <a:latin typeface="微软雅黑" panose="020B0503020204020204" charset="-122"/>
                <a:cs typeface="微软雅黑" panose="020B0503020204020204" charset="-122"/>
              </a:rPr>
              <a:t>目</a:t>
            </a:r>
            <a:r>
              <a:rPr spc="70" dirty="0">
                <a:solidFill>
                  <a:prstClr val="black"/>
                </a:solidFill>
                <a:latin typeface="微软雅黑" panose="020B0503020204020204" charset="-122"/>
                <a:cs typeface="微软雅黑" panose="020B0503020204020204" charset="-122"/>
              </a:rPr>
              <a:t>任</a:t>
            </a:r>
            <a:r>
              <a:rPr spc="55" dirty="0">
                <a:solidFill>
                  <a:prstClr val="black"/>
                </a:solidFill>
                <a:latin typeface="微软雅黑" panose="020B0503020204020204" charset="-122"/>
                <a:cs typeface="微软雅黑" panose="020B0503020204020204" charset="-122"/>
              </a:rPr>
              <a:t>务</a:t>
            </a:r>
            <a:r>
              <a:rPr spc="70" dirty="0">
                <a:solidFill>
                  <a:prstClr val="black"/>
                </a:solidFill>
                <a:latin typeface="微软雅黑" panose="020B0503020204020204" charset="-122"/>
                <a:cs typeface="微软雅黑" panose="020B0503020204020204" charset="-122"/>
              </a:rPr>
              <a:t>一所</a:t>
            </a:r>
            <a:r>
              <a:rPr dirty="0">
                <a:solidFill>
                  <a:prstClr val="black"/>
                </a:solidFill>
                <a:latin typeface="微软雅黑" panose="020B0503020204020204" charset="-122"/>
                <a:cs typeface="微软雅黑" panose="020B0503020204020204" charset="-122"/>
              </a:rPr>
              <a:t>选 工业机器人的点表信</a:t>
            </a:r>
            <a:r>
              <a:rPr spc="-20" dirty="0">
                <a:solidFill>
                  <a:prstClr val="black"/>
                </a:solidFill>
                <a:latin typeface="微软雅黑" panose="020B0503020204020204" charset="-122"/>
                <a:cs typeface="微软雅黑" panose="020B0503020204020204" charset="-122"/>
              </a:rPr>
              <a:t>息</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1061719" y="3392561"/>
            <a:ext cx="3575050" cy="1220470"/>
          </a:xfrm>
          <a:prstGeom prst="rect">
            <a:avLst/>
          </a:prstGeom>
        </p:spPr>
        <p:txBody>
          <a:bodyPr vert="horz" wrap="square" lIns="0" tIns="0" rIns="0" bIns="0" rtlCol="0">
            <a:spAutoFit/>
          </a:bodyPr>
          <a:lstStyle/>
          <a:p>
            <a:pPr marL="12700" marR="5080" indent="278765" algn="just">
              <a:lnSpc>
                <a:spcPct val="125000"/>
              </a:lnSpc>
            </a:pPr>
            <a:r>
              <a:rPr sz="1600" dirty="0">
                <a:solidFill>
                  <a:prstClr val="black"/>
                </a:solidFill>
                <a:latin typeface="宋体" pitchFamily="2" charset="-122"/>
                <a:cs typeface="宋体" pitchFamily="2" charset="-122"/>
              </a:rPr>
              <a:t>【说</a:t>
            </a:r>
            <a:r>
              <a:rPr sz="1600" spc="10"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】本表是一份</a:t>
            </a:r>
            <a:r>
              <a:rPr sz="1600" spc="10" dirty="0">
                <a:solidFill>
                  <a:prstClr val="black"/>
                </a:solidFill>
                <a:latin typeface="宋体" pitchFamily="2" charset="-122"/>
                <a:cs typeface="宋体" pitchFamily="2" charset="-122"/>
              </a:rPr>
              <a:t>相</a:t>
            </a:r>
            <a:r>
              <a:rPr sz="1600" dirty="0">
                <a:solidFill>
                  <a:prstClr val="black"/>
                </a:solidFill>
                <a:latin typeface="宋体" pitchFamily="2" charset="-122"/>
                <a:cs typeface="宋体" pitchFamily="2" charset="-122"/>
              </a:rPr>
              <a:t>对完整的工</a:t>
            </a:r>
            <a:r>
              <a:rPr sz="1600" spc="-5" dirty="0">
                <a:solidFill>
                  <a:prstClr val="black"/>
                </a:solidFill>
                <a:latin typeface="宋体" pitchFamily="2" charset="-122"/>
                <a:cs typeface="宋体" pitchFamily="2" charset="-122"/>
              </a:rPr>
              <a:t>业 </a:t>
            </a:r>
            <a:r>
              <a:rPr sz="1600" spc="30" dirty="0">
                <a:solidFill>
                  <a:prstClr val="black"/>
                </a:solidFill>
                <a:latin typeface="宋体" pitchFamily="2" charset="-122"/>
                <a:cs typeface="宋体" pitchFamily="2" charset="-122"/>
              </a:rPr>
              <a:t>机</a:t>
            </a:r>
            <a:r>
              <a:rPr sz="1600" spc="50" dirty="0">
                <a:solidFill>
                  <a:prstClr val="black"/>
                </a:solidFill>
                <a:latin typeface="宋体" pitchFamily="2" charset="-122"/>
                <a:cs typeface="宋体" pitchFamily="2" charset="-122"/>
              </a:rPr>
              <a:t>器</a:t>
            </a:r>
            <a:r>
              <a:rPr sz="1600" spc="30" dirty="0">
                <a:solidFill>
                  <a:prstClr val="black"/>
                </a:solidFill>
                <a:latin typeface="宋体" pitchFamily="2" charset="-122"/>
                <a:cs typeface="宋体" pitchFamily="2" charset="-122"/>
              </a:rPr>
              <a:t>人点</a:t>
            </a:r>
            <a:r>
              <a:rPr sz="1600" spc="45" dirty="0">
                <a:solidFill>
                  <a:prstClr val="black"/>
                </a:solidFill>
                <a:latin typeface="宋体" pitchFamily="2" charset="-122"/>
                <a:cs typeface="宋体" pitchFamily="2" charset="-122"/>
              </a:rPr>
              <a:t>表</a:t>
            </a:r>
            <a:r>
              <a:rPr sz="1600" spc="50" dirty="0">
                <a:solidFill>
                  <a:prstClr val="black"/>
                </a:solidFill>
                <a:latin typeface="宋体" pitchFamily="2" charset="-122"/>
                <a:cs typeface="宋体" pitchFamily="2" charset="-122"/>
              </a:rPr>
              <a:t>，</a:t>
            </a:r>
            <a:r>
              <a:rPr sz="1600" spc="30" dirty="0">
                <a:solidFill>
                  <a:prstClr val="black"/>
                </a:solidFill>
                <a:latin typeface="宋体" pitchFamily="2" charset="-122"/>
                <a:cs typeface="宋体" pitchFamily="2" charset="-122"/>
              </a:rPr>
              <a:t>在系</a:t>
            </a:r>
            <a:r>
              <a:rPr sz="1600" spc="50" dirty="0">
                <a:solidFill>
                  <a:prstClr val="black"/>
                </a:solidFill>
                <a:latin typeface="宋体" pitchFamily="2" charset="-122"/>
                <a:cs typeface="宋体" pitchFamily="2" charset="-122"/>
              </a:rPr>
              <a:t>统</a:t>
            </a:r>
            <a:r>
              <a:rPr sz="1600" spc="30" dirty="0">
                <a:solidFill>
                  <a:prstClr val="black"/>
                </a:solidFill>
                <a:latin typeface="宋体" pitchFamily="2" charset="-122"/>
                <a:cs typeface="宋体" pitchFamily="2" charset="-122"/>
              </a:rPr>
              <a:t>中已经</a:t>
            </a:r>
            <a:r>
              <a:rPr sz="1600" spc="50" dirty="0">
                <a:solidFill>
                  <a:prstClr val="black"/>
                </a:solidFill>
                <a:latin typeface="宋体" pitchFamily="2" charset="-122"/>
                <a:cs typeface="宋体" pitchFamily="2" charset="-122"/>
              </a:rPr>
              <a:t>预</a:t>
            </a:r>
            <a:r>
              <a:rPr sz="1600" spc="30" dirty="0">
                <a:solidFill>
                  <a:prstClr val="black"/>
                </a:solidFill>
                <a:latin typeface="宋体" pitchFamily="2" charset="-122"/>
                <a:cs typeface="宋体" pitchFamily="2" charset="-122"/>
              </a:rPr>
              <a:t>设了</a:t>
            </a:r>
            <a:r>
              <a:rPr sz="1600" spc="50" dirty="0">
                <a:solidFill>
                  <a:prstClr val="black"/>
                </a:solidFill>
                <a:latin typeface="宋体" pitchFamily="2" charset="-122"/>
                <a:cs typeface="宋体" pitchFamily="2" charset="-122"/>
              </a:rPr>
              <a:t>部</a:t>
            </a:r>
            <a:r>
              <a:rPr sz="1600" spc="-5" dirty="0">
                <a:solidFill>
                  <a:prstClr val="black"/>
                </a:solidFill>
                <a:latin typeface="宋体" pitchFamily="2" charset="-122"/>
                <a:cs typeface="宋体" pitchFamily="2" charset="-122"/>
              </a:rPr>
              <a:t>分 </a:t>
            </a:r>
            <a:r>
              <a:rPr sz="1600" spc="35" dirty="0">
                <a:solidFill>
                  <a:prstClr val="black"/>
                </a:solidFill>
                <a:latin typeface="宋体" pitchFamily="2" charset="-122"/>
                <a:cs typeface="宋体" pitchFamily="2" charset="-122"/>
              </a:rPr>
              <a:t>采</a:t>
            </a:r>
            <a:r>
              <a:rPr sz="1600" spc="50" dirty="0">
                <a:solidFill>
                  <a:prstClr val="black"/>
                </a:solidFill>
                <a:latin typeface="宋体" pitchFamily="2" charset="-122"/>
                <a:cs typeface="宋体" pitchFamily="2" charset="-122"/>
              </a:rPr>
              <a:t>集</a:t>
            </a:r>
            <a:r>
              <a:rPr sz="1600" spc="45" dirty="0">
                <a:solidFill>
                  <a:prstClr val="black"/>
                </a:solidFill>
                <a:latin typeface="宋体" pitchFamily="2" charset="-122"/>
                <a:cs typeface="宋体" pitchFamily="2" charset="-122"/>
              </a:rPr>
              <a:t>点</a:t>
            </a:r>
            <a:r>
              <a:rPr sz="1600" spc="35" dirty="0">
                <a:solidFill>
                  <a:prstClr val="black"/>
                </a:solidFill>
                <a:latin typeface="宋体" pitchFamily="2" charset="-122"/>
                <a:cs typeface="宋体" pitchFamily="2" charset="-122"/>
              </a:rPr>
              <a:t>，其</a:t>
            </a:r>
            <a:r>
              <a:rPr sz="1600" spc="50" dirty="0">
                <a:solidFill>
                  <a:prstClr val="black"/>
                </a:solidFill>
                <a:latin typeface="宋体" pitchFamily="2" charset="-122"/>
                <a:cs typeface="宋体" pitchFamily="2" charset="-122"/>
              </a:rPr>
              <a:t>他</a:t>
            </a:r>
            <a:r>
              <a:rPr sz="1600" spc="35" dirty="0">
                <a:solidFill>
                  <a:prstClr val="black"/>
                </a:solidFill>
                <a:latin typeface="宋体" pitchFamily="2" charset="-122"/>
                <a:cs typeface="宋体" pitchFamily="2" charset="-122"/>
              </a:rPr>
              <a:t>采集</a:t>
            </a:r>
            <a:r>
              <a:rPr sz="1600" spc="50" dirty="0">
                <a:solidFill>
                  <a:prstClr val="black"/>
                </a:solidFill>
                <a:latin typeface="宋体" pitchFamily="2" charset="-122"/>
                <a:cs typeface="宋体" pitchFamily="2" charset="-122"/>
              </a:rPr>
              <a:t>点</a:t>
            </a:r>
            <a:r>
              <a:rPr sz="1600" spc="35" dirty="0">
                <a:solidFill>
                  <a:prstClr val="black"/>
                </a:solidFill>
                <a:latin typeface="宋体" pitchFamily="2" charset="-122"/>
                <a:cs typeface="宋体" pitchFamily="2" charset="-122"/>
              </a:rPr>
              <a:t>需要学</a:t>
            </a:r>
            <a:r>
              <a:rPr sz="1600" spc="50" dirty="0">
                <a:solidFill>
                  <a:prstClr val="black"/>
                </a:solidFill>
                <a:latin typeface="宋体" pitchFamily="2" charset="-122"/>
                <a:cs typeface="宋体" pitchFamily="2" charset="-122"/>
              </a:rPr>
              <a:t>员</a:t>
            </a:r>
            <a:r>
              <a:rPr sz="1600" spc="35" dirty="0">
                <a:solidFill>
                  <a:prstClr val="black"/>
                </a:solidFill>
                <a:latin typeface="宋体" pitchFamily="2" charset="-122"/>
                <a:cs typeface="宋体" pitchFamily="2" charset="-122"/>
              </a:rPr>
              <a:t>在后</a:t>
            </a:r>
            <a:r>
              <a:rPr sz="1600" spc="50" dirty="0">
                <a:solidFill>
                  <a:prstClr val="black"/>
                </a:solidFill>
                <a:latin typeface="宋体" pitchFamily="2" charset="-122"/>
                <a:cs typeface="宋体" pitchFamily="2" charset="-122"/>
              </a:rPr>
              <a:t>续</a:t>
            </a:r>
            <a:r>
              <a:rPr sz="1600" spc="-5" dirty="0">
                <a:solidFill>
                  <a:prstClr val="black"/>
                </a:solidFill>
                <a:latin typeface="宋体" pitchFamily="2" charset="-122"/>
                <a:cs typeface="宋体" pitchFamily="2" charset="-122"/>
              </a:rPr>
              <a:t>的 </a:t>
            </a:r>
            <a:r>
              <a:rPr sz="1600"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操任</a:t>
            </a:r>
            <a:r>
              <a:rPr sz="1600" dirty="0">
                <a:solidFill>
                  <a:prstClr val="black"/>
                </a:solidFill>
                <a:latin typeface="宋体" pitchFamily="2" charset="-122"/>
                <a:cs typeface="宋体" pitchFamily="2" charset="-122"/>
              </a:rPr>
              <a:t>务</a:t>
            </a:r>
            <a:r>
              <a:rPr sz="1600" spc="-5" dirty="0">
                <a:solidFill>
                  <a:prstClr val="black"/>
                </a:solidFill>
                <a:latin typeface="宋体" pitchFamily="2" charset="-122"/>
                <a:cs typeface="宋体" pitchFamily="2" charset="-122"/>
              </a:rPr>
              <a:t>中添加。</a:t>
            </a:r>
            <a:endParaRPr sz="1600">
              <a:solidFill>
                <a:prstClr val="black"/>
              </a:solidFill>
              <a:latin typeface="宋体" pitchFamily="2" charset="-122"/>
              <a:cs typeface="宋体" pitchFamily="2" charset="-122"/>
            </a:endParaRPr>
          </a:p>
        </p:txBody>
      </p:sp>
      <p:sp>
        <p:nvSpPr>
          <p:cNvPr id="8" name="object 8"/>
          <p:cNvSpPr/>
          <p:nvPr/>
        </p:nvSpPr>
        <p:spPr>
          <a:xfrm>
            <a:off x="5000244" y="1400555"/>
            <a:ext cx="6208775" cy="52867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53692" y="1066291"/>
            <a:ext cx="9484995" cy="1512570"/>
          </a:xfrm>
          <a:prstGeom prst="rect">
            <a:avLst/>
          </a:prstGeom>
        </p:spPr>
        <p:txBody>
          <a:bodyPr vert="horz" wrap="square" lIns="0" tIns="0" rIns="0" bIns="0" rtlCol="0">
            <a:spAutoFit/>
          </a:bodyPr>
          <a:lstStyle/>
          <a:p>
            <a:pPr marL="3161665"/>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网关南向通道配置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860"/>
              </a:spcBef>
            </a:pPr>
            <a:r>
              <a:rPr b="1" spc="10"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1</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从</a:t>
            </a:r>
            <a:r>
              <a:rPr spc="10" dirty="0">
                <a:solidFill>
                  <a:prstClr val="black"/>
                </a:solidFill>
                <a:latin typeface="微软雅黑" panose="020B0503020204020204" charset="-122"/>
                <a:cs typeface="微软雅黑" panose="020B0503020204020204" charset="-122"/>
              </a:rPr>
              <a:t>课程</a:t>
            </a:r>
            <a:r>
              <a:rPr dirty="0">
                <a:solidFill>
                  <a:prstClr val="black"/>
                </a:solidFill>
                <a:latin typeface="微软雅黑" panose="020B0503020204020204" charset="-122"/>
                <a:cs typeface="微软雅黑" panose="020B0503020204020204" charset="-122"/>
              </a:rPr>
              <a:t>详</a:t>
            </a:r>
            <a:r>
              <a:rPr spc="10" dirty="0">
                <a:solidFill>
                  <a:prstClr val="black"/>
                </a:solidFill>
                <a:latin typeface="微软雅黑" panose="020B0503020204020204" charset="-122"/>
                <a:cs typeface="微软雅黑" panose="020B0503020204020204" charset="-122"/>
              </a:rPr>
              <a:t>情</a:t>
            </a:r>
            <a:r>
              <a:rPr spc="15" dirty="0">
                <a:solidFill>
                  <a:prstClr val="black"/>
                </a:solidFill>
                <a:latin typeface="微软雅黑" panose="020B0503020204020204" charset="-122"/>
                <a:cs typeface="微软雅黑" panose="020B0503020204020204" charset="-122"/>
              </a:rPr>
              <a:t>页</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进入</a:t>
            </a:r>
            <a:r>
              <a:rPr dirty="0">
                <a:solidFill>
                  <a:prstClr val="black"/>
                </a:solidFill>
                <a:latin typeface="微软雅黑" panose="020B0503020204020204" charset="-122"/>
                <a:cs typeface="微软雅黑" panose="020B0503020204020204" charset="-122"/>
              </a:rPr>
              <a:t>硬</a:t>
            </a:r>
            <a:r>
              <a:rPr spc="10" dirty="0">
                <a:solidFill>
                  <a:prstClr val="black"/>
                </a:solidFill>
                <a:latin typeface="微软雅黑" panose="020B0503020204020204" charset="-122"/>
                <a:cs typeface="微软雅黑" panose="020B0503020204020204" charset="-122"/>
              </a:rPr>
              <a:t>件设</a:t>
            </a:r>
            <a:r>
              <a:rPr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界</a:t>
            </a:r>
            <a:r>
              <a:rPr spc="20"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击本</a:t>
            </a:r>
            <a:r>
              <a:rPr spc="10" dirty="0">
                <a:solidFill>
                  <a:prstClr val="black"/>
                </a:solidFill>
                <a:latin typeface="微软雅黑" panose="020B0503020204020204" charset="-122"/>
                <a:cs typeface="微软雅黑" panose="020B0503020204020204" charset="-122"/>
              </a:rPr>
              <a:t>项目</a:t>
            </a:r>
            <a:r>
              <a:rPr dirty="0">
                <a:solidFill>
                  <a:prstClr val="black"/>
                </a:solidFill>
                <a:latin typeface="微软雅黑" panose="020B0503020204020204" charset="-122"/>
                <a:cs typeface="微软雅黑" panose="020B0503020204020204" charset="-122"/>
              </a:rPr>
              <a:t>任</a:t>
            </a:r>
            <a:r>
              <a:rPr spc="10" dirty="0">
                <a:solidFill>
                  <a:prstClr val="black"/>
                </a:solidFill>
                <a:latin typeface="微软雅黑" panose="020B0503020204020204" charset="-122"/>
                <a:cs typeface="微软雅黑" panose="020B0503020204020204" charset="-122"/>
              </a:rPr>
              <a:t>务</a:t>
            </a:r>
            <a:r>
              <a:rPr dirty="0">
                <a:solidFill>
                  <a:prstClr val="black"/>
                </a:solidFill>
                <a:latin typeface="微软雅黑" panose="020B0503020204020204" charset="-122"/>
                <a:cs typeface="微软雅黑" panose="020B0503020204020204" charset="-122"/>
              </a:rPr>
              <a:t>一创</a:t>
            </a:r>
            <a:r>
              <a:rPr spc="10" dirty="0">
                <a:solidFill>
                  <a:prstClr val="black"/>
                </a:solidFill>
                <a:latin typeface="微软雅黑" panose="020B0503020204020204" charset="-122"/>
                <a:cs typeface="微软雅黑" panose="020B0503020204020204" charset="-122"/>
              </a:rPr>
              <a:t>建</a:t>
            </a:r>
            <a:r>
              <a:rPr spc="20"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业机</a:t>
            </a:r>
            <a:r>
              <a:rPr spc="10" dirty="0">
                <a:solidFill>
                  <a:prstClr val="black"/>
                </a:solidFill>
                <a:latin typeface="微软雅黑" panose="020B0503020204020204" charset="-122"/>
                <a:cs typeface="微软雅黑" panose="020B0503020204020204" charset="-122"/>
              </a:rPr>
              <a:t>器</a:t>
            </a:r>
            <a:r>
              <a:rPr spc="15" dirty="0">
                <a:solidFill>
                  <a:prstClr val="black"/>
                </a:solidFill>
                <a:latin typeface="微软雅黑" panose="020B0503020204020204" charset="-122"/>
                <a:cs typeface="微软雅黑" panose="020B0503020204020204" charset="-122"/>
              </a:rPr>
              <a:t>人</a:t>
            </a:r>
            <a:r>
              <a:rPr spc="-15" dirty="0">
                <a:solidFill>
                  <a:prstClr val="black"/>
                </a:solidFill>
                <a:latin typeface="微软雅黑" panose="020B0503020204020204" charset="-122"/>
                <a:cs typeface="微软雅黑" panose="020B0503020204020204" charset="-122"/>
              </a:rPr>
              <a:t>01</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姓 名”操作列的“查看”按钮。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274063" y="2802635"/>
            <a:ext cx="9643871" cy="32064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71016" y="2799588"/>
            <a:ext cx="9650095" cy="3213100"/>
          </a:xfrm>
          <a:custGeom>
            <a:avLst/>
            <a:gdLst/>
            <a:ahLst/>
            <a:cxnLst/>
            <a:rect l="l" t="t" r="r" b="b"/>
            <a:pathLst>
              <a:path w="9650095" h="3213100">
                <a:moveTo>
                  <a:pt x="0" y="3212592"/>
                </a:moveTo>
                <a:lnTo>
                  <a:pt x="9649968" y="3212592"/>
                </a:lnTo>
                <a:lnTo>
                  <a:pt x="9649968" y="0"/>
                </a:lnTo>
                <a:lnTo>
                  <a:pt x="0" y="0"/>
                </a:lnTo>
                <a:lnTo>
                  <a:pt x="0" y="3212592"/>
                </a:lnTo>
                <a:close/>
              </a:path>
            </a:pathLst>
          </a:custGeom>
          <a:ln w="6096">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502658" y="993775"/>
            <a:ext cx="319024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网关南向通道配置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692912" y="1874520"/>
            <a:ext cx="70256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：单击网关图片右上角的“配置”按钮进入网关配置界面。</a:t>
            </a:r>
            <a:endParaRPr>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692912" y="5756859"/>
            <a:ext cx="10660380" cy="537845"/>
          </a:xfrm>
          <a:prstGeom prst="rect">
            <a:avLst/>
          </a:prstGeom>
        </p:spPr>
        <p:txBody>
          <a:bodyPr vert="horz" wrap="square" lIns="0" tIns="0" rIns="0" bIns="0" rtlCol="0">
            <a:spAutoFit/>
          </a:bodyPr>
          <a:lstStyle/>
          <a:p>
            <a:pPr marL="291465"/>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a:t>
            </a:r>
            <a:r>
              <a:rPr sz="1600" spc="-10"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工</a:t>
            </a:r>
            <a:r>
              <a:rPr sz="1600" spc="-10" dirty="0">
                <a:solidFill>
                  <a:prstClr val="black"/>
                </a:solidFill>
                <a:latin typeface="宋体" pitchFamily="2" charset="-122"/>
                <a:cs typeface="宋体" pitchFamily="2" charset="-122"/>
              </a:rPr>
              <a:t>业</a:t>
            </a:r>
            <a:r>
              <a:rPr sz="1600" spc="-5" dirty="0">
                <a:solidFill>
                  <a:prstClr val="black"/>
                </a:solidFill>
                <a:latin typeface="宋体" pitchFamily="2" charset="-122"/>
                <a:cs typeface="宋体" pitchFamily="2" charset="-122"/>
              </a:rPr>
              <a:t>机</a:t>
            </a:r>
            <a:r>
              <a:rPr sz="1600" dirty="0">
                <a:solidFill>
                  <a:prstClr val="black"/>
                </a:solidFill>
                <a:latin typeface="宋体" pitchFamily="2" charset="-122"/>
                <a:cs typeface="宋体" pitchFamily="2" charset="-122"/>
              </a:rPr>
              <a:t>器</a:t>
            </a:r>
            <a:r>
              <a:rPr sz="1600" spc="-5" dirty="0">
                <a:solidFill>
                  <a:prstClr val="black"/>
                </a:solidFill>
                <a:latin typeface="宋体" pitchFamily="2" charset="-122"/>
                <a:cs typeface="宋体" pitchFamily="2" charset="-122"/>
              </a:rPr>
              <a:t>人</a:t>
            </a:r>
            <a:r>
              <a:rPr sz="1600" spc="-10" dirty="0">
                <a:solidFill>
                  <a:prstClr val="black"/>
                </a:solidFill>
                <a:latin typeface="宋体" pitchFamily="2" charset="-122"/>
                <a:cs typeface="宋体" pitchFamily="2" charset="-122"/>
              </a:rPr>
              <a:t>模</a:t>
            </a:r>
            <a:r>
              <a:rPr sz="1600" dirty="0">
                <a:solidFill>
                  <a:prstClr val="black"/>
                </a:solidFill>
                <a:latin typeface="宋体" pitchFamily="2" charset="-122"/>
                <a:cs typeface="宋体" pitchFamily="2" charset="-122"/>
              </a:rPr>
              <a:t>板</a:t>
            </a:r>
            <a:r>
              <a:rPr sz="1600" spc="-5" dirty="0">
                <a:solidFill>
                  <a:prstClr val="black"/>
                </a:solidFill>
                <a:latin typeface="宋体" pitchFamily="2" charset="-122"/>
                <a:cs typeface="宋体" pitchFamily="2" charset="-122"/>
              </a:rPr>
              <a:t>已</a:t>
            </a:r>
            <a:r>
              <a:rPr sz="1600" spc="-10" dirty="0">
                <a:solidFill>
                  <a:prstClr val="black"/>
                </a:solidFill>
                <a:latin typeface="宋体" pitchFamily="2" charset="-122"/>
                <a:cs typeface="宋体" pitchFamily="2" charset="-122"/>
              </a:rPr>
              <a:t>预</a:t>
            </a:r>
            <a:r>
              <a:rPr sz="1600" spc="-5" dirty="0">
                <a:solidFill>
                  <a:prstClr val="black"/>
                </a:solidFill>
                <a:latin typeface="宋体" pitchFamily="2" charset="-122"/>
                <a:cs typeface="宋体" pitchFamily="2" charset="-122"/>
              </a:rPr>
              <a:t>设</a:t>
            </a:r>
            <a:r>
              <a:rPr sz="1600" dirty="0">
                <a:solidFill>
                  <a:prstClr val="black"/>
                </a:solidFill>
                <a:latin typeface="宋体" pitchFamily="2" charset="-122"/>
                <a:cs typeface="宋体" pitchFamily="2" charset="-122"/>
              </a:rPr>
              <a:t>南</a:t>
            </a:r>
            <a:r>
              <a:rPr sz="1600" spc="-5" dirty="0">
                <a:solidFill>
                  <a:prstClr val="black"/>
                </a:solidFill>
                <a:latin typeface="宋体" pitchFamily="2" charset="-122"/>
                <a:cs typeface="宋体" pitchFamily="2" charset="-122"/>
              </a:rPr>
              <a:t>向</a:t>
            </a:r>
            <a:r>
              <a:rPr sz="1600" spc="-10" dirty="0">
                <a:solidFill>
                  <a:prstClr val="black"/>
                </a:solidFill>
                <a:latin typeface="宋体" pitchFamily="2" charset="-122"/>
                <a:cs typeface="宋体" pitchFamily="2" charset="-122"/>
              </a:rPr>
              <a:t>通</a:t>
            </a:r>
            <a:r>
              <a:rPr sz="1600" dirty="0">
                <a:solidFill>
                  <a:prstClr val="black"/>
                </a:solidFill>
                <a:latin typeface="宋体" pitchFamily="2" charset="-122"/>
                <a:cs typeface="宋体" pitchFamily="2" charset="-122"/>
              </a:rPr>
              <a:t>道</a:t>
            </a:r>
            <a:r>
              <a:rPr sz="1600" spc="-5" dirty="0">
                <a:solidFill>
                  <a:prstClr val="black"/>
                </a:solidFill>
                <a:latin typeface="宋体" pitchFamily="2" charset="-122"/>
                <a:cs typeface="宋体" pitchFamily="2" charset="-122"/>
              </a:rPr>
              <a:t>配</a:t>
            </a:r>
            <a:r>
              <a:rPr sz="1600" spc="-10" dirty="0">
                <a:solidFill>
                  <a:prstClr val="black"/>
                </a:solidFill>
                <a:latin typeface="宋体" pitchFamily="2" charset="-122"/>
                <a:cs typeface="宋体" pitchFamily="2" charset="-122"/>
              </a:rPr>
              <a:t>置</a:t>
            </a:r>
            <a:r>
              <a:rPr sz="1600" spc="-5" dirty="0">
                <a:solidFill>
                  <a:prstClr val="black"/>
                </a:solidFill>
                <a:latin typeface="宋体" pitchFamily="2" charset="-122"/>
                <a:cs typeface="宋体" pitchFamily="2" charset="-122"/>
              </a:rPr>
              <a:t>信</a:t>
            </a:r>
            <a:r>
              <a:rPr sz="160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供</a:t>
            </a:r>
            <a:r>
              <a:rPr sz="1600" spc="-10" dirty="0">
                <a:solidFill>
                  <a:prstClr val="black"/>
                </a:solidFill>
                <a:latin typeface="宋体" pitchFamily="2" charset="-122"/>
                <a:cs typeface="宋体" pitchFamily="2" charset="-122"/>
              </a:rPr>
              <a:t>参</a:t>
            </a:r>
            <a:r>
              <a:rPr sz="1600" dirty="0">
                <a:solidFill>
                  <a:prstClr val="black"/>
                </a:solidFill>
                <a:latin typeface="宋体" pitchFamily="2" charset="-122"/>
                <a:cs typeface="宋体" pitchFamily="2" charset="-122"/>
              </a:rPr>
              <a:t>考</a:t>
            </a:r>
            <a:r>
              <a:rPr sz="1600" spc="-5"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同</a:t>
            </a:r>
            <a:r>
              <a:rPr sz="1600" spc="-5" dirty="0">
                <a:solidFill>
                  <a:prstClr val="black"/>
                </a:solidFill>
                <a:latin typeface="宋体" pitchFamily="2" charset="-122"/>
                <a:cs typeface="宋体" pitchFamily="2" charset="-122"/>
              </a:rPr>
              <a:t>时</a:t>
            </a:r>
            <a:r>
              <a:rPr sz="1600" dirty="0">
                <a:solidFill>
                  <a:prstClr val="black"/>
                </a:solidFill>
                <a:latin typeface="宋体" pitchFamily="2" charset="-122"/>
                <a:cs typeface="宋体" pitchFamily="2" charset="-122"/>
              </a:rPr>
              <a:t>支</a:t>
            </a:r>
            <a:r>
              <a:rPr sz="1600" spc="-5" dirty="0">
                <a:solidFill>
                  <a:prstClr val="black"/>
                </a:solidFill>
                <a:latin typeface="宋体" pitchFamily="2" charset="-122"/>
                <a:cs typeface="宋体" pitchFamily="2" charset="-122"/>
              </a:rPr>
              <a:t>持</a:t>
            </a:r>
            <a:r>
              <a:rPr sz="1600" spc="-10" dirty="0">
                <a:solidFill>
                  <a:prstClr val="black"/>
                </a:solidFill>
                <a:latin typeface="宋体" pitchFamily="2" charset="-122"/>
                <a:cs typeface="宋体" pitchFamily="2" charset="-122"/>
              </a:rPr>
              <a:t>按</a:t>
            </a:r>
            <a:r>
              <a:rPr sz="1600" dirty="0">
                <a:solidFill>
                  <a:prstClr val="black"/>
                </a:solidFill>
                <a:latin typeface="宋体" pitchFamily="2" charset="-122"/>
                <a:cs typeface="宋体" pitchFamily="2" charset="-122"/>
              </a:rPr>
              <a:t>照</a:t>
            </a:r>
            <a:r>
              <a:rPr sz="1600" spc="-5" dirty="0">
                <a:solidFill>
                  <a:prstClr val="black"/>
                </a:solidFill>
                <a:latin typeface="宋体" pitchFamily="2" charset="-122"/>
                <a:cs typeface="宋体" pitchFamily="2" charset="-122"/>
              </a:rPr>
              <a:t>选</a:t>
            </a:r>
            <a:r>
              <a:rPr sz="1600" spc="-10" dirty="0">
                <a:solidFill>
                  <a:prstClr val="black"/>
                </a:solidFill>
                <a:latin typeface="宋体" pitchFamily="2" charset="-122"/>
                <a:cs typeface="宋体" pitchFamily="2" charset="-122"/>
              </a:rPr>
              <a:t>择</a:t>
            </a:r>
            <a:r>
              <a:rPr sz="1600" spc="-5"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板</a:t>
            </a:r>
            <a:r>
              <a:rPr sz="1600" spc="-10" dirty="0">
                <a:solidFill>
                  <a:prstClr val="black"/>
                </a:solidFill>
                <a:latin typeface="宋体" pitchFamily="2" charset="-122"/>
                <a:cs typeface="宋体" pitchFamily="2" charset="-122"/>
              </a:rPr>
              <a:t>或</a:t>
            </a:r>
            <a:r>
              <a:rPr sz="1600" dirty="0">
                <a:solidFill>
                  <a:prstClr val="black"/>
                </a:solidFill>
                <a:latin typeface="宋体" pitchFamily="2" charset="-122"/>
                <a:cs typeface="宋体" pitchFamily="2" charset="-122"/>
              </a:rPr>
              <a:t>自</a:t>
            </a:r>
            <a:r>
              <a:rPr sz="1600" spc="-5" dirty="0">
                <a:solidFill>
                  <a:prstClr val="black"/>
                </a:solidFill>
                <a:latin typeface="宋体" pitchFamily="2" charset="-122"/>
                <a:cs typeface="宋体" pitchFamily="2" charset="-122"/>
              </a:rPr>
              <a:t>定</a:t>
            </a:r>
            <a:r>
              <a:rPr sz="1600" spc="-10"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创</a:t>
            </a:r>
            <a:r>
              <a:rPr sz="1600" dirty="0">
                <a:solidFill>
                  <a:prstClr val="black"/>
                </a:solidFill>
                <a:latin typeface="宋体" pitchFamily="2" charset="-122"/>
                <a:cs typeface="宋体" pitchFamily="2" charset="-122"/>
              </a:rPr>
              <a:t>建</a:t>
            </a:r>
            <a:r>
              <a:rPr sz="1600" spc="-5" dirty="0">
                <a:solidFill>
                  <a:prstClr val="black"/>
                </a:solidFill>
                <a:latin typeface="宋体" pitchFamily="2" charset="-122"/>
                <a:cs typeface="宋体" pitchFamily="2" charset="-122"/>
              </a:rPr>
              <a:t>的</a:t>
            </a:r>
            <a:r>
              <a:rPr sz="1600" spc="-10" dirty="0">
                <a:solidFill>
                  <a:prstClr val="black"/>
                </a:solidFill>
                <a:latin typeface="宋体" pitchFamily="2" charset="-122"/>
                <a:cs typeface="宋体" pitchFamily="2" charset="-122"/>
              </a:rPr>
              <a:t>工</a:t>
            </a:r>
            <a:r>
              <a:rPr sz="1600" dirty="0">
                <a:solidFill>
                  <a:prstClr val="black"/>
                </a:solidFill>
                <a:latin typeface="宋体" pitchFamily="2" charset="-122"/>
                <a:cs typeface="宋体" pitchFamily="2" charset="-122"/>
              </a:rPr>
              <a:t>业</a:t>
            </a:r>
            <a:r>
              <a:rPr sz="1600" spc="-5" dirty="0">
                <a:solidFill>
                  <a:prstClr val="black"/>
                </a:solidFill>
                <a:latin typeface="宋体" pitchFamily="2" charset="-122"/>
                <a:cs typeface="宋体" pitchFamily="2" charset="-122"/>
              </a:rPr>
              <a:t>设</a:t>
            </a:r>
            <a:r>
              <a:rPr sz="1600" spc="-1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实</a:t>
            </a:r>
            <a:r>
              <a:rPr sz="1600" dirty="0">
                <a:solidFill>
                  <a:prstClr val="black"/>
                </a:solidFill>
                <a:latin typeface="宋体" pitchFamily="2" charset="-122"/>
                <a:cs typeface="宋体" pitchFamily="2" charset="-122"/>
              </a:rPr>
              <a:t>际</a:t>
            </a:r>
            <a:r>
              <a:rPr sz="1600" spc="-5" dirty="0">
                <a:solidFill>
                  <a:prstClr val="black"/>
                </a:solidFill>
                <a:latin typeface="宋体" pitchFamily="2" charset="-122"/>
                <a:cs typeface="宋体" pitchFamily="2" charset="-122"/>
              </a:rPr>
              <a:t>信</a:t>
            </a:r>
            <a:endParaRPr sz="1600">
              <a:solidFill>
                <a:prstClr val="black"/>
              </a:solidFill>
              <a:latin typeface="宋体" pitchFamily="2" charset="-122"/>
              <a:cs typeface="宋体" pitchFamily="2" charset="-122"/>
            </a:endParaRPr>
          </a:p>
          <a:p>
            <a:pPr marL="12700">
              <a:spcBef>
                <a:spcPts val="385"/>
              </a:spcBef>
            </a:pPr>
            <a:r>
              <a:rPr sz="160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进行</a:t>
            </a:r>
            <a:r>
              <a:rPr sz="1600" dirty="0">
                <a:solidFill>
                  <a:prstClr val="black"/>
                </a:solidFill>
                <a:latin typeface="宋体" pitchFamily="2" charset="-122"/>
                <a:cs typeface="宋体" pitchFamily="2" charset="-122"/>
              </a:rPr>
              <a:t>相</a:t>
            </a:r>
            <a:r>
              <a:rPr sz="1600" spc="-5" dirty="0">
                <a:solidFill>
                  <a:prstClr val="black"/>
                </a:solidFill>
                <a:latin typeface="宋体" pitchFamily="2" charset="-122"/>
                <a:cs typeface="宋体" pitchFamily="2" charset="-122"/>
              </a:rPr>
              <a:t>应修改。</a:t>
            </a:r>
            <a:endParaRPr sz="1600">
              <a:solidFill>
                <a:prstClr val="black"/>
              </a:solidFill>
              <a:latin typeface="宋体" pitchFamily="2" charset="-122"/>
              <a:cs typeface="宋体" pitchFamily="2" charset="-122"/>
            </a:endParaRPr>
          </a:p>
        </p:txBody>
      </p:sp>
      <p:sp>
        <p:nvSpPr>
          <p:cNvPr id="8" name="object 8"/>
          <p:cNvSpPr/>
          <p:nvPr/>
        </p:nvSpPr>
        <p:spPr>
          <a:xfrm>
            <a:off x="614172" y="2476500"/>
            <a:ext cx="5436108" cy="31409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611123" y="2473451"/>
            <a:ext cx="5442585" cy="3147060"/>
          </a:xfrm>
          <a:custGeom>
            <a:avLst/>
            <a:gdLst/>
            <a:ahLst/>
            <a:cxnLst/>
            <a:rect l="l" t="t" r="r" b="b"/>
            <a:pathLst>
              <a:path w="5442585" h="3147060">
                <a:moveTo>
                  <a:pt x="0" y="3147060"/>
                </a:moveTo>
                <a:lnTo>
                  <a:pt x="5442204" y="3147060"/>
                </a:lnTo>
                <a:lnTo>
                  <a:pt x="5442204" y="0"/>
                </a:lnTo>
                <a:lnTo>
                  <a:pt x="0" y="0"/>
                </a:lnTo>
                <a:lnTo>
                  <a:pt x="0" y="3147060"/>
                </a:lnTo>
                <a:close/>
              </a:path>
            </a:pathLst>
          </a:custGeom>
          <a:ln w="6096">
            <a:solidFill>
              <a:srgbClr val="00AF50"/>
            </a:solidFill>
          </a:ln>
        </p:spPr>
        <p:txBody>
          <a:bodyPr wrap="square" lIns="0" tIns="0" rIns="0" bIns="0" rtlCol="0"/>
          <a:lstStyle/>
          <a:p>
            <a:endParaRPr>
              <a:solidFill>
                <a:prstClr val="black"/>
              </a:solidFill>
            </a:endParaRPr>
          </a:p>
        </p:txBody>
      </p:sp>
      <p:sp>
        <p:nvSpPr>
          <p:cNvPr id="10" name="object 10"/>
          <p:cNvSpPr/>
          <p:nvPr/>
        </p:nvSpPr>
        <p:spPr>
          <a:xfrm>
            <a:off x="6214871" y="2476500"/>
            <a:ext cx="5362955" cy="314096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6211823" y="2473451"/>
            <a:ext cx="5369560" cy="3147060"/>
          </a:xfrm>
          <a:custGeom>
            <a:avLst/>
            <a:gdLst/>
            <a:ahLst/>
            <a:cxnLst/>
            <a:rect l="l" t="t" r="r" b="b"/>
            <a:pathLst>
              <a:path w="5369559" h="3147060">
                <a:moveTo>
                  <a:pt x="0" y="3147060"/>
                </a:moveTo>
                <a:lnTo>
                  <a:pt x="5369052" y="3147060"/>
                </a:lnTo>
                <a:lnTo>
                  <a:pt x="5369052" y="0"/>
                </a:lnTo>
                <a:lnTo>
                  <a:pt x="0" y="0"/>
                </a:lnTo>
                <a:lnTo>
                  <a:pt x="0" y="3147060"/>
                </a:lnTo>
                <a:close/>
              </a:path>
            </a:pathLst>
          </a:custGeom>
          <a:ln w="6096">
            <a:solidFill>
              <a:srgbClr val="00AF50"/>
            </a:solidFill>
          </a:ln>
        </p:spPr>
        <p:txBody>
          <a:bodyPr wrap="square" lIns="0" tIns="0" rIns="0" bIns="0" rtlCol="0"/>
          <a:lstStyle/>
          <a:p>
            <a:endParaRPr>
              <a:solidFill>
                <a:prstClr val="black"/>
              </a:solidFill>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4502658" y="881253"/>
            <a:ext cx="319024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网关南向通道配置</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811339" y="2411602"/>
          <a:ext cx="5350699" cy="3041267"/>
        </p:xfrm>
        <a:graphic>
          <a:graphicData uri="http://schemas.openxmlformats.org/drawingml/2006/table">
            <a:tbl>
              <a:tblPr firstRow="1" bandRow="1">
                <a:tableStyleId>{2D5ABB26-0587-4C30-8999-92F81FD0307C}</a:tableStyleId>
              </a:tblPr>
              <a:tblGrid>
                <a:gridCol w="1783397"/>
                <a:gridCol w="1783334"/>
                <a:gridCol w="1783968"/>
              </a:tblGrid>
              <a:tr h="687197">
                <a:tc>
                  <a:txBody>
                    <a:bodyPr/>
                    <a:lstStyle/>
                    <a:p>
                      <a:pPr algn="ctr">
                        <a:lnSpc>
                          <a:spcPct val="100000"/>
                        </a:lnSpc>
                        <a:spcBef>
                          <a:spcPts val="1460"/>
                        </a:spcBef>
                      </a:pPr>
                      <a:r>
                        <a:rPr sz="1800" b="1" dirty="0">
                          <a:solidFill>
                            <a:srgbClr val="FFFFFF"/>
                          </a:solidFill>
                          <a:latin typeface="微软雅黑" panose="020B0503020204020204" charset="-122"/>
                          <a:cs typeface="微软雅黑" panose="020B0503020204020204" charset="-122"/>
                        </a:rPr>
                        <a:t>配置信息</a:t>
                      </a:r>
                      <a:endParaRPr sz="1800">
                        <a:latin typeface="微软雅黑" panose="020B0503020204020204" charset="-122"/>
                        <a:cs typeface="微软雅黑" panose="020B0503020204020204" charset="-122"/>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1460"/>
                        </a:spcBef>
                      </a:pPr>
                      <a:r>
                        <a:rPr sz="1800" b="1" dirty="0">
                          <a:solidFill>
                            <a:srgbClr val="FFFFFF"/>
                          </a:solidFill>
                          <a:latin typeface="微软雅黑" panose="020B0503020204020204" charset="-122"/>
                          <a:cs typeface="微软雅黑" panose="020B0503020204020204" charset="-122"/>
                        </a:rPr>
                        <a:t>操作方式</a:t>
                      </a:r>
                      <a:endParaRPr sz="1800">
                        <a:latin typeface="微软雅黑" panose="020B0503020204020204" charset="-122"/>
                        <a:cs typeface="微软雅黑" panose="020B0503020204020204" charset="-122"/>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1460"/>
                        </a:spcBef>
                      </a:pPr>
                      <a:r>
                        <a:rPr sz="1800" b="1" dirty="0">
                          <a:solidFill>
                            <a:srgbClr val="FFFFFF"/>
                          </a:solidFill>
                          <a:latin typeface="微软雅黑" panose="020B0503020204020204" charset="-122"/>
                          <a:cs typeface="微软雅黑" panose="020B0503020204020204" charset="-122"/>
                        </a:rPr>
                        <a:t>模板预设信息</a:t>
                      </a:r>
                      <a:endParaRPr sz="1800">
                        <a:latin typeface="微软雅黑" panose="020B0503020204020204" charset="-122"/>
                        <a:cs typeface="微软雅黑" panose="020B0503020204020204" charset="-122"/>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472439">
                <a:tc>
                  <a:txBody>
                    <a:bodyPr/>
                    <a:lstStyle/>
                    <a:p>
                      <a:pPr algn="ctr">
                        <a:lnSpc>
                          <a:spcPct val="100000"/>
                        </a:lnSpc>
                        <a:spcBef>
                          <a:spcPts val="515"/>
                        </a:spcBef>
                      </a:pPr>
                      <a:r>
                        <a:rPr sz="1800" b="1" dirty="0">
                          <a:solidFill>
                            <a:srgbClr val="FFFFFF"/>
                          </a:solidFill>
                          <a:latin typeface="微软雅黑" panose="020B0503020204020204" charset="-122"/>
                          <a:cs typeface="微软雅黑" panose="020B0503020204020204" charset="-122"/>
                        </a:rPr>
                        <a:t>工控协议</a:t>
                      </a:r>
                      <a:endParaRPr sz="1800">
                        <a:latin typeface="微软雅黑" panose="020B0503020204020204" charset="-122"/>
                        <a:cs typeface="微软雅黑" panose="020B0503020204020204" charset="-122"/>
                      </a:endParaRPr>
                    </a:p>
                  </a:txBody>
                  <a:tcPr marL="0" marR="0" marT="654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515"/>
                        </a:spcBef>
                      </a:pPr>
                      <a:r>
                        <a:rPr sz="1800" dirty="0">
                          <a:latin typeface="微软雅黑" panose="020B0503020204020204" charset="-122"/>
                          <a:cs typeface="微软雅黑" panose="020B0503020204020204" charset="-122"/>
                        </a:rPr>
                        <a:t>下拉选择</a:t>
                      </a:r>
                      <a:endParaRPr sz="1800">
                        <a:latin typeface="微软雅黑" panose="020B0503020204020204" charset="-122"/>
                        <a:cs typeface="微软雅黑" panose="020B0503020204020204" charset="-122"/>
                      </a:endParaRPr>
                    </a:p>
                  </a:txBody>
                  <a:tcPr marL="0" marR="0" marT="654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515"/>
                        </a:spcBef>
                      </a:pPr>
                      <a:r>
                        <a:rPr sz="1800" dirty="0">
                          <a:latin typeface="Calibri" panose="020F0502020204030204"/>
                          <a:cs typeface="Calibri" panose="020F0502020204030204"/>
                        </a:rPr>
                        <a:t>Modbus</a:t>
                      </a:r>
                      <a:r>
                        <a:rPr sz="1800" spc="-90" dirty="0">
                          <a:latin typeface="Calibri" panose="020F0502020204030204"/>
                          <a:cs typeface="Calibri" panose="020F0502020204030204"/>
                        </a:rPr>
                        <a:t> </a:t>
                      </a:r>
                      <a:r>
                        <a:rPr sz="1800" spc="-20" dirty="0">
                          <a:latin typeface="Calibri" panose="020F0502020204030204"/>
                          <a:cs typeface="Calibri" panose="020F0502020204030204"/>
                        </a:rPr>
                        <a:t>TCP</a:t>
                      </a:r>
                      <a:endParaRPr sz="1800">
                        <a:latin typeface="Calibri" panose="020F0502020204030204"/>
                        <a:cs typeface="Calibri" panose="020F0502020204030204"/>
                      </a:endParaRPr>
                    </a:p>
                  </a:txBody>
                  <a:tcPr marL="0" marR="0" marT="654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472313">
                <a:tc>
                  <a:txBody>
                    <a:bodyPr/>
                    <a:lstStyle/>
                    <a:p>
                      <a:pPr algn="ctr">
                        <a:lnSpc>
                          <a:spcPct val="100000"/>
                        </a:lnSpc>
                        <a:spcBef>
                          <a:spcPts val="615"/>
                        </a:spcBef>
                      </a:pPr>
                      <a:r>
                        <a:rPr sz="1800" b="1" spc="-5" dirty="0">
                          <a:solidFill>
                            <a:srgbClr val="FFFFFF"/>
                          </a:solidFill>
                          <a:latin typeface="微软雅黑" panose="020B0503020204020204" charset="-122"/>
                          <a:cs typeface="微软雅黑" panose="020B0503020204020204" charset="-122"/>
                        </a:rPr>
                        <a:t>规约</a:t>
                      </a:r>
                      <a:endParaRPr sz="1800">
                        <a:latin typeface="微软雅黑" panose="020B0503020204020204" charset="-122"/>
                        <a:cs typeface="微软雅黑" panose="020B0503020204020204" charset="-122"/>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615"/>
                        </a:spcBef>
                      </a:pPr>
                      <a:r>
                        <a:rPr sz="1800" dirty="0">
                          <a:latin typeface="微软雅黑" panose="020B0503020204020204" charset="-122"/>
                          <a:cs typeface="微软雅黑" panose="020B0503020204020204" charset="-122"/>
                        </a:rPr>
                        <a:t>自动关联</a:t>
                      </a:r>
                      <a:endParaRPr sz="1800">
                        <a:latin typeface="微软雅黑" panose="020B0503020204020204" charset="-122"/>
                        <a:cs typeface="微软雅黑" panose="020B0503020204020204" charset="-122"/>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615"/>
                        </a:spcBef>
                      </a:pPr>
                      <a:r>
                        <a:rPr sz="1800" spc="-5" dirty="0">
                          <a:latin typeface="Calibri" panose="020F0502020204030204"/>
                          <a:cs typeface="Calibri" panose="020F0502020204030204"/>
                        </a:rPr>
                        <a:t>Modbus</a:t>
                      </a:r>
                      <a:r>
                        <a:rPr sz="1800" spc="-75" dirty="0">
                          <a:latin typeface="Calibri" panose="020F0502020204030204"/>
                          <a:cs typeface="Calibri" panose="020F0502020204030204"/>
                        </a:rPr>
                        <a:t> </a:t>
                      </a:r>
                      <a:r>
                        <a:rPr sz="1800" spc="-20" dirty="0">
                          <a:latin typeface="Calibri" panose="020F0502020204030204"/>
                          <a:cs typeface="Calibri" panose="020F0502020204030204"/>
                        </a:rPr>
                        <a:t>TCP</a:t>
                      </a:r>
                      <a:endParaRPr sz="1800">
                        <a:latin typeface="Calibri" panose="020F0502020204030204"/>
                        <a:cs typeface="Calibri" panose="020F0502020204030204"/>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464566">
                <a:tc>
                  <a:txBody>
                    <a:bodyPr/>
                    <a:lstStyle/>
                    <a:p>
                      <a:pPr algn="ctr">
                        <a:lnSpc>
                          <a:spcPct val="100000"/>
                        </a:lnSpc>
                        <a:spcBef>
                          <a:spcPts val="585"/>
                        </a:spcBef>
                      </a:pPr>
                      <a:r>
                        <a:rPr sz="1800" b="1" dirty="0">
                          <a:solidFill>
                            <a:srgbClr val="FFFFFF"/>
                          </a:solidFill>
                          <a:latin typeface="微软雅黑" panose="020B0503020204020204" charset="-122"/>
                          <a:cs typeface="微软雅黑" panose="020B0503020204020204" charset="-122"/>
                        </a:rPr>
                        <a:t>分类</a:t>
                      </a:r>
                      <a:endParaRPr sz="1800">
                        <a:latin typeface="微软雅黑" panose="020B0503020204020204" charset="-122"/>
                        <a:cs typeface="微软雅黑" panose="020B0503020204020204" charset="-122"/>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585"/>
                        </a:spcBef>
                      </a:pPr>
                      <a:r>
                        <a:rPr sz="1800" dirty="0">
                          <a:latin typeface="微软雅黑" panose="020B0503020204020204" charset="-122"/>
                          <a:cs typeface="微软雅黑" panose="020B0503020204020204" charset="-122"/>
                        </a:rPr>
                        <a:t>选择</a:t>
                      </a:r>
                      <a:endParaRPr sz="1800">
                        <a:latin typeface="微软雅黑" panose="020B0503020204020204" charset="-122"/>
                        <a:cs typeface="微软雅黑" panose="020B0503020204020204" charset="-122"/>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585"/>
                        </a:spcBef>
                      </a:pPr>
                      <a:r>
                        <a:rPr sz="1800" dirty="0">
                          <a:latin typeface="微软雅黑" panose="020B0503020204020204" charset="-122"/>
                          <a:cs typeface="微软雅黑" panose="020B0503020204020204" charset="-122"/>
                        </a:rPr>
                        <a:t>工业机器人</a:t>
                      </a:r>
                      <a:endParaRPr sz="1800">
                        <a:latin typeface="微软雅黑" panose="020B0503020204020204" charset="-122"/>
                        <a:cs typeface="微软雅黑" panose="020B0503020204020204" charset="-122"/>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72439">
                <a:tc>
                  <a:txBody>
                    <a:bodyPr/>
                    <a:lstStyle/>
                    <a:p>
                      <a:pPr algn="ctr">
                        <a:lnSpc>
                          <a:spcPct val="100000"/>
                        </a:lnSpc>
                        <a:spcBef>
                          <a:spcPts val="620"/>
                        </a:spcBef>
                      </a:pPr>
                      <a:r>
                        <a:rPr sz="1800" b="1" dirty="0">
                          <a:solidFill>
                            <a:srgbClr val="FFFFFF"/>
                          </a:solidFill>
                          <a:latin typeface="微软雅黑" panose="020B0503020204020204" charset="-122"/>
                          <a:cs typeface="微软雅黑" panose="020B0503020204020204" charset="-122"/>
                        </a:rPr>
                        <a:t>远程地址</a:t>
                      </a:r>
                      <a:endParaRPr sz="1800">
                        <a:latin typeface="微软雅黑" panose="020B0503020204020204" charset="-122"/>
                        <a:cs typeface="微软雅黑" panose="020B0503020204020204" charset="-122"/>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620"/>
                        </a:spcBef>
                      </a:pPr>
                      <a:r>
                        <a:rPr sz="1800" dirty="0">
                          <a:latin typeface="微软雅黑" panose="020B0503020204020204" charset="-122"/>
                          <a:cs typeface="微软雅黑" panose="020B0503020204020204" charset="-122"/>
                        </a:rPr>
                        <a:t>输入</a:t>
                      </a:r>
                      <a:endParaRPr sz="1800">
                        <a:latin typeface="微软雅黑" panose="020B0503020204020204" charset="-122"/>
                        <a:cs typeface="微软雅黑" panose="020B0503020204020204" charset="-122"/>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620"/>
                        </a:spcBef>
                      </a:pPr>
                      <a:r>
                        <a:rPr sz="1800" dirty="0">
                          <a:latin typeface="Calibri" panose="020F0502020204030204"/>
                          <a:cs typeface="Calibri" panose="020F0502020204030204"/>
                        </a:rPr>
                        <a:t>192 168 1</a:t>
                      </a:r>
                      <a:r>
                        <a:rPr sz="1800" spc="-100" dirty="0">
                          <a:latin typeface="Calibri" panose="020F0502020204030204"/>
                          <a:cs typeface="Calibri" panose="020F0502020204030204"/>
                        </a:rPr>
                        <a:t> </a:t>
                      </a:r>
                      <a:r>
                        <a:rPr sz="1800" dirty="0">
                          <a:latin typeface="Calibri" panose="020F0502020204030204"/>
                          <a:cs typeface="Calibri" panose="020F0502020204030204"/>
                        </a:rPr>
                        <a:t>10</a:t>
                      </a:r>
                      <a:endParaRPr sz="1800">
                        <a:latin typeface="Calibri" panose="020F0502020204030204"/>
                        <a:cs typeface="Calibri" panose="020F0502020204030204"/>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472313">
                <a:tc>
                  <a:txBody>
                    <a:bodyPr/>
                    <a:lstStyle/>
                    <a:p>
                      <a:pPr algn="ctr">
                        <a:lnSpc>
                          <a:spcPct val="100000"/>
                        </a:lnSpc>
                        <a:spcBef>
                          <a:spcPts val="620"/>
                        </a:spcBef>
                      </a:pPr>
                      <a:r>
                        <a:rPr sz="1800" b="1" dirty="0">
                          <a:solidFill>
                            <a:srgbClr val="FFFFFF"/>
                          </a:solidFill>
                          <a:latin typeface="微软雅黑" panose="020B0503020204020204" charset="-122"/>
                          <a:cs typeface="微软雅黑" panose="020B0503020204020204" charset="-122"/>
                        </a:rPr>
                        <a:t>远程端口</a:t>
                      </a:r>
                      <a:endParaRPr sz="1800">
                        <a:latin typeface="微软雅黑" panose="020B0503020204020204" charset="-122"/>
                        <a:cs typeface="微软雅黑" panose="020B0503020204020204" charset="-122"/>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620"/>
                        </a:spcBef>
                      </a:pPr>
                      <a:r>
                        <a:rPr sz="1800" dirty="0">
                          <a:latin typeface="微软雅黑" panose="020B0503020204020204" charset="-122"/>
                          <a:cs typeface="微软雅黑" panose="020B0503020204020204" charset="-122"/>
                        </a:rPr>
                        <a:t>输入</a:t>
                      </a:r>
                      <a:endParaRPr sz="1800">
                        <a:latin typeface="微软雅黑" panose="020B0503020204020204" charset="-122"/>
                        <a:cs typeface="微软雅黑" panose="020B0503020204020204" charset="-122"/>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620"/>
                        </a:spcBef>
                      </a:pPr>
                      <a:r>
                        <a:rPr sz="1800" spc="-5" dirty="0">
                          <a:latin typeface="Calibri" panose="020F0502020204030204"/>
                          <a:cs typeface="Calibri" panose="020F0502020204030204"/>
                        </a:rPr>
                        <a:t>102</a:t>
                      </a:r>
                      <a:endParaRPr sz="1800">
                        <a:latin typeface="Calibri" panose="020F0502020204030204"/>
                        <a:cs typeface="Calibri" panose="020F0502020204030204"/>
                      </a:endParaRPr>
                    </a:p>
                  </a:txBody>
                  <a:tcPr marL="0" marR="0" marT="787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7" name="object 7"/>
          <p:cNvSpPr txBox="1"/>
          <p:nvPr/>
        </p:nvSpPr>
        <p:spPr>
          <a:xfrm>
            <a:off x="795629" y="1705609"/>
            <a:ext cx="10804525" cy="411924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3</a:t>
            </a:r>
            <a:r>
              <a:rPr dirty="0">
                <a:solidFill>
                  <a:prstClr val="black"/>
                </a:solidFill>
                <a:latin typeface="微软雅黑" panose="020B0503020204020204" charset="-122"/>
                <a:cs typeface="微软雅黑" panose="020B0503020204020204" charset="-122"/>
              </a:rPr>
              <a:t>：查看工业机器人的南向通道信息配置，如表所示。</a:t>
            </a:r>
            <a:endParaRPr>
              <a:solidFill>
                <a:prstClr val="black"/>
              </a:solidFill>
              <a:latin typeface="微软雅黑" panose="020B0503020204020204" charset="-122"/>
              <a:cs typeface="微软雅黑" panose="020B0503020204020204" charset="-122"/>
            </a:endParaRPr>
          </a:p>
          <a:p>
            <a:pPr>
              <a:spcBef>
                <a:spcPts val="30"/>
              </a:spcBef>
            </a:pPr>
            <a:endParaRPr sz="2550">
              <a:solidFill>
                <a:prstClr val="black"/>
              </a:solidFill>
              <a:latin typeface="Times New Roman" panose="02020603050405020304"/>
              <a:cs typeface="Times New Roman" panose="02020603050405020304"/>
            </a:endParaRPr>
          </a:p>
          <a:p>
            <a:pPr marL="5801360" marR="5080" indent="278765">
              <a:lnSpc>
                <a:spcPct val="125000"/>
              </a:lnSpc>
            </a:pPr>
            <a:r>
              <a:rPr sz="1600" spc="2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说</a:t>
            </a:r>
            <a:r>
              <a:rPr sz="1600" spc="10"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本</a:t>
            </a:r>
            <a:r>
              <a:rPr sz="1600" dirty="0">
                <a:solidFill>
                  <a:prstClr val="black"/>
                </a:solidFill>
                <a:latin typeface="宋体" pitchFamily="2" charset="-122"/>
                <a:cs typeface="宋体" pitchFamily="2" charset="-122"/>
              </a:rPr>
              <a:t>书中</a:t>
            </a:r>
            <a:r>
              <a:rPr sz="1600" spc="10" dirty="0">
                <a:solidFill>
                  <a:prstClr val="black"/>
                </a:solidFill>
                <a:latin typeface="宋体" pitchFamily="2" charset="-122"/>
                <a:cs typeface="宋体" pitchFamily="2" charset="-122"/>
              </a:rPr>
              <a:t>南</a:t>
            </a:r>
            <a:r>
              <a:rPr sz="1600" dirty="0">
                <a:solidFill>
                  <a:prstClr val="black"/>
                </a:solidFill>
                <a:latin typeface="宋体" pitchFamily="2" charset="-122"/>
                <a:cs typeface="宋体" pitchFamily="2" charset="-122"/>
              </a:rPr>
              <a:t>向</a:t>
            </a:r>
            <a:r>
              <a:rPr sz="1600" spc="10" dirty="0">
                <a:solidFill>
                  <a:prstClr val="black"/>
                </a:solidFill>
                <a:latin typeface="宋体" pitchFamily="2" charset="-122"/>
                <a:cs typeface="宋体" pitchFamily="2" charset="-122"/>
              </a:rPr>
              <a:t>通</a:t>
            </a:r>
            <a:r>
              <a:rPr sz="1600" dirty="0">
                <a:solidFill>
                  <a:prstClr val="black"/>
                </a:solidFill>
                <a:latin typeface="宋体" pitchFamily="2" charset="-122"/>
                <a:cs typeface="宋体" pitchFamily="2" charset="-122"/>
              </a:rPr>
              <a:t>道信</a:t>
            </a:r>
            <a:r>
              <a:rPr sz="1600" spc="10" dirty="0">
                <a:solidFill>
                  <a:prstClr val="black"/>
                </a:solidFill>
                <a:latin typeface="宋体" pitchFamily="2" charset="-122"/>
                <a:cs typeface="宋体" pitchFamily="2" charset="-122"/>
              </a:rPr>
              <a:t>息</a:t>
            </a:r>
            <a:r>
              <a:rPr sz="1600" dirty="0">
                <a:solidFill>
                  <a:prstClr val="black"/>
                </a:solidFill>
                <a:latin typeface="宋体" pitchFamily="2" charset="-122"/>
                <a:cs typeface="宋体" pitchFamily="2" charset="-122"/>
              </a:rPr>
              <a:t>配</a:t>
            </a:r>
            <a:r>
              <a:rPr sz="1600" spc="10" dirty="0">
                <a:solidFill>
                  <a:prstClr val="black"/>
                </a:solidFill>
                <a:latin typeface="宋体" pitchFamily="2" charset="-122"/>
                <a:cs typeface="宋体" pitchFamily="2" charset="-122"/>
              </a:rPr>
              <a:t>置</a:t>
            </a:r>
            <a:r>
              <a:rPr sz="1600" dirty="0">
                <a:solidFill>
                  <a:prstClr val="black"/>
                </a:solidFill>
                <a:latin typeface="宋体" pitchFamily="2" charset="-122"/>
                <a:cs typeface="宋体" pitchFamily="2" charset="-122"/>
              </a:rPr>
              <a:t>中</a:t>
            </a:r>
            <a:r>
              <a:rPr sz="1600" spc="30"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“工</a:t>
            </a:r>
            <a:r>
              <a:rPr sz="1600" spc="10" dirty="0">
                <a:solidFill>
                  <a:prstClr val="black"/>
                </a:solidFill>
                <a:latin typeface="宋体" pitchFamily="2" charset="-122"/>
                <a:cs typeface="宋体" pitchFamily="2" charset="-122"/>
              </a:rPr>
              <a:t>控</a:t>
            </a:r>
            <a:r>
              <a:rPr sz="1600" dirty="0">
                <a:solidFill>
                  <a:prstClr val="black"/>
                </a:solidFill>
                <a:latin typeface="宋体" pitchFamily="2" charset="-122"/>
                <a:cs typeface="宋体" pitchFamily="2" charset="-122"/>
              </a:rPr>
              <a:t>协</a:t>
            </a:r>
            <a:r>
              <a:rPr sz="1600" spc="20" dirty="0">
                <a:solidFill>
                  <a:prstClr val="black"/>
                </a:solidFill>
                <a:latin typeface="宋体" pitchFamily="2" charset="-122"/>
                <a:cs typeface="宋体" pitchFamily="2" charset="-122"/>
              </a:rPr>
              <a:t>议</a:t>
            </a:r>
            <a:r>
              <a:rPr sz="1600" spc="-5" dirty="0">
                <a:solidFill>
                  <a:prstClr val="black"/>
                </a:solidFill>
                <a:latin typeface="宋体" pitchFamily="2" charset="-122"/>
                <a:cs typeface="宋体" pitchFamily="2" charset="-122"/>
              </a:rPr>
              <a:t>” </a:t>
            </a:r>
            <a:r>
              <a:rPr sz="1600" spc="40" dirty="0">
                <a:solidFill>
                  <a:prstClr val="black"/>
                </a:solidFill>
                <a:latin typeface="宋体" pitchFamily="2" charset="-122"/>
                <a:cs typeface="宋体" pitchFamily="2" charset="-122"/>
              </a:rPr>
              <a:t>选</a:t>
            </a:r>
            <a:r>
              <a:rPr sz="1600" spc="50" dirty="0">
                <a:solidFill>
                  <a:prstClr val="black"/>
                </a:solidFill>
                <a:latin typeface="宋体" pitchFamily="2" charset="-122"/>
                <a:cs typeface="宋体" pitchFamily="2" charset="-122"/>
              </a:rPr>
              <a:t>择</a:t>
            </a:r>
            <a:r>
              <a:rPr sz="1600" spc="40" dirty="0">
                <a:solidFill>
                  <a:prstClr val="black"/>
                </a:solidFill>
                <a:latin typeface="宋体" pitchFamily="2" charset="-122"/>
                <a:cs typeface="宋体" pitchFamily="2" charset="-122"/>
              </a:rPr>
              <a:t>工业中</a:t>
            </a:r>
            <a:r>
              <a:rPr sz="1600" spc="50" dirty="0">
                <a:solidFill>
                  <a:prstClr val="black"/>
                </a:solidFill>
                <a:latin typeface="宋体" pitchFamily="2" charset="-122"/>
                <a:cs typeface="宋体" pitchFamily="2" charset="-122"/>
              </a:rPr>
              <a:t>常</a:t>
            </a:r>
            <a:r>
              <a:rPr sz="1600" spc="40" dirty="0">
                <a:solidFill>
                  <a:prstClr val="black"/>
                </a:solidFill>
                <a:latin typeface="宋体" pitchFamily="2" charset="-122"/>
                <a:cs typeface="宋体" pitchFamily="2" charset="-122"/>
              </a:rPr>
              <a:t>用</a:t>
            </a:r>
            <a:r>
              <a:rPr sz="1600" spc="65" dirty="0">
                <a:solidFill>
                  <a:prstClr val="black"/>
                </a:solidFill>
                <a:latin typeface="宋体" pitchFamily="2" charset="-122"/>
                <a:cs typeface="宋体" pitchFamily="2" charset="-122"/>
              </a:rPr>
              <a:t>的</a:t>
            </a:r>
            <a:r>
              <a:rPr sz="1600" spc="-10" dirty="0">
                <a:solidFill>
                  <a:prstClr val="black"/>
                </a:solidFill>
                <a:latin typeface="宋体" pitchFamily="2" charset="-122"/>
                <a:cs typeface="宋体" pitchFamily="2" charset="-122"/>
              </a:rPr>
              <a:t>Modbus</a:t>
            </a:r>
            <a:r>
              <a:rPr sz="1600" spc="35" dirty="0">
                <a:solidFill>
                  <a:prstClr val="black"/>
                </a:solidFill>
                <a:latin typeface="宋体" pitchFamily="2" charset="-122"/>
                <a:cs typeface="宋体" pitchFamily="2" charset="-122"/>
              </a:rPr>
              <a:t> </a:t>
            </a:r>
            <a:r>
              <a:rPr sz="1600" spc="10" dirty="0">
                <a:solidFill>
                  <a:prstClr val="black"/>
                </a:solidFill>
                <a:latin typeface="宋体" pitchFamily="2" charset="-122"/>
                <a:cs typeface="宋体" pitchFamily="2" charset="-122"/>
              </a:rPr>
              <a:t>TCP</a:t>
            </a:r>
            <a:r>
              <a:rPr sz="1600" spc="40" dirty="0">
                <a:solidFill>
                  <a:prstClr val="black"/>
                </a:solidFill>
                <a:latin typeface="宋体" pitchFamily="2" charset="-122"/>
                <a:cs typeface="宋体" pitchFamily="2" charset="-122"/>
              </a:rPr>
              <a:t>协议</a:t>
            </a:r>
            <a:r>
              <a:rPr sz="1600" spc="55" dirty="0">
                <a:solidFill>
                  <a:prstClr val="black"/>
                </a:solidFill>
                <a:latin typeface="宋体" pitchFamily="2" charset="-122"/>
                <a:cs typeface="宋体" pitchFamily="2" charset="-122"/>
              </a:rPr>
              <a:t>，</a:t>
            </a:r>
            <a:r>
              <a:rPr sz="1600" spc="40" dirty="0">
                <a:solidFill>
                  <a:prstClr val="black"/>
                </a:solidFill>
                <a:latin typeface="宋体" pitchFamily="2" charset="-122"/>
                <a:cs typeface="宋体" pitchFamily="2" charset="-122"/>
              </a:rPr>
              <a:t>但在实际工</a:t>
            </a:r>
            <a:r>
              <a:rPr sz="1600" spc="50" dirty="0">
                <a:solidFill>
                  <a:prstClr val="black"/>
                </a:solidFill>
                <a:latin typeface="宋体" pitchFamily="2" charset="-122"/>
                <a:cs typeface="宋体" pitchFamily="2" charset="-122"/>
              </a:rPr>
              <a:t>业</a:t>
            </a:r>
            <a:r>
              <a:rPr sz="1600" spc="-5" dirty="0">
                <a:solidFill>
                  <a:prstClr val="black"/>
                </a:solidFill>
                <a:latin typeface="宋体" pitchFamily="2" charset="-122"/>
                <a:cs typeface="宋体" pitchFamily="2" charset="-122"/>
              </a:rPr>
              <a:t>应 </a:t>
            </a:r>
            <a:r>
              <a:rPr sz="1600" dirty="0">
                <a:solidFill>
                  <a:prstClr val="black"/>
                </a:solidFill>
                <a:latin typeface="宋体" pitchFamily="2" charset="-122"/>
                <a:cs typeface="宋体" pitchFamily="2" charset="-122"/>
              </a:rPr>
              <a:t>用</a:t>
            </a:r>
            <a:r>
              <a:rPr sz="1600" spc="-5" dirty="0">
                <a:solidFill>
                  <a:prstClr val="black"/>
                </a:solidFill>
                <a:latin typeface="宋体" pitchFamily="2" charset="-122"/>
                <a:cs typeface="宋体" pitchFamily="2" charset="-122"/>
              </a:rPr>
              <a:t>中，</a:t>
            </a:r>
            <a:r>
              <a:rPr sz="1600" dirty="0">
                <a:solidFill>
                  <a:prstClr val="black"/>
                </a:solidFill>
                <a:latin typeface="宋体" pitchFamily="2" charset="-122"/>
                <a:cs typeface="宋体" pitchFamily="2" charset="-122"/>
              </a:rPr>
              <a:t>需</a:t>
            </a:r>
            <a:r>
              <a:rPr sz="1600" spc="-5" dirty="0">
                <a:solidFill>
                  <a:prstClr val="black"/>
                </a:solidFill>
                <a:latin typeface="宋体" pitchFamily="2" charset="-122"/>
                <a:cs typeface="宋体" pitchFamily="2" charset="-122"/>
              </a:rPr>
              <a:t>要按照</a:t>
            </a:r>
            <a:r>
              <a:rPr sz="1600" dirty="0">
                <a:solidFill>
                  <a:prstClr val="black"/>
                </a:solidFill>
                <a:latin typeface="宋体" pitchFamily="2" charset="-122"/>
                <a:cs typeface="宋体" pitchFamily="2" charset="-122"/>
              </a:rPr>
              <a:t>所</a:t>
            </a:r>
            <a:r>
              <a:rPr sz="1600" spc="-5" dirty="0">
                <a:solidFill>
                  <a:prstClr val="black"/>
                </a:solidFill>
                <a:latin typeface="宋体" pitchFamily="2" charset="-122"/>
                <a:cs typeface="宋体" pitchFamily="2" charset="-122"/>
              </a:rPr>
              <a:t>选设</a:t>
            </a:r>
            <a:r>
              <a:rPr sz="160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的工控</a:t>
            </a:r>
            <a:r>
              <a:rPr sz="1600" dirty="0">
                <a:solidFill>
                  <a:prstClr val="black"/>
                </a:solidFill>
                <a:latin typeface="宋体" pitchFamily="2" charset="-122"/>
                <a:cs typeface="宋体" pitchFamily="2" charset="-122"/>
              </a:rPr>
              <a:t>协</a:t>
            </a:r>
            <a:r>
              <a:rPr sz="1600" spc="-5" dirty="0">
                <a:solidFill>
                  <a:prstClr val="black"/>
                </a:solidFill>
                <a:latin typeface="宋体" pitchFamily="2" charset="-122"/>
                <a:cs typeface="宋体" pitchFamily="2" charset="-122"/>
              </a:rPr>
              <a:t>议来</a:t>
            </a:r>
            <a:r>
              <a:rPr sz="1600" dirty="0">
                <a:solidFill>
                  <a:prstClr val="black"/>
                </a:solidFill>
                <a:latin typeface="宋体" pitchFamily="2" charset="-122"/>
                <a:cs typeface="宋体" pitchFamily="2" charset="-122"/>
              </a:rPr>
              <a:t>选择</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6080125" marR="206375">
              <a:lnSpc>
                <a:spcPts val="2700"/>
              </a:lnSpc>
              <a:spcBef>
                <a:spcPts val="220"/>
              </a:spcBef>
            </a:pPr>
            <a:r>
              <a:rPr sz="1600" spc="5" dirty="0">
                <a:solidFill>
                  <a:prstClr val="black"/>
                </a:solidFill>
                <a:latin typeface="宋体" pitchFamily="2" charset="-122"/>
                <a:cs typeface="宋体" pitchFamily="2" charset="-122"/>
              </a:rPr>
              <a:t>规</a:t>
            </a:r>
            <a:r>
              <a:rPr sz="1600" spc="-5" dirty="0">
                <a:solidFill>
                  <a:prstClr val="black"/>
                </a:solidFill>
                <a:latin typeface="宋体" pitchFamily="2" charset="-122"/>
                <a:cs typeface="宋体" pitchFamily="2" charset="-122"/>
              </a:rPr>
              <a:t>约：</a:t>
            </a:r>
            <a:r>
              <a:rPr sz="1600" spc="5" dirty="0">
                <a:solidFill>
                  <a:prstClr val="black"/>
                </a:solidFill>
                <a:latin typeface="宋体" pitchFamily="2" charset="-122"/>
                <a:cs typeface="宋体" pitchFamily="2" charset="-122"/>
              </a:rPr>
              <a:t>与</a:t>
            </a:r>
            <a:r>
              <a:rPr sz="1600" spc="-5" dirty="0">
                <a:solidFill>
                  <a:prstClr val="black"/>
                </a:solidFill>
                <a:latin typeface="宋体" pitchFamily="2" charset="-122"/>
                <a:cs typeface="宋体" pitchFamily="2" charset="-122"/>
              </a:rPr>
              <a:t>工控协</a:t>
            </a:r>
            <a:r>
              <a:rPr sz="1600" spc="10" dirty="0">
                <a:solidFill>
                  <a:prstClr val="black"/>
                </a:solidFill>
                <a:latin typeface="宋体" pitchFamily="2" charset="-122"/>
                <a:cs typeface="宋体" pitchFamily="2" charset="-122"/>
              </a:rPr>
              <a:t>议</a:t>
            </a:r>
            <a:r>
              <a:rPr sz="1600" spc="-5" dirty="0">
                <a:solidFill>
                  <a:prstClr val="black"/>
                </a:solidFill>
                <a:latin typeface="宋体" pitchFamily="2" charset="-122"/>
                <a:cs typeface="宋体" pitchFamily="2" charset="-122"/>
              </a:rPr>
              <a:t>一一</a:t>
            </a:r>
            <a:r>
              <a:rPr sz="1600" spc="5" dirty="0">
                <a:solidFill>
                  <a:prstClr val="black"/>
                </a:solidFill>
                <a:latin typeface="宋体" pitchFamily="2" charset="-122"/>
                <a:cs typeface="宋体" pitchFamily="2" charset="-122"/>
              </a:rPr>
              <a:t>对</a:t>
            </a:r>
            <a:r>
              <a:rPr sz="1600" spc="-20"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，平</a:t>
            </a:r>
            <a:r>
              <a:rPr sz="1600" spc="5" dirty="0">
                <a:solidFill>
                  <a:prstClr val="black"/>
                </a:solidFill>
                <a:latin typeface="宋体" pitchFamily="2" charset="-122"/>
                <a:cs typeface="宋体" pitchFamily="2" charset="-122"/>
              </a:rPr>
              <a:t>台</a:t>
            </a:r>
            <a:r>
              <a:rPr sz="1600" spc="-5" dirty="0">
                <a:solidFill>
                  <a:prstClr val="black"/>
                </a:solidFill>
                <a:latin typeface="宋体" pitchFamily="2" charset="-122"/>
                <a:cs typeface="宋体" pitchFamily="2" charset="-122"/>
              </a:rPr>
              <a:t>会自</a:t>
            </a:r>
            <a:r>
              <a:rPr sz="1600" spc="5" dirty="0">
                <a:solidFill>
                  <a:prstClr val="black"/>
                </a:solidFill>
                <a:latin typeface="宋体" pitchFamily="2" charset="-122"/>
                <a:cs typeface="宋体" pitchFamily="2" charset="-122"/>
              </a:rPr>
              <a:t>动</a:t>
            </a:r>
            <a:r>
              <a:rPr sz="1600" spc="-5" dirty="0">
                <a:solidFill>
                  <a:prstClr val="black"/>
                </a:solidFill>
                <a:latin typeface="宋体" pitchFamily="2" charset="-122"/>
                <a:cs typeface="宋体" pitchFamily="2" charset="-122"/>
              </a:rPr>
              <a:t>带出。 </a:t>
            </a:r>
            <a:r>
              <a:rPr sz="1600" spc="20" dirty="0">
                <a:solidFill>
                  <a:prstClr val="black"/>
                </a:solidFill>
                <a:latin typeface="宋体" pitchFamily="2" charset="-122"/>
                <a:cs typeface="宋体" pitchFamily="2" charset="-122"/>
              </a:rPr>
              <a:t>远</a:t>
            </a:r>
            <a:r>
              <a:rPr sz="1600" dirty="0">
                <a:solidFill>
                  <a:prstClr val="black"/>
                </a:solidFill>
                <a:latin typeface="宋体" pitchFamily="2" charset="-122"/>
                <a:cs typeface="宋体" pitchFamily="2" charset="-122"/>
              </a:rPr>
              <a:t>程</a:t>
            </a:r>
            <a:r>
              <a:rPr sz="1600" spc="20" dirty="0">
                <a:solidFill>
                  <a:prstClr val="black"/>
                </a:solidFill>
                <a:latin typeface="宋体" pitchFamily="2" charset="-122"/>
                <a:cs typeface="宋体" pitchFamily="2" charset="-122"/>
              </a:rPr>
              <a:t>端</a:t>
            </a:r>
            <a:r>
              <a:rPr sz="1600" dirty="0">
                <a:solidFill>
                  <a:prstClr val="black"/>
                </a:solidFill>
                <a:latin typeface="宋体" pitchFamily="2" charset="-122"/>
                <a:cs typeface="宋体" pitchFamily="2" charset="-122"/>
              </a:rPr>
              <a:t>口</a:t>
            </a:r>
            <a:r>
              <a:rPr sz="1600" spc="2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服务</a:t>
            </a:r>
            <a:r>
              <a:rPr sz="1600" spc="20" dirty="0">
                <a:solidFill>
                  <a:prstClr val="black"/>
                </a:solidFill>
                <a:latin typeface="宋体" pitchFamily="2" charset="-122"/>
                <a:cs typeface="宋体" pitchFamily="2" charset="-122"/>
              </a:rPr>
              <a:t>器</a:t>
            </a:r>
            <a:r>
              <a:rPr sz="1600" dirty="0">
                <a:solidFill>
                  <a:prstClr val="black"/>
                </a:solidFill>
                <a:latin typeface="宋体" pitchFamily="2" charset="-122"/>
                <a:cs typeface="宋体" pitchFamily="2" charset="-122"/>
              </a:rPr>
              <a:t>所</a:t>
            </a:r>
            <a:r>
              <a:rPr sz="1600" spc="20" dirty="0">
                <a:solidFill>
                  <a:prstClr val="black"/>
                </a:solidFill>
                <a:latin typeface="宋体" pitchFamily="2" charset="-122"/>
                <a:cs typeface="宋体" pitchFamily="2" charset="-122"/>
              </a:rPr>
              <a:t>有</a:t>
            </a:r>
            <a:r>
              <a:rPr sz="1600" dirty="0">
                <a:solidFill>
                  <a:prstClr val="black"/>
                </a:solidFill>
                <a:latin typeface="宋体" pitchFamily="2" charset="-122"/>
                <a:cs typeface="宋体" pitchFamily="2" charset="-122"/>
              </a:rPr>
              <a:t>应</a:t>
            </a:r>
            <a:r>
              <a:rPr sz="1600" spc="20" dirty="0">
                <a:solidFill>
                  <a:prstClr val="black"/>
                </a:solidFill>
                <a:latin typeface="宋体" pitchFamily="2" charset="-122"/>
                <a:cs typeface="宋体" pitchFamily="2" charset="-122"/>
              </a:rPr>
              <a:t>用</a:t>
            </a:r>
            <a:r>
              <a:rPr sz="1600" dirty="0">
                <a:solidFill>
                  <a:prstClr val="black"/>
                </a:solidFill>
                <a:latin typeface="宋体" pitchFamily="2" charset="-122"/>
                <a:cs typeface="宋体" pitchFamily="2" charset="-122"/>
              </a:rPr>
              <a:t>通信</a:t>
            </a:r>
            <a:r>
              <a:rPr sz="1600" spc="20" dirty="0">
                <a:solidFill>
                  <a:prstClr val="black"/>
                </a:solidFill>
                <a:latin typeface="宋体" pitchFamily="2" charset="-122"/>
                <a:cs typeface="宋体" pitchFamily="2" charset="-122"/>
              </a:rPr>
              <a:t>都</a:t>
            </a:r>
            <a:r>
              <a:rPr sz="1600" dirty="0">
                <a:solidFill>
                  <a:prstClr val="black"/>
                </a:solidFill>
                <a:latin typeface="宋体" pitchFamily="2" charset="-122"/>
                <a:cs typeface="宋体" pitchFamily="2" charset="-122"/>
              </a:rPr>
              <a:t>是</a:t>
            </a:r>
            <a:r>
              <a:rPr sz="1600" spc="20" dirty="0">
                <a:solidFill>
                  <a:prstClr val="black"/>
                </a:solidFill>
                <a:latin typeface="宋体" pitchFamily="2" charset="-122"/>
                <a:cs typeface="宋体" pitchFamily="2" charset="-122"/>
              </a:rPr>
              <a:t>通</a:t>
            </a:r>
            <a:r>
              <a:rPr sz="1600" dirty="0">
                <a:solidFill>
                  <a:prstClr val="black"/>
                </a:solidFill>
                <a:latin typeface="宋体" pitchFamily="2" charset="-122"/>
                <a:cs typeface="宋体" pitchFamily="2" charset="-122"/>
              </a:rPr>
              <a:t>过</a:t>
            </a:r>
            <a:r>
              <a:rPr sz="1600" spc="20" dirty="0">
                <a:solidFill>
                  <a:prstClr val="black"/>
                </a:solidFill>
                <a:latin typeface="宋体" pitchFamily="2" charset="-122"/>
                <a:cs typeface="宋体" pitchFamily="2" charset="-122"/>
              </a:rPr>
              <a:t>对</a:t>
            </a:r>
            <a:r>
              <a:rPr sz="1600" dirty="0">
                <a:solidFill>
                  <a:prstClr val="black"/>
                </a:solidFill>
                <a:latin typeface="宋体" pitchFamily="2" charset="-122"/>
                <a:cs typeface="宋体" pitchFamily="2" charset="-122"/>
              </a:rPr>
              <a:t>应</a:t>
            </a:r>
            <a:r>
              <a:rPr sz="1600" spc="2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端</a:t>
            </a:r>
            <a:endParaRPr sz="1600">
              <a:solidFill>
                <a:prstClr val="black"/>
              </a:solidFill>
              <a:latin typeface="宋体" pitchFamily="2" charset="-122"/>
              <a:cs typeface="宋体" pitchFamily="2" charset="-122"/>
            </a:endParaRPr>
          </a:p>
          <a:p>
            <a:pPr marL="5801360">
              <a:spcBef>
                <a:spcPts val="260"/>
              </a:spcBef>
            </a:pPr>
            <a:r>
              <a:rPr sz="1600" dirty="0">
                <a:solidFill>
                  <a:prstClr val="black"/>
                </a:solidFill>
                <a:latin typeface="宋体" pitchFamily="2" charset="-122"/>
                <a:cs typeface="宋体" pitchFamily="2" charset="-122"/>
              </a:rPr>
              <a:t>口建立的</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端</a:t>
            </a:r>
            <a:r>
              <a:rPr sz="1600" spc="-5" dirty="0">
                <a:solidFill>
                  <a:prstClr val="black"/>
                </a:solidFill>
                <a:latin typeface="宋体" pitchFamily="2" charset="-122"/>
                <a:cs typeface="宋体" pitchFamily="2" charset="-122"/>
              </a:rPr>
              <a:t>口</a:t>
            </a:r>
            <a:r>
              <a:rPr sz="1600" dirty="0">
                <a:solidFill>
                  <a:prstClr val="black"/>
                </a:solidFill>
                <a:latin typeface="宋体" pitchFamily="2" charset="-122"/>
                <a:cs typeface="宋体" pitchFamily="2" charset="-122"/>
              </a:rPr>
              <a:t>范围是1</a:t>
            </a:r>
            <a:r>
              <a:rPr sz="1600" spc="-1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65</a:t>
            </a:r>
            <a:r>
              <a:rPr sz="1600" spc="-15" dirty="0">
                <a:solidFill>
                  <a:prstClr val="black"/>
                </a:solidFill>
                <a:latin typeface="宋体" pitchFamily="2" charset="-122"/>
                <a:cs typeface="宋体" pitchFamily="2" charset="-122"/>
              </a:rPr>
              <a:t>5</a:t>
            </a:r>
            <a:r>
              <a:rPr sz="1600" spc="-5" dirty="0">
                <a:solidFill>
                  <a:prstClr val="black"/>
                </a:solidFill>
                <a:latin typeface="宋体" pitchFamily="2" charset="-122"/>
                <a:cs typeface="宋体" pitchFamily="2" charset="-122"/>
              </a:rPr>
              <a:t>3</a:t>
            </a:r>
            <a:r>
              <a:rPr sz="1600" dirty="0">
                <a:solidFill>
                  <a:prstClr val="black"/>
                </a:solidFill>
                <a:latin typeface="宋体" pitchFamily="2" charset="-122"/>
                <a:cs typeface="宋体" pitchFamily="2" charset="-122"/>
              </a:rPr>
              <a:t>5</a:t>
            </a:r>
            <a:r>
              <a:rPr sz="1600" spc="-5" dirty="0">
                <a:solidFill>
                  <a:prstClr val="black"/>
                </a:solidFill>
                <a:latin typeface="宋体" pitchFamily="2" charset="-122"/>
                <a:cs typeface="宋体" pitchFamily="2" charset="-122"/>
              </a:rPr>
              <a:t>，win</a:t>
            </a:r>
            <a:r>
              <a:rPr sz="1600" spc="-15" dirty="0">
                <a:solidFill>
                  <a:prstClr val="black"/>
                </a:solidFill>
                <a:latin typeface="宋体" pitchFamily="2" charset="-122"/>
                <a:cs typeface="宋体" pitchFamily="2" charset="-122"/>
              </a:rPr>
              <a:t>d</a:t>
            </a:r>
            <a:r>
              <a:rPr sz="1600" spc="-5" dirty="0">
                <a:solidFill>
                  <a:prstClr val="black"/>
                </a:solidFill>
                <a:latin typeface="宋体" pitchFamily="2" charset="-122"/>
                <a:cs typeface="宋体" pitchFamily="2" charset="-122"/>
              </a:rPr>
              <a:t>o</a:t>
            </a:r>
            <a:r>
              <a:rPr sz="1600" dirty="0">
                <a:solidFill>
                  <a:prstClr val="black"/>
                </a:solidFill>
                <a:latin typeface="宋体" pitchFamily="2" charset="-122"/>
                <a:cs typeface="宋体" pitchFamily="2" charset="-122"/>
              </a:rPr>
              <a:t>w服务</a:t>
            </a:r>
            <a:r>
              <a:rPr sz="1600" spc="-5" dirty="0">
                <a:solidFill>
                  <a:prstClr val="black"/>
                </a:solidFill>
                <a:latin typeface="宋体" pitchFamily="2" charset="-122"/>
                <a:cs typeface="宋体" pitchFamily="2" charset="-122"/>
              </a:rPr>
              <a:t>器默</a:t>
            </a:r>
            <a:r>
              <a:rPr sz="1600" dirty="0">
                <a:solidFill>
                  <a:prstClr val="black"/>
                </a:solidFill>
                <a:latin typeface="宋体" pitchFamily="2" charset="-122"/>
                <a:cs typeface="宋体" pitchFamily="2" charset="-122"/>
              </a:rPr>
              <a:t>认</a:t>
            </a:r>
            <a:r>
              <a:rPr sz="1600" spc="-5" dirty="0">
                <a:solidFill>
                  <a:prstClr val="black"/>
                </a:solidFill>
                <a:latin typeface="宋体" pitchFamily="2" charset="-122"/>
                <a:cs typeface="宋体" pitchFamily="2" charset="-122"/>
              </a:rPr>
              <a:t>远</a:t>
            </a:r>
            <a:endParaRPr sz="1600">
              <a:solidFill>
                <a:prstClr val="black"/>
              </a:solidFill>
              <a:latin typeface="宋体" pitchFamily="2" charset="-122"/>
              <a:cs typeface="宋体" pitchFamily="2" charset="-122"/>
            </a:endParaRPr>
          </a:p>
          <a:p>
            <a:pPr marL="5801360">
              <a:spcBef>
                <a:spcPts val="480"/>
              </a:spcBef>
            </a:pPr>
            <a:r>
              <a:rPr sz="1600" spc="35" dirty="0">
                <a:solidFill>
                  <a:prstClr val="black"/>
                </a:solidFill>
                <a:latin typeface="宋体" pitchFamily="2" charset="-122"/>
                <a:cs typeface="宋体" pitchFamily="2" charset="-122"/>
              </a:rPr>
              <a:t>程管理服务端</a:t>
            </a:r>
            <a:r>
              <a:rPr sz="1600" spc="25" dirty="0">
                <a:solidFill>
                  <a:prstClr val="black"/>
                </a:solidFill>
                <a:latin typeface="宋体" pitchFamily="2" charset="-122"/>
                <a:cs typeface="宋体" pitchFamily="2" charset="-122"/>
              </a:rPr>
              <a:t>口</a:t>
            </a:r>
            <a:r>
              <a:rPr sz="1600" spc="60" dirty="0">
                <a:solidFill>
                  <a:prstClr val="black"/>
                </a:solidFill>
                <a:latin typeface="宋体" pitchFamily="2" charset="-122"/>
                <a:cs typeface="宋体" pitchFamily="2" charset="-122"/>
              </a:rPr>
              <a:t>是</a:t>
            </a:r>
            <a:r>
              <a:rPr sz="1600" spc="-15" dirty="0">
                <a:solidFill>
                  <a:prstClr val="black"/>
                </a:solidFill>
                <a:latin typeface="宋体" pitchFamily="2" charset="-122"/>
                <a:cs typeface="宋体" pitchFamily="2" charset="-122"/>
              </a:rPr>
              <a:t>3</a:t>
            </a:r>
            <a:r>
              <a:rPr sz="1600" spc="-5" dirty="0">
                <a:solidFill>
                  <a:prstClr val="black"/>
                </a:solidFill>
                <a:latin typeface="宋体" pitchFamily="2" charset="-122"/>
                <a:cs typeface="宋体" pitchFamily="2" charset="-122"/>
              </a:rPr>
              <a:t>3</a:t>
            </a:r>
            <a:r>
              <a:rPr sz="1600" spc="-15" dirty="0">
                <a:solidFill>
                  <a:prstClr val="black"/>
                </a:solidFill>
                <a:latin typeface="宋体" pitchFamily="2" charset="-122"/>
                <a:cs typeface="宋体" pitchFamily="2" charset="-122"/>
              </a:rPr>
              <a:t>8</a:t>
            </a:r>
            <a:r>
              <a:rPr sz="1600" spc="30" dirty="0">
                <a:solidFill>
                  <a:prstClr val="black"/>
                </a:solidFill>
                <a:latin typeface="宋体" pitchFamily="2" charset="-122"/>
                <a:cs typeface="宋体" pitchFamily="2" charset="-122"/>
              </a:rPr>
              <a:t>9</a:t>
            </a:r>
            <a:r>
              <a:rPr sz="1600" spc="35"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为</a:t>
            </a:r>
            <a:r>
              <a:rPr sz="1600" spc="25" dirty="0">
                <a:solidFill>
                  <a:prstClr val="black"/>
                </a:solidFill>
                <a:latin typeface="宋体" pitchFamily="2" charset="-122"/>
                <a:cs typeface="宋体" pitchFamily="2" charset="-122"/>
              </a:rPr>
              <a:t>了增</a:t>
            </a:r>
            <a:r>
              <a:rPr sz="1600" spc="35" dirty="0">
                <a:solidFill>
                  <a:prstClr val="black"/>
                </a:solidFill>
                <a:latin typeface="宋体" pitchFamily="2" charset="-122"/>
                <a:cs typeface="宋体" pitchFamily="2" charset="-122"/>
              </a:rPr>
              <a:t>强安全</a:t>
            </a:r>
            <a:r>
              <a:rPr sz="1600" spc="50" dirty="0">
                <a:solidFill>
                  <a:prstClr val="black"/>
                </a:solidFill>
                <a:latin typeface="宋体" pitchFamily="2" charset="-122"/>
                <a:cs typeface="宋体" pitchFamily="2" charset="-122"/>
              </a:rPr>
              <a:t>性</a:t>
            </a:r>
            <a:r>
              <a:rPr sz="1600" spc="35" dirty="0">
                <a:solidFill>
                  <a:prstClr val="black"/>
                </a:solidFill>
                <a:latin typeface="宋体" pitchFamily="2" charset="-122"/>
                <a:cs typeface="宋体" pitchFamily="2" charset="-122"/>
              </a:rPr>
              <a:t>，一</a:t>
            </a:r>
            <a:r>
              <a:rPr sz="1600" spc="25" dirty="0">
                <a:solidFill>
                  <a:prstClr val="black"/>
                </a:solidFill>
                <a:latin typeface="宋体" pitchFamily="2" charset="-122"/>
                <a:cs typeface="宋体" pitchFamily="2" charset="-122"/>
              </a:rPr>
              <a:t>般</a:t>
            </a:r>
            <a:r>
              <a:rPr sz="1600" spc="35" dirty="0">
                <a:solidFill>
                  <a:prstClr val="black"/>
                </a:solidFill>
                <a:latin typeface="宋体" pitchFamily="2" charset="-122"/>
                <a:cs typeface="宋体" pitchFamily="2" charset="-122"/>
              </a:rPr>
              <a:t>在</a:t>
            </a:r>
            <a:r>
              <a:rPr sz="1600" spc="-5" dirty="0">
                <a:solidFill>
                  <a:prstClr val="black"/>
                </a:solidFill>
                <a:latin typeface="宋体" pitchFamily="2" charset="-122"/>
                <a:cs typeface="宋体" pitchFamily="2" charset="-122"/>
              </a:rPr>
              <a:t>机</a:t>
            </a:r>
            <a:endParaRPr sz="1600">
              <a:solidFill>
                <a:prstClr val="black"/>
              </a:solidFill>
              <a:latin typeface="宋体" pitchFamily="2" charset="-122"/>
              <a:cs typeface="宋体" pitchFamily="2" charset="-122"/>
            </a:endParaRPr>
          </a:p>
          <a:p>
            <a:pPr marL="5801360">
              <a:spcBef>
                <a:spcPts val="480"/>
              </a:spcBef>
            </a:pPr>
            <a:r>
              <a:rPr sz="1600" dirty="0">
                <a:solidFill>
                  <a:prstClr val="black"/>
                </a:solidFill>
                <a:latin typeface="宋体" pitchFamily="2" charset="-122"/>
                <a:cs typeface="宋体" pitchFamily="2" charset="-122"/>
              </a:rPr>
              <a:t>房</a:t>
            </a:r>
            <a:r>
              <a:rPr sz="1600" spc="-5" dirty="0">
                <a:solidFill>
                  <a:prstClr val="black"/>
                </a:solidFill>
                <a:latin typeface="宋体" pitchFamily="2" charset="-122"/>
                <a:cs typeface="宋体" pitchFamily="2" charset="-122"/>
              </a:rPr>
              <a:t>进行</a:t>
            </a:r>
            <a:r>
              <a:rPr sz="1600" dirty="0">
                <a:solidFill>
                  <a:prstClr val="black"/>
                </a:solidFill>
                <a:latin typeface="宋体" pitchFamily="2" charset="-122"/>
                <a:cs typeface="宋体" pitchFamily="2" charset="-122"/>
              </a:rPr>
              <a:t>服</a:t>
            </a:r>
            <a:r>
              <a:rPr sz="1600" spc="-5" dirty="0">
                <a:solidFill>
                  <a:prstClr val="black"/>
                </a:solidFill>
                <a:latin typeface="宋体" pitchFamily="2" charset="-122"/>
                <a:cs typeface="宋体" pitchFamily="2" charset="-122"/>
              </a:rPr>
              <a:t>务</a:t>
            </a:r>
            <a:r>
              <a:rPr sz="1600" spc="-10" dirty="0">
                <a:solidFill>
                  <a:prstClr val="black"/>
                </a:solidFill>
                <a:latin typeface="宋体" pitchFamily="2" charset="-122"/>
                <a:cs typeface="宋体" pitchFamily="2" charset="-122"/>
              </a:rPr>
              <a:t>器</a:t>
            </a:r>
            <a:r>
              <a:rPr sz="1600" spc="-5" dirty="0">
                <a:solidFill>
                  <a:prstClr val="black"/>
                </a:solidFill>
                <a:latin typeface="宋体" pitchFamily="2" charset="-122"/>
                <a:cs typeface="宋体" pitchFamily="2" charset="-122"/>
              </a:rPr>
              <a:t>租</a:t>
            </a:r>
            <a:r>
              <a:rPr sz="1600" dirty="0">
                <a:solidFill>
                  <a:prstClr val="black"/>
                </a:solidFill>
                <a:latin typeface="宋体" pitchFamily="2" charset="-122"/>
                <a:cs typeface="宋体" pitchFamily="2" charset="-122"/>
              </a:rPr>
              <a:t>用</a:t>
            </a:r>
            <a:r>
              <a:rPr sz="1600" spc="-5" dirty="0">
                <a:solidFill>
                  <a:prstClr val="black"/>
                </a:solidFill>
                <a:latin typeface="宋体" pitchFamily="2" charset="-122"/>
                <a:cs typeface="宋体" pitchFamily="2" charset="-122"/>
              </a:rPr>
              <a:t>的</a:t>
            </a:r>
            <a:r>
              <a:rPr sz="1600" spc="-10" dirty="0">
                <a:solidFill>
                  <a:prstClr val="black"/>
                </a:solidFill>
                <a:latin typeface="宋体" pitchFamily="2" charset="-122"/>
                <a:cs typeface="宋体" pitchFamily="2" charset="-122"/>
              </a:rPr>
              <a:t>用</a:t>
            </a:r>
            <a:r>
              <a:rPr sz="1600" dirty="0">
                <a:solidFill>
                  <a:prstClr val="black"/>
                </a:solidFill>
                <a:latin typeface="宋体" pitchFamily="2" charset="-122"/>
                <a:cs typeface="宋体" pitchFamily="2" charset="-122"/>
              </a:rPr>
              <a:t>户</a:t>
            </a:r>
            <a:r>
              <a:rPr sz="1600" spc="-5" dirty="0">
                <a:solidFill>
                  <a:prstClr val="black"/>
                </a:solidFill>
                <a:latin typeface="宋体" pitchFamily="2" charset="-122"/>
                <a:cs typeface="宋体" pitchFamily="2" charset="-122"/>
              </a:rPr>
              <a:t>都</a:t>
            </a:r>
            <a:r>
              <a:rPr sz="1600" spc="-10" dirty="0">
                <a:solidFill>
                  <a:prstClr val="black"/>
                </a:solidFill>
                <a:latin typeface="宋体" pitchFamily="2" charset="-122"/>
                <a:cs typeface="宋体" pitchFamily="2" charset="-122"/>
              </a:rPr>
              <a:t>会</a:t>
            </a:r>
            <a:r>
              <a:rPr sz="1600" spc="-5" dirty="0">
                <a:solidFill>
                  <a:prstClr val="black"/>
                </a:solidFill>
                <a:latin typeface="宋体" pitchFamily="2" charset="-122"/>
                <a:cs typeface="宋体" pitchFamily="2" charset="-122"/>
              </a:rPr>
              <a:t>修</a:t>
            </a:r>
            <a:r>
              <a:rPr sz="1600" dirty="0">
                <a:solidFill>
                  <a:prstClr val="black"/>
                </a:solidFill>
                <a:latin typeface="宋体" pitchFamily="2" charset="-122"/>
                <a:cs typeface="宋体" pitchFamily="2" charset="-122"/>
              </a:rPr>
              <a:t>改</a:t>
            </a:r>
            <a:r>
              <a:rPr sz="1600" spc="-5" dirty="0">
                <a:solidFill>
                  <a:prstClr val="black"/>
                </a:solidFill>
                <a:latin typeface="宋体" pitchFamily="2" charset="-122"/>
                <a:cs typeface="宋体" pitchFamily="2" charset="-122"/>
              </a:rPr>
              <a:t>默</a:t>
            </a:r>
            <a:r>
              <a:rPr sz="1600" spc="5" dirty="0">
                <a:solidFill>
                  <a:prstClr val="black"/>
                </a:solidFill>
                <a:latin typeface="宋体" pitchFamily="2" charset="-122"/>
                <a:cs typeface="宋体" pitchFamily="2" charset="-122"/>
              </a:rPr>
              <a:t>认</a:t>
            </a:r>
            <a:r>
              <a:rPr sz="1600" spc="-15" dirty="0">
                <a:solidFill>
                  <a:prstClr val="black"/>
                </a:solidFill>
                <a:latin typeface="宋体" pitchFamily="2" charset="-122"/>
                <a:cs typeface="宋体" pitchFamily="2" charset="-122"/>
              </a:rPr>
              <a:t>3</a:t>
            </a:r>
            <a:r>
              <a:rPr sz="1600" spc="-5" dirty="0">
                <a:solidFill>
                  <a:prstClr val="black"/>
                </a:solidFill>
                <a:latin typeface="宋体" pitchFamily="2" charset="-122"/>
                <a:cs typeface="宋体" pitchFamily="2" charset="-122"/>
              </a:rPr>
              <a:t>38</a:t>
            </a:r>
            <a:r>
              <a:rPr sz="1600" spc="-10" dirty="0">
                <a:solidFill>
                  <a:prstClr val="black"/>
                </a:solidFill>
                <a:latin typeface="宋体" pitchFamily="2" charset="-122"/>
                <a:cs typeface="宋体" pitchFamily="2" charset="-122"/>
              </a:rPr>
              <a:t>9端口</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5801360" marR="206375" indent="278765" algn="just">
              <a:lnSpc>
                <a:spcPct val="125000"/>
              </a:lnSpc>
              <a:spcBef>
                <a:spcPts val="300"/>
              </a:spcBef>
            </a:pPr>
            <a:r>
              <a:rPr sz="1600" spc="20" dirty="0">
                <a:solidFill>
                  <a:prstClr val="black"/>
                </a:solidFill>
                <a:latin typeface="宋体" pitchFamily="2" charset="-122"/>
                <a:cs typeface="宋体" pitchFamily="2" charset="-122"/>
              </a:rPr>
              <a:t>远</a:t>
            </a:r>
            <a:r>
              <a:rPr sz="1600" dirty="0">
                <a:solidFill>
                  <a:prstClr val="black"/>
                </a:solidFill>
                <a:latin typeface="宋体" pitchFamily="2" charset="-122"/>
                <a:cs typeface="宋体" pitchFamily="2" charset="-122"/>
              </a:rPr>
              <a:t>程</a:t>
            </a:r>
            <a:r>
              <a:rPr sz="1600" spc="20" dirty="0">
                <a:solidFill>
                  <a:prstClr val="black"/>
                </a:solidFill>
                <a:latin typeface="宋体" pitchFamily="2" charset="-122"/>
                <a:cs typeface="宋体" pitchFamily="2" charset="-122"/>
              </a:rPr>
              <a:t>地</a:t>
            </a:r>
            <a:r>
              <a:rPr sz="1600" dirty="0">
                <a:solidFill>
                  <a:prstClr val="black"/>
                </a:solidFill>
                <a:latin typeface="宋体" pitchFamily="2" charset="-122"/>
                <a:cs typeface="宋体" pitchFamily="2" charset="-122"/>
              </a:rPr>
              <a:t>址</a:t>
            </a:r>
            <a:r>
              <a:rPr sz="1600" spc="2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通过</a:t>
            </a:r>
            <a:r>
              <a:rPr sz="1600" spc="20" dirty="0">
                <a:solidFill>
                  <a:prstClr val="black"/>
                </a:solidFill>
                <a:latin typeface="宋体" pitchFamily="2" charset="-122"/>
                <a:cs typeface="宋体" pitchFamily="2" charset="-122"/>
              </a:rPr>
              <a:t>远</a:t>
            </a:r>
            <a:r>
              <a:rPr sz="1600" dirty="0">
                <a:solidFill>
                  <a:prstClr val="black"/>
                </a:solidFill>
                <a:latin typeface="宋体" pitchFamily="2" charset="-122"/>
                <a:cs typeface="宋体" pitchFamily="2" charset="-122"/>
              </a:rPr>
              <a:t>程</a:t>
            </a:r>
            <a:r>
              <a:rPr sz="1600" spc="20" dirty="0">
                <a:solidFill>
                  <a:prstClr val="black"/>
                </a:solidFill>
                <a:latin typeface="宋体" pitchFamily="2" charset="-122"/>
                <a:cs typeface="宋体" pitchFamily="2" charset="-122"/>
              </a:rPr>
              <a:t>终</a:t>
            </a:r>
            <a:r>
              <a:rPr sz="1600" dirty="0">
                <a:solidFill>
                  <a:prstClr val="black"/>
                </a:solidFill>
                <a:latin typeface="宋体" pitchFamily="2" charset="-122"/>
                <a:cs typeface="宋体" pitchFamily="2" charset="-122"/>
              </a:rPr>
              <a:t>端</a:t>
            </a:r>
            <a:r>
              <a:rPr sz="1600" spc="20" dirty="0">
                <a:solidFill>
                  <a:prstClr val="black"/>
                </a:solidFill>
                <a:latin typeface="宋体" pitchFamily="2" charset="-122"/>
                <a:cs typeface="宋体" pitchFamily="2" charset="-122"/>
              </a:rPr>
              <a:t>登</a:t>
            </a:r>
            <a:r>
              <a:rPr sz="1600" dirty="0">
                <a:solidFill>
                  <a:prstClr val="black"/>
                </a:solidFill>
                <a:latin typeface="宋体" pitchFamily="2" charset="-122"/>
                <a:cs typeface="宋体" pitchFamily="2" charset="-122"/>
              </a:rPr>
              <a:t>录远</a:t>
            </a:r>
            <a:r>
              <a:rPr sz="1600" spc="20" dirty="0">
                <a:solidFill>
                  <a:prstClr val="black"/>
                </a:solidFill>
                <a:latin typeface="宋体" pitchFamily="2" charset="-122"/>
                <a:cs typeface="宋体" pitchFamily="2" charset="-122"/>
              </a:rPr>
              <a:t>程</a:t>
            </a:r>
            <a:r>
              <a:rPr sz="1600" dirty="0">
                <a:solidFill>
                  <a:prstClr val="black"/>
                </a:solidFill>
                <a:latin typeface="宋体" pitchFamily="2" charset="-122"/>
                <a:cs typeface="宋体" pitchFamily="2" charset="-122"/>
              </a:rPr>
              <a:t>设</a:t>
            </a:r>
            <a:r>
              <a:rPr sz="1600" spc="20"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或</a:t>
            </a:r>
            <a:r>
              <a:rPr sz="1600" spc="20" dirty="0">
                <a:solidFill>
                  <a:prstClr val="black"/>
                </a:solidFill>
                <a:latin typeface="宋体" pitchFamily="2" charset="-122"/>
                <a:cs typeface="宋体" pitchFamily="2" charset="-122"/>
              </a:rPr>
              <a:t>系</a:t>
            </a:r>
            <a:r>
              <a:rPr sz="1600" dirty="0">
                <a:solidFill>
                  <a:prstClr val="black"/>
                </a:solidFill>
                <a:latin typeface="宋体" pitchFamily="2" charset="-122"/>
                <a:cs typeface="宋体" pitchFamily="2" charset="-122"/>
              </a:rPr>
              <a:t>统</a:t>
            </a:r>
            <a:r>
              <a:rPr sz="1600" spc="20" dirty="0">
                <a:solidFill>
                  <a:prstClr val="black"/>
                </a:solidFill>
                <a:latin typeface="宋体" pitchFamily="2" charset="-122"/>
                <a:cs typeface="宋体" pitchFamily="2" charset="-122"/>
              </a:rPr>
              <a:t>所</a:t>
            </a:r>
            <a:r>
              <a:rPr sz="1600" spc="-5" dirty="0">
                <a:solidFill>
                  <a:prstClr val="black"/>
                </a:solidFill>
                <a:latin typeface="宋体" pitchFamily="2" charset="-122"/>
                <a:cs typeface="宋体" pitchFamily="2" charset="-122"/>
              </a:rPr>
              <a:t>需 </a:t>
            </a:r>
            <a:r>
              <a:rPr sz="1600" spc="35" dirty="0">
                <a:solidFill>
                  <a:prstClr val="black"/>
                </a:solidFill>
                <a:latin typeface="宋体" pitchFamily="2" charset="-122"/>
                <a:cs typeface="宋体" pitchFamily="2" charset="-122"/>
              </a:rPr>
              <a:t>要的地</a:t>
            </a:r>
            <a:r>
              <a:rPr sz="1600" spc="45" dirty="0">
                <a:solidFill>
                  <a:prstClr val="black"/>
                </a:solidFill>
                <a:latin typeface="宋体" pitchFamily="2" charset="-122"/>
                <a:cs typeface="宋体" pitchFamily="2" charset="-122"/>
              </a:rPr>
              <a:t>址</a:t>
            </a:r>
            <a:r>
              <a:rPr sz="1600" spc="25" dirty="0">
                <a:solidFill>
                  <a:prstClr val="black"/>
                </a:solidFill>
                <a:latin typeface="宋体" pitchFamily="2" charset="-122"/>
                <a:cs typeface="宋体" pitchFamily="2" charset="-122"/>
              </a:rPr>
              <a:t>。</a:t>
            </a:r>
            <a:r>
              <a:rPr sz="1600" spc="35" dirty="0">
                <a:solidFill>
                  <a:prstClr val="black"/>
                </a:solidFill>
                <a:latin typeface="宋体" pitchFamily="2" charset="-122"/>
                <a:cs typeface="宋体" pitchFamily="2" charset="-122"/>
              </a:rPr>
              <a:t>远</a:t>
            </a:r>
            <a:r>
              <a:rPr sz="1600" spc="25" dirty="0">
                <a:solidFill>
                  <a:prstClr val="black"/>
                </a:solidFill>
                <a:latin typeface="宋体" pitchFamily="2" charset="-122"/>
                <a:cs typeface="宋体" pitchFamily="2" charset="-122"/>
              </a:rPr>
              <a:t>程</a:t>
            </a:r>
            <a:r>
              <a:rPr sz="1600" spc="35" dirty="0">
                <a:solidFill>
                  <a:prstClr val="black"/>
                </a:solidFill>
                <a:latin typeface="宋体" pitchFamily="2" charset="-122"/>
                <a:cs typeface="宋体" pitchFamily="2" charset="-122"/>
              </a:rPr>
              <a:t>终端地址</a:t>
            </a:r>
            <a:r>
              <a:rPr sz="1600" spc="25" dirty="0">
                <a:solidFill>
                  <a:prstClr val="black"/>
                </a:solidFill>
                <a:latin typeface="宋体" pitchFamily="2" charset="-122"/>
                <a:cs typeface="宋体" pitchFamily="2" charset="-122"/>
              </a:rPr>
              <a:t>一</a:t>
            </a:r>
            <a:r>
              <a:rPr sz="1600" spc="35" dirty="0">
                <a:solidFill>
                  <a:prstClr val="black"/>
                </a:solidFill>
                <a:latin typeface="宋体" pitchFamily="2" charset="-122"/>
                <a:cs typeface="宋体" pitchFamily="2" charset="-122"/>
              </a:rPr>
              <a:t>般</a:t>
            </a:r>
            <a:r>
              <a:rPr sz="1600" spc="25" dirty="0">
                <a:solidFill>
                  <a:prstClr val="black"/>
                </a:solidFill>
                <a:latin typeface="宋体" pitchFamily="2" charset="-122"/>
                <a:cs typeface="宋体" pitchFamily="2" charset="-122"/>
              </a:rPr>
              <a:t>分</a:t>
            </a:r>
            <a:r>
              <a:rPr sz="1600" spc="35" dirty="0">
                <a:solidFill>
                  <a:prstClr val="black"/>
                </a:solidFill>
                <a:latin typeface="宋体" pitchFamily="2" charset="-122"/>
                <a:cs typeface="宋体" pitchFamily="2" charset="-122"/>
              </a:rPr>
              <a:t>为专用</a:t>
            </a:r>
            <a:r>
              <a:rPr sz="1600" spc="25" dirty="0">
                <a:solidFill>
                  <a:prstClr val="black"/>
                </a:solidFill>
                <a:latin typeface="宋体" pitchFamily="2" charset="-122"/>
                <a:cs typeface="宋体" pitchFamily="2" charset="-122"/>
              </a:rPr>
              <a:t>地</a:t>
            </a:r>
            <a:r>
              <a:rPr sz="1600" spc="55" dirty="0">
                <a:solidFill>
                  <a:prstClr val="black"/>
                </a:solidFill>
                <a:latin typeface="宋体" pitchFamily="2" charset="-122"/>
                <a:cs typeface="宋体" pitchFamily="2" charset="-122"/>
              </a:rPr>
              <a:t>址</a:t>
            </a:r>
            <a:r>
              <a:rPr sz="1600" spc="3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广</a:t>
            </a:r>
            <a:r>
              <a:rPr sz="1600" spc="35" dirty="0">
                <a:solidFill>
                  <a:prstClr val="black"/>
                </a:solidFill>
                <a:latin typeface="宋体" pitchFamily="2" charset="-122"/>
                <a:cs typeface="宋体" pitchFamily="2" charset="-122"/>
              </a:rPr>
              <a:t>播</a:t>
            </a:r>
            <a:r>
              <a:rPr sz="1600" spc="-5" dirty="0">
                <a:solidFill>
                  <a:prstClr val="black"/>
                </a:solidFill>
                <a:latin typeface="宋体" pitchFamily="2" charset="-122"/>
                <a:cs typeface="宋体" pitchFamily="2" charset="-122"/>
              </a:rPr>
              <a:t>地 </a:t>
            </a:r>
            <a:r>
              <a:rPr sz="1600" dirty="0">
                <a:solidFill>
                  <a:prstClr val="black"/>
                </a:solidFill>
                <a:latin typeface="宋体" pitchFamily="2" charset="-122"/>
                <a:cs typeface="宋体" pitchFamily="2" charset="-122"/>
              </a:rPr>
              <a:t>址</a:t>
            </a:r>
            <a:r>
              <a:rPr sz="1600" spc="-5" dirty="0">
                <a:solidFill>
                  <a:prstClr val="black"/>
                </a:solidFill>
                <a:latin typeface="宋体" pitchFamily="2" charset="-122"/>
                <a:cs typeface="宋体" pitchFamily="2" charset="-122"/>
              </a:rPr>
              <a:t>和公</a:t>
            </a:r>
            <a:r>
              <a:rPr sz="1600" dirty="0">
                <a:solidFill>
                  <a:prstClr val="black"/>
                </a:solidFill>
                <a:latin typeface="宋体" pitchFamily="2" charset="-122"/>
                <a:cs typeface="宋体" pitchFamily="2" charset="-122"/>
              </a:rPr>
              <a:t>用</a:t>
            </a:r>
            <a:r>
              <a:rPr sz="1600" spc="-5" dirty="0">
                <a:solidFill>
                  <a:prstClr val="black"/>
                </a:solidFill>
                <a:latin typeface="宋体" pitchFamily="2" charset="-122"/>
                <a:cs typeface="宋体" pitchFamily="2" charset="-122"/>
              </a:rPr>
              <a:t>地址。</a:t>
            </a:r>
            <a:endParaRPr sz="1600">
              <a:solidFill>
                <a:prstClr val="black"/>
              </a:solidFill>
              <a:latin typeface="宋体" pitchFamily="2" charset="-122"/>
              <a:cs typeface="宋体"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896872" y="930402"/>
            <a:ext cx="8397240" cy="1081405"/>
          </a:xfrm>
          <a:prstGeom prst="rect">
            <a:avLst/>
          </a:prstGeom>
        </p:spPr>
        <p:txBody>
          <a:bodyPr vert="horz" wrap="square" lIns="0" tIns="0" rIns="0" bIns="0" rtlCol="0">
            <a:spAutoFit/>
          </a:bodyPr>
          <a:lstStyle/>
          <a:p>
            <a:pPr marL="1905" algn="ctr"/>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a:p>
            <a:pPr algn="ctr">
              <a:spcBef>
                <a:spcPts val="278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：单击“点表参数（南向）”，查看工业机器人模板预置点表参数信息。</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08860" y="2205228"/>
            <a:ext cx="7574280" cy="42428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05811" y="2202179"/>
            <a:ext cx="7580630" cy="4249420"/>
          </a:xfrm>
          <a:custGeom>
            <a:avLst/>
            <a:gdLst/>
            <a:ahLst/>
            <a:cxnLst/>
            <a:rect l="l" t="t" r="r" b="b"/>
            <a:pathLst>
              <a:path w="7580630" h="4249420">
                <a:moveTo>
                  <a:pt x="0" y="4248912"/>
                </a:moveTo>
                <a:lnTo>
                  <a:pt x="7580376" y="4248912"/>
                </a:lnTo>
                <a:lnTo>
                  <a:pt x="7580376" y="0"/>
                </a:lnTo>
                <a:lnTo>
                  <a:pt x="0" y="0"/>
                </a:lnTo>
                <a:lnTo>
                  <a:pt x="0" y="424891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3955" y="1999488"/>
            <a:ext cx="5971032" cy="3979164"/>
          </a:xfrm>
          <a:prstGeom prst="rect">
            <a:avLst/>
          </a:prstGeom>
          <a:blipFill>
            <a:blip r:embed="rId1" cstate="print"/>
            <a:stretch>
              <a:fillRect/>
            </a:stretch>
          </a:blipFill>
        </p:spPr>
        <p:txBody>
          <a:bodyPr wrap="square" lIns="0" tIns="0" rIns="0" bIns="0" rtlCol="0"/>
          <a:lstStyle/>
          <a:p/>
        </p:txBody>
      </p:sp>
      <p:sp>
        <p:nvSpPr>
          <p:cNvPr id="3" name="object 3"/>
          <p:cNvSpPr txBox="1"/>
          <p:nvPr/>
        </p:nvSpPr>
        <p:spPr>
          <a:xfrm>
            <a:off x="565505" y="1998217"/>
            <a:ext cx="5072380" cy="3929379"/>
          </a:xfrm>
          <a:prstGeom prst="rect">
            <a:avLst/>
          </a:prstGeom>
        </p:spPr>
        <p:txBody>
          <a:bodyPr vert="horz" wrap="square" lIns="0" tIns="0" rIns="0" bIns="0" rtlCol="0">
            <a:spAutoFit/>
          </a:bodyPr>
          <a:lstStyle/>
          <a:p>
            <a:pPr marL="12700" marR="235585" indent="476885" algn="just">
              <a:lnSpc>
                <a:spcPct val="135000"/>
              </a:lnSpc>
            </a:pPr>
            <a:r>
              <a:rPr sz="1800" spc="105" dirty="0">
                <a:latin typeface="微软雅黑" panose="020B0503020204020204" charset="-122"/>
                <a:cs typeface="微软雅黑" panose="020B0503020204020204" charset="-122"/>
              </a:rPr>
              <a:t>特别是</a:t>
            </a:r>
            <a:r>
              <a:rPr sz="1800" spc="90" dirty="0">
                <a:latin typeface="微软雅黑" panose="020B0503020204020204" charset="-122"/>
                <a:cs typeface="微软雅黑" panose="020B0503020204020204" charset="-122"/>
              </a:rPr>
              <a:t>在</a:t>
            </a:r>
            <a:r>
              <a:rPr sz="1800" spc="105" dirty="0">
                <a:latin typeface="微软雅黑" panose="020B0503020204020204" charset="-122"/>
                <a:cs typeface="微软雅黑" panose="020B0503020204020204" charset="-122"/>
              </a:rPr>
              <a:t>工业领</a:t>
            </a:r>
            <a:r>
              <a:rPr sz="1800" spc="110" dirty="0">
                <a:latin typeface="微软雅黑" panose="020B0503020204020204" charset="-122"/>
                <a:cs typeface="微软雅黑" panose="020B0503020204020204" charset="-122"/>
              </a:rPr>
              <a:t>域</a:t>
            </a:r>
            <a:r>
              <a:rPr sz="1800" spc="105" dirty="0">
                <a:latin typeface="微软雅黑" panose="020B0503020204020204" charset="-122"/>
                <a:cs typeface="微软雅黑" panose="020B0503020204020204" charset="-122"/>
              </a:rPr>
              <a:t>，</a:t>
            </a:r>
            <a:r>
              <a:rPr sz="1800" spc="90" dirty="0">
                <a:latin typeface="微软雅黑" panose="020B0503020204020204" charset="-122"/>
                <a:cs typeface="微软雅黑" panose="020B0503020204020204" charset="-122"/>
              </a:rPr>
              <a:t>数</a:t>
            </a:r>
            <a:r>
              <a:rPr sz="1800" spc="105" dirty="0">
                <a:latin typeface="微软雅黑" panose="020B0503020204020204" charset="-122"/>
                <a:cs typeface="微软雅黑" panose="020B0503020204020204" charset="-122"/>
              </a:rPr>
              <a:t>字孪</a:t>
            </a:r>
            <a:r>
              <a:rPr sz="1800" spc="90" dirty="0">
                <a:latin typeface="微软雅黑" panose="020B0503020204020204" charset="-122"/>
                <a:cs typeface="微软雅黑" panose="020B0503020204020204" charset="-122"/>
              </a:rPr>
              <a:t>生</a:t>
            </a:r>
            <a:r>
              <a:rPr sz="1800" spc="105" dirty="0">
                <a:latin typeface="微软雅黑" panose="020B0503020204020204" charset="-122"/>
                <a:cs typeface="微软雅黑" panose="020B0503020204020204" charset="-122"/>
              </a:rPr>
              <a:t>被认</a:t>
            </a:r>
            <a:r>
              <a:rPr sz="1800" spc="90" dirty="0">
                <a:latin typeface="微软雅黑" panose="020B0503020204020204" charset="-122"/>
                <a:cs typeface="微软雅黑" panose="020B0503020204020204" charset="-122"/>
              </a:rPr>
              <a:t>为</a:t>
            </a:r>
            <a:r>
              <a:rPr sz="1800" spc="105" dirty="0">
                <a:latin typeface="微软雅黑" panose="020B0503020204020204" charset="-122"/>
                <a:cs typeface="微软雅黑" panose="020B0503020204020204" charset="-122"/>
              </a:rPr>
              <a:t>是</a:t>
            </a:r>
            <a:r>
              <a:rPr sz="1800" dirty="0">
                <a:latin typeface="微软雅黑" panose="020B0503020204020204" charset="-122"/>
                <a:cs typeface="微软雅黑" panose="020B0503020204020204" charset="-122"/>
              </a:rPr>
              <a:t>一 </a:t>
            </a:r>
            <a:r>
              <a:rPr sz="1800" spc="10" dirty="0">
                <a:latin typeface="微软雅黑" panose="020B0503020204020204" charset="-122"/>
                <a:cs typeface="微软雅黑" panose="020B0503020204020204" charset="-122"/>
              </a:rPr>
              <a:t>种实</a:t>
            </a:r>
            <a:r>
              <a:rPr sz="1800" dirty="0">
                <a:latin typeface="微软雅黑" panose="020B0503020204020204" charset="-122"/>
                <a:cs typeface="微软雅黑" panose="020B0503020204020204" charset="-122"/>
              </a:rPr>
              <a:t>现</a:t>
            </a:r>
            <a:r>
              <a:rPr sz="1800" spc="10" dirty="0">
                <a:latin typeface="微软雅黑" panose="020B0503020204020204" charset="-122"/>
                <a:cs typeface="微软雅黑" panose="020B0503020204020204" charset="-122"/>
              </a:rPr>
              <a:t>制</a:t>
            </a:r>
            <a:r>
              <a:rPr sz="1800" dirty="0">
                <a:latin typeface="微软雅黑" panose="020B0503020204020204" charset="-122"/>
                <a:cs typeface="微软雅黑" panose="020B0503020204020204" charset="-122"/>
              </a:rPr>
              <a:t>造信</a:t>
            </a:r>
            <a:r>
              <a:rPr sz="1800" spc="10" dirty="0">
                <a:latin typeface="微软雅黑" panose="020B0503020204020204" charset="-122"/>
                <a:cs typeface="微软雅黑" panose="020B0503020204020204" charset="-122"/>
              </a:rPr>
              <a:t>息世</a:t>
            </a:r>
            <a:r>
              <a:rPr sz="1800" dirty="0">
                <a:latin typeface="微软雅黑" panose="020B0503020204020204" charset="-122"/>
                <a:cs typeface="微软雅黑" panose="020B0503020204020204" charset="-122"/>
              </a:rPr>
              <a:t>界</a:t>
            </a:r>
            <a:r>
              <a:rPr sz="1800" spc="10" dirty="0">
                <a:latin typeface="微软雅黑" panose="020B0503020204020204" charset="-122"/>
                <a:cs typeface="微软雅黑" panose="020B0503020204020204" charset="-122"/>
              </a:rPr>
              <a:t>与</a:t>
            </a:r>
            <a:r>
              <a:rPr sz="1800" dirty="0">
                <a:latin typeface="微软雅黑" panose="020B0503020204020204" charset="-122"/>
                <a:cs typeface="微软雅黑" panose="020B0503020204020204" charset="-122"/>
              </a:rPr>
              <a:t>物理世界</a:t>
            </a:r>
            <a:r>
              <a:rPr sz="1800" spc="10" dirty="0">
                <a:latin typeface="微软雅黑" panose="020B0503020204020204" charset="-122"/>
                <a:cs typeface="微软雅黑" panose="020B0503020204020204" charset="-122"/>
              </a:rPr>
              <a:t>交</a:t>
            </a:r>
            <a:r>
              <a:rPr sz="1800" dirty="0">
                <a:latin typeface="微软雅黑" panose="020B0503020204020204" charset="-122"/>
                <a:cs typeface="微软雅黑" panose="020B0503020204020204" charset="-122"/>
              </a:rPr>
              <a:t>互</a:t>
            </a:r>
            <a:r>
              <a:rPr sz="1800" spc="10" dirty="0">
                <a:latin typeface="微软雅黑" panose="020B0503020204020204" charset="-122"/>
                <a:cs typeface="微软雅黑" panose="020B0503020204020204" charset="-122"/>
              </a:rPr>
              <a:t>融合</a:t>
            </a:r>
            <a:r>
              <a:rPr sz="1800" dirty="0">
                <a:latin typeface="微软雅黑" panose="020B0503020204020204" charset="-122"/>
                <a:cs typeface="微软雅黑" panose="020B0503020204020204" charset="-122"/>
              </a:rPr>
              <a:t>的有效 </a:t>
            </a:r>
            <a:r>
              <a:rPr sz="1800" spc="105" dirty="0">
                <a:latin typeface="微软雅黑" panose="020B0503020204020204" charset="-122"/>
                <a:cs typeface="微软雅黑" panose="020B0503020204020204" charset="-122"/>
              </a:rPr>
              <a:t>手段。据</a:t>
            </a:r>
            <a:r>
              <a:rPr sz="1800" dirty="0">
                <a:latin typeface="微软雅黑" panose="020B0503020204020204" charset="-122"/>
                <a:cs typeface="微软雅黑" panose="020B0503020204020204" charset="-122"/>
              </a:rPr>
              <a:t>I</a:t>
            </a:r>
            <a:r>
              <a:rPr sz="1800" spc="-10" dirty="0">
                <a:latin typeface="微软雅黑" panose="020B0503020204020204" charset="-122"/>
                <a:cs typeface="微软雅黑" panose="020B0503020204020204" charset="-122"/>
              </a:rPr>
              <a:t>D</a:t>
            </a:r>
            <a:r>
              <a:rPr sz="1800" spc="100" dirty="0">
                <a:latin typeface="微软雅黑" panose="020B0503020204020204" charset="-122"/>
                <a:cs typeface="微软雅黑" panose="020B0503020204020204" charset="-122"/>
              </a:rPr>
              <a:t>C</a:t>
            </a:r>
            <a:r>
              <a:rPr sz="1800" spc="105" dirty="0">
                <a:latin typeface="微软雅黑" panose="020B0503020204020204" charset="-122"/>
                <a:cs typeface="微软雅黑" panose="020B0503020204020204" charset="-122"/>
              </a:rPr>
              <a:t>预测，到</a:t>
            </a:r>
            <a:r>
              <a:rPr sz="1800" spc="-5" dirty="0">
                <a:latin typeface="微软雅黑" panose="020B0503020204020204" charset="-122"/>
                <a:cs typeface="微软雅黑" panose="020B0503020204020204" charset="-122"/>
              </a:rPr>
              <a:t>2</a:t>
            </a:r>
            <a:r>
              <a:rPr sz="1800" spc="-15" dirty="0">
                <a:latin typeface="微软雅黑" panose="020B0503020204020204" charset="-122"/>
                <a:cs typeface="微软雅黑" panose="020B0503020204020204" charset="-122"/>
              </a:rPr>
              <a:t>0</a:t>
            </a:r>
            <a:r>
              <a:rPr sz="1800" spc="-5" dirty="0">
                <a:latin typeface="微软雅黑" panose="020B0503020204020204" charset="-122"/>
                <a:cs typeface="微软雅黑" panose="020B0503020204020204" charset="-122"/>
              </a:rPr>
              <a:t>2</a:t>
            </a:r>
            <a:r>
              <a:rPr sz="1800" spc="95" dirty="0">
                <a:latin typeface="微软雅黑" panose="020B0503020204020204" charset="-122"/>
                <a:cs typeface="微软雅黑" panose="020B0503020204020204" charset="-122"/>
              </a:rPr>
              <a:t>2</a:t>
            </a:r>
            <a:r>
              <a:rPr sz="1800" spc="105" dirty="0">
                <a:latin typeface="微软雅黑" panose="020B0503020204020204" charset="-122"/>
                <a:cs typeface="微软雅黑" panose="020B0503020204020204" charset="-122"/>
              </a:rPr>
              <a:t>年</a:t>
            </a:r>
            <a:r>
              <a:rPr sz="1800" spc="-5" dirty="0">
                <a:latin typeface="微软雅黑" panose="020B0503020204020204" charset="-122"/>
                <a:cs typeface="微软雅黑" panose="020B0503020204020204" charset="-122"/>
              </a:rPr>
              <a:t>70</a:t>
            </a:r>
            <a:r>
              <a:rPr sz="1800" spc="100" dirty="0">
                <a:latin typeface="微软雅黑" panose="020B0503020204020204" charset="-122"/>
                <a:cs typeface="微软雅黑" panose="020B0503020204020204" charset="-122"/>
              </a:rPr>
              <a:t>%的制</a:t>
            </a:r>
            <a:r>
              <a:rPr sz="1800" spc="90" dirty="0">
                <a:latin typeface="微软雅黑" panose="020B0503020204020204" charset="-122"/>
                <a:cs typeface="微软雅黑" panose="020B0503020204020204" charset="-122"/>
              </a:rPr>
              <a:t>造</a:t>
            </a:r>
            <a:r>
              <a:rPr sz="1800" spc="100" dirty="0">
                <a:latin typeface="微软雅黑" panose="020B0503020204020204" charset="-122"/>
                <a:cs typeface="微软雅黑" panose="020B0503020204020204" charset="-122"/>
              </a:rPr>
              <a:t>商</a:t>
            </a:r>
            <a:r>
              <a:rPr sz="1800" dirty="0">
                <a:latin typeface="微软雅黑" panose="020B0503020204020204" charset="-122"/>
                <a:cs typeface="微软雅黑" panose="020B0503020204020204" charset="-122"/>
              </a:rPr>
              <a:t>将 </a:t>
            </a:r>
            <a:r>
              <a:rPr sz="1800" spc="10" dirty="0">
                <a:latin typeface="微软雅黑" panose="020B0503020204020204" charset="-122"/>
                <a:cs typeface="微软雅黑" panose="020B0503020204020204" charset="-122"/>
              </a:rPr>
              <a:t>使用</a:t>
            </a:r>
            <a:r>
              <a:rPr sz="1800" dirty="0">
                <a:latin typeface="微软雅黑" panose="020B0503020204020204" charset="-122"/>
                <a:cs typeface="微软雅黑" panose="020B0503020204020204" charset="-122"/>
              </a:rPr>
              <a:t>数</a:t>
            </a:r>
            <a:r>
              <a:rPr sz="1800" spc="10" dirty="0">
                <a:latin typeface="微软雅黑" panose="020B0503020204020204" charset="-122"/>
                <a:cs typeface="微软雅黑" panose="020B0503020204020204" charset="-122"/>
              </a:rPr>
              <a:t>字</a:t>
            </a:r>
            <a:r>
              <a:rPr sz="1800" dirty="0">
                <a:latin typeface="微软雅黑" panose="020B0503020204020204" charset="-122"/>
                <a:cs typeface="微软雅黑" panose="020B0503020204020204" charset="-122"/>
              </a:rPr>
              <a:t>孪生</a:t>
            </a:r>
            <a:r>
              <a:rPr sz="1800" spc="10" dirty="0">
                <a:latin typeface="微软雅黑" panose="020B0503020204020204" charset="-122"/>
                <a:cs typeface="微软雅黑" panose="020B0503020204020204" charset="-122"/>
              </a:rPr>
              <a:t>技术</a:t>
            </a:r>
            <a:r>
              <a:rPr sz="1800" dirty="0">
                <a:latin typeface="微软雅黑" panose="020B0503020204020204" charset="-122"/>
                <a:cs typeface="微软雅黑" panose="020B0503020204020204" charset="-122"/>
              </a:rPr>
              <a:t>进</a:t>
            </a:r>
            <a:r>
              <a:rPr sz="1800" spc="10" dirty="0">
                <a:latin typeface="微软雅黑" panose="020B0503020204020204" charset="-122"/>
                <a:cs typeface="微软雅黑" panose="020B0503020204020204" charset="-122"/>
              </a:rPr>
              <a:t>行</a:t>
            </a:r>
            <a:r>
              <a:rPr sz="1800" dirty="0">
                <a:latin typeface="微软雅黑" panose="020B0503020204020204" charset="-122"/>
                <a:cs typeface="微软雅黑" panose="020B0503020204020204" charset="-122"/>
              </a:rPr>
              <a:t>流程仿真</a:t>
            </a:r>
            <a:r>
              <a:rPr sz="1800" spc="10" dirty="0">
                <a:latin typeface="微软雅黑" panose="020B0503020204020204" charset="-122"/>
                <a:cs typeface="微软雅黑" panose="020B0503020204020204" charset="-122"/>
              </a:rPr>
              <a:t>和</a:t>
            </a:r>
            <a:r>
              <a:rPr sz="1800" dirty="0">
                <a:latin typeface="微软雅黑" panose="020B0503020204020204" charset="-122"/>
                <a:cs typeface="微软雅黑" panose="020B0503020204020204" charset="-122"/>
              </a:rPr>
              <a:t>场</a:t>
            </a:r>
            <a:r>
              <a:rPr sz="1800" spc="10" dirty="0">
                <a:latin typeface="微软雅黑" panose="020B0503020204020204" charset="-122"/>
                <a:cs typeface="微软雅黑" panose="020B0503020204020204" charset="-122"/>
              </a:rPr>
              <a:t>景评</a:t>
            </a:r>
            <a:r>
              <a:rPr sz="1800" spc="15" dirty="0">
                <a:latin typeface="微软雅黑" panose="020B0503020204020204" charset="-122"/>
                <a:cs typeface="微软雅黑" panose="020B0503020204020204" charset="-122"/>
              </a:rPr>
              <a:t>估</a:t>
            </a:r>
            <a:r>
              <a:rPr sz="1800" dirty="0">
                <a:latin typeface="微软雅黑" panose="020B0503020204020204" charset="-122"/>
                <a:cs typeface="微软雅黑" panose="020B0503020204020204" charset="-122"/>
              </a:rPr>
              <a:t>，可 </a:t>
            </a:r>
            <a:r>
              <a:rPr sz="1800" spc="10" dirty="0">
                <a:latin typeface="微软雅黑" panose="020B0503020204020204" charset="-122"/>
                <a:cs typeface="微软雅黑" panose="020B0503020204020204" charset="-122"/>
              </a:rPr>
              <a:t>见，</a:t>
            </a:r>
            <a:r>
              <a:rPr sz="1800" dirty="0">
                <a:latin typeface="微软雅黑" panose="020B0503020204020204" charset="-122"/>
                <a:cs typeface="微软雅黑" panose="020B0503020204020204" charset="-122"/>
              </a:rPr>
              <a:t>未</a:t>
            </a:r>
            <a:r>
              <a:rPr sz="1800" spc="10" dirty="0">
                <a:latin typeface="微软雅黑" panose="020B0503020204020204" charset="-122"/>
                <a:cs typeface="微软雅黑" panose="020B0503020204020204" charset="-122"/>
              </a:rPr>
              <a:t>来</a:t>
            </a:r>
            <a:r>
              <a:rPr sz="1800" dirty="0">
                <a:latin typeface="微软雅黑" panose="020B0503020204020204" charset="-122"/>
                <a:cs typeface="微软雅黑" panose="020B0503020204020204" charset="-122"/>
              </a:rPr>
              <a:t>数字</a:t>
            </a:r>
            <a:r>
              <a:rPr sz="1800" spc="10" dirty="0">
                <a:latin typeface="微软雅黑" panose="020B0503020204020204" charset="-122"/>
                <a:cs typeface="微软雅黑" panose="020B0503020204020204" charset="-122"/>
              </a:rPr>
              <a:t>孪生</a:t>
            </a:r>
            <a:r>
              <a:rPr sz="1800" dirty="0">
                <a:latin typeface="微软雅黑" panose="020B0503020204020204" charset="-122"/>
                <a:cs typeface="微软雅黑" panose="020B0503020204020204" charset="-122"/>
              </a:rPr>
              <a:t>技</a:t>
            </a:r>
            <a:r>
              <a:rPr sz="1800" spc="10" dirty="0">
                <a:latin typeface="微软雅黑" panose="020B0503020204020204" charset="-122"/>
                <a:cs typeface="微软雅黑" panose="020B0503020204020204" charset="-122"/>
              </a:rPr>
              <a:t>术</a:t>
            </a:r>
            <a:r>
              <a:rPr sz="1800" dirty="0">
                <a:latin typeface="微软雅黑" panose="020B0503020204020204" charset="-122"/>
                <a:cs typeface="微软雅黑" panose="020B0503020204020204" charset="-122"/>
              </a:rPr>
              <a:t>有望持续</a:t>
            </a:r>
            <a:r>
              <a:rPr sz="1800" spc="10" dirty="0">
                <a:latin typeface="微软雅黑" panose="020B0503020204020204" charset="-122"/>
                <a:cs typeface="微软雅黑" panose="020B0503020204020204" charset="-122"/>
              </a:rPr>
              <a:t>在</a:t>
            </a:r>
            <a:r>
              <a:rPr sz="1800" dirty="0">
                <a:latin typeface="微软雅黑" panose="020B0503020204020204" charset="-122"/>
                <a:cs typeface="微软雅黑" panose="020B0503020204020204" charset="-122"/>
              </a:rPr>
              <a:t>工</a:t>
            </a:r>
            <a:r>
              <a:rPr sz="1800" spc="10" dirty="0">
                <a:latin typeface="微软雅黑" panose="020B0503020204020204" charset="-122"/>
                <a:cs typeface="微软雅黑" panose="020B0503020204020204" charset="-122"/>
              </a:rPr>
              <a:t>业界</a:t>
            </a:r>
            <a:r>
              <a:rPr sz="1800" dirty="0">
                <a:latin typeface="微软雅黑" panose="020B0503020204020204" charset="-122"/>
                <a:cs typeface="微软雅黑" panose="020B0503020204020204" charset="-122"/>
              </a:rPr>
              <a:t>发挥作 </a:t>
            </a:r>
            <a:r>
              <a:rPr sz="1800" spc="-5" dirty="0">
                <a:latin typeface="微软雅黑" panose="020B0503020204020204" charset="-122"/>
                <a:cs typeface="微软雅黑" panose="020B0503020204020204" charset="-122"/>
              </a:rPr>
              <a:t>用，加快推动工业企业实现数字化转</a:t>
            </a:r>
            <a:r>
              <a:rPr sz="1800" spc="5" dirty="0">
                <a:latin typeface="微软雅黑" panose="020B0503020204020204" charset="-122"/>
                <a:cs typeface="微软雅黑" panose="020B0503020204020204" charset="-122"/>
              </a:rPr>
              <a:t>型</a:t>
            </a:r>
            <a:r>
              <a:rPr sz="1800" dirty="0">
                <a:latin typeface="微软雅黑" panose="020B0503020204020204" charset="-122"/>
                <a:cs typeface="微软雅黑" panose="020B0503020204020204" charset="-122"/>
              </a:rPr>
              <a:t>。</a:t>
            </a:r>
            <a:endParaRPr sz="1800">
              <a:latin typeface="微软雅黑" panose="020B0503020204020204" charset="-122"/>
              <a:cs typeface="微软雅黑" panose="020B0503020204020204" charset="-122"/>
            </a:endParaRPr>
          </a:p>
          <a:p>
            <a:pPr>
              <a:lnSpc>
                <a:spcPct val="100000"/>
              </a:lnSpc>
              <a:spcBef>
                <a:spcPts val="50"/>
              </a:spcBef>
            </a:pPr>
            <a:endParaRPr sz="2250">
              <a:latin typeface="Times New Roman" panose="02020603050405020304"/>
              <a:cs typeface="Times New Roman" panose="02020603050405020304"/>
            </a:endParaRPr>
          </a:p>
          <a:p>
            <a:pPr marL="12700" marR="5080" indent="457200">
              <a:lnSpc>
                <a:spcPct val="100000"/>
              </a:lnSpc>
              <a:spcBef>
                <a:spcPts val="5"/>
              </a:spcBef>
            </a:pPr>
            <a:r>
              <a:rPr sz="1800" spc="5" dirty="0">
                <a:latin typeface="宋体" pitchFamily="2" charset="-122"/>
                <a:cs typeface="宋体" pitchFamily="2" charset="-122"/>
              </a:rPr>
              <a:t>本书</a:t>
            </a:r>
            <a:r>
              <a:rPr sz="1800" dirty="0">
                <a:latin typeface="宋体" pitchFamily="2" charset="-122"/>
                <a:cs typeface="宋体" pitchFamily="2" charset="-122"/>
              </a:rPr>
              <a:t>内容聚</a:t>
            </a:r>
            <a:r>
              <a:rPr sz="1800" spc="10" dirty="0">
                <a:latin typeface="宋体" pitchFamily="2" charset="-122"/>
                <a:cs typeface="宋体" pitchFamily="2" charset="-122"/>
              </a:rPr>
              <a:t>焦</a:t>
            </a:r>
            <a:r>
              <a:rPr sz="1800" dirty="0">
                <a:latin typeface="宋体" pitchFamily="2" charset="-122"/>
                <a:cs typeface="宋体" pitchFamily="2" charset="-122"/>
              </a:rPr>
              <a:t>于</a:t>
            </a:r>
            <a:r>
              <a:rPr sz="1800" spc="5" dirty="0">
                <a:latin typeface="宋体" pitchFamily="2" charset="-122"/>
                <a:cs typeface="宋体" pitchFamily="2" charset="-122"/>
              </a:rPr>
              <a:t>数</a:t>
            </a:r>
            <a:r>
              <a:rPr sz="1800" dirty="0">
                <a:latin typeface="宋体" pitchFamily="2" charset="-122"/>
                <a:cs typeface="宋体" pitchFamily="2" charset="-122"/>
              </a:rPr>
              <a:t>字孪生</a:t>
            </a:r>
            <a:r>
              <a:rPr sz="1800" spc="10" dirty="0">
                <a:latin typeface="宋体" pitchFamily="2" charset="-122"/>
                <a:cs typeface="宋体" pitchFamily="2" charset="-122"/>
              </a:rPr>
              <a:t>在</a:t>
            </a:r>
            <a:r>
              <a:rPr sz="1800" dirty="0">
                <a:latin typeface="宋体" pitchFamily="2" charset="-122"/>
                <a:cs typeface="宋体" pitchFamily="2" charset="-122"/>
              </a:rPr>
              <a:t>工</a:t>
            </a:r>
            <a:r>
              <a:rPr sz="1800" spc="5" dirty="0">
                <a:latin typeface="宋体" pitchFamily="2" charset="-122"/>
                <a:cs typeface="宋体" pitchFamily="2" charset="-122"/>
              </a:rPr>
              <a:t>业</a:t>
            </a:r>
            <a:r>
              <a:rPr sz="1800" dirty="0">
                <a:latin typeface="宋体" pitchFamily="2" charset="-122"/>
                <a:cs typeface="宋体" pitchFamily="2" charset="-122"/>
              </a:rPr>
              <a:t>领域的</a:t>
            </a:r>
            <a:r>
              <a:rPr sz="1800" spc="10" dirty="0">
                <a:latin typeface="宋体" pitchFamily="2" charset="-122"/>
                <a:cs typeface="宋体" pitchFamily="2" charset="-122"/>
              </a:rPr>
              <a:t>应</a:t>
            </a:r>
            <a:r>
              <a:rPr sz="1800" spc="35" dirty="0">
                <a:latin typeface="宋体" pitchFamily="2" charset="-122"/>
                <a:cs typeface="宋体" pitchFamily="2" charset="-122"/>
              </a:rPr>
              <a:t>用</a:t>
            </a:r>
            <a:r>
              <a:rPr sz="1800" dirty="0">
                <a:latin typeface="宋体" pitchFamily="2" charset="-122"/>
                <a:cs typeface="宋体" pitchFamily="2" charset="-122"/>
              </a:rPr>
              <a:t>， </a:t>
            </a:r>
            <a:r>
              <a:rPr sz="1800" spc="10" dirty="0">
                <a:latin typeface="宋体" pitchFamily="2" charset="-122"/>
                <a:cs typeface="宋体" pitchFamily="2" charset="-122"/>
              </a:rPr>
              <a:t>我们</a:t>
            </a:r>
            <a:r>
              <a:rPr sz="1800" dirty="0">
                <a:latin typeface="宋体" pitchFamily="2" charset="-122"/>
                <a:cs typeface="宋体" pitchFamily="2" charset="-122"/>
              </a:rPr>
              <a:t>称</a:t>
            </a:r>
            <a:r>
              <a:rPr sz="1800" spc="10" dirty="0">
                <a:latin typeface="宋体" pitchFamily="2" charset="-122"/>
                <a:cs typeface="宋体" pitchFamily="2" charset="-122"/>
              </a:rPr>
              <a:t>之</a:t>
            </a:r>
            <a:r>
              <a:rPr sz="1800" dirty="0">
                <a:latin typeface="宋体" pitchFamily="2" charset="-122"/>
                <a:cs typeface="宋体" pitchFamily="2" charset="-122"/>
              </a:rPr>
              <a:t>为工</a:t>
            </a:r>
            <a:r>
              <a:rPr sz="1800" spc="10" dirty="0">
                <a:latin typeface="宋体" pitchFamily="2" charset="-122"/>
                <a:cs typeface="宋体" pitchFamily="2" charset="-122"/>
              </a:rPr>
              <a:t>业数</a:t>
            </a:r>
            <a:r>
              <a:rPr sz="1800" dirty="0">
                <a:latin typeface="宋体" pitchFamily="2" charset="-122"/>
                <a:cs typeface="宋体" pitchFamily="2" charset="-122"/>
              </a:rPr>
              <a:t>字</a:t>
            </a:r>
            <a:r>
              <a:rPr sz="1800" spc="10" dirty="0">
                <a:latin typeface="宋体" pitchFamily="2" charset="-122"/>
                <a:cs typeface="宋体" pitchFamily="2" charset="-122"/>
              </a:rPr>
              <a:t>孪</a:t>
            </a:r>
            <a:r>
              <a:rPr sz="1800" dirty="0">
                <a:latin typeface="宋体" pitchFamily="2" charset="-122"/>
                <a:cs typeface="宋体" pitchFamily="2" charset="-122"/>
              </a:rPr>
              <a:t>生建模与</a:t>
            </a:r>
            <a:r>
              <a:rPr sz="1800" spc="10" dirty="0">
                <a:latin typeface="宋体" pitchFamily="2" charset="-122"/>
                <a:cs typeface="宋体" pitchFamily="2" charset="-122"/>
              </a:rPr>
              <a:t>应用，包</a:t>
            </a:r>
            <a:r>
              <a:rPr sz="1800" dirty="0">
                <a:latin typeface="宋体" pitchFamily="2" charset="-122"/>
                <a:cs typeface="宋体" pitchFamily="2" charset="-122"/>
              </a:rPr>
              <a:t>含对工 </a:t>
            </a:r>
            <a:r>
              <a:rPr sz="1800" spc="10" dirty="0">
                <a:latin typeface="宋体" pitchFamily="2" charset="-122"/>
                <a:cs typeface="宋体" pitchFamily="2" charset="-122"/>
              </a:rPr>
              <a:t>业现</a:t>
            </a:r>
            <a:r>
              <a:rPr sz="1800" dirty="0">
                <a:latin typeface="宋体" pitchFamily="2" charset="-122"/>
                <a:cs typeface="宋体" pitchFamily="2" charset="-122"/>
              </a:rPr>
              <a:t>场</a:t>
            </a:r>
            <a:r>
              <a:rPr sz="1800" spc="10" dirty="0">
                <a:latin typeface="宋体" pitchFamily="2" charset="-122"/>
                <a:cs typeface="宋体" pitchFamily="2" charset="-122"/>
              </a:rPr>
              <a:t>进</a:t>
            </a:r>
            <a:r>
              <a:rPr sz="1800" dirty="0">
                <a:latin typeface="宋体" pitchFamily="2" charset="-122"/>
                <a:cs typeface="宋体" pitchFamily="2" charset="-122"/>
              </a:rPr>
              <a:t>行数</a:t>
            </a:r>
            <a:r>
              <a:rPr sz="1800" spc="10" dirty="0">
                <a:latin typeface="宋体" pitchFamily="2" charset="-122"/>
                <a:cs typeface="宋体" pitchFamily="2" charset="-122"/>
              </a:rPr>
              <a:t>字孪</a:t>
            </a:r>
            <a:r>
              <a:rPr sz="1800" dirty="0">
                <a:latin typeface="宋体" pitchFamily="2" charset="-122"/>
                <a:cs typeface="宋体" pitchFamily="2" charset="-122"/>
              </a:rPr>
              <a:t>生</a:t>
            </a:r>
            <a:r>
              <a:rPr sz="1800" spc="10" dirty="0">
                <a:latin typeface="宋体" pitchFamily="2" charset="-122"/>
                <a:cs typeface="宋体" pitchFamily="2" charset="-122"/>
              </a:rPr>
              <a:t>建</a:t>
            </a:r>
            <a:r>
              <a:rPr sz="1800" spc="5" dirty="0">
                <a:latin typeface="宋体" pitchFamily="2" charset="-122"/>
                <a:cs typeface="宋体" pitchFamily="2" charset="-122"/>
              </a:rPr>
              <a:t>模</a:t>
            </a:r>
            <a:r>
              <a:rPr sz="1800" dirty="0">
                <a:latin typeface="宋体" pitchFamily="2" charset="-122"/>
                <a:cs typeface="宋体" pitchFamily="2" charset="-122"/>
              </a:rPr>
              <a:t>，基于</a:t>
            </a:r>
            <a:r>
              <a:rPr sz="1800" spc="10" dirty="0">
                <a:latin typeface="宋体" pitchFamily="2" charset="-122"/>
                <a:cs typeface="宋体" pitchFamily="2" charset="-122"/>
              </a:rPr>
              <a:t>物</a:t>
            </a:r>
            <a:r>
              <a:rPr sz="1800" dirty="0">
                <a:latin typeface="宋体" pitchFamily="2" charset="-122"/>
                <a:cs typeface="宋体" pitchFamily="2" charset="-122"/>
              </a:rPr>
              <a:t>联</a:t>
            </a:r>
            <a:r>
              <a:rPr sz="1800" spc="10" dirty="0">
                <a:latin typeface="宋体" pitchFamily="2" charset="-122"/>
                <a:cs typeface="宋体" pitchFamily="2" charset="-122"/>
              </a:rPr>
              <a:t>构建</a:t>
            </a:r>
            <a:r>
              <a:rPr sz="1800" dirty="0">
                <a:latin typeface="宋体" pitchFamily="2" charset="-122"/>
                <a:cs typeface="宋体" pitchFamily="2" charset="-122"/>
              </a:rPr>
              <a:t>数字孪 </a:t>
            </a:r>
            <a:r>
              <a:rPr sz="1800" spc="10" dirty="0">
                <a:latin typeface="宋体" pitchFamily="2" charset="-122"/>
                <a:cs typeface="宋体" pitchFamily="2" charset="-122"/>
              </a:rPr>
              <a:t>生体</a:t>
            </a:r>
            <a:r>
              <a:rPr sz="1800" dirty="0">
                <a:latin typeface="宋体" pitchFamily="2" charset="-122"/>
                <a:cs typeface="宋体" pitchFamily="2" charset="-122"/>
              </a:rPr>
              <a:t>，</a:t>
            </a:r>
            <a:r>
              <a:rPr sz="1800" spc="10" dirty="0">
                <a:latin typeface="宋体" pitchFamily="2" charset="-122"/>
                <a:cs typeface="宋体" pitchFamily="2" charset="-122"/>
              </a:rPr>
              <a:t>以</a:t>
            </a:r>
            <a:r>
              <a:rPr sz="1800" dirty="0">
                <a:latin typeface="宋体" pitchFamily="2" charset="-122"/>
                <a:cs typeface="宋体" pitchFamily="2" charset="-122"/>
              </a:rPr>
              <a:t>及对</a:t>
            </a:r>
            <a:r>
              <a:rPr sz="1800" spc="10" dirty="0">
                <a:latin typeface="宋体" pitchFamily="2" charset="-122"/>
                <a:cs typeface="宋体" pitchFamily="2" charset="-122"/>
              </a:rPr>
              <a:t>数据</a:t>
            </a:r>
            <a:r>
              <a:rPr sz="1800" dirty="0">
                <a:latin typeface="宋体" pitchFamily="2" charset="-122"/>
                <a:cs typeface="宋体" pitchFamily="2" charset="-122"/>
              </a:rPr>
              <a:t>进</a:t>
            </a:r>
            <a:r>
              <a:rPr sz="1800" spc="10" dirty="0">
                <a:latin typeface="宋体" pitchFamily="2" charset="-122"/>
                <a:cs typeface="宋体" pitchFamily="2" charset="-122"/>
              </a:rPr>
              <a:t>行</a:t>
            </a:r>
            <a:r>
              <a:rPr sz="1800" dirty="0">
                <a:latin typeface="宋体" pitchFamily="2" charset="-122"/>
                <a:cs typeface="宋体" pitchFamily="2" charset="-122"/>
              </a:rPr>
              <a:t>分析计</a:t>
            </a:r>
            <a:r>
              <a:rPr sz="1800" spc="5" dirty="0">
                <a:latin typeface="宋体" pitchFamily="2" charset="-122"/>
                <a:cs typeface="宋体" pitchFamily="2" charset="-122"/>
              </a:rPr>
              <a:t>算</a:t>
            </a:r>
            <a:r>
              <a:rPr sz="1800" spc="10" dirty="0">
                <a:latin typeface="宋体" pitchFamily="2" charset="-122"/>
                <a:cs typeface="宋体" pitchFamily="2" charset="-122"/>
              </a:rPr>
              <a:t>，</a:t>
            </a:r>
            <a:r>
              <a:rPr sz="1800" dirty="0">
                <a:latin typeface="宋体" pitchFamily="2" charset="-122"/>
                <a:cs typeface="宋体" pitchFamily="2" charset="-122"/>
              </a:rPr>
              <a:t>搭</a:t>
            </a:r>
            <a:r>
              <a:rPr sz="1800" spc="10" dirty="0">
                <a:latin typeface="宋体" pitchFamily="2" charset="-122"/>
                <a:cs typeface="宋体" pitchFamily="2" charset="-122"/>
              </a:rPr>
              <a:t>建工</a:t>
            </a:r>
            <a:r>
              <a:rPr sz="1800" dirty="0">
                <a:latin typeface="宋体" pitchFamily="2" charset="-122"/>
                <a:cs typeface="宋体" pitchFamily="2" charset="-122"/>
              </a:rPr>
              <a:t>业场景 </a:t>
            </a:r>
            <a:r>
              <a:rPr sz="1800" spc="-5" dirty="0">
                <a:latin typeface="宋体" pitchFamily="2" charset="-122"/>
                <a:cs typeface="宋体" pitchFamily="2" charset="-122"/>
              </a:rPr>
              <a:t>应用等内容</a:t>
            </a:r>
            <a:r>
              <a:rPr sz="1800" dirty="0">
                <a:latin typeface="宋体" pitchFamily="2" charset="-122"/>
                <a:cs typeface="宋体" pitchFamily="2" charset="-122"/>
              </a:rPr>
              <a:t>。</a:t>
            </a:r>
            <a:endParaRPr sz="1800">
              <a:latin typeface="宋体" pitchFamily="2" charset="-122"/>
              <a:cs typeface="宋体" pitchFamily="2" charset="-122"/>
            </a:endParaRP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4" name="object 4"/>
          <p:cNvSpPr txBox="1">
            <a:spLocks noGrp="1"/>
          </p:cNvSpPr>
          <p:nvPr>
            <p:ph type="title"/>
          </p:nvPr>
        </p:nvSpPr>
        <p:spPr>
          <a:xfrm>
            <a:off x="3584575" y="1017270"/>
            <a:ext cx="5607685" cy="492125"/>
          </a:xfrm>
          <a:prstGeom prst="rect">
            <a:avLst/>
          </a:prstGeom>
        </p:spPr>
        <p:txBody>
          <a:bodyPr vert="horz" wrap="square" lIns="0" tIns="0" rIns="0" bIns="0" rtlCol="0">
            <a:spAutoFit/>
          </a:bodyPr>
          <a:lstStyle/>
          <a:p>
            <a:pPr marL="12700">
              <a:lnSpc>
                <a:spcPct val="100000"/>
              </a:lnSpc>
            </a:pPr>
            <a:r>
              <a:rPr sz="3200" spc="5" dirty="0">
                <a:solidFill>
                  <a:srgbClr val="00A755"/>
                </a:solidFill>
              </a:rPr>
              <a:t>工业数字孪</a:t>
            </a:r>
            <a:r>
              <a:rPr sz="3200" spc="-5" dirty="0">
                <a:solidFill>
                  <a:srgbClr val="00A755"/>
                </a:solidFill>
              </a:rPr>
              <a:t>生</a:t>
            </a:r>
            <a:r>
              <a:rPr dirty="0"/>
              <a:t>-（</a:t>
            </a:r>
            <a:r>
              <a:rPr spc="-5" dirty="0"/>
              <a:t>1</a:t>
            </a:r>
            <a:r>
              <a:rPr spc="5" dirty="0"/>
              <a:t>）数</a:t>
            </a:r>
            <a:r>
              <a:rPr spc="-5" dirty="0"/>
              <a:t>字</a:t>
            </a:r>
            <a:r>
              <a:rPr spc="-10" dirty="0"/>
              <a:t>孪</a:t>
            </a:r>
            <a:r>
              <a:rPr spc="5" dirty="0"/>
              <a:t>生的</a:t>
            </a:r>
            <a:r>
              <a:rPr spc="-15" dirty="0"/>
              <a:t>概</a:t>
            </a:r>
            <a:r>
              <a:rPr spc="5" dirty="0"/>
              <a:t>念</a:t>
            </a:r>
            <a:endParaRPr sz="32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813917" y="1066291"/>
            <a:ext cx="7232015" cy="1159510"/>
          </a:xfrm>
          <a:prstGeom prst="rect">
            <a:avLst/>
          </a:prstGeom>
        </p:spPr>
        <p:txBody>
          <a:bodyPr vert="horz" wrap="square" lIns="0" tIns="0" rIns="0" bIns="0" rtlCol="0">
            <a:spAutoFit/>
          </a:bodyPr>
          <a:lstStyle/>
          <a:p>
            <a:pPr marL="334581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a:p>
            <a:pPr>
              <a:spcBef>
                <a:spcPts val="5"/>
              </a:spcBef>
            </a:pPr>
            <a:endParaRPr sz="2950">
              <a:solidFill>
                <a:prstClr val="black"/>
              </a:solidFill>
              <a:latin typeface="Times New Roman" panose="02020603050405020304"/>
              <a:cs typeface="Times New Roman" panose="02020603050405020304"/>
            </a:endParaRPr>
          </a:p>
          <a:p>
            <a:pPr marL="12700"/>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：单击“新增采集点”按钮，添加新的采集点。</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734568" y="2598419"/>
            <a:ext cx="10722864" cy="341071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731519" y="2595372"/>
            <a:ext cx="10728960" cy="3416935"/>
          </a:xfrm>
          <a:custGeom>
            <a:avLst/>
            <a:gdLst/>
            <a:ahLst/>
            <a:cxnLst/>
            <a:rect l="l" t="t" r="r" b="b"/>
            <a:pathLst>
              <a:path w="10728960" h="3416935">
                <a:moveTo>
                  <a:pt x="0" y="3416807"/>
                </a:moveTo>
                <a:lnTo>
                  <a:pt x="10728960" y="3416807"/>
                </a:lnTo>
                <a:lnTo>
                  <a:pt x="10728960" y="0"/>
                </a:lnTo>
                <a:lnTo>
                  <a:pt x="0" y="0"/>
                </a:lnTo>
                <a:lnTo>
                  <a:pt x="0" y="3416807"/>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865124" y="1066291"/>
            <a:ext cx="10597515" cy="1350645"/>
          </a:xfrm>
          <a:prstGeom prst="rect">
            <a:avLst/>
          </a:prstGeom>
        </p:spPr>
        <p:txBody>
          <a:bodyPr vert="horz" wrap="square" lIns="0" tIns="0" rIns="0" bIns="0" rtlCol="0">
            <a:spAutoFit/>
          </a:bodyPr>
          <a:lstStyle/>
          <a:p>
            <a:pPr marL="329501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315"/>
              </a:spcBef>
            </a:pPr>
            <a:r>
              <a:rPr sz="1600" b="1" spc="15" dirty="0">
                <a:solidFill>
                  <a:prstClr val="black"/>
                </a:solidFill>
                <a:latin typeface="微软雅黑" panose="020B0503020204020204" charset="-122"/>
                <a:cs typeface="微软雅黑" panose="020B0503020204020204" charset="-122"/>
              </a:rPr>
              <a:t>操</a:t>
            </a:r>
            <a:r>
              <a:rPr sz="1600" b="1" spc="30" dirty="0">
                <a:solidFill>
                  <a:prstClr val="black"/>
                </a:solidFill>
                <a:latin typeface="微软雅黑" panose="020B0503020204020204" charset="-122"/>
                <a:cs typeface="微软雅黑" panose="020B0503020204020204" charset="-122"/>
              </a:rPr>
              <a:t>作</a:t>
            </a:r>
            <a:r>
              <a:rPr sz="1600" b="1" spc="15" dirty="0">
                <a:solidFill>
                  <a:prstClr val="black"/>
                </a:solidFill>
                <a:latin typeface="微软雅黑" panose="020B0503020204020204" charset="-122"/>
                <a:cs typeface="微软雅黑" panose="020B0503020204020204" charset="-122"/>
              </a:rPr>
              <a:t>步</a:t>
            </a:r>
            <a:r>
              <a:rPr sz="1600" b="1" spc="35" dirty="0">
                <a:solidFill>
                  <a:prstClr val="black"/>
                </a:solidFill>
                <a:latin typeface="微软雅黑" panose="020B0503020204020204" charset="-122"/>
                <a:cs typeface="微软雅黑" panose="020B0503020204020204" charset="-122"/>
              </a:rPr>
              <a:t>骤</a:t>
            </a:r>
            <a:r>
              <a:rPr sz="1600" b="1" spc="20" dirty="0">
                <a:solidFill>
                  <a:prstClr val="black"/>
                </a:solidFill>
                <a:latin typeface="微软雅黑" panose="020B0503020204020204" charset="-122"/>
                <a:cs typeface="微软雅黑" panose="020B0503020204020204" charset="-122"/>
              </a:rPr>
              <a:t>3</a:t>
            </a:r>
            <a:r>
              <a:rPr sz="1600" spc="2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弹出</a:t>
            </a:r>
            <a:r>
              <a:rPr sz="1600" spc="30" dirty="0">
                <a:solidFill>
                  <a:prstClr val="black"/>
                </a:solidFill>
                <a:latin typeface="微软雅黑" panose="020B0503020204020204" charset="-122"/>
                <a:cs typeface="微软雅黑" panose="020B0503020204020204" charset="-122"/>
              </a:rPr>
              <a:t>来</a:t>
            </a:r>
            <a:r>
              <a:rPr sz="1600" spc="1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对</a:t>
            </a:r>
            <a:r>
              <a:rPr sz="1600" spc="15" dirty="0">
                <a:solidFill>
                  <a:prstClr val="black"/>
                </a:solidFill>
                <a:latin typeface="微软雅黑" panose="020B0503020204020204" charset="-122"/>
                <a:cs typeface="微软雅黑" panose="020B0503020204020204" charset="-122"/>
              </a:rPr>
              <a:t>话</a:t>
            </a:r>
            <a:r>
              <a:rPr sz="1600" spc="30" dirty="0">
                <a:solidFill>
                  <a:prstClr val="black"/>
                </a:solidFill>
                <a:latin typeface="微软雅黑" panose="020B0503020204020204" charset="-122"/>
                <a:cs typeface="微软雅黑" panose="020B0503020204020204" charset="-122"/>
              </a:rPr>
              <a:t>框中</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填</a:t>
            </a:r>
            <a:r>
              <a:rPr sz="1600" spc="15" dirty="0">
                <a:solidFill>
                  <a:prstClr val="black"/>
                </a:solidFill>
                <a:latin typeface="微软雅黑" panose="020B0503020204020204" charset="-122"/>
                <a:cs typeface="微软雅黑" panose="020B0503020204020204" charset="-122"/>
              </a:rPr>
              <a:t>写</a:t>
            </a:r>
            <a:r>
              <a:rPr sz="1600" spc="30" dirty="0">
                <a:solidFill>
                  <a:prstClr val="black"/>
                </a:solidFill>
                <a:latin typeface="微软雅黑" panose="020B0503020204020204" charset="-122"/>
                <a:cs typeface="微软雅黑" panose="020B0503020204020204" charset="-122"/>
              </a:rPr>
              <a:t>内</a:t>
            </a:r>
            <a:r>
              <a:rPr sz="1600" spc="15" dirty="0">
                <a:solidFill>
                  <a:prstClr val="black"/>
                </a:solidFill>
                <a:latin typeface="微软雅黑" panose="020B0503020204020204" charset="-122"/>
                <a:cs typeface="微软雅黑" panose="020B0503020204020204" charset="-122"/>
              </a:rPr>
              <a:t>容</a:t>
            </a:r>
            <a:r>
              <a:rPr sz="1600" spc="30" dirty="0">
                <a:solidFill>
                  <a:prstClr val="black"/>
                </a:solidFill>
                <a:latin typeface="微软雅黑" panose="020B0503020204020204" charset="-122"/>
                <a:cs typeface="微软雅黑" panose="020B0503020204020204" charset="-122"/>
              </a:rPr>
              <a:t>按</a:t>
            </a:r>
            <a:r>
              <a:rPr sz="1600" spc="15" dirty="0">
                <a:solidFill>
                  <a:prstClr val="black"/>
                </a:solidFill>
                <a:latin typeface="微软雅黑" panose="020B0503020204020204" charset="-122"/>
                <a:cs typeface="微软雅黑" panose="020B0503020204020204" charset="-122"/>
              </a:rPr>
              <a:t>照</a:t>
            </a:r>
            <a:r>
              <a:rPr sz="1600" spc="2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2-2-3</a:t>
            </a:r>
            <a:r>
              <a:rPr sz="1600" spc="15" dirty="0">
                <a:solidFill>
                  <a:prstClr val="black"/>
                </a:solidFill>
                <a:latin typeface="微软雅黑" panose="020B0503020204020204" charset="-122"/>
                <a:cs typeface="微软雅黑" panose="020B0503020204020204" charset="-122"/>
              </a:rPr>
              <a:t>工</a:t>
            </a:r>
            <a:r>
              <a:rPr sz="1600" spc="30" dirty="0">
                <a:solidFill>
                  <a:prstClr val="black"/>
                </a:solidFill>
                <a:latin typeface="微软雅黑" panose="020B0503020204020204" charset="-122"/>
                <a:cs typeface="微软雅黑" panose="020B0503020204020204" charset="-122"/>
              </a:rPr>
              <a:t>业</a:t>
            </a:r>
            <a:r>
              <a:rPr sz="1600" spc="15" dirty="0">
                <a:solidFill>
                  <a:prstClr val="black"/>
                </a:solidFill>
                <a:latin typeface="微软雅黑" panose="020B0503020204020204" charset="-122"/>
                <a:cs typeface="微软雅黑" panose="020B0503020204020204" charset="-122"/>
              </a:rPr>
              <a:t>机器</a:t>
            </a:r>
            <a:r>
              <a:rPr sz="1600" spc="30" dirty="0">
                <a:solidFill>
                  <a:prstClr val="black"/>
                </a:solidFill>
                <a:latin typeface="微软雅黑" panose="020B0503020204020204" charset="-122"/>
                <a:cs typeface="微软雅黑" panose="020B0503020204020204" charset="-122"/>
              </a:rPr>
              <a:t>人</a:t>
            </a:r>
            <a:r>
              <a:rPr sz="1600" spc="15" dirty="0">
                <a:solidFill>
                  <a:prstClr val="black"/>
                </a:solidFill>
                <a:latin typeface="微软雅黑" panose="020B0503020204020204" charset="-122"/>
                <a:cs typeface="微软雅黑" panose="020B0503020204020204" charset="-122"/>
              </a:rPr>
              <a:t>点</a:t>
            </a:r>
            <a:r>
              <a:rPr sz="1600" spc="30" dirty="0">
                <a:solidFill>
                  <a:prstClr val="black"/>
                </a:solidFill>
                <a:latin typeface="微软雅黑" panose="020B0503020204020204" charset="-122"/>
                <a:cs typeface="微软雅黑" panose="020B0503020204020204" charset="-122"/>
              </a:rPr>
              <a:t>表</a:t>
            </a:r>
            <a:r>
              <a:rPr sz="1600" spc="15" dirty="0">
                <a:solidFill>
                  <a:prstClr val="black"/>
                </a:solidFill>
                <a:latin typeface="微软雅黑" panose="020B0503020204020204" charset="-122"/>
                <a:cs typeface="微软雅黑" panose="020B0503020204020204" charset="-122"/>
              </a:rPr>
              <a:t>参</a:t>
            </a:r>
            <a:r>
              <a:rPr sz="1600" spc="30" dirty="0">
                <a:solidFill>
                  <a:prstClr val="black"/>
                </a:solidFill>
                <a:latin typeface="微软雅黑" panose="020B0503020204020204" charset="-122"/>
                <a:cs typeface="微软雅黑" panose="020B0503020204020204" charset="-122"/>
              </a:rPr>
              <a:t>数</a:t>
            </a:r>
            <a:r>
              <a:rPr sz="1600" spc="15" dirty="0">
                <a:solidFill>
                  <a:prstClr val="black"/>
                </a:solidFill>
                <a:latin typeface="微软雅黑" panose="020B0503020204020204" charset="-122"/>
                <a:cs typeface="微软雅黑" panose="020B0503020204020204" charset="-122"/>
              </a:rPr>
              <a:t>信息</a:t>
            </a:r>
            <a:r>
              <a:rPr sz="1600" spc="30" dirty="0">
                <a:solidFill>
                  <a:prstClr val="black"/>
                </a:solidFill>
                <a:latin typeface="微软雅黑" panose="020B0503020204020204" charset="-122"/>
                <a:cs typeface="微软雅黑" panose="020B0503020204020204" charset="-122"/>
              </a:rPr>
              <a:t>进</a:t>
            </a:r>
            <a:r>
              <a:rPr sz="1600" spc="15" dirty="0">
                <a:solidFill>
                  <a:prstClr val="black"/>
                </a:solidFill>
                <a:latin typeface="微软雅黑" panose="020B0503020204020204" charset="-122"/>
                <a:cs typeface="微软雅黑" panose="020B0503020204020204" charset="-122"/>
              </a:rPr>
              <a:t>行</a:t>
            </a:r>
            <a:r>
              <a:rPr sz="1600" spc="30" dirty="0">
                <a:solidFill>
                  <a:prstClr val="black"/>
                </a:solidFill>
                <a:latin typeface="微软雅黑" panose="020B0503020204020204" charset="-122"/>
                <a:cs typeface="微软雅黑" panose="020B0503020204020204" charset="-122"/>
              </a:rPr>
              <a:t>填</a:t>
            </a:r>
            <a:r>
              <a:rPr sz="1600" spc="40" dirty="0">
                <a:solidFill>
                  <a:prstClr val="black"/>
                </a:solidFill>
                <a:latin typeface="微软雅黑" panose="020B0503020204020204" charset="-122"/>
                <a:cs typeface="微软雅黑" panose="020B0503020204020204" charset="-122"/>
              </a:rPr>
              <a:t>写</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逐项</a:t>
            </a:r>
            <a:r>
              <a:rPr sz="1600" spc="30" dirty="0">
                <a:solidFill>
                  <a:prstClr val="black"/>
                </a:solidFill>
                <a:latin typeface="微软雅黑" panose="020B0503020204020204" charset="-122"/>
                <a:cs typeface="微软雅黑" panose="020B0503020204020204" charset="-122"/>
              </a:rPr>
              <a:t>进</a:t>
            </a:r>
            <a:r>
              <a:rPr sz="1600" spc="15" dirty="0">
                <a:solidFill>
                  <a:prstClr val="black"/>
                </a:solidFill>
                <a:latin typeface="微软雅黑" panose="020B0503020204020204" charset="-122"/>
                <a:cs typeface="微软雅黑" panose="020B0503020204020204" charset="-122"/>
              </a:rPr>
              <a:t>行</a:t>
            </a:r>
            <a:r>
              <a:rPr sz="1600" spc="30" dirty="0">
                <a:solidFill>
                  <a:prstClr val="black"/>
                </a:solidFill>
                <a:latin typeface="微软雅黑" panose="020B0503020204020204" charset="-122"/>
                <a:cs typeface="微软雅黑" panose="020B0503020204020204" charset="-122"/>
              </a:rPr>
              <a:t>采</a:t>
            </a:r>
            <a:r>
              <a:rPr sz="1600" spc="15" dirty="0">
                <a:solidFill>
                  <a:prstClr val="black"/>
                </a:solidFill>
                <a:latin typeface="微软雅黑" panose="020B0503020204020204" charset="-122"/>
                <a:cs typeface="微软雅黑" panose="020B0503020204020204" charset="-122"/>
              </a:rPr>
              <a:t>集</a:t>
            </a:r>
            <a:r>
              <a:rPr sz="1600" spc="30" dirty="0">
                <a:solidFill>
                  <a:prstClr val="black"/>
                </a:solidFill>
                <a:latin typeface="微软雅黑" panose="020B0503020204020204" charset="-122"/>
                <a:cs typeface="微软雅黑" panose="020B0503020204020204" charset="-122"/>
              </a:rPr>
              <a:t>点添</a:t>
            </a:r>
            <a:r>
              <a:rPr sz="1600" spc="40" dirty="0">
                <a:solidFill>
                  <a:prstClr val="black"/>
                </a:solidFill>
                <a:latin typeface="微软雅黑" panose="020B0503020204020204" charset="-122"/>
                <a:cs typeface="微软雅黑" panose="020B0503020204020204" charset="-122"/>
              </a:rPr>
              <a:t>加</a:t>
            </a:r>
            <a:r>
              <a:rPr sz="1600" spc="-5" dirty="0">
                <a:solidFill>
                  <a:prstClr val="black"/>
                </a:solidFill>
                <a:latin typeface="微软雅黑" panose="020B0503020204020204" charset="-122"/>
                <a:cs typeface="微软雅黑" panose="020B0503020204020204" charset="-122"/>
              </a:rPr>
              <a:t>，  完成后单击“确定”按钮保存。</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786384" y="2604516"/>
            <a:ext cx="6681216" cy="36057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783336" y="2601467"/>
            <a:ext cx="6687820" cy="3611879"/>
          </a:xfrm>
          <a:custGeom>
            <a:avLst/>
            <a:gdLst/>
            <a:ahLst/>
            <a:cxnLst/>
            <a:rect l="l" t="t" r="r" b="b"/>
            <a:pathLst>
              <a:path w="6687820" h="3611879">
                <a:moveTo>
                  <a:pt x="0" y="3611879"/>
                </a:moveTo>
                <a:lnTo>
                  <a:pt x="6687311" y="3611879"/>
                </a:lnTo>
                <a:lnTo>
                  <a:pt x="6687311" y="0"/>
                </a:lnTo>
                <a:lnTo>
                  <a:pt x="0" y="0"/>
                </a:lnTo>
                <a:lnTo>
                  <a:pt x="0" y="3611879"/>
                </a:lnTo>
                <a:close/>
              </a:path>
            </a:pathLst>
          </a:custGeom>
          <a:ln w="6096">
            <a:solidFill>
              <a:srgbClr val="00AF50"/>
            </a:solidFill>
          </a:ln>
        </p:spPr>
        <p:txBody>
          <a:bodyPr wrap="square" lIns="0" tIns="0" rIns="0" bIns="0" rtlCol="0"/>
          <a:lstStyle/>
          <a:p>
            <a:endParaRPr>
              <a:solidFill>
                <a:prstClr val="black"/>
              </a:solidFill>
            </a:endParaRPr>
          </a:p>
        </p:txBody>
      </p:sp>
      <p:graphicFrame>
        <p:nvGraphicFramePr>
          <p:cNvPr id="8" name="object 8"/>
          <p:cNvGraphicFramePr>
            <a:graphicFrameLocks noGrp="1"/>
          </p:cNvGraphicFramePr>
          <p:nvPr/>
        </p:nvGraphicFramePr>
        <p:xfrm>
          <a:off x="7536433" y="2598547"/>
          <a:ext cx="4090030" cy="3405567"/>
        </p:xfrm>
        <a:graphic>
          <a:graphicData uri="http://schemas.openxmlformats.org/drawingml/2006/table">
            <a:tbl>
              <a:tblPr firstRow="1" bandRow="1">
                <a:tableStyleId>{2D5ABB26-0587-4C30-8999-92F81FD0307C}</a:tableStyleId>
              </a:tblPr>
              <a:tblGrid>
                <a:gridCol w="452627"/>
                <a:gridCol w="194818"/>
                <a:gridCol w="324866"/>
                <a:gridCol w="388747"/>
                <a:gridCol w="389635"/>
                <a:gridCol w="194691"/>
                <a:gridCol w="173227"/>
                <a:gridCol w="215519"/>
                <a:gridCol w="260223"/>
                <a:gridCol w="253745"/>
                <a:gridCol w="396113"/>
                <a:gridCol w="260223"/>
                <a:gridCol w="259460"/>
                <a:gridCol w="326136"/>
              </a:tblGrid>
              <a:tr h="838200">
                <a:tc>
                  <a:txBody>
                    <a:bodyPr/>
                    <a:lstStyle/>
                    <a:p>
                      <a:pPr>
                        <a:lnSpc>
                          <a:spcPct val="100000"/>
                        </a:lnSpc>
                        <a:spcBef>
                          <a:spcPts val="55"/>
                        </a:spcBef>
                      </a:pPr>
                      <a:endParaRPr sz="1400">
                        <a:latin typeface="Times New Roman" panose="02020603050405020304"/>
                        <a:cs typeface="Times New Roman" panose="02020603050405020304"/>
                      </a:endParaRPr>
                    </a:p>
                    <a:p>
                      <a:pPr marL="93345" marR="85090">
                        <a:lnSpc>
                          <a:spcPct val="118000"/>
                        </a:lnSpc>
                      </a:pPr>
                      <a:r>
                        <a:rPr sz="1000" b="1" dirty="0">
                          <a:solidFill>
                            <a:srgbClr val="FFFFFF"/>
                          </a:solidFill>
                          <a:latin typeface="微软雅黑" panose="020B0503020204020204" charset="-122"/>
                          <a:cs typeface="微软雅黑" panose="020B0503020204020204" charset="-122"/>
                        </a:rPr>
                        <a:t>参数 名称</a:t>
                      </a:r>
                      <a:endParaRPr sz="1000">
                        <a:latin typeface="微软雅黑" panose="020B0503020204020204" charset="-122"/>
                        <a:cs typeface="微软雅黑" panose="020B0503020204020204" charset="-122"/>
                      </a:endParaRPr>
                    </a:p>
                  </a:txBody>
                  <a:tcPr marL="0" marR="0" marT="69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550">
                        <a:latin typeface="Times New Roman" panose="02020603050405020304"/>
                        <a:cs typeface="Times New Roman" panose="02020603050405020304"/>
                      </a:endParaRPr>
                    </a:p>
                    <a:p>
                      <a:pPr marL="28575" marR="19050">
                        <a:lnSpc>
                          <a:spcPct val="110000"/>
                        </a:lnSpc>
                      </a:pPr>
                      <a:r>
                        <a:rPr sz="1000" b="1" dirty="0">
                          <a:solidFill>
                            <a:srgbClr val="FFFFFF"/>
                          </a:solidFill>
                          <a:latin typeface="微软雅黑" panose="020B0503020204020204" charset="-122"/>
                          <a:cs typeface="微软雅黑" panose="020B0503020204020204" charset="-122"/>
                        </a:rPr>
                        <a:t>单 位</a:t>
                      </a:r>
                      <a:endParaRPr sz="10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980" marR="83185" algn="just">
                        <a:lnSpc>
                          <a:spcPct val="110000"/>
                        </a:lnSpc>
                        <a:spcBef>
                          <a:spcPts val="485"/>
                        </a:spcBef>
                      </a:pPr>
                      <a:r>
                        <a:rPr sz="1000" b="1" dirty="0">
                          <a:solidFill>
                            <a:srgbClr val="FFFFFF"/>
                          </a:solidFill>
                          <a:latin typeface="微软雅黑" panose="020B0503020204020204" charset="-122"/>
                          <a:cs typeface="微软雅黑" panose="020B0503020204020204" charset="-122"/>
                        </a:rPr>
                        <a:t>数 据 类 型</a:t>
                      </a:r>
                      <a:endParaRPr sz="10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595" marR="53340" algn="just">
                        <a:lnSpc>
                          <a:spcPct val="110000"/>
                        </a:lnSpc>
                        <a:spcBef>
                          <a:spcPts val="1145"/>
                        </a:spcBef>
                      </a:pPr>
                      <a:r>
                        <a:rPr sz="1000" b="1" spc="-5" dirty="0">
                          <a:solidFill>
                            <a:srgbClr val="FFFFFF"/>
                          </a:solidFill>
                          <a:latin typeface="微软雅黑" panose="020B0503020204020204" charset="-122"/>
                          <a:cs typeface="微软雅黑" panose="020B0503020204020204" charset="-122"/>
                        </a:rPr>
                        <a:t>寄存 </a:t>
                      </a:r>
                      <a:r>
                        <a:rPr sz="1000" b="1" dirty="0">
                          <a:solidFill>
                            <a:srgbClr val="FFFFFF"/>
                          </a:solidFill>
                          <a:latin typeface="微软雅黑" panose="020B0503020204020204" charset="-122"/>
                          <a:cs typeface="微软雅黑" panose="020B0503020204020204" charset="-122"/>
                        </a:rPr>
                        <a:t>器类 </a:t>
                      </a:r>
                      <a:r>
                        <a:rPr sz="1000" b="1" spc="-5" dirty="0">
                          <a:solidFill>
                            <a:srgbClr val="FFFFFF"/>
                          </a:solidFill>
                          <a:latin typeface="微软雅黑" panose="020B0503020204020204" charset="-122"/>
                          <a:cs typeface="微软雅黑" panose="020B0503020204020204" charset="-122"/>
                        </a:rPr>
                        <a:t>型</a:t>
                      </a:r>
                      <a:endParaRPr sz="1000">
                        <a:latin typeface="微软雅黑" panose="020B0503020204020204" charset="-122"/>
                        <a:cs typeface="微软雅黑" panose="020B0503020204020204" charset="-122"/>
                      </a:endParaRPr>
                    </a:p>
                  </a:txBody>
                  <a:tcPr marL="0" marR="0" marT="1454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595" marR="53975" algn="just">
                        <a:lnSpc>
                          <a:spcPct val="110000"/>
                        </a:lnSpc>
                        <a:spcBef>
                          <a:spcPts val="1145"/>
                        </a:spcBef>
                      </a:pPr>
                      <a:r>
                        <a:rPr sz="1000" b="1" spc="-5" dirty="0">
                          <a:solidFill>
                            <a:srgbClr val="FFFFFF"/>
                          </a:solidFill>
                          <a:latin typeface="微软雅黑" panose="020B0503020204020204" charset="-122"/>
                          <a:cs typeface="微软雅黑" panose="020B0503020204020204" charset="-122"/>
                        </a:rPr>
                        <a:t>寄存 </a:t>
                      </a:r>
                      <a:r>
                        <a:rPr sz="1000" b="1" dirty="0">
                          <a:solidFill>
                            <a:srgbClr val="FFFFFF"/>
                          </a:solidFill>
                          <a:latin typeface="微软雅黑" panose="020B0503020204020204" charset="-122"/>
                          <a:cs typeface="微软雅黑" panose="020B0503020204020204" charset="-122"/>
                        </a:rPr>
                        <a:t>器地 </a:t>
                      </a:r>
                      <a:r>
                        <a:rPr sz="1000" b="1" spc="-5" dirty="0">
                          <a:solidFill>
                            <a:srgbClr val="FFFFFF"/>
                          </a:solidFill>
                          <a:latin typeface="微软雅黑" panose="020B0503020204020204" charset="-122"/>
                          <a:cs typeface="微软雅黑" panose="020B0503020204020204" charset="-122"/>
                        </a:rPr>
                        <a:t>址</a:t>
                      </a:r>
                      <a:endParaRPr sz="1000">
                        <a:latin typeface="微软雅黑" panose="020B0503020204020204" charset="-122"/>
                        <a:cs typeface="微软雅黑" panose="020B0503020204020204" charset="-122"/>
                      </a:endParaRPr>
                    </a:p>
                  </a:txBody>
                  <a:tcPr marL="0" marR="0" marT="1454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28575" algn="just">
                        <a:lnSpc>
                          <a:spcPts val="1150"/>
                        </a:lnSpc>
                      </a:pPr>
                      <a:r>
                        <a:rPr sz="1000" b="1" dirty="0">
                          <a:solidFill>
                            <a:srgbClr val="FFFFFF"/>
                          </a:solidFill>
                          <a:latin typeface="微软雅黑" panose="020B0503020204020204" charset="-122"/>
                          <a:cs typeface="微软雅黑" panose="020B0503020204020204" charset="-122"/>
                        </a:rPr>
                        <a:t>位</a:t>
                      </a:r>
                      <a:endParaRPr sz="1000">
                        <a:latin typeface="微软雅黑" panose="020B0503020204020204" charset="-122"/>
                        <a:cs typeface="微软雅黑" panose="020B0503020204020204" charset="-122"/>
                      </a:endParaRPr>
                    </a:p>
                    <a:p>
                      <a:pPr marL="28575" algn="just">
                        <a:lnSpc>
                          <a:spcPct val="100000"/>
                        </a:lnSpc>
                        <a:spcBef>
                          <a:spcPts val="120"/>
                        </a:spcBef>
                      </a:pPr>
                      <a:r>
                        <a:rPr sz="1000" b="1" dirty="0">
                          <a:solidFill>
                            <a:srgbClr val="FFFFFF"/>
                          </a:solidFill>
                          <a:latin typeface="微软雅黑" panose="020B0503020204020204" charset="-122"/>
                          <a:cs typeface="微软雅黑" panose="020B0503020204020204" charset="-122"/>
                        </a:rPr>
                        <a:t>偏</a:t>
                      </a:r>
                      <a:endParaRPr sz="1000">
                        <a:latin typeface="微软雅黑" panose="020B0503020204020204" charset="-122"/>
                        <a:cs typeface="微软雅黑" panose="020B0503020204020204" charset="-122"/>
                      </a:endParaRPr>
                    </a:p>
                    <a:p>
                      <a:pPr marL="28575" marR="19685" algn="just">
                        <a:lnSpc>
                          <a:spcPct val="110000"/>
                        </a:lnSpc>
                      </a:pPr>
                      <a:r>
                        <a:rPr sz="1000" b="1" dirty="0">
                          <a:solidFill>
                            <a:srgbClr val="FFFFFF"/>
                          </a:solidFill>
                          <a:latin typeface="微软雅黑" panose="020B0503020204020204" charset="-122"/>
                          <a:cs typeface="微软雅黑" panose="020B0503020204020204" charset="-122"/>
                        </a:rPr>
                        <a:t>移 地 址</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7780" marR="7620" algn="just">
                        <a:lnSpc>
                          <a:spcPct val="110000"/>
                        </a:lnSpc>
                        <a:spcBef>
                          <a:spcPts val="485"/>
                        </a:spcBef>
                      </a:pPr>
                      <a:r>
                        <a:rPr sz="1000" b="1" dirty="0">
                          <a:solidFill>
                            <a:srgbClr val="FFFFFF"/>
                          </a:solidFill>
                          <a:latin typeface="微软雅黑" panose="020B0503020204020204" charset="-122"/>
                          <a:cs typeface="微软雅黑" panose="020B0503020204020204" charset="-122"/>
                        </a:rPr>
                        <a:t>读 写 要 求</a:t>
                      </a:r>
                      <a:endParaRPr sz="10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8735" marR="29210" algn="just">
                        <a:lnSpc>
                          <a:spcPct val="110000"/>
                        </a:lnSpc>
                        <a:spcBef>
                          <a:spcPts val="485"/>
                        </a:spcBef>
                      </a:pPr>
                      <a:r>
                        <a:rPr sz="1000" b="1" dirty="0">
                          <a:solidFill>
                            <a:srgbClr val="FFFFFF"/>
                          </a:solidFill>
                          <a:latin typeface="微软雅黑" panose="020B0503020204020204" charset="-122"/>
                          <a:cs typeface="微软雅黑" panose="020B0503020204020204" charset="-122"/>
                        </a:rPr>
                        <a:t>数 据 说 明</a:t>
                      </a:r>
                      <a:endParaRPr sz="10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595" marR="50800" algn="just">
                        <a:lnSpc>
                          <a:spcPct val="110000"/>
                        </a:lnSpc>
                        <a:spcBef>
                          <a:spcPts val="485"/>
                        </a:spcBef>
                      </a:pPr>
                      <a:r>
                        <a:rPr sz="1000" b="1" dirty="0">
                          <a:solidFill>
                            <a:srgbClr val="FFFFFF"/>
                          </a:solidFill>
                          <a:latin typeface="微软雅黑" panose="020B0503020204020204" charset="-122"/>
                          <a:cs typeface="微软雅黑" panose="020B0503020204020204" charset="-122"/>
                        </a:rPr>
                        <a:t>模 拟 规 则</a:t>
                      </a:r>
                      <a:endParaRPr sz="10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550">
                        <a:latin typeface="Times New Roman" panose="02020603050405020304"/>
                        <a:cs typeface="Times New Roman" panose="02020603050405020304"/>
                      </a:endParaRPr>
                    </a:p>
                    <a:p>
                      <a:pPr marL="58420" marR="47625">
                        <a:lnSpc>
                          <a:spcPct val="110000"/>
                        </a:lnSpc>
                      </a:pPr>
                      <a:r>
                        <a:rPr sz="1000" b="1" dirty="0">
                          <a:solidFill>
                            <a:srgbClr val="FFFFFF"/>
                          </a:solidFill>
                          <a:latin typeface="微软雅黑" panose="020B0503020204020204" charset="-122"/>
                          <a:cs typeface="微软雅黑" panose="020B0503020204020204" charset="-122"/>
                        </a:rPr>
                        <a:t>频 率</a:t>
                      </a:r>
                      <a:endParaRPr sz="10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550">
                        <a:latin typeface="Times New Roman" panose="02020603050405020304"/>
                        <a:cs typeface="Times New Roman" panose="02020603050405020304"/>
                      </a:endParaRPr>
                    </a:p>
                    <a:p>
                      <a:pPr marL="65405" marR="57785">
                        <a:lnSpc>
                          <a:spcPct val="110000"/>
                        </a:lnSpc>
                      </a:pPr>
                      <a:r>
                        <a:rPr sz="1000" b="1" dirty="0">
                          <a:solidFill>
                            <a:srgbClr val="FFFFFF"/>
                          </a:solidFill>
                          <a:latin typeface="微软雅黑" panose="020B0503020204020204" charset="-122"/>
                          <a:cs typeface="微软雅黑" panose="020B0503020204020204" charset="-122"/>
                        </a:rPr>
                        <a:t>数据 设值</a:t>
                      </a:r>
                      <a:endParaRPr sz="10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1595" marR="50800" algn="just">
                        <a:lnSpc>
                          <a:spcPct val="110000"/>
                        </a:lnSpc>
                        <a:spcBef>
                          <a:spcPts val="1145"/>
                        </a:spcBef>
                      </a:pPr>
                      <a:r>
                        <a:rPr sz="1000" b="1" dirty="0">
                          <a:solidFill>
                            <a:srgbClr val="FFFFFF"/>
                          </a:solidFill>
                          <a:latin typeface="微软雅黑" panose="020B0503020204020204" charset="-122"/>
                          <a:cs typeface="微软雅黑" panose="020B0503020204020204" charset="-122"/>
                        </a:rPr>
                        <a:t>起 始 值</a:t>
                      </a:r>
                      <a:endParaRPr sz="1000">
                        <a:latin typeface="微软雅黑" panose="020B0503020204020204" charset="-122"/>
                        <a:cs typeface="微软雅黑" panose="020B0503020204020204" charset="-122"/>
                      </a:endParaRPr>
                    </a:p>
                  </a:txBody>
                  <a:tcPr marL="0" marR="0" marT="1454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0325" marR="52070" algn="just">
                        <a:lnSpc>
                          <a:spcPct val="110000"/>
                        </a:lnSpc>
                        <a:spcBef>
                          <a:spcPts val="1145"/>
                        </a:spcBef>
                      </a:pPr>
                      <a:r>
                        <a:rPr sz="1000" b="1" dirty="0">
                          <a:solidFill>
                            <a:srgbClr val="FFFFFF"/>
                          </a:solidFill>
                          <a:latin typeface="微软雅黑" panose="020B0503020204020204" charset="-122"/>
                          <a:cs typeface="微软雅黑" panose="020B0503020204020204" charset="-122"/>
                        </a:rPr>
                        <a:t>结 束 值</a:t>
                      </a:r>
                      <a:endParaRPr sz="1000">
                        <a:latin typeface="微软雅黑" panose="020B0503020204020204" charset="-122"/>
                        <a:cs typeface="微软雅黑" panose="020B0503020204020204" charset="-122"/>
                      </a:endParaRPr>
                    </a:p>
                  </a:txBody>
                  <a:tcPr marL="0" marR="0" marT="1454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550">
                        <a:latin typeface="Times New Roman" panose="02020603050405020304"/>
                        <a:cs typeface="Times New Roman" panose="02020603050405020304"/>
                      </a:endParaRPr>
                    </a:p>
                    <a:p>
                      <a:pPr marL="93980" marR="84455">
                        <a:lnSpc>
                          <a:spcPct val="110000"/>
                        </a:lnSpc>
                      </a:pPr>
                      <a:r>
                        <a:rPr sz="1000" b="1" dirty="0">
                          <a:solidFill>
                            <a:srgbClr val="FFFFFF"/>
                          </a:solidFill>
                          <a:latin typeface="微软雅黑" panose="020B0503020204020204" charset="-122"/>
                          <a:cs typeface="微软雅黑" panose="020B0503020204020204" charset="-122"/>
                        </a:rPr>
                        <a:t>步 长</a:t>
                      </a:r>
                      <a:endParaRPr sz="10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23391">
                <a:tc>
                  <a:txBody>
                    <a:bodyPr/>
                    <a:lstStyle/>
                    <a:p>
                      <a:pPr marL="30480" marR="147955" algn="just">
                        <a:lnSpc>
                          <a:spcPct val="110000"/>
                        </a:lnSpc>
                        <a:spcBef>
                          <a:spcPts val="600"/>
                        </a:spcBef>
                      </a:pPr>
                      <a:r>
                        <a:rPr sz="1000" b="1" dirty="0">
                          <a:solidFill>
                            <a:srgbClr val="FFFFFF"/>
                          </a:solidFill>
                          <a:latin typeface="微软雅黑" panose="020B0503020204020204" charset="-122"/>
                          <a:cs typeface="微软雅黑" panose="020B0503020204020204" charset="-122"/>
                        </a:rPr>
                        <a:t>程序 是否 错误</a:t>
                      </a:r>
                      <a:endParaRPr sz="1000">
                        <a:latin typeface="微软雅黑" panose="020B0503020204020204" charset="-122"/>
                        <a:cs typeface="微软雅黑" panose="020B0503020204020204" charset="-122"/>
                      </a:endParaRPr>
                    </a:p>
                  </a:txBody>
                  <a:tcPr marL="0" marR="0" marT="762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25"/>
                        </a:spcBef>
                      </a:pPr>
                      <a:endParaRPr sz="1750">
                        <a:latin typeface="Times New Roman" panose="02020603050405020304"/>
                        <a:cs typeface="Times New Roman" panose="02020603050405020304"/>
                      </a:endParaRPr>
                    </a:p>
                    <a:p>
                      <a:pPr marL="30480">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30480" marR="32385">
                        <a:lnSpc>
                          <a:spcPct val="110000"/>
                        </a:lnSpc>
                        <a:spcBef>
                          <a:spcPts val="600"/>
                        </a:spcBef>
                      </a:pPr>
                      <a:r>
                        <a:rPr sz="1000" spc="-5" dirty="0">
                          <a:latin typeface="微软雅黑" panose="020B0503020204020204" charset="-122"/>
                          <a:cs typeface="微软雅黑" panose="020B0503020204020204" charset="-122"/>
                        </a:rPr>
                        <a:t>B</a:t>
                      </a:r>
                      <a:r>
                        <a:rPr sz="1000" spc="5" dirty="0">
                          <a:latin typeface="微软雅黑" panose="020B0503020204020204" charset="-122"/>
                          <a:cs typeface="微软雅黑" panose="020B0503020204020204" charset="-122"/>
                        </a:rPr>
                        <a:t>o</a:t>
                      </a:r>
                      <a:r>
                        <a:rPr sz="1000" dirty="0">
                          <a:latin typeface="微软雅黑" panose="020B0503020204020204" charset="-122"/>
                          <a:cs typeface="微软雅黑" panose="020B0503020204020204" charset="-122"/>
                        </a:rPr>
                        <a:t>o  </a:t>
                      </a:r>
                      <a:r>
                        <a:rPr sz="1000" spc="-10" dirty="0">
                          <a:latin typeface="微软雅黑" panose="020B0503020204020204" charset="-122"/>
                          <a:cs typeface="微软雅黑" panose="020B0503020204020204" charset="-122"/>
                        </a:rPr>
                        <a:t>lea  </a:t>
                      </a:r>
                      <a:r>
                        <a:rPr sz="1000" spc="-5" dirty="0">
                          <a:latin typeface="微软雅黑" panose="020B0503020204020204" charset="-122"/>
                          <a:cs typeface="微软雅黑" panose="020B0503020204020204" charset="-122"/>
                        </a:rPr>
                        <a:t>n</a:t>
                      </a:r>
                      <a:endParaRPr sz="1000">
                        <a:latin typeface="微软雅黑" panose="020B0503020204020204" charset="-122"/>
                        <a:cs typeface="微软雅黑" panose="020B0503020204020204" charset="-122"/>
                      </a:endParaRPr>
                    </a:p>
                  </a:txBody>
                  <a:tcPr marL="0" marR="0" marT="762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31115" marR="83820" algn="just">
                        <a:lnSpc>
                          <a:spcPct val="110000"/>
                        </a:lnSpc>
                        <a:spcBef>
                          <a:spcPts val="600"/>
                        </a:spcBef>
                      </a:pPr>
                      <a:r>
                        <a:rPr sz="1000" dirty="0">
                          <a:latin typeface="微软雅黑" panose="020B0503020204020204" charset="-122"/>
                          <a:cs typeface="微软雅黑" panose="020B0503020204020204" charset="-122"/>
                        </a:rPr>
                        <a:t>数据 寄存 </a:t>
                      </a:r>
                      <a:r>
                        <a:rPr sz="1000" spc="-5" dirty="0">
                          <a:latin typeface="微软雅黑" panose="020B0503020204020204" charset="-122"/>
                          <a:cs typeface="微软雅黑" panose="020B0503020204020204" charset="-122"/>
                        </a:rPr>
                        <a:t>器</a:t>
                      </a:r>
                      <a:endParaRPr sz="1000">
                        <a:latin typeface="微软雅黑" panose="020B0503020204020204" charset="-122"/>
                        <a:cs typeface="微软雅黑" panose="020B0503020204020204" charset="-122"/>
                      </a:endParaRPr>
                    </a:p>
                  </a:txBody>
                  <a:tcPr marL="0" marR="0" marT="762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30480" marR="83185">
                        <a:lnSpc>
                          <a:spcPct val="110000"/>
                        </a:lnSpc>
                        <a:spcBef>
                          <a:spcPts val="600"/>
                        </a:spcBef>
                      </a:pPr>
                      <a:r>
                        <a:rPr sz="1000" dirty="0">
                          <a:latin typeface="微软雅黑" panose="020B0503020204020204" charset="-122"/>
                          <a:cs typeface="微软雅黑" panose="020B0503020204020204" charset="-122"/>
                        </a:rPr>
                        <a:t>D</a:t>
                      </a:r>
                      <a:r>
                        <a:rPr sz="1000" spc="-5" dirty="0">
                          <a:latin typeface="微软雅黑" panose="020B0503020204020204" charset="-122"/>
                          <a:cs typeface="微软雅黑" panose="020B0503020204020204" charset="-122"/>
                        </a:rPr>
                        <a:t>B</a:t>
                      </a:r>
                      <a:r>
                        <a:rPr sz="1000" dirty="0">
                          <a:latin typeface="微软雅黑" panose="020B0503020204020204" charset="-122"/>
                          <a:cs typeface="微软雅黑" panose="020B0503020204020204" charset="-122"/>
                        </a:rPr>
                        <a:t>1  005.</a:t>
                      </a:r>
                      <a:endParaRPr sz="1000">
                        <a:latin typeface="微软雅黑" panose="020B0503020204020204" charset="-122"/>
                        <a:cs typeface="微软雅黑" panose="020B0503020204020204" charset="-122"/>
                      </a:endParaRPr>
                    </a:p>
                    <a:p>
                      <a:pPr marL="30480">
                        <a:lnSpc>
                          <a:spcPct val="100000"/>
                        </a:lnSpc>
                        <a:spcBef>
                          <a:spcPts val="115"/>
                        </a:spcBef>
                      </a:pPr>
                      <a:r>
                        <a:rPr sz="1000" dirty="0">
                          <a:latin typeface="微软雅黑" panose="020B0503020204020204" charset="-122"/>
                          <a:cs typeface="微软雅黑" panose="020B0503020204020204" charset="-122"/>
                        </a:rPr>
                        <a:t>4</a:t>
                      </a:r>
                      <a:endParaRPr sz="1000">
                        <a:latin typeface="微软雅黑" panose="020B0503020204020204" charset="-122"/>
                        <a:cs typeface="微软雅黑" panose="020B0503020204020204" charset="-122"/>
                      </a:endParaRPr>
                    </a:p>
                  </a:txBody>
                  <a:tcPr marL="0" marR="0" marT="762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5"/>
                        </a:spcBef>
                      </a:pPr>
                      <a:endParaRPr sz="1750">
                        <a:latin typeface="Times New Roman" panose="02020603050405020304"/>
                        <a:cs typeface="Times New Roman" panose="02020603050405020304"/>
                      </a:endParaRPr>
                    </a:p>
                    <a:p>
                      <a:pPr marL="30480">
                        <a:lnSpc>
                          <a:spcPct val="100000"/>
                        </a:lnSpc>
                      </a:pPr>
                      <a:r>
                        <a:rPr sz="1000" dirty="0">
                          <a:latin typeface="微软雅黑" panose="020B0503020204020204" charset="-122"/>
                          <a:cs typeface="微软雅黑" panose="020B0503020204020204" charset="-122"/>
                        </a:rPr>
                        <a:t>0</a:t>
                      </a:r>
                      <a:endParaRPr sz="10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0"/>
                        </a:spcBef>
                      </a:pPr>
                      <a:endParaRPr sz="1050">
                        <a:latin typeface="Times New Roman" panose="02020603050405020304"/>
                        <a:cs typeface="Times New Roman" panose="02020603050405020304"/>
                      </a:endParaRPr>
                    </a:p>
                    <a:p>
                      <a:pPr marL="30480">
                        <a:lnSpc>
                          <a:spcPct val="110000"/>
                        </a:lnSpc>
                      </a:pPr>
                      <a:r>
                        <a:rPr sz="1000" dirty="0">
                          <a:latin typeface="微软雅黑" panose="020B0503020204020204" charset="-122"/>
                          <a:cs typeface="微软雅黑" panose="020B0503020204020204" charset="-122"/>
                        </a:rPr>
                        <a:t>只 读</a:t>
                      </a:r>
                      <a:endParaRPr sz="10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0"/>
                        </a:spcBef>
                      </a:pPr>
                      <a:endParaRPr sz="1050">
                        <a:latin typeface="Times New Roman" panose="02020603050405020304"/>
                        <a:cs typeface="Times New Roman" panose="02020603050405020304"/>
                      </a:endParaRPr>
                    </a:p>
                    <a:p>
                      <a:pPr marL="31115" marR="81915">
                        <a:lnSpc>
                          <a:spcPct val="110000"/>
                        </a:lnSpc>
                      </a:pPr>
                      <a:r>
                        <a:rPr sz="1000" dirty="0">
                          <a:latin typeface="微软雅黑" panose="020B0503020204020204" charset="-122"/>
                          <a:cs typeface="微软雅黑" panose="020B0503020204020204" charset="-122"/>
                        </a:rPr>
                        <a:t>回 放</a:t>
                      </a:r>
                      <a:endParaRPr sz="10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31115">
                        <a:lnSpc>
                          <a:spcPct val="100000"/>
                        </a:lnSpc>
                      </a:pPr>
                      <a:r>
                        <a:rPr sz="1000" spc="-5" dirty="0">
                          <a:latin typeface="微软雅黑" panose="020B0503020204020204" charset="-122"/>
                          <a:cs typeface="微软雅黑" panose="020B0503020204020204" charset="-122"/>
                        </a:rPr>
                        <a:t>40</a:t>
                      </a:r>
                      <a:endParaRPr sz="1000">
                        <a:latin typeface="微软雅黑" panose="020B0503020204020204" charset="-122"/>
                        <a:cs typeface="微软雅黑" panose="020B0503020204020204" charset="-122"/>
                      </a:endParaRPr>
                    </a:p>
                    <a:p>
                      <a:pPr marL="31115">
                        <a:lnSpc>
                          <a:spcPct val="100000"/>
                        </a:lnSpc>
                        <a:spcBef>
                          <a:spcPts val="115"/>
                        </a:spcBef>
                      </a:pPr>
                      <a:r>
                        <a:rPr sz="1000" dirty="0">
                          <a:latin typeface="微软雅黑" panose="020B0503020204020204" charset="-122"/>
                          <a:cs typeface="微软雅黑" panose="020B0503020204020204" charset="-122"/>
                        </a:rPr>
                        <a:t>S</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31115">
                        <a:lnSpc>
                          <a:spcPct val="100000"/>
                        </a:lnSpc>
                        <a:spcBef>
                          <a:spcPts val="60"/>
                        </a:spcBef>
                      </a:pPr>
                      <a:r>
                        <a:rPr sz="1000" spc="-5" dirty="0">
                          <a:latin typeface="微软雅黑" panose="020B0503020204020204" charset="-122"/>
                          <a:cs typeface="微软雅黑" panose="020B0503020204020204" charset="-122"/>
                        </a:rPr>
                        <a:t>0,0,0,</a:t>
                      </a:r>
                      <a:endParaRPr sz="1000">
                        <a:latin typeface="微软雅黑" panose="020B0503020204020204" charset="-122"/>
                        <a:cs typeface="微软雅黑" panose="020B0503020204020204" charset="-122"/>
                      </a:endParaRPr>
                    </a:p>
                    <a:p>
                      <a:pPr marL="31115">
                        <a:lnSpc>
                          <a:spcPct val="100000"/>
                        </a:lnSpc>
                        <a:spcBef>
                          <a:spcPts val="115"/>
                        </a:spcBef>
                      </a:pPr>
                      <a:r>
                        <a:rPr sz="1000" spc="-5" dirty="0">
                          <a:latin typeface="微软雅黑" panose="020B0503020204020204" charset="-122"/>
                          <a:cs typeface="微软雅黑" panose="020B0503020204020204" charset="-122"/>
                        </a:rPr>
                        <a:t>0,0,0,</a:t>
                      </a:r>
                      <a:endParaRPr sz="1000">
                        <a:latin typeface="微软雅黑" panose="020B0503020204020204" charset="-122"/>
                        <a:cs typeface="微软雅黑" panose="020B0503020204020204" charset="-122"/>
                      </a:endParaRPr>
                    </a:p>
                    <a:p>
                      <a:pPr marL="31115">
                        <a:lnSpc>
                          <a:spcPct val="100000"/>
                        </a:lnSpc>
                        <a:spcBef>
                          <a:spcPts val="115"/>
                        </a:spcBef>
                      </a:pPr>
                      <a:r>
                        <a:rPr sz="1000" spc="-5" dirty="0">
                          <a:latin typeface="微软雅黑" panose="020B0503020204020204" charset="-122"/>
                          <a:cs typeface="微软雅黑" panose="020B0503020204020204" charset="-122"/>
                        </a:rPr>
                        <a:t>0,0,0,</a:t>
                      </a:r>
                      <a:endParaRPr sz="1000">
                        <a:latin typeface="微软雅黑" panose="020B0503020204020204" charset="-122"/>
                        <a:cs typeface="微软雅黑" panose="020B0503020204020204" charset="-122"/>
                      </a:endParaRPr>
                    </a:p>
                    <a:p>
                      <a:pPr marL="31115">
                        <a:lnSpc>
                          <a:spcPct val="100000"/>
                        </a:lnSpc>
                        <a:spcBef>
                          <a:spcPts val="120"/>
                        </a:spcBef>
                      </a:pPr>
                      <a:r>
                        <a:rPr sz="1000" spc="-5" dirty="0">
                          <a:latin typeface="微软雅黑" panose="020B0503020204020204" charset="-122"/>
                          <a:cs typeface="微软雅黑" panose="020B0503020204020204" charset="-122"/>
                        </a:rPr>
                        <a:t>0,1</a:t>
                      </a:r>
                      <a:endParaRPr sz="1000">
                        <a:latin typeface="微软雅黑" panose="020B0503020204020204" charset="-122"/>
                        <a:cs typeface="微软雅黑" panose="020B0503020204020204" charset="-122"/>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5"/>
                        </a:spcBef>
                      </a:pPr>
                      <a:endParaRPr sz="175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5"/>
                        </a:spcBef>
                      </a:pPr>
                      <a:endParaRPr sz="175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5"/>
                        </a:spcBef>
                      </a:pPr>
                      <a:endParaRPr sz="175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670560">
                <a:tc>
                  <a:txBody>
                    <a:bodyPr/>
                    <a:lstStyle/>
                    <a:p>
                      <a:pPr marL="30480">
                        <a:lnSpc>
                          <a:spcPts val="1155"/>
                        </a:lnSpc>
                      </a:pPr>
                      <a:r>
                        <a:rPr sz="1000" b="1" dirty="0">
                          <a:solidFill>
                            <a:srgbClr val="FFFFFF"/>
                          </a:solidFill>
                          <a:latin typeface="微软雅黑" panose="020B0503020204020204" charset="-122"/>
                          <a:cs typeface="微软雅黑" panose="020B0503020204020204" charset="-122"/>
                        </a:rPr>
                        <a:t>关节</a:t>
                      </a:r>
                      <a:endParaRPr sz="1000">
                        <a:latin typeface="微软雅黑" panose="020B0503020204020204" charset="-122"/>
                        <a:cs typeface="微软雅黑" panose="020B0503020204020204" charset="-122"/>
                      </a:endParaRPr>
                    </a:p>
                    <a:p>
                      <a:pPr marL="30480" marR="70485">
                        <a:lnSpc>
                          <a:spcPct val="110000"/>
                        </a:lnSpc>
                      </a:pPr>
                      <a:r>
                        <a:rPr sz="1000" b="1" dirty="0">
                          <a:solidFill>
                            <a:srgbClr val="FFFFFF"/>
                          </a:solidFill>
                          <a:latin typeface="微软雅黑" panose="020B0503020204020204" charset="-122"/>
                          <a:cs typeface="微软雅黑" panose="020B0503020204020204" charset="-122"/>
                        </a:rPr>
                        <a:t>点</a:t>
                      </a:r>
                      <a:r>
                        <a:rPr sz="1000" b="1" spc="-5" dirty="0">
                          <a:solidFill>
                            <a:srgbClr val="FFFFFF"/>
                          </a:solidFill>
                          <a:latin typeface="微软雅黑" panose="020B0503020204020204" charset="-122"/>
                          <a:cs typeface="微软雅黑" panose="020B0503020204020204" charset="-122"/>
                        </a:rPr>
                        <a:t>1</a:t>
                      </a:r>
                      <a:r>
                        <a:rPr sz="1000" b="1" dirty="0">
                          <a:solidFill>
                            <a:srgbClr val="FFFFFF"/>
                          </a:solidFill>
                          <a:latin typeface="微软雅黑" panose="020B0503020204020204" charset="-122"/>
                          <a:cs typeface="微软雅黑" panose="020B0503020204020204" charset="-122"/>
                        </a:rPr>
                        <a:t>马 </a:t>
                      </a:r>
                      <a:r>
                        <a:rPr sz="1000" b="1" spc="-5" dirty="0">
                          <a:solidFill>
                            <a:srgbClr val="FFFFFF"/>
                          </a:solidFill>
                          <a:latin typeface="微软雅黑" panose="020B0503020204020204" charset="-122"/>
                          <a:cs typeface="微软雅黑" panose="020B0503020204020204" charset="-122"/>
                        </a:rPr>
                        <a:t>达电 流</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0480">
                        <a:lnSpc>
                          <a:spcPct val="100000"/>
                        </a:lnSpc>
                      </a:pPr>
                      <a:r>
                        <a:rPr sz="1000" dirty="0">
                          <a:latin typeface="微软雅黑" panose="020B0503020204020204" charset="-122"/>
                          <a:cs typeface="微软雅黑" panose="020B0503020204020204" charset="-122"/>
                        </a:rPr>
                        <a:t>A</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0480" marR="73025" algn="just">
                        <a:lnSpc>
                          <a:spcPct val="110000"/>
                        </a:lnSpc>
                        <a:spcBef>
                          <a:spcPts val="495"/>
                        </a:spcBef>
                      </a:pPr>
                      <a:r>
                        <a:rPr sz="1000" spc="-10" dirty="0">
                          <a:latin typeface="微软雅黑" panose="020B0503020204020204" charset="-122"/>
                          <a:cs typeface="微软雅黑" panose="020B0503020204020204" charset="-122"/>
                        </a:rPr>
                        <a:t>Nu  </a:t>
                      </a:r>
                      <a:r>
                        <a:rPr sz="1000" spc="5" dirty="0">
                          <a:latin typeface="微软雅黑" panose="020B0503020204020204" charset="-122"/>
                          <a:cs typeface="微软雅黑" panose="020B0503020204020204" charset="-122"/>
                        </a:rPr>
                        <a:t>mb  </a:t>
                      </a:r>
                      <a:r>
                        <a:rPr sz="1000" spc="-5" dirty="0">
                          <a:latin typeface="微软雅黑" panose="020B0503020204020204" charset="-122"/>
                          <a:cs typeface="微软雅黑" panose="020B0503020204020204" charset="-122"/>
                        </a:rPr>
                        <a:t>er</a:t>
                      </a:r>
                      <a:endParaRPr sz="10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1115" marR="83820" algn="just">
                        <a:lnSpc>
                          <a:spcPct val="110000"/>
                        </a:lnSpc>
                        <a:spcBef>
                          <a:spcPts val="495"/>
                        </a:spcBef>
                      </a:pPr>
                      <a:r>
                        <a:rPr sz="1000" dirty="0">
                          <a:latin typeface="微软雅黑" panose="020B0503020204020204" charset="-122"/>
                          <a:cs typeface="微软雅黑" panose="020B0503020204020204" charset="-122"/>
                        </a:rPr>
                        <a:t>数据 寄存 </a:t>
                      </a:r>
                      <a:r>
                        <a:rPr sz="1000" spc="-5" dirty="0">
                          <a:latin typeface="微软雅黑" panose="020B0503020204020204" charset="-122"/>
                          <a:cs typeface="微软雅黑" panose="020B0503020204020204" charset="-122"/>
                        </a:rPr>
                        <a:t>器</a:t>
                      </a:r>
                      <a:endParaRPr sz="10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0480" marR="83185">
                        <a:lnSpc>
                          <a:spcPct val="110000"/>
                        </a:lnSpc>
                        <a:spcBef>
                          <a:spcPts val="495"/>
                        </a:spcBef>
                      </a:pPr>
                      <a:r>
                        <a:rPr sz="1000" dirty="0">
                          <a:latin typeface="微软雅黑" panose="020B0503020204020204" charset="-122"/>
                          <a:cs typeface="微软雅黑" panose="020B0503020204020204" charset="-122"/>
                        </a:rPr>
                        <a:t>D</a:t>
                      </a:r>
                      <a:r>
                        <a:rPr sz="1000" spc="-5" dirty="0">
                          <a:latin typeface="微软雅黑" panose="020B0503020204020204" charset="-122"/>
                          <a:cs typeface="微软雅黑" panose="020B0503020204020204" charset="-122"/>
                        </a:rPr>
                        <a:t>B</a:t>
                      </a:r>
                      <a:r>
                        <a:rPr sz="1000" dirty="0">
                          <a:latin typeface="微软雅黑" panose="020B0503020204020204" charset="-122"/>
                          <a:cs typeface="微软雅黑" panose="020B0503020204020204" charset="-122"/>
                        </a:rPr>
                        <a:t>1  005.</a:t>
                      </a:r>
                      <a:endParaRPr sz="1000">
                        <a:latin typeface="微软雅黑" panose="020B0503020204020204" charset="-122"/>
                        <a:cs typeface="微软雅黑" panose="020B0503020204020204" charset="-122"/>
                      </a:endParaRPr>
                    </a:p>
                    <a:p>
                      <a:pPr marL="30480">
                        <a:lnSpc>
                          <a:spcPct val="100000"/>
                        </a:lnSpc>
                        <a:spcBef>
                          <a:spcPts val="120"/>
                        </a:spcBef>
                      </a:pPr>
                      <a:r>
                        <a:rPr sz="1000" spc="-5" dirty="0">
                          <a:latin typeface="微软雅黑" panose="020B0503020204020204" charset="-122"/>
                          <a:cs typeface="微软雅黑" panose="020B0503020204020204" charset="-122"/>
                        </a:rPr>
                        <a:t>23</a:t>
                      </a:r>
                      <a:endParaRPr sz="10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0480">
                        <a:lnSpc>
                          <a:spcPct val="100000"/>
                        </a:lnSpc>
                      </a:pPr>
                      <a:r>
                        <a:rPr sz="1000" dirty="0">
                          <a:latin typeface="微软雅黑" panose="020B0503020204020204" charset="-122"/>
                          <a:cs typeface="微软雅黑" panose="020B0503020204020204" charset="-122"/>
                        </a:rPr>
                        <a:t>4</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0480">
                        <a:lnSpc>
                          <a:spcPct val="110000"/>
                        </a:lnSpc>
                        <a:spcBef>
                          <a:spcPts val="1150"/>
                        </a:spcBef>
                      </a:pPr>
                      <a:r>
                        <a:rPr sz="1000" dirty="0">
                          <a:latin typeface="微软雅黑" panose="020B0503020204020204" charset="-122"/>
                          <a:cs typeface="微软雅黑" panose="020B0503020204020204" charset="-122"/>
                        </a:rPr>
                        <a:t>只 读</a:t>
                      </a:r>
                      <a:endParaRPr sz="1000">
                        <a:latin typeface="微软雅黑" panose="020B0503020204020204" charset="-122"/>
                        <a:cs typeface="微软雅黑" panose="020B0503020204020204" charset="-122"/>
                      </a:endParaRPr>
                    </a:p>
                  </a:txBody>
                  <a:tcPr marL="0" marR="0" marT="146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1115" marR="81915">
                        <a:lnSpc>
                          <a:spcPct val="110000"/>
                        </a:lnSpc>
                        <a:spcBef>
                          <a:spcPts val="1150"/>
                        </a:spcBef>
                      </a:pPr>
                      <a:r>
                        <a:rPr sz="1000" dirty="0">
                          <a:latin typeface="微软雅黑" panose="020B0503020204020204" charset="-122"/>
                          <a:cs typeface="微软雅黑" panose="020B0503020204020204" charset="-122"/>
                        </a:rPr>
                        <a:t>随 机</a:t>
                      </a:r>
                      <a:endParaRPr sz="1000">
                        <a:latin typeface="微软雅黑" panose="020B0503020204020204" charset="-122"/>
                        <a:cs typeface="微软雅黑" panose="020B0503020204020204" charset="-122"/>
                      </a:endParaRPr>
                    </a:p>
                  </a:txBody>
                  <a:tcPr marL="0" marR="0" marT="146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pPr>
                      <a:r>
                        <a:rPr sz="1000" spc="-5" dirty="0">
                          <a:latin typeface="微软雅黑" panose="020B0503020204020204" charset="-122"/>
                          <a:cs typeface="微软雅黑" panose="020B0503020204020204" charset="-122"/>
                        </a:rPr>
                        <a:t>5S</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0</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5"/>
                        </a:spcBef>
                      </a:pPr>
                      <a:endParaRPr sz="1100">
                        <a:latin typeface="Times New Roman" panose="02020603050405020304"/>
                        <a:cs typeface="Times New Roman" panose="02020603050405020304"/>
                      </a:endParaRPr>
                    </a:p>
                    <a:p>
                      <a:pPr marL="31115">
                        <a:lnSpc>
                          <a:spcPct val="100000"/>
                        </a:lnSpc>
                        <a:spcBef>
                          <a:spcPts val="5"/>
                        </a:spcBef>
                      </a:pPr>
                      <a:r>
                        <a:rPr sz="1000" spc="-5" dirty="0">
                          <a:latin typeface="微软雅黑" panose="020B0503020204020204" charset="-122"/>
                          <a:cs typeface="微软雅黑" panose="020B0503020204020204" charset="-122"/>
                        </a:rPr>
                        <a:t>20</a:t>
                      </a:r>
                      <a:endParaRPr sz="1000">
                        <a:latin typeface="微软雅黑" panose="020B0503020204020204" charset="-122"/>
                        <a:cs typeface="微软雅黑" panose="020B0503020204020204" charset="-122"/>
                      </a:endParaRPr>
                    </a:p>
                    <a:p>
                      <a:pPr marL="31115">
                        <a:lnSpc>
                          <a:spcPct val="100000"/>
                        </a:lnSpc>
                        <a:spcBef>
                          <a:spcPts val="120"/>
                        </a:spcBef>
                      </a:pPr>
                      <a:r>
                        <a:rPr sz="1000" dirty="0">
                          <a:latin typeface="微软雅黑" panose="020B0503020204020204" charset="-122"/>
                          <a:cs typeface="微软雅黑" panose="020B0503020204020204" charset="-122"/>
                        </a:rPr>
                        <a:t>0</a:t>
                      </a:r>
                      <a:endParaRPr sz="10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670560">
                <a:tc>
                  <a:txBody>
                    <a:bodyPr/>
                    <a:lstStyle/>
                    <a:p>
                      <a:pPr marL="30480">
                        <a:lnSpc>
                          <a:spcPts val="1155"/>
                        </a:lnSpc>
                      </a:pPr>
                      <a:r>
                        <a:rPr sz="1000" b="1" spc="-5" dirty="0">
                          <a:solidFill>
                            <a:srgbClr val="FFFFFF"/>
                          </a:solidFill>
                          <a:latin typeface="微软雅黑" panose="020B0503020204020204" charset="-122"/>
                          <a:cs typeface="微软雅黑" panose="020B0503020204020204" charset="-122"/>
                        </a:rPr>
                        <a:t>关节</a:t>
                      </a:r>
                      <a:endParaRPr sz="1000">
                        <a:latin typeface="微软雅黑" panose="020B0503020204020204" charset="-122"/>
                        <a:cs typeface="微软雅黑" panose="020B0503020204020204" charset="-122"/>
                      </a:endParaRPr>
                    </a:p>
                    <a:p>
                      <a:pPr marL="30480" marR="70485">
                        <a:lnSpc>
                          <a:spcPct val="110000"/>
                        </a:lnSpc>
                      </a:pPr>
                      <a:r>
                        <a:rPr sz="1000" b="1" dirty="0">
                          <a:solidFill>
                            <a:srgbClr val="FFFFFF"/>
                          </a:solidFill>
                          <a:latin typeface="微软雅黑" panose="020B0503020204020204" charset="-122"/>
                          <a:cs typeface="微软雅黑" panose="020B0503020204020204" charset="-122"/>
                        </a:rPr>
                        <a:t>点</a:t>
                      </a:r>
                      <a:r>
                        <a:rPr sz="1000" b="1" spc="-5" dirty="0">
                          <a:solidFill>
                            <a:srgbClr val="FFFFFF"/>
                          </a:solidFill>
                          <a:latin typeface="微软雅黑" panose="020B0503020204020204" charset="-122"/>
                          <a:cs typeface="微软雅黑" panose="020B0503020204020204" charset="-122"/>
                        </a:rPr>
                        <a:t>6</a:t>
                      </a:r>
                      <a:r>
                        <a:rPr sz="1000" b="1" dirty="0">
                          <a:solidFill>
                            <a:srgbClr val="FFFFFF"/>
                          </a:solidFill>
                          <a:latin typeface="微软雅黑" panose="020B0503020204020204" charset="-122"/>
                          <a:cs typeface="微软雅黑" panose="020B0503020204020204" charset="-122"/>
                        </a:rPr>
                        <a:t>马 </a:t>
                      </a:r>
                      <a:r>
                        <a:rPr sz="1000" b="1" spc="-5" dirty="0">
                          <a:solidFill>
                            <a:srgbClr val="FFFFFF"/>
                          </a:solidFill>
                          <a:latin typeface="微软雅黑" panose="020B0503020204020204" charset="-122"/>
                          <a:cs typeface="微软雅黑" panose="020B0503020204020204" charset="-122"/>
                        </a:rPr>
                        <a:t>达电 流</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0480">
                        <a:lnSpc>
                          <a:spcPct val="100000"/>
                        </a:lnSpc>
                        <a:spcBef>
                          <a:spcPts val="5"/>
                        </a:spcBef>
                      </a:pPr>
                      <a:r>
                        <a:rPr sz="1000" dirty="0">
                          <a:latin typeface="微软雅黑" panose="020B0503020204020204" charset="-122"/>
                          <a:cs typeface="微软雅黑" panose="020B0503020204020204" charset="-122"/>
                        </a:rPr>
                        <a:t>A</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30480" marR="73025" algn="just">
                        <a:lnSpc>
                          <a:spcPct val="110000"/>
                        </a:lnSpc>
                        <a:spcBef>
                          <a:spcPts val="490"/>
                        </a:spcBef>
                      </a:pPr>
                      <a:r>
                        <a:rPr sz="1000" spc="-15" dirty="0">
                          <a:latin typeface="微软雅黑" panose="020B0503020204020204" charset="-122"/>
                          <a:cs typeface="微软雅黑" panose="020B0503020204020204" charset="-122"/>
                        </a:rPr>
                        <a:t>Nu  </a:t>
                      </a:r>
                      <a:r>
                        <a:rPr sz="1000" spc="5" dirty="0">
                          <a:latin typeface="微软雅黑" panose="020B0503020204020204" charset="-122"/>
                          <a:cs typeface="微软雅黑" panose="020B0503020204020204" charset="-122"/>
                        </a:rPr>
                        <a:t>mb  </a:t>
                      </a:r>
                      <a:r>
                        <a:rPr sz="1000" spc="-5" dirty="0">
                          <a:latin typeface="微软雅黑" panose="020B0503020204020204" charset="-122"/>
                          <a:cs typeface="微软雅黑" panose="020B0503020204020204" charset="-122"/>
                        </a:rPr>
                        <a:t>er</a:t>
                      </a:r>
                      <a:endParaRPr sz="10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31115" marR="83820" algn="just">
                        <a:lnSpc>
                          <a:spcPct val="110000"/>
                        </a:lnSpc>
                        <a:spcBef>
                          <a:spcPts val="490"/>
                        </a:spcBef>
                      </a:pPr>
                      <a:r>
                        <a:rPr sz="1000" spc="-5" dirty="0">
                          <a:latin typeface="微软雅黑" panose="020B0503020204020204" charset="-122"/>
                          <a:cs typeface="微软雅黑" panose="020B0503020204020204" charset="-122"/>
                        </a:rPr>
                        <a:t>数据 </a:t>
                      </a:r>
                      <a:r>
                        <a:rPr sz="1000" dirty="0">
                          <a:latin typeface="微软雅黑" panose="020B0503020204020204" charset="-122"/>
                          <a:cs typeface="微软雅黑" panose="020B0503020204020204" charset="-122"/>
                        </a:rPr>
                        <a:t>寄存 </a:t>
                      </a:r>
                      <a:r>
                        <a:rPr sz="1000" spc="-5" dirty="0">
                          <a:latin typeface="微软雅黑" panose="020B0503020204020204" charset="-122"/>
                          <a:cs typeface="微软雅黑" panose="020B0503020204020204" charset="-122"/>
                        </a:rPr>
                        <a:t>器</a:t>
                      </a:r>
                      <a:endParaRPr sz="10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30480">
                        <a:lnSpc>
                          <a:spcPct val="100000"/>
                        </a:lnSpc>
                        <a:spcBef>
                          <a:spcPts val="610"/>
                        </a:spcBef>
                      </a:pPr>
                      <a:r>
                        <a:rPr sz="1000" spc="-10" dirty="0">
                          <a:latin typeface="微软雅黑" panose="020B0503020204020204" charset="-122"/>
                          <a:cs typeface="微软雅黑" panose="020B0503020204020204" charset="-122"/>
                        </a:rPr>
                        <a:t>DB1</a:t>
                      </a:r>
                      <a:endParaRPr sz="1000">
                        <a:latin typeface="微软雅黑" panose="020B0503020204020204" charset="-122"/>
                        <a:cs typeface="微软雅黑" panose="020B0503020204020204" charset="-122"/>
                      </a:endParaRPr>
                    </a:p>
                    <a:p>
                      <a:pPr marL="30480">
                        <a:lnSpc>
                          <a:spcPct val="100000"/>
                        </a:lnSpc>
                        <a:spcBef>
                          <a:spcPts val="120"/>
                        </a:spcBef>
                      </a:pPr>
                      <a:r>
                        <a:rPr sz="1000" spc="-5" dirty="0">
                          <a:latin typeface="微软雅黑" panose="020B0503020204020204" charset="-122"/>
                          <a:cs typeface="微软雅黑" panose="020B0503020204020204" charset="-122"/>
                        </a:rPr>
                        <a:t>005.</a:t>
                      </a:r>
                      <a:endParaRPr sz="1000">
                        <a:latin typeface="微软雅黑" panose="020B0503020204020204" charset="-122"/>
                        <a:cs typeface="微软雅黑" panose="020B0503020204020204" charset="-122"/>
                      </a:endParaRPr>
                    </a:p>
                    <a:p>
                      <a:pPr marL="30480">
                        <a:lnSpc>
                          <a:spcPct val="100000"/>
                        </a:lnSpc>
                        <a:spcBef>
                          <a:spcPts val="120"/>
                        </a:spcBef>
                      </a:pPr>
                      <a:r>
                        <a:rPr sz="1000" spc="-5" dirty="0">
                          <a:latin typeface="微软雅黑" panose="020B0503020204020204" charset="-122"/>
                          <a:cs typeface="微软雅黑" panose="020B0503020204020204" charset="-122"/>
                        </a:rPr>
                        <a:t>30</a:t>
                      </a:r>
                      <a:endParaRPr sz="1000">
                        <a:latin typeface="微软雅黑" panose="020B0503020204020204" charset="-122"/>
                        <a:cs typeface="微软雅黑" panose="020B0503020204020204" charset="-122"/>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0480">
                        <a:lnSpc>
                          <a:spcPct val="100000"/>
                        </a:lnSpc>
                        <a:spcBef>
                          <a:spcPts val="5"/>
                        </a:spcBef>
                      </a:pPr>
                      <a:r>
                        <a:rPr sz="1000" dirty="0">
                          <a:latin typeface="微软雅黑" panose="020B0503020204020204" charset="-122"/>
                          <a:cs typeface="微软雅黑" panose="020B0503020204020204" charset="-122"/>
                        </a:rPr>
                        <a:t>4</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30480">
                        <a:lnSpc>
                          <a:spcPct val="110000"/>
                        </a:lnSpc>
                        <a:spcBef>
                          <a:spcPts val="1155"/>
                        </a:spcBef>
                      </a:pPr>
                      <a:r>
                        <a:rPr sz="1000" dirty="0">
                          <a:latin typeface="微软雅黑" panose="020B0503020204020204" charset="-122"/>
                          <a:cs typeface="微软雅黑" panose="020B0503020204020204" charset="-122"/>
                        </a:rPr>
                        <a:t>只 读</a:t>
                      </a:r>
                      <a:endParaRPr sz="1000">
                        <a:latin typeface="微软雅黑" panose="020B0503020204020204" charset="-122"/>
                        <a:cs typeface="微软雅黑" panose="020B0503020204020204" charset="-122"/>
                      </a:endParaRPr>
                    </a:p>
                  </a:txBody>
                  <a:tcPr marL="0" marR="0" marT="146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31115" marR="81915">
                        <a:lnSpc>
                          <a:spcPct val="110000"/>
                        </a:lnSpc>
                        <a:spcBef>
                          <a:spcPts val="1155"/>
                        </a:spcBef>
                      </a:pPr>
                      <a:r>
                        <a:rPr sz="1000" dirty="0">
                          <a:latin typeface="微软雅黑" panose="020B0503020204020204" charset="-122"/>
                          <a:cs typeface="微软雅黑" panose="020B0503020204020204" charset="-122"/>
                        </a:rPr>
                        <a:t>随 机</a:t>
                      </a:r>
                      <a:endParaRPr sz="1000">
                        <a:latin typeface="微软雅黑" panose="020B0503020204020204" charset="-122"/>
                        <a:cs typeface="微软雅黑" panose="020B0503020204020204" charset="-122"/>
                      </a:endParaRPr>
                    </a:p>
                  </a:txBody>
                  <a:tcPr marL="0" marR="0" marT="146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spcBef>
                          <a:spcPts val="5"/>
                        </a:spcBef>
                      </a:pPr>
                      <a:r>
                        <a:rPr sz="1000" spc="-5" dirty="0">
                          <a:latin typeface="微软雅黑" panose="020B0503020204020204" charset="-122"/>
                          <a:cs typeface="微软雅黑" panose="020B0503020204020204" charset="-122"/>
                        </a:rPr>
                        <a:t>5S</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spcBef>
                          <a:spcPts val="5"/>
                        </a:spcBef>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spcBef>
                          <a:spcPts val="5"/>
                        </a:spcBef>
                      </a:pPr>
                      <a:r>
                        <a:rPr sz="1000" dirty="0">
                          <a:latin typeface="微软雅黑" panose="020B0503020204020204" charset="-122"/>
                          <a:cs typeface="微软雅黑" panose="020B0503020204020204" charset="-122"/>
                        </a:rPr>
                        <a:t>0</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1115">
                        <a:lnSpc>
                          <a:spcPct val="100000"/>
                        </a:lnSpc>
                      </a:pPr>
                      <a:r>
                        <a:rPr sz="1000" spc="-5" dirty="0">
                          <a:latin typeface="微软雅黑" panose="020B0503020204020204" charset="-122"/>
                          <a:cs typeface="微软雅黑" panose="020B0503020204020204" charset="-122"/>
                        </a:rPr>
                        <a:t>20</a:t>
                      </a:r>
                      <a:endParaRPr sz="1000">
                        <a:latin typeface="微软雅黑" panose="020B0503020204020204" charset="-122"/>
                        <a:cs typeface="微软雅黑" panose="020B0503020204020204" charset="-122"/>
                      </a:endParaRPr>
                    </a:p>
                    <a:p>
                      <a:pPr marL="31115">
                        <a:lnSpc>
                          <a:spcPct val="100000"/>
                        </a:lnSpc>
                        <a:spcBef>
                          <a:spcPts val="115"/>
                        </a:spcBef>
                      </a:pPr>
                      <a:r>
                        <a:rPr sz="1000" dirty="0">
                          <a:latin typeface="微软雅黑" panose="020B0503020204020204" charset="-122"/>
                          <a:cs typeface="微软雅黑" panose="020B0503020204020204" charset="-122"/>
                        </a:rPr>
                        <a:t>0</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1650">
                        <a:latin typeface="Times New Roman" panose="02020603050405020304"/>
                        <a:cs typeface="Times New Roman" panose="02020603050405020304"/>
                      </a:endParaRPr>
                    </a:p>
                    <a:p>
                      <a:pPr marL="31115">
                        <a:lnSpc>
                          <a:spcPct val="100000"/>
                        </a:lnSpc>
                        <a:spcBef>
                          <a:spcPts val="5"/>
                        </a:spcBef>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502856">
                <a:tc>
                  <a:txBody>
                    <a:bodyPr/>
                    <a:lstStyle/>
                    <a:p>
                      <a:pPr marL="30480" marR="147955">
                        <a:lnSpc>
                          <a:spcPct val="110000"/>
                        </a:lnSpc>
                        <a:spcBef>
                          <a:spcPts val="495"/>
                        </a:spcBef>
                      </a:pPr>
                      <a:r>
                        <a:rPr sz="1000" b="1" dirty="0">
                          <a:solidFill>
                            <a:srgbClr val="FFFFFF"/>
                          </a:solidFill>
                          <a:latin typeface="微软雅黑" panose="020B0503020204020204" charset="-122"/>
                          <a:cs typeface="微软雅黑" panose="020B0503020204020204" charset="-122"/>
                        </a:rPr>
                        <a:t>故障 复位</a:t>
                      </a:r>
                      <a:endParaRPr sz="10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0480">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0480">
                        <a:lnSpc>
                          <a:spcPts val="1155"/>
                        </a:lnSpc>
                      </a:pPr>
                      <a:r>
                        <a:rPr sz="1000" spc="-5" dirty="0">
                          <a:latin typeface="微软雅黑" panose="020B0503020204020204" charset="-122"/>
                          <a:cs typeface="微软雅黑" panose="020B0503020204020204" charset="-122"/>
                        </a:rPr>
                        <a:t>Boo</a:t>
                      </a:r>
                      <a:endParaRPr sz="1000">
                        <a:latin typeface="微软雅黑" panose="020B0503020204020204" charset="-122"/>
                        <a:cs typeface="微软雅黑" panose="020B0503020204020204" charset="-122"/>
                      </a:endParaRPr>
                    </a:p>
                    <a:p>
                      <a:pPr marL="30480" marR="97790">
                        <a:lnSpc>
                          <a:spcPct val="110000"/>
                        </a:lnSpc>
                      </a:pPr>
                      <a:r>
                        <a:rPr sz="1000" spc="-5" dirty="0">
                          <a:latin typeface="微软雅黑" panose="020B0503020204020204" charset="-122"/>
                          <a:cs typeface="微软雅黑" panose="020B0503020204020204" charset="-122"/>
                        </a:rPr>
                        <a:t>lea  n</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1115">
                        <a:lnSpc>
                          <a:spcPts val="1155"/>
                        </a:lnSpc>
                      </a:pPr>
                      <a:r>
                        <a:rPr sz="1000" dirty="0">
                          <a:latin typeface="微软雅黑" panose="020B0503020204020204" charset="-122"/>
                          <a:cs typeface="微软雅黑" panose="020B0503020204020204" charset="-122"/>
                        </a:rPr>
                        <a:t>数据</a:t>
                      </a:r>
                      <a:endParaRPr sz="1000">
                        <a:latin typeface="微软雅黑" panose="020B0503020204020204" charset="-122"/>
                        <a:cs typeface="微软雅黑" panose="020B0503020204020204" charset="-122"/>
                      </a:endParaRPr>
                    </a:p>
                    <a:p>
                      <a:pPr marL="31115" marR="83820">
                        <a:lnSpc>
                          <a:spcPct val="110000"/>
                        </a:lnSpc>
                      </a:pPr>
                      <a:r>
                        <a:rPr sz="1000" dirty="0">
                          <a:latin typeface="微软雅黑" panose="020B0503020204020204" charset="-122"/>
                          <a:cs typeface="微软雅黑" panose="020B0503020204020204" charset="-122"/>
                        </a:rPr>
                        <a:t>寄存 </a:t>
                      </a:r>
                      <a:r>
                        <a:rPr sz="1000" spc="-5" dirty="0">
                          <a:latin typeface="微软雅黑" panose="020B0503020204020204" charset="-122"/>
                          <a:cs typeface="微软雅黑" panose="020B0503020204020204" charset="-122"/>
                        </a:rPr>
                        <a:t>器</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0480">
                        <a:lnSpc>
                          <a:spcPts val="1155"/>
                        </a:lnSpc>
                      </a:pPr>
                      <a:r>
                        <a:rPr sz="1000" spc="-5" dirty="0">
                          <a:latin typeface="微软雅黑" panose="020B0503020204020204" charset="-122"/>
                          <a:cs typeface="微软雅黑" panose="020B0503020204020204" charset="-122"/>
                        </a:rPr>
                        <a:t>DB1</a:t>
                      </a:r>
                      <a:endParaRPr sz="1000">
                        <a:latin typeface="微软雅黑" panose="020B0503020204020204" charset="-122"/>
                        <a:cs typeface="微软雅黑" panose="020B0503020204020204" charset="-122"/>
                      </a:endParaRPr>
                    </a:p>
                    <a:p>
                      <a:pPr marL="30480">
                        <a:lnSpc>
                          <a:spcPct val="100000"/>
                        </a:lnSpc>
                        <a:spcBef>
                          <a:spcPts val="120"/>
                        </a:spcBef>
                      </a:pPr>
                      <a:r>
                        <a:rPr sz="1000" spc="-5" dirty="0">
                          <a:latin typeface="微软雅黑" panose="020B0503020204020204" charset="-122"/>
                          <a:cs typeface="微软雅黑" panose="020B0503020204020204" charset="-122"/>
                        </a:rPr>
                        <a:t>005.</a:t>
                      </a:r>
                      <a:endParaRPr sz="1000">
                        <a:latin typeface="微软雅黑" panose="020B0503020204020204" charset="-122"/>
                        <a:cs typeface="微软雅黑" panose="020B0503020204020204" charset="-122"/>
                      </a:endParaRPr>
                    </a:p>
                    <a:p>
                      <a:pPr marL="30480">
                        <a:lnSpc>
                          <a:spcPct val="100000"/>
                        </a:lnSpc>
                        <a:spcBef>
                          <a:spcPts val="120"/>
                        </a:spcBef>
                      </a:pPr>
                      <a:r>
                        <a:rPr sz="1000" spc="-5" dirty="0">
                          <a:latin typeface="微软雅黑" panose="020B0503020204020204" charset="-122"/>
                          <a:cs typeface="微软雅黑" panose="020B0503020204020204" charset="-122"/>
                        </a:rPr>
                        <a:t>31</a:t>
                      </a:r>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0480">
                        <a:lnSpc>
                          <a:spcPct val="100000"/>
                        </a:lnSpc>
                      </a:pPr>
                      <a:r>
                        <a:rPr sz="1000" dirty="0">
                          <a:latin typeface="微软雅黑" panose="020B0503020204020204" charset="-122"/>
                          <a:cs typeface="微软雅黑" panose="020B0503020204020204" charset="-122"/>
                        </a:rPr>
                        <a:t>4</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0480">
                        <a:lnSpc>
                          <a:spcPct val="110000"/>
                        </a:lnSpc>
                        <a:spcBef>
                          <a:spcPts val="495"/>
                        </a:spcBef>
                      </a:pPr>
                      <a:r>
                        <a:rPr sz="1000" dirty="0">
                          <a:latin typeface="微软雅黑" panose="020B0503020204020204" charset="-122"/>
                          <a:cs typeface="微软雅黑" panose="020B0503020204020204" charset="-122"/>
                        </a:rPr>
                        <a:t>读 写</a:t>
                      </a:r>
                      <a:endParaRPr sz="10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endParaRPr sz="10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1115" marR="81915">
                        <a:lnSpc>
                          <a:spcPct val="110000"/>
                        </a:lnSpc>
                        <a:spcBef>
                          <a:spcPts val="495"/>
                        </a:spcBef>
                      </a:pPr>
                      <a:r>
                        <a:rPr sz="1000" dirty="0">
                          <a:latin typeface="微软雅黑" panose="020B0503020204020204" charset="-122"/>
                          <a:cs typeface="微软雅黑" panose="020B0503020204020204" charset="-122"/>
                        </a:rPr>
                        <a:t>恒 定</a:t>
                      </a:r>
                      <a:endParaRPr sz="10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1115">
                        <a:lnSpc>
                          <a:spcPct val="100000"/>
                        </a:lnSpc>
                      </a:pPr>
                      <a:r>
                        <a:rPr sz="1000" spc="-5" dirty="0">
                          <a:latin typeface="微软雅黑" panose="020B0503020204020204" charset="-122"/>
                          <a:cs typeface="微软雅黑" panose="020B0503020204020204" charset="-122"/>
                        </a:rPr>
                        <a:t>5S</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0</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1100">
                        <a:latin typeface="Times New Roman" panose="02020603050405020304"/>
                        <a:cs typeface="Times New Roman" panose="02020603050405020304"/>
                      </a:endParaRPr>
                    </a:p>
                    <a:p>
                      <a:pPr marL="31115">
                        <a:lnSpc>
                          <a:spcPct val="100000"/>
                        </a:lnSpc>
                      </a:pPr>
                      <a:r>
                        <a:rPr sz="1000" dirty="0">
                          <a:latin typeface="微软雅黑" panose="020B0503020204020204" charset="-122"/>
                          <a:cs typeface="微软雅黑" panose="020B0503020204020204" charset="-122"/>
                        </a:rPr>
                        <a:t>/</a:t>
                      </a:r>
                      <a:endParaRPr sz="10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8492108" y="6057900"/>
            <a:ext cx="2311400" cy="186690"/>
          </a:xfrm>
          <a:prstGeom prst="rect">
            <a:avLst/>
          </a:prstGeom>
        </p:spPr>
        <p:txBody>
          <a:bodyPr vert="horz" wrap="square" lIns="0" tIns="0" rIns="0" bIns="0" rtlCol="0">
            <a:spAutoFit/>
          </a:bodyPr>
          <a:lstStyle/>
          <a:p>
            <a:pPr marL="12700"/>
            <a:r>
              <a:rPr sz="1200" dirty="0">
                <a:solidFill>
                  <a:prstClr val="black"/>
                </a:solidFill>
                <a:latin typeface="宋体" pitchFamily="2" charset="-122"/>
                <a:cs typeface="宋体" pitchFamily="2" charset="-122"/>
              </a:rPr>
              <a:t>表2-2-3</a:t>
            </a:r>
            <a:r>
              <a:rPr sz="1200" spc="-100" dirty="0">
                <a:solidFill>
                  <a:prstClr val="black"/>
                </a:solidFill>
                <a:latin typeface="宋体" pitchFamily="2" charset="-122"/>
                <a:cs typeface="宋体" pitchFamily="2" charset="-122"/>
              </a:rPr>
              <a:t> </a:t>
            </a:r>
            <a:r>
              <a:rPr sz="1200" dirty="0">
                <a:solidFill>
                  <a:prstClr val="black"/>
                </a:solidFill>
                <a:latin typeface="宋体" pitchFamily="2" charset="-122"/>
                <a:cs typeface="宋体" pitchFamily="2" charset="-122"/>
              </a:rPr>
              <a:t>工业机器人点表参数信息</a:t>
            </a:r>
            <a:endParaRPr sz="1200">
              <a:solidFill>
                <a:prstClr val="black"/>
              </a:solidFill>
              <a:latin typeface="宋体" pitchFamily="2" charset="-122"/>
              <a:cs typeface="宋体"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719452" y="1711578"/>
            <a:ext cx="8954770" cy="4170045"/>
          </a:xfrm>
          <a:prstGeom prst="rect">
            <a:avLst/>
          </a:prstGeom>
        </p:spPr>
        <p:txBody>
          <a:bodyPr vert="horz" wrap="square" lIns="0" tIns="0" rIns="0" bIns="0" rtlCol="0">
            <a:spAutoFit/>
          </a:bodyPr>
          <a:lstStyle/>
          <a:p>
            <a:pPr marL="279400"/>
            <a:r>
              <a:rPr sz="1600" spc="25"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说</a:t>
            </a:r>
            <a:r>
              <a:rPr sz="1600" spc="25" dirty="0">
                <a:solidFill>
                  <a:prstClr val="black"/>
                </a:solidFill>
                <a:latin typeface="宋体" pitchFamily="2" charset="-122"/>
                <a:cs typeface="宋体" pitchFamily="2" charset="-122"/>
              </a:rPr>
              <a:t>明</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新增</a:t>
            </a:r>
            <a:r>
              <a:rPr sz="1600" spc="25" dirty="0">
                <a:solidFill>
                  <a:prstClr val="black"/>
                </a:solidFill>
                <a:latin typeface="宋体" pitchFamily="2" charset="-122"/>
                <a:cs typeface="宋体" pitchFamily="2" charset="-122"/>
              </a:rPr>
              <a:t>采</a:t>
            </a:r>
            <a:r>
              <a:rPr sz="1600" spc="10" dirty="0">
                <a:solidFill>
                  <a:prstClr val="black"/>
                </a:solidFill>
                <a:latin typeface="宋体" pitchFamily="2" charset="-122"/>
                <a:cs typeface="宋体" pitchFamily="2" charset="-122"/>
              </a:rPr>
              <a:t>集</a:t>
            </a:r>
            <a:r>
              <a:rPr sz="1600" spc="30" dirty="0">
                <a:solidFill>
                  <a:prstClr val="black"/>
                </a:solidFill>
                <a:latin typeface="宋体" pitchFamily="2" charset="-122"/>
                <a:cs typeface="宋体" pitchFamily="2" charset="-122"/>
              </a:rPr>
              <a:t>点</a:t>
            </a:r>
            <a:r>
              <a:rPr sz="1600" spc="2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中</a:t>
            </a:r>
            <a:r>
              <a:rPr sz="1600" spc="10" dirty="0">
                <a:solidFill>
                  <a:prstClr val="black"/>
                </a:solidFill>
                <a:latin typeface="宋体" pitchFamily="2" charset="-122"/>
                <a:cs typeface="宋体" pitchFamily="2" charset="-122"/>
              </a:rPr>
              <a:t>的规</a:t>
            </a:r>
            <a:r>
              <a:rPr sz="1600" spc="25" dirty="0">
                <a:solidFill>
                  <a:prstClr val="black"/>
                </a:solidFill>
                <a:latin typeface="宋体" pitchFamily="2" charset="-122"/>
                <a:cs typeface="宋体" pitchFamily="2" charset="-122"/>
              </a:rPr>
              <a:t>则</a:t>
            </a:r>
            <a:r>
              <a:rPr sz="1600" spc="10" dirty="0">
                <a:solidFill>
                  <a:prstClr val="black"/>
                </a:solidFill>
                <a:latin typeface="宋体" pitchFamily="2" charset="-122"/>
                <a:cs typeface="宋体" pitchFamily="2" charset="-122"/>
              </a:rPr>
              <a:t>类</a:t>
            </a:r>
            <a:r>
              <a:rPr sz="1600" spc="30" dirty="0">
                <a:solidFill>
                  <a:prstClr val="black"/>
                </a:solidFill>
                <a:latin typeface="宋体" pitchFamily="2" charset="-122"/>
                <a:cs typeface="宋体" pitchFamily="2" charset="-122"/>
              </a:rPr>
              <a:t>型</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频</a:t>
            </a:r>
            <a:r>
              <a:rPr sz="1600" spc="10" dirty="0">
                <a:solidFill>
                  <a:prstClr val="black"/>
                </a:solidFill>
                <a:latin typeface="宋体" pitchFamily="2" charset="-122"/>
                <a:cs typeface="宋体" pitchFamily="2" charset="-122"/>
              </a:rPr>
              <a:t>率，</a:t>
            </a:r>
            <a:r>
              <a:rPr sz="1600" spc="25" dirty="0">
                <a:solidFill>
                  <a:prstClr val="black"/>
                </a:solidFill>
                <a:latin typeface="宋体" pitchFamily="2" charset="-122"/>
                <a:cs typeface="宋体" pitchFamily="2" charset="-122"/>
              </a:rPr>
              <a:t>数</a:t>
            </a:r>
            <a:r>
              <a:rPr sz="1600" spc="20" dirty="0">
                <a:solidFill>
                  <a:prstClr val="black"/>
                </a:solidFill>
                <a:latin typeface="宋体" pitchFamily="2" charset="-122"/>
                <a:cs typeface="宋体" pitchFamily="2" charset="-122"/>
              </a:rPr>
              <a:t>据</a:t>
            </a:r>
            <a:r>
              <a:rPr sz="1600" spc="25" dirty="0">
                <a:solidFill>
                  <a:prstClr val="black"/>
                </a:solidFill>
                <a:latin typeface="宋体" pitchFamily="2" charset="-122"/>
                <a:cs typeface="宋体" pitchFamily="2" charset="-122"/>
              </a:rPr>
              <a:t>设</a:t>
            </a:r>
            <a:r>
              <a:rPr sz="1600" spc="10" dirty="0">
                <a:solidFill>
                  <a:prstClr val="black"/>
                </a:solidFill>
                <a:latin typeface="宋体" pitchFamily="2" charset="-122"/>
                <a:cs typeface="宋体" pitchFamily="2" charset="-122"/>
              </a:rPr>
              <a:t>值</a:t>
            </a:r>
            <a:r>
              <a:rPr sz="1600" spc="25"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是用</a:t>
            </a:r>
            <a:r>
              <a:rPr sz="1600" spc="25" dirty="0">
                <a:solidFill>
                  <a:prstClr val="black"/>
                </a:solidFill>
                <a:latin typeface="宋体" pitchFamily="2" charset="-122"/>
                <a:cs typeface="宋体" pitchFamily="2" charset="-122"/>
              </a:rPr>
              <a:t>来</a:t>
            </a:r>
            <a:r>
              <a:rPr sz="1600" spc="10" dirty="0">
                <a:solidFill>
                  <a:prstClr val="black"/>
                </a:solidFill>
                <a:latin typeface="宋体" pitchFamily="2" charset="-122"/>
                <a:cs typeface="宋体" pitchFamily="2" charset="-122"/>
              </a:rPr>
              <a:t>模</a:t>
            </a:r>
            <a:r>
              <a:rPr sz="1600" spc="25" dirty="0">
                <a:solidFill>
                  <a:prstClr val="black"/>
                </a:solidFill>
                <a:latin typeface="宋体" pitchFamily="2" charset="-122"/>
                <a:cs typeface="宋体" pitchFamily="2" charset="-122"/>
              </a:rPr>
              <a:t>拟</a:t>
            </a:r>
            <a:r>
              <a:rPr sz="1600" spc="10" dirty="0">
                <a:solidFill>
                  <a:prstClr val="black"/>
                </a:solidFill>
                <a:latin typeface="宋体" pitchFamily="2" charset="-122"/>
                <a:cs typeface="宋体" pitchFamily="2" charset="-122"/>
              </a:rPr>
              <a:t>设备</a:t>
            </a:r>
            <a:r>
              <a:rPr sz="1600" spc="25" dirty="0">
                <a:solidFill>
                  <a:prstClr val="black"/>
                </a:solidFill>
                <a:latin typeface="宋体" pitchFamily="2" charset="-122"/>
                <a:cs typeface="宋体" pitchFamily="2" charset="-122"/>
              </a:rPr>
              <a:t>在</a:t>
            </a:r>
            <a:r>
              <a:rPr sz="1600" spc="10" dirty="0">
                <a:solidFill>
                  <a:prstClr val="black"/>
                </a:solidFill>
                <a:latin typeface="宋体" pitchFamily="2" charset="-122"/>
                <a:cs typeface="宋体" pitchFamily="2" charset="-122"/>
              </a:rPr>
              <a:t>真</a:t>
            </a:r>
            <a:r>
              <a:rPr sz="1600" spc="25" dirty="0">
                <a:solidFill>
                  <a:prstClr val="black"/>
                </a:solidFill>
                <a:latin typeface="宋体" pitchFamily="2" charset="-122"/>
                <a:cs typeface="宋体" pitchFamily="2" charset="-122"/>
              </a:rPr>
              <a:t>实</a:t>
            </a:r>
            <a:r>
              <a:rPr sz="1600" spc="10" dirty="0">
                <a:solidFill>
                  <a:prstClr val="black"/>
                </a:solidFill>
                <a:latin typeface="宋体" pitchFamily="2" charset="-122"/>
                <a:cs typeface="宋体" pitchFamily="2" charset="-122"/>
              </a:rPr>
              <a:t>环</a:t>
            </a:r>
            <a:r>
              <a:rPr sz="1600" spc="25" dirty="0">
                <a:solidFill>
                  <a:prstClr val="black"/>
                </a:solidFill>
                <a:latin typeface="宋体" pitchFamily="2" charset="-122"/>
                <a:cs typeface="宋体" pitchFamily="2" charset="-122"/>
              </a:rPr>
              <a:t>境</a:t>
            </a:r>
            <a:r>
              <a:rPr sz="1600" spc="10" dirty="0">
                <a:solidFill>
                  <a:prstClr val="black"/>
                </a:solidFill>
                <a:latin typeface="宋体" pitchFamily="2" charset="-122"/>
                <a:cs typeface="宋体" pitchFamily="2" charset="-122"/>
              </a:rPr>
              <a:t>运行</a:t>
            </a:r>
            <a:r>
              <a:rPr sz="1600" spc="-5" dirty="0">
                <a:solidFill>
                  <a:prstClr val="black"/>
                </a:solidFill>
                <a:latin typeface="宋体" pitchFamily="2" charset="-122"/>
                <a:cs typeface="宋体" pitchFamily="2" charset="-122"/>
              </a:rPr>
              <a:t>作</a:t>
            </a:r>
            <a:endParaRPr sz="1600">
              <a:solidFill>
                <a:prstClr val="black"/>
              </a:solidFill>
              <a:latin typeface="宋体" pitchFamily="2" charset="-122"/>
              <a:cs typeface="宋体" pitchFamily="2" charset="-122"/>
            </a:endParaRPr>
          </a:p>
          <a:p>
            <a:pPr marL="12700">
              <a:spcBef>
                <a:spcPts val="960"/>
              </a:spcBef>
            </a:pPr>
            <a:r>
              <a:rPr sz="1600" dirty="0">
                <a:solidFill>
                  <a:prstClr val="black"/>
                </a:solidFill>
                <a:latin typeface="宋体" pitchFamily="2" charset="-122"/>
                <a:cs typeface="宋体" pitchFamily="2" charset="-122"/>
              </a:rPr>
              <a:t>业</a:t>
            </a:r>
            <a:r>
              <a:rPr sz="1600" spc="-10" dirty="0">
                <a:solidFill>
                  <a:prstClr val="black"/>
                </a:solidFill>
                <a:latin typeface="宋体" pitchFamily="2" charset="-122"/>
                <a:cs typeface="宋体" pitchFamily="2" charset="-122"/>
              </a:rPr>
              <a:t>时，</a:t>
            </a:r>
            <a:r>
              <a:rPr sz="1600" dirty="0">
                <a:solidFill>
                  <a:prstClr val="black"/>
                </a:solidFill>
                <a:latin typeface="宋体" pitchFamily="2" charset="-122"/>
                <a:cs typeface="宋体" pitchFamily="2" charset="-122"/>
              </a:rPr>
              <a:t>通</a:t>
            </a:r>
            <a:r>
              <a:rPr sz="1600" spc="-5" dirty="0">
                <a:solidFill>
                  <a:prstClr val="black"/>
                </a:solidFill>
                <a:latin typeface="宋体" pitchFamily="2" charset="-122"/>
                <a:cs typeface="宋体" pitchFamily="2" charset="-122"/>
              </a:rPr>
              <a:t>过</a:t>
            </a:r>
            <a:r>
              <a:rPr sz="1600" spc="-10"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a:t>
            </a:r>
            <a:r>
              <a:rPr sz="1600" dirty="0">
                <a:solidFill>
                  <a:prstClr val="black"/>
                </a:solidFill>
                <a:latin typeface="宋体" pitchFamily="2" charset="-122"/>
                <a:cs typeface="宋体" pitchFamily="2" charset="-122"/>
              </a:rPr>
              <a:t>按</a:t>
            </a:r>
            <a:r>
              <a:rPr sz="1600" spc="-5" dirty="0">
                <a:solidFill>
                  <a:prstClr val="black"/>
                </a:solidFill>
                <a:latin typeface="宋体" pitchFamily="2" charset="-122"/>
                <a:cs typeface="宋体" pitchFamily="2" charset="-122"/>
              </a:rPr>
              <a:t>一</a:t>
            </a:r>
            <a:r>
              <a:rPr sz="1600" spc="-10" dirty="0">
                <a:solidFill>
                  <a:prstClr val="black"/>
                </a:solidFill>
                <a:latin typeface="宋体" pitchFamily="2" charset="-122"/>
                <a:cs typeface="宋体" pitchFamily="2" charset="-122"/>
              </a:rPr>
              <a:t>定</a:t>
            </a:r>
            <a:r>
              <a:rPr sz="1600" dirty="0">
                <a:solidFill>
                  <a:prstClr val="black"/>
                </a:solidFill>
                <a:latin typeface="宋体" pitchFamily="2" charset="-122"/>
                <a:cs typeface="宋体" pitchFamily="2" charset="-122"/>
              </a:rPr>
              <a:t>频</a:t>
            </a:r>
            <a:r>
              <a:rPr sz="1600" spc="-5" dirty="0">
                <a:solidFill>
                  <a:prstClr val="black"/>
                </a:solidFill>
                <a:latin typeface="宋体" pitchFamily="2" charset="-122"/>
                <a:cs typeface="宋体" pitchFamily="2" charset="-122"/>
              </a:rPr>
              <a:t>率</a:t>
            </a:r>
            <a:r>
              <a:rPr sz="1600" spc="-10" dirty="0">
                <a:solidFill>
                  <a:prstClr val="black"/>
                </a:solidFill>
                <a:latin typeface="宋体" pitchFamily="2" charset="-122"/>
                <a:cs typeface="宋体" pitchFamily="2" charset="-122"/>
              </a:rPr>
              <a:t>采</a:t>
            </a:r>
            <a:r>
              <a:rPr sz="1600" spc="-5" dirty="0">
                <a:solidFill>
                  <a:prstClr val="black"/>
                </a:solidFill>
                <a:latin typeface="宋体" pitchFamily="2" charset="-122"/>
                <a:cs typeface="宋体" pitchFamily="2" charset="-122"/>
              </a:rPr>
              <a:t>集</a:t>
            </a:r>
            <a:r>
              <a:rPr sz="1600" dirty="0">
                <a:solidFill>
                  <a:prstClr val="black"/>
                </a:solidFill>
                <a:latin typeface="宋体" pitchFamily="2" charset="-122"/>
                <a:cs typeface="宋体" pitchFamily="2" charset="-122"/>
              </a:rPr>
              <a:t>指</a:t>
            </a:r>
            <a:r>
              <a:rPr sz="1600" spc="-5" dirty="0">
                <a:solidFill>
                  <a:prstClr val="black"/>
                </a:solidFill>
                <a:latin typeface="宋体" pitchFamily="2" charset="-122"/>
                <a:cs typeface="宋体" pitchFamily="2" charset="-122"/>
              </a:rPr>
              <a:t>定</a:t>
            </a:r>
            <a:r>
              <a:rPr sz="1600" spc="-10" dirty="0">
                <a:solidFill>
                  <a:prstClr val="black"/>
                </a:solidFill>
                <a:latin typeface="宋体" pitchFamily="2" charset="-122"/>
                <a:cs typeface="宋体" pitchFamily="2" charset="-122"/>
              </a:rPr>
              <a:t>参</a:t>
            </a:r>
            <a:r>
              <a:rPr sz="1600"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数</a:t>
            </a:r>
            <a:r>
              <a:rPr sz="1600" spc="-10" dirty="0">
                <a:solidFill>
                  <a:prstClr val="black"/>
                </a:solidFill>
                <a:latin typeface="宋体" pitchFamily="2" charset="-122"/>
                <a:cs typeface="宋体" pitchFamily="2" charset="-122"/>
              </a:rPr>
              <a:t>据</a:t>
            </a:r>
            <a:r>
              <a:rPr sz="1600" spc="-5" dirty="0">
                <a:solidFill>
                  <a:prstClr val="black"/>
                </a:solidFill>
                <a:latin typeface="宋体" pitchFamily="2" charset="-122"/>
                <a:cs typeface="宋体" pitchFamily="2" charset="-122"/>
              </a:rPr>
              <a:t>情</a:t>
            </a:r>
            <a:r>
              <a:rPr sz="1600" spc="10" dirty="0">
                <a:solidFill>
                  <a:prstClr val="black"/>
                </a:solidFill>
                <a:latin typeface="宋体" pitchFamily="2" charset="-122"/>
                <a:cs typeface="宋体" pitchFamily="2" charset="-122"/>
              </a:rPr>
              <a:t>况</a:t>
            </a:r>
            <a:r>
              <a:rPr sz="1600" spc="-5" dirty="0">
                <a:solidFill>
                  <a:prstClr val="black"/>
                </a:solidFill>
                <a:latin typeface="宋体" pitchFamily="2" charset="-122"/>
                <a:cs typeface="宋体" pitchFamily="2" charset="-122"/>
              </a:rPr>
              <a:t>。有</a:t>
            </a:r>
            <a:r>
              <a:rPr sz="1600" dirty="0">
                <a:solidFill>
                  <a:prstClr val="black"/>
                </a:solidFill>
                <a:latin typeface="宋体" pitchFamily="2" charset="-122"/>
                <a:cs typeface="宋体" pitchFamily="2" charset="-122"/>
              </a:rPr>
              <a:t>如</a:t>
            </a:r>
            <a:r>
              <a:rPr sz="1600" spc="-5" dirty="0">
                <a:solidFill>
                  <a:prstClr val="black"/>
                </a:solidFill>
                <a:latin typeface="宋体" pitchFamily="2" charset="-122"/>
                <a:cs typeface="宋体" pitchFamily="2" charset="-122"/>
              </a:rPr>
              <a:t>下</a:t>
            </a:r>
            <a:r>
              <a:rPr sz="1600" spc="-10" dirty="0">
                <a:solidFill>
                  <a:prstClr val="black"/>
                </a:solidFill>
                <a:latin typeface="宋体" pitchFamily="2" charset="-122"/>
                <a:cs typeface="宋体" pitchFamily="2" charset="-122"/>
              </a:rPr>
              <a:t>补</a:t>
            </a:r>
            <a:r>
              <a:rPr sz="1600" spc="-5" dirty="0">
                <a:solidFill>
                  <a:prstClr val="black"/>
                </a:solidFill>
                <a:latin typeface="宋体" pitchFamily="2" charset="-122"/>
                <a:cs typeface="宋体" pitchFamily="2" charset="-122"/>
              </a:rPr>
              <a:t>充</a:t>
            </a:r>
            <a:r>
              <a:rPr sz="1600" dirty="0">
                <a:solidFill>
                  <a:prstClr val="black"/>
                </a:solidFill>
                <a:latin typeface="宋体" pitchFamily="2" charset="-122"/>
                <a:cs typeface="宋体" pitchFamily="2" charset="-122"/>
              </a:rPr>
              <a:t>说</a:t>
            </a:r>
            <a:r>
              <a:rPr sz="1600" spc="-5" dirty="0">
                <a:solidFill>
                  <a:prstClr val="black"/>
                </a:solidFill>
                <a:latin typeface="宋体" pitchFamily="2" charset="-122"/>
                <a:cs typeface="宋体" pitchFamily="2" charset="-122"/>
              </a:rPr>
              <a:t>明：</a:t>
            </a:r>
            <a:endParaRPr sz="1600">
              <a:solidFill>
                <a:prstClr val="black"/>
              </a:solidFill>
              <a:latin typeface="宋体" pitchFamily="2" charset="-122"/>
              <a:cs typeface="宋体" pitchFamily="2" charset="-122"/>
            </a:endParaRPr>
          </a:p>
          <a:p>
            <a:pPr marL="12700" marR="203835" indent="278765">
              <a:lnSpc>
                <a:spcPct val="150000"/>
              </a:lnSpc>
              <a:spcBef>
                <a:spcPts val="300"/>
              </a:spcBef>
            </a:pPr>
            <a:r>
              <a:rPr sz="1600" spc="15" dirty="0">
                <a:solidFill>
                  <a:prstClr val="black"/>
                </a:solidFill>
                <a:latin typeface="宋体" pitchFamily="2" charset="-122"/>
                <a:cs typeface="宋体" pitchFamily="2" charset="-122"/>
              </a:rPr>
              <a:t>①</a:t>
            </a:r>
            <a:r>
              <a:rPr sz="1600" spc="30" dirty="0">
                <a:solidFill>
                  <a:prstClr val="black"/>
                </a:solidFill>
                <a:latin typeface="宋体" pitchFamily="2" charset="-122"/>
                <a:cs typeface="宋体" pitchFamily="2" charset="-122"/>
              </a:rPr>
              <a:t>采</a:t>
            </a:r>
            <a:r>
              <a:rPr sz="1600" spc="15" dirty="0">
                <a:solidFill>
                  <a:prstClr val="black"/>
                </a:solidFill>
                <a:latin typeface="宋体" pitchFamily="2" charset="-122"/>
                <a:cs typeface="宋体" pitchFamily="2" charset="-122"/>
              </a:rPr>
              <a:t>集点寄</a:t>
            </a:r>
            <a:r>
              <a:rPr sz="1600" spc="30" dirty="0">
                <a:solidFill>
                  <a:prstClr val="black"/>
                </a:solidFill>
                <a:latin typeface="宋体" pitchFamily="2" charset="-122"/>
                <a:cs typeface="宋体" pitchFamily="2" charset="-122"/>
              </a:rPr>
              <a:t>存</a:t>
            </a:r>
            <a:r>
              <a:rPr sz="1600" spc="15" dirty="0">
                <a:solidFill>
                  <a:prstClr val="black"/>
                </a:solidFill>
                <a:latin typeface="宋体" pitchFamily="2" charset="-122"/>
                <a:cs typeface="宋体" pitchFamily="2" charset="-122"/>
              </a:rPr>
              <a:t>器地</a:t>
            </a:r>
            <a:r>
              <a:rPr sz="1600" spc="30" dirty="0">
                <a:solidFill>
                  <a:prstClr val="black"/>
                </a:solidFill>
                <a:latin typeface="宋体" pitchFamily="2" charset="-122"/>
                <a:cs typeface="宋体" pitchFamily="2" charset="-122"/>
              </a:rPr>
              <a:t>址</a:t>
            </a:r>
            <a:r>
              <a:rPr sz="1600" spc="15" dirty="0">
                <a:solidFill>
                  <a:prstClr val="black"/>
                </a:solidFill>
                <a:latin typeface="宋体" pitchFamily="2" charset="-122"/>
                <a:cs typeface="宋体" pitchFamily="2" charset="-122"/>
              </a:rPr>
              <a:t>是唯一</a:t>
            </a:r>
            <a:r>
              <a:rPr sz="1600" spc="45" dirty="0">
                <a:solidFill>
                  <a:prstClr val="black"/>
                </a:solidFill>
                <a:latin typeface="宋体" pitchFamily="2" charset="-122"/>
                <a:cs typeface="宋体" pitchFamily="2" charset="-122"/>
              </a:rPr>
              <a:t>的</a:t>
            </a:r>
            <a:r>
              <a:rPr sz="1600" spc="15" dirty="0">
                <a:solidFill>
                  <a:prstClr val="black"/>
                </a:solidFill>
                <a:latin typeface="宋体" pitchFamily="2" charset="-122"/>
                <a:cs typeface="宋体" pitchFamily="2" charset="-122"/>
              </a:rPr>
              <a:t>，本</a:t>
            </a:r>
            <a:r>
              <a:rPr sz="1600" spc="30" dirty="0">
                <a:solidFill>
                  <a:prstClr val="black"/>
                </a:solidFill>
                <a:latin typeface="宋体" pitchFamily="2" charset="-122"/>
                <a:cs typeface="宋体" pitchFamily="2" charset="-122"/>
              </a:rPr>
              <a:t>书</a:t>
            </a:r>
            <a:r>
              <a:rPr sz="1600" spc="15" dirty="0">
                <a:solidFill>
                  <a:prstClr val="black"/>
                </a:solidFill>
                <a:latin typeface="宋体" pitchFamily="2" charset="-122"/>
                <a:cs typeface="宋体" pitchFamily="2" charset="-122"/>
              </a:rPr>
              <a:t>提供的</a:t>
            </a:r>
            <a:r>
              <a:rPr sz="1600" spc="30" dirty="0">
                <a:solidFill>
                  <a:prstClr val="black"/>
                </a:solidFill>
                <a:latin typeface="宋体" pitchFamily="2" charset="-122"/>
                <a:cs typeface="宋体" pitchFamily="2" charset="-122"/>
              </a:rPr>
              <a:t>寄</a:t>
            </a:r>
            <a:r>
              <a:rPr sz="1600" spc="15" dirty="0">
                <a:solidFill>
                  <a:prstClr val="black"/>
                </a:solidFill>
                <a:latin typeface="宋体" pitchFamily="2" charset="-122"/>
                <a:cs typeface="宋体" pitchFamily="2" charset="-122"/>
              </a:rPr>
              <a:t>存器</a:t>
            </a:r>
            <a:r>
              <a:rPr sz="1600" spc="30" dirty="0">
                <a:solidFill>
                  <a:prstClr val="black"/>
                </a:solidFill>
                <a:latin typeface="宋体" pitchFamily="2" charset="-122"/>
                <a:cs typeface="宋体" pitchFamily="2" charset="-122"/>
              </a:rPr>
              <a:t>地</a:t>
            </a:r>
            <a:r>
              <a:rPr sz="1600" spc="15" dirty="0">
                <a:solidFill>
                  <a:prstClr val="black"/>
                </a:solidFill>
                <a:latin typeface="宋体" pitchFamily="2" charset="-122"/>
                <a:cs typeface="宋体" pitchFamily="2" charset="-122"/>
              </a:rPr>
              <a:t>址均为</a:t>
            </a:r>
            <a:r>
              <a:rPr sz="1600" spc="30" dirty="0">
                <a:solidFill>
                  <a:prstClr val="black"/>
                </a:solidFill>
                <a:latin typeface="宋体" pitchFamily="2" charset="-122"/>
                <a:cs typeface="宋体" pitchFamily="2" charset="-122"/>
              </a:rPr>
              <a:t>预</a:t>
            </a:r>
            <a:r>
              <a:rPr sz="1600" spc="35" dirty="0">
                <a:solidFill>
                  <a:prstClr val="black"/>
                </a:solidFill>
                <a:latin typeface="宋体" pitchFamily="2" charset="-122"/>
                <a:cs typeface="宋体" pitchFamily="2" charset="-122"/>
              </a:rPr>
              <a:t>设</a:t>
            </a:r>
            <a:r>
              <a:rPr sz="1600" spc="15" dirty="0">
                <a:solidFill>
                  <a:prstClr val="black"/>
                </a:solidFill>
                <a:latin typeface="宋体" pitchFamily="2" charset="-122"/>
                <a:cs typeface="宋体" pitchFamily="2" charset="-122"/>
              </a:rPr>
              <a:t>，</a:t>
            </a:r>
            <a:r>
              <a:rPr sz="1600" spc="30" dirty="0">
                <a:solidFill>
                  <a:prstClr val="black"/>
                </a:solidFill>
                <a:latin typeface="宋体" pitchFamily="2" charset="-122"/>
                <a:cs typeface="宋体" pitchFamily="2" charset="-122"/>
              </a:rPr>
              <a:t>实</a:t>
            </a:r>
            <a:r>
              <a:rPr sz="1600" spc="15" dirty="0">
                <a:solidFill>
                  <a:prstClr val="black"/>
                </a:solidFill>
                <a:latin typeface="宋体" pitchFamily="2" charset="-122"/>
                <a:cs typeface="宋体" pitchFamily="2" charset="-122"/>
              </a:rPr>
              <a:t>际工业应用</a:t>
            </a:r>
            <a:r>
              <a:rPr sz="1600" spc="30" dirty="0">
                <a:solidFill>
                  <a:prstClr val="black"/>
                </a:solidFill>
                <a:latin typeface="宋体" pitchFamily="2" charset="-122"/>
                <a:cs typeface="宋体" pitchFamily="2" charset="-122"/>
              </a:rPr>
              <a:t>中，</a:t>
            </a:r>
            <a:r>
              <a:rPr sz="1600" spc="15" dirty="0">
                <a:solidFill>
                  <a:prstClr val="black"/>
                </a:solidFill>
                <a:latin typeface="宋体" pitchFamily="2" charset="-122"/>
                <a:cs typeface="宋体" pitchFamily="2" charset="-122"/>
              </a:rPr>
              <a:t>应按照网 </a:t>
            </a:r>
            <a:r>
              <a:rPr sz="1600" dirty="0">
                <a:solidFill>
                  <a:prstClr val="black"/>
                </a:solidFill>
                <a:latin typeface="宋体" pitchFamily="2" charset="-122"/>
                <a:cs typeface="宋体" pitchFamily="2" charset="-122"/>
              </a:rPr>
              <a:t>关</a:t>
            </a:r>
            <a:r>
              <a:rPr sz="1600" spc="-5" dirty="0">
                <a:solidFill>
                  <a:prstClr val="black"/>
                </a:solidFill>
                <a:latin typeface="宋体" pitchFamily="2" charset="-122"/>
                <a:cs typeface="宋体" pitchFamily="2" charset="-122"/>
              </a:rPr>
              <a:t>分配</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寄存器</a:t>
            </a:r>
            <a:r>
              <a:rPr sz="1600" spc="5" dirty="0">
                <a:solidFill>
                  <a:prstClr val="black"/>
                </a:solidFill>
                <a:latin typeface="宋体" pitchFamily="2" charset="-122"/>
                <a:cs typeface="宋体" pitchFamily="2" charset="-122"/>
              </a:rPr>
              <a:t>地</a:t>
            </a:r>
            <a:r>
              <a:rPr sz="1600" spc="-5" dirty="0">
                <a:solidFill>
                  <a:prstClr val="black"/>
                </a:solidFill>
                <a:latin typeface="宋体" pitchFamily="2" charset="-122"/>
                <a:cs typeface="宋体" pitchFamily="2" charset="-122"/>
              </a:rPr>
              <a:t>址来</a:t>
            </a:r>
            <a:r>
              <a:rPr sz="1600" dirty="0">
                <a:solidFill>
                  <a:prstClr val="black"/>
                </a:solidFill>
                <a:latin typeface="宋体" pitchFamily="2" charset="-122"/>
                <a:cs typeface="宋体" pitchFamily="2" charset="-122"/>
              </a:rPr>
              <a:t>填</a:t>
            </a:r>
            <a:r>
              <a:rPr sz="1600" spc="-20" dirty="0">
                <a:solidFill>
                  <a:prstClr val="black"/>
                </a:solidFill>
                <a:latin typeface="宋体" pitchFamily="2" charset="-122"/>
                <a:cs typeface="宋体" pitchFamily="2" charset="-122"/>
              </a:rPr>
              <a:t>写</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291465">
              <a:spcBef>
                <a:spcPts val="1255"/>
              </a:spcBef>
            </a:pPr>
            <a:r>
              <a:rPr sz="1600" dirty="0">
                <a:solidFill>
                  <a:prstClr val="black"/>
                </a:solidFill>
                <a:latin typeface="宋体" pitchFamily="2" charset="-122"/>
                <a:cs typeface="宋体" pitchFamily="2" charset="-122"/>
              </a:rPr>
              <a:t>②</a:t>
            </a:r>
            <a:r>
              <a:rPr sz="1600" spc="-5" dirty="0">
                <a:solidFill>
                  <a:prstClr val="black"/>
                </a:solidFill>
                <a:latin typeface="宋体" pitchFamily="2" charset="-122"/>
                <a:cs typeface="宋体" pitchFamily="2" charset="-122"/>
              </a:rPr>
              <a:t>规</a:t>
            </a:r>
            <a:r>
              <a:rPr sz="1600" spc="-10" dirty="0">
                <a:solidFill>
                  <a:prstClr val="black"/>
                </a:solidFill>
                <a:latin typeface="宋体" pitchFamily="2" charset="-122"/>
                <a:cs typeface="宋体" pitchFamily="2" charset="-122"/>
              </a:rPr>
              <a:t>则</a:t>
            </a:r>
            <a:r>
              <a:rPr sz="1600" dirty="0">
                <a:solidFill>
                  <a:prstClr val="black"/>
                </a:solidFill>
                <a:latin typeface="宋体" pitchFamily="2" charset="-122"/>
                <a:cs typeface="宋体" pitchFamily="2" charset="-122"/>
              </a:rPr>
              <a:t>类</a:t>
            </a:r>
            <a:r>
              <a:rPr sz="1600" spc="-5" dirty="0">
                <a:solidFill>
                  <a:prstClr val="black"/>
                </a:solidFill>
                <a:latin typeface="宋体" pitchFamily="2" charset="-122"/>
                <a:cs typeface="宋体" pitchFamily="2" charset="-122"/>
              </a:rPr>
              <a:t>型</a:t>
            </a:r>
            <a:r>
              <a:rPr sz="1600" spc="-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恒</a:t>
            </a:r>
            <a:r>
              <a:rPr sz="1600" dirty="0">
                <a:solidFill>
                  <a:prstClr val="black"/>
                </a:solidFill>
                <a:latin typeface="宋体" pitchFamily="2" charset="-122"/>
                <a:cs typeface="宋体" pitchFamily="2" charset="-122"/>
              </a:rPr>
              <a:t>定</a:t>
            </a:r>
            <a:r>
              <a:rPr sz="1600" spc="-10" dirty="0">
                <a:solidFill>
                  <a:prstClr val="black"/>
                </a:solidFill>
                <a:latin typeface="宋体" pitchFamily="2" charset="-122"/>
                <a:cs typeface="宋体" pitchFamily="2" charset="-122"/>
              </a:rPr>
              <a:t>，回</a:t>
            </a:r>
            <a:r>
              <a:rPr sz="1600" dirty="0">
                <a:solidFill>
                  <a:prstClr val="black"/>
                </a:solidFill>
                <a:latin typeface="宋体" pitchFamily="2" charset="-122"/>
                <a:cs typeface="宋体" pitchFamily="2" charset="-122"/>
              </a:rPr>
              <a:t>放</a:t>
            </a:r>
            <a:r>
              <a:rPr sz="1600" spc="-10" dirty="0">
                <a:solidFill>
                  <a:prstClr val="black"/>
                </a:solidFill>
                <a:latin typeface="宋体" pitchFamily="2" charset="-122"/>
                <a:cs typeface="宋体" pitchFamily="2" charset="-122"/>
              </a:rPr>
              <a:t>，渐变</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随机</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这</a:t>
            </a:r>
            <a:r>
              <a:rPr sz="1600" spc="-10" dirty="0">
                <a:solidFill>
                  <a:prstClr val="black"/>
                </a:solidFill>
                <a:latin typeface="宋体" pitchFamily="2" charset="-122"/>
                <a:cs typeface="宋体" pitchFamily="2" charset="-122"/>
              </a:rPr>
              <a:t>些</a:t>
            </a:r>
            <a:r>
              <a:rPr sz="1600" spc="-5" dirty="0">
                <a:solidFill>
                  <a:prstClr val="black"/>
                </a:solidFill>
                <a:latin typeface="宋体" pitchFamily="2" charset="-122"/>
                <a:cs typeface="宋体" pitchFamily="2" charset="-122"/>
              </a:rPr>
              <a:t>规</a:t>
            </a:r>
            <a:r>
              <a:rPr sz="1600" dirty="0">
                <a:solidFill>
                  <a:prstClr val="black"/>
                </a:solidFill>
                <a:latin typeface="宋体" pitchFamily="2" charset="-122"/>
                <a:cs typeface="宋体" pitchFamily="2" charset="-122"/>
              </a:rPr>
              <a:t>则</a:t>
            </a:r>
            <a:r>
              <a:rPr sz="1600" spc="-5" dirty="0">
                <a:solidFill>
                  <a:prstClr val="black"/>
                </a:solidFill>
                <a:latin typeface="宋体" pitchFamily="2" charset="-122"/>
                <a:cs typeface="宋体" pitchFamily="2" charset="-122"/>
              </a:rPr>
              <a:t>类</a:t>
            </a:r>
            <a:r>
              <a:rPr sz="1600" spc="-10" dirty="0">
                <a:solidFill>
                  <a:prstClr val="black"/>
                </a:solidFill>
                <a:latin typeface="宋体" pitchFamily="2" charset="-122"/>
                <a:cs typeface="宋体" pitchFamily="2" charset="-122"/>
              </a:rPr>
              <a:t>型</a:t>
            </a:r>
            <a:r>
              <a:rPr sz="1600" dirty="0">
                <a:solidFill>
                  <a:prstClr val="black"/>
                </a:solidFill>
                <a:latin typeface="宋体" pitchFamily="2" charset="-122"/>
                <a:cs typeface="宋体" pitchFamily="2" charset="-122"/>
              </a:rPr>
              <a:t>说</a:t>
            </a:r>
            <a:r>
              <a:rPr sz="1600" spc="-5" dirty="0">
                <a:solidFill>
                  <a:prstClr val="black"/>
                </a:solidFill>
                <a:latin typeface="宋体" pitchFamily="2" charset="-122"/>
                <a:cs typeface="宋体" pitchFamily="2" charset="-122"/>
              </a:rPr>
              <a:t>明</a:t>
            </a:r>
            <a:r>
              <a:rPr sz="1600" spc="-10" dirty="0">
                <a:solidFill>
                  <a:prstClr val="black"/>
                </a:solidFill>
                <a:latin typeface="宋体" pitchFamily="2" charset="-122"/>
                <a:cs typeface="宋体" pitchFamily="2" charset="-122"/>
              </a:rPr>
              <a:t>如</a:t>
            </a:r>
            <a:r>
              <a:rPr sz="1600" spc="-5" dirty="0">
                <a:solidFill>
                  <a:prstClr val="black"/>
                </a:solidFill>
                <a:latin typeface="宋体" pitchFamily="2" charset="-122"/>
                <a:cs typeface="宋体" pitchFamily="2" charset="-122"/>
              </a:rPr>
              <a:t>下：</a:t>
            </a:r>
            <a:endParaRPr sz="1600">
              <a:solidFill>
                <a:prstClr val="black"/>
              </a:solidFill>
              <a:latin typeface="宋体" pitchFamily="2" charset="-122"/>
              <a:cs typeface="宋体" pitchFamily="2" charset="-122"/>
            </a:endParaRPr>
          </a:p>
          <a:p>
            <a:pPr marL="355600" indent="-342900">
              <a:spcBef>
                <a:spcPts val="1260"/>
              </a:spcBef>
              <a:buFont typeface="Wingdings" panose="05000000000000000000"/>
              <a:buChar char=""/>
              <a:tabLst>
                <a:tab pos="355600" algn="l"/>
                <a:tab pos="356235" algn="l"/>
              </a:tabLst>
            </a:pPr>
            <a:r>
              <a:rPr sz="1600" dirty="0">
                <a:solidFill>
                  <a:prstClr val="black"/>
                </a:solidFill>
                <a:latin typeface="宋体" pitchFamily="2" charset="-122"/>
                <a:cs typeface="宋体" pitchFamily="2" charset="-122"/>
              </a:rPr>
              <a:t>恒</a:t>
            </a:r>
            <a:r>
              <a:rPr sz="1600" spc="-5" dirty="0">
                <a:solidFill>
                  <a:prstClr val="black"/>
                </a:solidFill>
                <a:latin typeface="宋体" pitchFamily="2" charset="-122"/>
                <a:cs typeface="宋体" pitchFamily="2" charset="-122"/>
              </a:rPr>
              <a:t>定：</a:t>
            </a:r>
            <a:r>
              <a:rPr sz="1600" dirty="0">
                <a:solidFill>
                  <a:prstClr val="black"/>
                </a:solidFill>
                <a:latin typeface="宋体" pitchFamily="2" charset="-122"/>
                <a:cs typeface="宋体" pitchFamily="2" charset="-122"/>
              </a:rPr>
              <a:t>为</a:t>
            </a:r>
            <a:r>
              <a:rPr sz="1600" spc="-5" dirty="0">
                <a:solidFill>
                  <a:prstClr val="black"/>
                </a:solidFill>
                <a:latin typeface="宋体" pitchFamily="2" charset="-122"/>
                <a:cs typeface="宋体" pitchFamily="2" charset="-122"/>
              </a:rPr>
              <a:t>参数固</a:t>
            </a:r>
            <a:r>
              <a:rPr sz="1600" dirty="0">
                <a:solidFill>
                  <a:prstClr val="black"/>
                </a:solidFill>
                <a:latin typeface="宋体" pitchFamily="2" charset="-122"/>
                <a:cs typeface="宋体" pitchFamily="2" charset="-122"/>
              </a:rPr>
              <a:t>定</a:t>
            </a:r>
            <a:r>
              <a:rPr sz="1600" spc="-5" dirty="0">
                <a:solidFill>
                  <a:prstClr val="black"/>
                </a:solidFill>
                <a:latin typeface="宋体" pitchFamily="2" charset="-122"/>
                <a:cs typeface="宋体" pitchFamily="2" charset="-122"/>
              </a:rPr>
              <a:t>赋予</a:t>
            </a:r>
            <a:r>
              <a:rPr sz="1600"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据设值</a:t>
            </a:r>
            <a:r>
              <a:rPr sz="1600" dirty="0">
                <a:solidFill>
                  <a:prstClr val="black"/>
                </a:solidFill>
                <a:latin typeface="宋体" pitchFamily="2" charset="-122"/>
                <a:cs typeface="宋体" pitchFamily="2" charset="-122"/>
              </a:rPr>
              <a:t>中</a:t>
            </a:r>
            <a:r>
              <a:rPr sz="1600" spc="-5" dirty="0">
                <a:solidFill>
                  <a:prstClr val="black"/>
                </a:solidFill>
                <a:latin typeface="宋体" pitchFamily="2" charset="-122"/>
                <a:cs typeface="宋体" pitchFamily="2" charset="-122"/>
              </a:rPr>
              <a:t>输入</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数</a:t>
            </a:r>
            <a:r>
              <a:rPr sz="1600" dirty="0">
                <a:solidFill>
                  <a:prstClr val="black"/>
                </a:solidFill>
                <a:latin typeface="宋体" pitchFamily="2" charset="-122"/>
                <a:cs typeface="宋体" pitchFamily="2" charset="-122"/>
              </a:rPr>
              <a:t>值</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355600" indent="-342900">
              <a:spcBef>
                <a:spcPts val="1260"/>
              </a:spcBef>
              <a:buFont typeface="Wingdings" panose="05000000000000000000"/>
              <a:buChar char=""/>
              <a:tabLst>
                <a:tab pos="355600" algn="l"/>
                <a:tab pos="356235" algn="l"/>
              </a:tabLst>
            </a:pPr>
            <a:r>
              <a:rPr sz="1600" dirty="0">
                <a:solidFill>
                  <a:prstClr val="black"/>
                </a:solidFill>
                <a:latin typeface="宋体" pitchFamily="2" charset="-122"/>
                <a:cs typeface="宋体" pitchFamily="2" charset="-122"/>
              </a:rPr>
              <a:t>回</a:t>
            </a:r>
            <a:r>
              <a:rPr sz="1600" spc="-5" dirty="0">
                <a:solidFill>
                  <a:prstClr val="black"/>
                </a:solidFill>
                <a:latin typeface="宋体" pitchFamily="2" charset="-122"/>
                <a:cs typeface="宋体" pitchFamily="2" charset="-122"/>
              </a:rPr>
              <a:t>放：</a:t>
            </a:r>
            <a:r>
              <a:rPr sz="1600" dirty="0">
                <a:solidFill>
                  <a:prstClr val="black"/>
                </a:solidFill>
                <a:latin typeface="宋体" pitchFamily="2" charset="-122"/>
                <a:cs typeface="宋体" pitchFamily="2" charset="-122"/>
              </a:rPr>
              <a:t>将</a:t>
            </a:r>
            <a:r>
              <a:rPr sz="1600" spc="-5" dirty="0">
                <a:solidFill>
                  <a:prstClr val="black"/>
                </a:solidFill>
                <a:latin typeface="宋体" pitchFamily="2" charset="-122"/>
                <a:cs typeface="宋体" pitchFamily="2" charset="-122"/>
              </a:rPr>
              <a:t>数据设</a:t>
            </a:r>
            <a:r>
              <a:rPr sz="1600" dirty="0">
                <a:solidFill>
                  <a:prstClr val="black"/>
                </a:solidFill>
                <a:latin typeface="宋体" pitchFamily="2" charset="-122"/>
                <a:cs typeface="宋体" pitchFamily="2" charset="-122"/>
              </a:rPr>
              <a:t>值</a:t>
            </a:r>
            <a:r>
              <a:rPr sz="1600" spc="-5" dirty="0">
                <a:solidFill>
                  <a:prstClr val="black"/>
                </a:solidFill>
                <a:latin typeface="宋体" pitchFamily="2" charset="-122"/>
                <a:cs typeface="宋体" pitchFamily="2" charset="-122"/>
              </a:rPr>
              <a:t>中输</a:t>
            </a:r>
            <a:r>
              <a:rPr sz="1600" dirty="0">
                <a:solidFill>
                  <a:prstClr val="black"/>
                </a:solidFill>
                <a:latin typeface="宋体" pitchFamily="2" charset="-122"/>
                <a:cs typeface="宋体" pitchFamily="2" charset="-122"/>
              </a:rPr>
              <a:t>入</a:t>
            </a:r>
            <a:r>
              <a:rPr sz="1600" spc="-5" dirty="0">
                <a:solidFill>
                  <a:prstClr val="black"/>
                </a:solidFill>
                <a:latin typeface="宋体" pitchFamily="2" charset="-122"/>
                <a:cs typeface="宋体" pitchFamily="2" charset="-122"/>
              </a:rPr>
              <a:t>的一系</a:t>
            </a:r>
            <a:r>
              <a:rPr sz="1600" dirty="0">
                <a:solidFill>
                  <a:prstClr val="black"/>
                </a:solidFill>
                <a:latin typeface="宋体" pitchFamily="2" charset="-122"/>
                <a:cs typeface="宋体" pitchFamily="2" charset="-122"/>
              </a:rPr>
              <a:t>列</a:t>
            </a:r>
            <a:r>
              <a:rPr sz="1600" spc="-5" dirty="0">
                <a:solidFill>
                  <a:prstClr val="black"/>
                </a:solidFill>
                <a:latin typeface="宋体" pitchFamily="2" charset="-122"/>
                <a:cs typeface="宋体" pitchFamily="2" charset="-122"/>
              </a:rPr>
              <a:t>数值</a:t>
            </a:r>
            <a:r>
              <a:rPr sz="1600" dirty="0">
                <a:solidFill>
                  <a:prstClr val="black"/>
                </a:solidFill>
                <a:latin typeface="宋体" pitchFamily="2" charset="-122"/>
                <a:cs typeface="宋体" pitchFamily="2" charset="-122"/>
              </a:rPr>
              <a:t>按</a:t>
            </a:r>
            <a:r>
              <a:rPr sz="1600" spc="-5" dirty="0">
                <a:solidFill>
                  <a:prstClr val="black"/>
                </a:solidFill>
                <a:latin typeface="宋体" pitchFamily="2" charset="-122"/>
                <a:cs typeface="宋体" pitchFamily="2" charset="-122"/>
              </a:rPr>
              <a:t>采集频</a:t>
            </a:r>
            <a:r>
              <a:rPr sz="1600" dirty="0">
                <a:solidFill>
                  <a:prstClr val="black"/>
                </a:solidFill>
                <a:latin typeface="宋体" pitchFamily="2" charset="-122"/>
                <a:cs typeface="宋体" pitchFamily="2" charset="-122"/>
              </a:rPr>
              <a:t>率</a:t>
            </a:r>
            <a:r>
              <a:rPr sz="1600" spc="-5" dirty="0">
                <a:solidFill>
                  <a:prstClr val="black"/>
                </a:solidFill>
                <a:latin typeface="宋体" pitchFamily="2" charset="-122"/>
                <a:cs typeface="宋体" pitchFamily="2" charset="-122"/>
              </a:rPr>
              <a:t>顺次</a:t>
            </a:r>
            <a:r>
              <a:rPr sz="1600" dirty="0">
                <a:solidFill>
                  <a:prstClr val="black"/>
                </a:solidFill>
                <a:latin typeface="宋体" pitchFamily="2" charset="-122"/>
                <a:cs typeface="宋体" pitchFamily="2" charset="-122"/>
              </a:rPr>
              <a:t>循</a:t>
            </a:r>
            <a:r>
              <a:rPr sz="1600" spc="-5" dirty="0">
                <a:solidFill>
                  <a:prstClr val="black"/>
                </a:solidFill>
                <a:latin typeface="宋体" pitchFamily="2" charset="-122"/>
                <a:cs typeface="宋体" pitchFamily="2" charset="-122"/>
              </a:rPr>
              <a:t>环赋予</a:t>
            </a:r>
            <a:r>
              <a:rPr sz="1600" dirty="0">
                <a:solidFill>
                  <a:prstClr val="black"/>
                </a:solidFill>
                <a:latin typeface="宋体" pitchFamily="2" charset="-122"/>
                <a:cs typeface="宋体" pitchFamily="2" charset="-122"/>
              </a:rPr>
              <a:t>参</a:t>
            </a:r>
            <a:r>
              <a:rPr sz="1600" spc="-5" dirty="0">
                <a:solidFill>
                  <a:prstClr val="black"/>
                </a:solidFill>
                <a:latin typeface="宋体" pitchFamily="2" charset="-122"/>
                <a:cs typeface="宋体" pitchFamily="2" charset="-122"/>
              </a:rPr>
              <a:t>数指</a:t>
            </a:r>
            <a:r>
              <a:rPr sz="1600" dirty="0">
                <a:solidFill>
                  <a:prstClr val="black"/>
                </a:solidFill>
                <a:latin typeface="宋体" pitchFamily="2" charset="-122"/>
                <a:cs typeface="宋体" pitchFamily="2" charset="-122"/>
              </a:rPr>
              <a:t>定</a:t>
            </a:r>
            <a:r>
              <a:rPr sz="1600" spc="5"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355600" marR="207645" indent="-342900">
              <a:lnSpc>
                <a:spcPct val="150000"/>
              </a:lnSpc>
              <a:spcBef>
                <a:spcPts val="295"/>
              </a:spcBef>
              <a:buFont typeface="Wingdings" panose="05000000000000000000"/>
              <a:buChar char=""/>
              <a:tabLst>
                <a:tab pos="355600" algn="l"/>
                <a:tab pos="356235" algn="l"/>
              </a:tabLst>
            </a:pPr>
            <a:r>
              <a:rPr sz="1600" dirty="0">
                <a:solidFill>
                  <a:prstClr val="black"/>
                </a:solidFill>
                <a:latin typeface="宋体" pitchFamily="2" charset="-122"/>
                <a:cs typeface="宋体" pitchFamily="2" charset="-122"/>
              </a:rPr>
              <a:t>渐</a:t>
            </a:r>
            <a:r>
              <a:rPr sz="1600" spc="10" dirty="0">
                <a:solidFill>
                  <a:prstClr val="black"/>
                </a:solidFill>
                <a:latin typeface="宋体" pitchFamily="2" charset="-122"/>
                <a:cs typeface="宋体" pitchFamily="2" charset="-122"/>
              </a:rPr>
              <a:t>变</a:t>
            </a:r>
            <a:r>
              <a:rPr sz="1600" dirty="0">
                <a:solidFill>
                  <a:prstClr val="black"/>
                </a:solidFill>
                <a:latin typeface="宋体" pitchFamily="2" charset="-122"/>
                <a:cs typeface="宋体" pitchFamily="2" charset="-122"/>
              </a:rPr>
              <a:t>：数据设值中</a:t>
            </a:r>
            <a:r>
              <a:rPr sz="1600" spc="10" dirty="0">
                <a:solidFill>
                  <a:prstClr val="black"/>
                </a:solidFill>
                <a:latin typeface="宋体" pitchFamily="2" charset="-122"/>
                <a:cs typeface="宋体" pitchFamily="2" charset="-122"/>
              </a:rPr>
              <a:t>录</a:t>
            </a:r>
            <a:r>
              <a:rPr sz="1600" dirty="0">
                <a:solidFill>
                  <a:prstClr val="black"/>
                </a:solidFill>
                <a:latin typeface="宋体" pitchFamily="2" charset="-122"/>
                <a:cs typeface="宋体" pitchFamily="2" charset="-122"/>
              </a:rPr>
              <a:t>入起始</a:t>
            </a:r>
            <a:r>
              <a:rPr sz="1600" spc="20" dirty="0">
                <a:solidFill>
                  <a:prstClr val="black"/>
                </a:solidFill>
                <a:latin typeface="宋体" pitchFamily="2" charset="-122"/>
                <a:cs typeface="宋体" pitchFamily="2" charset="-122"/>
              </a:rPr>
              <a:t>值</a:t>
            </a:r>
            <a:r>
              <a:rPr sz="1600" dirty="0">
                <a:solidFill>
                  <a:prstClr val="black"/>
                </a:solidFill>
                <a:latin typeface="宋体" pitchFamily="2" charset="-122"/>
                <a:cs typeface="宋体" pitchFamily="2" charset="-122"/>
              </a:rPr>
              <a:t>、结</a:t>
            </a:r>
            <a:r>
              <a:rPr sz="1600" spc="10" dirty="0">
                <a:solidFill>
                  <a:prstClr val="black"/>
                </a:solidFill>
                <a:latin typeface="宋体" pitchFamily="2" charset="-122"/>
                <a:cs typeface="宋体" pitchFamily="2" charset="-122"/>
              </a:rPr>
              <a:t>束</a:t>
            </a:r>
            <a:r>
              <a:rPr sz="1600" dirty="0">
                <a:solidFill>
                  <a:prstClr val="black"/>
                </a:solidFill>
                <a:latin typeface="宋体" pitchFamily="2" charset="-122"/>
                <a:cs typeface="宋体" pitchFamily="2" charset="-122"/>
              </a:rPr>
              <a:t>值及步</a:t>
            </a:r>
            <a:r>
              <a:rPr sz="1600" spc="5" dirty="0">
                <a:solidFill>
                  <a:prstClr val="black"/>
                </a:solidFill>
                <a:latin typeface="宋体" pitchFamily="2" charset="-122"/>
                <a:cs typeface="宋体" pitchFamily="2" charset="-122"/>
              </a:rPr>
              <a:t>长</a:t>
            </a:r>
            <a:r>
              <a:rPr sz="1600" dirty="0">
                <a:solidFill>
                  <a:prstClr val="black"/>
                </a:solidFill>
                <a:latin typeface="宋体" pitchFamily="2" charset="-122"/>
                <a:cs typeface="宋体" pitchFamily="2" charset="-122"/>
              </a:rPr>
              <a:t>，按</a:t>
            </a:r>
            <a:r>
              <a:rPr sz="1600" spc="10" dirty="0">
                <a:solidFill>
                  <a:prstClr val="black"/>
                </a:solidFill>
                <a:latin typeface="宋体" pitchFamily="2" charset="-122"/>
                <a:cs typeface="宋体" pitchFamily="2" charset="-122"/>
              </a:rPr>
              <a:t>采</a:t>
            </a:r>
            <a:r>
              <a:rPr sz="1600" dirty="0">
                <a:solidFill>
                  <a:prstClr val="black"/>
                </a:solidFill>
                <a:latin typeface="宋体" pitchFamily="2" charset="-122"/>
                <a:cs typeface="宋体" pitchFamily="2" charset="-122"/>
              </a:rPr>
              <a:t>集频率从起始值</a:t>
            </a:r>
            <a:r>
              <a:rPr sz="1600" spc="10" dirty="0">
                <a:solidFill>
                  <a:prstClr val="black"/>
                </a:solidFill>
                <a:latin typeface="宋体" pitchFamily="2" charset="-122"/>
                <a:cs typeface="宋体" pitchFamily="2" charset="-122"/>
              </a:rPr>
              <a:t>以</a:t>
            </a:r>
            <a:r>
              <a:rPr sz="1600" dirty="0">
                <a:solidFill>
                  <a:prstClr val="black"/>
                </a:solidFill>
                <a:latin typeface="宋体" pitchFamily="2" charset="-122"/>
                <a:cs typeface="宋体" pitchFamily="2" charset="-122"/>
              </a:rPr>
              <a:t>步长值赋予参</a:t>
            </a:r>
            <a:r>
              <a:rPr sz="1600" spc="10" dirty="0">
                <a:solidFill>
                  <a:prstClr val="black"/>
                </a:solidFill>
                <a:latin typeface="宋体" pitchFamily="2" charset="-122"/>
                <a:cs typeface="宋体" pitchFamily="2" charset="-122"/>
              </a:rPr>
              <a:t>数</a:t>
            </a:r>
            <a:r>
              <a:rPr sz="1600" dirty="0">
                <a:solidFill>
                  <a:prstClr val="black"/>
                </a:solidFill>
                <a:latin typeface="宋体" pitchFamily="2" charset="-122"/>
                <a:cs typeface="宋体" pitchFamily="2" charset="-122"/>
              </a:rPr>
              <a:t>数</a:t>
            </a:r>
            <a:r>
              <a:rPr sz="1600" spc="30" dirty="0">
                <a:solidFill>
                  <a:prstClr val="black"/>
                </a:solidFill>
                <a:latin typeface="宋体" pitchFamily="2" charset="-122"/>
                <a:cs typeface="宋体" pitchFamily="2" charset="-122"/>
              </a:rPr>
              <a:t>值</a:t>
            </a:r>
            <a:r>
              <a:rPr sz="1600" spc="-5" dirty="0">
                <a:solidFill>
                  <a:prstClr val="black"/>
                </a:solidFill>
                <a:latin typeface="宋体" pitchFamily="2" charset="-122"/>
                <a:cs typeface="宋体" pitchFamily="2" charset="-122"/>
              </a:rPr>
              <a:t>， </a:t>
            </a:r>
            <a:r>
              <a:rPr sz="1600" dirty="0">
                <a:solidFill>
                  <a:prstClr val="black"/>
                </a:solidFill>
                <a:latin typeface="宋体" pitchFamily="2" charset="-122"/>
                <a:cs typeface="宋体" pitchFamily="2" charset="-122"/>
              </a:rPr>
              <a:t>到</a:t>
            </a:r>
            <a:r>
              <a:rPr sz="1600" spc="-5" dirty="0">
                <a:solidFill>
                  <a:prstClr val="black"/>
                </a:solidFill>
                <a:latin typeface="宋体" pitchFamily="2" charset="-122"/>
                <a:cs typeface="宋体" pitchFamily="2" charset="-122"/>
              </a:rPr>
              <a:t>结束</a:t>
            </a:r>
            <a:r>
              <a:rPr sz="1600" dirty="0">
                <a:solidFill>
                  <a:prstClr val="black"/>
                </a:solidFill>
                <a:latin typeface="宋体" pitchFamily="2" charset="-122"/>
                <a:cs typeface="宋体" pitchFamily="2" charset="-122"/>
              </a:rPr>
              <a:t>值</a:t>
            </a:r>
            <a:r>
              <a:rPr sz="1600" spc="-5" dirty="0">
                <a:solidFill>
                  <a:prstClr val="black"/>
                </a:solidFill>
                <a:latin typeface="宋体" pitchFamily="2" charset="-122"/>
                <a:cs typeface="宋体" pitchFamily="2" charset="-122"/>
              </a:rPr>
              <a:t>后返回</a:t>
            </a:r>
            <a:r>
              <a:rPr sz="1600" dirty="0">
                <a:solidFill>
                  <a:prstClr val="black"/>
                </a:solidFill>
                <a:latin typeface="宋体" pitchFamily="2" charset="-122"/>
                <a:cs typeface="宋体" pitchFamily="2" charset="-122"/>
              </a:rPr>
              <a:t>起</a:t>
            </a:r>
            <a:r>
              <a:rPr sz="1600" spc="-5" dirty="0">
                <a:solidFill>
                  <a:prstClr val="black"/>
                </a:solidFill>
                <a:latin typeface="宋体" pitchFamily="2" charset="-122"/>
                <a:cs typeface="宋体" pitchFamily="2" charset="-122"/>
              </a:rPr>
              <a:t>始值</a:t>
            </a:r>
            <a:r>
              <a:rPr sz="1600" dirty="0">
                <a:solidFill>
                  <a:prstClr val="black"/>
                </a:solidFill>
                <a:latin typeface="宋体" pitchFamily="2" charset="-122"/>
                <a:cs typeface="宋体" pitchFamily="2" charset="-122"/>
              </a:rPr>
              <a:t>开始</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355600" indent="-342900">
              <a:spcBef>
                <a:spcPts val="1255"/>
              </a:spcBef>
              <a:buFont typeface="Wingdings" panose="05000000000000000000"/>
              <a:buChar char=""/>
              <a:tabLst>
                <a:tab pos="355600" algn="l"/>
                <a:tab pos="356235" algn="l"/>
              </a:tabLst>
            </a:pPr>
            <a:r>
              <a:rPr sz="1600" dirty="0">
                <a:solidFill>
                  <a:prstClr val="black"/>
                </a:solidFill>
                <a:latin typeface="宋体" pitchFamily="2" charset="-122"/>
                <a:cs typeface="宋体" pitchFamily="2" charset="-122"/>
              </a:rPr>
              <a:t>随</a:t>
            </a:r>
            <a:r>
              <a:rPr sz="1600" spc="10" dirty="0">
                <a:solidFill>
                  <a:prstClr val="black"/>
                </a:solidFill>
                <a:latin typeface="宋体" pitchFamily="2" charset="-122"/>
                <a:cs typeface="宋体" pitchFamily="2" charset="-122"/>
              </a:rPr>
              <a:t>机</a:t>
            </a:r>
            <a:r>
              <a:rPr sz="1600" dirty="0">
                <a:solidFill>
                  <a:prstClr val="black"/>
                </a:solidFill>
                <a:latin typeface="宋体" pitchFamily="2" charset="-122"/>
                <a:cs typeface="宋体" pitchFamily="2" charset="-122"/>
              </a:rPr>
              <a:t>：数据设值中录</a:t>
            </a:r>
            <a:r>
              <a:rPr sz="1600" spc="10" dirty="0">
                <a:solidFill>
                  <a:prstClr val="black"/>
                </a:solidFill>
                <a:latin typeface="宋体" pitchFamily="2" charset="-122"/>
                <a:cs typeface="宋体" pitchFamily="2" charset="-122"/>
              </a:rPr>
              <a:t>入</a:t>
            </a:r>
            <a:r>
              <a:rPr sz="1600" dirty="0">
                <a:solidFill>
                  <a:prstClr val="black"/>
                </a:solidFill>
                <a:latin typeface="宋体" pitchFamily="2" charset="-122"/>
                <a:cs typeface="宋体" pitchFamily="2" charset="-122"/>
              </a:rPr>
              <a:t>起始</a:t>
            </a:r>
            <a:r>
              <a:rPr sz="1600" spc="20" dirty="0">
                <a:solidFill>
                  <a:prstClr val="black"/>
                </a:solidFill>
                <a:latin typeface="宋体" pitchFamily="2" charset="-122"/>
                <a:cs typeface="宋体" pitchFamily="2" charset="-122"/>
              </a:rPr>
              <a:t>值</a:t>
            </a:r>
            <a:r>
              <a:rPr sz="1600" dirty="0">
                <a:solidFill>
                  <a:prstClr val="black"/>
                </a:solidFill>
                <a:latin typeface="宋体" pitchFamily="2" charset="-122"/>
                <a:cs typeface="宋体" pitchFamily="2" charset="-122"/>
              </a:rPr>
              <a:t>、结束</a:t>
            </a:r>
            <a:r>
              <a:rPr sz="1600" spc="10" dirty="0">
                <a:solidFill>
                  <a:prstClr val="black"/>
                </a:solidFill>
                <a:latin typeface="宋体" pitchFamily="2" charset="-122"/>
                <a:cs typeface="宋体" pitchFamily="2" charset="-122"/>
              </a:rPr>
              <a:t>值</a:t>
            </a:r>
            <a:r>
              <a:rPr sz="1600" dirty="0">
                <a:solidFill>
                  <a:prstClr val="black"/>
                </a:solidFill>
                <a:latin typeface="宋体" pitchFamily="2" charset="-122"/>
                <a:cs typeface="宋体" pitchFamily="2" charset="-122"/>
              </a:rPr>
              <a:t>，按采集频率</a:t>
            </a:r>
            <a:r>
              <a:rPr sz="1600" spc="10" dirty="0">
                <a:solidFill>
                  <a:prstClr val="black"/>
                </a:solidFill>
                <a:latin typeface="宋体" pitchFamily="2" charset="-122"/>
                <a:cs typeface="宋体" pitchFamily="2" charset="-122"/>
              </a:rPr>
              <a:t>在</a:t>
            </a:r>
            <a:r>
              <a:rPr sz="1600" dirty="0">
                <a:solidFill>
                  <a:prstClr val="black"/>
                </a:solidFill>
                <a:latin typeface="宋体" pitchFamily="2" charset="-122"/>
                <a:cs typeface="宋体" pitchFamily="2" charset="-122"/>
              </a:rPr>
              <a:t>起始与结束值</a:t>
            </a:r>
            <a:r>
              <a:rPr sz="1600" spc="10" dirty="0">
                <a:solidFill>
                  <a:prstClr val="black"/>
                </a:solidFill>
                <a:latin typeface="宋体" pitchFamily="2" charset="-122"/>
                <a:cs typeface="宋体" pitchFamily="2" charset="-122"/>
              </a:rPr>
              <a:t>范</a:t>
            </a:r>
            <a:r>
              <a:rPr sz="1600" dirty="0">
                <a:solidFill>
                  <a:prstClr val="black"/>
                </a:solidFill>
                <a:latin typeface="宋体" pitchFamily="2" charset="-122"/>
                <a:cs typeface="宋体" pitchFamily="2" charset="-122"/>
              </a:rPr>
              <a:t>围内任意赋予</a:t>
            </a:r>
            <a:r>
              <a:rPr sz="1600" spc="10" dirty="0">
                <a:solidFill>
                  <a:prstClr val="black"/>
                </a:solidFill>
                <a:latin typeface="宋体" pitchFamily="2" charset="-122"/>
                <a:cs typeface="宋体" pitchFamily="2" charset="-122"/>
              </a:rPr>
              <a:t>参</a:t>
            </a:r>
            <a:r>
              <a:rPr sz="1600" dirty="0">
                <a:solidFill>
                  <a:prstClr val="black"/>
                </a:solidFill>
                <a:latin typeface="宋体" pitchFamily="2" charset="-122"/>
                <a:cs typeface="宋体" pitchFamily="2" charset="-122"/>
              </a:rPr>
              <a:t>数数</a:t>
            </a:r>
            <a:r>
              <a:rPr sz="1600" spc="25" dirty="0">
                <a:solidFill>
                  <a:prstClr val="black"/>
                </a:solidFill>
                <a:latin typeface="宋体" pitchFamily="2" charset="-122"/>
                <a:cs typeface="宋体" pitchFamily="2" charset="-122"/>
              </a:rPr>
              <a:t>值</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291465">
              <a:spcBef>
                <a:spcPts val="1255"/>
              </a:spcBef>
            </a:pPr>
            <a:r>
              <a:rPr sz="1600" dirty="0">
                <a:solidFill>
                  <a:prstClr val="black"/>
                </a:solidFill>
                <a:latin typeface="宋体" pitchFamily="2" charset="-122"/>
                <a:cs typeface="宋体" pitchFamily="2" charset="-122"/>
              </a:rPr>
              <a:t>③</a:t>
            </a:r>
            <a:r>
              <a:rPr sz="1600" spc="-5" dirty="0">
                <a:solidFill>
                  <a:prstClr val="black"/>
                </a:solidFill>
                <a:latin typeface="宋体" pitchFamily="2" charset="-122"/>
                <a:cs typeface="宋体" pitchFamily="2" charset="-122"/>
              </a:rPr>
              <a:t>频率</a:t>
            </a:r>
            <a:r>
              <a:rPr sz="1600" dirty="0">
                <a:solidFill>
                  <a:prstClr val="black"/>
                </a:solidFill>
                <a:latin typeface="宋体" pitchFamily="2" charset="-122"/>
                <a:cs typeface="宋体" pitchFamily="2" charset="-122"/>
              </a:rPr>
              <a:t>：1</a:t>
            </a:r>
            <a:r>
              <a:rPr sz="1600" spc="-15" dirty="0">
                <a:solidFill>
                  <a:prstClr val="black"/>
                </a:solidFill>
                <a:latin typeface="宋体" pitchFamily="2" charset="-122"/>
                <a:cs typeface="宋体" pitchFamily="2" charset="-122"/>
              </a:rPr>
              <a:t>S</a:t>
            </a:r>
            <a:r>
              <a:rPr sz="1600"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5S</a:t>
            </a:r>
            <a:r>
              <a:rPr sz="1600" dirty="0">
                <a:solidFill>
                  <a:prstClr val="black"/>
                </a:solidFill>
                <a:latin typeface="宋体" pitchFamily="2" charset="-122"/>
                <a:cs typeface="宋体" pitchFamily="2" charset="-122"/>
              </a:rPr>
              <a:t>，1</a:t>
            </a:r>
            <a:r>
              <a:rPr sz="1600" spc="-15" dirty="0">
                <a:solidFill>
                  <a:prstClr val="black"/>
                </a:solidFill>
                <a:latin typeface="宋体" pitchFamily="2" charset="-122"/>
                <a:cs typeface="宋体" pitchFamily="2" charset="-122"/>
              </a:rPr>
              <a:t>0</a:t>
            </a:r>
            <a:r>
              <a:rPr sz="1600" dirty="0">
                <a:solidFill>
                  <a:prstClr val="black"/>
                </a:solidFill>
                <a:latin typeface="宋体" pitchFamily="2" charset="-122"/>
                <a:cs typeface="宋体" pitchFamily="2" charset="-122"/>
              </a:rPr>
              <a:t>S</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20</a:t>
            </a:r>
            <a:r>
              <a:rPr sz="1600" spc="-15" dirty="0">
                <a:solidFill>
                  <a:prstClr val="black"/>
                </a:solidFill>
                <a:latin typeface="宋体" pitchFamily="2" charset="-122"/>
                <a:cs typeface="宋体" pitchFamily="2" charset="-122"/>
              </a:rPr>
              <a:t>S</a:t>
            </a:r>
            <a:r>
              <a:rPr sz="1600" spc="-5" dirty="0">
                <a:solidFill>
                  <a:prstClr val="black"/>
                </a:solidFill>
                <a:latin typeface="宋体" pitchFamily="2" charset="-122"/>
                <a:cs typeface="宋体" pitchFamily="2" charset="-122"/>
              </a:rPr>
              <a:t>等，</a:t>
            </a:r>
            <a:r>
              <a:rPr sz="1600"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根据</a:t>
            </a:r>
            <a:r>
              <a:rPr sz="1600" dirty="0">
                <a:solidFill>
                  <a:prstClr val="black"/>
                </a:solidFill>
                <a:latin typeface="宋体" pitchFamily="2" charset="-122"/>
                <a:cs typeface="宋体" pitchFamily="2" charset="-122"/>
              </a:rPr>
              <a:t>具</a:t>
            </a:r>
            <a:r>
              <a:rPr sz="1600" spc="-5" dirty="0">
                <a:solidFill>
                  <a:prstClr val="black"/>
                </a:solidFill>
                <a:latin typeface="宋体" pitchFamily="2" charset="-122"/>
                <a:cs typeface="宋体" pitchFamily="2" charset="-122"/>
              </a:rPr>
              <a:t>体数据</a:t>
            </a:r>
            <a:r>
              <a:rPr sz="1600" dirty="0">
                <a:solidFill>
                  <a:prstClr val="black"/>
                </a:solidFill>
                <a:latin typeface="宋体" pitchFamily="2" charset="-122"/>
                <a:cs typeface="宋体" pitchFamily="2" charset="-122"/>
              </a:rPr>
              <a:t>要</a:t>
            </a:r>
            <a:r>
              <a:rPr sz="1600" spc="-5" dirty="0">
                <a:solidFill>
                  <a:prstClr val="black"/>
                </a:solidFill>
                <a:latin typeface="宋体" pitchFamily="2" charset="-122"/>
                <a:cs typeface="宋体" pitchFamily="2" charset="-122"/>
              </a:rPr>
              <a:t>求选</a:t>
            </a:r>
            <a:r>
              <a:rPr sz="1600" spc="5" dirty="0">
                <a:solidFill>
                  <a:prstClr val="black"/>
                </a:solidFill>
                <a:latin typeface="宋体" pitchFamily="2" charset="-122"/>
                <a:cs typeface="宋体" pitchFamily="2" charset="-122"/>
              </a:rPr>
              <a:t>择</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6" name="object 6"/>
          <p:cNvSpPr txBox="1"/>
          <p:nvPr/>
        </p:nvSpPr>
        <p:spPr>
          <a:xfrm>
            <a:off x="4147565" y="866902"/>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147820" y="1066165"/>
            <a:ext cx="4343400" cy="430530"/>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03528" y="1857755"/>
            <a:ext cx="2082800" cy="2496820"/>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操作步骤4：</a:t>
            </a:r>
            <a:r>
              <a:rPr dirty="0">
                <a:solidFill>
                  <a:prstClr val="black"/>
                </a:solidFill>
                <a:latin typeface="微软雅黑" panose="020B0503020204020204" charset="-122"/>
                <a:cs typeface="微软雅黑" panose="020B0503020204020204" charset="-122"/>
              </a:rPr>
              <a:t>完成添 加采集点后，单击 “下发配置”会无法 执行，弹出来“请填</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写连接配置（北向） 信息”的报错提示。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3421379" y="1891284"/>
            <a:ext cx="7946135" cy="40111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3418332" y="1888235"/>
            <a:ext cx="7952740" cy="4017645"/>
          </a:xfrm>
          <a:custGeom>
            <a:avLst/>
            <a:gdLst/>
            <a:ahLst/>
            <a:cxnLst/>
            <a:rect l="l" t="t" r="r" b="b"/>
            <a:pathLst>
              <a:path w="7952740" h="4017645">
                <a:moveTo>
                  <a:pt x="0" y="4017264"/>
                </a:moveTo>
                <a:lnTo>
                  <a:pt x="7952231" y="4017264"/>
                </a:lnTo>
                <a:lnTo>
                  <a:pt x="7952231" y="0"/>
                </a:lnTo>
                <a:lnTo>
                  <a:pt x="0" y="0"/>
                </a:lnTo>
                <a:lnTo>
                  <a:pt x="0" y="4017264"/>
                </a:lnTo>
                <a:close/>
              </a:path>
            </a:pathLst>
          </a:custGeom>
          <a:ln w="609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147565" y="876046"/>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4544567" y="1527047"/>
            <a:ext cx="7025640" cy="42473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541520" y="1524000"/>
            <a:ext cx="7031990" cy="4253865"/>
          </a:xfrm>
          <a:custGeom>
            <a:avLst/>
            <a:gdLst/>
            <a:ahLst/>
            <a:cxnLst/>
            <a:rect l="l" t="t" r="r" b="b"/>
            <a:pathLst>
              <a:path w="7031990" h="4253865">
                <a:moveTo>
                  <a:pt x="0" y="4253484"/>
                </a:moveTo>
                <a:lnTo>
                  <a:pt x="7031735" y="4253484"/>
                </a:lnTo>
                <a:lnTo>
                  <a:pt x="7031735" y="0"/>
                </a:lnTo>
                <a:lnTo>
                  <a:pt x="0" y="0"/>
                </a:lnTo>
                <a:lnTo>
                  <a:pt x="0" y="425348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699922" y="1643634"/>
            <a:ext cx="3688715" cy="4407535"/>
          </a:xfrm>
          <a:prstGeom prst="rect">
            <a:avLst/>
          </a:prstGeom>
        </p:spPr>
        <p:txBody>
          <a:bodyPr vert="horz" wrap="square" lIns="0" tIns="0" rIns="0" bIns="0" rtlCol="0">
            <a:spAutoFit/>
          </a:bodyPr>
          <a:lstStyle/>
          <a:p>
            <a:pPr marL="12700" algn="just"/>
            <a:r>
              <a:rPr sz="1600" b="1" spc="155" dirty="0">
                <a:solidFill>
                  <a:prstClr val="black"/>
                </a:solidFill>
                <a:latin typeface="微软雅黑" panose="020B0503020204020204" charset="-122"/>
                <a:cs typeface="微软雅黑" panose="020B0503020204020204" charset="-122"/>
              </a:rPr>
              <a:t>操</a:t>
            </a:r>
            <a:r>
              <a:rPr sz="1600" b="1" spc="145" dirty="0">
                <a:solidFill>
                  <a:prstClr val="black"/>
                </a:solidFill>
                <a:latin typeface="微软雅黑" panose="020B0503020204020204" charset="-122"/>
                <a:cs typeface="微软雅黑" panose="020B0503020204020204" charset="-122"/>
              </a:rPr>
              <a:t>作</a:t>
            </a:r>
            <a:r>
              <a:rPr sz="1600" b="1" spc="155" dirty="0">
                <a:solidFill>
                  <a:prstClr val="black"/>
                </a:solidFill>
                <a:latin typeface="微软雅黑" panose="020B0503020204020204" charset="-122"/>
                <a:cs typeface="微软雅黑" panose="020B0503020204020204" charset="-122"/>
              </a:rPr>
              <a:t>步</a:t>
            </a:r>
            <a:r>
              <a:rPr sz="1600" b="1" spc="165" dirty="0">
                <a:solidFill>
                  <a:prstClr val="black"/>
                </a:solidFill>
                <a:latin typeface="微软雅黑" panose="020B0503020204020204" charset="-122"/>
                <a:cs typeface="微软雅黑" panose="020B0503020204020204" charset="-122"/>
              </a:rPr>
              <a:t>骤</a:t>
            </a:r>
            <a:r>
              <a:rPr sz="1600" b="1" spc="-5" dirty="0">
                <a:solidFill>
                  <a:prstClr val="black"/>
                </a:solidFill>
                <a:cs typeface="Calibri" panose="020F0502020204030204"/>
              </a:rPr>
              <a:t>5</a:t>
            </a:r>
            <a:r>
              <a:rPr sz="1600" b="1" spc="-215" dirty="0">
                <a:solidFill>
                  <a:prstClr val="black"/>
                </a:solidFill>
                <a:cs typeface="Calibri" panose="020F0502020204030204"/>
              </a:rPr>
              <a:t> </a:t>
            </a:r>
            <a:r>
              <a:rPr sz="1600" b="1" spc="-5" dirty="0">
                <a:solidFill>
                  <a:prstClr val="black"/>
                </a:solidFill>
                <a:latin typeface="微软雅黑" panose="020B0503020204020204" charset="-122"/>
                <a:cs typeface="微软雅黑" panose="020B0503020204020204" charset="-122"/>
              </a:rPr>
              <a:t>：</a:t>
            </a:r>
            <a:r>
              <a:rPr sz="1600" b="1" spc="-330" dirty="0">
                <a:solidFill>
                  <a:prstClr val="black"/>
                </a:solidFill>
                <a:latin typeface="微软雅黑" panose="020B0503020204020204" charset="-122"/>
                <a:cs typeface="微软雅黑" panose="020B0503020204020204" charset="-122"/>
              </a:rPr>
              <a:t> </a:t>
            </a:r>
            <a:r>
              <a:rPr sz="1600" spc="160" dirty="0">
                <a:solidFill>
                  <a:prstClr val="black"/>
                </a:solidFill>
                <a:latin typeface="微软雅黑" panose="020B0503020204020204" charset="-122"/>
                <a:cs typeface="微软雅黑" panose="020B0503020204020204" charset="-122"/>
              </a:rPr>
              <a:t>切换</a:t>
            </a:r>
            <a:r>
              <a:rPr sz="1600" spc="145"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a:t>
            </a:r>
            <a:r>
              <a:rPr sz="1600" spc="-325" dirty="0">
                <a:solidFill>
                  <a:prstClr val="black"/>
                </a:solidFill>
                <a:latin typeface="微软雅黑" panose="020B0503020204020204" charset="-122"/>
                <a:cs typeface="微软雅黑" panose="020B0503020204020204" charset="-122"/>
              </a:rPr>
              <a:t> </a:t>
            </a:r>
            <a:r>
              <a:rPr sz="1600" spc="160" dirty="0">
                <a:solidFill>
                  <a:prstClr val="black"/>
                </a:solidFill>
                <a:latin typeface="微软雅黑" panose="020B0503020204020204" charset="-122"/>
                <a:cs typeface="微软雅黑" panose="020B0503020204020204" charset="-122"/>
              </a:rPr>
              <a:t>连接配置</a:t>
            </a:r>
            <a:r>
              <a:rPr sz="1600" spc="-5" dirty="0">
                <a:solidFill>
                  <a:prstClr val="black"/>
                </a:solidFill>
                <a:latin typeface="微软雅黑" panose="020B0503020204020204" charset="-122"/>
                <a:cs typeface="微软雅黑" panose="020B0503020204020204" charset="-122"/>
              </a:rPr>
              <a:t>（</a:t>
            </a:r>
            <a:r>
              <a:rPr sz="1600" spc="-3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北</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75" dirty="0">
                <a:solidFill>
                  <a:prstClr val="black"/>
                </a:solidFill>
                <a:latin typeface="微软雅黑" panose="020B0503020204020204" charset="-122"/>
                <a:cs typeface="微软雅黑" panose="020B0503020204020204" charset="-122"/>
              </a:rPr>
              <a:t>向）”界面，</a:t>
            </a:r>
            <a:r>
              <a:rPr sz="1600" spc="60" dirty="0">
                <a:solidFill>
                  <a:prstClr val="black"/>
                </a:solidFill>
                <a:latin typeface="微软雅黑" panose="020B0503020204020204" charset="-122"/>
                <a:cs typeface="微软雅黑" panose="020B0503020204020204" charset="-122"/>
              </a:rPr>
              <a:t>先</a:t>
            </a:r>
            <a:r>
              <a:rPr sz="1600" spc="75" dirty="0">
                <a:solidFill>
                  <a:prstClr val="black"/>
                </a:solidFill>
                <a:latin typeface="微软雅黑" panose="020B0503020204020204" charset="-122"/>
                <a:cs typeface="微软雅黑" panose="020B0503020204020204" charset="-122"/>
              </a:rPr>
              <a:t>自定规则填</a:t>
            </a:r>
            <a:r>
              <a:rPr sz="1600" spc="80" dirty="0">
                <a:solidFill>
                  <a:prstClr val="black"/>
                </a:solidFill>
                <a:latin typeface="微软雅黑" panose="020B0503020204020204" charset="-122"/>
                <a:cs typeface="微软雅黑" panose="020B0503020204020204" charset="-122"/>
              </a:rPr>
              <a:t>写</a:t>
            </a:r>
            <a:r>
              <a:rPr sz="1600" spc="60" dirty="0">
                <a:solidFill>
                  <a:prstClr val="black"/>
                </a:solidFill>
                <a:latin typeface="微软雅黑" panose="020B0503020204020204" charset="-122"/>
                <a:cs typeface="微软雅黑" panose="020B0503020204020204" charset="-122"/>
              </a:rPr>
              <a:t>“</a:t>
            </a:r>
            <a:r>
              <a:rPr sz="1600" spc="-10" dirty="0">
                <a:solidFill>
                  <a:prstClr val="black"/>
                </a:solidFill>
                <a:cs typeface="Calibri" panose="020F0502020204030204"/>
              </a:rPr>
              <a:t>Clien</a:t>
            </a:r>
            <a:r>
              <a:rPr sz="1600" spc="-5" dirty="0">
                <a:solidFill>
                  <a:prstClr val="black"/>
                </a:solidFill>
                <a:cs typeface="Calibri" panose="020F0502020204030204"/>
              </a:rPr>
              <a:t>t</a:t>
            </a:r>
            <a:endParaRPr sz="1600">
              <a:solidFill>
                <a:prstClr val="black"/>
              </a:solidFill>
              <a:cs typeface="Calibri" panose="020F0502020204030204"/>
            </a:endParaRPr>
          </a:p>
          <a:p>
            <a:pPr marL="12700" algn="just">
              <a:spcBef>
                <a:spcPts val="955"/>
              </a:spcBef>
            </a:pPr>
            <a:r>
              <a:rPr sz="1600" dirty="0">
                <a:solidFill>
                  <a:prstClr val="black"/>
                </a:solidFill>
                <a:cs typeface="Calibri" panose="020F0502020204030204"/>
              </a:rPr>
              <a:t>ID</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户</a:t>
            </a:r>
            <a:r>
              <a:rPr sz="1600" spc="20" dirty="0">
                <a:solidFill>
                  <a:prstClr val="black"/>
                </a:solidFill>
                <a:latin typeface="微软雅黑" panose="020B0503020204020204" charset="-122"/>
                <a:cs typeface="微软雅黑" panose="020B0503020204020204" charset="-122"/>
              </a:rPr>
              <a:t>名</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密</a:t>
            </a:r>
            <a:r>
              <a:rPr sz="1600" dirty="0">
                <a:solidFill>
                  <a:prstClr val="black"/>
                </a:solidFill>
                <a:latin typeface="微软雅黑" panose="020B0503020204020204" charset="-122"/>
                <a:cs typeface="微软雅黑" panose="020B0503020204020204" charset="-122"/>
              </a:rPr>
              <a:t>码</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完</a:t>
            </a:r>
            <a:r>
              <a:rPr sz="1600" spc="10"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后</a:t>
            </a:r>
            <a:r>
              <a:rPr sz="1600" spc="1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endParaRPr sz="1600">
              <a:solidFill>
                <a:prstClr val="black"/>
              </a:solidFill>
              <a:latin typeface="微软雅黑" panose="020B0503020204020204" charset="-122"/>
              <a:cs typeface="微软雅黑" panose="020B0503020204020204" charset="-122"/>
            </a:endParaRPr>
          </a:p>
          <a:p>
            <a:pPr marL="12700" algn="just">
              <a:spcBef>
                <a:spcPts val="955"/>
              </a:spcBef>
            </a:pPr>
            <a:r>
              <a:rPr sz="1600" spc="-5" dirty="0">
                <a:solidFill>
                  <a:prstClr val="black"/>
                </a:solidFill>
                <a:latin typeface="微软雅黑" panose="020B0503020204020204" charset="-122"/>
                <a:cs typeface="微软雅黑" panose="020B0503020204020204" charset="-122"/>
              </a:rPr>
              <a:t>“下发配</a:t>
            </a:r>
            <a:endParaRPr sz="1600">
              <a:solidFill>
                <a:prstClr val="black"/>
              </a:solidFill>
              <a:latin typeface="微软雅黑" panose="020B0503020204020204" charset="-122"/>
              <a:cs typeface="微软雅黑" panose="020B0503020204020204" charset="-122"/>
            </a:endParaRPr>
          </a:p>
          <a:p>
            <a:pPr>
              <a:spcBef>
                <a:spcPts val="5"/>
              </a:spcBef>
            </a:pPr>
            <a:endParaRPr sz="2350">
              <a:solidFill>
                <a:prstClr val="black"/>
              </a:solidFill>
              <a:latin typeface="Times New Roman" panose="02020603050405020304"/>
              <a:cs typeface="Times New Roman" panose="02020603050405020304"/>
            </a:endParaRPr>
          </a:p>
          <a:p>
            <a:pPr marL="291465"/>
            <a:r>
              <a:rPr sz="1600" spc="15" dirty="0">
                <a:solidFill>
                  <a:prstClr val="black"/>
                </a:solidFill>
                <a:latin typeface="宋体" pitchFamily="2" charset="-122"/>
                <a:cs typeface="宋体" pitchFamily="2" charset="-122"/>
              </a:rPr>
              <a:t>【说</a:t>
            </a:r>
            <a:r>
              <a:rPr sz="1600" spc="20" dirty="0">
                <a:solidFill>
                  <a:prstClr val="black"/>
                </a:solidFill>
                <a:latin typeface="宋体" pitchFamily="2" charset="-122"/>
                <a:cs typeface="宋体" pitchFamily="2" charset="-122"/>
              </a:rPr>
              <a:t>明</a:t>
            </a:r>
            <a:r>
              <a:rPr sz="1600" spc="1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①“Client</a:t>
            </a:r>
            <a:r>
              <a:rPr sz="1600" spc="-30"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ID”</a:t>
            </a:r>
            <a:r>
              <a:rPr sz="1600" spc="15" dirty="0">
                <a:solidFill>
                  <a:prstClr val="black"/>
                </a:solidFill>
                <a:latin typeface="宋体" pitchFamily="2" charset="-122"/>
                <a:cs typeface="宋体" pitchFamily="2" charset="-122"/>
              </a:rPr>
              <a:t>和“用户</a:t>
            </a:r>
            <a:endParaRPr sz="1600">
              <a:solidFill>
                <a:prstClr val="black"/>
              </a:solidFill>
              <a:latin typeface="宋体" pitchFamily="2" charset="-122"/>
              <a:cs typeface="宋体" pitchFamily="2" charset="-122"/>
            </a:endParaRPr>
          </a:p>
          <a:p>
            <a:pPr marL="12700" algn="just">
              <a:spcBef>
                <a:spcPts val="480"/>
              </a:spcBef>
            </a:pPr>
            <a:r>
              <a:rPr sz="1600" dirty="0">
                <a:solidFill>
                  <a:prstClr val="black"/>
                </a:solidFill>
                <a:latin typeface="宋体" pitchFamily="2" charset="-122"/>
                <a:cs typeface="宋体" pitchFamily="2" charset="-122"/>
              </a:rPr>
              <a:t>名”</a:t>
            </a:r>
            <a:r>
              <a:rPr sz="1600" spc="-5" dirty="0">
                <a:solidFill>
                  <a:prstClr val="black"/>
                </a:solidFill>
                <a:latin typeface="宋体" pitchFamily="2" charset="-122"/>
                <a:cs typeface="宋体" pitchFamily="2" charset="-122"/>
              </a:rPr>
              <a:t>均</a:t>
            </a:r>
            <a:r>
              <a:rPr sz="1600" dirty="0">
                <a:solidFill>
                  <a:prstClr val="black"/>
                </a:solidFill>
                <a:latin typeface="宋体" pitchFamily="2" charset="-122"/>
                <a:cs typeface="宋体" pitchFamily="2" charset="-122"/>
              </a:rPr>
              <a:t>对</a:t>
            </a:r>
            <a:r>
              <a:rPr sz="1600" spc="-5" dirty="0">
                <a:solidFill>
                  <a:prstClr val="black"/>
                </a:solidFill>
                <a:latin typeface="宋体" pitchFamily="2" charset="-122"/>
                <a:cs typeface="宋体" pitchFamily="2" charset="-122"/>
              </a:rPr>
              <a:t>应</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是</a:t>
            </a:r>
            <a:r>
              <a:rPr sz="1600" dirty="0">
                <a:solidFill>
                  <a:prstClr val="black"/>
                </a:solidFill>
                <a:latin typeface="宋体" pitchFamily="2" charset="-122"/>
                <a:cs typeface="宋体" pitchFamily="2" charset="-122"/>
              </a:rPr>
              <a:t>物</a:t>
            </a:r>
            <a:r>
              <a:rPr sz="1600" spc="-5" dirty="0">
                <a:solidFill>
                  <a:prstClr val="black"/>
                </a:solidFill>
                <a:latin typeface="宋体" pitchFamily="2" charset="-122"/>
                <a:cs typeface="宋体" pitchFamily="2" charset="-122"/>
              </a:rPr>
              <a:t>实</a:t>
            </a:r>
            <a:r>
              <a:rPr sz="1600" dirty="0">
                <a:solidFill>
                  <a:prstClr val="black"/>
                </a:solidFill>
                <a:latin typeface="宋体" pitchFamily="2" charset="-122"/>
                <a:cs typeface="宋体" pitchFamily="2" charset="-122"/>
              </a:rPr>
              <a:t>例的“</a:t>
            </a:r>
            <a:r>
              <a:rPr sz="1600" spc="-5" dirty="0">
                <a:solidFill>
                  <a:prstClr val="black"/>
                </a:solidFill>
                <a:latin typeface="宋体" pitchFamily="2" charset="-122"/>
                <a:cs typeface="宋体" pitchFamily="2" charset="-122"/>
              </a:rPr>
              <a:t>认证</a:t>
            </a:r>
            <a:r>
              <a:rPr sz="1600" dirty="0">
                <a:solidFill>
                  <a:prstClr val="black"/>
                </a:solidFill>
                <a:latin typeface="宋体" pitchFamily="2" charset="-122"/>
                <a:cs typeface="宋体" pitchFamily="2" charset="-122"/>
              </a:rPr>
              <a:t>标</a:t>
            </a:r>
            <a:r>
              <a:rPr sz="1600" spc="-5" dirty="0">
                <a:solidFill>
                  <a:prstClr val="black"/>
                </a:solidFill>
                <a:latin typeface="宋体" pitchFamily="2" charset="-122"/>
                <a:cs typeface="宋体" pitchFamily="2" charset="-122"/>
              </a:rPr>
              <a:t>识</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12700" marR="205105" algn="just">
              <a:lnSpc>
                <a:spcPct val="125000"/>
              </a:lnSpc>
            </a:pPr>
            <a:r>
              <a:rPr sz="1600" spc="110" dirty="0">
                <a:solidFill>
                  <a:prstClr val="black"/>
                </a:solidFill>
                <a:latin typeface="宋体" pitchFamily="2" charset="-122"/>
                <a:cs typeface="宋体" pitchFamily="2" charset="-122"/>
              </a:rPr>
              <a:t>“</a:t>
            </a:r>
            <a:r>
              <a:rPr sz="1600" spc="100" dirty="0">
                <a:solidFill>
                  <a:prstClr val="black"/>
                </a:solidFill>
                <a:latin typeface="宋体" pitchFamily="2" charset="-122"/>
                <a:cs typeface="宋体" pitchFamily="2" charset="-122"/>
              </a:rPr>
              <a:t>密</a:t>
            </a:r>
            <a:r>
              <a:rPr sz="1600" spc="105" dirty="0">
                <a:solidFill>
                  <a:prstClr val="black"/>
                </a:solidFill>
                <a:latin typeface="宋体" pitchFamily="2" charset="-122"/>
                <a:cs typeface="宋体" pitchFamily="2" charset="-122"/>
              </a:rPr>
              <a:t>码</a:t>
            </a:r>
            <a:r>
              <a:rPr sz="1600" spc="100" dirty="0">
                <a:solidFill>
                  <a:prstClr val="black"/>
                </a:solidFill>
                <a:latin typeface="宋体" pitchFamily="2" charset="-122"/>
                <a:cs typeface="宋体" pitchFamily="2" charset="-122"/>
              </a:rPr>
              <a:t>”</a:t>
            </a:r>
            <a:r>
              <a:rPr sz="1600" spc="105" dirty="0">
                <a:solidFill>
                  <a:prstClr val="black"/>
                </a:solidFill>
                <a:latin typeface="宋体" pitchFamily="2" charset="-122"/>
                <a:cs typeface="宋体" pitchFamily="2" charset="-122"/>
              </a:rPr>
              <a:t>对</a:t>
            </a:r>
            <a:r>
              <a:rPr sz="1600" spc="100" dirty="0">
                <a:solidFill>
                  <a:prstClr val="black"/>
                </a:solidFill>
                <a:latin typeface="宋体" pitchFamily="2" charset="-122"/>
                <a:cs typeface="宋体" pitchFamily="2" charset="-122"/>
              </a:rPr>
              <a:t>应的</a:t>
            </a:r>
            <a:r>
              <a:rPr sz="1600" spc="105" dirty="0">
                <a:solidFill>
                  <a:prstClr val="black"/>
                </a:solidFill>
                <a:latin typeface="宋体" pitchFamily="2" charset="-122"/>
                <a:cs typeface="宋体" pitchFamily="2" charset="-122"/>
              </a:rPr>
              <a:t>是</a:t>
            </a:r>
            <a:r>
              <a:rPr sz="1600" spc="100" dirty="0">
                <a:solidFill>
                  <a:prstClr val="black"/>
                </a:solidFill>
                <a:latin typeface="宋体" pitchFamily="2" charset="-122"/>
                <a:cs typeface="宋体" pitchFamily="2" charset="-122"/>
              </a:rPr>
              <a:t>物</a:t>
            </a:r>
            <a:r>
              <a:rPr sz="1600" spc="105" dirty="0">
                <a:solidFill>
                  <a:prstClr val="black"/>
                </a:solidFill>
                <a:latin typeface="宋体" pitchFamily="2" charset="-122"/>
                <a:cs typeface="宋体" pitchFamily="2" charset="-122"/>
              </a:rPr>
              <a:t>实</a:t>
            </a:r>
            <a:r>
              <a:rPr sz="1600" spc="100" dirty="0">
                <a:solidFill>
                  <a:prstClr val="black"/>
                </a:solidFill>
                <a:latin typeface="宋体" pitchFamily="2" charset="-122"/>
                <a:cs typeface="宋体" pitchFamily="2" charset="-122"/>
              </a:rPr>
              <a:t>例</a:t>
            </a:r>
            <a:r>
              <a:rPr sz="1600" spc="105" dirty="0">
                <a:solidFill>
                  <a:prstClr val="black"/>
                </a:solidFill>
                <a:latin typeface="宋体" pitchFamily="2" charset="-122"/>
                <a:cs typeface="宋体" pitchFamily="2" charset="-122"/>
              </a:rPr>
              <a:t>的</a:t>
            </a:r>
            <a:r>
              <a:rPr sz="1600" spc="110" dirty="0">
                <a:solidFill>
                  <a:prstClr val="black"/>
                </a:solidFill>
                <a:latin typeface="宋体" pitchFamily="2" charset="-122"/>
                <a:cs typeface="宋体" pitchFamily="2" charset="-122"/>
              </a:rPr>
              <a:t>“</a:t>
            </a:r>
            <a:r>
              <a:rPr sz="1600" spc="100" dirty="0">
                <a:solidFill>
                  <a:prstClr val="black"/>
                </a:solidFill>
                <a:latin typeface="宋体" pitchFamily="2" charset="-122"/>
                <a:cs typeface="宋体" pitchFamily="2" charset="-122"/>
              </a:rPr>
              <a:t>认</a:t>
            </a:r>
            <a:r>
              <a:rPr sz="1600" spc="110" dirty="0">
                <a:solidFill>
                  <a:prstClr val="black"/>
                </a:solidFill>
                <a:latin typeface="宋体" pitchFamily="2" charset="-122"/>
                <a:cs typeface="宋体" pitchFamily="2" charset="-122"/>
              </a:rPr>
              <a:t>证</a:t>
            </a:r>
            <a:r>
              <a:rPr sz="1600" spc="-5" dirty="0">
                <a:solidFill>
                  <a:prstClr val="black"/>
                </a:solidFill>
                <a:latin typeface="宋体" pitchFamily="2" charset="-122"/>
                <a:cs typeface="宋体" pitchFamily="2" charset="-122"/>
              </a:rPr>
              <a:t>密 </a:t>
            </a:r>
            <a:r>
              <a:rPr sz="1600" dirty="0">
                <a:solidFill>
                  <a:prstClr val="black"/>
                </a:solidFill>
                <a:latin typeface="宋体" pitchFamily="2" charset="-122"/>
                <a:cs typeface="宋体" pitchFamily="2" charset="-122"/>
              </a:rPr>
              <a:t>钥”</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需</a:t>
            </a:r>
            <a:r>
              <a:rPr sz="1600" spc="-5" dirty="0">
                <a:solidFill>
                  <a:prstClr val="black"/>
                </a:solidFill>
                <a:latin typeface="宋体" pitchFamily="2" charset="-122"/>
                <a:cs typeface="宋体" pitchFamily="2" charset="-122"/>
              </a:rPr>
              <a:t>待</a:t>
            </a:r>
            <a:r>
              <a:rPr sz="1600" spc="5" dirty="0">
                <a:solidFill>
                  <a:prstClr val="black"/>
                </a:solidFill>
                <a:latin typeface="宋体" pitchFamily="2" charset="-122"/>
                <a:cs typeface="宋体" pitchFamily="2" charset="-122"/>
              </a:rPr>
              <a:t>项</a:t>
            </a:r>
            <a:r>
              <a:rPr sz="1600" spc="-5" dirty="0">
                <a:solidFill>
                  <a:prstClr val="black"/>
                </a:solidFill>
                <a:latin typeface="宋体" pitchFamily="2" charset="-122"/>
                <a:cs typeface="宋体" pitchFamily="2" charset="-122"/>
              </a:rPr>
              <a:t>目</a:t>
            </a:r>
            <a:r>
              <a:rPr sz="1600" spc="5" dirty="0">
                <a:solidFill>
                  <a:prstClr val="black"/>
                </a:solidFill>
                <a:latin typeface="宋体" pitchFamily="2" charset="-122"/>
                <a:cs typeface="宋体" pitchFamily="2" charset="-122"/>
              </a:rPr>
              <a:t>三</a:t>
            </a:r>
            <a:r>
              <a:rPr sz="1600" dirty="0">
                <a:solidFill>
                  <a:prstClr val="black"/>
                </a:solidFill>
                <a:latin typeface="宋体" pitchFamily="2" charset="-122"/>
                <a:cs typeface="宋体" pitchFamily="2" charset="-122"/>
              </a:rPr>
              <a:t>任</a:t>
            </a:r>
            <a:r>
              <a:rPr sz="1600" spc="-5" dirty="0">
                <a:solidFill>
                  <a:prstClr val="black"/>
                </a:solidFill>
                <a:latin typeface="宋体" pitchFamily="2" charset="-122"/>
                <a:cs typeface="宋体" pitchFamily="2" charset="-122"/>
              </a:rPr>
              <a:t>务</a:t>
            </a:r>
            <a:r>
              <a:rPr sz="1600" spc="5" dirty="0">
                <a:solidFill>
                  <a:prstClr val="black"/>
                </a:solidFill>
                <a:latin typeface="宋体" pitchFamily="2" charset="-122"/>
                <a:cs typeface="宋体" pitchFamily="2" charset="-122"/>
              </a:rPr>
              <a:t>二</a:t>
            </a:r>
            <a:r>
              <a:rPr sz="1600" spc="-5" dirty="0">
                <a:solidFill>
                  <a:prstClr val="black"/>
                </a:solidFill>
                <a:latin typeface="宋体" pitchFamily="2" charset="-122"/>
                <a:cs typeface="宋体" pitchFamily="2" charset="-122"/>
              </a:rPr>
              <a:t>完</a:t>
            </a:r>
            <a:r>
              <a:rPr sz="1600" spc="5" dirty="0">
                <a:solidFill>
                  <a:prstClr val="black"/>
                </a:solidFill>
                <a:latin typeface="宋体" pitchFamily="2" charset="-122"/>
                <a:cs typeface="宋体" pitchFamily="2" charset="-122"/>
              </a:rPr>
              <a:t>成</a:t>
            </a:r>
            <a:r>
              <a:rPr sz="1600" spc="-5"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a:t>
            </a:r>
            <a:r>
              <a:rPr sz="1600" spc="-5" dirty="0">
                <a:solidFill>
                  <a:prstClr val="black"/>
                </a:solidFill>
                <a:latin typeface="宋体" pitchFamily="2" charset="-122"/>
                <a:cs typeface="宋体" pitchFamily="2" charset="-122"/>
              </a:rPr>
              <a:t>实例 </a:t>
            </a:r>
            <a:r>
              <a:rPr sz="1600" dirty="0">
                <a:solidFill>
                  <a:prstClr val="black"/>
                </a:solidFill>
                <a:latin typeface="宋体" pitchFamily="2" charset="-122"/>
                <a:cs typeface="宋体" pitchFamily="2" charset="-122"/>
              </a:rPr>
              <a:t>创</a:t>
            </a:r>
            <a:r>
              <a:rPr sz="1600" spc="-5" dirty="0">
                <a:solidFill>
                  <a:prstClr val="black"/>
                </a:solidFill>
                <a:latin typeface="宋体" pitchFamily="2" charset="-122"/>
                <a:cs typeface="宋体" pitchFamily="2" charset="-122"/>
              </a:rPr>
              <a:t>建</a:t>
            </a:r>
            <a:r>
              <a:rPr sz="1600" spc="-10" dirty="0">
                <a:solidFill>
                  <a:prstClr val="black"/>
                </a:solidFill>
                <a:latin typeface="宋体" pitchFamily="2" charset="-122"/>
                <a:cs typeface="宋体" pitchFamily="2" charset="-122"/>
              </a:rPr>
              <a:t>获</a:t>
            </a:r>
            <a:r>
              <a:rPr sz="1600" dirty="0">
                <a:solidFill>
                  <a:prstClr val="black"/>
                </a:solidFill>
                <a:latin typeface="宋体" pitchFamily="2" charset="-122"/>
                <a:cs typeface="宋体" pitchFamily="2" charset="-122"/>
              </a:rPr>
              <a:t>得</a:t>
            </a:r>
            <a:r>
              <a:rPr sz="1600" spc="-5" dirty="0">
                <a:solidFill>
                  <a:prstClr val="black"/>
                </a:solidFill>
                <a:latin typeface="宋体" pitchFamily="2" charset="-122"/>
                <a:cs typeface="宋体" pitchFamily="2" charset="-122"/>
              </a:rPr>
              <a:t>相</a:t>
            </a:r>
            <a:r>
              <a:rPr sz="1600" spc="-10"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信</a:t>
            </a:r>
            <a:r>
              <a:rPr sz="160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后</a:t>
            </a:r>
            <a:r>
              <a:rPr sz="1600" spc="-10" dirty="0">
                <a:solidFill>
                  <a:prstClr val="black"/>
                </a:solidFill>
                <a:latin typeface="宋体" pitchFamily="2" charset="-122"/>
                <a:cs typeface="宋体" pitchFamily="2" charset="-122"/>
              </a:rPr>
              <a:t>回</a:t>
            </a:r>
            <a:r>
              <a:rPr sz="1600" spc="10" dirty="0">
                <a:solidFill>
                  <a:prstClr val="black"/>
                </a:solidFill>
                <a:latin typeface="宋体" pitchFamily="2" charset="-122"/>
                <a:cs typeface="宋体" pitchFamily="2" charset="-122"/>
              </a:rPr>
              <a:t>填</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12700" marR="5080" indent="278765">
              <a:lnSpc>
                <a:spcPct val="125000"/>
              </a:lnSpc>
              <a:spcBef>
                <a:spcPts val="300"/>
              </a:spcBef>
            </a:pPr>
            <a:r>
              <a:rPr sz="1600" spc="75" dirty="0">
                <a:solidFill>
                  <a:prstClr val="black"/>
                </a:solidFill>
                <a:latin typeface="宋体" pitchFamily="2" charset="-122"/>
                <a:cs typeface="宋体" pitchFamily="2" charset="-122"/>
              </a:rPr>
              <a:t>②在</a:t>
            </a:r>
            <a:r>
              <a:rPr sz="1600" spc="65" dirty="0">
                <a:solidFill>
                  <a:prstClr val="black"/>
                </a:solidFill>
                <a:latin typeface="宋体" pitchFamily="2" charset="-122"/>
                <a:cs typeface="宋体" pitchFamily="2" charset="-122"/>
              </a:rPr>
              <a:t>网</a:t>
            </a:r>
            <a:r>
              <a:rPr sz="1600" spc="75" dirty="0">
                <a:solidFill>
                  <a:prstClr val="black"/>
                </a:solidFill>
                <a:latin typeface="宋体" pitchFamily="2" charset="-122"/>
                <a:cs typeface="宋体" pitchFamily="2" charset="-122"/>
              </a:rPr>
              <a:t>关</a:t>
            </a:r>
            <a:r>
              <a:rPr sz="1600" spc="65" dirty="0">
                <a:solidFill>
                  <a:prstClr val="black"/>
                </a:solidFill>
                <a:latin typeface="宋体" pitchFamily="2" charset="-122"/>
                <a:cs typeface="宋体" pitchFamily="2" charset="-122"/>
              </a:rPr>
              <a:t>配</a:t>
            </a:r>
            <a:r>
              <a:rPr sz="1600" spc="75" dirty="0">
                <a:solidFill>
                  <a:prstClr val="black"/>
                </a:solidFill>
                <a:latin typeface="宋体" pitchFamily="2" charset="-122"/>
                <a:cs typeface="宋体" pitchFamily="2" charset="-122"/>
              </a:rPr>
              <a:t>置</a:t>
            </a:r>
            <a:r>
              <a:rPr sz="1600" spc="65" dirty="0">
                <a:solidFill>
                  <a:prstClr val="black"/>
                </a:solidFill>
                <a:latin typeface="宋体" pitchFamily="2" charset="-122"/>
                <a:cs typeface="宋体" pitchFamily="2" charset="-122"/>
              </a:rPr>
              <a:t>的</a:t>
            </a:r>
            <a:r>
              <a:rPr sz="1600" spc="75" dirty="0">
                <a:solidFill>
                  <a:prstClr val="black"/>
                </a:solidFill>
                <a:latin typeface="宋体" pitchFamily="2" charset="-122"/>
                <a:cs typeface="宋体" pitchFamily="2" charset="-122"/>
              </a:rPr>
              <a:t>四</a:t>
            </a:r>
            <a:r>
              <a:rPr sz="1600" spc="65" dirty="0">
                <a:solidFill>
                  <a:prstClr val="black"/>
                </a:solidFill>
                <a:latin typeface="宋体" pitchFamily="2" charset="-122"/>
                <a:cs typeface="宋体" pitchFamily="2" charset="-122"/>
              </a:rPr>
              <a:t>个</a:t>
            </a:r>
            <a:r>
              <a:rPr sz="1600" spc="75" dirty="0">
                <a:solidFill>
                  <a:prstClr val="black"/>
                </a:solidFill>
                <a:latin typeface="宋体" pitchFamily="2" charset="-122"/>
                <a:cs typeface="宋体" pitchFamily="2" charset="-122"/>
              </a:rPr>
              <a:t>页</a:t>
            </a:r>
            <a:r>
              <a:rPr sz="1600" spc="65" dirty="0">
                <a:solidFill>
                  <a:prstClr val="black"/>
                </a:solidFill>
                <a:latin typeface="宋体" pitchFamily="2" charset="-122"/>
                <a:cs typeface="宋体" pitchFamily="2" charset="-122"/>
              </a:rPr>
              <a:t>面</a:t>
            </a:r>
            <a:r>
              <a:rPr sz="1600" spc="95" dirty="0">
                <a:solidFill>
                  <a:prstClr val="black"/>
                </a:solidFill>
                <a:latin typeface="宋体" pitchFamily="2" charset="-122"/>
                <a:cs typeface="宋体" pitchFamily="2" charset="-122"/>
              </a:rPr>
              <a:t>中</a:t>
            </a:r>
            <a:r>
              <a:rPr sz="1600" spc="65" dirty="0">
                <a:solidFill>
                  <a:prstClr val="black"/>
                </a:solidFill>
                <a:latin typeface="宋体" pitchFamily="2" charset="-122"/>
                <a:cs typeface="宋体" pitchFamily="2" charset="-122"/>
              </a:rPr>
              <a:t>，都会 </a:t>
            </a:r>
            <a:r>
              <a:rPr sz="1600" dirty="0">
                <a:solidFill>
                  <a:prstClr val="black"/>
                </a:solidFill>
                <a:latin typeface="宋体" pitchFamily="2" charset="-122"/>
                <a:cs typeface="宋体" pitchFamily="2" charset="-122"/>
              </a:rPr>
              <a:t>设置</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取</a:t>
            </a:r>
            <a:r>
              <a:rPr sz="1600" spc="-5" dirty="0">
                <a:solidFill>
                  <a:prstClr val="black"/>
                </a:solidFill>
                <a:latin typeface="宋体" pitchFamily="2" charset="-122"/>
                <a:cs typeface="宋体" pitchFamily="2" charset="-122"/>
              </a:rPr>
              <a:t>消</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读</a:t>
            </a:r>
            <a:r>
              <a:rPr sz="1600" spc="-5" dirty="0">
                <a:solidFill>
                  <a:prstClr val="black"/>
                </a:solidFill>
                <a:latin typeface="宋体" pitchFamily="2" charset="-122"/>
                <a:cs typeface="宋体" pitchFamily="2" charset="-122"/>
              </a:rPr>
              <a:t>取</a:t>
            </a:r>
            <a:r>
              <a:rPr sz="1600" dirty="0">
                <a:solidFill>
                  <a:prstClr val="black"/>
                </a:solidFill>
                <a:latin typeface="宋体" pitchFamily="2" charset="-122"/>
                <a:cs typeface="宋体" pitchFamily="2" charset="-122"/>
              </a:rPr>
              <a:t>配</a:t>
            </a:r>
            <a:r>
              <a:rPr sz="1600" spc="-5" dirty="0">
                <a:solidFill>
                  <a:prstClr val="black"/>
                </a:solidFill>
                <a:latin typeface="宋体" pitchFamily="2" charset="-122"/>
                <a:cs typeface="宋体" pitchFamily="2" charset="-122"/>
              </a:rPr>
              <a:t>置</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“下</a:t>
            </a:r>
            <a:r>
              <a:rPr sz="1600" dirty="0">
                <a:solidFill>
                  <a:prstClr val="black"/>
                </a:solidFill>
                <a:latin typeface="宋体" pitchFamily="2" charset="-122"/>
                <a:cs typeface="宋体" pitchFamily="2" charset="-122"/>
              </a:rPr>
              <a:t>发</a:t>
            </a:r>
            <a:r>
              <a:rPr sz="1600" spc="-5" dirty="0">
                <a:solidFill>
                  <a:prstClr val="black"/>
                </a:solidFill>
                <a:latin typeface="宋体" pitchFamily="2" charset="-122"/>
                <a:cs typeface="宋体" pitchFamily="2" charset="-122"/>
              </a:rPr>
              <a:t>配</a:t>
            </a:r>
            <a:r>
              <a:rPr sz="1600" dirty="0">
                <a:solidFill>
                  <a:prstClr val="black"/>
                </a:solidFill>
                <a:latin typeface="宋体" pitchFamily="2" charset="-122"/>
                <a:cs typeface="宋体" pitchFamily="2" charset="-122"/>
              </a:rPr>
              <a:t>置</a:t>
            </a:r>
            <a:r>
              <a:rPr sz="1600" spc="-5" dirty="0">
                <a:solidFill>
                  <a:prstClr val="black"/>
                </a:solidFill>
                <a:latin typeface="宋体" pitchFamily="2" charset="-122"/>
                <a:cs typeface="宋体" pitchFamily="2" charset="-122"/>
              </a:rPr>
              <a:t>” </a:t>
            </a:r>
            <a:r>
              <a:rPr sz="1600" spc="55" dirty="0">
                <a:solidFill>
                  <a:prstClr val="black"/>
                </a:solidFill>
                <a:latin typeface="宋体" pitchFamily="2" charset="-122"/>
                <a:cs typeface="宋体" pitchFamily="2" charset="-122"/>
              </a:rPr>
              <a:t>按钮</a:t>
            </a:r>
            <a:r>
              <a:rPr sz="1600" spc="50"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每</a:t>
            </a:r>
            <a:r>
              <a:rPr sz="1600" spc="40" dirty="0">
                <a:solidFill>
                  <a:prstClr val="black"/>
                </a:solidFill>
                <a:latin typeface="宋体" pitchFamily="2" charset="-122"/>
                <a:cs typeface="宋体" pitchFamily="2" charset="-122"/>
              </a:rPr>
              <a:t>个</a:t>
            </a:r>
            <a:r>
              <a:rPr sz="1600" spc="55" dirty="0">
                <a:solidFill>
                  <a:prstClr val="black"/>
                </a:solidFill>
                <a:latin typeface="宋体" pitchFamily="2" charset="-122"/>
                <a:cs typeface="宋体" pitchFamily="2" charset="-122"/>
              </a:rPr>
              <a:t>页</a:t>
            </a:r>
            <a:r>
              <a:rPr sz="1600" spc="40" dirty="0">
                <a:solidFill>
                  <a:prstClr val="black"/>
                </a:solidFill>
                <a:latin typeface="宋体" pitchFamily="2" charset="-122"/>
                <a:cs typeface="宋体" pitchFamily="2" charset="-122"/>
              </a:rPr>
              <a:t>面</a:t>
            </a:r>
            <a:r>
              <a:rPr sz="1600" spc="55" dirty="0">
                <a:solidFill>
                  <a:prstClr val="black"/>
                </a:solidFill>
                <a:latin typeface="宋体" pitchFamily="2" charset="-122"/>
                <a:cs typeface="宋体" pitchFamily="2" charset="-122"/>
              </a:rPr>
              <a:t>的</a:t>
            </a:r>
            <a:r>
              <a:rPr sz="1600" spc="50" dirty="0">
                <a:solidFill>
                  <a:prstClr val="black"/>
                </a:solidFill>
                <a:latin typeface="宋体" pitchFamily="2" charset="-122"/>
                <a:cs typeface="宋体" pitchFamily="2" charset="-122"/>
              </a:rPr>
              <a:t>这</a:t>
            </a:r>
            <a:r>
              <a:rPr sz="1600" spc="45" dirty="0">
                <a:solidFill>
                  <a:prstClr val="black"/>
                </a:solidFill>
                <a:latin typeface="宋体" pitchFamily="2" charset="-122"/>
                <a:cs typeface="宋体" pitchFamily="2" charset="-122"/>
              </a:rPr>
              <a:t>3</a:t>
            </a:r>
            <a:r>
              <a:rPr sz="1600" spc="50" dirty="0">
                <a:solidFill>
                  <a:prstClr val="black"/>
                </a:solidFill>
                <a:latin typeface="宋体" pitchFamily="2" charset="-122"/>
                <a:cs typeface="宋体" pitchFamily="2" charset="-122"/>
              </a:rPr>
              <a:t>个</a:t>
            </a:r>
            <a:r>
              <a:rPr sz="1600" spc="40" dirty="0">
                <a:solidFill>
                  <a:prstClr val="black"/>
                </a:solidFill>
                <a:latin typeface="宋体" pitchFamily="2" charset="-122"/>
                <a:cs typeface="宋体" pitchFamily="2" charset="-122"/>
              </a:rPr>
              <a:t>按</a:t>
            </a:r>
            <a:r>
              <a:rPr sz="1600" spc="55" dirty="0">
                <a:solidFill>
                  <a:prstClr val="black"/>
                </a:solidFill>
                <a:latin typeface="宋体" pitchFamily="2" charset="-122"/>
                <a:cs typeface="宋体" pitchFamily="2" charset="-122"/>
              </a:rPr>
              <a:t>钮</a:t>
            </a:r>
            <a:r>
              <a:rPr sz="1600" spc="40"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都是对 </a:t>
            </a:r>
            <a:r>
              <a:rPr sz="1600" dirty="0">
                <a:solidFill>
                  <a:prstClr val="black"/>
                </a:solidFill>
                <a:latin typeface="宋体" pitchFamily="2" charset="-122"/>
                <a:cs typeface="宋体" pitchFamily="2" charset="-122"/>
              </a:rPr>
              <a:t>所</a:t>
            </a:r>
            <a:r>
              <a:rPr sz="1600" spc="-5" dirty="0">
                <a:solidFill>
                  <a:prstClr val="black"/>
                </a:solidFill>
                <a:latin typeface="宋体" pitchFamily="2" charset="-122"/>
                <a:cs typeface="宋体" pitchFamily="2" charset="-122"/>
              </a:rPr>
              <a:t>有</a:t>
            </a:r>
            <a:r>
              <a:rPr sz="1600" spc="-10" dirty="0">
                <a:solidFill>
                  <a:prstClr val="black"/>
                </a:solidFill>
                <a:latin typeface="宋体" pitchFamily="2" charset="-122"/>
                <a:cs typeface="宋体" pitchFamily="2" charset="-122"/>
              </a:rPr>
              <a:t>页</a:t>
            </a:r>
            <a:r>
              <a:rPr sz="1600" dirty="0">
                <a:solidFill>
                  <a:prstClr val="black"/>
                </a:solidFill>
                <a:latin typeface="宋体" pitchFamily="2" charset="-122"/>
                <a:cs typeface="宋体" pitchFamily="2" charset="-122"/>
              </a:rPr>
              <a:t>面</a:t>
            </a:r>
            <a:r>
              <a:rPr sz="1600" spc="-5" dirty="0">
                <a:solidFill>
                  <a:prstClr val="black"/>
                </a:solidFill>
                <a:latin typeface="宋体" pitchFamily="2" charset="-122"/>
                <a:cs typeface="宋体" pitchFamily="2" charset="-122"/>
              </a:rPr>
              <a:t>生效。</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147565" y="1066291"/>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30604" y="1929129"/>
            <a:ext cx="67716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6</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下发配置成功后，会弹出来“下发成功”的提示信息。</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051560" y="2555748"/>
            <a:ext cx="10088880" cy="33223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048511" y="2552700"/>
            <a:ext cx="10095230" cy="3328670"/>
          </a:xfrm>
          <a:custGeom>
            <a:avLst/>
            <a:gdLst/>
            <a:ahLst/>
            <a:cxnLst/>
            <a:rect l="l" t="t" r="r" b="b"/>
            <a:pathLst>
              <a:path w="10095230" h="3328670">
                <a:moveTo>
                  <a:pt x="0" y="3328416"/>
                </a:moveTo>
                <a:lnTo>
                  <a:pt x="10094976" y="3328416"/>
                </a:lnTo>
                <a:lnTo>
                  <a:pt x="10094976" y="0"/>
                </a:lnTo>
                <a:lnTo>
                  <a:pt x="0" y="0"/>
                </a:lnTo>
                <a:lnTo>
                  <a:pt x="0" y="3328416"/>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417700" y="930402"/>
            <a:ext cx="9361170" cy="1394460"/>
          </a:xfrm>
          <a:prstGeom prst="rect">
            <a:avLst/>
          </a:prstGeom>
        </p:spPr>
        <p:txBody>
          <a:bodyPr vert="horz" wrap="square" lIns="0" tIns="0" rIns="0" bIns="0" rtlCol="0">
            <a:spAutoFit/>
          </a:bodyPr>
          <a:lstStyle/>
          <a:p>
            <a:pPr marL="274256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925"/>
              </a:spcBef>
            </a:pPr>
            <a:r>
              <a:rPr b="1" spc="10"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7</a:t>
            </a:r>
            <a:r>
              <a:rPr b="1"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下</a:t>
            </a:r>
            <a:r>
              <a:rPr spc="10" dirty="0">
                <a:solidFill>
                  <a:prstClr val="black"/>
                </a:solidFill>
                <a:latin typeface="微软雅黑" panose="020B0503020204020204" charset="-122"/>
                <a:cs typeface="微软雅黑" panose="020B0503020204020204" charset="-122"/>
              </a:rPr>
              <a:t>发过配置</a:t>
            </a:r>
            <a:r>
              <a:rPr dirty="0">
                <a:solidFill>
                  <a:prstClr val="black"/>
                </a:solidFill>
                <a:latin typeface="微软雅黑" panose="020B0503020204020204" charset="-122"/>
                <a:cs typeface="微软雅黑" panose="020B0503020204020204" charset="-122"/>
              </a:rPr>
              <a:t>之</a:t>
            </a:r>
            <a:r>
              <a:rPr spc="5" dirty="0">
                <a:solidFill>
                  <a:prstClr val="black"/>
                </a:solidFill>
                <a:latin typeface="微软雅黑" panose="020B0503020204020204" charset="-122"/>
                <a:cs typeface="微软雅黑" panose="020B0503020204020204" charset="-122"/>
              </a:rPr>
              <a:t>后</a:t>
            </a:r>
            <a:r>
              <a:rPr spc="10" dirty="0">
                <a:solidFill>
                  <a:prstClr val="black"/>
                </a:solidFill>
                <a:latin typeface="微软雅黑" panose="020B0503020204020204" charset="-122"/>
                <a:cs typeface="微软雅黑" panose="020B0503020204020204" charset="-122"/>
              </a:rPr>
              <a:t>，再次进</a:t>
            </a:r>
            <a:r>
              <a:rPr dirty="0">
                <a:solidFill>
                  <a:prstClr val="black"/>
                </a:solidFill>
                <a:latin typeface="微软雅黑" panose="020B0503020204020204" charset="-122"/>
                <a:cs typeface="微软雅黑" panose="020B0503020204020204" charset="-122"/>
              </a:rPr>
              <a:t>入网</a:t>
            </a:r>
            <a:r>
              <a:rPr spc="10" dirty="0">
                <a:solidFill>
                  <a:prstClr val="black"/>
                </a:solidFill>
                <a:latin typeface="微软雅黑" panose="020B0503020204020204" charset="-122"/>
                <a:cs typeface="微软雅黑" panose="020B0503020204020204" charset="-122"/>
              </a:rPr>
              <a:t>关配置页面</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可看到配</a:t>
            </a:r>
            <a:r>
              <a:rPr dirty="0">
                <a:solidFill>
                  <a:prstClr val="black"/>
                </a:solidFill>
                <a:latin typeface="微软雅黑" panose="020B0503020204020204" charset="-122"/>
                <a:cs typeface="微软雅黑" panose="020B0503020204020204" charset="-122"/>
              </a:rPr>
              <a:t>置页</a:t>
            </a:r>
            <a:r>
              <a:rPr spc="10" dirty="0">
                <a:solidFill>
                  <a:prstClr val="black"/>
                </a:solidFill>
                <a:latin typeface="微软雅黑" panose="020B0503020204020204" charset="-122"/>
                <a:cs typeface="微软雅黑" panose="020B0503020204020204" charset="-122"/>
              </a:rPr>
              <a:t>面是没有</a:t>
            </a:r>
            <a:r>
              <a:rPr dirty="0">
                <a:solidFill>
                  <a:prstClr val="black"/>
                </a:solidFill>
                <a:latin typeface="微软雅黑" panose="020B0503020204020204" charset="-122"/>
                <a:cs typeface="微软雅黑" panose="020B0503020204020204" charset="-122"/>
              </a:rPr>
              <a:t>内容</a:t>
            </a:r>
            <a:r>
              <a:rPr spc="20" dirty="0">
                <a:solidFill>
                  <a:prstClr val="black"/>
                </a:solidFill>
                <a:latin typeface="微软雅黑" panose="020B0503020204020204" charset="-122"/>
                <a:cs typeface="微软雅黑" panose="020B0503020204020204" charset="-122"/>
              </a:rPr>
              <a:t>的</a:t>
            </a:r>
            <a:r>
              <a:rPr spc="2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需要 </a:t>
            </a:r>
            <a:r>
              <a:rPr dirty="0">
                <a:solidFill>
                  <a:prstClr val="black"/>
                </a:solidFill>
                <a:latin typeface="微软雅黑" panose="020B0503020204020204" charset="-122"/>
                <a:cs typeface="微软雅黑" panose="020B0503020204020204" charset="-122"/>
              </a:rPr>
              <a:t>单击“读取配置”才能读取出最近下发的信</a:t>
            </a:r>
            <a:r>
              <a:rPr spc="-25" dirty="0">
                <a:solidFill>
                  <a:prstClr val="black"/>
                </a:solidFill>
                <a:latin typeface="微软雅黑" panose="020B0503020204020204" charset="-122"/>
                <a:cs typeface="微软雅黑" panose="020B0503020204020204" charset="-122"/>
              </a:rPr>
              <a:t>息</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50591" y="2424683"/>
            <a:ext cx="7290816" cy="40355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47544" y="2421635"/>
            <a:ext cx="7297420" cy="4041775"/>
          </a:xfrm>
          <a:custGeom>
            <a:avLst/>
            <a:gdLst/>
            <a:ahLst/>
            <a:cxnLst/>
            <a:rect l="l" t="t" r="r" b="b"/>
            <a:pathLst>
              <a:path w="7297420" h="4041775">
                <a:moveTo>
                  <a:pt x="0" y="4041648"/>
                </a:moveTo>
                <a:lnTo>
                  <a:pt x="7296911" y="4041648"/>
                </a:lnTo>
                <a:lnTo>
                  <a:pt x="7296911" y="0"/>
                </a:lnTo>
                <a:lnTo>
                  <a:pt x="0" y="0"/>
                </a:lnTo>
                <a:lnTo>
                  <a:pt x="0" y="404164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147565" y="913891"/>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78127" y="1458213"/>
            <a:ext cx="9636760" cy="850265"/>
          </a:xfrm>
          <a:prstGeom prst="rect">
            <a:avLst/>
          </a:prstGeom>
        </p:spPr>
        <p:txBody>
          <a:bodyPr vert="horz" wrap="square" lIns="0" tIns="0" rIns="0" bIns="0" rtlCol="0">
            <a:spAutoFit/>
          </a:bodyPr>
          <a:lstStyle/>
          <a:p>
            <a:pPr marL="12700" marR="5080">
              <a:lnSpc>
                <a:spcPct val="150000"/>
              </a:lnSpc>
            </a:pPr>
            <a:r>
              <a:rPr b="1" spc="20"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spc="30"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8</a:t>
            </a:r>
            <a:r>
              <a:rPr b="1"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通</a:t>
            </a:r>
            <a:r>
              <a:rPr spc="20" dirty="0">
                <a:solidFill>
                  <a:prstClr val="black"/>
                </a:solidFill>
                <a:latin typeface="微软雅黑" panose="020B0503020204020204" charset="-122"/>
                <a:cs typeface="微软雅黑" panose="020B0503020204020204" charset="-122"/>
              </a:rPr>
              <a:t>过单击“</a:t>
            </a:r>
            <a:r>
              <a:rPr spc="10" dirty="0">
                <a:solidFill>
                  <a:prstClr val="black"/>
                </a:solidFill>
                <a:latin typeface="微软雅黑" panose="020B0503020204020204" charset="-122"/>
                <a:cs typeface="微软雅黑" panose="020B0503020204020204" charset="-122"/>
              </a:rPr>
              <a:t>读取</a:t>
            </a:r>
            <a:r>
              <a:rPr spc="20" dirty="0">
                <a:solidFill>
                  <a:prstClr val="black"/>
                </a:solidFill>
                <a:latin typeface="微软雅黑" panose="020B0503020204020204" charset="-122"/>
                <a:cs typeface="微软雅黑" panose="020B0503020204020204" charset="-122"/>
              </a:rPr>
              <a:t>配</a:t>
            </a:r>
            <a:r>
              <a:rPr spc="25"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后</a:t>
            </a:r>
            <a:r>
              <a:rPr spc="10" dirty="0">
                <a:solidFill>
                  <a:prstClr val="black"/>
                </a:solidFill>
                <a:latin typeface="微软雅黑" panose="020B0503020204020204" charset="-122"/>
                <a:cs typeface="微软雅黑" panose="020B0503020204020204" charset="-122"/>
              </a:rPr>
              <a:t>显示</a:t>
            </a:r>
            <a:r>
              <a:rPr spc="20" dirty="0">
                <a:solidFill>
                  <a:prstClr val="black"/>
                </a:solidFill>
                <a:latin typeface="微软雅黑" panose="020B0503020204020204" charset="-122"/>
                <a:cs typeface="微软雅黑" panose="020B0503020204020204" charset="-122"/>
              </a:rPr>
              <a:t>出最</a:t>
            </a:r>
            <a:r>
              <a:rPr spc="10" dirty="0">
                <a:solidFill>
                  <a:prstClr val="black"/>
                </a:solidFill>
                <a:latin typeface="微软雅黑" panose="020B0503020204020204" charset="-122"/>
                <a:cs typeface="微软雅黑" panose="020B0503020204020204" charset="-122"/>
              </a:rPr>
              <a:t>近</a:t>
            </a:r>
            <a:r>
              <a:rPr spc="20" dirty="0">
                <a:solidFill>
                  <a:prstClr val="black"/>
                </a:solidFill>
                <a:latin typeface="微软雅黑" panose="020B0503020204020204" charset="-122"/>
                <a:cs typeface="微软雅黑" panose="020B0503020204020204" charset="-122"/>
              </a:rPr>
              <a:t>下</a:t>
            </a:r>
            <a:r>
              <a:rPr spc="10" dirty="0">
                <a:solidFill>
                  <a:prstClr val="black"/>
                </a:solidFill>
                <a:latin typeface="微软雅黑" panose="020B0503020204020204" charset="-122"/>
                <a:cs typeface="微软雅黑" panose="020B0503020204020204" charset="-122"/>
              </a:rPr>
              <a:t>发的</a:t>
            </a:r>
            <a:r>
              <a:rPr spc="20" dirty="0">
                <a:solidFill>
                  <a:prstClr val="black"/>
                </a:solidFill>
                <a:latin typeface="微软雅黑" panose="020B0503020204020204" charset="-122"/>
                <a:cs typeface="微软雅黑" panose="020B0503020204020204" charset="-122"/>
              </a:rPr>
              <a:t>信</a:t>
            </a:r>
            <a:r>
              <a:rPr spc="45" dirty="0">
                <a:solidFill>
                  <a:prstClr val="black"/>
                </a:solidFill>
                <a:latin typeface="微软雅黑" panose="020B0503020204020204" charset="-122"/>
                <a:cs typeface="微软雅黑" panose="020B0503020204020204" charset="-122"/>
              </a:rPr>
              <a:t>息</a:t>
            </a:r>
            <a:r>
              <a:rPr spc="10"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以进</a:t>
            </a:r>
            <a:r>
              <a:rPr spc="25" dirty="0">
                <a:solidFill>
                  <a:prstClr val="black"/>
                </a:solidFill>
                <a:latin typeface="微软雅黑" panose="020B0503020204020204" charset="-122"/>
                <a:cs typeface="微软雅黑" panose="020B0503020204020204" charset="-122"/>
              </a:rPr>
              <a:t>行查</a:t>
            </a:r>
            <a:r>
              <a:rPr spc="10" dirty="0">
                <a:solidFill>
                  <a:prstClr val="black"/>
                </a:solidFill>
                <a:latin typeface="微软雅黑" panose="020B0503020204020204" charset="-122"/>
                <a:cs typeface="微软雅黑" panose="020B0503020204020204" charset="-122"/>
              </a:rPr>
              <a:t>看</a:t>
            </a:r>
            <a:r>
              <a:rPr spc="25" dirty="0">
                <a:solidFill>
                  <a:prstClr val="black"/>
                </a:solidFill>
                <a:latin typeface="微软雅黑" panose="020B0503020204020204" charset="-122"/>
                <a:cs typeface="微软雅黑" panose="020B0503020204020204" charset="-122"/>
              </a:rPr>
              <a:t>或</a:t>
            </a:r>
            <a:r>
              <a:rPr spc="10" dirty="0">
                <a:solidFill>
                  <a:prstClr val="black"/>
                </a:solidFill>
                <a:latin typeface="微软雅黑" panose="020B0503020204020204" charset="-122"/>
                <a:cs typeface="微软雅黑" panose="020B0503020204020204" charset="-122"/>
              </a:rPr>
              <a:t>修</a:t>
            </a:r>
            <a:r>
              <a:rPr spc="5" dirty="0">
                <a:solidFill>
                  <a:prstClr val="black"/>
                </a:solidFill>
                <a:latin typeface="微软雅黑" panose="020B0503020204020204" charset="-122"/>
                <a:cs typeface="微软雅黑" panose="020B0503020204020204" charset="-122"/>
              </a:rPr>
              <a:t>改</a:t>
            </a:r>
            <a:r>
              <a:rPr spc="2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并</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右</a:t>
            </a:r>
            <a:r>
              <a:rPr dirty="0">
                <a:solidFill>
                  <a:prstClr val="black"/>
                </a:solidFill>
                <a:latin typeface="微软雅黑" panose="020B0503020204020204" charset="-122"/>
                <a:cs typeface="微软雅黑" panose="020B0503020204020204" charset="-122"/>
              </a:rPr>
              <a:t>上 角显示上一次下发配置的时间戳。</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923287" y="2407919"/>
            <a:ext cx="8345423" cy="404926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920239" y="2404872"/>
            <a:ext cx="8351520" cy="4055745"/>
          </a:xfrm>
          <a:custGeom>
            <a:avLst/>
            <a:gdLst/>
            <a:ahLst/>
            <a:cxnLst/>
            <a:rect l="l" t="t" r="r" b="b"/>
            <a:pathLst>
              <a:path w="8351520" h="4055745">
                <a:moveTo>
                  <a:pt x="0" y="4055364"/>
                </a:moveTo>
                <a:lnTo>
                  <a:pt x="8351519" y="4055364"/>
                </a:lnTo>
                <a:lnTo>
                  <a:pt x="8351519" y="0"/>
                </a:lnTo>
                <a:lnTo>
                  <a:pt x="0" y="0"/>
                </a:lnTo>
                <a:lnTo>
                  <a:pt x="0" y="4055364"/>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29969" y="949833"/>
            <a:ext cx="9732010" cy="1499870"/>
          </a:xfrm>
          <a:prstGeom prst="rect">
            <a:avLst/>
          </a:prstGeom>
        </p:spPr>
        <p:txBody>
          <a:bodyPr vert="horz" wrap="square" lIns="0" tIns="0" rIns="0" bIns="0" rtlCol="0">
            <a:spAutoFit/>
          </a:bodyPr>
          <a:lstStyle/>
          <a:p>
            <a:pPr marL="635" algn="ctr"/>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网关南向点表参数配置</a:t>
            </a:r>
            <a:endParaRPr sz="2800">
              <a:solidFill>
                <a:prstClr val="black"/>
              </a:solidFill>
              <a:latin typeface="微软雅黑" panose="020B0503020204020204" charset="-122"/>
              <a:cs typeface="微软雅黑" panose="020B0503020204020204" charset="-122"/>
            </a:endParaRPr>
          </a:p>
          <a:p>
            <a:pPr marL="12700">
              <a:spcBef>
                <a:spcPts val="2835"/>
              </a:spcBef>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9</a:t>
            </a:r>
            <a:r>
              <a:rPr spc="35" dirty="0">
                <a:solidFill>
                  <a:prstClr val="black"/>
                </a:solidFill>
                <a:latin typeface="微软雅黑" panose="020B0503020204020204" charset="-122"/>
                <a:cs typeface="微软雅黑" panose="020B0503020204020204" charset="-122"/>
              </a:rPr>
              <a:t>：如果需要修改某个采集点的信息，可以单击该采集点</a:t>
            </a:r>
            <a:r>
              <a:rPr spc="15" dirty="0">
                <a:solidFill>
                  <a:prstClr val="black"/>
                </a:solidFill>
                <a:latin typeface="微软雅黑" panose="020B0503020204020204" charset="-122"/>
                <a:cs typeface="微软雅黑" panose="020B0503020204020204" charset="-122"/>
              </a:rPr>
              <a:t>的</a:t>
            </a:r>
            <a:r>
              <a:rPr spc="35" dirty="0">
                <a:solidFill>
                  <a:prstClr val="black"/>
                </a:solidFill>
                <a:latin typeface="微软雅黑" panose="020B0503020204020204" charset="-122"/>
                <a:cs typeface="微软雅黑" panose="020B0503020204020204" charset="-122"/>
              </a:rPr>
              <a:t>“模拟规</a:t>
            </a:r>
            <a:r>
              <a:rPr spc="30" dirty="0">
                <a:solidFill>
                  <a:prstClr val="black"/>
                </a:solidFill>
                <a:latin typeface="微软雅黑" panose="020B0503020204020204" charset="-122"/>
                <a:cs typeface="微软雅黑" panose="020B0503020204020204" charset="-122"/>
              </a:rPr>
              <a:t>则</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列中的</a:t>
            </a:r>
            <a:r>
              <a:rPr spc="45" dirty="0">
                <a:solidFill>
                  <a:prstClr val="black"/>
                </a:solidFill>
                <a:latin typeface="微软雅黑" panose="020B0503020204020204" charset="-122"/>
                <a:cs typeface="微软雅黑" panose="020B0503020204020204" charset="-122"/>
              </a:rPr>
              <a:t>内</a:t>
            </a:r>
            <a:r>
              <a:rPr spc="50" dirty="0">
                <a:solidFill>
                  <a:prstClr val="black"/>
                </a:solidFill>
                <a:latin typeface="微软雅黑" panose="020B0503020204020204" charset="-122"/>
                <a:cs typeface="微软雅黑" panose="020B0503020204020204" charset="-122"/>
              </a:rPr>
              <a:t>容</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在弹出来</a:t>
            </a:r>
            <a:r>
              <a:rPr dirty="0">
                <a:solidFill>
                  <a:prstClr val="black"/>
                </a:solidFill>
                <a:latin typeface="微软雅黑" panose="020B0503020204020204" charset="-122"/>
                <a:cs typeface="微软雅黑" panose="020B0503020204020204" charset="-122"/>
              </a:rPr>
              <a:t>的</a:t>
            </a:r>
            <a:r>
              <a:rPr spc="-5" dirty="0">
                <a:solidFill>
                  <a:prstClr val="black"/>
                </a:solidFill>
                <a:latin typeface="微软雅黑" panose="020B0503020204020204" charset="-122"/>
                <a:cs typeface="微软雅黑" panose="020B0503020204020204" charset="-122"/>
              </a:rPr>
              <a:t>“修改采集点</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对话框中进行修</a:t>
            </a:r>
            <a:r>
              <a:rPr dirty="0">
                <a:solidFill>
                  <a:prstClr val="black"/>
                </a:solidFill>
                <a:latin typeface="微软雅黑" panose="020B0503020204020204" charset="-122"/>
                <a:cs typeface="微软雅黑" panose="020B0503020204020204" charset="-122"/>
              </a:rPr>
              <a:t>改。</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150619" y="2654808"/>
            <a:ext cx="9890759" cy="33390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147572" y="2651760"/>
            <a:ext cx="9897110" cy="3345179"/>
          </a:xfrm>
          <a:custGeom>
            <a:avLst/>
            <a:gdLst/>
            <a:ahLst/>
            <a:cxnLst/>
            <a:rect l="l" t="t" r="r" b="b"/>
            <a:pathLst>
              <a:path w="9897110" h="3345179">
                <a:moveTo>
                  <a:pt x="0" y="3345179"/>
                </a:moveTo>
                <a:lnTo>
                  <a:pt x="9896856" y="3345179"/>
                </a:lnTo>
                <a:lnTo>
                  <a:pt x="9896856" y="0"/>
                </a:lnTo>
                <a:lnTo>
                  <a:pt x="0" y="0"/>
                </a:lnTo>
                <a:lnTo>
                  <a:pt x="0" y="3345179"/>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1542288" y="1301495"/>
            <a:ext cx="9107423" cy="45339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539239" y="1298447"/>
            <a:ext cx="9113520" cy="4540250"/>
          </a:xfrm>
          <a:custGeom>
            <a:avLst/>
            <a:gdLst/>
            <a:ahLst/>
            <a:cxnLst/>
            <a:rect l="l" t="t" r="r" b="b"/>
            <a:pathLst>
              <a:path w="9113520" h="4540250">
                <a:moveTo>
                  <a:pt x="0" y="4539996"/>
                </a:moveTo>
                <a:lnTo>
                  <a:pt x="9113520" y="4539996"/>
                </a:lnTo>
                <a:lnTo>
                  <a:pt x="9113520" y="0"/>
                </a:lnTo>
                <a:lnTo>
                  <a:pt x="0" y="0"/>
                </a:lnTo>
                <a:lnTo>
                  <a:pt x="0" y="453999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621282" y="6056985"/>
            <a:ext cx="5511800" cy="273685"/>
          </a:xfrm>
          <a:prstGeom prst="rect">
            <a:avLst/>
          </a:prstGeom>
        </p:spPr>
        <p:txBody>
          <a:bodyPr vert="horz" wrap="square" lIns="0" tIns="0" rIns="0" bIns="0" rtlCol="0">
            <a:spAutoFit/>
          </a:bodyPr>
          <a:lstStyle/>
          <a:p>
            <a:pPr marL="12700">
              <a:lnSpc>
                <a:spcPts val="2155"/>
              </a:lnSpc>
            </a:pPr>
            <a:r>
              <a:rPr dirty="0">
                <a:solidFill>
                  <a:prstClr val="black"/>
                </a:solidFill>
                <a:latin typeface="宋体" pitchFamily="2" charset="-122"/>
                <a:cs typeface="宋体" pitchFamily="2" charset="-122"/>
              </a:rPr>
              <a:t>【说明】已有的预置采集点参数信息不支持编辑修改。</a:t>
            </a:r>
            <a:endParaRPr>
              <a:solidFill>
                <a:prstClr val="black"/>
              </a:solidFill>
              <a:latin typeface="宋体" pitchFamily="2" charset="-122"/>
              <a:cs typeface="宋体" pitchFamily="2"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61616" y="5029200"/>
            <a:ext cx="2752725" cy="696595"/>
          </a:xfrm>
          <a:prstGeom prst="rect">
            <a:avLst/>
          </a:prstGeom>
          <a:solidFill>
            <a:srgbClr val="00A755"/>
          </a:solidFill>
        </p:spPr>
        <p:txBody>
          <a:bodyPr vert="horz" wrap="square" lIns="0" tIns="198755" rIns="0" bIns="0" rtlCol="0">
            <a:spAutoFit/>
          </a:bodyPr>
          <a:lstStyle/>
          <a:p>
            <a:pPr marL="233045">
              <a:lnSpc>
                <a:spcPct val="100000"/>
              </a:lnSpc>
              <a:spcBef>
                <a:spcPts val="1565"/>
              </a:spcBef>
            </a:pPr>
            <a:r>
              <a:rPr sz="1800" b="1" spc="-5" dirty="0">
                <a:solidFill>
                  <a:srgbClr val="FFFFFF"/>
                </a:solidFill>
                <a:latin typeface="微软雅黑" panose="020B0503020204020204" charset="-122"/>
                <a:cs typeface="微软雅黑" panose="020B0503020204020204" charset="-122"/>
              </a:rPr>
              <a:t>物理对象（设备实体）</a:t>
            </a:r>
            <a:endParaRPr sz="1800">
              <a:latin typeface="微软雅黑" panose="020B0503020204020204" charset="-122"/>
              <a:cs typeface="微软雅黑" panose="020B0503020204020204" charset="-122"/>
            </a:endParaRPr>
          </a:p>
        </p:txBody>
      </p:sp>
      <p:sp>
        <p:nvSpPr>
          <p:cNvPr id="3" name="object 3"/>
          <p:cNvSpPr txBox="1"/>
          <p:nvPr/>
        </p:nvSpPr>
        <p:spPr>
          <a:xfrm>
            <a:off x="7182611" y="5029200"/>
            <a:ext cx="2748280" cy="696595"/>
          </a:xfrm>
          <a:prstGeom prst="rect">
            <a:avLst/>
          </a:prstGeom>
          <a:solidFill>
            <a:srgbClr val="00A755"/>
          </a:solidFill>
        </p:spPr>
        <p:txBody>
          <a:bodyPr vert="horz" wrap="square" lIns="0" tIns="198755" rIns="0" bIns="0" rtlCol="0">
            <a:spAutoFit/>
          </a:bodyPr>
          <a:lstStyle/>
          <a:p>
            <a:pPr marL="117475">
              <a:lnSpc>
                <a:spcPct val="100000"/>
              </a:lnSpc>
              <a:spcBef>
                <a:spcPts val="1565"/>
              </a:spcBef>
            </a:pPr>
            <a:r>
              <a:rPr sz="1800" b="1" spc="-5" dirty="0">
                <a:solidFill>
                  <a:srgbClr val="FFFFFF"/>
                </a:solidFill>
                <a:latin typeface="微软雅黑" panose="020B0503020204020204" charset="-122"/>
                <a:cs typeface="微软雅黑" panose="020B0503020204020204" charset="-122"/>
              </a:rPr>
              <a:t>数字镜像（数字孪生体）</a:t>
            </a:r>
            <a:endParaRPr sz="1800">
              <a:latin typeface="微软雅黑" panose="020B0503020204020204" charset="-122"/>
              <a:cs typeface="微软雅黑" panose="020B0503020204020204" charset="-122"/>
            </a:endParaRPr>
          </a:p>
        </p:txBody>
      </p:sp>
      <p:sp>
        <p:nvSpPr>
          <p:cNvPr id="4" name="object 4"/>
          <p:cNvSpPr/>
          <p:nvPr/>
        </p:nvSpPr>
        <p:spPr>
          <a:xfrm>
            <a:off x="5181600" y="5094732"/>
            <a:ext cx="1870075" cy="173990"/>
          </a:xfrm>
          <a:custGeom>
            <a:avLst/>
            <a:gdLst/>
            <a:ahLst/>
            <a:cxnLst/>
            <a:rect l="l" t="t" r="r" b="b"/>
            <a:pathLst>
              <a:path w="1870075" h="173989">
                <a:moveTo>
                  <a:pt x="1695958" y="0"/>
                </a:moveTo>
                <a:lnTo>
                  <a:pt x="1695958" y="173736"/>
                </a:lnTo>
                <a:lnTo>
                  <a:pt x="1811782" y="115824"/>
                </a:lnTo>
                <a:lnTo>
                  <a:pt x="1724914" y="115824"/>
                </a:lnTo>
                <a:lnTo>
                  <a:pt x="1724914" y="57912"/>
                </a:lnTo>
                <a:lnTo>
                  <a:pt x="1811782" y="57912"/>
                </a:lnTo>
                <a:lnTo>
                  <a:pt x="1695958" y="0"/>
                </a:lnTo>
                <a:close/>
              </a:path>
              <a:path w="1870075" h="173989">
                <a:moveTo>
                  <a:pt x="1695958" y="57912"/>
                </a:moveTo>
                <a:lnTo>
                  <a:pt x="0" y="57912"/>
                </a:lnTo>
                <a:lnTo>
                  <a:pt x="0" y="115824"/>
                </a:lnTo>
                <a:lnTo>
                  <a:pt x="1695958" y="115824"/>
                </a:lnTo>
                <a:lnTo>
                  <a:pt x="1695958" y="57912"/>
                </a:lnTo>
                <a:close/>
              </a:path>
              <a:path w="1870075" h="173989">
                <a:moveTo>
                  <a:pt x="1811782" y="57912"/>
                </a:moveTo>
                <a:lnTo>
                  <a:pt x="1724914" y="57912"/>
                </a:lnTo>
                <a:lnTo>
                  <a:pt x="1724914" y="115824"/>
                </a:lnTo>
                <a:lnTo>
                  <a:pt x="1811782" y="115824"/>
                </a:lnTo>
                <a:lnTo>
                  <a:pt x="1869694" y="86868"/>
                </a:lnTo>
                <a:lnTo>
                  <a:pt x="1811782" y="57912"/>
                </a:lnTo>
                <a:close/>
              </a:path>
            </a:pathLst>
          </a:custGeom>
          <a:solidFill>
            <a:srgbClr val="FFC000"/>
          </a:solidFill>
        </p:spPr>
        <p:txBody>
          <a:bodyPr wrap="square" lIns="0" tIns="0" rIns="0" bIns="0" rtlCol="0"/>
          <a:lstStyle/>
          <a:p/>
        </p:txBody>
      </p:sp>
      <p:sp>
        <p:nvSpPr>
          <p:cNvPr id="5" name="object 5"/>
          <p:cNvSpPr/>
          <p:nvPr/>
        </p:nvSpPr>
        <p:spPr>
          <a:xfrm>
            <a:off x="5228844" y="5559552"/>
            <a:ext cx="1774189" cy="173990"/>
          </a:xfrm>
          <a:custGeom>
            <a:avLst/>
            <a:gdLst/>
            <a:ahLst/>
            <a:cxnLst/>
            <a:rect l="l" t="t" r="r" b="b"/>
            <a:pathLst>
              <a:path w="1774190" h="173989">
                <a:moveTo>
                  <a:pt x="173735" y="0"/>
                </a:moveTo>
                <a:lnTo>
                  <a:pt x="0" y="86868"/>
                </a:lnTo>
                <a:lnTo>
                  <a:pt x="173735" y="173736"/>
                </a:lnTo>
                <a:lnTo>
                  <a:pt x="173735" y="115824"/>
                </a:lnTo>
                <a:lnTo>
                  <a:pt x="144779" y="115824"/>
                </a:lnTo>
                <a:lnTo>
                  <a:pt x="144779" y="57912"/>
                </a:lnTo>
                <a:lnTo>
                  <a:pt x="173735" y="57912"/>
                </a:lnTo>
                <a:lnTo>
                  <a:pt x="173735" y="0"/>
                </a:lnTo>
                <a:close/>
              </a:path>
              <a:path w="1774190" h="173989">
                <a:moveTo>
                  <a:pt x="173735" y="57912"/>
                </a:moveTo>
                <a:lnTo>
                  <a:pt x="144779" y="57912"/>
                </a:lnTo>
                <a:lnTo>
                  <a:pt x="144779" y="115824"/>
                </a:lnTo>
                <a:lnTo>
                  <a:pt x="173735" y="115824"/>
                </a:lnTo>
                <a:lnTo>
                  <a:pt x="173735" y="57912"/>
                </a:lnTo>
                <a:close/>
              </a:path>
              <a:path w="1774190" h="173989">
                <a:moveTo>
                  <a:pt x="1774189" y="57912"/>
                </a:moveTo>
                <a:lnTo>
                  <a:pt x="173735" y="57912"/>
                </a:lnTo>
                <a:lnTo>
                  <a:pt x="173735" y="115824"/>
                </a:lnTo>
                <a:lnTo>
                  <a:pt x="1774189" y="115824"/>
                </a:lnTo>
                <a:lnTo>
                  <a:pt x="1774189" y="57912"/>
                </a:lnTo>
                <a:close/>
              </a:path>
            </a:pathLst>
          </a:custGeom>
          <a:solidFill>
            <a:srgbClr val="FFC000"/>
          </a:solidFill>
        </p:spPr>
        <p:txBody>
          <a:bodyPr wrap="square" lIns="0" tIns="0" rIns="0" bIns="0" rtlCol="0"/>
          <a:lstStyle/>
          <a:p/>
        </p:txBody>
      </p:sp>
      <p:sp>
        <p:nvSpPr>
          <p:cNvPr id="6" name="object 6"/>
          <p:cNvSpPr/>
          <p:nvPr/>
        </p:nvSpPr>
        <p:spPr>
          <a:xfrm>
            <a:off x="5439155" y="4331208"/>
            <a:ext cx="1445260" cy="698500"/>
          </a:xfrm>
          <a:custGeom>
            <a:avLst/>
            <a:gdLst/>
            <a:ahLst/>
            <a:cxnLst/>
            <a:rect l="l" t="t" r="r" b="b"/>
            <a:pathLst>
              <a:path w="1445259" h="698500">
                <a:moveTo>
                  <a:pt x="1328420" y="0"/>
                </a:moveTo>
                <a:lnTo>
                  <a:pt x="116332" y="0"/>
                </a:lnTo>
                <a:lnTo>
                  <a:pt x="71044" y="9140"/>
                </a:lnTo>
                <a:lnTo>
                  <a:pt x="34067" y="34067"/>
                </a:lnTo>
                <a:lnTo>
                  <a:pt x="9140" y="71044"/>
                </a:lnTo>
                <a:lnTo>
                  <a:pt x="0" y="116332"/>
                </a:lnTo>
                <a:lnTo>
                  <a:pt x="0" y="581660"/>
                </a:lnTo>
                <a:lnTo>
                  <a:pt x="9140" y="626947"/>
                </a:lnTo>
                <a:lnTo>
                  <a:pt x="34067" y="663924"/>
                </a:lnTo>
                <a:lnTo>
                  <a:pt x="71044" y="688851"/>
                </a:lnTo>
                <a:lnTo>
                  <a:pt x="116332" y="697992"/>
                </a:lnTo>
                <a:lnTo>
                  <a:pt x="1328420" y="697992"/>
                </a:lnTo>
                <a:lnTo>
                  <a:pt x="1373707" y="688851"/>
                </a:lnTo>
                <a:lnTo>
                  <a:pt x="1410684" y="663924"/>
                </a:lnTo>
                <a:lnTo>
                  <a:pt x="1435611" y="626947"/>
                </a:lnTo>
                <a:lnTo>
                  <a:pt x="1444752" y="581660"/>
                </a:lnTo>
                <a:lnTo>
                  <a:pt x="1444752" y="116332"/>
                </a:lnTo>
                <a:lnTo>
                  <a:pt x="1435611" y="71044"/>
                </a:lnTo>
                <a:lnTo>
                  <a:pt x="1410684" y="34067"/>
                </a:lnTo>
                <a:lnTo>
                  <a:pt x="1373707" y="9140"/>
                </a:lnTo>
                <a:lnTo>
                  <a:pt x="1328420" y="0"/>
                </a:lnTo>
                <a:close/>
              </a:path>
            </a:pathLst>
          </a:custGeom>
          <a:solidFill>
            <a:srgbClr val="FFD966"/>
          </a:solidFill>
        </p:spPr>
        <p:txBody>
          <a:bodyPr wrap="square" lIns="0" tIns="0" rIns="0" bIns="0" rtlCol="0"/>
          <a:lstStyle/>
          <a:p/>
        </p:txBody>
      </p:sp>
      <p:sp>
        <p:nvSpPr>
          <p:cNvPr id="7" name="object 7"/>
          <p:cNvSpPr txBox="1"/>
          <p:nvPr/>
        </p:nvSpPr>
        <p:spPr>
          <a:xfrm>
            <a:off x="2119629" y="1879727"/>
            <a:ext cx="7951470" cy="3058795"/>
          </a:xfrm>
          <a:prstGeom prst="rect">
            <a:avLst/>
          </a:prstGeom>
        </p:spPr>
        <p:txBody>
          <a:bodyPr vert="horz" wrap="square" lIns="0" tIns="0" rIns="0" bIns="0" rtlCol="0">
            <a:spAutoFit/>
          </a:bodyPr>
          <a:lstStyle/>
          <a:p>
            <a:pPr marL="12700">
              <a:lnSpc>
                <a:spcPct val="100000"/>
              </a:lnSpc>
            </a:pPr>
            <a:r>
              <a:rPr sz="1800" b="1" dirty="0">
                <a:latin typeface="微软雅黑" panose="020B0503020204020204" charset="-122"/>
                <a:cs typeface="微软雅黑" panose="020B0503020204020204" charset="-122"/>
              </a:rPr>
              <a:t>a）实时双向连接</a:t>
            </a:r>
            <a:endParaRPr sz="1800">
              <a:latin typeface="微软雅黑" panose="020B0503020204020204" charset="-122"/>
              <a:cs typeface="微软雅黑" panose="020B0503020204020204" charset="-122"/>
            </a:endParaRPr>
          </a:p>
          <a:p>
            <a:pPr marL="12700" marR="5080" indent="542290" algn="just">
              <a:lnSpc>
                <a:spcPct val="150000"/>
              </a:lnSpc>
              <a:spcBef>
                <a:spcPts val="965"/>
              </a:spcBef>
            </a:pPr>
            <a:r>
              <a:rPr sz="1600" dirty="0">
                <a:latin typeface="微软雅黑" panose="020B0503020204020204" charset="-122"/>
                <a:cs typeface="微软雅黑" panose="020B0503020204020204" charset="-122"/>
              </a:rPr>
              <a:t>数</a:t>
            </a:r>
            <a:r>
              <a:rPr sz="1600" spc="15" dirty="0">
                <a:latin typeface="微软雅黑" panose="020B0503020204020204" charset="-122"/>
                <a:cs typeface="微软雅黑" panose="020B0503020204020204" charset="-122"/>
              </a:rPr>
              <a:t>字孪生</a:t>
            </a:r>
            <a:r>
              <a:rPr sz="1600" dirty="0">
                <a:latin typeface="微软雅黑" panose="020B0503020204020204" charset="-122"/>
                <a:cs typeface="微软雅黑" panose="020B0503020204020204" charset="-122"/>
              </a:rPr>
              <a:t>是</a:t>
            </a:r>
            <a:r>
              <a:rPr sz="1600" spc="15" dirty="0">
                <a:latin typeface="微软雅黑" panose="020B0503020204020204" charset="-122"/>
                <a:cs typeface="微软雅黑" panose="020B0503020204020204" charset="-122"/>
              </a:rPr>
              <a:t>对</a:t>
            </a:r>
            <a:r>
              <a:rPr sz="1600" dirty="0">
                <a:latin typeface="微软雅黑" panose="020B0503020204020204" charset="-122"/>
                <a:cs typeface="微软雅黑" panose="020B0503020204020204" charset="-122"/>
              </a:rPr>
              <a:t>真</a:t>
            </a:r>
            <a:r>
              <a:rPr sz="1600" spc="15" dirty="0">
                <a:latin typeface="微软雅黑" panose="020B0503020204020204" charset="-122"/>
                <a:cs typeface="微软雅黑" panose="020B0503020204020204" charset="-122"/>
              </a:rPr>
              <a:t>实物</a:t>
            </a:r>
            <a:r>
              <a:rPr sz="1600" dirty="0">
                <a:latin typeface="微软雅黑" panose="020B0503020204020204" charset="-122"/>
                <a:cs typeface="微软雅黑" panose="020B0503020204020204" charset="-122"/>
              </a:rPr>
              <a:t>理</a:t>
            </a:r>
            <a:r>
              <a:rPr sz="1600" spc="15" dirty="0">
                <a:latin typeface="微软雅黑" panose="020B0503020204020204" charset="-122"/>
                <a:cs typeface="微软雅黑" panose="020B0503020204020204" charset="-122"/>
              </a:rPr>
              <a:t>产</a:t>
            </a:r>
            <a:r>
              <a:rPr sz="1600" spc="20" dirty="0">
                <a:latin typeface="微软雅黑" panose="020B0503020204020204" charset="-122"/>
                <a:cs typeface="微软雅黑" panose="020B0503020204020204" charset="-122"/>
              </a:rPr>
              <a:t>品</a:t>
            </a:r>
            <a:r>
              <a:rPr sz="1600" spc="15"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设</a:t>
            </a:r>
            <a:r>
              <a:rPr sz="1600" spc="15" dirty="0">
                <a:latin typeface="微软雅黑" panose="020B0503020204020204" charset="-122"/>
                <a:cs typeface="微软雅黑" panose="020B0503020204020204" charset="-122"/>
              </a:rPr>
              <a:t>备或</a:t>
            </a:r>
            <a:r>
              <a:rPr sz="1600" dirty="0">
                <a:latin typeface="微软雅黑" panose="020B0503020204020204" charset="-122"/>
                <a:cs typeface="微软雅黑" panose="020B0503020204020204" charset="-122"/>
              </a:rPr>
              <a:t>过</a:t>
            </a:r>
            <a:r>
              <a:rPr sz="1600" spc="15" dirty="0">
                <a:latin typeface="微软雅黑" panose="020B0503020204020204" charset="-122"/>
                <a:cs typeface="微软雅黑" panose="020B0503020204020204" charset="-122"/>
              </a:rPr>
              <a:t>程</a:t>
            </a:r>
            <a:r>
              <a:rPr sz="1600" dirty="0">
                <a:latin typeface="微软雅黑" panose="020B0503020204020204" charset="-122"/>
                <a:cs typeface="微软雅黑" panose="020B0503020204020204" charset="-122"/>
              </a:rPr>
              <a:t>的</a:t>
            </a:r>
            <a:r>
              <a:rPr sz="1600" spc="15" dirty="0">
                <a:latin typeface="微软雅黑" panose="020B0503020204020204" charset="-122"/>
                <a:cs typeface="微软雅黑" panose="020B0503020204020204" charset="-122"/>
              </a:rPr>
              <a:t>实</a:t>
            </a:r>
            <a:r>
              <a:rPr sz="1600" dirty="0">
                <a:latin typeface="微软雅黑" panose="020B0503020204020204" charset="-122"/>
                <a:cs typeface="微软雅黑" panose="020B0503020204020204" charset="-122"/>
              </a:rPr>
              <a:t>时</a:t>
            </a:r>
            <a:r>
              <a:rPr sz="1600" spc="15" dirty="0">
                <a:latin typeface="微软雅黑" panose="020B0503020204020204" charset="-122"/>
                <a:cs typeface="微软雅黑" panose="020B0503020204020204" charset="-122"/>
              </a:rPr>
              <a:t>动态</a:t>
            </a:r>
            <a:r>
              <a:rPr sz="1600" dirty="0">
                <a:latin typeface="微软雅黑" panose="020B0503020204020204" charset="-122"/>
                <a:cs typeface="微软雅黑" panose="020B0503020204020204" charset="-122"/>
              </a:rPr>
              <a:t>的</a:t>
            </a:r>
            <a:r>
              <a:rPr sz="1600" spc="15" dirty="0">
                <a:latin typeface="微软雅黑" panose="020B0503020204020204" charset="-122"/>
                <a:cs typeface="微软雅黑" panose="020B0503020204020204" charset="-122"/>
              </a:rPr>
              <a:t>数</a:t>
            </a:r>
            <a:r>
              <a:rPr sz="1600" dirty="0">
                <a:latin typeface="微软雅黑" panose="020B0503020204020204" charset="-122"/>
                <a:cs typeface="微软雅黑" panose="020B0503020204020204" charset="-122"/>
              </a:rPr>
              <a:t>据</a:t>
            </a:r>
            <a:r>
              <a:rPr sz="1600" spc="15" dirty="0">
                <a:latin typeface="微软雅黑" panose="020B0503020204020204" charset="-122"/>
                <a:cs typeface="微软雅黑" panose="020B0503020204020204" charset="-122"/>
              </a:rPr>
              <a:t>化</a:t>
            </a:r>
            <a:r>
              <a:rPr sz="1600" dirty="0">
                <a:latin typeface="微软雅黑" panose="020B0503020204020204" charset="-122"/>
                <a:cs typeface="微软雅黑" panose="020B0503020204020204" charset="-122"/>
              </a:rPr>
              <a:t>表</a:t>
            </a:r>
            <a:r>
              <a:rPr sz="1600" spc="45" dirty="0">
                <a:latin typeface="微软雅黑" panose="020B0503020204020204" charset="-122"/>
                <a:cs typeface="微软雅黑" panose="020B0503020204020204" charset="-122"/>
              </a:rPr>
              <a:t>示</a:t>
            </a:r>
            <a:r>
              <a:rPr sz="1600" spc="5"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即数</a:t>
            </a:r>
            <a:r>
              <a:rPr sz="1600" dirty="0">
                <a:latin typeface="微软雅黑" panose="020B0503020204020204" charset="-122"/>
                <a:cs typeface="微软雅黑" panose="020B0503020204020204" charset="-122"/>
              </a:rPr>
              <a:t>字</a:t>
            </a:r>
            <a:r>
              <a:rPr sz="1600" spc="15" dirty="0">
                <a:latin typeface="微软雅黑" panose="020B0503020204020204" charset="-122"/>
                <a:cs typeface="微软雅黑" panose="020B0503020204020204" charset="-122"/>
              </a:rPr>
              <a:t>孪</a:t>
            </a:r>
            <a:r>
              <a:rPr sz="1600" dirty="0">
                <a:latin typeface="微软雅黑" panose="020B0503020204020204" charset="-122"/>
                <a:cs typeface="微软雅黑" panose="020B0503020204020204" charset="-122"/>
              </a:rPr>
              <a:t>生</a:t>
            </a:r>
            <a:r>
              <a:rPr sz="1600" spc="-5" dirty="0">
                <a:latin typeface="微软雅黑" panose="020B0503020204020204" charset="-122"/>
                <a:cs typeface="微软雅黑" panose="020B0503020204020204" charset="-122"/>
              </a:rPr>
              <a:t>中 的物理</a:t>
            </a:r>
            <a:r>
              <a:rPr sz="1600" spc="0" dirty="0">
                <a:latin typeface="微软雅黑" panose="020B0503020204020204" charset="-122"/>
                <a:cs typeface="微软雅黑" panose="020B0503020204020204" charset="-122"/>
              </a:rPr>
              <a:t>对</a:t>
            </a:r>
            <a:r>
              <a:rPr sz="1600" spc="-5" dirty="0">
                <a:latin typeface="微软雅黑" panose="020B0503020204020204" charset="-122"/>
                <a:cs typeface="微软雅黑" panose="020B0503020204020204" charset="-122"/>
              </a:rPr>
              <a:t>象</a:t>
            </a:r>
            <a:r>
              <a:rPr sz="1600" spc="0" dirty="0">
                <a:latin typeface="微软雅黑" panose="020B0503020204020204" charset="-122"/>
                <a:cs typeface="微软雅黑" panose="020B0503020204020204" charset="-122"/>
              </a:rPr>
              <a:t>和数</a:t>
            </a:r>
            <a:r>
              <a:rPr sz="1600" spc="-5" dirty="0">
                <a:latin typeface="微软雅黑" panose="020B0503020204020204" charset="-122"/>
                <a:cs typeface="微软雅黑" panose="020B0503020204020204" charset="-122"/>
              </a:rPr>
              <a:t>字空间</a:t>
            </a:r>
            <a:r>
              <a:rPr sz="1600" spc="0" dirty="0">
                <a:latin typeface="微软雅黑" panose="020B0503020204020204" charset="-122"/>
                <a:cs typeface="微软雅黑" panose="020B0503020204020204" charset="-122"/>
              </a:rPr>
              <a:t>能</a:t>
            </a:r>
            <a:r>
              <a:rPr sz="1600" spc="-5" dirty="0">
                <a:latin typeface="微软雅黑" panose="020B0503020204020204" charset="-122"/>
                <a:cs typeface="微软雅黑" panose="020B0503020204020204" charset="-122"/>
              </a:rPr>
              <a:t>够</a:t>
            </a:r>
            <a:r>
              <a:rPr sz="1600" spc="0" dirty="0">
                <a:latin typeface="微软雅黑" panose="020B0503020204020204" charset="-122"/>
                <a:cs typeface="微软雅黑" panose="020B0503020204020204" charset="-122"/>
              </a:rPr>
              <a:t>双向</a:t>
            </a:r>
            <a:r>
              <a:rPr sz="1600" spc="-5" dirty="0">
                <a:latin typeface="微软雅黑" panose="020B0503020204020204" charset="-122"/>
                <a:cs typeface="微软雅黑" panose="020B0503020204020204" charset="-122"/>
              </a:rPr>
              <a:t>映</a:t>
            </a:r>
            <a:r>
              <a:rPr sz="1600" dirty="0">
                <a:latin typeface="微软雅黑" panose="020B0503020204020204" charset="-122"/>
                <a:cs typeface="微软雅黑" panose="020B0503020204020204" charset="-122"/>
              </a:rPr>
              <a:t>射</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动</a:t>
            </a:r>
            <a:r>
              <a:rPr sz="1600" spc="-5" dirty="0">
                <a:latin typeface="微软雅黑" panose="020B0503020204020204" charset="-122"/>
                <a:cs typeface="微软雅黑" panose="020B0503020204020204" charset="-122"/>
              </a:rPr>
              <a:t>态</a:t>
            </a:r>
            <a:r>
              <a:rPr sz="1600" spc="5" dirty="0">
                <a:latin typeface="微软雅黑" panose="020B0503020204020204" charset="-122"/>
                <a:cs typeface="微软雅黑" panose="020B0503020204020204" charset="-122"/>
              </a:rPr>
              <a:t>交</a:t>
            </a:r>
            <a:r>
              <a:rPr sz="1600" spc="0" dirty="0">
                <a:latin typeface="微软雅黑" panose="020B0503020204020204" charset="-122"/>
                <a:cs typeface="微软雅黑" panose="020B0503020204020204" charset="-122"/>
              </a:rPr>
              <a:t>互</a:t>
            </a:r>
            <a:r>
              <a:rPr sz="1600" spc="-5" dirty="0">
                <a:latin typeface="微软雅黑" panose="020B0503020204020204" charset="-122"/>
                <a:cs typeface="微软雅黑" panose="020B0503020204020204" charset="-122"/>
              </a:rPr>
              <a:t>和实时</a:t>
            </a:r>
            <a:r>
              <a:rPr sz="1600" spc="5" dirty="0">
                <a:latin typeface="微软雅黑" panose="020B0503020204020204" charset="-122"/>
                <a:cs typeface="微软雅黑" panose="020B0503020204020204" charset="-122"/>
              </a:rPr>
              <a:t>连</a:t>
            </a:r>
            <a:r>
              <a:rPr sz="1600" spc="-20" dirty="0">
                <a:latin typeface="微软雅黑" panose="020B0503020204020204" charset="-122"/>
                <a:cs typeface="微软雅黑" panose="020B0503020204020204" charset="-122"/>
              </a:rPr>
              <a:t>接</a:t>
            </a:r>
            <a:r>
              <a:rPr sz="1600" spc="-5" dirty="0">
                <a:latin typeface="微软雅黑" panose="020B0503020204020204" charset="-122"/>
                <a:cs typeface="微软雅黑" panose="020B0503020204020204" charset="-122"/>
              </a:rPr>
              <a:t>，</a:t>
            </a:r>
            <a:r>
              <a:rPr sz="1600" u="sng" spc="0" dirty="0">
                <a:latin typeface="微软雅黑" panose="020B0503020204020204" charset="-122"/>
                <a:cs typeface="微软雅黑" panose="020B0503020204020204" charset="-122"/>
              </a:rPr>
              <a:t>既</a:t>
            </a:r>
            <a:r>
              <a:rPr sz="1600" u="sng" spc="-5" dirty="0">
                <a:latin typeface="微软雅黑" panose="020B0503020204020204" charset="-122"/>
                <a:cs typeface="微软雅黑" panose="020B0503020204020204" charset="-122"/>
              </a:rPr>
              <a:t>能通过</a:t>
            </a:r>
            <a:r>
              <a:rPr sz="1600" u="sng" spc="0" dirty="0">
                <a:latin typeface="微软雅黑" panose="020B0503020204020204" charset="-122"/>
                <a:cs typeface="微软雅黑" panose="020B0503020204020204" charset="-122"/>
              </a:rPr>
              <a:t>数</a:t>
            </a:r>
            <a:r>
              <a:rPr sz="1600" u="sng" spc="-5" dirty="0">
                <a:latin typeface="微软雅黑" panose="020B0503020204020204" charset="-122"/>
                <a:cs typeface="微软雅黑" panose="020B0503020204020204" charset="-122"/>
              </a:rPr>
              <a:t>字镜</a:t>
            </a:r>
            <a:r>
              <a:rPr sz="1600" u="sng" spc="0" dirty="0">
                <a:latin typeface="微软雅黑" panose="020B0503020204020204" charset="-122"/>
                <a:cs typeface="微软雅黑" panose="020B0503020204020204" charset="-122"/>
              </a:rPr>
              <a:t>像</a:t>
            </a:r>
            <a:r>
              <a:rPr sz="1600" u="sng" spc="-5" dirty="0">
                <a:latin typeface="微软雅黑" panose="020B0503020204020204" charset="-122"/>
                <a:cs typeface="微软雅黑" panose="020B0503020204020204" charset="-122"/>
              </a:rPr>
              <a:t>掌握物理 对象的</a:t>
            </a:r>
            <a:r>
              <a:rPr sz="1600" u="sng" spc="-1610" dirty="0">
                <a:latin typeface="微软雅黑" panose="020B0503020204020204" charset="-122"/>
                <a:cs typeface="微软雅黑" panose="020B0503020204020204" charset="-122"/>
              </a:rPr>
              <a:t>实</a:t>
            </a:r>
            <a:r>
              <a:rPr sz="1600" u="sng" spc="-5" dirty="0">
                <a:latin typeface="微软雅黑" panose="020B0503020204020204" charset="-122"/>
                <a:cs typeface="微软雅黑" panose="020B0503020204020204" charset="-122"/>
              </a:rPr>
              <a:t>时</a:t>
            </a:r>
            <a:r>
              <a:rPr sz="1600" u="sng" spc="0" dirty="0">
                <a:latin typeface="微软雅黑" panose="020B0503020204020204" charset="-122"/>
                <a:cs typeface="微软雅黑" panose="020B0503020204020204" charset="-122"/>
              </a:rPr>
              <a:t>状</a:t>
            </a:r>
            <a:r>
              <a:rPr sz="1600" u="sng" spc="5" dirty="0">
                <a:latin typeface="微软雅黑" panose="020B0503020204020204" charset="-122"/>
                <a:cs typeface="微软雅黑" panose="020B0503020204020204" charset="-122"/>
              </a:rPr>
              <a:t>态</a:t>
            </a:r>
            <a:r>
              <a:rPr sz="1600" u="sng" spc="-5" dirty="0">
                <a:latin typeface="微软雅黑" panose="020B0503020204020204" charset="-122"/>
                <a:cs typeface="微软雅黑" panose="020B0503020204020204" charset="-122"/>
              </a:rPr>
              <a:t>，也能</a:t>
            </a:r>
            <a:r>
              <a:rPr sz="1600" u="sng" spc="0" dirty="0">
                <a:latin typeface="微软雅黑" panose="020B0503020204020204" charset="-122"/>
                <a:cs typeface="微软雅黑" panose="020B0503020204020204" charset="-122"/>
              </a:rPr>
              <a:t>对</a:t>
            </a:r>
            <a:r>
              <a:rPr sz="1600" u="sng" spc="-5" dirty="0">
                <a:latin typeface="微软雅黑" panose="020B0503020204020204" charset="-122"/>
                <a:cs typeface="微软雅黑" panose="020B0503020204020204" charset="-122"/>
              </a:rPr>
              <a:t>物</a:t>
            </a:r>
            <a:r>
              <a:rPr sz="1600" u="sng" spc="0" dirty="0">
                <a:latin typeface="微软雅黑" panose="020B0503020204020204" charset="-122"/>
                <a:cs typeface="微软雅黑" panose="020B0503020204020204" charset="-122"/>
              </a:rPr>
              <a:t>理对</a:t>
            </a:r>
            <a:r>
              <a:rPr sz="1600" u="sng" spc="-5" dirty="0">
                <a:latin typeface="微软雅黑" panose="020B0503020204020204" charset="-122"/>
                <a:cs typeface="微软雅黑" panose="020B0503020204020204" charset="-122"/>
              </a:rPr>
              <a:t>象实施</a:t>
            </a:r>
            <a:r>
              <a:rPr sz="1600" u="sng" spc="0" dirty="0">
                <a:latin typeface="微软雅黑" panose="020B0503020204020204" charset="-122"/>
                <a:cs typeface="微软雅黑" panose="020B0503020204020204" charset="-122"/>
              </a:rPr>
              <a:t>控</a:t>
            </a:r>
            <a:r>
              <a:rPr sz="1600" u="sng" dirty="0">
                <a:latin typeface="微软雅黑" panose="020B0503020204020204" charset="-122"/>
                <a:cs typeface="微软雅黑" panose="020B0503020204020204" charset="-122"/>
              </a:rPr>
              <a:t>制</a:t>
            </a:r>
            <a:r>
              <a:rPr sz="1600" u="sng" spc="0" dirty="0">
                <a:latin typeface="微软雅黑" panose="020B0503020204020204" charset="-122"/>
                <a:cs typeface="微软雅黑" panose="020B0503020204020204" charset="-122"/>
              </a:rPr>
              <a:t>、下</a:t>
            </a:r>
            <a:r>
              <a:rPr sz="1600" u="sng" spc="-5" dirty="0">
                <a:latin typeface="微软雅黑" panose="020B0503020204020204" charset="-122"/>
                <a:cs typeface="微软雅黑" panose="020B0503020204020204" charset="-122"/>
              </a:rPr>
              <a:t>发指令</a:t>
            </a:r>
            <a:r>
              <a:rPr sz="1600" u="sng" spc="0" dirty="0">
                <a:latin typeface="微软雅黑" panose="020B0503020204020204" charset="-122"/>
                <a:cs typeface="微软雅黑" panose="020B0503020204020204" charset="-122"/>
              </a:rPr>
              <a:t>，</a:t>
            </a:r>
            <a:r>
              <a:rPr sz="1600" u="sng" spc="-5" dirty="0">
                <a:latin typeface="微软雅黑" panose="020B0503020204020204" charset="-122"/>
                <a:cs typeface="微软雅黑" panose="020B0503020204020204" charset="-122"/>
              </a:rPr>
              <a:t>改变</a:t>
            </a:r>
            <a:r>
              <a:rPr sz="1600" u="sng" spc="0" dirty="0">
                <a:latin typeface="微软雅黑" panose="020B0503020204020204" charset="-122"/>
                <a:cs typeface="微软雅黑" panose="020B0503020204020204" charset="-122"/>
              </a:rPr>
              <a:t>产</a:t>
            </a:r>
            <a:r>
              <a:rPr sz="1600" u="sng" spc="-5" dirty="0">
                <a:latin typeface="微软雅黑" panose="020B0503020204020204" charset="-122"/>
                <a:cs typeface="微软雅黑" panose="020B0503020204020204" charset="-122"/>
              </a:rPr>
              <a:t>品的状</a:t>
            </a:r>
            <a:r>
              <a:rPr sz="1600" u="sng" spc="5" dirty="0">
                <a:latin typeface="微软雅黑" panose="020B0503020204020204" charset="-122"/>
                <a:cs typeface="微软雅黑" panose="020B0503020204020204" charset="-122"/>
              </a:rPr>
              <a:t>态</a:t>
            </a:r>
            <a:r>
              <a:rPr sz="1600" spc="-5" dirty="0">
                <a:latin typeface="微软雅黑" panose="020B0503020204020204" charset="-122"/>
                <a:cs typeface="微软雅黑" panose="020B0503020204020204" charset="-122"/>
              </a:rPr>
              <a:t>。让</a:t>
            </a:r>
            <a:r>
              <a:rPr sz="1600" spc="0" dirty="0">
                <a:latin typeface="微软雅黑" panose="020B0503020204020204" charset="-122"/>
                <a:cs typeface="微软雅黑" panose="020B0503020204020204" charset="-122"/>
              </a:rPr>
              <a:t>很</a:t>
            </a:r>
            <a:r>
              <a:rPr sz="1600" spc="-5" dirty="0">
                <a:latin typeface="微软雅黑" panose="020B0503020204020204" charset="-122"/>
                <a:cs typeface="微软雅黑" panose="020B0503020204020204" charset="-122"/>
              </a:rPr>
              <a:t>多原来由于 物理</a:t>
            </a:r>
            <a:r>
              <a:rPr sz="1600" spc="0" dirty="0">
                <a:latin typeface="微软雅黑" panose="020B0503020204020204" charset="-122"/>
                <a:cs typeface="微软雅黑" panose="020B0503020204020204" charset="-122"/>
              </a:rPr>
              <a:t>条</a:t>
            </a:r>
            <a:r>
              <a:rPr sz="1600" spc="-5" dirty="0">
                <a:latin typeface="微软雅黑" panose="020B0503020204020204" charset="-122"/>
                <a:cs typeface="微软雅黑" panose="020B0503020204020204" charset="-122"/>
              </a:rPr>
              <a:t>件</a:t>
            </a:r>
            <a:r>
              <a:rPr sz="1600" spc="0" dirty="0">
                <a:latin typeface="微软雅黑" panose="020B0503020204020204" charset="-122"/>
                <a:cs typeface="微软雅黑" panose="020B0503020204020204" charset="-122"/>
              </a:rPr>
              <a:t>限</a:t>
            </a:r>
            <a:r>
              <a:rPr sz="1600" spc="5" dirty="0">
                <a:latin typeface="微软雅黑" panose="020B0503020204020204" charset="-122"/>
                <a:cs typeface="微软雅黑" panose="020B0503020204020204" charset="-122"/>
              </a:rPr>
              <a:t>制</a:t>
            </a:r>
            <a:r>
              <a:rPr sz="1600" spc="-5" dirty="0">
                <a:latin typeface="微软雅黑" panose="020B0503020204020204" charset="-122"/>
                <a:cs typeface="微软雅黑" panose="020B0503020204020204" charset="-122"/>
              </a:rPr>
              <a:t>、必须</a:t>
            </a:r>
            <a:r>
              <a:rPr sz="1600" spc="0" dirty="0">
                <a:latin typeface="微软雅黑" panose="020B0503020204020204" charset="-122"/>
                <a:cs typeface="微软雅黑" panose="020B0503020204020204" charset="-122"/>
              </a:rPr>
              <a:t>依</a:t>
            </a:r>
            <a:r>
              <a:rPr sz="1600" spc="-5" dirty="0">
                <a:latin typeface="微软雅黑" panose="020B0503020204020204" charset="-122"/>
                <a:cs typeface="微软雅黑" panose="020B0503020204020204" charset="-122"/>
              </a:rPr>
              <a:t>赖</a:t>
            </a:r>
            <a:r>
              <a:rPr sz="1600" spc="0" dirty="0">
                <a:latin typeface="微软雅黑" panose="020B0503020204020204" charset="-122"/>
                <a:cs typeface="微软雅黑" panose="020B0503020204020204" charset="-122"/>
              </a:rPr>
              <a:t>于真</a:t>
            </a:r>
            <a:r>
              <a:rPr sz="1600" spc="-5" dirty="0">
                <a:latin typeface="微软雅黑" panose="020B0503020204020204" charset="-122"/>
                <a:cs typeface="微软雅黑" panose="020B0503020204020204" charset="-122"/>
              </a:rPr>
              <a:t>实的物</a:t>
            </a:r>
            <a:r>
              <a:rPr sz="1600" spc="0" dirty="0">
                <a:latin typeface="微软雅黑" panose="020B0503020204020204" charset="-122"/>
                <a:cs typeface="微软雅黑" panose="020B0503020204020204" charset="-122"/>
              </a:rPr>
              <a:t>理</a:t>
            </a:r>
            <a:r>
              <a:rPr sz="1600" spc="-5" dirty="0">
                <a:latin typeface="微软雅黑" panose="020B0503020204020204" charset="-122"/>
                <a:cs typeface="微软雅黑" panose="020B0503020204020204" charset="-122"/>
              </a:rPr>
              <a:t>实</a:t>
            </a:r>
            <a:r>
              <a:rPr sz="1600" spc="0" dirty="0">
                <a:latin typeface="微软雅黑" panose="020B0503020204020204" charset="-122"/>
                <a:cs typeface="微软雅黑" panose="020B0503020204020204" charset="-122"/>
              </a:rPr>
              <a:t>体而</a:t>
            </a:r>
            <a:r>
              <a:rPr sz="1600" spc="-5" dirty="0">
                <a:latin typeface="微软雅黑" panose="020B0503020204020204" charset="-122"/>
                <a:cs typeface="微软雅黑" panose="020B0503020204020204" charset="-122"/>
              </a:rPr>
              <a:t>无法完</a:t>
            </a:r>
            <a:r>
              <a:rPr sz="1600" spc="0" dirty="0">
                <a:latin typeface="微软雅黑" panose="020B0503020204020204" charset="-122"/>
                <a:cs typeface="微软雅黑" panose="020B0503020204020204" charset="-122"/>
              </a:rPr>
              <a:t>成</a:t>
            </a:r>
            <a:r>
              <a:rPr sz="1600" spc="-5" dirty="0">
                <a:latin typeface="微软雅黑" panose="020B0503020204020204" charset="-122"/>
                <a:cs typeface="微软雅黑" panose="020B0503020204020204" charset="-122"/>
              </a:rPr>
              <a:t>的操</a:t>
            </a:r>
            <a:r>
              <a:rPr sz="1600" spc="0" dirty="0">
                <a:latin typeface="微软雅黑" panose="020B0503020204020204" charset="-122"/>
                <a:cs typeface="微软雅黑" panose="020B0503020204020204" charset="-122"/>
              </a:rPr>
              <a:t>作</a:t>
            </a:r>
            <a:r>
              <a:rPr sz="1600" spc="-5" dirty="0">
                <a:latin typeface="微软雅黑" panose="020B0503020204020204" charset="-122"/>
                <a:cs typeface="微软雅黑" panose="020B0503020204020204" charset="-122"/>
              </a:rPr>
              <a:t>变得触</a:t>
            </a:r>
            <a:r>
              <a:rPr sz="1600" spc="0" dirty="0">
                <a:latin typeface="微软雅黑" panose="020B0503020204020204" charset="-122"/>
                <a:cs typeface="微软雅黑" panose="020B0503020204020204" charset="-122"/>
              </a:rPr>
              <a:t>手</a:t>
            </a:r>
            <a:r>
              <a:rPr sz="1600" spc="-5" dirty="0">
                <a:latin typeface="微软雅黑" panose="020B0503020204020204" charset="-122"/>
                <a:cs typeface="微软雅黑" panose="020B0503020204020204" charset="-122"/>
              </a:rPr>
              <a:t>可</a:t>
            </a:r>
            <a:r>
              <a:rPr sz="1600" spc="0" dirty="0">
                <a:latin typeface="微软雅黑" panose="020B0503020204020204" charset="-122"/>
                <a:cs typeface="微软雅黑" panose="020B0503020204020204" charset="-122"/>
              </a:rPr>
              <a:t>及，</a:t>
            </a:r>
            <a:r>
              <a:rPr sz="1600" spc="-5" dirty="0">
                <a:latin typeface="微软雅黑" panose="020B0503020204020204" charset="-122"/>
                <a:cs typeface="微软雅黑" panose="020B0503020204020204" charset="-122"/>
              </a:rPr>
              <a:t>从而实现对 于产品、设备或过程的相关要素</a:t>
            </a:r>
            <a:r>
              <a:rPr sz="1600" spc="0" dirty="0">
                <a:latin typeface="微软雅黑" panose="020B0503020204020204" charset="-122"/>
                <a:cs typeface="微软雅黑" panose="020B0503020204020204" charset="-122"/>
              </a:rPr>
              <a:t>资</a:t>
            </a:r>
            <a:r>
              <a:rPr sz="1600" spc="-5" dirty="0">
                <a:latin typeface="微软雅黑" panose="020B0503020204020204" charset="-122"/>
                <a:cs typeface="微软雅黑" panose="020B0503020204020204" charset="-122"/>
              </a:rPr>
              <a:t>源的</a:t>
            </a:r>
            <a:r>
              <a:rPr sz="1600" spc="0" dirty="0">
                <a:latin typeface="微软雅黑" panose="020B0503020204020204" charset="-122"/>
                <a:cs typeface="微软雅黑" panose="020B0503020204020204" charset="-122"/>
              </a:rPr>
              <a:t>优</a:t>
            </a:r>
            <a:r>
              <a:rPr sz="1600" dirty="0">
                <a:latin typeface="微软雅黑" panose="020B0503020204020204" charset="-122"/>
                <a:cs typeface="微软雅黑" panose="020B0503020204020204" charset="-122"/>
              </a:rPr>
              <a:t>化</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并</a:t>
            </a:r>
            <a:r>
              <a:rPr sz="1600" spc="-5" dirty="0">
                <a:latin typeface="微软雅黑" panose="020B0503020204020204" charset="-122"/>
                <a:cs typeface="微软雅黑" panose="020B0503020204020204" charset="-122"/>
              </a:rPr>
              <a:t>进一</a:t>
            </a:r>
            <a:r>
              <a:rPr sz="1600" spc="0" dirty="0">
                <a:latin typeface="微软雅黑" panose="020B0503020204020204" charset="-122"/>
                <a:cs typeface="微软雅黑" panose="020B0503020204020204" charset="-122"/>
              </a:rPr>
              <a:t>步</a:t>
            </a:r>
            <a:r>
              <a:rPr sz="1600" spc="-5" dirty="0">
                <a:latin typeface="微软雅黑" panose="020B0503020204020204" charset="-122"/>
                <a:cs typeface="微软雅黑" panose="020B0503020204020204" charset="-122"/>
              </a:rPr>
              <a:t>激发</a:t>
            </a:r>
            <a:r>
              <a:rPr sz="1600" spc="0"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字化</a:t>
            </a:r>
            <a:r>
              <a:rPr sz="1600" spc="0" dirty="0">
                <a:latin typeface="微软雅黑" panose="020B0503020204020204" charset="-122"/>
                <a:cs typeface="微软雅黑" panose="020B0503020204020204" charset="-122"/>
              </a:rPr>
              <a:t>创</a:t>
            </a:r>
            <a:r>
              <a:rPr sz="1600" dirty="0">
                <a:latin typeface="微软雅黑" panose="020B0503020204020204" charset="-122"/>
                <a:cs typeface="微软雅黑" panose="020B0503020204020204" charset="-122"/>
              </a:rPr>
              <a:t>新</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a:lnSpc>
                <a:spcPct val="100000"/>
              </a:lnSpc>
              <a:spcBef>
                <a:spcPts val="45"/>
              </a:spcBef>
            </a:pPr>
            <a:endParaRPr sz="2200">
              <a:latin typeface="Times New Roman" panose="02020603050405020304"/>
              <a:cs typeface="Times New Roman" panose="02020603050405020304"/>
            </a:endParaRPr>
          </a:p>
          <a:p>
            <a:pPr marL="312420" algn="ctr">
              <a:lnSpc>
                <a:spcPct val="100000"/>
              </a:lnSpc>
            </a:pPr>
            <a:r>
              <a:rPr sz="1400" spc="165" dirty="0">
                <a:latin typeface="微软雅黑" panose="020B0503020204020204" charset="-122"/>
                <a:cs typeface="微软雅黑" panose="020B0503020204020204" charset="-122"/>
              </a:rPr>
              <a:t>数据</a:t>
            </a:r>
            <a:r>
              <a:rPr sz="1400" spc="155" dirty="0">
                <a:latin typeface="微软雅黑" panose="020B0503020204020204" charset="-122"/>
                <a:cs typeface="微软雅黑" panose="020B0503020204020204" charset="-122"/>
              </a:rPr>
              <a:t>采</a:t>
            </a:r>
            <a:r>
              <a:rPr sz="1400" spc="165" dirty="0">
                <a:latin typeface="微软雅黑" panose="020B0503020204020204" charset="-122"/>
                <a:cs typeface="微软雅黑" panose="020B0503020204020204" charset="-122"/>
              </a:rPr>
              <a:t>集</a:t>
            </a:r>
            <a:r>
              <a:rPr sz="1400" spc="155" dirty="0">
                <a:latin typeface="微软雅黑" panose="020B0503020204020204" charset="-122"/>
                <a:cs typeface="微软雅黑" panose="020B0503020204020204" charset="-122"/>
              </a:rPr>
              <a:t>上</a:t>
            </a:r>
            <a:r>
              <a:rPr sz="1400" spc="175" dirty="0">
                <a:latin typeface="微软雅黑" panose="020B0503020204020204" charset="-122"/>
                <a:cs typeface="微软雅黑" panose="020B0503020204020204" charset="-122"/>
              </a:rPr>
              <a:t>传</a:t>
            </a:r>
            <a:r>
              <a:rPr sz="1400" spc="5"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p>
            <a:pPr marL="8890" algn="ctr">
              <a:lnSpc>
                <a:spcPct val="100000"/>
              </a:lnSpc>
              <a:spcBef>
                <a:spcPts val="420"/>
              </a:spcBef>
            </a:pPr>
            <a:r>
              <a:rPr sz="1400" dirty="0">
                <a:latin typeface="微软雅黑" panose="020B0503020204020204" charset="-122"/>
                <a:cs typeface="微软雅黑" panose="020B0503020204020204" charset="-122"/>
              </a:rPr>
              <a:t>展示实时状态</a:t>
            </a:r>
            <a:endParaRPr sz="1400">
              <a:latin typeface="微软雅黑" panose="020B0503020204020204" charset="-122"/>
              <a:cs typeface="微软雅黑" panose="020B0503020204020204" charset="-122"/>
            </a:endParaRPr>
          </a:p>
        </p:txBody>
      </p:sp>
      <p:sp>
        <p:nvSpPr>
          <p:cNvPr id="8" name="object 8"/>
          <p:cNvSpPr/>
          <p:nvPr/>
        </p:nvSpPr>
        <p:spPr>
          <a:xfrm>
            <a:off x="5439155" y="5820155"/>
            <a:ext cx="1445260" cy="579120"/>
          </a:xfrm>
          <a:custGeom>
            <a:avLst/>
            <a:gdLst/>
            <a:ahLst/>
            <a:cxnLst/>
            <a:rect l="l" t="t" r="r" b="b"/>
            <a:pathLst>
              <a:path w="1445259" h="579120">
                <a:moveTo>
                  <a:pt x="1348232" y="0"/>
                </a:moveTo>
                <a:lnTo>
                  <a:pt x="96520" y="0"/>
                </a:lnTo>
                <a:lnTo>
                  <a:pt x="58935" y="7585"/>
                </a:lnTo>
                <a:lnTo>
                  <a:pt x="28257" y="28271"/>
                </a:lnTo>
                <a:lnTo>
                  <a:pt x="7580" y="58952"/>
                </a:lnTo>
                <a:lnTo>
                  <a:pt x="0" y="96520"/>
                </a:lnTo>
                <a:lnTo>
                  <a:pt x="0" y="482600"/>
                </a:lnTo>
                <a:lnTo>
                  <a:pt x="7580" y="520167"/>
                </a:lnTo>
                <a:lnTo>
                  <a:pt x="28257" y="550848"/>
                </a:lnTo>
                <a:lnTo>
                  <a:pt x="58935" y="571534"/>
                </a:lnTo>
                <a:lnTo>
                  <a:pt x="96520" y="579120"/>
                </a:lnTo>
                <a:lnTo>
                  <a:pt x="1348232" y="579120"/>
                </a:lnTo>
                <a:lnTo>
                  <a:pt x="1385816" y="571534"/>
                </a:lnTo>
                <a:lnTo>
                  <a:pt x="1416494" y="550848"/>
                </a:lnTo>
                <a:lnTo>
                  <a:pt x="1437171" y="520167"/>
                </a:lnTo>
                <a:lnTo>
                  <a:pt x="1444752" y="482600"/>
                </a:lnTo>
                <a:lnTo>
                  <a:pt x="1444752" y="96520"/>
                </a:lnTo>
                <a:lnTo>
                  <a:pt x="1437171" y="58952"/>
                </a:lnTo>
                <a:lnTo>
                  <a:pt x="1416494" y="28271"/>
                </a:lnTo>
                <a:lnTo>
                  <a:pt x="1385816" y="7585"/>
                </a:lnTo>
                <a:lnTo>
                  <a:pt x="1348232" y="0"/>
                </a:lnTo>
                <a:close/>
              </a:path>
            </a:pathLst>
          </a:custGeom>
          <a:solidFill>
            <a:srgbClr val="FFD966"/>
          </a:solidFill>
        </p:spPr>
        <p:txBody>
          <a:bodyPr wrap="square" lIns="0" tIns="0" rIns="0" bIns="0" rtlCol="0"/>
          <a:lstStyle/>
          <a:p/>
        </p:txBody>
      </p:sp>
      <p:sp>
        <p:nvSpPr>
          <p:cNvPr id="9" name="object 9"/>
          <p:cNvSpPr txBox="1"/>
          <p:nvPr/>
        </p:nvSpPr>
        <p:spPr>
          <a:xfrm>
            <a:off x="5546216" y="5898388"/>
            <a:ext cx="1260475" cy="438784"/>
          </a:xfrm>
          <a:prstGeom prst="rect">
            <a:avLst/>
          </a:prstGeom>
        </p:spPr>
        <p:txBody>
          <a:bodyPr vert="horz" wrap="square" lIns="0" tIns="0" rIns="0" bIns="0" rtlCol="0">
            <a:spAutoFit/>
          </a:bodyPr>
          <a:lstStyle/>
          <a:p>
            <a:pPr marL="12700" marR="5080">
              <a:lnSpc>
                <a:spcPts val="1660"/>
              </a:lnSpc>
            </a:pPr>
            <a:r>
              <a:rPr sz="1400" spc="215" dirty="0">
                <a:latin typeface="微软雅黑" panose="020B0503020204020204" charset="-122"/>
                <a:cs typeface="微软雅黑" panose="020B0503020204020204" charset="-122"/>
              </a:rPr>
              <a:t>控制、下发指 </a:t>
            </a:r>
            <a:r>
              <a:rPr sz="1400" dirty="0">
                <a:latin typeface="微软雅黑" panose="020B0503020204020204" charset="-122"/>
                <a:cs typeface="微软雅黑" panose="020B0503020204020204" charset="-122"/>
              </a:rPr>
              <a:t>令、改变状态</a:t>
            </a:r>
            <a:endParaRPr sz="1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10" name="object 10"/>
          <p:cNvSpPr txBox="1"/>
          <p:nvPr/>
        </p:nvSpPr>
        <p:spPr>
          <a:xfrm>
            <a:off x="5505069" y="5280786"/>
            <a:ext cx="1242060" cy="269240"/>
          </a:xfrm>
          <a:prstGeom prst="rect">
            <a:avLst/>
          </a:prstGeom>
        </p:spPr>
        <p:txBody>
          <a:bodyPr vert="horz" wrap="square" lIns="0" tIns="0" rIns="0" bIns="0" rtlCol="0">
            <a:spAutoFit/>
          </a:bodyPr>
          <a:lstStyle/>
          <a:p>
            <a:pPr marL="12700">
              <a:lnSpc>
                <a:spcPct val="100000"/>
              </a:lnSpc>
            </a:pPr>
            <a:r>
              <a:rPr sz="1600" spc="-5" dirty="0">
                <a:latin typeface="微软雅黑" panose="020B0503020204020204" charset="-122"/>
                <a:cs typeface="微软雅黑" panose="020B0503020204020204" charset="-122"/>
              </a:rPr>
              <a:t>实时双向连接</a:t>
            </a:r>
            <a:endParaRPr sz="1600">
              <a:latin typeface="微软雅黑" panose="020B0503020204020204" charset="-122"/>
              <a:cs typeface="微软雅黑" panose="020B0503020204020204" charset="-122"/>
            </a:endParaRPr>
          </a:p>
        </p:txBody>
      </p:sp>
      <p:sp>
        <p:nvSpPr>
          <p:cNvPr id="11" name="object 11"/>
          <p:cNvSpPr txBox="1">
            <a:spLocks noGrp="1"/>
          </p:cNvSpPr>
          <p:nvPr>
            <p:ph type="title"/>
          </p:nvPr>
        </p:nvSpPr>
        <p:spPr>
          <a:xfrm>
            <a:off x="3331845" y="1017270"/>
            <a:ext cx="5867400"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a:t>
            </a:r>
            <a:r>
              <a:rPr sz="3200" spc="5" dirty="0">
                <a:solidFill>
                  <a:srgbClr val="00A755"/>
                </a:solidFill>
              </a:rPr>
              <a:t>生</a:t>
            </a:r>
            <a:r>
              <a:rPr dirty="0"/>
              <a:t>-（2）</a:t>
            </a:r>
            <a:r>
              <a:rPr spc="5" dirty="0"/>
              <a:t>数字</a:t>
            </a:r>
            <a:r>
              <a:rPr spc="-15" dirty="0"/>
              <a:t>孪</a:t>
            </a:r>
            <a:r>
              <a:rPr spc="5" dirty="0"/>
              <a:t>生的</a:t>
            </a:r>
            <a:r>
              <a:rPr spc="-15" dirty="0"/>
              <a:t>技</a:t>
            </a:r>
            <a:r>
              <a:rPr spc="5" dirty="0"/>
              <a:t>术特征</a:t>
            </a:r>
            <a:endParaRPr sz="32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7" name="object 7"/>
          <p:cNvSpPr txBox="1"/>
          <p:nvPr/>
        </p:nvSpPr>
        <p:spPr>
          <a:xfrm>
            <a:off x="6701408" y="6471467"/>
            <a:ext cx="2058035" cy="228600"/>
          </a:xfrm>
          <a:prstGeom prst="rect">
            <a:avLst/>
          </a:prstGeom>
        </p:spPr>
        <p:txBody>
          <a:bodyPr vert="horz" wrap="square" lIns="0" tIns="0" rIns="0" bIns="0" rtlCol="0">
            <a:spAutoFit/>
          </a:bodyPr>
          <a:lstStyle/>
          <a:p>
            <a:pPr marL="12700">
              <a:lnSpc>
                <a:spcPts val="1790"/>
              </a:lnSpc>
            </a:pPr>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2-2-4</a:t>
            </a:r>
            <a:r>
              <a:rPr sz="1600" spc="-80"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点表南</a:t>
            </a:r>
            <a:r>
              <a:rPr sz="1600" spc="10" dirty="0">
                <a:solidFill>
                  <a:prstClr val="black"/>
                </a:solidFill>
                <a:latin typeface="宋体" pitchFamily="2" charset="-122"/>
                <a:cs typeface="宋体" pitchFamily="2" charset="-122"/>
              </a:rPr>
              <a:t>向</a:t>
            </a:r>
            <a:r>
              <a:rPr sz="1600" spc="-5" dirty="0">
                <a:solidFill>
                  <a:prstClr val="black"/>
                </a:solidFill>
                <a:latin typeface="宋体" pitchFamily="2" charset="-122"/>
                <a:cs typeface="宋体" pitchFamily="2" charset="-122"/>
              </a:rPr>
              <a:t>配置</a:t>
            </a:r>
            <a:endParaRPr sz="1600">
              <a:solidFill>
                <a:prstClr val="black"/>
              </a:solidFill>
              <a:latin typeface="宋体" pitchFamily="2" charset="-122"/>
              <a:cs typeface="宋体" pitchFamily="2"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3877564" y="3194176"/>
          <a:ext cx="7559670" cy="3166147"/>
        </p:xfrm>
        <a:graphic>
          <a:graphicData uri="http://schemas.openxmlformats.org/drawingml/2006/table">
            <a:tbl>
              <a:tblPr firstRow="1" bandRow="1">
                <a:tableStyleId>{2D5ABB26-0587-4C30-8999-92F81FD0307C}</a:tableStyleId>
              </a:tblPr>
              <a:tblGrid>
                <a:gridCol w="695578"/>
                <a:gridCol w="508508"/>
                <a:gridCol w="854456"/>
                <a:gridCol w="723772"/>
                <a:gridCol w="866267"/>
                <a:gridCol w="315595"/>
                <a:gridCol w="385444"/>
                <a:gridCol w="385445"/>
                <a:gridCol w="386461"/>
                <a:gridCol w="517016"/>
                <a:gridCol w="630936"/>
                <a:gridCol w="386716"/>
                <a:gridCol w="517015"/>
                <a:gridCol w="386461"/>
              </a:tblGrid>
              <a:tr h="804672">
                <a:tc>
                  <a:txBody>
                    <a:bodyPr/>
                    <a:lstStyle/>
                    <a:p>
                      <a:pPr>
                        <a:lnSpc>
                          <a:spcPct val="100000"/>
                        </a:lnSpc>
                        <a:spcBef>
                          <a:spcPts val="30"/>
                        </a:spcBef>
                      </a:pPr>
                      <a:endParaRPr sz="1300">
                        <a:latin typeface="Times New Roman" panose="02020603050405020304"/>
                        <a:cs typeface="Times New Roman" panose="02020603050405020304"/>
                      </a:endParaRPr>
                    </a:p>
                    <a:p>
                      <a:pPr algn="ctr">
                        <a:lnSpc>
                          <a:spcPct val="100000"/>
                        </a:lnSpc>
                      </a:pPr>
                      <a:r>
                        <a:rPr sz="1200" b="1" spc="-5" dirty="0">
                          <a:solidFill>
                            <a:srgbClr val="FFFFFF"/>
                          </a:solidFill>
                          <a:latin typeface="微软雅黑" panose="020B0503020204020204" charset="-122"/>
                          <a:cs typeface="微软雅黑" panose="020B0503020204020204" charset="-122"/>
                        </a:rPr>
                        <a:t>采集点</a:t>
                      </a:r>
                      <a:endParaRPr sz="1200">
                        <a:latin typeface="微软雅黑" panose="020B0503020204020204" charset="-122"/>
                        <a:cs typeface="微软雅黑" panose="020B0503020204020204" charset="-122"/>
                      </a:endParaRPr>
                    </a:p>
                    <a:p>
                      <a:pPr algn="ctr">
                        <a:lnSpc>
                          <a:spcPct val="100000"/>
                        </a:lnSpc>
                        <a:spcBef>
                          <a:spcPts val="140"/>
                        </a:spcBef>
                      </a:pPr>
                      <a:r>
                        <a:rPr sz="1200" b="1" dirty="0">
                          <a:solidFill>
                            <a:srgbClr val="FFFFFF"/>
                          </a:solidFill>
                          <a:latin typeface="微软雅黑" panose="020B0503020204020204" charset="-122"/>
                          <a:cs typeface="微软雅黑" panose="020B0503020204020204" charset="-122"/>
                        </a:rPr>
                        <a:t>名称</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0"/>
                        </a:spcBef>
                      </a:pPr>
                      <a:endParaRPr sz="2000">
                        <a:latin typeface="Times New Roman" panose="02020603050405020304"/>
                        <a:cs typeface="Times New Roman" panose="02020603050405020304"/>
                      </a:endParaRPr>
                    </a:p>
                    <a:p>
                      <a:pPr marL="96520">
                        <a:lnSpc>
                          <a:spcPct val="100000"/>
                        </a:lnSpc>
                      </a:pPr>
                      <a:r>
                        <a:rPr sz="1200" b="1" dirty="0">
                          <a:solidFill>
                            <a:srgbClr val="FFFFFF"/>
                          </a:solidFill>
                          <a:latin typeface="微软雅黑" panose="020B0503020204020204" charset="-122"/>
                          <a:cs typeface="微软雅黑" panose="020B0503020204020204" charset="-122"/>
                        </a:rPr>
                        <a:t>单位</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0"/>
                        </a:spcBef>
                      </a:pPr>
                      <a:endParaRPr sz="2000">
                        <a:latin typeface="Times New Roman" panose="02020603050405020304"/>
                        <a:cs typeface="Times New Roman" panose="02020603050405020304"/>
                      </a:endParaRPr>
                    </a:p>
                    <a:p>
                      <a:pPr marL="116205">
                        <a:lnSpc>
                          <a:spcPct val="100000"/>
                        </a:lnSpc>
                      </a:pPr>
                      <a:r>
                        <a:rPr sz="1200" b="1" dirty="0">
                          <a:solidFill>
                            <a:srgbClr val="FFFFFF"/>
                          </a:solidFill>
                          <a:latin typeface="微软雅黑" panose="020B0503020204020204" charset="-122"/>
                          <a:cs typeface="微软雅黑" panose="020B0503020204020204" charset="-122"/>
                        </a:rPr>
                        <a:t>数据类型</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300">
                        <a:latin typeface="Times New Roman" panose="02020603050405020304"/>
                        <a:cs typeface="Times New Roman" panose="02020603050405020304"/>
                      </a:endParaRPr>
                    </a:p>
                    <a:p>
                      <a:pPr algn="ctr">
                        <a:lnSpc>
                          <a:spcPct val="100000"/>
                        </a:lnSpc>
                      </a:pPr>
                      <a:r>
                        <a:rPr sz="1200" b="1" spc="-5" dirty="0">
                          <a:solidFill>
                            <a:srgbClr val="FFFFFF"/>
                          </a:solidFill>
                          <a:latin typeface="微软雅黑" panose="020B0503020204020204" charset="-122"/>
                          <a:cs typeface="微软雅黑" panose="020B0503020204020204" charset="-122"/>
                        </a:rPr>
                        <a:t>寄存器</a:t>
                      </a:r>
                      <a:endParaRPr sz="1200">
                        <a:latin typeface="微软雅黑" panose="020B0503020204020204" charset="-122"/>
                        <a:cs typeface="微软雅黑" panose="020B0503020204020204" charset="-122"/>
                      </a:endParaRPr>
                    </a:p>
                    <a:p>
                      <a:pPr algn="ctr">
                        <a:lnSpc>
                          <a:spcPct val="100000"/>
                        </a:lnSpc>
                        <a:spcBef>
                          <a:spcPts val="140"/>
                        </a:spcBef>
                      </a:pPr>
                      <a:r>
                        <a:rPr sz="1200" b="1" dirty="0">
                          <a:solidFill>
                            <a:srgbClr val="FFFFFF"/>
                          </a:solidFill>
                          <a:latin typeface="微软雅黑" panose="020B0503020204020204" charset="-122"/>
                          <a:cs typeface="微软雅黑" panose="020B0503020204020204" charset="-122"/>
                        </a:rPr>
                        <a:t>类型</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0"/>
                        </a:spcBef>
                      </a:pPr>
                      <a:endParaRPr sz="2000">
                        <a:latin typeface="Times New Roman" panose="02020603050405020304"/>
                        <a:cs typeface="Times New Roman" panose="02020603050405020304"/>
                      </a:endParaRPr>
                    </a:p>
                    <a:p>
                      <a:pPr marL="121920">
                        <a:lnSpc>
                          <a:spcPct val="100000"/>
                        </a:lnSpc>
                      </a:pPr>
                      <a:r>
                        <a:rPr sz="1200" b="1" dirty="0">
                          <a:solidFill>
                            <a:srgbClr val="FFFFFF"/>
                          </a:solidFill>
                          <a:latin typeface="微软雅黑" panose="020B0503020204020204" charset="-122"/>
                          <a:cs typeface="微软雅黑" panose="020B0503020204020204" charset="-122"/>
                        </a:rPr>
                        <a:t>存器地址</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76200">
                        <a:lnSpc>
                          <a:spcPts val="1385"/>
                        </a:lnSpc>
                      </a:pPr>
                      <a:r>
                        <a:rPr sz="1200" b="1" dirty="0">
                          <a:solidFill>
                            <a:srgbClr val="FFFFFF"/>
                          </a:solidFill>
                          <a:latin typeface="微软雅黑" panose="020B0503020204020204" charset="-122"/>
                          <a:cs typeface="微软雅黑" panose="020B0503020204020204" charset="-122"/>
                        </a:rPr>
                        <a:t>偏</a:t>
                      </a:r>
                      <a:endParaRPr sz="1200">
                        <a:latin typeface="微软雅黑" panose="020B0503020204020204" charset="-122"/>
                        <a:cs typeface="微软雅黑" panose="020B0503020204020204" charset="-122"/>
                      </a:endParaRPr>
                    </a:p>
                    <a:p>
                      <a:pPr marL="76200">
                        <a:lnSpc>
                          <a:spcPct val="100000"/>
                        </a:lnSpc>
                        <a:spcBef>
                          <a:spcPts val="140"/>
                        </a:spcBef>
                      </a:pPr>
                      <a:r>
                        <a:rPr sz="1200" b="1" dirty="0">
                          <a:solidFill>
                            <a:srgbClr val="FFFFFF"/>
                          </a:solidFill>
                          <a:latin typeface="微软雅黑" panose="020B0503020204020204" charset="-122"/>
                          <a:cs typeface="微软雅黑" panose="020B0503020204020204" charset="-122"/>
                        </a:rPr>
                        <a:t>移</a:t>
                      </a:r>
                      <a:endParaRPr sz="1200">
                        <a:latin typeface="微软雅黑" panose="020B0503020204020204" charset="-122"/>
                        <a:cs typeface="微软雅黑" panose="020B0503020204020204" charset="-122"/>
                      </a:endParaRPr>
                    </a:p>
                    <a:p>
                      <a:pPr marL="76200" marR="66040">
                        <a:lnSpc>
                          <a:spcPct val="110000"/>
                        </a:lnSpc>
                      </a:pPr>
                      <a:r>
                        <a:rPr sz="1200" b="1" dirty="0">
                          <a:solidFill>
                            <a:srgbClr val="FFFFFF"/>
                          </a:solidFill>
                          <a:latin typeface="微软雅黑" panose="020B0503020204020204" charset="-122"/>
                          <a:cs typeface="微软雅黑" panose="020B0503020204020204" charset="-122"/>
                        </a:rPr>
                        <a:t>地 址</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09855">
                        <a:lnSpc>
                          <a:spcPts val="1385"/>
                        </a:lnSpc>
                      </a:pPr>
                      <a:r>
                        <a:rPr sz="1200" b="1" dirty="0">
                          <a:solidFill>
                            <a:srgbClr val="FFFFFF"/>
                          </a:solidFill>
                          <a:latin typeface="微软雅黑" panose="020B0503020204020204" charset="-122"/>
                          <a:cs typeface="微软雅黑" panose="020B0503020204020204" charset="-122"/>
                        </a:rPr>
                        <a:t>读</a:t>
                      </a:r>
                      <a:endParaRPr sz="1200">
                        <a:latin typeface="微软雅黑" panose="020B0503020204020204" charset="-122"/>
                        <a:cs typeface="微软雅黑" panose="020B0503020204020204" charset="-122"/>
                      </a:endParaRPr>
                    </a:p>
                    <a:p>
                      <a:pPr marL="109855">
                        <a:lnSpc>
                          <a:spcPct val="100000"/>
                        </a:lnSpc>
                        <a:spcBef>
                          <a:spcPts val="140"/>
                        </a:spcBef>
                      </a:pPr>
                      <a:r>
                        <a:rPr sz="1200" b="1" dirty="0">
                          <a:solidFill>
                            <a:srgbClr val="FFFFFF"/>
                          </a:solidFill>
                          <a:latin typeface="微软雅黑" panose="020B0503020204020204" charset="-122"/>
                          <a:cs typeface="微软雅黑" panose="020B0503020204020204" charset="-122"/>
                        </a:rPr>
                        <a:t>写</a:t>
                      </a:r>
                      <a:endParaRPr sz="1200">
                        <a:latin typeface="微软雅黑" panose="020B0503020204020204" charset="-122"/>
                        <a:cs typeface="微软雅黑" panose="020B0503020204020204" charset="-122"/>
                      </a:endParaRPr>
                    </a:p>
                    <a:p>
                      <a:pPr marL="109855" marR="102235">
                        <a:lnSpc>
                          <a:spcPct val="110000"/>
                        </a:lnSpc>
                      </a:pPr>
                      <a:r>
                        <a:rPr sz="1200" b="1" dirty="0">
                          <a:solidFill>
                            <a:srgbClr val="FFFFFF"/>
                          </a:solidFill>
                          <a:latin typeface="微软雅黑" panose="020B0503020204020204" charset="-122"/>
                          <a:cs typeface="微软雅黑" panose="020B0503020204020204" charset="-122"/>
                        </a:rPr>
                        <a:t>要 求</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09855">
                        <a:lnSpc>
                          <a:spcPts val="1385"/>
                        </a:lnSpc>
                      </a:pPr>
                      <a:r>
                        <a:rPr sz="1200" b="1" dirty="0">
                          <a:solidFill>
                            <a:srgbClr val="FFFFFF"/>
                          </a:solidFill>
                          <a:latin typeface="微软雅黑" panose="020B0503020204020204" charset="-122"/>
                          <a:cs typeface="微软雅黑" panose="020B0503020204020204" charset="-122"/>
                        </a:rPr>
                        <a:t>数</a:t>
                      </a:r>
                      <a:endParaRPr sz="1200">
                        <a:latin typeface="微软雅黑" panose="020B0503020204020204" charset="-122"/>
                        <a:cs typeface="微软雅黑" panose="020B0503020204020204" charset="-122"/>
                      </a:endParaRPr>
                    </a:p>
                    <a:p>
                      <a:pPr marL="109855">
                        <a:lnSpc>
                          <a:spcPct val="100000"/>
                        </a:lnSpc>
                        <a:spcBef>
                          <a:spcPts val="140"/>
                        </a:spcBef>
                      </a:pPr>
                      <a:r>
                        <a:rPr sz="1200" b="1" dirty="0">
                          <a:solidFill>
                            <a:srgbClr val="FFFFFF"/>
                          </a:solidFill>
                          <a:latin typeface="微软雅黑" panose="020B0503020204020204" charset="-122"/>
                          <a:cs typeface="微软雅黑" panose="020B0503020204020204" charset="-122"/>
                        </a:rPr>
                        <a:t>据</a:t>
                      </a:r>
                      <a:endParaRPr sz="1200">
                        <a:latin typeface="微软雅黑" panose="020B0503020204020204" charset="-122"/>
                        <a:cs typeface="微软雅黑" panose="020B0503020204020204" charset="-122"/>
                      </a:endParaRPr>
                    </a:p>
                    <a:p>
                      <a:pPr marL="109855" marR="102235">
                        <a:lnSpc>
                          <a:spcPct val="110000"/>
                        </a:lnSpc>
                      </a:pPr>
                      <a:r>
                        <a:rPr sz="1200" b="1" dirty="0">
                          <a:solidFill>
                            <a:srgbClr val="FFFFFF"/>
                          </a:solidFill>
                          <a:latin typeface="微软雅黑" panose="020B0503020204020204" charset="-122"/>
                          <a:cs typeface="微软雅黑" panose="020B0503020204020204" charset="-122"/>
                        </a:rPr>
                        <a:t>说 明</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10490">
                        <a:lnSpc>
                          <a:spcPts val="1385"/>
                        </a:lnSpc>
                      </a:pPr>
                      <a:r>
                        <a:rPr sz="1200" b="1" dirty="0">
                          <a:solidFill>
                            <a:srgbClr val="FFFFFF"/>
                          </a:solidFill>
                          <a:latin typeface="微软雅黑" panose="020B0503020204020204" charset="-122"/>
                          <a:cs typeface="微软雅黑" panose="020B0503020204020204" charset="-122"/>
                        </a:rPr>
                        <a:t>模</a:t>
                      </a:r>
                      <a:endParaRPr sz="1200">
                        <a:latin typeface="微软雅黑" panose="020B0503020204020204" charset="-122"/>
                        <a:cs typeface="微软雅黑" panose="020B0503020204020204" charset="-122"/>
                      </a:endParaRPr>
                    </a:p>
                    <a:p>
                      <a:pPr marL="110490">
                        <a:lnSpc>
                          <a:spcPct val="100000"/>
                        </a:lnSpc>
                        <a:spcBef>
                          <a:spcPts val="140"/>
                        </a:spcBef>
                      </a:pPr>
                      <a:r>
                        <a:rPr sz="1200" b="1" dirty="0">
                          <a:solidFill>
                            <a:srgbClr val="FFFFFF"/>
                          </a:solidFill>
                          <a:latin typeface="微软雅黑" panose="020B0503020204020204" charset="-122"/>
                          <a:cs typeface="微软雅黑" panose="020B0503020204020204" charset="-122"/>
                        </a:rPr>
                        <a:t>拟</a:t>
                      </a:r>
                      <a:endParaRPr sz="1200">
                        <a:latin typeface="微软雅黑" panose="020B0503020204020204" charset="-122"/>
                        <a:cs typeface="微软雅黑" panose="020B0503020204020204" charset="-122"/>
                      </a:endParaRPr>
                    </a:p>
                    <a:p>
                      <a:pPr marL="110490" marR="103505">
                        <a:lnSpc>
                          <a:spcPct val="110000"/>
                        </a:lnSpc>
                      </a:pPr>
                      <a:r>
                        <a:rPr sz="1200" b="1" dirty="0">
                          <a:solidFill>
                            <a:srgbClr val="FFFFFF"/>
                          </a:solidFill>
                          <a:latin typeface="微软雅黑" panose="020B0503020204020204" charset="-122"/>
                          <a:cs typeface="微软雅黑" panose="020B0503020204020204" charset="-122"/>
                        </a:rPr>
                        <a:t>规 则</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0"/>
                        </a:spcBef>
                      </a:pPr>
                      <a:endParaRPr sz="2000">
                        <a:latin typeface="Times New Roman" panose="02020603050405020304"/>
                        <a:cs typeface="Times New Roman" panose="02020603050405020304"/>
                      </a:endParaRPr>
                    </a:p>
                    <a:p>
                      <a:pPr marL="99695">
                        <a:lnSpc>
                          <a:spcPct val="100000"/>
                        </a:lnSpc>
                      </a:pPr>
                      <a:r>
                        <a:rPr sz="1200" b="1" dirty="0">
                          <a:solidFill>
                            <a:srgbClr val="FFFFFF"/>
                          </a:solidFill>
                          <a:latin typeface="微软雅黑" panose="020B0503020204020204" charset="-122"/>
                          <a:cs typeface="微软雅黑" panose="020B0503020204020204" charset="-122"/>
                        </a:rPr>
                        <a:t>频率</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300">
                        <a:latin typeface="Times New Roman" panose="02020603050405020304"/>
                        <a:cs typeface="Times New Roman" panose="02020603050405020304"/>
                      </a:endParaRPr>
                    </a:p>
                    <a:p>
                      <a:pPr marL="157480">
                        <a:lnSpc>
                          <a:spcPct val="100000"/>
                        </a:lnSpc>
                      </a:pPr>
                      <a:r>
                        <a:rPr sz="1200" b="1" spc="-5" dirty="0">
                          <a:solidFill>
                            <a:srgbClr val="FFFFFF"/>
                          </a:solidFill>
                          <a:latin typeface="微软雅黑" panose="020B0503020204020204" charset="-122"/>
                          <a:cs typeface="微软雅黑" panose="020B0503020204020204" charset="-122"/>
                        </a:rPr>
                        <a:t>数据</a:t>
                      </a:r>
                      <a:endParaRPr sz="1200">
                        <a:latin typeface="微软雅黑" panose="020B0503020204020204" charset="-122"/>
                        <a:cs typeface="微软雅黑" panose="020B0503020204020204" charset="-122"/>
                      </a:endParaRPr>
                    </a:p>
                    <a:p>
                      <a:pPr marL="157480">
                        <a:lnSpc>
                          <a:spcPct val="100000"/>
                        </a:lnSpc>
                        <a:spcBef>
                          <a:spcPts val="140"/>
                        </a:spcBef>
                      </a:pPr>
                      <a:r>
                        <a:rPr sz="1200" b="1" dirty="0">
                          <a:solidFill>
                            <a:srgbClr val="FFFFFF"/>
                          </a:solidFill>
                          <a:latin typeface="微软雅黑" panose="020B0503020204020204" charset="-122"/>
                          <a:cs typeface="微软雅黑" panose="020B0503020204020204" charset="-122"/>
                        </a:rPr>
                        <a:t>设值</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11125" marR="102235" algn="just">
                        <a:lnSpc>
                          <a:spcPct val="110000"/>
                        </a:lnSpc>
                        <a:spcBef>
                          <a:spcPts val="590"/>
                        </a:spcBef>
                      </a:pPr>
                      <a:r>
                        <a:rPr sz="1200" b="1" dirty="0">
                          <a:solidFill>
                            <a:srgbClr val="FFFFFF"/>
                          </a:solidFill>
                          <a:latin typeface="微软雅黑" panose="020B0503020204020204" charset="-122"/>
                          <a:cs typeface="微软雅黑" panose="020B0503020204020204" charset="-122"/>
                        </a:rPr>
                        <a:t>起 始 值</a:t>
                      </a:r>
                      <a:endParaRPr sz="1200">
                        <a:latin typeface="微软雅黑" panose="020B0503020204020204" charset="-122"/>
                        <a:cs typeface="微软雅黑" panose="020B0503020204020204" charset="-122"/>
                      </a:endParaRPr>
                    </a:p>
                  </a:txBody>
                  <a:tcPr marL="0" marR="0" marT="749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300">
                        <a:latin typeface="Times New Roman" panose="02020603050405020304"/>
                        <a:cs typeface="Times New Roman" panose="02020603050405020304"/>
                      </a:endParaRPr>
                    </a:p>
                    <a:p>
                      <a:pPr marL="1270" algn="ctr">
                        <a:lnSpc>
                          <a:spcPct val="100000"/>
                        </a:lnSpc>
                      </a:pPr>
                      <a:r>
                        <a:rPr sz="1200" b="1" spc="-5" dirty="0">
                          <a:solidFill>
                            <a:srgbClr val="FFFFFF"/>
                          </a:solidFill>
                          <a:latin typeface="微软雅黑" panose="020B0503020204020204" charset="-122"/>
                          <a:cs typeface="微软雅黑" panose="020B0503020204020204" charset="-122"/>
                        </a:rPr>
                        <a:t>结束</a:t>
                      </a:r>
                      <a:endParaRPr sz="1200">
                        <a:latin typeface="微软雅黑" panose="020B0503020204020204" charset="-122"/>
                        <a:cs typeface="微软雅黑" panose="020B0503020204020204" charset="-122"/>
                      </a:endParaRPr>
                    </a:p>
                    <a:p>
                      <a:pPr marL="1270" algn="ctr">
                        <a:lnSpc>
                          <a:spcPct val="100000"/>
                        </a:lnSpc>
                        <a:spcBef>
                          <a:spcPts val="140"/>
                        </a:spcBef>
                      </a:pPr>
                      <a:r>
                        <a:rPr sz="1200" b="1" dirty="0">
                          <a:solidFill>
                            <a:srgbClr val="FFFFFF"/>
                          </a:solidFill>
                          <a:latin typeface="微软雅黑" panose="020B0503020204020204" charset="-122"/>
                          <a:cs typeface="微软雅黑" panose="020B0503020204020204" charset="-122"/>
                        </a:rPr>
                        <a:t>值</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1300">
                        <a:latin typeface="Times New Roman" panose="02020603050405020304"/>
                        <a:cs typeface="Times New Roman" panose="02020603050405020304"/>
                      </a:endParaRPr>
                    </a:p>
                    <a:p>
                      <a:pPr marL="111125">
                        <a:lnSpc>
                          <a:spcPct val="100000"/>
                        </a:lnSpc>
                      </a:pPr>
                      <a:r>
                        <a:rPr sz="1200" b="1" dirty="0">
                          <a:solidFill>
                            <a:srgbClr val="FFFFFF"/>
                          </a:solidFill>
                          <a:latin typeface="微软雅黑" panose="020B0503020204020204" charset="-122"/>
                          <a:cs typeface="微软雅黑" panose="020B0503020204020204" charset="-122"/>
                        </a:rPr>
                        <a:t>步</a:t>
                      </a:r>
                      <a:endParaRPr sz="1200">
                        <a:latin typeface="微软雅黑" panose="020B0503020204020204" charset="-122"/>
                        <a:cs typeface="微软雅黑" panose="020B0503020204020204" charset="-122"/>
                      </a:endParaRPr>
                    </a:p>
                    <a:p>
                      <a:pPr marL="111125">
                        <a:lnSpc>
                          <a:spcPct val="100000"/>
                        </a:lnSpc>
                        <a:spcBef>
                          <a:spcPts val="140"/>
                        </a:spcBef>
                      </a:pPr>
                      <a:r>
                        <a:rPr sz="1200" b="1" dirty="0">
                          <a:solidFill>
                            <a:srgbClr val="FFFFFF"/>
                          </a:solidFill>
                          <a:latin typeface="微软雅黑" panose="020B0503020204020204" charset="-122"/>
                          <a:cs typeface="微软雅黑" panose="020B0503020204020204" charset="-122"/>
                        </a:rPr>
                        <a:t>长</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983995">
                <a:tc>
                  <a:txBody>
                    <a:bodyPr/>
                    <a:lstStyle/>
                    <a:p>
                      <a:pPr>
                        <a:lnSpc>
                          <a:spcPct val="100000"/>
                        </a:lnSpc>
                        <a:spcBef>
                          <a:spcPts val="5"/>
                        </a:spcBef>
                      </a:pPr>
                      <a:endParaRPr sz="1850">
                        <a:latin typeface="Times New Roman" panose="02020603050405020304"/>
                        <a:cs typeface="Times New Roman" panose="02020603050405020304"/>
                      </a:endParaRPr>
                    </a:p>
                    <a:p>
                      <a:pPr algn="ctr">
                        <a:lnSpc>
                          <a:spcPct val="100000"/>
                        </a:lnSpc>
                      </a:pPr>
                      <a:r>
                        <a:rPr sz="1200" b="1" dirty="0">
                          <a:solidFill>
                            <a:srgbClr val="FFFFFF"/>
                          </a:solidFill>
                          <a:latin typeface="微软雅黑" panose="020B0503020204020204" charset="-122"/>
                          <a:cs typeface="微软雅黑" panose="020B0503020204020204" charset="-122"/>
                        </a:rPr>
                        <a:t>故障信</a:t>
                      </a:r>
                      <a:endParaRPr sz="1200">
                        <a:latin typeface="微软雅黑" panose="020B0503020204020204" charset="-122"/>
                        <a:cs typeface="微软雅黑" panose="020B0503020204020204" charset="-122"/>
                      </a:endParaRPr>
                    </a:p>
                    <a:p>
                      <a:pPr marL="635" algn="ctr">
                        <a:lnSpc>
                          <a:spcPct val="100000"/>
                        </a:lnSpc>
                        <a:spcBef>
                          <a:spcPts val="140"/>
                        </a:spcBef>
                      </a:pPr>
                      <a:r>
                        <a:rPr sz="1200" b="1" dirty="0">
                          <a:solidFill>
                            <a:srgbClr val="FFFFFF"/>
                          </a:solidFill>
                          <a:latin typeface="微软雅黑" panose="020B0503020204020204" charset="-122"/>
                          <a:cs typeface="微软雅黑" panose="020B0503020204020204" charset="-122"/>
                        </a:rPr>
                        <a:t>号</a:t>
                      </a:r>
                      <a:endParaRPr sz="12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3185">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3820">
                        <a:lnSpc>
                          <a:spcPct val="100000"/>
                        </a:lnSpc>
                      </a:pPr>
                      <a:r>
                        <a:rPr sz="1200" spc="-5" dirty="0">
                          <a:latin typeface="Calibri" panose="020F0502020204030204"/>
                          <a:cs typeface="Calibri" panose="020F0502020204030204"/>
                        </a:rPr>
                        <a:t>Boolean</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
                        </a:spcBef>
                      </a:pPr>
                      <a:endParaRPr sz="1850">
                        <a:latin typeface="Times New Roman" panose="02020603050405020304"/>
                        <a:cs typeface="Times New Roman" panose="02020603050405020304"/>
                      </a:endParaRPr>
                    </a:p>
                    <a:p>
                      <a:pPr marL="83820">
                        <a:lnSpc>
                          <a:spcPct val="100000"/>
                        </a:lnSpc>
                      </a:pPr>
                      <a:r>
                        <a:rPr sz="1200" dirty="0">
                          <a:latin typeface="微软雅黑" panose="020B0503020204020204" charset="-122"/>
                          <a:cs typeface="微软雅黑" panose="020B0503020204020204" charset="-122"/>
                        </a:rPr>
                        <a:t>数据寄</a:t>
                      </a:r>
                      <a:endParaRPr sz="1200">
                        <a:latin typeface="微软雅黑" panose="020B0503020204020204" charset="-122"/>
                        <a:cs typeface="微软雅黑" panose="020B0503020204020204" charset="-122"/>
                      </a:endParaRPr>
                    </a:p>
                    <a:p>
                      <a:pPr marL="83820">
                        <a:lnSpc>
                          <a:spcPct val="100000"/>
                        </a:lnSpc>
                        <a:spcBef>
                          <a:spcPts val="140"/>
                        </a:spcBef>
                      </a:pPr>
                      <a:r>
                        <a:rPr sz="1200" spc="-5" dirty="0">
                          <a:latin typeface="微软雅黑" panose="020B0503020204020204" charset="-122"/>
                          <a:cs typeface="微软雅黑" panose="020B0503020204020204" charset="-122"/>
                        </a:rPr>
                        <a:t>存器</a:t>
                      </a:r>
                      <a:endParaRPr sz="12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3820">
                        <a:lnSpc>
                          <a:spcPct val="100000"/>
                        </a:lnSpc>
                      </a:pPr>
                      <a:r>
                        <a:rPr sz="1200" spc="-5" dirty="0">
                          <a:latin typeface="Calibri" panose="020F0502020204030204"/>
                          <a:cs typeface="Calibri" panose="020F0502020204030204"/>
                        </a:rPr>
                        <a:t>DB1005.28</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R="49530" algn="ctr">
                        <a:lnSpc>
                          <a:spcPct val="100000"/>
                        </a:lnSpc>
                      </a:pPr>
                      <a:r>
                        <a:rPr sz="1200" dirty="0">
                          <a:latin typeface="Calibri" panose="020F0502020204030204"/>
                          <a:cs typeface="Calibri" panose="020F0502020204030204"/>
                        </a:rPr>
                        <a:t>2</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
                        </a:spcBef>
                      </a:pPr>
                      <a:endParaRPr sz="1850">
                        <a:latin typeface="Times New Roman" panose="02020603050405020304"/>
                        <a:cs typeface="Times New Roman" panose="02020603050405020304"/>
                      </a:endParaRPr>
                    </a:p>
                    <a:p>
                      <a:pPr marL="83820">
                        <a:lnSpc>
                          <a:spcPct val="100000"/>
                        </a:lnSpc>
                      </a:pPr>
                      <a:r>
                        <a:rPr sz="1200" dirty="0">
                          <a:latin typeface="微软雅黑" panose="020B0503020204020204" charset="-122"/>
                          <a:cs typeface="微软雅黑" panose="020B0503020204020204" charset="-122"/>
                        </a:rPr>
                        <a:t>只</a:t>
                      </a:r>
                      <a:endParaRPr sz="1200">
                        <a:latin typeface="微软雅黑" panose="020B0503020204020204" charset="-122"/>
                        <a:cs typeface="微软雅黑" panose="020B0503020204020204" charset="-122"/>
                      </a:endParaRPr>
                    </a:p>
                    <a:p>
                      <a:pPr marL="83820">
                        <a:lnSpc>
                          <a:spcPct val="100000"/>
                        </a:lnSpc>
                        <a:spcBef>
                          <a:spcPts val="140"/>
                        </a:spcBef>
                      </a:pPr>
                      <a:r>
                        <a:rPr sz="1200" dirty="0">
                          <a:latin typeface="微软雅黑" panose="020B0503020204020204" charset="-122"/>
                          <a:cs typeface="微软雅黑" panose="020B0503020204020204" charset="-122"/>
                        </a:rPr>
                        <a:t>读</a:t>
                      </a:r>
                      <a:endParaRPr sz="12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
                        </a:spcBef>
                      </a:pPr>
                      <a:endParaRPr sz="1850">
                        <a:latin typeface="Times New Roman" panose="02020603050405020304"/>
                        <a:cs typeface="Times New Roman" panose="02020603050405020304"/>
                      </a:endParaRPr>
                    </a:p>
                    <a:p>
                      <a:pPr marL="83820">
                        <a:lnSpc>
                          <a:spcPct val="100000"/>
                        </a:lnSpc>
                      </a:pPr>
                      <a:r>
                        <a:rPr sz="1200" dirty="0">
                          <a:latin typeface="微软雅黑" panose="020B0503020204020204" charset="-122"/>
                          <a:cs typeface="微软雅黑" panose="020B0503020204020204" charset="-122"/>
                        </a:rPr>
                        <a:t>回</a:t>
                      </a:r>
                      <a:endParaRPr sz="1200">
                        <a:latin typeface="微软雅黑" panose="020B0503020204020204" charset="-122"/>
                        <a:cs typeface="微软雅黑" panose="020B0503020204020204" charset="-122"/>
                      </a:endParaRPr>
                    </a:p>
                    <a:p>
                      <a:pPr marL="83820">
                        <a:lnSpc>
                          <a:spcPct val="100000"/>
                        </a:lnSpc>
                        <a:spcBef>
                          <a:spcPts val="140"/>
                        </a:spcBef>
                      </a:pPr>
                      <a:r>
                        <a:rPr sz="1200" dirty="0">
                          <a:latin typeface="微软雅黑" panose="020B0503020204020204" charset="-122"/>
                          <a:cs typeface="微软雅黑" panose="020B0503020204020204" charset="-122"/>
                        </a:rPr>
                        <a:t>放</a:t>
                      </a:r>
                      <a:endParaRPr sz="12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40s</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115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0,0,0,0</a:t>
                      </a:r>
                      <a:endParaRPr sz="1200">
                        <a:latin typeface="Calibri" panose="020F0502020204030204"/>
                        <a:cs typeface="Calibri" panose="020F0502020204030204"/>
                      </a:endParaRPr>
                    </a:p>
                    <a:p>
                      <a:pPr marL="83820">
                        <a:lnSpc>
                          <a:spcPct val="100000"/>
                        </a:lnSpc>
                        <a:spcBef>
                          <a:spcPts val="140"/>
                        </a:spcBef>
                      </a:pPr>
                      <a:r>
                        <a:rPr sz="1200" dirty="0">
                          <a:latin typeface="Calibri" panose="020F0502020204030204"/>
                          <a:cs typeface="Calibri" panose="020F0502020204030204"/>
                        </a:rPr>
                        <a:t>,0,0,0,</a:t>
                      </a:r>
                      <a:endParaRPr sz="1200">
                        <a:latin typeface="Calibri" panose="020F0502020204030204"/>
                        <a:cs typeface="Calibri" panose="020F0502020204030204"/>
                      </a:endParaRPr>
                    </a:p>
                    <a:p>
                      <a:pPr marL="83820">
                        <a:lnSpc>
                          <a:spcPct val="100000"/>
                        </a:lnSpc>
                        <a:spcBef>
                          <a:spcPts val="140"/>
                        </a:spcBef>
                      </a:pPr>
                      <a:r>
                        <a:rPr sz="1200" dirty="0">
                          <a:latin typeface="Calibri" panose="020F0502020204030204"/>
                          <a:cs typeface="Calibri" panose="020F0502020204030204"/>
                        </a:rPr>
                        <a:t>0,1</a:t>
                      </a:r>
                      <a:endParaRPr sz="1200">
                        <a:latin typeface="Calibri" panose="020F0502020204030204"/>
                        <a:cs typeface="Calibri" panose="020F0502020204030204"/>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4455">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4455">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300">
                        <a:latin typeface="Times New Roman" panose="02020603050405020304"/>
                        <a:cs typeface="Times New Roman" panose="02020603050405020304"/>
                      </a:endParaRPr>
                    </a:p>
                    <a:p>
                      <a:pPr marL="84455">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590296">
                <a:tc>
                  <a:txBody>
                    <a:bodyPr/>
                    <a:lstStyle/>
                    <a:p>
                      <a:pPr marL="149225">
                        <a:lnSpc>
                          <a:spcPct val="100000"/>
                        </a:lnSpc>
                        <a:spcBef>
                          <a:spcPts val="685"/>
                        </a:spcBef>
                      </a:pPr>
                      <a:r>
                        <a:rPr sz="1200" b="1" spc="-5" dirty="0">
                          <a:solidFill>
                            <a:srgbClr val="FFFFFF"/>
                          </a:solidFill>
                          <a:latin typeface="Calibri" panose="020F0502020204030204"/>
                          <a:cs typeface="Calibri" panose="020F0502020204030204"/>
                        </a:rPr>
                        <a:t>C</a:t>
                      </a:r>
                      <a:r>
                        <a:rPr sz="1200" b="1" spc="-5" dirty="0">
                          <a:solidFill>
                            <a:srgbClr val="FFFFFF"/>
                          </a:solidFill>
                          <a:latin typeface="微软雅黑" panose="020B0503020204020204" charset="-122"/>
                          <a:cs typeface="微软雅黑" panose="020B0503020204020204" charset="-122"/>
                        </a:rPr>
                        <a:t>相有</a:t>
                      </a:r>
                      <a:endParaRPr sz="1200">
                        <a:latin typeface="微软雅黑" panose="020B0503020204020204" charset="-122"/>
                        <a:cs typeface="微软雅黑" panose="020B0503020204020204" charset="-122"/>
                      </a:endParaRPr>
                    </a:p>
                    <a:p>
                      <a:pPr marL="113030">
                        <a:lnSpc>
                          <a:spcPct val="100000"/>
                        </a:lnSpc>
                        <a:spcBef>
                          <a:spcPts val="145"/>
                        </a:spcBef>
                      </a:pPr>
                      <a:r>
                        <a:rPr sz="1200" b="1" dirty="0">
                          <a:solidFill>
                            <a:srgbClr val="FFFFFF"/>
                          </a:solidFill>
                          <a:latin typeface="微软雅黑" panose="020B0503020204020204" charset="-122"/>
                          <a:cs typeface="微软雅黑" panose="020B0503020204020204" charset="-122"/>
                        </a:rPr>
                        <a:t>功功率</a:t>
                      </a:r>
                      <a:endParaRPr sz="1200">
                        <a:latin typeface="微软雅黑" panose="020B0503020204020204" charset="-122"/>
                        <a:cs typeface="微软雅黑" panose="020B0503020204020204" charset="-122"/>
                      </a:endParaRPr>
                    </a:p>
                  </a:txBody>
                  <a:tcPr marL="0" marR="0" marT="869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3185">
                        <a:lnSpc>
                          <a:spcPct val="100000"/>
                        </a:lnSpc>
                      </a:pPr>
                      <a:r>
                        <a:rPr sz="1200" dirty="0">
                          <a:latin typeface="Calibri" panose="020F0502020204030204"/>
                          <a:cs typeface="Calibri" panose="020F0502020204030204"/>
                        </a:rPr>
                        <a:t>W</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Number</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3820">
                        <a:lnSpc>
                          <a:spcPct val="100000"/>
                        </a:lnSpc>
                        <a:spcBef>
                          <a:spcPts val="685"/>
                        </a:spcBef>
                      </a:pPr>
                      <a:r>
                        <a:rPr sz="1200" spc="-5" dirty="0">
                          <a:latin typeface="微软雅黑" panose="020B0503020204020204" charset="-122"/>
                          <a:cs typeface="微软雅黑" panose="020B0503020204020204" charset="-122"/>
                        </a:rPr>
                        <a:t>数据寄</a:t>
                      </a:r>
                      <a:endParaRPr sz="1200">
                        <a:latin typeface="微软雅黑" panose="020B0503020204020204" charset="-122"/>
                        <a:cs typeface="微软雅黑" panose="020B0503020204020204" charset="-122"/>
                      </a:endParaRPr>
                    </a:p>
                    <a:p>
                      <a:pPr marL="83820">
                        <a:lnSpc>
                          <a:spcPct val="100000"/>
                        </a:lnSpc>
                        <a:spcBef>
                          <a:spcPts val="145"/>
                        </a:spcBef>
                      </a:pPr>
                      <a:r>
                        <a:rPr sz="1200" dirty="0">
                          <a:latin typeface="微软雅黑" panose="020B0503020204020204" charset="-122"/>
                          <a:cs typeface="微软雅黑" panose="020B0503020204020204" charset="-122"/>
                        </a:rPr>
                        <a:t>存器</a:t>
                      </a:r>
                      <a:endParaRPr sz="1200">
                        <a:latin typeface="微软雅黑" panose="020B0503020204020204" charset="-122"/>
                        <a:cs typeface="微软雅黑" panose="020B0503020204020204" charset="-122"/>
                      </a:endParaRPr>
                    </a:p>
                  </a:txBody>
                  <a:tcPr marL="0" marR="0" marT="869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3820">
                        <a:lnSpc>
                          <a:spcPct val="100000"/>
                        </a:lnSpc>
                      </a:pPr>
                      <a:r>
                        <a:rPr sz="1200" spc="-5" dirty="0">
                          <a:latin typeface="Calibri" panose="020F0502020204030204"/>
                          <a:cs typeface="Calibri" panose="020F0502020204030204"/>
                        </a:rPr>
                        <a:t>DB1006.8</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R="48895" algn="ctr">
                        <a:lnSpc>
                          <a:spcPct val="100000"/>
                        </a:lnSpc>
                      </a:pPr>
                      <a:r>
                        <a:rPr sz="1200" dirty="0">
                          <a:latin typeface="Calibri" panose="020F0502020204030204"/>
                          <a:cs typeface="Calibri" panose="020F0502020204030204"/>
                        </a:rPr>
                        <a:t>4</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3820">
                        <a:lnSpc>
                          <a:spcPct val="100000"/>
                        </a:lnSpc>
                        <a:spcBef>
                          <a:spcPts val="685"/>
                        </a:spcBef>
                      </a:pPr>
                      <a:r>
                        <a:rPr sz="1200" dirty="0">
                          <a:latin typeface="微软雅黑" panose="020B0503020204020204" charset="-122"/>
                          <a:cs typeface="微软雅黑" panose="020B0503020204020204" charset="-122"/>
                        </a:rPr>
                        <a:t>只</a:t>
                      </a:r>
                      <a:endParaRPr sz="1200">
                        <a:latin typeface="微软雅黑" panose="020B0503020204020204" charset="-122"/>
                        <a:cs typeface="微软雅黑" panose="020B0503020204020204" charset="-122"/>
                      </a:endParaRPr>
                    </a:p>
                    <a:p>
                      <a:pPr marL="83820">
                        <a:lnSpc>
                          <a:spcPct val="100000"/>
                        </a:lnSpc>
                        <a:spcBef>
                          <a:spcPts val="145"/>
                        </a:spcBef>
                      </a:pPr>
                      <a:r>
                        <a:rPr sz="1200" dirty="0">
                          <a:latin typeface="微软雅黑" panose="020B0503020204020204" charset="-122"/>
                          <a:cs typeface="微软雅黑" panose="020B0503020204020204" charset="-122"/>
                        </a:rPr>
                        <a:t>读</a:t>
                      </a:r>
                      <a:endParaRPr sz="1200">
                        <a:latin typeface="微软雅黑" panose="020B0503020204020204" charset="-122"/>
                        <a:cs typeface="微软雅黑" panose="020B0503020204020204" charset="-122"/>
                      </a:endParaRPr>
                    </a:p>
                  </a:txBody>
                  <a:tcPr marL="0" marR="0" marT="869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3820">
                        <a:lnSpc>
                          <a:spcPct val="100000"/>
                        </a:lnSpc>
                        <a:spcBef>
                          <a:spcPts val="685"/>
                        </a:spcBef>
                      </a:pPr>
                      <a:r>
                        <a:rPr sz="1200" dirty="0">
                          <a:latin typeface="微软雅黑" panose="020B0503020204020204" charset="-122"/>
                          <a:cs typeface="微软雅黑" panose="020B0503020204020204" charset="-122"/>
                        </a:rPr>
                        <a:t>随</a:t>
                      </a:r>
                      <a:endParaRPr sz="1200">
                        <a:latin typeface="微软雅黑" panose="020B0503020204020204" charset="-122"/>
                        <a:cs typeface="微软雅黑" panose="020B0503020204020204" charset="-122"/>
                      </a:endParaRPr>
                    </a:p>
                    <a:p>
                      <a:pPr marL="83820">
                        <a:lnSpc>
                          <a:spcPct val="100000"/>
                        </a:lnSpc>
                        <a:spcBef>
                          <a:spcPts val="145"/>
                        </a:spcBef>
                      </a:pPr>
                      <a:r>
                        <a:rPr sz="1200" dirty="0">
                          <a:latin typeface="微软雅黑" panose="020B0503020204020204" charset="-122"/>
                          <a:cs typeface="微软雅黑" panose="020B0503020204020204" charset="-122"/>
                        </a:rPr>
                        <a:t>机</a:t>
                      </a:r>
                      <a:endParaRPr sz="1200">
                        <a:latin typeface="微软雅黑" panose="020B0503020204020204" charset="-122"/>
                        <a:cs typeface="微软雅黑" panose="020B0503020204020204" charset="-122"/>
                      </a:endParaRPr>
                    </a:p>
                  </a:txBody>
                  <a:tcPr marL="0" marR="0" marT="869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5s</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3820">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4455">
                        <a:lnSpc>
                          <a:spcPct val="100000"/>
                        </a:lnSpc>
                      </a:pPr>
                      <a:r>
                        <a:rPr sz="1200" dirty="0">
                          <a:latin typeface="Calibri" panose="020F0502020204030204"/>
                          <a:cs typeface="Calibri" panose="020F0502020204030204"/>
                        </a:rPr>
                        <a:t>0.5</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4455">
                        <a:lnSpc>
                          <a:spcPct val="100000"/>
                        </a:lnSpc>
                      </a:pPr>
                      <a:r>
                        <a:rPr sz="1200" dirty="0">
                          <a:latin typeface="Calibri" panose="020F0502020204030204"/>
                          <a:cs typeface="Calibri" panose="020F0502020204030204"/>
                        </a:rPr>
                        <a:t>1.5</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40"/>
                        </a:spcBef>
                      </a:pPr>
                      <a:endParaRPr sz="1250">
                        <a:latin typeface="Times New Roman" panose="02020603050405020304"/>
                        <a:cs typeface="Times New Roman" panose="02020603050405020304"/>
                      </a:endParaRPr>
                    </a:p>
                    <a:p>
                      <a:pPr marL="84455">
                        <a:lnSpc>
                          <a:spcPct val="100000"/>
                        </a:lnSpc>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787184">
                <a:tc>
                  <a:txBody>
                    <a:bodyPr/>
                    <a:lstStyle/>
                    <a:p>
                      <a:pPr marL="113030" marR="104775" algn="ctr">
                        <a:lnSpc>
                          <a:spcPct val="110000"/>
                        </a:lnSpc>
                        <a:spcBef>
                          <a:spcPts val="530"/>
                        </a:spcBef>
                      </a:pPr>
                      <a:r>
                        <a:rPr sz="1200" b="1" dirty="0">
                          <a:solidFill>
                            <a:srgbClr val="FFFFFF"/>
                          </a:solidFill>
                          <a:latin typeface="微软雅黑" panose="020B0503020204020204" charset="-122"/>
                          <a:cs typeface="微软雅黑" panose="020B0503020204020204" charset="-122"/>
                        </a:rPr>
                        <a:t>当前总 有功电 能</a:t>
                      </a:r>
                      <a:endParaRPr sz="1200">
                        <a:latin typeface="微软雅黑" panose="020B0503020204020204" charset="-122"/>
                        <a:cs typeface="微软雅黑" panose="020B0503020204020204" charset="-122"/>
                      </a:endParaRPr>
                    </a:p>
                  </a:txBody>
                  <a:tcPr marL="0" marR="0" marT="67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pPr>
                      <a:endParaRPr sz="1200">
                        <a:latin typeface="Times New Roman" panose="02020603050405020304"/>
                        <a:cs typeface="Times New Roman" panose="02020603050405020304"/>
                      </a:endParaRPr>
                    </a:p>
                    <a:p>
                      <a:pPr marL="83185">
                        <a:lnSpc>
                          <a:spcPct val="100000"/>
                        </a:lnSpc>
                        <a:spcBef>
                          <a:spcPts val="875"/>
                        </a:spcBef>
                      </a:pPr>
                      <a:r>
                        <a:rPr sz="1200" spc="-5" dirty="0">
                          <a:latin typeface="Calibri" panose="020F0502020204030204"/>
                          <a:cs typeface="Calibri" panose="020F0502020204030204"/>
                        </a:rPr>
                        <a:t>kWh</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83820">
                        <a:lnSpc>
                          <a:spcPct val="100000"/>
                        </a:lnSpc>
                        <a:spcBef>
                          <a:spcPts val="875"/>
                        </a:spcBef>
                      </a:pPr>
                      <a:r>
                        <a:rPr sz="1200" dirty="0">
                          <a:latin typeface="Calibri" panose="020F0502020204030204"/>
                          <a:cs typeface="Calibri" panose="020F0502020204030204"/>
                        </a:rPr>
                        <a:t>Number</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3820" marR="161925">
                        <a:lnSpc>
                          <a:spcPct val="110000"/>
                        </a:lnSpc>
                        <a:spcBef>
                          <a:spcPts val="1320"/>
                        </a:spcBef>
                      </a:pPr>
                      <a:r>
                        <a:rPr sz="1200" dirty="0">
                          <a:latin typeface="微软雅黑" panose="020B0503020204020204" charset="-122"/>
                          <a:cs typeface="微软雅黑" panose="020B0503020204020204" charset="-122"/>
                        </a:rPr>
                        <a:t>数据寄 存器</a:t>
                      </a:r>
                      <a:endParaRPr sz="1200">
                        <a:latin typeface="微软雅黑" panose="020B0503020204020204" charset="-122"/>
                        <a:cs typeface="微软雅黑" panose="020B0503020204020204" charset="-122"/>
                      </a:endParaRPr>
                    </a:p>
                  </a:txBody>
                  <a:tcPr marL="0" marR="0" marT="167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83820">
                        <a:lnSpc>
                          <a:spcPct val="100000"/>
                        </a:lnSpc>
                        <a:spcBef>
                          <a:spcPts val="875"/>
                        </a:spcBef>
                      </a:pPr>
                      <a:r>
                        <a:rPr sz="1200" spc="-5" dirty="0">
                          <a:latin typeface="Calibri" panose="020F0502020204030204"/>
                          <a:cs typeface="Calibri" panose="020F0502020204030204"/>
                        </a:rPr>
                        <a:t>DB1006.12</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R="49530" algn="ctr">
                        <a:lnSpc>
                          <a:spcPct val="100000"/>
                        </a:lnSpc>
                        <a:spcBef>
                          <a:spcPts val="875"/>
                        </a:spcBef>
                      </a:pPr>
                      <a:r>
                        <a:rPr sz="1200" dirty="0">
                          <a:latin typeface="Calibri" panose="020F0502020204030204"/>
                          <a:cs typeface="Calibri" panose="020F0502020204030204"/>
                        </a:rPr>
                        <a:t>4</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3820" marR="128270">
                        <a:lnSpc>
                          <a:spcPct val="110000"/>
                        </a:lnSpc>
                        <a:spcBef>
                          <a:spcPts val="1320"/>
                        </a:spcBef>
                      </a:pPr>
                      <a:r>
                        <a:rPr sz="1200" dirty="0">
                          <a:latin typeface="微软雅黑" panose="020B0503020204020204" charset="-122"/>
                          <a:cs typeface="微软雅黑" panose="020B0503020204020204" charset="-122"/>
                        </a:rPr>
                        <a:t>只 读</a:t>
                      </a:r>
                      <a:endParaRPr sz="1200">
                        <a:latin typeface="微软雅黑" panose="020B0503020204020204" charset="-122"/>
                        <a:cs typeface="微软雅黑" panose="020B0503020204020204" charset="-122"/>
                      </a:endParaRPr>
                    </a:p>
                  </a:txBody>
                  <a:tcPr marL="0" marR="0" marT="167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83820">
                        <a:lnSpc>
                          <a:spcPct val="100000"/>
                        </a:lnSpc>
                        <a:spcBef>
                          <a:spcPts val="875"/>
                        </a:spcBef>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3820" marR="128905">
                        <a:lnSpc>
                          <a:spcPct val="110000"/>
                        </a:lnSpc>
                        <a:spcBef>
                          <a:spcPts val="1320"/>
                        </a:spcBef>
                      </a:pPr>
                      <a:r>
                        <a:rPr sz="1200" dirty="0">
                          <a:latin typeface="微软雅黑" panose="020B0503020204020204" charset="-122"/>
                          <a:cs typeface="微软雅黑" panose="020B0503020204020204" charset="-122"/>
                        </a:rPr>
                        <a:t>渐 变</a:t>
                      </a:r>
                      <a:endParaRPr sz="1200">
                        <a:latin typeface="微软雅黑" panose="020B0503020204020204" charset="-122"/>
                        <a:cs typeface="微软雅黑" panose="020B0503020204020204" charset="-122"/>
                      </a:endParaRPr>
                    </a:p>
                  </a:txBody>
                  <a:tcPr marL="0" marR="0" marT="167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83820">
                        <a:lnSpc>
                          <a:spcPct val="100000"/>
                        </a:lnSpc>
                        <a:spcBef>
                          <a:spcPts val="875"/>
                        </a:spcBef>
                      </a:pPr>
                      <a:r>
                        <a:rPr sz="1200" dirty="0">
                          <a:latin typeface="Calibri" panose="020F0502020204030204"/>
                          <a:cs typeface="Calibri" panose="020F0502020204030204"/>
                        </a:rPr>
                        <a:t>40s</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83820">
                        <a:lnSpc>
                          <a:spcPct val="100000"/>
                        </a:lnSpc>
                        <a:spcBef>
                          <a:spcPts val="875"/>
                        </a:spcBef>
                      </a:pPr>
                      <a:r>
                        <a:rPr sz="1200" dirty="0">
                          <a:latin typeface="Calibri" panose="020F0502020204030204"/>
                          <a:cs typeface="Calibri" panose="020F0502020204030204"/>
                        </a:rPr>
                        <a:t>/</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200">
                        <a:latin typeface="Times New Roman" panose="02020603050405020304"/>
                        <a:cs typeface="Times New Roman" panose="02020603050405020304"/>
                      </a:endParaRPr>
                    </a:p>
                    <a:p>
                      <a:pPr marL="84455">
                        <a:lnSpc>
                          <a:spcPct val="100000"/>
                        </a:lnSpc>
                        <a:spcBef>
                          <a:spcPts val="875"/>
                        </a:spcBef>
                      </a:pPr>
                      <a:r>
                        <a:rPr sz="1200" dirty="0">
                          <a:latin typeface="Calibri" panose="020F0502020204030204"/>
                          <a:cs typeface="Calibri" panose="020F0502020204030204"/>
                        </a:rPr>
                        <a:t>0</a:t>
                      </a:r>
                      <a:endParaRPr sz="12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4455">
                        <a:lnSpc>
                          <a:spcPct val="100000"/>
                        </a:lnSpc>
                        <a:spcBef>
                          <a:spcPts val="670"/>
                        </a:spcBef>
                      </a:pPr>
                      <a:r>
                        <a:rPr sz="1200" dirty="0">
                          <a:latin typeface="Calibri" panose="020F0502020204030204"/>
                          <a:cs typeface="Calibri" panose="020F0502020204030204"/>
                        </a:rPr>
                        <a:t>1000</a:t>
                      </a:r>
                      <a:endParaRPr sz="1200">
                        <a:latin typeface="Calibri" panose="020F0502020204030204"/>
                        <a:cs typeface="Calibri" panose="020F0502020204030204"/>
                      </a:endParaRPr>
                    </a:p>
                    <a:p>
                      <a:pPr marL="84455">
                        <a:lnSpc>
                          <a:spcPct val="100000"/>
                        </a:lnSpc>
                        <a:spcBef>
                          <a:spcPts val="140"/>
                        </a:spcBef>
                      </a:pPr>
                      <a:r>
                        <a:rPr sz="1200" dirty="0">
                          <a:latin typeface="Calibri" panose="020F0502020204030204"/>
                          <a:cs typeface="Calibri" panose="020F0502020204030204"/>
                        </a:rPr>
                        <a:t>0000</a:t>
                      </a:r>
                      <a:endParaRPr sz="1200">
                        <a:latin typeface="Calibri" panose="020F0502020204030204"/>
                        <a:cs typeface="Calibri" panose="020F0502020204030204"/>
                      </a:endParaRPr>
                    </a:p>
                    <a:p>
                      <a:pPr marL="84455">
                        <a:lnSpc>
                          <a:spcPct val="100000"/>
                        </a:lnSpc>
                        <a:spcBef>
                          <a:spcPts val="140"/>
                        </a:spcBef>
                      </a:pPr>
                      <a:r>
                        <a:rPr sz="1200" dirty="0">
                          <a:latin typeface="Calibri" panose="020F0502020204030204"/>
                          <a:cs typeface="Calibri" panose="020F0502020204030204"/>
                        </a:rPr>
                        <a:t>0</a:t>
                      </a:r>
                      <a:endParaRPr sz="1200">
                        <a:latin typeface="Calibri" panose="020F0502020204030204"/>
                        <a:cs typeface="Calibri" panose="020F0502020204030204"/>
                      </a:endParaRPr>
                    </a:p>
                  </a:txBody>
                  <a:tcPr marL="0" marR="0" marT="850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850">
                        <a:latin typeface="Times New Roman" panose="02020603050405020304"/>
                        <a:cs typeface="Times New Roman" panose="02020603050405020304"/>
                      </a:endParaRPr>
                    </a:p>
                    <a:p>
                      <a:pPr marL="123825">
                        <a:lnSpc>
                          <a:spcPct val="100000"/>
                        </a:lnSpc>
                      </a:pPr>
                      <a:r>
                        <a:rPr sz="1400" dirty="0">
                          <a:latin typeface="Calibri" panose="020F0502020204030204"/>
                          <a:cs typeface="Calibri" panose="020F0502020204030204"/>
                        </a:rPr>
                        <a:t>1</a:t>
                      </a:r>
                      <a:endParaRPr sz="14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6" name="object 6"/>
          <p:cNvSpPr txBox="1"/>
          <p:nvPr/>
        </p:nvSpPr>
        <p:spPr>
          <a:xfrm>
            <a:off x="1130300" y="1257046"/>
            <a:ext cx="10328910" cy="3753485"/>
          </a:xfrm>
          <a:prstGeom prst="rect">
            <a:avLst/>
          </a:prstGeom>
        </p:spPr>
        <p:txBody>
          <a:bodyPr vert="horz" wrap="square" lIns="0" tIns="0" rIns="0" bIns="0" rtlCol="0">
            <a:spAutoFit/>
          </a:bodyPr>
          <a:lstStyle/>
          <a:p>
            <a:pPr marL="285115" indent="-272415">
              <a:buFontTx/>
              <a:buAutoNum type="arabicPeriod"/>
              <a:tabLst>
                <a:tab pos="285750" algn="l"/>
              </a:tabLst>
            </a:pPr>
            <a:r>
              <a:rPr sz="1600" spc="10" dirty="0">
                <a:solidFill>
                  <a:prstClr val="black"/>
                </a:solidFill>
                <a:latin typeface="微软雅黑" panose="020B0503020204020204" charset="-122"/>
                <a:cs typeface="微软雅黑" panose="020B0503020204020204" charset="-122"/>
              </a:rPr>
              <a:t>请</a:t>
            </a:r>
            <a:r>
              <a:rPr sz="1600" spc="25" dirty="0">
                <a:solidFill>
                  <a:prstClr val="black"/>
                </a:solidFill>
                <a:latin typeface="微软雅黑" panose="020B0503020204020204" charset="-122"/>
                <a:cs typeface="微软雅黑" panose="020B0503020204020204" charset="-122"/>
              </a:rPr>
              <a:t>根</a:t>
            </a:r>
            <a:r>
              <a:rPr sz="1600" spc="10" dirty="0">
                <a:solidFill>
                  <a:prstClr val="black"/>
                </a:solidFill>
                <a:latin typeface="微软雅黑" panose="020B0503020204020204" charset="-122"/>
                <a:cs typeface="微软雅黑" panose="020B0503020204020204" charset="-122"/>
              </a:rPr>
              <a:t>据</a:t>
            </a:r>
            <a:r>
              <a:rPr sz="1600" spc="25" dirty="0">
                <a:solidFill>
                  <a:prstClr val="black"/>
                </a:solidFill>
                <a:latin typeface="微软雅黑" panose="020B0503020204020204" charset="-122"/>
                <a:cs typeface="微软雅黑" panose="020B0503020204020204" charset="-122"/>
              </a:rPr>
              <a:t>本</a:t>
            </a:r>
            <a:r>
              <a:rPr sz="1600" spc="10" dirty="0">
                <a:solidFill>
                  <a:prstClr val="black"/>
                </a:solidFill>
                <a:latin typeface="微软雅黑" panose="020B0503020204020204" charset="-122"/>
                <a:cs typeface="微软雅黑" panose="020B0503020204020204" charset="-122"/>
              </a:rPr>
              <a:t>任</a:t>
            </a:r>
            <a:r>
              <a:rPr sz="1600" spc="25" dirty="0">
                <a:solidFill>
                  <a:prstClr val="black"/>
                </a:solidFill>
                <a:latin typeface="微软雅黑" panose="020B0503020204020204" charset="-122"/>
                <a:cs typeface="微软雅黑" panose="020B0503020204020204" charset="-122"/>
              </a:rPr>
              <a:t>务</a:t>
            </a:r>
            <a:r>
              <a:rPr sz="1600" spc="10" dirty="0">
                <a:solidFill>
                  <a:prstClr val="black"/>
                </a:solidFill>
                <a:latin typeface="微软雅黑" panose="020B0503020204020204" charset="-122"/>
                <a:cs typeface="微软雅黑" panose="020B0503020204020204" charset="-122"/>
              </a:rPr>
              <a:t>的操</a:t>
            </a:r>
            <a:r>
              <a:rPr sz="1600" spc="25" dirty="0">
                <a:solidFill>
                  <a:prstClr val="black"/>
                </a:solidFill>
                <a:latin typeface="微软雅黑" panose="020B0503020204020204" charset="-122"/>
                <a:cs typeface="微软雅黑" panose="020B0503020204020204" charset="-122"/>
              </a:rPr>
              <a:t>作</a:t>
            </a:r>
            <a:r>
              <a:rPr sz="1600" spc="10" dirty="0">
                <a:solidFill>
                  <a:prstClr val="black"/>
                </a:solidFill>
                <a:latin typeface="微软雅黑" panose="020B0503020204020204" charset="-122"/>
                <a:cs typeface="微软雅黑" panose="020B0503020204020204" charset="-122"/>
              </a:rPr>
              <a:t>步</a:t>
            </a:r>
            <a:r>
              <a:rPr sz="1600" spc="45" dirty="0">
                <a:solidFill>
                  <a:prstClr val="black"/>
                </a:solidFill>
                <a:latin typeface="微软雅黑" panose="020B0503020204020204" charset="-122"/>
                <a:cs typeface="微软雅黑" panose="020B0503020204020204" charset="-122"/>
              </a:rPr>
              <a:t>骤</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完</a:t>
            </a:r>
            <a:r>
              <a:rPr sz="1600" spc="10" dirty="0">
                <a:solidFill>
                  <a:prstClr val="black"/>
                </a:solidFill>
                <a:latin typeface="微软雅黑" panose="020B0503020204020204" charset="-122"/>
                <a:cs typeface="微软雅黑" panose="020B0503020204020204" charset="-122"/>
              </a:rPr>
              <a:t>成本</a:t>
            </a:r>
            <a:r>
              <a:rPr sz="1600" spc="25" dirty="0">
                <a:solidFill>
                  <a:prstClr val="black"/>
                </a:solidFill>
                <a:latin typeface="微软雅黑" panose="020B0503020204020204" charset="-122"/>
                <a:cs typeface="微软雅黑" panose="020B0503020204020204" charset="-122"/>
              </a:rPr>
              <a:t>项</a:t>
            </a:r>
            <a:r>
              <a:rPr sz="1600" spc="10" dirty="0">
                <a:solidFill>
                  <a:prstClr val="black"/>
                </a:solidFill>
                <a:latin typeface="微软雅黑" panose="020B0503020204020204" charset="-122"/>
                <a:cs typeface="微软雅黑" panose="020B0503020204020204" charset="-122"/>
              </a:rPr>
              <a:t>目</a:t>
            </a:r>
            <a:r>
              <a:rPr sz="1600" spc="25" dirty="0">
                <a:solidFill>
                  <a:prstClr val="black"/>
                </a:solidFill>
                <a:latin typeface="微软雅黑" panose="020B0503020204020204" charset="-122"/>
                <a:cs typeface="微软雅黑" panose="020B0503020204020204" charset="-122"/>
              </a:rPr>
              <a:t>任</a:t>
            </a:r>
            <a:r>
              <a:rPr sz="1600" spc="10" dirty="0">
                <a:solidFill>
                  <a:prstClr val="black"/>
                </a:solidFill>
                <a:latin typeface="微软雅黑" panose="020B0503020204020204" charset="-122"/>
                <a:cs typeface="微软雅黑" panose="020B0503020204020204" charset="-122"/>
              </a:rPr>
              <a:t>务</a:t>
            </a:r>
            <a:r>
              <a:rPr sz="1600" spc="25" dirty="0">
                <a:solidFill>
                  <a:prstClr val="black"/>
                </a:solidFill>
                <a:latin typeface="微软雅黑" panose="020B0503020204020204" charset="-122"/>
                <a:cs typeface="微软雅黑" panose="020B0503020204020204" charset="-122"/>
              </a:rPr>
              <a:t>一</a:t>
            </a:r>
            <a:r>
              <a:rPr sz="1600" spc="10" dirty="0">
                <a:solidFill>
                  <a:prstClr val="black"/>
                </a:solidFill>
                <a:latin typeface="微软雅黑" panose="020B0503020204020204" charset="-122"/>
                <a:cs typeface="微软雅黑" panose="020B0503020204020204" charset="-122"/>
              </a:rPr>
              <a:t>课后</a:t>
            </a:r>
            <a:r>
              <a:rPr sz="1600" spc="25" dirty="0">
                <a:solidFill>
                  <a:prstClr val="black"/>
                </a:solidFill>
                <a:latin typeface="微软雅黑" panose="020B0503020204020204" charset="-122"/>
                <a:cs typeface="微软雅黑" panose="020B0503020204020204" charset="-122"/>
              </a:rPr>
              <a:t>练</a:t>
            </a:r>
            <a:r>
              <a:rPr sz="1600" spc="10" dirty="0">
                <a:solidFill>
                  <a:prstClr val="black"/>
                </a:solidFill>
                <a:latin typeface="微软雅黑" panose="020B0503020204020204" charset="-122"/>
                <a:cs typeface="微软雅黑" panose="020B0503020204020204" charset="-122"/>
              </a:rPr>
              <a:t>习</a:t>
            </a:r>
            <a:r>
              <a:rPr sz="1600" spc="25" dirty="0">
                <a:solidFill>
                  <a:prstClr val="black"/>
                </a:solidFill>
                <a:latin typeface="微软雅黑" panose="020B0503020204020204" charset="-122"/>
                <a:cs typeface="微软雅黑" panose="020B0503020204020204" charset="-122"/>
              </a:rPr>
              <a:t>中</a:t>
            </a:r>
            <a:r>
              <a:rPr sz="1600" spc="10" dirty="0">
                <a:solidFill>
                  <a:prstClr val="black"/>
                </a:solidFill>
                <a:latin typeface="微软雅黑" panose="020B0503020204020204" charset="-122"/>
                <a:cs typeface="微软雅黑" panose="020B0503020204020204" charset="-122"/>
              </a:rPr>
              <a:t>创</a:t>
            </a:r>
            <a:r>
              <a:rPr sz="1600" spc="25" dirty="0">
                <a:solidFill>
                  <a:prstClr val="black"/>
                </a:solidFill>
                <a:latin typeface="微软雅黑" panose="020B0503020204020204" charset="-122"/>
                <a:cs typeface="微软雅黑" panose="020B0503020204020204" charset="-122"/>
              </a:rPr>
              <a:t>建</a:t>
            </a:r>
            <a:r>
              <a:rPr sz="1600" spc="10" dirty="0">
                <a:solidFill>
                  <a:prstClr val="black"/>
                </a:solidFill>
                <a:latin typeface="微软雅黑" panose="020B0503020204020204" charset="-122"/>
                <a:cs typeface="微软雅黑" panose="020B0503020204020204" charset="-122"/>
              </a:rPr>
              <a:t>的硬</a:t>
            </a:r>
            <a:r>
              <a:rPr sz="1600" spc="25" dirty="0">
                <a:solidFill>
                  <a:prstClr val="black"/>
                </a:solidFill>
                <a:latin typeface="微软雅黑" panose="020B0503020204020204" charset="-122"/>
                <a:cs typeface="微软雅黑" panose="020B0503020204020204" charset="-122"/>
              </a:rPr>
              <a:t>件</a:t>
            </a:r>
            <a:r>
              <a:rPr sz="1600" spc="10" dirty="0">
                <a:solidFill>
                  <a:prstClr val="black"/>
                </a:solidFill>
                <a:latin typeface="微软雅黑" panose="020B0503020204020204" charset="-122"/>
                <a:cs typeface="微软雅黑" panose="020B0503020204020204" charset="-122"/>
              </a:rPr>
              <a:t>设</a:t>
            </a:r>
            <a:r>
              <a:rPr sz="1600" spc="5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工</a:t>
            </a:r>
            <a:r>
              <a:rPr sz="1600" spc="10" dirty="0">
                <a:solidFill>
                  <a:prstClr val="black"/>
                </a:solidFill>
                <a:latin typeface="微软雅黑" panose="020B0503020204020204" charset="-122"/>
                <a:cs typeface="微软雅黑" panose="020B0503020204020204" charset="-122"/>
              </a:rPr>
              <a:t>业机</a:t>
            </a:r>
            <a:r>
              <a:rPr sz="1600" spc="25" dirty="0">
                <a:solidFill>
                  <a:prstClr val="black"/>
                </a:solidFill>
                <a:latin typeface="微软雅黑" panose="020B0503020204020204" charset="-122"/>
                <a:cs typeface="微软雅黑" panose="020B0503020204020204" charset="-122"/>
              </a:rPr>
              <a:t>器</a:t>
            </a:r>
            <a:r>
              <a:rPr sz="1600" spc="20"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02</a:t>
            </a:r>
            <a:r>
              <a:rPr sz="1600" spc="2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姓</a:t>
            </a:r>
            <a:r>
              <a:rPr sz="1600" spc="10" dirty="0">
                <a:solidFill>
                  <a:prstClr val="black"/>
                </a:solidFill>
                <a:latin typeface="微软雅黑" panose="020B0503020204020204" charset="-122"/>
                <a:cs typeface="微软雅黑" panose="020B0503020204020204" charset="-122"/>
              </a:rPr>
              <a:t>名”</a:t>
            </a:r>
            <a:r>
              <a:rPr sz="1600" spc="2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南</a:t>
            </a:r>
            <a:r>
              <a:rPr sz="1600" spc="25" dirty="0">
                <a:solidFill>
                  <a:prstClr val="black"/>
                </a:solidFill>
                <a:latin typeface="微软雅黑" panose="020B0503020204020204" charset="-122"/>
                <a:cs typeface="微软雅黑" panose="020B0503020204020204" charset="-122"/>
              </a:rPr>
              <a:t>向</a:t>
            </a:r>
            <a:r>
              <a:rPr sz="1600" spc="10" dirty="0">
                <a:solidFill>
                  <a:prstClr val="black"/>
                </a:solidFill>
                <a:latin typeface="微软雅黑" panose="020B0503020204020204" charset="-122"/>
                <a:cs typeface="微软雅黑" panose="020B0503020204020204" charset="-122"/>
              </a:rPr>
              <a:t>配</a:t>
            </a:r>
            <a:r>
              <a:rPr sz="1600" spc="45"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265430" indent="-252730">
              <a:spcBef>
                <a:spcPts val="960"/>
              </a:spcBef>
              <a:buFontTx/>
              <a:buAutoNum type="arabicPeriod"/>
              <a:tabLst>
                <a:tab pos="266065" algn="l"/>
              </a:tabLst>
            </a:pP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本</a:t>
            </a:r>
            <a:r>
              <a:rPr sz="1600" spc="-10" dirty="0">
                <a:solidFill>
                  <a:prstClr val="black"/>
                </a:solidFill>
                <a:latin typeface="微软雅黑" panose="020B0503020204020204" charset="-122"/>
                <a:cs typeface="微软雅黑" panose="020B0503020204020204" charset="-122"/>
              </a:rPr>
              <a:t>项</a:t>
            </a:r>
            <a:r>
              <a:rPr sz="1600"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任</a:t>
            </a:r>
            <a:r>
              <a:rPr sz="1600" spc="-5" dirty="0">
                <a:solidFill>
                  <a:prstClr val="black"/>
                </a:solidFill>
                <a:latin typeface="微软雅黑" panose="020B0503020204020204" charset="-122"/>
                <a:cs typeface="微软雅黑" panose="020B0503020204020204" charset="-122"/>
              </a:rPr>
              <a:t>务</a:t>
            </a:r>
            <a:r>
              <a:rPr sz="1600" spc="-1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课</a:t>
            </a:r>
            <a:r>
              <a:rPr sz="1600"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练</a:t>
            </a:r>
            <a:r>
              <a:rPr sz="1600" spc="-10" dirty="0">
                <a:solidFill>
                  <a:prstClr val="black"/>
                </a:solidFill>
                <a:latin typeface="微软雅黑" panose="020B0503020204020204" charset="-122"/>
                <a:cs typeface="微软雅黑" panose="020B0503020204020204" charset="-122"/>
              </a:rPr>
              <a:t>习</a:t>
            </a:r>
            <a:r>
              <a:rPr sz="1600" spc="15" dirty="0">
                <a:solidFill>
                  <a:prstClr val="black"/>
                </a:solidFill>
                <a:latin typeface="微软雅黑" panose="020B0503020204020204" charset="-122"/>
                <a:cs typeface="微软雅黑" panose="020B0503020204020204" charset="-122"/>
              </a:rPr>
              <a:t>中</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创</a:t>
            </a:r>
            <a:r>
              <a:rPr sz="1600" spc="-10" dirty="0">
                <a:solidFill>
                  <a:prstClr val="black"/>
                </a:solidFill>
                <a:latin typeface="微软雅黑" panose="020B0503020204020204" charset="-122"/>
                <a:cs typeface="微软雅黑" panose="020B0503020204020204" charset="-122"/>
              </a:rPr>
              <a:t>建</a:t>
            </a:r>
            <a:r>
              <a:rPr sz="1600" dirty="0">
                <a:solidFill>
                  <a:prstClr val="black"/>
                </a:solidFill>
                <a:latin typeface="微软雅黑" panose="020B0503020204020204" charset="-122"/>
                <a:cs typeface="微软雅黑" panose="020B0503020204020204" charset="-122"/>
              </a:rPr>
              <a:t>完</a:t>
            </a:r>
            <a:r>
              <a:rPr sz="1600" spc="-5" dirty="0">
                <a:solidFill>
                  <a:prstClr val="black"/>
                </a:solidFill>
                <a:latin typeface="微软雅黑" panose="020B0503020204020204" charset="-122"/>
                <a:cs typeface="微软雅黑" panose="020B0503020204020204" charset="-122"/>
              </a:rPr>
              <a:t>成</a:t>
            </a:r>
            <a:r>
              <a:rPr sz="1600" spc="-10" dirty="0">
                <a:solidFill>
                  <a:prstClr val="black"/>
                </a:solidFill>
                <a:latin typeface="微软雅黑" panose="020B0503020204020204" charset="-122"/>
                <a:cs typeface="微软雅黑" panose="020B0503020204020204" charset="-122"/>
              </a:rPr>
              <a:t>了</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个</a:t>
            </a:r>
            <a:r>
              <a:rPr sz="1600" spc="22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智</a:t>
            </a:r>
            <a:r>
              <a:rPr sz="1600" spc="-10" dirty="0">
                <a:solidFill>
                  <a:prstClr val="black"/>
                </a:solidFill>
                <a:latin typeface="微软雅黑" panose="020B0503020204020204" charset="-122"/>
                <a:cs typeface="微软雅黑" panose="020B0503020204020204" charset="-122"/>
              </a:rPr>
              <a:t>能</a:t>
            </a:r>
            <a:r>
              <a:rPr sz="1600" dirty="0">
                <a:solidFill>
                  <a:prstClr val="black"/>
                </a:solidFill>
                <a:latin typeface="微软雅黑" panose="020B0503020204020204" charset="-122"/>
                <a:cs typeface="微软雅黑" panose="020B0503020204020204" charset="-122"/>
              </a:rPr>
              <a:t>电</a:t>
            </a:r>
            <a:r>
              <a:rPr sz="1600" spc="-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01-</a:t>
            </a:r>
            <a:r>
              <a:rPr sz="1600" spc="-10" dirty="0">
                <a:solidFill>
                  <a:prstClr val="black"/>
                </a:solidFill>
                <a:latin typeface="微软雅黑" panose="020B0503020204020204" charset="-122"/>
                <a:cs typeface="微软雅黑" panose="020B0503020204020204" charset="-122"/>
              </a:rPr>
              <a:t>姓名</a:t>
            </a:r>
            <a:r>
              <a:rPr sz="1600" spc="-5" dirty="0">
                <a:solidFill>
                  <a:prstClr val="black"/>
                </a:solidFill>
                <a:latin typeface="微软雅黑" panose="020B0503020204020204" charset="-122"/>
                <a:cs typeface="微软雅黑" panose="020B0503020204020204" charset="-122"/>
              </a:rPr>
              <a:t>”</a:t>
            </a:r>
            <a:r>
              <a:rPr sz="1600" spc="21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硬</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设备</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请</a:t>
            </a:r>
            <a:r>
              <a:rPr sz="1600" spc="-5" dirty="0">
                <a:solidFill>
                  <a:prstClr val="black"/>
                </a:solidFill>
                <a:latin typeface="微软雅黑" panose="020B0503020204020204" charset="-122"/>
                <a:cs typeface="微软雅黑" panose="020B0503020204020204" charset="-122"/>
              </a:rPr>
              <a:t>参</a:t>
            </a:r>
            <a:r>
              <a:rPr sz="1600" spc="-10" dirty="0">
                <a:solidFill>
                  <a:prstClr val="black"/>
                </a:solidFill>
                <a:latin typeface="微软雅黑" panose="020B0503020204020204" charset="-122"/>
                <a:cs typeface="微软雅黑" panose="020B0503020204020204" charset="-122"/>
              </a:rPr>
              <a:t>考</a:t>
            </a:r>
            <a:r>
              <a:rPr sz="160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任</a:t>
            </a:r>
            <a:r>
              <a:rPr sz="1600" spc="-10" dirty="0">
                <a:solidFill>
                  <a:prstClr val="black"/>
                </a:solidFill>
                <a:latin typeface="微软雅黑" panose="020B0503020204020204" charset="-122"/>
                <a:cs typeface="微软雅黑" panose="020B0503020204020204" charset="-122"/>
              </a:rPr>
              <a:t>务</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a:t>
            </a:r>
            <a:r>
              <a:rPr sz="1600" spc="-10" dirty="0">
                <a:solidFill>
                  <a:prstClr val="black"/>
                </a:solidFill>
                <a:latin typeface="微软雅黑" panose="020B0503020204020204" charset="-122"/>
                <a:cs typeface="微软雅黑" panose="020B0503020204020204" charset="-122"/>
              </a:rPr>
              <a:t>步</a:t>
            </a:r>
            <a:r>
              <a:rPr sz="1600" spc="15" dirty="0">
                <a:solidFill>
                  <a:prstClr val="black"/>
                </a:solidFill>
                <a:latin typeface="微软雅黑" panose="020B0503020204020204" charset="-122"/>
                <a:cs typeface="微软雅黑" panose="020B0503020204020204" charset="-122"/>
              </a:rPr>
              <a:t>骤</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5080">
              <a:lnSpc>
                <a:spcPct val="150000"/>
              </a:lnSpc>
            </a:pPr>
            <a:r>
              <a:rPr sz="1600" spc="5" dirty="0">
                <a:solidFill>
                  <a:prstClr val="black"/>
                </a:solidFill>
                <a:latin typeface="微软雅黑" panose="020B0503020204020204" charset="-122"/>
                <a:cs typeface="微软雅黑" panose="020B0503020204020204" charset="-122"/>
              </a:rPr>
              <a:t>在已</a:t>
            </a:r>
            <a:r>
              <a:rPr sz="1600" spc="15" dirty="0">
                <a:solidFill>
                  <a:prstClr val="black"/>
                </a:solidFill>
                <a:latin typeface="微软雅黑" panose="020B0503020204020204" charset="-122"/>
                <a:cs typeface="微软雅黑" panose="020B0503020204020204" charset="-122"/>
              </a:rPr>
              <a:t>创</a:t>
            </a:r>
            <a:r>
              <a:rPr sz="1600" spc="5" dirty="0">
                <a:solidFill>
                  <a:prstClr val="black"/>
                </a:solidFill>
                <a:latin typeface="微软雅黑" panose="020B0503020204020204" charset="-122"/>
                <a:cs typeface="微软雅黑" panose="020B0503020204020204" charset="-122"/>
              </a:rPr>
              <a:t>建</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智</a:t>
            </a:r>
            <a:r>
              <a:rPr sz="1600" spc="15"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电表</a:t>
            </a:r>
            <a:r>
              <a:rPr sz="1600" spc="1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完成</a:t>
            </a:r>
            <a:r>
              <a:rPr sz="1600" spc="15" dirty="0">
                <a:solidFill>
                  <a:prstClr val="black"/>
                </a:solidFill>
                <a:latin typeface="微软雅黑" panose="020B0503020204020204" charset="-122"/>
                <a:cs typeface="微软雅黑" panose="020B0503020204020204" charset="-122"/>
              </a:rPr>
              <a:t>网关</a:t>
            </a:r>
            <a:r>
              <a:rPr sz="1600" spc="2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南</a:t>
            </a:r>
            <a:r>
              <a:rPr sz="1600" spc="5" dirty="0">
                <a:solidFill>
                  <a:prstClr val="black"/>
                </a:solidFill>
                <a:latin typeface="微软雅黑" panose="020B0503020204020204" charset="-122"/>
                <a:cs typeface="微软雅黑" panose="020B0503020204020204" charset="-122"/>
              </a:rPr>
              <a:t>向配</a:t>
            </a:r>
            <a:r>
              <a:rPr sz="1600" spc="25" dirty="0">
                <a:solidFill>
                  <a:prstClr val="black"/>
                </a:solidFill>
                <a:latin typeface="微软雅黑" panose="020B0503020204020204" charset="-122"/>
                <a:cs typeface="微软雅黑" panose="020B0503020204020204" charset="-122"/>
              </a:rPr>
              <a:t>置</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包</a:t>
            </a:r>
            <a:r>
              <a:rPr sz="1600" spc="15" dirty="0">
                <a:solidFill>
                  <a:prstClr val="black"/>
                </a:solidFill>
                <a:latin typeface="微软雅黑" panose="020B0503020204020204" charset="-122"/>
                <a:cs typeface="微软雅黑" panose="020B0503020204020204" charset="-122"/>
              </a:rPr>
              <a:t>含</a:t>
            </a:r>
            <a:r>
              <a:rPr sz="1600" spc="5" dirty="0">
                <a:solidFill>
                  <a:prstClr val="black"/>
                </a:solidFill>
                <a:latin typeface="微软雅黑" panose="020B0503020204020204" charset="-122"/>
                <a:cs typeface="微软雅黑" panose="020B0503020204020204" charset="-122"/>
              </a:rPr>
              <a:t>通道</a:t>
            </a:r>
            <a:r>
              <a:rPr sz="1600" spc="15" dirty="0">
                <a:solidFill>
                  <a:prstClr val="black"/>
                </a:solidFill>
                <a:latin typeface="微软雅黑" panose="020B0503020204020204" charset="-122"/>
                <a:cs typeface="微软雅黑" panose="020B0503020204020204" charset="-122"/>
              </a:rPr>
              <a:t>配</a:t>
            </a:r>
            <a:r>
              <a:rPr sz="1600" spc="2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（南</a:t>
            </a:r>
            <a:r>
              <a:rPr sz="1600" spc="15" dirty="0">
                <a:solidFill>
                  <a:prstClr val="black"/>
                </a:solidFill>
                <a:latin typeface="微软雅黑" panose="020B0503020204020204" charset="-122"/>
                <a:cs typeface="微软雅黑" panose="020B0503020204020204" charset="-122"/>
              </a:rPr>
              <a:t>向</a:t>
            </a:r>
            <a:r>
              <a:rPr sz="1600" spc="5" dirty="0">
                <a:solidFill>
                  <a:prstClr val="black"/>
                </a:solidFill>
                <a:latin typeface="微软雅黑" panose="020B0503020204020204" charset="-122"/>
                <a:cs typeface="微软雅黑" panose="020B0503020204020204" charset="-122"/>
              </a:rPr>
              <a:t>）和</a:t>
            </a:r>
            <a:r>
              <a:rPr sz="1600" spc="15" dirty="0">
                <a:solidFill>
                  <a:prstClr val="black"/>
                </a:solidFill>
                <a:latin typeface="微软雅黑" panose="020B0503020204020204" charset="-122"/>
                <a:cs typeface="微软雅黑" panose="020B0503020204020204" charset="-122"/>
              </a:rPr>
              <a:t>点表</a:t>
            </a:r>
            <a:r>
              <a:rPr sz="1600" spc="5" dirty="0">
                <a:solidFill>
                  <a:prstClr val="black"/>
                </a:solidFill>
                <a:latin typeface="微软雅黑" panose="020B0503020204020204" charset="-122"/>
                <a:cs typeface="微软雅黑" panose="020B0503020204020204" charset="-122"/>
              </a:rPr>
              <a:t>参</a:t>
            </a:r>
            <a:r>
              <a:rPr sz="1600" spc="10" dirty="0">
                <a:solidFill>
                  <a:prstClr val="black"/>
                </a:solidFill>
                <a:latin typeface="微软雅黑" panose="020B0503020204020204" charset="-122"/>
                <a:cs typeface="微软雅黑" panose="020B0503020204020204" charset="-122"/>
              </a:rPr>
              <a:t>数</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南</a:t>
            </a:r>
            <a:r>
              <a:rPr sz="1600" spc="10" dirty="0">
                <a:solidFill>
                  <a:prstClr val="black"/>
                </a:solidFill>
                <a:latin typeface="微软雅黑" panose="020B0503020204020204" charset="-122"/>
                <a:cs typeface="微软雅黑" panose="020B0503020204020204" charset="-122"/>
              </a:rPr>
              <a:t>向</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其中</a:t>
            </a:r>
            <a:r>
              <a:rPr sz="1600" dirty="0">
                <a:solidFill>
                  <a:prstClr val="black"/>
                </a:solidFill>
                <a:latin typeface="微软雅黑" panose="020B0503020204020204" charset="-122"/>
                <a:cs typeface="微软雅黑" panose="020B0503020204020204" charset="-122"/>
              </a:rPr>
              <a:t>“Client</a:t>
            </a:r>
            <a:r>
              <a:rPr sz="1600" spc="29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ID”  </a:t>
            </a:r>
            <a:r>
              <a:rPr sz="1600" spc="15" dirty="0">
                <a:solidFill>
                  <a:prstClr val="black"/>
                </a:solidFill>
                <a:latin typeface="微软雅黑" panose="020B0503020204020204" charset="-122"/>
                <a:cs typeface="微软雅黑" panose="020B0503020204020204" charset="-122"/>
              </a:rPr>
              <a:t>和“用户</a:t>
            </a:r>
            <a:r>
              <a:rPr sz="1600" spc="30" dirty="0">
                <a:solidFill>
                  <a:prstClr val="black"/>
                </a:solidFill>
                <a:latin typeface="微软雅黑" panose="020B0503020204020204" charset="-122"/>
                <a:cs typeface="微软雅黑" panose="020B0503020204020204" charset="-122"/>
              </a:rPr>
              <a:t>名</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均</a:t>
            </a:r>
            <a:r>
              <a:rPr sz="1600" spc="20" dirty="0">
                <a:solidFill>
                  <a:prstClr val="black"/>
                </a:solidFill>
                <a:latin typeface="微软雅黑" panose="020B0503020204020204" charset="-122"/>
                <a:cs typeface="微软雅黑" panose="020B0503020204020204" charset="-122"/>
              </a:rPr>
              <a:t>对应的是</a:t>
            </a:r>
            <a:r>
              <a:rPr sz="1600" spc="30" dirty="0">
                <a:solidFill>
                  <a:prstClr val="black"/>
                </a:solidFill>
                <a:latin typeface="微软雅黑" panose="020B0503020204020204" charset="-122"/>
                <a:cs typeface="微软雅黑" panose="020B0503020204020204" charset="-122"/>
              </a:rPr>
              <a:t>物</a:t>
            </a:r>
            <a:r>
              <a:rPr sz="1600" spc="20" dirty="0">
                <a:solidFill>
                  <a:prstClr val="black"/>
                </a:solidFill>
                <a:latin typeface="微软雅黑" panose="020B0503020204020204" charset="-122"/>
                <a:cs typeface="微软雅黑" panose="020B0503020204020204" charset="-122"/>
              </a:rPr>
              <a:t>实</a:t>
            </a:r>
            <a:r>
              <a:rPr sz="1600" spc="30"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“认证</a:t>
            </a:r>
            <a:r>
              <a:rPr sz="1600" spc="30" dirty="0">
                <a:solidFill>
                  <a:prstClr val="black"/>
                </a:solidFill>
                <a:latin typeface="微软雅黑" panose="020B0503020204020204" charset="-122"/>
                <a:cs typeface="微软雅黑" panose="020B0503020204020204" charset="-122"/>
              </a:rPr>
              <a:t>标</a:t>
            </a:r>
            <a:r>
              <a:rPr sz="1600" spc="25" dirty="0">
                <a:solidFill>
                  <a:prstClr val="black"/>
                </a:solidFill>
                <a:latin typeface="微软雅黑" panose="020B0503020204020204" charset="-122"/>
                <a:cs typeface="微软雅黑" panose="020B0503020204020204" charset="-122"/>
              </a:rPr>
              <a:t>识</a:t>
            </a:r>
            <a:r>
              <a:rPr sz="1600" spc="2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密码</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对</a:t>
            </a:r>
            <a:r>
              <a:rPr sz="1600" spc="30" dirty="0">
                <a:solidFill>
                  <a:prstClr val="black"/>
                </a:solidFill>
                <a:latin typeface="微软雅黑" panose="020B0503020204020204" charset="-122"/>
                <a:cs typeface="微软雅黑" panose="020B0503020204020204" charset="-122"/>
              </a:rPr>
              <a:t>应</a:t>
            </a:r>
            <a:r>
              <a:rPr sz="1600" spc="15" dirty="0">
                <a:solidFill>
                  <a:prstClr val="black"/>
                </a:solidFill>
                <a:latin typeface="微软雅黑" panose="020B0503020204020204" charset="-122"/>
                <a:cs typeface="微软雅黑" panose="020B0503020204020204" charset="-122"/>
              </a:rPr>
              <a:t>的是物实</a:t>
            </a:r>
            <a:r>
              <a:rPr sz="1600" spc="30" dirty="0">
                <a:solidFill>
                  <a:prstClr val="black"/>
                </a:solidFill>
                <a:latin typeface="微软雅黑" panose="020B0503020204020204" charset="-122"/>
                <a:cs typeface="微软雅黑" panose="020B0503020204020204" charset="-122"/>
              </a:rPr>
              <a:t>例的“</a:t>
            </a:r>
            <a:r>
              <a:rPr sz="1600" spc="15" dirty="0">
                <a:solidFill>
                  <a:prstClr val="black"/>
                </a:solidFill>
                <a:latin typeface="微软雅黑" panose="020B0503020204020204" charset="-122"/>
                <a:cs typeface="微软雅黑" panose="020B0503020204020204" charset="-122"/>
              </a:rPr>
              <a:t>认证密钥</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可</a:t>
            </a:r>
            <a:r>
              <a:rPr sz="1600" spc="30" dirty="0">
                <a:solidFill>
                  <a:prstClr val="black"/>
                </a:solidFill>
                <a:latin typeface="微软雅黑" panose="020B0503020204020204" charset="-122"/>
                <a:cs typeface="微软雅黑" panose="020B0503020204020204" charset="-122"/>
              </a:rPr>
              <a:t>先</a:t>
            </a:r>
            <a:r>
              <a:rPr sz="1600" spc="15" dirty="0">
                <a:solidFill>
                  <a:prstClr val="black"/>
                </a:solidFill>
                <a:latin typeface="微软雅黑" panose="020B0503020204020204" charset="-122"/>
                <a:cs typeface="微软雅黑" panose="020B0503020204020204" charset="-122"/>
              </a:rPr>
              <a:t>按照自定规</a:t>
            </a:r>
            <a:r>
              <a:rPr sz="1600" spc="30" dirty="0">
                <a:solidFill>
                  <a:prstClr val="black"/>
                </a:solidFill>
                <a:latin typeface="微软雅黑" panose="020B0503020204020204" charset="-122"/>
                <a:cs typeface="微软雅黑" panose="020B0503020204020204" charset="-122"/>
              </a:rPr>
              <a:t>则</a:t>
            </a:r>
            <a:r>
              <a:rPr sz="1600" spc="-5" dirty="0">
                <a:solidFill>
                  <a:prstClr val="black"/>
                </a:solidFill>
                <a:latin typeface="微软雅黑" panose="020B0503020204020204" charset="-122"/>
                <a:cs typeface="微软雅黑" panose="020B0503020204020204" charset="-122"/>
              </a:rPr>
              <a:t>填 </a:t>
            </a:r>
            <a:r>
              <a:rPr sz="1600" spc="-10" dirty="0">
                <a:solidFill>
                  <a:prstClr val="black"/>
                </a:solidFill>
                <a:latin typeface="微软雅黑" panose="020B0503020204020204" charset="-122"/>
                <a:cs typeface="微软雅黑" panose="020B0503020204020204" charset="-122"/>
              </a:rPr>
              <a:t>写。要求如下：</a:t>
            </a:r>
            <a:endParaRPr sz="1600">
              <a:solidFill>
                <a:prstClr val="black"/>
              </a:solidFill>
              <a:latin typeface="微软雅黑" panose="020B0503020204020204" charset="-122"/>
              <a:cs typeface="微软雅黑" panose="020B0503020204020204" charset="-122"/>
            </a:endParaRPr>
          </a:p>
          <a:p>
            <a:pPr marL="12700" marR="7799070" algn="just">
              <a:lnSpc>
                <a:spcPct val="150000"/>
              </a:lnSpc>
              <a:spcBef>
                <a:spcPts val="1510"/>
              </a:spcBef>
            </a:pPr>
            <a:r>
              <a:rPr sz="1600" spc="10" dirty="0">
                <a:solidFill>
                  <a:prstClr val="black"/>
                </a:solidFill>
                <a:latin typeface="微软雅黑" panose="020B0503020204020204" charset="-122"/>
                <a:cs typeface="微软雅黑" panose="020B0503020204020204" charset="-122"/>
              </a:rPr>
              <a:t>1）参考表</a:t>
            </a:r>
            <a:r>
              <a:rPr sz="1600" spc="-10" dirty="0">
                <a:solidFill>
                  <a:prstClr val="black"/>
                </a:solidFill>
                <a:latin typeface="微软雅黑" panose="020B0503020204020204" charset="-122"/>
                <a:cs typeface="微软雅黑" panose="020B0503020204020204" charset="-122"/>
              </a:rPr>
              <a:t>2</a:t>
            </a:r>
            <a:r>
              <a:rPr sz="1600"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2</a:t>
            </a:r>
            <a:r>
              <a:rPr sz="1600" dirty="0">
                <a:solidFill>
                  <a:prstClr val="black"/>
                </a:solidFill>
                <a:latin typeface="微软雅黑" panose="020B0503020204020204" charset="-122"/>
                <a:cs typeface="微软雅黑" panose="020B0503020204020204" charset="-122"/>
              </a:rPr>
              <a:t>-4</a:t>
            </a:r>
            <a:r>
              <a:rPr sz="1600" spc="10" dirty="0">
                <a:solidFill>
                  <a:prstClr val="black"/>
                </a:solidFill>
                <a:latin typeface="微软雅黑" panose="020B0503020204020204" charset="-122"/>
                <a:cs typeface="微软雅黑" panose="020B0503020204020204" charset="-122"/>
              </a:rPr>
              <a:t>，在“点表 </a:t>
            </a:r>
            <a:r>
              <a:rPr sz="1600" spc="35" dirty="0">
                <a:solidFill>
                  <a:prstClr val="black"/>
                </a:solidFill>
                <a:latin typeface="微软雅黑" panose="020B0503020204020204" charset="-122"/>
                <a:cs typeface="微软雅黑" panose="020B0503020204020204" charset="-122"/>
              </a:rPr>
              <a:t>参数（南向</a:t>
            </a:r>
            <a:r>
              <a:rPr sz="1600" spc="50"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中新增下列 </a:t>
            </a:r>
            <a:r>
              <a:rPr sz="1600" spc="-5" dirty="0">
                <a:solidFill>
                  <a:prstClr val="black"/>
                </a:solidFill>
                <a:latin typeface="微软雅黑" panose="020B0503020204020204" charset="-122"/>
                <a:cs typeface="微软雅黑" panose="020B0503020204020204" charset="-122"/>
              </a:rPr>
              <a:t>点表信息。</a:t>
            </a:r>
            <a:endParaRPr sz="1600">
              <a:solidFill>
                <a:prstClr val="black"/>
              </a:solidFill>
              <a:latin typeface="微软雅黑" panose="020B0503020204020204" charset="-122"/>
              <a:cs typeface="微软雅黑" panose="020B0503020204020204" charset="-122"/>
            </a:endParaRPr>
          </a:p>
          <a:p>
            <a:pPr marL="12700" marR="7791450">
              <a:lnSpc>
                <a:spcPct val="150000"/>
              </a:lnSpc>
            </a:pPr>
            <a:r>
              <a:rPr sz="1600" spc="100" dirty="0">
                <a:solidFill>
                  <a:prstClr val="black"/>
                </a:solidFill>
                <a:latin typeface="微软雅黑" panose="020B0503020204020204" charset="-122"/>
                <a:cs typeface="微软雅黑" panose="020B0503020204020204" charset="-122"/>
              </a:rPr>
              <a:t>2）“下发</a:t>
            </a:r>
            <a:r>
              <a:rPr sz="1600" spc="105" dirty="0">
                <a:solidFill>
                  <a:prstClr val="black"/>
                </a:solidFill>
                <a:latin typeface="微软雅黑" panose="020B0503020204020204" charset="-122"/>
                <a:cs typeface="微软雅黑" panose="020B0503020204020204" charset="-122"/>
              </a:rPr>
              <a:t>配</a:t>
            </a:r>
            <a:r>
              <a:rPr sz="1600" spc="120" dirty="0">
                <a:solidFill>
                  <a:prstClr val="black"/>
                </a:solidFill>
                <a:latin typeface="微软雅黑" panose="020B0503020204020204" charset="-122"/>
                <a:cs typeface="微软雅黑" panose="020B0503020204020204" charset="-122"/>
              </a:rPr>
              <a:t>置</a:t>
            </a:r>
            <a:r>
              <a:rPr sz="1600" spc="100" dirty="0">
                <a:solidFill>
                  <a:prstClr val="black"/>
                </a:solidFill>
                <a:latin typeface="微软雅黑" panose="020B0503020204020204" charset="-122"/>
                <a:cs typeface="微软雅黑" panose="020B0503020204020204" charset="-122"/>
              </a:rPr>
              <a:t>”后网关南 </a:t>
            </a:r>
            <a:r>
              <a:rPr sz="1600" spc="-5" dirty="0">
                <a:solidFill>
                  <a:prstClr val="black"/>
                </a:solidFill>
                <a:latin typeface="微软雅黑" panose="020B0503020204020204" charset="-122"/>
                <a:cs typeface="微软雅黑" panose="020B0503020204020204" charset="-122"/>
              </a:rPr>
              <a:t>向配置信号灯为“绿色”。</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4566285" cy="397510"/>
          </a:xfrm>
          <a:prstGeom prst="rect">
            <a:avLst/>
          </a:prstGeom>
        </p:spPr>
        <p:txBody>
          <a:bodyPr vert="horz" wrap="square" lIns="0" tIns="0" rIns="0" bIns="0" rtlCol="0">
            <a:spAutoFit/>
          </a:bodyPr>
          <a:lstStyle/>
          <a:p>
            <a:pPr marL="12700">
              <a:tabLst>
                <a:tab pos="42481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三</a:t>
            </a:r>
            <a:r>
              <a:rPr sz="2400" b="1" dirty="0">
                <a:solidFill>
                  <a:srgbClr val="00A755"/>
                </a:solidFill>
                <a:latin typeface="微软雅黑" panose="020B0503020204020204" charset="-122"/>
                <a:cs typeface="微软雅黑" panose="020B0503020204020204" charset="-122"/>
              </a:rPr>
              <a:t>配置</a:t>
            </a:r>
            <a:r>
              <a:rPr sz="2400" b="1" spc="-5" dirty="0">
                <a:solidFill>
                  <a:srgbClr val="00A755"/>
                </a:solidFill>
                <a:latin typeface="微软雅黑" panose="020B0503020204020204" charset="-122"/>
                <a:cs typeface="微软雅黑" panose="020B0503020204020204" charset="-122"/>
              </a:rPr>
              <a:t>物</a:t>
            </a:r>
            <a:r>
              <a:rPr sz="2400" b="1" dirty="0">
                <a:solidFill>
                  <a:srgbClr val="00A755"/>
                </a:solidFill>
                <a:latin typeface="微软雅黑" panose="020B0503020204020204" charset="-122"/>
                <a:cs typeface="微软雅黑" panose="020B0503020204020204" charset="-122"/>
              </a:rPr>
              <a:t>联网关北向通道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5064125"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二</a:t>
            </a:r>
            <a:r>
              <a:rPr sz="2800" b="1" spc="-5" dirty="0">
                <a:solidFill>
                  <a:prstClr val="black"/>
                </a:solidFill>
                <a:latin typeface="微软雅黑" panose="020B0503020204020204" charset="-122"/>
                <a:cs typeface="微软雅黑" panose="020B0503020204020204" charset="-122"/>
              </a:rPr>
              <a:t>接入配置物联设备</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任务说明</a:t>
            </a:r>
            <a:endParaRPr dirty="0"/>
          </a:p>
        </p:txBody>
      </p:sp>
      <p:sp>
        <p:nvSpPr>
          <p:cNvPr id="5" name="object 5"/>
          <p:cNvSpPr txBox="1"/>
          <p:nvPr/>
        </p:nvSpPr>
        <p:spPr>
          <a:xfrm>
            <a:off x="1183944" y="1314703"/>
            <a:ext cx="9825990" cy="1122680"/>
          </a:xfrm>
          <a:prstGeom prst="rect">
            <a:avLst/>
          </a:prstGeom>
        </p:spPr>
        <p:txBody>
          <a:bodyPr vert="horz" wrap="square" lIns="0" tIns="0" rIns="0" bIns="0" rtlCol="0">
            <a:spAutoFit/>
          </a:bodyPr>
          <a:lstStyle/>
          <a:p>
            <a:pPr marL="12700" marR="5080" indent="421640" algn="just">
              <a:lnSpc>
                <a:spcPct val="150000"/>
              </a:lnSpc>
            </a:pPr>
            <a:r>
              <a:rPr sz="1600" spc="5"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任</a:t>
            </a:r>
            <a:r>
              <a:rPr sz="1600" spc="5" dirty="0">
                <a:solidFill>
                  <a:prstClr val="black"/>
                </a:solidFill>
                <a:latin typeface="微软雅黑" panose="020B0503020204020204" charset="-122"/>
                <a:cs typeface="微软雅黑" panose="020B0503020204020204" charset="-122"/>
              </a:rPr>
              <a:t>务要求</a:t>
            </a:r>
            <a:r>
              <a:rPr sz="1600" spc="-5" dirty="0">
                <a:solidFill>
                  <a:prstClr val="black"/>
                </a:solidFill>
                <a:latin typeface="微软雅黑" panose="020B0503020204020204" charset="-122"/>
                <a:cs typeface="微软雅黑" panose="020B0503020204020204" charset="-122"/>
              </a:rPr>
              <a:t>熟</a:t>
            </a:r>
            <a:r>
              <a:rPr sz="1600" spc="5" dirty="0">
                <a:solidFill>
                  <a:prstClr val="black"/>
                </a:solidFill>
                <a:latin typeface="微软雅黑" panose="020B0503020204020204" charset="-122"/>
                <a:cs typeface="微软雅黑" panose="020B0503020204020204" charset="-122"/>
              </a:rPr>
              <a:t>悉网关</a:t>
            </a:r>
            <a:r>
              <a:rPr sz="1600" spc="-5" dirty="0">
                <a:solidFill>
                  <a:prstClr val="black"/>
                </a:solidFill>
                <a:latin typeface="微软雅黑" panose="020B0503020204020204" charset="-122"/>
                <a:cs typeface="微软雅黑" panose="020B0503020204020204" charset="-122"/>
              </a:rPr>
              <a:t>连</a:t>
            </a:r>
            <a:r>
              <a:rPr sz="1600" spc="5" dirty="0">
                <a:solidFill>
                  <a:prstClr val="black"/>
                </a:solidFill>
                <a:latin typeface="微软雅黑" panose="020B0503020204020204" charset="-122"/>
                <a:cs typeface="微软雅黑" panose="020B0503020204020204" charset="-122"/>
              </a:rPr>
              <a:t>接网</a:t>
            </a:r>
            <a:r>
              <a:rPr sz="1600" spc="-5" dirty="0">
                <a:solidFill>
                  <a:prstClr val="black"/>
                </a:solidFill>
                <a:latin typeface="微软雅黑" panose="020B0503020204020204" charset="-122"/>
                <a:cs typeface="微软雅黑" panose="020B0503020204020204" charset="-122"/>
              </a:rPr>
              <a:t>络</a:t>
            </a:r>
            <a:r>
              <a:rPr sz="1600" spc="5" dirty="0">
                <a:solidFill>
                  <a:prstClr val="black"/>
                </a:solidFill>
                <a:latin typeface="微软雅黑" panose="020B0503020204020204" charset="-122"/>
                <a:cs typeface="微软雅黑" panose="020B0503020204020204" charset="-122"/>
              </a:rPr>
              <a:t>的主要</a:t>
            </a:r>
            <a:r>
              <a:rPr sz="1600" spc="-5" dirty="0">
                <a:solidFill>
                  <a:prstClr val="black"/>
                </a:solidFill>
                <a:latin typeface="微软雅黑" panose="020B0503020204020204" charset="-122"/>
                <a:cs typeface="微软雅黑" panose="020B0503020204020204" charset="-122"/>
              </a:rPr>
              <a:t>方</a:t>
            </a:r>
            <a:r>
              <a:rPr sz="1600" spc="5" dirty="0">
                <a:solidFill>
                  <a:prstClr val="black"/>
                </a:solidFill>
                <a:latin typeface="微软雅黑" panose="020B0503020204020204" charset="-122"/>
                <a:cs typeface="微软雅黑" panose="020B0503020204020204" charset="-122"/>
              </a:rPr>
              <a:t>式及</a:t>
            </a:r>
            <a:r>
              <a:rPr sz="1600" spc="-5"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信协</a:t>
            </a:r>
            <a:r>
              <a:rPr sz="1600" spc="25" dirty="0">
                <a:solidFill>
                  <a:prstClr val="black"/>
                </a:solidFill>
                <a:latin typeface="微软雅黑" panose="020B0503020204020204" charset="-122"/>
                <a:cs typeface="微软雅黑" panose="020B0503020204020204" charset="-122"/>
              </a:rPr>
              <a:t>议</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能通</a:t>
            </a:r>
            <a:r>
              <a:rPr sz="1600" spc="-5"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硬件设</a:t>
            </a:r>
            <a:r>
              <a:rPr sz="1600" spc="-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模块</a:t>
            </a:r>
            <a:r>
              <a:rPr sz="1600" spc="-5"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行网关</a:t>
            </a:r>
            <a:r>
              <a:rPr sz="1600" spc="-5" dirty="0">
                <a:solidFill>
                  <a:prstClr val="black"/>
                </a:solidFill>
                <a:latin typeface="微软雅黑" panose="020B0503020204020204" charset="-122"/>
                <a:cs typeface="微软雅黑" panose="020B0503020204020204" charset="-122"/>
              </a:rPr>
              <a:t>北</a:t>
            </a:r>
            <a:r>
              <a:rPr sz="1600" spc="5" dirty="0">
                <a:solidFill>
                  <a:prstClr val="black"/>
                </a:solidFill>
                <a:latin typeface="微软雅黑" panose="020B0503020204020204" charset="-122"/>
                <a:cs typeface="微软雅黑" panose="020B0503020204020204" charset="-122"/>
              </a:rPr>
              <a:t>向连</a:t>
            </a:r>
            <a:r>
              <a:rPr sz="1600" spc="-5"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及点表</a:t>
            </a:r>
            <a:r>
              <a:rPr sz="1600" spc="-5" dirty="0">
                <a:solidFill>
                  <a:prstClr val="black"/>
                </a:solidFill>
                <a:latin typeface="微软雅黑" panose="020B0503020204020204" charset="-122"/>
                <a:cs typeface="微软雅黑" panose="020B0503020204020204" charset="-122"/>
              </a:rPr>
              <a:t>映射 </a:t>
            </a:r>
            <a:r>
              <a:rPr sz="1600" spc="5" dirty="0">
                <a:solidFill>
                  <a:prstClr val="black"/>
                </a:solidFill>
                <a:latin typeface="微软雅黑" panose="020B0503020204020204" charset="-122"/>
                <a:cs typeface="微软雅黑" panose="020B0503020204020204" charset="-122"/>
              </a:rPr>
              <a:t>配置，以实现网关与云端平台数据传输交</a:t>
            </a:r>
            <a:r>
              <a:rPr sz="1600" spc="10" dirty="0">
                <a:solidFill>
                  <a:prstClr val="black"/>
                </a:solidFill>
                <a:latin typeface="微软雅黑" panose="020B0503020204020204" charset="-122"/>
                <a:cs typeface="微软雅黑" panose="020B0503020204020204" charset="-122"/>
              </a:rPr>
              <a:t>互</a:t>
            </a:r>
            <a:r>
              <a:rPr sz="1600" spc="5" dirty="0">
                <a:solidFill>
                  <a:prstClr val="black"/>
                </a:solidFill>
                <a:latin typeface="微软雅黑" panose="020B0503020204020204" charset="-122"/>
                <a:cs typeface="微软雅黑" panose="020B0503020204020204" charset="-122"/>
              </a:rPr>
              <a:t>。下发配置后，网关北向信号灯由黄转</a:t>
            </a:r>
            <a:r>
              <a:rPr sz="1600" spc="10" dirty="0">
                <a:solidFill>
                  <a:prstClr val="black"/>
                </a:solidFill>
                <a:latin typeface="微软雅黑" panose="020B0503020204020204" charset="-122"/>
                <a:cs typeface="微软雅黑" panose="020B0503020204020204" charset="-122"/>
              </a:rPr>
              <a:t>绿</a:t>
            </a:r>
            <a:r>
              <a:rPr sz="1600" spc="5" dirty="0">
                <a:solidFill>
                  <a:prstClr val="black"/>
                </a:solidFill>
                <a:latin typeface="微软雅黑" panose="020B0503020204020204" charset="-122"/>
                <a:cs typeface="微软雅黑" panose="020B0503020204020204" charset="-122"/>
              </a:rPr>
              <a:t>，代表网关与设备已</a:t>
            </a:r>
            <a:r>
              <a:rPr sz="1600" spc="-10" dirty="0">
                <a:solidFill>
                  <a:prstClr val="black"/>
                </a:solidFill>
                <a:latin typeface="微软雅黑" panose="020B0503020204020204" charset="-122"/>
                <a:cs typeface="微软雅黑" panose="020B0503020204020204" charset="-122"/>
              </a:rPr>
              <a:t>与</a:t>
            </a:r>
            <a:r>
              <a:rPr sz="1600" spc="-5" dirty="0">
                <a:solidFill>
                  <a:prstClr val="black"/>
                </a:solidFill>
                <a:latin typeface="微软雅黑" panose="020B0503020204020204" charset="-122"/>
                <a:cs typeface="微软雅黑" panose="020B0503020204020204" charset="-122"/>
              </a:rPr>
              <a:t>网 </a:t>
            </a:r>
            <a:r>
              <a:rPr sz="1600" spc="-10" dirty="0">
                <a:solidFill>
                  <a:prstClr val="black"/>
                </a:solidFill>
                <a:latin typeface="微软雅黑" panose="020B0503020204020204" charset="-122"/>
                <a:cs typeface="微软雅黑" panose="020B0503020204020204" charset="-122"/>
              </a:rPr>
              <a:t>络联通可进行数据传</a:t>
            </a:r>
            <a:r>
              <a:rPr sz="1600" spc="-5" dirty="0">
                <a:solidFill>
                  <a:prstClr val="black"/>
                </a:solidFill>
                <a:latin typeface="微软雅黑" panose="020B0503020204020204" charset="-122"/>
                <a:cs typeface="微软雅黑" panose="020B0503020204020204" charset="-122"/>
              </a:rPr>
              <a:t>输。</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665732" y="2519172"/>
            <a:ext cx="8860535" cy="35356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174496" y="1558290"/>
            <a:ext cx="9829165" cy="635000"/>
          </a:xfrm>
          <a:prstGeom prst="rect">
            <a:avLst/>
          </a:prstGeom>
        </p:spPr>
        <p:txBody>
          <a:bodyPr vert="horz" wrap="square" lIns="0" tIns="0" rIns="0" bIns="0" rtlCol="0">
            <a:spAutoFit/>
          </a:bodyPr>
          <a:lstStyle/>
          <a:p>
            <a:pPr marL="494030"/>
            <a:r>
              <a:rPr sz="1600" spc="-5" dirty="0">
                <a:solidFill>
                  <a:prstClr val="black"/>
                </a:solidFill>
                <a:latin typeface="微软雅黑" panose="020B0503020204020204" charset="-122"/>
                <a:cs typeface="微软雅黑" panose="020B0503020204020204" charset="-122"/>
              </a:rPr>
              <a:t>常</a:t>
            </a:r>
            <a:r>
              <a:rPr sz="1600" dirty="0">
                <a:solidFill>
                  <a:prstClr val="black"/>
                </a:solidFill>
                <a:latin typeface="微软雅黑" panose="020B0503020204020204" charset="-122"/>
                <a:cs typeface="微软雅黑" panose="020B0503020204020204" charset="-122"/>
              </a:rPr>
              <a:t>见</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网</a:t>
            </a:r>
            <a:r>
              <a:rPr sz="1600" spc="-10"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信</a:t>
            </a:r>
            <a:r>
              <a:rPr sz="1600" dirty="0">
                <a:solidFill>
                  <a:prstClr val="black"/>
                </a:solidFill>
                <a:latin typeface="微软雅黑" panose="020B0503020204020204" charset="-122"/>
                <a:cs typeface="微软雅黑" panose="020B0503020204020204" charset="-122"/>
              </a:rPr>
              <a:t>协</a:t>
            </a:r>
            <a:r>
              <a:rPr sz="1600" spc="-5" dirty="0">
                <a:solidFill>
                  <a:prstClr val="black"/>
                </a:solidFill>
                <a:latin typeface="微软雅黑" panose="020B0503020204020204" charset="-122"/>
                <a:cs typeface="微软雅黑" panose="020B0503020204020204" charset="-122"/>
              </a:rPr>
              <a:t>议</a:t>
            </a:r>
            <a:r>
              <a:rPr sz="1600" spc="-10" dirty="0">
                <a:solidFill>
                  <a:prstClr val="black"/>
                </a:solidFill>
                <a:latin typeface="微软雅黑" panose="020B0503020204020204" charset="-122"/>
                <a:cs typeface="微软雅黑" panose="020B0503020204020204" charset="-122"/>
              </a:rPr>
              <a:t>有：MQTT、</a:t>
            </a:r>
            <a:r>
              <a:rPr sz="1600" spc="-5" dirty="0">
                <a:solidFill>
                  <a:prstClr val="black"/>
                </a:solidFill>
                <a:latin typeface="微软雅黑" panose="020B0503020204020204" charset="-122"/>
                <a:cs typeface="微软雅黑" panose="020B0503020204020204" charset="-122"/>
              </a:rPr>
              <a:t>AMQP</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HTTP</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CoAP</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LwM2M</a:t>
            </a:r>
            <a:r>
              <a:rPr sz="1600" spc="-5" dirty="0">
                <a:solidFill>
                  <a:prstClr val="black"/>
                </a:solidFill>
                <a:latin typeface="微软雅黑" panose="020B0503020204020204" charset="-122"/>
                <a:cs typeface="微软雅黑" panose="020B0503020204020204" charset="-122"/>
              </a:rPr>
              <a:t>等</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本</a:t>
            </a:r>
            <a:r>
              <a:rPr sz="1600" spc="-10" dirty="0">
                <a:solidFill>
                  <a:prstClr val="black"/>
                </a:solidFill>
                <a:latin typeface="微软雅黑" panose="020B0503020204020204" charset="-122"/>
                <a:cs typeface="微软雅黑" panose="020B0503020204020204" charset="-122"/>
              </a:rPr>
              <a:t>任</a:t>
            </a:r>
            <a:r>
              <a:rPr sz="1600" spc="-5" dirty="0">
                <a:solidFill>
                  <a:prstClr val="black"/>
                </a:solidFill>
                <a:latin typeface="微软雅黑" panose="020B0503020204020204" charset="-122"/>
                <a:cs typeface="微软雅黑" panose="020B0503020204020204" charset="-122"/>
              </a:rPr>
              <a:t>务</a:t>
            </a:r>
            <a:r>
              <a:rPr sz="1600" dirty="0">
                <a:solidFill>
                  <a:prstClr val="black"/>
                </a:solidFill>
                <a:latin typeface="微软雅黑" panose="020B0503020204020204" charset="-122"/>
                <a:cs typeface="微软雅黑" panose="020B0503020204020204" charset="-122"/>
              </a:rPr>
              <a:t>着</a:t>
            </a:r>
            <a:r>
              <a:rPr sz="1600" spc="-5" dirty="0">
                <a:solidFill>
                  <a:prstClr val="black"/>
                </a:solidFill>
                <a:latin typeface="微软雅黑" panose="020B0503020204020204" charset="-122"/>
                <a:cs typeface="微软雅黑" panose="020B0503020204020204" charset="-122"/>
              </a:rPr>
              <a:t>重</a:t>
            </a:r>
            <a:r>
              <a:rPr sz="1600" spc="-10" dirty="0">
                <a:solidFill>
                  <a:prstClr val="black"/>
                </a:solidFill>
                <a:latin typeface="微软雅黑" panose="020B0503020204020204" charset="-122"/>
                <a:cs typeface="微软雅黑" panose="020B0503020204020204" charset="-122"/>
              </a:rPr>
              <a:t>介</a:t>
            </a:r>
            <a:r>
              <a:rPr sz="1600" spc="5" dirty="0">
                <a:solidFill>
                  <a:prstClr val="black"/>
                </a:solidFill>
                <a:latin typeface="微软雅黑" panose="020B0503020204020204" charset="-122"/>
                <a:cs typeface="微软雅黑" panose="020B0503020204020204" charset="-122"/>
              </a:rPr>
              <a:t>绍</a:t>
            </a:r>
            <a:r>
              <a:rPr sz="1600" spc="-15" dirty="0">
                <a:solidFill>
                  <a:prstClr val="black"/>
                </a:solidFill>
                <a:latin typeface="微软雅黑" panose="020B0503020204020204" charset="-122"/>
                <a:cs typeface="微软雅黑" panose="020B0503020204020204" charset="-122"/>
              </a:rPr>
              <a:t>MQTT</a:t>
            </a:r>
            <a:r>
              <a:rPr sz="1600" spc="-10" dirty="0">
                <a:solidFill>
                  <a:prstClr val="black"/>
                </a:solidFill>
                <a:latin typeface="微软雅黑" panose="020B0503020204020204" charset="-122"/>
                <a:cs typeface="微软雅黑" panose="020B0503020204020204" charset="-122"/>
              </a:rPr>
              <a:t>协议。</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20" dirty="0">
                <a:solidFill>
                  <a:prstClr val="black"/>
                </a:solidFill>
                <a:latin typeface="微软雅黑" panose="020B0503020204020204" charset="-122"/>
                <a:cs typeface="微软雅黑" panose="020B0503020204020204" charset="-122"/>
              </a:rPr>
              <a:t>MQTT</a:t>
            </a:r>
            <a:r>
              <a:rPr sz="1600" spc="-10" dirty="0">
                <a:solidFill>
                  <a:prstClr val="black"/>
                </a:solidFill>
                <a:latin typeface="微软雅黑" panose="020B0503020204020204" charset="-122"/>
                <a:cs typeface="微软雅黑" panose="020B0503020204020204" charset="-122"/>
              </a:rPr>
              <a:t>是IBM</a:t>
            </a:r>
            <a:r>
              <a:rPr sz="1600" spc="-5" dirty="0">
                <a:solidFill>
                  <a:prstClr val="black"/>
                </a:solidFill>
                <a:latin typeface="微软雅黑" panose="020B0503020204020204" charset="-122"/>
                <a:cs typeface="微软雅黑" panose="020B0503020204020204" charset="-122"/>
              </a:rPr>
              <a:t>公司在1999年开发的轻量</a:t>
            </a:r>
            <a:r>
              <a:rPr sz="1600" spc="5" dirty="0">
                <a:solidFill>
                  <a:prstClr val="black"/>
                </a:solidFill>
                <a:latin typeface="微软雅黑" panose="020B0503020204020204" charset="-122"/>
                <a:cs typeface="微软雅黑" panose="020B0503020204020204" charset="-122"/>
              </a:rPr>
              <a:t>级</a:t>
            </a:r>
            <a:r>
              <a:rPr sz="1600" spc="-5" dirty="0">
                <a:solidFill>
                  <a:prstClr val="black"/>
                </a:solidFill>
                <a:latin typeface="微软雅黑" panose="020B0503020204020204" charset="-122"/>
                <a:cs typeface="微软雅黑" panose="020B0503020204020204" charset="-122"/>
              </a:rPr>
              <a:t>网络</a:t>
            </a:r>
            <a:r>
              <a:rPr sz="1600" spc="5" dirty="0">
                <a:solidFill>
                  <a:prstClr val="black"/>
                </a:solidFill>
                <a:latin typeface="微软雅黑" panose="020B0503020204020204" charset="-122"/>
                <a:cs typeface="微软雅黑" panose="020B0503020204020204" charset="-122"/>
              </a:rPr>
              <a:t>协</a:t>
            </a:r>
            <a:r>
              <a:rPr sz="1600" spc="-5" dirty="0">
                <a:solidFill>
                  <a:prstClr val="black"/>
                </a:solidFill>
                <a:latin typeface="微软雅黑" panose="020B0503020204020204" charset="-122"/>
                <a:cs typeface="微软雅黑" panose="020B0503020204020204" charset="-122"/>
              </a:rPr>
              <a:t>议，</a:t>
            </a:r>
            <a:r>
              <a:rPr sz="1600" spc="5" dirty="0">
                <a:solidFill>
                  <a:prstClr val="black"/>
                </a:solidFill>
                <a:latin typeface="微软雅黑" panose="020B0503020204020204" charset="-122"/>
                <a:cs typeface="微软雅黑" panose="020B0503020204020204" charset="-122"/>
              </a:rPr>
              <a:t>它</a:t>
            </a:r>
            <a:r>
              <a:rPr sz="1600" spc="-5" dirty="0">
                <a:solidFill>
                  <a:prstClr val="black"/>
                </a:solidFill>
                <a:latin typeface="微软雅黑" panose="020B0503020204020204" charset="-122"/>
                <a:cs typeface="微软雅黑" panose="020B0503020204020204" charset="-122"/>
              </a:rPr>
              <a:t>有以</a:t>
            </a:r>
            <a:r>
              <a:rPr sz="1600" spc="5"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主要</a:t>
            </a:r>
            <a:r>
              <a:rPr sz="1600" spc="5" dirty="0">
                <a:solidFill>
                  <a:prstClr val="black"/>
                </a:solidFill>
                <a:latin typeface="微软雅黑" panose="020B0503020204020204" charset="-122"/>
                <a:cs typeface="微软雅黑" panose="020B0503020204020204" charset="-122"/>
              </a:rPr>
              <a:t>特</a:t>
            </a:r>
            <a:r>
              <a:rPr sz="1600" spc="-5" dirty="0">
                <a:solidFill>
                  <a:prstClr val="black"/>
                </a:solidFill>
                <a:latin typeface="微软雅黑" panose="020B0503020204020204" charset="-122"/>
                <a:cs typeface="微软雅黑" panose="020B0503020204020204" charset="-122"/>
              </a:rPr>
              <a:t>点</a:t>
            </a:r>
            <a:r>
              <a:rPr sz="1600" spc="2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659248" y="710691"/>
            <a:ext cx="287401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物联网通信协议</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1164336" y="3834384"/>
            <a:ext cx="1327785" cy="913130"/>
          </a:xfrm>
          <a:custGeom>
            <a:avLst/>
            <a:gdLst/>
            <a:ahLst/>
            <a:cxnLst/>
            <a:rect l="l" t="t" r="r" b="b"/>
            <a:pathLst>
              <a:path w="1327785" h="913129">
                <a:moveTo>
                  <a:pt x="1236091" y="0"/>
                </a:moveTo>
                <a:lnTo>
                  <a:pt x="91287" y="0"/>
                </a:lnTo>
                <a:lnTo>
                  <a:pt x="55753" y="7177"/>
                </a:lnTo>
                <a:lnTo>
                  <a:pt x="26736" y="26749"/>
                </a:lnTo>
                <a:lnTo>
                  <a:pt x="7173" y="55774"/>
                </a:lnTo>
                <a:lnTo>
                  <a:pt x="0" y="91312"/>
                </a:lnTo>
                <a:lnTo>
                  <a:pt x="0" y="821563"/>
                </a:lnTo>
                <a:lnTo>
                  <a:pt x="7173" y="857101"/>
                </a:lnTo>
                <a:lnTo>
                  <a:pt x="26736" y="886126"/>
                </a:lnTo>
                <a:lnTo>
                  <a:pt x="55753" y="905698"/>
                </a:lnTo>
                <a:lnTo>
                  <a:pt x="91287" y="912876"/>
                </a:lnTo>
                <a:lnTo>
                  <a:pt x="1236091" y="912876"/>
                </a:lnTo>
                <a:lnTo>
                  <a:pt x="1271629" y="905698"/>
                </a:lnTo>
                <a:lnTo>
                  <a:pt x="1300654" y="886126"/>
                </a:lnTo>
                <a:lnTo>
                  <a:pt x="1320226" y="857101"/>
                </a:lnTo>
                <a:lnTo>
                  <a:pt x="1327404" y="821563"/>
                </a:lnTo>
                <a:lnTo>
                  <a:pt x="1327404" y="91312"/>
                </a:lnTo>
                <a:lnTo>
                  <a:pt x="1320226" y="55774"/>
                </a:lnTo>
                <a:lnTo>
                  <a:pt x="1300654" y="26749"/>
                </a:lnTo>
                <a:lnTo>
                  <a:pt x="1271629" y="7177"/>
                </a:lnTo>
                <a:lnTo>
                  <a:pt x="1236091" y="0"/>
                </a:lnTo>
                <a:close/>
              </a:path>
            </a:pathLst>
          </a:custGeom>
          <a:solidFill>
            <a:srgbClr val="FFC000"/>
          </a:solidFill>
        </p:spPr>
        <p:txBody>
          <a:bodyPr wrap="square" lIns="0" tIns="0" rIns="0" bIns="0" rtlCol="0"/>
          <a:lstStyle/>
          <a:p>
            <a:endParaRPr>
              <a:solidFill>
                <a:prstClr val="black"/>
              </a:solidFill>
            </a:endParaRPr>
          </a:p>
        </p:txBody>
      </p:sp>
      <p:sp>
        <p:nvSpPr>
          <p:cNvPr id="8" name="object 8"/>
          <p:cNvSpPr txBox="1"/>
          <p:nvPr/>
        </p:nvSpPr>
        <p:spPr>
          <a:xfrm>
            <a:off x="1471422" y="4321809"/>
            <a:ext cx="711200" cy="301625"/>
          </a:xfrm>
          <a:prstGeom prst="rect">
            <a:avLst/>
          </a:prstGeom>
        </p:spPr>
        <p:txBody>
          <a:bodyPr vert="horz" wrap="square" lIns="0" tIns="0" rIns="0" bIns="0" rtlCol="0">
            <a:spAutoFit/>
          </a:bodyPr>
          <a:lstStyle/>
          <a:p>
            <a:pPr marL="12700"/>
            <a:r>
              <a:rPr b="1" dirty="0">
                <a:solidFill>
                  <a:srgbClr val="FFFFFF"/>
                </a:solidFill>
                <a:latin typeface="微软雅黑" panose="020B0503020204020204" charset="-122"/>
                <a:cs typeface="微软雅黑" panose="020B0503020204020204" charset="-122"/>
              </a:rPr>
              <a:t>的特点</a:t>
            </a:r>
            <a:endParaRPr>
              <a:solidFill>
                <a:prstClr val="black"/>
              </a:solidFill>
              <a:latin typeface="微软雅黑" panose="020B0503020204020204" charset="-122"/>
              <a:cs typeface="微软雅黑" panose="020B0503020204020204" charset="-122"/>
            </a:endParaRPr>
          </a:p>
        </p:txBody>
      </p:sp>
      <p:sp>
        <p:nvSpPr>
          <p:cNvPr id="9" name="object 9"/>
          <p:cNvSpPr/>
          <p:nvPr/>
        </p:nvSpPr>
        <p:spPr>
          <a:xfrm>
            <a:off x="2490977" y="2831592"/>
            <a:ext cx="568960" cy="1459865"/>
          </a:xfrm>
          <a:custGeom>
            <a:avLst/>
            <a:gdLst/>
            <a:ahLst/>
            <a:cxnLst/>
            <a:rect l="l" t="t" r="r" b="b"/>
            <a:pathLst>
              <a:path w="568960" h="1459864">
                <a:moveTo>
                  <a:pt x="0" y="1459484"/>
                </a:moveTo>
                <a:lnTo>
                  <a:pt x="568960" y="0"/>
                </a:lnTo>
              </a:path>
            </a:pathLst>
          </a:custGeom>
          <a:ln w="12700">
            <a:solidFill>
              <a:srgbClr val="6FAC46"/>
            </a:solidFill>
          </a:ln>
        </p:spPr>
        <p:txBody>
          <a:bodyPr wrap="square" lIns="0" tIns="0" rIns="0" bIns="0" rtlCol="0"/>
          <a:lstStyle/>
          <a:p>
            <a:endParaRPr>
              <a:solidFill>
                <a:prstClr val="black"/>
              </a:solidFill>
            </a:endParaRPr>
          </a:p>
        </p:txBody>
      </p:sp>
      <p:sp>
        <p:nvSpPr>
          <p:cNvPr id="10" name="object 10"/>
          <p:cNvSpPr/>
          <p:nvPr/>
        </p:nvSpPr>
        <p:spPr>
          <a:xfrm>
            <a:off x="3060192" y="2506979"/>
            <a:ext cx="2627630" cy="649605"/>
          </a:xfrm>
          <a:custGeom>
            <a:avLst/>
            <a:gdLst/>
            <a:ahLst/>
            <a:cxnLst/>
            <a:rect l="l" t="t" r="r" b="b"/>
            <a:pathLst>
              <a:path w="2627629" h="649605">
                <a:moveTo>
                  <a:pt x="2562479" y="0"/>
                </a:moveTo>
                <a:lnTo>
                  <a:pt x="64897" y="0"/>
                </a:lnTo>
                <a:lnTo>
                  <a:pt x="39647" y="5103"/>
                </a:lnTo>
                <a:lnTo>
                  <a:pt x="19018" y="19018"/>
                </a:lnTo>
                <a:lnTo>
                  <a:pt x="5103" y="39647"/>
                </a:lnTo>
                <a:lnTo>
                  <a:pt x="0" y="64897"/>
                </a:lnTo>
                <a:lnTo>
                  <a:pt x="0" y="584327"/>
                </a:lnTo>
                <a:lnTo>
                  <a:pt x="5103" y="609576"/>
                </a:lnTo>
                <a:lnTo>
                  <a:pt x="19018" y="630205"/>
                </a:lnTo>
                <a:lnTo>
                  <a:pt x="39647" y="644120"/>
                </a:lnTo>
                <a:lnTo>
                  <a:pt x="64897" y="649224"/>
                </a:lnTo>
                <a:lnTo>
                  <a:pt x="2562479" y="649224"/>
                </a:lnTo>
                <a:lnTo>
                  <a:pt x="2587728" y="644120"/>
                </a:lnTo>
                <a:lnTo>
                  <a:pt x="2608357" y="630205"/>
                </a:lnTo>
                <a:lnTo>
                  <a:pt x="2622272" y="609576"/>
                </a:lnTo>
                <a:lnTo>
                  <a:pt x="2627376" y="584327"/>
                </a:lnTo>
                <a:lnTo>
                  <a:pt x="2627376" y="64897"/>
                </a:lnTo>
                <a:lnTo>
                  <a:pt x="2622272" y="39647"/>
                </a:lnTo>
                <a:lnTo>
                  <a:pt x="2608357" y="19018"/>
                </a:lnTo>
                <a:lnTo>
                  <a:pt x="2587728" y="5103"/>
                </a:lnTo>
                <a:lnTo>
                  <a:pt x="2562479" y="0"/>
                </a:lnTo>
                <a:close/>
              </a:path>
            </a:pathLst>
          </a:custGeom>
          <a:solidFill>
            <a:srgbClr val="92D050"/>
          </a:solidFill>
        </p:spPr>
        <p:txBody>
          <a:bodyPr wrap="square" lIns="0" tIns="0" rIns="0" bIns="0" rtlCol="0"/>
          <a:lstStyle/>
          <a:p>
            <a:endParaRPr>
              <a:solidFill>
                <a:prstClr val="black"/>
              </a:solidFill>
            </a:endParaRPr>
          </a:p>
        </p:txBody>
      </p:sp>
      <p:sp>
        <p:nvSpPr>
          <p:cNvPr id="11" name="object 11"/>
          <p:cNvSpPr/>
          <p:nvPr/>
        </p:nvSpPr>
        <p:spPr>
          <a:xfrm>
            <a:off x="3060192" y="2506979"/>
            <a:ext cx="2627630" cy="649605"/>
          </a:xfrm>
          <a:custGeom>
            <a:avLst/>
            <a:gdLst/>
            <a:ahLst/>
            <a:cxnLst/>
            <a:rect l="l" t="t" r="r" b="b"/>
            <a:pathLst>
              <a:path w="2627629" h="649605">
                <a:moveTo>
                  <a:pt x="0" y="64897"/>
                </a:moveTo>
                <a:lnTo>
                  <a:pt x="5103" y="39647"/>
                </a:lnTo>
                <a:lnTo>
                  <a:pt x="19018" y="19018"/>
                </a:lnTo>
                <a:lnTo>
                  <a:pt x="39647" y="5103"/>
                </a:lnTo>
                <a:lnTo>
                  <a:pt x="64897" y="0"/>
                </a:lnTo>
                <a:lnTo>
                  <a:pt x="2562479" y="0"/>
                </a:lnTo>
                <a:lnTo>
                  <a:pt x="2587728" y="5103"/>
                </a:lnTo>
                <a:lnTo>
                  <a:pt x="2608357" y="19018"/>
                </a:lnTo>
                <a:lnTo>
                  <a:pt x="2622272" y="39647"/>
                </a:lnTo>
                <a:lnTo>
                  <a:pt x="2627376" y="64897"/>
                </a:lnTo>
                <a:lnTo>
                  <a:pt x="2627376" y="584327"/>
                </a:lnTo>
                <a:lnTo>
                  <a:pt x="2622272" y="609576"/>
                </a:lnTo>
                <a:lnTo>
                  <a:pt x="2608357" y="630205"/>
                </a:lnTo>
                <a:lnTo>
                  <a:pt x="2587728" y="644120"/>
                </a:lnTo>
                <a:lnTo>
                  <a:pt x="2562479" y="649224"/>
                </a:lnTo>
                <a:lnTo>
                  <a:pt x="64897" y="649224"/>
                </a:lnTo>
                <a:lnTo>
                  <a:pt x="39647" y="644120"/>
                </a:lnTo>
                <a:lnTo>
                  <a:pt x="19018" y="630205"/>
                </a:lnTo>
                <a:lnTo>
                  <a:pt x="5103" y="609576"/>
                </a:lnTo>
                <a:lnTo>
                  <a:pt x="0" y="584327"/>
                </a:lnTo>
                <a:lnTo>
                  <a:pt x="0" y="64897"/>
                </a:lnTo>
                <a:close/>
              </a:path>
            </a:pathLst>
          </a:custGeom>
          <a:ln w="12192">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3076701" y="2700909"/>
            <a:ext cx="1854835"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a:t>
            </a:r>
            <a:r>
              <a:rPr sz="1600" spc="-10" dirty="0">
                <a:solidFill>
                  <a:srgbClr val="FFFFFF"/>
                </a:solidFill>
                <a:latin typeface="微软雅黑" panose="020B0503020204020204" charset="-122"/>
                <a:cs typeface="微软雅黑" panose="020B0503020204020204" charset="-122"/>
              </a:rPr>
              <a:t>1</a:t>
            </a:r>
            <a:r>
              <a:rPr sz="1600" spc="-5" dirty="0">
                <a:solidFill>
                  <a:srgbClr val="FFFFFF"/>
                </a:solidFill>
                <a:latin typeface="微软雅黑" panose="020B0503020204020204" charset="-122"/>
                <a:cs typeface="微软雅黑" panose="020B0503020204020204" charset="-122"/>
              </a:rPr>
              <a:t>）发布</a:t>
            </a:r>
            <a:r>
              <a:rPr sz="1600" dirty="0">
                <a:solidFill>
                  <a:srgbClr val="FFFFFF"/>
                </a:solidFill>
                <a:latin typeface="微软雅黑" panose="020B0503020204020204" charset="-122"/>
                <a:cs typeface="微软雅黑" panose="020B0503020204020204" charset="-122"/>
              </a:rPr>
              <a:t>-</a:t>
            </a:r>
            <a:r>
              <a:rPr sz="1600" spc="-5" dirty="0">
                <a:solidFill>
                  <a:srgbClr val="FFFFFF"/>
                </a:solidFill>
                <a:latin typeface="微软雅黑" panose="020B0503020204020204" charset="-122"/>
                <a:cs typeface="微软雅黑" panose="020B0503020204020204" charset="-122"/>
              </a:rPr>
              <a:t>订阅模式</a:t>
            </a:r>
            <a:endParaRPr sz="1600">
              <a:solidFill>
                <a:prstClr val="black"/>
              </a:solidFill>
              <a:latin typeface="微软雅黑" panose="020B0503020204020204" charset="-122"/>
              <a:cs typeface="微软雅黑" panose="020B0503020204020204" charset="-122"/>
            </a:endParaRPr>
          </a:p>
        </p:txBody>
      </p:sp>
      <p:sp>
        <p:nvSpPr>
          <p:cNvPr id="13" name="object 13"/>
          <p:cNvSpPr/>
          <p:nvPr/>
        </p:nvSpPr>
        <p:spPr>
          <a:xfrm>
            <a:off x="2490977" y="3542919"/>
            <a:ext cx="568960" cy="748665"/>
          </a:xfrm>
          <a:custGeom>
            <a:avLst/>
            <a:gdLst/>
            <a:ahLst/>
            <a:cxnLst/>
            <a:rect l="l" t="t" r="r" b="b"/>
            <a:pathLst>
              <a:path w="568960" h="748664">
                <a:moveTo>
                  <a:pt x="0" y="748156"/>
                </a:moveTo>
                <a:lnTo>
                  <a:pt x="568960" y="0"/>
                </a:lnTo>
              </a:path>
            </a:pathLst>
          </a:custGeom>
          <a:ln w="12700">
            <a:solidFill>
              <a:srgbClr val="6FAC46"/>
            </a:solidFill>
          </a:ln>
        </p:spPr>
        <p:txBody>
          <a:bodyPr wrap="square" lIns="0" tIns="0" rIns="0" bIns="0" rtlCol="0"/>
          <a:lstStyle/>
          <a:p>
            <a:endParaRPr>
              <a:solidFill>
                <a:prstClr val="black"/>
              </a:solidFill>
            </a:endParaRPr>
          </a:p>
        </p:txBody>
      </p:sp>
      <p:sp>
        <p:nvSpPr>
          <p:cNvPr id="14" name="object 14"/>
          <p:cNvSpPr/>
          <p:nvPr/>
        </p:nvSpPr>
        <p:spPr>
          <a:xfrm>
            <a:off x="3060192" y="3218688"/>
            <a:ext cx="2627630" cy="647700"/>
          </a:xfrm>
          <a:custGeom>
            <a:avLst/>
            <a:gdLst/>
            <a:ahLst/>
            <a:cxnLst/>
            <a:rect l="l" t="t" r="r" b="b"/>
            <a:pathLst>
              <a:path w="2627629" h="647700">
                <a:moveTo>
                  <a:pt x="2562606" y="0"/>
                </a:moveTo>
                <a:lnTo>
                  <a:pt x="64769" y="0"/>
                </a:lnTo>
                <a:lnTo>
                  <a:pt x="39540" y="5083"/>
                </a:lnTo>
                <a:lnTo>
                  <a:pt x="18954" y="18954"/>
                </a:lnTo>
                <a:lnTo>
                  <a:pt x="5083" y="39540"/>
                </a:lnTo>
                <a:lnTo>
                  <a:pt x="0" y="64770"/>
                </a:lnTo>
                <a:lnTo>
                  <a:pt x="0" y="582930"/>
                </a:lnTo>
                <a:lnTo>
                  <a:pt x="5083" y="608159"/>
                </a:lnTo>
                <a:lnTo>
                  <a:pt x="18954" y="628745"/>
                </a:lnTo>
                <a:lnTo>
                  <a:pt x="39540" y="642616"/>
                </a:lnTo>
                <a:lnTo>
                  <a:pt x="64769" y="647700"/>
                </a:lnTo>
                <a:lnTo>
                  <a:pt x="2562606" y="647700"/>
                </a:lnTo>
                <a:lnTo>
                  <a:pt x="2587835" y="642616"/>
                </a:lnTo>
                <a:lnTo>
                  <a:pt x="2608421" y="628745"/>
                </a:lnTo>
                <a:lnTo>
                  <a:pt x="2622292" y="608159"/>
                </a:lnTo>
                <a:lnTo>
                  <a:pt x="2627376" y="582930"/>
                </a:lnTo>
                <a:lnTo>
                  <a:pt x="2627376" y="64770"/>
                </a:lnTo>
                <a:lnTo>
                  <a:pt x="2622292" y="39540"/>
                </a:lnTo>
                <a:lnTo>
                  <a:pt x="2608421" y="18954"/>
                </a:lnTo>
                <a:lnTo>
                  <a:pt x="2587835" y="5083"/>
                </a:lnTo>
                <a:lnTo>
                  <a:pt x="2562606" y="0"/>
                </a:lnTo>
                <a:close/>
              </a:path>
            </a:pathLst>
          </a:custGeom>
          <a:solidFill>
            <a:srgbClr val="92D050"/>
          </a:solidFill>
        </p:spPr>
        <p:txBody>
          <a:bodyPr wrap="square" lIns="0" tIns="0" rIns="0" bIns="0" rtlCol="0"/>
          <a:lstStyle/>
          <a:p>
            <a:endParaRPr>
              <a:solidFill>
                <a:prstClr val="black"/>
              </a:solidFill>
            </a:endParaRPr>
          </a:p>
        </p:txBody>
      </p:sp>
      <p:sp>
        <p:nvSpPr>
          <p:cNvPr id="15" name="object 15"/>
          <p:cNvSpPr/>
          <p:nvPr/>
        </p:nvSpPr>
        <p:spPr>
          <a:xfrm>
            <a:off x="3060192" y="3218688"/>
            <a:ext cx="2627630" cy="647700"/>
          </a:xfrm>
          <a:custGeom>
            <a:avLst/>
            <a:gdLst/>
            <a:ahLst/>
            <a:cxnLst/>
            <a:rect l="l" t="t" r="r" b="b"/>
            <a:pathLst>
              <a:path w="2627629" h="647700">
                <a:moveTo>
                  <a:pt x="0" y="64770"/>
                </a:moveTo>
                <a:lnTo>
                  <a:pt x="5083" y="39540"/>
                </a:lnTo>
                <a:lnTo>
                  <a:pt x="18954" y="18954"/>
                </a:lnTo>
                <a:lnTo>
                  <a:pt x="39540" y="5083"/>
                </a:lnTo>
                <a:lnTo>
                  <a:pt x="64769" y="0"/>
                </a:lnTo>
                <a:lnTo>
                  <a:pt x="2562606" y="0"/>
                </a:lnTo>
                <a:lnTo>
                  <a:pt x="2587835" y="5083"/>
                </a:lnTo>
                <a:lnTo>
                  <a:pt x="2608421" y="18954"/>
                </a:lnTo>
                <a:lnTo>
                  <a:pt x="2622292" y="39540"/>
                </a:lnTo>
                <a:lnTo>
                  <a:pt x="2627376" y="64770"/>
                </a:lnTo>
                <a:lnTo>
                  <a:pt x="2627376" y="582930"/>
                </a:lnTo>
                <a:lnTo>
                  <a:pt x="2622292" y="608159"/>
                </a:lnTo>
                <a:lnTo>
                  <a:pt x="2608421" y="628745"/>
                </a:lnTo>
                <a:lnTo>
                  <a:pt x="2587835" y="642616"/>
                </a:lnTo>
                <a:lnTo>
                  <a:pt x="2562606" y="647700"/>
                </a:lnTo>
                <a:lnTo>
                  <a:pt x="64769" y="647700"/>
                </a:lnTo>
                <a:lnTo>
                  <a:pt x="39540" y="642616"/>
                </a:lnTo>
                <a:lnTo>
                  <a:pt x="18954" y="628745"/>
                </a:lnTo>
                <a:lnTo>
                  <a:pt x="5083" y="608159"/>
                </a:lnTo>
                <a:lnTo>
                  <a:pt x="0" y="582930"/>
                </a:lnTo>
                <a:lnTo>
                  <a:pt x="0" y="64770"/>
                </a:lnTo>
                <a:close/>
              </a:path>
            </a:pathLst>
          </a:custGeom>
          <a:ln w="12192">
            <a:solidFill>
              <a:srgbClr val="FFFFFF"/>
            </a:solidFill>
          </a:ln>
        </p:spPr>
        <p:txBody>
          <a:bodyPr wrap="square" lIns="0" tIns="0" rIns="0" bIns="0" rtlCol="0"/>
          <a:lstStyle/>
          <a:p>
            <a:endParaRPr>
              <a:solidFill>
                <a:prstClr val="black"/>
              </a:solidFill>
            </a:endParaRPr>
          </a:p>
        </p:txBody>
      </p:sp>
      <p:sp>
        <p:nvSpPr>
          <p:cNvPr id="16" name="object 16"/>
          <p:cNvSpPr txBox="1"/>
          <p:nvPr/>
        </p:nvSpPr>
        <p:spPr>
          <a:xfrm>
            <a:off x="3076701" y="3412363"/>
            <a:ext cx="1563370"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a:t>
            </a:r>
            <a:r>
              <a:rPr sz="1600" spc="-10" dirty="0">
                <a:solidFill>
                  <a:srgbClr val="FFFFFF"/>
                </a:solidFill>
                <a:latin typeface="微软雅黑" panose="020B0503020204020204" charset="-122"/>
                <a:cs typeface="微软雅黑" panose="020B0503020204020204" charset="-122"/>
              </a:rPr>
              <a:t>2</a:t>
            </a:r>
            <a:r>
              <a:rPr sz="1600" spc="-5" dirty="0">
                <a:solidFill>
                  <a:srgbClr val="FFFFFF"/>
                </a:solidFill>
                <a:latin typeface="微软雅黑" panose="020B0503020204020204" charset="-122"/>
                <a:cs typeface="微软雅黑" panose="020B0503020204020204" charset="-122"/>
              </a:rPr>
              <a:t>）轻量级特性</a:t>
            </a:r>
            <a:endParaRPr sz="1600">
              <a:solidFill>
                <a:prstClr val="black"/>
              </a:solidFill>
              <a:latin typeface="微软雅黑" panose="020B0503020204020204" charset="-122"/>
              <a:cs typeface="微软雅黑" panose="020B0503020204020204" charset="-122"/>
            </a:endParaRPr>
          </a:p>
        </p:txBody>
      </p:sp>
      <p:sp>
        <p:nvSpPr>
          <p:cNvPr id="17" name="object 17"/>
          <p:cNvSpPr/>
          <p:nvPr/>
        </p:nvSpPr>
        <p:spPr>
          <a:xfrm>
            <a:off x="3060192" y="3963923"/>
            <a:ext cx="2627630" cy="649605"/>
          </a:xfrm>
          <a:custGeom>
            <a:avLst/>
            <a:gdLst/>
            <a:ahLst/>
            <a:cxnLst/>
            <a:rect l="l" t="t" r="r" b="b"/>
            <a:pathLst>
              <a:path w="2627629" h="649604">
                <a:moveTo>
                  <a:pt x="2562479" y="0"/>
                </a:moveTo>
                <a:lnTo>
                  <a:pt x="64897" y="0"/>
                </a:lnTo>
                <a:lnTo>
                  <a:pt x="39647" y="5103"/>
                </a:lnTo>
                <a:lnTo>
                  <a:pt x="19018" y="19018"/>
                </a:lnTo>
                <a:lnTo>
                  <a:pt x="5103" y="39647"/>
                </a:lnTo>
                <a:lnTo>
                  <a:pt x="0" y="64896"/>
                </a:lnTo>
                <a:lnTo>
                  <a:pt x="0" y="584326"/>
                </a:lnTo>
                <a:lnTo>
                  <a:pt x="5103" y="609576"/>
                </a:lnTo>
                <a:lnTo>
                  <a:pt x="19018" y="630205"/>
                </a:lnTo>
                <a:lnTo>
                  <a:pt x="39647" y="644120"/>
                </a:lnTo>
                <a:lnTo>
                  <a:pt x="64897" y="649223"/>
                </a:lnTo>
                <a:lnTo>
                  <a:pt x="2562479" y="649223"/>
                </a:lnTo>
                <a:lnTo>
                  <a:pt x="2587728" y="644120"/>
                </a:lnTo>
                <a:lnTo>
                  <a:pt x="2608357" y="630205"/>
                </a:lnTo>
                <a:lnTo>
                  <a:pt x="2622272" y="609576"/>
                </a:lnTo>
                <a:lnTo>
                  <a:pt x="2627376" y="584326"/>
                </a:lnTo>
                <a:lnTo>
                  <a:pt x="2627376" y="64896"/>
                </a:lnTo>
                <a:lnTo>
                  <a:pt x="2622272" y="39647"/>
                </a:lnTo>
                <a:lnTo>
                  <a:pt x="2608357" y="19018"/>
                </a:lnTo>
                <a:lnTo>
                  <a:pt x="2587728" y="5103"/>
                </a:lnTo>
                <a:lnTo>
                  <a:pt x="2562479" y="0"/>
                </a:lnTo>
                <a:close/>
              </a:path>
            </a:pathLst>
          </a:custGeom>
          <a:solidFill>
            <a:srgbClr val="92D050"/>
          </a:solidFill>
        </p:spPr>
        <p:txBody>
          <a:bodyPr wrap="square" lIns="0" tIns="0" rIns="0" bIns="0" rtlCol="0"/>
          <a:lstStyle/>
          <a:p>
            <a:endParaRPr>
              <a:solidFill>
                <a:prstClr val="black"/>
              </a:solidFill>
            </a:endParaRPr>
          </a:p>
        </p:txBody>
      </p:sp>
      <p:sp>
        <p:nvSpPr>
          <p:cNvPr id="18" name="object 18"/>
          <p:cNvSpPr/>
          <p:nvPr/>
        </p:nvSpPr>
        <p:spPr>
          <a:xfrm>
            <a:off x="3060192" y="3963923"/>
            <a:ext cx="2627630" cy="649605"/>
          </a:xfrm>
          <a:custGeom>
            <a:avLst/>
            <a:gdLst/>
            <a:ahLst/>
            <a:cxnLst/>
            <a:rect l="l" t="t" r="r" b="b"/>
            <a:pathLst>
              <a:path w="2627629" h="649604">
                <a:moveTo>
                  <a:pt x="0" y="64896"/>
                </a:moveTo>
                <a:lnTo>
                  <a:pt x="5103" y="39647"/>
                </a:lnTo>
                <a:lnTo>
                  <a:pt x="19018" y="19018"/>
                </a:lnTo>
                <a:lnTo>
                  <a:pt x="39647" y="5103"/>
                </a:lnTo>
                <a:lnTo>
                  <a:pt x="64897" y="0"/>
                </a:lnTo>
                <a:lnTo>
                  <a:pt x="2562479" y="0"/>
                </a:lnTo>
                <a:lnTo>
                  <a:pt x="2587728" y="5103"/>
                </a:lnTo>
                <a:lnTo>
                  <a:pt x="2608357" y="19018"/>
                </a:lnTo>
                <a:lnTo>
                  <a:pt x="2622272" y="39647"/>
                </a:lnTo>
                <a:lnTo>
                  <a:pt x="2627376" y="64896"/>
                </a:lnTo>
                <a:lnTo>
                  <a:pt x="2627376" y="584326"/>
                </a:lnTo>
                <a:lnTo>
                  <a:pt x="2622272" y="609576"/>
                </a:lnTo>
                <a:lnTo>
                  <a:pt x="2608357" y="630205"/>
                </a:lnTo>
                <a:lnTo>
                  <a:pt x="2587728" y="644120"/>
                </a:lnTo>
                <a:lnTo>
                  <a:pt x="2562479" y="649223"/>
                </a:lnTo>
                <a:lnTo>
                  <a:pt x="64897" y="649223"/>
                </a:lnTo>
                <a:lnTo>
                  <a:pt x="39647" y="644120"/>
                </a:lnTo>
                <a:lnTo>
                  <a:pt x="19018" y="630205"/>
                </a:lnTo>
                <a:lnTo>
                  <a:pt x="5103" y="609576"/>
                </a:lnTo>
                <a:lnTo>
                  <a:pt x="0" y="584326"/>
                </a:lnTo>
                <a:lnTo>
                  <a:pt x="0" y="64896"/>
                </a:lnTo>
                <a:close/>
              </a:path>
            </a:pathLst>
          </a:custGeom>
          <a:ln w="12192">
            <a:solidFill>
              <a:srgbClr val="FFFFFF"/>
            </a:solidFill>
          </a:ln>
        </p:spPr>
        <p:txBody>
          <a:bodyPr wrap="square" lIns="0" tIns="0" rIns="0" bIns="0" rtlCol="0"/>
          <a:lstStyle/>
          <a:p>
            <a:endParaRPr>
              <a:solidFill>
                <a:prstClr val="black"/>
              </a:solidFill>
            </a:endParaRPr>
          </a:p>
        </p:txBody>
      </p:sp>
      <p:sp>
        <p:nvSpPr>
          <p:cNvPr id="19" name="object 19"/>
          <p:cNvSpPr txBox="1"/>
          <p:nvPr/>
        </p:nvSpPr>
        <p:spPr>
          <a:xfrm>
            <a:off x="1296161" y="4132453"/>
            <a:ext cx="3546475" cy="294640"/>
          </a:xfrm>
          <a:prstGeom prst="rect">
            <a:avLst/>
          </a:prstGeom>
        </p:spPr>
        <p:txBody>
          <a:bodyPr vert="horz" wrap="square" lIns="0" tIns="0" rIns="0" bIns="0" rtlCol="0">
            <a:spAutoFit/>
          </a:bodyPr>
          <a:lstStyle/>
          <a:p>
            <a:pPr marL="12700">
              <a:tabLst>
                <a:tab pos="1188085" algn="l"/>
                <a:tab pos="1792605" algn="l"/>
              </a:tabLst>
            </a:pPr>
            <a:r>
              <a:rPr sz="2700" b="1" baseline="40000" dirty="0">
                <a:solidFill>
                  <a:srgbClr val="FFFFFF"/>
                </a:solidFill>
                <a:cs typeface="Calibri" panose="020F0502020204030204"/>
              </a:rPr>
              <a:t>M</a:t>
            </a:r>
            <a:r>
              <a:rPr sz="2700" b="1" spc="-60" baseline="40000" dirty="0">
                <a:solidFill>
                  <a:srgbClr val="FFFFFF"/>
                </a:solidFill>
                <a:cs typeface="Calibri" panose="020F0502020204030204"/>
              </a:rPr>
              <a:t>Q</a:t>
            </a:r>
            <a:r>
              <a:rPr sz="2700" b="1" spc="22" baseline="40000" dirty="0">
                <a:solidFill>
                  <a:srgbClr val="FFFFFF"/>
                </a:solidFill>
                <a:cs typeface="Calibri" panose="020F0502020204030204"/>
              </a:rPr>
              <a:t>T</a:t>
            </a:r>
            <a:r>
              <a:rPr sz="2700" b="1" spc="-7" baseline="40000" dirty="0">
                <a:solidFill>
                  <a:srgbClr val="FFFFFF"/>
                </a:solidFill>
                <a:cs typeface="Calibri" panose="020F0502020204030204"/>
              </a:rPr>
              <a:t>T</a:t>
            </a:r>
            <a:r>
              <a:rPr sz="2700" b="1" baseline="40000" dirty="0">
                <a:solidFill>
                  <a:srgbClr val="FFFFFF"/>
                </a:solidFill>
                <a:latin typeface="微软雅黑" panose="020B0503020204020204" charset="-122"/>
                <a:cs typeface="微软雅黑" panose="020B0503020204020204" charset="-122"/>
              </a:rPr>
              <a:t>协议	</a:t>
            </a:r>
            <a:r>
              <a:rPr sz="2700" u="heavy" baseline="40000" dirty="0">
                <a:solidFill>
                  <a:srgbClr val="FFFFFF"/>
                </a:solidFill>
                <a:latin typeface="Times New Roman" panose="02020603050405020304"/>
                <a:cs typeface="Times New Roman" panose="02020603050405020304"/>
              </a:rPr>
              <a:t> 	</a:t>
            </a:r>
            <a:r>
              <a:rPr sz="1600" spc="-10" dirty="0">
                <a:solidFill>
                  <a:srgbClr val="FFFFFF"/>
                </a:solidFill>
                <a:latin typeface="微软雅黑" panose="020B0503020204020204" charset="-122"/>
                <a:cs typeface="微软雅黑" panose="020B0503020204020204" charset="-122"/>
              </a:rPr>
              <a:t>（3）低功耗需设计</a:t>
            </a:r>
            <a:endParaRPr sz="1600">
              <a:solidFill>
                <a:prstClr val="black"/>
              </a:solidFill>
              <a:latin typeface="微软雅黑" panose="020B0503020204020204" charset="-122"/>
              <a:cs typeface="微软雅黑" panose="020B0503020204020204" charset="-122"/>
            </a:endParaRPr>
          </a:p>
        </p:txBody>
      </p:sp>
      <p:sp>
        <p:nvSpPr>
          <p:cNvPr id="20" name="object 20"/>
          <p:cNvSpPr/>
          <p:nvPr/>
        </p:nvSpPr>
        <p:spPr>
          <a:xfrm>
            <a:off x="2490977" y="4291076"/>
            <a:ext cx="568960" cy="742950"/>
          </a:xfrm>
          <a:custGeom>
            <a:avLst/>
            <a:gdLst/>
            <a:ahLst/>
            <a:cxnLst/>
            <a:rect l="l" t="t" r="r" b="b"/>
            <a:pathLst>
              <a:path w="568960" h="742950">
                <a:moveTo>
                  <a:pt x="0" y="0"/>
                </a:moveTo>
                <a:lnTo>
                  <a:pt x="568960" y="742950"/>
                </a:lnTo>
              </a:path>
            </a:pathLst>
          </a:custGeom>
          <a:ln w="12700">
            <a:solidFill>
              <a:srgbClr val="6FAC46"/>
            </a:solidFill>
          </a:ln>
        </p:spPr>
        <p:txBody>
          <a:bodyPr wrap="square" lIns="0" tIns="0" rIns="0" bIns="0" rtlCol="0"/>
          <a:lstStyle/>
          <a:p>
            <a:endParaRPr>
              <a:solidFill>
                <a:prstClr val="black"/>
              </a:solidFill>
            </a:endParaRPr>
          </a:p>
        </p:txBody>
      </p:sp>
      <p:sp>
        <p:nvSpPr>
          <p:cNvPr id="21" name="object 21"/>
          <p:cNvSpPr/>
          <p:nvPr/>
        </p:nvSpPr>
        <p:spPr>
          <a:xfrm>
            <a:off x="3060192" y="4709159"/>
            <a:ext cx="2627630" cy="649605"/>
          </a:xfrm>
          <a:custGeom>
            <a:avLst/>
            <a:gdLst/>
            <a:ahLst/>
            <a:cxnLst/>
            <a:rect l="l" t="t" r="r" b="b"/>
            <a:pathLst>
              <a:path w="2627629" h="649604">
                <a:moveTo>
                  <a:pt x="2562479" y="0"/>
                </a:moveTo>
                <a:lnTo>
                  <a:pt x="64897" y="0"/>
                </a:lnTo>
                <a:lnTo>
                  <a:pt x="39647" y="5103"/>
                </a:lnTo>
                <a:lnTo>
                  <a:pt x="19018" y="19018"/>
                </a:lnTo>
                <a:lnTo>
                  <a:pt x="5103" y="39647"/>
                </a:lnTo>
                <a:lnTo>
                  <a:pt x="0" y="64897"/>
                </a:lnTo>
                <a:lnTo>
                  <a:pt x="0" y="584327"/>
                </a:lnTo>
                <a:lnTo>
                  <a:pt x="5103" y="609576"/>
                </a:lnTo>
                <a:lnTo>
                  <a:pt x="19018" y="630205"/>
                </a:lnTo>
                <a:lnTo>
                  <a:pt x="39647" y="644120"/>
                </a:lnTo>
                <a:lnTo>
                  <a:pt x="64897" y="649224"/>
                </a:lnTo>
                <a:lnTo>
                  <a:pt x="2562479" y="649224"/>
                </a:lnTo>
                <a:lnTo>
                  <a:pt x="2587728" y="644120"/>
                </a:lnTo>
                <a:lnTo>
                  <a:pt x="2608357" y="630205"/>
                </a:lnTo>
                <a:lnTo>
                  <a:pt x="2622272" y="609576"/>
                </a:lnTo>
                <a:lnTo>
                  <a:pt x="2627376" y="584327"/>
                </a:lnTo>
                <a:lnTo>
                  <a:pt x="2627376" y="64897"/>
                </a:lnTo>
                <a:lnTo>
                  <a:pt x="2622272" y="39647"/>
                </a:lnTo>
                <a:lnTo>
                  <a:pt x="2608357" y="19018"/>
                </a:lnTo>
                <a:lnTo>
                  <a:pt x="2587728" y="5103"/>
                </a:lnTo>
                <a:lnTo>
                  <a:pt x="2562479" y="0"/>
                </a:lnTo>
                <a:close/>
              </a:path>
            </a:pathLst>
          </a:custGeom>
          <a:solidFill>
            <a:srgbClr val="92D050"/>
          </a:solidFill>
        </p:spPr>
        <p:txBody>
          <a:bodyPr wrap="square" lIns="0" tIns="0" rIns="0" bIns="0" rtlCol="0"/>
          <a:lstStyle/>
          <a:p>
            <a:endParaRPr>
              <a:solidFill>
                <a:prstClr val="black"/>
              </a:solidFill>
            </a:endParaRPr>
          </a:p>
        </p:txBody>
      </p:sp>
      <p:sp>
        <p:nvSpPr>
          <p:cNvPr id="22" name="object 22"/>
          <p:cNvSpPr/>
          <p:nvPr/>
        </p:nvSpPr>
        <p:spPr>
          <a:xfrm>
            <a:off x="3060192" y="4709159"/>
            <a:ext cx="2627630" cy="649605"/>
          </a:xfrm>
          <a:custGeom>
            <a:avLst/>
            <a:gdLst/>
            <a:ahLst/>
            <a:cxnLst/>
            <a:rect l="l" t="t" r="r" b="b"/>
            <a:pathLst>
              <a:path w="2627629" h="649604">
                <a:moveTo>
                  <a:pt x="0" y="64897"/>
                </a:moveTo>
                <a:lnTo>
                  <a:pt x="5103" y="39647"/>
                </a:lnTo>
                <a:lnTo>
                  <a:pt x="19018" y="19018"/>
                </a:lnTo>
                <a:lnTo>
                  <a:pt x="39647" y="5103"/>
                </a:lnTo>
                <a:lnTo>
                  <a:pt x="64897" y="0"/>
                </a:lnTo>
                <a:lnTo>
                  <a:pt x="2562479" y="0"/>
                </a:lnTo>
                <a:lnTo>
                  <a:pt x="2587728" y="5103"/>
                </a:lnTo>
                <a:lnTo>
                  <a:pt x="2608357" y="19018"/>
                </a:lnTo>
                <a:lnTo>
                  <a:pt x="2622272" y="39647"/>
                </a:lnTo>
                <a:lnTo>
                  <a:pt x="2627376" y="64897"/>
                </a:lnTo>
                <a:lnTo>
                  <a:pt x="2627376" y="584327"/>
                </a:lnTo>
                <a:lnTo>
                  <a:pt x="2622272" y="609576"/>
                </a:lnTo>
                <a:lnTo>
                  <a:pt x="2608357" y="630205"/>
                </a:lnTo>
                <a:lnTo>
                  <a:pt x="2587728" y="644120"/>
                </a:lnTo>
                <a:lnTo>
                  <a:pt x="2562479" y="649224"/>
                </a:lnTo>
                <a:lnTo>
                  <a:pt x="64897" y="649224"/>
                </a:lnTo>
                <a:lnTo>
                  <a:pt x="39647" y="644120"/>
                </a:lnTo>
                <a:lnTo>
                  <a:pt x="19018" y="630205"/>
                </a:lnTo>
                <a:lnTo>
                  <a:pt x="5103" y="609576"/>
                </a:lnTo>
                <a:lnTo>
                  <a:pt x="0" y="584327"/>
                </a:lnTo>
                <a:lnTo>
                  <a:pt x="0" y="64897"/>
                </a:lnTo>
                <a:close/>
              </a:path>
            </a:pathLst>
          </a:custGeom>
          <a:ln w="12192">
            <a:solidFill>
              <a:srgbClr val="FFFFFF"/>
            </a:solidFill>
          </a:ln>
        </p:spPr>
        <p:txBody>
          <a:bodyPr wrap="square" lIns="0" tIns="0" rIns="0" bIns="0" rtlCol="0"/>
          <a:lstStyle/>
          <a:p>
            <a:endParaRPr>
              <a:solidFill>
                <a:prstClr val="black"/>
              </a:solidFill>
            </a:endParaRPr>
          </a:p>
        </p:txBody>
      </p:sp>
      <p:sp>
        <p:nvSpPr>
          <p:cNvPr id="23" name="object 23"/>
          <p:cNvSpPr txBox="1"/>
          <p:nvPr/>
        </p:nvSpPr>
        <p:spPr>
          <a:xfrm>
            <a:off x="3076701" y="4903723"/>
            <a:ext cx="2576830"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a:t>
            </a:r>
            <a:r>
              <a:rPr sz="1600" spc="-10" dirty="0">
                <a:solidFill>
                  <a:srgbClr val="FFFFFF"/>
                </a:solidFill>
                <a:latin typeface="微软雅黑" panose="020B0503020204020204" charset="-122"/>
                <a:cs typeface="微软雅黑" panose="020B0503020204020204" charset="-122"/>
              </a:rPr>
              <a:t>4</a:t>
            </a:r>
            <a:r>
              <a:rPr sz="1600" spc="-5" dirty="0">
                <a:solidFill>
                  <a:srgbClr val="FFFFFF"/>
                </a:solidFill>
                <a:latin typeface="微软雅黑" panose="020B0503020204020204" charset="-122"/>
                <a:cs typeface="微软雅黑" panose="020B0503020204020204" charset="-122"/>
              </a:rPr>
              <a:t>）提供多种服务质量等级</a:t>
            </a:r>
            <a:endParaRPr sz="1600">
              <a:solidFill>
                <a:prstClr val="black"/>
              </a:solidFill>
              <a:latin typeface="微软雅黑" panose="020B0503020204020204" charset="-122"/>
              <a:cs typeface="微软雅黑" panose="020B0503020204020204" charset="-122"/>
            </a:endParaRPr>
          </a:p>
        </p:txBody>
      </p:sp>
      <p:sp>
        <p:nvSpPr>
          <p:cNvPr id="24" name="object 24"/>
          <p:cNvSpPr/>
          <p:nvPr/>
        </p:nvSpPr>
        <p:spPr>
          <a:xfrm>
            <a:off x="2490977" y="4291076"/>
            <a:ext cx="568960" cy="1489075"/>
          </a:xfrm>
          <a:custGeom>
            <a:avLst/>
            <a:gdLst/>
            <a:ahLst/>
            <a:cxnLst/>
            <a:rect l="l" t="t" r="r" b="b"/>
            <a:pathLst>
              <a:path w="568960" h="1489075">
                <a:moveTo>
                  <a:pt x="0" y="0"/>
                </a:moveTo>
                <a:lnTo>
                  <a:pt x="568960" y="1488554"/>
                </a:lnTo>
              </a:path>
            </a:pathLst>
          </a:custGeom>
          <a:ln w="12700">
            <a:solidFill>
              <a:srgbClr val="6FAC46"/>
            </a:solidFill>
          </a:ln>
        </p:spPr>
        <p:txBody>
          <a:bodyPr wrap="square" lIns="0" tIns="0" rIns="0" bIns="0" rtlCol="0"/>
          <a:lstStyle/>
          <a:p>
            <a:endParaRPr>
              <a:solidFill>
                <a:prstClr val="black"/>
              </a:solidFill>
            </a:endParaRPr>
          </a:p>
        </p:txBody>
      </p:sp>
      <p:sp>
        <p:nvSpPr>
          <p:cNvPr id="25" name="object 25"/>
          <p:cNvSpPr/>
          <p:nvPr/>
        </p:nvSpPr>
        <p:spPr>
          <a:xfrm>
            <a:off x="3060192" y="5455920"/>
            <a:ext cx="2627630" cy="647700"/>
          </a:xfrm>
          <a:custGeom>
            <a:avLst/>
            <a:gdLst/>
            <a:ahLst/>
            <a:cxnLst/>
            <a:rect l="l" t="t" r="r" b="b"/>
            <a:pathLst>
              <a:path w="2627629" h="647700">
                <a:moveTo>
                  <a:pt x="2562606" y="0"/>
                </a:moveTo>
                <a:lnTo>
                  <a:pt x="64769" y="0"/>
                </a:lnTo>
                <a:lnTo>
                  <a:pt x="39540" y="5083"/>
                </a:lnTo>
                <a:lnTo>
                  <a:pt x="18954" y="18954"/>
                </a:lnTo>
                <a:lnTo>
                  <a:pt x="5083" y="39540"/>
                </a:lnTo>
                <a:lnTo>
                  <a:pt x="0" y="64769"/>
                </a:lnTo>
                <a:lnTo>
                  <a:pt x="0" y="582929"/>
                </a:lnTo>
                <a:lnTo>
                  <a:pt x="5083" y="608143"/>
                </a:lnTo>
                <a:lnTo>
                  <a:pt x="18954" y="628730"/>
                </a:lnTo>
                <a:lnTo>
                  <a:pt x="39540" y="642610"/>
                </a:lnTo>
                <a:lnTo>
                  <a:pt x="64769" y="647699"/>
                </a:lnTo>
                <a:lnTo>
                  <a:pt x="2562606" y="647699"/>
                </a:lnTo>
                <a:lnTo>
                  <a:pt x="2587835" y="642610"/>
                </a:lnTo>
                <a:lnTo>
                  <a:pt x="2608421" y="628730"/>
                </a:lnTo>
                <a:lnTo>
                  <a:pt x="2622292" y="608143"/>
                </a:lnTo>
                <a:lnTo>
                  <a:pt x="2627376" y="582929"/>
                </a:lnTo>
                <a:lnTo>
                  <a:pt x="2627376" y="64769"/>
                </a:lnTo>
                <a:lnTo>
                  <a:pt x="2622292" y="39540"/>
                </a:lnTo>
                <a:lnTo>
                  <a:pt x="2608421" y="18954"/>
                </a:lnTo>
                <a:lnTo>
                  <a:pt x="2587835" y="5083"/>
                </a:lnTo>
                <a:lnTo>
                  <a:pt x="2562606" y="0"/>
                </a:lnTo>
                <a:close/>
              </a:path>
            </a:pathLst>
          </a:custGeom>
          <a:solidFill>
            <a:srgbClr val="92D050"/>
          </a:solidFill>
        </p:spPr>
        <p:txBody>
          <a:bodyPr wrap="square" lIns="0" tIns="0" rIns="0" bIns="0" rtlCol="0"/>
          <a:lstStyle/>
          <a:p>
            <a:endParaRPr>
              <a:solidFill>
                <a:prstClr val="black"/>
              </a:solidFill>
            </a:endParaRPr>
          </a:p>
        </p:txBody>
      </p:sp>
      <p:sp>
        <p:nvSpPr>
          <p:cNvPr id="26" name="object 26"/>
          <p:cNvSpPr/>
          <p:nvPr/>
        </p:nvSpPr>
        <p:spPr>
          <a:xfrm>
            <a:off x="3060192" y="5455920"/>
            <a:ext cx="2627630" cy="647700"/>
          </a:xfrm>
          <a:custGeom>
            <a:avLst/>
            <a:gdLst/>
            <a:ahLst/>
            <a:cxnLst/>
            <a:rect l="l" t="t" r="r" b="b"/>
            <a:pathLst>
              <a:path w="2627629" h="647700">
                <a:moveTo>
                  <a:pt x="0" y="64769"/>
                </a:moveTo>
                <a:lnTo>
                  <a:pt x="5083" y="39540"/>
                </a:lnTo>
                <a:lnTo>
                  <a:pt x="18954" y="18954"/>
                </a:lnTo>
                <a:lnTo>
                  <a:pt x="39540" y="5083"/>
                </a:lnTo>
                <a:lnTo>
                  <a:pt x="64769" y="0"/>
                </a:lnTo>
                <a:lnTo>
                  <a:pt x="2562606" y="0"/>
                </a:lnTo>
                <a:lnTo>
                  <a:pt x="2587835" y="5083"/>
                </a:lnTo>
                <a:lnTo>
                  <a:pt x="2608421" y="18954"/>
                </a:lnTo>
                <a:lnTo>
                  <a:pt x="2622292" y="39540"/>
                </a:lnTo>
                <a:lnTo>
                  <a:pt x="2627376" y="64769"/>
                </a:lnTo>
                <a:lnTo>
                  <a:pt x="2627376" y="582929"/>
                </a:lnTo>
                <a:lnTo>
                  <a:pt x="2622292" y="608143"/>
                </a:lnTo>
                <a:lnTo>
                  <a:pt x="2608421" y="628730"/>
                </a:lnTo>
                <a:lnTo>
                  <a:pt x="2587835" y="642610"/>
                </a:lnTo>
                <a:lnTo>
                  <a:pt x="2562606" y="647699"/>
                </a:lnTo>
                <a:lnTo>
                  <a:pt x="64769" y="647699"/>
                </a:lnTo>
                <a:lnTo>
                  <a:pt x="39540" y="642610"/>
                </a:lnTo>
                <a:lnTo>
                  <a:pt x="18954" y="628730"/>
                </a:lnTo>
                <a:lnTo>
                  <a:pt x="5083" y="608143"/>
                </a:lnTo>
                <a:lnTo>
                  <a:pt x="0" y="582929"/>
                </a:lnTo>
                <a:lnTo>
                  <a:pt x="0" y="64769"/>
                </a:lnTo>
                <a:close/>
              </a:path>
            </a:pathLst>
          </a:custGeom>
          <a:ln w="12192">
            <a:solidFill>
              <a:srgbClr val="FFFFFF"/>
            </a:solidFill>
          </a:ln>
        </p:spPr>
        <p:txBody>
          <a:bodyPr wrap="square" lIns="0" tIns="0" rIns="0" bIns="0" rtlCol="0"/>
          <a:lstStyle/>
          <a:p>
            <a:endParaRPr>
              <a:solidFill>
                <a:prstClr val="black"/>
              </a:solidFill>
            </a:endParaRPr>
          </a:p>
        </p:txBody>
      </p:sp>
      <p:sp>
        <p:nvSpPr>
          <p:cNvPr id="27" name="object 27"/>
          <p:cNvSpPr txBox="1"/>
          <p:nvPr/>
        </p:nvSpPr>
        <p:spPr>
          <a:xfrm>
            <a:off x="3076701" y="5649569"/>
            <a:ext cx="1360805"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a:t>
            </a:r>
            <a:r>
              <a:rPr sz="1600" spc="-10" dirty="0">
                <a:solidFill>
                  <a:srgbClr val="FFFFFF"/>
                </a:solidFill>
                <a:latin typeface="微软雅黑" panose="020B0503020204020204" charset="-122"/>
                <a:cs typeface="微软雅黑" panose="020B0503020204020204" charset="-122"/>
              </a:rPr>
              <a:t>5</a:t>
            </a:r>
            <a:r>
              <a:rPr sz="1600" spc="-5" dirty="0">
                <a:solidFill>
                  <a:srgbClr val="FFFFFF"/>
                </a:solidFill>
                <a:latin typeface="微软雅黑" panose="020B0503020204020204" charset="-122"/>
                <a:cs typeface="微软雅黑" panose="020B0503020204020204" charset="-122"/>
              </a:rPr>
              <a:t>）数据安全</a:t>
            </a:r>
            <a:endParaRPr sz="1600">
              <a:solidFill>
                <a:prstClr val="black"/>
              </a:solidFill>
              <a:latin typeface="微软雅黑" panose="020B0503020204020204" charset="-122"/>
              <a:cs typeface="微软雅黑" panose="020B0503020204020204" charset="-122"/>
            </a:endParaRPr>
          </a:p>
        </p:txBody>
      </p:sp>
      <p:sp>
        <p:nvSpPr>
          <p:cNvPr id="28" name="object 28"/>
          <p:cNvSpPr/>
          <p:nvPr/>
        </p:nvSpPr>
        <p:spPr>
          <a:xfrm>
            <a:off x="5993891" y="2506979"/>
            <a:ext cx="5033771" cy="6187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29" name="object 29"/>
          <p:cNvSpPr/>
          <p:nvPr/>
        </p:nvSpPr>
        <p:spPr>
          <a:xfrm>
            <a:off x="5993891" y="2506979"/>
            <a:ext cx="5034280" cy="619125"/>
          </a:xfrm>
          <a:custGeom>
            <a:avLst/>
            <a:gdLst/>
            <a:ahLst/>
            <a:cxnLst/>
            <a:rect l="l" t="t" r="r" b="b"/>
            <a:pathLst>
              <a:path w="5034280" h="619125">
                <a:moveTo>
                  <a:pt x="0" y="103124"/>
                </a:moveTo>
                <a:lnTo>
                  <a:pt x="8112" y="63007"/>
                </a:lnTo>
                <a:lnTo>
                  <a:pt x="30226" y="30226"/>
                </a:lnTo>
                <a:lnTo>
                  <a:pt x="63007" y="8112"/>
                </a:lnTo>
                <a:lnTo>
                  <a:pt x="103123" y="0"/>
                </a:lnTo>
                <a:lnTo>
                  <a:pt x="4930648" y="0"/>
                </a:lnTo>
                <a:lnTo>
                  <a:pt x="4970764" y="8112"/>
                </a:lnTo>
                <a:lnTo>
                  <a:pt x="5003546" y="30226"/>
                </a:lnTo>
                <a:lnTo>
                  <a:pt x="5025659" y="63007"/>
                </a:lnTo>
                <a:lnTo>
                  <a:pt x="5033772" y="103124"/>
                </a:lnTo>
                <a:lnTo>
                  <a:pt x="5033772" y="515620"/>
                </a:lnTo>
                <a:lnTo>
                  <a:pt x="5025659" y="555736"/>
                </a:lnTo>
                <a:lnTo>
                  <a:pt x="5003546" y="588518"/>
                </a:lnTo>
                <a:lnTo>
                  <a:pt x="4970764" y="610631"/>
                </a:lnTo>
                <a:lnTo>
                  <a:pt x="4930648" y="618744"/>
                </a:lnTo>
                <a:lnTo>
                  <a:pt x="103123" y="618744"/>
                </a:lnTo>
                <a:lnTo>
                  <a:pt x="63007" y="610631"/>
                </a:lnTo>
                <a:lnTo>
                  <a:pt x="30226" y="588518"/>
                </a:lnTo>
                <a:lnTo>
                  <a:pt x="8112" y="555736"/>
                </a:lnTo>
                <a:lnTo>
                  <a:pt x="0" y="515620"/>
                </a:lnTo>
                <a:lnTo>
                  <a:pt x="0" y="103124"/>
                </a:lnTo>
                <a:close/>
              </a:path>
            </a:pathLst>
          </a:custGeom>
          <a:ln w="6096">
            <a:solidFill>
              <a:srgbClr val="A4A4A4"/>
            </a:solidFill>
          </a:ln>
        </p:spPr>
        <p:txBody>
          <a:bodyPr wrap="square" lIns="0" tIns="0" rIns="0" bIns="0" rtlCol="0"/>
          <a:lstStyle/>
          <a:p>
            <a:endParaRPr>
              <a:solidFill>
                <a:prstClr val="black"/>
              </a:solidFill>
            </a:endParaRPr>
          </a:p>
        </p:txBody>
      </p:sp>
      <p:sp>
        <p:nvSpPr>
          <p:cNvPr id="30" name="object 30"/>
          <p:cNvSpPr txBox="1"/>
          <p:nvPr/>
        </p:nvSpPr>
        <p:spPr>
          <a:xfrm>
            <a:off x="6104382" y="2628265"/>
            <a:ext cx="4902200" cy="387985"/>
          </a:xfrm>
          <a:prstGeom prst="rect">
            <a:avLst/>
          </a:prstGeom>
        </p:spPr>
        <p:txBody>
          <a:bodyPr vert="horz" wrap="square" lIns="0" tIns="0" rIns="0" bIns="0" rtlCol="0">
            <a:spAutoFit/>
          </a:bodyPr>
          <a:lstStyle/>
          <a:p>
            <a:pPr marL="12700" marR="5080"/>
            <a:r>
              <a:rPr sz="1200" dirty="0">
                <a:solidFill>
                  <a:prstClr val="black"/>
                </a:solidFill>
                <a:latin typeface="微软雅黑" panose="020B0503020204020204" charset="-122"/>
                <a:cs typeface="微软雅黑" panose="020B0503020204020204" charset="-122"/>
              </a:rPr>
              <a:t>物联网场景中，一个传感器数据经常需要发出多个服务或终端执行动作， 而发布</a:t>
            </a:r>
            <a:r>
              <a:rPr sz="1200" spc="-5" dirty="0">
                <a:solidFill>
                  <a:prstClr val="black"/>
                </a:solidFill>
                <a:latin typeface="微软雅黑" panose="020B0503020204020204" charset="-122"/>
                <a:cs typeface="微软雅黑" panose="020B0503020204020204" charset="-122"/>
              </a:rPr>
              <a:t>-</a:t>
            </a:r>
            <a:r>
              <a:rPr sz="1200" dirty="0">
                <a:solidFill>
                  <a:prstClr val="black"/>
                </a:solidFill>
                <a:latin typeface="微软雅黑" panose="020B0503020204020204" charset="-122"/>
                <a:cs typeface="微软雅黑" panose="020B0503020204020204" charset="-122"/>
              </a:rPr>
              <a:t>订阅模式，能够非常好的满足这类场景。</a:t>
            </a:r>
            <a:endParaRPr sz="1200">
              <a:solidFill>
                <a:prstClr val="black"/>
              </a:solidFill>
              <a:latin typeface="微软雅黑" panose="020B0503020204020204" charset="-122"/>
              <a:cs typeface="微软雅黑" panose="020B0503020204020204" charset="-122"/>
            </a:endParaRPr>
          </a:p>
        </p:txBody>
      </p:sp>
      <p:sp>
        <p:nvSpPr>
          <p:cNvPr id="31" name="object 31"/>
          <p:cNvSpPr/>
          <p:nvPr/>
        </p:nvSpPr>
        <p:spPr>
          <a:xfrm>
            <a:off x="5993891" y="3273552"/>
            <a:ext cx="5033771" cy="58978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32" name="object 32"/>
          <p:cNvSpPr/>
          <p:nvPr/>
        </p:nvSpPr>
        <p:spPr>
          <a:xfrm>
            <a:off x="5993891" y="3273552"/>
            <a:ext cx="5034280" cy="589915"/>
          </a:xfrm>
          <a:custGeom>
            <a:avLst/>
            <a:gdLst/>
            <a:ahLst/>
            <a:cxnLst/>
            <a:rect l="l" t="t" r="r" b="b"/>
            <a:pathLst>
              <a:path w="5034280" h="589914">
                <a:moveTo>
                  <a:pt x="0" y="98298"/>
                </a:moveTo>
                <a:lnTo>
                  <a:pt x="7733" y="60061"/>
                </a:lnTo>
                <a:lnTo>
                  <a:pt x="28813" y="28813"/>
                </a:lnTo>
                <a:lnTo>
                  <a:pt x="60061" y="7733"/>
                </a:lnTo>
                <a:lnTo>
                  <a:pt x="98298" y="0"/>
                </a:lnTo>
                <a:lnTo>
                  <a:pt x="4935474" y="0"/>
                </a:lnTo>
                <a:lnTo>
                  <a:pt x="4973710" y="7733"/>
                </a:lnTo>
                <a:lnTo>
                  <a:pt x="5004958" y="28813"/>
                </a:lnTo>
                <a:lnTo>
                  <a:pt x="5026038" y="60061"/>
                </a:lnTo>
                <a:lnTo>
                  <a:pt x="5033772" y="98298"/>
                </a:lnTo>
                <a:lnTo>
                  <a:pt x="5033772" y="491490"/>
                </a:lnTo>
                <a:lnTo>
                  <a:pt x="5026038" y="529726"/>
                </a:lnTo>
                <a:lnTo>
                  <a:pt x="5004958" y="560974"/>
                </a:lnTo>
                <a:lnTo>
                  <a:pt x="4973710" y="582054"/>
                </a:lnTo>
                <a:lnTo>
                  <a:pt x="4935474" y="589788"/>
                </a:lnTo>
                <a:lnTo>
                  <a:pt x="98298" y="589788"/>
                </a:lnTo>
                <a:lnTo>
                  <a:pt x="60061" y="582054"/>
                </a:lnTo>
                <a:lnTo>
                  <a:pt x="28813" y="560974"/>
                </a:lnTo>
                <a:lnTo>
                  <a:pt x="7733" y="529726"/>
                </a:lnTo>
                <a:lnTo>
                  <a:pt x="0" y="491490"/>
                </a:lnTo>
                <a:lnTo>
                  <a:pt x="0" y="98298"/>
                </a:lnTo>
                <a:close/>
              </a:path>
            </a:pathLst>
          </a:custGeom>
          <a:ln w="6095">
            <a:solidFill>
              <a:srgbClr val="A4A4A4"/>
            </a:solidFill>
          </a:ln>
        </p:spPr>
        <p:txBody>
          <a:bodyPr wrap="square" lIns="0" tIns="0" rIns="0" bIns="0" rtlCol="0"/>
          <a:lstStyle/>
          <a:p>
            <a:endParaRPr>
              <a:solidFill>
                <a:prstClr val="black"/>
              </a:solidFill>
            </a:endParaRPr>
          </a:p>
        </p:txBody>
      </p:sp>
      <p:sp>
        <p:nvSpPr>
          <p:cNvPr id="33" name="object 33"/>
          <p:cNvSpPr txBox="1"/>
          <p:nvPr/>
        </p:nvSpPr>
        <p:spPr>
          <a:xfrm>
            <a:off x="6102858" y="3288157"/>
            <a:ext cx="4749800" cy="570865"/>
          </a:xfrm>
          <a:prstGeom prst="rect">
            <a:avLst/>
          </a:prstGeom>
        </p:spPr>
        <p:txBody>
          <a:bodyPr vert="horz" wrap="square" lIns="0" tIns="0" rIns="0" bIns="0" rtlCol="0">
            <a:spAutoFit/>
          </a:bodyPr>
          <a:lstStyle/>
          <a:p>
            <a:pPr marL="12700" marR="5080" algn="just"/>
            <a:r>
              <a:rPr sz="1200" spc="-15" dirty="0">
                <a:solidFill>
                  <a:prstClr val="black"/>
                </a:solidFill>
                <a:latin typeface="微软雅黑" panose="020B0503020204020204" charset="-122"/>
                <a:cs typeface="微软雅黑" panose="020B0503020204020204" charset="-122"/>
              </a:rPr>
              <a:t>MQTT</a:t>
            </a:r>
            <a:r>
              <a:rPr sz="1200" dirty="0">
                <a:solidFill>
                  <a:prstClr val="black"/>
                </a:solidFill>
                <a:latin typeface="微软雅黑" panose="020B0503020204020204" charset="-122"/>
                <a:cs typeface="微软雅黑" panose="020B0503020204020204" charset="-122"/>
              </a:rPr>
              <a:t>是一个轻量级的网络协议，主要体现在两个方面，一是</a:t>
            </a:r>
            <a:r>
              <a:rPr sz="1200" spc="-15" dirty="0">
                <a:solidFill>
                  <a:prstClr val="black"/>
                </a:solidFill>
                <a:latin typeface="微软雅黑" panose="020B0503020204020204" charset="-122"/>
                <a:cs typeface="微软雅黑" panose="020B0503020204020204" charset="-122"/>
              </a:rPr>
              <a:t>MQTT</a:t>
            </a:r>
            <a:r>
              <a:rPr sz="1200" dirty="0">
                <a:solidFill>
                  <a:prstClr val="black"/>
                </a:solidFill>
                <a:latin typeface="微软雅黑" panose="020B0503020204020204" charset="-122"/>
                <a:cs typeface="微软雅黑" panose="020B0503020204020204" charset="-122"/>
              </a:rPr>
              <a:t>消 息采用二进制的编码格式，从而尽量减少需要通过网络传输的数据量； 二是消息的交互流程设计非常简单。</a:t>
            </a:r>
            <a:endParaRPr sz="1200">
              <a:solidFill>
                <a:prstClr val="black"/>
              </a:solidFill>
              <a:latin typeface="微软雅黑" panose="020B0503020204020204" charset="-122"/>
              <a:cs typeface="微软雅黑" panose="020B0503020204020204" charset="-122"/>
            </a:endParaRPr>
          </a:p>
        </p:txBody>
      </p:sp>
      <p:sp>
        <p:nvSpPr>
          <p:cNvPr id="34" name="object 34"/>
          <p:cNvSpPr/>
          <p:nvPr/>
        </p:nvSpPr>
        <p:spPr>
          <a:xfrm>
            <a:off x="5993891" y="3997452"/>
            <a:ext cx="5033771" cy="560832"/>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5" name="object 35"/>
          <p:cNvSpPr/>
          <p:nvPr/>
        </p:nvSpPr>
        <p:spPr>
          <a:xfrm>
            <a:off x="5993891" y="3997452"/>
            <a:ext cx="5034280" cy="561340"/>
          </a:xfrm>
          <a:custGeom>
            <a:avLst/>
            <a:gdLst/>
            <a:ahLst/>
            <a:cxnLst/>
            <a:rect l="l" t="t" r="r" b="b"/>
            <a:pathLst>
              <a:path w="5034280" h="561339">
                <a:moveTo>
                  <a:pt x="0" y="93472"/>
                </a:moveTo>
                <a:lnTo>
                  <a:pt x="7354" y="57114"/>
                </a:lnTo>
                <a:lnTo>
                  <a:pt x="27400" y="27400"/>
                </a:lnTo>
                <a:lnTo>
                  <a:pt x="57114" y="7354"/>
                </a:lnTo>
                <a:lnTo>
                  <a:pt x="93472" y="0"/>
                </a:lnTo>
                <a:lnTo>
                  <a:pt x="4940300" y="0"/>
                </a:lnTo>
                <a:lnTo>
                  <a:pt x="4976657" y="7354"/>
                </a:lnTo>
                <a:lnTo>
                  <a:pt x="5006371" y="27400"/>
                </a:lnTo>
                <a:lnTo>
                  <a:pt x="5026417" y="57114"/>
                </a:lnTo>
                <a:lnTo>
                  <a:pt x="5033772" y="93472"/>
                </a:lnTo>
                <a:lnTo>
                  <a:pt x="5033772" y="467360"/>
                </a:lnTo>
                <a:lnTo>
                  <a:pt x="5026417" y="503717"/>
                </a:lnTo>
                <a:lnTo>
                  <a:pt x="5006371" y="533431"/>
                </a:lnTo>
                <a:lnTo>
                  <a:pt x="4976657" y="553477"/>
                </a:lnTo>
                <a:lnTo>
                  <a:pt x="4940300" y="560832"/>
                </a:lnTo>
                <a:lnTo>
                  <a:pt x="93472" y="560832"/>
                </a:lnTo>
                <a:lnTo>
                  <a:pt x="57114" y="553477"/>
                </a:lnTo>
                <a:lnTo>
                  <a:pt x="27400" y="533431"/>
                </a:lnTo>
                <a:lnTo>
                  <a:pt x="7354" y="503717"/>
                </a:lnTo>
                <a:lnTo>
                  <a:pt x="0" y="467360"/>
                </a:lnTo>
                <a:lnTo>
                  <a:pt x="0" y="93472"/>
                </a:lnTo>
                <a:close/>
              </a:path>
            </a:pathLst>
          </a:custGeom>
          <a:ln w="6095">
            <a:solidFill>
              <a:srgbClr val="A4A4A4"/>
            </a:solidFill>
          </a:ln>
        </p:spPr>
        <p:txBody>
          <a:bodyPr wrap="square" lIns="0" tIns="0" rIns="0" bIns="0" rtlCol="0"/>
          <a:lstStyle/>
          <a:p>
            <a:endParaRPr>
              <a:solidFill>
                <a:prstClr val="black"/>
              </a:solidFill>
            </a:endParaRPr>
          </a:p>
        </p:txBody>
      </p:sp>
      <p:sp>
        <p:nvSpPr>
          <p:cNvPr id="36" name="object 36"/>
          <p:cNvSpPr txBox="1"/>
          <p:nvPr/>
        </p:nvSpPr>
        <p:spPr>
          <a:xfrm>
            <a:off x="6101588" y="4089527"/>
            <a:ext cx="4825365" cy="387985"/>
          </a:xfrm>
          <a:prstGeom prst="rect">
            <a:avLst/>
          </a:prstGeom>
        </p:spPr>
        <p:txBody>
          <a:bodyPr vert="horz" wrap="square" lIns="0" tIns="0" rIns="0" bIns="0" rtlCol="0">
            <a:spAutoFit/>
          </a:bodyPr>
          <a:lstStyle/>
          <a:p>
            <a:pPr marL="12700" marR="5080"/>
            <a:r>
              <a:rPr sz="1200" dirty="0">
                <a:solidFill>
                  <a:prstClr val="black"/>
                </a:solidFill>
                <a:latin typeface="微软雅黑" panose="020B0503020204020204" charset="-122"/>
                <a:cs typeface="微软雅黑" panose="020B0503020204020204" charset="-122"/>
              </a:rPr>
              <a:t>M</a:t>
            </a:r>
            <a:r>
              <a:rPr sz="1200" spc="-65" dirty="0">
                <a:solidFill>
                  <a:prstClr val="black"/>
                </a:solidFill>
                <a:latin typeface="微软雅黑" panose="020B0503020204020204" charset="-122"/>
                <a:cs typeface="微软雅黑" panose="020B0503020204020204" charset="-122"/>
              </a:rPr>
              <a:t>Q</a:t>
            </a:r>
            <a:r>
              <a:rPr sz="1200" spc="15" dirty="0">
                <a:solidFill>
                  <a:prstClr val="black"/>
                </a:solidFill>
                <a:latin typeface="微软雅黑" panose="020B0503020204020204" charset="-122"/>
                <a:cs typeface="微软雅黑" panose="020B0503020204020204" charset="-122"/>
              </a:rPr>
              <a:t>T</a:t>
            </a:r>
            <a:r>
              <a:rPr sz="1200" spc="-5" dirty="0">
                <a:solidFill>
                  <a:prstClr val="black"/>
                </a:solidFill>
                <a:latin typeface="微软雅黑" panose="020B0503020204020204" charset="-122"/>
                <a:cs typeface="微软雅黑" panose="020B0503020204020204" charset="-122"/>
              </a:rPr>
              <a:t>T</a:t>
            </a:r>
            <a:r>
              <a:rPr sz="1200" dirty="0">
                <a:solidFill>
                  <a:prstClr val="black"/>
                </a:solidFill>
                <a:latin typeface="微软雅黑" panose="020B0503020204020204" charset="-122"/>
                <a:cs typeface="微软雅黑" panose="020B0503020204020204" charset="-122"/>
              </a:rPr>
              <a:t>协议定义了一个</a:t>
            </a:r>
            <a:r>
              <a:rPr sz="1200" spc="-20" dirty="0">
                <a:solidFill>
                  <a:prstClr val="black"/>
                </a:solidFill>
                <a:latin typeface="微软雅黑" panose="020B0503020204020204" charset="-122"/>
                <a:cs typeface="微软雅黑" panose="020B0503020204020204" charset="-122"/>
              </a:rPr>
              <a:t>K</a:t>
            </a:r>
            <a:r>
              <a:rPr sz="1200" dirty="0">
                <a:solidFill>
                  <a:prstClr val="black"/>
                </a:solidFill>
                <a:latin typeface="微软雅黑" panose="020B0503020204020204" charset="-122"/>
                <a:cs typeface="微软雅黑" panose="020B0503020204020204" charset="-122"/>
              </a:rPr>
              <a:t>ee</a:t>
            </a:r>
            <a:r>
              <a:rPr sz="1200" spc="-15" dirty="0">
                <a:solidFill>
                  <a:prstClr val="black"/>
                </a:solidFill>
                <a:latin typeface="微软雅黑" panose="020B0503020204020204" charset="-122"/>
                <a:cs typeface="微软雅黑" panose="020B0503020204020204" charset="-122"/>
              </a:rPr>
              <a:t>p</a:t>
            </a:r>
            <a:r>
              <a:rPr sz="1200" dirty="0">
                <a:solidFill>
                  <a:prstClr val="black"/>
                </a:solidFill>
                <a:latin typeface="微软雅黑" panose="020B0503020204020204" charset="-122"/>
                <a:cs typeface="微软雅黑" panose="020B0503020204020204" charset="-122"/>
              </a:rPr>
              <a:t>ali</a:t>
            </a:r>
            <a:r>
              <a:rPr sz="1200" spc="-20" dirty="0">
                <a:solidFill>
                  <a:prstClr val="black"/>
                </a:solidFill>
                <a:latin typeface="微软雅黑" panose="020B0503020204020204" charset="-122"/>
                <a:cs typeface="微软雅黑" panose="020B0503020204020204" charset="-122"/>
              </a:rPr>
              <a:t>v</a:t>
            </a:r>
            <a:r>
              <a:rPr sz="1200" spc="5" dirty="0">
                <a:solidFill>
                  <a:prstClr val="black"/>
                </a:solidFill>
                <a:latin typeface="微软雅黑" panose="020B0503020204020204" charset="-122"/>
                <a:cs typeface="微软雅黑" panose="020B0503020204020204" charset="-122"/>
              </a:rPr>
              <a:t>e</a:t>
            </a:r>
            <a:r>
              <a:rPr sz="1200" dirty="0">
                <a:solidFill>
                  <a:prstClr val="black"/>
                </a:solidFill>
                <a:latin typeface="微软雅黑" panose="020B0503020204020204" charset="-122"/>
                <a:cs typeface="微软雅黑" panose="020B0503020204020204" charset="-122"/>
              </a:rPr>
              <a:t>机制和重复主题特性，能够很好的节约 电量和网络资源。</a:t>
            </a:r>
            <a:endParaRPr sz="1200">
              <a:solidFill>
                <a:prstClr val="black"/>
              </a:solidFill>
              <a:latin typeface="微软雅黑" panose="020B0503020204020204" charset="-122"/>
              <a:cs typeface="微软雅黑" panose="020B0503020204020204" charset="-122"/>
            </a:endParaRPr>
          </a:p>
        </p:txBody>
      </p:sp>
      <p:sp>
        <p:nvSpPr>
          <p:cNvPr id="37" name="object 37"/>
          <p:cNvSpPr/>
          <p:nvPr/>
        </p:nvSpPr>
        <p:spPr>
          <a:xfrm>
            <a:off x="5993891" y="4728971"/>
            <a:ext cx="5033771" cy="650747"/>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8" name="object 38"/>
          <p:cNvSpPr/>
          <p:nvPr/>
        </p:nvSpPr>
        <p:spPr>
          <a:xfrm>
            <a:off x="5993891" y="4728971"/>
            <a:ext cx="5034280" cy="650875"/>
          </a:xfrm>
          <a:custGeom>
            <a:avLst/>
            <a:gdLst/>
            <a:ahLst/>
            <a:cxnLst/>
            <a:rect l="l" t="t" r="r" b="b"/>
            <a:pathLst>
              <a:path w="5034280" h="650875">
                <a:moveTo>
                  <a:pt x="0" y="108457"/>
                </a:moveTo>
                <a:lnTo>
                  <a:pt x="8516" y="66222"/>
                </a:lnTo>
                <a:lnTo>
                  <a:pt x="31749" y="31749"/>
                </a:lnTo>
                <a:lnTo>
                  <a:pt x="66222" y="8516"/>
                </a:lnTo>
                <a:lnTo>
                  <a:pt x="108457" y="0"/>
                </a:lnTo>
                <a:lnTo>
                  <a:pt x="4925314" y="0"/>
                </a:lnTo>
                <a:lnTo>
                  <a:pt x="4967549" y="8516"/>
                </a:lnTo>
                <a:lnTo>
                  <a:pt x="5002022" y="31749"/>
                </a:lnTo>
                <a:lnTo>
                  <a:pt x="5025255" y="66222"/>
                </a:lnTo>
                <a:lnTo>
                  <a:pt x="5033772" y="108457"/>
                </a:lnTo>
                <a:lnTo>
                  <a:pt x="5033772" y="542289"/>
                </a:lnTo>
                <a:lnTo>
                  <a:pt x="5025255" y="584525"/>
                </a:lnTo>
                <a:lnTo>
                  <a:pt x="5002022" y="618997"/>
                </a:lnTo>
                <a:lnTo>
                  <a:pt x="4967549" y="642231"/>
                </a:lnTo>
                <a:lnTo>
                  <a:pt x="4925314" y="650747"/>
                </a:lnTo>
                <a:lnTo>
                  <a:pt x="108457" y="650747"/>
                </a:lnTo>
                <a:lnTo>
                  <a:pt x="66222" y="642231"/>
                </a:lnTo>
                <a:lnTo>
                  <a:pt x="31750" y="618997"/>
                </a:lnTo>
                <a:lnTo>
                  <a:pt x="8516" y="584525"/>
                </a:lnTo>
                <a:lnTo>
                  <a:pt x="0" y="542289"/>
                </a:lnTo>
                <a:lnTo>
                  <a:pt x="0" y="108457"/>
                </a:lnTo>
                <a:close/>
              </a:path>
            </a:pathLst>
          </a:custGeom>
          <a:ln w="6095">
            <a:solidFill>
              <a:srgbClr val="A4A4A4"/>
            </a:solidFill>
          </a:ln>
        </p:spPr>
        <p:txBody>
          <a:bodyPr wrap="square" lIns="0" tIns="0" rIns="0" bIns="0" rtlCol="0"/>
          <a:lstStyle/>
          <a:p>
            <a:endParaRPr>
              <a:solidFill>
                <a:prstClr val="black"/>
              </a:solidFill>
            </a:endParaRPr>
          </a:p>
        </p:txBody>
      </p:sp>
      <p:sp>
        <p:nvSpPr>
          <p:cNvPr id="39" name="object 39"/>
          <p:cNvSpPr txBox="1"/>
          <p:nvPr/>
        </p:nvSpPr>
        <p:spPr>
          <a:xfrm>
            <a:off x="6105905" y="4774692"/>
            <a:ext cx="4672330" cy="570865"/>
          </a:xfrm>
          <a:prstGeom prst="rect">
            <a:avLst/>
          </a:prstGeom>
        </p:spPr>
        <p:txBody>
          <a:bodyPr vert="horz" wrap="square" lIns="0" tIns="0" rIns="0" bIns="0" rtlCol="0">
            <a:spAutoFit/>
          </a:bodyPr>
          <a:lstStyle/>
          <a:p>
            <a:pPr marL="12700"/>
            <a:r>
              <a:rPr sz="1200" dirty="0">
                <a:solidFill>
                  <a:prstClr val="black"/>
                </a:solidFill>
                <a:latin typeface="微软雅黑" panose="020B0503020204020204" charset="-122"/>
                <a:cs typeface="微软雅黑" panose="020B0503020204020204" charset="-122"/>
              </a:rPr>
              <a:t>针对物联网多变的网络环境，M</a:t>
            </a:r>
            <a:r>
              <a:rPr sz="1200" spc="-65" dirty="0">
                <a:solidFill>
                  <a:prstClr val="black"/>
                </a:solidFill>
                <a:latin typeface="微软雅黑" panose="020B0503020204020204" charset="-122"/>
                <a:cs typeface="微软雅黑" panose="020B0503020204020204" charset="-122"/>
              </a:rPr>
              <a:t>Q</a:t>
            </a:r>
            <a:r>
              <a:rPr sz="1200" spc="15" dirty="0">
                <a:solidFill>
                  <a:prstClr val="black"/>
                </a:solidFill>
                <a:latin typeface="微软雅黑" panose="020B0503020204020204" charset="-122"/>
                <a:cs typeface="微软雅黑" panose="020B0503020204020204" charset="-122"/>
              </a:rPr>
              <a:t>T</a:t>
            </a:r>
            <a:r>
              <a:rPr sz="1200" spc="-5" dirty="0">
                <a:solidFill>
                  <a:prstClr val="black"/>
                </a:solidFill>
                <a:latin typeface="微软雅黑" panose="020B0503020204020204" charset="-122"/>
                <a:cs typeface="微软雅黑" panose="020B0503020204020204" charset="-122"/>
              </a:rPr>
              <a:t>T</a:t>
            </a:r>
            <a:r>
              <a:rPr sz="1200" dirty="0">
                <a:solidFill>
                  <a:prstClr val="black"/>
                </a:solidFill>
                <a:latin typeface="微软雅黑" panose="020B0503020204020204" charset="-122"/>
                <a:cs typeface="微软雅黑" panose="020B0503020204020204" charset="-122"/>
              </a:rPr>
              <a:t>协议提供3种不同的服务质量等级</a:t>
            </a:r>
            <a:endParaRPr sz="1200">
              <a:solidFill>
                <a:prstClr val="black"/>
              </a:solidFill>
              <a:latin typeface="微软雅黑" panose="020B0503020204020204" charset="-122"/>
              <a:cs typeface="微软雅黑" panose="020B0503020204020204" charset="-122"/>
            </a:endParaRPr>
          </a:p>
          <a:p>
            <a:pPr marL="12700" marR="15240"/>
            <a:r>
              <a:rPr sz="1200" spc="-5" dirty="0">
                <a:solidFill>
                  <a:prstClr val="black"/>
                </a:solidFill>
                <a:latin typeface="微软雅黑" panose="020B0503020204020204" charset="-122"/>
                <a:cs typeface="微软雅黑" panose="020B0503020204020204" charset="-122"/>
              </a:rPr>
              <a:t>（QoS，Quality</a:t>
            </a:r>
            <a:r>
              <a:rPr sz="1200" spc="-30" dirty="0">
                <a:solidFill>
                  <a:prstClr val="black"/>
                </a:solidFill>
                <a:latin typeface="微软雅黑" panose="020B0503020204020204" charset="-122"/>
                <a:cs typeface="微软雅黑" panose="020B0503020204020204" charset="-122"/>
              </a:rPr>
              <a:t> </a:t>
            </a:r>
            <a:r>
              <a:rPr sz="1200" spc="-10" dirty="0">
                <a:solidFill>
                  <a:prstClr val="black"/>
                </a:solidFill>
                <a:latin typeface="微软雅黑" panose="020B0503020204020204" charset="-122"/>
                <a:cs typeface="微软雅黑" panose="020B0503020204020204" charset="-122"/>
              </a:rPr>
              <a:t>of</a:t>
            </a:r>
            <a:r>
              <a:rPr sz="1200" spc="-30" dirty="0">
                <a:solidFill>
                  <a:prstClr val="black"/>
                </a:solidFill>
                <a:latin typeface="微软雅黑" panose="020B0503020204020204" charset="-122"/>
                <a:cs typeface="微软雅黑" panose="020B0503020204020204" charset="-122"/>
              </a:rPr>
              <a:t> </a:t>
            </a:r>
            <a:r>
              <a:rPr sz="1200" dirty="0">
                <a:solidFill>
                  <a:prstClr val="black"/>
                </a:solidFill>
                <a:latin typeface="微软雅黑" panose="020B0503020204020204" charset="-122"/>
                <a:cs typeface="微软雅黑" panose="020B0503020204020204" charset="-122"/>
              </a:rPr>
              <a:t>Service），可以根据场景灵活选择，在不同环境 下保证通信是可靠的。</a:t>
            </a:r>
            <a:endParaRPr sz="1200">
              <a:solidFill>
                <a:prstClr val="black"/>
              </a:solidFill>
              <a:latin typeface="微软雅黑" panose="020B0503020204020204" charset="-122"/>
              <a:cs typeface="微软雅黑" panose="020B0503020204020204" charset="-122"/>
            </a:endParaRPr>
          </a:p>
        </p:txBody>
      </p:sp>
      <p:sp>
        <p:nvSpPr>
          <p:cNvPr id="40" name="object 40"/>
          <p:cNvSpPr/>
          <p:nvPr/>
        </p:nvSpPr>
        <p:spPr>
          <a:xfrm>
            <a:off x="5993891" y="5466588"/>
            <a:ext cx="5033771" cy="65836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1" name="object 41"/>
          <p:cNvSpPr/>
          <p:nvPr/>
        </p:nvSpPr>
        <p:spPr>
          <a:xfrm>
            <a:off x="5993891" y="5466588"/>
            <a:ext cx="5034280" cy="658495"/>
          </a:xfrm>
          <a:custGeom>
            <a:avLst/>
            <a:gdLst/>
            <a:ahLst/>
            <a:cxnLst/>
            <a:rect l="l" t="t" r="r" b="b"/>
            <a:pathLst>
              <a:path w="5034280" h="658495">
                <a:moveTo>
                  <a:pt x="0" y="109728"/>
                </a:moveTo>
                <a:lnTo>
                  <a:pt x="8626" y="67026"/>
                </a:lnTo>
                <a:lnTo>
                  <a:pt x="32146" y="32146"/>
                </a:lnTo>
                <a:lnTo>
                  <a:pt x="67026" y="8626"/>
                </a:lnTo>
                <a:lnTo>
                  <a:pt x="109728" y="0"/>
                </a:lnTo>
                <a:lnTo>
                  <a:pt x="4924044" y="0"/>
                </a:lnTo>
                <a:lnTo>
                  <a:pt x="4966745" y="8626"/>
                </a:lnTo>
                <a:lnTo>
                  <a:pt x="5001625" y="32146"/>
                </a:lnTo>
                <a:lnTo>
                  <a:pt x="5025145" y="67026"/>
                </a:lnTo>
                <a:lnTo>
                  <a:pt x="5033772" y="109728"/>
                </a:lnTo>
                <a:lnTo>
                  <a:pt x="5033772" y="548640"/>
                </a:lnTo>
                <a:lnTo>
                  <a:pt x="5025145" y="591352"/>
                </a:lnTo>
                <a:lnTo>
                  <a:pt x="5001625" y="626230"/>
                </a:lnTo>
                <a:lnTo>
                  <a:pt x="4966745" y="649745"/>
                </a:lnTo>
                <a:lnTo>
                  <a:pt x="4924044" y="658368"/>
                </a:lnTo>
                <a:lnTo>
                  <a:pt x="109728" y="658368"/>
                </a:lnTo>
                <a:lnTo>
                  <a:pt x="67026" y="649745"/>
                </a:lnTo>
                <a:lnTo>
                  <a:pt x="32146" y="626230"/>
                </a:lnTo>
                <a:lnTo>
                  <a:pt x="8626" y="591352"/>
                </a:lnTo>
                <a:lnTo>
                  <a:pt x="0" y="548640"/>
                </a:lnTo>
                <a:lnTo>
                  <a:pt x="0" y="109728"/>
                </a:lnTo>
                <a:close/>
              </a:path>
            </a:pathLst>
          </a:custGeom>
          <a:ln w="6096">
            <a:solidFill>
              <a:srgbClr val="A4A4A4"/>
            </a:solidFill>
          </a:ln>
        </p:spPr>
        <p:txBody>
          <a:bodyPr wrap="square" lIns="0" tIns="0" rIns="0" bIns="0" rtlCol="0"/>
          <a:lstStyle/>
          <a:p>
            <a:endParaRPr>
              <a:solidFill>
                <a:prstClr val="black"/>
              </a:solidFill>
            </a:endParaRPr>
          </a:p>
        </p:txBody>
      </p:sp>
      <p:sp>
        <p:nvSpPr>
          <p:cNvPr id="42" name="object 42"/>
          <p:cNvSpPr txBox="1"/>
          <p:nvPr/>
        </p:nvSpPr>
        <p:spPr>
          <a:xfrm>
            <a:off x="6106159" y="5608015"/>
            <a:ext cx="4764405" cy="388620"/>
          </a:xfrm>
          <a:prstGeom prst="rect">
            <a:avLst/>
          </a:prstGeom>
        </p:spPr>
        <p:txBody>
          <a:bodyPr vert="horz" wrap="square" lIns="0" tIns="0" rIns="0" bIns="0" rtlCol="0">
            <a:spAutoFit/>
          </a:bodyPr>
          <a:lstStyle/>
          <a:p>
            <a:pPr marL="12700"/>
            <a:r>
              <a:rPr sz="1200" dirty="0">
                <a:solidFill>
                  <a:prstClr val="black"/>
                </a:solidFill>
                <a:latin typeface="微软雅黑" panose="020B0503020204020204" charset="-122"/>
                <a:cs typeface="微软雅黑" panose="020B0503020204020204" charset="-122"/>
              </a:rPr>
              <a:t>M</a:t>
            </a:r>
            <a:r>
              <a:rPr sz="1200" spc="-70" dirty="0">
                <a:solidFill>
                  <a:prstClr val="black"/>
                </a:solidFill>
                <a:latin typeface="微软雅黑" panose="020B0503020204020204" charset="-122"/>
                <a:cs typeface="微软雅黑" panose="020B0503020204020204" charset="-122"/>
              </a:rPr>
              <a:t>Q</a:t>
            </a:r>
            <a:r>
              <a:rPr sz="1200" spc="15" dirty="0">
                <a:solidFill>
                  <a:prstClr val="black"/>
                </a:solidFill>
                <a:latin typeface="微软雅黑" panose="020B0503020204020204" charset="-122"/>
                <a:cs typeface="微软雅黑" panose="020B0503020204020204" charset="-122"/>
              </a:rPr>
              <a:t>T</a:t>
            </a:r>
            <a:r>
              <a:rPr sz="1200" spc="-5" dirty="0">
                <a:solidFill>
                  <a:prstClr val="black"/>
                </a:solidFill>
                <a:latin typeface="微软雅黑" panose="020B0503020204020204" charset="-122"/>
                <a:cs typeface="微软雅黑" panose="020B0503020204020204" charset="-122"/>
              </a:rPr>
              <a:t>T协议支持S</a:t>
            </a:r>
            <a:r>
              <a:rPr sz="1200" dirty="0">
                <a:solidFill>
                  <a:prstClr val="black"/>
                </a:solidFill>
                <a:latin typeface="微软雅黑" panose="020B0503020204020204" charset="-122"/>
                <a:cs typeface="微软雅黑" panose="020B0503020204020204" charset="-122"/>
              </a:rPr>
              <a:t>S</a:t>
            </a:r>
            <a:r>
              <a:rPr sz="1200" spc="-5" dirty="0">
                <a:solidFill>
                  <a:prstClr val="black"/>
                </a:solidFill>
                <a:latin typeface="微软雅黑" panose="020B0503020204020204" charset="-122"/>
                <a:cs typeface="微软雅黑" panose="020B0503020204020204" charset="-122"/>
              </a:rPr>
              <a:t>L/T</a:t>
            </a:r>
            <a:r>
              <a:rPr sz="1200" spc="-10" dirty="0">
                <a:solidFill>
                  <a:prstClr val="black"/>
                </a:solidFill>
                <a:latin typeface="微软雅黑" panose="020B0503020204020204" charset="-122"/>
                <a:cs typeface="微软雅黑" panose="020B0503020204020204" charset="-122"/>
              </a:rPr>
              <a:t>L</a:t>
            </a:r>
            <a:r>
              <a:rPr sz="1200" dirty="0">
                <a:solidFill>
                  <a:prstClr val="black"/>
                </a:solidFill>
                <a:latin typeface="微软雅黑" panose="020B0503020204020204" charset="-122"/>
                <a:cs typeface="微软雅黑" panose="020B0503020204020204" charset="-122"/>
              </a:rPr>
              <a:t>S</a:t>
            </a:r>
            <a:r>
              <a:rPr sz="1200" spc="-5" dirty="0">
                <a:solidFill>
                  <a:prstClr val="black"/>
                </a:solidFill>
                <a:latin typeface="微软雅黑" panose="020B0503020204020204" charset="-122"/>
                <a:cs typeface="微软雅黑" panose="020B0503020204020204" charset="-122"/>
              </a:rPr>
              <a:t>加密通信方式，同时提供了用户</a:t>
            </a:r>
            <a:r>
              <a:rPr sz="1200" spc="5" dirty="0">
                <a:solidFill>
                  <a:prstClr val="black"/>
                </a:solidFill>
                <a:latin typeface="微软雅黑" panose="020B0503020204020204" charset="-122"/>
                <a:cs typeface="微软雅黑" panose="020B0503020204020204" charset="-122"/>
              </a:rPr>
              <a:t>名</a:t>
            </a:r>
            <a:r>
              <a:rPr sz="1200" dirty="0">
                <a:solidFill>
                  <a:prstClr val="black"/>
                </a:solidFill>
                <a:latin typeface="微软雅黑" panose="020B0503020204020204" charset="-122"/>
                <a:cs typeface="微软雅黑" panose="020B0503020204020204" charset="-122"/>
              </a:rPr>
              <a:t>/</a:t>
            </a:r>
            <a:r>
              <a:rPr sz="1200" spc="-5" dirty="0">
                <a:solidFill>
                  <a:prstClr val="black"/>
                </a:solidFill>
                <a:latin typeface="微软雅黑" panose="020B0503020204020204" charset="-122"/>
                <a:cs typeface="微软雅黑" panose="020B0503020204020204" charset="-122"/>
              </a:rPr>
              <a:t>密码机制，</a:t>
            </a:r>
            <a:endParaRPr sz="1200">
              <a:solidFill>
                <a:prstClr val="black"/>
              </a:solidFill>
              <a:latin typeface="微软雅黑" panose="020B0503020204020204" charset="-122"/>
              <a:cs typeface="微软雅黑" panose="020B0503020204020204" charset="-122"/>
            </a:endParaRPr>
          </a:p>
          <a:p>
            <a:pPr marL="12700"/>
            <a:r>
              <a:rPr sz="1200" dirty="0">
                <a:solidFill>
                  <a:prstClr val="black"/>
                </a:solidFill>
                <a:latin typeface="微软雅黑" panose="020B0503020204020204" charset="-122"/>
                <a:cs typeface="微软雅黑" panose="020B0503020204020204" charset="-122"/>
              </a:rPr>
              <a:t>对设备连接进行身份验证。</a:t>
            </a:r>
            <a:endParaRPr sz="1200">
              <a:solidFill>
                <a:prstClr val="black"/>
              </a:solidFill>
              <a:latin typeface="微软雅黑" panose="020B0503020204020204" charset="-122"/>
              <a:cs typeface="微软雅黑" panose="020B0503020204020204" charset="-122"/>
            </a:endParaRPr>
          </a:p>
        </p:txBody>
      </p:sp>
      <p:sp>
        <p:nvSpPr>
          <p:cNvPr id="43" name="object 43"/>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900808" y="1126109"/>
            <a:ext cx="8620760" cy="2324100"/>
          </a:xfrm>
          <a:prstGeom prst="rect">
            <a:avLst/>
          </a:prstGeom>
        </p:spPr>
        <p:txBody>
          <a:bodyPr vert="horz" wrap="square" lIns="0" tIns="0" rIns="0" bIns="0" rtlCol="0">
            <a:spAutoFit/>
          </a:bodyPr>
          <a:lstStyle/>
          <a:p>
            <a:pPr marL="2771140"/>
            <a:r>
              <a:rPr sz="3200" b="1" dirty="0">
                <a:solidFill>
                  <a:srgbClr val="00A755"/>
                </a:solidFill>
                <a:latin typeface="微软雅黑" panose="020B0503020204020204" charset="-122"/>
                <a:cs typeface="微软雅黑" panose="020B0503020204020204" charset="-122"/>
              </a:rPr>
              <a:t>物联网通信协议</a:t>
            </a:r>
            <a:endParaRPr sz="3200">
              <a:solidFill>
                <a:prstClr val="black"/>
              </a:solidFill>
              <a:latin typeface="微软雅黑" panose="020B0503020204020204" charset="-122"/>
              <a:cs typeface="微软雅黑" panose="020B0503020204020204" charset="-122"/>
            </a:endParaRPr>
          </a:p>
          <a:p>
            <a:pPr marL="12700" marR="5080" indent="476885">
              <a:lnSpc>
                <a:spcPct val="150000"/>
              </a:lnSpc>
              <a:spcBef>
                <a:spcPts val="1280"/>
              </a:spcBef>
            </a:pPr>
            <a:r>
              <a:rPr spc="35" dirty="0">
                <a:solidFill>
                  <a:prstClr val="black"/>
                </a:solidFill>
                <a:latin typeface="微软雅黑" panose="020B0503020204020204" charset="-122"/>
                <a:cs typeface="微软雅黑" panose="020B0503020204020204" charset="-122"/>
              </a:rPr>
              <a:t>基于以上特</a:t>
            </a:r>
            <a:r>
              <a:rPr spc="25" dirty="0">
                <a:solidFill>
                  <a:prstClr val="black"/>
                </a:solidFill>
                <a:latin typeface="微软雅黑" panose="020B0503020204020204" charset="-122"/>
                <a:cs typeface="微软雅黑" panose="020B0503020204020204" charset="-122"/>
              </a:rPr>
              <a:t>点</a:t>
            </a:r>
            <a:r>
              <a:rPr dirty="0">
                <a:solidFill>
                  <a:prstClr val="black"/>
                </a:solidFill>
                <a:latin typeface="微软雅黑" panose="020B0503020204020204" charset="-122"/>
                <a:cs typeface="微软雅黑" panose="020B0503020204020204" charset="-122"/>
              </a:rPr>
              <a:t>，MQTT</a:t>
            </a:r>
            <a:r>
              <a:rPr spc="35" dirty="0">
                <a:solidFill>
                  <a:prstClr val="black"/>
                </a:solidFill>
                <a:latin typeface="微软雅黑" panose="020B0503020204020204" charset="-122"/>
                <a:cs typeface="微软雅黑" panose="020B0503020204020204" charset="-122"/>
              </a:rPr>
              <a:t>协议已经成</a:t>
            </a:r>
            <a:r>
              <a:rPr spc="25" dirty="0">
                <a:solidFill>
                  <a:prstClr val="black"/>
                </a:solidFill>
                <a:latin typeface="微软雅黑" panose="020B0503020204020204" charset="-122"/>
                <a:cs typeface="微软雅黑" panose="020B0503020204020204" charset="-122"/>
              </a:rPr>
              <a:t>为</a:t>
            </a:r>
            <a:r>
              <a:rPr spc="35" dirty="0">
                <a:solidFill>
                  <a:prstClr val="black"/>
                </a:solidFill>
                <a:latin typeface="微软雅黑" panose="020B0503020204020204" charset="-122"/>
                <a:cs typeface="微软雅黑" panose="020B0503020204020204" charset="-122"/>
              </a:rPr>
              <a:t>物联网系统</a:t>
            </a:r>
            <a:r>
              <a:rPr spc="25" dirty="0">
                <a:solidFill>
                  <a:prstClr val="black"/>
                </a:solidFill>
                <a:latin typeface="微软雅黑" panose="020B0503020204020204" charset="-122"/>
                <a:cs typeface="微软雅黑" panose="020B0503020204020204" charset="-122"/>
              </a:rPr>
              <a:t>事</a:t>
            </a:r>
            <a:r>
              <a:rPr spc="35" dirty="0">
                <a:solidFill>
                  <a:prstClr val="black"/>
                </a:solidFill>
                <a:latin typeface="微软雅黑" panose="020B0503020204020204" charset="-122"/>
                <a:cs typeface="微软雅黑" panose="020B0503020204020204" charset="-122"/>
              </a:rPr>
              <a:t>实上的网络</a:t>
            </a:r>
            <a:r>
              <a:rPr spc="25" dirty="0">
                <a:solidFill>
                  <a:prstClr val="black"/>
                </a:solidFill>
                <a:latin typeface="微软雅黑" panose="020B0503020204020204" charset="-122"/>
                <a:cs typeface="微软雅黑" panose="020B0503020204020204" charset="-122"/>
              </a:rPr>
              <a:t>协</a:t>
            </a:r>
            <a:r>
              <a:rPr spc="35" dirty="0">
                <a:solidFill>
                  <a:prstClr val="black"/>
                </a:solidFill>
                <a:latin typeface="微软雅黑" panose="020B0503020204020204" charset="-122"/>
                <a:cs typeface="微软雅黑" panose="020B0503020204020204" charset="-122"/>
              </a:rPr>
              <a:t>议标准。全球 </a:t>
            </a:r>
            <a:r>
              <a:rPr spc="30" dirty="0">
                <a:solidFill>
                  <a:prstClr val="black"/>
                </a:solidFill>
                <a:latin typeface="微软雅黑" panose="020B0503020204020204" charset="-122"/>
                <a:cs typeface="微软雅黑" panose="020B0503020204020204" charset="-122"/>
              </a:rPr>
              <a:t>领先的工业互联网平台都不约而同的选</a:t>
            </a:r>
            <a:r>
              <a:rPr spc="45" dirty="0">
                <a:solidFill>
                  <a:prstClr val="black"/>
                </a:solidFill>
                <a:latin typeface="微软雅黑" panose="020B0503020204020204" charset="-122"/>
                <a:cs typeface="微软雅黑" panose="020B0503020204020204" charset="-122"/>
              </a:rPr>
              <a:t>择</a:t>
            </a:r>
            <a:r>
              <a:rPr spc="-5" dirty="0">
                <a:solidFill>
                  <a:prstClr val="black"/>
                </a:solidFill>
                <a:latin typeface="微软雅黑" panose="020B0503020204020204" charset="-122"/>
                <a:cs typeface="微软雅黑" panose="020B0503020204020204" charset="-122"/>
              </a:rPr>
              <a:t>MQTT</a:t>
            </a:r>
            <a:r>
              <a:rPr spc="35" dirty="0">
                <a:solidFill>
                  <a:prstClr val="black"/>
                </a:solidFill>
                <a:latin typeface="微软雅黑" panose="020B0503020204020204" charset="-122"/>
                <a:cs typeface="微软雅黑" panose="020B0503020204020204" charset="-122"/>
              </a:rPr>
              <a:t>协议作为设备联网</a:t>
            </a:r>
            <a:r>
              <a:rPr spc="20"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第一语</a:t>
            </a:r>
            <a:r>
              <a:rPr spc="30" dirty="0">
                <a:solidFill>
                  <a:prstClr val="black"/>
                </a:solidFill>
                <a:latin typeface="微软雅黑" panose="020B0503020204020204" charset="-122"/>
                <a:cs typeface="微软雅黑" panose="020B0503020204020204" charset="-122"/>
              </a:rPr>
              <a:t>言</a:t>
            </a:r>
            <a:r>
              <a:rPr spc="15" dirty="0">
                <a:solidFill>
                  <a:prstClr val="black"/>
                </a:solidFill>
                <a:latin typeface="微软雅黑" panose="020B0503020204020204" charset="-122"/>
                <a:cs typeface="微软雅黑" panose="020B0503020204020204" charset="-122"/>
              </a:rPr>
              <a:t>”，  </a:t>
            </a:r>
            <a:r>
              <a:rPr spc="80" dirty="0">
                <a:solidFill>
                  <a:prstClr val="black"/>
                </a:solidFill>
                <a:latin typeface="微软雅黑" panose="020B0503020204020204" charset="-122"/>
                <a:cs typeface="微软雅黑" panose="020B0503020204020204" charset="-122"/>
              </a:rPr>
              <a:t>如阿里</a:t>
            </a:r>
            <a:r>
              <a:rPr spc="85" dirty="0">
                <a:solidFill>
                  <a:prstClr val="black"/>
                </a:solidFill>
                <a:latin typeface="微软雅黑" panose="020B0503020204020204" charset="-122"/>
                <a:cs typeface="微软雅黑" panose="020B0503020204020204" charset="-122"/>
              </a:rPr>
              <a:t>云</a:t>
            </a:r>
            <a:r>
              <a:rPr spc="80" dirty="0">
                <a:solidFill>
                  <a:prstClr val="black"/>
                </a:solidFill>
                <a:latin typeface="微软雅黑" panose="020B0503020204020204" charset="-122"/>
                <a:cs typeface="微软雅黑" panose="020B0503020204020204" charset="-122"/>
              </a:rPr>
              <a:t>、华为云、腾讯</a:t>
            </a:r>
            <a:r>
              <a:rPr spc="85" dirty="0">
                <a:solidFill>
                  <a:prstClr val="black"/>
                </a:solidFill>
                <a:latin typeface="微软雅黑" panose="020B0503020204020204" charset="-122"/>
                <a:cs typeface="微软雅黑" panose="020B0503020204020204" charset="-122"/>
              </a:rPr>
              <a:t>云</a:t>
            </a:r>
            <a:r>
              <a:rPr spc="80" dirty="0">
                <a:solidFill>
                  <a:prstClr val="black"/>
                </a:solidFill>
                <a:latin typeface="微软雅黑" panose="020B0503020204020204" charset="-122"/>
                <a:cs typeface="微软雅黑" panose="020B0503020204020204" charset="-122"/>
              </a:rPr>
              <a:t>、树根互联的根云工业互联网平</a:t>
            </a:r>
            <a:r>
              <a:rPr spc="85" dirty="0">
                <a:solidFill>
                  <a:prstClr val="black"/>
                </a:solidFill>
                <a:latin typeface="微软雅黑" panose="020B0503020204020204" charset="-122"/>
                <a:cs typeface="微软雅黑" panose="020B0503020204020204" charset="-122"/>
              </a:rPr>
              <a:t>台</a:t>
            </a:r>
            <a:r>
              <a:rPr spc="80" dirty="0">
                <a:solidFill>
                  <a:prstClr val="black"/>
                </a:solidFill>
                <a:latin typeface="微软雅黑" panose="020B0503020204020204" charset="-122"/>
                <a:cs typeface="微软雅黑" panose="020B0503020204020204" charset="-122"/>
              </a:rPr>
              <a:t>，以及国外微软的</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A</a:t>
            </a:r>
            <a:r>
              <a:rPr spc="5" dirty="0">
                <a:solidFill>
                  <a:prstClr val="black"/>
                </a:solidFill>
                <a:latin typeface="微软雅黑" panose="020B0503020204020204" charset="-122"/>
                <a:cs typeface="微软雅黑" panose="020B0503020204020204" charset="-122"/>
              </a:rPr>
              <a:t>z</a:t>
            </a:r>
            <a:r>
              <a:rPr spc="-5" dirty="0">
                <a:solidFill>
                  <a:prstClr val="black"/>
                </a:solidFill>
                <a:latin typeface="微软雅黑" panose="020B0503020204020204" charset="-122"/>
                <a:cs typeface="微软雅黑" panose="020B0503020204020204" charset="-122"/>
              </a:rPr>
              <a:t>u</a:t>
            </a:r>
            <a:r>
              <a:rPr spc="-35" dirty="0">
                <a:solidFill>
                  <a:prstClr val="black"/>
                </a:solidFill>
                <a:latin typeface="微软雅黑" panose="020B0503020204020204" charset="-122"/>
                <a:cs typeface="微软雅黑" panose="020B0503020204020204" charset="-122"/>
              </a:rPr>
              <a:t>r</a:t>
            </a:r>
            <a:r>
              <a:rPr dirty="0">
                <a:solidFill>
                  <a:prstClr val="black"/>
                </a:solidFill>
                <a:latin typeface="微软雅黑" panose="020B0503020204020204" charset="-122"/>
                <a:cs typeface="微软雅黑" panose="020B0503020204020204" charset="-122"/>
              </a:rPr>
              <a:t>e等平台。</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273552" y="3421379"/>
            <a:ext cx="5644895" cy="31683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9401556" y="5128259"/>
            <a:ext cx="1263396" cy="109423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9192767" y="2802636"/>
            <a:ext cx="1679447" cy="1679447"/>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03832" y="2884932"/>
            <a:ext cx="7560945" cy="1420495"/>
          </a:xfrm>
          <a:custGeom>
            <a:avLst/>
            <a:gdLst/>
            <a:ahLst/>
            <a:cxnLst/>
            <a:rect l="l" t="t" r="r" b="b"/>
            <a:pathLst>
              <a:path w="7560945" h="1420495">
                <a:moveTo>
                  <a:pt x="0" y="1420368"/>
                </a:moveTo>
                <a:lnTo>
                  <a:pt x="7560564" y="1420368"/>
                </a:lnTo>
                <a:lnTo>
                  <a:pt x="7560564" y="0"/>
                </a:lnTo>
                <a:lnTo>
                  <a:pt x="0" y="0"/>
                </a:lnTo>
                <a:lnTo>
                  <a:pt x="0" y="1420368"/>
                </a:lnTo>
                <a:close/>
              </a:path>
            </a:pathLst>
          </a:custGeom>
          <a:ln w="6095">
            <a:solidFill>
              <a:srgbClr val="5B9BD4"/>
            </a:solidFill>
          </a:ln>
        </p:spPr>
        <p:txBody>
          <a:bodyPr wrap="square" lIns="0" tIns="0" rIns="0" bIns="0" rtlCol="0"/>
          <a:lstStyle/>
          <a:p>
            <a:endParaRPr>
              <a:solidFill>
                <a:prstClr val="black"/>
              </a:solidFill>
            </a:endParaRPr>
          </a:p>
        </p:txBody>
      </p:sp>
      <p:sp>
        <p:nvSpPr>
          <p:cNvPr id="8" name="object 8"/>
          <p:cNvSpPr txBox="1"/>
          <p:nvPr/>
        </p:nvSpPr>
        <p:spPr>
          <a:xfrm>
            <a:off x="2051430" y="3200405"/>
            <a:ext cx="6866255" cy="967740"/>
          </a:xfrm>
          <a:prstGeom prst="rect">
            <a:avLst/>
          </a:prstGeom>
        </p:spPr>
        <p:txBody>
          <a:bodyPr vert="horz" wrap="square" lIns="0" tIns="0" rIns="0" bIns="0" rtlCol="0">
            <a:spAutoFit/>
          </a:bodyPr>
          <a:lstStyle/>
          <a:p>
            <a:pPr marL="184785" marR="5080" indent="-172085" algn="just">
              <a:lnSpc>
                <a:spcPct val="129000"/>
              </a:lnSpc>
              <a:buFont typeface="Calibri" panose="020F0502020204030204"/>
              <a:buChar char="•"/>
              <a:tabLst>
                <a:tab pos="185420" algn="l"/>
              </a:tabLst>
            </a:pPr>
            <a:r>
              <a:rPr sz="1600" spc="35" dirty="0">
                <a:solidFill>
                  <a:prstClr val="black"/>
                </a:solidFill>
                <a:latin typeface="微软雅黑" panose="020B0503020204020204" charset="-122"/>
                <a:cs typeface="微软雅黑" panose="020B0503020204020204" charset="-122"/>
              </a:rPr>
              <a:t>有线连接方式</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通过双绞线</a:t>
            </a:r>
            <a:r>
              <a:rPr sz="1600" spc="25" dirty="0">
                <a:solidFill>
                  <a:prstClr val="black"/>
                </a:solidFill>
                <a:latin typeface="微软雅黑" panose="020B0503020204020204" charset="-122"/>
                <a:cs typeface="微软雅黑" panose="020B0503020204020204" charset="-122"/>
              </a:rPr>
              <a:t>或</a:t>
            </a:r>
            <a:r>
              <a:rPr sz="1600" spc="35" dirty="0">
                <a:solidFill>
                  <a:prstClr val="black"/>
                </a:solidFill>
                <a:latin typeface="微软雅黑" panose="020B0503020204020204" charset="-122"/>
                <a:cs typeface="微软雅黑" panose="020B0503020204020204" charset="-122"/>
              </a:rPr>
              <a:t>者光</a:t>
            </a:r>
            <a:r>
              <a:rPr sz="1600" spc="25" dirty="0">
                <a:solidFill>
                  <a:prstClr val="black"/>
                </a:solidFill>
                <a:latin typeface="微软雅黑" panose="020B0503020204020204" charset="-122"/>
                <a:cs typeface="微软雅黑" panose="020B0503020204020204" charset="-122"/>
              </a:rPr>
              <a:t>纤</a:t>
            </a:r>
            <a:r>
              <a:rPr sz="1600" spc="35" dirty="0">
                <a:solidFill>
                  <a:prstClr val="black"/>
                </a:solidFill>
                <a:latin typeface="微软雅黑" panose="020B0503020204020204" charset="-122"/>
                <a:cs typeface="微软雅黑" panose="020B0503020204020204" charset="-122"/>
              </a:rPr>
              <a:t>将网关接入网</a:t>
            </a:r>
            <a:r>
              <a:rPr sz="1600" spc="55" dirty="0">
                <a:solidFill>
                  <a:prstClr val="black"/>
                </a:solidFill>
                <a:latin typeface="微软雅黑" panose="020B0503020204020204" charset="-122"/>
                <a:cs typeface="微软雅黑" panose="020B0503020204020204" charset="-122"/>
              </a:rPr>
              <a:t>络</a:t>
            </a:r>
            <a:r>
              <a:rPr sz="1600" spc="35" dirty="0">
                <a:solidFill>
                  <a:prstClr val="black"/>
                </a:solidFill>
                <a:latin typeface="微软雅黑" panose="020B0503020204020204" charset="-122"/>
                <a:cs typeface="微软雅黑" panose="020B0503020204020204" charset="-122"/>
              </a:rPr>
              <a:t>，稳定性好，</a:t>
            </a:r>
            <a:r>
              <a:rPr sz="1600" spc="25" dirty="0">
                <a:solidFill>
                  <a:prstClr val="black"/>
                </a:solidFill>
                <a:latin typeface="微软雅黑" panose="020B0503020204020204" charset="-122"/>
                <a:cs typeface="微软雅黑" panose="020B0503020204020204" charset="-122"/>
              </a:rPr>
              <a:t>受</a:t>
            </a:r>
            <a:r>
              <a:rPr sz="1600" spc="35" dirty="0">
                <a:solidFill>
                  <a:prstClr val="black"/>
                </a:solidFill>
                <a:latin typeface="微软雅黑" panose="020B0503020204020204" charset="-122"/>
                <a:cs typeface="微软雅黑" panose="020B0503020204020204" charset="-122"/>
              </a:rPr>
              <a:t>环</a:t>
            </a:r>
            <a:r>
              <a:rPr sz="1600" spc="-5" dirty="0">
                <a:solidFill>
                  <a:prstClr val="black"/>
                </a:solidFill>
                <a:latin typeface="微软雅黑" panose="020B0503020204020204" charset="-122"/>
                <a:cs typeface="微软雅黑" panose="020B0503020204020204" charset="-122"/>
              </a:rPr>
              <a:t>境 </a:t>
            </a:r>
            <a:r>
              <a:rPr sz="1600" spc="40" dirty="0">
                <a:solidFill>
                  <a:prstClr val="black"/>
                </a:solidFill>
                <a:latin typeface="微软雅黑" panose="020B0503020204020204" charset="-122"/>
                <a:cs typeface="微软雅黑" panose="020B0503020204020204" charset="-122"/>
              </a:rPr>
              <a:t>干扰较小。</a:t>
            </a:r>
            <a:r>
              <a:rPr sz="1600" spc="35" dirty="0">
                <a:solidFill>
                  <a:prstClr val="black"/>
                </a:solidFill>
                <a:latin typeface="微软雅黑" panose="020B0503020204020204" charset="-122"/>
                <a:cs typeface="微软雅黑" panose="020B0503020204020204" charset="-122"/>
              </a:rPr>
              <a:t>在</a:t>
            </a:r>
            <a:r>
              <a:rPr sz="1600" spc="25" dirty="0">
                <a:solidFill>
                  <a:prstClr val="black"/>
                </a:solidFill>
                <a:latin typeface="微软雅黑" panose="020B0503020204020204" charset="-122"/>
                <a:cs typeface="微软雅黑" panose="020B0503020204020204" charset="-122"/>
              </a:rPr>
              <a:t>移</a:t>
            </a:r>
            <a:r>
              <a:rPr sz="1600" spc="35" dirty="0">
                <a:solidFill>
                  <a:prstClr val="black"/>
                </a:solidFill>
                <a:latin typeface="微软雅黑" panose="020B0503020204020204" charset="-122"/>
                <a:cs typeface="微软雅黑" panose="020B0503020204020204" charset="-122"/>
              </a:rPr>
              <a:t>动网络信号</a:t>
            </a:r>
            <a:r>
              <a:rPr sz="1600" spc="25" dirty="0">
                <a:solidFill>
                  <a:prstClr val="black"/>
                </a:solidFill>
                <a:latin typeface="微软雅黑" panose="020B0503020204020204" charset="-122"/>
                <a:cs typeface="微软雅黑" panose="020B0503020204020204" charset="-122"/>
              </a:rPr>
              <a:t>不</a:t>
            </a:r>
            <a:r>
              <a:rPr sz="1600" spc="35" dirty="0">
                <a:solidFill>
                  <a:prstClr val="black"/>
                </a:solidFill>
                <a:latin typeface="微软雅黑" panose="020B0503020204020204" charset="-122"/>
                <a:cs typeface="微软雅黑" panose="020B0503020204020204" charset="-122"/>
              </a:rPr>
              <a:t>稳定</a:t>
            </a:r>
            <a:r>
              <a:rPr sz="1600" spc="25" dirty="0">
                <a:solidFill>
                  <a:prstClr val="black"/>
                </a:solidFill>
                <a:latin typeface="微软雅黑" panose="020B0503020204020204" charset="-122"/>
                <a:cs typeface="微软雅黑" panose="020B0503020204020204" charset="-122"/>
              </a:rPr>
              <a:t>或</a:t>
            </a:r>
            <a:r>
              <a:rPr sz="1600" spc="35" dirty="0">
                <a:solidFill>
                  <a:prstClr val="black"/>
                </a:solidFill>
                <a:latin typeface="微软雅黑" panose="020B0503020204020204" charset="-122"/>
                <a:cs typeface="微软雅黑" panose="020B0503020204020204" charset="-122"/>
              </a:rPr>
              <a:t>有强烈干扰的</a:t>
            </a:r>
            <a:r>
              <a:rPr sz="1600" spc="25" dirty="0">
                <a:solidFill>
                  <a:prstClr val="black"/>
                </a:solidFill>
                <a:latin typeface="微软雅黑" panose="020B0503020204020204" charset="-122"/>
                <a:cs typeface="微软雅黑" panose="020B0503020204020204" charset="-122"/>
              </a:rPr>
              <a:t>封</a:t>
            </a:r>
            <a:r>
              <a:rPr sz="1600" spc="35" dirty="0">
                <a:solidFill>
                  <a:prstClr val="black"/>
                </a:solidFill>
                <a:latin typeface="微软雅黑" panose="020B0503020204020204" charset="-122"/>
                <a:cs typeface="微软雅黑" panose="020B0503020204020204" charset="-122"/>
              </a:rPr>
              <a:t>闭空</a:t>
            </a:r>
            <a:r>
              <a:rPr sz="1600" spc="70" dirty="0">
                <a:solidFill>
                  <a:prstClr val="black"/>
                </a:solidFill>
                <a:latin typeface="微软雅黑" panose="020B0503020204020204" charset="-122"/>
                <a:cs typeface="微软雅黑" panose="020B0503020204020204" charset="-122"/>
              </a:rPr>
              <a:t>间</a:t>
            </a:r>
            <a:r>
              <a:rPr sz="1600" spc="40"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或有</a:t>
            </a:r>
            <a:r>
              <a:rPr sz="1600" spc="25" dirty="0">
                <a:solidFill>
                  <a:prstClr val="black"/>
                </a:solidFill>
                <a:latin typeface="微软雅黑" panose="020B0503020204020204" charset="-122"/>
                <a:cs typeface="微软雅黑" panose="020B0503020204020204" charset="-122"/>
              </a:rPr>
              <a:t>大</a:t>
            </a:r>
            <a:r>
              <a:rPr sz="1600" spc="45" dirty="0">
                <a:solidFill>
                  <a:prstClr val="black"/>
                </a:solidFill>
                <a:latin typeface="微软雅黑" panose="020B0503020204020204" charset="-122"/>
                <a:cs typeface="微软雅黑" panose="020B0503020204020204" charset="-122"/>
              </a:rPr>
              <a:t>量</a:t>
            </a:r>
            <a:r>
              <a:rPr sz="1600" spc="-5" dirty="0">
                <a:solidFill>
                  <a:prstClr val="black"/>
                </a:solidFill>
                <a:latin typeface="微软雅黑" panose="020B0503020204020204" charset="-122"/>
                <a:cs typeface="微软雅黑" panose="020B0503020204020204" charset="-122"/>
              </a:rPr>
              <a:t>、 高频数据传输时，适合采用有线连</a:t>
            </a:r>
            <a:r>
              <a:rPr sz="160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方式</a:t>
            </a:r>
            <a:r>
              <a:rPr sz="160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入网</a:t>
            </a:r>
            <a:r>
              <a:rPr sz="1600" spc="5" dirty="0">
                <a:solidFill>
                  <a:prstClr val="black"/>
                </a:solidFill>
                <a:latin typeface="微软雅黑" panose="020B0503020204020204" charset="-122"/>
                <a:cs typeface="微软雅黑" panose="020B0503020204020204" charset="-122"/>
              </a:rPr>
              <a:t>络</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9" name="object 9"/>
          <p:cNvSpPr/>
          <p:nvPr/>
        </p:nvSpPr>
        <p:spPr>
          <a:xfrm>
            <a:off x="2113788" y="2644139"/>
            <a:ext cx="2779776" cy="56540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703832" y="4607052"/>
            <a:ext cx="7560945" cy="1836420"/>
          </a:xfrm>
          <a:custGeom>
            <a:avLst/>
            <a:gdLst/>
            <a:ahLst/>
            <a:cxnLst/>
            <a:rect l="l" t="t" r="r" b="b"/>
            <a:pathLst>
              <a:path w="7560945" h="1836420">
                <a:moveTo>
                  <a:pt x="0" y="1836420"/>
                </a:moveTo>
                <a:lnTo>
                  <a:pt x="7560564" y="1836420"/>
                </a:lnTo>
                <a:lnTo>
                  <a:pt x="7560564" y="0"/>
                </a:lnTo>
                <a:lnTo>
                  <a:pt x="0" y="0"/>
                </a:lnTo>
                <a:lnTo>
                  <a:pt x="0" y="1836420"/>
                </a:lnTo>
                <a:close/>
              </a:path>
            </a:pathLst>
          </a:custGeom>
          <a:ln w="6096">
            <a:solidFill>
              <a:srgbClr val="5B9BD4"/>
            </a:solidFill>
          </a:ln>
        </p:spPr>
        <p:txBody>
          <a:bodyPr wrap="square" lIns="0" tIns="0" rIns="0" bIns="0" rtlCol="0"/>
          <a:lstStyle/>
          <a:p>
            <a:endParaRPr>
              <a:solidFill>
                <a:prstClr val="black"/>
              </a:solidFill>
            </a:endParaRPr>
          </a:p>
        </p:txBody>
      </p:sp>
      <p:sp>
        <p:nvSpPr>
          <p:cNvPr id="11" name="object 11"/>
          <p:cNvSpPr txBox="1"/>
          <p:nvPr/>
        </p:nvSpPr>
        <p:spPr>
          <a:xfrm>
            <a:off x="2051430" y="5021839"/>
            <a:ext cx="6871970" cy="1281430"/>
          </a:xfrm>
          <a:prstGeom prst="rect">
            <a:avLst/>
          </a:prstGeom>
        </p:spPr>
        <p:txBody>
          <a:bodyPr vert="horz" wrap="square" lIns="0" tIns="0" rIns="0" bIns="0" rtlCol="0">
            <a:spAutoFit/>
          </a:bodyPr>
          <a:lstStyle/>
          <a:p>
            <a:pPr marL="184785" marR="5080" indent="-172085" algn="just">
              <a:lnSpc>
                <a:spcPct val="129000"/>
              </a:lnSpc>
              <a:buFont typeface="Calibri" panose="020F0502020204030204"/>
              <a:buChar char="•"/>
              <a:tabLst>
                <a:tab pos="185420" algn="l"/>
              </a:tabLst>
            </a:pPr>
            <a:r>
              <a:rPr sz="1600" spc="35" dirty="0">
                <a:solidFill>
                  <a:prstClr val="black"/>
                </a:solidFill>
                <a:latin typeface="微软雅黑" panose="020B0503020204020204" charset="-122"/>
                <a:cs typeface="微软雅黑" panose="020B0503020204020204" charset="-122"/>
              </a:rPr>
              <a:t>代表了无线局</a:t>
            </a:r>
            <a:r>
              <a:rPr sz="1600" spc="25" dirty="0">
                <a:solidFill>
                  <a:prstClr val="black"/>
                </a:solidFill>
                <a:latin typeface="微软雅黑" panose="020B0503020204020204" charset="-122"/>
                <a:cs typeface="微软雅黑" panose="020B0503020204020204" charset="-122"/>
              </a:rPr>
              <a:t>域</a:t>
            </a:r>
            <a:r>
              <a:rPr sz="1600" spc="35" dirty="0">
                <a:solidFill>
                  <a:prstClr val="black"/>
                </a:solidFill>
                <a:latin typeface="微软雅黑" panose="020B0503020204020204" charset="-122"/>
                <a:cs typeface="微软雅黑" panose="020B0503020204020204" charset="-122"/>
              </a:rPr>
              <a:t>网组网技</a:t>
            </a:r>
            <a:r>
              <a:rPr sz="1600" spc="55" dirty="0">
                <a:solidFill>
                  <a:prstClr val="black"/>
                </a:solidFill>
                <a:latin typeface="微软雅黑" panose="020B0503020204020204" charset="-122"/>
                <a:cs typeface="微软雅黑" panose="020B0503020204020204" charset="-122"/>
              </a:rPr>
              <a:t>术</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广泛</a:t>
            </a:r>
            <a:r>
              <a:rPr sz="1600" spc="25" dirty="0">
                <a:solidFill>
                  <a:prstClr val="black"/>
                </a:solidFill>
                <a:latin typeface="微软雅黑" panose="020B0503020204020204" charset="-122"/>
                <a:cs typeface="微软雅黑" panose="020B0503020204020204" charset="-122"/>
              </a:rPr>
              <a:t>应</a:t>
            </a:r>
            <a:r>
              <a:rPr sz="1600" spc="35" dirty="0">
                <a:solidFill>
                  <a:prstClr val="black"/>
                </a:solidFill>
                <a:latin typeface="微软雅黑" panose="020B0503020204020204" charset="-122"/>
                <a:cs typeface="微软雅黑" panose="020B0503020204020204" charset="-122"/>
              </a:rPr>
              <a:t>用于家</a:t>
            </a:r>
            <a:r>
              <a:rPr sz="1600" spc="50" dirty="0">
                <a:solidFill>
                  <a:prstClr val="black"/>
                </a:solidFill>
                <a:latin typeface="微软雅黑" panose="020B0503020204020204" charset="-122"/>
                <a:cs typeface="微软雅黑" panose="020B0503020204020204" charset="-122"/>
              </a:rPr>
              <a:t>庭</a:t>
            </a:r>
            <a:r>
              <a:rPr sz="1600" spc="4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商</a:t>
            </a:r>
            <a:r>
              <a:rPr sz="1600" spc="25" dirty="0">
                <a:solidFill>
                  <a:prstClr val="black"/>
                </a:solidFill>
                <a:latin typeface="微软雅黑" panose="020B0503020204020204" charset="-122"/>
                <a:cs typeface="微软雅黑" panose="020B0503020204020204" charset="-122"/>
              </a:rPr>
              <a:t>业</a:t>
            </a:r>
            <a:r>
              <a:rPr sz="1600" spc="35" dirty="0">
                <a:solidFill>
                  <a:prstClr val="black"/>
                </a:solidFill>
                <a:latin typeface="微软雅黑" panose="020B0503020204020204" charset="-122"/>
                <a:cs typeface="微软雅黑" panose="020B0503020204020204" charset="-122"/>
              </a:rPr>
              <a:t>和工业场景</a:t>
            </a:r>
            <a:r>
              <a:rPr sz="1600" spc="50" dirty="0">
                <a:solidFill>
                  <a:prstClr val="black"/>
                </a:solidFill>
                <a:latin typeface="微软雅黑" panose="020B0503020204020204" charset="-122"/>
                <a:cs typeface="微软雅黑" panose="020B0503020204020204" charset="-122"/>
              </a:rPr>
              <a:t>中</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成为 </a:t>
            </a:r>
            <a:r>
              <a:rPr sz="1600" spc="40" dirty="0">
                <a:solidFill>
                  <a:prstClr val="black"/>
                </a:solidFill>
                <a:latin typeface="微软雅黑" panose="020B0503020204020204" charset="-122"/>
                <a:cs typeface="微软雅黑" panose="020B0503020204020204" charset="-122"/>
              </a:rPr>
              <a:t>最</a:t>
            </a:r>
            <a:r>
              <a:rPr sz="1600" spc="50" dirty="0">
                <a:solidFill>
                  <a:prstClr val="black"/>
                </a:solidFill>
                <a:latin typeface="微软雅黑" panose="020B0503020204020204" charset="-122"/>
                <a:cs typeface="微软雅黑" panose="020B0503020204020204" charset="-122"/>
              </a:rPr>
              <a:t>主</a:t>
            </a:r>
            <a:r>
              <a:rPr sz="1600" spc="40" dirty="0">
                <a:solidFill>
                  <a:prstClr val="black"/>
                </a:solidFill>
                <a:latin typeface="微软雅黑" panose="020B0503020204020204" charset="-122"/>
                <a:cs typeface="微软雅黑" panose="020B0503020204020204" charset="-122"/>
              </a:rPr>
              <a:t>流</a:t>
            </a:r>
            <a:r>
              <a:rPr sz="1600" spc="50" dirty="0">
                <a:solidFill>
                  <a:prstClr val="black"/>
                </a:solidFill>
                <a:latin typeface="微软雅黑" panose="020B0503020204020204" charset="-122"/>
                <a:cs typeface="微软雅黑" panose="020B0503020204020204" charset="-122"/>
              </a:rPr>
              <a:t>的联</a:t>
            </a:r>
            <a:r>
              <a:rPr sz="1600" spc="40" dirty="0">
                <a:solidFill>
                  <a:prstClr val="black"/>
                </a:solidFill>
                <a:latin typeface="微软雅黑" panose="020B0503020204020204" charset="-122"/>
                <a:cs typeface="微软雅黑" panose="020B0503020204020204" charset="-122"/>
              </a:rPr>
              <a:t>网</a:t>
            </a:r>
            <a:r>
              <a:rPr sz="1600" spc="50" dirty="0">
                <a:solidFill>
                  <a:prstClr val="black"/>
                </a:solidFill>
                <a:latin typeface="微软雅黑" panose="020B0503020204020204" charset="-122"/>
                <a:cs typeface="微软雅黑" panose="020B0503020204020204" charset="-122"/>
              </a:rPr>
              <a:t>方</a:t>
            </a:r>
            <a:r>
              <a:rPr sz="1600" spc="40" dirty="0">
                <a:solidFill>
                  <a:prstClr val="black"/>
                </a:solidFill>
                <a:latin typeface="微软雅黑" panose="020B0503020204020204" charset="-122"/>
                <a:cs typeface="微软雅黑" panose="020B0503020204020204" charset="-122"/>
              </a:rPr>
              <a:t>式</a:t>
            </a:r>
            <a:r>
              <a:rPr sz="1600" spc="50" dirty="0">
                <a:solidFill>
                  <a:prstClr val="black"/>
                </a:solidFill>
                <a:latin typeface="微软雅黑" panose="020B0503020204020204" charset="-122"/>
                <a:cs typeface="微软雅黑" panose="020B0503020204020204" charset="-122"/>
              </a:rPr>
              <a:t>之</a:t>
            </a:r>
            <a:r>
              <a:rPr sz="1600" spc="55" dirty="0">
                <a:solidFill>
                  <a:prstClr val="black"/>
                </a:solidFill>
                <a:latin typeface="微软雅黑" panose="020B0503020204020204" charset="-122"/>
                <a:cs typeface="微软雅黑" panose="020B0503020204020204" charset="-122"/>
              </a:rPr>
              <a:t>一。</a:t>
            </a:r>
            <a:r>
              <a:rPr sz="1600" spc="10" dirty="0">
                <a:solidFill>
                  <a:prstClr val="black"/>
                </a:solidFill>
                <a:cs typeface="Calibri" panose="020F0502020204030204"/>
              </a:rPr>
              <a:t>WIFI</a:t>
            </a:r>
            <a:r>
              <a:rPr sz="1600" spc="50" dirty="0">
                <a:solidFill>
                  <a:prstClr val="black"/>
                </a:solidFill>
                <a:latin typeface="微软雅黑" panose="020B0503020204020204" charset="-122"/>
                <a:cs typeface="微软雅黑" panose="020B0503020204020204" charset="-122"/>
              </a:rPr>
              <a:t>为</a:t>
            </a:r>
            <a:r>
              <a:rPr sz="1600" spc="40" dirty="0">
                <a:solidFill>
                  <a:prstClr val="black"/>
                </a:solidFill>
                <a:latin typeface="微软雅黑" panose="020B0503020204020204" charset="-122"/>
                <a:cs typeface="微软雅黑" panose="020B0503020204020204" charset="-122"/>
              </a:rPr>
              <a:t>建</a:t>
            </a:r>
            <a:r>
              <a:rPr sz="1600" spc="50" dirty="0">
                <a:solidFill>
                  <a:prstClr val="black"/>
                </a:solidFill>
                <a:latin typeface="微软雅黑" panose="020B0503020204020204" charset="-122"/>
                <a:cs typeface="微软雅黑" panose="020B0503020204020204" charset="-122"/>
              </a:rPr>
              <a:t>筑</a:t>
            </a:r>
            <a:r>
              <a:rPr sz="1600" spc="40" dirty="0">
                <a:solidFill>
                  <a:prstClr val="black"/>
                </a:solidFill>
                <a:latin typeface="微软雅黑" panose="020B0503020204020204" charset="-122"/>
                <a:cs typeface="微软雅黑" panose="020B0503020204020204" charset="-122"/>
              </a:rPr>
              <a:t>物</a:t>
            </a:r>
            <a:r>
              <a:rPr sz="1600" spc="50" dirty="0">
                <a:solidFill>
                  <a:prstClr val="black"/>
                </a:solidFill>
                <a:latin typeface="微软雅黑" panose="020B0503020204020204" charset="-122"/>
                <a:cs typeface="微软雅黑" panose="020B0503020204020204" charset="-122"/>
              </a:rPr>
              <a:t>内组</a:t>
            </a:r>
            <a:r>
              <a:rPr sz="1600" spc="40" dirty="0">
                <a:solidFill>
                  <a:prstClr val="black"/>
                </a:solidFill>
                <a:latin typeface="微软雅黑" panose="020B0503020204020204" charset="-122"/>
                <a:cs typeface="微软雅黑" panose="020B0503020204020204" charset="-122"/>
              </a:rPr>
              <a:t>网</a:t>
            </a:r>
            <a:r>
              <a:rPr sz="1600" spc="50" dirty="0">
                <a:solidFill>
                  <a:prstClr val="black"/>
                </a:solidFill>
                <a:latin typeface="微软雅黑" panose="020B0503020204020204" charset="-122"/>
                <a:cs typeface="微软雅黑" panose="020B0503020204020204" charset="-122"/>
              </a:rPr>
              <a:t>提</a:t>
            </a:r>
            <a:r>
              <a:rPr sz="1600" spc="40" dirty="0">
                <a:solidFill>
                  <a:prstClr val="black"/>
                </a:solidFill>
                <a:latin typeface="微软雅黑" panose="020B0503020204020204" charset="-122"/>
                <a:cs typeface="微软雅黑" panose="020B0503020204020204" charset="-122"/>
              </a:rPr>
              <a:t>供</a:t>
            </a:r>
            <a:r>
              <a:rPr sz="1600" spc="50" dirty="0">
                <a:solidFill>
                  <a:prstClr val="black"/>
                </a:solidFill>
                <a:latin typeface="微软雅黑" panose="020B0503020204020204" charset="-122"/>
                <a:cs typeface="微软雅黑" panose="020B0503020204020204" charset="-122"/>
              </a:rPr>
              <a:t>了</a:t>
            </a:r>
            <a:r>
              <a:rPr sz="1600" spc="40" dirty="0">
                <a:solidFill>
                  <a:prstClr val="black"/>
                </a:solidFill>
                <a:latin typeface="微软雅黑" panose="020B0503020204020204" charset="-122"/>
                <a:cs typeface="微软雅黑" panose="020B0503020204020204" charset="-122"/>
              </a:rPr>
              <a:t>极</a:t>
            </a:r>
            <a:r>
              <a:rPr sz="1600" spc="50" dirty="0">
                <a:solidFill>
                  <a:prstClr val="black"/>
                </a:solidFill>
                <a:latin typeface="微软雅黑" panose="020B0503020204020204" charset="-122"/>
                <a:cs typeface="微软雅黑" panose="020B0503020204020204" charset="-122"/>
              </a:rPr>
              <a:t>大的</a:t>
            </a:r>
            <a:r>
              <a:rPr sz="1600" spc="40" dirty="0">
                <a:solidFill>
                  <a:prstClr val="black"/>
                </a:solidFill>
                <a:latin typeface="微软雅黑" panose="020B0503020204020204" charset="-122"/>
                <a:cs typeface="微软雅黑" panose="020B0503020204020204" charset="-122"/>
              </a:rPr>
              <a:t>便</a:t>
            </a:r>
            <a:r>
              <a:rPr sz="1600" spc="75" dirty="0">
                <a:solidFill>
                  <a:prstClr val="black"/>
                </a:solidFill>
                <a:latin typeface="微软雅黑" panose="020B0503020204020204" charset="-122"/>
                <a:cs typeface="微软雅黑" panose="020B0503020204020204" charset="-122"/>
              </a:rPr>
              <a:t>利</a:t>
            </a:r>
            <a:r>
              <a:rPr sz="1600" spc="40"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避</a:t>
            </a:r>
            <a:r>
              <a:rPr sz="1600" spc="40" dirty="0">
                <a:solidFill>
                  <a:prstClr val="black"/>
                </a:solidFill>
                <a:latin typeface="微软雅黑" panose="020B0503020204020204" charset="-122"/>
                <a:cs typeface="微软雅黑" panose="020B0503020204020204" charset="-122"/>
              </a:rPr>
              <a:t>免</a:t>
            </a:r>
            <a:r>
              <a:rPr sz="1600" spc="-5" dirty="0">
                <a:solidFill>
                  <a:prstClr val="black"/>
                </a:solidFill>
                <a:latin typeface="微软雅黑" panose="020B0503020204020204" charset="-122"/>
                <a:cs typeface="微软雅黑" panose="020B0503020204020204" charset="-122"/>
              </a:rPr>
              <a:t>了 </a:t>
            </a:r>
            <a:r>
              <a:rPr sz="1600" spc="35" dirty="0">
                <a:solidFill>
                  <a:prstClr val="black"/>
                </a:solidFill>
                <a:latin typeface="微软雅黑" panose="020B0503020204020204" charset="-122"/>
                <a:cs typeface="微软雅黑" panose="020B0503020204020204" charset="-122"/>
              </a:rPr>
              <a:t>物</a:t>
            </a:r>
            <a:r>
              <a:rPr sz="1600" spc="50" dirty="0">
                <a:solidFill>
                  <a:prstClr val="black"/>
                </a:solidFill>
                <a:latin typeface="微软雅黑" panose="020B0503020204020204" charset="-122"/>
                <a:cs typeface="微软雅黑" panose="020B0503020204020204" charset="-122"/>
              </a:rPr>
              <a:t>理</a:t>
            </a:r>
            <a:r>
              <a:rPr sz="1600" spc="35" dirty="0">
                <a:solidFill>
                  <a:prstClr val="black"/>
                </a:solidFill>
                <a:latin typeface="微软雅黑" panose="020B0503020204020204" charset="-122"/>
                <a:cs typeface="微软雅黑" panose="020B0503020204020204" charset="-122"/>
              </a:rPr>
              <a:t>布</a:t>
            </a:r>
            <a:r>
              <a:rPr sz="1600" spc="50" dirty="0">
                <a:solidFill>
                  <a:prstClr val="black"/>
                </a:solidFill>
                <a:latin typeface="微软雅黑" panose="020B0503020204020204" charset="-122"/>
                <a:cs typeface="微软雅黑" panose="020B0503020204020204" charset="-122"/>
              </a:rPr>
              <a:t>线和</a:t>
            </a:r>
            <a:r>
              <a:rPr sz="1600" spc="35" dirty="0">
                <a:solidFill>
                  <a:prstClr val="black"/>
                </a:solidFill>
                <a:latin typeface="微软雅黑" panose="020B0503020204020204" charset="-122"/>
                <a:cs typeface="微软雅黑" panose="020B0503020204020204" charset="-122"/>
              </a:rPr>
              <a:t>施</a:t>
            </a:r>
            <a:r>
              <a:rPr sz="1600" spc="60"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a:t>
            </a:r>
            <a:r>
              <a:rPr sz="1600" spc="15" dirty="0">
                <a:solidFill>
                  <a:prstClr val="black"/>
                </a:solidFill>
                <a:cs typeface="Calibri" panose="020F0502020204030204"/>
              </a:rPr>
              <a:t>WIFI</a:t>
            </a:r>
            <a:r>
              <a:rPr sz="1600" spc="40" dirty="0">
                <a:solidFill>
                  <a:prstClr val="black"/>
                </a:solidFill>
                <a:latin typeface="微软雅黑" panose="020B0503020204020204" charset="-122"/>
                <a:cs typeface="微软雅黑" panose="020B0503020204020204" charset="-122"/>
              </a:rPr>
              <a:t>网</a:t>
            </a:r>
            <a:r>
              <a:rPr sz="1600" spc="50" dirty="0">
                <a:solidFill>
                  <a:prstClr val="black"/>
                </a:solidFill>
                <a:latin typeface="微软雅黑" panose="020B0503020204020204" charset="-122"/>
                <a:cs typeface="微软雅黑" panose="020B0503020204020204" charset="-122"/>
              </a:rPr>
              <a:t>络</a:t>
            </a:r>
            <a:r>
              <a:rPr sz="1600" spc="40" dirty="0">
                <a:solidFill>
                  <a:prstClr val="black"/>
                </a:solidFill>
                <a:latin typeface="微软雅黑" panose="020B0503020204020204" charset="-122"/>
                <a:cs typeface="微软雅黑" panose="020B0503020204020204" charset="-122"/>
              </a:rPr>
              <a:t>的</a:t>
            </a:r>
            <a:r>
              <a:rPr sz="1600" spc="50" dirty="0">
                <a:solidFill>
                  <a:prstClr val="black"/>
                </a:solidFill>
                <a:latin typeface="微软雅黑" panose="020B0503020204020204" charset="-122"/>
                <a:cs typeface="微软雅黑" panose="020B0503020204020204" charset="-122"/>
              </a:rPr>
              <a:t>范</a:t>
            </a:r>
            <a:r>
              <a:rPr sz="1600" spc="40" dirty="0">
                <a:solidFill>
                  <a:prstClr val="black"/>
                </a:solidFill>
                <a:latin typeface="微软雅黑" panose="020B0503020204020204" charset="-122"/>
                <a:cs typeface="微软雅黑" panose="020B0503020204020204" charset="-122"/>
              </a:rPr>
              <a:t>围</a:t>
            </a:r>
            <a:r>
              <a:rPr sz="1600" spc="50" dirty="0">
                <a:solidFill>
                  <a:prstClr val="black"/>
                </a:solidFill>
                <a:latin typeface="微软雅黑" panose="020B0503020204020204" charset="-122"/>
                <a:cs typeface="微软雅黑" panose="020B0503020204020204" charset="-122"/>
              </a:rPr>
              <a:t>可</a:t>
            </a:r>
            <a:r>
              <a:rPr sz="1600" spc="40" dirty="0">
                <a:solidFill>
                  <a:prstClr val="black"/>
                </a:solidFill>
                <a:latin typeface="微软雅黑" panose="020B0503020204020204" charset="-122"/>
                <a:cs typeface="微软雅黑" panose="020B0503020204020204" charset="-122"/>
              </a:rPr>
              <a:t>以</a:t>
            </a:r>
            <a:r>
              <a:rPr sz="1600" spc="50" dirty="0">
                <a:solidFill>
                  <a:prstClr val="black"/>
                </a:solidFill>
                <a:latin typeface="微软雅黑" panose="020B0503020204020204" charset="-122"/>
                <a:cs typeface="微软雅黑" panose="020B0503020204020204" charset="-122"/>
              </a:rPr>
              <a:t>小到</a:t>
            </a:r>
            <a:r>
              <a:rPr sz="1600" spc="40" dirty="0">
                <a:solidFill>
                  <a:prstClr val="black"/>
                </a:solidFill>
                <a:latin typeface="微软雅黑" panose="020B0503020204020204" charset="-122"/>
                <a:cs typeface="微软雅黑" panose="020B0503020204020204" charset="-122"/>
              </a:rPr>
              <a:t>一</a:t>
            </a:r>
            <a:r>
              <a:rPr sz="1600" spc="50" dirty="0">
                <a:solidFill>
                  <a:prstClr val="black"/>
                </a:solidFill>
                <a:latin typeface="微软雅黑" panose="020B0503020204020204" charset="-122"/>
                <a:cs typeface="微软雅黑" panose="020B0503020204020204" charset="-122"/>
              </a:rPr>
              <a:t>个</a:t>
            </a:r>
            <a:r>
              <a:rPr sz="1600" spc="40" dirty="0">
                <a:solidFill>
                  <a:prstClr val="black"/>
                </a:solidFill>
                <a:latin typeface="微软雅黑" panose="020B0503020204020204" charset="-122"/>
                <a:cs typeface="微软雅黑" panose="020B0503020204020204" charset="-122"/>
              </a:rPr>
              <a:t>房</a:t>
            </a:r>
            <a:r>
              <a:rPr sz="1600" spc="50" dirty="0">
                <a:solidFill>
                  <a:prstClr val="black"/>
                </a:solidFill>
                <a:latin typeface="微软雅黑" panose="020B0503020204020204" charset="-122"/>
                <a:cs typeface="微软雅黑" panose="020B0503020204020204" charset="-122"/>
              </a:rPr>
              <a:t>间</a:t>
            </a:r>
            <a:r>
              <a:rPr sz="1600" spc="40" dirty="0">
                <a:solidFill>
                  <a:prstClr val="black"/>
                </a:solidFill>
                <a:latin typeface="微软雅黑" panose="020B0503020204020204" charset="-122"/>
                <a:cs typeface="微软雅黑" panose="020B0503020204020204" charset="-122"/>
              </a:rPr>
              <a:t>的</a:t>
            </a:r>
            <a:r>
              <a:rPr sz="1600" spc="50" dirty="0">
                <a:solidFill>
                  <a:prstClr val="black"/>
                </a:solidFill>
                <a:latin typeface="微软雅黑" panose="020B0503020204020204" charset="-122"/>
                <a:cs typeface="微软雅黑" panose="020B0503020204020204" charset="-122"/>
              </a:rPr>
              <a:t>范</a:t>
            </a:r>
            <a:r>
              <a:rPr sz="1600" spc="45" dirty="0">
                <a:solidFill>
                  <a:prstClr val="black"/>
                </a:solidFill>
                <a:latin typeface="微软雅黑" panose="020B0503020204020204" charset="-122"/>
                <a:cs typeface="微软雅黑" panose="020B0503020204020204" charset="-122"/>
              </a:rPr>
              <a:t>围</a:t>
            </a:r>
            <a:r>
              <a:rPr sz="1600" spc="40"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也</a:t>
            </a:r>
            <a:r>
              <a:rPr sz="1600" spc="35" dirty="0">
                <a:solidFill>
                  <a:prstClr val="black"/>
                </a:solidFill>
                <a:latin typeface="微软雅黑" panose="020B0503020204020204" charset="-122"/>
                <a:cs typeface="微软雅黑" panose="020B0503020204020204" charset="-122"/>
              </a:rPr>
              <a:t>可</a:t>
            </a:r>
            <a:r>
              <a:rPr sz="1600" spc="50" dirty="0">
                <a:solidFill>
                  <a:prstClr val="black"/>
                </a:solidFill>
                <a:latin typeface="微软雅黑" panose="020B0503020204020204" charset="-122"/>
                <a:cs typeface="微软雅黑" panose="020B0503020204020204" charset="-122"/>
              </a:rPr>
              <a:t>以</a:t>
            </a:r>
            <a:r>
              <a:rPr sz="1600" spc="35" dirty="0">
                <a:solidFill>
                  <a:prstClr val="black"/>
                </a:solidFill>
                <a:latin typeface="微软雅黑" panose="020B0503020204020204" charset="-122"/>
                <a:cs typeface="微软雅黑" panose="020B0503020204020204" charset="-122"/>
              </a:rPr>
              <a:t>大</a:t>
            </a:r>
            <a:r>
              <a:rPr sz="1600" spc="-5" dirty="0">
                <a:solidFill>
                  <a:prstClr val="black"/>
                </a:solidFill>
                <a:latin typeface="微软雅黑" panose="020B0503020204020204" charset="-122"/>
                <a:cs typeface="微软雅黑" panose="020B0503020204020204" charset="-122"/>
              </a:rPr>
              <a:t>到 城镇的级别，带宽可从数十</a:t>
            </a:r>
            <a:r>
              <a:rPr sz="1600" spc="-5" dirty="0">
                <a:solidFill>
                  <a:prstClr val="black"/>
                </a:solidFill>
                <a:cs typeface="Calibri" panose="020F0502020204030204"/>
              </a:rPr>
              <a:t>Mb</a:t>
            </a:r>
            <a:r>
              <a:rPr sz="1600" spc="-20" dirty="0">
                <a:solidFill>
                  <a:prstClr val="black"/>
                </a:solidFill>
                <a:cs typeface="Calibri" panose="020F0502020204030204"/>
              </a:rPr>
              <a:t>p</a:t>
            </a:r>
            <a:r>
              <a:rPr sz="1600" spc="-5" dirty="0">
                <a:solidFill>
                  <a:prstClr val="black"/>
                </a:solidFill>
                <a:cs typeface="Calibri" panose="020F0502020204030204"/>
              </a:rPr>
              <a:t>s</a:t>
            </a:r>
            <a:r>
              <a:rPr sz="1600" spc="-5" dirty="0">
                <a:solidFill>
                  <a:prstClr val="black"/>
                </a:solidFill>
                <a:latin typeface="微软雅黑" panose="020B0503020204020204" charset="-122"/>
                <a:cs typeface="微软雅黑" panose="020B0503020204020204" charset="-122"/>
              </a:rPr>
              <a:t>到</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百</a:t>
            </a:r>
            <a:r>
              <a:rPr sz="1600" spc="-5" dirty="0">
                <a:solidFill>
                  <a:prstClr val="black"/>
                </a:solidFill>
                <a:cs typeface="Calibri" panose="020F0502020204030204"/>
              </a:rPr>
              <a:t>Mb</a:t>
            </a:r>
            <a:r>
              <a:rPr sz="1600" spc="-20" dirty="0">
                <a:solidFill>
                  <a:prstClr val="black"/>
                </a:solidFill>
                <a:cs typeface="Calibri" panose="020F0502020204030204"/>
              </a:rPr>
              <a:t>p</a:t>
            </a:r>
            <a:r>
              <a:rPr sz="1600" dirty="0">
                <a:solidFill>
                  <a:prstClr val="black"/>
                </a:solidFill>
                <a:cs typeface="Calibri" panose="020F0502020204030204"/>
              </a:rPr>
              <a:t>s</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12" name="object 12"/>
          <p:cNvSpPr/>
          <p:nvPr/>
        </p:nvSpPr>
        <p:spPr>
          <a:xfrm>
            <a:off x="2113788" y="4424171"/>
            <a:ext cx="2747772" cy="50749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3" name="object 13"/>
          <p:cNvSpPr txBox="1"/>
          <p:nvPr/>
        </p:nvSpPr>
        <p:spPr>
          <a:xfrm>
            <a:off x="1737486" y="959739"/>
            <a:ext cx="8717915" cy="1499870"/>
          </a:xfrm>
          <a:prstGeom prst="rect">
            <a:avLst/>
          </a:prstGeom>
        </p:spPr>
        <p:txBody>
          <a:bodyPr vert="horz" wrap="square" lIns="0" tIns="0" rIns="0" bIns="0" rtlCol="0">
            <a:spAutoFit/>
          </a:bodyPr>
          <a:lstStyle/>
          <a:p>
            <a:pPr marL="2731135"/>
            <a:r>
              <a:rPr sz="3200" b="1" dirty="0">
                <a:solidFill>
                  <a:srgbClr val="00A755"/>
                </a:solidFill>
                <a:latin typeface="微软雅黑" panose="020B0503020204020204" charset="-122"/>
                <a:cs typeface="微软雅黑" panose="020B0503020204020204" charset="-122"/>
              </a:rPr>
              <a:t>物联网关北向连接</a:t>
            </a:r>
            <a:endParaRPr sz="3200">
              <a:solidFill>
                <a:prstClr val="black"/>
              </a:solidFill>
              <a:latin typeface="微软雅黑" panose="020B0503020204020204" charset="-122"/>
              <a:cs typeface="微软雅黑" panose="020B0503020204020204" charset="-122"/>
            </a:endParaRPr>
          </a:p>
          <a:p>
            <a:pPr marL="12700" marR="5080" indent="476885">
              <a:lnSpc>
                <a:spcPct val="150000"/>
              </a:lnSpc>
              <a:spcBef>
                <a:spcPts val="1275"/>
              </a:spcBef>
            </a:pPr>
            <a:r>
              <a:rPr spc="95" dirty="0">
                <a:solidFill>
                  <a:prstClr val="black"/>
                </a:solidFill>
                <a:latin typeface="微软雅黑" panose="020B0503020204020204" charset="-122"/>
                <a:cs typeface="微软雅黑" panose="020B0503020204020204" charset="-122"/>
              </a:rPr>
              <a:t>北向接口需要接入互</a:t>
            </a:r>
            <a:r>
              <a:rPr spc="80" dirty="0">
                <a:solidFill>
                  <a:prstClr val="black"/>
                </a:solidFill>
                <a:latin typeface="微软雅黑" panose="020B0503020204020204" charset="-122"/>
                <a:cs typeface="微软雅黑" panose="020B0503020204020204" charset="-122"/>
              </a:rPr>
              <a:t>联</a:t>
            </a:r>
            <a:r>
              <a:rPr spc="95" dirty="0">
                <a:solidFill>
                  <a:prstClr val="black"/>
                </a:solidFill>
                <a:latin typeface="微软雅黑" panose="020B0503020204020204" charset="-122"/>
                <a:cs typeface="微软雅黑" panose="020B0503020204020204" charset="-122"/>
              </a:rPr>
              <a:t>网，</a:t>
            </a:r>
            <a:r>
              <a:rPr spc="90" dirty="0">
                <a:solidFill>
                  <a:prstClr val="black"/>
                </a:solidFill>
                <a:latin typeface="微软雅黑" panose="020B0503020204020204" charset="-122"/>
                <a:cs typeface="微软雅黑" panose="020B0503020204020204" charset="-122"/>
              </a:rPr>
              <a:t>常见连</a:t>
            </a:r>
            <a:r>
              <a:rPr spc="80" dirty="0">
                <a:solidFill>
                  <a:prstClr val="black"/>
                </a:solidFill>
                <a:latin typeface="微软雅黑" panose="020B0503020204020204" charset="-122"/>
                <a:cs typeface="微软雅黑" panose="020B0503020204020204" charset="-122"/>
              </a:rPr>
              <a:t>接</a:t>
            </a:r>
            <a:r>
              <a:rPr spc="90" dirty="0">
                <a:solidFill>
                  <a:prstClr val="black"/>
                </a:solidFill>
                <a:latin typeface="微软雅黑" panose="020B0503020204020204" charset="-122"/>
                <a:cs typeface="微软雅黑" panose="020B0503020204020204" charset="-122"/>
              </a:rPr>
              <a:t>方式主要有</a:t>
            </a:r>
            <a:r>
              <a:rPr spc="105" dirty="0">
                <a:solidFill>
                  <a:prstClr val="black"/>
                </a:solidFill>
                <a:latin typeface="微软雅黑" panose="020B0503020204020204" charset="-122"/>
                <a:cs typeface="微软雅黑" panose="020B0503020204020204" charset="-122"/>
              </a:rPr>
              <a:t>：</a:t>
            </a:r>
            <a:r>
              <a:rPr spc="60" dirty="0">
                <a:solidFill>
                  <a:prstClr val="black"/>
                </a:solidFill>
                <a:latin typeface="微软雅黑" panose="020B0503020204020204" charset="-122"/>
                <a:cs typeface="微软雅黑" panose="020B0503020204020204" charset="-122"/>
              </a:rPr>
              <a:t>R</a:t>
            </a:r>
            <a:r>
              <a:rPr spc="-5" dirty="0">
                <a:solidFill>
                  <a:prstClr val="black"/>
                </a:solidFill>
                <a:latin typeface="微软雅黑" panose="020B0503020204020204" charset="-122"/>
                <a:cs typeface="微软雅黑" panose="020B0503020204020204" charset="-122"/>
              </a:rPr>
              <a:t>J</a:t>
            </a:r>
            <a:r>
              <a:rPr dirty="0">
                <a:solidFill>
                  <a:prstClr val="black"/>
                </a:solidFill>
                <a:latin typeface="微软雅黑" panose="020B0503020204020204" charset="-122"/>
                <a:cs typeface="微软雅黑" panose="020B0503020204020204" charset="-122"/>
              </a:rPr>
              <a:t>4</a:t>
            </a:r>
            <a:r>
              <a:rPr spc="95" dirty="0">
                <a:solidFill>
                  <a:prstClr val="black"/>
                </a:solidFill>
                <a:latin typeface="微软雅黑" panose="020B0503020204020204" charset="-122"/>
                <a:cs typeface="微软雅黑" panose="020B0503020204020204" charset="-122"/>
              </a:rPr>
              <a:t>5</a:t>
            </a:r>
            <a:r>
              <a:rPr spc="80" dirty="0">
                <a:solidFill>
                  <a:prstClr val="black"/>
                </a:solidFill>
                <a:latin typeface="微软雅黑" panose="020B0503020204020204" charset="-122"/>
                <a:cs typeface="微软雅黑" panose="020B0503020204020204" charset="-122"/>
              </a:rPr>
              <a:t>以</a:t>
            </a:r>
            <a:r>
              <a:rPr spc="90" dirty="0">
                <a:solidFill>
                  <a:prstClr val="black"/>
                </a:solidFill>
                <a:latin typeface="微软雅黑" panose="020B0503020204020204" charset="-122"/>
                <a:cs typeface="微软雅黑" panose="020B0503020204020204" charset="-122"/>
              </a:rPr>
              <a:t>太网口</a:t>
            </a:r>
            <a:r>
              <a:rPr spc="95" dirty="0">
                <a:solidFill>
                  <a:prstClr val="black"/>
                </a:solidFill>
                <a:latin typeface="微软雅黑" panose="020B0503020204020204" charset="-122"/>
                <a:cs typeface="微软雅黑" panose="020B0503020204020204" charset="-122"/>
              </a:rPr>
              <a:t>，光纤接</a:t>
            </a:r>
            <a:r>
              <a:rPr spc="105" dirty="0">
                <a:solidFill>
                  <a:prstClr val="black"/>
                </a:solidFill>
                <a:latin typeface="微软雅黑" panose="020B0503020204020204" charset="-122"/>
                <a:cs typeface="微软雅黑" panose="020B0503020204020204" charset="-122"/>
              </a:rPr>
              <a:t>口</a:t>
            </a:r>
            <a:r>
              <a:rPr dirty="0">
                <a:solidFill>
                  <a:prstClr val="black"/>
                </a:solidFill>
                <a:latin typeface="微软雅黑" panose="020B0503020204020204" charset="-122"/>
                <a:cs typeface="微软雅黑" panose="020B0503020204020204" charset="-122"/>
              </a:rPr>
              <a:t>，  Wi-Fi，2</a:t>
            </a:r>
            <a:r>
              <a:rPr spc="5" dirty="0">
                <a:solidFill>
                  <a:prstClr val="black"/>
                </a:solidFill>
                <a:latin typeface="微软雅黑" panose="020B0503020204020204" charset="-122"/>
                <a:cs typeface="微软雅黑" panose="020B0503020204020204" charset="-122"/>
              </a:rPr>
              <a:t>G</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4</a:t>
            </a:r>
            <a:r>
              <a:rPr spc="5" dirty="0">
                <a:solidFill>
                  <a:prstClr val="black"/>
                </a:solidFill>
                <a:latin typeface="微软雅黑" panose="020B0503020204020204" charset="-122"/>
                <a:cs typeface="微软雅黑" panose="020B0503020204020204" charset="-122"/>
              </a:rPr>
              <a:t>G</a:t>
            </a:r>
            <a:r>
              <a:rPr dirty="0">
                <a:solidFill>
                  <a:prstClr val="black"/>
                </a:solidFill>
                <a:latin typeface="微软雅黑" panose="020B0503020204020204" charset="-122"/>
                <a:cs typeface="微软雅黑" panose="020B0503020204020204" charset="-122"/>
              </a:rPr>
              <a:t>、N</a:t>
            </a:r>
            <a:r>
              <a:rPr spc="-5" dirty="0">
                <a:solidFill>
                  <a:prstClr val="black"/>
                </a:solidFill>
                <a:latin typeface="微软雅黑" panose="020B0503020204020204" charset="-122"/>
                <a:cs typeface="微软雅黑" panose="020B0503020204020204" charset="-122"/>
              </a:rPr>
              <a:t>B</a:t>
            </a:r>
            <a:r>
              <a:rPr dirty="0">
                <a:solidFill>
                  <a:prstClr val="black"/>
                </a:solidFill>
                <a:latin typeface="微软雅黑" panose="020B0503020204020204" charset="-122"/>
                <a:cs typeface="微软雅黑" panose="020B0503020204020204" charset="-122"/>
              </a:rPr>
              <a:t>-I</a:t>
            </a:r>
            <a:r>
              <a:rPr spc="-5" dirty="0">
                <a:solidFill>
                  <a:prstClr val="black"/>
                </a:solidFill>
                <a:latin typeface="微软雅黑" panose="020B0503020204020204" charset="-122"/>
                <a:cs typeface="微软雅黑" panose="020B0503020204020204" charset="-122"/>
              </a:rPr>
              <a:t>oT</a:t>
            </a:r>
            <a:r>
              <a:rPr dirty="0">
                <a:solidFill>
                  <a:prstClr val="black"/>
                </a:solidFill>
                <a:latin typeface="微软雅黑" panose="020B0503020204020204" charset="-122"/>
                <a:cs typeface="微软雅黑" panose="020B0503020204020204" charset="-122"/>
              </a:rPr>
              <a:t>等蜂窝网络模组，卫星联网</a:t>
            </a:r>
            <a:r>
              <a:rPr spc="-10" dirty="0">
                <a:solidFill>
                  <a:prstClr val="black"/>
                </a:solidFill>
                <a:latin typeface="微软雅黑" panose="020B0503020204020204" charset="-122"/>
                <a:cs typeface="微软雅黑" panose="020B0503020204020204" charset="-122"/>
              </a:rPr>
              <a:t>等</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8676131" y="3916679"/>
            <a:ext cx="2223516" cy="20513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8441435" y="1618488"/>
            <a:ext cx="3236976" cy="201167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873252" y="1769364"/>
            <a:ext cx="7682865" cy="1889760"/>
          </a:xfrm>
          <a:custGeom>
            <a:avLst/>
            <a:gdLst/>
            <a:ahLst/>
            <a:cxnLst/>
            <a:rect l="l" t="t" r="r" b="b"/>
            <a:pathLst>
              <a:path w="7682865" h="1889760">
                <a:moveTo>
                  <a:pt x="0" y="1889760"/>
                </a:moveTo>
                <a:lnTo>
                  <a:pt x="7682483" y="1889760"/>
                </a:lnTo>
                <a:lnTo>
                  <a:pt x="7682483" y="0"/>
                </a:lnTo>
                <a:lnTo>
                  <a:pt x="0" y="0"/>
                </a:lnTo>
                <a:lnTo>
                  <a:pt x="0" y="1889760"/>
                </a:lnTo>
                <a:close/>
              </a:path>
            </a:pathLst>
          </a:custGeom>
          <a:ln w="6096">
            <a:solidFill>
              <a:srgbClr val="5B9BD4"/>
            </a:solidFill>
          </a:ln>
        </p:spPr>
        <p:txBody>
          <a:bodyPr wrap="square" lIns="0" tIns="0" rIns="0" bIns="0" rtlCol="0"/>
          <a:lstStyle/>
          <a:p>
            <a:endParaRPr>
              <a:solidFill>
                <a:prstClr val="black"/>
              </a:solidFill>
            </a:endParaRPr>
          </a:p>
        </p:txBody>
      </p:sp>
      <p:sp>
        <p:nvSpPr>
          <p:cNvPr id="8" name="object 8"/>
          <p:cNvSpPr/>
          <p:nvPr/>
        </p:nvSpPr>
        <p:spPr>
          <a:xfrm>
            <a:off x="1257300" y="1354836"/>
            <a:ext cx="1731264" cy="50292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873252" y="4035552"/>
            <a:ext cx="7682865" cy="1813560"/>
          </a:xfrm>
          <a:custGeom>
            <a:avLst/>
            <a:gdLst/>
            <a:ahLst/>
            <a:cxnLst/>
            <a:rect l="l" t="t" r="r" b="b"/>
            <a:pathLst>
              <a:path w="7682865" h="1813560">
                <a:moveTo>
                  <a:pt x="0" y="1813560"/>
                </a:moveTo>
                <a:lnTo>
                  <a:pt x="7682483" y="1813560"/>
                </a:lnTo>
                <a:lnTo>
                  <a:pt x="7682483" y="0"/>
                </a:lnTo>
                <a:lnTo>
                  <a:pt x="0" y="0"/>
                </a:lnTo>
                <a:lnTo>
                  <a:pt x="0" y="1813560"/>
                </a:lnTo>
                <a:close/>
              </a:path>
            </a:pathLst>
          </a:custGeom>
          <a:ln w="6096">
            <a:solidFill>
              <a:srgbClr val="5B9BD4"/>
            </a:solidFill>
          </a:ln>
        </p:spPr>
        <p:txBody>
          <a:bodyPr wrap="square" lIns="0" tIns="0" rIns="0" bIns="0" rtlCol="0"/>
          <a:lstStyle/>
          <a:p>
            <a:endParaRPr>
              <a:solidFill>
                <a:prstClr val="black"/>
              </a:solidFill>
            </a:endParaRPr>
          </a:p>
        </p:txBody>
      </p:sp>
      <p:sp>
        <p:nvSpPr>
          <p:cNvPr id="10" name="object 10"/>
          <p:cNvSpPr txBox="1"/>
          <p:nvPr/>
        </p:nvSpPr>
        <p:spPr>
          <a:xfrm>
            <a:off x="1220825" y="1904624"/>
            <a:ext cx="6990080" cy="3806825"/>
          </a:xfrm>
          <a:prstGeom prst="rect">
            <a:avLst/>
          </a:prstGeom>
        </p:spPr>
        <p:txBody>
          <a:bodyPr vert="horz" wrap="square" lIns="0" tIns="0" rIns="0" bIns="0" rtlCol="0">
            <a:spAutoFit/>
          </a:bodyPr>
          <a:lstStyle/>
          <a:p>
            <a:pPr marL="184785" marR="5080" indent="-172085" algn="just">
              <a:lnSpc>
                <a:spcPct val="129000"/>
              </a:lnSpc>
              <a:buFont typeface="Calibri" panose="020F0502020204030204"/>
              <a:buChar char="•"/>
              <a:tabLst>
                <a:tab pos="185420" algn="l"/>
              </a:tabLst>
            </a:pPr>
            <a:r>
              <a:rPr sz="1600" spc="15" dirty="0">
                <a:solidFill>
                  <a:prstClr val="black"/>
                </a:solidFill>
                <a:latin typeface="微软雅黑" panose="020B0503020204020204" charset="-122"/>
                <a:cs typeface="微软雅黑" panose="020B0503020204020204" charset="-122"/>
              </a:rPr>
              <a:t>我们的智能手</a:t>
            </a:r>
            <a:r>
              <a:rPr sz="1600" spc="25" dirty="0">
                <a:solidFill>
                  <a:prstClr val="black"/>
                </a:solidFill>
                <a:latin typeface="微软雅黑" panose="020B0503020204020204" charset="-122"/>
                <a:cs typeface="微软雅黑" panose="020B0503020204020204" charset="-122"/>
              </a:rPr>
              <a:t>机</a:t>
            </a:r>
            <a:r>
              <a:rPr sz="1600" spc="15" dirty="0">
                <a:solidFill>
                  <a:prstClr val="black"/>
                </a:solidFill>
                <a:latin typeface="微软雅黑" panose="020B0503020204020204" charset="-122"/>
                <a:cs typeface="微软雅黑" panose="020B0503020204020204" charset="-122"/>
              </a:rPr>
              <a:t>进行数据通信</a:t>
            </a:r>
            <a:r>
              <a:rPr sz="1600" spc="2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主要方式是移</a:t>
            </a:r>
            <a:r>
              <a:rPr sz="1600" spc="25" dirty="0">
                <a:solidFill>
                  <a:prstClr val="black"/>
                </a:solidFill>
                <a:latin typeface="微软雅黑" panose="020B0503020204020204" charset="-122"/>
                <a:cs typeface="微软雅黑" panose="020B0503020204020204" charset="-122"/>
              </a:rPr>
              <a:t>动</a:t>
            </a:r>
            <a:r>
              <a:rPr sz="1600" spc="15" dirty="0">
                <a:solidFill>
                  <a:prstClr val="black"/>
                </a:solidFill>
                <a:latin typeface="微软雅黑" panose="020B0503020204020204" charset="-122"/>
                <a:cs typeface="微软雅黑" panose="020B0503020204020204" charset="-122"/>
              </a:rPr>
              <a:t>蜂窝通信技</a:t>
            </a:r>
            <a:r>
              <a:rPr sz="1600" spc="55" dirty="0">
                <a:solidFill>
                  <a:prstClr val="black"/>
                </a:solidFill>
                <a:latin typeface="微软雅黑" panose="020B0503020204020204" charset="-122"/>
                <a:cs typeface="微软雅黑" panose="020B0503020204020204" charset="-122"/>
              </a:rPr>
              <a:t>术</a:t>
            </a:r>
            <a:r>
              <a:rPr sz="1600" spc="2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也就是</a:t>
            </a:r>
            <a:r>
              <a:rPr sz="1600" dirty="0">
                <a:solidFill>
                  <a:prstClr val="black"/>
                </a:solidFill>
                <a:latin typeface="微软雅黑" panose="020B0503020204020204" charset="-122"/>
                <a:cs typeface="微软雅黑" panose="020B0503020204020204" charset="-122"/>
              </a:rPr>
              <a:t>日</a:t>
            </a:r>
            <a:r>
              <a:rPr sz="1600" spc="-5" dirty="0">
                <a:solidFill>
                  <a:prstClr val="black"/>
                </a:solidFill>
                <a:latin typeface="微软雅黑" panose="020B0503020204020204" charset="-122"/>
                <a:cs typeface="微软雅黑" panose="020B0503020204020204" charset="-122"/>
              </a:rPr>
              <a:t>常 </a:t>
            </a:r>
            <a:r>
              <a:rPr sz="1600" spc="5" dirty="0">
                <a:solidFill>
                  <a:prstClr val="black"/>
                </a:solidFill>
                <a:latin typeface="微软雅黑" panose="020B0503020204020204" charset="-122"/>
                <a:cs typeface="微软雅黑" panose="020B0503020204020204" charset="-122"/>
              </a:rPr>
              <a:t>说的</a:t>
            </a:r>
            <a:r>
              <a:rPr sz="1600" dirty="0">
                <a:solidFill>
                  <a:prstClr val="black"/>
                </a:solidFill>
                <a:latin typeface="微软雅黑" panose="020B0503020204020204" charset="-122"/>
                <a:cs typeface="微软雅黑" panose="020B0503020204020204" charset="-122"/>
              </a:rPr>
              <a:t>“</a:t>
            </a:r>
            <a:r>
              <a:rPr sz="1600" dirty="0">
                <a:solidFill>
                  <a:prstClr val="black"/>
                </a:solidFill>
                <a:cs typeface="Calibri" panose="020F0502020204030204"/>
              </a:rPr>
              <a:t>xG</a:t>
            </a:r>
            <a:r>
              <a:rPr sz="160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cs typeface="Calibri" panose="020F0502020204030204"/>
              </a:rPr>
              <a:t>2G</a:t>
            </a:r>
            <a:r>
              <a:rPr sz="1600" spc="5" dirty="0">
                <a:solidFill>
                  <a:prstClr val="black"/>
                </a:solidFill>
                <a:latin typeface="微软雅黑" panose="020B0503020204020204" charset="-122"/>
                <a:cs typeface="微软雅黑" panose="020B0503020204020204" charset="-122"/>
              </a:rPr>
              <a:t>是相对早期</a:t>
            </a:r>
            <a:r>
              <a:rPr sz="1600" spc="15" dirty="0">
                <a:solidFill>
                  <a:prstClr val="black"/>
                </a:solidFill>
                <a:latin typeface="微软雅黑" panose="020B0503020204020204" charset="-122"/>
                <a:cs typeface="微软雅黑" panose="020B0503020204020204" charset="-122"/>
              </a:rPr>
              <a:t>的蜂</a:t>
            </a:r>
            <a:r>
              <a:rPr sz="1600" spc="5" dirty="0">
                <a:solidFill>
                  <a:prstClr val="black"/>
                </a:solidFill>
                <a:latin typeface="微软雅黑" panose="020B0503020204020204" charset="-122"/>
                <a:cs typeface="微软雅黑" panose="020B0503020204020204" charset="-122"/>
              </a:rPr>
              <a:t>窝通信技</a:t>
            </a:r>
            <a:r>
              <a:rPr sz="1600" spc="15" dirty="0">
                <a:solidFill>
                  <a:prstClr val="black"/>
                </a:solidFill>
                <a:latin typeface="微软雅黑" panose="020B0503020204020204" charset="-122"/>
                <a:cs typeface="微软雅黑" panose="020B0503020204020204" charset="-122"/>
              </a:rPr>
              <a:t>术</a:t>
            </a:r>
            <a:r>
              <a:rPr sz="1600" spc="2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过在一些传</a:t>
            </a:r>
            <a:r>
              <a:rPr sz="1600" spc="15" dirty="0">
                <a:solidFill>
                  <a:prstClr val="black"/>
                </a:solidFill>
                <a:latin typeface="微软雅黑" panose="020B0503020204020204" charset="-122"/>
                <a:cs typeface="微软雅黑" panose="020B0503020204020204" charset="-122"/>
              </a:rPr>
              <a:t>输数</a:t>
            </a:r>
            <a:r>
              <a:rPr sz="1600" spc="5" dirty="0">
                <a:solidFill>
                  <a:prstClr val="black"/>
                </a:solidFill>
                <a:latin typeface="微软雅黑" panose="020B0503020204020204" charset="-122"/>
                <a:cs typeface="微软雅黑" panose="020B0503020204020204" charset="-122"/>
              </a:rPr>
              <a:t>据量不大</a:t>
            </a:r>
            <a:r>
              <a:rPr sz="1600" spc="-5" dirty="0">
                <a:solidFill>
                  <a:prstClr val="black"/>
                </a:solidFill>
                <a:latin typeface="微软雅黑" panose="020B0503020204020204" charset="-122"/>
                <a:cs typeface="微软雅黑" panose="020B0503020204020204" charset="-122"/>
              </a:rPr>
              <a:t>的 </a:t>
            </a:r>
            <a:r>
              <a:rPr sz="1600" spc="5" dirty="0">
                <a:solidFill>
                  <a:prstClr val="black"/>
                </a:solidFill>
                <a:latin typeface="微软雅黑" panose="020B0503020204020204" charset="-122"/>
                <a:cs typeface="微软雅黑" panose="020B0503020204020204" charset="-122"/>
              </a:rPr>
              <a:t>场</a:t>
            </a:r>
            <a:r>
              <a:rPr sz="1600" spc="15" dirty="0">
                <a:solidFill>
                  <a:prstClr val="black"/>
                </a:solidFill>
                <a:latin typeface="微软雅黑" panose="020B0503020204020204" charset="-122"/>
                <a:cs typeface="微软雅黑" panose="020B0503020204020204" charset="-122"/>
              </a:rPr>
              <a:t>景</a:t>
            </a:r>
            <a:r>
              <a:rPr sz="1600" spc="5"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仍</a:t>
            </a:r>
            <a:r>
              <a:rPr sz="1600" spc="5" dirty="0">
                <a:solidFill>
                  <a:prstClr val="black"/>
                </a:solidFill>
                <a:latin typeface="微软雅黑" panose="020B0503020204020204" charset="-122"/>
                <a:cs typeface="微软雅黑" panose="020B0503020204020204" charset="-122"/>
              </a:rPr>
              <a:t>有</a:t>
            </a:r>
            <a:r>
              <a:rPr sz="1600" spc="15" dirty="0">
                <a:solidFill>
                  <a:prstClr val="black"/>
                </a:solidFill>
                <a:latin typeface="微软雅黑" panose="020B0503020204020204" charset="-122"/>
                <a:cs typeface="微软雅黑" panose="020B0503020204020204" charset="-122"/>
              </a:rPr>
              <a:t>不少</a:t>
            </a:r>
            <a:r>
              <a:rPr sz="1600" spc="5" dirty="0">
                <a:solidFill>
                  <a:prstClr val="black"/>
                </a:solidFill>
                <a:latin typeface="微软雅黑" panose="020B0503020204020204" charset="-122"/>
                <a:cs typeface="微软雅黑" panose="020B0503020204020204" charset="-122"/>
              </a:rPr>
              <a:t>采</a:t>
            </a:r>
            <a:r>
              <a:rPr sz="1600" spc="30" dirty="0">
                <a:solidFill>
                  <a:prstClr val="black"/>
                </a:solidFill>
                <a:latin typeface="微软雅黑" panose="020B0503020204020204" charset="-122"/>
                <a:cs typeface="微软雅黑" panose="020B0503020204020204" charset="-122"/>
              </a:rPr>
              <a:t>用</a:t>
            </a:r>
            <a:r>
              <a:rPr sz="1600" dirty="0">
                <a:solidFill>
                  <a:prstClr val="black"/>
                </a:solidFill>
                <a:cs typeface="Calibri" panose="020F0502020204030204"/>
              </a:rPr>
              <a:t>2G</a:t>
            </a:r>
            <a:r>
              <a:rPr sz="1600" spc="15" dirty="0">
                <a:solidFill>
                  <a:prstClr val="black"/>
                </a:solidFill>
                <a:latin typeface="微软雅黑" panose="020B0503020204020204" charset="-122"/>
                <a:cs typeface="微软雅黑" panose="020B0503020204020204" charset="-122"/>
              </a:rPr>
              <a:t>技</a:t>
            </a:r>
            <a:r>
              <a:rPr sz="1600" spc="5" dirty="0">
                <a:solidFill>
                  <a:prstClr val="black"/>
                </a:solidFill>
                <a:latin typeface="微软雅黑" panose="020B0503020204020204" charset="-122"/>
                <a:cs typeface="微软雅黑" panose="020B0503020204020204" charset="-122"/>
              </a:rPr>
              <a:t>术</a:t>
            </a:r>
            <a:r>
              <a:rPr sz="1600" spc="15" dirty="0">
                <a:solidFill>
                  <a:prstClr val="black"/>
                </a:solidFill>
                <a:latin typeface="微软雅黑" panose="020B0503020204020204" charset="-122"/>
                <a:cs typeface="微软雅黑" panose="020B0503020204020204" charset="-122"/>
              </a:rPr>
              <a:t>的联</a:t>
            </a:r>
            <a:r>
              <a:rPr sz="1600" spc="5" dirty="0">
                <a:solidFill>
                  <a:prstClr val="black"/>
                </a:solidFill>
                <a:latin typeface="微软雅黑" panose="020B0503020204020204" charset="-122"/>
                <a:cs typeface="微软雅黑" panose="020B0503020204020204" charset="-122"/>
              </a:rPr>
              <a:t>网设</a:t>
            </a:r>
            <a:r>
              <a:rPr sz="1600" spc="2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比</a:t>
            </a:r>
            <a:r>
              <a:rPr sz="1600" spc="5" dirty="0">
                <a:solidFill>
                  <a:prstClr val="black"/>
                </a:solidFill>
                <a:latin typeface="微软雅黑" panose="020B0503020204020204" charset="-122"/>
                <a:cs typeface="微软雅黑" panose="020B0503020204020204" charset="-122"/>
              </a:rPr>
              <a:t>如</a:t>
            </a:r>
            <a:r>
              <a:rPr sz="1600" spc="15" dirty="0">
                <a:solidFill>
                  <a:prstClr val="black"/>
                </a:solidFill>
                <a:latin typeface="微软雅黑" panose="020B0503020204020204" charset="-122"/>
                <a:cs typeface="微软雅黑" panose="020B0503020204020204" charset="-122"/>
              </a:rPr>
              <a:t>路</a:t>
            </a:r>
            <a:r>
              <a:rPr sz="1600" spc="5" dirty="0">
                <a:solidFill>
                  <a:prstClr val="black"/>
                </a:solidFill>
                <a:latin typeface="微软雅黑" panose="020B0503020204020204" charset="-122"/>
                <a:cs typeface="微软雅黑" panose="020B0503020204020204" charset="-122"/>
              </a:rPr>
              <a:t>灯控</a:t>
            </a:r>
            <a:r>
              <a:rPr sz="1600" spc="15" dirty="0">
                <a:solidFill>
                  <a:prstClr val="black"/>
                </a:solidFill>
                <a:latin typeface="微软雅黑" panose="020B0503020204020204" charset="-122"/>
                <a:cs typeface="微软雅黑" panose="020B0503020204020204" charset="-122"/>
              </a:rPr>
              <a:t>制器、</a:t>
            </a:r>
            <a:r>
              <a:rPr sz="1600" spc="5" dirty="0">
                <a:solidFill>
                  <a:prstClr val="black"/>
                </a:solidFill>
                <a:latin typeface="微软雅黑" panose="020B0503020204020204" charset="-122"/>
                <a:cs typeface="微软雅黑" panose="020B0503020204020204" charset="-122"/>
              </a:rPr>
              <a:t>冷</a:t>
            </a:r>
            <a:r>
              <a:rPr sz="1600" spc="15" dirty="0">
                <a:solidFill>
                  <a:prstClr val="black"/>
                </a:solidFill>
                <a:latin typeface="微软雅黑" panose="020B0503020204020204" charset="-122"/>
                <a:cs typeface="微软雅黑" panose="020B0503020204020204" charset="-122"/>
              </a:rPr>
              <a:t>链</a:t>
            </a:r>
            <a:r>
              <a:rPr sz="1600" spc="5" dirty="0">
                <a:solidFill>
                  <a:prstClr val="black"/>
                </a:solidFill>
                <a:latin typeface="微软雅黑" panose="020B0503020204020204" charset="-122"/>
                <a:cs typeface="微软雅黑" panose="020B0503020204020204" charset="-122"/>
              </a:rPr>
              <a:t>运输</a:t>
            </a:r>
            <a:r>
              <a:rPr sz="1600" spc="15" dirty="0">
                <a:solidFill>
                  <a:prstClr val="black"/>
                </a:solidFill>
                <a:latin typeface="微软雅黑" panose="020B0503020204020204" charset="-122"/>
                <a:cs typeface="微软雅黑" panose="020B0503020204020204" charset="-122"/>
              </a:rPr>
              <a:t>监</a:t>
            </a:r>
            <a:r>
              <a:rPr sz="1600" spc="5" dirty="0">
                <a:solidFill>
                  <a:prstClr val="black"/>
                </a:solidFill>
                <a:latin typeface="微软雅黑" panose="020B0503020204020204" charset="-122"/>
                <a:cs typeface="微软雅黑" panose="020B0503020204020204" charset="-122"/>
              </a:rPr>
              <a:t>测</a:t>
            </a:r>
            <a:r>
              <a:rPr sz="1600" spc="-5" dirty="0">
                <a:solidFill>
                  <a:prstClr val="black"/>
                </a:solidFill>
                <a:latin typeface="微软雅黑" panose="020B0503020204020204" charset="-122"/>
                <a:cs typeface="微软雅黑" panose="020B0503020204020204" charset="-122"/>
              </a:rPr>
              <a:t>设 </a:t>
            </a:r>
            <a:r>
              <a:rPr sz="1600" spc="15" dirty="0">
                <a:solidFill>
                  <a:prstClr val="black"/>
                </a:solidFill>
                <a:latin typeface="微软雅黑" panose="020B0503020204020204" charset="-122"/>
                <a:cs typeface="微软雅黑" panose="020B0503020204020204" charset="-122"/>
              </a:rPr>
              <a:t>备</a:t>
            </a:r>
            <a:r>
              <a:rPr sz="1600" spc="30" dirty="0">
                <a:solidFill>
                  <a:prstClr val="black"/>
                </a:solidFill>
                <a:latin typeface="微软雅黑" panose="020B0503020204020204" charset="-122"/>
                <a:cs typeface="微软雅黑" panose="020B0503020204020204" charset="-122"/>
              </a:rPr>
              <a:t>等</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目</a:t>
            </a:r>
            <a:r>
              <a:rPr sz="1600" spc="15" dirty="0">
                <a:solidFill>
                  <a:prstClr val="black"/>
                </a:solidFill>
                <a:latin typeface="微软雅黑" panose="020B0503020204020204" charset="-122"/>
                <a:cs typeface="微软雅黑" panose="020B0503020204020204" charset="-122"/>
              </a:rPr>
              <a:t>前</a:t>
            </a:r>
            <a:r>
              <a:rPr sz="1600" spc="30" dirty="0">
                <a:solidFill>
                  <a:prstClr val="black"/>
                </a:solidFill>
                <a:latin typeface="微软雅黑" panose="020B0503020204020204" charset="-122"/>
                <a:cs typeface="微软雅黑" panose="020B0503020204020204" charset="-122"/>
              </a:rPr>
              <a:t>使用</a:t>
            </a:r>
            <a:r>
              <a:rPr sz="1600" spc="15" dirty="0">
                <a:solidFill>
                  <a:prstClr val="black"/>
                </a:solidFill>
                <a:latin typeface="微软雅黑" panose="020B0503020204020204" charset="-122"/>
                <a:cs typeface="微软雅黑" panose="020B0503020204020204" charset="-122"/>
              </a:rPr>
              <a:t>较</a:t>
            </a:r>
            <a:r>
              <a:rPr sz="1600" spc="30" dirty="0">
                <a:solidFill>
                  <a:prstClr val="black"/>
                </a:solidFill>
                <a:latin typeface="微软雅黑" panose="020B0503020204020204" charset="-122"/>
                <a:cs typeface="微软雅黑" panose="020B0503020204020204" charset="-122"/>
              </a:rPr>
              <a:t>多</a:t>
            </a:r>
            <a:r>
              <a:rPr sz="1600" spc="15" dirty="0">
                <a:solidFill>
                  <a:prstClr val="black"/>
                </a:solidFill>
                <a:latin typeface="微软雅黑" panose="020B0503020204020204" charset="-122"/>
                <a:cs typeface="微软雅黑" panose="020B0503020204020204" charset="-122"/>
              </a:rPr>
              <a:t>的</a:t>
            </a:r>
            <a:r>
              <a:rPr sz="1600" spc="40" dirty="0">
                <a:solidFill>
                  <a:prstClr val="black"/>
                </a:solidFill>
                <a:latin typeface="微软雅黑" panose="020B0503020204020204" charset="-122"/>
                <a:cs typeface="微软雅黑" panose="020B0503020204020204" charset="-122"/>
              </a:rPr>
              <a:t>是</a:t>
            </a:r>
            <a:r>
              <a:rPr sz="1600" spc="10" dirty="0">
                <a:solidFill>
                  <a:prstClr val="black"/>
                </a:solidFill>
                <a:cs typeface="Calibri" panose="020F0502020204030204"/>
              </a:rPr>
              <a:t>4G</a:t>
            </a:r>
            <a:r>
              <a:rPr sz="1600" spc="15" dirty="0">
                <a:solidFill>
                  <a:prstClr val="black"/>
                </a:solidFill>
                <a:latin typeface="微软雅黑" panose="020B0503020204020204" charset="-122"/>
                <a:cs typeface="微软雅黑" panose="020B0503020204020204" charset="-122"/>
              </a:rPr>
              <a:t>网</a:t>
            </a:r>
            <a:r>
              <a:rPr sz="1600" spc="30" dirty="0">
                <a:solidFill>
                  <a:prstClr val="black"/>
                </a:solidFill>
                <a:latin typeface="微软雅黑" panose="020B0503020204020204" charset="-122"/>
                <a:cs typeface="微软雅黑" panose="020B0503020204020204" charset="-122"/>
              </a:rPr>
              <a:t>络</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同</a:t>
            </a:r>
            <a:r>
              <a:rPr sz="1600" spc="15" dirty="0">
                <a:solidFill>
                  <a:prstClr val="black"/>
                </a:solidFill>
                <a:latin typeface="微软雅黑" panose="020B0503020204020204" charset="-122"/>
                <a:cs typeface="微软雅黑" panose="020B0503020204020204" charset="-122"/>
              </a:rPr>
              <a:t>时</a:t>
            </a:r>
            <a:r>
              <a:rPr sz="1600" spc="10" dirty="0">
                <a:solidFill>
                  <a:prstClr val="black"/>
                </a:solidFill>
                <a:cs typeface="Calibri" panose="020F0502020204030204"/>
              </a:rPr>
              <a:t>5G</a:t>
            </a:r>
            <a:r>
              <a:rPr sz="1600" spc="30" dirty="0">
                <a:solidFill>
                  <a:prstClr val="black"/>
                </a:solidFill>
                <a:latin typeface="微软雅黑" panose="020B0503020204020204" charset="-122"/>
                <a:cs typeface="微软雅黑" panose="020B0503020204020204" charset="-122"/>
              </a:rPr>
              <a:t>网</a:t>
            </a:r>
            <a:r>
              <a:rPr sz="1600" spc="15" dirty="0">
                <a:solidFill>
                  <a:prstClr val="black"/>
                </a:solidFill>
                <a:latin typeface="微软雅黑" panose="020B0503020204020204" charset="-122"/>
                <a:cs typeface="微软雅黑" panose="020B0503020204020204" charset="-122"/>
              </a:rPr>
              <a:t>络</a:t>
            </a:r>
            <a:r>
              <a:rPr sz="1600" spc="30" dirty="0">
                <a:solidFill>
                  <a:prstClr val="black"/>
                </a:solidFill>
                <a:latin typeface="微软雅黑" panose="020B0503020204020204" charset="-122"/>
                <a:cs typeface="微软雅黑" panose="020B0503020204020204" charset="-122"/>
              </a:rPr>
              <a:t>正</a:t>
            </a:r>
            <a:r>
              <a:rPr sz="1600" spc="15" dirty="0">
                <a:solidFill>
                  <a:prstClr val="black"/>
                </a:solidFill>
                <a:latin typeface="微软雅黑" panose="020B0503020204020204" charset="-122"/>
                <a:cs typeface="微软雅黑" panose="020B0503020204020204" charset="-122"/>
              </a:rPr>
              <a:t>在建</a:t>
            </a:r>
            <a:r>
              <a:rPr sz="1600" spc="30" dirty="0">
                <a:solidFill>
                  <a:prstClr val="black"/>
                </a:solidFill>
                <a:latin typeface="微软雅黑" panose="020B0503020204020204" charset="-122"/>
                <a:cs typeface="微软雅黑" panose="020B0503020204020204" charset="-122"/>
              </a:rPr>
              <a:t>设</a:t>
            </a:r>
            <a:r>
              <a:rPr sz="1600" spc="15" dirty="0">
                <a:solidFill>
                  <a:prstClr val="black"/>
                </a:solidFill>
                <a:latin typeface="微软雅黑" panose="020B0503020204020204" charset="-122"/>
                <a:cs typeface="微软雅黑" panose="020B0503020204020204" charset="-122"/>
              </a:rPr>
              <a:t>和</a:t>
            </a:r>
            <a:r>
              <a:rPr sz="1600" spc="30" dirty="0">
                <a:solidFill>
                  <a:prstClr val="black"/>
                </a:solidFill>
                <a:latin typeface="微软雅黑" panose="020B0503020204020204" charset="-122"/>
                <a:cs typeface="微软雅黑" panose="020B0503020204020204" charset="-122"/>
              </a:rPr>
              <a:t>推</a:t>
            </a:r>
            <a:r>
              <a:rPr sz="1600" spc="15" dirty="0">
                <a:solidFill>
                  <a:prstClr val="black"/>
                </a:solidFill>
                <a:latin typeface="微软雅黑" panose="020B0503020204020204" charset="-122"/>
                <a:cs typeface="微软雅黑" panose="020B0503020204020204" charset="-122"/>
              </a:rPr>
              <a:t>广</a:t>
            </a:r>
            <a:r>
              <a:rPr sz="1600" spc="45"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，未</a:t>
            </a:r>
            <a:r>
              <a:rPr sz="1600" spc="30" dirty="0">
                <a:solidFill>
                  <a:prstClr val="black"/>
                </a:solidFill>
                <a:latin typeface="微软雅黑" panose="020B0503020204020204" charset="-122"/>
                <a:cs typeface="微软雅黑" panose="020B0503020204020204" charset="-122"/>
              </a:rPr>
              <a:t>来</a:t>
            </a:r>
            <a:r>
              <a:rPr sz="1600" dirty="0">
                <a:solidFill>
                  <a:prstClr val="black"/>
                </a:solidFill>
                <a:cs typeface="Calibri" panose="020F0502020204030204"/>
              </a:rPr>
              <a:t>5G+  </a:t>
            </a:r>
            <a:r>
              <a:rPr sz="1600" spc="-10" dirty="0">
                <a:solidFill>
                  <a:prstClr val="black"/>
                </a:solidFill>
                <a:latin typeface="微软雅黑" panose="020B0503020204020204" charset="-122"/>
                <a:cs typeface="微软雅黑" panose="020B0503020204020204" charset="-122"/>
              </a:rPr>
              <a:t>工业互联网将会带来革命性的创</a:t>
            </a:r>
            <a:r>
              <a:rPr sz="1600" dirty="0">
                <a:solidFill>
                  <a:prstClr val="black"/>
                </a:solidFill>
                <a:latin typeface="微软雅黑" panose="020B0503020204020204" charset="-122"/>
                <a:cs typeface="微软雅黑" panose="020B0503020204020204" charset="-122"/>
              </a:rPr>
              <a:t>新</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a:buFont typeface="Calibri" panose="020F0502020204030204"/>
              <a:buChar char="•"/>
            </a:pPr>
            <a:endParaRPr sz="2100">
              <a:solidFill>
                <a:prstClr val="black"/>
              </a:solidFill>
              <a:latin typeface="Times New Roman" panose="02020603050405020304"/>
              <a:cs typeface="Times New Roman" panose="02020603050405020304"/>
            </a:endParaRPr>
          </a:p>
          <a:p>
            <a:pPr>
              <a:spcBef>
                <a:spcPts val="45"/>
              </a:spcBef>
              <a:buFont typeface="Calibri" panose="020F0502020204030204"/>
              <a:buChar char="•"/>
            </a:pPr>
            <a:endParaRPr sz="2250">
              <a:solidFill>
                <a:prstClr val="black"/>
              </a:solidFill>
              <a:latin typeface="Times New Roman" panose="02020603050405020304"/>
              <a:cs typeface="Times New Roman" panose="02020603050405020304"/>
            </a:endParaRPr>
          </a:p>
          <a:p>
            <a:pPr marL="184785" marR="99695" indent="-172085" algn="just">
              <a:lnSpc>
                <a:spcPct val="129000"/>
              </a:lnSpc>
              <a:buFontTx/>
              <a:buChar char="•"/>
              <a:tabLst>
                <a:tab pos="185420" algn="l"/>
              </a:tabLst>
            </a:pPr>
            <a:r>
              <a:rPr sz="1600" spc="-5" dirty="0">
                <a:solidFill>
                  <a:prstClr val="black"/>
                </a:solidFill>
                <a:cs typeface="Calibri" panose="020F0502020204030204"/>
              </a:rPr>
              <a:t>NB-IoT</a:t>
            </a:r>
            <a:r>
              <a:rPr sz="1600" spc="-10" dirty="0">
                <a:solidFill>
                  <a:prstClr val="black"/>
                </a:solidFill>
                <a:latin typeface="微软雅黑" panose="020B0503020204020204" charset="-122"/>
                <a:cs typeface="微软雅黑" panose="020B0503020204020204" charset="-122"/>
              </a:rPr>
              <a:t>是一种利用移动基站进行通信的</a:t>
            </a:r>
            <a:r>
              <a:rPr sz="1600" dirty="0">
                <a:solidFill>
                  <a:prstClr val="black"/>
                </a:solidFill>
                <a:latin typeface="微软雅黑" panose="020B0503020204020204" charset="-122"/>
                <a:cs typeface="微软雅黑" panose="020B0503020204020204" charset="-122"/>
              </a:rPr>
              <a:t>窄</a:t>
            </a:r>
            <a:r>
              <a:rPr sz="1600" spc="-10" dirty="0">
                <a:solidFill>
                  <a:prstClr val="black"/>
                </a:solidFill>
                <a:latin typeface="微软雅黑" panose="020B0503020204020204" charset="-122"/>
                <a:cs typeface="微软雅黑" panose="020B0503020204020204" charset="-122"/>
              </a:rPr>
              <a:t>带低</a:t>
            </a:r>
            <a:r>
              <a:rPr sz="1600" dirty="0">
                <a:solidFill>
                  <a:prstClr val="black"/>
                </a:solidFill>
                <a:latin typeface="微软雅黑" panose="020B0503020204020204" charset="-122"/>
                <a:cs typeface="微软雅黑" panose="020B0503020204020204" charset="-122"/>
              </a:rPr>
              <a:t>功</a:t>
            </a:r>
            <a:r>
              <a:rPr sz="1600" spc="-10" dirty="0">
                <a:solidFill>
                  <a:prstClr val="black"/>
                </a:solidFill>
                <a:latin typeface="微软雅黑" panose="020B0503020204020204" charset="-122"/>
                <a:cs typeface="微软雅黑" panose="020B0503020204020204" charset="-122"/>
              </a:rPr>
              <a:t>耗广</a:t>
            </a:r>
            <a:r>
              <a:rPr sz="1600" dirty="0">
                <a:solidFill>
                  <a:prstClr val="black"/>
                </a:solidFill>
                <a:latin typeface="微软雅黑" panose="020B0503020204020204" charset="-122"/>
                <a:cs typeface="微软雅黑" panose="020B0503020204020204" charset="-122"/>
              </a:rPr>
              <a:t>域</a:t>
            </a:r>
            <a:r>
              <a:rPr sz="1600" spc="-10" dirty="0">
                <a:solidFill>
                  <a:prstClr val="black"/>
                </a:solidFill>
                <a:latin typeface="微软雅黑" panose="020B0503020204020204" charset="-122"/>
                <a:cs typeface="微软雅黑" panose="020B0503020204020204" charset="-122"/>
              </a:rPr>
              <a:t>网络</a:t>
            </a:r>
            <a:r>
              <a:rPr sz="1600" dirty="0">
                <a:solidFill>
                  <a:prstClr val="black"/>
                </a:solidFill>
                <a:latin typeface="微软雅黑" panose="020B0503020204020204" charset="-122"/>
                <a:cs typeface="微软雅黑" panose="020B0503020204020204" charset="-122"/>
              </a:rPr>
              <a:t>技</a:t>
            </a:r>
            <a:r>
              <a:rPr sz="1600" spc="-10" dirty="0">
                <a:solidFill>
                  <a:prstClr val="black"/>
                </a:solidFill>
                <a:latin typeface="微软雅黑" panose="020B0503020204020204" charset="-122"/>
                <a:cs typeface="微软雅黑" panose="020B0503020204020204" charset="-122"/>
              </a:rPr>
              <a:t>术，</a:t>
            </a:r>
            <a:r>
              <a:rPr sz="1600" dirty="0">
                <a:solidFill>
                  <a:prstClr val="black"/>
                </a:solidFill>
                <a:latin typeface="微软雅黑" panose="020B0503020204020204" charset="-122"/>
                <a:cs typeface="微软雅黑" panose="020B0503020204020204" charset="-122"/>
              </a:rPr>
              <a:t>它</a:t>
            </a:r>
            <a:r>
              <a:rPr sz="1600" spc="-10" dirty="0">
                <a:solidFill>
                  <a:prstClr val="black"/>
                </a:solidFill>
                <a:latin typeface="微软雅黑" panose="020B0503020204020204" charset="-122"/>
                <a:cs typeface="微软雅黑" panose="020B0503020204020204" charset="-122"/>
              </a:rPr>
              <a:t>使用了 </a:t>
            </a:r>
            <a:r>
              <a:rPr sz="1600" spc="-5" dirty="0">
                <a:solidFill>
                  <a:prstClr val="black"/>
                </a:solidFill>
                <a:latin typeface="微软雅黑" panose="020B0503020204020204" charset="-122"/>
                <a:cs typeface="微软雅黑" panose="020B0503020204020204" charset="-122"/>
              </a:rPr>
              <a:t>授权的频段，可直接部署于现有的</a:t>
            </a:r>
            <a:r>
              <a:rPr sz="1600" dirty="0">
                <a:solidFill>
                  <a:prstClr val="black"/>
                </a:solidFill>
                <a:latin typeface="微软雅黑" panose="020B0503020204020204" charset="-122"/>
                <a:cs typeface="微软雅黑" panose="020B0503020204020204" charset="-122"/>
              </a:rPr>
              <a:t>移</a:t>
            </a:r>
            <a:r>
              <a:rPr sz="1600" spc="-5" dirty="0">
                <a:solidFill>
                  <a:prstClr val="black"/>
                </a:solidFill>
                <a:latin typeface="微软雅黑" panose="020B0503020204020204" charset="-122"/>
                <a:cs typeface="微软雅黑" panose="020B0503020204020204" charset="-122"/>
              </a:rPr>
              <a:t>动通</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网络</a:t>
            </a:r>
            <a:r>
              <a:rPr sz="1600" dirty="0">
                <a:solidFill>
                  <a:prstClr val="black"/>
                </a:solidFill>
                <a:latin typeface="微软雅黑" panose="020B0503020204020204" charset="-122"/>
                <a:cs typeface="微软雅黑" panose="020B0503020204020204" charset="-122"/>
              </a:rPr>
              <a:t>上</a:t>
            </a:r>
            <a:r>
              <a:rPr sz="1600" spc="-5" dirty="0">
                <a:solidFill>
                  <a:prstClr val="black"/>
                </a:solidFill>
                <a:latin typeface="微软雅黑" panose="020B0503020204020204" charset="-122"/>
                <a:cs typeface="微软雅黑" panose="020B0503020204020204" charset="-122"/>
              </a:rPr>
              <a:t>，需</a:t>
            </a:r>
            <a:r>
              <a:rPr sz="1600"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运营</a:t>
            </a:r>
            <a:r>
              <a:rPr sz="1600" dirty="0">
                <a:solidFill>
                  <a:prstClr val="black"/>
                </a:solidFill>
                <a:latin typeface="微软雅黑" panose="020B0503020204020204" charset="-122"/>
                <a:cs typeface="微软雅黑" panose="020B0503020204020204" charset="-122"/>
              </a:rPr>
              <a:t>商</a:t>
            </a:r>
            <a:r>
              <a:rPr sz="1600" spc="-5" dirty="0">
                <a:solidFill>
                  <a:prstClr val="black"/>
                </a:solidFill>
                <a:latin typeface="微软雅黑" panose="020B0503020204020204" charset="-122"/>
                <a:cs typeface="微软雅黑" panose="020B0503020204020204" charset="-122"/>
              </a:rPr>
              <a:t>提供</a:t>
            </a:r>
            <a:r>
              <a:rPr sz="1600" dirty="0">
                <a:solidFill>
                  <a:prstClr val="black"/>
                </a:solidFill>
                <a:latin typeface="微软雅黑" panose="020B0503020204020204" charset="-122"/>
                <a:cs typeface="微软雅黑" panose="020B0503020204020204" charset="-122"/>
              </a:rPr>
              <a:t>服</a:t>
            </a:r>
            <a:r>
              <a:rPr sz="1600" spc="-5" dirty="0">
                <a:solidFill>
                  <a:prstClr val="black"/>
                </a:solidFill>
                <a:latin typeface="微软雅黑" panose="020B0503020204020204" charset="-122"/>
                <a:cs typeface="微软雅黑" panose="020B0503020204020204" charset="-122"/>
              </a:rPr>
              <a:t>务和 支持。</a:t>
            </a:r>
            <a:r>
              <a:rPr sz="1600" spc="-5" dirty="0">
                <a:solidFill>
                  <a:prstClr val="black"/>
                </a:solidFill>
                <a:cs typeface="Calibri" panose="020F0502020204030204"/>
              </a:rPr>
              <a:t>NB-IoT</a:t>
            </a:r>
            <a:r>
              <a:rPr sz="1600" spc="-5" dirty="0">
                <a:solidFill>
                  <a:prstClr val="black"/>
                </a:solidFill>
                <a:latin typeface="微软雅黑" panose="020B0503020204020204" charset="-122"/>
                <a:cs typeface="微软雅黑" panose="020B0503020204020204" charset="-122"/>
              </a:rPr>
              <a:t>针对低功耗的、广域范围</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、传</a:t>
            </a:r>
            <a:r>
              <a:rPr sz="1600" spc="5" dirty="0">
                <a:solidFill>
                  <a:prstClr val="black"/>
                </a:solidFill>
                <a:latin typeface="微软雅黑" panose="020B0503020204020204" charset="-122"/>
                <a:cs typeface="微软雅黑" panose="020B0503020204020204" charset="-122"/>
              </a:rPr>
              <a:t>输</a:t>
            </a:r>
            <a:r>
              <a:rPr sz="1600" spc="-5" dirty="0">
                <a:solidFill>
                  <a:prstClr val="black"/>
                </a:solidFill>
                <a:latin typeface="微软雅黑" panose="020B0503020204020204" charset="-122"/>
                <a:cs typeface="微软雅黑" panose="020B0503020204020204" charset="-122"/>
              </a:rPr>
              <a:t>数据</a:t>
            </a:r>
            <a:r>
              <a:rPr sz="1600" spc="5" dirty="0">
                <a:solidFill>
                  <a:prstClr val="black"/>
                </a:solidFill>
                <a:latin typeface="微软雅黑" panose="020B0503020204020204" charset="-122"/>
                <a:cs typeface="微软雅黑" panose="020B0503020204020204" charset="-122"/>
              </a:rPr>
              <a:t>量</a:t>
            </a:r>
            <a:r>
              <a:rPr sz="1600" spc="-5" dirty="0">
                <a:solidFill>
                  <a:prstClr val="black"/>
                </a:solidFill>
                <a:latin typeface="微软雅黑" panose="020B0503020204020204" charset="-122"/>
                <a:cs typeface="微软雅黑" panose="020B0503020204020204" charset="-122"/>
              </a:rPr>
              <a:t>小且</a:t>
            </a:r>
            <a:r>
              <a:rPr sz="1600" spc="5" dirty="0">
                <a:solidFill>
                  <a:prstClr val="black"/>
                </a:solidFill>
                <a:latin typeface="微软雅黑" panose="020B0503020204020204" charset="-122"/>
                <a:cs typeface="微软雅黑" panose="020B0503020204020204" charset="-122"/>
              </a:rPr>
              <a:t>更</a:t>
            </a:r>
            <a:r>
              <a:rPr sz="1600" spc="-5" dirty="0">
                <a:solidFill>
                  <a:prstClr val="black"/>
                </a:solidFill>
                <a:latin typeface="微软雅黑" panose="020B0503020204020204" charset="-122"/>
                <a:cs typeface="微软雅黑" panose="020B0503020204020204" charset="-122"/>
              </a:rPr>
              <a:t>新频</a:t>
            </a:r>
            <a:r>
              <a:rPr sz="1600" spc="5" dirty="0">
                <a:solidFill>
                  <a:prstClr val="black"/>
                </a:solidFill>
                <a:latin typeface="微软雅黑" panose="020B0503020204020204" charset="-122"/>
                <a:cs typeface="微软雅黑" panose="020B0503020204020204" charset="-122"/>
              </a:rPr>
              <a:t>率</a:t>
            </a:r>
            <a:r>
              <a:rPr sz="1600" spc="-5" dirty="0">
                <a:solidFill>
                  <a:prstClr val="black"/>
                </a:solidFill>
                <a:latin typeface="微软雅黑" panose="020B0503020204020204" charset="-122"/>
                <a:cs typeface="微软雅黑" panose="020B0503020204020204" charset="-122"/>
              </a:rPr>
              <a:t>也不高 的物联网设备，适合于像路灯、停</a:t>
            </a:r>
            <a:r>
              <a:rPr sz="1600" dirty="0">
                <a:solidFill>
                  <a:prstClr val="black"/>
                </a:solidFill>
                <a:latin typeface="微软雅黑" panose="020B0503020204020204" charset="-122"/>
                <a:cs typeface="微软雅黑" panose="020B0503020204020204" charset="-122"/>
              </a:rPr>
              <a:t>车</a:t>
            </a:r>
            <a:r>
              <a:rPr sz="1600" spc="-5" dirty="0">
                <a:solidFill>
                  <a:prstClr val="black"/>
                </a:solidFill>
                <a:latin typeface="微软雅黑" panose="020B0503020204020204" charset="-122"/>
                <a:cs typeface="微软雅黑" panose="020B0503020204020204" charset="-122"/>
              </a:rPr>
              <a:t>、共</a:t>
            </a:r>
            <a:r>
              <a:rPr sz="1600" dirty="0">
                <a:solidFill>
                  <a:prstClr val="black"/>
                </a:solidFill>
                <a:latin typeface="微软雅黑" panose="020B0503020204020204" charset="-122"/>
                <a:cs typeface="微软雅黑" panose="020B0503020204020204" charset="-122"/>
              </a:rPr>
              <a:t>享</a:t>
            </a:r>
            <a:r>
              <a:rPr sz="1600" spc="-5" dirty="0">
                <a:solidFill>
                  <a:prstClr val="black"/>
                </a:solidFill>
                <a:latin typeface="微软雅黑" panose="020B0503020204020204" charset="-122"/>
                <a:cs typeface="微软雅黑" panose="020B0503020204020204" charset="-122"/>
              </a:rPr>
              <a:t>单车</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物流</a:t>
            </a:r>
            <a:r>
              <a:rPr sz="1600" dirty="0">
                <a:solidFill>
                  <a:prstClr val="black"/>
                </a:solidFill>
                <a:latin typeface="微软雅黑" panose="020B0503020204020204" charset="-122"/>
                <a:cs typeface="微软雅黑" panose="020B0503020204020204" charset="-122"/>
              </a:rPr>
              <a:t>集</a:t>
            </a:r>
            <a:r>
              <a:rPr sz="1600" spc="-5" dirty="0">
                <a:solidFill>
                  <a:prstClr val="black"/>
                </a:solidFill>
                <a:latin typeface="微软雅黑" panose="020B0503020204020204" charset="-122"/>
                <a:cs typeface="微软雅黑" panose="020B0503020204020204" charset="-122"/>
              </a:rPr>
              <a:t>装箱</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空气</a:t>
            </a:r>
            <a:r>
              <a:rPr sz="1600" dirty="0">
                <a:solidFill>
                  <a:prstClr val="black"/>
                </a:solidFill>
                <a:latin typeface="微软雅黑" panose="020B0503020204020204" charset="-122"/>
                <a:cs typeface="微软雅黑" panose="020B0503020204020204" charset="-122"/>
              </a:rPr>
              <a:t>监</a:t>
            </a:r>
            <a:r>
              <a:rPr sz="1600" spc="-5" dirty="0">
                <a:solidFill>
                  <a:prstClr val="black"/>
                </a:solidFill>
                <a:latin typeface="微软雅黑" panose="020B0503020204020204" charset="-122"/>
                <a:cs typeface="微软雅黑" panose="020B0503020204020204" charset="-122"/>
              </a:rPr>
              <a:t>测仪 </a:t>
            </a:r>
            <a:r>
              <a:rPr sz="1600" spc="-10" dirty="0">
                <a:solidFill>
                  <a:prstClr val="black"/>
                </a:solidFill>
                <a:latin typeface="微软雅黑" panose="020B0503020204020204" charset="-122"/>
                <a:cs typeface="微软雅黑" panose="020B0503020204020204" charset="-122"/>
              </a:rPr>
              <a:t>等各种户外场景。</a:t>
            </a:r>
            <a:endParaRPr sz="1600">
              <a:solidFill>
                <a:prstClr val="black"/>
              </a:solidFill>
              <a:latin typeface="微软雅黑" panose="020B0503020204020204" charset="-122"/>
              <a:cs typeface="微软雅黑" panose="020B0503020204020204" charset="-122"/>
            </a:endParaRPr>
          </a:p>
        </p:txBody>
      </p:sp>
      <p:sp>
        <p:nvSpPr>
          <p:cNvPr id="11" name="object 11"/>
          <p:cNvSpPr/>
          <p:nvPr/>
        </p:nvSpPr>
        <p:spPr>
          <a:xfrm>
            <a:off x="1257300" y="3691128"/>
            <a:ext cx="1731264" cy="43281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2" name="object 12"/>
          <p:cNvSpPr txBox="1"/>
          <p:nvPr/>
        </p:nvSpPr>
        <p:spPr>
          <a:xfrm>
            <a:off x="4456557" y="959739"/>
            <a:ext cx="32810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物联网关北向连接</a:t>
            </a:r>
            <a:endParaRPr sz="3200">
              <a:solidFill>
                <a:prstClr val="black"/>
              </a:solidFill>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4082" y="2261870"/>
            <a:ext cx="8321040" cy="2339975"/>
          </a:xfrm>
          <a:prstGeom prst="rect">
            <a:avLst/>
          </a:prstGeom>
        </p:spPr>
        <p:txBody>
          <a:bodyPr vert="horz" wrap="square" lIns="0" tIns="0" rIns="0" bIns="0" rtlCol="0">
            <a:spAutoFit/>
          </a:bodyPr>
          <a:lstStyle/>
          <a:p>
            <a:pPr marL="12700">
              <a:lnSpc>
                <a:spcPct val="100000"/>
              </a:lnSpc>
            </a:pPr>
            <a:r>
              <a:rPr sz="1800" b="1" dirty="0">
                <a:latin typeface="微软雅黑" panose="020B0503020204020204" charset="-122"/>
                <a:cs typeface="微软雅黑" panose="020B0503020204020204" charset="-122"/>
              </a:rPr>
              <a:t>b）持续</a:t>
            </a:r>
            <a:endParaRPr sz="1800">
              <a:latin typeface="微软雅黑" panose="020B0503020204020204" charset="-122"/>
              <a:cs typeface="微软雅黑" panose="020B0503020204020204" charset="-122"/>
            </a:endParaRPr>
          </a:p>
          <a:p>
            <a:pPr marL="12700" marR="5080" indent="412750" algn="just">
              <a:lnSpc>
                <a:spcPct val="150000"/>
              </a:lnSpc>
              <a:spcBef>
                <a:spcPts val="1660"/>
              </a:spcBef>
            </a:pPr>
            <a:r>
              <a:rPr sz="1600" u="sng" spc="25" dirty="0">
                <a:latin typeface="微软雅黑" panose="020B0503020204020204" charset="-122"/>
                <a:cs typeface="微软雅黑" panose="020B0503020204020204" charset="-122"/>
              </a:rPr>
              <a:t>数字</a:t>
            </a:r>
            <a:r>
              <a:rPr sz="1600" u="sng" spc="35" dirty="0">
                <a:latin typeface="微软雅黑" panose="020B0503020204020204" charset="-122"/>
                <a:cs typeface="微软雅黑" panose="020B0503020204020204" charset="-122"/>
              </a:rPr>
              <a:t>孪</a:t>
            </a:r>
            <a:r>
              <a:rPr sz="1600" u="sng" spc="25" dirty="0">
                <a:latin typeface="微软雅黑" panose="020B0503020204020204" charset="-122"/>
                <a:cs typeface="微软雅黑" panose="020B0503020204020204" charset="-122"/>
              </a:rPr>
              <a:t>生</a:t>
            </a:r>
            <a:r>
              <a:rPr sz="1600" u="sng" spc="35" dirty="0">
                <a:latin typeface="微软雅黑" panose="020B0503020204020204" charset="-122"/>
                <a:cs typeface="微软雅黑" panose="020B0503020204020204" charset="-122"/>
              </a:rPr>
              <a:t>和</a:t>
            </a:r>
            <a:r>
              <a:rPr sz="1600" u="sng" spc="25" dirty="0">
                <a:latin typeface="微软雅黑" panose="020B0503020204020204" charset="-122"/>
                <a:cs typeface="微软雅黑" panose="020B0503020204020204" charset="-122"/>
              </a:rPr>
              <a:t>物理对象之间</a:t>
            </a:r>
            <a:r>
              <a:rPr sz="1600" u="sng" spc="35" dirty="0">
                <a:latin typeface="微软雅黑" panose="020B0503020204020204" charset="-122"/>
                <a:cs typeface="微软雅黑" panose="020B0503020204020204" charset="-122"/>
              </a:rPr>
              <a:t>的</a:t>
            </a:r>
            <a:r>
              <a:rPr sz="1600" u="sng" spc="25" dirty="0">
                <a:latin typeface="微软雅黑" panose="020B0503020204020204" charset="-122"/>
                <a:cs typeface="微软雅黑" panose="020B0503020204020204" charset="-122"/>
              </a:rPr>
              <a:t>互动是不间断</a:t>
            </a:r>
            <a:r>
              <a:rPr sz="1600" u="sng" spc="80" dirty="0">
                <a:latin typeface="微软雅黑" panose="020B0503020204020204" charset="-122"/>
                <a:cs typeface="微软雅黑" panose="020B0503020204020204" charset="-122"/>
              </a:rPr>
              <a:t>的</a:t>
            </a:r>
            <a:r>
              <a:rPr sz="1600" u="sng" spc="25" dirty="0">
                <a:latin typeface="微软雅黑" panose="020B0503020204020204" charset="-122"/>
                <a:cs typeface="微软雅黑" panose="020B0503020204020204" charset="-122"/>
              </a:rPr>
              <a:t>，贯穿产品的</a:t>
            </a:r>
            <a:r>
              <a:rPr sz="1600" u="sng" spc="35" dirty="0">
                <a:latin typeface="微软雅黑" panose="020B0503020204020204" charset="-122"/>
                <a:cs typeface="微软雅黑" panose="020B0503020204020204" charset="-122"/>
              </a:rPr>
              <a:t>全</a:t>
            </a:r>
            <a:r>
              <a:rPr sz="1600" u="sng" spc="25" dirty="0">
                <a:latin typeface="微软雅黑" panose="020B0503020204020204" charset="-122"/>
                <a:cs typeface="微软雅黑" panose="020B0503020204020204" charset="-122"/>
              </a:rPr>
              <a:t>生命周</a:t>
            </a:r>
            <a:r>
              <a:rPr sz="1600" u="sng" spc="45" dirty="0">
                <a:latin typeface="微软雅黑" panose="020B0503020204020204" charset="-122"/>
                <a:cs typeface="微软雅黑" panose="020B0503020204020204" charset="-122"/>
              </a:rPr>
              <a:t>期</a:t>
            </a:r>
            <a:r>
              <a:rPr sz="1600" spc="25" dirty="0">
                <a:latin typeface="微软雅黑" panose="020B0503020204020204" charset="-122"/>
                <a:cs typeface="微软雅黑" panose="020B0503020204020204" charset="-122"/>
              </a:rPr>
              <a:t>。在</a:t>
            </a:r>
            <a:r>
              <a:rPr sz="1600" spc="35" dirty="0">
                <a:latin typeface="微软雅黑" panose="020B0503020204020204" charset="-122"/>
                <a:cs typeface="微软雅黑" panose="020B0503020204020204" charset="-122"/>
              </a:rPr>
              <a:t>一</a:t>
            </a:r>
            <a:r>
              <a:rPr sz="1600" spc="25" dirty="0">
                <a:latin typeface="微软雅黑" panose="020B0503020204020204" charset="-122"/>
                <a:cs typeface="微软雅黑" panose="020B0503020204020204" charset="-122"/>
              </a:rPr>
              <a:t>定的程</a:t>
            </a:r>
            <a:r>
              <a:rPr sz="1600" spc="35" dirty="0">
                <a:latin typeface="微软雅黑" panose="020B0503020204020204" charset="-122"/>
                <a:cs typeface="微软雅黑" panose="020B0503020204020204" charset="-122"/>
              </a:rPr>
              <a:t>度</a:t>
            </a:r>
            <a:r>
              <a:rPr sz="1600" spc="-5" dirty="0">
                <a:latin typeface="微软雅黑" panose="020B0503020204020204" charset="-122"/>
                <a:cs typeface="微软雅黑" panose="020B0503020204020204" charset="-122"/>
              </a:rPr>
              <a:t>上 </a:t>
            </a:r>
            <a:r>
              <a:rPr sz="1600" spc="25" dirty="0">
                <a:latin typeface="微软雅黑" panose="020B0503020204020204" charset="-122"/>
                <a:cs typeface="微软雅黑" panose="020B0503020204020204" charset="-122"/>
              </a:rPr>
              <a:t>用来可以直接</a:t>
            </a:r>
            <a:r>
              <a:rPr sz="1600" spc="35" dirty="0">
                <a:latin typeface="微软雅黑" panose="020B0503020204020204" charset="-122"/>
                <a:cs typeface="微软雅黑" panose="020B0503020204020204" charset="-122"/>
              </a:rPr>
              <a:t>描</a:t>
            </a:r>
            <a:r>
              <a:rPr sz="1600" spc="25" dirty="0">
                <a:latin typeface="微软雅黑" panose="020B0503020204020204" charset="-122"/>
                <a:cs typeface="微软雅黑" panose="020B0503020204020204" charset="-122"/>
              </a:rPr>
              <a:t>述它对应实体</a:t>
            </a:r>
            <a:r>
              <a:rPr sz="1600" spc="35" dirty="0">
                <a:latin typeface="微软雅黑" panose="020B0503020204020204" charset="-122"/>
                <a:cs typeface="微软雅黑" panose="020B0503020204020204" charset="-122"/>
              </a:rPr>
              <a:t>对</a:t>
            </a:r>
            <a:r>
              <a:rPr sz="1600" spc="25" dirty="0">
                <a:latin typeface="微软雅黑" panose="020B0503020204020204" charset="-122"/>
                <a:cs typeface="微软雅黑" panose="020B0503020204020204" charset="-122"/>
              </a:rPr>
              <a:t>象的状</a:t>
            </a:r>
            <a:r>
              <a:rPr sz="1600" spc="45" dirty="0">
                <a:latin typeface="微软雅黑" panose="020B0503020204020204" charset="-122"/>
                <a:cs typeface="微软雅黑" panose="020B0503020204020204" charset="-122"/>
              </a:rPr>
              <a:t>态</a:t>
            </a:r>
            <a:r>
              <a:rPr sz="1600" spc="25" dirty="0">
                <a:latin typeface="微软雅黑" panose="020B0503020204020204" charset="-122"/>
                <a:cs typeface="微软雅黑" panose="020B0503020204020204" charset="-122"/>
              </a:rPr>
              <a:t>，确</a:t>
            </a:r>
            <a:r>
              <a:rPr sz="1600" spc="35" dirty="0">
                <a:latin typeface="微软雅黑" panose="020B0503020204020204" charset="-122"/>
                <a:cs typeface="微软雅黑" panose="020B0503020204020204" charset="-122"/>
              </a:rPr>
              <a:t>保</a:t>
            </a:r>
            <a:r>
              <a:rPr sz="1600" spc="25" dirty="0">
                <a:latin typeface="微软雅黑" panose="020B0503020204020204" charset="-122"/>
                <a:cs typeface="微软雅黑" panose="020B0503020204020204" charset="-122"/>
              </a:rPr>
              <a:t>我们对实体对</a:t>
            </a:r>
            <a:r>
              <a:rPr sz="1600" spc="35" dirty="0">
                <a:latin typeface="微软雅黑" panose="020B0503020204020204" charset="-122"/>
                <a:cs typeface="微软雅黑" panose="020B0503020204020204" charset="-122"/>
              </a:rPr>
              <a:t>象</a:t>
            </a:r>
            <a:r>
              <a:rPr sz="1600" spc="25" dirty="0">
                <a:latin typeface="微软雅黑" panose="020B0503020204020204" charset="-122"/>
                <a:cs typeface="微软雅黑" panose="020B0503020204020204" charset="-122"/>
              </a:rPr>
              <a:t>状态的可</a:t>
            </a:r>
            <a:r>
              <a:rPr sz="1600" spc="45" dirty="0">
                <a:latin typeface="微软雅黑" panose="020B0503020204020204" charset="-122"/>
                <a:cs typeface="微软雅黑" panose="020B0503020204020204" charset="-122"/>
              </a:rPr>
              <a:t>见</a:t>
            </a:r>
            <a:r>
              <a:rPr sz="1600" spc="25" dirty="0">
                <a:latin typeface="微软雅黑" panose="020B0503020204020204" charset="-122"/>
                <a:cs typeface="微软雅黑" panose="020B0503020204020204" charset="-122"/>
              </a:rPr>
              <a:t>。</a:t>
            </a:r>
            <a:r>
              <a:rPr sz="1600" spc="35" dirty="0">
                <a:latin typeface="微软雅黑" panose="020B0503020204020204" charset="-122"/>
                <a:cs typeface="微软雅黑" panose="020B0503020204020204" charset="-122"/>
              </a:rPr>
              <a:t>更</a:t>
            </a:r>
            <a:r>
              <a:rPr sz="1600" spc="25" dirty="0">
                <a:latin typeface="微软雅黑" panose="020B0503020204020204" charset="-122"/>
                <a:cs typeface="微软雅黑" panose="020B0503020204020204" charset="-122"/>
              </a:rPr>
              <a:t>重要的</a:t>
            </a:r>
            <a:r>
              <a:rPr sz="1600" spc="35" dirty="0">
                <a:latin typeface="微软雅黑" panose="020B0503020204020204" charset="-122"/>
                <a:cs typeface="微软雅黑" panose="020B0503020204020204" charset="-122"/>
              </a:rPr>
              <a:t>是</a:t>
            </a:r>
            <a:r>
              <a:rPr sz="1600" spc="-5" dirty="0">
                <a:latin typeface="微软雅黑" panose="020B0503020204020204" charset="-122"/>
                <a:cs typeface="微软雅黑" panose="020B0503020204020204" charset="-122"/>
              </a:rPr>
              <a:t>帮 </a:t>
            </a:r>
            <a:r>
              <a:rPr sz="1600" spc="25" dirty="0">
                <a:latin typeface="微软雅黑" panose="020B0503020204020204" charset="-122"/>
                <a:cs typeface="微软雅黑" panose="020B0503020204020204" charset="-122"/>
              </a:rPr>
              <a:t>助我们更深入</a:t>
            </a:r>
            <a:r>
              <a:rPr sz="1600" spc="35" dirty="0">
                <a:latin typeface="微软雅黑" panose="020B0503020204020204" charset="-122"/>
                <a:cs typeface="微软雅黑" panose="020B0503020204020204" charset="-122"/>
              </a:rPr>
              <a:t>地</a:t>
            </a:r>
            <a:r>
              <a:rPr sz="1600" spc="25" dirty="0">
                <a:latin typeface="微软雅黑" panose="020B0503020204020204" charset="-122"/>
                <a:cs typeface="微软雅黑" panose="020B0503020204020204" charset="-122"/>
              </a:rPr>
              <a:t>辨认发生的事</a:t>
            </a:r>
            <a:r>
              <a:rPr sz="1600" spc="50" dirty="0">
                <a:latin typeface="微软雅黑" panose="020B0503020204020204" charset="-122"/>
                <a:cs typeface="微软雅黑" panose="020B0503020204020204" charset="-122"/>
              </a:rPr>
              <a:t>件</a:t>
            </a:r>
            <a:r>
              <a:rPr sz="1600" spc="25" dirty="0">
                <a:latin typeface="微软雅黑" panose="020B0503020204020204" charset="-122"/>
                <a:cs typeface="微软雅黑" panose="020B0503020204020204" charset="-122"/>
              </a:rPr>
              <a:t>（如质量、故</a:t>
            </a:r>
            <a:r>
              <a:rPr sz="1600" spc="45" dirty="0">
                <a:latin typeface="微软雅黑" panose="020B0503020204020204" charset="-122"/>
                <a:cs typeface="微软雅黑" panose="020B0503020204020204" charset="-122"/>
              </a:rPr>
              <a:t>障</a:t>
            </a:r>
            <a:r>
              <a:rPr sz="1600" spc="25" dirty="0">
                <a:latin typeface="微软雅黑" panose="020B0503020204020204" charset="-122"/>
                <a:cs typeface="微软雅黑" panose="020B0503020204020204" charset="-122"/>
              </a:rPr>
              <a:t>），理解其原</a:t>
            </a:r>
            <a:r>
              <a:rPr sz="1600" spc="35" dirty="0">
                <a:latin typeface="微软雅黑" panose="020B0503020204020204" charset="-122"/>
                <a:cs typeface="微软雅黑" panose="020B0503020204020204" charset="-122"/>
              </a:rPr>
              <a:t>因</a:t>
            </a:r>
            <a:r>
              <a:rPr sz="1600" spc="25" dirty="0">
                <a:latin typeface="微软雅黑" panose="020B0503020204020204" charset="-122"/>
                <a:cs typeface="微软雅黑" panose="020B0503020204020204" charset="-122"/>
              </a:rPr>
              <a:t>，并能对未来</a:t>
            </a:r>
            <a:r>
              <a:rPr sz="1600" spc="35" dirty="0">
                <a:latin typeface="微软雅黑" panose="020B0503020204020204" charset="-122"/>
                <a:cs typeface="微软雅黑" panose="020B0503020204020204" charset="-122"/>
              </a:rPr>
              <a:t>可</a:t>
            </a:r>
            <a:r>
              <a:rPr sz="1600" spc="25" dirty="0">
                <a:latin typeface="微软雅黑" panose="020B0503020204020204" charset="-122"/>
                <a:cs typeface="微软雅黑" panose="020B0503020204020204" charset="-122"/>
              </a:rPr>
              <a:t>能发生</a:t>
            </a:r>
            <a:r>
              <a:rPr sz="1600" spc="3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事 </a:t>
            </a:r>
            <a:r>
              <a:rPr sz="1600" spc="25" dirty="0">
                <a:latin typeface="微软雅黑" panose="020B0503020204020204" charset="-122"/>
                <a:cs typeface="微软雅黑" panose="020B0503020204020204" charset="-122"/>
              </a:rPr>
              <a:t>件提供预</a:t>
            </a:r>
            <a:r>
              <a:rPr sz="1600" spc="30" dirty="0">
                <a:latin typeface="微软雅黑" panose="020B0503020204020204" charset="-122"/>
                <a:cs typeface="微软雅黑" panose="020B0503020204020204" charset="-122"/>
              </a:rPr>
              <a:t>测</a:t>
            </a:r>
            <a:r>
              <a:rPr sz="1600" spc="25" dirty="0">
                <a:latin typeface="微软雅黑" panose="020B0503020204020204" charset="-122"/>
                <a:cs typeface="微软雅黑" panose="020B0503020204020204" charset="-122"/>
              </a:rPr>
              <a:t>，</a:t>
            </a:r>
            <a:r>
              <a:rPr sz="1600" spc="35" dirty="0">
                <a:latin typeface="微软雅黑" panose="020B0503020204020204" charset="-122"/>
                <a:cs typeface="微软雅黑" panose="020B0503020204020204" charset="-122"/>
              </a:rPr>
              <a:t>从</a:t>
            </a:r>
            <a:r>
              <a:rPr sz="1600" spc="25" dirty="0">
                <a:latin typeface="微软雅黑" panose="020B0503020204020204" charset="-122"/>
                <a:cs typeface="微软雅黑" panose="020B0503020204020204" charset="-122"/>
              </a:rPr>
              <a:t>而降低企业进</a:t>
            </a:r>
            <a:r>
              <a:rPr sz="1600" spc="35" dirty="0">
                <a:latin typeface="微软雅黑" panose="020B0503020204020204" charset="-122"/>
                <a:cs typeface="微软雅黑" panose="020B0503020204020204" charset="-122"/>
              </a:rPr>
              <a:t>行</a:t>
            </a:r>
            <a:r>
              <a:rPr sz="1600" spc="25" dirty="0">
                <a:latin typeface="微软雅黑" panose="020B0503020204020204" charset="-122"/>
                <a:cs typeface="微软雅黑" panose="020B0503020204020204" charset="-122"/>
              </a:rPr>
              <a:t>产品创</a:t>
            </a:r>
            <a:r>
              <a:rPr sz="1600" spc="50" dirty="0">
                <a:latin typeface="微软雅黑" panose="020B0503020204020204" charset="-122"/>
                <a:cs typeface="微软雅黑" panose="020B0503020204020204" charset="-122"/>
              </a:rPr>
              <a:t>新</a:t>
            </a:r>
            <a:r>
              <a:rPr sz="1600" spc="25" dirty="0">
                <a:latin typeface="微软雅黑" panose="020B0503020204020204" charset="-122"/>
                <a:cs typeface="微软雅黑" panose="020B0503020204020204" charset="-122"/>
              </a:rPr>
              <a:t>、模</a:t>
            </a:r>
            <a:r>
              <a:rPr sz="1600" spc="35" dirty="0">
                <a:latin typeface="微软雅黑" panose="020B0503020204020204" charset="-122"/>
                <a:cs typeface="微软雅黑" panose="020B0503020204020204" charset="-122"/>
              </a:rPr>
              <a:t>式</a:t>
            </a:r>
            <a:r>
              <a:rPr sz="1600" spc="25" dirty="0">
                <a:latin typeface="微软雅黑" panose="020B0503020204020204" charset="-122"/>
                <a:cs typeface="微软雅黑" panose="020B0503020204020204" charset="-122"/>
              </a:rPr>
              <a:t>创新中的成</a:t>
            </a:r>
            <a:r>
              <a:rPr sz="1600" spc="45" dirty="0">
                <a:latin typeface="微软雅黑" panose="020B0503020204020204" charset="-122"/>
                <a:cs typeface="微软雅黑" panose="020B0503020204020204" charset="-122"/>
              </a:rPr>
              <a:t>本</a:t>
            </a:r>
            <a:r>
              <a:rPr sz="1600" spc="40" dirty="0">
                <a:latin typeface="微软雅黑" panose="020B0503020204020204" charset="-122"/>
                <a:cs typeface="微软雅黑" panose="020B0503020204020204" charset="-122"/>
              </a:rPr>
              <a:t>、</a:t>
            </a:r>
            <a:r>
              <a:rPr sz="1600" spc="25" dirty="0">
                <a:latin typeface="微软雅黑" panose="020B0503020204020204" charset="-122"/>
                <a:cs typeface="微软雅黑" panose="020B0503020204020204" charset="-122"/>
              </a:rPr>
              <a:t>时间及风</a:t>
            </a:r>
            <a:r>
              <a:rPr sz="1600" spc="30" dirty="0">
                <a:latin typeface="微软雅黑" panose="020B0503020204020204" charset="-122"/>
                <a:cs typeface="微软雅黑" panose="020B0503020204020204" charset="-122"/>
              </a:rPr>
              <a:t>险</a:t>
            </a:r>
            <a:r>
              <a:rPr sz="1600" spc="25" dirty="0">
                <a:latin typeface="微软雅黑" panose="020B0503020204020204" charset="-122"/>
                <a:cs typeface="微软雅黑" panose="020B0503020204020204" charset="-122"/>
              </a:rPr>
              <a:t>，</a:t>
            </a:r>
            <a:r>
              <a:rPr sz="1600" spc="35" dirty="0">
                <a:latin typeface="微软雅黑" panose="020B0503020204020204" charset="-122"/>
                <a:cs typeface="微软雅黑" panose="020B0503020204020204" charset="-122"/>
              </a:rPr>
              <a:t>并</a:t>
            </a:r>
            <a:r>
              <a:rPr sz="1600" spc="25" dirty="0">
                <a:latin typeface="微软雅黑" panose="020B0503020204020204" charset="-122"/>
                <a:cs typeface="微软雅黑" panose="020B0503020204020204" charset="-122"/>
              </a:rPr>
              <a:t>且持续</a:t>
            </a:r>
            <a:r>
              <a:rPr sz="1600" spc="35" dirty="0">
                <a:latin typeface="微软雅黑" panose="020B0503020204020204" charset="-122"/>
                <a:cs typeface="微软雅黑" panose="020B0503020204020204" charset="-122"/>
              </a:rPr>
              <a:t>地</a:t>
            </a:r>
            <a:r>
              <a:rPr sz="1600" spc="-5" dirty="0">
                <a:latin typeface="微软雅黑" panose="020B0503020204020204" charset="-122"/>
                <a:cs typeface="微软雅黑" panose="020B0503020204020204" charset="-122"/>
              </a:rPr>
              <a:t>推 动产品优化，改善客户体验，极大</a:t>
            </a:r>
            <a:r>
              <a:rPr sz="1600" spc="0" dirty="0">
                <a:latin typeface="微软雅黑" panose="020B0503020204020204" charset="-122"/>
                <a:cs typeface="微软雅黑" panose="020B0503020204020204" charset="-122"/>
              </a:rPr>
              <a:t>地</a:t>
            </a:r>
            <a:r>
              <a:rPr sz="1600" spc="-5" dirty="0">
                <a:latin typeface="微软雅黑" panose="020B0503020204020204" charset="-122"/>
                <a:cs typeface="微软雅黑" panose="020B0503020204020204" charset="-122"/>
              </a:rPr>
              <a:t>驱动</a:t>
            </a:r>
            <a:r>
              <a:rPr sz="1600" spc="0" dirty="0">
                <a:latin typeface="微软雅黑" panose="020B0503020204020204" charset="-122"/>
                <a:cs typeface="微软雅黑" panose="020B0503020204020204" charset="-122"/>
              </a:rPr>
              <a:t>了</a:t>
            </a:r>
            <a:r>
              <a:rPr sz="1600" spc="-5" dirty="0">
                <a:latin typeface="微软雅黑" panose="020B0503020204020204" charset="-122"/>
                <a:cs typeface="微软雅黑" panose="020B0503020204020204" charset="-122"/>
              </a:rPr>
              <a:t>企业</a:t>
            </a:r>
            <a:r>
              <a:rPr sz="1600" spc="0" dirty="0">
                <a:latin typeface="微软雅黑" panose="020B0503020204020204" charset="-122"/>
                <a:cs typeface="微软雅黑" panose="020B0503020204020204" charset="-122"/>
              </a:rPr>
              <a:t>创</a:t>
            </a:r>
            <a:r>
              <a:rPr sz="1600" spc="-5" dirty="0">
                <a:latin typeface="微软雅黑" panose="020B0503020204020204" charset="-122"/>
                <a:cs typeface="微软雅黑" panose="020B0503020204020204" charset="-122"/>
              </a:rPr>
              <a:t>新行</a:t>
            </a:r>
            <a:r>
              <a:rPr sz="1600" spc="5" dirty="0">
                <a:latin typeface="微软雅黑" panose="020B0503020204020204" charset="-122"/>
                <a:cs typeface="微软雅黑" panose="020B0503020204020204" charset="-122"/>
              </a:rPr>
              <a:t>为</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4" name="object 4"/>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3" name="object 3"/>
          <p:cNvSpPr txBox="1">
            <a:spLocks noGrp="1"/>
          </p:cNvSpPr>
          <p:nvPr>
            <p:ph type="title"/>
          </p:nvPr>
        </p:nvSpPr>
        <p:spPr>
          <a:xfrm>
            <a:off x="3331590" y="1017270"/>
            <a:ext cx="5532755" cy="525780"/>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a:t>
            </a:r>
            <a:r>
              <a:rPr sz="3200" spc="5" dirty="0">
                <a:solidFill>
                  <a:srgbClr val="00A755"/>
                </a:solidFill>
              </a:rPr>
              <a:t>生</a:t>
            </a:r>
            <a:r>
              <a:rPr dirty="0"/>
              <a:t>-（2）</a:t>
            </a:r>
            <a:r>
              <a:rPr spc="5" dirty="0"/>
              <a:t>数字</a:t>
            </a:r>
            <a:r>
              <a:rPr spc="-15" dirty="0"/>
              <a:t>孪</a:t>
            </a:r>
            <a:r>
              <a:rPr spc="5" dirty="0"/>
              <a:t>生的</a:t>
            </a:r>
            <a:r>
              <a:rPr spc="-15" dirty="0"/>
              <a:t>技</a:t>
            </a:r>
            <a:r>
              <a:rPr spc="5" dirty="0"/>
              <a:t>术特征</a:t>
            </a:r>
            <a:endParaRPr sz="32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3553967" y="3430523"/>
            <a:ext cx="5084063" cy="29458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740407" y="1572767"/>
            <a:ext cx="8711565" cy="1739264"/>
          </a:xfrm>
          <a:custGeom>
            <a:avLst/>
            <a:gdLst/>
            <a:ahLst/>
            <a:cxnLst/>
            <a:rect l="l" t="t" r="r" b="b"/>
            <a:pathLst>
              <a:path w="8711565" h="1739264">
                <a:moveTo>
                  <a:pt x="0" y="1738883"/>
                </a:moveTo>
                <a:lnTo>
                  <a:pt x="8711184" y="1738883"/>
                </a:lnTo>
                <a:lnTo>
                  <a:pt x="8711184" y="0"/>
                </a:lnTo>
                <a:lnTo>
                  <a:pt x="0" y="0"/>
                </a:lnTo>
                <a:lnTo>
                  <a:pt x="0" y="1738883"/>
                </a:lnTo>
                <a:close/>
              </a:path>
            </a:pathLst>
          </a:custGeom>
          <a:ln w="12192">
            <a:solidFill>
              <a:srgbClr val="5B9BD4"/>
            </a:solidFill>
          </a:ln>
        </p:spPr>
        <p:txBody>
          <a:bodyPr wrap="square" lIns="0" tIns="0" rIns="0" bIns="0" rtlCol="0"/>
          <a:lstStyle/>
          <a:p>
            <a:endParaRPr>
              <a:solidFill>
                <a:prstClr val="black"/>
              </a:solidFill>
            </a:endParaRPr>
          </a:p>
        </p:txBody>
      </p:sp>
      <p:sp>
        <p:nvSpPr>
          <p:cNvPr id="7" name="object 7"/>
          <p:cNvSpPr/>
          <p:nvPr/>
        </p:nvSpPr>
        <p:spPr>
          <a:xfrm>
            <a:off x="2176272" y="1232916"/>
            <a:ext cx="1935480" cy="678180"/>
          </a:xfrm>
          <a:custGeom>
            <a:avLst/>
            <a:gdLst/>
            <a:ahLst/>
            <a:cxnLst/>
            <a:rect l="l" t="t" r="r" b="b"/>
            <a:pathLst>
              <a:path w="1935479" h="678180">
                <a:moveTo>
                  <a:pt x="1822450" y="0"/>
                </a:moveTo>
                <a:lnTo>
                  <a:pt x="113030" y="0"/>
                </a:lnTo>
                <a:lnTo>
                  <a:pt x="69008" y="8874"/>
                </a:lnTo>
                <a:lnTo>
                  <a:pt x="33083" y="33083"/>
                </a:lnTo>
                <a:lnTo>
                  <a:pt x="8874" y="69008"/>
                </a:lnTo>
                <a:lnTo>
                  <a:pt x="0" y="113029"/>
                </a:lnTo>
                <a:lnTo>
                  <a:pt x="0" y="565149"/>
                </a:lnTo>
                <a:lnTo>
                  <a:pt x="8874" y="609171"/>
                </a:lnTo>
                <a:lnTo>
                  <a:pt x="33083" y="645096"/>
                </a:lnTo>
                <a:lnTo>
                  <a:pt x="69008" y="669305"/>
                </a:lnTo>
                <a:lnTo>
                  <a:pt x="113030" y="678179"/>
                </a:lnTo>
                <a:lnTo>
                  <a:pt x="1822450" y="678179"/>
                </a:lnTo>
                <a:lnTo>
                  <a:pt x="1866471" y="669305"/>
                </a:lnTo>
                <a:lnTo>
                  <a:pt x="1902396" y="645096"/>
                </a:lnTo>
                <a:lnTo>
                  <a:pt x="1926605" y="609171"/>
                </a:lnTo>
                <a:lnTo>
                  <a:pt x="1935480" y="565149"/>
                </a:lnTo>
                <a:lnTo>
                  <a:pt x="1935480" y="113029"/>
                </a:lnTo>
                <a:lnTo>
                  <a:pt x="1926605" y="69008"/>
                </a:lnTo>
                <a:lnTo>
                  <a:pt x="1902396" y="33083"/>
                </a:lnTo>
                <a:lnTo>
                  <a:pt x="1866471" y="8874"/>
                </a:lnTo>
                <a:lnTo>
                  <a:pt x="1822450" y="0"/>
                </a:lnTo>
                <a:close/>
              </a:path>
            </a:pathLst>
          </a:custGeom>
          <a:solidFill>
            <a:srgbClr val="5B9BD4"/>
          </a:solidFill>
        </p:spPr>
        <p:txBody>
          <a:bodyPr wrap="square" lIns="0" tIns="0" rIns="0" bIns="0" rtlCol="0"/>
          <a:lstStyle/>
          <a:p>
            <a:endParaRPr>
              <a:solidFill>
                <a:prstClr val="black"/>
              </a:solidFill>
            </a:endParaRPr>
          </a:p>
        </p:txBody>
      </p:sp>
      <p:sp>
        <p:nvSpPr>
          <p:cNvPr id="8" name="object 8"/>
          <p:cNvSpPr/>
          <p:nvPr/>
        </p:nvSpPr>
        <p:spPr>
          <a:xfrm>
            <a:off x="2176272" y="1232916"/>
            <a:ext cx="1935480" cy="678180"/>
          </a:xfrm>
          <a:custGeom>
            <a:avLst/>
            <a:gdLst/>
            <a:ahLst/>
            <a:cxnLst/>
            <a:rect l="l" t="t" r="r" b="b"/>
            <a:pathLst>
              <a:path w="1935479" h="678180">
                <a:moveTo>
                  <a:pt x="0" y="113029"/>
                </a:moveTo>
                <a:lnTo>
                  <a:pt x="8874" y="69008"/>
                </a:lnTo>
                <a:lnTo>
                  <a:pt x="33083" y="33083"/>
                </a:lnTo>
                <a:lnTo>
                  <a:pt x="69008" y="8874"/>
                </a:lnTo>
                <a:lnTo>
                  <a:pt x="113030" y="0"/>
                </a:lnTo>
                <a:lnTo>
                  <a:pt x="1822450" y="0"/>
                </a:lnTo>
                <a:lnTo>
                  <a:pt x="1866471" y="8874"/>
                </a:lnTo>
                <a:lnTo>
                  <a:pt x="1902396" y="33083"/>
                </a:lnTo>
                <a:lnTo>
                  <a:pt x="1926605" y="69008"/>
                </a:lnTo>
                <a:lnTo>
                  <a:pt x="1935480" y="113029"/>
                </a:lnTo>
                <a:lnTo>
                  <a:pt x="1935480" y="565149"/>
                </a:lnTo>
                <a:lnTo>
                  <a:pt x="1926605" y="609171"/>
                </a:lnTo>
                <a:lnTo>
                  <a:pt x="1902396" y="645096"/>
                </a:lnTo>
                <a:lnTo>
                  <a:pt x="1866471" y="669305"/>
                </a:lnTo>
                <a:lnTo>
                  <a:pt x="1822450" y="678179"/>
                </a:lnTo>
                <a:lnTo>
                  <a:pt x="113030" y="678179"/>
                </a:lnTo>
                <a:lnTo>
                  <a:pt x="69008" y="669305"/>
                </a:lnTo>
                <a:lnTo>
                  <a:pt x="33083" y="645096"/>
                </a:lnTo>
                <a:lnTo>
                  <a:pt x="8874" y="609171"/>
                </a:lnTo>
                <a:lnTo>
                  <a:pt x="0" y="565149"/>
                </a:lnTo>
                <a:lnTo>
                  <a:pt x="0" y="113029"/>
                </a:lnTo>
                <a:close/>
              </a:path>
            </a:pathLst>
          </a:custGeom>
          <a:ln w="12192">
            <a:solidFill>
              <a:srgbClr val="FFFFFF"/>
            </a:solidFill>
          </a:ln>
        </p:spPr>
        <p:txBody>
          <a:bodyPr wrap="square" lIns="0" tIns="0" rIns="0" bIns="0" rtlCol="0"/>
          <a:lstStyle/>
          <a:p>
            <a:endParaRPr>
              <a:solidFill>
                <a:prstClr val="black"/>
              </a:solidFill>
            </a:endParaRPr>
          </a:p>
        </p:txBody>
      </p:sp>
      <p:sp>
        <p:nvSpPr>
          <p:cNvPr id="9" name="object 9"/>
          <p:cNvSpPr txBox="1">
            <a:spLocks noGrp="1"/>
          </p:cNvSpPr>
          <p:nvPr>
            <p:ph type="body" idx="1"/>
          </p:nvPr>
        </p:nvSpPr>
        <p:spPr>
          <a:prstGeom prst="rect">
            <a:avLst/>
          </a:prstGeom>
        </p:spPr>
        <p:txBody>
          <a:bodyPr vert="horz" wrap="square" lIns="0" tIns="0" rIns="0" bIns="0" rtlCol="0">
            <a:spAutoFit/>
          </a:bodyPr>
          <a:lstStyle/>
          <a:p>
            <a:pPr marL="351790">
              <a:lnSpc>
                <a:spcPct val="100000"/>
              </a:lnSpc>
            </a:pPr>
            <a:r>
              <a:rPr spc="-5" dirty="0"/>
              <a:t>卫星联网</a:t>
            </a:r>
            <a:endParaRPr spc="-5" dirty="0"/>
          </a:p>
          <a:p>
            <a:pPr marL="184785" marR="5080" indent="-172085" algn="just">
              <a:lnSpc>
                <a:spcPct val="129000"/>
              </a:lnSpc>
              <a:spcBef>
                <a:spcPts val="1600"/>
              </a:spcBef>
              <a:buChar char="•"/>
              <a:tabLst>
                <a:tab pos="185420" algn="l"/>
              </a:tabLst>
            </a:pPr>
            <a:r>
              <a:rPr spc="-5" dirty="0">
                <a:solidFill>
                  <a:srgbClr val="000000"/>
                </a:solidFill>
              </a:rPr>
              <a:t>通过卫星来连接网络是一种在特殊</a:t>
            </a:r>
            <a:r>
              <a:rPr spc="0" dirty="0">
                <a:solidFill>
                  <a:srgbClr val="000000"/>
                </a:solidFill>
              </a:rPr>
              <a:t>条</a:t>
            </a:r>
            <a:r>
              <a:rPr spc="-5" dirty="0">
                <a:solidFill>
                  <a:srgbClr val="000000"/>
                </a:solidFill>
              </a:rPr>
              <a:t>件下</a:t>
            </a:r>
            <a:r>
              <a:rPr spc="0" dirty="0">
                <a:solidFill>
                  <a:srgbClr val="000000"/>
                </a:solidFill>
              </a:rPr>
              <a:t>比</a:t>
            </a:r>
            <a:r>
              <a:rPr spc="-5" dirty="0">
                <a:solidFill>
                  <a:srgbClr val="000000"/>
                </a:solidFill>
              </a:rPr>
              <a:t>较便</a:t>
            </a:r>
            <a:r>
              <a:rPr spc="0" dirty="0">
                <a:solidFill>
                  <a:srgbClr val="000000"/>
                </a:solidFill>
              </a:rPr>
              <a:t>捷</a:t>
            </a:r>
            <a:r>
              <a:rPr spc="-5" dirty="0">
                <a:solidFill>
                  <a:srgbClr val="000000"/>
                </a:solidFill>
              </a:rPr>
              <a:t>的方</a:t>
            </a:r>
            <a:r>
              <a:rPr spc="0" dirty="0">
                <a:solidFill>
                  <a:srgbClr val="000000"/>
                </a:solidFill>
              </a:rPr>
              <a:t>式</a:t>
            </a:r>
            <a:r>
              <a:rPr spc="-5" dirty="0">
                <a:solidFill>
                  <a:srgbClr val="000000"/>
                </a:solidFill>
              </a:rPr>
              <a:t>，比</a:t>
            </a:r>
            <a:r>
              <a:rPr spc="0" dirty="0">
                <a:solidFill>
                  <a:srgbClr val="000000"/>
                </a:solidFill>
              </a:rPr>
              <a:t>如</a:t>
            </a:r>
            <a:r>
              <a:rPr spc="-5" dirty="0">
                <a:solidFill>
                  <a:srgbClr val="000000"/>
                </a:solidFill>
              </a:rPr>
              <a:t>在飞</a:t>
            </a:r>
            <a:r>
              <a:rPr spc="0" dirty="0">
                <a:solidFill>
                  <a:srgbClr val="000000"/>
                </a:solidFill>
              </a:rPr>
              <a:t>机</a:t>
            </a:r>
            <a:r>
              <a:rPr spc="-5" dirty="0">
                <a:solidFill>
                  <a:srgbClr val="000000"/>
                </a:solidFill>
              </a:rPr>
              <a:t>上、</a:t>
            </a:r>
            <a:r>
              <a:rPr spc="0" dirty="0">
                <a:solidFill>
                  <a:srgbClr val="000000"/>
                </a:solidFill>
              </a:rPr>
              <a:t>偏</a:t>
            </a:r>
            <a:r>
              <a:rPr spc="-5" dirty="0">
                <a:solidFill>
                  <a:srgbClr val="000000"/>
                </a:solidFill>
              </a:rPr>
              <a:t>远山</a:t>
            </a:r>
            <a:r>
              <a:rPr spc="0" dirty="0">
                <a:solidFill>
                  <a:srgbClr val="000000"/>
                </a:solidFill>
              </a:rPr>
              <a:t>区</a:t>
            </a:r>
            <a:r>
              <a:rPr spc="-5" dirty="0">
                <a:solidFill>
                  <a:srgbClr val="000000"/>
                </a:solidFill>
              </a:rPr>
              <a:t>或 者大海上。通讯卫星通过地面站与</a:t>
            </a:r>
            <a:r>
              <a:rPr spc="0" dirty="0">
                <a:solidFill>
                  <a:srgbClr val="000000"/>
                </a:solidFill>
              </a:rPr>
              <a:t>互</a:t>
            </a:r>
            <a:r>
              <a:rPr spc="-5" dirty="0">
                <a:solidFill>
                  <a:srgbClr val="000000"/>
                </a:solidFill>
              </a:rPr>
              <a:t>联网</a:t>
            </a:r>
            <a:r>
              <a:rPr spc="0" dirty="0">
                <a:solidFill>
                  <a:srgbClr val="000000"/>
                </a:solidFill>
              </a:rPr>
              <a:t>连</a:t>
            </a:r>
            <a:r>
              <a:rPr spc="-5" dirty="0">
                <a:solidFill>
                  <a:srgbClr val="000000"/>
                </a:solidFill>
              </a:rPr>
              <a:t>接起</a:t>
            </a:r>
            <a:r>
              <a:rPr spc="0" dirty="0">
                <a:solidFill>
                  <a:srgbClr val="000000"/>
                </a:solidFill>
              </a:rPr>
              <a:t>来</a:t>
            </a:r>
            <a:r>
              <a:rPr spc="-5" dirty="0">
                <a:solidFill>
                  <a:srgbClr val="000000"/>
                </a:solidFill>
              </a:rPr>
              <a:t>，卫</a:t>
            </a:r>
            <a:r>
              <a:rPr spc="0" dirty="0">
                <a:solidFill>
                  <a:srgbClr val="000000"/>
                </a:solidFill>
              </a:rPr>
              <a:t>星</a:t>
            </a:r>
            <a:r>
              <a:rPr spc="-5" dirty="0">
                <a:solidFill>
                  <a:srgbClr val="000000"/>
                </a:solidFill>
              </a:rPr>
              <a:t>手机</a:t>
            </a:r>
            <a:r>
              <a:rPr spc="0" dirty="0">
                <a:solidFill>
                  <a:srgbClr val="000000"/>
                </a:solidFill>
              </a:rPr>
              <a:t>或</a:t>
            </a:r>
            <a:r>
              <a:rPr spc="-5" dirty="0">
                <a:solidFill>
                  <a:srgbClr val="000000"/>
                </a:solidFill>
              </a:rPr>
              <a:t>者地</a:t>
            </a:r>
            <a:r>
              <a:rPr spc="0" dirty="0">
                <a:solidFill>
                  <a:srgbClr val="000000"/>
                </a:solidFill>
              </a:rPr>
              <a:t>面</a:t>
            </a:r>
            <a:r>
              <a:rPr spc="-5" dirty="0">
                <a:solidFill>
                  <a:srgbClr val="000000"/>
                </a:solidFill>
              </a:rPr>
              <a:t>接收</a:t>
            </a:r>
            <a:r>
              <a:rPr spc="0" dirty="0">
                <a:solidFill>
                  <a:srgbClr val="000000"/>
                </a:solidFill>
              </a:rPr>
              <a:t>站</a:t>
            </a:r>
            <a:r>
              <a:rPr spc="-5" dirty="0">
                <a:solidFill>
                  <a:srgbClr val="000000"/>
                </a:solidFill>
              </a:rPr>
              <a:t>点通</a:t>
            </a:r>
            <a:r>
              <a:rPr spc="0" dirty="0">
                <a:solidFill>
                  <a:srgbClr val="000000"/>
                </a:solidFill>
              </a:rPr>
              <a:t>过</a:t>
            </a:r>
            <a:r>
              <a:rPr spc="-5" dirty="0">
                <a:solidFill>
                  <a:srgbClr val="000000"/>
                </a:solidFill>
              </a:rPr>
              <a:t>卫 星天线连接通讯卫星，进而连接互</a:t>
            </a:r>
            <a:r>
              <a:rPr spc="0" dirty="0">
                <a:solidFill>
                  <a:srgbClr val="000000"/>
                </a:solidFill>
              </a:rPr>
              <a:t>联</a:t>
            </a:r>
            <a:r>
              <a:rPr spc="-5" dirty="0">
                <a:solidFill>
                  <a:srgbClr val="000000"/>
                </a:solidFill>
              </a:rPr>
              <a:t>网的</a:t>
            </a:r>
            <a:r>
              <a:rPr spc="0" dirty="0">
                <a:solidFill>
                  <a:srgbClr val="000000"/>
                </a:solidFill>
              </a:rPr>
              <a:t>服</a:t>
            </a:r>
            <a:r>
              <a:rPr spc="-5" dirty="0">
                <a:solidFill>
                  <a:srgbClr val="000000"/>
                </a:solidFill>
              </a:rPr>
              <a:t>务。</a:t>
            </a:r>
            <a:r>
              <a:rPr spc="0" dirty="0">
                <a:solidFill>
                  <a:srgbClr val="000000"/>
                </a:solidFill>
              </a:rPr>
              <a:t>除</a:t>
            </a:r>
            <a:r>
              <a:rPr spc="-5" dirty="0">
                <a:solidFill>
                  <a:srgbClr val="000000"/>
                </a:solidFill>
              </a:rPr>
              <a:t>了数</a:t>
            </a:r>
            <a:r>
              <a:rPr spc="0" dirty="0">
                <a:solidFill>
                  <a:srgbClr val="000000"/>
                </a:solidFill>
              </a:rPr>
              <a:t>据</a:t>
            </a:r>
            <a:r>
              <a:rPr spc="-5" dirty="0">
                <a:solidFill>
                  <a:srgbClr val="000000"/>
                </a:solidFill>
              </a:rPr>
              <a:t>通信</a:t>
            </a:r>
            <a:r>
              <a:rPr spc="0" dirty="0">
                <a:solidFill>
                  <a:srgbClr val="000000"/>
                </a:solidFill>
              </a:rPr>
              <a:t>，</a:t>
            </a:r>
            <a:r>
              <a:rPr spc="-5" dirty="0">
                <a:solidFill>
                  <a:srgbClr val="000000"/>
                </a:solidFill>
              </a:rPr>
              <a:t>当前</a:t>
            </a:r>
            <a:r>
              <a:rPr spc="0" dirty="0">
                <a:solidFill>
                  <a:srgbClr val="000000"/>
                </a:solidFill>
              </a:rPr>
              <a:t>主</a:t>
            </a:r>
            <a:r>
              <a:rPr spc="-5" dirty="0">
                <a:solidFill>
                  <a:srgbClr val="000000"/>
                </a:solidFill>
              </a:rPr>
              <a:t>流的</a:t>
            </a:r>
            <a:r>
              <a:rPr spc="0" dirty="0">
                <a:solidFill>
                  <a:srgbClr val="000000"/>
                </a:solidFill>
              </a:rPr>
              <a:t>户</a:t>
            </a:r>
            <a:r>
              <a:rPr spc="-5" dirty="0">
                <a:solidFill>
                  <a:srgbClr val="000000"/>
                </a:solidFill>
              </a:rPr>
              <a:t>外定</a:t>
            </a:r>
            <a:r>
              <a:rPr spc="0" dirty="0">
                <a:solidFill>
                  <a:srgbClr val="000000"/>
                </a:solidFill>
              </a:rPr>
              <a:t>位</a:t>
            </a:r>
            <a:r>
              <a:rPr spc="-5" dirty="0">
                <a:solidFill>
                  <a:srgbClr val="000000"/>
                </a:solidFill>
              </a:rPr>
              <a:t>也 通过卫星来实现，譬如我们常用的</a:t>
            </a:r>
            <a:r>
              <a:rPr spc="0" dirty="0">
                <a:solidFill>
                  <a:srgbClr val="000000"/>
                </a:solidFill>
              </a:rPr>
              <a:t>G</a:t>
            </a:r>
            <a:r>
              <a:rPr spc="-5" dirty="0">
                <a:solidFill>
                  <a:srgbClr val="000000"/>
                </a:solidFill>
              </a:rPr>
              <a:t>PS定</a:t>
            </a:r>
            <a:r>
              <a:rPr spc="0" dirty="0">
                <a:solidFill>
                  <a:srgbClr val="000000"/>
                </a:solidFill>
              </a:rPr>
              <a:t>位</a:t>
            </a:r>
            <a:r>
              <a:rPr spc="-5" dirty="0">
                <a:solidFill>
                  <a:srgbClr val="000000"/>
                </a:solidFill>
              </a:rPr>
              <a:t>，以</a:t>
            </a:r>
            <a:r>
              <a:rPr spc="0" dirty="0">
                <a:solidFill>
                  <a:srgbClr val="000000"/>
                </a:solidFill>
              </a:rPr>
              <a:t>及</a:t>
            </a:r>
            <a:r>
              <a:rPr spc="-5" dirty="0">
                <a:solidFill>
                  <a:srgbClr val="000000"/>
                </a:solidFill>
              </a:rPr>
              <a:t>北斗</a:t>
            </a:r>
            <a:r>
              <a:rPr spc="0" dirty="0">
                <a:solidFill>
                  <a:srgbClr val="000000"/>
                </a:solidFill>
              </a:rPr>
              <a:t>卫</a:t>
            </a:r>
            <a:r>
              <a:rPr spc="-5" dirty="0">
                <a:solidFill>
                  <a:srgbClr val="000000"/>
                </a:solidFill>
              </a:rPr>
              <a:t>星定</a:t>
            </a:r>
            <a:r>
              <a:rPr spc="0" dirty="0">
                <a:solidFill>
                  <a:srgbClr val="000000"/>
                </a:solidFill>
              </a:rPr>
              <a:t>位</a:t>
            </a:r>
            <a:r>
              <a:rPr spc="-5" dirty="0">
                <a:solidFill>
                  <a:srgbClr val="000000"/>
                </a:solidFill>
              </a:rPr>
              <a:t>。</a:t>
            </a:r>
            <a:endParaRPr spc="-5" dirty="0">
              <a:solidFill>
                <a:srgbClr val="000000"/>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0" name="object 10"/>
          <p:cNvSpPr txBox="1"/>
          <p:nvPr/>
        </p:nvSpPr>
        <p:spPr>
          <a:xfrm>
            <a:off x="4456557" y="959739"/>
            <a:ext cx="32810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物联网关北向连接</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94586" y="1066291"/>
            <a:ext cx="9398635" cy="1411605"/>
          </a:xfrm>
          <a:prstGeom prst="rect">
            <a:avLst/>
          </a:prstGeom>
        </p:spPr>
        <p:txBody>
          <a:bodyPr vert="horz" wrap="square" lIns="0" tIns="0" rIns="0" bIns="0" rtlCol="0">
            <a:spAutoFit/>
          </a:bodyPr>
          <a:lstStyle/>
          <a:p>
            <a:pPr marL="312039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网关北向连</a:t>
            </a:r>
            <a:r>
              <a:rPr sz="2800" b="1" spc="-15" dirty="0">
                <a:solidFill>
                  <a:srgbClr val="00A755"/>
                </a:solidFill>
                <a:latin typeface="微软雅黑" panose="020B0503020204020204" charset="-122"/>
                <a:cs typeface="微软雅黑" panose="020B0503020204020204" charset="-122"/>
              </a:rPr>
              <a:t>接</a:t>
            </a:r>
            <a:r>
              <a:rPr sz="2800" b="1" spc="-5" dirty="0">
                <a:solidFill>
                  <a:srgbClr val="00A755"/>
                </a:solidFill>
                <a:latin typeface="微软雅黑" panose="020B0503020204020204" charset="-122"/>
                <a:cs typeface="微软雅黑" panose="020B0503020204020204" charset="-122"/>
              </a:rPr>
              <a:t>配置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060"/>
              </a:spcBef>
            </a:pPr>
            <a:r>
              <a:rPr b="1" spc="20"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spc="15"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1</a:t>
            </a:r>
            <a:r>
              <a:rPr b="1" spc="1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从</a:t>
            </a:r>
            <a:r>
              <a:rPr spc="20" dirty="0">
                <a:solidFill>
                  <a:prstClr val="black"/>
                </a:solidFill>
                <a:latin typeface="微软雅黑" panose="020B0503020204020204" charset="-122"/>
                <a:cs typeface="微软雅黑" panose="020B0503020204020204" charset="-122"/>
              </a:rPr>
              <a:t>课程详</a:t>
            </a:r>
            <a:r>
              <a:rPr spc="10" dirty="0">
                <a:solidFill>
                  <a:prstClr val="black"/>
                </a:solidFill>
                <a:latin typeface="微软雅黑" panose="020B0503020204020204" charset="-122"/>
                <a:cs typeface="微软雅黑" panose="020B0503020204020204" charset="-122"/>
              </a:rPr>
              <a:t>情页卡</a:t>
            </a:r>
            <a:r>
              <a:rPr spc="20" dirty="0">
                <a:solidFill>
                  <a:prstClr val="black"/>
                </a:solidFill>
                <a:latin typeface="微软雅黑" panose="020B0503020204020204" charset="-122"/>
                <a:cs typeface="微软雅黑" panose="020B0503020204020204" charset="-122"/>
              </a:rPr>
              <a:t>片</a:t>
            </a:r>
            <a:r>
              <a:rPr b="1" spc="10"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进</a:t>
            </a:r>
            <a:r>
              <a:rPr spc="10" dirty="0">
                <a:solidFill>
                  <a:prstClr val="black"/>
                </a:solidFill>
                <a:latin typeface="微软雅黑" panose="020B0503020204020204" charset="-122"/>
                <a:cs typeface="微软雅黑" panose="020B0503020204020204" charset="-122"/>
              </a:rPr>
              <a:t>入</a:t>
            </a:r>
            <a:r>
              <a:rPr spc="20" dirty="0">
                <a:solidFill>
                  <a:prstClr val="black"/>
                </a:solidFill>
                <a:latin typeface="微软雅黑" panose="020B0503020204020204" charset="-122"/>
                <a:cs typeface="微软雅黑" panose="020B0503020204020204" charset="-122"/>
              </a:rPr>
              <a:t>“硬</a:t>
            </a:r>
            <a:r>
              <a:rPr spc="10" dirty="0">
                <a:solidFill>
                  <a:prstClr val="black"/>
                </a:solidFill>
                <a:latin typeface="微软雅黑" panose="020B0503020204020204" charset="-122"/>
                <a:cs typeface="微软雅黑" panose="020B0503020204020204" charset="-122"/>
              </a:rPr>
              <a:t>件设</a:t>
            </a:r>
            <a:r>
              <a:rPr spc="25"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的硬</a:t>
            </a:r>
            <a:r>
              <a:rPr spc="10" dirty="0">
                <a:solidFill>
                  <a:prstClr val="black"/>
                </a:solidFill>
                <a:latin typeface="微软雅黑" panose="020B0503020204020204" charset="-122"/>
                <a:cs typeface="微软雅黑" panose="020B0503020204020204" charset="-122"/>
              </a:rPr>
              <a:t>件列</a:t>
            </a:r>
            <a:r>
              <a:rPr spc="20" dirty="0">
                <a:solidFill>
                  <a:prstClr val="black"/>
                </a:solidFill>
                <a:latin typeface="微软雅黑" panose="020B0503020204020204" charset="-122"/>
                <a:cs typeface="微软雅黑" panose="020B0503020204020204" charset="-122"/>
              </a:rPr>
              <a:t>表</a:t>
            </a:r>
            <a:r>
              <a:rPr spc="10" dirty="0">
                <a:solidFill>
                  <a:prstClr val="black"/>
                </a:solidFill>
                <a:latin typeface="微软雅黑" panose="020B0503020204020204" charset="-122"/>
                <a:cs typeface="微软雅黑" panose="020B0503020204020204" charset="-122"/>
              </a:rPr>
              <a:t>界</a:t>
            </a:r>
            <a:r>
              <a:rPr spc="35"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单击</a:t>
            </a:r>
            <a:r>
              <a:rPr spc="20" dirty="0">
                <a:solidFill>
                  <a:prstClr val="black"/>
                </a:solidFill>
                <a:latin typeface="微软雅黑" panose="020B0503020204020204" charset="-122"/>
                <a:cs typeface="微软雅黑" panose="020B0503020204020204" charset="-122"/>
              </a:rPr>
              <a:t>查</a:t>
            </a:r>
            <a:r>
              <a:rPr spc="10" dirty="0">
                <a:solidFill>
                  <a:prstClr val="black"/>
                </a:solidFill>
                <a:latin typeface="微软雅黑" panose="020B0503020204020204" charset="-122"/>
                <a:cs typeface="微软雅黑" panose="020B0503020204020204" charset="-122"/>
              </a:rPr>
              <a:t>看</a:t>
            </a:r>
            <a:r>
              <a:rPr spc="20" dirty="0">
                <a:solidFill>
                  <a:prstClr val="black"/>
                </a:solidFill>
                <a:latin typeface="微软雅黑" panose="020B0503020204020204" charset="-122"/>
                <a:cs typeface="微软雅黑" panose="020B0503020204020204" charset="-122"/>
              </a:rPr>
              <a:t>本项</a:t>
            </a:r>
            <a:r>
              <a:rPr spc="10" dirty="0">
                <a:solidFill>
                  <a:prstClr val="black"/>
                </a:solidFill>
                <a:latin typeface="微软雅黑" panose="020B0503020204020204" charset="-122"/>
                <a:cs typeface="微软雅黑" panose="020B0503020204020204" charset="-122"/>
              </a:rPr>
              <a:t>目任务</a:t>
            </a:r>
            <a:r>
              <a:rPr dirty="0">
                <a:solidFill>
                  <a:prstClr val="black"/>
                </a:solidFill>
                <a:latin typeface="微软雅黑" panose="020B0503020204020204" charset="-122"/>
                <a:cs typeface="微软雅黑" panose="020B0503020204020204" charset="-122"/>
              </a:rPr>
              <a:t>一 创建的“工业机器</a:t>
            </a:r>
            <a:r>
              <a:rPr spc="-10" dirty="0">
                <a:solidFill>
                  <a:prstClr val="black"/>
                </a:solidFill>
                <a:latin typeface="微软雅黑" panose="020B0503020204020204" charset="-122"/>
                <a:cs typeface="微软雅黑" panose="020B0503020204020204" charset="-122"/>
              </a:rPr>
              <a:t>人</a:t>
            </a:r>
            <a:r>
              <a:rPr dirty="0">
                <a:solidFill>
                  <a:prstClr val="black"/>
                </a:solidFill>
                <a:latin typeface="微软雅黑" panose="020B0503020204020204" charset="-122"/>
                <a:cs typeface="微软雅黑" panose="020B0503020204020204" charset="-122"/>
              </a:rPr>
              <a:t>01-姓名”。</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315211" y="2560319"/>
            <a:ext cx="9561576" cy="38663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312163" y="2557272"/>
            <a:ext cx="9568180" cy="3872865"/>
          </a:xfrm>
          <a:custGeom>
            <a:avLst/>
            <a:gdLst/>
            <a:ahLst/>
            <a:cxnLst/>
            <a:rect l="l" t="t" r="r" b="b"/>
            <a:pathLst>
              <a:path w="9568180" h="3872865">
                <a:moveTo>
                  <a:pt x="0" y="3872483"/>
                </a:moveTo>
                <a:lnTo>
                  <a:pt x="9567672" y="3872483"/>
                </a:lnTo>
                <a:lnTo>
                  <a:pt x="9567672" y="0"/>
                </a:lnTo>
                <a:lnTo>
                  <a:pt x="0" y="0"/>
                </a:lnTo>
                <a:lnTo>
                  <a:pt x="0" y="3872483"/>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1752600" y="2362200"/>
            <a:ext cx="8686800" cy="405079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749551" y="2359151"/>
            <a:ext cx="8693150" cy="4057015"/>
          </a:xfrm>
          <a:custGeom>
            <a:avLst/>
            <a:gdLst/>
            <a:ahLst/>
            <a:cxnLst/>
            <a:rect l="l" t="t" r="r" b="b"/>
            <a:pathLst>
              <a:path w="8693150" h="4057015">
                <a:moveTo>
                  <a:pt x="0" y="4056888"/>
                </a:moveTo>
                <a:lnTo>
                  <a:pt x="8692896" y="4056888"/>
                </a:lnTo>
                <a:lnTo>
                  <a:pt x="8692896" y="0"/>
                </a:lnTo>
                <a:lnTo>
                  <a:pt x="0" y="0"/>
                </a:lnTo>
                <a:lnTo>
                  <a:pt x="0" y="4056888"/>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831339" y="1066291"/>
            <a:ext cx="7025640" cy="1052830"/>
          </a:xfrm>
          <a:prstGeom prst="rect">
            <a:avLst/>
          </a:prstGeom>
        </p:spPr>
        <p:txBody>
          <a:bodyPr vert="horz" wrap="square" lIns="0" tIns="0" rIns="0" bIns="0" rtlCol="0">
            <a:spAutoFit/>
          </a:bodyPr>
          <a:lstStyle/>
          <a:p>
            <a:pPr marL="268351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网关北向连接配置</a:t>
            </a:r>
            <a:endParaRPr sz="2800">
              <a:solidFill>
                <a:prstClr val="black"/>
              </a:solidFill>
              <a:latin typeface="微软雅黑" panose="020B0503020204020204" charset="-122"/>
              <a:cs typeface="微软雅黑" panose="020B0503020204020204" charset="-122"/>
            </a:endParaRPr>
          </a:p>
          <a:p>
            <a:pPr marL="12700">
              <a:spcBef>
                <a:spcPts val="255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：单击网关图片右上角的“配置”按钮进入网关配置界面。</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2255520" y="2211324"/>
            <a:ext cx="7680959" cy="42778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252472" y="2208276"/>
            <a:ext cx="7687309" cy="4284345"/>
          </a:xfrm>
          <a:custGeom>
            <a:avLst/>
            <a:gdLst/>
            <a:ahLst/>
            <a:cxnLst/>
            <a:rect l="l" t="t" r="r" b="b"/>
            <a:pathLst>
              <a:path w="7687309" h="4284345">
                <a:moveTo>
                  <a:pt x="0" y="4283964"/>
                </a:moveTo>
                <a:lnTo>
                  <a:pt x="7687056" y="4283964"/>
                </a:lnTo>
                <a:lnTo>
                  <a:pt x="7687056" y="0"/>
                </a:lnTo>
                <a:lnTo>
                  <a:pt x="0" y="0"/>
                </a:lnTo>
                <a:lnTo>
                  <a:pt x="0" y="4283964"/>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335148" y="1066291"/>
            <a:ext cx="7252970" cy="966469"/>
          </a:xfrm>
          <a:prstGeom prst="rect">
            <a:avLst/>
          </a:prstGeom>
        </p:spPr>
        <p:txBody>
          <a:bodyPr vert="horz" wrap="square" lIns="0" tIns="0" rIns="0" bIns="0" rtlCol="0">
            <a:spAutoFit/>
          </a:bodyPr>
          <a:lstStyle/>
          <a:p>
            <a:pPr marL="217995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网关北向连接配置</a:t>
            </a:r>
            <a:endParaRPr sz="2800">
              <a:solidFill>
                <a:prstClr val="black"/>
              </a:solidFill>
              <a:latin typeface="微软雅黑" panose="020B0503020204020204" charset="-122"/>
              <a:cs typeface="微软雅黑" panose="020B0503020204020204" charset="-122"/>
            </a:endParaRPr>
          </a:p>
          <a:p>
            <a:pPr marL="12700">
              <a:spcBef>
                <a:spcPts val="1870"/>
              </a:spcBef>
            </a:pPr>
            <a:r>
              <a:rPr b="1" spc="-5"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spc="-5" dirty="0">
                <a:solidFill>
                  <a:prstClr val="black"/>
                </a:solidFill>
                <a:latin typeface="微软雅黑" panose="020B0503020204020204" charset="-122"/>
                <a:cs typeface="微软雅黑" panose="020B0503020204020204" charset="-122"/>
              </a:rPr>
              <a:t>：进入网关配置界面后，单击“读取配置”，获取配置信息。</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53744" y="1761108"/>
            <a:ext cx="3423285" cy="2084705"/>
          </a:xfrm>
          <a:prstGeom prst="rect">
            <a:avLst/>
          </a:prstGeom>
        </p:spPr>
        <p:txBody>
          <a:bodyPr vert="horz" wrap="square" lIns="0" tIns="0" rIns="0" bIns="0" rtlCol="0">
            <a:spAutoFit/>
          </a:bodyPr>
          <a:lstStyle/>
          <a:p>
            <a:pPr marL="12700" marR="5080">
              <a:lnSpc>
                <a:spcPct val="150000"/>
              </a:lnSpc>
            </a:pPr>
            <a:r>
              <a:rPr b="1" spc="35" dirty="0">
                <a:solidFill>
                  <a:prstClr val="black"/>
                </a:solidFill>
                <a:latin typeface="微软雅黑" panose="020B0503020204020204" charset="-122"/>
                <a:cs typeface="微软雅黑" panose="020B0503020204020204" charset="-122"/>
              </a:rPr>
              <a:t>操作步骤</a:t>
            </a:r>
            <a:r>
              <a:rPr b="1" spc="30" dirty="0">
                <a:solidFill>
                  <a:prstClr val="black"/>
                </a:solidFill>
                <a:latin typeface="微软雅黑" panose="020B0503020204020204" charset="-122"/>
                <a:cs typeface="微软雅黑" panose="020B0503020204020204" charset="-122"/>
              </a:rPr>
              <a:t>4：</a:t>
            </a:r>
            <a:r>
              <a:rPr spc="20" dirty="0">
                <a:solidFill>
                  <a:prstClr val="black"/>
                </a:solidFill>
                <a:latin typeface="微软雅黑" panose="020B0503020204020204" charset="-122"/>
                <a:cs typeface="微软雅黑" panose="020B0503020204020204" charset="-122"/>
              </a:rPr>
              <a:t>单</a:t>
            </a:r>
            <a:r>
              <a:rPr spc="30" dirty="0">
                <a:solidFill>
                  <a:prstClr val="black"/>
                </a:solidFill>
                <a:latin typeface="微软雅黑" panose="020B0503020204020204" charset="-122"/>
                <a:cs typeface="微软雅黑" panose="020B0503020204020204" charset="-122"/>
              </a:rPr>
              <a:t>击选</a:t>
            </a:r>
            <a:r>
              <a:rPr spc="40" dirty="0">
                <a:solidFill>
                  <a:prstClr val="black"/>
                </a:solidFill>
                <a:latin typeface="微软雅黑" panose="020B0503020204020204" charset="-122"/>
                <a:cs typeface="微软雅黑" panose="020B0503020204020204" charset="-122"/>
              </a:rPr>
              <a:t>择</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连</a:t>
            </a:r>
            <a:r>
              <a:rPr spc="20" dirty="0">
                <a:solidFill>
                  <a:prstClr val="black"/>
                </a:solidFill>
                <a:latin typeface="微软雅黑" panose="020B0503020204020204" charset="-122"/>
                <a:cs typeface="微软雅黑" panose="020B0503020204020204" charset="-122"/>
              </a:rPr>
              <a:t>接</a:t>
            </a:r>
            <a:r>
              <a:rPr dirty="0">
                <a:solidFill>
                  <a:prstClr val="black"/>
                </a:solidFill>
                <a:latin typeface="微软雅黑" panose="020B0503020204020204" charset="-122"/>
                <a:cs typeface="微软雅黑" panose="020B0503020204020204" charset="-122"/>
              </a:rPr>
              <a:t>配 </a:t>
            </a:r>
            <a:r>
              <a:rPr spc="130" dirty="0">
                <a:solidFill>
                  <a:prstClr val="black"/>
                </a:solidFill>
                <a:latin typeface="微软雅黑" panose="020B0503020204020204" charset="-122"/>
                <a:cs typeface="微软雅黑" panose="020B0503020204020204" charset="-122"/>
              </a:rPr>
              <a:t>置（北向</a:t>
            </a:r>
            <a:r>
              <a:rPr spc="125" dirty="0">
                <a:solidFill>
                  <a:prstClr val="black"/>
                </a:solidFill>
                <a:latin typeface="微软雅黑" panose="020B0503020204020204" charset="-122"/>
                <a:cs typeface="微软雅黑" panose="020B0503020204020204" charset="-122"/>
              </a:rPr>
              <a:t>）”，可以看</a:t>
            </a:r>
            <a:r>
              <a:rPr spc="114" dirty="0">
                <a:solidFill>
                  <a:prstClr val="black"/>
                </a:solidFill>
                <a:latin typeface="微软雅黑" panose="020B0503020204020204" charset="-122"/>
                <a:cs typeface="微软雅黑" panose="020B0503020204020204" charset="-122"/>
              </a:rPr>
              <a:t>到上</a:t>
            </a:r>
            <a:r>
              <a:rPr dirty="0">
                <a:solidFill>
                  <a:prstClr val="black"/>
                </a:solidFill>
                <a:latin typeface="微软雅黑" panose="020B0503020204020204" charset="-122"/>
                <a:cs typeface="微软雅黑" panose="020B0503020204020204" charset="-122"/>
              </a:rPr>
              <a:t>个 </a:t>
            </a:r>
            <a:r>
              <a:rPr spc="114" dirty="0">
                <a:solidFill>
                  <a:prstClr val="black"/>
                </a:solidFill>
                <a:latin typeface="微软雅黑" panose="020B0503020204020204" charset="-122"/>
                <a:cs typeface="微软雅黑" panose="020B0503020204020204" charset="-122"/>
              </a:rPr>
              <a:t>任务修改过的连接配</a:t>
            </a:r>
            <a:r>
              <a:rPr spc="120" dirty="0">
                <a:solidFill>
                  <a:prstClr val="black"/>
                </a:solidFill>
                <a:latin typeface="微软雅黑" panose="020B0503020204020204" charset="-122"/>
                <a:cs typeface="微软雅黑" panose="020B0503020204020204" charset="-122"/>
              </a:rPr>
              <a:t>置</a:t>
            </a:r>
            <a:r>
              <a:rPr spc="114"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北</a:t>
            </a:r>
            <a:r>
              <a:rPr spc="114" dirty="0">
                <a:solidFill>
                  <a:prstClr val="black"/>
                </a:solidFill>
                <a:latin typeface="微软雅黑" panose="020B0503020204020204" charset="-122"/>
                <a:cs typeface="微软雅黑" panose="020B0503020204020204" charset="-122"/>
              </a:rPr>
              <a:t>向</a:t>
            </a:r>
            <a:r>
              <a:rPr dirty="0">
                <a:solidFill>
                  <a:prstClr val="black"/>
                </a:solidFill>
                <a:latin typeface="微软雅黑" panose="020B0503020204020204" charset="-122"/>
                <a:cs typeface="微软雅黑" panose="020B0503020204020204" charset="-122"/>
              </a:rPr>
              <a:t>） </a:t>
            </a:r>
            <a:r>
              <a:rPr spc="130" dirty="0">
                <a:solidFill>
                  <a:prstClr val="black"/>
                </a:solidFill>
                <a:latin typeface="微软雅黑" panose="020B0503020204020204" charset="-122"/>
                <a:cs typeface="微软雅黑" panose="020B0503020204020204" charset="-122"/>
              </a:rPr>
              <a:t>信息，</a:t>
            </a:r>
            <a:r>
              <a:rPr spc="125" dirty="0">
                <a:solidFill>
                  <a:prstClr val="black"/>
                </a:solidFill>
                <a:latin typeface="微软雅黑" panose="020B0503020204020204" charset="-122"/>
                <a:cs typeface="微软雅黑" panose="020B0503020204020204" charset="-122"/>
              </a:rPr>
              <a:t>也可</a:t>
            </a:r>
            <a:r>
              <a:rPr spc="114" dirty="0">
                <a:solidFill>
                  <a:prstClr val="black"/>
                </a:solidFill>
                <a:latin typeface="微软雅黑" panose="020B0503020204020204" charset="-122"/>
                <a:cs typeface="微软雅黑" panose="020B0503020204020204" charset="-122"/>
              </a:rPr>
              <a:t>以</a:t>
            </a:r>
            <a:r>
              <a:rPr spc="125" dirty="0">
                <a:solidFill>
                  <a:prstClr val="black"/>
                </a:solidFill>
                <a:latin typeface="微软雅黑" panose="020B0503020204020204" charset="-122"/>
                <a:cs typeface="微软雅黑" panose="020B0503020204020204" charset="-122"/>
              </a:rPr>
              <a:t>根据所选</a:t>
            </a:r>
            <a:r>
              <a:rPr spc="114" dirty="0">
                <a:solidFill>
                  <a:prstClr val="black"/>
                </a:solidFill>
                <a:latin typeface="微软雅黑" panose="020B0503020204020204" charset="-122"/>
                <a:cs typeface="微软雅黑" panose="020B0503020204020204" charset="-122"/>
              </a:rPr>
              <a:t>模板</a:t>
            </a:r>
            <a:r>
              <a:rPr dirty="0">
                <a:solidFill>
                  <a:prstClr val="black"/>
                </a:solidFill>
                <a:latin typeface="微软雅黑" panose="020B0503020204020204" charset="-122"/>
                <a:cs typeface="微软雅黑" panose="020B0503020204020204" charset="-122"/>
              </a:rPr>
              <a:t>或 </a:t>
            </a:r>
            <a:r>
              <a:rPr spc="120" dirty="0">
                <a:solidFill>
                  <a:prstClr val="black"/>
                </a:solidFill>
                <a:latin typeface="微软雅黑" panose="020B0503020204020204" charset="-122"/>
                <a:cs typeface="微软雅黑" panose="020B0503020204020204" charset="-122"/>
              </a:rPr>
              <a:t>自定义工业设备进行配置</a:t>
            </a:r>
            <a:r>
              <a:rPr spc="105" dirty="0">
                <a:solidFill>
                  <a:prstClr val="black"/>
                </a:solidFill>
                <a:latin typeface="微软雅黑" panose="020B0503020204020204" charset="-122"/>
                <a:cs typeface="微软雅黑" panose="020B0503020204020204" charset="-122"/>
              </a:rPr>
              <a:t>修</a:t>
            </a:r>
            <a:r>
              <a:rPr spc="120" dirty="0">
                <a:solidFill>
                  <a:prstClr val="black"/>
                </a:solidFill>
                <a:latin typeface="微软雅黑" panose="020B0503020204020204" charset="-122"/>
                <a:cs typeface="微软雅黑" panose="020B0503020204020204" charset="-122"/>
              </a:rPr>
              <a:t>改</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5132832" y="1770888"/>
            <a:ext cx="5884163" cy="48950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129784" y="1767839"/>
            <a:ext cx="5890260" cy="4901565"/>
          </a:xfrm>
          <a:custGeom>
            <a:avLst/>
            <a:gdLst/>
            <a:ahLst/>
            <a:cxnLst/>
            <a:rect l="l" t="t" r="r" b="b"/>
            <a:pathLst>
              <a:path w="5890259" h="4901565">
                <a:moveTo>
                  <a:pt x="0" y="4901184"/>
                </a:moveTo>
                <a:lnTo>
                  <a:pt x="5890260" y="4901184"/>
                </a:lnTo>
                <a:lnTo>
                  <a:pt x="5890260" y="0"/>
                </a:lnTo>
                <a:lnTo>
                  <a:pt x="0" y="0"/>
                </a:lnTo>
                <a:lnTo>
                  <a:pt x="0" y="490118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4502658" y="1066291"/>
            <a:ext cx="319024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网关北向连接配置</a:t>
            </a:r>
            <a:endParaRPr sz="28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398522" y="1066291"/>
            <a:ext cx="7025640" cy="1076960"/>
          </a:xfrm>
          <a:prstGeom prst="rect">
            <a:avLst/>
          </a:prstGeom>
        </p:spPr>
        <p:txBody>
          <a:bodyPr vert="horz" wrap="square" lIns="0" tIns="0" rIns="0" bIns="0" rtlCol="0">
            <a:spAutoFit/>
          </a:bodyPr>
          <a:lstStyle/>
          <a:p>
            <a:pPr marL="176149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网关北向点表映射配置</a:t>
            </a:r>
            <a:endParaRPr sz="2800">
              <a:solidFill>
                <a:prstClr val="black"/>
              </a:solidFill>
              <a:latin typeface="微软雅黑" panose="020B0503020204020204" charset="-122"/>
              <a:cs typeface="微软雅黑" panose="020B0503020204020204" charset="-122"/>
            </a:endParaRPr>
          </a:p>
          <a:p>
            <a:pPr marL="12700">
              <a:spcBef>
                <a:spcPts val="274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：单击选择“点表映射（北向）”，单击“新增采集点”。</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19527" y="2382011"/>
            <a:ext cx="7552944" cy="41452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16479" y="2378964"/>
            <a:ext cx="7559040" cy="4151629"/>
          </a:xfrm>
          <a:custGeom>
            <a:avLst/>
            <a:gdLst/>
            <a:ahLst/>
            <a:cxnLst/>
            <a:rect l="l" t="t" r="r" b="b"/>
            <a:pathLst>
              <a:path w="7559040" h="4151629">
                <a:moveTo>
                  <a:pt x="0" y="4151376"/>
                </a:moveTo>
                <a:lnTo>
                  <a:pt x="7559040" y="4151376"/>
                </a:lnTo>
                <a:lnTo>
                  <a:pt x="7559040" y="0"/>
                </a:lnTo>
                <a:lnTo>
                  <a:pt x="0" y="0"/>
                </a:lnTo>
                <a:lnTo>
                  <a:pt x="0" y="415137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018743" y="1379346"/>
            <a:ext cx="10102215" cy="75692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spc="15"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2</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参</a:t>
            </a:r>
            <a:r>
              <a:rPr sz="1600" spc="5" dirty="0">
                <a:solidFill>
                  <a:prstClr val="black"/>
                </a:solidFill>
                <a:latin typeface="微软雅黑" panose="020B0503020204020204" charset="-122"/>
                <a:cs typeface="微软雅黑" panose="020B0503020204020204" charset="-122"/>
              </a:rPr>
              <a:t>考</a:t>
            </a:r>
            <a:r>
              <a:rPr sz="1600" spc="10"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2-3-1，</a:t>
            </a:r>
            <a:r>
              <a:rPr sz="1600" spc="5"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参数名</a:t>
            </a:r>
            <a:r>
              <a:rPr sz="1600" spc="15" dirty="0">
                <a:solidFill>
                  <a:prstClr val="black"/>
                </a:solidFill>
                <a:latin typeface="微软雅黑" panose="020B0503020204020204" charset="-122"/>
                <a:cs typeface="微软雅黑" panose="020B0503020204020204" charset="-122"/>
              </a:rPr>
              <a:t>称</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的下</a:t>
            </a:r>
            <a:r>
              <a:rPr sz="1600" spc="5" dirty="0">
                <a:solidFill>
                  <a:prstClr val="black"/>
                </a:solidFill>
                <a:latin typeface="微软雅黑" panose="020B0503020204020204" charset="-122"/>
                <a:cs typeface="微软雅黑" panose="020B0503020204020204" charset="-122"/>
              </a:rPr>
              <a:t>拉框中</a:t>
            </a:r>
            <a:r>
              <a:rPr sz="1600" spc="1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择本</a:t>
            </a:r>
            <a:r>
              <a:rPr sz="1600" spc="15" dirty="0">
                <a:solidFill>
                  <a:prstClr val="black"/>
                </a:solidFill>
                <a:latin typeface="微软雅黑" panose="020B0503020204020204" charset="-122"/>
                <a:cs typeface="微软雅黑" panose="020B0503020204020204" charset="-122"/>
              </a:rPr>
              <a:t>项</a:t>
            </a:r>
            <a:r>
              <a:rPr sz="1600" spc="5" dirty="0">
                <a:solidFill>
                  <a:prstClr val="black"/>
                </a:solidFill>
                <a:latin typeface="微软雅黑" panose="020B0503020204020204" charset="-122"/>
                <a:cs typeface="微软雅黑" panose="020B0503020204020204" charset="-122"/>
              </a:rPr>
              <a:t>目任务</a:t>
            </a:r>
            <a:r>
              <a:rPr sz="1600" spc="15" dirty="0">
                <a:solidFill>
                  <a:prstClr val="black"/>
                </a:solidFill>
                <a:latin typeface="微软雅黑" panose="020B0503020204020204" charset="-122"/>
                <a:cs typeface="微软雅黑" panose="020B0503020204020204" charset="-122"/>
              </a:rPr>
              <a:t>二</a:t>
            </a:r>
            <a:r>
              <a:rPr sz="1600" spc="5" dirty="0">
                <a:solidFill>
                  <a:prstClr val="black"/>
                </a:solidFill>
                <a:latin typeface="微软雅黑" panose="020B0503020204020204" charset="-122"/>
                <a:cs typeface="微软雅黑" panose="020B0503020204020204" charset="-122"/>
              </a:rPr>
              <a:t>自定</a:t>
            </a:r>
            <a:r>
              <a:rPr sz="1600" spc="15" dirty="0">
                <a:solidFill>
                  <a:prstClr val="black"/>
                </a:solidFill>
                <a:latin typeface="微软雅黑" panose="020B0503020204020204" charset="-122"/>
                <a:cs typeface="微软雅黑" panose="020B0503020204020204" charset="-122"/>
              </a:rPr>
              <a:t>义</a:t>
            </a:r>
            <a:r>
              <a:rPr sz="1600" spc="5" dirty="0">
                <a:solidFill>
                  <a:prstClr val="black"/>
                </a:solidFill>
                <a:latin typeface="微软雅黑" panose="020B0503020204020204" charset="-122"/>
                <a:cs typeface="微软雅黑" panose="020B0503020204020204" charset="-122"/>
              </a:rPr>
              <a:t>添加的</a:t>
            </a:r>
            <a:r>
              <a:rPr sz="1600" spc="15" dirty="0">
                <a:solidFill>
                  <a:prstClr val="black"/>
                </a:solidFill>
                <a:latin typeface="微软雅黑" panose="020B0503020204020204" charset="-122"/>
                <a:cs typeface="微软雅黑" panose="020B0503020204020204" charset="-122"/>
              </a:rPr>
              <a:t>参</a:t>
            </a:r>
            <a:r>
              <a:rPr sz="1600" spc="5" dirty="0">
                <a:solidFill>
                  <a:prstClr val="black"/>
                </a:solidFill>
                <a:latin typeface="微软雅黑" panose="020B0503020204020204" charset="-122"/>
                <a:cs typeface="微软雅黑" panose="020B0503020204020204" charset="-122"/>
              </a:rPr>
              <a:t>数名</a:t>
            </a:r>
            <a:r>
              <a:rPr sz="1600" spc="45" dirty="0">
                <a:solidFill>
                  <a:prstClr val="black"/>
                </a:solidFill>
                <a:latin typeface="微软雅黑" panose="020B0503020204020204" charset="-122"/>
                <a:cs typeface="微软雅黑" panose="020B0503020204020204" charset="-122"/>
              </a:rPr>
              <a:t>称</a:t>
            </a:r>
            <a:r>
              <a:rPr sz="1600" spc="5" dirty="0">
                <a:solidFill>
                  <a:prstClr val="black"/>
                </a:solidFill>
                <a:latin typeface="微软雅黑" panose="020B0503020204020204" charset="-122"/>
                <a:cs typeface="微软雅黑" panose="020B0503020204020204" charset="-122"/>
              </a:rPr>
              <a:t>。如：</a:t>
            </a:r>
            <a:r>
              <a:rPr sz="1600" spc="15" dirty="0">
                <a:solidFill>
                  <a:prstClr val="black"/>
                </a:solidFill>
                <a:latin typeface="微软雅黑" panose="020B0503020204020204" charset="-122"/>
                <a:cs typeface="微软雅黑" panose="020B0503020204020204" charset="-122"/>
              </a:rPr>
              <a:t>选</a:t>
            </a:r>
            <a:r>
              <a:rPr sz="1600" spc="10"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程 序是否错误”，输入映射变量“P</a:t>
            </a:r>
            <a:r>
              <a:rPr sz="1600" spc="-35" dirty="0">
                <a:solidFill>
                  <a:prstClr val="black"/>
                </a:solidFill>
                <a:latin typeface="微软雅黑" panose="020B0503020204020204" charset="-122"/>
                <a:cs typeface="微软雅黑" panose="020B0503020204020204" charset="-122"/>
              </a:rPr>
              <a:t>r</a:t>
            </a:r>
            <a:r>
              <a:rPr sz="1600" spc="-5" dirty="0">
                <a:solidFill>
                  <a:prstClr val="black"/>
                </a:solidFill>
                <a:latin typeface="微软雅黑" panose="020B0503020204020204" charset="-122"/>
                <a:cs typeface="微软雅黑" panose="020B0503020204020204" charset="-122"/>
              </a:rPr>
              <a:t>ogEr</a:t>
            </a:r>
            <a:r>
              <a:rPr sz="1600" spc="-30" dirty="0">
                <a:solidFill>
                  <a:prstClr val="black"/>
                </a:solidFill>
                <a:latin typeface="微软雅黑" panose="020B0503020204020204" charset="-122"/>
                <a:cs typeface="微软雅黑" panose="020B0503020204020204" charset="-122"/>
              </a:rPr>
              <a:t>r</a:t>
            </a:r>
            <a:r>
              <a:rPr sz="1600" spc="-5" dirty="0">
                <a:solidFill>
                  <a:prstClr val="black"/>
                </a:solidFill>
                <a:latin typeface="微软雅黑" panose="020B0503020204020204" charset="-122"/>
                <a:cs typeface="微软雅黑" panose="020B0503020204020204" charset="-122"/>
              </a:rPr>
              <a:t>or</a:t>
            </a:r>
            <a:r>
              <a:rPr sz="1600" spc="-60" dirty="0">
                <a:solidFill>
                  <a:prstClr val="black"/>
                </a:solidFill>
                <a:latin typeface="微软雅黑" panose="020B0503020204020204" charset="-122"/>
                <a:cs typeface="微软雅黑" panose="020B0503020204020204" charset="-122"/>
              </a:rPr>
              <a:t>S</a:t>
            </a:r>
            <a:r>
              <a:rPr sz="1600" spc="-5" dirty="0">
                <a:solidFill>
                  <a:prstClr val="black"/>
                </a:solidFill>
                <a:latin typeface="微软雅黑" panose="020B0503020204020204" charset="-122"/>
                <a:cs typeface="微软雅黑" panose="020B0503020204020204" charset="-122"/>
              </a:rPr>
              <a:t>t</a:t>
            </a:r>
            <a:r>
              <a:rPr sz="1600" dirty="0">
                <a:solidFill>
                  <a:prstClr val="black"/>
                </a:solidFill>
                <a:latin typeface="微软雅黑" panose="020B0503020204020204" charset="-122"/>
                <a:cs typeface="微软雅黑" panose="020B0503020204020204" charset="-122"/>
              </a:rPr>
              <a:t>a</a:t>
            </a:r>
            <a:r>
              <a:rPr sz="1600" spc="-5" dirty="0">
                <a:solidFill>
                  <a:prstClr val="black"/>
                </a:solidFill>
                <a:latin typeface="微软雅黑" panose="020B0503020204020204" charset="-122"/>
                <a:cs typeface="微软雅黑" panose="020B0503020204020204" charset="-122"/>
              </a:rPr>
              <a:t>tu</a:t>
            </a:r>
            <a:r>
              <a:rPr sz="1600" spc="5" dirty="0">
                <a:solidFill>
                  <a:prstClr val="black"/>
                </a:solidFill>
                <a:latin typeface="微软雅黑" panose="020B0503020204020204" charset="-122"/>
                <a:cs typeface="微软雅黑" panose="020B0503020204020204" charset="-122"/>
              </a:rPr>
              <a:t>s</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此变</a:t>
            </a:r>
            <a:r>
              <a:rPr sz="1600" dirty="0">
                <a:solidFill>
                  <a:prstClr val="black"/>
                </a:solidFill>
                <a:latin typeface="微软雅黑" panose="020B0503020204020204" charset="-122"/>
                <a:cs typeface="微软雅黑" panose="020B0503020204020204" charset="-122"/>
              </a:rPr>
              <a:t>量</a:t>
            </a:r>
            <a:r>
              <a:rPr sz="1600" spc="-5" dirty="0">
                <a:solidFill>
                  <a:prstClr val="black"/>
                </a:solidFill>
                <a:latin typeface="微软雅黑" panose="020B0503020204020204" charset="-122"/>
                <a:cs typeface="微软雅黑" panose="020B0503020204020204" charset="-122"/>
              </a:rPr>
              <a:t>名可</a:t>
            </a:r>
            <a:r>
              <a:rPr sz="1600" dirty="0">
                <a:solidFill>
                  <a:prstClr val="black"/>
                </a:solidFill>
                <a:latin typeface="微软雅黑" panose="020B0503020204020204" charset="-122"/>
                <a:cs typeface="微软雅黑" panose="020B0503020204020204" charset="-122"/>
              </a:rPr>
              <a:t>自</a:t>
            </a:r>
            <a:r>
              <a:rPr sz="1600" spc="-5" dirty="0">
                <a:solidFill>
                  <a:prstClr val="black"/>
                </a:solidFill>
                <a:latin typeface="微软雅黑" panose="020B0503020204020204" charset="-122"/>
                <a:cs typeface="微软雅黑" panose="020B0503020204020204" charset="-122"/>
              </a:rPr>
              <a:t>定义</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4169663" y="2234183"/>
            <a:ext cx="7031735" cy="38587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166615" y="2231135"/>
            <a:ext cx="7038340" cy="3865245"/>
          </a:xfrm>
          <a:custGeom>
            <a:avLst/>
            <a:gdLst/>
            <a:ahLst/>
            <a:cxnLst/>
            <a:rect l="l" t="t" r="r" b="b"/>
            <a:pathLst>
              <a:path w="7038340" h="3865245">
                <a:moveTo>
                  <a:pt x="0" y="3864864"/>
                </a:moveTo>
                <a:lnTo>
                  <a:pt x="7037832" y="3864864"/>
                </a:lnTo>
                <a:lnTo>
                  <a:pt x="7037832" y="0"/>
                </a:lnTo>
                <a:lnTo>
                  <a:pt x="0" y="0"/>
                </a:lnTo>
                <a:lnTo>
                  <a:pt x="0" y="3864864"/>
                </a:lnTo>
                <a:close/>
              </a:path>
            </a:pathLst>
          </a:custGeom>
          <a:ln w="6096">
            <a:solidFill>
              <a:srgbClr val="00AF50"/>
            </a:solidFill>
          </a:ln>
        </p:spPr>
        <p:txBody>
          <a:bodyPr wrap="square" lIns="0" tIns="0" rIns="0" bIns="0" rtlCol="0"/>
          <a:lstStyle/>
          <a:p>
            <a:endParaRPr>
              <a:solidFill>
                <a:prstClr val="black"/>
              </a:solidFill>
            </a:endParaRPr>
          </a:p>
        </p:txBody>
      </p:sp>
      <p:graphicFrame>
        <p:nvGraphicFramePr>
          <p:cNvPr id="8" name="object 8"/>
          <p:cNvGraphicFramePr>
            <a:graphicFrameLocks noGrp="1"/>
          </p:cNvGraphicFramePr>
          <p:nvPr/>
        </p:nvGraphicFramePr>
        <p:xfrm>
          <a:off x="963053" y="2327529"/>
          <a:ext cx="3017520" cy="3364229"/>
        </p:xfrm>
        <a:graphic>
          <a:graphicData uri="http://schemas.openxmlformats.org/drawingml/2006/table">
            <a:tbl>
              <a:tblPr firstRow="1" bandRow="1">
                <a:tableStyleId>{2D5ABB26-0587-4C30-8999-92F81FD0307C}</a:tableStyleId>
              </a:tblPr>
              <a:tblGrid>
                <a:gridCol w="1431785"/>
                <a:gridCol w="1566163"/>
              </a:tblGrid>
              <a:tr h="488061">
                <a:tc>
                  <a:txBody>
                    <a:bodyPr/>
                    <a:lstStyle/>
                    <a:p>
                      <a:pPr marL="635" algn="ctr">
                        <a:lnSpc>
                          <a:spcPct val="100000"/>
                        </a:lnSpc>
                        <a:spcBef>
                          <a:spcPts val="805"/>
                        </a:spcBef>
                      </a:pPr>
                      <a:r>
                        <a:rPr sz="1600" b="1" dirty="0">
                          <a:solidFill>
                            <a:srgbClr val="FFFFFF"/>
                          </a:solidFill>
                          <a:latin typeface="微软雅黑" panose="020B0503020204020204" charset="-122"/>
                          <a:cs typeface="微软雅黑" panose="020B0503020204020204" charset="-122"/>
                        </a:rPr>
                        <a:t>采集点名称</a:t>
                      </a:r>
                      <a:endParaRPr sz="1600">
                        <a:latin typeface="微软雅黑" panose="020B0503020204020204" charset="-122"/>
                        <a:cs typeface="微软雅黑" panose="020B0503020204020204" charset="-122"/>
                      </a:endParaRPr>
                    </a:p>
                  </a:txBody>
                  <a:tcPr marL="0" marR="0" marT="1022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70" algn="ctr">
                        <a:lnSpc>
                          <a:spcPct val="100000"/>
                        </a:lnSpc>
                        <a:spcBef>
                          <a:spcPts val="805"/>
                        </a:spcBef>
                      </a:pPr>
                      <a:r>
                        <a:rPr sz="1600" b="1" dirty="0">
                          <a:solidFill>
                            <a:srgbClr val="FFFFFF"/>
                          </a:solidFill>
                          <a:latin typeface="微软雅黑" panose="020B0503020204020204" charset="-122"/>
                          <a:cs typeface="微软雅黑" panose="020B0503020204020204" charset="-122"/>
                        </a:rPr>
                        <a:t>映射变量</a:t>
                      </a:r>
                      <a:endParaRPr sz="1600">
                        <a:latin typeface="微软雅黑" panose="020B0503020204020204" charset="-122"/>
                        <a:cs typeface="微软雅黑" panose="020B0503020204020204" charset="-122"/>
                      </a:endParaRPr>
                    </a:p>
                  </a:txBody>
                  <a:tcPr marL="0" marR="0" marT="1022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15772">
                <a:tc>
                  <a:txBody>
                    <a:bodyPr/>
                    <a:lstStyle/>
                    <a:p>
                      <a:pPr algn="ctr">
                        <a:lnSpc>
                          <a:spcPct val="100000"/>
                        </a:lnSpc>
                        <a:spcBef>
                          <a:spcPts val="1600"/>
                        </a:spcBef>
                      </a:pPr>
                      <a:r>
                        <a:rPr sz="1600" b="1" dirty="0">
                          <a:solidFill>
                            <a:srgbClr val="FFFFFF"/>
                          </a:solidFill>
                          <a:latin typeface="微软雅黑" panose="020B0503020204020204" charset="-122"/>
                          <a:cs typeface="微软雅黑" panose="020B0503020204020204" charset="-122"/>
                        </a:rPr>
                        <a:t>程序是否错误</a:t>
                      </a:r>
                      <a:endParaRPr sz="1600">
                        <a:latin typeface="微软雅黑" panose="020B0503020204020204" charset="-122"/>
                        <a:cs typeface="微软雅黑" panose="020B0503020204020204" charset="-122"/>
                      </a:endParaRPr>
                    </a:p>
                  </a:txBody>
                  <a:tcPr marL="0" marR="0" marT="2032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45"/>
                        </a:spcBef>
                      </a:pPr>
                      <a:endParaRPr sz="1350">
                        <a:latin typeface="Times New Roman" panose="02020603050405020304"/>
                        <a:cs typeface="Times New Roman" panose="02020603050405020304"/>
                      </a:endParaRPr>
                    </a:p>
                    <a:p>
                      <a:pPr algn="ctr">
                        <a:lnSpc>
                          <a:spcPct val="100000"/>
                        </a:lnSpc>
                        <a:spcBef>
                          <a:spcPts val="5"/>
                        </a:spcBef>
                      </a:pPr>
                      <a:r>
                        <a:rPr sz="1600" spc="-15" dirty="0">
                          <a:latin typeface="Calibri" panose="020F0502020204030204"/>
                          <a:cs typeface="Calibri" panose="020F0502020204030204"/>
                        </a:rPr>
                        <a:t>ProgErrorStatus</a:t>
                      </a:r>
                      <a:endParaRPr sz="1600">
                        <a:latin typeface="Calibri" panose="020F0502020204030204"/>
                        <a:cs typeface="Calibri" panose="020F0502020204030204"/>
                      </a:endParaRPr>
                    </a:p>
                  </a:txBody>
                  <a:tcPr marL="0" marR="0" marT="57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715771">
                <a:tc>
                  <a:txBody>
                    <a:bodyPr/>
                    <a:lstStyle/>
                    <a:p>
                      <a:pPr marL="506095" marR="144145" indent="-355600">
                        <a:lnSpc>
                          <a:spcPct val="110000"/>
                        </a:lnSpc>
                        <a:spcBef>
                          <a:spcPts val="455"/>
                        </a:spcBef>
                      </a:pPr>
                      <a:r>
                        <a:rPr sz="1600" b="1" dirty="0">
                          <a:solidFill>
                            <a:srgbClr val="FFFFFF"/>
                          </a:solidFill>
                          <a:latin typeface="微软雅黑" panose="020B0503020204020204" charset="-122"/>
                          <a:cs typeface="微软雅黑" panose="020B0503020204020204" charset="-122"/>
                        </a:rPr>
                        <a:t>关节点</a:t>
                      </a:r>
                      <a:r>
                        <a:rPr sz="1600" b="1" spc="-5" dirty="0">
                          <a:solidFill>
                            <a:srgbClr val="FFFFFF"/>
                          </a:solidFill>
                          <a:latin typeface="Calibri" panose="020F0502020204030204"/>
                          <a:cs typeface="Calibri" panose="020F0502020204030204"/>
                        </a:rPr>
                        <a:t>1</a:t>
                      </a:r>
                      <a:r>
                        <a:rPr sz="1600" b="1" dirty="0">
                          <a:solidFill>
                            <a:srgbClr val="FFFFFF"/>
                          </a:solidFill>
                          <a:latin typeface="微软雅黑" panose="020B0503020204020204" charset="-122"/>
                          <a:cs typeface="微软雅黑" panose="020B0503020204020204" charset="-122"/>
                        </a:rPr>
                        <a:t>马达 电流</a:t>
                      </a:r>
                      <a:endParaRPr sz="1600">
                        <a:latin typeface="微软雅黑" panose="020B0503020204020204" charset="-122"/>
                        <a:cs typeface="微软雅黑" panose="020B0503020204020204" charset="-122"/>
                      </a:endParaRPr>
                    </a:p>
                  </a:txBody>
                  <a:tcPr marL="0" marR="0" marT="5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450">
                        <a:latin typeface="Times New Roman" panose="02020603050405020304"/>
                        <a:cs typeface="Times New Roman" panose="02020603050405020304"/>
                      </a:endParaRPr>
                    </a:p>
                    <a:p>
                      <a:pPr algn="ctr">
                        <a:lnSpc>
                          <a:spcPct val="100000"/>
                        </a:lnSpc>
                      </a:pPr>
                      <a:r>
                        <a:rPr sz="1600" spc="-10" dirty="0">
                          <a:latin typeface="Calibri" panose="020F0502020204030204"/>
                          <a:cs typeface="Calibri" panose="020F0502020204030204"/>
                        </a:rPr>
                        <a:t>Joint_1_Current</a:t>
                      </a:r>
                      <a:endParaRPr sz="1600">
                        <a:latin typeface="Calibri" panose="020F0502020204030204"/>
                        <a:cs typeface="Calibri" panose="020F0502020204030204"/>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715772">
                <a:tc>
                  <a:txBody>
                    <a:bodyPr/>
                    <a:lstStyle/>
                    <a:p>
                      <a:pPr marL="506095" marR="144145" indent="-355600">
                        <a:lnSpc>
                          <a:spcPct val="110000"/>
                        </a:lnSpc>
                        <a:spcBef>
                          <a:spcPts val="455"/>
                        </a:spcBef>
                      </a:pPr>
                      <a:r>
                        <a:rPr sz="1600" b="1" dirty="0">
                          <a:solidFill>
                            <a:srgbClr val="FFFFFF"/>
                          </a:solidFill>
                          <a:latin typeface="微软雅黑" panose="020B0503020204020204" charset="-122"/>
                          <a:cs typeface="微软雅黑" panose="020B0503020204020204" charset="-122"/>
                        </a:rPr>
                        <a:t>关节点</a:t>
                      </a:r>
                      <a:r>
                        <a:rPr sz="1600" b="1" spc="-5" dirty="0">
                          <a:solidFill>
                            <a:srgbClr val="FFFFFF"/>
                          </a:solidFill>
                          <a:latin typeface="Calibri" panose="020F0502020204030204"/>
                          <a:cs typeface="Calibri" panose="020F0502020204030204"/>
                        </a:rPr>
                        <a:t>6</a:t>
                      </a:r>
                      <a:r>
                        <a:rPr sz="1600" b="1" dirty="0">
                          <a:solidFill>
                            <a:srgbClr val="FFFFFF"/>
                          </a:solidFill>
                          <a:latin typeface="微软雅黑" panose="020B0503020204020204" charset="-122"/>
                          <a:cs typeface="微软雅黑" panose="020B0503020204020204" charset="-122"/>
                        </a:rPr>
                        <a:t>马达 电流</a:t>
                      </a:r>
                      <a:endParaRPr sz="1600">
                        <a:latin typeface="微软雅黑" panose="020B0503020204020204" charset="-122"/>
                        <a:cs typeface="微软雅黑" panose="020B0503020204020204" charset="-122"/>
                      </a:endParaRPr>
                    </a:p>
                  </a:txBody>
                  <a:tcPr marL="0" marR="0" marT="5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450">
                        <a:latin typeface="Times New Roman" panose="02020603050405020304"/>
                        <a:cs typeface="Times New Roman" panose="02020603050405020304"/>
                      </a:endParaRPr>
                    </a:p>
                    <a:p>
                      <a:pPr algn="ctr">
                        <a:lnSpc>
                          <a:spcPct val="100000"/>
                        </a:lnSpc>
                      </a:pPr>
                      <a:r>
                        <a:rPr sz="1600" spc="-10" dirty="0">
                          <a:latin typeface="Calibri" panose="020F0502020204030204"/>
                          <a:cs typeface="Calibri" panose="020F0502020204030204"/>
                        </a:rPr>
                        <a:t>Joint_6_Current</a:t>
                      </a:r>
                      <a:endParaRPr sz="1600">
                        <a:latin typeface="Calibri" panose="020F0502020204030204"/>
                        <a:cs typeface="Calibri" panose="020F0502020204030204"/>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715683">
                <a:tc>
                  <a:txBody>
                    <a:bodyPr/>
                    <a:lstStyle/>
                    <a:p>
                      <a:pPr algn="ctr">
                        <a:lnSpc>
                          <a:spcPct val="100000"/>
                        </a:lnSpc>
                        <a:spcBef>
                          <a:spcPts val="1705"/>
                        </a:spcBef>
                      </a:pPr>
                      <a:r>
                        <a:rPr sz="1600" b="1" dirty="0">
                          <a:solidFill>
                            <a:srgbClr val="FFFFFF"/>
                          </a:solidFill>
                          <a:latin typeface="微软雅黑" panose="020B0503020204020204" charset="-122"/>
                          <a:cs typeface="微软雅黑" panose="020B0503020204020204" charset="-122"/>
                        </a:rPr>
                        <a:t>故障复位</a:t>
                      </a:r>
                      <a:endParaRPr sz="1600">
                        <a:latin typeface="微软雅黑" panose="020B0503020204020204" charset="-122"/>
                        <a:cs typeface="微软雅黑" panose="020B0503020204020204" charset="-122"/>
                      </a:endParaRPr>
                    </a:p>
                  </a:txBody>
                  <a:tcPr marL="0" marR="0" marT="2165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450">
                        <a:latin typeface="Times New Roman" panose="02020603050405020304"/>
                        <a:cs typeface="Times New Roman" panose="02020603050405020304"/>
                      </a:endParaRPr>
                    </a:p>
                    <a:p>
                      <a:pPr algn="ctr">
                        <a:lnSpc>
                          <a:spcPct val="100000"/>
                        </a:lnSpc>
                        <a:spcBef>
                          <a:spcPts val="5"/>
                        </a:spcBef>
                      </a:pPr>
                      <a:r>
                        <a:rPr sz="1600" spc="-15" dirty="0">
                          <a:latin typeface="Calibri" panose="020F0502020204030204"/>
                          <a:cs typeface="Calibri" panose="020F0502020204030204"/>
                        </a:rPr>
                        <a:t>WarningReset</a:t>
                      </a:r>
                      <a:endParaRPr sz="1600">
                        <a:latin typeface="Calibri" panose="020F0502020204030204"/>
                        <a:cs typeface="Calibri" panose="020F0502020204030204"/>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1018743" y="5837123"/>
            <a:ext cx="10273030" cy="675005"/>
          </a:xfrm>
          <a:prstGeom prst="rect">
            <a:avLst/>
          </a:prstGeom>
        </p:spPr>
        <p:txBody>
          <a:bodyPr vert="horz" wrap="square" lIns="0" tIns="0" rIns="0" bIns="0" rtlCol="0">
            <a:spAutoFit/>
          </a:bodyPr>
          <a:lstStyle/>
          <a:p>
            <a:pPr marL="12700"/>
            <a:r>
              <a:rPr sz="1400" dirty="0">
                <a:solidFill>
                  <a:prstClr val="black"/>
                </a:solidFill>
                <a:latin typeface="宋体" pitchFamily="2" charset="-122"/>
                <a:cs typeface="宋体" pitchFamily="2" charset="-122"/>
              </a:rPr>
              <a:t>表</a:t>
            </a:r>
            <a:r>
              <a:rPr sz="1400" spc="-5" dirty="0">
                <a:solidFill>
                  <a:prstClr val="black"/>
                </a:solidFill>
                <a:latin typeface="宋体" pitchFamily="2" charset="-122"/>
                <a:cs typeface="宋体" pitchFamily="2" charset="-122"/>
              </a:rPr>
              <a:t>2-3-1</a:t>
            </a:r>
            <a:r>
              <a:rPr sz="1400" spc="-75" dirty="0">
                <a:solidFill>
                  <a:prstClr val="black"/>
                </a:solidFill>
                <a:latin typeface="宋体" pitchFamily="2" charset="-122"/>
                <a:cs typeface="宋体" pitchFamily="2" charset="-122"/>
              </a:rPr>
              <a:t> </a:t>
            </a:r>
            <a:r>
              <a:rPr sz="1400" spc="5" dirty="0">
                <a:solidFill>
                  <a:prstClr val="black"/>
                </a:solidFill>
                <a:latin typeface="宋体" pitchFamily="2" charset="-122"/>
                <a:cs typeface="宋体" pitchFamily="2" charset="-122"/>
              </a:rPr>
              <a:t>工</a:t>
            </a:r>
            <a:r>
              <a:rPr sz="1400" dirty="0">
                <a:solidFill>
                  <a:prstClr val="black"/>
                </a:solidFill>
                <a:latin typeface="宋体" pitchFamily="2" charset="-122"/>
                <a:cs typeface="宋体" pitchFamily="2" charset="-122"/>
              </a:rPr>
              <a:t>业</a:t>
            </a:r>
            <a:r>
              <a:rPr sz="1400" spc="-10" dirty="0">
                <a:solidFill>
                  <a:prstClr val="black"/>
                </a:solidFill>
                <a:latin typeface="宋体" pitchFamily="2" charset="-122"/>
                <a:cs typeface="宋体" pitchFamily="2" charset="-122"/>
              </a:rPr>
              <a:t>机器</a:t>
            </a:r>
            <a:r>
              <a:rPr sz="1400" spc="5" dirty="0">
                <a:solidFill>
                  <a:prstClr val="black"/>
                </a:solidFill>
                <a:latin typeface="宋体" pitchFamily="2" charset="-122"/>
                <a:cs typeface="宋体" pitchFamily="2" charset="-122"/>
              </a:rPr>
              <a:t>人</a:t>
            </a:r>
            <a:r>
              <a:rPr sz="1400" dirty="0">
                <a:solidFill>
                  <a:prstClr val="black"/>
                </a:solidFill>
                <a:latin typeface="宋体" pitchFamily="2" charset="-122"/>
                <a:cs typeface="宋体" pitchFamily="2" charset="-122"/>
              </a:rPr>
              <a:t>点</a:t>
            </a:r>
            <a:r>
              <a:rPr sz="1400" spc="5" dirty="0">
                <a:solidFill>
                  <a:prstClr val="black"/>
                </a:solidFill>
                <a:latin typeface="宋体" pitchFamily="2" charset="-122"/>
                <a:cs typeface="宋体" pitchFamily="2" charset="-122"/>
              </a:rPr>
              <a:t>表</a:t>
            </a:r>
            <a:r>
              <a:rPr sz="1400" spc="-15" dirty="0">
                <a:solidFill>
                  <a:prstClr val="black"/>
                </a:solidFill>
                <a:latin typeface="宋体" pitchFamily="2" charset="-122"/>
                <a:cs typeface="宋体" pitchFamily="2" charset="-122"/>
              </a:rPr>
              <a:t>映</a:t>
            </a:r>
            <a:r>
              <a:rPr sz="1400" spc="5" dirty="0">
                <a:solidFill>
                  <a:prstClr val="black"/>
                </a:solidFill>
                <a:latin typeface="宋体" pitchFamily="2" charset="-122"/>
                <a:cs typeface="宋体" pitchFamily="2" charset="-122"/>
              </a:rPr>
              <a:t>射</a:t>
            </a:r>
            <a:r>
              <a:rPr sz="1400" dirty="0">
                <a:solidFill>
                  <a:prstClr val="black"/>
                </a:solidFill>
                <a:latin typeface="宋体" pitchFamily="2" charset="-122"/>
                <a:cs typeface="宋体" pitchFamily="2" charset="-122"/>
              </a:rPr>
              <a:t>参</a:t>
            </a:r>
            <a:r>
              <a:rPr sz="1400" spc="-10" dirty="0">
                <a:solidFill>
                  <a:prstClr val="black"/>
                </a:solidFill>
                <a:latin typeface="宋体" pitchFamily="2" charset="-122"/>
                <a:cs typeface="宋体" pitchFamily="2" charset="-122"/>
              </a:rPr>
              <a:t>考</a:t>
            </a:r>
            <a:r>
              <a:rPr sz="1400" spc="5" dirty="0">
                <a:solidFill>
                  <a:prstClr val="black"/>
                </a:solidFill>
                <a:latin typeface="宋体" pitchFamily="2" charset="-122"/>
                <a:cs typeface="宋体" pitchFamily="2" charset="-122"/>
              </a:rPr>
              <a:t>表</a:t>
            </a:r>
            <a:endParaRPr sz="1400">
              <a:solidFill>
                <a:prstClr val="black"/>
              </a:solidFill>
              <a:latin typeface="宋体" pitchFamily="2" charset="-122"/>
              <a:cs typeface="宋体" pitchFamily="2" charset="-122"/>
            </a:endParaRPr>
          </a:p>
          <a:p>
            <a:pPr>
              <a:spcBef>
                <a:spcPts val="40"/>
              </a:spcBef>
            </a:pPr>
            <a:endParaRPr sz="1450">
              <a:solidFill>
                <a:prstClr val="black"/>
              </a:solidFill>
              <a:latin typeface="Times New Roman" panose="02020603050405020304"/>
              <a:cs typeface="Times New Roman" panose="02020603050405020304"/>
            </a:endParaRPr>
          </a:p>
          <a:p>
            <a:pPr marL="509905"/>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工业机</a:t>
            </a:r>
            <a:r>
              <a:rPr sz="1600" dirty="0">
                <a:solidFill>
                  <a:prstClr val="black"/>
                </a:solidFill>
                <a:latin typeface="宋体" pitchFamily="2" charset="-122"/>
                <a:cs typeface="宋体" pitchFamily="2" charset="-122"/>
              </a:rPr>
              <a:t>器</a:t>
            </a:r>
            <a:r>
              <a:rPr sz="1600" spc="-5" dirty="0">
                <a:solidFill>
                  <a:prstClr val="black"/>
                </a:solidFill>
                <a:latin typeface="宋体" pitchFamily="2" charset="-122"/>
                <a:cs typeface="宋体" pitchFamily="2" charset="-122"/>
              </a:rPr>
              <a:t>人模</a:t>
            </a:r>
            <a:r>
              <a:rPr sz="1600" dirty="0">
                <a:solidFill>
                  <a:prstClr val="black"/>
                </a:solidFill>
                <a:latin typeface="宋体" pitchFamily="2" charset="-122"/>
                <a:cs typeface="宋体" pitchFamily="2" charset="-122"/>
              </a:rPr>
              <a:t>板</a:t>
            </a:r>
            <a:r>
              <a:rPr sz="1600" spc="-5" dirty="0">
                <a:solidFill>
                  <a:prstClr val="black"/>
                </a:solidFill>
                <a:latin typeface="宋体" pitchFamily="2" charset="-122"/>
                <a:cs typeface="宋体" pitchFamily="2" charset="-122"/>
              </a:rPr>
              <a:t>预置参</a:t>
            </a:r>
            <a:r>
              <a:rPr sz="1600"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默认</a:t>
            </a:r>
            <a:r>
              <a:rPr sz="1600" dirty="0">
                <a:solidFill>
                  <a:prstClr val="black"/>
                </a:solidFill>
                <a:latin typeface="宋体" pitchFamily="2" charset="-122"/>
                <a:cs typeface="宋体" pitchFamily="2" charset="-122"/>
              </a:rPr>
              <a:t>已</a:t>
            </a:r>
            <a:r>
              <a:rPr sz="1600" spc="-5" dirty="0">
                <a:solidFill>
                  <a:prstClr val="black"/>
                </a:solidFill>
                <a:latin typeface="宋体" pitchFamily="2" charset="-122"/>
                <a:cs typeface="宋体" pitchFamily="2" charset="-122"/>
              </a:rPr>
              <a:t>完成映</a:t>
            </a:r>
            <a:r>
              <a:rPr sz="1600" dirty="0">
                <a:solidFill>
                  <a:prstClr val="black"/>
                </a:solidFill>
                <a:latin typeface="宋体" pitchFamily="2" charset="-122"/>
                <a:cs typeface="宋体" pitchFamily="2" charset="-122"/>
              </a:rPr>
              <a:t>射</a:t>
            </a:r>
            <a:r>
              <a:rPr sz="1600" spc="-5" dirty="0">
                <a:solidFill>
                  <a:prstClr val="black"/>
                </a:solidFill>
                <a:latin typeface="宋体" pitchFamily="2" charset="-122"/>
                <a:cs typeface="宋体" pitchFamily="2" charset="-122"/>
              </a:rPr>
              <a:t>，仅</a:t>
            </a:r>
            <a:r>
              <a:rPr sz="1600" dirty="0">
                <a:solidFill>
                  <a:prstClr val="black"/>
                </a:solidFill>
                <a:latin typeface="宋体" pitchFamily="2" charset="-122"/>
                <a:cs typeface="宋体" pitchFamily="2" charset="-122"/>
              </a:rPr>
              <a:t>需</a:t>
            </a:r>
            <a:r>
              <a:rPr sz="1600" spc="-5" dirty="0">
                <a:solidFill>
                  <a:prstClr val="black"/>
                </a:solidFill>
                <a:latin typeface="宋体" pitchFamily="2" charset="-122"/>
                <a:cs typeface="宋体" pitchFamily="2" charset="-122"/>
              </a:rPr>
              <a:t>对自定</a:t>
            </a:r>
            <a:r>
              <a:rPr sz="1600"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创建</a:t>
            </a:r>
            <a:r>
              <a:rPr sz="1600" dirty="0">
                <a:solidFill>
                  <a:prstClr val="black"/>
                </a:solidFill>
                <a:latin typeface="宋体" pitchFamily="2" charset="-122"/>
                <a:cs typeface="宋体" pitchFamily="2" charset="-122"/>
              </a:rPr>
              <a:t>南</a:t>
            </a:r>
            <a:r>
              <a:rPr sz="1600" spc="-5" dirty="0">
                <a:solidFill>
                  <a:prstClr val="black"/>
                </a:solidFill>
                <a:latin typeface="宋体" pitchFamily="2" charset="-122"/>
                <a:cs typeface="宋体" pitchFamily="2" charset="-122"/>
              </a:rPr>
              <a:t>向点表</a:t>
            </a:r>
            <a:r>
              <a:rPr sz="1600" dirty="0">
                <a:solidFill>
                  <a:prstClr val="black"/>
                </a:solidFill>
                <a:latin typeface="宋体" pitchFamily="2" charset="-122"/>
                <a:cs typeface="宋体" pitchFamily="2" charset="-122"/>
              </a:rPr>
              <a:t>参</a:t>
            </a:r>
            <a:r>
              <a:rPr sz="1600" spc="-5" dirty="0">
                <a:solidFill>
                  <a:prstClr val="black"/>
                </a:solidFill>
                <a:latin typeface="宋体" pitchFamily="2" charset="-122"/>
                <a:cs typeface="宋体" pitchFamily="2" charset="-122"/>
              </a:rPr>
              <a:t>数进</a:t>
            </a:r>
            <a:r>
              <a:rPr sz="1600" dirty="0">
                <a:solidFill>
                  <a:prstClr val="black"/>
                </a:solidFill>
                <a:latin typeface="宋体" pitchFamily="2" charset="-122"/>
                <a:cs typeface="宋体" pitchFamily="2" charset="-122"/>
              </a:rPr>
              <a:t>行</a:t>
            </a:r>
            <a:r>
              <a:rPr sz="1600" spc="-5" dirty="0">
                <a:solidFill>
                  <a:prstClr val="black"/>
                </a:solidFill>
                <a:latin typeface="宋体" pitchFamily="2" charset="-122"/>
                <a:cs typeface="宋体" pitchFamily="2" charset="-122"/>
              </a:rPr>
              <a:t>新增北</a:t>
            </a:r>
            <a:r>
              <a:rPr sz="1600" dirty="0">
                <a:solidFill>
                  <a:prstClr val="black"/>
                </a:solidFill>
                <a:latin typeface="宋体" pitchFamily="2" charset="-122"/>
                <a:cs typeface="宋体" pitchFamily="2" charset="-122"/>
              </a:rPr>
              <a:t>向</a:t>
            </a:r>
            <a:r>
              <a:rPr sz="1600" spc="-5" dirty="0">
                <a:solidFill>
                  <a:prstClr val="black"/>
                </a:solidFill>
                <a:latin typeface="宋体" pitchFamily="2" charset="-122"/>
                <a:cs typeface="宋体" pitchFamily="2" charset="-122"/>
              </a:rPr>
              <a:t>映射</a:t>
            </a:r>
            <a:r>
              <a:rPr sz="1600" dirty="0">
                <a:solidFill>
                  <a:prstClr val="black"/>
                </a:solidFill>
                <a:latin typeface="宋体" pitchFamily="2" charset="-122"/>
                <a:cs typeface="宋体" pitchFamily="2" charset="-122"/>
              </a:rPr>
              <a:t>操</a:t>
            </a:r>
            <a:r>
              <a:rPr sz="1600" spc="-5" dirty="0">
                <a:solidFill>
                  <a:prstClr val="black"/>
                </a:solidFill>
                <a:latin typeface="宋体" pitchFamily="2" charset="-122"/>
                <a:cs typeface="宋体" pitchFamily="2" charset="-122"/>
              </a:rPr>
              <a:t>作。</a:t>
            </a:r>
            <a:endParaRPr sz="1600">
              <a:solidFill>
                <a:prstClr val="black"/>
              </a:solidFill>
              <a:latin typeface="宋体" pitchFamily="2" charset="-122"/>
              <a:cs typeface="宋体" pitchFamily="2" charset="-122"/>
            </a:endParaRPr>
          </a:p>
        </p:txBody>
      </p:sp>
      <p:sp>
        <p:nvSpPr>
          <p:cNvPr id="10" name="object 10"/>
          <p:cNvSpPr txBox="1"/>
          <p:nvPr/>
        </p:nvSpPr>
        <p:spPr>
          <a:xfrm>
            <a:off x="4147565" y="894715"/>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网关北向点表映射配置</a:t>
            </a:r>
            <a:endParaRPr sz="28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1991867" y="2226563"/>
            <a:ext cx="8208264" cy="41681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988820" y="2223516"/>
            <a:ext cx="8214359" cy="4174490"/>
          </a:xfrm>
          <a:custGeom>
            <a:avLst/>
            <a:gdLst/>
            <a:ahLst/>
            <a:cxnLst/>
            <a:rect l="l" t="t" r="r" b="b"/>
            <a:pathLst>
              <a:path w="8214359" h="4174490">
                <a:moveTo>
                  <a:pt x="0" y="4174236"/>
                </a:moveTo>
                <a:lnTo>
                  <a:pt x="8214359" y="4174236"/>
                </a:lnTo>
                <a:lnTo>
                  <a:pt x="8214359" y="0"/>
                </a:lnTo>
                <a:lnTo>
                  <a:pt x="0" y="0"/>
                </a:lnTo>
                <a:lnTo>
                  <a:pt x="0" y="417423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070607" y="1066291"/>
            <a:ext cx="5975350" cy="982344"/>
          </a:xfrm>
          <a:prstGeom prst="rect">
            <a:avLst/>
          </a:prstGeom>
        </p:spPr>
        <p:txBody>
          <a:bodyPr vert="horz" wrap="square" lIns="0" tIns="0" rIns="0" bIns="0" rtlCol="0">
            <a:spAutoFit/>
          </a:bodyPr>
          <a:lstStyle/>
          <a:p>
            <a:pPr marL="208915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网关北向点表映射配置</a:t>
            </a:r>
            <a:endParaRPr sz="2800">
              <a:solidFill>
                <a:prstClr val="black"/>
              </a:solidFill>
              <a:latin typeface="微软雅黑" panose="020B0503020204020204" charset="-122"/>
              <a:cs typeface="微软雅黑" panose="020B0503020204020204" charset="-122"/>
            </a:endParaRPr>
          </a:p>
          <a:p>
            <a:pPr marL="12700">
              <a:spcBef>
                <a:spcPts val="200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：单击“下发配置”，保存所做修改。</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712419" y="951738"/>
            <a:ext cx="9083040" cy="1051560"/>
          </a:xfrm>
          <a:prstGeom prst="rect">
            <a:avLst/>
          </a:prstGeom>
        </p:spPr>
        <p:txBody>
          <a:bodyPr vert="horz" wrap="square" lIns="0" tIns="0" rIns="0" bIns="0" rtlCol="0">
            <a:spAutoFit/>
          </a:bodyPr>
          <a:lstStyle/>
          <a:p>
            <a:pPr marL="362458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验证网关南北向配置</a:t>
            </a:r>
            <a:endParaRPr sz="2800">
              <a:solidFill>
                <a:prstClr val="black"/>
              </a:solidFill>
              <a:latin typeface="微软雅黑" panose="020B0503020204020204" charset="-122"/>
              <a:cs typeface="微软雅黑" panose="020B0503020204020204" charset="-122"/>
            </a:endParaRPr>
          </a:p>
          <a:p>
            <a:pPr marL="12700">
              <a:spcBef>
                <a:spcPts val="254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在网关配置页面完成“下发配置”后，返回设备信息页，单击“启动”按钮。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30424" y="2215895"/>
            <a:ext cx="8831580" cy="39715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627376" y="2212848"/>
            <a:ext cx="8837930" cy="3977640"/>
          </a:xfrm>
          <a:custGeom>
            <a:avLst/>
            <a:gdLst/>
            <a:ahLst/>
            <a:cxnLst/>
            <a:rect l="l" t="t" r="r" b="b"/>
            <a:pathLst>
              <a:path w="8837930" h="3977640">
                <a:moveTo>
                  <a:pt x="0" y="3977640"/>
                </a:moveTo>
                <a:lnTo>
                  <a:pt x="8837676" y="3977640"/>
                </a:lnTo>
                <a:lnTo>
                  <a:pt x="8837676" y="0"/>
                </a:lnTo>
                <a:lnTo>
                  <a:pt x="0" y="0"/>
                </a:lnTo>
                <a:lnTo>
                  <a:pt x="0" y="397764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712419" y="3256279"/>
            <a:ext cx="1880235" cy="1951989"/>
          </a:xfrm>
          <a:prstGeom prst="rect">
            <a:avLst/>
          </a:prstGeom>
        </p:spPr>
        <p:txBody>
          <a:bodyPr vert="horz" wrap="square" lIns="0" tIns="0" rIns="0" bIns="0" rtlCol="0">
            <a:spAutoFit/>
          </a:bodyPr>
          <a:lstStyle/>
          <a:p>
            <a:pPr marL="12700" marR="5080"/>
            <a:r>
              <a:rPr sz="1600" spc="25" dirty="0">
                <a:solidFill>
                  <a:prstClr val="black"/>
                </a:solidFill>
                <a:latin typeface="宋体" pitchFamily="2" charset="-122"/>
                <a:cs typeface="宋体" pitchFamily="2" charset="-122"/>
              </a:rPr>
              <a:t>【说明】</a:t>
            </a:r>
            <a:r>
              <a:rPr sz="1600" spc="10" dirty="0">
                <a:solidFill>
                  <a:prstClr val="black"/>
                </a:solidFill>
                <a:latin typeface="宋体" pitchFamily="2" charset="-122"/>
                <a:cs typeface="宋体" pitchFamily="2" charset="-122"/>
              </a:rPr>
              <a:t>网</a:t>
            </a:r>
            <a:r>
              <a:rPr sz="1600" spc="25" dirty="0">
                <a:solidFill>
                  <a:prstClr val="black"/>
                </a:solidFill>
                <a:latin typeface="宋体" pitchFamily="2" charset="-122"/>
                <a:cs typeface="宋体" pitchFamily="2" charset="-122"/>
              </a:rPr>
              <a:t>关</a:t>
            </a:r>
            <a:r>
              <a:rPr sz="1600" spc="10" dirty="0">
                <a:solidFill>
                  <a:prstClr val="black"/>
                </a:solidFill>
                <a:latin typeface="宋体" pitchFamily="2" charset="-122"/>
                <a:cs typeface="宋体" pitchFamily="2" charset="-122"/>
              </a:rPr>
              <a:t>北</a:t>
            </a:r>
            <a:r>
              <a:rPr sz="1600" spc="-5" dirty="0">
                <a:solidFill>
                  <a:prstClr val="black"/>
                </a:solidFill>
                <a:latin typeface="宋体" pitchFamily="2" charset="-122"/>
                <a:cs typeface="宋体" pitchFamily="2" charset="-122"/>
              </a:rPr>
              <a:t>向</a:t>
            </a:r>
            <a:r>
              <a:rPr sz="1600" spc="25" dirty="0">
                <a:solidFill>
                  <a:prstClr val="black"/>
                </a:solidFill>
                <a:latin typeface="宋体" pitchFamily="2" charset="-122"/>
                <a:cs typeface="宋体" pitchFamily="2" charset="-122"/>
              </a:rPr>
              <a:t>由 于需待</a:t>
            </a:r>
            <a:r>
              <a:rPr sz="1600" spc="10" dirty="0">
                <a:solidFill>
                  <a:prstClr val="black"/>
                </a:solidFill>
                <a:latin typeface="宋体" pitchFamily="2" charset="-122"/>
                <a:cs typeface="宋体" pitchFamily="2" charset="-122"/>
              </a:rPr>
              <a:t>项</a:t>
            </a:r>
            <a:r>
              <a:rPr sz="1600" spc="25" dirty="0">
                <a:solidFill>
                  <a:prstClr val="black"/>
                </a:solidFill>
                <a:latin typeface="宋体" pitchFamily="2" charset="-122"/>
                <a:cs typeface="宋体" pitchFamily="2" charset="-122"/>
              </a:rPr>
              <a:t>目</a:t>
            </a:r>
            <a:r>
              <a:rPr sz="1600" spc="10" dirty="0">
                <a:solidFill>
                  <a:prstClr val="black"/>
                </a:solidFill>
                <a:latin typeface="宋体" pitchFamily="2" charset="-122"/>
                <a:cs typeface="宋体" pitchFamily="2" charset="-122"/>
              </a:rPr>
              <a:t>三</a:t>
            </a:r>
            <a:r>
              <a:rPr sz="1600" spc="-5" dirty="0">
                <a:solidFill>
                  <a:prstClr val="black"/>
                </a:solidFill>
                <a:latin typeface="宋体" pitchFamily="2" charset="-122"/>
                <a:cs typeface="宋体" pitchFamily="2" charset="-122"/>
              </a:rPr>
              <a:t>任</a:t>
            </a:r>
            <a:r>
              <a:rPr sz="1600" spc="25" dirty="0">
                <a:solidFill>
                  <a:prstClr val="black"/>
                </a:solidFill>
                <a:latin typeface="宋体" pitchFamily="2" charset="-122"/>
                <a:cs typeface="宋体" pitchFamily="2" charset="-122"/>
              </a:rPr>
              <a:t>务</a:t>
            </a:r>
            <a:r>
              <a:rPr sz="1600" spc="10" dirty="0">
                <a:solidFill>
                  <a:prstClr val="black"/>
                </a:solidFill>
                <a:latin typeface="宋体" pitchFamily="2" charset="-122"/>
                <a:cs typeface="宋体" pitchFamily="2" charset="-122"/>
              </a:rPr>
              <a:t>二 </a:t>
            </a:r>
            <a:r>
              <a:rPr sz="1600" spc="25" dirty="0">
                <a:solidFill>
                  <a:prstClr val="black"/>
                </a:solidFill>
                <a:latin typeface="宋体" pitchFamily="2" charset="-122"/>
                <a:cs typeface="宋体" pitchFamily="2" charset="-122"/>
              </a:rPr>
              <a:t>创</a:t>
            </a:r>
            <a:r>
              <a:rPr sz="1600" spc="10" dirty="0">
                <a:solidFill>
                  <a:prstClr val="black"/>
                </a:solidFill>
                <a:latin typeface="宋体" pitchFamily="2" charset="-122"/>
                <a:cs typeface="宋体" pitchFamily="2" charset="-122"/>
              </a:rPr>
              <a:t>建物</a:t>
            </a:r>
            <a:r>
              <a:rPr sz="1600" spc="25" dirty="0">
                <a:solidFill>
                  <a:prstClr val="black"/>
                </a:solidFill>
                <a:latin typeface="宋体" pitchFamily="2" charset="-122"/>
                <a:cs typeface="宋体" pitchFamily="2" charset="-122"/>
              </a:rPr>
              <a:t>实</a:t>
            </a:r>
            <a:r>
              <a:rPr sz="1600" spc="10" dirty="0">
                <a:solidFill>
                  <a:prstClr val="black"/>
                </a:solidFill>
                <a:latin typeface="宋体" pitchFamily="2" charset="-122"/>
                <a:cs typeface="宋体" pitchFamily="2" charset="-122"/>
              </a:rPr>
              <a:t>例</a:t>
            </a:r>
            <a:r>
              <a:rPr sz="1600" spc="35" dirty="0">
                <a:solidFill>
                  <a:prstClr val="black"/>
                </a:solidFill>
                <a:latin typeface="宋体" pitchFamily="2" charset="-122"/>
                <a:cs typeface="宋体" pitchFamily="2" charset="-122"/>
              </a:rPr>
              <a:t>时</a:t>
            </a:r>
            <a:r>
              <a:rPr sz="1600" spc="-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获取 认证</a:t>
            </a:r>
            <a:r>
              <a:rPr sz="1600" spc="10" dirty="0">
                <a:solidFill>
                  <a:prstClr val="black"/>
                </a:solidFill>
                <a:latin typeface="宋体" pitchFamily="2" charset="-122"/>
                <a:cs typeface="宋体" pitchFamily="2" charset="-122"/>
              </a:rPr>
              <a:t>标</a:t>
            </a:r>
            <a:r>
              <a:rPr sz="1600" spc="25" dirty="0">
                <a:solidFill>
                  <a:prstClr val="black"/>
                </a:solidFill>
                <a:latin typeface="宋体" pitchFamily="2" charset="-122"/>
                <a:cs typeface="宋体" pitchFamily="2" charset="-122"/>
              </a:rPr>
              <a:t>识</a:t>
            </a:r>
            <a:r>
              <a:rPr sz="1600" spc="10" dirty="0">
                <a:solidFill>
                  <a:prstClr val="black"/>
                </a:solidFill>
                <a:latin typeface="宋体" pitchFamily="2" charset="-122"/>
                <a:cs typeface="宋体" pitchFamily="2" charset="-122"/>
              </a:rPr>
              <a:t>及</a:t>
            </a:r>
            <a:r>
              <a:rPr sz="1600" spc="-5" dirty="0">
                <a:solidFill>
                  <a:prstClr val="black"/>
                </a:solidFill>
                <a:latin typeface="宋体" pitchFamily="2" charset="-122"/>
                <a:cs typeface="宋体" pitchFamily="2" charset="-122"/>
              </a:rPr>
              <a:t>认</a:t>
            </a:r>
            <a:r>
              <a:rPr sz="1600" spc="25" dirty="0">
                <a:solidFill>
                  <a:prstClr val="black"/>
                </a:solidFill>
                <a:latin typeface="宋体" pitchFamily="2" charset="-122"/>
                <a:cs typeface="宋体" pitchFamily="2" charset="-122"/>
              </a:rPr>
              <a:t>证密钥 ，</a:t>
            </a:r>
            <a:r>
              <a:rPr sz="1600" spc="10" dirty="0">
                <a:solidFill>
                  <a:prstClr val="black"/>
                </a:solidFill>
                <a:latin typeface="宋体" pitchFamily="2" charset="-122"/>
                <a:cs typeface="宋体" pitchFamily="2" charset="-122"/>
              </a:rPr>
              <a:t>才</a:t>
            </a:r>
            <a:r>
              <a:rPr sz="1600" spc="25" dirty="0">
                <a:solidFill>
                  <a:prstClr val="black"/>
                </a:solidFill>
                <a:latin typeface="宋体" pitchFamily="2" charset="-122"/>
                <a:cs typeface="宋体" pitchFamily="2" charset="-122"/>
              </a:rPr>
              <a:t>能</a:t>
            </a:r>
            <a:r>
              <a:rPr sz="1600" spc="10"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际</a:t>
            </a:r>
            <a:r>
              <a:rPr sz="1600" spc="25" dirty="0">
                <a:solidFill>
                  <a:prstClr val="black"/>
                </a:solidFill>
                <a:latin typeface="宋体" pitchFamily="2" charset="-122"/>
                <a:cs typeface="宋体" pitchFamily="2" charset="-122"/>
              </a:rPr>
              <a:t>完成北向 </a:t>
            </a:r>
            <a:r>
              <a:rPr sz="1600" spc="10" dirty="0">
                <a:solidFill>
                  <a:prstClr val="black"/>
                </a:solidFill>
                <a:latin typeface="宋体" pitchFamily="2" charset="-122"/>
                <a:cs typeface="宋体" pitchFamily="2" charset="-122"/>
              </a:rPr>
              <a:t>与</a:t>
            </a:r>
            <a:r>
              <a:rPr sz="1600" spc="25" dirty="0">
                <a:solidFill>
                  <a:prstClr val="black"/>
                </a:solidFill>
                <a:latin typeface="宋体" pitchFamily="2" charset="-122"/>
                <a:cs typeface="宋体" pitchFamily="2" charset="-122"/>
              </a:rPr>
              <a:t>平</a:t>
            </a:r>
            <a:r>
              <a:rPr sz="1600" spc="10" dirty="0">
                <a:solidFill>
                  <a:prstClr val="black"/>
                </a:solidFill>
                <a:latin typeface="宋体" pitchFamily="2" charset="-122"/>
                <a:cs typeface="宋体" pitchFamily="2" charset="-122"/>
              </a:rPr>
              <a:t>台</a:t>
            </a:r>
            <a:r>
              <a:rPr sz="1600" spc="-5" dirty="0">
                <a:solidFill>
                  <a:prstClr val="black"/>
                </a:solidFill>
                <a:latin typeface="宋体" pitchFamily="2" charset="-122"/>
                <a:cs typeface="宋体" pitchFamily="2" charset="-122"/>
              </a:rPr>
              <a:t>的</a:t>
            </a:r>
            <a:r>
              <a:rPr sz="1600" spc="25" dirty="0">
                <a:solidFill>
                  <a:prstClr val="black"/>
                </a:solidFill>
                <a:latin typeface="宋体" pitchFamily="2" charset="-122"/>
                <a:cs typeface="宋体" pitchFamily="2" charset="-122"/>
              </a:rPr>
              <a:t>联通，因</a:t>
            </a:r>
            <a:r>
              <a:rPr sz="1600" spc="10" dirty="0">
                <a:solidFill>
                  <a:prstClr val="black"/>
                </a:solidFill>
                <a:latin typeface="宋体" pitchFamily="2" charset="-122"/>
                <a:cs typeface="宋体" pitchFamily="2" charset="-122"/>
              </a:rPr>
              <a:t>此 </a:t>
            </a:r>
            <a:r>
              <a:rPr sz="1600" spc="30" dirty="0">
                <a:solidFill>
                  <a:prstClr val="black"/>
                </a:solidFill>
                <a:latin typeface="宋体" pitchFamily="2" charset="-122"/>
                <a:cs typeface="宋体" pitchFamily="2" charset="-122"/>
              </a:rPr>
              <a:t>目</a:t>
            </a:r>
            <a:r>
              <a:rPr sz="1600" spc="15" dirty="0">
                <a:solidFill>
                  <a:prstClr val="black"/>
                </a:solidFill>
                <a:latin typeface="宋体" pitchFamily="2" charset="-122"/>
                <a:cs typeface="宋体" pitchFamily="2" charset="-122"/>
              </a:rPr>
              <a:t>前</a:t>
            </a:r>
            <a:r>
              <a:rPr sz="1600" spc="-5" dirty="0">
                <a:solidFill>
                  <a:prstClr val="black"/>
                </a:solidFill>
                <a:latin typeface="宋体" pitchFamily="2" charset="-122"/>
                <a:cs typeface="宋体" pitchFamily="2" charset="-122"/>
              </a:rPr>
              <a:t>还</a:t>
            </a:r>
            <a:r>
              <a:rPr sz="1600" spc="5" dirty="0">
                <a:solidFill>
                  <a:prstClr val="black"/>
                </a:solidFill>
                <a:latin typeface="宋体" pitchFamily="2" charset="-122"/>
                <a:cs typeface="宋体" pitchFamily="2" charset="-122"/>
              </a:rPr>
              <a:t>是</a:t>
            </a:r>
            <a:r>
              <a:rPr sz="1600" spc="-5" dirty="0">
                <a:solidFill>
                  <a:prstClr val="black"/>
                </a:solidFill>
                <a:latin typeface="宋体" pitchFamily="2" charset="-122"/>
                <a:cs typeface="宋体" pitchFamily="2" charset="-122"/>
              </a:rPr>
              <a:t>黄色</a:t>
            </a:r>
            <a:r>
              <a:rPr sz="1600" spc="5" dirty="0">
                <a:solidFill>
                  <a:prstClr val="black"/>
                </a:solidFill>
                <a:latin typeface="宋体" pitchFamily="2" charset="-122"/>
                <a:cs typeface="宋体" pitchFamily="2" charset="-122"/>
              </a:rPr>
              <a:t>信</a:t>
            </a:r>
            <a:r>
              <a:rPr sz="1600" spc="-5" dirty="0">
                <a:solidFill>
                  <a:prstClr val="black"/>
                </a:solidFill>
                <a:latin typeface="宋体" pitchFamily="2" charset="-122"/>
                <a:cs typeface="宋体" pitchFamily="2" charset="-122"/>
              </a:rPr>
              <a:t>号灯 。</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71800" y="2226055"/>
            <a:ext cx="6781800" cy="4443524"/>
          </a:xfrm>
          <a:prstGeom prst="rect">
            <a:avLst/>
          </a:prstGeom>
        </p:spPr>
        <p:txBody>
          <a:bodyPr vert="horz" wrap="square" lIns="0" tIns="0" rIns="0" bIns="0" rtlCol="0">
            <a:spAutoFit/>
          </a:bodyPr>
          <a:lstStyle/>
          <a:p>
            <a:pPr marL="12700">
              <a:lnSpc>
                <a:spcPct val="150000"/>
              </a:lnSpc>
            </a:pPr>
            <a:r>
              <a:rPr lang="zh-CN" altLang="en-US" sz="2800" b="1" spc="-10" dirty="0">
                <a:solidFill>
                  <a:srgbClr val="404040"/>
                </a:solidFill>
                <a:latin typeface="微软雅黑" panose="020B0503020204020204" charset="-122"/>
                <a:cs typeface="微软雅黑" panose="020B0503020204020204" charset="-122"/>
              </a:rPr>
              <a:t>概述</a:t>
            </a:r>
            <a:endParaRPr lang="en-US" altLang="zh-CN" sz="2800" b="1" spc="-10" dirty="0" smtClean="0">
              <a:solidFill>
                <a:srgbClr val="404040"/>
              </a:solidFill>
              <a:latin typeface="微软雅黑" panose="020B0503020204020204" charset="-122"/>
              <a:cs typeface="微软雅黑" panose="020B0503020204020204" charset="-122"/>
            </a:endParaRPr>
          </a:p>
          <a:p>
            <a:pPr marL="12700">
              <a:lnSpc>
                <a:spcPct val="150000"/>
              </a:lnSpc>
            </a:pPr>
            <a:r>
              <a:rPr lang="zh-CN" altLang="en-US" sz="2800" b="1" spc="-10" dirty="0" smtClean="0">
                <a:solidFill>
                  <a:srgbClr val="404040"/>
                </a:solidFill>
                <a:latin typeface="微软雅黑" panose="020B0503020204020204" charset="-122"/>
                <a:cs typeface="微软雅黑" panose="020B0503020204020204" charset="-122"/>
              </a:rPr>
              <a:t>项目</a:t>
            </a:r>
            <a:r>
              <a:rPr lang="zh-CN" altLang="en-US" sz="2800" b="1" spc="-10" dirty="0">
                <a:solidFill>
                  <a:srgbClr val="404040"/>
                </a:solidFill>
                <a:latin typeface="微软雅黑" panose="020B0503020204020204" charset="-122"/>
                <a:cs typeface="微软雅黑" panose="020B0503020204020204" charset="-122"/>
              </a:rPr>
              <a:t>一 体验工业数字孪生</a:t>
            </a:r>
            <a:r>
              <a:rPr lang="zh-CN" altLang="en-US" sz="2800" b="1" spc="-10" dirty="0" smtClean="0">
                <a:solidFill>
                  <a:srgbClr val="404040"/>
                </a:solidFill>
                <a:latin typeface="微软雅黑" panose="020B0503020204020204" charset="-122"/>
                <a:cs typeface="微软雅黑" panose="020B0503020204020204" charset="-122"/>
              </a:rPr>
              <a:t>建模</a:t>
            </a:r>
            <a:endParaRPr lang="en-US" altLang="zh-CN" sz="2800" b="1" spc="-10" dirty="0" smtClean="0">
              <a:solidFill>
                <a:srgbClr val="404040"/>
              </a:solidFill>
              <a:latin typeface="微软雅黑" panose="020B0503020204020204" charset="-122"/>
              <a:cs typeface="微软雅黑" panose="020B0503020204020204" charset="-122"/>
            </a:endParaRPr>
          </a:p>
          <a:p>
            <a:pPr marL="12700">
              <a:lnSpc>
                <a:spcPct val="150000"/>
              </a:lnSpc>
            </a:pPr>
            <a:r>
              <a:rPr lang="zh-CN" altLang="en-US" sz="2800" b="1" spc="-10" dirty="0">
                <a:solidFill>
                  <a:srgbClr val="404040"/>
                </a:solidFill>
                <a:latin typeface="微软雅黑" panose="020B0503020204020204" charset="-122"/>
                <a:cs typeface="微软雅黑" panose="020B0503020204020204" charset="-122"/>
              </a:rPr>
              <a:t>项目二 接入配置物联设备</a:t>
            </a:r>
            <a:endParaRPr lang="en-US" sz="2800" b="1" spc="-10" dirty="0">
              <a:solidFill>
                <a:srgbClr val="404040"/>
              </a:solidFill>
              <a:latin typeface="微软雅黑" panose="020B0503020204020204" charset="-122"/>
              <a:cs typeface="微软雅黑" panose="020B0503020204020204" charset="-122"/>
            </a:endParaRPr>
          </a:p>
          <a:p>
            <a:pPr marL="12700">
              <a:lnSpc>
                <a:spcPct val="150000"/>
              </a:lnSpc>
            </a:pPr>
            <a:r>
              <a:rPr lang="zh-CN" altLang="en-US" sz="2800" b="1" spc="-10" dirty="0">
                <a:solidFill>
                  <a:srgbClr val="404040"/>
                </a:solidFill>
                <a:latin typeface="微软雅黑" panose="020B0503020204020204" charset="-122"/>
                <a:cs typeface="微软雅黑" panose="020B0503020204020204" charset="-122"/>
              </a:rPr>
              <a:t>项目三 构建初级工业设备数字孪生模型</a:t>
            </a:r>
            <a:endParaRPr lang="en-US" sz="2800" b="1" spc="-10" dirty="0" smtClean="0">
              <a:solidFill>
                <a:srgbClr val="404040"/>
              </a:solidFill>
              <a:latin typeface="微软雅黑" panose="020B0503020204020204" charset="-122"/>
              <a:cs typeface="微软雅黑" panose="020B0503020204020204" charset="-122"/>
            </a:endParaRPr>
          </a:p>
          <a:p>
            <a:pPr marL="12700">
              <a:lnSpc>
                <a:spcPct val="150000"/>
              </a:lnSpc>
            </a:pPr>
            <a:r>
              <a:rPr lang="zh-CN" altLang="en-US" sz="2800" b="1" spc="-10" dirty="0">
                <a:solidFill>
                  <a:srgbClr val="404040"/>
                </a:solidFill>
                <a:latin typeface="微软雅黑" panose="020B0503020204020204" charset="-122"/>
                <a:cs typeface="微软雅黑" panose="020B0503020204020204" charset="-122"/>
              </a:rPr>
              <a:t>项目四 构建进阶工业设备数字孪生模型</a:t>
            </a:r>
            <a:endParaRPr lang="en-US" sz="2800" b="1" spc="-10" dirty="0">
              <a:solidFill>
                <a:srgbClr val="404040"/>
              </a:solidFill>
              <a:latin typeface="微软雅黑" panose="020B0503020204020204" charset="-122"/>
              <a:cs typeface="微软雅黑" panose="020B0503020204020204" charset="-122"/>
            </a:endParaRPr>
          </a:p>
          <a:p>
            <a:pPr marL="12700">
              <a:lnSpc>
                <a:spcPct val="150000"/>
              </a:lnSpc>
            </a:pPr>
            <a:r>
              <a:rPr lang="zh-CN" altLang="en-US" sz="2800" b="1" spc="-10" dirty="0">
                <a:solidFill>
                  <a:srgbClr val="404040"/>
                </a:solidFill>
                <a:latin typeface="微软雅黑" panose="020B0503020204020204" charset="-122"/>
                <a:cs typeface="微软雅黑" panose="020B0503020204020204" charset="-122"/>
              </a:rPr>
              <a:t>项目五 配置单设备可视化应用项目</a:t>
            </a:r>
            <a:endParaRPr lang="en-US" sz="2800" b="1" spc="-10" dirty="0" smtClean="0">
              <a:solidFill>
                <a:srgbClr val="404040"/>
              </a:solidFill>
              <a:latin typeface="微软雅黑" panose="020B0503020204020204" charset="-122"/>
              <a:cs typeface="微软雅黑" panose="020B0503020204020204" charset="-122"/>
            </a:endParaRPr>
          </a:p>
          <a:p>
            <a:pPr marL="12700">
              <a:lnSpc>
                <a:spcPct val="150000"/>
              </a:lnSpc>
            </a:pPr>
            <a:r>
              <a:rPr lang="zh-CN" altLang="en-US" sz="2800" b="1" dirty="0">
                <a:solidFill>
                  <a:prstClr val="black"/>
                </a:solidFill>
                <a:latin typeface="微软雅黑" panose="020B0503020204020204" charset="-122"/>
                <a:cs typeface="微软雅黑" panose="020B0503020204020204" charset="-122"/>
              </a:rPr>
              <a:t>项目六 配置多设备可视化应用项目</a:t>
            </a:r>
            <a:endParaRPr sz="2800" b="1" dirty="0">
              <a:solidFill>
                <a:prstClr val="black"/>
              </a:solidFill>
              <a:latin typeface="微软雅黑" panose="020B0503020204020204" charset="-122"/>
              <a:cs typeface="微软雅黑" panose="020B0503020204020204" charset="-122"/>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733" y="2019046"/>
            <a:ext cx="8779510" cy="3712845"/>
          </a:xfrm>
          <a:prstGeom prst="rect">
            <a:avLst/>
          </a:prstGeom>
        </p:spPr>
        <p:txBody>
          <a:bodyPr vert="horz" wrap="square" lIns="0" tIns="0" rIns="0" bIns="0" rtlCol="0">
            <a:spAutoFit/>
          </a:bodyPr>
          <a:lstStyle/>
          <a:p>
            <a:pPr marL="12700">
              <a:lnSpc>
                <a:spcPct val="100000"/>
              </a:lnSpc>
            </a:pPr>
            <a:r>
              <a:rPr sz="1800" b="1" spc="-10" dirty="0">
                <a:latin typeface="微软雅黑" panose="020B0503020204020204" charset="-122"/>
                <a:cs typeface="微软雅黑" panose="020B0503020204020204" charset="-122"/>
              </a:rPr>
              <a:t>c</a:t>
            </a:r>
            <a:r>
              <a:rPr sz="1800" b="1" dirty="0">
                <a:latin typeface="微软雅黑" panose="020B0503020204020204" charset="-122"/>
                <a:cs typeface="微软雅黑" panose="020B0503020204020204" charset="-122"/>
              </a:rPr>
              <a:t>）开放</a:t>
            </a:r>
            <a:endParaRPr sz="1800">
              <a:latin typeface="微软雅黑" panose="020B0503020204020204" charset="-122"/>
              <a:cs typeface="微软雅黑" panose="020B0503020204020204" charset="-122"/>
            </a:endParaRPr>
          </a:p>
          <a:p>
            <a:pPr marL="12700" marR="210820" indent="412750">
              <a:lnSpc>
                <a:spcPct val="150000"/>
              </a:lnSpc>
              <a:spcBef>
                <a:spcPts val="1800"/>
              </a:spcBef>
            </a:pPr>
            <a:r>
              <a:rPr sz="1600" spc="0" dirty="0">
                <a:latin typeface="微软雅黑" panose="020B0503020204020204" charset="-122"/>
                <a:cs typeface="微软雅黑" panose="020B0503020204020204" charset="-122"/>
              </a:rPr>
              <a:t>通</a:t>
            </a:r>
            <a:r>
              <a:rPr sz="1600" spc="-5" dirty="0">
                <a:latin typeface="微软雅黑" panose="020B0503020204020204" charset="-122"/>
                <a:cs typeface="微软雅黑" panose="020B0503020204020204" charset="-122"/>
              </a:rPr>
              <a:t>过</a:t>
            </a:r>
            <a:r>
              <a:rPr sz="1600" spc="0"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字</a:t>
            </a:r>
            <a:r>
              <a:rPr sz="1600" spc="0"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生收</a:t>
            </a:r>
            <a:r>
              <a:rPr sz="1600" spc="0" dirty="0">
                <a:latin typeface="微软雅黑" panose="020B0503020204020204" charset="-122"/>
                <a:cs typeface="微软雅黑" panose="020B0503020204020204" charset="-122"/>
              </a:rPr>
              <a:t>集</a:t>
            </a:r>
            <a:r>
              <a:rPr sz="1600" spc="-5" dirty="0">
                <a:latin typeface="微软雅黑" panose="020B0503020204020204" charset="-122"/>
                <a:cs typeface="微软雅黑" panose="020B0503020204020204" charset="-122"/>
              </a:rPr>
              <a:t>到</a:t>
            </a:r>
            <a:r>
              <a:rPr sz="1600" spc="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海</a:t>
            </a:r>
            <a:r>
              <a:rPr sz="1600" spc="0" dirty="0">
                <a:latin typeface="微软雅黑" panose="020B0503020204020204" charset="-122"/>
                <a:cs typeface="微软雅黑" panose="020B0503020204020204" charset="-122"/>
              </a:rPr>
              <a:t>量</a:t>
            </a:r>
            <a:r>
              <a:rPr sz="1600" spc="-5" dirty="0">
                <a:latin typeface="微软雅黑" panose="020B0503020204020204" charset="-122"/>
                <a:cs typeface="微软雅黑" panose="020B0503020204020204" charset="-122"/>
              </a:rPr>
              <a:t>数</a:t>
            </a:r>
            <a:r>
              <a:rPr sz="1600" dirty="0">
                <a:latin typeface="微软雅黑" panose="020B0503020204020204" charset="-122"/>
                <a:cs typeface="微软雅黑" panose="020B0503020204020204" charset="-122"/>
              </a:rPr>
              <a:t>据</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单</a:t>
            </a:r>
            <a:r>
              <a:rPr sz="1600" spc="0" dirty="0">
                <a:latin typeface="微软雅黑" panose="020B0503020204020204" charset="-122"/>
                <a:cs typeface="微软雅黑" panose="020B0503020204020204" charset="-122"/>
              </a:rPr>
              <a:t>靠</a:t>
            </a:r>
            <a:r>
              <a:rPr sz="1600" spc="-5" dirty="0">
                <a:latin typeface="微软雅黑" panose="020B0503020204020204" charset="-122"/>
                <a:cs typeface="微软雅黑" panose="020B0503020204020204" charset="-122"/>
              </a:rPr>
              <a:t>企</a:t>
            </a:r>
            <a:r>
              <a:rPr sz="1600" spc="0"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自身</a:t>
            </a:r>
            <a:r>
              <a:rPr sz="1600" spc="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力</a:t>
            </a:r>
            <a:r>
              <a:rPr sz="1600" spc="0" dirty="0">
                <a:latin typeface="微软雅黑" panose="020B0503020204020204" charset="-122"/>
                <a:cs typeface="微软雅黑" panose="020B0503020204020204" charset="-122"/>
              </a:rPr>
              <a:t>量</a:t>
            </a:r>
            <a:r>
              <a:rPr sz="1600" spc="-5" dirty="0">
                <a:latin typeface="微软雅黑" panose="020B0503020204020204" charset="-122"/>
                <a:cs typeface="微软雅黑" panose="020B0503020204020204" charset="-122"/>
              </a:rPr>
              <a:t>来</a:t>
            </a:r>
            <a:r>
              <a:rPr sz="1600" spc="0" dirty="0">
                <a:latin typeface="微软雅黑" panose="020B0503020204020204" charset="-122"/>
                <a:cs typeface="微软雅黑" panose="020B0503020204020204" charset="-122"/>
              </a:rPr>
              <a:t>分</a:t>
            </a:r>
            <a:r>
              <a:rPr sz="1600" spc="-5" dirty="0">
                <a:latin typeface="微软雅黑" panose="020B0503020204020204" charset="-122"/>
                <a:cs typeface="微软雅黑" panose="020B0503020204020204" charset="-122"/>
              </a:rPr>
              <a:t>析和</a:t>
            </a:r>
            <a:r>
              <a:rPr sz="1600" spc="0" dirty="0">
                <a:latin typeface="微软雅黑" panose="020B0503020204020204" charset="-122"/>
                <a:cs typeface="微软雅黑" panose="020B0503020204020204" charset="-122"/>
              </a:rPr>
              <a:t>挖</a:t>
            </a:r>
            <a:r>
              <a:rPr sz="1600" spc="-5" dirty="0">
                <a:latin typeface="微软雅黑" panose="020B0503020204020204" charset="-122"/>
                <a:cs typeface="微软雅黑" panose="020B0503020204020204" charset="-122"/>
              </a:rPr>
              <a:t>掘其</a:t>
            </a:r>
            <a:r>
              <a:rPr sz="1600" spc="0" dirty="0">
                <a:latin typeface="微软雅黑" panose="020B0503020204020204" charset="-122"/>
                <a:cs typeface="微软雅黑" panose="020B0503020204020204" charset="-122"/>
              </a:rPr>
              <a:t>中的</a:t>
            </a:r>
            <a:r>
              <a:rPr sz="1600" spc="-5" dirty="0">
                <a:latin typeface="微软雅黑" panose="020B0503020204020204" charset="-122"/>
                <a:cs typeface="微软雅黑" panose="020B0503020204020204" charset="-122"/>
              </a:rPr>
              <a:t>价值</a:t>
            </a:r>
            <a:r>
              <a:rPr sz="1600" spc="0" dirty="0">
                <a:latin typeface="微软雅黑" panose="020B0503020204020204" charset="-122"/>
                <a:cs typeface="微软雅黑" panose="020B0503020204020204" charset="-122"/>
              </a:rPr>
              <a:t>是</a:t>
            </a:r>
            <a:r>
              <a:rPr sz="1600" spc="-5" dirty="0">
                <a:latin typeface="微软雅黑" panose="020B0503020204020204" charset="-122"/>
                <a:cs typeface="微软雅黑" panose="020B0503020204020204" charset="-122"/>
              </a:rPr>
              <a:t>不够</a:t>
            </a:r>
            <a:r>
              <a:rPr sz="1600" spc="1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 企业需要</a:t>
            </a:r>
            <a:r>
              <a:rPr sz="1600" u="sng" spc="-5" dirty="0">
                <a:latin typeface="微软雅黑" panose="020B0503020204020204" charset="-122"/>
                <a:cs typeface="微软雅黑" panose="020B0503020204020204" charset="-122"/>
              </a:rPr>
              <a:t>将数据对第三方开放，借</a:t>
            </a:r>
            <a:r>
              <a:rPr sz="1600" u="sng" spc="0" dirty="0">
                <a:latin typeface="微软雅黑" panose="020B0503020204020204" charset="-122"/>
                <a:cs typeface="微软雅黑" panose="020B0503020204020204" charset="-122"/>
              </a:rPr>
              <a:t>助</a:t>
            </a:r>
            <a:r>
              <a:rPr sz="1600" u="sng" spc="-5" dirty="0">
                <a:latin typeface="微软雅黑" panose="020B0503020204020204" charset="-122"/>
                <a:cs typeface="微软雅黑" panose="020B0503020204020204" charset="-122"/>
              </a:rPr>
              <a:t>外部</a:t>
            </a:r>
            <a:r>
              <a:rPr sz="1600" u="sng" spc="0" dirty="0">
                <a:latin typeface="微软雅黑" panose="020B0503020204020204" charset="-122"/>
                <a:cs typeface="微软雅黑" panose="020B0503020204020204" charset="-122"/>
              </a:rPr>
              <a:t>合</a:t>
            </a:r>
            <a:r>
              <a:rPr sz="1600" u="sng" spc="-5" dirty="0">
                <a:latin typeface="微软雅黑" panose="020B0503020204020204" charset="-122"/>
                <a:cs typeface="微软雅黑" panose="020B0503020204020204" charset="-122"/>
              </a:rPr>
              <a:t>作伙</a:t>
            </a:r>
            <a:r>
              <a:rPr sz="1600" u="sng" spc="0" dirty="0">
                <a:latin typeface="微软雅黑" panose="020B0503020204020204" charset="-122"/>
                <a:cs typeface="微软雅黑" panose="020B0503020204020204" charset="-122"/>
              </a:rPr>
              <a:t>伴</a:t>
            </a:r>
            <a:r>
              <a:rPr sz="1600" u="sng" spc="-5" dirty="0">
                <a:latin typeface="微软雅黑" panose="020B0503020204020204" charset="-122"/>
                <a:cs typeface="微软雅黑" panose="020B0503020204020204" charset="-122"/>
              </a:rPr>
              <a:t>的力</a:t>
            </a:r>
            <a:r>
              <a:rPr sz="1600" u="sng" spc="0" dirty="0">
                <a:latin typeface="微软雅黑" panose="020B0503020204020204" charset="-122"/>
                <a:cs typeface="微软雅黑" panose="020B0503020204020204" charset="-122"/>
              </a:rPr>
              <a:t>量</a:t>
            </a:r>
            <a:r>
              <a:rPr sz="1600" u="sng" spc="-5" dirty="0">
                <a:latin typeface="微软雅黑" panose="020B0503020204020204" charset="-122"/>
                <a:cs typeface="微软雅黑" panose="020B0503020204020204" charset="-122"/>
              </a:rPr>
              <a:t>充分</a:t>
            </a:r>
            <a:r>
              <a:rPr sz="1600" u="sng" spc="0" dirty="0">
                <a:latin typeface="微软雅黑" panose="020B0503020204020204" charset="-122"/>
                <a:cs typeface="微软雅黑" panose="020B0503020204020204" charset="-122"/>
              </a:rPr>
              <a:t>挖</a:t>
            </a:r>
            <a:r>
              <a:rPr sz="1600" u="sng" spc="-5" dirty="0">
                <a:latin typeface="微软雅黑" panose="020B0503020204020204" charset="-122"/>
                <a:cs typeface="微软雅黑" panose="020B0503020204020204" charset="-122"/>
              </a:rPr>
              <a:t>掘数</a:t>
            </a:r>
            <a:r>
              <a:rPr sz="1600" u="sng" spc="0" dirty="0">
                <a:latin typeface="微软雅黑" panose="020B0503020204020204" charset="-122"/>
                <a:cs typeface="微软雅黑" panose="020B0503020204020204" charset="-122"/>
              </a:rPr>
              <a:t>字</a:t>
            </a:r>
            <a:r>
              <a:rPr sz="1600" u="sng" spc="-5" dirty="0">
                <a:latin typeface="微软雅黑" panose="020B0503020204020204" charset="-122"/>
                <a:cs typeface="微软雅黑" panose="020B0503020204020204" charset="-122"/>
              </a:rPr>
              <a:t>孪生</a:t>
            </a:r>
            <a:r>
              <a:rPr sz="1600" u="sng" spc="0" dirty="0">
                <a:latin typeface="微软雅黑" panose="020B0503020204020204" charset="-122"/>
                <a:cs typeface="微软雅黑" panose="020B0503020204020204" charset="-122"/>
              </a:rPr>
              <a:t>的</a:t>
            </a:r>
            <a:r>
              <a:rPr sz="1600" u="sng" spc="-5" dirty="0">
                <a:latin typeface="微软雅黑" panose="020B0503020204020204" charset="-122"/>
                <a:cs typeface="微软雅黑" panose="020B0503020204020204" charset="-122"/>
              </a:rPr>
              <a:t>价</a:t>
            </a:r>
            <a:r>
              <a:rPr sz="1600" u="sng" spc="0" dirty="0">
                <a:latin typeface="微软雅黑" panose="020B0503020204020204" charset="-122"/>
                <a:cs typeface="微软雅黑" panose="020B0503020204020204" charset="-122"/>
              </a:rPr>
              <a:t>值</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a:lnSpc>
                <a:spcPct val="100000"/>
              </a:lnSpc>
            </a:pPr>
            <a:endParaRPr sz="2750">
              <a:latin typeface="Times New Roman" panose="02020603050405020304"/>
              <a:cs typeface="Times New Roman" panose="02020603050405020304"/>
            </a:endParaRPr>
          </a:p>
          <a:p>
            <a:pPr marL="12700">
              <a:lnSpc>
                <a:spcPct val="100000"/>
              </a:lnSpc>
            </a:pPr>
            <a:r>
              <a:rPr sz="1800" b="1" dirty="0">
                <a:latin typeface="微软雅黑" panose="020B0503020204020204" charset="-122"/>
                <a:cs typeface="微软雅黑" panose="020B0503020204020204" charset="-122"/>
              </a:rPr>
              <a:t>d）互联</a:t>
            </a:r>
            <a:endParaRPr sz="1800">
              <a:latin typeface="微软雅黑" panose="020B0503020204020204" charset="-122"/>
              <a:cs typeface="微软雅黑" panose="020B0503020204020204" charset="-122"/>
            </a:endParaRPr>
          </a:p>
          <a:p>
            <a:pPr>
              <a:lnSpc>
                <a:spcPct val="100000"/>
              </a:lnSpc>
              <a:spcBef>
                <a:spcPts val="40"/>
              </a:spcBef>
            </a:pPr>
            <a:endParaRPr sz="2100">
              <a:latin typeface="Times New Roman" panose="02020603050405020304"/>
              <a:cs typeface="Times New Roman" panose="02020603050405020304"/>
            </a:endParaRPr>
          </a:p>
          <a:p>
            <a:pPr marL="12700" marR="5080" indent="412750">
              <a:lnSpc>
                <a:spcPct val="150000"/>
              </a:lnSpc>
              <a:spcBef>
                <a:spcPts val="5"/>
              </a:spcBef>
            </a:pPr>
            <a:r>
              <a:rPr sz="1600" spc="5"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字</a:t>
            </a:r>
            <a:r>
              <a:rPr sz="1600" spc="5"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意义</a:t>
            </a:r>
            <a:r>
              <a:rPr sz="1600" spc="5" dirty="0">
                <a:latin typeface="微软雅黑" panose="020B0503020204020204" charset="-122"/>
                <a:cs typeface="微软雅黑" panose="020B0503020204020204" charset="-122"/>
              </a:rPr>
              <a:t>不</a:t>
            </a:r>
            <a:r>
              <a:rPr sz="1600" spc="-5" dirty="0">
                <a:latin typeface="微软雅黑" panose="020B0503020204020204" charset="-122"/>
                <a:cs typeface="微软雅黑" panose="020B0503020204020204" charset="-122"/>
              </a:rPr>
              <a:t>仅</a:t>
            </a:r>
            <a:r>
              <a:rPr sz="1600" spc="5" dirty="0">
                <a:latin typeface="微软雅黑" panose="020B0503020204020204" charset="-122"/>
                <a:cs typeface="微软雅黑" panose="020B0503020204020204" charset="-122"/>
              </a:rPr>
              <a:t>如</a:t>
            </a:r>
            <a:r>
              <a:rPr sz="1600" dirty="0">
                <a:latin typeface="微软雅黑" panose="020B0503020204020204" charset="-122"/>
                <a:cs typeface="微软雅黑" panose="020B0503020204020204" charset="-122"/>
              </a:rPr>
              <a:t>此</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还包</a:t>
            </a:r>
            <a:r>
              <a:rPr sz="1600" spc="5" dirty="0">
                <a:latin typeface="微软雅黑" panose="020B0503020204020204" charset="-122"/>
                <a:cs typeface="微软雅黑" panose="020B0503020204020204" charset="-122"/>
              </a:rPr>
              <a:t>括</a:t>
            </a:r>
            <a:r>
              <a:rPr sz="1600" spc="-5" dirty="0">
                <a:latin typeface="微软雅黑" panose="020B0503020204020204" charset="-122"/>
                <a:cs typeface="微软雅黑" panose="020B0503020204020204" charset="-122"/>
              </a:rPr>
              <a:t>价</a:t>
            </a:r>
            <a:r>
              <a:rPr sz="1600" spc="5" dirty="0">
                <a:latin typeface="微软雅黑" panose="020B0503020204020204" charset="-122"/>
                <a:cs typeface="微软雅黑" panose="020B0503020204020204" charset="-122"/>
              </a:rPr>
              <a:t>值</a:t>
            </a:r>
            <a:r>
              <a:rPr sz="1600" spc="-5" dirty="0">
                <a:latin typeface="微软雅黑" panose="020B0503020204020204" charset="-122"/>
                <a:cs typeface="微软雅黑" panose="020B0503020204020204" charset="-122"/>
              </a:rPr>
              <a:t>链</a:t>
            </a:r>
            <a:r>
              <a:rPr sz="1600" spc="5" dirty="0">
                <a:latin typeface="微软雅黑" panose="020B0503020204020204" charset="-122"/>
                <a:cs typeface="微软雅黑" panose="020B0503020204020204" charset="-122"/>
              </a:rPr>
              <a:t>上</a:t>
            </a:r>
            <a:r>
              <a:rPr sz="1600" spc="-5" dirty="0">
                <a:latin typeface="微软雅黑" panose="020B0503020204020204" charset="-122"/>
                <a:cs typeface="微软雅黑" panose="020B0503020204020204" charset="-122"/>
              </a:rPr>
              <a:t>下游</a:t>
            </a:r>
            <a:r>
              <a:rPr sz="1600" spc="5" dirty="0">
                <a:latin typeface="微软雅黑" panose="020B0503020204020204" charset="-122"/>
                <a:cs typeface="微软雅黑" panose="020B0503020204020204" charset="-122"/>
              </a:rPr>
              <a:t>企</a:t>
            </a:r>
            <a:r>
              <a:rPr sz="1600" spc="-5"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间</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据集</a:t>
            </a:r>
            <a:r>
              <a:rPr sz="1600" spc="5" dirty="0">
                <a:latin typeface="微软雅黑" panose="020B0503020204020204" charset="-122"/>
                <a:cs typeface="微软雅黑" panose="020B0503020204020204" charset="-122"/>
              </a:rPr>
              <a:t>成</a:t>
            </a:r>
            <a:r>
              <a:rPr sz="1600" spc="-5" dirty="0">
                <a:latin typeface="微软雅黑" panose="020B0503020204020204" charset="-122"/>
                <a:cs typeface="微软雅黑" panose="020B0503020204020204" charset="-122"/>
              </a:rPr>
              <a:t>以及</a:t>
            </a:r>
            <a:r>
              <a:rPr sz="1600" spc="5" dirty="0">
                <a:latin typeface="微软雅黑" panose="020B0503020204020204" charset="-122"/>
                <a:cs typeface="微软雅黑" panose="020B0503020204020204" charset="-122"/>
              </a:rPr>
              <a:t>价值</a:t>
            </a:r>
            <a:r>
              <a:rPr sz="1600" spc="-5" dirty="0">
                <a:latin typeface="微软雅黑" panose="020B0503020204020204" charset="-122"/>
                <a:cs typeface="微软雅黑" panose="020B0503020204020204" charset="-122"/>
              </a:rPr>
              <a:t>链端</a:t>
            </a:r>
            <a:r>
              <a:rPr sz="1600" spc="5" dirty="0">
                <a:latin typeface="微软雅黑" panose="020B0503020204020204" charset="-122"/>
                <a:cs typeface="微软雅黑" panose="020B0503020204020204" charset="-122"/>
              </a:rPr>
              <a:t>到</a:t>
            </a:r>
            <a:r>
              <a:rPr sz="1600" spc="-5" dirty="0">
                <a:latin typeface="微软雅黑" panose="020B0503020204020204" charset="-122"/>
                <a:cs typeface="微软雅黑" panose="020B0503020204020204" charset="-122"/>
              </a:rPr>
              <a:t>端集</a:t>
            </a:r>
            <a:r>
              <a:rPr sz="1600" spc="20" dirty="0">
                <a:latin typeface="微软雅黑" panose="020B0503020204020204" charset="-122"/>
                <a:cs typeface="微软雅黑" panose="020B0503020204020204" charset="-122"/>
              </a:rPr>
              <a:t>成</a:t>
            </a:r>
            <a:r>
              <a:rPr sz="1600" spc="-5" dirty="0">
                <a:latin typeface="微软雅黑" panose="020B0503020204020204" charset="-122"/>
                <a:cs typeface="微软雅黑" panose="020B0503020204020204" charset="-122"/>
              </a:rPr>
              <a:t>，  本</a:t>
            </a:r>
            <a:r>
              <a:rPr sz="1600" spc="0" dirty="0">
                <a:latin typeface="微软雅黑" panose="020B0503020204020204" charset="-122"/>
                <a:cs typeface="微软雅黑" panose="020B0503020204020204" charset="-122"/>
              </a:rPr>
              <a:t>质</a:t>
            </a:r>
            <a:r>
              <a:rPr sz="1600" spc="-5" dirty="0">
                <a:latin typeface="微软雅黑" panose="020B0503020204020204" charset="-122"/>
                <a:cs typeface="微软雅黑" panose="020B0503020204020204" charset="-122"/>
              </a:rPr>
              <a:t>是</a:t>
            </a:r>
            <a:r>
              <a:rPr sz="1600" spc="0" dirty="0">
                <a:latin typeface="微软雅黑" panose="020B0503020204020204" charset="-122"/>
                <a:cs typeface="微软雅黑" panose="020B0503020204020204" charset="-122"/>
              </a:rPr>
              <a:t>全</a:t>
            </a:r>
            <a:r>
              <a:rPr sz="1600" spc="-5" dirty="0">
                <a:latin typeface="微软雅黑" panose="020B0503020204020204" charset="-122"/>
                <a:cs typeface="微软雅黑" panose="020B0503020204020204" charset="-122"/>
              </a:rPr>
              <a:t>价</a:t>
            </a:r>
            <a:r>
              <a:rPr sz="1600" spc="0" dirty="0">
                <a:latin typeface="微软雅黑" panose="020B0503020204020204" charset="-122"/>
                <a:cs typeface="微软雅黑" panose="020B0503020204020204" charset="-122"/>
              </a:rPr>
              <a:t>值链</a:t>
            </a:r>
            <a:r>
              <a:rPr sz="1600" spc="-5"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协</a:t>
            </a:r>
            <a:r>
              <a:rPr sz="1600" dirty="0">
                <a:latin typeface="微软雅黑" panose="020B0503020204020204" charset="-122"/>
                <a:cs typeface="微软雅黑" panose="020B0503020204020204" charset="-122"/>
              </a:rPr>
              <a:t>同</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产</a:t>
            </a:r>
            <a:r>
              <a:rPr sz="1600" spc="0" dirty="0">
                <a:latin typeface="微软雅黑" panose="020B0503020204020204" charset="-122"/>
                <a:cs typeface="微软雅黑" panose="020B0503020204020204" charset="-122"/>
              </a:rPr>
              <a:t>品数</a:t>
            </a:r>
            <a:r>
              <a:rPr sz="1600" spc="-5" dirty="0">
                <a:latin typeface="微软雅黑" panose="020B0503020204020204" charset="-122"/>
                <a:cs typeface="微软雅黑" panose="020B0503020204020204" charset="-122"/>
              </a:rPr>
              <a:t>字</a:t>
            </a:r>
            <a:r>
              <a:rPr sz="1600" spc="0"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a:t>
            </a:r>
            <a:r>
              <a:rPr sz="1600" spc="0" dirty="0">
                <a:latin typeface="微软雅黑" panose="020B0503020204020204" charset="-122"/>
                <a:cs typeface="微软雅黑" panose="020B0503020204020204" charset="-122"/>
              </a:rPr>
              <a:t>作</a:t>
            </a:r>
            <a:r>
              <a:rPr sz="1600" spc="-5" dirty="0">
                <a:latin typeface="微软雅黑" panose="020B0503020204020204" charset="-122"/>
                <a:cs typeface="微软雅黑" panose="020B0503020204020204" charset="-122"/>
              </a:rPr>
              <a:t>为</a:t>
            </a:r>
            <a:r>
              <a:rPr sz="1600" spc="0" dirty="0">
                <a:latin typeface="微软雅黑" panose="020B0503020204020204" charset="-122"/>
                <a:cs typeface="微软雅黑" panose="020B0503020204020204" charset="-122"/>
              </a:rPr>
              <a:t>全价</a:t>
            </a:r>
            <a:r>
              <a:rPr sz="1600" spc="-5" dirty="0">
                <a:latin typeface="微软雅黑" panose="020B0503020204020204" charset="-122"/>
                <a:cs typeface="微软雅黑" panose="020B0503020204020204" charset="-122"/>
              </a:rPr>
              <a:t>值</a:t>
            </a:r>
            <a:r>
              <a:rPr sz="1600" spc="0" dirty="0">
                <a:latin typeface="微软雅黑" panose="020B0503020204020204" charset="-122"/>
                <a:cs typeface="微软雅黑" panose="020B0503020204020204" charset="-122"/>
              </a:rPr>
              <a:t>链</a:t>
            </a:r>
            <a:r>
              <a:rPr sz="1600" spc="-5"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据</a:t>
            </a:r>
            <a:r>
              <a:rPr sz="1600" spc="0" dirty="0">
                <a:latin typeface="微软雅黑" panose="020B0503020204020204" charset="-122"/>
                <a:cs typeface="微软雅黑" panose="020B0503020204020204" charset="-122"/>
              </a:rPr>
              <a:t>中</a:t>
            </a:r>
            <a:r>
              <a:rPr sz="1600" spc="10" dirty="0">
                <a:latin typeface="微软雅黑" panose="020B0503020204020204" charset="-122"/>
                <a:cs typeface="微软雅黑" panose="020B0503020204020204" charset="-122"/>
              </a:rPr>
              <a:t>心</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其</a:t>
            </a:r>
            <a:r>
              <a:rPr sz="1600" spc="-5" dirty="0">
                <a:latin typeface="微软雅黑" panose="020B0503020204020204" charset="-122"/>
                <a:cs typeface="微软雅黑" panose="020B0503020204020204" charset="-122"/>
              </a:rPr>
              <a:t>目</a:t>
            </a:r>
            <a:r>
              <a:rPr sz="1600" spc="0" dirty="0">
                <a:latin typeface="微软雅黑" panose="020B0503020204020204" charset="-122"/>
                <a:cs typeface="微软雅黑" panose="020B0503020204020204" charset="-122"/>
              </a:rPr>
              <a:t>标</a:t>
            </a:r>
            <a:r>
              <a:rPr sz="1600" spc="-5" dirty="0">
                <a:latin typeface="微软雅黑" panose="020B0503020204020204" charset="-122"/>
                <a:cs typeface="微软雅黑" panose="020B0503020204020204" charset="-122"/>
              </a:rPr>
              <a:t>是</a:t>
            </a:r>
            <a:r>
              <a:rPr sz="1600" spc="0" dirty="0">
                <a:latin typeface="微软雅黑" panose="020B0503020204020204" charset="-122"/>
                <a:cs typeface="微软雅黑" panose="020B0503020204020204" charset="-122"/>
              </a:rPr>
              <a:t>实现</a:t>
            </a:r>
            <a:r>
              <a:rPr sz="1600" spc="-5" dirty="0">
                <a:latin typeface="微软雅黑" panose="020B0503020204020204" charset="-122"/>
                <a:cs typeface="微软雅黑" panose="020B0503020204020204" charset="-122"/>
              </a:rPr>
              <a:t>全</a:t>
            </a:r>
            <a:r>
              <a:rPr sz="1600" spc="0" dirty="0">
                <a:latin typeface="微软雅黑" panose="020B0503020204020204" charset="-122"/>
                <a:cs typeface="微软雅黑" panose="020B0503020204020204" charset="-122"/>
              </a:rPr>
              <a:t>价</a:t>
            </a:r>
            <a:r>
              <a:rPr sz="1600" spc="-5" dirty="0">
                <a:latin typeface="微软雅黑" panose="020B0503020204020204" charset="-122"/>
                <a:cs typeface="微软雅黑" panose="020B0503020204020204" charset="-122"/>
              </a:rPr>
              <a:t>值</a:t>
            </a:r>
            <a:r>
              <a:rPr sz="1600" spc="0" dirty="0">
                <a:latin typeface="微软雅黑" panose="020B0503020204020204" charset="-122"/>
                <a:cs typeface="微软雅黑" panose="020B0503020204020204" charset="-122"/>
              </a:rPr>
              <a:t>链</a:t>
            </a:r>
            <a:r>
              <a:rPr sz="1600" spc="-5"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协</a:t>
            </a:r>
            <a:r>
              <a:rPr sz="1600" spc="10" dirty="0">
                <a:latin typeface="微软雅黑" panose="020B0503020204020204" charset="-122"/>
                <a:cs typeface="微软雅黑" panose="020B0503020204020204" charset="-122"/>
              </a:rPr>
              <a:t>同</a:t>
            </a:r>
            <a:r>
              <a:rPr sz="1600" spc="-5" dirty="0">
                <a:latin typeface="微软雅黑" panose="020B0503020204020204" charset="-122"/>
                <a:cs typeface="微软雅黑" panose="020B0503020204020204" charset="-122"/>
              </a:rPr>
              <a:t>， 因</a:t>
            </a:r>
            <a:r>
              <a:rPr sz="1600" spc="0" dirty="0">
                <a:latin typeface="微软雅黑" panose="020B0503020204020204" charset="-122"/>
                <a:cs typeface="微软雅黑" panose="020B0503020204020204" charset="-122"/>
              </a:rPr>
              <a:t>此</a:t>
            </a:r>
            <a:r>
              <a:rPr sz="1600" spc="-5" dirty="0">
                <a:latin typeface="微软雅黑" panose="020B0503020204020204" charset="-122"/>
                <a:cs typeface="微软雅黑" panose="020B0503020204020204" charset="-122"/>
              </a:rPr>
              <a:t>不</a:t>
            </a:r>
            <a:r>
              <a:rPr sz="1600" spc="0" dirty="0">
                <a:latin typeface="微软雅黑" panose="020B0503020204020204" charset="-122"/>
                <a:cs typeface="微软雅黑" panose="020B0503020204020204" charset="-122"/>
              </a:rPr>
              <a:t>仅</a:t>
            </a:r>
            <a:r>
              <a:rPr sz="1600" spc="-5" dirty="0">
                <a:latin typeface="微软雅黑" panose="020B0503020204020204" charset="-122"/>
                <a:cs typeface="微软雅黑" panose="020B0503020204020204" charset="-122"/>
              </a:rPr>
              <a:t>是</a:t>
            </a:r>
            <a:r>
              <a:rPr sz="1600" spc="0" dirty="0">
                <a:latin typeface="微软雅黑" panose="020B0503020204020204" charset="-122"/>
                <a:cs typeface="微软雅黑" panose="020B0503020204020204" charset="-122"/>
              </a:rPr>
              <a:t>要</a:t>
            </a:r>
            <a:r>
              <a:rPr sz="1600" u="sng" spc="0" dirty="0">
                <a:latin typeface="微软雅黑" panose="020B0503020204020204" charset="-122"/>
                <a:cs typeface="微软雅黑" panose="020B0503020204020204" charset="-122"/>
              </a:rPr>
              <a:t>实</a:t>
            </a:r>
            <a:r>
              <a:rPr sz="1600" u="sng" spc="-5" dirty="0">
                <a:latin typeface="微软雅黑" panose="020B0503020204020204" charset="-122"/>
                <a:cs typeface="微软雅黑" panose="020B0503020204020204" charset="-122"/>
              </a:rPr>
              <a:t>现</a:t>
            </a:r>
            <a:r>
              <a:rPr sz="1600" u="sng" spc="0" dirty="0">
                <a:latin typeface="微软雅黑" panose="020B0503020204020204" charset="-122"/>
                <a:cs typeface="微软雅黑" panose="020B0503020204020204" charset="-122"/>
              </a:rPr>
              <a:t>上</a:t>
            </a:r>
            <a:r>
              <a:rPr sz="1600" u="sng" spc="-5" dirty="0">
                <a:latin typeface="微软雅黑" panose="020B0503020204020204" charset="-122"/>
                <a:cs typeface="微软雅黑" panose="020B0503020204020204" charset="-122"/>
              </a:rPr>
              <a:t>下</a:t>
            </a:r>
            <a:r>
              <a:rPr sz="1600" u="sng" spc="0" dirty="0">
                <a:latin typeface="微软雅黑" panose="020B0503020204020204" charset="-122"/>
                <a:cs typeface="微软雅黑" panose="020B0503020204020204" charset="-122"/>
              </a:rPr>
              <a:t>游</a:t>
            </a:r>
            <a:r>
              <a:rPr sz="1600" u="sng" spc="-5" dirty="0">
                <a:latin typeface="微软雅黑" panose="020B0503020204020204" charset="-122"/>
                <a:cs typeface="微软雅黑" panose="020B0503020204020204" charset="-122"/>
              </a:rPr>
              <a:t>企</a:t>
            </a:r>
            <a:r>
              <a:rPr sz="1600" u="sng" spc="0" dirty="0">
                <a:latin typeface="微软雅黑" panose="020B0503020204020204" charset="-122"/>
                <a:cs typeface="微软雅黑" panose="020B0503020204020204" charset="-122"/>
              </a:rPr>
              <a:t>业间</a:t>
            </a:r>
            <a:r>
              <a:rPr sz="1600" u="sng" spc="-5" dirty="0">
                <a:latin typeface="微软雅黑" panose="020B0503020204020204" charset="-122"/>
                <a:cs typeface="微软雅黑" panose="020B0503020204020204" charset="-122"/>
              </a:rPr>
              <a:t>的</a:t>
            </a:r>
            <a:r>
              <a:rPr sz="1600" u="sng" spc="0" dirty="0">
                <a:latin typeface="微软雅黑" panose="020B0503020204020204" charset="-122"/>
                <a:cs typeface="微软雅黑" panose="020B0503020204020204" charset="-122"/>
              </a:rPr>
              <a:t>数</a:t>
            </a:r>
            <a:r>
              <a:rPr sz="1600" u="sng" spc="-5" dirty="0">
                <a:latin typeface="微软雅黑" panose="020B0503020204020204" charset="-122"/>
                <a:cs typeface="微软雅黑" panose="020B0503020204020204" charset="-122"/>
              </a:rPr>
              <a:t>据</a:t>
            </a:r>
            <a:r>
              <a:rPr sz="1600" u="sng" spc="0" dirty="0">
                <a:latin typeface="微软雅黑" panose="020B0503020204020204" charset="-122"/>
                <a:cs typeface="微软雅黑" panose="020B0503020204020204" charset="-122"/>
              </a:rPr>
              <a:t>集</a:t>
            </a:r>
            <a:r>
              <a:rPr sz="1600" u="sng" spc="-5" dirty="0">
                <a:latin typeface="微软雅黑" panose="020B0503020204020204" charset="-122"/>
                <a:cs typeface="微软雅黑" panose="020B0503020204020204" charset="-122"/>
              </a:rPr>
              <a:t>成</a:t>
            </a:r>
            <a:r>
              <a:rPr sz="1600" u="sng" spc="0" dirty="0">
                <a:latin typeface="微软雅黑" panose="020B0503020204020204" charset="-122"/>
                <a:cs typeface="微软雅黑" panose="020B0503020204020204" charset="-122"/>
              </a:rPr>
              <a:t>和数</a:t>
            </a:r>
            <a:r>
              <a:rPr sz="1600" u="sng" spc="-5" dirty="0">
                <a:latin typeface="微软雅黑" panose="020B0503020204020204" charset="-122"/>
                <a:cs typeface="微软雅黑" panose="020B0503020204020204" charset="-122"/>
              </a:rPr>
              <a:t>据</a:t>
            </a:r>
            <a:r>
              <a:rPr sz="1600" u="sng" spc="0" dirty="0">
                <a:latin typeface="微软雅黑" panose="020B0503020204020204" charset="-122"/>
                <a:cs typeface="微软雅黑" panose="020B0503020204020204" charset="-122"/>
              </a:rPr>
              <a:t>共享，</a:t>
            </a:r>
            <a:r>
              <a:rPr sz="1600" u="sng" spc="-5" dirty="0">
                <a:latin typeface="微软雅黑" panose="020B0503020204020204" charset="-122"/>
                <a:cs typeface="微软雅黑" panose="020B0503020204020204" charset="-122"/>
              </a:rPr>
              <a:t>也</a:t>
            </a:r>
            <a:r>
              <a:rPr sz="1600" u="sng" spc="0" dirty="0">
                <a:latin typeface="微软雅黑" panose="020B0503020204020204" charset="-122"/>
                <a:cs typeface="微软雅黑" panose="020B0503020204020204" charset="-122"/>
              </a:rPr>
              <a:t>要实</a:t>
            </a:r>
            <a:r>
              <a:rPr sz="1600" u="sng" spc="-5" dirty="0">
                <a:latin typeface="微软雅黑" panose="020B0503020204020204" charset="-122"/>
                <a:cs typeface="微软雅黑" panose="020B0503020204020204" charset="-122"/>
              </a:rPr>
              <a:t>现</a:t>
            </a:r>
            <a:r>
              <a:rPr sz="1600" u="sng" spc="0" dirty="0">
                <a:latin typeface="微软雅黑" panose="020B0503020204020204" charset="-122"/>
                <a:cs typeface="微软雅黑" panose="020B0503020204020204" charset="-122"/>
              </a:rPr>
              <a:t>上</a:t>
            </a:r>
            <a:r>
              <a:rPr sz="1600" u="sng" spc="-5" dirty="0">
                <a:latin typeface="微软雅黑" panose="020B0503020204020204" charset="-122"/>
                <a:cs typeface="微软雅黑" panose="020B0503020204020204" charset="-122"/>
              </a:rPr>
              <a:t>下</a:t>
            </a:r>
            <a:r>
              <a:rPr sz="1600" u="sng" spc="0" dirty="0">
                <a:latin typeface="微软雅黑" panose="020B0503020204020204" charset="-122"/>
                <a:cs typeface="微软雅黑" panose="020B0503020204020204" charset="-122"/>
              </a:rPr>
              <a:t>游</a:t>
            </a:r>
            <a:r>
              <a:rPr sz="1600" u="sng" spc="-5" dirty="0">
                <a:latin typeface="微软雅黑" panose="020B0503020204020204" charset="-122"/>
                <a:cs typeface="微软雅黑" panose="020B0503020204020204" charset="-122"/>
              </a:rPr>
              <a:t>企</a:t>
            </a:r>
            <a:r>
              <a:rPr sz="1600" u="sng" spc="0" dirty="0">
                <a:latin typeface="微软雅黑" panose="020B0503020204020204" charset="-122"/>
                <a:cs typeface="微软雅黑" panose="020B0503020204020204" charset="-122"/>
              </a:rPr>
              <a:t>业间</a:t>
            </a:r>
            <a:r>
              <a:rPr sz="1600" u="sng" spc="-5" dirty="0">
                <a:latin typeface="微软雅黑" panose="020B0503020204020204" charset="-122"/>
                <a:cs typeface="微软雅黑" panose="020B0503020204020204" charset="-122"/>
              </a:rPr>
              <a:t>的</a:t>
            </a:r>
            <a:r>
              <a:rPr sz="1600" u="sng" spc="0" dirty="0">
                <a:latin typeface="微软雅黑" panose="020B0503020204020204" charset="-122"/>
                <a:cs typeface="微软雅黑" panose="020B0503020204020204" charset="-122"/>
              </a:rPr>
              <a:t>产</a:t>
            </a:r>
            <a:r>
              <a:rPr sz="1600" u="sng" spc="-5" dirty="0">
                <a:latin typeface="微软雅黑" panose="020B0503020204020204" charset="-122"/>
                <a:cs typeface="微软雅黑" panose="020B0503020204020204" charset="-122"/>
              </a:rPr>
              <a:t>品</a:t>
            </a:r>
            <a:r>
              <a:rPr sz="1600" u="sng" spc="0" dirty="0">
                <a:latin typeface="微软雅黑" panose="020B0503020204020204" charset="-122"/>
                <a:cs typeface="微软雅黑" panose="020B0503020204020204" charset="-122"/>
              </a:rPr>
              <a:t>协</a:t>
            </a:r>
            <a:r>
              <a:rPr sz="1600" u="sng" spc="-5" dirty="0">
                <a:latin typeface="微软雅黑" panose="020B0503020204020204" charset="-122"/>
                <a:cs typeface="微软雅黑" panose="020B0503020204020204" charset="-122"/>
              </a:rPr>
              <a:t>同</a:t>
            </a:r>
            <a:r>
              <a:rPr sz="1600" u="sng" spc="0" dirty="0">
                <a:latin typeface="微软雅黑" panose="020B0503020204020204" charset="-122"/>
                <a:cs typeface="微软雅黑" panose="020B0503020204020204" charset="-122"/>
              </a:rPr>
              <a:t>开</a:t>
            </a:r>
            <a:r>
              <a:rPr sz="1600" u="sng" spc="10" dirty="0">
                <a:latin typeface="微软雅黑" panose="020B0503020204020204" charset="-122"/>
                <a:cs typeface="微软雅黑" panose="020B0503020204020204" charset="-122"/>
              </a:rPr>
              <a:t>发</a:t>
            </a:r>
            <a:r>
              <a:rPr sz="1600" u="sng" spc="-5" dirty="0">
                <a:latin typeface="微软雅黑" panose="020B0503020204020204" charset="-122"/>
                <a:cs typeface="微软雅黑" panose="020B0503020204020204" charset="-122"/>
              </a:rPr>
              <a:t>、</a:t>
            </a:r>
            <a:r>
              <a:rPr sz="1600" u="sng" spc="-1605" dirty="0">
                <a:latin typeface="微软雅黑" panose="020B0503020204020204" charset="-122"/>
                <a:cs typeface="微软雅黑" panose="020B0503020204020204" charset="-122"/>
              </a:rPr>
              <a:t>协 </a:t>
            </a:r>
            <a:r>
              <a:rPr sz="1600" u="sng" spc="-5" dirty="0">
                <a:latin typeface="微软雅黑" panose="020B0503020204020204" charset="-122"/>
                <a:cs typeface="微软雅黑" panose="020B0503020204020204" charset="-122"/>
              </a:rPr>
              <a:t>                                                                                                                                               同制造和协同运维等</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4" name="object 4"/>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3" name="object 3"/>
          <p:cNvSpPr txBox="1">
            <a:spLocks noGrp="1"/>
          </p:cNvSpPr>
          <p:nvPr>
            <p:ph type="title"/>
          </p:nvPr>
        </p:nvSpPr>
        <p:spPr>
          <a:xfrm>
            <a:off x="3331590" y="1017270"/>
            <a:ext cx="5532755" cy="525780"/>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a:t>
            </a:r>
            <a:r>
              <a:rPr sz="3200" spc="5" dirty="0">
                <a:solidFill>
                  <a:srgbClr val="00A755"/>
                </a:solidFill>
              </a:rPr>
              <a:t>生</a:t>
            </a:r>
            <a:r>
              <a:rPr dirty="0"/>
              <a:t>-（</a:t>
            </a:r>
            <a:r>
              <a:rPr spc="5" dirty="0"/>
              <a:t>2）数</a:t>
            </a:r>
            <a:r>
              <a:rPr spc="-5" dirty="0"/>
              <a:t>字</a:t>
            </a:r>
            <a:r>
              <a:rPr spc="-10" dirty="0"/>
              <a:t>孪</a:t>
            </a:r>
            <a:r>
              <a:rPr spc="5" dirty="0"/>
              <a:t>生的</a:t>
            </a:r>
            <a:r>
              <a:rPr spc="-15" dirty="0"/>
              <a:t>技</a:t>
            </a:r>
            <a:r>
              <a:rPr spc="5" dirty="0"/>
              <a:t>术特征</a:t>
            </a:r>
            <a:endParaRPr sz="320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439672" y="951738"/>
            <a:ext cx="9311005" cy="1337945"/>
          </a:xfrm>
          <a:prstGeom prst="rect">
            <a:avLst/>
          </a:prstGeom>
        </p:spPr>
        <p:txBody>
          <a:bodyPr vert="horz" wrap="square" lIns="0" tIns="0" rIns="0" bIns="0" rtlCol="0">
            <a:spAutoFit/>
          </a:bodyPr>
          <a:lstStyle/>
          <a:p>
            <a:pPr marL="289687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验证网关南北向配置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215"/>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dirty="0">
                <a:solidFill>
                  <a:prstClr val="black"/>
                </a:solidFill>
                <a:latin typeface="微软雅黑" panose="020B0503020204020204" charset="-122"/>
                <a:cs typeface="微软雅黑" panose="020B0503020204020204" charset="-122"/>
              </a:rPr>
              <a:t>骤2</a:t>
            </a:r>
            <a:r>
              <a:rPr sz="1600" b="1"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设备</a:t>
            </a:r>
            <a:r>
              <a:rPr sz="1600" spc="-5" dirty="0">
                <a:solidFill>
                  <a:prstClr val="black"/>
                </a:solidFill>
                <a:latin typeface="微软雅黑" panose="020B0503020204020204" charset="-122"/>
                <a:cs typeface="微软雅黑" panose="020B0503020204020204" charset="-122"/>
              </a:rPr>
              <a:t>启</a:t>
            </a:r>
            <a:r>
              <a:rPr sz="1600" dirty="0">
                <a:solidFill>
                  <a:prstClr val="black"/>
                </a:solidFill>
                <a:latin typeface="微软雅黑" panose="020B0503020204020204" charset="-122"/>
                <a:cs typeface="微软雅黑" panose="020B0503020204020204" charset="-122"/>
              </a:rPr>
              <a:t>动</a:t>
            </a:r>
            <a:r>
              <a:rPr sz="1600" spc="-5" dirty="0">
                <a:solidFill>
                  <a:prstClr val="black"/>
                </a:solidFill>
                <a:latin typeface="微软雅黑" panose="020B0503020204020204" charset="-122"/>
                <a:cs typeface="微软雅黑" panose="020B0503020204020204" charset="-122"/>
              </a:rPr>
              <a:t>处</a:t>
            </a:r>
            <a:r>
              <a:rPr sz="1600"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运</a:t>
            </a:r>
            <a:r>
              <a:rPr sz="1600"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单</a:t>
            </a:r>
            <a:r>
              <a:rPr sz="1600"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设</a:t>
            </a:r>
            <a:r>
              <a:rPr sz="1600" dirty="0">
                <a:solidFill>
                  <a:prstClr val="black"/>
                </a:solidFill>
                <a:latin typeface="微软雅黑" panose="020B0503020204020204" charset="-122"/>
                <a:cs typeface="微软雅黑" panose="020B0503020204020204" charset="-122"/>
              </a:rPr>
              <a:t>备显</a:t>
            </a:r>
            <a:r>
              <a:rPr sz="1600" spc="-5" dirty="0">
                <a:solidFill>
                  <a:prstClr val="black"/>
                </a:solidFill>
                <a:latin typeface="微软雅黑" panose="020B0503020204020204" charset="-122"/>
                <a:cs typeface="微软雅黑" panose="020B0503020204020204" charset="-122"/>
              </a:rPr>
              <a:t>示</a:t>
            </a:r>
            <a:r>
              <a:rPr sz="1600" dirty="0">
                <a:solidFill>
                  <a:prstClr val="black"/>
                </a:solidFill>
                <a:latin typeface="微软雅黑" panose="020B0503020204020204" charset="-122"/>
                <a:cs typeface="微软雅黑" panose="020B0503020204020204" charset="-122"/>
              </a:rPr>
              <a:t>屏</a:t>
            </a:r>
            <a:r>
              <a:rPr sz="1600" spc="-5" dirty="0">
                <a:solidFill>
                  <a:prstClr val="black"/>
                </a:solidFill>
                <a:latin typeface="微软雅黑" panose="020B0503020204020204" charset="-122"/>
                <a:cs typeface="微软雅黑" panose="020B0503020204020204" charset="-122"/>
              </a:rPr>
              <a:t>放</a:t>
            </a:r>
            <a:r>
              <a:rPr sz="1600" dirty="0">
                <a:solidFill>
                  <a:prstClr val="black"/>
                </a:solidFill>
                <a:latin typeface="微软雅黑" panose="020B0503020204020204" charset="-122"/>
                <a:cs typeface="微软雅黑" panose="020B0503020204020204" charset="-122"/>
              </a:rPr>
              <a:t>大</a:t>
            </a:r>
            <a:r>
              <a:rPr sz="1600" spc="-5" dirty="0">
                <a:solidFill>
                  <a:prstClr val="black"/>
                </a:solidFill>
                <a:latin typeface="微软雅黑" panose="020B0503020204020204" charset="-122"/>
                <a:cs typeface="微软雅黑" panose="020B0503020204020204" charset="-122"/>
              </a:rPr>
              <a:t>查</a:t>
            </a:r>
            <a:r>
              <a:rPr sz="1600" dirty="0">
                <a:solidFill>
                  <a:prstClr val="black"/>
                </a:solidFill>
                <a:latin typeface="微软雅黑" panose="020B0503020204020204" charset="-122"/>
                <a:cs typeface="微软雅黑" panose="020B0503020204020204" charset="-122"/>
              </a:rPr>
              <a:t>看各</a:t>
            </a:r>
            <a:r>
              <a:rPr sz="1600" spc="-5" dirty="0">
                <a:solidFill>
                  <a:prstClr val="black"/>
                </a:solidFill>
                <a:latin typeface="微软雅黑" panose="020B0503020204020204" charset="-122"/>
                <a:cs typeface="微软雅黑" panose="020B0503020204020204" charset="-122"/>
              </a:rPr>
              <a:t>参</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及</a:t>
            </a:r>
            <a:r>
              <a:rPr sz="1600"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a:t>
            </a:r>
            <a:r>
              <a:rPr sz="1600" dirty="0">
                <a:solidFill>
                  <a:prstClr val="black"/>
                </a:solidFill>
                <a:latin typeface="微软雅黑" panose="020B0503020204020204" charset="-122"/>
                <a:cs typeface="微软雅黑" panose="020B0503020204020204" charset="-122"/>
              </a:rPr>
              <a:t>实时</a:t>
            </a:r>
            <a:r>
              <a:rPr sz="1600" spc="-5" dirty="0">
                <a:solidFill>
                  <a:prstClr val="black"/>
                </a:solidFill>
                <a:latin typeface="微软雅黑" panose="020B0503020204020204" charset="-122"/>
                <a:cs typeface="微软雅黑" panose="020B0503020204020204" charset="-122"/>
              </a:rPr>
              <a:t>数</a:t>
            </a:r>
            <a:r>
              <a:rPr sz="1600" spc="20"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板</a:t>
            </a:r>
            <a:r>
              <a:rPr sz="1600" dirty="0">
                <a:solidFill>
                  <a:prstClr val="black"/>
                </a:solidFill>
                <a:latin typeface="微软雅黑" panose="020B0503020204020204" charset="-122"/>
                <a:cs typeface="微软雅黑" panose="020B0503020204020204" charset="-122"/>
              </a:rPr>
              <a:t>预设</a:t>
            </a:r>
            <a:r>
              <a:rPr sz="1600" spc="-5" dirty="0">
                <a:solidFill>
                  <a:prstClr val="black"/>
                </a:solidFill>
                <a:latin typeface="微软雅黑" panose="020B0503020204020204" charset="-122"/>
                <a:cs typeface="微软雅黑" panose="020B0503020204020204" charset="-122"/>
              </a:rPr>
              <a:t>参数在  “系统参数”页签查看，报警数据</a:t>
            </a:r>
            <a:r>
              <a:rPr sz="1600" spc="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“报</a:t>
            </a:r>
            <a:r>
              <a:rPr sz="1600" dirty="0">
                <a:solidFill>
                  <a:prstClr val="black"/>
                </a:solidFill>
                <a:latin typeface="微软雅黑" panose="020B0503020204020204" charset="-122"/>
                <a:cs typeface="微软雅黑" panose="020B0503020204020204" charset="-122"/>
              </a:rPr>
              <a:t>警</a:t>
            </a:r>
            <a:r>
              <a:rPr sz="1600" spc="-5" dirty="0">
                <a:solidFill>
                  <a:prstClr val="black"/>
                </a:solidFill>
                <a:latin typeface="微软雅黑" panose="020B0503020204020204" charset="-122"/>
                <a:cs typeface="微软雅黑" panose="020B0503020204020204" charset="-122"/>
              </a:rPr>
              <a:t>信息</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页签</a:t>
            </a:r>
            <a:r>
              <a:rPr sz="1600" dirty="0">
                <a:solidFill>
                  <a:prstClr val="black"/>
                </a:solidFill>
                <a:latin typeface="微软雅黑" panose="020B0503020204020204" charset="-122"/>
                <a:cs typeface="微软雅黑" panose="020B0503020204020204" charset="-122"/>
              </a:rPr>
              <a:t>查</a:t>
            </a:r>
            <a:r>
              <a:rPr sz="1600" spc="-5" dirty="0">
                <a:solidFill>
                  <a:prstClr val="black"/>
                </a:solidFill>
                <a:latin typeface="微软雅黑" panose="020B0503020204020204" charset="-122"/>
                <a:cs typeface="微软雅黑" panose="020B0503020204020204" charset="-122"/>
              </a:rPr>
              <a:t>看，</a:t>
            </a:r>
            <a:r>
              <a:rPr sz="1600" dirty="0">
                <a:solidFill>
                  <a:prstClr val="black"/>
                </a:solidFill>
                <a:latin typeface="微软雅黑" panose="020B0503020204020204" charset="-122"/>
                <a:cs typeface="微软雅黑" panose="020B0503020204020204" charset="-122"/>
              </a:rPr>
              <a:t>自</a:t>
            </a:r>
            <a:r>
              <a:rPr sz="1600" spc="-5" dirty="0">
                <a:solidFill>
                  <a:prstClr val="black"/>
                </a:solidFill>
                <a:latin typeface="微软雅黑" panose="020B0503020204020204" charset="-122"/>
                <a:cs typeface="微软雅黑" panose="020B0503020204020204" charset="-122"/>
              </a:rPr>
              <a:t>定义</a:t>
            </a:r>
            <a:r>
              <a:rPr sz="1600" dirty="0">
                <a:solidFill>
                  <a:prstClr val="black"/>
                </a:solidFill>
                <a:latin typeface="微软雅黑" panose="020B0503020204020204" charset="-122"/>
                <a:cs typeface="微软雅黑" panose="020B0503020204020204" charset="-122"/>
              </a:rPr>
              <a:t>参</a:t>
            </a:r>
            <a:r>
              <a:rPr sz="1600" spc="-5" dirty="0">
                <a:solidFill>
                  <a:prstClr val="black"/>
                </a:solidFill>
                <a:latin typeface="微软雅黑" panose="020B0503020204020204" charset="-122"/>
                <a:cs typeface="微软雅黑" panose="020B0503020204020204" charset="-122"/>
              </a:rPr>
              <a:t>数在</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自定</a:t>
            </a:r>
            <a:r>
              <a:rPr sz="1600" dirty="0">
                <a:solidFill>
                  <a:prstClr val="black"/>
                </a:solidFill>
                <a:latin typeface="微软雅黑" panose="020B0503020204020204" charset="-122"/>
                <a:cs typeface="微软雅黑" panose="020B0503020204020204" charset="-122"/>
              </a:rPr>
              <a:t>义</a:t>
            </a:r>
            <a:r>
              <a:rPr sz="1600" spc="-5" dirty="0">
                <a:solidFill>
                  <a:prstClr val="black"/>
                </a:solidFill>
                <a:latin typeface="微软雅黑" panose="020B0503020204020204" charset="-122"/>
                <a:cs typeface="微软雅黑" panose="020B0503020204020204" charset="-122"/>
              </a:rPr>
              <a:t>参数</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页签</a:t>
            </a:r>
            <a:r>
              <a:rPr sz="1600" dirty="0">
                <a:solidFill>
                  <a:prstClr val="black"/>
                </a:solidFill>
                <a:latin typeface="微软雅黑" panose="020B0503020204020204" charset="-122"/>
                <a:cs typeface="微软雅黑" panose="020B0503020204020204" charset="-122"/>
              </a:rPr>
              <a:t>查</a:t>
            </a:r>
            <a:r>
              <a:rPr sz="1600" spc="-5" dirty="0">
                <a:solidFill>
                  <a:prstClr val="black"/>
                </a:solidFill>
                <a:latin typeface="微软雅黑" panose="020B0503020204020204" charset="-122"/>
                <a:cs typeface="微软雅黑" panose="020B0503020204020204" charset="-122"/>
              </a:rPr>
              <a:t>看。</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798320" y="2421635"/>
            <a:ext cx="8734044" cy="40294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95272" y="2418588"/>
            <a:ext cx="8740140" cy="4036060"/>
          </a:xfrm>
          <a:custGeom>
            <a:avLst/>
            <a:gdLst/>
            <a:ahLst/>
            <a:cxnLst/>
            <a:rect l="l" t="t" r="r" b="b"/>
            <a:pathLst>
              <a:path w="8740140" h="4036060">
                <a:moveTo>
                  <a:pt x="0" y="4035552"/>
                </a:moveTo>
                <a:lnTo>
                  <a:pt x="8740140" y="4035552"/>
                </a:lnTo>
                <a:lnTo>
                  <a:pt x="8740140" y="0"/>
                </a:lnTo>
                <a:lnTo>
                  <a:pt x="0" y="0"/>
                </a:lnTo>
                <a:lnTo>
                  <a:pt x="0" y="403555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760347" y="1129263"/>
            <a:ext cx="8678545" cy="4881880"/>
          </a:xfrm>
          <a:prstGeom prst="rect">
            <a:avLst/>
          </a:prstGeom>
        </p:spPr>
        <p:txBody>
          <a:bodyPr vert="horz" wrap="square" lIns="0" tIns="0" rIns="0" bIns="0" rtlCol="0">
            <a:spAutoFit/>
          </a:bodyPr>
          <a:lstStyle/>
          <a:p>
            <a:pPr marL="12700" marR="10795" indent="476885">
              <a:lnSpc>
                <a:spcPct val="150000"/>
              </a:lnSpc>
              <a:buFontTx/>
              <a:buAutoNum type="arabicPeriod"/>
              <a:tabLst>
                <a:tab pos="795020" algn="l"/>
              </a:tabLst>
            </a:pPr>
            <a:r>
              <a:rPr spc="20" dirty="0">
                <a:solidFill>
                  <a:prstClr val="black"/>
                </a:solidFill>
                <a:latin typeface="微软雅黑" panose="020B0503020204020204" charset="-122"/>
                <a:cs typeface="微软雅黑" panose="020B0503020204020204" charset="-122"/>
              </a:rPr>
              <a:t>请根</a:t>
            </a:r>
            <a:r>
              <a:rPr spc="30" dirty="0">
                <a:solidFill>
                  <a:prstClr val="black"/>
                </a:solidFill>
                <a:latin typeface="微软雅黑" panose="020B0503020204020204" charset="-122"/>
                <a:cs typeface="微软雅黑" panose="020B0503020204020204" charset="-122"/>
              </a:rPr>
              <a:t>据</a:t>
            </a:r>
            <a:r>
              <a:rPr spc="20" dirty="0">
                <a:solidFill>
                  <a:prstClr val="black"/>
                </a:solidFill>
                <a:latin typeface="微软雅黑" panose="020B0503020204020204" charset="-122"/>
                <a:cs typeface="微软雅黑" panose="020B0503020204020204" charset="-122"/>
              </a:rPr>
              <a:t>本任务的操</a:t>
            </a:r>
            <a:r>
              <a:rPr spc="10" dirty="0">
                <a:solidFill>
                  <a:prstClr val="black"/>
                </a:solidFill>
                <a:latin typeface="微软雅黑" panose="020B0503020204020204" charset="-122"/>
                <a:cs typeface="微软雅黑" panose="020B0503020204020204" charset="-122"/>
              </a:rPr>
              <a:t>作</a:t>
            </a:r>
            <a:r>
              <a:rPr spc="20" dirty="0">
                <a:solidFill>
                  <a:prstClr val="black"/>
                </a:solidFill>
                <a:latin typeface="微软雅黑" panose="020B0503020204020204" charset="-122"/>
                <a:cs typeface="微软雅黑" panose="020B0503020204020204" charset="-122"/>
              </a:rPr>
              <a:t>步</a:t>
            </a:r>
            <a:r>
              <a:rPr spc="45" dirty="0">
                <a:solidFill>
                  <a:prstClr val="black"/>
                </a:solidFill>
                <a:latin typeface="微软雅黑" panose="020B0503020204020204" charset="-122"/>
                <a:cs typeface="微软雅黑" panose="020B0503020204020204" charset="-122"/>
              </a:rPr>
              <a:t>骤</a:t>
            </a:r>
            <a:r>
              <a:rPr spc="20" dirty="0">
                <a:solidFill>
                  <a:prstClr val="black"/>
                </a:solidFill>
                <a:latin typeface="微软雅黑" panose="020B0503020204020204" charset="-122"/>
                <a:cs typeface="微软雅黑" panose="020B0503020204020204" charset="-122"/>
              </a:rPr>
              <a:t>，完成</a:t>
            </a:r>
            <a:r>
              <a:rPr spc="10" dirty="0">
                <a:solidFill>
                  <a:prstClr val="black"/>
                </a:solidFill>
                <a:latin typeface="微软雅黑" panose="020B0503020204020204" charset="-122"/>
                <a:cs typeface="微软雅黑" panose="020B0503020204020204" charset="-122"/>
              </a:rPr>
              <a:t>本</a:t>
            </a:r>
            <a:r>
              <a:rPr spc="20" dirty="0">
                <a:solidFill>
                  <a:prstClr val="black"/>
                </a:solidFill>
                <a:latin typeface="微软雅黑" panose="020B0503020204020204" charset="-122"/>
                <a:cs typeface="微软雅黑" panose="020B0503020204020204" charset="-122"/>
              </a:rPr>
              <a:t>项目任务一</a:t>
            </a:r>
            <a:r>
              <a:rPr spc="10" dirty="0">
                <a:solidFill>
                  <a:prstClr val="black"/>
                </a:solidFill>
                <a:latin typeface="微软雅黑" panose="020B0503020204020204" charset="-122"/>
                <a:cs typeface="微软雅黑" panose="020B0503020204020204" charset="-122"/>
              </a:rPr>
              <a:t>课</a:t>
            </a:r>
            <a:r>
              <a:rPr spc="20" dirty="0">
                <a:solidFill>
                  <a:prstClr val="black"/>
                </a:solidFill>
                <a:latin typeface="微软雅黑" panose="020B0503020204020204" charset="-122"/>
                <a:cs typeface="微软雅黑" panose="020B0503020204020204" charset="-122"/>
              </a:rPr>
              <a:t>后练习中</a:t>
            </a:r>
            <a:r>
              <a:rPr spc="10" dirty="0">
                <a:solidFill>
                  <a:prstClr val="black"/>
                </a:solidFill>
                <a:latin typeface="微软雅黑" panose="020B0503020204020204" charset="-122"/>
                <a:cs typeface="微软雅黑" panose="020B0503020204020204" charset="-122"/>
              </a:rPr>
              <a:t>创建</a:t>
            </a:r>
            <a:r>
              <a:rPr spc="20" dirty="0">
                <a:solidFill>
                  <a:prstClr val="black"/>
                </a:solidFill>
                <a:latin typeface="微软雅黑" panose="020B0503020204020204" charset="-122"/>
                <a:cs typeface="微软雅黑" panose="020B0503020204020204" charset="-122"/>
              </a:rPr>
              <a:t>的硬件设</a:t>
            </a:r>
            <a:r>
              <a:rPr spc="55"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工 业机器人02-姓名”的北向配置。</a:t>
            </a:r>
            <a:endParaRPr>
              <a:solidFill>
                <a:prstClr val="black"/>
              </a:solidFill>
              <a:latin typeface="微软雅黑" panose="020B0503020204020204" charset="-122"/>
              <a:cs typeface="微软雅黑" panose="020B0503020204020204" charset="-122"/>
            </a:endParaRPr>
          </a:p>
          <a:p>
            <a:pPr marL="12700" marR="5080" algn="just">
              <a:lnSpc>
                <a:spcPct val="150000"/>
              </a:lnSpc>
              <a:buFontTx/>
              <a:buAutoNum type="arabicPeriod"/>
              <a:tabLst>
                <a:tab pos="292100" algn="l"/>
              </a:tabLst>
            </a:pPr>
            <a:r>
              <a:rPr dirty="0">
                <a:solidFill>
                  <a:prstClr val="black"/>
                </a:solidFill>
                <a:latin typeface="微软雅黑" panose="020B0503020204020204" charset="-122"/>
                <a:cs typeface="微软雅黑" panose="020B0503020204020204" charset="-122"/>
              </a:rPr>
              <a:t>在本项目的任务二课后练习</a:t>
            </a:r>
            <a:r>
              <a:rPr spc="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，完成了“智能电表01</a:t>
            </a:r>
            <a:r>
              <a:rPr spc="-1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姓名”网关的南向配置，请参 </a:t>
            </a:r>
            <a:r>
              <a:rPr spc="30" dirty="0">
                <a:solidFill>
                  <a:prstClr val="black"/>
                </a:solidFill>
                <a:latin typeface="微软雅黑" panose="020B0503020204020204" charset="-122"/>
                <a:cs typeface="微软雅黑" panose="020B0503020204020204" charset="-122"/>
              </a:rPr>
              <a:t>考本</a:t>
            </a:r>
            <a:r>
              <a:rPr spc="45" dirty="0">
                <a:solidFill>
                  <a:prstClr val="black"/>
                </a:solidFill>
                <a:latin typeface="微软雅黑" panose="020B0503020204020204" charset="-122"/>
                <a:cs typeface="微软雅黑" panose="020B0503020204020204" charset="-122"/>
              </a:rPr>
              <a:t>任</a:t>
            </a:r>
            <a:r>
              <a:rPr spc="30" dirty="0">
                <a:solidFill>
                  <a:prstClr val="black"/>
                </a:solidFill>
                <a:latin typeface="微软雅黑" panose="020B0503020204020204" charset="-122"/>
                <a:cs typeface="微软雅黑" panose="020B0503020204020204" charset="-122"/>
              </a:rPr>
              <a:t>务的</a:t>
            </a:r>
            <a:r>
              <a:rPr spc="45" dirty="0">
                <a:solidFill>
                  <a:prstClr val="black"/>
                </a:solidFill>
                <a:latin typeface="微软雅黑" panose="020B0503020204020204" charset="-122"/>
                <a:cs typeface="微软雅黑" panose="020B0503020204020204" charset="-122"/>
              </a:rPr>
              <a:t>操</a:t>
            </a:r>
            <a:r>
              <a:rPr spc="30" dirty="0">
                <a:solidFill>
                  <a:prstClr val="black"/>
                </a:solidFill>
                <a:latin typeface="微软雅黑" panose="020B0503020204020204" charset="-122"/>
                <a:cs typeface="微软雅黑" panose="020B0503020204020204" charset="-122"/>
              </a:rPr>
              <a:t>作步</a:t>
            </a:r>
            <a:r>
              <a:rPr spc="60" dirty="0">
                <a:solidFill>
                  <a:prstClr val="black"/>
                </a:solidFill>
                <a:latin typeface="微软雅黑" panose="020B0503020204020204" charset="-122"/>
                <a:cs typeface="微软雅黑" panose="020B0503020204020204" charset="-122"/>
              </a:rPr>
              <a:t>骤</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完</a:t>
            </a:r>
            <a:r>
              <a:rPr spc="45" dirty="0">
                <a:solidFill>
                  <a:prstClr val="black"/>
                </a:solidFill>
                <a:latin typeface="微软雅黑" panose="020B0503020204020204" charset="-122"/>
                <a:cs typeface="微软雅黑" panose="020B0503020204020204" charset="-122"/>
              </a:rPr>
              <a:t>成</a:t>
            </a:r>
            <a:r>
              <a:rPr spc="30" dirty="0">
                <a:solidFill>
                  <a:prstClr val="black"/>
                </a:solidFill>
                <a:latin typeface="微软雅黑" panose="020B0503020204020204" charset="-122"/>
                <a:cs typeface="微软雅黑" panose="020B0503020204020204" charset="-122"/>
              </a:rPr>
              <a:t>该设</a:t>
            </a:r>
            <a:r>
              <a:rPr spc="45" dirty="0">
                <a:solidFill>
                  <a:prstClr val="black"/>
                </a:solidFill>
                <a:latin typeface="微软雅黑" panose="020B0503020204020204" charset="-122"/>
                <a:cs typeface="微软雅黑" panose="020B0503020204020204" charset="-122"/>
              </a:rPr>
              <a:t>备</a:t>
            </a:r>
            <a:r>
              <a:rPr spc="30" dirty="0">
                <a:solidFill>
                  <a:prstClr val="black"/>
                </a:solidFill>
                <a:latin typeface="微软雅黑" panose="020B0503020204020204" charset="-122"/>
                <a:cs typeface="微软雅黑" panose="020B0503020204020204" charset="-122"/>
              </a:rPr>
              <a:t>网关</a:t>
            </a:r>
            <a:r>
              <a:rPr spc="60" dirty="0">
                <a:solidFill>
                  <a:prstClr val="black"/>
                </a:solidFill>
                <a:latin typeface="微软雅黑" panose="020B0503020204020204" charset="-122"/>
                <a:cs typeface="微软雅黑" panose="020B0503020204020204" charset="-122"/>
              </a:rPr>
              <a:t>的</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北</a:t>
            </a:r>
            <a:r>
              <a:rPr spc="45" dirty="0">
                <a:solidFill>
                  <a:prstClr val="black"/>
                </a:solidFill>
                <a:latin typeface="微软雅黑" panose="020B0503020204020204" charset="-122"/>
                <a:cs typeface="微软雅黑" panose="020B0503020204020204" charset="-122"/>
              </a:rPr>
              <a:t>向</a:t>
            </a:r>
            <a:r>
              <a:rPr spc="30" dirty="0">
                <a:solidFill>
                  <a:prstClr val="black"/>
                </a:solidFill>
                <a:latin typeface="微软雅黑" panose="020B0503020204020204" charset="-122"/>
                <a:cs typeface="微软雅黑" panose="020B0503020204020204" charset="-122"/>
              </a:rPr>
              <a:t>配</a:t>
            </a:r>
            <a:r>
              <a:rPr spc="40" dirty="0">
                <a:solidFill>
                  <a:prstClr val="black"/>
                </a:solidFill>
                <a:latin typeface="微软雅黑" panose="020B0503020204020204" charset="-122"/>
                <a:cs typeface="微软雅黑" panose="020B0503020204020204" charset="-122"/>
              </a:rPr>
              <a:t>置</a:t>
            </a:r>
            <a:r>
              <a:rPr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包</a:t>
            </a:r>
            <a:r>
              <a:rPr spc="45" dirty="0">
                <a:solidFill>
                  <a:prstClr val="black"/>
                </a:solidFill>
                <a:latin typeface="微软雅黑" panose="020B0503020204020204" charset="-122"/>
                <a:cs typeface="微软雅黑" panose="020B0503020204020204" charset="-122"/>
              </a:rPr>
              <a:t>含</a:t>
            </a:r>
            <a:r>
              <a:rPr spc="30" dirty="0">
                <a:solidFill>
                  <a:prstClr val="black"/>
                </a:solidFill>
                <a:latin typeface="微软雅黑" panose="020B0503020204020204" charset="-122"/>
                <a:cs typeface="微软雅黑" panose="020B0503020204020204" charset="-122"/>
              </a:rPr>
              <a:t>连接</a:t>
            </a:r>
            <a:r>
              <a:rPr spc="45" dirty="0">
                <a:solidFill>
                  <a:prstClr val="black"/>
                </a:solidFill>
                <a:latin typeface="微软雅黑" panose="020B0503020204020204" charset="-122"/>
                <a:cs typeface="微软雅黑" panose="020B0503020204020204" charset="-122"/>
              </a:rPr>
              <a:t>配</a:t>
            </a:r>
            <a:r>
              <a:rPr spc="40" dirty="0">
                <a:solidFill>
                  <a:prstClr val="black"/>
                </a:solidFill>
                <a:latin typeface="微软雅黑" panose="020B0503020204020204" charset="-122"/>
                <a:cs typeface="微软雅黑" panose="020B0503020204020204" charset="-122"/>
              </a:rPr>
              <a:t>置</a:t>
            </a:r>
            <a:r>
              <a:rPr spc="35" dirty="0">
                <a:solidFill>
                  <a:prstClr val="black"/>
                </a:solidFill>
                <a:latin typeface="微软雅黑" panose="020B0503020204020204" charset="-122"/>
                <a:cs typeface="微软雅黑" panose="020B0503020204020204" charset="-122"/>
              </a:rPr>
              <a:t>（</a:t>
            </a:r>
            <a:r>
              <a:rPr spc="50" dirty="0">
                <a:solidFill>
                  <a:prstClr val="black"/>
                </a:solidFill>
                <a:latin typeface="微软雅黑" panose="020B0503020204020204" charset="-122"/>
                <a:cs typeface="微软雅黑" panose="020B0503020204020204" charset="-122"/>
              </a:rPr>
              <a:t>北</a:t>
            </a:r>
            <a:r>
              <a:rPr spc="35" dirty="0">
                <a:solidFill>
                  <a:prstClr val="black"/>
                </a:solidFill>
                <a:latin typeface="微软雅黑" panose="020B0503020204020204" charset="-122"/>
                <a:cs typeface="微软雅黑" panose="020B0503020204020204" charset="-122"/>
              </a:rPr>
              <a:t>向</a:t>
            </a:r>
            <a:r>
              <a:rPr spc="45" dirty="0">
                <a:solidFill>
                  <a:prstClr val="black"/>
                </a:solidFill>
                <a:latin typeface="微软雅黑" panose="020B0503020204020204" charset="-122"/>
                <a:cs typeface="微软雅黑" panose="020B0503020204020204" charset="-122"/>
              </a:rPr>
              <a:t>）</a:t>
            </a:r>
            <a:r>
              <a:rPr spc="60" dirty="0">
                <a:solidFill>
                  <a:prstClr val="black"/>
                </a:solidFill>
                <a:latin typeface="微软雅黑" panose="020B0503020204020204" charset="-122"/>
                <a:cs typeface="微软雅黑" panose="020B0503020204020204" charset="-122"/>
              </a:rPr>
              <a:t>和点 </a:t>
            </a:r>
            <a:r>
              <a:rPr spc="-5" dirty="0">
                <a:solidFill>
                  <a:prstClr val="black"/>
                </a:solidFill>
                <a:latin typeface="微软雅黑" panose="020B0503020204020204" charset="-122"/>
                <a:cs typeface="微软雅黑" panose="020B0503020204020204" charset="-122"/>
              </a:rPr>
              <a:t>表映射</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北向）。要求如下：</a:t>
            </a:r>
            <a:endParaRPr>
              <a:solidFill>
                <a:prstClr val="black"/>
              </a:solidFill>
              <a:latin typeface="微软雅黑" panose="020B0503020204020204" charset="-122"/>
              <a:cs typeface="微软雅黑" panose="020B0503020204020204" charset="-122"/>
            </a:endParaRPr>
          </a:p>
          <a:p>
            <a:pPr>
              <a:spcBef>
                <a:spcPts val="50"/>
              </a:spcBef>
            </a:pPr>
            <a:endParaRPr sz="2300">
              <a:solidFill>
                <a:prstClr val="black"/>
              </a:solidFill>
              <a:latin typeface="Times New Roman" panose="02020603050405020304"/>
              <a:cs typeface="Times New Roman" panose="02020603050405020304"/>
            </a:endParaRPr>
          </a:p>
          <a:p>
            <a:pPr marL="12700"/>
            <a:r>
              <a:rPr spc="-5" dirty="0">
                <a:solidFill>
                  <a:prstClr val="black"/>
                </a:solidFill>
                <a:latin typeface="微软雅黑" panose="020B0503020204020204" charset="-122"/>
                <a:cs typeface="微软雅黑" panose="020B0503020204020204" charset="-122"/>
              </a:rPr>
              <a:t>1）参</a:t>
            </a:r>
            <a:r>
              <a:rPr dirty="0">
                <a:solidFill>
                  <a:prstClr val="black"/>
                </a:solidFill>
                <a:latin typeface="微软雅黑" panose="020B0503020204020204" charset="-122"/>
                <a:cs typeface="微软雅黑" panose="020B0503020204020204" charset="-122"/>
              </a:rPr>
              <a:t>考</a:t>
            </a:r>
            <a:r>
              <a:rPr spc="-5" dirty="0">
                <a:solidFill>
                  <a:prstClr val="black"/>
                </a:solidFill>
                <a:latin typeface="微软雅黑" panose="020B0503020204020204" charset="-122"/>
                <a:cs typeface="微软雅黑" panose="020B0503020204020204" charset="-122"/>
              </a:rPr>
              <a:t>表2</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2，在“点表映射</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（北向）”新增如下采集点。</a:t>
            </a:r>
            <a:endParaRPr>
              <a:solidFill>
                <a:prstClr val="black"/>
              </a:solidFill>
              <a:latin typeface="微软雅黑" panose="020B0503020204020204" charset="-122"/>
              <a:cs typeface="微软雅黑" panose="020B0503020204020204" charset="-122"/>
            </a:endParaRPr>
          </a:p>
          <a:p>
            <a:pPr marL="12700" marR="5229225">
              <a:lnSpc>
                <a:spcPct val="150000"/>
              </a:lnSpc>
            </a:pPr>
            <a:r>
              <a:rPr dirty="0">
                <a:solidFill>
                  <a:prstClr val="black"/>
                </a:solidFill>
                <a:latin typeface="微软雅黑" panose="020B0503020204020204" charset="-122"/>
                <a:cs typeface="微软雅黑" panose="020B0503020204020204" charset="-122"/>
              </a:rPr>
              <a:t>2）完成后单击“下发配置”，页 </a:t>
            </a:r>
            <a:r>
              <a:rPr spc="-5" dirty="0">
                <a:solidFill>
                  <a:prstClr val="black"/>
                </a:solidFill>
                <a:latin typeface="微软雅黑" panose="020B0503020204020204" charset="-122"/>
                <a:cs typeface="微软雅黑" panose="020B0503020204020204" charset="-122"/>
              </a:rPr>
              <a:t>面显示下发配置成功。启动智能电 </a:t>
            </a:r>
            <a:r>
              <a:rPr dirty="0">
                <a:solidFill>
                  <a:prstClr val="black"/>
                </a:solidFill>
                <a:latin typeface="微软雅黑" panose="020B0503020204020204" charset="-122"/>
                <a:cs typeface="微软雅黑" panose="020B0503020204020204" charset="-122"/>
              </a:rPr>
              <a:t>表，南向指示灯显示为绿色。</a:t>
            </a:r>
            <a:endParaRPr>
              <a:solidFill>
                <a:prstClr val="black"/>
              </a:solidFill>
              <a:latin typeface="微软雅黑" panose="020B0503020204020204" charset="-122"/>
              <a:cs typeface="微软雅黑" panose="020B0503020204020204" charset="-122"/>
            </a:endParaRPr>
          </a:p>
          <a:p>
            <a:pPr>
              <a:spcBef>
                <a:spcPts val="15"/>
              </a:spcBef>
            </a:pPr>
            <a:endParaRPr sz="2150">
              <a:solidFill>
                <a:prstClr val="black"/>
              </a:solidFill>
              <a:latin typeface="Times New Roman" panose="02020603050405020304"/>
              <a:cs typeface="Times New Roman" panose="02020603050405020304"/>
            </a:endParaRPr>
          </a:p>
          <a:p>
            <a:pPr marL="5232400"/>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2-3-2</a:t>
            </a:r>
            <a:r>
              <a:rPr sz="1600" spc="-80"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点表南</a:t>
            </a:r>
            <a:r>
              <a:rPr sz="1600" spc="5" dirty="0">
                <a:solidFill>
                  <a:prstClr val="black"/>
                </a:solidFill>
                <a:latin typeface="宋体" pitchFamily="2" charset="-122"/>
                <a:cs typeface="宋体" pitchFamily="2" charset="-122"/>
              </a:rPr>
              <a:t>向</a:t>
            </a:r>
            <a:r>
              <a:rPr sz="1600" spc="-5" dirty="0">
                <a:solidFill>
                  <a:prstClr val="black"/>
                </a:solidFill>
                <a:latin typeface="宋体" pitchFamily="2" charset="-122"/>
                <a:cs typeface="宋体" pitchFamily="2" charset="-122"/>
              </a:rPr>
              <a:t>配置</a:t>
            </a:r>
            <a:endParaRPr sz="1600">
              <a:solidFill>
                <a:prstClr val="black"/>
              </a:solidFill>
              <a:latin typeface="宋体" pitchFamily="2" charset="-122"/>
              <a:cs typeface="宋体" pitchFamily="2" charset="-122"/>
            </a:endParaRPr>
          </a:p>
        </p:txBody>
      </p:sp>
      <p:graphicFrame>
        <p:nvGraphicFramePr>
          <p:cNvPr id="6" name="object 6"/>
          <p:cNvGraphicFramePr>
            <a:graphicFrameLocks noGrp="1"/>
          </p:cNvGraphicFramePr>
          <p:nvPr/>
        </p:nvGraphicFramePr>
        <p:xfrm>
          <a:off x="5670550" y="3340861"/>
          <a:ext cx="4833746" cy="2280487"/>
        </p:xfrm>
        <a:graphic>
          <a:graphicData uri="http://schemas.openxmlformats.org/drawingml/2006/table">
            <a:tbl>
              <a:tblPr firstRow="1" bandRow="1">
                <a:tableStyleId>{2D5ABB26-0587-4C30-8999-92F81FD0307C}</a:tableStyleId>
              </a:tblPr>
              <a:tblGrid>
                <a:gridCol w="2359914"/>
                <a:gridCol w="2473832"/>
              </a:tblGrid>
              <a:tr h="570102">
                <a:tc>
                  <a:txBody>
                    <a:bodyPr/>
                    <a:lstStyle/>
                    <a:p>
                      <a:pPr algn="ctr">
                        <a:lnSpc>
                          <a:spcPct val="100000"/>
                        </a:lnSpc>
                        <a:spcBef>
                          <a:spcPts val="1130"/>
                        </a:spcBef>
                      </a:pPr>
                      <a:r>
                        <a:rPr sz="1600" b="1" dirty="0">
                          <a:solidFill>
                            <a:srgbClr val="FFFFFF"/>
                          </a:solidFill>
                          <a:latin typeface="微软雅黑" panose="020B0503020204020204" charset="-122"/>
                          <a:cs typeface="微软雅黑" panose="020B0503020204020204" charset="-122"/>
                        </a:rPr>
                        <a:t>采集点名称</a:t>
                      </a:r>
                      <a:endParaRPr sz="1600">
                        <a:latin typeface="微软雅黑" panose="020B0503020204020204" charset="-122"/>
                        <a:cs typeface="微软雅黑" panose="020B0503020204020204" charset="-122"/>
                      </a:endParaRPr>
                    </a:p>
                  </a:txBody>
                  <a:tcPr marL="0" marR="0" marT="143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905" algn="ctr">
                        <a:lnSpc>
                          <a:spcPct val="100000"/>
                        </a:lnSpc>
                        <a:spcBef>
                          <a:spcPts val="1130"/>
                        </a:spcBef>
                      </a:pPr>
                      <a:r>
                        <a:rPr sz="1600" b="1" dirty="0">
                          <a:solidFill>
                            <a:srgbClr val="FFFFFF"/>
                          </a:solidFill>
                          <a:latin typeface="微软雅黑" panose="020B0503020204020204" charset="-122"/>
                          <a:cs typeface="微软雅黑" panose="020B0503020204020204" charset="-122"/>
                        </a:rPr>
                        <a:t>映射变量</a:t>
                      </a:r>
                      <a:endParaRPr sz="1600">
                        <a:latin typeface="微软雅黑" panose="020B0503020204020204" charset="-122"/>
                        <a:cs typeface="微软雅黑" panose="020B0503020204020204" charset="-122"/>
                      </a:endParaRPr>
                    </a:p>
                  </a:txBody>
                  <a:tcPr marL="0" marR="0" marT="143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570103">
                <a:tc>
                  <a:txBody>
                    <a:bodyPr/>
                    <a:lstStyle/>
                    <a:p>
                      <a:pPr marL="635" algn="ctr">
                        <a:lnSpc>
                          <a:spcPct val="100000"/>
                        </a:lnSpc>
                        <a:spcBef>
                          <a:spcPts val="1030"/>
                        </a:spcBef>
                      </a:pPr>
                      <a:r>
                        <a:rPr sz="1600" b="1" dirty="0">
                          <a:solidFill>
                            <a:srgbClr val="FFFFFF"/>
                          </a:solidFill>
                          <a:latin typeface="微软雅黑" panose="020B0503020204020204" charset="-122"/>
                          <a:cs typeface="微软雅黑" panose="020B0503020204020204" charset="-122"/>
                        </a:rPr>
                        <a:t>故障信号</a:t>
                      </a:r>
                      <a:endParaRPr sz="1600">
                        <a:latin typeface="微软雅黑" panose="020B0503020204020204" charset="-122"/>
                        <a:cs typeface="微软雅黑" panose="020B0503020204020204" charset="-122"/>
                      </a:endParaRPr>
                    </a:p>
                  </a:txBody>
                  <a:tcPr marL="0" marR="0" marT="1308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1905" algn="ctr">
                        <a:lnSpc>
                          <a:spcPct val="100000"/>
                        </a:lnSpc>
                        <a:spcBef>
                          <a:spcPts val="1030"/>
                        </a:spcBef>
                      </a:pPr>
                      <a:r>
                        <a:rPr sz="1600" spc="-5" dirty="0">
                          <a:latin typeface="微软雅黑" panose="020B0503020204020204" charset="-122"/>
                          <a:cs typeface="微软雅黑" panose="020B0503020204020204" charset="-122"/>
                        </a:rPr>
                        <a:t>warningSignal</a:t>
                      </a:r>
                      <a:endParaRPr sz="1600">
                        <a:latin typeface="微软雅黑" panose="020B0503020204020204" charset="-122"/>
                        <a:cs typeface="微软雅黑" panose="020B0503020204020204" charset="-122"/>
                      </a:endParaRPr>
                    </a:p>
                  </a:txBody>
                  <a:tcPr marL="0" marR="0" marT="1308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570230">
                <a:tc>
                  <a:txBody>
                    <a:bodyPr/>
                    <a:lstStyle/>
                    <a:p>
                      <a:pPr algn="ctr">
                        <a:lnSpc>
                          <a:spcPct val="100000"/>
                        </a:lnSpc>
                        <a:spcBef>
                          <a:spcPts val="1130"/>
                        </a:spcBef>
                      </a:pPr>
                      <a:r>
                        <a:rPr sz="1600" b="1" spc="5" dirty="0">
                          <a:solidFill>
                            <a:srgbClr val="FFFFFF"/>
                          </a:solidFill>
                          <a:latin typeface="微软雅黑" panose="020B0503020204020204" charset="-122"/>
                          <a:cs typeface="微软雅黑" panose="020B0503020204020204" charset="-122"/>
                        </a:rPr>
                        <a:t>C</a:t>
                      </a:r>
                      <a:r>
                        <a:rPr sz="1600" b="1" dirty="0">
                          <a:solidFill>
                            <a:srgbClr val="FFFFFF"/>
                          </a:solidFill>
                          <a:latin typeface="微软雅黑" panose="020B0503020204020204" charset="-122"/>
                          <a:cs typeface="微软雅黑" panose="020B0503020204020204" charset="-122"/>
                        </a:rPr>
                        <a:t>相有功功率</a:t>
                      </a:r>
                      <a:endParaRPr sz="1600">
                        <a:latin typeface="微软雅黑" panose="020B0503020204020204" charset="-122"/>
                        <a:cs typeface="微软雅黑" panose="020B0503020204020204" charset="-122"/>
                      </a:endParaRPr>
                    </a:p>
                  </a:txBody>
                  <a:tcPr marL="0" marR="0" marT="1435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1130"/>
                        </a:spcBef>
                      </a:pPr>
                      <a:r>
                        <a:rPr sz="1600" spc="-70" dirty="0">
                          <a:latin typeface="微软雅黑" panose="020B0503020204020204" charset="-122"/>
                          <a:cs typeface="微软雅黑" panose="020B0503020204020204" charset="-122"/>
                        </a:rPr>
                        <a:t>Pc</a:t>
                      </a:r>
                      <a:endParaRPr sz="1600">
                        <a:latin typeface="微软雅黑" panose="020B0503020204020204" charset="-122"/>
                        <a:cs typeface="微软雅黑" panose="020B0503020204020204" charset="-122"/>
                      </a:endParaRPr>
                    </a:p>
                  </a:txBody>
                  <a:tcPr marL="0" marR="0" marT="1435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570052">
                <a:tc>
                  <a:txBody>
                    <a:bodyPr/>
                    <a:lstStyle/>
                    <a:p>
                      <a:pPr algn="ctr">
                        <a:lnSpc>
                          <a:spcPct val="100000"/>
                        </a:lnSpc>
                        <a:spcBef>
                          <a:spcPts val="1130"/>
                        </a:spcBef>
                      </a:pPr>
                      <a:r>
                        <a:rPr sz="1600" b="1" dirty="0">
                          <a:solidFill>
                            <a:srgbClr val="FFFFFF"/>
                          </a:solidFill>
                          <a:latin typeface="微软雅黑" panose="020B0503020204020204" charset="-122"/>
                          <a:cs typeface="微软雅黑" panose="020B0503020204020204" charset="-122"/>
                        </a:rPr>
                        <a:t>当前总有功电能</a:t>
                      </a:r>
                      <a:endParaRPr sz="1600">
                        <a:latin typeface="微软雅黑" panose="020B0503020204020204" charset="-122"/>
                        <a:cs typeface="微软雅黑" panose="020B0503020204020204" charset="-122"/>
                      </a:endParaRPr>
                    </a:p>
                  </a:txBody>
                  <a:tcPr marL="0" marR="0" marT="1435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1130"/>
                        </a:spcBef>
                      </a:pPr>
                      <a:r>
                        <a:rPr sz="1600" spc="-10" dirty="0">
                          <a:latin typeface="微软雅黑" panose="020B0503020204020204" charset="-122"/>
                          <a:cs typeface="微软雅黑" panose="020B0503020204020204" charset="-122"/>
                        </a:rPr>
                        <a:t>EPP</a:t>
                      </a:r>
                      <a:endParaRPr sz="1600">
                        <a:latin typeface="微软雅黑" panose="020B0503020204020204" charset="-122"/>
                        <a:cs typeface="微软雅黑" panose="020B0503020204020204" charset="-122"/>
                      </a:endParaRPr>
                    </a:p>
                  </a:txBody>
                  <a:tcPr marL="0" marR="0" marT="1435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4566285" cy="397510"/>
          </a:xfrm>
          <a:prstGeom prst="rect">
            <a:avLst/>
          </a:prstGeom>
        </p:spPr>
        <p:txBody>
          <a:bodyPr vert="horz" wrap="square" lIns="0" tIns="0" rIns="0" bIns="0" rtlCol="0">
            <a:spAutoFit/>
          </a:bodyPr>
          <a:lstStyle/>
          <a:p>
            <a:pPr marL="12700">
              <a:tabLst>
                <a:tab pos="42481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一</a:t>
            </a:r>
            <a:r>
              <a:rPr sz="2400" b="1" dirty="0">
                <a:solidFill>
                  <a:srgbClr val="00A755"/>
                </a:solidFill>
                <a:latin typeface="微软雅黑" panose="020B0503020204020204" charset="-122"/>
                <a:cs typeface="微软雅黑" panose="020B0503020204020204" charset="-122"/>
              </a:rPr>
              <a:t>创建工</a:t>
            </a:r>
            <a:r>
              <a:rPr sz="2400" b="1" spc="-5" dirty="0">
                <a:solidFill>
                  <a:srgbClr val="00A755"/>
                </a:solidFill>
                <a:latin typeface="微软雅黑" panose="020B0503020204020204" charset="-122"/>
                <a:cs typeface="微软雅黑" panose="020B0503020204020204" charset="-122"/>
              </a:rPr>
              <a:t>业</a:t>
            </a:r>
            <a:r>
              <a:rPr sz="2400" b="1" dirty="0">
                <a:solidFill>
                  <a:srgbClr val="00A755"/>
                </a:solidFill>
                <a:latin typeface="微软雅黑" panose="020B0503020204020204" charset="-122"/>
                <a:cs typeface="微软雅黑" panose="020B0503020204020204" charset="-122"/>
              </a:rPr>
              <a:t>设备的物模型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884" y="2448814"/>
            <a:ext cx="6144895" cy="461645"/>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三</a:t>
            </a:r>
            <a:r>
              <a:rPr sz="2800" b="1" spc="-5" dirty="0">
                <a:solidFill>
                  <a:prstClr val="black"/>
                </a:solidFill>
                <a:latin typeface="微软雅黑" panose="020B0503020204020204" charset="-122"/>
                <a:cs typeface="微软雅黑" panose="020B0503020204020204" charset="-122"/>
              </a:rPr>
              <a:t>构建初级工业设备数字孪生模型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3" name="object 3"/>
          <p:cNvSpPr txBox="1">
            <a:spLocks noGrp="1"/>
          </p:cNvSpPr>
          <p:nvPr>
            <p:ph type="title"/>
          </p:nvPr>
        </p:nvSpPr>
        <p:spPr>
          <a:xfrm>
            <a:off x="5169789" y="956436"/>
            <a:ext cx="1854200" cy="589915"/>
          </a:xfrm>
          <a:prstGeom prst="rect">
            <a:avLst/>
          </a:prstGeom>
        </p:spPr>
        <p:txBody>
          <a:bodyPr vert="horz" wrap="square" lIns="0" tIns="0" rIns="0" bIns="0" rtlCol="0">
            <a:spAutoFit/>
          </a:bodyPr>
          <a:lstStyle/>
          <a:p>
            <a:pPr marL="12700">
              <a:lnSpc>
                <a:spcPct val="100000"/>
              </a:lnSpc>
            </a:pPr>
            <a:r>
              <a:rPr spc="-5" dirty="0"/>
              <a:t>项目引入</a:t>
            </a:r>
            <a:endParaRPr spc="-5" dirty="0"/>
          </a:p>
        </p:txBody>
      </p:sp>
      <p:sp>
        <p:nvSpPr>
          <p:cNvPr id="4" name="object 4"/>
          <p:cNvSpPr/>
          <p:nvPr/>
        </p:nvSpPr>
        <p:spPr>
          <a:xfrm>
            <a:off x="1200911" y="1853183"/>
            <a:ext cx="7002780" cy="3813175"/>
          </a:xfrm>
          <a:custGeom>
            <a:avLst/>
            <a:gdLst/>
            <a:ahLst/>
            <a:cxnLst/>
            <a:rect l="l" t="t" r="r" b="b"/>
            <a:pathLst>
              <a:path w="7002780" h="3813175">
                <a:moveTo>
                  <a:pt x="0" y="3813048"/>
                </a:moveTo>
                <a:lnTo>
                  <a:pt x="7002780" y="3813048"/>
                </a:lnTo>
                <a:lnTo>
                  <a:pt x="7002780" y="0"/>
                </a:lnTo>
                <a:lnTo>
                  <a:pt x="0" y="0"/>
                </a:lnTo>
                <a:lnTo>
                  <a:pt x="0" y="3813048"/>
                </a:lnTo>
                <a:close/>
              </a:path>
            </a:pathLst>
          </a:custGeom>
          <a:solidFill>
            <a:srgbClr val="F1F1F1"/>
          </a:solidFill>
        </p:spPr>
        <p:txBody>
          <a:bodyPr wrap="square" lIns="0" tIns="0" rIns="0" bIns="0" rtlCol="0"/>
          <a:lstStyle/>
          <a:p>
            <a:endParaRPr>
              <a:solidFill>
                <a:prstClr val="black"/>
              </a:solidFill>
            </a:endParaRPr>
          </a:p>
        </p:txBody>
      </p:sp>
      <p:sp>
        <p:nvSpPr>
          <p:cNvPr id="5" name="object 5"/>
          <p:cNvSpPr txBox="1"/>
          <p:nvPr/>
        </p:nvSpPr>
        <p:spPr>
          <a:xfrm>
            <a:off x="1368678" y="1910598"/>
            <a:ext cx="6869430" cy="3623310"/>
          </a:xfrm>
          <a:prstGeom prst="rect">
            <a:avLst/>
          </a:prstGeom>
        </p:spPr>
        <p:txBody>
          <a:bodyPr vert="horz" wrap="square" lIns="0" tIns="0" rIns="0" bIns="0" rtlCol="0">
            <a:spAutoFit/>
          </a:bodyPr>
          <a:lstStyle/>
          <a:p>
            <a:pPr marL="12700" marR="207010" indent="420370" algn="just">
              <a:lnSpc>
                <a:spcPct val="150000"/>
              </a:lnSpc>
            </a:pPr>
            <a:r>
              <a:rPr sz="1600" spc="25" dirty="0">
                <a:solidFill>
                  <a:prstClr val="black"/>
                </a:solidFill>
                <a:latin typeface="微软雅黑" panose="020B0503020204020204" charset="-122"/>
                <a:cs typeface="微软雅黑" panose="020B0503020204020204" charset="-122"/>
              </a:rPr>
              <a:t>在</a:t>
            </a:r>
            <a:r>
              <a:rPr sz="1600" spc="35" dirty="0">
                <a:solidFill>
                  <a:prstClr val="black"/>
                </a:solidFill>
                <a:latin typeface="微软雅黑" panose="020B0503020204020204" charset="-122"/>
                <a:cs typeface="微软雅黑" panose="020B0503020204020204" charset="-122"/>
              </a:rPr>
              <a:t>上</a:t>
            </a:r>
            <a:r>
              <a:rPr sz="1600" spc="25" dirty="0">
                <a:solidFill>
                  <a:prstClr val="black"/>
                </a:solidFill>
                <a:latin typeface="微软雅黑" panose="020B0503020204020204" charset="-122"/>
                <a:cs typeface="微软雅黑" panose="020B0503020204020204" charset="-122"/>
              </a:rPr>
              <a:t>个项</a:t>
            </a:r>
            <a:r>
              <a:rPr sz="1600" spc="35" dirty="0">
                <a:solidFill>
                  <a:prstClr val="black"/>
                </a:solidFill>
                <a:latin typeface="微软雅黑" panose="020B0503020204020204" charset="-122"/>
                <a:cs typeface="微软雅黑" panose="020B0503020204020204" charset="-122"/>
              </a:rPr>
              <a:t>目</a:t>
            </a:r>
            <a:r>
              <a:rPr sz="1600" spc="30" dirty="0">
                <a:solidFill>
                  <a:prstClr val="black"/>
                </a:solidFill>
                <a:latin typeface="微软雅黑" panose="020B0503020204020204" charset="-122"/>
                <a:cs typeface="微软雅黑" panose="020B0503020204020204" charset="-122"/>
              </a:rPr>
              <a:t>中</a:t>
            </a:r>
            <a:r>
              <a:rPr sz="1600" spc="25" dirty="0">
                <a:solidFill>
                  <a:prstClr val="black"/>
                </a:solidFill>
                <a:latin typeface="微软雅黑" panose="020B0503020204020204" charset="-122"/>
                <a:cs typeface="微软雅黑" panose="020B0503020204020204" charset="-122"/>
              </a:rPr>
              <a:t>，完成了设</a:t>
            </a:r>
            <a:r>
              <a:rPr sz="1600" spc="35"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的的物联接入</a:t>
            </a:r>
            <a:r>
              <a:rPr sz="1600" spc="35" dirty="0">
                <a:solidFill>
                  <a:prstClr val="black"/>
                </a:solidFill>
                <a:latin typeface="微软雅黑" panose="020B0503020204020204" charset="-122"/>
                <a:cs typeface="微软雅黑" panose="020B0503020204020204" charset="-122"/>
              </a:rPr>
              <a:t>配</a:t>
            </a:r>
            <a:r>
              <a:rPr sz="1600" spc="45" dirty="0">
                <a:solidFill>
                  <a:prstClr val="black"/>
                </a:solidFill>
                <a:latin typeface="微软雅黑" panose="020B0503020204020204" charset="-122"/>
                <a:cs typeface="微软雅黑" panose="020B0503020204020204" charset="-122"/>
              </a:rPr>
              <a:t>置</a:t>
            </a:r>
            <a:r>
              <a:rPr sz="1600" spc="25" dirty="0">
                <a:solidFill>
                  <a:prstClr val="black"/>
                </a:solidFill>
                <a:latin typeface="微软雅黑" panose="020B0503020204020204" charset="-122"/>
                <a:cs typeface="微软雅黑" panose="020B0503020204020204" charset="-122"/>
              </a:rPr>
              <a:t>，本项目就</a:t>
            </a:r>
            <a:r>
              <a:rPr sz="1600" spc="35" dirty="0">
                <a:solidFill>
                  <a:prstClr val="black"/>
                </a:solidFill>
                <a:latin typeface="微软雅黑" panose="020B0503020204020204" charset="-122"/>
                <a:cs typeface="微软雅黑" panose="020B0503020204020204" charset="-122"/>
              </a:rPr>
              <a:t>需</a:t>
            </a:r>
            <a:r>
              <a:rPr sz="1600" spc="25" dirty="0">
                <a:solidFill>
                  <a:prstClr val="black"/>
                </a:solidFill>
                <a:latin typeface="微软雅黑" panose="020B0503020204020204" charset="-122"/>
                <a:cs typeface="微软雅黑" panose="020B0503020204020204" charset="-122"/>
              </a:rPr>
              <a:t>要在根</a:t>
            </a:r>
            <a:r>
              <a:rPr sz="1600" spc="-5" dirty="0">
                <a:solidFill>
                  <a:prstClr val="black"/>
                </a:solidFill>
                <a:latin typeface="微软雅黑" panose="020B0503020204020204" charset="-122"/>
                <a:cs typeface="微软雅黑" panose="020B0503020204020204" charset="-122"/>
              </a:rPr>
              <a:t>云 </a:t>
            </a:r>
            <a:r>
              <a:rPr sz="1600" spc="25" dirty="0">
                <a:solidFill>
                  <a:prstClr val="black"/>
                </a:solidFill>
                <a:latin typeface="微软雅黑" panose="020B0503020204020204" charset="-122"/>
                <a:cs typeface="微软雅黑" panose="020B0503020204020204" charset="-122"/>
              </a:rPr>
              <a:t>工业数字</a:t>
            </a:r>
            <a:r>
              <a:rPr sz="1600" spc="35" dirty="0">
                <a:solidFill>
                  <a:prstClr val="black"/>
                </a:solidFill>
                <a:latin typeface="微软雅黑" panose="020B0503020204020204" charset="-122"/>
                <a:cs typeface="微软雅黑" panose="020B0503020204020204" charset="-122"/>
              </a:rPr>
              <a:t>孪</a:t>
            </a:r>
            <a:r>
              <a:rPr sz="1600" spc="25" dirty="0">
                <a:solidFill>
                  <a:prstClr val="black"/>
                </a:solidFill>
                <a:latin typeface="微软雅黑" panose="020B0503020204020204" charset="-122"/>
                <a:cs typeface="微软雅黑" panose="020B0503020204020204" charset="-122"/>
              </a:rPr>
              <a:t>生</a:t>
            </a:r>
            <a:r>
              <a:rPr sz="1600" spc="35" dirty="0">
                <a:solidFill>
                  <a:prstClr val="black"/>
                </a:solidFill>
                <a:latin typeface="微软雅黑" panose="020B0503020204020204" charset="-122"/>
                <a:cs typeface="微软雅黑" panose="020B0503020204020204" charset="-122"/>
              </a:rPr>
              <a:t>建</a:t>
            </a:r>
            <a:r>
              <a:rPr sz="1600" spc="25" dirty="0">
                <a:solidFill>
                  <a:prstClr val="black"/>
                </a:solidFill>
                <a:latin typeface="微软雅黑" panose="020B0503020204020204" charset="-122"/>
                <a:cs typeface="微软雅黑" panose="020B0503020204020204" charset="-122"/>
              </a:rPr>
              <a:t>模平台上</a:t>
            </a:r>
            <a:r>
              <a:rPr sz="1600" spc="35" dirty="0">
                <a:solidFill>
                  <a:prstClr val="black"/>
                </a:solidFill>
                <a:latin typeface="微软雅黑" panose="020B0503020204020204" charset="-122"/>
                <a:cs typeface="微软雅黑" panose="020B0503020204020204" charset="-122"/>
              </a:rPr>
              <a:t>完</a:t>
            </a:r>
            <a:r>
              <a:rPr sz="1600" spc="25" dirty="0">
                <a:solidFill>
                  <a:prstClr val="black"/>
                </a:solidFill>
                <a:latin typeface="微软雅黑" panose="020B0503020204020204" charset="-122"/>
                <a:cs typeface="微软雅黑" panose="020B0503020204020204" charset="-122"/>
              </a:rPr>
              <a:t>成</a:t>
            </a:r>
            <a:r>
              <a:rPr sz="1600" spc="35" dirty="0">
                <a:solidFill>
                  <a:prstClr val="black"/>
                </a:solidFill>
                <a:latin typeface="微软雅黑" panose="020B0503020204020204" charset="-122"/>
                <a:cs typeface="微软雅黑" panose="020B0503020204020204" charset="-122"/>
              </a:rPr>
              <a:t>设</a:t>
            </a:r>
            <a:r>
              <a:rPr sz="1600" spc="25" dirty="0">
                <a:solidFill>
                  <a:prstClr val="black"/>
                </a:solidFill>
                <a:latin typeface="微软雅黑" panose="020B0503020204020204" charset="-122"/>
                <a:cs typeface="微软雅黑" panose="020B0503020204020204" charset="-122"/>
              </a:rPr>
              <a:t>备和网关</a:t>
            </a:r>
            <a:r>
              <a:rPr sz="1600" spc="35"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数</a:t>
            </a:r>
            <a:r>
              <a:rPr sz="1600" spc="35" dirty="0">
                <a:solidFill>
                  <a:prstClr val="black"/>
                </a:solidFill>
                <a:latin typeface="微软雅黑" panose="020B0503020204020204" charset="-122"/>
                <a:cs typeface="微软雅黑" panose="020B0503020204020204" charset="-122"/>
              </a:rPr>
              <a:t>字</a:t>
            </a:r>
            <a:r>
              <a:rPr sz="1600" spc="25" dirty="0">
                <a:solidFill>
                  <a:prstClr val="black"/>
                </a:solidFill>
                <a:latin typeface="微软雅黑" panose="020B0503020204020204" charset="-122"/>
                <a:cs typeface="微软雅黑" panose="020B0503020204020204" charset="-122"/>
              </a:rPr>
              <a:t>建</a:t>
            </a:r>
            <a:r>
              <a:rPr sz="1600" spc="55" dirty="0">
                <a:solidFill>
                  <a:prstClr val="black"/>
                </a:solidFill>
                <a:latin typeface="微软雅黑" panose="020B0503020204020204" charset="-122"/>
                <a:cs typeface="微软雅黑" panose="020B0503020204020204" charset="-122"/>
              </a:rPr>
              <a:t>模</a:t>
            </a:r>
            <a:r>
              <a:rPr sz="1600" spc="25" dirty="0">
                <a:solidFill>
                  <a:prstClr val="black"/>
                </a:solidFill>
                <a:latin typeface="微软雅黑" panose="020B0503020204020204" charset="-122"/>
                <a:cs typeface="微软雅黑" panose="020B0503020204020204" charset="-122"/>
              </a:rPr>
              <a:t>，并</a:t>
            </a:r>
            <a:r>
              <a:rPr sz="1600" spc="35" dirty="0">
                <a:solidFill>
                  <a:prstClr val="black"/>
                </a:solidFill>
                <a:latin typeface="微软雅黑" panose="020B0503020204020204" charset="-122"/>
                <a:cs typeface="微软雅黑" panose="020B0503020204020204" charset="-122"/>
              </a:rPr>
              <a:t>注</a:t>
            </a:r>
            <a:r>
              <a:rPr sz="1600" spc="25" dirty="0">
                <a:solidFill>
                  <a:prstClr val="black"/>
                </a:solidFill>
                <a:latin typeface="微软雅黑" panose="020B0503020204020204" charset="-122"/>
                <a:cs typeface="微软雅黑" panose="020B0503020204020204" charset="-122"/>
              </a:rPr>
              <a:t>册</a:t>
            </a:r>
            <a:r>
              <a:rPr sz="1600" spc="35" dirty="0">
                <a:solidFill>
                  <a:prstClr val="black"/>
                </a:solidFill>
                <a:latin typeface="微软雅黑" panose="020B0503020204020204" charset="-122"/>
                <a:cs typeface="微软雅黑" panose="020B0503020204020204" charset="-122"/>
              </a:rPr>
              <a:t>设</a:t>
            </a:r>
            <a:r>
              <a:rPr sz="1600" spc="25" dirty="0">
                <a:solidFill>
                  <a:prstClr val="black"/>
                </a:solidFill>
                <a:latin typeface="微软雅黑" panose="020B0503020204020204" charset="-122"/>
                <a:cs typeface="微软雅黑" panose="020B0503020204020204" charset="-122"/>
              </a:rPr>
              <a:t>备和网</a:t>
            </a:r>
            <a:r>
              <a:rPr sz="1600" spc="-5" dirty="0">
                <a:solidFill>
                  <a:prstClr val="black"/>
                </a:solidFill>
                <a:latin typeface="微软雅黑" panose="020B0503020204020204" charset="-122"/>
                <a:cs typeface="微软雅黑" panose="020B0503020204020204" charset="-122"/>
              </a:rPr>
              <a:t>关 的物实例，之后才能执行下一步工</a:t>
            </a:r>
            <a:r>
              <a:rPr sz="1600" dirty="0">
                <a:solidFill>
                  <a:prstClr val="black"/>
                </a:solidFill>
                <a:latin typeface="微软雅黑" panose="020B0503020204020204" charset="-122"/>
                <a:cs typeface="微软雅黑" panose="020B0503020204020204" charset="-122"/>
              </a:rPr>
              <a:t>作</a:t>
            </a:r>
            <a:r>
              <a:rPr sz="1600" spc="-5" dirty="0">
                <a:solidFill>
                  <a:prstClr val="black"/>
                </a:solidFill>
                <a:latin typeface="微软雅黑" panose="020B0503020204020204" charset="-122"/>
                <a:cs typeface="微软雅黑" panose="020B0503020204020204" charset="-122"/>
              </a:rPr>
              <a:t>的开</a:t>
            </a:r>
            <a:r>
              <a:rPr sz="1600" spc="5" dirty="0">
                <a:solidFill>
                  <a:prstClr val="black"/>
                </a:solidFill>
                <a:latin typeface="微软雅黑" panose="020B0503020204020204" charset="-122"/>
                <a:cs typeface="微软雅黑" panose="020B0503020204020204" charset="-122"/>
              </a:rPr>
              <a:t>展</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5080" indent="420370">
              <a:lnSpc>
                <a:spcPct val="150000"/>
              </a:lnSpc>
              <a:spcBef>
                <a:spcPts val="1195"/>
              </a:spcBef>
            </a:pPr>
            <a:r>
              <a:rPr sz="1600" spc="30" dirty="0">
                <a:solidFill>
                  <a:prstClr val="black"/>
                </a:solidFill>
                <a:latin typeface="微软雅黑" panose="020B0503020204020204" charset="-122"/>
                <a:cs typeface="微软雅黑" panose="020B0503020204020204" charset="-122"/>
              </a:rPr>
              <a:t>本</a:t>
            </a:r>
            <a:r>
              <a:rPr sz="1600" spc="40" dirty="0">
                <a:solidFill>
                  <a:prstClr val="black"/>
                </a:solidFill>
                <a:latin typeface="微软雅黑" panose="020B0503020204020204" charset="-122"/>
                <a:cs typeface="微软雅黑" panose="020B0503020204020204" charset="-122"/>
              </a:rPr>
              <a:t>项</a:t>
            </a:r>
            <a:r>
              <a:rPr sz="1600" spc="30" dirty="0">
                <a:solidFill>
                  <a:prstClr val="black"/>
                </a:solidFill>
                <a:latin typeface="微软雅黑" panose="020B0503020204020204" charset="-122"/>
                <a:cs typeface="微软雅黑" panose="020B0503020204020204" charset="-122"/>
              </a:rPr>
              <a:t>目基</a:t>
            </a:r>
            <a:r>
              <a:rPr sz="1600" spc="40" dirty="0">
                <a:solidFill>
                  <a:prstClr val="black"/>
                </a:solidFill>
                <a:latin typeface="微软雅黑" panose="020B0503020204020204" charset="-122"/>
                <a:cs typeface="微软雅黑" panose="020B0503020204020204" charset="-122"/>
              </a:rPr>
              <a:t>于</a:t>
            </a:r>
            <a:r>
              <a:rPr sz="1600" spc="30" dirty="0">
                <a:solidFill>
                  <a:prstClr val="black"/>
                </a:solidFill>
                <a:latin typeface="微软雅黑" panose="020B0503020204020204" charset="-122"/>
                <a:cs typeface="微软雅黑" panose="020B0503020204020204" charset="-122"/>
              </a:rPr>
              <a:t>单个设备的数</a:t>
            </a:r>
            <a:r>
              <a:rPr sz="1600" spc="40" dirty="0">
                <a:solidFill>
                  <a:prstClr val="black"/>
                </a:solidFill>
                <a:latin typeface="微软雅黑" panose="020B0503020204020204" charset="-122"/>
                <a:cs typeface="微软雅黑" panose="020B0503020204020204" charset="-122"/>
              </a:rPr>
              <a:t>字</a:t>
            </a:r>
            <a:r>
              <a:rPr sz="1600" spc="30" dirty="0">
                <a:solidFill>
                  <a:prstClr val="black"/>
                </a:solidFill>
                <a:latin typeface="微软雅黑" panose="020B0503020204020204" charset="-122"/>
                <a:cs typeface="微软雅黑" panose="020B0503020204020204" charset="-122"/>
              </a:rPr>
              <a:t>孪生模型构建</a:t>
            </a:r>
            <a:r>
              <a:rPr sz="1600" spc="40" dirty="0">
                <a:solidFill>
                  <a:prstClr val="black"/>
                </a:solidFill>
                <a:latin typeface="微软雅黑" panose="020B0503020204020204" charset="-122"/>
                <a:cs typeface="微软雅黑" panose="020B0503020204020204" charset="-122"/>
              </a:rPr>
              <a:t>展</a:t>
            </a:r>
            <a:r>
              <a:rPr sz="1600" spc="30" dirty="0">
                <a:solidFill>
                  <a:prstClr val="black"/>
                </a:solidFill>
                <a:latin typeface="微软雅黑" panose="020B0503020204020204" charset="-122"/>
                <a:cs typeface="微软雅黑" panose="020B0503020204020204" charset="-122"/>
              </a:rPr>
              <a:t>开任</a:t>
            </a:r>
            <a:r>
              <a:rPr sz="1600" spc="55" dirty="0">
                <a:solidFill>
                  <a:prstClr val="black"/>
                </a:solidFill>
                <a:latin typeface="微软雅黑" panose="020B0503020204020204" charset="-122"/>
                <a:cs typeface="微软雅黑" panose="020B0503020204020204" charset="-122"/>
              </a:rPr>
              <a:t>务</a:t>
            </a:r>
            <a:r>
              <a:rPr sz="1600" spc="30" dirty="0">
                <a:solidFill>
                  <a:prstClr val="black"/>
                </a:solidFill>
                <a:latin typeface="微软雅黑" panose="020B0503020204020204" charset="-122"/>
                <a:cs typeface="微软雅黑" panose="020B0503020204020204" charset="-122"/>
              </a:rPr>
              <a:t>，包括</a:t>
            </a:r>
            <a:r>
              <a:rPr sz="1600" spc="40" dirty="0">
                <a:solidFill>
                  <a:prstClr val="black"/>
                </a:solidFill>
                <a:latin typeface="微软雅黑" panose="020B0503020204020204" charset="-122"/>
                <a:cs typeface="微软雅黑" panose="020B0503020204020204" charset="-122"/>
              </a:rPr>
              <a:t>配</a:t>
            </a:r>
            <a:r>
              <a:rPr sz="1600" spc="30" dirty="0">
                <a:solidFill>
                  <a:prstClr val="black"/>
                </a:solidFill>
                <a:latin typeface="微软雅黑" panose="020B0503020204020204" charset="-122"/>
                <a:cs typeface="微软雅黑" panose="020B0503020204020204" charset="-122"/>
              </a:rPr>
              <a:t>置单个</a:t>
            </a:r>
            <a:r>
              <a:rPr sz="1600" spc="-5" dirty="0">
                <a:solidFill>
                  <a:prstClr val="black"/>
                </a:solidFill>
                <a:latin typeface="微软雅黑" panose="020B0503020204020204" charset="-122"/>
                <a:cs typeface="微软雅黑" panose="020B0503020204020204" charset="-122"/>
              </a:rPr>
              <a:t>设 </a:t>
            </a:r>
            <a:r>
              <a:rPr sz="1600" spc="30" dirty="0">
                <a:solidFill>
                  <a:prstClr val="black"/>
                </a:solidFill>
                <a:latin typeface="微软雅黑" panose="020B0503020204020204" charset="-122"/>
                <a:cs typeface="微软雅黑" panose="020B0503020204020204" charset="-122"/>
              </a:rPr>
              <a:t>备的物模</a:t>
            </a:r>
            <a:r>
              <a:rPr sz="1600" spc="40" dirty="0">
                <a:solidFill>
                  <a:prstClr val="black"/>
                </a:solidFill>
                <a:latin typeface="微软雅黑" panose="020B0503020204020204" charset="-122"/>
                <a:cs typeface="微软雅黑" panose="020B0503020204020204" charset="-122"/>
              </a:rPr>
              <a:t>型</a:t>
            </a:r>
            <a:r>
              <a:rPr sz="1600" spc="30" dirty="0">
                <a:solidFill>
                  <a:prstClr val="black"/>
                </a:solidFill>
                <a:latin typeface="微软雅黑" panose="020B0503020204020204" charset="-122"/>
                <a:cs typeface="微软雅黑" panose="020B0503020204020204" charset="-122"/>
              </a:rPr>
              <a:t>属</a:t>
            </a:r>
            <a:r>
              <a:rPr sz="1600" spc="50" dirty="0">
                <a:solidFill>
                  <a:prstClr val="black"/>
                </a:solidFill>
                <a:latin typeface="微软雅黑" panose="020B0503020204020204" charset="-122"/>
                <a:cs typeface="微软雅黑" panose="020B0503020204020204" charset="-122"/>
              </a:rPr>
              <a:t>性</a:t>
            </a:r>
            <a:r>
              <a:rPr sz="1600" spc="30" dirty="0">
                <a:solidFill>
                  <a:prstClr val="black"/>
                </a:solidFill>
                <a:latin typeface="微软雅黑" panose="020B0503020204020204" charset="-122"/>
                <a:cs typeface="微软雅黑" panose="020B0503020204020204" charset="-122"/>
              </a:rPr>
              <a:t>、报警和</a:t>
            </a:r>
            <a:r>
              <a:rPr sz="1600" spc="40" dirty="0">
                <a:solidFill>
                  <a:prstClr val="black"/>
                </a:solidFill>
                <a:latin typeface="微软雅黑" panose="020B0503020204020204" charset="-122"/>
                <a:cs typeface="微软雅黑" panose="020B0503020204020204" charset="-122"/>
              </a:rPr>
              <a:t>指</a:t>
            </a:r>
            <a:r>
              <a:rPr sz="1600" spc="35" dirty="0">
                <a:solidFill>
                  <a:prstClr val="black"/>
                </a:solidFill>
                <a:latin typeface="微软雅黑" panose="020B0503020204020204" charset="-122"/>
                <a:cs typeface="微软雅黑" panose="020B0503020204020204" charset="-122"/>
              </a:rPr>
              <a:t>令</a:t>
            </a:r>
            <a:r>
              <a:rPr sz="1600" spc="4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然后注册</a:t>
            </a:r>
            <a:r>
              <a:rPr sz="1600" spc="40" dirty="0">
                <a:solidFill>
                  <a:prstClr val="black"/>
                </a:solidFill>
                <a:latin typeface="微软雅黑" panose="020B0503020204020204" charset="-122"/>
                <a:cs typeface="微软雅黑" panose="020B0503020204020204" charset="-122"/>
              </a:rPr>
              <a:t>设</a:t>
            </a:r>
            <a:r>
              <a:rPr sz="1600" spc="30" dirty="0">
                <a:solidFill>
                  <a:prstClr val="black"/>
                </a:solidFill>
                <a:latin typeface="微软雅黑" panose="020B0503020204020204" charset="-122"/>
                <a:cs typeface="微软雅黑" panose="020B0503020204020204" charset="-122"/>
              </a:rPr>
              <a:t>备</a:t>
            </a:r>
            <a:r>
              <a:rPr sz="1600" spc="40" dirty="0">
                <a:solidFill>
                  <a:prstClr val="black"/>
                </a:solidFill>
                <a:latin typeface="微软雅黑" panose="020B0503020204020204" charset="-122"/>
                <a:cs typeface="微软雅黑" panose="020B0503020204020204" charset="-122"/>
              </a:rPr>
              <a:t>及</a:t>
            </a:r>
            <a:r>
              <a:rPr sz="1600" spc="30" dirty="0">
                <a:solidFill>
                  <a:prstClr val="black"/>
                </a:solidFill>
                <a:latin typeface="微软雅黑" panose="020B0503020204020204" charset="-122"/>
                <a:cs typeface="微软雅黑" panose="020B0503020204020204" charset="-122"/>
              </a:rPr>
              <a:t>网关实</a:t>
            </a:r>
            <a:r>
              <a:rPr sz="1600" spc="40" dirty="0">
                <a:solidFill>
                  <a:prstClr val="black"/>
                </a:solidFill>
                <a:latin typeface="微软雅黑" panose="020B0503020204020204" charset="-122"/>
                <a:cs typeface="微软雅黑" panose="020B0503020204020204" charset="-122"/>
              </a:rPr>
              <a:t>例，</a:t>
            </a:r>
            <a:r>
              <a:rPr sz="1600" spc="30" dirty="0">
                <a:solidFill>
                  <a:prstClr val="black"/>
                </a:solidFill>
                <a:latin typeface="微软雅黑" panose="020B0503020204020204" charset="-122"/>
                <a:cs typeface="微软雅黑" panose="020B0503020204020204" charset="-122"/>
              </a:rPr>
              <a:t>并</a:t>
            </a:r>
            <a:r>
              <a:rPr sz="1600" spc="40" dirty="0">
                <a:solidFill>
                  <a:prstClr val="black"/>
                </a:solidFill>
                <a:latin typeface="微软雅黑" panose="020B0503020204020204" charset="-122"/>
                <a:cs typeface="微软雅黑" panose="020B0503020204020204" charset="-122"/>
              </a:rPr>
              <a:t>基</a:t>
            </a:r>
            <a:r>
              <a:rPr sz="1600" spc="30" dirty="0">
                <a:solidFill>
                  <a:prstClr val="black"/>
                </a:solidFill>
                <a:latin typeface="微软雅黑" panose="020B0503020204020204" charset="-122"/>
                <a:cs typeface="微软雅黑" panose="020B0503020204020204" charset="-122"/>
              </a:rPr>
              <a:t>于硬件</a:t>
            </a:r>
            <a:r>
              <a:rPr sz="1600" spc="-5" dirty="0">
                <a:solidFill>
                  <a:prstClr val="black"/>
                </a:solidFill>
                <a:latin typeface="微软雅黑" panose="020B0503020204020204" charset="-122"/>
                <a:cs typeface="微软雅黑" panose="020B0503020204020204" charset="-122"/>
              </a:rPr>
              <a:t>设 </a:t>
            </a:r>
            <a:r>
              <a:rPr sz="1600" spc="25" dirty="0">
                <a:solidFill>
                  <a:prstClr val="black"/>
                </a:solidFill>
                <a:latin typeface="微软雅黑" panose="020B0503020204020204" charset="-122"/>
                <a:cs typeface="微软雅黑" panose="020B0503020204020204" charset="-122"/>
              </a:rPr>
              <a:t>备对模型进行</a:t>
            </a:r>
            <a:r>
              <a:rPr sz="1600" spc="35" dirty="0">
                <a:solidFill>
                  <a:prstClr val="black"/>
                </a:solidFill>
                <a:latin typeface="微软雅黑" panose="020B0503020204020204" charset="-122"/>
                <a:cs typeface="微软雅黑" panose="020B0503020204020204" charset="-122"/>
              </a:rPr>
              <a:t>数</a:t>
            </a:r>
            <a:r>
              <a:rPr sz="1600" spc="25" dirty="0">
                <a:solidFill>
                  <a:prstClr val="black"/>
                </a:solidFill>
                <a:latin typeface="微软雅黑" panose="020B0503020204020204" charset="-122"/>
                <a:cs typeface="微软雅黑" panose="020B0503020204020204" charset="-122"/>
              </a:rPr>
              <a:t>据采集验</a:t>
            </a:r>
            <a:r>
              <a:rPr sz="1600" spc="35" dirty="0">
                <a:solidFill>
                  <a:prstClr val="black"/>
                </a:solidFill>
                <a:latin typeface="微软雅黑" panose="020B0503020204020204" charset="-122"/>
                <a:cs typeface="微软雅黑" panose="020B0503020204020204" charset="-122"/>
              </a:rPr>
              <a:t>证</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最</a:t>
            </a:r>
            <a:r>
              <a:rPr sz="1600" spc="25" dirty="0">
                <a:solidFill>
                  <a:prstClr val="black"/>
                </a:solidFill>
                <a:latin typeface="微软雅黑" panose="020B0503020204020204" charset="-122"/>
                <a:cs typeface="微软雅黑" panose="020B0503020204020204" charset="-122"/>
              </a:rPr>
              <a:t>终完成单台工</a:t>
            </a:r>
            <a:r>
              <a:rPr sz="1600" spc="35" dirty="0">
                <a:solidFill>
                  <a:prstClr val="black"/>
                </a:solidFill>
                <a:latin typeface="微软雅黑" panose="020B0503020204020204" charset="-122"/>
                <a:cs typeface="微软雅黑" panose="020B0503020204020204" charset="-122"/>
              </a:rPr>
              <a:t>业</a:t>
            </a:r>
            <a:r>
              <a:rPr sz="1600" spc="25" dirty="0">
                <a:solidFill>
                  <a:prstClr val="black"/>
                </a:solidFill>
                <a:latin typeface="微软雅黑" panose="020B0503020204020204" charset="-122"/>
                <a:cs typeface="微软雅黑" panose="020B0503020204020204" charset="-122"/>
              </a:rPr>
              <a:t>设备的数字孪</a:t>
            </a:r>
            <a:r>
              <a:rPr sz="1600" spc="35" dirty="0">
                <a:solidFill>
                  <a:prstClr val="black"/>
                </a:solidFill>
                <a:latin typeface="微软雅黑" panose="020B0503020204020204" charset="-122"/>
                <a:cs typeface="微软雅黑" panose="020B0503020204020204" charset="-122"/>
              </a:rPr>
              <a:t>生</a:t>
            </a:r>
            <a:r>
              <a:rPr sz="1600" spc="25" dirty="0">
                <a:solidFill>
                  <a:prstClr val="black"/>
                </a:solidFill>
                <a:latin typeface="微软雅黑" panose="020B0503020204020204" charset="-122"/>
                <a:cs typeface="微软雅黑" panose="020B0503020204020204" charset="-122"/>
              </a:rPr>
              <a:t>模型构</a:t>
            </a:r>
            <a:r>
              <a:rPr sz="1600" spc="60"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1930" indent="412750" algn="just">
              <a:lnSpc>
                <a:spcPct val="150000"/>
              </a:lnSpc>
              <a:spcBef>
                <a:spcPts val="1195"/>
              </a:spcBef>
            </a:pPr>
            <a:r>
              <a:rPr sz="1600" spc="35" dirty="0">
                <a:solidFill>
                  <a:prstClr val="black"/>
                </a:solidFill>
                <a:latin typeface="微软雅黑" panose="020B0503020204020204" charset="-122"/>
                <a:cs typeface="微软雅黑" panose="020B0503020204020204" charset="-122"/>
              </a:rPr>
              <a:t>请</a:t>
            </a:r>
            <a:r>
              <a:rPr sz="1600" spc="25" dirty="0">
                <a:solidFill>
                  <a:prstClr val="black"/>
                </a:solidFill>
                <a:latin typeface="微软雅黑" panose="020B0503020204020204" charset="-122"/>
                <a:cs typeface="微软雅黑" panose="020B0503020204020204" charset="-122"/>
              </a:rPr>
              <a:t>你思</a:t>
            </a:r>
            <a:r>
              <a:rPr sz="1600" spc="35" dirty="0">
                <a:solidFill>
                  <a:prstClr val="black"/>
                </a:solidFill>
                <a:latin typeface="微软雅黑" panose="020B0503020204020204" charset="-122"/>
                <a:cs typeface="微软雅黑" panose="020B0503020204020204" charset="-122"/>
              </a:rPr>
              <a:t>考</a:t>
            </a:r>
            <a:r>
              <a:rPr sz="1600" spc="4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作为一</a:t>
            </a:r>
            <a:r>
              <a:rPr sz="1600" spc="35" dirty="0">
                <a:solidFill>
                  <a:prstClr val="black"/>
                </a:solidFill>
                <a:latin typeface="微软雅黑" panose="020B0503020204020204" charset="-122"/>
                <a:cs typeface="微软雅黑" panose="020B0503020204020204" charset="-122"/>
              </a:rPr>
              <a:t>名</a:t>
            </a:r>
            <a:r>
              <a:rPr sz="1600" spc="25" dirty="0">
                <a:solidFill>
                  <a:prstClr val="black"/>
                </a:solidFill>
                <a:latin typeface="微软雅黑" panose="020B0503020204020204" charset="-122"/>
                <a:cs typeface="微软雅黑" panose="020B0503020204020204" charset="-122"/>
              </a:rPr>
              <a:t>数字</a:t>
            </a:r>
            <a:r>
              <a:rPr sz="1600" spc="35" dirty="0">
                <a:solidFill>
                  <a:prstClr val="black"/>
                </a:solidFill>
                <a:latin typeface="微软雅黑" panose="020B0503020204020204" charset="-122"/>
                <a:cs typeface="微软雅黑" panose="020B0503020204020204" charset="-122"/>
              </a:rPr>
              <a:t>孪</a:t>
            </a:r>
            <a:r>
              <a:rPr sz="1600" spc="25" dirty="0">
                <a:solidFill>
                  <a:prstClr val="black"/>
                </a:solidFill>
                <a:latin typeface="微软雅黑" panose="020B0503020204020204" charset="-122"/>
                <a:cs typeface="微软雅黑" panose="020B0503020204020204" charset="-122"/>
              </a:rPr>
              <a:t>生建模</a:t>
            </a:r>
            <a:r>
              <a:rPr sz="1600" spc="35" dirty="0">
                <a:solidFill>
                  <a:prstClr val="black"/>
                </a:solidFill>
                <a:latin typeface="微软雅黑" panose="020B0503020204020204" charset="-122"/>
                <a:cs typeface="微软雅黑" panose="020B0503020204020204" charset="-122"/>
              </a:rPr>
              <a:t>工</a:t>
            </a:r>
            <a:r>
              <a:rPr sz="1600" spc="25" dirty="0">
                <a:solidFill>
                  <a:prstClr val="black"/>
                </a:solidFill>
                <a:latin typeface="微软雅黑" panose="020B0503020204020204" charset="-122"/>
                <a:cs typeface="微软雅黑" panose="020B0503020204020204" charset="-122"/>
              </a:rPr>
              <a:t>程</a:t>
            </a:r>
            <a:r>
              <a:rPr sz="1600" spc="45" dirty="0">
                <a:solidFill>
                  <a:prstClr val="black"/>
                </a:solidFill>
                <a:latin typeface="微软雅黑" panose="020B0503020204020204" charset="-122"/>
                <a:cs typeface="微软雅黑" panose="020B0503020204020204" charset="-122"/>
              </a:rPr>
              <a:t>师</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应当怎样</a:t>
            </a:r>
            <a:r>
              <a:rPr sz="1600" spc="35" dirty="0">
                <a:solidFill>
                  <a:prstClr val="black"/>
                </a:solidFill>
                <a:latin typeface="微软雅黑" panose="020B0503020204020204" charset="-122"/>
                <a:cs typeface="微软雅黑" panose="020B0503020204020204" charset="-122"/>
              </a:rPr>
              <a:t>基</a:t>
            </a:r>
            <a:r>
              <a:rPr sz="1600" spc="25" dirty="0">
                <a:solidFill>
                  <a:prstClr val="black"/>
                </a:solidFill>
                <a:latin typeface="微软雅黑" panose="020B0503020204020204" charset="-122"/>
                <a:cs typeface="微软雅黑" panose="020B0503020204020204" charset="-122"/>
              </a:rPr>
              <a:t>于</a:t>
            </a:r>
            <a:r>
              <a:rPr sz="1600" spc="35" dirty="0">
                <a:solidFill>
                  <a:prstClr val="black"/>
                </a:solidFill>
                <a:latin typeface="微软雅黑" panose="020B0503020204020204" charset="-122"/>
                <a:cs typeface="微软雅黑" panose="020B0503020204020204" charset="-122"/>
              </a:rPr>
              <a:t>设</a:t>
            </a:r>
            <a:r>
              <a:rPr sz="1600" spc="25" dirty="0">
                <a:solidFill>
                  <a:prstClr val="black"/>
                </a:solidFill>
                <a:latin typeface="微软雅黑" panose="020B0503020204020204" charset="-122"/>
                <a:cs typeface="微软雅黑" panose="020B0503020204020204" charset="-122"/>
              </a:rPr>
              <a:t>备本身</a:t>
            </a:r>
            <a:r>
              <a:rPr sz="1600" spc="-5" dirty="0">
                <a:solidFill>
                  <a:prstClr val="black"/>
                </a:solidFill>
                <a:latin typeface="微软雅黑" panose="020B0503020204020204" charset="-122"/>
                <a:cs typeface="微软雅黑" panose="020B0503020204020204" charset="-122"/>
              </a:rPr>
              <a:t>的 </a:t>
            </a:r>
            <a:r>
              <a:rPr sz="1600" spc="25" dirty="0">
                <a:solidFill>
                  <a:prstClr val="black"/>
                </a:solidFill>
                <a:latin typeface="微软雅黑" panose="020B0503020204020204" charset="-122"/>
                <a:cs typeface="微软雅黑" panose="020B0503020204020204" charset="-122"/>
              </a:rPr>
              <a:t>属性及网</a:t>
            </a:r>
            <a:r>
              <a:rPr sz="1600" spc="35" dirty="0">
                <a:solidFill>
                  <a:prstClr val="black"/>
                </a:solidFill>
                <a:latin typeface="微软雅黑" panose="020B0503020204020204" charset="-122"/>
                <a:cs typeface="微软雅黑" panose="020B0503020204020204" charset="-122"/>
              </a:rPr>
              <a:t>关</a:t>
            </a:r>
            <a:r>
              <a:rPr sz="1600" spc="25" dirty="0">
                <a:solidFill>
                  <a:prstClr val="black"/>
                </a:solidFill>
                <a:latin typeface="微软雅黑" panose="020B0503020204020204" charset="-122"/>
                <a:cs typeface="微软雅黑" panose="020B0503020204020204" charset="-122"/>
              </a:rPr>
              <a:t>可</a:t>
            </a:r>
            <a:r>
              <a:rPr sz="1600" spc="35" dirty="0">
                <a:solidFill>
                  <a:prstClr val="black"/>
                </a:solidFill>
                <a:latin typeface="微软雅黑" panose="020B0503020204020204" charset="-122"/>
                <a:cs typeface="微软雅黑" panose="020B0503020204020204" charset="-122"/>
              </a:rPr>
              <a:t>采</a:t>
            </a:r>
            <a:r>
              <a:rPr sz="1600" spc="25" dirty="0">
                <a:solidFill>
                  <a:prstClr val="black"/>
                </a:solidFill>
                <a:latin typeface="微软雅黑" panose="020B0503020204020204" charset="-122"/>
                <a:cs typeface="微软雅黑" panose="020B0503020204020204" charset="-122"/>
              </a:rPr>
              <a:t>集的数</a:t>
            </a:r>
            <a:r>
              <a:rPr sz="1600" spc="35" dirty="0">
                <a:solidFill>
                  <a:prstClr val="black"/>
                </a:solidFill>
                <a:latin typeface="微软雅黑" panose="020B0503020204020204" charset="-122"/>
                <a:cs typeface="微软雅黑" panose="020B0503020204020204" charset="-122"/>
              </a:rPr>
              <a:t>据，</a:t>
            </a:r>
            <a:r>
              <a:rPr sz="1600" spc="25" dirty="0">
                <a:solidFill>
                  <a:prstClr val="black"/>
                </a:solidFill>
                <a:latin typeface="微软雅黑" panose="020B0503020204020204" charset="-122"/>
                <a:cs typeface="微软雅黑" panose="020B0503020204020204" charset="-122"/>
              </a:rPr>
              <a:t>完</a:t>
            </a:r>
            <a:r>
              <a:rPr sz="1600" spc="35" dirty="0">
                <a:solidFill>
                  <a:prstClr val="black"/>
                </a:solidFill>
                <a:latin typeface="微软雅黑" panose="020B0503020204020204" charset="-122"/>
                <a:cs typeface="微软雅黑" panose="020B0503020204020204" charset="-122"/>
              </a:rPr>
              <a:t>成</a:t>
            </a:r>
            <a:r>
              <a:rPr sz="1600" spc="25" dirty="0">
                <a:solidFill>
                  <a:prstClr val="black"/>
                </a:solidFill>
                <a:latin typeface="微软雅黑" panose="020B0503020204020204" charset="-122"/>
                <a:cs typeface="微软雅黑" panose="020B0503020204020204" charset="-122"/>
              </a:rPr>
              <a:t>单台工业</a:t>
            </a:r>
            <a:r>
              <a:rPr sz="1600" spc="35" dirty="0">
                <a:solidFill>
                  <a:prstClr val="black"/>
                </a:solidFill>
                <a:latin typeface="微软雅黑" panose="020B0503020204020204" charset="-122"/>
                <a:cs typeface="微软雅黑" panose="020B0503020204020204" charset="-122"/>
              </a:rPr>
              <a:t>设</a:t>
            </a:r>
            <a:r>
              <a:rPr sz="1600" spc="25" dirty="0">
                <a:solidFill>
                  <a:prstClr val="black"/>
                </a:solidFill>
                <a:latin typeface="微软雅黑" panose="020B0503020204020204" charset="-122"/>
                <a:cs typeface="微软雅黑" panose="020B0503020204020204" charset="-122"/>
              </a:rPr>
              <a:t>备</a:t>
            </a:r>
            <a:r>
              <a:rPr sz="1600" spc="35"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数字孪生</a:t>
            </a:r>
            <a:r>
              <a:rPr sz="1600" spc="35" dirty="0">
                <a:solidFill>
                  <a:prstClr val="black"/>
                </a:solidFill>
                <a:latin typeface="微软雅黑" panose="020B0503020204020204" charset="-122"/>
                <a:cs typeface="微软雅黑" panose="020B0503020204020204" charset="-122"/>
              </a:rPr>
              <a:t>建</a:t>
            </a:r>
            <a:r>
              <a:rPr sz="1600" spc="45" dirty="0">
                <a:solidFill>
                  <a:prstClr val="black"/>
                </a:solidFill>
                <a:latin typeface="微软雅黑" panose="020B0503020204020204" charset="-122"/>
                <a:cs typeface="微软雅黑" panose="020B0503020204020204" charset="-122"/>
              </a:rPr>
              <a:t>模</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如何实现 </a:t>
            </a:r>
            <a:r>
              <a:rPr sz="1600" spc="-5" dirty="0">
                <a:solidFill>
                  <a:prstClr val="black"/>
                </a:solidFill>
                <a:latin typeface="微软雅黑" panose="020B0503020204020204" charset="-122"/>
                <a:cs typeface="微软雅黑" panose="020B0503020204020204" charset="-122"/>
              </a:rPr>
              <a:t>数据的双向流通？</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8374380" y="1853183"/>
            <a:ext cx="3396995" cy="381304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9924288" y="2153411"/>
            <a:ext cx="1609343" cy="55168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70">
              <a:lnSpc>
                <a:spcPct val="100000"/>
              </a:lnSpc>
            </a:pPr>
            <a:r>
              <a:rPr spc="-5" dirty="0"/>
              <a:t>项目引入</a:t>
            </a:r>
            <a:endParaRPr spc="-5"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a:spLocks noGrp="1"/>
          </p:cNvSpPr>
          <p:nvPr>
            <p:ph sz="half" idx="2"/>
          </p:nvPr>
        </p:nvSpPr>
        <p:spPr>
          <a:prstGeom prst="rect">
            <a:avLst/>
          </a:prstGeom>
        </p:spPr>
        <p:txBody>
          <a:bodyPr vert="horz" wrap="square" lIns="0" tIns="0" rIns="0" bIns="0" rtlCol="0">
            <a:spAutoFit/>
          </a:bodyPr>
          <a:lstStyle/>
          <a:p>
            <a:pPr marL="12700">
              <a:lnSpc>
                <a:spcPct val="100000"/>
              </a:lnSpc>
            </a:pPr>
            <a:r>
              <a:rPr spc="-5" dirty="0"/>
              <a:t>【知识目标】</a:t>
            </a:r>
            <a:endParaRPr spc="-5" dirty="0"/>
          </a:p>
          <a:p>
            <a:pPr marL="355600" indent="-342900">
              <a:lnSpc>
                <a:spcPct val="100000"/>
              </a:lnSpc>
              <a:spcBef>
                <a:spcPts val="1260"/>
              </a:spcBef>
              <a:buFont typeface="Wingdings" panose="05000000000000000000"/>
              <a:buChar char=""/>
              <a:tabLst>
                <a:tab pos="354965" algn="l"/>
                <a:tab pos="356235" algn="l"/>
              </a:tabLst>
            </a:pPr>
            <a:r>
              <a:rPr b="0" spc="-10" dirty="0">
                <a:solidFill>
                  <a:srgbClr val="000000"/>
                </a:solidFill>
                <a:latin typeface="微软雅黑" panose="020B0503020204020204" charset="-122"/>
                <a:cs typeface="微软雅黑" panose="020B0503020204020204" charset="-122"/>
              </a:rPr>
              <a:t>了解物模型的概念和作用；</a:t>
            </a:r>
            <a:endParaRPr b="0" spc="-10" dirty="0">
              <a:solidFill>
                <a:srgbClr val="000000"/>
              </a:solidFill>
              <a:latin typeface="微软雅黑" panose="020B0503020204020204" charset="-122"/>
              <a:cs typeface="微软雅黑" panose="020B0503020204020204" charset="-122"/>
            </a:endParaRPr>
          </a:p>
          <a:p>
            <a:pPr marL="355600" indent="-342900">
              <a:lnSpc>
                <a:spcPct val="100000"/>
              </a:lnSpc>
              <a:spcBef>
                <a:spcPts val="1260"/>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了解物实例的概念；</a:t>
            </a:r>
            <a:endParaRPr b="0" spc="-5"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了解关联实体设备与物实例的方法；</a:t>
            </a:r>
            <a:endParaRPr b="0" spc="-5"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10" dirty="0">
                <a:solidFill>
                  <a:srgbClr val="000000"/>
                </a:solidFill>
                <a:latin typeface="微软雅黑" panose="020B0503020204020204" charset="-122"/>
                <a:cs typeface="微软雅黑" panose="020B0503020204020204" charset="-122"/>
              </a:rPr>
              <a:t>了解常见的工业设备报警；</a:t>
            </a:r>
            <a:endParaRPr b="0" spc="-10"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了解常见物模型报警规则操作符；</a:t>
            </a:r>
            <a:endParaRPr b="0" spc="-5"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了解常见的工业设备指令；</a:t>
            </a:r>
            <a:endParaRPr b="0" spc="-5"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10" dirty="0">
                <a:solidFill>
                  <a:srgbClr val="000000"/>
                </a:solidFill>
                <a:latin typeface="微软雅黑" panose="020B0503020204020204" charset="-122"/>
                <a:cs typeface="微软雅黑" panose="020B0503020204020204" charset="-122"/>
              </a:rPr>
              <a:t>熟悉物模型的属性、报警和指令的</a:t>
            </a:r>
            <a:r>
              <a:rPr b="0" dirty="0">
                <a:solidFill>
                  <a:srgbClr val="000000"/>
                </a:solidFill>
                <a:latin typeface="微软雅黑" panose="020B0503020204020204" charset="-122"/>
                <a:cs typeface="微软雅黑" panose="020B0503020204020204" charset="-122"/>
              </a:rPr>
              <a:t>含</a:t>
            </a:r>
            <a:r>
              <a:rPr b="0" spc="-10" dirty="0">
                <a:solidFill>
                  <a:srgbClr val="000000"/>
                </a:solidFill>
                <a:latin typeface="微软雅黑" panose="020B0503020204020204" charset="-122"/>
                <a:cs typeface="微软雅黑" panose="020B0503020204020204" charset="-122"/>
              </a:rPr>
              <a:t>义；</a:t>
            </a:r>
            <a:endParaRPr b="0" spc="-10" dirty="0">
              <a:solidFill>
                <a:srgbClr val="000000"/>
              </a:solidFill>
              <a:latin typeface="微软雅黑" panose="020B0503020204020204" charset="-122"/>
              <a:cs typeface="微软雅黑" panose="020B0503020204020204" charset="-122"/>
            </a:endParaRPr>
          </a:p>
          <a:p>
            <a:pPr marL="355600" indent="-342900">
              <a:lnSpc>
                <a:spcPct val="100000"/>
              </a:lnSpc>
              <a:spcBef>
                <a:spcPts val="1260"/>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熟悉物模型的值、操作方式和数据</a:t>
            </a:r>
            <a:r>
              <a:rPr b="0" spc="0" dirty="0">
                <a:solidFill>
                  <a:srgbClr val="000000"/>
                </a:solidFill>
                <a:latin typeface="微软雅黑" panose="020B0503020204020204" charset="-122"/>
                <a:cs typeface="微软雅黑" panose="020B0503020204020204" charset="-122"/>
              </a:rPr>
              <a:t>类</a:t>
            </a:r>
            <a:r>
              <a:rPr b="0" spc="-5" dirty="0">
                <a:solidFill>
                  <a:srgbClr val="000000"/>
                </a:solidFill>
                <a:latin typeface="微软雅黑" panose="020B0503020204020204" charset="-122"/>
                <a:cs typeface="微软雅黑" panose="020B0503020204020204" charset="-122"/>
              </a:rPr>
              <a:t>型；</a:t>
            </a:r>
            <a:endParaRPr b="0" spc="-5" dirty="0">
              <a:solidFill>
                <a:srgbClr val="000000"/>
              </a:solidFill>
              <a:latin typeface="微软雅黑" panose="020B0503020204020204" charset="-122"/>
              <a:cs typeface="微软雅黑" panose="020B0503020204020204" charset="-122"/>
            </a:endParaRPr>
          </a:p>
          <a:p>
            <a:pPr marL="355600" indent="-342900">
              <a:lnSpc>
                <a:spcPct val="100000"/>
              </a:lnSpc>
              <a:spcBef>
                <a:spcPts val="1260"/>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熟悉物标识、认证标识、认证密钥</a:t>
            </a:r>
            <a:r>
              <a:rPr b="0" spc="0" dirty="0">
                <a:solidFill>
                  <a:srgbClr val="000000"/>
                </a:solidFill>
                <a:latin typeface="微软雅黑" panose="020B0503020204020204" charset="-122"/>
                <a:cs typeface="微软雅黑" panose="020B0503020204020204" charset="-122"/>
              </a:rPr>
              <a:t>的</a:t>
            </a:r>
            <a:r>
              <a:rPr b="0" spc="-5" dirty="0">
                <a:solidFill>
                  <a:srgbClr val="000000"/>
                </a:solidFill>
                <a:latin typeface="微软雅黑" panose="020B0503020204020204" charset="-122"/>
                <a:cs typeface="微软雅黑" panose="020B0503020204020204" charset="-122"/>
              </a:rPr>
              <a:t>作用；</a:t>
            </a:r>
            <a:endParaRPr b="0" spc="-5"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10" dirty="0">
                <a:solidFill>
                  <a:srgbClr val="000000"/>
                </a:solidFill>
                <a:latin typeface="微软雅黑" panose="020B0503020204020204" charset="-122"/>
                <a:cs typeface="微软雅黑" panose="020B0503020204020204" charset="-122"/>
              </a:rPr>
              <a:t>熟悉物模型报警的作用；</a:t>
            </a:r>
            <a:endParaRPr b="0" spc="-10" dirty="0">
              <a:solidFill>
                <a:srgbClr val="000000"/>
              </a:solidFill>
              <a:latin typeface="微软雅黑" panose="020B0503020204020204" charset="-122"/>
              <a:cs typeface="微软雅黑" panose="020B0503020204020204" charset="-122"/>
            </a:endParaRPr>
          </a:p>
          <a:p>
            <a:pPr marL="355600" indent="-342900">
              <a:lnSpc>
                <a:spcPct val="100000"/>
              </a:lnSpc>
              <a:spcBef>
                <a:spcPts val="1255"/>
              </a:spcBef>
              <a:buFont typeface="Wingdings" panose="05000000000000000000"/>
              <a:buChar char=""/>
              <a:tabLst>
                <a:tab pos="354965" algn="l"/>
                <a:tab pos="356235" algn="l"/>
              </a:tabLst>
            </a:pPr>
            <a:r>
              <a:rPr b="0" spc="-5" dirty="0">
                <a:solidFill>
                  <a:srgbClr val="000000"/>
                </a:solidFill>
                <a:latin typeface="微软雅黑" panose="020B0503020204020204" charset="-122"/>
                <a:cs typeface="微软雅黑" panose="020B0503020204020204" charset="-122"/>
              </a:rPr>
              <a:t>熟悉物模型指令的作用。</a:t>
            </a:r>
            <a:endParaRPr b="0" spc="-5" dirty="0">
              <a:solidFill>
                <a:srgbClr val="000000"/>
              </a:solidFill>
              <a:latin typeface="微软雅黑" panose="020B0503020204020204" charset="-122"/>
              <a:cs typeface="微软雅黑" panose="020B0503020204020204" charset="-122"/>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5859271" y="1728470"/>
            <a:ext cx="5592445" cy="442087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【技能目标】</a:t>
            </a:r>
            <a:endParaRPr>
              <a:solidFill>
                <a:prstClr val="black"/>
              </a:solidFill>
              <a:latin typeface="微软雅黑" panose="020B0503020204020204" charset="-122"/>
              <a:cs typeface="微软雅黑" panose="020B0503020204020204" charset="-122"/>
            </a:endParaRPr>
          </a:p>
          <a:p>
            <a:pPr marL="299085" marR="213360" indent="-286385">
              <a:lnSpc>
                <a:spcPct val="150000"/>
              </a:lnSpc>
              <a:spcBef>
                <a:spcPts val="64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能在工业互联网平台建立设备及物</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网关</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物模</a:t>
            </a:r>
            <a:r>
              <a:rPr sz="16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，并为 设备物模型增加属性；</a:t>
            </a:r>
            <a:endParaRPr sz="1600">
              <a:solidFill>
                <a:prstClr val="black"/>
              </a:solidFill>
              <a:latin typeface="微软雅黑" panose="020B0503020204020204" charset="-122"/>
              <a:cs typeface="微软雅黑" panose="020B0503020204020204" charset="-122"/>
            </a:endParaRPr>
          </a:p>
          <a:p>
            <a:pPr marL="299085" indent="-286385">
              <a:spcBef>
                <a:spcPts val="1555"/>
              </a:spcBef>
              <a:buFont typeface="Wingdings" panose="05000000000000000000"/>
              <a:buChar char=""/>
              <a:tabLst>
                <a:tab pos="299720" algn="l"/>
              </a:tabLst>
            </a:pPr>
            <a:r>
              <a:rPr sz="1600" dirty="0">
                <a:solidFill>
                  <a:prstClr val="black"/>
                </a:solidFill>
                <a:latin typeface="微软雅黑" panose="020B0503020204020204" charset="-122"/>
                <a:cs typeface="微软雅黑" panose="020B0503020204020204" charset="-122"/>
              </a:rPr>
              <a:t>能在平台注册</a:t>
            </a:r>
            <a:r>
              <a:rPr sz="1600" spc="10" dirty="0">
                <a:solidFill>
                  <a:prstClr val="black"/>
                </a:solidFill>
                <a:latin typeface="微软雅黑" panose="020B0503020204020204" charset="-122"/>
                <a:cs typeface="微软雅黑" panose="020B0503020204020204" charset="-122"/>
              </a:rPr>
              <a:t>与</a:t>
            </a:r>
            <a:r>
              <a:rPr sz="1600" dirty="0">
                <a:solidFill>
                  <a:prstClr val="black"/>
                </a:solidFill>
                <a:latin typeface="微软雅黑" panose="020B0503020204020204" charset="-122"/>
                <a:cs typeface="微软雅黑" panose="020B0503020204020204" charset="-122"/>
              </a:rPr>
              <a:t>设备实体一一</a:t>
            </a:r>
            <a:r>
              <a:rPr sz="1600" spc="10" dirty="0">
                <a:solidFill>
                  <a:prstClr val="black"/>
                </a:solidFill>
                <a:latin typeface="微软雅黑" panose="020B0503020204020204" charset="-122"/>
                <a:cs typeface="微软雅黑" panose="020B0503020204020204" charset="-122"/>
              </a:rPr>
              <a:t>对</a:t>
            </a:r>
            <a:r>
              <a:rPr sz="1600" dirty="0">
                <a:solidFill>
                  <a:prstClr val="black"/>
                </a:solidFill>
                <a:latin typeface="微软雅黑" panose="020B0503020204020204" charset="-122"/>
                <a:cs typeface="微软雅黑" panose="020B0503020204020204" charset="-122"/>
              </a:rPr>
              <a:t>应的网关物实例及设备</a:t>
            </a:r>
            <a:r>
              <a:rPr sz="1600" spc="-5" dirty="0">
                <a:solidFill>
                  <a:prstClr val="black"/>
                </a:solidFill>
                <a:latin typeface="微软雅黑" panose="020B0503020204020204" charset="-122"/>
                <a:cs typeface="微软雅黑" panose="020B0503020204020204" charset="-122"/>
              </a:rPr>
              <a:t>物</a:t>
            </a:r>
            <a:endParaRPr sz="1600">
              <a:solidFill>
                <a:prstClr val="black"/>
              </a:solidFill>
              <a:latin typeface="微软雅黑" panose="020B0503020204020204" charset="-122"/>
              <a:cs typeface="微软雅黑" panose="020B0503020204020204" charset="-122"/>
            </a:endParaRPr>
          </a:p>
          <a:p>
            <a:pPr marL="299085">
              <a:spcBef>
                <a:spcPts val="955"/>
              </a:spcBef>
            </a:pPr>
            <a:r>
              <a:rPr sz="1600" spc="-10" dirty="0">
                <a:solidFill>
                  <a:prstClr val="black"/>
                </a:solidFill>
                <a:latin typeface="微软雅黑" panose="020B0503020204020204" charset="-122"/>
                <a:cs typeface="微软雅黑" panose="020B0503020204020204" charset="-122"/>
              </a:rPr>
              <a:t>实例；</a:t>
            </a:r>
            <a:endParaRPr sz="1600">
              <a:solidFill>
                <a:prstClr val="black"/>
              </a:solidFill>
              <a:latin typeface="微软雅黑" panose="020B0503020204020204" charset="-122"/>
              <a:cs typeface="微软雅黑" panose="020B0503020204020204" charset="-122"/>
            </a:endParaRPr>
          </a:p>
          <a:p>
            <a:pPr marL="299085" indent="-286385">
              <a:spcBef>
                <a:spcPts val="1560"/>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能完成</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拟硬</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的网关</a:t>
            </a:r>
            <a:r>
              <a:rPr sz="1600"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现设备</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体与</a:t>
            </a:r>
            <a:r>
              <a:rPr sz="160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台的连</a:t>
            </a:r>
            <a:r>
              <a:rPr sz="160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299085" indent="-286385">
              <a:spcBef>
                <a:spcPts val="1560"/>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能验证设备的实时数据是否可成功</a:t>
            </a:r>
            <a:r>
              <a:rPr sz="1600" dirty="0">
                <a:solidFill>
                  <a:prstClr val="black"/>
                </a:solidFill>
                <a:latin typeface="微软雅黑" panose="020B0503020204020204" charset="-122"/>
                <a:cs typeface="微软雅黑" panose="020B0503020204020204" charset="-122"/>
              </a:rPr>
              <a:t>上</a:t>
            </a:r>
            <a:r>
              <a:rPr sz="1600" spc="-5" dirty="0">
                <a:solidFill>
                  <a:prstClr val="black"/>
                </a:solidFill>
                <a:latin typeface="微软雅黑" panose="020B0503020204020204" charset="-122"/>
                <a:cs typeface="微软雅黑" panose="020B0503020204020204" charset="-122"/>
              </a:rPr>
              <a:t>传至</a:t>
            </a:r>
            <a:r>
              <a:rPr sz="160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a:t>
            </a:r>
            <a:endParaRPr sz="1600">
              <a:solidFill>
                <a:prstClr val="black"/>
              </a:solidFill>
              <a:latin typeface="微软雅黑" panose="020B0503020204020204" charset="-122"/>
              <a:cs typeface="微软雅黑" panose="020B0503020204020204" charset="-122"/>
            </a:endParaRPr>
          </a:p>
          <a:p>
            <a:pPr marL="299085" marR="213360" indent="-286385">
              <a:lnSpc>
                <a:spcPct val="150000"/>
              </a:lnSpc>
              <a:spcBef>
                <a:spcPts val="600"/>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能根据工业现场及设备要求配置报</a:t>
            </a:r>
            <a:r>
              <a:rPr sz="1600" dirty="0">
                <a:solidFill>
                  <a:prstClr val="black"/>
                </a:solidFill>
                <a:latin typeface="微软雅黑" panose="020B0503020204020204" charset="-122"/>
                <a:cs typeface="微软雅黑" panose="020B0503020204020204" charset="-122"/>
              </a:rPr>
              <a:t>警</a:t>
            </a:r>
            <a:r>
              <a:rPr sz="1600" spc="-5" dirty="0">
                <a:solidFill>
                  <a:prstClr val="black"/>
                </a:solidFill>
                <a:latin typeface="微软雅黑" panose="020B0503020204020204" charset="-122"/>
                <a:cs typeface="微软雅黑" panose="020B0503020204020204" charset="-122"/>
              </a:rPr>
              <a:t>规则</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在机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人实例 中完成报警验证；</a:t>
            </a:r>
            <a:endParaRPr sz="1600">
              <a:solidFill>
                <a:prstClr val="black"/>
              </a:solidFill>
              <a:latin typeface="微软雅黑" panose="020B0503020204020204" charset="-122"/>
              <a:cs typeface="微软雅黑" panose="020B0503020204020204" charset="-122"/>
            </a:endParaRPr>
          </a:p>
          <a:p>
            <a:pPr marL="299085" indent="-286385">
              <a:spcBef>
                <a:spcPts val="1555"/>
              </a:spcBef>
              <a:buFont typeface="Wingdings" panose="05000000000000000000"/>
              <a:buChar char=""/>
              <a:tabLst>
                <a:tab pos="299720" algn="l"/>
              </a:tabLst>
            </a:pPr>
            <a:r>
              <a:rPr sz="1600" spc="-5" dirty="0">
                <a:solidFill>
                  <a:prstClr val="black"/>
                </a:solidFill>
                <a:latin typeface="微软雅黑" panose="020B0503020204020204" charset="-122"/>
                <a:cs typeface="微软雅黑" panose="020B0503020204020204" charset="-122"/>
              </a:rPr>
              <a:t>能在已创建的工业机器人物模型中</a:t>
            </a:r>
            <a:r>
              <a:rPr sz="1600" dirty="0">
                <a:solidFill>
                  <a:prstClr val="black"/>
                </a:solidFill>
                <a:latin typeface="微软雅黑" panose="020B0503020204020204" charset="-122"/>
                <a:cs typeface="微软雅黑" panose="020B0503020204020204" charset="-122"/>
              </a:rPr>
              <a:t>添</a:t>
            </a:r>
            <a:r>
              <a:rPr sz="1600" spc="-5" dirty="0">
                <a:solidFill>
                  <a:prstClr val="black"/>
                </a:solidFill>
                <a:latin typeface="微软雅黑" panose="020B0503020204020204" charset="-122"/>
                <a:cs typeface="微软雅黑" panose="020B0503020204020204" charset="-122"/>
              </a:rPr>
              <a:t>加指</a:t>
            </a:r>
            <a:r>
              <a:rPr sz="1600" dirty="0">
                <a:solidFill>
                  <a:prstClr val="black"/>
                </a:solidFill>
                <a:latin typeface="微软雅黑" panose="020B0503020204020204" charset="-122"/>
                <a:cs typeface="微软雅黑" panose="020B0503020204020204" charset="-122"/>
              </a:rPr>
              <a:t>令</a:t>
            </a:r>
            <a:r>
              <a:rPr sz="1600" spc="-5" dirty="0">
                <a:solidFill>
                  <a:prstClr val="black"/>
                </a:solidFill>
                <a:latin typeface="微软雅黑" panose="020B0503020204020204" charset="-122"/>
                <a:cs typeface="微软雅黑" panose="020B0503020204020204" charset="-122"/>
              </a:rPr>
              <a:t>，并</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机器人</a:t>
            </a:r>
            <a:endParaRPr sz="1600">
              <a:solidFill>
                <a:prstClr val="black"/>
              </a:solidFill>
              <a:latin typeface="微软雅黑" panose="020B0503020204020204" charset="-122"/>
              <a:cs typeface="微软雅黑" panose="020B0503020204020204" charset="-122"/>
            </a:endParaRPr>
          </a:p>
          <a:p>
            <a:pPr marL="299085">
              <a:spcBef>
                <a:spcPts val="955"/>
              </a:spcBef>
            </a:pPr>
            <a:r>
              <a:rPr sz="1600" spc="-10" dirty="0">
                <a:solidFill>
                  <a:prstClr val="black"/>
                </a:solidFill>
                <a:latin typeface="微软雅黑" panose="020B0503020204020204" charset="-122"/>
                <a:cs typeface="微软雅黑" panose="020B0503020204020204" charset="-122"/>
              </a:rPr>
              <a:t>实例中完成指令验证。</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任务说明</a:t>
            </a:r>
            <a:endParaRPr sz="2400"/>
          </a:p>
        </p:txBody>
      </p:sp>
      <p:sp>
        <p:nvSpPr>
          <p:cNvPr id="5" name="object 5"/>
          <p:cNvSpPr txBox="1"/>
          <p:nvPr/>
        </p:nvSpPr>
        <p:spPr>
          <a:xfrm>
            <a:off x="1678304" y="1276223"/>
            <a:ext cx="9062720" cy="1673225"/>
          </a:xfrm>
          <a:prstGeom prst="rect">
            <a:avLst/>
          </a:prstGeom>
        </p:spPr>
        <p:txBody>
          <a:bodyPr vert="horz" wrap="square" lIns="0" tIns="0" rIns="0" bIns="0" rtlCol="0">
            <a:spAutoFit/>
          </a:bodyPr>
          <a:lstStyle/>
          <a:p>
            <a:pPr marL="12700" marR="5080" indent="476885">
              <a:lnSpc>
                <a:spcPct val="150000"/>
              </a:lnSpc>
            </a:pPr>
            <a:r>
              <a:rPr spc="20" dirty="0">
                <a:solidFill>
                  <a:prstClr val="black"/>
                </a:solidFill>
                <a:latin typeface="微软雅黑" panose="020B0503020204020204" charset="-122"/>
                <a:cs typeface="微软雅黑" panose="020B0503020204020204" charset="-122"/>
              </a:rPr>
              <a:t>本任务要求参考工业</a:t>
            </a:r>
            <a:r>
              <a:rPr spc="10" dirty="0">
                <a:solidFill>
                  <a:prstClr val="black"/>
                </a:solidFill>
                <a:latin typeface="微软雅黑" panose="020B0503020204020204" charset="-122"/>
                <a:cs typeface="微软雅黑" panose="020B0503020204020204" charset="-122"/>
              </a:rPr>
              <a:t>数</a:t>
            </a:r>
            <a:r>
              <a:rPr spc="20" dirty="0">
                <a:solidFill>
                  <a:prstClr val="black"/>
                </a:solidFill>
                <a:latin typeface="微软雅黑" panose="020B0503020204020204" charset="-122"/>
                <a:cs typeface="微软雅黑" panose="020B0503020204020204" charset="-122"/>
              </a:rPr>
              <a:t>字孪生建模</a:t>
            </a:r>
            <a:r>
              <a:rPr spc="10" dirty="0">
                <a:solidFill>
                  <a:prstClr val="black"/>
                </a:solidFill>
                <a:latin typeface="微软雅黑" panose="020B0503020204020204" charset="-122"/>
                <a:cs typeface="微软雅黑" panose="020B0503020204020204" charset="-122"/>
              </a:rPr>
              <a:t>平</a:t>
            </a:r>
            <a:r>
              <a:rPr spc="20" dirty="0">
                <a:solidFill>
                  <a:prstClr val="black"/>
                </a:solidFill>
                <a:latin typeface="微软雅黑" panose="020B0503020204020204" charset="-122"/>
                <a:cs typeface="微软雅黑" panose="020B0503020204020204" charset="-122"/>
              </a:rPr>
              <a:t>台提供的属</a:t>
            </a:r>
            <a:r>
              <a:rPr spc="10" dirty="0">
                <a:solidFill>
                  <a:prstClr val="black"/>
                </a:solidFill>
                <a:latin typeface="微软雅黑" panose="020B0503020204020204" charset="-122"/>
                <a:cs typeface="微软雅黑" panose="020B0503020204020204" charset="-122"/>
              </a:rPr>
              <a:t>性</a:t>
            </a:r>
            <a:r>
              <a:rPr spc="20" dirty="0">
                <a:solidFill>
                  <a:prstClr val="black"/>
                </a:solidFill>
                <a:latin typeface="微软雅黑" panose="020B0503020204020204" charset="-122"/>
                <a:cs typeface="微软雅黑" panose="020B0503020204020204" charset="-122"/>
              </a:rPr>
              <a:t>模板为基</a:t>
            </a:r>
            <a:r>
              <a:rPr spc="30" dirty="0">
                <a:solidFill>
                  <a:prstClr val="black"/>
                </a:solidFill>
                <a:latin typeface="微软雅黑" panose="020B0503020204020204" charset="-122"/>
                <a:cs typeface="微软雅黑" panose="020B0503020204020204" charset="-122"/>
              </a:rPr>
              <a:t>础</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基于项目二</a:t>
            </a:r>
            <a:r>
              <a:rPr spc="10" dirty="0">
                <a:solidFill>
                  <a:prstClr val="black"/>
                </a:solidFill>
                <a:latin typeface="微软雅黑" panose="020B0503020204020204" charset="-122"/>
                <a:cs typeface="微软雅黑" panose="020B0503020204020204" charset="-122"/>
              </a:rPr>
              <a:t>创</a:t>
            </a:r>
            <a:r>
              <a:rPr spc="30" dirty="0">
                <a:solidFill>
                  <a:prstClr val="black"/>
                </a:solidFill>
                <a:latin typeface="微软雅黑" panose="020B0503020204020204" charset="-122"/>
                <a:cs typeface="微软雅黑" panose="020B0503020204020204" charset="-122"/>
              </a:rPr>
              <a:t>建</a:t>
            </a:r>
            <a:r>
              <a:rPr dirty="0">
                <a:solidFill>
                  <a:prstClr val="black"/>
                </a:solidFill>
                <a:latin typeface="微软雅黑" panose="020B0503020204020204" charset="-122"/>
                <a:cs typeface="微软雅黑" panose="020B0503020204020204" charset="-122"/>
              </a:rPr>
              <a:t>的 </a:t>
            </a:r>
            <a:r>
              <a:rPr spc="20" dirty="0">
                <a:solidFill>
                  <a:prstClr val="black"/>
                </a:solidFill>
                <a:latin typeface="微软雅黑" panose="020B0503020204020204" charset="-122"/>
                <a:cs typeface="微软雅黑" panose="020B0503020204020204" charset="-122"/>
              </a:rPr>
              <a:t>工业机器人</a:t>
            </a:r>
            <a:r>
              <a:rPr spc="30" dirty="0">
                <a:solidFill>
                  <a:prstClr val="black"/>
                </a:solidFill>
                <a:latin typeface="微软雅黑" panose="020B0503020204020204" charset="-122"/>
                <a:cs typeface="微软雅黑" panose="020B0503020204020204" charset="-122"/>
              </a:rPr>
              <a:t>及</a:t>
            </a:r>
            <a:r>
              <a:rPr spc="20" dirty="0">
                <a:solidFill>
                  <a:prstClr val="black"/>
                </a:solidFill>
                <a:latin typeface="微软雅黑" panose="020B0503020204020204" charset="-122"/>
                <a:cs typeface="微软雅黑" panose="020B0503020204020204" charset="-122"/>
              </a:rPr>
              <a:t>其点</a:t>
            </a:r>
            <a:r>
              <a:rPr spc="45" dirty="0">
                <a:solidFill>
                  <a:prstClr val="black"/>
                </a:solidFill>
                <a:latin typeface="微软雅黑" panose="020B0503020204020204" charset="-122"/>
                <a:cs typeface="微软雅黑" panose="020B0503020204020204" charset="-122"/>
              </a:rPr>
              <a:t>表</a:t>
            </a:r>
            <a:r>
              <a:rPr spc="20" dirty="0">
                <a:solidFill>
                  <a:prstClr val="black"/>
                </a:solidFill>
                <a:latin typeface="微软雅黑" panose="020B0503020204020204" charset="-122"/>
                <a:cs typeface="微软雅黑" panose="020B0503020204020204" charset="-122"/>
              </a:rPr>
              <a:t>，以</a:t>
            </a:r>
            <a:r>
              <a:rPr spc="30" dirty="0">
                <a:solidFill>
                  <a:prstClr val="black"/>
                </a:solidFill>
                <a:latin typeface="微软雅黑" panose="020B0503020204020204" charset="-122"/>
                <a:cs typeface="微软雅黑" panose="020B0503020204020204" charset="-122"/>
              </a:rPr>
              <a:t>及</a:t>
            </a:r>
            <a:r>
              <a:rPr spc="20" dirty="0">
                <a:solidFill>
                  <a:prstClr val="black"/>
                </a:solidFill>
                <a:latin typeface="微软雅黑" panose="020B0503020204020204" charset="-122"/>
                <a:cs typeface="微软雅黑" panose="020B0503020204020204" charset="-122"/>
              </a:rPr>
              <a:t>在基础点表</a:t>
            </a:r>
            <a:r>
              <a:rPr spc="30" dirty="0">
                <a:solidFill>
                  <a:prstClr val="black"/>
                </a:solidFill>
                <a:latin typeface="微软雅黑" panose="020B0503020204020204" charset="-122"/>
                <a:cs typeface="微软雅黑" panose="020B0503020204020204" charset="-122"/>
              </a:rPr>
              <a:t>之</a:t>
            </a:r>
            <a:r>
              <a:rPr spc="20" dirty="0">
                <a:solidFill>
                  <a:prstClr val="black"/>
                </a:solidFill>
                <a:latin typeface="微软雅黑" panose="020B0503020204020204" charset="-122"/>
                <a:cs typeface="微软雅黑" panose="020B0503020204020204" charset="-122"/>
              </a:rPr>
              <a:t>上派生出的</a:t>
            </a:r>
            <a:r>
              <a:rPr spc="30" dirty="0">
                <a:solidFill>
                  <a:prstClr val="black"/>
                </a:solidFill>
                <a:latin typeface="微软雅黑" panose="020B0503020204020204" charset="-122"/>
                <a:cs typeface="微软雅黑" panose="020B0503020204020204" charset="-122"/>
              </a:rPr>
              <a:t>一</a:t>
            </a:r>
            <a:r>
              <a:rPr spc="20" dirty="0">
                <a:solidFill>
                  <a:prstClr val="black"/>
                </a:solidFill>
                <a:latin typeface="微软雅黑" panose="020B0503020204020204" charset="-122"/>
                <a:cs typeface="微软雅黑" panose="020B0503020204020204" charset="-122"/>
              </a:rPr>
              <a:t>些关键属</a:t>
            </a:r>
            <a:r>
              <a:rPr spc="65" dirty="0">
                <a:solidFill>
                  <a:prstClr val="black"/>
                </a:solidFill>
                <a:latin typeface="微软雅黑" panose="020B0503020204020204" charset="-122"/>
                <a:cs typeface="微软雅黑" panose="020B0503020204020204" charset="-122"/>
              </a:rPr>
              <a:t>性</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如设备开机</a:t>
            </a:r>
            <a:r>
              <a:rPr spc="30" dirty="0">
                <a:solidFill>
                  <a:prstClr val="black"/>
                </a:solidFill>
                <a:latin typeface="微软雅黑" panose="020B0503020204020204" charset="-122"/>
                <a:cs typeface="微软雅黑" panose="020B0503020204020204" charset="-122"/>
              </a:rPr>
              <a:t>时</a:t>
            </a:r>
            <a:r>
              <a:rPr spc="40" dirty="0">
                <a:solidFill>
                  <a:prstClr val="black"/>
                </a:solidFill>
                <a:latin typeface="微软雅黑" panose="020B0503020204020204" charset="-122"/>
                <a:cs typeface="微软雅黑" panose="020B0503020204020204" charset="-122"/>
              </a:rPr>
              <a:t>长</a:t>
            </a:r>
            <a:r>
              <a:rPr dirty="0">
                <a:solidFill>
                  <a:prstClr val="black"/>
                </a:solidFill>
                <a:latin typeface="微软雅黑" panose="020B0503020204020204" charset="-122"/>
                <a:cs typeface="微软雅黑" panose="020B0503020204020204" charset="-122"/>
              </a:rPr>
              <a:t>、 </a:t>
            </a:r>
            <a:r>
              <a:rPr spc="20" dirty="0">
                <a:solidFill>
                  <a:prstClr val="black"/>
                </a:solidFill>
                <a:latin typeface="微软雅黑" panose="020B0503020204020204" charset="-122"/>
                <a:cs typeface="微软雅黑" panose="020B0503020204020204" charset="-122"/>
              </a:rPr>
              <a:t>作业效率如</a:t>
            </a:r>
            <a:r>
              <a:rPr spc="30" dirty="0">
                <a:solidFill>
                  <a:prstClr val="black"/>
                </a:solidFill>
                <a:latin typeface="微软雅黑" panose="020B0503020204020204" charset="-122"/>
                <a:cs typeface="微软雅黑" panose="020B0503020204020204" charset="-122"/>
              </a:rPr>
              <a:t>何</a:t>
            </a:r>
            <a:r>
              <a:rPr spc="20" dirty="0">
                <a:solidFill>
                  <a:prstClr val="black"/>
                </a:solidFill>
                <a:latin typeface="微软雅黑" panose="020B0503020204020204" charset="-122"/>
                <a:cs typeface="微软雅黑" panose="020B0503020204020204" charset="-122"/>
              </a:rPr>
              <a:t>等这些设备</a:t>
            </a:r>
            <a:r>
              <a:rPr spc="30" dirty="0">
                <a:solidFill>
                  <a:prstClr val="black"/>
                </a:solidFill>
                <a:latin typeface="微软雅黑" panose="020B0503020204020204" charset="-122"/>
                <a:cs typeface="微软雅黑" panose="020B0503020204020204" charset="-122"/>
              </a:rPr>
              <a:t>管</a:t>
            </a:r>
            <a:r>
              <a:rPr spc="20" dirty="0">
                <a:solidFill>
                  <a:prstClr val="black"/>
                </a:solidFill>
                <a:latin typeface="微软雅黑" panose="020B0503020204020204" charset="-122"/>
                <a:cs typeface="微软雅黑" panose="020B0503020204020204" charset="-122"/>
              </a:rPr>
              <a:t>理者关心的</a:t>
            </a:r>
            <a:r>
              <a:rPr spc="30" dirty="0">
                <a:solidFill>
                  <a:prstClr val="black"/>
                </a:solidFill>
                <a:latin typeface="微软雅黑" panose="020B0503020204020204" charset="-122"/>
                <a:cs typeface="微软雅黑" panose="020B0503020204020204" charset="-122"/>
              </a:rPr>
              <a:t>统</a:t>
            </a:r>
            <a:r>
              <a:rPr spc="20" dirty="0">
                <a:solidFill>
                  <a:prstClr val="black"/>
                </a:solidFill>
                <a:latin typeface="微软雅黑" panose="020B0503020204020204" charset="-122"/>
                <a:cs typeface="微软雅黑" panose="020B0503020204020204" charset="-122"/>
              </a:rPr>
              <a:t>计数</a:t>
            </a:r>
            <a:r>
              <a:rPr spc="75" dirty="0">
                <a:solidFill>
                  <a:prstClr val="black"/>
                </a:solidFill>
                <a:latin typeface="微软雅黑" panose="020B0503020204020204" charset="-122"/>
                <a:cs typeface="微软雅黑" panose="020B0503020204020204" charset="-122"/>
              </a:rPr>
              <a:t>据</a:t>
            </a:r>
            <a:r>
              <a:rPr spc="20"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平</a:t>
            </a:r>
            <a:r>
              <a:rPr spc="20" dirty="0">
                <a:solidFill>
                  <a:prstClr val="black"/>
                </a:solidFill>
                <a:latin typeface="微软雅黑" panose="020B0503020204020204" charset="-122"/>
                <a:cs typeface="微软雅黑" panose="020B0503020204020204" charset="-122"/>
              </a:rPr>
              <a:t>台建立该设</a:t>
            </a:r>
            <a:r>
              <a:rPr spc="30" dirty="0">
                <a:solidFill>
                  <a:prstClr val="black"/>
                </a:solidFill>
                <a:latin typeface="微软雅黑" panose="020B0503020204020204" charset="-122"/>
                <a:cs typeface="微软雅黑" panose="020B0503020204020204" charset="-122"/>
              </a:rPr>
              <a:t>备</a:t>
            </a:r>
            <a:r>
              <a:rPr spc="20" dirty="0">
                <a:solidFill>
                  <a:prstClr val="black"/>
                </a:solidFill>
                <a:latin typeface="微软雅黑" panose="020B0503020204020204" charset="-122"/>
                <a:cs typeface="微软雅黑" panose="020B0503020204020204" charset="-122"/>
              </a:rPr>
              <a:t>及物联网关</a:t>
            </a:r>
            <a:r>
              <a:rPr spc="3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模 </a:t>
            </a:r>
            <a:r>
              <a:rPr spc="20" dirty="0">
                <a:solidFill>
                  <a:prstClr val="black"/>
                </a:solidFill>
                <a:latin typeface="微软雅黑" panose="020B0503020204020204" charset="-122"/>
                <a:cs typeface="微软雅黑" panose="020B0503020204020204" charset="-122"/>
              </a:rPr>
              <a:t>型，并为设</a:t>
            </a:r>
            <a:r>
              <a:rPr spc="30" dirty="0">
                <a:solidFill>
                  <a:prstClr val="black"/>
                </a:solidFill>
                <a:latin typeface="微软雅黑" panose="020B0503020204020204" charset="-122"/>
                <a:cs typeface="微软雅黑" panose="020B0503020204020204" charset="-122"/>
              </a:rPr>
              <a:t>备</a:t>
            </a:r>
            <a:r>
              <a:rPr spc="20" dirty="0">
                <a:solidFill>
                  <a:prstClr val="black"/>
                </a:solidFill>
                <a:latin typeface="微软雅黑" panose="020B0503020204020204" charset="-122"/>
                <a:cs typeface="微软雅黑" panose="020B0503020204020204" charset="-122"/>
              </a:rPr>
              <a:t>物模型增加</a:t>
            </a:r>
            <a:r>
              <a:rPr spc="30" dirty="0">
                <a:solidFill>
                  <a:prstClr val="black"/>
                </a:solidFill>
                <a:latin typeface="微软雅黑" panose="020B0503020204020204" charset="-122"/>
                <a:cs typeface="微软雅黑" panose="020B0503020204020204" charset="-122"/>
              </a:rPr>
              <a:t>属</a:t>
            </a:r>
            <a:r>
              <a:rPr spc="45" dirty="0">
                <a:solidFill>
                  <a:prstClr val="black"/>
                </a:solidFill>
                <a:latin typeface="微软雅黑" panose="020B0503020204020204" charset="-122"/>
                <a:cs typeface="微软雅黑" panose="020B0503020204020204" charset="-122"/>
              </a:rPr>
              <a:t>性</a:t>
            </a:r>
            <a:r>
              <a:rPr spc="2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完成工</a:t>
            </a:r>
            <a:r>
              <a:rPr spc="30" dirty="0">
                <a:solidFill>
                  <a:prstClr val="black"/>
                </a:solidFill>
                <a:latin typeface="微软雅黑" panose="020B0503020204020204" charset="-122"/>
                <a:cs typeface="微软雅黑" panose="020B0503020204020204" charset="-122"/>
              </a:rPr>
              <a:t>业</a:t>
            </a:r>
            <a:r>
              <a:rPr spc="20" dirty="0">
                <a:solidFill>
                  <a:prstClr val="black"/>
                </a:solidFill>
                <a:latin typeface="微软雅黑" panose="020B0503020204020204" charset="-122"/>
                <a:cs typeface="微软雅黑" panose="020B0503020204020204" charset="-122"/>
              </a:rPr>
              <a:t>机器人物模</a:t>
            </a:r>
            <a:r>
              <a:rPr spc="30" dirty="0">
                <a:solidFill>
                  <a:prstClr val="black"/>
                </a:solidFill>
                <a:latin typeface="微软雅黑" panose="020B0503020204020204" charset="-122"/>
                <a:cs typeface="微软雅黑" panose="020B0503020204020204" charset="-122"/>
              </a:rPr>
              <a:t>型</a:t>
            </a:r>
            <a:r>
              <a:rPr spc="20" dirty="0">
                <a:solidFill>
                  <a:prstClr val="black"/>
                </a:solidFill>
                <a:latin typeface="微软雅黑" panose="020B0503020204020204" charset="-122"/>
                <a:cs typeface="微软雅黑" panose="020B0503020204020204" charset="-122"/>
              </a:rPr>
              <a:t>的定</a:t>
            </a:r>
            <a:r>
              <a:rPr spc="50" dirty="0">
                <a:solidFill>
                  <a:prstClr val="black"/>
                </a:solidFill>
                <a:latin typeface="微软雅黑" panose="020B0503020204020204" charset="-122"/>
                <a:cs typeface="微软雅黑" panose="020B0503020204020204" charset="-122"/>
              </a:rPr>
              <a:t>义</a:t>
            </a:r>
            <a:r>
              <a:rPr spc="20" dirty="0">
                <a:solidFill>
                  <a:prstClr val="black"/>
                </a:solidFill>
                <a:latin typeface="微软雅黑" panose="020B0503020204020204" charset="-122"/>
                <a:cs typeface="微软雅黑" panose="020B0503020204020204" charset="-122"/>
              </a:rPr>
              <a:t>。任</a:t>
            </a:r>
            <a:r>
              <a:rPr spc="30" dirty="0">
                <a:solidFill>
                  <a:prstClr val="black"/>
                </a:solidFill>
                <a:latin typeface="微软雅黑" panose="020B0503020204020204" charset="-122"/>
                <a:cs typeface="微软雅黑" panose="020B0503020204020204" charset="-122"/>
              </a:rPr>
              <a:t>务</a:t>
            </a:r>
            <a:r>
              <a:rPr spc="20" dirty="0">
                <a:solidFill>
                  <a:prstClr val="black"/>
                </a:solidFill>
                <a:latin typeface="微软雅黑" panose="020B0503020204020204" charset="-122"/>
                <a:cs typeface="微软雅黑" panose="020B0503020204020204" charset="-122"/>
              </a:rPr>
              <a:t>实施流程如图所示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96795" y="3147060"/>
            <a:ext cx="8598535" cy="2837815"/>
          </a:xfrm>
          <a:custGeom>
            <a:avLst/>
            <a:gdLst/>
            <a:ahLst/>
            <a:cxnLst/>
            <a:rect l="l" t="t" r="r" b="b"/>
            <a:pathLst>
              <a:path w="8598535" h="2837815">
                <a:moveTo>
                  <a:pt x="7179564" y="0"/>
                </a:moveTo>
                <a:lnTo>
                  <a:pt x="7179564" y="709421"/>
                </a:lnTo>
                <a:lnTo>
                  <a:pt x="0" y="709421"/>
                </a:lnTo>
                <a:lnTo>
                  <a:pt x="0" y="2128266"/>
                </a:lnTo>
                <a:lnTo>
                  <a:pt x="7179564" y="2128266"/>
                </a:lnTo>
                <a:lnTo>
                  <a:pt x="7179564" y="2837688"/>
                </a:lnTo>
                <a:lnTo>
                  <a:pt x="8598408" y="1418843"/>
                </a:lnTo>
                <a:lnTo>
                  <a:pt x="7179564" y="0"/>
                </a:lnTo>
                <a:close/>
              </a:path>
            </a:pathLst>
          </a:custGeom>
          <a:solidFill>
            <a:srgbClr val="CFD4EA"/>
          </a:solidFill>
        </p:spPr>
        <p:txBody>
          <a:bodyPr wrap="square" lIns="0" tIns="0" rIns="0" bIns="0" rtlCol="0"/>
          <a:lstStyle/>
          <a:p>
            <a:endParaRPr>
              <a:solidFill>
                <a:prstClr val="black"/>
              </a:solidFill>
            </a:endParaRPr>
          </a:p>
        </p:txBody>
      </p:sp>
      <p:sp>
        <p:nvSpPr>
          <p:cNvPr id="7" name="object 7"/>
          <p:cNvSpPr/>
          <p:nvPr/>
        </p:nvSpPr>
        <p:spPr>
          <a:xfrm>
            <a:off x="1986533" y="3999738"/>
            <a:ext cx="2242185" cy="1134110"/>
          </a:xfrm>
          <a:custGeom>
            <a:avLst/>
            <a:gdLst/>
            <a:ahLst/>
            <a:cxnLst/>
            <a:rect l="l" t="t" r="r" b="b"/>
            <a:pathLst>
              <a:path w="2242185" h="1134110">
                <a:moveTo>
                  <a:pt x="2052827" y="0"/>
                </a:moveTo>
                <a:lnTo>
                  <a:pt x="188976" y="0"/>
                </a:lnTo>
                <a:lnTo>
                  <a:pt x="138729" y="6748"/>
                </a:lnTo>
                <a:lnTo>
                  <a:pt x="93584" y="25795"/>
                </a:lnTo>
                <a:lnTo>
                  <a:pt x="55340" y="55340"/>
                </a:lnTo>
                <a:lnTo>
                  <a:pt x="25795" y="93584"/>
                </a:lnTo>
                <a:lnTo>
                  <a:pt x="6748" y="138729"/>
                </a:lnTo>
                <a:lnTo>
                  <a:pt x="0" y="188975"/>
                </a:lnTo>
                <a:lnTo>
                  <a:pt x="0" y="944880"/>
                </a:lnTo>
                <a:lnTo>
                  <a:pt x="6748" y="995126"/>
                </a:lnTo>
                <a:lnTo>
                  <a:pt x="25795" y="1040271"/>
                </a:lnTo>
                <a:lnTo>
                  <a:pt x="55340" y="1078515"/>
                </a:lnTo>
                <a:lnTo>
                  <a:pt x="93584" y="1108060"/>
                </a:lnTo>
                <a:lnTo>
                  <a:pt x="138729" y="1127107"/>
                </a:lnTo>
                <a:lnTo>
                  <a:pt x="188976" y="1133856"/>
                </a:lnTo>
                <a:lnTo>
                  <a:pt x="2052827" y="1133856"/>
                </a:lnTo>
                <a:lnTo>
                  <a:pt x="2103074" y="1127107"/>
                </a:lnTo>
                <a:lnTo>
                  <a:pt x="2148219" y="1108060"/>
                </a:lnTo>
                <a:lnTo>
                  <a:pt x="2186463" y="1078515"/>
                </a:lnTo>
                <a:lnTo>
                  <a:pt x="2216008" y="1040271"/>
                </a:lnTo>
                <a:lnTo>
                  <a:pt x="2235055" y="995126"/>
                </a:lnTo>
                <a:lnTo>
                  <a:pt x="2241804" y="944880"/>
                </a:lnTo>
                <a:lnTo>
                  <a:pt x="2241804" y="188975"/>
                </a:lnTo>
                <a:lnTo>
                  <a:pt x="2235055" y="138729"/>
                </a:lnTo>
                <a:lnTo>
                  <a:pt x="2216008" y="93584"/>
                </a:lnTo>
                <a:lnTo>
                  <a:pt x="2186463" y="55340"/>
                </a:lnTo>
                <a:lnTo>
                  <a:pt x="2148219" y="25795"/>
                </a:lnTo>
                <a:lnTo>
                  <a:pt x="2103074" y="6748"/>
                </a:lnTo>
                <a:lnTo>
                  <a:pt x="2052827" y="0"/>
                </a:lnTo>
                <a:close/>
              </a:path>
            </a:pathLst>
          </a:custGeom>
          <a:solidFill>
            <a:srgbClr val="4471C4"/>
          </a:solidFill>
        </p:spPr>
        <p:txBody>
          <a:bodyPr wrap="square" lIns="0" tIns="0" rIns="0" bIns="0" rtlCol="0"/>
          <a:lstStyle/>
          <a:p>
            <a:endParaRPr>
              <a:solidFill>
                <a:prstClr val="black"/>
              </a:solidFill>
            </a:endParaRPr>
          </a:p>
        </p:txBody>
      </p:sp>
      <p:sp>
        <p:nvSpPr>
          <p:cNvPr id="8" name="object 8"/>
          <p:cNvSpPr/>
          <p:nvPr/>
        </p:nvSpPr>
        <p:spPr>
          <a:xfrm>
            <a:off x="1986533" y="3999738"/>
            <a:ext cx="2242185" cy="1134110"/>
          </a:xfrm>
          <a:custGeom>
            <a:avLst/>
            <a:gdLst/>
            <a:ahLst/>
            <a:cxnLst/>
            <a:rect l="l" t="t" r="r" b="b"/>
            <a:pathLst>
              <a:path w="2242185" h="1134110">
                <a:moveTo>
                  <a:pt x="0" y="188975"/>
                </a:moveTo>
                <a:lnTo>
                  <a:pt x="6748" y="138729"/>
                </a:lnTo>
                <a:lnTo>
                  <a:pt x="25795" y="93584"/>
                </a:lnTo>
                <a:lnTo>
                  <a:pt x="55340" y="55340"/>
                </a:lnTo>
                <a:lnTo>
                  <a:pt x="93584" y="25795"/>
                </a:lnTo>
                <a:lnTo>
                  <a:pt x="138729" y="6748"/>
                </a:lnTo>
                <a:lnTo>
                  <a:pt x="188976" y="0"/>
                </a:lnTo>
                <a:lnTo>
                  <a:pt x="2052827" y="0"/>
                </a:lnTo>
                <a:lnTo>
                  <a:pt x="2103074" y="6748"/>
                </a:lnTo>
                <a:lnTo>
                  <a:pt x="2148219" y="25795"/>
                </a:lnTo>
                <a:lnTo>
                  <a:pt x="2186463" y="55340"/>
                </a:lnTo>
                <a:lnTo>
                  <a:pt x="2216008" y="93584"/>
                </a:lnTo>
                <a:lnTo>
                  <a:pt x="2235055" y="138729"/>
                </a:lnTo>
                <a:lnTo>
                  <a:pt x="2241804" y="188975"/>
                </a:lnTo>
                <a:lnTo>
                  <a:pt x="2241804" y="944880"/>
                </a:lnTo>
                <a:lnTo>
                  <a:pt x="2235055" y="995126"/>
                </a:lnTo>
                <a:lnTo>
                  <a:pt x="2216008" y="1040271"/>
                </a:lnTo>
                <a:lnTo>
                  <a:pt x="2186463" y="1078515"/>
                </a:lnTo>
                <a:lnTo>
                  <a:pt x="2148219" y="1108060"/>
                </a:lnTo>
                <a:lnTo>
                  <a:pt x="2103074" y="1127107"/>
                </a:lnTo>
                <a:lnTo>
                  <a:pt x="2052827" y="1133856"/>
                </a:lnTo>
                <a:lnTo>
                  <a:pt x="188976" y="1133856"/>
                </a:lnTo>
                <a:lnTo>
                  <a:pt x="138729" y="1127107"/>
                </a:lnTo>
                <a:lnTo>
                  <a:pt x="93584" y="1108060"/>
                </a:lnTo>
                <a:lnTo>
                  <a:pt x="55340" y="1078515"/>
                </a:lnTo>
                <a:lnTo>
                  <a:pt x="25795" y="1040271"/>
                </a:lnTo>
                <a:lnTo>
                  <a:pt x="6748" y="995126"/>
                </a:lnTo>
                <a:lnTo>
                  <a:pt x="0" y="944880"/>
                </a:lnTo>
                <a:lnTo>
                  <a:pt x="0" y="188975"/>
                </a:lnTo>
                <a:close/>
              </a:path>
            </a:pathLst>
          </a:custGeom>
          <a:ln w="19812">
            <a:solidFill>
              <a:srgbClr val="FFFFFF"/>
            </a:solidFill>
          </a:ln>
        </p:spPr>
        <p:txBody>
          <a:bodyPr wrap="square" lIns="0" tIns="0" rIns="0" bIns="0" rtlCol="0"/>
          <a:lstStyle/>
          <a:p>
            <a:endParaRPr>
              <a:solidFill>
                <a:prstClr val="black"/>
              </a:solidFill>
            </a:endParaRPr>
          </a:p>
        </p:txBody>
      </p:sp>
      <p:sp>
        <p:nvSpPr>
          <p:cNvPr id="9" name="object 9"/>
          <p:cNvSpPr txBox="1"/>
          <p:nvPr/>
        </p:nvSpPr>
        <p:spPr>
          <a:xfrm>
            <a:off x="2180335" y="4163791"/>
            <a:ext cx="1854200" cy="734060"/>
          </a:xfrm>
          <a:prstGeom prst="rect">
            <a:avLst/>
          </a:prstGeom>
        </p:spPr>
        <p:txBody>
          <a:bodyPr vert="horz" wrap="square" lIns="0" tIns="0" rIns="0" bIns="0" rtlCol="0">
            <a:spAutoFit/>
          </a:bodyPr>
          <a:lstStyle/>
          <a:p>
            <a:pPr marL="584200" marR="5080" indent="-571500">
              <a:lnSpc>
                <a:spcPct val="129000"/>
              </a:lnSpc>
            </a:pPr>
            <a:r>
              <a:rPr b="1" dirty="0">
                <a:solidFill>
                  <a:srgbClr val="FFFFFF"/>
                </a:solidFill>
                <a:latin typeface="微软雅黑" panose="020B0503020204020204" charset="-122"/>
                <a:cs typeface="微软雅黑" panose="020B0503020204020204" charset="-122"/>
              </a:rPr>
              <a:t>创建工业机器人网 关模型</a:t>
            </a:r>
            <a:endParaRPr>
              <a:solidFill>
                <a:prstClr val="black"/>
              </a:solidFill>
              <a:latin typeface="微软雅黑" panose="020B0503020204020204" charset="-122"/>
              <a:cs typeface="微软雅黑" panose="020B0503020204020204" charset="-122"/>
            </a:endParaRPr>
          </a:p>
        </p:txBody>
      </p:sp>
      <p:sp>
        <p:nvSpPr>
          <p:cNvPr id="10" name="object 10"/>
          <p:cNvSpPr/>
          <p:nvPr/>
        </p:nvSpPr>
        <p:spPr>
          <a:xfrm>
            <a:off x="4504182" y="3999738"/>
            <a:ext cx="2219325" cy="1134110"/>
          </a:xfrm>
          <a:custGeom>
            <a:avLst/>
            <a:gdLst/>
            <a:ahLst/>
            <a:cxnLst/>
            <a:rect l="l" t="t" r="r" b="b"/>
            <a:pathLst>
              <a:path w="2219325" h="1134110">
                <a:moveTo>
                  <a:pt x="2029968" y="0"/>
                </a:moveTo>
                <a:lnTo>
                  <a:pt x="188976" y="0"/>
                </a:lnTo>
                <a:lnTo>
                  <a:pt x="138729" y="6748"/>
                </a:lnTo>
                <a:lnTo>
                  <a:pt x="93584" y="25795"/>
                </a:lnTo>
                <a:lnTo>
                  <a:pt x="55340" y="55340"/>
                </a:lnTo>
                <a:lnTo>
                  <a:pt x="25795" y="93584"/>
                </a:lnTo>
                <a:lnTo>
                  <a:pt x="6748" y="138729"/>
                </a:lnTo>
                <a:lnTo>
                  <a:pt x="0" y="188975"/>
                </a:lnTo>
                <a:lnTo>
                  <a:pt x="0" y="944880"/>
                </a:lnTo>
                <a:lnTo>
                  <a:pt x="6748" y="995126"/>
                </a:lnTo>
                <a:lnTo>
                  <a:pt x="25795" y="1040271"/>
                </a:lnTo>
                <a:lnTo>
                  <a:pt x="55340" y="1078515"/>
                </a:lnTo>
                <a:lnTo>
                  <a:pt x="93584" y="1108060"/>
                </a:lnTo>
                <a:lnTo>
                  <a:pt x="138729" y="1127107"/>
                </a:lnTo>
                <a:lnTo>
                  <a:pt x="188976" y="1133856"/>
                </a:lnTo>
                <a:lnTo>
                  <a:pt x="2029968" y="1133856"/>
                </a:lnTo>
                <a:lnTo>
                  <a:pt x="2080214" y="1127107"/>
                </a:lnTo>
                <a:lnTo>
                  <a:pt x="2125359" y="1108060"/>
                </a:lnTo>
                <a:lnTo>
                  <a:pt x="2163603" y="1078515"/>
                </a:lnTo>
                <a:lnTo>
                  <a:pt x="2193148" y="1040271"/>
                </a:lnTo>
                <a:lnTo>
                  <a:pt x="2212195" y="995126"/>
                </a:lnTo>
                <a:lnTo>
                  <a:pt x="2218944" y="944880"/>
                </a:lnTo>
                <a:lnTo>
                  <a:pt x="2218944" y="188975"/>
                </a:lnTo>
                <a:lnTo>
                  <a:pt x="2212195" y="138729"/>
                </a:lnTo>
                <a:lnTo>
                  <a:pt x="2193148" y="93584"/>
                </a:lnTo>
                <a:lnTo>
                  <a:pt x="2163603" y="55340"/>
                </a:lnTo>
                <a:lnTo>
                  <a:pt x="2125359" y="25795"/>
                </a:lnTo>
                <a:lnTo>
                  <a:pt x="2080214" y="6748"/>
                </a:lnTo>
                <a:lnTo>
                  <a:pt x="2029968" y="0"/>
                </a:lnTo>
                <a:close/>
              </a:path>
            </a:pathLst>
          </a:custGeom>
          <a:solidFill>
            <a:srgbClr val="43BA8D"/>
          </a:solidFill>
        </p:spPr>
        <p:txBody>
          <a:bodyPr wrap="square" lIns="0" tIns="0" rIns="0" bIns="0" rtlCol="0"/>
          <a:lstStyle/>
          <a:p>
            <a:endParaRPr>
              <a:solidFill>
                <a:prstClr val="black"/>
              </a:solidFill>
            </a:endParaRPr>
          </a:p>
        </p:txBody>
      </p:sp>
      <p:sp>
        <p:nvSpPr>
          <p:cNvPr id="11" name="object 11"/>
          <p:cNvSpPr/>
          <p:nvPr/>
        </p:nvSpPr>
        <p:spPr>
          <a:xfrm>
            <a:off x="4504182" y="3999738"/>
            <a:ext cx="2219325" cy="1134110"/>
          </a:xfrm>
          <a:custGeom>
            <a:avLst/>
            <a:gdLst/>
            <a:ahLst/>
            <a:cxnLst/>
            <a:rect l="l" t="t" r="r" b="b"/>
            <a:pathLst>
              <a:path w="2219325" h="1134110">
                <a:moveTo>
                  <a:pt x="0" y="188975"/>
                </a:moveTo>
                <a:lnTo>
                  <a:pt x="6748" y="138729"/>
                </a:lnTo>
                <a:lnTo>
                  <a:pt x="25795" y="93584"/>
                </a:lnTo>
                <a:lnTo>
                  <a:pt x="55340" y="55340"/>
                </a:lnTo>
                <a:lnTo>
                  <a:pt x="93584" y="25795"/>
                </a:lnTo>
                <a:lnTo>
                  <a:pt x="138729" y="6748"/>
                </a:lnTo>
                <a:lnTo>
                  <a:pt x="188976" y="0"/>
                </a:lnTo>
                <a:lnTo>
                  <a:pt x="2029968" y="0"/>
                </a:lnTo>
                <a:lnTo>
                  <a:pt x="2080214" y="6748"/>
                </a:lnTo>
                <a:lnTo>
                  <a:pt x="2125359" y="25795"/>
                </a:lnTo>
                <a:lnTo>
                  <a:pt x="2163603" y="55340"/>
                </a:lnTo>
                <a:lnTo>
                  <a:pt x="2193148" y="93584"/>
                </a:lnTo>
                <a:lnTo>
                  <a:pt x="2212195" y="138729"/>
                </a:lnTo>
                <a:lnTo>
                  <a:pt x="2218944" y="188975"/>
                </a:lnTo>
                <a:lnTo>
                  <a:pt x="2218944" y="944880"/>
                </a:lnTo>
                <a:lnTo>
                  <a:pt x="2212195" y="995126"/>
                </a:lnTo>
                <a:lnTo>
                  <a:pt x="2193148" y="1040271"/>
                </a:lnTo>
                <a:lnTo>
                  <a:pt x="2163603" y="1078515"/>
                </a:lnTo>
                <a:lnTo>
                  <a:pt x="2125359" y="1108060"/>
                </a:lnTo>
                <a:lnTo>
                  <a:pt x="2080214" y="1127107"/>
                </a:lnTo>
                <a:lnTo>
                  <a:pt x="2029968" y="1133856"/>
                </a:lnTo>
                <a:lnTo>
                  <a:pt x="188976" y="1133856"/>
                </a:lnTo>
                <a:lnTo>
                  <a:pt x="138729" y="1127107"/>
                </a:lnTo>
                <a:lnTo>
                  <a:pt x="93584" y="1108060"/>
                </a:lnTo>
                <a:lnTo>
                  <a:pt x="55340" y="1078515"/>
                </a:lnTo>
                <a:lnTo>
                  <a:pt x="25795" y="1040271"/>
                </a:lnTo>
                <a:lnTo>
                  <a:pt x="6748" y="995126"/>
                </a:lnTo>
                <a:lnTo>
                  <a:pt x="0" y="944880"/>
                </a:lnTo>
                <a:lnTo>
                  <a:pt x="0" y="188975"/>
                </a:lnTo>
                <a:close/>
              </a:path>
            </a:pathLst>
          </a:custGeom>
          <a:ln w="19811">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4686046" y="4163791"/>
            <a:ext cx="1854200" cy="734060"/>
          </a:xfrm>
          <a:prstGeom prst="rect">
            <a:avLst/>
          </a:prstGeom>
        </p:spPr>
        <p:txBody>
          <a:bodyPr vert="horz" wrap="square" lIns="0" tIns="0" rIns="0" bIns="0" rtlCol="0">
            <a:spAutoFit/>
          </a:bodyPr>
          <a:lstStyle/>
          <a:p>
            <a:pPr marL="584200" marR="5080" indent="-571500">
              <a:lnSpc>
                <a:spcPct val="129000"/>
              </a:lnSpc>
            </a:pPr>
            <a:r>
              <a:rPr b="1" dirty="0">
                <a:solidFill>
                  <a:srgbClr val="FFFFFF"/>
                </a:solidFill>
                <a:latin typeface="微软雅黑" panose="020B0503020204020204" charset="-122"/>
                <a:cs typeface="微软雅黑" panose="020B0503020204020204" charset="-122"/>
              </a:rPr>
              <a:t>创建工业机器人设 备模型</a:t>
            </a:r>
            <a:endParaRPr>
              <a:solidFill>
                <a:prstClr val="black"/>
              </a:solidFill>
              <a:latin typeface="微软雅黑" panose="020B0503020204020204" charset="-122"/>
              <a:cs typeface="微软雅黑" panose="020B0503020204020204" charset="-122"/>
            </a:endParaRPr>
          </a:p>
        </p:txBody>
      </p:sp>
      <p:sp>
        <p:nvSpPr>
          <p:cNvPr id="13" name="object 13"/>
          <p:cNvSpPr/>
          <p:nvPr/>
        </p:nvSpPr>
        <p:spPr>
          <a:xfrm>
            <a:off x="6936485" y="4010405"/>
            <a:ext cx="2100580" cy="1135380"/>
          </a:xfrm>
          <a:custGeom>
            <a:avLst/>
            <a:gdLst/>
            <a:ahLst/>
            <a:cxnLst/>
            <a:rect l="l" t="t" r="r" b="b"/>
            <a:pathLst>
              <a:path w="2100579" h="1135379">
                <a:moveTo>
                  <a:pt x="1910842" y="0"/>
                </a:moveTo>
                <a:lnTo>
                  <a:pt x="189230" y="0"/>
                </a:lnTo>
                <a:lnTo>
                  <a:pt x="138920" y="6758"/>
                </a:lnTo>
                <a:lnTo>
                  <a:pt x="93716" y="25832"/>
                </a:lnTo>
                <a:lnTo>
                  <a:pt x="55419" y="55419"/>
                </a:lnTo>
                <a:lnTo>
                  <a:pt x="25832" y="93716"/>
                </a:lnTo>
                <a:lnTo>
                  <a:pt x="6758" y="138920"/>
                </a:lnTo>
                <a:lnTo>
                  <a:pt x="0" y="189230"/>
                </a:lnTo>
                <a:lnTo>
                  <a:pt x="0" y="946150"/>
                </a:lnTo>
                <a:lnTo>
                  <a:pt x="6758" y="996459"/>
                </a:lnTo>
                <a:lnTo>
                  <a:pt x="25832" y="1041663"/>
                </a:lnTo>
                <a:lnTo>
                  <a:pt x="55419" y="1079960"/>
                </a:lnTo>
                <a:lnTo>
                  <a:pt x="93716" y="1109547"/>
                </a:lnTo>
                <a:lnTo>
                  <a:pt x="138920" y="1128621"/>
                </a:lnTo>
                <a:lnTo>
                  <a:pt x="189230" y="1135380"/>
                </a:lnTo>
                <a:lnTo>
                  <a:pt x="1910842" y="1135380"/>
                </a:lnTo>
                <a:lnTo>
                  <a:pt x="1961151" y="1128621"/>
                </a:lnTo>
                <a:lnTo>
                  <a:pt x="2006355" y="1109547"/>
                </a:lnTo>
                <a:lnTo>
                  <a:pt x="2044652" y="1079960"/>
                </a:lnTo>
                <a:lnTo>
                  <a:pt x="2074239" y="1041663"/>
                </a:lnTo>
                <a:lnTo>
                  <a:pt x="2093313" y="996459"/>
                </a:lnTo>
                <a:lnTo>
                  <a:pt x="2100072" y="946150"/>
                </a:lnTo>
                <a:lnTo>
                  <a:pt x="2100072" y="189230"/>
                </a:lnTo>
                <a:lnTo>
                  <a:pt x="2093313" y="138920"/>
                </a:lnTo>
                <a:lnTo>
                  <a:pt x="2074239" y="93716"/>
                </a:lnTo>
                <a:lnTo>
                  <a:pt x="2044652" y="55419"/>
                </a:lnTo>
                <a:lnTo>
                  <a:pt x="2006355" y="25832"/>
                </a:lnTo>
                <a:lnTo>
                  <a:pt x="1961151" y="6758"/>
                </a:lnTo>
                <a:lnTo>
                  <a:pt x="1910842" y="0"/>
                </a:lnTo>
                <a:close/>
              </a:path>
            </a:pathLst>
          </a:custGeom>
          <a:solidFill>
            <a:srgbClr val="6FAC46"/>
          </a:solidFill>
        </p:spPr>
        <p:txBody>
          <a:bodyPr wrap="square" lIns="0" tIns="0" rIns="0" bIns="0" rtlCol="0"/>
          <a:lstStyle/>
          <a:p>
            <a:endParaRPr>
              <a:solidFill>
                <a:prstClr val="black"/>
              </a:solidFill>
            </a:endParaRPr>
          </a:p>
        </p:txBody>
      </p:sp>
      <p:sp>
        <p:nvSpPr>
          <p:cNvPr id="14" name="object 14"/>
          <p:cNvSpPr/>
          <p:nvPr/>
        </p:nvSpPr>
        <p:spPr>
          <a:xfrm>
            <a:off x="6936485" y="4010405"/>
            <a:ext cx="2100580" cy="1135380"/>
          </a:xfrm>
          <a:custGeom>
            <a:avLst/>
            <a:gdLst/>
            <a:ahLst/>
            <a:cxnLst/>
            <a:rect l="l" t="t" r="r" b="b"/>
            <a:pathLst>
              <a:path w="2100579" h="1135379">
                <a:moveTo>
                  <a:pt x="0" y="189230"/>
                </a:moveTo>
                <a:lnTo>
                  <a:pt x="6758" y="138920"/>
                </a:lnTo>
                <a:lnTo>
                  <a:pt x="25832" y="93716"/>
                </a:lnTo>
                <a:lnTo>
                  <a:pt x="55419" y="55419"/>
                </a:lnTo>
                <a:lnTo>
                  <a:pt x="93716" y="25832"/>
                </a:lnTo>
                <a:lnTo>
                  <a:pt x="138920" y="6758"/>
                </a:lnTo>
                <a:lnTo>
                  <a:pt x="189230" y="0"/>
                </a:lnTo>
                <a:lnTo>
                  <a:pt x="1910842" y="0"/>
                </a:lnTo>
                <a:lnTo>
                  <a:pt x="1961151" y="6758"/>
                </a:lnTo>
                <a:lnTo>
                  <a:pt x="2006355" y="25832"/>
                </a:lnTo>
                <a:lnTo>
                  <a:pt x="2044652" y="55419"/>
                </a:lnTo>
                <a:lnTo>
                  <a:pt x="2074239" y="93716"/>
                </a:lnTo>
                <a:lnTo>
                  <a:pt x="2093313" y="138920"/>
                </a:lnTo>
                <a:lnTo>
                  <a:pt x="2100072" y="189230"/>
                </a:lnTo>
                <a:lnTo>
                  <a:pt x="2100072" y="946150"/>
                </a:lnTo>
                <a:lnTo>
                  <a:pt x="2093313" y="996459"/>
                </a:lnTo>
                <a:lnTo>
                  <a:pt x="2074239" y="1041663"/>
                </a:lnTo>
                <a:lnTo>
                  <a:pt x="2044652" y="1079960"/>
                </a:lnTo>
                <a:lnTo>
                  <a:pt x="2006355" y="1109547"/>
                </a:lnTo>
                <a:lnTo>
                  <a:pt x="1961151" y="1128621"/>
                </a:lnTo>
                <a:lnTo>
                  <a:pt x="1910842" y="1135380"/>
                </a:lnTo>
                <a:lnTo>
                  <a:pt x="189230" y="1135380"/>
                </a:lnTo>
                <a:lnTo>
                  <a:pt x="138920" y="1128621"/>
                </a:lnTo>
                <a:lnTo>
                  <a:pt x="93716" y="1109547"/>
                </a:lnTo>
                <a:lnTo>
                  <a:pt x="55419" y="1079960"/>
                </a:lnTo>
                <a:lnTo>
                  <a:pt x="25832" y="1041663"/>
                </a:lnTo>
                <a:lnTo>
                  <a:pt x="6758" y="996459"/>
                </a:lnTo>
                <a:lnTo>
                  <a:pt x="0" y="946150"/>
                </a:lnTo>
                <a:lnTo>
                  <a:pt x="0" y="189230"/>
                </a:lnTo>
                <a:close/>
              </a:path>
            </a:pathLst>
          </a:custGeom>
          <a:ln w="19812">
            <a:solidFill>
              <a:srgbClr val="FFFFFF"/>
            </a:solidFill>
          </a:ln>
        </p:spPr>
        <p:txBody>
          <a:bodyPr wrap="square" lIns="0" tIns="0" rIns="0" bIns="0" rtlCol="0"/>
          <a:lstStyle/>
          <a:p>
            <a:endParaRPr>
              <a:solidFill>
                <a:prstClr val="black"/>
              </a:solidFill>
            </a:endParaRPr>
          </a:p>
        </p:txBody>
      </p:sp>
      <p:sp>
        <p:nvSpPr>
          <p:cNvPr id="15" name="object 15"/>
          <p:cNvSpPr txBox="1"/>
          <p:nvPr/>
        </p:nvSpPr>
        <p:spPr>
          <a:xfrm>
            <a:off x="7058914" y="4175475"/>
            <a:ext cx="1854200" cy="734060"/>
          </a:xfrm>
          <a:prstGeom prst="rect">
            <a:avLst/>
          </a:prstGeom>
        </p:spPr>
        <p:txBody>
          <a:bodyPr vert="horz" wrap="square" lIns="0" tIns="0" rIns="0" bIns="0" rtlCol="0">
            <a:spAutoFit/>
          </a:bodyPr>
          <a:lstStyle/>
          <a:p>
            <a:pPr marL="698500" marR="5080" indent="-685800">
              <a:lnSpc>
                <a:spcPct val="129000"/>
              </a:lnSpc>
            </a:pPr>
            <a:r>
              <a:rPr b="1" dirty="0">
                <a:solidFill>
                  <a:srgbClr val="FFFFFF"/>
                </a:solidFill>
                <a:latin typeface="微软雅黑" panose="020B0503020204020204" charset="-122"/>
                <a:cs typeface="微软雅黑" panose="020B0503020204020204" charset="-122"/>
              </a:rPr>
              <a:t>配置物模型的原生 属性</a:t>
            </a:r>
            <a:endParaRPr>
              <a:solidFill>
                <a:prstClr val="black"/>
              </a:solidFill>
              <a:latin typeface="微软雅黑" panose="020B0503020204020204" charset="-122"/>
              <a:cs typeface="微软雅黑" panose="020B0503020204020204" charset="-122"/>
            </a:endParaRPr>
          </a:p>
        </p:txBody>
      </p:sp>
      <p:sp>
        <p:nvSpPr>
          <p:cNvPr id="16" name="object 1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186383" y="1475358"/>
            <a:ext cx="10022840" cy="2219960"/>
          </a:xfrm>
          <a:prstGeom prst="rect">
            <a:avLst/>
          </a:prstGeom>
        </p:spPr>
        <p:txBody>
          <a:bodyPr vert="horz" wrap="square" lIns="0" tIns="0" rIns="0" bIns="0" rtlCol="0">
            <a:spAutoFit/>
          </a:bodyPr>
          <a:lstStyle/>
          <a:p>
            <a:pPr marL="12700" marR="5080" indent="421640">
              <a:lnSpc>
                <a:spcPct val="150000"/>
              </a:lnSpc>
            </a:pPr>
            <a:r>
              <a:rPr sz="1600" spc="-5" dirty="0">
                <a:solidFill>
                  <a:prstClr val="black"/>
                </a:solidFill>
                <a:latin typeface="微软雅黑" panose="020B0503020204020204" charset="-122"/>
                <a:cs typeface="微软雅黑" panose="020B0503020204020204" charset="-122"/>
              </a:rPr>
              <a:t>想</a:t>
            </a:r>
            <a:r>
              <a:rPr sz="1600" spc="5" dirty="0">
                <a:solidFill>
                  <a:prstClr val="black"/>
                </a:solidFill>
                <a:latin typeface="微软雅黑" panose="020B0503020204020204" charset="-122"/>
                <a:cs typeface="微软雅黑" panose="020B0503020204020204" charset="-122"/>
              </a:rPr>
              <a:t>象这样一</a:t>
            </a:r>
            <a:r>
              <a:rPr sz="1600" spc="-5"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场</a:t>
            </a:r>
            <a:r>
              <a:rPr sz="1600" spc="10" dirty="0">
                <a:solidFill>
                  <a:prstClr val="black"/>
                </a:solidFill>
                <a:latin typeface="微软雅黑" panose="020B0503020204020204" charset="-122"/>
                <a:cs typeface="微软雅黑" panose="020B0503020204020204" charset="-122"/>
              </a:rPr>
              <a:t>景</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果你</a:t>
            </a:r>
            <a:r>
              <a:rPr sz="1600" spc="-5"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在一</a:t>
            </a:r>
            <a:r>
              <a:rPr sz="1600" spc="-5"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生产车</a:t>
            </a:r>
            <a:r>
              <a:rPr sz="1600" spc="-5" dirty="0">
                <a:solidFill>
                  <a:prstClr val="black"/>
                </a:solidFill>
                <a:latin typeface="微软雅黑" panose="020B0503020204020204" charset="-122"/>
                <a:cs typeface="微软雅黑" panose="020B0503020204020204" charset="-122"/>
              </a:rPr>
              <a:t>间</a:t>
            </a:r>
            <a:r>
              <a:rPr sz="1600" spc="5" dirty="0">
                <a:solidFill>
                  <a:prstClr val="black"/>
                </a:solidFill>
                <a:latin typeface="微软雅黑" panose="020B0503020204020204" charset="-122"/>
                <a:cs typeface="微软雅黑" panose="020B0503020204020204" charset="-122"/>
              </a:rPr>
              <a:t>推行</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字孪生</a:t>
            </a:r>
            <a:r>
              <a:rPr sz="1600" spc="-5" dirty="0">
                <a:solidFill>
                  <a:prstClr val="black"/>
                </a:solidFill>
                <a:latin typeface="微软雅黑" panose="020B0503020204020204" charset="-122"/>
                <a:cs typeface="微软雅黑" panose="020B0503020204020204" charset="-122"/>
              </a:rPr>
              <a:t>技</a:t>
            </a:r>
            <a:r>
              <a:rPr sz="1600" spc="15" dirty="0">
                <a:solidFill>
                  <a:prstClr val="black"/>
                </a:solidFill>
                <a:latin typeface="微软雅黑" panose="020B0503020204020204" charset="-122"/>
                <a:cs typeface="微软雅黑" panose="020B0503020204020204" charset="-122"/>
              </a:rPr>
              <a:t>术</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希</a:t>
            </a:r>
            <a:r>
              <a:rPr sz="1600" spc="5" dirty="0">
                <a:solidFill>
                  <a:prstClr val="black"/>
                </a:solidFill>
                <a:latin typeface="微软雅黑" panose="020B0503020204020204" charset="-122"/>
                <a:cs typeface="微软雅黑" panose="020B0503020204020204" charset="-122"/>
              </a:rPr>
              <a:t>望利用</a:t>
            </a:r>
            <a:r>
              <a:rPr sz="1600" spc="-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络远</a:t>
            </a:r>
            <a:r>
              <a:rPr sz="1600" spc="-5"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掌握车</a:t>
            </a:r>
            <a:r>
              <a:rPr sz="1600" spc="-5" dirty="0">
                <a:solidFill>
                  <a:prstClr val="black"/>
                </a:solidFill>
                <a:latin typeface="微软雅黑" panose="020B0503020204020204" charset="-122"/>
                <a:cs typeface="微软雅黑" panose="020B0503020204020204" charset="-122"/>
              </a:rPr>
              <a:t>间</a:t>
            </a:r>
            <a:r>
              <a:rPr sz="1600" spc="5" dirty="0">
                <a:solidFill>
                  <a:prstClr val="black"/>
                </a:solidFill>
                <a:latin typeface="微软雅黑" panose="020B0503020204020204" charset="-122"/>
                <a:cs typeface="微软雅黑" panose="020B0503020204020204" charset="-122"/>
              </a:rPr>
              <a:t>里每</a:t>
            </a:r>
            <a:r>
              <a:rPr sz="1600" spc="-5" dirty="0">
                <a:solidFill>
                  <a:prstClr val="black"/>
                </a:solidFill>
                <a:latin typeface="微软雅黑" panose="020B0503020204020204" charset="-122"/>
                <a:cs typeface="微软雅黑" panose="020B0503020204020204" charset="-122"/>
              </a:rPr>
              <a:t>台机器 </a:t>
            </a:r>
            <a:r>
              <a:rPr sz="1600" dirty="0">
                <a:solidFill>
                  <a:prstClr val="black"/>
                </a:solidFill>
                <a:latin typeface="微软雅黑" panose="020B0503020204020204" charset="-122"/>
                <a:cs typeface="微软雅黑" panose="020B0503020204020204" charset="-122"/>
              </a:rPr>
              <a:t>人的工作状态</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并且远程控制</a:t>
            </a:r>
            <a:r>
              <a:rPr sz="1600" spc="-5" dirty="0">
                <a:solidFill>
                  <a:prstClr val="black"/>
                </a:solidFill>
                <a:latin typeface="微软雅黑" panose="020B0503020204020204" charset="-122"/>
                <a:cs typeface="微软雅黑" panose="020B0503020204020204" charset="-122"/>
              </a:rPr>
              <a:t>它</a:t>
            </a:r>
            <a:r>
              <a:rPr sz="1600" dirty="0">
                <a:solidFill>
                  <a:prstClr val="black"/>
                </a:solidFill>
                <a:latin typeface="微软雅黑" panose="020B0503020204020204" charset="-122"/>
                <a:cs typeface="微软雅黑" panose="020B0503020204020204" charset="-122"/>
              </a:rPr>
              <a:t>开</a:t>
            </a:r>
            <a:r>
              <a:rPr sz="1600" spc="10" dirty="0">
                <a:solidFill>
                  <a:prstClr val="black"/>
                </a:solidFill>
                <a:latin typeface="微软雅黑" panose="020B0503020204020204" charset="-122"/>
                <a:cs typeface="微软雅黑" panose="020B0503020204020204" charset="-122"/>
              </a:rPr>
              <a:t>关</a:t>
            </a:r>
            <a:r>
              <a:rPr sz="1600" dirty="0">
                <a:solidFill>
                  <a:prstClr val="black"/>
                </a:solidFill>
                <a:latin typeface="微软雅黑" panose="020B0503020204020204" charset="-122"/>
                <a:cs typeface="微软雅黑" panose="020B0503020204020204" charset="-122"/>
              </a:rPr>
              <a:t>。这时候</a:t>
            </a:r>
            <a:r>
              <a:rPr sz="1600" spc="-5" dirty="0">
                <a:solidFill>
                  <a:prstClr val="black"/>
                </a:solidFill>
                <a:latin typeface="微软雅黑" panose="020B0503020204020204" charset="-122"/>
                <a:cs typeface="微软雅黑" panose="020B0503020204020204" charset="-122"/>
              </a:rPr>
              <a:t>软</a:t>
            </a:r>
            <a:r>
              <a:rPr sz="1600" dirty="0">
                <a:solidFill>
                  <a:prstClr val="black"/>
                </a:solidFill>
                <a:latin typeface="微软雅黑" panose="020B0503020204020204" charset="-122"/>
                <a:cs typeface="微软雅黑" panose="020B0503020204020204" charset="-122"/>
              </a:rPr>
              <a:t>件开发人</a:t>
            </a:r>
            <a:r>
              <a:rPr sz="1600" spc="5" dirty="0">
                <a:solidFill>
                  <a:prstClr val="black"/>
                </a:solidFill>
                <a:latin typeface="微软雅黑" panose="020B0503020204020204" charset="-122"/>
                <a:cs typeface="微软雅黑" panose="020B0503020204020204" charset="-122"/>
              </a:rPr>
              <a:t>员</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就</a:t>
            </a:r>
            <a:r>
              <a:rPr sz="1600" dirty="0">
                <a:solidFill>
                  <a:prstClr val="black"/>
                </a:solidFill>
                <a:latin typeface="微软雅黑" panose="020B0503020204020204" charset="-122"/>
                <a:cs typeface="微软雅黑" panose="020B0503020204020204" charset="-122"/>
              </a:rPr>
              <a:t>需要逐一对接</a:t>
            </a:r>
            <a:r>
              <a:rPr sz="1600" spc="-5" dirty="0">
                <a:solidFill>
                  <a:prstClr val="black"/>
                </a:solidFill>
                <a:latin typeface="微软雅黑" panose="020B0503020204020204" charset="-122"/>
                <a:cs typeface="微软雅黑" panose="020B0503020204020204" charset="-122"/>
              </a:rPr>
              <a:t>每</a:t>
            </a:r>
            <a:r>
              <a:rPr sz="1600" dirty="0">
                <a:solidFill>
                  <a:prstClr val="black"/>
                </a:solidFill>
                <a:latin typeface="微软雅黑" panose="020B0503020204020204" charset="-122"/>
                <a:cs typeface="微软雅黑" panose="020B0503020204020204" charset="-122"/>
              </a:rPr>
              <a:t>一台机器人的</a:t>
            </a:r>
            <a:r>
              <a:rPr sz="1600" spc="-5" dirty="0">
                <a:solidFill>
                  <a:prstClr val="black"/>
                </a:solidFill>
                <a:latin typeface="微软雅黑" panose="020B0503020204020204" charset="-122"/>
                <a:cs typeface="微软雅黑" panose="020B0503020204020204" charset="-122"/>
              </a:rPr>
              <a:t>接</a:t>
            </a:r>
            <a:r>
              <a:rPr sz="1600" dirty="0">
                <a:solidFill>
                  <a:prstClr val="black"/>
                </a:solidFill>
                <a:latin typeface="微软雅黑" panose="020B0503020204020204" charset="-122"/>
                <a:cs typeface="微软雅黑" panose="020B0503020204020204" charset="-122"/>
              </a:rPr>
              <a:t>口和控制指</a:t>
            </a:r>
            <a:r>
              <a:rPr sz="1600" spc="25" dirty="0">
                <a:solidFill>
                  <a:prstClr val="black"/>
                </a:solidFill>
                <a:latin typeface="微软雅黑" panose="020B0503020204020204" charset="-122"/>
                <a:cs typeface="微软雅黑" panose="020B0503020204020204" charset="-122"/>
              </a:rPr>
              <a:t>令</a:t>
            </a:r>
            <a:r>
              <a:rPr sz="1600" spc="-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而车间往往有较多机器</a:t>
            </a:r>
            <a:r>
              <a:rPr sz="1600" spc="-5" dirty="0">
                <a:solidFill>
                  <a:prstClr val="black"/>
                </a:solidFill>
                <a:latin typeface="微软雅黑" panose="020B0503020204020204" charset="-122"/>
                <a:cs typeface="微软雅黑" panose="020B0503020204020204" charset="-122"/>
              </a:rPr>
              <a:t>人</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且</a:t>
            </a:r>
            <a:r>
              <a:rPr sz="1600" spc="-1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号</a:t>
            </a:r>
            <a:r>
              <a:rPr sz="1600" dirty="0">
                <a:solidFill>
                  <a:prstClr val="black"/>
                </a:solidFill>
                <a:latin typeface="微软雅黑" panose="020B0503020204020204" charset="-122"/>
                <a:cs typeface="微软雅黑" panose="020B0503020204020204" charset="-122"/>
              </a:rPr>
              <a:t>或</a:t>
            </a:r>
            <a:r>
              <a:rPr sz="1600" spc="-5" dirty="0">
                <a:solidFill>
                  <a:prstClr val="black"/>
                </a:solidFill>
                <a:latin typeface="微软雅黑" panose="020B0503020204020204" charset="-122"/>
                <a:cs typeface="微软雅黑" panose="020B0503020204020204" charset="-122"/>
              </a:rPr>
              <a:t>品</a:t>
            </a:r>
            <a:r>
              <a:rPr sz="1600" spc="-10" dirty="0">
                <a:solidFill>
                  <a:prstClr val="black"/>
                </a:solidFill>
                <a:latin typeface="微软雅黑" panose="020B0503020204020204" charset="-122"/>
                <a:cs typeface="微软雅黑" panose="020B0503020204020204" charset="-122"/>
              </a:rPr>
              <a:t>牌</a:t>
            </a:r>
            <a:r>
              <a:rPr sz="1600"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同</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这</a:t>
            </a:r>
            <a:r>
              <a:rPr sz="1600" spc="-5" dirty="0">
                <a:solidFill>
                  <a:prstClr val="black"/>
                </a:solidFill>
                <a:latin typeface="微软雅黑" panose="020B0503020204020204" charset="-122"/>
                <a:cs typeface="微软雅黑" panose="020B0503020204020204" charset="-122"/>
              </a:rPr>
              <a:t>会</a:t>
            </a:r>
            <a:r>
              <a:rPr sz="1600" spc="-10" dirty="0">
                <a:solidFill>
                  <a:prstClr val="black"/>
                </a:solidFill>
                <a:latin typeface="微软雅黑" panose="020B0503020204020204" charset="-122"/>
                <a:cs typeface="微软雅黑" panose="020B0503020204020204" charset="-122"/>
              </a:rPr>
              <a:t>导</a:t>
            </a:r>
            <a:r>
              <a:rPr sz="1600" dirty="0">
                <a:solidFill>
                  <a:prstClr val="black"/>
                </a:solidFill>
                <a:latin typeface="微软雅黑" panose="020B0503020204020204" charset="-122"/>
                <a:cs typeface="微软雅黑" panose="020B0503020204020204" charset="-122"/>
              </a:rPr>
              <a:t>致</a:t>
            </a:r>
            <a:r>
              <a:rPr sz="1600" spc="-5" dirty="0">
                <a:solidFill>
                  <a:prstClr val="black"/>
                </a:solidFill>
                <a:latin typeface="微软雅黑" panose="020B0503020204020204" charset="-122"/>
                <a:cs typeface="微软雅黑" panose="020B0503020204020204" charset="-122"/>
              </a:rPr>
              <a:t>开</a:t>
            </a:r>
            <a:r>
              <a:rPr sz="1600" spc="-10" dirty="0">
                <a:solidFill>
                  <a:prstClr val="black"/>
                </a:solidFill>
                <a:latin typeface="微软雅黑" panose="020B0503020204020204" charset="-122"/>
                <a:cs typeface="微软雅黑" panose="020B0503020204020204" charset="-122"/>
              </a:rPr>
              <a:t>发</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作</a:t>
            </a:r>
            <a:r>
              <a:rPr sz="1600" spc="-10" dirty="0">
                <a:solidFill>
                  <a:prstClr val="black"/>
                </a:solidFill>
                <a:latin typeface="微软雅黑" panose="020B0503020204020204" charset="-122"/>
                <a:cs typeface="微软雅黑" panose="020B0503020204020204" charset="-122"/>
              </a:rPr>
              <a:t>量</a:t>
            </a:r>
            <a:r>
              <a:rPr sz="1600" dirty="0">
                <a:solidFill>
                  <a:prstClr val="black"/>
                </a:solidFill>
                <a:latin typeface="微软雅黑" panose="020B0503020204020204" charset="-122"/>
                <a:cs typeface="微软雅黑" panose="020B0503020204020204" charset="-122"/>
              </a:rPr>
              <a:t>巨</a:t>
            </a:r>
            <a:r>
              <a:rPr sz="1600" spc="5" dirty="0">
                <a:solidFill>
                  <a:prstClr val="black"/>
                </a:solidFill>
                <a:latin typeface="微软雅黑" panose="020B0503020204020204" charset="-122"/>
                <a:cs typeface="微软雅黑" panose="020B0503020204020204" charset="-122"/>
              </a:rPr>
              <a:t>大</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扩</a:t>
            </a:r>
            <a:r>
              <a:rPr sz="1600" spc="-5" dirty="0">
                <a:solidFill>
                  <a:prstClr val="black"/>
                </a:solidFill>
                <a:latin typeface="微软雅黑" panose="020B0503020204020204" charset="-122"/>
                <a:cs typeface="微软雅黑" panose="020B0503020204020204" charset="-122"/>
              </a:rPr>
              <a:t>展起</a:t>
            </a:r>
            <a:r>
              <a:rPr sz="1600" spc="5" dirty="0">
                <a:solidFill>
                  <a:prstClr val="black"/>
                </a:solidFill>
                <a:latin typeface="微软雅黑" panose="020B0503020204020204" charset="-122"/>
                <a:cs typeface="微软雅黑" panose="020B0503020204020204" charset="-122"/>
              </a:rPr>
              <a:t>来</a:t>
            </a:r>
            <a:r>
              <a:rPr sz="1600" spc="-5" dirty="0">
                <a:solidFill>
                  <a:prstClr val="black"/>
                </a:solidFill>
                <a:latin typeface="微软雅黑" panose="020B0503020204020204" charset="-122"/>
                <a:cs typeface="微软雅黑" panose="020B0503020204020204" charset="-122"/>
              </a:rPr>
              <a:t>非常</a:t>
            </a:r>
            <a:r>
              <a:rPr sz="1600" spc="5" dirty="0">
                <a:solidFill>
                  <a:prstClr val="black"/>
                </a:solidFill>
                <a:latin typeface="微软雅黑" panose="020B0503020204020204" charset="-122"/>
                <a:cs typeface="微软雅黑" panose="020B0503020204020204" charset="-122"/>
              </a:rPr>
              <a:t>麻</a:t>
            </a:r>
            <a:r>
              <a:rPr sz="1600" spc="-20" dirty="0">
                <a:solidFill>
                  <a:prstClr val="black"/>
                </a:solidFill>
                <a:latin typeface="微软雅黑" panose="020B0503020204020204" charset="-122"/>
                <a:cs typeface="微软雅黑" panose="020B0503020204020204" charset="-122"/>
              </a:rPr>
              <a:t>烦</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8280" indent="421640" algn="just">
              <a:lnSpc>
                <a:spcPct val="150000"/>
              </a:lnSpc>
            </a:pPr>
            <a:r>
              <a:rPr sz="1600" spc="-5"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模型的作</a:t>
            </a:r>
            <a:r>
              <a:rPr sz="1600" spc="-5"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之一就</a:t>
            </a:r>
            <a:r>
              <a:rPr sz="1600" spc="-5" dirty="0">
                <a:solidFill>
                  <a:prstClr val="black"/>
                </a:solidFill>
                <a:latin typeface="微软雅黑" panose="020B0503020204020204" charset="-122"/>
                <a:cs typeface="微软雅黑" panose="020B0503020204020204" charset="-122"/>
              </a:rPr>
              <a:t>是</a:t>
            </a:r>
            <a:r>
              <a:rPr sz="1600" dirty="0">
                <a:solidFill>
                  <a:prstClr val="black"/>
                </a:solidFill>
                <a:latin typeface="微软雅黑" panose="020B0503020204020204" charset="-122"/>
                <a:cs typeface="微软雅黑" panose="020B0503020204020204" charset="-122"/>
              </a:rPr>
              <a:t>用来</a:t>
            </a:r>
            <a:r>
              <a:rPr sz="1600" spc="-5" dirty="0">
                <a:solidFill>
                  <a:prstClr val="black"/>
                </a:solidFill>
                <a:latin typeface="微软雅黑" panose="020B0503020204020204" charset="-122"/>
                <a:cs typeface="微软雅黑" panose="020B0503020204020204" charset="-122"/>
              </a:rPr>
              <a:t>解</a:t>
            </a:r>
            <a:r>
              <a:rPr sz="1600" dirty="0">
                <a:solidFill>
                  <a:prstClr val="black"/>
                </a:solidFill>
                <a:latin typeface="微软雅黑" panose="020B0503020204020204" charset="-122"/>
                <a:cs typeface="微软雅黑" panose="020B0503020204020204" charset="-122"/>
              </a:rPr>
              <a:t>决这</a:t>
            </a:r>
            <a:r>
              <a:rPr sz="1600" spc="-5" dirty="0">
                <a:solidFill>
                  <a:prstClr val="black"/>
                </a:solidFill>
                <a:latin typeface="微软雅黑" panose="020B0503020204020204" charset="-122"/>
                <a:cs typeface="微软雅黑" panose="020B0503020204020204" charset="-122"/>
              </a:rPr>
              <a:t>个</a:t>
            </a:r>
            <a:r>
              <a:rPr sz="1600" dirty="0">
                <a:solidFill>
                  <a:prstClr val="black"/>
                </a:solidFill>
                <a:latin typeface="微软雅黑" panose="020B0503020204020204" charset="-122"/>
                <a:cs typeface="微软雅黑" panose="020B0503020204020204" charset="-122"/>
              </a:rPr>
              <a:t>问题</a:t>
            </a:r>
            <a:r>
              <a:rPr sz="1600" spc="1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物模</a:t>
            </a:r>
            <a:r>
              <a:rPr sz="1600" spc="-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是对一</a:t>
            </a:r>
            <a:r>
              <a:rPr sz="1600" spc="-5" dirty="0">
                <a:solidFill>
                  <a:prstClr val="black"/>
                </a:solidFill>
                <a:latin typeface="微软雅黑" panose="020B0503020204020204" charset="-122"/>
                <a:cs typeface="微软雅黑" panose="020B0503020204020204" charset="-122"/>
              </a:rPr>
              <a:t>类</a:t>
            </a:r>
            <a:r>
              <a:rPr sz="1600" dirty="0">
                <a:solidFill>
                  <a:prstClr val="black"/>
                </a:solidFill>
                <a:latin typeface="微软雅黑" panose="020B0503020204020204" charset="-122"/>
                <a:cs typeface="微软雅黑" panose="020B0503020204020204" charset="-122"/>
              </a:rPr>
              <a:t>设备</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抽象数</a:t>
            </a:r>
            <a:r>
              <a:rPr sz="1600" spc="-5" dirty="0">
                <a:solidFill>
                  <a:prstClr val="black"/>
                </a:solidFill>
                <a:latin typeface="微软雅黑" panose="020B0503020204020204" charset="-122"/>
                <a:cs typeface="微软雅黑" panose="020B0503020204020204" charset="-122"/>
              </a:rPr>
              <a:t>字</a:t>
            </a:r>
            <a:r>
              <a:rPr sz="1600" dirty="0">
                <a:solidFill>
                  <a:prstClr val="black"/>
                </a:solidFill>
                <a:latin typeface="微软雅黑" panose="020B0503020204020204" charset="-122"/>
                <a:cs typeface="微软雅黑" panose="020B0503020204020204" charset="-122"/>
              </a:rPr>
              <a:t>化描述，这里</a:t>
            </a:r>
            <a:r>
              <a:rPr sz="1600" spc="-5" dirty="0">
                <a:solidFill>
                  <a:prstClr val="black"/>
                </a:solidFill>
                <a:latin typeface="微软雅黑" panose="020B0503020204020204" charset="-122"/>
                <a:cs typeface="微软雅黑" panose="020B0503020204020204" charset="-122"/>
              </a:rPr>
              <a:t>面</a:t>
            </a:r>
            <a:r>
              <a:rPr sz="1600" dirty="0">
                <a:solidFill>
                  <a:prstClr val="black"/>
                </a:solidFill>
                <a:latin typeface="微软雅黑" panose="020B0503020204020204" charset="-122"/>
                <a:cs typeface="微软雅黑" panose="020B0503020204020204" charset="-122"/>
              </a:rPr>
              <a:t>就包</a:t>
            </a:r>
            <a:r>
              <a:rPr sz="1600" spc="-5" dirty="0">
                <a:solidFill>
                  <a:prstClr val="black"/>
                </a:solidFill>
                <a:latin typeface="微软雅黑" panose="020B0503020204020204" charset="-122"/>
                <a:cs typeface="微软雅黑" panose="020B0503020204020204" charset="-122"/>
              </a:rPr>
              <a:t>含对设 </a:t>
            </a:r>
            <a:r>
              <a:rPr sz="1600" dirty="0">
                <a:solidFill>
                  <a:prstClr val="black"/>
                </a:solidFill>
                <a:latin typeface="微软雅黑" panose="020B0503020204020204" charset="-122"/>
                <a:cs typeface="微软雅黑" panose="020B0503020204020204" charset="-122"/>
              </a:rPr>
              <a:t>备控制指令的</a:t>
            </a:r>
            <a:r>
              <a:rPr sz="1600" spc="-5" dirty="0">
                <a:solidFill>
                  <a:prstClr val="black"/>
                </a:solidFill>
                <a:latin typeface="微软雅黑" panose="020B0503020204020204" charset="-122"/>
                <a:cs typeface="微软雅黑" panose="020B0503020204020204" charset="-122"/>
              </a:rPr>
              <a:t>封</a:t>
            </a:r>
            <a:r>
              <a:rPr sz="1600" spc="5" dirty="0">
                <a:solidFill>
                  <a:prstClr val="black"/>
                </a:solidFill>
                <a:latin typeface="微软雅黑" panose="020B0503020204020204" charset="-122"/>
                <a:cs typeface="微软雅黑" panose="020B0503020204020204" charset="-122"/>
              </a:rPr>
              <a:t>装</a:t>
            </a:r>
            <a:r>
              <a:rPr sz="1600" dirty="0">
                <a:solidFill>
                  <a:prstClr val="black"/>
                </a:solidFill>
                <a:latin typeface="微软雅黑" panose="020B0503020204020204" charset="-122"/>
                <a:cs typeface="微软雅黑" panose="020B0503020204020204" charset="-122"/>
              </a:rPr>
              <a:t>，这样应用</a:t>
            </a:r>
            <a:r>
              <a:rPr sz="1600" spc="-5" dirty="0">
                <a:solidFill>
                  <a:prstClr val="black"/>
                </a:solidFill>
                <a:latin typeface="微软雅黑" panose="020B0503020204020204" charset="-122"/>
                <a:cs typeface="微软雅黑" panose="020B0503020204020204" charset="-122"/>
              </a:rPr>
              <a:t>开</a:t>
            </a:r>
            <a:r>
              <a:rPr sz="1600" dirty="0">
                <a:solidFill>
                  <a:prstClr val="black"/>
                </a:solidFill>
                <a:latin typeface="微软雅黑" panose="020B0503020204020204" charset="-122"/>
                <a:cs typeface="微软雅黑" panose="020B0503020204020204" charset="-122"/>
              </a:rPr>
              <a:t>发人员对这一</a:t>
            </a:r>
            <a:r>
              <a:rPr sz="1600" spc="-5" dirty="0">
                <a:solidFill>
                  <a:prstClr val="black"/>
                </a:solidFill>
                <a:latin typeface="微软雅黑" panose="020B0503020204020204" charset="-122"/>
                <a:cs typeface="微软雅黑" panose="020B0503020204020204" charset="-122"/>
              </a:rPr>
              <a:t>类</a:t>
            </a:r>
            <a:r>
              <a:rPr sz="1600" dirty="0">
                <a:solidFill>
                  <a:prstClr val="black"/>
                </a:solidFill>
                <a:latin typeface="微软雅黑" panose="020B0503020204020204" charset="-122"/>
                <a:cs typeface="微软雅黑" panose="020B0503020204020204" charset="-122"/>
              </a:rPr>
              <a:t>设备的控制操</a:t>
            </a:r>
            <a:r>
              <a:rPr sz="1600" spc="5" dirty="0">
                <a:solidFill>
                  <a:prstClr val="black"/>
                </a:solidFill>
                <a:latin typeface="微软雅黑" panose="020B0503020204020204" charset="-122"/>
                <a:cs typeface="微软雅黑" panose="020B0503020204020204" charset="-122"/>
              </a:rPr>
              <a:t>作</a:t>
            </a:r>
            <a:r>
              <a:rPr sz="1600" dirty="0">
                <a:solidFill>
                  <a:prstClr val="black"/>
                </a:solidFill>
                <a:latin typeface="微软雅黑" panose="020B0503020204020204" charset="-122"/>
                <a:cs typeface="微软雅黑" panose="020B0503020204020204" charset="-122"/>
              </a:rPr>
              <a:t>，就可以基于</a:t>
            </a:r>
            <a:r>
              <a:rPr sz="1600" spc="-5"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模型实现统一</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调用和实</a:t>
            </a:r>
            <a:r>
              <a:rPr sz="1600" spc="20"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 而不需要针对每台设备逐一开发实</a:t>
            </a:r>
            <a:r>
              <a:rPr sz="1600"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863465" y="881634"/>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物模型的概念</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1103376" y="3793235"/>
            <a:ext cx="4076700" cy="25237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489191" y="3788664"/>
            <a:ext cx="4594859" cy="252831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5277611" y="4866132"/>
            <a:ext cx="1114043" cy="4343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277611" y="4866132"/>
            <a:ext cx="1114425" cy="434340"/>
          </a:xfrm>
          <a:custGeom>
            <a:avLst/>
            <a:gdLst/>
            <a:ahLst/>
            <a:cxnLst/>
            <a:rect l="l" t="t" r="r" b="b"/>
            <a:pathLst>
              <a:path w="1114425" h="434339">
                <a:moveTo>
                  <a:pt x="0" y="108585"/>
                </a:moveTo>
                <a:lnTo>
                  <a:pt x="896874" y="108585"/>
                </a:lnTo>
                <a:lnTo>
                  <a:pt x="896874" y="0"/>
                </a:lnTo>
                <a:lnTo>
                  <a:pt x="1114044" y="217170"/>
                </a:lnTo>
                <a:lnTo>
                  <a:pt x="896874" y="434340"/>
                </a:lnTo>
                <a:lnTo>
                  <a:pt x="896874" y="325755"/>
                </a:lnTo>
                <a:lnTo>
                  <a:pt x="0" y="325755"/>
                </a:lnTo>
                <a:lnTo>
                  <a:pt x="0" y="108585"/>
                </a:lnTo>
                <a:close/>
              </a:path>
            </a:pathLst>
          </a:custGeom>
          <a:ln w="6096">
            <a:solidFill>
              <a:srgbClr val="5B9BD4"/>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5400" y="1959864"/>
            <a:ext cx="3904615" cy="3878579"/>
          </a:xfrm>
          <a:custGeom>
            <a:avLst/>
            <a:gdLst/>
            <a:ahLst/>
            <a:cxnLst/>
            <a:rect l="l" t="t" r="r" b="b"/>
            <a:pathLst>
              <a:path w="3904615" h="3878579">
                <a:moveTo>
                  <a:pt x="0" y="3878579"/>
                </a:moveTo>
                <a:lnTo>
                  <a:pt x="3904488" y="3878579"/>
                </a:lnTo>
                <a:lnTo>
                  <a:pt x="3904488" y="0"/>
                </a:lnTo>
                <a:lnTo>
                  <a:pt x="0" y="0"/>
                </a:lnTo>
                <a:lnTo>
                  <a:pt x="0" y="3878579"/>
                </a:lnTo>
                <a:close/>
              </a:path>
            </a:pathLst>
          </a:custGeom>
          <a:solidFill>
            <a:srgbClr val="DEEBF7"/>
          </a:solidFill>
        </p:spPr>
        <p:txBody>
          <a:bodyPr wrap="square" lIns="0" tIns="0" rIns="0" bIns="0" rtlCol="0"/>
          <a:lstStyle/>
          <a:p/>
        </p:txBody>
      </p:sp>
      <p:sp>
        <p:nvSpPr>
          <p:cNvPr id="3" name="object 3"/>
          <p:cNvSpPr txBox="1"/>
          <p:nvPr/>
        </p:nvSpPr>
        <p:spPr>
          <a:xfrm>
            <a:off x="1426210" y="2095372"/>
            <a:ext cx="3678554" cy="2172335"/>
          </a:xfrm>
          <a:prstGeom prst="rect">
            <a:avLst/>
          </a:prstGeom>
        </p:spPr>
        <p:txBody>
          <a:bodyPr vert="horz" wrap="square" lIns="0" tIns="0" rIns="0" bIns="0" rtlCol="0">
            <a:spAutoFit/>
          </a:bodyPr>
          <a:lstStyle/>
          <a:p>
            <a:pPr marL="12700">
              <a:lnSpc>
                <a:spcPct val="100000"/>
              </a:lnSpc>
            </a:pPr>
            <a:r>
              <a:rPr sz="2000" b="1" dirty="0">
                <a:latin typeface="微软雅黑" panose="020B0503020204020204" charset="-122"/>
                <a:cs typeface="微软雅黑" panose="020B0503020204020204" charset="-122"/>
              </a:rPr>
              <a:t>数字孪生</a:t>
            </a:r>
            <a:r>
              <a:rPr sz="2000" b="1" spc="-5" dirty="0">
                <a:latin typeface="微软雅黑" panose="020B0503020204020204" charset="-122"/>
                <a:cs typeface="微软雅黑" panose="020B0503020204020204" charset="-122"/>
              </a:rPr>
              <a:t>（</a:t>
            </a:r>
            <a:r>
              <a:rPr sz="2000" b="1" spc="-5" dirty="0">
                <a:latin typeface="Calibri" panose="020F0502020204030204"/>
                <a:cs typeface="Calibri" panose="020F0502020204030204"/>
              </a:rPr>
              <a:t>Digital</a:t>
            </a:r>
            <a:r>
              <a:rPr sz="2000" b="1" spc="-105" dirty="0">
                <a:latin typeface="Calibri" panose="020F0502020204030204"/>
                <a:cs typeface="Calibri" panose="020F0502020204030204"/>
              </a:rPr>
              <a:t> </a:t>
            </a:r>
            <a:r>
              <a:rPr sz="2000" b="1" spc="-15" dirty="0">
                <a:latin typeface="Calibri" panose="020F0502020204030204"/>
                <a:cs typeface="Calibri" panose="020F0502020204030204"/>
              </a:rPr>
              <a:t>Twin</a:t>
            </a:r>
            <a:r>
              <a:rPr sz="2000" b="1" spc="-15" dirty="0">
                <a:latin typeface="微软雅黑" panose="020B0503020204020204" charset="-122"/>
                <a:cs typeface="微软雅黑" panose="020B0503020204020204" charset="-122"/>
              </a:rPr>
              <a:t>）</a:t>
            </a:r>
            <a:endParaRPr sz="2000">
              <a:latin typeface="微软雅黑" panose="020B0503020204020204" charset="-122"/>
              <a:cs typeface="微软雅黑" panose="020B0503020204020204" charset="-122"/>
            </a:endParaRPr>
          </a:p>
          <a:p>
            <a:pPr marL="299085" indent="-286385">
              <a:lnSpc>
                <a:spcPct val="100000"/>
              </a:lnSpc>
              <a:spcBef>
                <a:spcPts val="1060"/>
              </a:spcBef>
              <a:buFont typeface="Arial" panose="020B0604020202020204"/>
              <a:buChar char="•"/>
              <a:tabLst>
                <a:tab pos="299085" algn="l"/>
                <a:tab pos="299720" algn="l"/>
              </a:tabLst>
            </a:pPr>
            <a:r>
              <a:rPr sz="1600" spc="-5" dirty="0">
                <a:latin typeface="微软雅黑" panose="020B0503020204020204" charset="-122"/>
                <a:cs typeface="微软雅黑" panose="020B0503020204020204" charset="-122"/>
              </a:rPr>
              <a:t>具有资源优化的能力</a:t>
            </a:r>
            <a:endParaRPr sz="1600">
              <a:latin typeface="微软雅黑" panose="020B0503020204020204" charset="-122"/>
              <a:cs typeface="微软雅黑" panose="020B0503020204020204" charset="-122"/>
            </a:endParaRPr>
          </a:p>
          <a:p>
            <a:pPr marL="299085" indent="-286385">
              <a:lnSpc>
                <a:spcPct val="100000"/>
              </a:lnSpc>
              <a:spcBef>
                <a:spcPts val="955"/>
              </a:spcBef>
              <a:buFont typeface="Arial" panose="020B0604020202020204"/>
              <a:buChar char="•"/>
              <a:tabLst>
                <a:tab pos="299085" algn="l"/>
                <a:tab pos="299720" algn="l"/>
              </a:tabLst>
            </a:pPr>
            <a:r>
              <a:rPr sz="1600" spc="-5" dirty="0">
                <a:latin typeface="微软雅黑" panose="020B0503020204020204" charset="-122"/>
                <a:cs typeface="微软雅黑" panose="020B0503020204020204" charset="-122"/>
              </a:rPr>
              <a:t>具备实时双向连接、持续等特征。</a:t>
            </a:r>
            <a:endParaRPr sz="1600">
              <a:latin typeface="微软雅黑" panose="020B0503020204020204" charset="-122"/>
              <a:cs typeface="微软雅黑" panose="020B0503020204020204" charset="-122"/>
            </a:endParaRPr>
          </a:p>
          <a:p>
            <a:pPr marL="299085" marR="5080" indent="-286385" algn="just">
              <a:lnSpc>
                <a:spcPts val="2880"/>
              </a:lnSpc>
              <a:spcBef>
                <a:spcPts val="250"/>
              </a:spcBef>
              <a:buFont typeface="Arial" panose="020B0604020202020204"/>
              <a:buChar char="•"/>
              <a:tabLst>
                <a:tab pos="299720" algn="l"/>
              </a:tabLst>
            </a:pPr>
            <a:r>
              <a:rPr sz="1600" spc="50" dirty="0">
                <a:latin typeface="微软雅黑" panose="020B0503020204020204" charset="-122"/>
                <a:cs typeface="微软雅黑" panose="020B0503020204020204" charset="-122"/>
              </a:rPr>
              <a:t>通过</a:t>
            </a:r>
            <a:r>
              <a:rPr sz="1600" spc="60" dirty="0">
                <a:latin typeface="微软雅黑" panose="020B0503020204020204" charset="-122"/>
                <a:cs typeface="微软雅黑" panose="020B0503020204020204" charset="-122"/>
              </a:rPr>
              <a:t>各</a:t>
            </a:r>
            <a:r>
              <a:rPr sz="1600" spc="50" dirty="0">
                <a:latin typeface="微软雅黑" panose="020B0503020204020204" charset="-122"/>
                <a:cs typeface="微软雅黑" panose="020B0503020204020204" charset="-122"/>
              </a:rPr>
              <a:t>种技</a:t>
            </a:r>
            <a:r>
              <a:rPr sz="1600" spc="60" dirty="0">
                <a:latin typeface="微软雅黑" panose="020B0503020204020204" charset="-122"/>
                <a:cs typeface="微软雅黑" panose="020B0503020204020204" charset="-122"/>
              </a:rPr>
              <a:t>术手</a:t>
            </a:r>
            <a:r>
              <a:rPr sz="1600" spc="50" dirty="0">
                <a:latin typeface="微软雅黑" panose="020B0503020204020204" charset="-122"/>
                <a:cs typeface="微软雅黑" panose="020B0503020204020204" charset="-122"/>
              </a:rPr>
              <a:t>段对</a:t>
            </a:r>
            <a:r>
              <a:rPr sz="1600" spc="60" dirty="0">
                <a:latin typeface="微软雅黑" panose="020B0503020204020204" charset="-122"/>
                <a:cs typeface="微软雅黑" panose="020B0503020204020204" charset="-122"/>
              </a:rPr>
              <a:t>物</a:t>
            </a:r>
            <a:r>
              <a:rPr sz="1600" spc="50" dirty="0">
                <a:latin typeface="微软雅黑" panose="020B0503020204020204" charset="-122"/>
                <a:cs typeface="微软雅黑" panose="020B0503020204020204" charset="-122"/>
              </a:rPr>
              <a:t>理实</a:t>
            </a:r>
            <a:r>
              <a:rPr sz="1600" spc="60" dirty="0">
                <a:latin typeface="微软雅黑" panose="020B0503020204020204" charset="-122"/>
                <a:cs typeface="微软雅黑" panose="020B0503020204020204" charset="-122"/>
              </a:rPr>
              <a:t>体状</a:t>
            </a:r>
            <a:r>
              <a:rPr sz="1600" spc="50" dirty="0">
                <a:latin typeface="微软雅黑" panose="020B0503020204020204" charset="-122"/>
                <a:cs typeface="微软雅黑" panose="020B0503020204020204" charset="-122"/>
              </a:rPr>
              <a:t>态</a:t>
            </a:r>
            <a:r>
              <a:rPr sz="1600" spc="-5" dirty="0">
                <a:latin typeface="微软雅黑" panose="020B0503020204020204" charset="-122"/>
                <a:cs typeface="微软雅黑" panose="020B0503020204020204" charset="-122"/>
              </a:rPr>
              <a:t>进 </a:t>
            </a:r>
            <a:r>
              <a:rPr sz="1600" spc="50" dirty="0">
                <a:latin typeface="微软雅黑" panose="020B0503020204020204" charset="-122"/>
                <a:cs typeface="微软雅黑" panose="020B0503020204020204" charset="-122"/>
              </a:rPr>
              <a:t>行感</a:t>
            </a:r>
            <a:r>
              <a:rPr sz="1600" spc="70" dirty="0">
                <a:latin typeface="微软雅黑" panose="020B0503020204020204" charset="-122"/>
                <a:cs typeface="微软雅黑" panose="020B0503020204020204" charset="-122"/>
              </a:rPr>
              <a:t>知</a:t>
            </a:r>
            <a:r>
              <a:rPr sz="1600" spc="50" dirty="0">
                <a:latin typeface="微软雅黑" panose="020B0503020204020204" charset="-122"/>
                <a:cs typeface="微软雅黑" panose="020B0503020204020204" charset="-122"/>
              </a:rPr>
              <a:t>、诊</a:t>
            </a:r>
            <a:r>
              <a:rPr sz="1600" spc="60" dirty="0">
                <a:latin typeface="微软雅黑" panose="020B0503020204020204" charset="-122"/>
                <a:cs typeface="微软雅黑" panose="020B0503020204020204" charset="-122"/>
              </a:rPr>
              <a:t>断和</a:t>
            </a:r>
            <a:r>
              <a:rPr sz="1600" spc="50" dirty="0">
                <a:latin typeface="微软雅黑" panose="020B0503020204020204" charset="-122"/>
                <a:cs typeface="微软雅黑" panose="020B0503020204020204" charset="-122"/>
              </a:rPr>
              <a:t>预</a:t>
            </a:r>
            <a:r>
              <a:rPr sz="1600" spc="55" dirty="0">
                <a:latin typeface="微软雅黑" panose="020B0503020204020204" charset="-122"/>
                <a:cs typeface="微软雅黑" panose="020B0503020204020204" charset="-122"/>
              </a:rPr>
              <a:t>测</a:t>
            </a:r>
            <a:r>
              <a:rPr sz="1600" spc="60" dirty="0">
                <a:latin typeface="微软雅黑" panose="020B0503020204020204" charset="-122"/>
                <a:cs typeface="微软雅黑" panose="020B0503020204020204" charset="-122"/>
              </a:rPr>
              <a:t>，</a:t>
            </a:r>
            <a:r>
              <a:rPr sz="1600" spc="50" dirty="0">
                <a:latin typeface="微软雅黑" panose="020B0503020204020204" charset="-122"/>
                <a:cs typeface="微软雅黑" panose="020B0503020204020204" charset="-122"/>
              </a:rPr>
              <a:t>进而</a:t>
            </a:r>
            <a:r>
              <a:rPr sz="1600" spc="60" dirty="0">
                <a:latin typeface="微软雅黑" panose="020B0503020204020204" charset="-122"/>
                <a:cs typeface="微软雅黑" panose="020B0503020204020204" charset="-122"/>
              </a:rPr>
              <a:t>优化</a:t>
            </a:r>
            <a:r>
              <a:rPr sz="1600" spc="50" dirty="0">
                <a:latin typeface="微软雅黑" panose="020B0503020204020204" charset="-122"/>
                <a:cs typeface="微软雅黑" panose="020B0503020204020204" charset="-122"/>
              </a:rPr>
              <a:t>物</a:t>
            </a:r>
            <a:r>
              <a:rPr sz="1600" spc="-5" dirty="0">
                <a:latin typeface="微软雅黑" panose="020B0503020204020204" charset="-122"/>
                <a:cs typeface="微软雅黑" panose="020B0503020204020204" charset="-122"/>
              </a:rPr>
              <a:t>理 实体，同时进化自身的数字模型。</a:t>
            </a:r>
            <a:endParaRPr sz="1600">
              <a:latin typeface="微软雅黑" panose="020B0503020204020204" charset="-122"/>
              <a:cs typeface="微软雅黑" panose="020B0503020204020204" charset="-122"/>
            </a:endParaRPr>
          </a:p>
        </p:txBody>
      </p:sp>
      <p:sp>
        <p:nvSpPr>
          <p:cNvPr id="4" name="object 4"/>
          <p:cNvSpPr txBox="1"/>
          <p:nvPr/>
        </p:nvSpPr>
        <p:spPr>
          <a:xfrm>
            <a:off x="1426210" y="4364228"/>
            <a:ext cx="3883660" cy="269240"/>
          </a:xfrm>
          <a:prstGeom prst="rect">
            <a:avLst/>
          </a:prstGeom>
        </p:spPr>
        <p:txBody>
          <a:bodyPr vert="horz" wrap="square" lIns="0" tIns="0" rIns="0" bIns="0" rtlCol="0">
            <a:spAutoFit/>
          </a:bodyPr>
          <a:lstStyle/>
          <a:p>
            <a:pPr marL="299085" indent="-286385">
              <a:lnSpc>
                <a:spcPct val="100000"/>
              </a:lnSpc>
              <a:buFont typeface="Arial" panose="020B0604020202020204"/>
              <a:buChar char="•"/>
              <a:tabLst>
                <a:tab pos="299085" algn="l"/>
                <a:tab pos="299720" algn="l"/>
              </a:tabLst>
            </a:pPr>
            <a:r>
              <a:rPr sz="1600" spc="50" dirty="0">
                <a:latin typeface="微软雅黑" panose="020B0503020204020204" charset="-122"/>
                <a:cs typeface="微软雅黑" panose="020B0503020204020204" charset="-122"/>
              </a:rPr>
              <a:t>数字孪生必需</a:t>
            </a:r>
            <a:r>
              <a:rPr sz="1600" spc="60" dirty="0">
                <a:latin typeface="微软雅黑" panose="020B0503020204020204" charset="-122"/>
                <a:cs typeface="微软雅黑" panose="020B0503020204020204" charset="-122"/>
              </a:rPr>
              <a:t>依</a:t>
            </a:r>
            <a:r>
              <a:rPr sz="1600" spc="50" dirty="0">
                <a:latin typeface="微软雅黑" panose="020B0503020204020204" charset="-122"/>
                <a:cs typeface="微软雅黑" panose="020B0503020204020204" charset="-122"/>
              </a:rPr>
              <a:t>托并集成其他</a:t>
            </a:r>
            <a:r>
              <a:rPr sz="1600" spc="60" dirty="0">
                <a:latin typeface="微软雅黑" panose="020B0503020204020204" charset="-122"/>
                <a:cs typeface="微软雅黑" panose="020B0503020204020204" charset="-122"/>
              </a:rPr>
              <a:t>新</a:t>
            </a:r>
            <a:r>
              <a:rPr sz="1600" spc="50" dirty="0">
                <a:latin typeface="微软雅黑" panose="020B0503020204020204" charset="-122"/>
                <a:cs typeface="微软雅黑" panose="020B0503020204020204" charset="-122"/>
              </a:rPr>
              <a:t>技</a:t>
            </a:r>
            <a:r>
              <a:rPr sz="1600" spc="75" dirty="0">
                <a:latin typeface="微软雅黑" panose="020B0503020204020204" charset="-122"/>
                <a:cs typeface="微软雅黑" panose="020B0503020204020204" charset="-122"/>
              </a:rPr>
              <a:t>术</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5" name="object 5"/>
          <p:cNvSpPr txBox="1"/>
          <p:nvPr/>
        </p:nvSpPr>
        <p:spPr>
          <a:xfrm>
            <a:off x="1712722" y="4729988"/>
            <a:ext cx="3597275" cy="269240"/>
          </a:xfrm>
          <a:prstGeom prst="rect">
            <a:avLst/>
          </a:prstGeom>
        </p:spPr>
        <p:txBody>
          <a:bodyPr vert="horz" wrap="square" lIns="0" tIns="0" rIns="0" bIns="0" rtlCol="0">
            <a:spAutoFit/>
          </a:bodyPr>
          <a:lstStyle/>
          <a:p>
            <a:pPr marL="12700">
              <a:lnSpc>
                <a:spcPct val="100000"/>
              </a:lnSpc>
            </a:pPr>
            <a:r>
              <a:rPr sz="1600" spc="50" dirty="0">
                <a:latin typeface="微软雅黑" panose="020B0503020204020204" charset="-122"/>
                <a:cs typeface="微软雅黑" panose="020B0503020204020204" charset="-122"/>
              </a:rPr>
              <a:t>并与传感器共</a:t>
            </a:r>
            <a:r>
              <a:rPr sz="1600" spc="55" dirty="0">
                <a:latin typeface="微软雅黑" panose="020B0503020204020204" charset="-122"/>
                <a:cs typeface="微软雅黑" panose="020B0503020204020204" charset="-122"/>
              </a:rPr>
              <a:t>同</a:t>
            </a:r>
            <a:r>
              <a:rPr sz="1600" spc="50" dirty="0">
                <a:latin typeface="微软雅黑" panose="020B0503020204020204" charset="-122"/>
                <a:cs typeface="微软雅黑" panose="020B0503020204020204" charset="-122"/>
              </a:rPr>
              <a:t>在线以保证其</a:t>
            </a:r>
            <a:r>
              <a:rPr sz="1600" spc="55" dirty="0">
                <a:latin typeface="微软雅黑" panose="020B0503020204020204" charset="-122"/>
                <a:cs typeface="微软雅黑" panose="020B0503020204020204" charset="-122"/>
              </a:rPr>
              <a:t>保</a:t>
            </a:r>
            <a:r>
              <a:rPr sz="1600" spc="50" dirty="0">
                <a:latin typeface="微软雅黑" panose="020B0503020204020204" charset="-122"/>
                <a:cs typeface="微软雅黑" panose="020B0503020204020204" charset="-122"/>
              </a:rPr>
              <a:t>真</a:t>
            </a:r>
            <a:r>
              <a:rPr sz="1600" spc="80" dirty="0">
                <a:latin typeface="微软雅黑" panose="020B0503020204020204" charset="-122"/>
                <a:cs typeface="微软雅黑" panose="020B0503020204020204" charset="-122"/>
              </a:rPr>
              <a:t>性</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6" name="object 6"/>
          <p:cNvSpPr txBox="1"/>
          <p:nvPr/>
        </p:nvSpPr>
        <p:spPr>
          <a:xfrm>
            <a:off x="1712722" y="4974082"/>
            <a:ext cx="3391535" cy="756920"/>
          </a:xfrm>
          <a:prstGeom prst="rect">
            <a:avLst/>
          </a:prstGeom>
        </p:spPr>
        <p:txBody>
          <a:bodyPr vert="horz" wrap="square" lIns="0" tIns="0" rIns="0" bIns="0" rtlCol="0">
            <a:spAutoFit/>
          </a:bodyPr>
          <a:lstStyle/>
          <a:p>
            <a:pPr marL="12700" marR="5080">
              <a:lnSpc>
                <a:spcPct val="150000"/>
              </a:lnSpc>
            </a:pPr>
            <a:r>
              <a:rPr sz="1600" spc="50" dirty="0">
                <a:latin typeface="微软雅黑" panose="020B0503020204020204" charset="-122"/>
                <a:cs typeface="微软雅黑" panose="020B0503020204020204" charset="-122"/>
              </a:rPr>
              <a:t>实时</a:t>
            </a:r>
            <a:r>
              <a:rPr sz="1600" spc="60" dirty="0">
                <a:latin typeface="微软雅黑" panose="020B0503020204020204" charset="-122"/>
                <a:cs typeface="微软雅黑" panose="020B0503020204020204" charset="-122"/>
              </a:rPr>
              <a:t>性</a:t>
            </a:r>
            <a:r>
              <a:rPr sz="1600" spc="50" dirty="0">
                <a:latin typeface="微软雅黑" panose="020B0503020204020204" charset="-122"/>
                <a:cs typeface="微软雅黑" panose="020B0503020204020204" charset="-122"/>
              </a:rPr>
              <a:t>与闭</a:t>
            </a:r>
            <a:r>
              <a:rPr sz="1600" spc="60" dirty="0">
                <a:latin typeface="微软雅黑" panose="020B0503020204020204" charset="-122"/>
                <a:cs typeface="微软雅黑" panose="020B0503020204020204" charset="-122"/>
              </a:rPr>
              <a:t>环</a:t>
            </a:r>
            <a:r>
              <a:rPr sz="1600" spc="75" dirty="0">
                <a:latin typeface="微软雅黑" panose="020B0503020204020204" charset="-122"/>
                <a:cs typeface="微软雅黑" panose="020B0503020204020204" charset="-122"/>
              </a:rPr>
              <a:t>性</a:t>
            </a:r>
            <a:r>
              <a:rPr sz="1600" spc="50" dirty="0">
                <a:latin typeface="微软雅黑" panose="020B0503020204020204" charset="-122"/>
                <a:cs typeface="微软雅黑" panose="020B0503020204020204" charset="-122"/>
              </a:rPr>
              <a:t>，数</a:t>
            </a:r>
            <a:r>
              <a:rPr sz="1600" spc="60" dirty="0">
                <a:latin typeface="微软雅黑" panose="020B0503020204020204" charset="-122"/>
                <a:cs typeface="微软雅黑" panose="020B0503020204020204" charset="-122"/>
              </a:rPr>
              <a:t>字</a:t>
            </a:r>
            <a:r>
              <a:rPr sz="1600" spc="50" dirty="0">
                <a:latin typeface="微软雅黑" panose="020B0503020204020204" charset="-122"/>
                <a:cs typeface="微软雅黑" panose="020B0503020204020204" charset="-122"/>
              </a:rPr>
              <a:t>孪生</a:t>
            </a:r>
            <a:r>
              <a:rPr sz="1600" spc="60" dirty="0">
                <a:latin typeface="微软雅黑" panose="020B0503020204020204" charset="-122"/>
                <a:cs typeface="微软雅黑" panose="020B0503020204020204" charset="-122"/>
              </a:rPr>
              <a:t>对于</a:t>
            </a:r>
            <a:r>
              <a:rPr sz="1600" spc="50" dirty="0">
                <a:latin typeface="微软雅黑" panose="020B0503020204020204" charset="-122"/>
                <a:cs typeface="微软雅黑" panose="020B0503020204020204" charset="-122"/>
              </a:rPr>
              <a:t>资</a:t>
            </a:r>
            <a:r>
              <a:rPr sz="1600" spc="-5" dirty="0">
                <a:latin typeface="微软雅黑" panose="020B0503020204020204" charset="-122"/>
                <a:cs typeface="微软雅黑" panose="020B0503020204020204" charset="-122"/>
              </a:rPr>
              <a:t>源 优化有着更深远的帮助。</a:t>
            </a:r>
            <a:endParaRPr sz="1600">
              <a:latin typeface="微软雅黑" panose="020B0503020204020204" charset="-122"/>
              <a:cs typeface="微软雅黑" panose="020B0503020204020204" charset="-122"/>
            </a:endParaRPr>
          </a:p>
        </p:txBody>
      </p:sp>
      <p:sp>
        <p:nvSpPr>
          <p:cNvPr id="7" name="object 7"/>
          <p:cNvSpPr txBox="1"/>
          <p:nvPr/>
        </p:nvSpPr>
        <p:spPr>
          <a:xfrm>
            <a:off x="5517260" y="3399790"/>
            <a:ext cx="1398905" cy="1210310"/>
          </a:xfrm>
          <a:prstGeom prst="rect">
            <a:avLst/>
          </a:prstGeom>
        </p:spPr>
        <p:txBody>
          <a:bodyPr vert="horz" wrap="square" lIns="0" tIns="0" rIns="0" bIns="0" rtlCol="0">
            <a:spAutoFit/>
          </a:bodyPr>
          <a:lstStyle/>
          <a:p>
            <a:pPr marL="12700">
              <a:lnSpc>
                <a:spcPct val="100000"/>
              </a:lnSpc>
            </a:pPr>
            <a:r>
              <a:rPr sz="7200" b="1" spc="5" dirty="0">
                <a:solidFill>
                  <a:srgbClr val="FFC000"/>
                </a:solidFill>
                <a:latin typeface="Arial Black" panose="020B0A04020102020204"/>
                <a:cs typeface="Arial Black" panose="020B0A04020102020204"/>
              </a:rPr>
              <a:t>VS</a:t>
            </a:r>
            <a:endParaRPr sz="7200">
              <a:latin typeface="Arial Black" panose="020B0A04020102020204"/>
              <a:cs typeface="Arial Black" panose="020B0A04020102020204"/>
            </a:endParaRPr>
          </a:p>
        </p:txBody>
      </p:sp>
      <p:sp>
        <p:nvSpPr>
          <p:cNvPr id="8" name="object 8"/>
          <p:cNvSpPr/>
          <p:nvPr/>
        </p:nvSpPr>
        <p:spPr>
          <a:xfrm>
            <a:off x="7097268" y="1959864"/>
            <a:ext cx="3677920" cy="3878579"/>
          </a:xfrm>
          <a:custGeom>
            <a:avLst/>
            <a:gdLst/>
            <a:ahLst/>
            <a:cxnLst/>
            <a:rect l="l" t="t" r="r" b="b"/>
            <a:pathLst>
              <a:path w="3677920" h="3878579">
                <a:moveTo>
                  <a:pt x="0" y="3878579"/>
                </a:moveTo>
                <a:lnTo>
                  <a:pt x="3677412" y="3878579"/>
                </a:lnTo>
                <a:lnTo>
                  <a:pt x="3677412" y="0"/>
                </a:lnTo>
                <a:lnTo>
                  <a:pt x="0" y="0"/>
                </a:lnTo>
                <a:lnTo>
                  <a:pt x="0" y="3878579"/>
                </a:lnTo>
                <a:close/>
              </a:path>
            </a:pathLst>
          </a:custGeom>
          <a:solidFill>
            <a:srgbClr val="DEEBF7"/>
          </a:solidFill>
        </p:spPr>
        <p:txBody>
          <a:bodyPr wrap="square" lIns="0" tIns="0" rIns="0" bIns="0" rtlCol="0"/>
          <a:lstStyle/>
          <a:p/>
        </p:txBody>
      </p:sp>
      <p:sp>
        <p:nvSpPr>
          <p:cNvPr id="9" name="object 9"/>
          <p:cNvSpPr txBox="1"/>
          <p:nvPr/>
        </p:nvSpPr>
        <p:spPr>
          <a:xfrm>
            <a:off x="7228713" y="2095372"/>
            <a:ext cx="2941320" cy="333375"/>
          </a:xfrm>
          <a:prstGeom prst="rect">
            <a:avLst/>
          </a:prstGeom>
        </p:spPr>
        <p:txBody>
          <a:bodyPr vert="horz" wrap="square" lIns="0" tIns="0" rIns="0" bIns="0" rtlCol="0">
            <a:spAutoFit/>
          </a:bodyPr>
          <a:lstStyle/>
          <a:p>
            <a:pPr marL="12700">
              <a:lnSpc>
                <a:spcPct val="100000"/>
              </a:lnSpc>
            </a:pPr>
            <a:r>
              <a:rPr sz="2000" b="1" dirty="0">
                <a:latin typeface="微软雅黑" panose="020B0503020204020204" charset="-122"/>
                <a:cs typeface="微软雅黑" panose="020B0503020204020204" charset="-122"/>
              </a:rPr>
              <a:t>传统的仿真（</a:t>
            </a:r>
            <a:r>
              <a:rPr sz="2000" b="1" dirty="0">
                <a:latin typeface="Calibri" panose="020F0502020204030204"/>
                <a:cs typeface="Calibri" panose="020F0502020204030204"/>
              </a:rPr>
              <a:t>Simu</a:t>
            </a:r>
            <a:r>
              <a:rPr sz="2000" b="1" spc="-10" dirty="0">
                <a:latin typeface="Calibri" panose="020F0502020204030204"/>
                <a:cs typeface="Calibri" panose="020F0502020204030204"/>
              </a:rPr>
              <a:t>l</a:t>
            </a:r>
            <a:r>
              <a:rPr sz="2000" b="1" spc="-30" dirty="0">
                <a:latin typeface="Calibri" panose="020F0502020204030204"/>
                <a:cs typeface="Calibri" panose="020F0502020204030204"/>
              </a:rPr>
              <a:t>a</a:t>
            </a:r>
            <a:r>
              <a:rPr sz="2000" b="1" dirty="0">
                <a:latin typeface="Calibri" panose="020F0502020204030204"/>
                <a:cs typeface="Calibri" panose="020F0502020204030204"/>
              </a:rPr>
              <a:t>tio</a:t>
            </a:r>
            <a:r>
              <a:rPr sz="2000" b="1" spc="-5" dirty="0">
                <a:latin typeface="Calibri" panose="020F0502020204030204"/>
                <a:cs typeface="Calibri" panose="020F0502020204030204"/>
              </a:rPr>
              <a:t>n</a:t>
            </a:r>
            <a:r>
              <a:rPr sz="2000" b="1" dirty="0">
                <a:latin typeface="微软雅黑" panose="020B0503020204020204" charset="-122"/>
                <a:cs typeface="微软雅黑" panose="020B0503020204020204" charset="-122"/>
              </a:rPr>
              <a:t>）</a:t>
            </a:r>
            <a:endParaRPr sz="20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10" name="object 10"/>
          <p:cNvSpPr txBox="1"/>
          <p:nvPr/>
        </p:nvSpPr>
        <p:spPr>
          <a:xfrm>
            <a:off x="7228713" y="2535173"/>
            <a:ext cx="3352800" cy="1000760"/>
          </a:xfrm>
          <a:prstGeom prst="rect">
            <a:avLst/>
          </a:prstGeom>
        </p:spPr>
        <p:txBody>
          <a:bodyPr vert="horz" wrap="square" lIns="0" tIns="0" rIns="0" bIns="0" rtlCol="0">
            <a:spAutoFit/>
          </a:bodyPr>
          <a:lstStyle/>
          <a:p>
            <a:pPr marL="299085" indent="-286385">
              <a:lnSpc>
                <a:spcPct val="100000"/>
              </a:lnSpc>
              <a:buFont typeface="Arial" panose="020B0604020202020204"/>
              <a:buChar char="•"/>
              <a:tabLst>
                <a:tab pos="299085" algn="l"/>
                <a:tab pos="299720" algn="l"/>
              </a:tabLst>
            </a:pPr>
            <a:r>
              <a:rPr sz="1600" spc="-5" dirty="0">
                <a:latin typeface="微软雅黑" panose="020B0503020204020204" charset="-122"/>
                <a:cs typeface="微软雅黑" panose="020B0503020204020204" charset="-122"/>
              </a:rPr>
              <a:t>具有资源优化的能力；</a:t>
            </a:r>
            <a:endParaRPr sz="1600">
              <a:latin typeface="微软雅黑" panose="020B0503020204020204" charset="-122"/>
              <a:cs typeface="微软雅黑" panose="020B0503020204020204" charset="-122"/>
            </a:endParaRPr>
          </a:p>
          <a:p>
            <a:pPr marL="299085" marR="5080" indent="-286385">
              <a:lnSpc>
                <a:spcPct val="150000"/>
              </a:lnSpc>
              <a:buFont typeface="Arial" panose="020B0604020202020204"/>
              <a:buChar char="•"/>
              <a:tabLst>
                <a:tab pos="299085" algn="l"/>
                <a:tab pos="299720" algn="l"/>
              </a:tabLst>
            </a:pPr>
            <a:r>
              <a:rPr sz="1600" spc="-5" dirty="0">
                <a:latin typeface="微软雅黑" panose="020B0503020204020204" charset="-122"/>
                <a:cs typeface="微软雅黑" panose="020B0503020204020204" charset="-122"/>
              </a:rPr>
              <a:t>通常只是物理实体在数字空间单向 和静态的映射；</a:t>
            </a:r>
            <a:endParaRPr sz="1600">
              <a:latin typeface="微软雅黑" panose="020B0503020204020204" charset="-122"/>
              <a:cs typeface="微软雅黑" panose="020B0503020204020204" charset="-122"/>
            </a:endParaRPr>
          </a:p>
        </p:txBody>
      </p:sp>
      <p:sp>
        <p:nvSpPr>
          <p:cNvPr id="11" name="object 11"/>
          <p:cNvSpPr txBox="1"/>
          <p:nvPr/>
        </p:nvSpPr>
        <p:spPr>
          <a:xfrm>
            <a:off x="7228713" y="3632707"/>
            <a:ext cx="3651250" cy="1366520"/>
          </a:xfrm>
          <a:prstGeom prst="rect">
            <a:avLst/>
          </a:prstGeom>
        </p:spPr>
        <p:txBody>
          <a:bodyPr vert="horz" wrap="square" lIns="0" tIns="0" rIns="0" bIns="0" rtlCol="0">
            <a:spAutoFit/>
          </a:bodyPr>
          <a:lstStyle/>
          <a:p>
            <a:pPr marL="299085" indent="-286385">
              <a:lnSpc>
                <a:spcPct val="100000"/>
              </a:lnSpc>
              <a:buFont typeface="Arial" panose="020B0604020202020204"/>
              <a:buChar char="•"/>
              <a:tabLst>
                <a:tab pos="299085" algn="l"/>
                <a:tab pos="299720" algn="l"/>
              </a:tabLst>
            </a:pPr>
            <a:r>
              <a:rPr sz="1600" spc="35" dirty="0">
                <a:latin typeface="微软雅黑" panose="020B0503020204020204" charset="-122"/>
                <a:cs typeface="微软雅黑" panose="020B0503020204020204" charset="-122"/>
              </a:rPr>
              <a:t>仅仅能</a:t>
            </a:r>
            <a:r>
              <a:rPr sz="1600" spc="50" dirty="0">
                <a:latin typeface="微软雅黑" panose="020B0503020204020204" charset="-122"/>
                <a:cs typeface="微软雅黑" panose="020B0503020204020204" charset="-122"/>
              </a:rPr>
              <a:t>以</a:t>
            </a:r>
            <a:r>
              <a:rPr sz="1600" spc="35" dirty="0">
                <a:latin typeface="微软雅黑" panose="020B0503020204020204" charset="-122"/>
                <a:cs typeface="微软雅黑" panose="020B0503020204020204" charset="-122"/>
              </a:rPr>
              <a:t>离</a:t>
            </a:r>
            <a:r>
              <a:rPr sz="1600" spc="50" dirty="0">
                <a:latin typeface="微软雅黑" panose="020B0503020204020204" charset="-122"/>
                <a:cs typeface="微软雅黑" panose="020B0503020204020204" charset="-122"/>
              </a:rPr>
              <a:t>线的</a:t>
            </a:r>
            <a:r>
              <a:rPr sz="1600" spc="35" dirty="0">
                <a:latin typeface="微软雅黑" panose="020B0503020204020204" charset="-122"/>
                <a:cs typeface="微软雅黑" panose="020B0503020204020204" charset="-122"/>
              </a:rPr>
              <a:t>方式模</a:t>
            </a:r>
            <a:r>
              <a:rPr sz="1600" spc="50" dirty="0">
                <a:latin typeface="微软雅黑" panose="020B0503020204020204" charset="-122"/>
                <a:cs typeface="微软雅黑" panose="020B0503020204020204" charset="-122"/>
              </a:rPr>
              <a:t>拟</a:t>
            </a:r>
            <a:r>
              <a:rPr sz="1600" spc="35" dirty="0">
                <a:latin typeface="微软雅黑" panose="020B0503020204020204" charset="-122"/>
                <a:cs typeface="微软雅黑" panose="020B0503020204020204" charset="-122"/>
              </a:rPr>
              <a:t>物理</a:t>
            </a:r>
            <a:r>
              <a:rPr sz="1600" spc="50" dirty="0">
                <a:latin typeface="微软雅黑" panose="020B0503020204020204" charset="-122"/>
                <a:cs typeface="微软雅黑" panose="020B0503020204020204" charset="-122"/>
              </a:rPr>
              <a:t>世</a:t>
            </a:r>
            <a:r>
              <a:rPr sz="1600" spc="35" dirty="0">
                <a:latin typeface="微软雅黑" panose="020B0503020204020204" charset="-122"/>
                <a:cs typeface="微软雅黑" panose="020B0503020204020204" charset="-122"/>
              </a:rPr>
              <a:t>界</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299085" indent="-286385">
              <a:lnSpc>
                <a:spcPct val="100000"/>
              </a:lnSpc>
              <a:spcBef>
                <a:spcPts val="960"/>
              </a:spcBef>
              <a:buFont typeface="Arial" panose="020B0604020202020204"/>
              <a:buChar char="•"/>
              <a:tabLst>
                <a:tab pos="299085" algn="l"/>
                <a:tab pos="299720" algn="l"/>
              </a:tabLst>
            </a:pPr>
            <a:r>
              <a:rPr sz="1600" spc="-5" dirty="0">
                <a:latin typeface="微软雅黑" panose="020B0503020204020204" charset="-122"/>
                <a:cs typeface="微软雅黑" panose="020B0503020204020204" charset="-122"/>
              </a:rPr>
              <a:t>不具备分析优化功能；</a:t>
            </a:r>
            <a:endParaRPr sz="1600">
              <a:latin typeface="微软雅黑" panose="020B0503020204020204" charset="-122"/>
              <a:cs typeface="微软雅黑" panose="020B0503020204020204" charset="-122"/>
            </a:endParaRPr>
          </a:p>
          <a:p>
            <a:pPr marL="299085" indent="-286385">
              <a:lnSpc>
                <a:spcPct val="100000"/>
              </a:lnSpc>
              <a:spcBef>
                <a:spcPts val="960"/>
              </a:spcBef>
              <a:buFont typeface="Arial" panose="020B0604020202020204"/>
              <a:buChar char="•"/>
              <a:tabLst>
                <a:tab pos="299085" algn="l"/>
                <a:tab pos="299720" algn="l"/>
              </a:tabLst>
            </a:pPr>
            <a:r>
              <a:rPr sz="1600" spc="-5" dirty="0">
                <a:latin typeface="微软雅黑" panose="020B0503020204020204" charset="-122"/>
                <a:cs typeface="微软雅黑" panose="020B0503020204020204" charset="-122"/>
              </a:rPr>
              <a:t>主要用于提升产品设计的效率，降</a:t>
            </a:r>
            <a:endParaRPr sz="1600">
              <a:latin typeface="微软雅黑" panose="020B0503020204020204" charset="-122"/>
              <a:cs typeface="微软雅黑" panose="020B0503020204020204" charset="-122"/>
            </a:endParaRPr>
          </a:p>
          <a:p>
            <a:pPr marL="299085">
              <a:lnSpc>
                <a:spcPct val="100000"/>
              </a:lnSpc>
              <a:spcBef>
                <a:spcPts val="960"/>
              </a:spcBef>
            </a:pPr>
            <a:r>
              <a:rPr sz="1600" spc="-10" dirty="0">
                <a:latin typeface="微软雅黑" panose="020B0503020204020204" charset="-122"/>
                <a:cs typeface="微软雅黑" panose="020B0503020204020204" charset="-122"/>
              </a:rPr>
              <a:t>低物理测试成本。</a:t>
            </a:r>
            <a:endParaRPr sz="1600">
              <a:latin typeface="微软雅黑" panose="020B0503020204020204" charset="-122"/>
              <a:cs typeface="微软雅黑" panose="020B0503020204020204" charset="-122"/>
            </a:endParaRPr>
          </a:p>
        </p:txBody>
      </p:sp>
      <p:sp>
        <p:nvSpPr>
          <p:cNvPr id="12" name="object 12"/>
          <p:cNvSpPr txBox="1">
            <a:spLocks noGrp="1"/>
          </p:cNvSpPr>
          <p:nvPr>
            <p:ph type="title"/>
          </p:nvPr>
        </p:nvSpPr>
        <p:spPr>
          <a:xfrm>
            <a:off x="3203575" y="1017270"/>
            <a:ext cx="6094095"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a:t>
            </a:r>
            <a:r>
              <a:rPr sz="3200" spc="5" dirty="0">
                <a:solidFill>
                  <a:srgbClr val="00A755"/>
                </a:solidFill>
              </a:rPr>
              <a:t>生</a:t>
            </a:r>
            <a:r>
              <a:rPr dirty="0"/>
              <a:t>-</a:t>
            </a:r>
            <a:r>
              <a:rPr spc="-5" dirty="0"/>
              <a:t>（3</a:t>
            </a:r>
            <a:r>
              <a:rPr spc="5" dirty="0"/>
              <a:t>）数字</a:t>
            </a:r>
            <a:r>
              <a:rPr spc="-15" dirty="0"/>
              <a:t>孪</a:t>
            </a:r>
            <a:r>
              <a:rPr spc="5" dirty="0"/>
              <a:t>生与</a:t>
            </a:r>
            <a:r>
              <a:rPr spc="-15" dirty="0"/>
              <a:t>仿</a:t>
            </a:r>
            <a:r>
              <a:rPr spc="5" dirty="0"/>
              <a:t>真的</a:t>
            </a:r>
            <a:r>
              <a:rPr spc="-15" dirty="0"/>
              <a:t>区</a:t>
            </a:r>
            <a:r>
              <a:rPr spc="5" dirty="0"/>
              <a:t>别</a:t>
            </a:r>
            <a:endParaRPr sz="32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056538" y="1017270"/>
            <a:ext cx="9567545" cy="1853564"/>
          </a:xfrm>
          <a:prstGeom prst="rect">
            <a:avLst/>
          </a:prstGeom>
        </p:spPr>
        <p:txBody>
          <a:bodyPr vert="horz" wrap="square" lIns="0" tIns="0" rIns="0" bIns="0" rtlCol="0">
            <a:spAutoFit/>
          </a:bodyPr>
          <a:lstStyle/>
          <a:p>
            <a:pPr marL="513080" algn="ctr"/>
            <a:r>
              <a:rPr sz="3200" b="1" dirty="0">
                <a:solidFill>
                  <a:srgbClr val="00A755"/>
                </a:solidFill>
                <a:latin typeface="微软雅黑" panose="020B0503020204020204" charset="-122"/>
                <a:cs typeface="微软雅黑" panose="020B0503020204020204" charset="-122"/>
              </a:rPr>
              <a:t>物模型的概念</a:t>
            </a:r>
            <a:endParaRPr sz="3200">
              <a:solidFill>
                <a:prstClr val="black"/>
              </a:solidFill>
              <a:latin typeface="微软雅黑" panose="020B0503020204020204" charset="-122"/>
              <a:cs typeface="微软雅黑" panose="020B0503020204020204" charset="-122"/>
            </a:endParaRPr>
          </a:p>
          <a:p>
            <a:pPr marL="12700" marR="5080" indent="420370" algn="just">
              <a:lnSpc>
                <a:spcPct val="125000"/>
              </a:lnSpc>
              <a:spcBef>
                <a:spcPts val="955"/>
              </a:spcBef>
            </a:pPr>
            <a:r>
              <a:rPr sz="1600" spc="25" dirty="0">
                <a:solidFill>
                  <a:prstClr val="black"/>
                </a:solidFill>
                <a:latin typeface="微软雅黑" panose="020B0503020204020204" charset="-122"/>
                <a:cs typeface="微软雅黑" panose="020B0503020204020204" charset="-122"/>
              </a:rPr>
              <a:t>物模型是</a:t>
            </a:r>
            <a:r>
              <a:rPr sz="1600" spc="35" dirty="0">
                <a:solidFill>
                  <a:prstClr val="black"/>
                </a:solidFill>
                <a:latin typeface="微软雅黑" panose="020B0503020204020204" charset="-122"/>
                <a:cs typeface="微软雅黑" panose="020B0503020204020204" charset="-122"/>
              </a:rPr>
              <a:t>对</a:t>
            </a:r>
            <a:r>
              <a:rPr sz="1600" spc="25" dirty="0">
                <a:solidFill>
                  <a:prstClr val="black"/>
                </a:solidFill>
                <a:latin typeface="微软雅黑" panose="020B0503020204020204" charset="-122"/>
                <a:cs typeface="微软雅黑" panose="020B0503020204020204" charset="-122"/>
              </a:rPr>
              <a:t>物理世界实体的抽</a:t>
            </a:r>
            <a:r>
              <a:rPr sz="1600" spc="50" dirty="0">
                <a:solidFill>
                  <a:prstClr val="black"/>
                </a:solidFill>
                <a:latin typeface="微软雅黑" panose="020B0503020204020204" charset="-122"/>
                <a:cs typeface="微软雅黑" panose="020B0503020204020204" charset="-122"/>
              </a:rPr>
              <a:t>象</a:t>
            </a:r>
            <a:r>
              <a:rPr sz="1600" spc="25" dirty="0">
                <a:solidFill>
                  <a:prstClr val="black"/>
                </a:solidFill>
                <a:latin typeface="微软雅黑" panose="020B0503020204020204" charset="-122"/>
                <a:cs typeface="微软雅黑" panose="020B0503020204020204" charset="-122"/>
              </a:rPr>
              <a:t>，是对物理实体的数字化描</a:t>
            </a:r>
            <a:r>
              <a:rPr sz="1600" spc="35" dirty="0">
                <a:solidFill>
                  <a:prstClr val="black"/>
                </a:solidFill>
                <a:latin typeface="微软雅黑" panose="020B0503020204020204" charset="-122"/>
                <a:cs typeface="微软雅黑" panose="020B0503020204020204" charset="-122"/>
              </a:rPr>
              <a:t>述</a:t>
            </a:r>
            <a:r>
              <a:rPr sz="1600" spc="25" dirty="0">
                <a:solidFill>
                  <a:prstClr val="black"/>
                </a:solidFill>
                <a:latin typeface="微软雅黑" panose="020B0503020204020204" charset="-122"/>
                <a:cs typeface="微软雅黑" panose="020B0503020204020204" charset="-122"/>
              </a:rPr>
              <a:t>，是物理实体在数字世界中对应的数字 模型。而所谓</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抽象”，就是</a:t>
            </a:r>
            <a:r>
              <a:rPr sz="1600" spc="35" dirty="0">
                <a:solidFill>
                  <a:prstClr val="black"/>
                </a:solidFill>
                <a:latin typeface="微软雅黑" panose="020B0503020204020204" charset="-122"/>
                <a:cs typeface="微软雅黑" panose="020B0503020204020204" charset="-122"/>
              </a:rPr>
              <a:t>要</a:t>
            </a:r>
            <a:r>
              <a:rPr sz="1600" spc="25" dirty="0">
                <a:solidFill>
                  <a:prstClr val="black"/>
                </a:solidFill>
                <a:latin typeface="微软雅黑" panose="020B0503020204020204" charset="-122"/>
                <a:cs typeface="微软雅黑" panose="020B0503020204020204" charset="-122"/>
              </a:rPr>
              <a:t>提取出设备的</a:t>
            </a:r>
            <a:r>
              <a:rPr sz="1600" spc="35" dirty="0">
                <a:solidFill>
                  <a:prstClr val="black"/>
                </a:solidFill>
                <a:latin typeface="微软雅黑" panose="020B0503020204020204" charset="-122"/>
                <a:cs typeface="微软雅黑" panose="020B0503020204020204" charset="-122"/>
              </a:rPr>
              <a:t>共</a:t>
            </a:r>
            <a:r>
              <a:rPr sz="1600" spc="25" dirty="0">
                <a:solidFill>
                  <a:prstClr val="black"/>
                </a:solidFill>
                <a:latin typeface="微软雅黑" panose="020B0503020204020204" charset="-122"/>
                <a:cs typeface="微软雅黑" panose="020B0503020204020204" charset="-122"/>
              </a:rPr>
              <a:t>同特</a:t>
            </a:r>
            <a:r>
              <a:rPr sz="1600" spc="45" dirty="0">
                <a:solidFill>
                  <a:prstClr val="black"/>
                </a:solidFill>
                <a:latin typeface="微软雅黑" panose="020B0503020204020204" charset="-122"/>
                <a:cs typeface="微软雅黑" panose="020B0503020204020204" charset="-122"/>
              </a:rPr>
              <a:t>征</a:t>
            </a:r>
            <a:r>
              <a:rPr sz="1600" spc="25" dirty="0">
                <a:solidFill>
                  <a:prstClr val="black"/>
                </a:solidFill>
                <a:latin typeface="微软雅黑" panose="020B0503020204020204" charset="-122"/>
                <a:cs typeface="微软雅黑" panose="020B0503020204020204" charset="-122"/>
              </a:rPr>
              <a:t>，形成</a:t>
            </a:r>
            <a:r>
              <a:rPr sz="1600" spc="35" dirty="0">
                <a:solidFill>
                  <a:prstClr val="black"/>
                </a:solidFill>
                <a:latin typeface="微软雅黑" panose="020B0503020204020204" charset="-122"/>
                <a:cs typeface="微软雅黑" panose="020B0503020204020204" charset="-122"/>
              </a:rPr>
              <a:t>模</a:t>
            </a:r>
            <a:r>
              <a:rPr sz="1600" spc="25" dirty="0">
                <a:solidFill>
                  <a:prstClr val="black"/>
                </a:solidFill>
                <a:latin typeface="微软雅黑" panose="020B0503020204020204" charset="-122"/>
                <a:cs typeface="微软雅黑" panose="020B0503020204020204" charset="-122"/>
              </a:rPr>
              <a:t>型。物模型通</a:t>
            </a:r>
            <a:r>
              <a:rPr sz="1600" spc="35" dirty="0">
                <a:solidFill>
                  <a:prstClr val="black"/>
                </a:solidFill>
                <a:latin typeface="微软雅黑" panose="020B0503020204020204" charset="-122"/>
                <a:cs typeface="微软雅黑" panose="020B0503020204020204" charset="-122"/>
              </a:rPr>
              <a:t>过</a:t>
            </a:r>
            <a:r>
              <a:rPr sz="1600" spc="25" dirty="0">
                <a:solidFill>
                  <a:prstClr val="black"/>
                </a:solidFill>
                <a:latin typeface="微软雅黑" panose="020B0503020204020204" charset="-122"/>
                <a:cs typeface="微软雅黑" panose="020B0503020204020204" charset="-122"/>
              </a:rPr>
              <a:t>属</a:t>
            </a:r>
            <a:r>
              <a:rPr sz="1600" spc="35" dirty="0">
                <a:solidFill>
                  <a:prstClr val="black"/>
                </a:solidFill>
                <a:latin typeface="微软雅黑" panose="020B0503020204020204" charset="-122"/>
                <a:cs typeface="微软雅黑" panose="020B0503020204020204" charset="-122"/>
              </a:rPr>
              <a:t>性</a:t>
            </a:r>
            <a:r>
              <a:rPr sz="1600" spc="25" dirty="0">
                <a:solidFill>
                  <a:prstClr val="black"/>
                </a:solidFill>
                <a:latin typeface="微软雅黑" panose="020B0503020204020204" charset="-122"/>
                <a:cs typeface="微软雅黑" panose="020B0503020204020204" charset="-122"/>
              </a:rPr>
              <a:t>、报警、</a:t>
            </a:r>
            <a:r>
              <a:rPr sz="1600" spc="35" dirty="0">
                <a:solidFill>
                  <a:prstClr val="black"/>
                </a:solidFill>
                <a:latin typeface="微软雅黑" panose="020B0503020204020204" charset="-122"/>
                <a:cs typeface="微软雅黑" panose="020B0503020204020204" charset="-122"/>
              </a:rPr>
              <a:t>指</a:t>
            </a:r>
            <a:r>
              <a:rPr sz="1600" spc="25" dirty="0">
                <a:solidFill>
                  <a:prstClr val="black"/>
                </a:solidFill>
                <a:latin typeface="微软雅黑" panose="020B0503020204020204" charset="-122"/>
                <a:cs typeface="微软雅黑" panose="020B0503020204020204" charset="-122"/>
              </a:rPr>
              <a:t>令三个</a:t>
            </a:r>
            <a:r>
              <a:rPr sz="1600" spc="-5" dirty="0">
                <a:solidFill>
                  <a:prstClr val="black"/>
                </a:solidFill>
                <a:latin typeface="微软雅黑" panose="020B0503020204020204" charset="-122"/>
                <a:cs typeface="微软雅黑" panose="020B0503020204020204" charset="-122"/>
              </a:rPr>
              <a:t>维 </a:t>
            </a:r>
            <a:r>
              <a:rPr sz="1600" spc="25" dirty="0">
                <a:solidFill>
                  <a:prstClr val="black"/>
                </a:solidFill>
                <a:latin typeface="微软雅黑" panose="020B0503020204020204" charset="-122"/>
                <a:cs typeface="微软雅黑" panose="020B0503020204020204" charset="-122"/>
              </a:rPr>
              <a:t>度来描述一个</a:t>
            </a:r>
            <a:r>
              <a:rPr sz="1600" spc="35" dirty="0">
                <a:solidFill>
                  <a:prstClr val="black"/>
                </a:solidFill>
                <a:latin typeface="微软雅黑" panose="020B0503020204020204" charset="-122"/>
                <a:cs typeface="微软雅黑" panose="020B0503020204020204" charset="-122"/>
              </a:rPr>
              <a:t>物</a:t>
            </a:r>
            <a:r>
              <a:rPr sz="1600" spc="25" dirty="0">
                <a:solidFill>
                  <a:prstClr val="black"/>
                </a:solidFill>
                <a:latin typeface="微软雅黑" panose="020B0503020204020204" charset="-122"/>
                <a:cs typeface="微软雅黑" panose="020B0503020204020204" charset="-122"/>
              </a:rPr>
              <a:t>理实</a:t>
            </a:r>
            <a:r>
              <a:rPr sz="1600" spc="35" dirty="0">
                <a:solidFill>
                  <a:prstClr val="black"/>
                </a:solidFill>
                <a:latin typeface="微软雅黑" panose="020B0503020204020204" charset="-122"/>
                <a:cs typeface="微软雅黑" panose="020B0503020204020204" charset="-122"/>
              </a:rPr>
              <a:t>体</a:t>
            </a:r>
            <a:r>
              <a:rPr sz="1600" spc="25" dirty="0">
                <a:solidFill>
                  <a:prstClr val="black"/>
                </a:solidFill>
                <a:latin typeface="微软雅黑" panose="020B0503020204020204" charset="-122"/>
                <a:cs typeface="微软雅黑" panose="020B0503020204020204" charset="-122"/>
              </a:rPr>
              <a:t>。简而</a:t>
            </a:r>
            <a:r>
              <a:rPr sz="1600" spc="35" dirty="0">
                <a:solidFill>
                  <a:prstClr val="black"/>
                </a:solidFill>
                <a:latin typeface="微软雅黑" panose="020B0503020204020204" charset="-122"/>
                <a:cs typeface="微软雅黑" panose="020B0503020204020204" charset="-122"/>
              </a:rPr>
              <a:t>言</a:t>
            </a:r>
            <a:r>
              <a:rPr sz="1600" spc="30" dirty="0">
                <a:solidFill>
                  <a:prstClr val="black"/>
                </a:solidFill>
                <a:latin typeface="微软雅黑" panose="020B0503020204020204" charset="-122"/>
                <a:cs typeface="微软雅黑" panose="020B0503020204020204" charset="-122"/>
              </a:rPr>
              <a:t>之</a:t>
            </a:r>
            <a:r>
              <a:rPr sz="1600" spc="25" dirty="0">
                <a:solidFill>
                  <a:prstClr val="black"/>
                </a:solidFill>
                <a:latin typeface="微软雅黑" panose="020B0503020204020204" charset="-122"/>
                <a:cs typeface="微软雅黑" panose="020B0503020204020204" charset="-122"/>
              </a:rPr>
              <a:t>，物模型是</a:t>
            </a:r>
            <a:r>
              <a:rPr sz="1600" spc="35" dirty="0">
                <a:solidFill>
                  <a:prstClr val="black"/>
                </a:solidFill>
                <a:latin typeface="微软雅黑" panose="020B0503020204020204" charset="-122"/>
                <a:cs typeface="微软雅黑" panose="020B0503020204020204" charset="-122"/>
              </a:rPr>
              <a:t>使</a:t>
            </a:r>
            <a:r>
              <a:rPr sz="1600" spc="25" dirty="0">
                <a:solidFill>
                  <a:prstClr val="black"/>
                </a:solidFill>
                <a:latin typeface="微软雅黑" panose="020B0503020204020204" charset="-122"/>
                <a:cs typeface="微软雅黑" panose="020B0503020204020204" charset="-122"/>
              </a:rPr>
              <a:t>用计算机可以</a:t>
            </a:r>
            <a:r>
              <a:rPr sz="1600" spc="35" dirty="0">
                <a:solidFill>
                  <a:prstClr val="black"/>
                </a:solidFill>
                <a:latin typeface="微软雅黑" panose="020B0503020204020204" charset="-122"/>
                <a:cs typeface="微软雅黑" panose="020B0503020204020204" charset="-122"/>
              </a:rPr>
              <a:t>理</a:t>
            </a:r>
            <a:r>
              <a:rPr sz="1600" spc="25" dirty="0">
                <a:solidFill>
                  <a:prstClr val="black"/>
                </a:solidFill>
                <a:latin typeface="微软雅黑" panose="020B0503020204020204" charset="-122"/>
                <a:cs typeface="微软雅黑" panose="020B0503020204020204" charset="-122"/>
              </a:rPr>
              <a:t>解的语</a:t>
            </a:r>
            <a:r>
              <a:rPr sz="1600" spc="45" dirty="0">
                <a:solidFill>
                  <a:prstClr val="black"/>
                </a:solidFill>
                <a:latin typeface="微软雅黑" panose="020B0503020204020204" charset="-122"/>
                <a:cs typeface="微软雅黑" panose="020B0503020204020204" charset="-122"/>
              </a:rPr>
              <a:t>言</a:t>
            </a:r>
            <a:r>
              <a:rPr sz="1600" spc="25" dirty="0">
                <a:solidFill>
                  <a:prstClr val="black"/>
                </a:solidFill>
                <a:latin typeface="微软雅黑" panose="020B0503020204020204" charset="-122"/>
                <a:cs typeface="微软雅黑" panose="020B0503020204020204" charset="-122"/>
              </a:rPr>
              <a:t>，描</a:t>
            </a:r>
            <a:r>
              <a:rPr sz="1600" spc="35" dirty="0">
                <a:solidFill>
                  <a:prstClr val="black"/>
                </a:solidFill>
                <a:latin typeface="微软雅黑" panose="020B0503020204020204" charset="-122"/>
                <a:cs typeface="微软雅黑" panose="020B0503020204020204" charset="-122"/>
              </a:rPr>
              <a:t>述</a:t>
            </a:r>
            <a:r>
              <a:rPr sz="1600" spc="25" dirty="0">
                <a:solidFill>
                  <a:prstClr val="black"/>
                </a:solidFill>
                <a:latin typeface="微软雅黑" panose="020B0503020204020204" charset="-122"/>
                <a:cs typeface="微软雅黑" panose="020B0503020204020204" charset="-122"/>
              </a:rPr>
              <a:t>清楚物理世界</a:t>
            </a:r>
            <a:r>
              <a:rPr sz="1600" spc="35"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实物是</a:t>
            </a:r>
            <a:r>
              <a:rPr sz="1600" spc="-5" dirty="0">
                <a:solidFill>
                  <a:prstClr val="black"/>
                </a:solidFill>
                <a:latin typeface="微软雅黑" panose="020B0503020204020204" charset="-122"/>
                <a:cs typeface="微软雅黑" panose="020B0503020204020204" charset="-122"/>
              </a:rPr>
              <a:t>什 么、能做什么，以及可以提供哪些</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7892922" y="2934715"/>
            <a:ext cx="2731135" cy="2952115"/>
          </a:xfrm>
          <a:prstGeom prst="rect">
            <a:avLst/>
          </a:prstGeom>
        </p:spPr>
        <p:txBody>
          <a:bodyPr vert="horz" wrap="square" lIns="0" tIns="121920" rIns="0" bIns="0" rtlCol="0">
            <a:spAutoFit/>
          </a:bodyPr>
          <a:lstStyle/>
          <a:p>
            <a:pPr marL="12700" indent="412750">
              <a:spcBef>
                <a:spcPts val="960"/>
              </a:spcBef>
            </a:pPr>
            <a:r>
              <a:rPr sz="1600" spc="30" dirty="0">
                <a:solidFill>
                  <a:prstClr val="black"/>
                </a:solidFill>
                <a:latin typeface="微软雅黑" panose="020B0503020204020204" charset="-122"/>
                <a:cs typeface="微软雅黑" panose="020B0503020204020204" charset="-122"/>
              </a:rPr>
              <a:t>当一个设</a:t>
            </a:r>
            <a:r>
              <a:rPr sz="1600" spc="50" dirty="0">
                <a:solidFill>
                  <a:prstClr val="black"/>
                </a:solidFill>
                <a:latin typeface="微软雅黑" panose="020B0503020204020204" charset="-122"/>
                <a:cs typeface="微软雅黑" panose="020B0503020204020204" charset="-122"/>
              </a:rPr>
              <a:t>备</a:t>
            </a:r>
            <a:r>
              <a:rPr sz="1600" spc="30" dirty="0">
                <a:solidFill>
                  <a:prstClr val="black"/>
                </a:solidFill>
                <a:latin typeface="微软雅黑" panose="020B0503020204020204" charset="-122"/>
                <a:cs typeface="微软雅黑" panose="020B0503020204020204" charset="-122"/>
              </a:rPr>
              <a:t>的物模</a:t>
            </a:r>
            <a:r>
              <a:rPr sz="1600" spc="50" dirty="0">
                <a:solidFill>
                  <a:prstClr val="black"/>
                </a:solidFill>
                <a:latin typeface="微软雅黑" panose="020B0503020204020204" charset="-122"/>
                <a:cs typeface="微软雅黑" panose="020B0503020204020204" charset="-122"/>
              </a:rPr>
              <a:t>型</a:t>
            </a:r>
            <a:r>
              <a:rPr sz="1600" spc="3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集</a:t>
            </a:r>
            <a:endParaRPr sz="1600">
              <a:solidFill>
                <a:prstClr val="black"/>
              </a:solidFill>
              <a:latin typeface="微软雅黑" panose="020B0503020204020204" charset="-122"/>
              <a:cs typeface="微软雅黑" panose="020B0503020204020204" charset="-122"/>
            </a:endParaRPr>
          </a:p>
          <a:p>
            <a:pPr marL="12700" marR="6350" algn="just">
              <a:lnSpc>
                <a:spcPct val="150000"/>
              </a:lnSpc>
            </a:pPr>
            <a:r>
              <a:rPr sz="1600" spc="35" dirty="0">
                <a:solidFill>
                  <a:prstClr val="black"/>
                </a:solidFill>
                <a:latin typeface="微软雅黑" panose="020B0503020204020204" charset="-122"/>
                <a:cs typeface="微软雅黑" panose="020B0503020204020204" charset="-122"/>
              </a:rPr>
              <a:t>成</a:t>
            </a:r>
            <a:r>
              <a:rPr sz="1600" spc="25" dirty="0">
                <a:solidFill>
                  <a:prstClr val="black"/>
                </a:solidFill>
                <a:latin typeface="微软雅黑" panose="020B0503020204020204" charset="-122"/>
                <a:cs typeface="微软雅黑" panose="020B0503020204020204" charset="-122"/>
              </a:rPr>
              <a:t>了</a:t>
            </a:r>
            <a:r>
              <a:rPr sz="1600" spc="35" dirty="0">
                <a:solidFill>
                  <a:prstClr val="black"/>
                </a:solidFill>
                <a:latin typeface="微软雅黑" panose="020B0503020204020204" charset="-122"/>
                <a:cs typeface="微软雅黑" panose="020B0503020204020204" charset="-122"/>
              </a:rPr>
              <a:t>物理实体的各</a:t>
            </a:r>
            <a:r>
              <a:rPr sz="1600" spc="25" dirty="0">
                <a:solidFill>
                  <a:prstClr val="black"/>
                </a:solidFill>
                <a:latin typeface="微软雅黑" panose="020B0503020204020204" charset="-122"/>
                <a:cs typeface="微软雅黑" panose="020B0503020204020204" charset="-122"/>
              </a:rPr>
              <a:t>类</a:t>
            </a:r>
            <a:r>
              <a:rPr sz="1600" spc="35" dirty="0">
                <a:solidFill>
                  <a:prstClr val="black"/>
                </a:solidFill>
                <a:latin typeface="微软雅黑" panose="020B0503020204020204" charset="-122"/>
                <a:cs typeface="微软雅黑" panose="020B0503020204020204" charset="-122"/>
              </a:rPr>
              <a:t>数</a:t>
            </a:r>
            <a:r>
              <a:rPr sz="1600" spc="55" dirty="0">
                <a:solidFill>
                  <a:prstClr val="black"/>
                </a:solidFill>
                <a:latin typeface="微软雅黑" panose="020B0503020204020204" charset="-122"/>
                <a:cs typeface="微软雅黑" panose="020B0503020204020204" charset="-122"/>
              </a:rPr>
              <a:t>据</a:t>
            </a:r>
            <a:r>
              <a:rPr sz="1600" spc="2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那 </a:t>
            </a:r>
            <a:r>
              <a:rPr sz="1600" spc="35" dirty="0">
                <a:solidFill>
                  <a:prstClr val="black"/>
                </a:solidFill>
                <a:latin typeface="微软雅黑" panose="020B0503020204020204" charset="-122"/>
                <a:cs typeface="微软雅黑" panose="020B0503020204020204" charset="-122"/>
              </a:rPr>
              <a:t>就</a:t>
            </a:r>
            <a:r>
              <a:rPr sz="1600" spc="25" dirty="0">
                <a:solidFill>
                  <a:prstClr val="black"/>
                </a:solidFill>
                <a:latin typeface="微软雅黑" panose="020B0503020204020204" charset="-122"/>
                <a:cs typeface="微软雅黑" panose="020B0503020204020204" charset="-122"/>
              </a:rPr>
              <a:t>是</a:t>
            </a:r>
            <a:r>
              <a:rPr sz="1600" spc="35" dirty="0">
                <a:solidFill>
                  <a:prstClr val="black"/>
                </a:solidFill>
                <a:latin typeface="微软雅黑" panose="020B0503020204020204" charset="-122"/>
                <a:cs typeface="微软雅黑" panose="020B0503020204020204" charset="-122"/>
              </a:rPr>
              <a:t>物理实体的忠</a:t>
            </a:r>
            <a:r>
              <a:rPr sz="1600" spc="25" dirty="0">
                <a:solidFill>
                  <a:prstClr val="black"/>
                </a:solidFill>
                <a:latin typeface="微软雅黑" panose="020B0503020204020204" charset="-122"/>
                <a:cs typeface="微软雅黑" panose="020B0503020204020204" charset="-122"/>
              </a:rPr>
              <a:t>实</a:t>
            </a:r>
            <a:r>
              <a:rPr sz="1600" spc="35" dirty="0">
                <a:solidFill>
                  <a:prstClr val="black"/>
                </a:solidFill>
                <a:latin typeface="微软雅黑" panose="020B0503020204020204" charset="-122"/>
                <a:cs typeface="微软雅黑" panose="020B0503020204020204" charset="-122"/>
              </a:rPr>
              <a:t>映</a:t>
            </a:r>
            <a:r>
              <a:rPr sz="1600" spc="55" dirty="0">
                <a:solidFill>
                  <a:prstClr val="black"/>
                </a:solidFill>
                <a:latin typeface="微软雅黑" panose="020B0503020204020204" charset="-122"/>
                <a:cs typeface="微软雅黑" panose="020B0503020204020204" charset="-122"/>
              </a:rPr>
              <a:t>射</a:t>
            </a:r>
            <a:r>
              <a:rPr sz="1600" spc="2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在 </a:t>
            </a:r>
            <a:r>
              <a:rPr sz="1600" spc="35" dirty="0">
                <a:solidFill>
                  <a:prstClr val="black"/>
                </a:solidFill>
                <a:latin typeface="微软雅黑" panose="020B0503020204020204" charset="-122"/>
                <a:cs typeface="微软雅黑" panose="020B0503020204020204" charset="-122"/>
              </a:rPr>
              <a:t>物</a:t>
            </a:r>
            <a:r>
              <a:rPr sz="1600" spc="25" dirty="0">
                <a:solidFill>
                  <a:prstClr val="black"/>
                </a:solidFill>
                <a:latin typeface="微软雅黑" panose="020B0503020204020204" charset="-122"/>
                <a:cs typeface="微软雅黑" panose="020B0503020204020204" charset="-122"/>
              </a:rPr>
              <a:t>理</a:t>
            </a:r>
            <a:r>
              <a:rPr sz="1600" spc="35" dirty="0">
                <a:solidFill>
                  <a:prstClr val="black"/>
                </a:solidFill>
                <a:latin typeface="微软雅黑" panose="020B0503020204020204" charset="-122"/>
                <a:cs typeface="微软雅黑" panose="020B0503020204020204" charset="-122"/>
              </a:rPr>
              <a:t>实体的整个生</a:t>
            </a:r>
            <a:r>
              <a:rPr sz="1600" spc="25" dirty="0">
                <a:solidFill>
                  <a:prstClr val="black"/>
                </a:solidFill>
                <a:latin typeface="微软雅黑" panose="020B0503020204020204" charset="-122"/>
                <a:cs typeface="微软雅黑" panose="020B0503020204020204" charset="-122"/>
              </a:rPr>
              <a:t>命</a:t>
            </a:r>
            <a:r>
              <a:rPr sz="1600" spc="35" dirty="0">
                <a:solidFill>
                  <a:prstClr val="black"/>
                </a:solidFill>
                <a:latin typeface="微软雅黑" panose="020B0503020204020204" charset="-122"/>
                <a:cs typeface="微软雅黑" panose="020B0503020204020204" charset="-122"/>
              </a:rPr>
              <a:t>周期</a:t>
            </a:r>
            <a:r>
              <a:rPr sz="1600" spc="5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 </a:t>
            </a:r>
            <a:r>
              <a:rPr sz="1600" spc="35" dirty="0">
                <a:solidFill>
                  <a:prstClr val="black"/>
                </a:solidFill>
                <a:latin typeface="微软雅黑" panose="020B0503020204020204" charset="-122"/>
                <a:cs typeface="微软雅黑" panose="020B0503020204020204" charset="-122"/>
              </a:rPr>
              <a:t>它</a:t>
            </a:r>
            <a:r>
              <a:rPr sz="1600" spc="25" dirty="0">
                <a:solidFill>
                  <a:prstClr val="black"/>
                </a:solidFill>
                <a:latin typeface="微软雅黑" panose="020B0503020204020204" charset="-122"/>
                <a:cs typeface="微软雅黑" panose="020B0503020204020204" charset="-122"/>
              </a:rPr>
              <a:t>会</a:t>
            </a:r>
            <a:r>
              <a:rPr sz="1600" spc="35" dirty="0">
                <a:solidFill>
                  <a:prstClr val="black"/>
                </a:solidFill>
                <a:latin typeface="微软雅黑" panose="020B0503020204020204" charset="-122"/>
                <a:cs typeface="微软雅黑" panose="020B0503020204020204" charset="-122"/>
              </a:rPr>
              <a:t>和实体一起进</a:t>
            </a:r>
            <a:r>
              <a:rPr sz="1600" spc="45" dirty="0">
                <a:solidFill>
                  <a:prstClr val="black"/>
                </a:solidFill>
                <a:latin typeface="微软雅黑" panose="020B0503020204020204" charset="-122"/>
                <a:cs typeface="微软雅黑" panose="020B0503020204020204" charset="-122"/>
              </a:rPr>
              <a:t>化</a:t>
            </a:r>
            <a:r>
              <a:rPr sz="1600" spc="35" dirty="0">
                <a:solidFill>
                  <a:prstClr val="black"/>
                </a:solidFill>
                <a:latin typeface="微软雅黑" panose="020B0503020204020204" charset="-122"/>
                <a:cs typeface="微软雅黑" panose="020B0503020204020204" charset="-122"/>
              </a:rPr>
              <a:t>，积</a:t>
            </a:r>
            <a:r>
              <a:rPr sz="1600" spc="25" dirty="0">
                <a:solidFill>
                  <a:prstClr val="black"/>
                </a:solidFill>
                <a:latin typeface="微软雅黑" panose="020B0503020204020204" charset="-122"/>
                <a:cs typeface="微软雅黑" panose="020B0503020204020204" charset="-122"/>
              </a:rPr>
              <a:t>累</a:t>
            </a:r>
            <a:r>
              <a:rPr sz="1600" spc="-5" dirty="0">
                <a:solidFill>
                  <a:prstClr val="black"/>
                </a:solidFill>
                <a:latin typeface="微软雅黑" panose="020B0503020204020204" charset="-122"/>
                <a:cs typeface="微软雅黑" panose="020B0503020204020204" charset="-122"/>
              </a:rPr>
              <a:t>各 </a:t>
            </a:r>
            <a:r>
              <a:rPr sz="1600" spc="35" dirty="0">
                <a:solidFill>
                  <a:prstClr val="black"/>
                </a:solidFill>
                <a:latin typeface="微软雅黑" panose="020B0503020204020204" charset="-122"/>
                <a:cs typeface="微软雅黑" panose="020B0503020204020204" charset="-122"/>
              </a:rPr>
              <a:t>种</a:t>
            </a:r>
            <a:r>
              <a:rPr sz="1600" spc="25" dirty="0">
                <a:solidFill>
                  <a:prstClr val="black"/>
                </a:solidFill>
                <a:latin typeface="微软雅黑" panose="020B0503020204020204" charset="-122"/>
                <a:cs typeface="微软雅黑" panose="020B0503020204020204" charset="-122"/>
              </a:rPr>
              <a:t>信</a:t>
            </a:r>
            <a:r>
              <a:rPr sz="1600" spc="35" dirty="0">
                <a:solidFill>
                  <a:prstClr val="black"/>
                </a:solidFill>
                <a:latin typeface="微软雅黑" panose="020B0503020204020204" charset="-122"/>
                <a:cs typeface="微软雅黑" panose="020B0503020204020204" charset="-122"/>
              </a:rPr>
              <a:t>息和知</a:t>
            </a:r>
            <a:r>
              <a:rPr sz="1600" spc="50" dirty="0">
                <a:solidFill>
                  <a:prstClr val="black"/>
                </a:solidFill>
                <a:latin typeface="微软雅黑" panose="020B0503020204020204" charset="-122"/>
                <a:cs typeface="微软雅黑" panose="020B0503020204020204" charset="-122"/>
              </a:rPr>
              <a:t>识</a:t>
            </a:r>
            <a:r>
              <a:rPr sz="1600" spc="35" dirty="0">
                <a:solidFill>
                  <a:prstClr val="black"/>
                </a:solidFill>
                <a:latin typeface="微软雅黑" panose="020B0503020204020204" charset="-122"/>
                <a:cs typeface="微软雅黑" panose="020B0503020204020204" charset="-122"/>
              </a:rPr>
              <a:t>，并</a:t>
            </a:r>
            <a:r>
              <a:rPr sz="1600" spc="25" dirty="0">
                <a:solidFill>
                  <a:prstClr val="black"/>
                </a:solidFill>
                <a:latin typeface="微软雅黑" panose="020B0503020204020204" charset="-122"/>
                <a:cs typeface="微软雅黑" panose="020B0503020204020204" charset="-122"/>
              </a:rPr>
              <a:t>且</a:t>
            </a:r>
            <a:r>
              <a:rPr sz="1600" spc="35" dirty="0">
                <a:solidFill>
                  <a:prstClr val="black"/>
                </a:solidFill>
                <a:latin typeface="微软雅黑" panose="020B0503020204020204" charset="-122"/>
                <a:cs typeface="微软雅黑" panose="020B0503020204020204" charset="-122"/>
              </a:rPr>
              <a:t>促进</a:t>
            </a:r>
            <a:r>
              <a:rPr sz="1600" spc="2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理 </a:t>
            </a:r>
            <a:r>
              <a:rPr sz="1600" spc="35" dirty="0">
                <a:solidFill>
                  <a:prstClr val="black"/>
                </a:solidFill>
                <a:latin typeface="微软雅黑" panose="020B0503020204020204" charset="-122"/>
                <a:cs typeface="微软雅黑" panose="020B0503020204020204" charset="-122"/>
              </a:rPr>
              <a:t>实</a:t>
            </a:r>
            <a:r>
              <a:rPr sz="1600" spc="25" dirty="0">
                <a:solidFill>
                  <a:prstClr val="black"/>
                </a:solidFill>
                <a:latin typeface="微软雅黑" panose="020B0503020204020204" charset="-122"/>
                <a:cs typeface="微软雅黑" panose="020B0503020204020204" charset="-122"/>
              </a:rPr>
              <a:t>体</a:t>
            </a:r>
            <a:r>
              <a:rPr sz="1600" spc="35" dirty="0">
                <a:solidFill>
                  <a:prstClr val="black"/>
                </a:solidFill>
                <a:latin typeface="微软雅黑" panose="020B0503020204020204" charset="-122"/>
                <a:cs typeface="微软雅黑" panose="020B0503020204020204" charset="-122"/>
              </a:rPr>
              <a:t>的优</a:t>
            </a:r>
            <a:r>
              <a:rPr sz="1600" spc="50" dirty="0">
                <a:solidFill>
                  <a:prstClr val="black"/>
                </a:solidFill>
                <a:latin typeface="微软雅黑" panose="020B0503020204020204" charset="-122"/>
                <a:cs typeface="微软雅黑" panose="020B0503020204020204" charset="-122"/>
              </a:rPr>
              <a:t>化</a:t>
            </a:r>
            <a:r>
              <a:rPr sz="1600" spc="35" dirty="0">
                <a:solidFill>
                  <a:prstClr val="black"/>
                </a:solidFill>
                <a:latin typeface="微软雅黑" panose="020B0503020204020204" charset="-122"/>
                <a:cs typeface="微软雅黑" panose="020B0503020204020204" charset="-122"/>
              </a:rPr>
              <a:t>，这样</a:t>
            </a:r>
            <a:r>
              <a:rPr sz="1600" spc="25" dirty="0">
                <a:solidFill>
                  <a:prstClr val="black"/>
                </a:solidFill>
                <a:latin typeface="微软雅黑" panose="020B0503020204020204" charset="-122"/>
                <a:cs typeface="微软雅黑" panose="020B0503020204020204" charset="-122"/>
              </a:rPr>
              <a:t>的</a:t>
            </a:r>
            <a:r>
              <a:rPr sz="1600" spc="35" dirty="0">
                <a:solidFill>
                  <a:prstClr val="black"/>
                </a:solidFill>
                <a:latin typeface="微软雅黑" panose="020B0503020204020204" charset="-122"/>
                <a:cs typeface="微软雅黑" panose="020B0503020204020204" charset="-122"/>
              </a:rPr>
              <a:t>物模</a:t>
            </a:r>
            <a:r>
              <a:rPr sz="1600" spc="25"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就 </a:t>
            </a:r>
            <a:r>
              <a:rPr sz="1600" spc="-10" dirty="0">
                <a:solidFill>
                  <a:prstClr val="black"/>
                </a:solidFill>
                <a:latin typeface="微软雅黑" panose="020B0503020204020204" charset="-122"/>
                <a:cs typeface="微软雅黑" panose="020B0503020204020204" charset="-122"/>
              </a:rPr>
              <a:t>是物理实体的数字孪生模</a:t>
            </a:r>
            <a:r>
              <a:rPr sz="1600" spc="-5" dirty="0">
                <a:solidFill>
                  <a:prstClr val="black"/>
                </a:solidFill>
                <a:latin typeface="微软雅黑" panose="020B0503020204020204" charset="-122"/>
                <a:cs typeface="微软雅黑" panose="020B0503020204020204" charset="-122"/>
              </a:rPr>
              <a:t>型。</a:t>
            </a:r>
            <a:endParaRPr sz="16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7512177" y="4608703"/>
            <a:ext cx="228600" cy="269240"/>
          </a:xfrm>
          <a:prstGeom prst="rect">
            <a:avLst/>
          </a:prstGeom>
        </p:spPr>
        <p:txBody>
          <a:bodyPr vert="horz" wrap="square" lIns="0" tIns="0" rIns="0" bIns="0" rtlCol="0">
            <a:spAutoFit/>
          </a:bodyPr>
          <a:lstStyle/>
          <a:p>
            <a:pPr marL="12700"/>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graphicFrame>
        <p:nvGraphicFramePr>
          <p:cNvPr id="8" name="object 8"/>
          <p:cNvGraphicFramePr>
            <a:graphicFrameLocks noGrp="1"/>
          </p:cNvGraphicFramePr>
          <p:nvPr/>
        </p:nvGraphicFramePr>
        <p:xfrm>
          <a:off x="1042720" y="3002660"/>
          <a:ext cx="6546799" cy="3277894"/>
        </p:xfrm>
        <a:graphic>
          <a:graphicData uri="http://schemas.openxmlformats.org/drawingml/2006/table">
            <a:tbl>
              <a:tblPr firstRow="1" bandRow="1">
                <a:tableStyleId>{2D5ABB26-0587-4C30-8999-92F81FD0307C}</a:tableStyleId>
              </a:tblPr>
              <a:tblGrid>
                <a:gridCol w="752297"/>
                <a:gridCol w="5794502"/>
              </a:tblGrid>
              <a:tr h="508000">
                <a:tc>
                  <a:txBody>
                    <a:bodyPr/>
                    <a:lstStyle/>
                    <a:p>
                      <a:pPr algn="ctr">
                        <a:lnSpc>
                          <a:spcPct val="100000"/>
                        </a:lnSpc>
                        <a:spcBef>
                          <a:spcPts val="1075"/>
                        </a:spcBef>
                      </a:pPr>
                      <a:r>
                        <a:rPr sz="1600" b="1" spc="-5" dirty="0">
                          <a:solidFill>
                            <a:srgbClr val="FFFFFF"/>
                          </a:solidFill>
                          <a:latin typeface="微软雅黑" panose="020B0503020204020204" charset="-122"/>
                          <a:cs typeface="微软雅黑" panose="020B0503020204020204" charset="-122"/>
                        </a:rPr>
                        <a:t>类型</a:t>
                      </a:r>
                      <a:endParaRPr sz="1600">
                        <a:latin typeface="微软雅黑" panose="020B0503020204020204" charset="-122"/>
                        <a:cs typeface="微软雅黑" panose="020B0503020204020204" charset="-122"/>
                      </a:endParaRPr>
                    </a:p>
                  </a:txBody>
                  <a:tcPr marL="0" marR="0" marT="1365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1075"/>
                        </a:spcBef>
                      </a:pPr>
                      <a:r>
                        <a:rPr sz="1600" b="1" spc="-5" dirty="0">
                          <a:solidFill>
                            <a:srgbClr val="FFFFFF"/>
                          </a:solidFill>
                          <a:latin typeface="微软雅黑" panose="020B0503020204020204" charset="-122"/>
                          <a:cs typeface="微软雅黑" panose="020B0503020204020204" charset="-122"/>
                        </a:rPr>
                        <a:t>说明</a:t>
                      </a:r>
                      <a:endParaRPr sz="1600">
                        <a:latin typeface="微软雅黑" panose="020B0503020204020204" charset="-122"/>
                        <a:cs typeface="微软雅黑" panose="020B0503020204020204" charset="-122"/>
                      </a:endParaRPr>
                    </a:p>
                  </a:txBody>
                  <a:tcPr marL="0" marR="0" marT="1365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923289">
                <a:tc>
                  <a:txBody>
                    <a:bodyPr/>
                    <a:lstStyle/>
                    <a:p>
                      <a:pPr>
                        <a:lnSpc>
                          <a:spcPct val="100000"/>
                        </a:lnSpc>
                        <a:spcBef>
                          <a:spcPts val="25"/>
                        </a:spcBef>
                      </a:pPr>
                      <a:endParaRPr sz="2250">
                        <a:latin typeface="Times New Roman" panose="02020603050405020304"/>
                        <a:cs typeface="Times New Roman" panose="02020603050405020304"/>
                      </a:endParaRPr>
                    </a:p>
                    <a:p>
                      <a:pPr algn="ctr">
                        <a:lnSpc>
                          <a:spcPct val="100000"/>
                        </a:lnSpc>
                      </a:pPr>
                      <a:r>
                        <a:rPr sz="1600" b="1" dirty="0">
                          <a:latin typeface="微软雅黑" panose="020B0503020204020204" charset="-122"/>
                          <a:cs typeface="微软雅黑" panose="020B0503020204020204" charset="-122"/>
                        </a:rPr>
                        <a:t>属性</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marR="58420">
                        <a:lnSpc>
                          <a:spcPct val="150000"/>
                        </a:lnSpc>
                        <a:spcBef>
                          <a:spcPts val="210"/>
                        </a:spcBef>
                      </a:pPr>
                      <a:r>
                        <a:rPr sz="1600" spc="45" dirty="0">
                          <a:latin typeface="微软雅黑" panose="020B0503020204020204" charset="-122"/>
                          <a:cs typeface="微软雅黑" panose="020B0503020204020204" charset="-122"/>
                        </a:rPr>
                        <a:t>设</a:t>
                      </a:r>
                      <a:r>
                        <a:rPr sz="1600" spc="55" dirty="0">
                          <a:latin typeface="微软雅黑" panose="020B0503020204020204" charset="-122"/>
                          <a:cs typeface="微软雅黑" panose="020B0503020204020204" charset="-122"/>
                        </a:rPr>
                        <a:t>备</a:t>
                      </a:r>
                      <a:r>
                        <a:rPr sz="1600" spc="45" dirty="0">
                          <a:latin typeface="微软雅黑" panose="020B0503020204020204" charset="-122"/>
                          <a:cs typeface="微软雅黑" panose="020B0503020204020204" charset="-122"/>
                        </a:rPr>
                        <a:t>可</a:t>
                      </a:r>
                      <a:r>
                        <a:rPr sz="1600" spc="55" dirty="0">
                          <a:latin typeface="微软雅黑" panose="020B0503020204020204" charset="-122"/>
                          <a:cs typeface="微软雅黑" panose="020B0503020204020204" charset="-122"/>
                        </a:rPr>
                        <a:t>读取</a:t>
                      </a:r>
                      <a:r>
                        <a:rPr sz="1600" spc="45" dirty="0">
                          <a:latin typeface="微软雅黑" panose="020B0503020204020204" charset="-122"/>
                          <a:cs typeface="微软雅黑" panose="020B0503020204020204" charset="-122"/>
                        </a:rPr>
                        <a:t>和</a:t>
                      </a:r>
                      <a:r>
                        <a:rPr sz="1600" spc="55" dirty="0">
                          <a:latin typeface="微软雅黑" panose="020B0503020204020204" charset="-122"/>
                          <a:cs typeface="微软雅黑" panose="020B0503020204020204" charset="-122"/>
                        </a:rPr>
                        <a:t>设</a:t>
                      </a:r>
                      <a:r>
                        <a:rPr sz="1600" spc="45" dirty="0">
                          <a:latin typeface="微软雅黑" panose="020B0503020204020204" charset="-122"/>
                          <a:cs typeface="微软雅黑" panose="020B0503020204020204" charset="-122"/>
                        </a:rPr>
                        <a:t>置</a:t>
                      </a:r>
                      <a:r>
                        <a:rPr sz="1600" spc="55" dirty="0">
                          <a:latin typeface="微软雅黑" panose="020B0503020204020204" charset="-122"/>
                          <a:cs typeface="微软雅黑" panose="020B0503020204020204" charset="-122"/>
                        </a:rPr>
                        <a:t>的</a:t>
                      </a:r>
                      <a:r>
                        <a:rPr sz="1600" spc="45" dirty="0">
                          <a:latin typeface="微软雅黑" panose="020B0503020204020204" charset="-122"/>
                          <a:cs typeface="微软雅黑" panose="020B0503020204020204" charset="-122"/>
                        </a:rPr>
                        <a:t>参</a:t>
                      </a:r>
                      <a:r>
                        <a:rPr sz="1600" spc="75" dirty="0">
                          <a:latin typeface="微软雅黑" panose="020B0503020204020204" charset="-122"/>
                          <a:cs typeface="微软雅黑" panose="020B0503020204020204" charset="-122"/>
                        </a:rPr>
                        <a:t>数</a:t>
                      </a:r>
                      <a:r>
                        <a:rPr sz="1600" spc="60" dirty="0">
                          <a:latin typeface="微软雅黑" panose="020B0503020204020204" charset="-122"/>
                          <a:cs typeface="微软雅黑" panose="020B0503020204020204" charset="-122"/>
                        </a:rPr>
                        <a:t>。</a:t>
                      </a:r>
                      <a:r>
                        <a:rPr sz="1600" spc="45" dirty="0">
                          <a:latin typeface="微软雅黑" panose="020B0503020204020204" charset="-122"/>
                          <a:cs typeface="微软雅黑" panose="020B0503020204020204" charset="-122"/>
                        </a:rPr>
                        <a:t>一</a:t>
                      </a:r>
                      <a:r>
                        <a:rPr sz="1600" spc="55" dirty="0">
                          <a:latin typeface="微软雅黑" panose="020B0503020204020204" charset="-122"/>
                          <a:cs typeface="微软雅黑" panose="020B0503020204020204" charset="-122"/>
                        </a:rPr>
                        <a:t>般</a:t>
                      </a:r>
                      <a:r>
                        <a:rPr sz="1600" spc="45" dirty="0">
                          <a:latin typeface="微软雅黑" panose="020B0503020204020204" charset="-122"/>
                          <a:cs typeface="微软雅黑" panose="020B0503020204020204" charset="-122"/>
                        </a:rPr>
                        <a:t>用</a:t>
                      </a:r>
                      <a:r>
                        <a:rPr sz="1600" spc="55" dirty="0">
                          <a:latin typeface="微软雅黑" panose="020B0503020204020204" charset="-122"/>
                          <a:cs typeface="微软雅黑" panose="020B0503020204020204" charset="-122"/>
                        </a:rPr>
                        <a:t>于</a:t>
                      </a:r>
                      <a:r>
                        <a:rPr sz="1600" spc="45" dirty="0">
                          <a:latin typeface="微软雅黑" panose="020B0503020204020204" charset="-122"/>
                          <a:cs typeface="微软雅黑" panose="020B0503020204020204" charset="-122"/>
                        </a:rPr>
                        <a:t>描</a:t>
                      </a:r>
                      <a:r>
                        <a:rPr sz="1600" spc="55" dirty="0">
                          <a:latin typeface="微软雅黑" panose="020B0503020204020204" charset="-122"/>
                          <a:cs typeface="微软雅黑" panose="020B0503020204020204" charset="-122"/>
                        </a:rPr>
                        <a:t>述设</a:t>
                      </a:r>
                      <a:r>
                        <a:rPr sz="1600" spc="45" dirty="0">
                          <a:latin typeface="微软雅黑" panose="020B0503020204020204" charset="-122"/>
                          <a:cs typeface="微软雅黑" panose="020B0503020204020204" charset="-122"/>
                        </a:rPr>
                        <a:t>备</a:t>
                      </a:r>
                      <a:r>
                        <a:rPr sz="1600" spc="55" dirty="0">
                          <a:latin typeface="微软雅黑" panose="020B0503020204020204" charset="-122"/>
                          <a:cs typeface="微软雅黑" panose="020B0503020204020204" charset="-122"/>
                        </a:rPr>
                        <a:t>运</a:t>
                      </a:r>
                      <a:r>
                        <a:rPr sz="1600" spc="45" dirty="0">
                          <a:latin typeface="微软雅黑" panose="020B0503020204020204" charset="-122"/>
                          <a:cs typeface="微软雅黑" panose="020B0503020204020204" charset="-122"/>
                        </a:rPr>
                        <a:t>行</a:t>
                      </a:r>
                      <a:r>
                        <a:rPr sz="1600" spc="55" dirty="0">
                          <a:latin typeface="微软雅黑" panose="020B0503020204020204" charset="-122"/>
                          <a:cs typeface="微软雅黑" panose="020B0503020204020204" charset="-122"/>
                        </a:rPr>
                        <a:t>时</a:t>
                      </a:r>
                      <a:r>
                        <a:rPr sz="1600" spc="45" dirty="0">
                          <a:latin typeface="微软雅黑" panose="020B0503020204020204" charset="-122"/>
                          <a:cs typeface="微软雅黑" panose="020B0503020204020204" charset="-122"/>
                        </a:rPr>
                        <a:t>的</a:t>
                      </a:r>
                      <a:r>
                        <a:rPr sz="1600" spc="55" dirty="0">
                          <a:latin typeface="微软雅黑" panose="020B0503020204020204" charset="-122"/>
                          <a:cs typeface="微软雅黑" panose="020B0503020204020204" charset="-122"/>
                        </a:rPr>
                        <a:t>状</a:t>
                      </a:r>
                      <a:r>
                        <a:rPr sz="1600" spc="65" dirty="0">
                          <a:latin typeface="微软雅黑" panose="020B0503020204020204" charset="-122"/>
                          <a:cs typeface="微软雅黑" panose="020B0503020204020204" charset="-122"/>
                        </a:rPr>
                        <a:t>态</a:t>
                      </a:r>
                      <a:r>
                        <a:rPr sz="1600" dirty="0">
                          <a:latin typeface="微软雅黑" panose="020B0503020204020204" charset="-122"/>
                          <a:cs typeface="微软雅黑" panose="020B0503020204020204" charset="-122"/>
                        </a:rPr>
                        <a:t>， 如工业机器人的当前每个轴的角度</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速度</a:t>
                      </a:r>
                      <a:r>
                        <a:rPr sz="1600" spc="10" dirty="0">
                          <a:latin typeface="微软雅黑" panose="020B0503020204020204" charset="-122"/>
                          <a:cs typeface="微软雅黑" panose="020B0503020204020204" charset="-122"/>
                        </a:rPr>
                        <a:t>值</a:t>
                      </a:r>
                      <a:r>
                        <a:rPr sz="1600" dirty="0">
                          <a:latin typeface="微软雅黑" panose="020B0503020204020204" charset="-122"/>
                          <a:cs typeface="微软雅黑" panose="020B0503020204020204" charset="-122"/>
                        </a:rPr>
                        <a:t>等。</a:t>
                      </a:r>
                      <a:endParaRPr sz="1600">
                        <a:latin typeface="微软雅黑" panose="020B0503020204020204" charset="-122"/>
                        <a:cs typeface="微软雅黑" panose="020B0503020204020204" charset="-122"/>
                      </a:endParaRPr>
                    </a:p>
                  </a:txBody>
                  <a:tcPr marL="0" marR="0" marT="266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923290">
                <a:tc>
                  <a:txBody>
                    <a:bodyPr/>
                    <a:lstStyle/>
                    <a:p>
                      <a:pPr>
                        <a:lnSpc>
                          <a:spcPct val="100000"/>
                        </a:lnSpc>
                        <a:spcBef>
                          <a:spcPts val="10"/>
                        </a:spcBef>
                      </a:pPr>
                      <a:endParaRPr sz="2350">
                        <a:latin typeface="Times New Roman" panose="02020603050405020304"/>
                        <a:cs typeface="Times New Roman" panose="02020603050405020304"/>
                      </a:endParaRPr>
                    </a:p>
                    <a:p>
                      <a:pPr algn="ctr">
                        <a:lnSpc>
                          <a:spcPct val="100000"/>
                        </a:lnSpc>
                      </a:pPr>
                      <a:r>
                        <a:rPr sz="1600" b="1" dirty="0">
                          <a:latin typeface="微软雅黑" panose="020B0503020204020204" charset="-122"/>
                          <a:cs typeface="微软雅黑" panose="020B0503020204020204" charset="-122"/>
                        </a:rPr>
                        <a:t>报警</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marR="64770">
                        <a:lnSpc>
                          <a:spcPct val="150000"/>
                        </a:lnSpc>
                        <a:spcBef>
                          <a:spcPts val="315"/>
                        </a:spcBef>
                      </a:pPr>
                      <a:r>
                        <a:rPr sz="1600" spc="45" dirty="0">
                          <a:latin typeface="微软雅黑" panose="020B0503020204020204" charset="-122"/>
                          <a:cs typeface="微软雅黑" panose="020B0503020204020204" charset="-122"/>
                        </a:rPr>
                        <a:t>设备</a:t>
                      </a:r>
                      <a:r>
                        <a:rPr sz="1600" spc="55" dirty="0">
                          <a:latin typeface="微软雅黑" panose="020B0503020204020204" charset="-122"/>
                          <a:cs typeface="微软雅黑" panose="020B0503020204020204" charset="-122"/>
                        </a:rPr>
                        <a:t>运</a:t>
                      </a:r>
                      <a:r>
                        <a:rPr sz="1600" spc="45" dirty="0">
                          <a:latin typeface="微软雅黑" panose="020B0503020204020204" charset="-122"/>
                          <a:cs typeface="微软雅黑" panose="020B0503020204020204" charset="-122"/>
                        </a:rPr>
                        <a:t>行</a:t>
                      </a:r>
                      <a:r>
                        <a:rPr sz="1600" spc="65" dirty="0">
                          <a:latin typeface="微软雅黑" panose="020B0503020204020204" charset="-122"/>
                          <a:cs typeface="微软雅黑" panose="020B0503020204020204" charset="-122"/>
                        </a:rPr>
                        <a:t>时</a:t>
                      </a:r>
                      <a:r>
                        <a:rPr sz="1600" spc="45" dirty="0">
                          <a:latin typeface="微软雅黑" panose="020B0503020204020204" charset="-122"/>
                          <a:cs typeface="微软雅黑" panose="020B0503020204020204" charset="-122"/>
                        </a:rPr>
                        <a:t>，</a:t>
                      </a:r>
                      <a:r>
                        <a:rPr sz="1600" spc="55" dirty="0">
                          <a:latin typeface="微软雅黑" panose="020B0503020204020204" charset="-122"/>
                          <a:cs typeface="微软雅黑" panose="020B0503020204020204" charset="-122"/>
                        </a:rPr>
                        <a:t>产</a:t>
                      </a:r>
                      <a:r>
                        <a:rPr sz="1600" spc="45" dirty="0">
                          <a:latin typeface="微软雅黑" panose="020B0503020204020204" charset="-122"/>
                          <a:cs typeface="微软雅黑" panose="020B0503020204020204" charset="-122"/>
                        </a:rPr>
                        <a:t>生的</a:t>
                      </a:r>
                      <a:r>
                        <a:rPr sz="1600" spc="55" dirty="0">
                          <a:latin typeface="微软雅黑" panose="020B0503020204020204" charset="-122"/>
                          <a:cs typeface="微软雅黑" panose="020B0503020204020204" charset="-122"/>
                        </a:rPr>
                        <a:t>事件</a:t>
                      </a:r>
                      <a:r>
                        <a:rPr sz="1600" spc="60" dirty="0">
                          <a:latin typeface="微软雅黑" panose="020B0503020204020204" charset="-122"/>
                          <a:cs typeface="微软雅黑" panose="020B0503020204020204" charset="-122"/>
                        </a:rPr>
                        <a:t>。</a:t>
                      </a:r>
                      <a:r>
                        <a:rPr sz="1600" spc="45" dirty="0">
                          <a:latin typeface="微软雅黑" panose="020B0503020204020204" charset="-122"/>
                          <a:cs typeface="微软雅黑" panose="020B0503020204020204" charset="-122"/>
                        </a:rPr>
                        <a:t>例</a:t>
                      </a:r>
                      <a:r>
                        <a:rPr sz="1600" spc="60" dirty="0">
                          <a:latin typeface="微软雅黑" panose="020B0503020204020204" charset="-122"/>
                          <a:cs typeface="微软雅黑" panose="020B0503020204020204" charset="-122"/>
                        </a:rPr>
                        <a:t>如</a:t>
                      </a:r>
                      <a:r>
                        <a:rPr sz="1600" spc="45" dirty="0">
                          <a:latin typeface="微软雅黑" panose="020B0503020204020204" charset="-122"/>
                          <a:cs typeface="微软雅黑" panose="020B0503020204020204" charset="-122"/>
                        </a:rPr>
                        <a:t>，设</a:t>
                      </a:r>
                      <a:r>
                        <a:rPr sz="1600" spc="55" dirty="0">
                          <a:latin typeface="微软雅黑" panose="020B0503020204020204" charset="-122"/>
                          <a:cs typeface="微软雅黑" panose="020B0503020204020204" charset="-122"/>
                        </a:rPr>
                        <a:t>备</a:t>
                      </a:r>
                      <a:r>
                        <a:rPr sz="1600" spc="45" dirty="0">
                          <a:latin typeface="微软雅黑" panose="020B0503020204020204" charset="-122"/>
                          <a:cs typeface="微软雅黑" panose="020B0503020204020204" charset="-122"/>
                        </a:rPr>
                        <a:t>发</a:t>
                      </a:r>
                      <a:r>
                        <a:rPr sz="1600" spc="55" dirty="0">
                          <a:latin typeface="微软雅黑" panose="020B0503020204020204" charset="-122"/>
                          <a:cs typeface="微软雅黑" panose="020B0503020204020204" charset="-122"/>
                        </a:rPr>
                        <a:t>生</a:t>
                      </a:r>
                      <a:r>
                        <a:rPr sz="1600" spc="45" dirty="0">
                          <a:latin typeface="微软雅黑" panose="020B0503020204020204" charset="-122"/>
                          <a:cs typeface="微软雅黑" panose="020B0503020204020204" charset="-122"/>
                        </a:rPr>
                        <a:t>故</a:t>
                      </a:r>
                      <a:r>
                        <a:rPr sz="1600" spc="55" dirty="0">
                          <a:latin typeface="微软雅黑" panose="020B0503020204020204" charset="-122"/>
                          <a:cs typeface="微软雅黑" panose="020B0503020204020204" charset="-122"/>
                        </a:rPr>
                        <a:t>障</a:t>
                      </a:r>
                      <a:r>
                        <a:rPr sz="1600" spc="45" dirty="0">
                          <a:latin typeface="微软雅黑" panose="020B0503020204020204" charset="-122"/>
                          <a:cs typeface="微软雅黑" panose="020B0503020204020204" charset="-122"/>
                        </a:rPr>
                        <a:t>或超</a:t>
                      </a:r>
                      <a:r>
                        <a:rPr sz="1600" spc="55" dirty="0">
                          <a:latin typeface="微软雅黑" panose="020B0503020204020204" charset="-122"/>
                          <a:cs typeface="微软雅黑" panose="020B0503020204020204" charset="-122"/>
                        </a:rPr>
                        <a:t>温</a:t>
                      </a:r>
                      <a:r>
                        <a:rPr sz="1600" spc="45" dirty="0">
                          <a:latin typeface="微软雅黑" panose="020B0503020204020204" charset="-122"/>
                          <a:cs typeface="微软雅黑" panose="020B0503020204020204" charset="-122"/>
                        </a:rPr>
                        <a:t>告</a:t>
                      </a:r>
                      <a:r>
                        <a:rPr sz="1600" spc="55" dirty="0">
                          <a:latin typeface="微软雅黑" panose="020B0503020204020204" charset="-122"/>
                          <a:cs typeface="微软雅黑" panose="020B0503020204020204" charset="-122"/>
                        </a:rPr>
                        <a:t>警</a:t>
                      </a:r>
                      <a:r>
                        <a:rPr sz="1600" dirty="0">
                          <a:latin typeface="微软雅黑" panose="020B0503020204020204" charset="-122"/>
                          <a:cs typeface="微软雅黑" panose="020B0503020204020204" charset="-122"/>
                        </a:rPr>
                        <a:t>等 报警也可以在物模型中基于属性值</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通过</a:t>
                      </a:r>
                      <a:r>
                        <a:rPr sz="1600" spc="10" dirty="0">
                          <a:latin typeface="微软雅黑" panose="020B0503020204020204" charset="-122"/>
                          <a:cs typeface="微软雅黑" panose="020B0503020204020204" charset="-122"/>
                        </a:rPr>
                        <a:t>配</a:t>
                      </a:r>
                      <a:r>
                        <a:rPr sz="1600" dirty="0">
                          <a:latin typeface="微软雅黑" panose="020B0503020204020204" charset="-122"/>
                          <a:cs typeface="微软雅黑" panose="020B0503020204020204" charset="-122"/>
                        </a:rPr>
                        <a:t>置规</a:t>
                      </a:r>
                      <a:r>
                        <a:rPr sz="1600" spc="10" dirty="0">
                          <a:latin typeface="微软雅黑" panose="020B0503020204020204" charset="-122"/>
                          <a:cs typeface="微软雅黑" panose="020B0503020204020204" charset="-122"/>
                        </a:rPr>
                        <a:t>则</a:t>
                      </a:r>
                      <a:r>
                        <a:rPr sz="1600" dirty="0">
                          <a:latin typeface="微软雅黑" panose="020B0503020204020204" charset="-122"/>
                          <a:cs typeface="微软雅黑" panose="020B0503020204020204" charset="-122"/>
                        </a:rPr>
                        <a:t>来触</a:t>
                      </a:r>
                      <a:r>
                        <a:rPr sz="1600" spc="15" dirty="0">
                          <a:latin typeface="微软雅黑" panose="020B0503020204020204" charset="-122"/>
                          <a:cs typeface="微软雅黑" panose="020B0503020204020204" charset="-122"/>
                        </a:rPr>
                        <a:t>发</a:t>
                      </a: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923315">
                <a:tc>
                  <a:txBody>
                    <a:bodyPr/>
                    <a:lstStyle/>
                    <a:p>
                      <a:pPr>
                        <a:lnSpc>
                          <a:spcPct val="100000"/>
                        </a:lnSpc>
                        <a:spcBef>
                          <a:spcPts val="15"/>
                        </a:spcBef>
                      </a:pPr>
                      <a:endParaRPr sz="2350">
                        <a:latin typeface="Times New Roman" panose="02020603050405020304"/>
                        <a:cs typeface="Times New Roman" panose="02020603050405020304"/>
                      </a:endParaRPr>
                    </a:p>
                    <a:p>
                      <a:pPr algn="ctr">
                        <a:lnSpc>
                          <a:spcPct val="100000"/>
                        </a:lnSpc>
                      </a:pPr>
                      <a:r>
                        <a:rPr sz="1600" b="1" dirty="0">
                          <a:latin typeface="微软雅黑" panose="020B0503020204020204" charset="-122"/>
                          <a:cs typeface="微软雅黑" panose="020B0503020204020204" charset="-122"/>
                        </a:rPr>
                        <a:t>指令</a:t>
                      </a:r>
                      <a:endParaRPr sz="16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275"/>
                        </a:spcBef>
                      </a:pPr>
                      <a:r>
                        <a:rPr sz="1600" spc="40" dirty="0">
                          <a:latin typeface="微软雅黑" panose="020B0503020204020204" charset="-122"/>
                          <a:cs typeface="微软雅黑" panose="020B0503020204020204" charset="-122"/>
                        </a:rPr>
                        <a:t>设</a:t>
                      </a:r>
                      <a:r>
                        <a:rPr sz="1600" spc="55" dirty="0">
                          <a:latin typeface="微软雅黑" panose="020B0503020204020204" charset="-122"/>
                          <a:cs typeface="微软雅黑" panose="020B0503020204020204" charset="-122"/>
                        </a:rPr>
                        <a:t>备</a:t>
                      </a:r>
                      <a:r>
                        <a:rPr sz="1600" spc="40" dirty="0">
                          <a:latin typeface="微软雅黑" panose="020B0503020204020204" charset="-122"/>
                          <a:cs typeface="微软雅黑" panose="020B0503020204020204" charset="-122"/>
                        </a:rPr>
                        <a:t>可</a:t>
                      </a:r>
                      <a:r>
                        <a:rPr sz="1600" spc="55" dirty="0">
                          <a:latin typeface="微软雅黑" panose="020B0503020204020204" charset="-122"/>
                          <a:cs typeface="微软雅黑" panose="020B0503020204020204" charset="-122"/>
                        </a:rPr>
                        <a:t>被外</a:t>
                      </a:r>
                      <a:r>
                        <a:rPr sz="1600" spc="40" dirty="0">
                          <a:latin typeface="微软雅黑" panose="020B0503020204020204" charset="-122"/>
                          <a:cs typeface="微软雅黑" panose="020B0503020204020204" charset="-122"/>
                        </a:rPr>
                        <a:t>部</a:t>
                      </a:r>
                      <a:r>
                        <a:rPr sz="1600" spc="55" dirty="0">
                          <a:latin typeface="微软雅黑" panose="020B0503020204020204" charset="-122"/>
                          <a:cs typeface="微软雅黑" panose="020B0503020204020204" charset="-122"/>
                        </a:rPr>
                        <a:t>下</a:t>
                      </a:r>
                      <a:r>
                        <a:rPr sz="1600" spc="40" dirty="0">
                          <a:latin typeface="微软雅黑" panose="020B0503020204020204" charset="-122"/>
                          <a:cs typeface="微软雅黑" panose="020B0503020204020204" charset="-122"/>
                        </a:rPr>
                        <a:t>发</a:t>
                      </a:r>
                      <a:r>
                        <a:rPr sz="1600" spc="55" dirty="0">
                          <a:latin typeface="微软雅黑" panose="020B0503020204020204" charset="-122"/>
                          <a:cs typeface="微软雅黑" panose="020B0503020204020204" charset="-122"/>
                        </a:rPr>
                        <a:t>的</a:t>
                      </a:r>
                      <a:r>
                        <a:rPr sz="1600" spc="40" dirty="0">
                          <a:latin typeface="微软雅黑" panose="020B0503020204020204" charset="-122"/>
                          <a:cs typeface="微软雅黑" panose="020B0503020204020204" charset="-122"/>
                        </a:rPr>
                        <a:t>操</a:t>
                      </a:r>
                      <a:r>
                        <a:rPr sz="1600" spc="75" dirty="0">
                          <a:latin typeface="微软雅黑" panose="020B0503020204020204" charset="-122"/>
                          <a:cs typeface="微软雅黑" panose="020B0503020204020204" charset="-122"/>
                        </a:rPr>
                        <a:t>作</a:t>
                      </a:r>
                      <a:r>
                        <a:rPr sz="1600" spc="55" dirty="0">
                          <a:latin typeface="微软雅黑" panose="020B0503020204020204" charset="-122"/>
                          <a:cs typeface="微软雅黑" panose="020B0503020204020204" charset="-122"/>
                        </a:rPr>
                        <a:t>，</a:t>
                      </a:r>
                      <a:r>
                        <a:rPr sz="1600" spc="45" dirty="0">
                          <a:latin typeface="微软雅黑" panose="020B0503020204020204" charset="-122"/>
                          <a:cs typeface="微软雅黑" panose="020B0503020204020204" charset="-122"/>
                        </a:rPr>
                        <a:t>例</a:t>
                      </a:r>
                      <a:r>
                        <a:rPr sz="1600" spc="55" dirty="0">
                          <a:latin typeface="微软雅黑" panose="020B0503020204020204" charset="-122"/>
                          <a:cs typeface="微软雅黑" panose="020B0503020204020204" charset="-122"/>
                        </a:rPr>
                        <a:t>如</a:t>
                      </a:r>
                      <a:r>
                        <a:rPr sz="1600" spc="45" dirty="0">
                          <a:latin typeface="微软雅黑" panose="020B0503020204020204" charset="-122"/>
                          <a:cs typeface="微软雅黑" panose="020B0503020204020204" charset="-122"/>
                        </a:rPr>
                        <a:t>，</a:t>
                      </a:r>
                      <a:r>
                        <a:rPr sz="1600" spc="55" dirty="0">
                          <a:latin typeface="微软雅黑" panose="020B0503020204020204" charset="-122"/>
                          <a:cs typeface="微软雅黑" panose="020B0503020204020204" charset="-122"/>
                        </a:rPr>
                        <a:t>设</a:t>
                      </a:r>
                      <a:r>
                        <a:rPr sz="1600" spc="40" dirty="0">
                          <a:latin typeface="微软雅黑" panose="020B0503020204020204" charset="-122"/>
                          <a:cs typeface="微软雅黑" panose="020B0503020204020204" charset="-122"/>
                        </a:rPr>
                        <a:t>备</a:t>
                      </a:r>
                      <a:r>
                        <a:rPr sz="1600" spc="55" dirty="0">
                          <a:latin typeface="微软雅黑" panose="020B0503020204020204" charset="-122"/>
                          <a:cs typeface="微软雅黑" panose="020B0503020204020204" charset="-122"/>
                        </a:rPr>
                        <a:t>的开</a:t>
                      </a:r>
                      <a:r>
                        <a:rPr sz="1600" spc="40" dirty="0">
                          <a:latin typeface="微软雅黑" panose="020B0503020204020204" charset="-122"/>
                          <a:cs typeface="微软雅黑" panose="020B0503020204020204" charset="-122"/>
                        </a:rPr>
                        <a:t>关</a:t>
                      </a:r>
                      <a:r>
                        <a:rPr sz="1600" spc="55" dirty="0">
                          <a:latin typeface="微软雅黑" panose="020B0503020204020204" charset="-122"/>
                          <a:cs typeface="微软雅黑" panose="020B0503020204020204" charset="-122"/>
                        </a:rPr>
                        <a:t>机</a:t>
                      </a:r>
                      <a:r>
                        <a:rPr sz="1600" spc="40" dirty="0">
                          <a:latin typeface="微软雅黑" panose="020B0503020204020204" charset="-122"/>
                          <a:cs typeface="微软雅黑" panose="020B0503020204020204" charset="-122"/>
                        </a:rPr>
                        <a:t>操</a:t>
                      </a:r>
                      <a:r>
                        <a:rPr sz="1600" spc="70" dirty="0">
                          <a:latin typeface="微软雅黑" panose="020B0503020204020204" charset="-122"/>
                          <a:cs typeface="微软雅黑" panose="020B0503020204020204" charset="-122"/>
                        </a:rPr>
                        <a:t>作</a:t>
                      </a:r>
                      <a:r>
                        <a:rPr sz="1600" spc="45" dirty="0">
                          <a:latin typeface="微软雅黑" panose="020B0503020204020204" charset="-122"/>
                          <a:cs typeface="微软雅黑" panose="020B0503020204020204" charset="-122"/>
                        </a:rPr>
                        <a:t>，</a:t>
                      </a:r>
                      <a:r>
                        <a:rPr sz="1600" spc="55" dirty="0">
                          <a:latin typeface="微软雅黑" panose="020B0503020204020204" charset="-122"/>
                          <a:cs typeface="微软雅黑" panose="020B0503020204020204" charset="-122"/>
                        </a:rPr>
                        <a:t>故</a:t>
                      </a:r>
                      <a:r>
                        <a:rPr sz="1600" spc="40" dirty="0">
                          <a:latin typeface="微软雅黑" panose="020B0503020204020204" charset="-122"/>
                          <a:cs typeface="微软雅黑" panose="020B0503020204020204" charset="-122"/>
                        </a:rPr>
                        <a:t>障</a:t>
                      </a:r>
                      <a:r>
                        <a:rPr sz="1600" dirty="0">
                          <a:latin typeface="微软雅黑" panose="020B0503020204020204" charset="-122"/>
                          <a:cs typeface="微软雅黑" panose="020B0503020204020204" charset="-122"/>
                        </a:rPr>
                        <a:t>复</a:t>
                      </a:r>
                      <a:endParaRPr sz="1600">
                        <a:latin typeface="微软雅黑" panose="020B0503020204020204" charset="-122"/>
                        <a:cs typeface="微软雅黑" panose="020B0503020204020204" charset="-122"/>
                      </a:endParaRPr>
                    </a:p>
                    <a:p>
                      <a:pPr marL="62230">
                        <a:lnSpc>
                          <a:spcPct val="100000"/>
                        </a:lnSpc>
                        <a:spcBef>
                          <a:spcPts val="960"/>
                        </a:spcBef>
                      </a:pPr>
                      <a:r>
                        <a:rPr sz="1600" dirty="0">
                          <a:latin typeface="微软雅黑" panose="020B0503020204020204" charset="-122"/>
                          <a:cs typeface="微软雅黑" panose="020B0503020204020204" charset="-122"/>
                        </a:rPr>
                        <a:t>位，或者工艺设置等。</a:t>
                      </a:r>
                      <a:endParaRPr sz="1600">
                        <a:latin typeface="微软雅黑" panose="020B0503020204020204" charset="-122"/>
                        <a:cs typeface="微软雅黑" panose="020B0503020204020204" charset="-122"/>
                      </a:endParaRPr>
                    </a:p>
                  </a:txBody>
                  <a:tcPr marL="0" marR="0" marT="161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924304" y="1071879"/>
            <a:ext cx="8026400" cy="1238885"/>
          </a:xfrm>
          <a:prstGeom prst="rect">
            <a:avLst/>
          </a:prstGeom>
        </p:spPr>
        <p:txBody>
          <a:bodyPr vert="horz" wrap="square" lIns="0" tIns="0" rIns="0" bIns="0" rtlCol="0">
            <a:spAutoFit/>
          </a:bodyPr>
          <a:lstStyle/>
          <a:p>
            <a:pPr marL="2951480"/>
            <a:r>
              <a:rPr sz="3200" b="1" dirty="0">
                <a:solidFill>
                  <a:srgbClr val="00A755"/>
                </a:solidFill>
                <a:latin typeface="微软雅黑" panose="020B0503020204020204" charset="-122"/>
                <a:cs typeface="微软雅黑" panose="020B0503020204020204" charset="-122"/>
              </a:rPr>
              <a:t>物模型的属性</a:t>
            </a:r>
            <a:endParaRPr sz="3200">
              <a:solidFill>
                <a:prstClr val="black"/>
              </a:solidFill>
              <a:latin typeface="微软雅黑" panose="020B0503020204020204" charset="-122"/>
              <a:cs typeface="微软雅黑" panose="020B0503020204020204" charset="-122"/>
            </a:endParaRPr>
          </a:p>
          <a:p>
            <a:pPr marL="12700">
              <a:spcBef>
                <a:spcPts val="3540"/>
              </a:spcBef>
            </a:pPr>
            <a:r>
              <a:rPr dirty="0">
                <a:solidFill>
                  <a:prstClr val="black"/>
                </a:solidFill>
                <a:latin typeface="微软雅黑" panose="020B0503020204020204" charset="-122"/>
                <a:cs typeface="微软雅黑" panose="020B0503020204020204" charset="-122"/>
              </a:rPr>
              <a:t>物模型的属性是一组用于描述设备的状态的参数，物模型的属性包括但不限于：</a:t>
            </a:r>
            <a:endParaRPr>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951227" y="2690495"/>
          <a:ext cx="8276844" cy="2464432"/>
        </p:xfrm>
        <a:graphic>
          <a:graphicData uri="http://schemas.openxmlformats.org/drawingml/2006/table">
            <a:tbl>
              <a:tblPr firstRow="1" bandRow="1">
                <a:tableStyleId>{2D5ABB26-0587-4C30-8999-92F81FD0307C}</a:tableStyleId>
              </a:tblPr>
              <a:tblGrid>
                <a:gridCol w="2073275"/>
                <a:gridCol w="6203569"/>
              </a:tblGrid>
              <a:tr h="616203">
                <a:tc>
                  <a:txBody>
                    <a:bodyPr/>
                    <a:lstStyle/>
                    <a:p>
                      <a:pPr marL="1270" algn="ctr">
                        <a:lnSpc>
                          <a:spcPct val="100000"/>
                        </a:lnSpc>
                        <a:spcBef>
                          <a:spcPts val="875"/>
                        </a:spcBef>
                      </a:pPr>
                      <a:r>
                        <a:rPr sz="1600" dirty="0">
                          <a:latin typeface="微软雅黑" panose="020B0503020204020204" charset="-122"/>
                          <a:cs typeface="微软雅黑" panose="020B0503020204020204" charset="-122"/>
                        </a:rPr>
                        <a:t>基本信息</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5090">
                        <a:lnSpc>
                          <a:spcPct val="100000"/>
                        </a:lnSpc>
                        <a:spcBef>
                          <a:spcPts val="875"/>
                        </a:spcBef>
                      </a:pPr>
                      <a:r>
                        <a:rPr sz="1600" dirty="0">
                          <a:latin typeface="微软雅黑" panose="020B0503020204020204" charset="-122"/>
                          <a:cs typeface="微软雅黑" panose="020B0503020204020204" charset="-122"/>
                        </a:rPr>
                        <a:t>工业设备的品牌、型号、序列</a:t>
                      </a:r>
                      <a:r>
                        <a:rPr sz="1600" spc="5" dirty="0">
                          <a:latin typeface="微软雅黑" panose="020B0503020204020204" charset="-122"/>
                          <a:cs typeface="微软雅黑" panose="020B0503020204020204" charset="-122"/>
                        </a:rPr>
                        <a:t>号</a:t>
                      </a:r>
                      <a:r>
                        <a:rPr sz="1600" dirty="0">
                          <a:latin typeface="微软雅黑" panose="020B0503020204020204" charset="-122"/>
                          <a:cs typeface="微软雅黑" panose="020B0503020204020204" charset="-122"/>
                        </a:rPr>
                        <a:t>等</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616076">
                <a:tc>
                  <a:txBody>
                    <a:bodyPr/>
                    <a:lstStyle/>
                    <a:p>
                      <a:pPr marL="635" algn="ctr">
                        <a:lnSpc>
                          <a:spcPct val="100000"/>
                        </a:lnSpc>
                        <a:spcBef>
                          <a:spcPts val="875"/>
                        </a:spcBef>
                      </a:pPr>
                      <a:r>
                        <a:rPr sz="1600" spc="-5" dirty="0">
                          <a:latin typeface="微软雅黑" panose="020B0503020204020204" charset="-122"/>
                          <a:cs typeface="微软雅黑" panose="020B0503020204020204" charset="-122"/>
                        </a:rPr>
                        <a:t>设备状态</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5090">
                        <a:lnSpc>
                          <a:spcPct val="100000"/>
                        </a:lnSpc>
                        <a:spcBef>
                          <a:spcPts val="875"/>
                        </a:spcBef>
                      </a:pPr>
                      <a:r>
                        <a:rPr sz="1600" spc="-5" dirty="0">
                          <a:latin typeface="微软雅黑" panose="020B0503020204020204" charset="-122"/>
                          <a:cs typeface="微软雅黑" panose="020B0503020204020204" charset="-122"/>
                        </a:rPr>
                        <a:t>设备在物理世界的状态，如开机、</a:t>
                      </a:r>
                      <a:r>
                        <a:rPr sz="1600" spc="5" dirty="0">
                          <a:latin typeface="微软雅黑" panose="020B0503020204020204" charset="-122"/>
                          <a:cs typeface="微软雅黑" panose="020B0503020204020204" charset="-122"/>
                        </a:rPr>
                        <a:t>关</a:t>
                      </a:r>
                      <a:r>
                        <a:rPr sz="1600" spc="-5" dirty="0">
                          <a:latin typeface="微软雅黑" panose="020B0503020204020204" charset="-122"/>
                          <a:cs typeface="微软雅黑" panose="020B0503020204020204" charset="-122"/>
                        </a:rPr>
                        <a:t>机、</a:t>
                      </a:r>
                      <a:r>
                        <a:rPr sz="1600" spc="5" dirty="0">
                          <a:latin typeface="微软雅黑" panose="020B0503020204020204" charset="-122"/>
                          <a:cs typeface="微软雅黑" panose="020B0503020204020204" charset="-122"/>
                        </a:rPr>
                        <a:t>待</a:t>
                      </a:r>
                      <a:r>
                        <a:rPr sz="1600" spc="-5" dirty="0">
                          <a:latin typeface="微软雅黑" panose="020B0503020204020204" charset="-122"/>
                          <a:cs typeface="微软雅黑" panose="020B0503020204020204" charset="-122"/>
                        </a:rPr>
                        <a:t>机、</a:t>
                      </a:r>
                      <a:r>
                        <a:rPr sz="1600" spc="5" dirty="0">
                          <a:latin typeface="微软雅黑" panose="020B0503020204020204" charset="-122"/>
                          <a:cs typeface="微软雅黑" panose="020B0503020204020204" charset="-122"/>
                        </a:rPr>
                        <a:t>作</a:t>
                      </a:r>
                      <a:r>
                        <a:rPr sz="1600" spc="-5"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故</a:t>
                      </a:r>
                      <a:r>
                        <a:rPr sz="1600" spc="-5" dirty="0">
                          <a:latin typeface="微软雅黑" panose="020B0503020204020204" charset="-122"/>
                          <a:cs typeface="微软雅黑" panose="020B0503020204020204" charset="-122"/>
                        </a:rPr>
                        <a:t>障停</a:t>
                      </a:r>
                      <a:r>
                        <a:rPr sz="1600" spc="5" dirty="0">
                          <a:latin typeface="微软雅黑" panose="020B0503020204020204" charset="-122"/>
                          <a:cs typeface="微软雅黑" panose="020B0503020204020204" charset="-122"/>
                        </a:rPr>
                        <a:t>机</a:t>
                      </a:r>
                      <a:r>
                        <a:rPr sz="1600" dirty="0">
                          <a:latin typeface="微软雅黑" panose="020B0503020204020204" charset="-122"/>
                          <a:cs typeface="微软雅黑" panose="020B0503020204020204" charset="-122"/>
                        </a:rPr>
                        <a:t>等</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616076">
                <a:tc>
                  <a:txBody>
                    <a:bodyPr/>
                    <a:lstStyle/>
                    <a:p>
                      <a:pPr marL="1270" algn="ctr">
                        <a:lnSpc>
                          <a:spcPct val="100000"/>
                        </a:lnSpc>
                        <a:spcBef>
                          <a:spcPts val="875"/>
                        </a:spcBef>
                      </a:pPr>
                      <a:r>
                        <a:rPr sz="1600" dirty="0">
                          <a:latin typeface="微软雅黑" panose="020B0503020204020204" charset="-122"/>
                          <a:cs typeface="微软雅黑" panose="020B0503020204020204" charset="-122"/>
                        </a:rPr>
                        <a:t>实时工况</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5090">
                        <a:lnSpc>
                          <a:spcPct val="100000"/>
                        </a:lnSpc>
                        <a:spcBef>
                          <a:spcPts val="875"/>
                        </a:spcBef>
                      </a:pPr>
                      <a:r>
                        <a:rPr sz="1600" dirty="0">
                          <a:latin typeface="微软雅黑" panose="020B0503020204020204" charset="-122"/>
                          <a:cs typeface="微软雅黑" panose="020B0503020204020204" charset="-122"/>
                        </a:rPr>
                        <a:t>设备的电流、电压、温度、振动等</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616077">
                <a:tc>
                  <a:txBody>
                    <a:bodyPr/>
                    <a:lstStyle/>
                    <a:p>
                      <a:pPr marL="1270" algn="ctr">
                        <a:lnSpc>
                          <a:spcPct val="100000"/>
                        </a:lnSpc>
                        <a:spcBef>
                          <a:spcPts val="875"/>
                        </a:spcBef>
                      </a:pPr>
                      <a:r>
                        <a:rPr sz="1600" dirty="0">
                          <a:latin typeface="微软雅黑" panose="020B0503020204020204" charset="-122"/>
                          <a:cs typeface="微软雅黑" panose="020B0503020204020204" charset="-122"/>
                        </a:rPr>
                        <a:t>衍生业务指标</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5090">
                        <a:lnSpc>
                          <a:spcPct val="100000"/>
                        </a:lnSpc>
                        <a:spcBef>
                          <a:spcPts val="875"/>
                        </a:spcBef>
                      </a:pPr>
                      <a:r>
                        <a:rPr sz="1600" dirty="0">
                          <a:latin typeface="微软雅黑" panose="020B0503020204020204" charset="-122"/>
                          <a:cs typeface="微软雅黑" panose="020B0503020204020204" charset="-122"/>
                        </a:rPr>
                        <a:t>设备在生产过程中衍生出的开机率</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作业</a:t>
                      </a:r>
                      <a:r>
                        <a:rPr sz="1600" spc="10" dirty="0">
                          <a:latin typeface="微软雅黑" panose="020B0503020204020204" charset="-122"/>
                          <a:cs typeface="微软雅黑" panose="020B0503020204020204" charset="-122"/>
                        </a:rPr>
                        <a:t>率</a:t>
                      </a:r>
                      <a:r>
                        <a:rPr sz="1600" dirty="0">
                          <a:latin typeface="微软雅黑" panose="020B0503020204020204" charset="-122"/>
                          <a:cs typeface="微软雅黑" panose="020B0503020204020204" charset="-122"/>
                        </a:rPr>
                        <a:t>、瓶</a:t>
                      </a:r>
                      <a:r>
                        <a:rPr sz="1600" spc="10" dirty="0">
                          <a:latin typeface="微软雅黑" panose="020B0503020204020204" charset="-122"/>
                          <a:cs typeface="微软雅黑" panose="020B0503020204020204" charset="-122"/>
                        </a:rPr>
                        <a:t>颈</a:t>
                      </a:r>
                      <a:r>
                        <a:rPr sz="1600" dirty="0">
                          <a:latin typeface="微软雅黑" panose="020B0503020204020204" charset="-122"/>
                          <a:cs typeface="微软雅黑" panose="020B0503020204020204" charset="-122"/>
                        </a:rPr>
                        <a:t>率、</a:t>
                      </a:r>
                      <a:r>
                        <a:rPr sz="1600" spc="10" dirty="0">
                          <a:latin typeface="微软雅黑" panose="020B0503020204020204" charset="-122"/>
                          <a:cs typeface="微软雅黑" panose="020B0503020204020204" charset="-122"/>
                        </a:rPr>
                        <a:t>冗</a:t>
                      </a:r>
                      <a:r>
                        <a:rPr sz="1600" dirty="0">
                          <a:latin typeface="微软雅黑" panose="020B0503020204020204" charset="-122"/>
                          <a:cs typeface="微软雅黑" panose="020B0503020204020204" charset="-122"/>
                        </a:rPr>
                        <a:t>余率等</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1924304" y="5479389"/>
            <a:ext cx="6424930" cy="301625"/>
          </a:xfrm>
          <a:prstGeom prst="rect">
            <a:avLst/>
          </a:prstGeom>
        </p:spPr>
        <p:txBody>
          <a:bodyPr vert="horz" wrap="square" lIns="0" tIns="0" rIns="0" bIns="0" rtlCol="0">
            <a:spAutoFit/>
          </a:bodyPr>
          <a:lstStyle/>
          <a:p>
            <a:pPr marL="12700"/>
            <a:r>
              <a:rPr spc="-5" dirty="0">
                <a:solidFill>
                  <a:prstClr val="black"/>
                </a:solidFill>
                <a:latin typeface="微软雅黑" panose="020B0503020204020204" charset="-122"/>
                <a:cs typeface="微软雅黑" panose="020B0503020204020204" charset="-122"/>
              </a:rPr>
              <a:t>可见“属性”的范围非常广泛，几乎可以囊括设备的方方面面。</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898650" y="966089"/>
            <a:ext cx="8430895" cy="1615440"/>
          </a:xfrm>
          <a:prstGeom prst="rect">
            <a:avLst/>
          </a:prstGeom>
        </p:spPr>
        <p:txBody>
          <a:bodyPr vert="horz" wrap="square" lIns="0" tIns="0" rIns="0" bIns="0" rtlCol="0">
            <a:spAutoFit/>
          </a:bodyPr>
          <a:lstStyle/>
          <a:p>
            <a:pPr marL="1638300"/>
            <a:r>
              <a:rPr sz="3200" b="1" spc="5" dirty="0">
                <a:solidFill>
                  <a:srgbClr val="00A755"/>
                </a:solidFill>
                <a:latin typeface="微软雅黑" panose="020B0503020204020204" charset="-122"/>
                <a:cs typeface="微软雅黑" panose="020B0503020204020204" charset="-122"/>
              </a:rPr>
              <a:t>物模型的属性</a:t>
            </a:r>
            <a:r>
              <a:rPr sz="3200" b="1" spc="-9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-（1）物模型属性的值</a:t>
            </a:r>
            <a:endParaRPr sz="2000">
              <a:solidFill>
                <a:prstClr val="black"/>
              </a:solidFill>
              <a:latin typeface="微软雅黑" panose="020B0503020204020204" charset="-122"/>
              <a:cs typeface="微软雅黑" panose="020B0503020204020204" charset="-122"/>
            </a:endParaRPr>
          </a:p>
          <a:p>
            <a:pPr marL="12700" marR="5080">
              <a:lnSpc>
                <a:spcPct val="150000"/>
              </a:lnSpc>
              <a:spcBef>
                <a:spcPts val="2180"/>
              </a:spcBef>
            </a:pPr>
            <a:r>
              <a:rPr spc="30" dirty="0">
                <a:solidFill>
                  <a:prstClr val="black"/>
                </a:solidFill>
                <a:latin typeface="微软雅黑" panose="020B0503020204020204" charset="-122"/>
                <a:cs typeface="微软雅黑" panose="020B0503020204020204" charset="-122"/>
              </a:rPr>
              <a:t>确定好</a:t>
            </a:r>
            <a:r>
              <a:rPr spc="45"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模</a:t>
            </a:r>
            <a:r>
              <a:rPr spc="45" dirty="0">
                <a:solidFill>
                  <a:prstClr val="black"/>
                </a:solidFill>
                <a:latin typeface="微软雅黑" panose="020B0503020204020204" charset="-122"/>
                <a:cs typeface="微软雅黑" panose="020B0503020204020204" charset="-122"/>
              </a:rPr>
              <a:t>型</a:t>
            </a:r>
            <a:r>
              <a:rPr spc="30" dirty="0">
                <a:solidFill>
                  <a:prstClr val="black"/>
                </a:solidFill>
                <a:latin typeface="微软雅黑" panose="020B0503020204020204" charset="-122"/>
                <a:cs typeface="微软雅黑" panose="020B0503020204020204" charset="-122"/>
              </a:rPr>
              <a:t>的属性</a:t>
            </a:r>
            <a:r>
              <a:rPr spc="65" dirty="0">
                <a:solidFill>
                  <a:prstClr val="black"/>
                </a:solidFill>
                <a:latin typeface="微软雅黑" panose="020B0503020204020204" charset="-122"/>
                <a:cs typeface="微软雅黑" panose="020B0503020204020204" charset="-122"/>
              </a:rPr>
              <a:t>后</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这</a:t>
            </a:r>
            <a:r>
              <a:rPr spc="30" dirty="0">
                <a:solidFill>
                  <a:prstClr val="black"/>
                </a:solidFill>
                <a:latin typeface="微软雅黑" panose="020B0503020204020204" charset="-122"/>
                <a:cs typeface="微软雅黑" panose="020B0503020204020204" charset="-122"/>
              </a:rPr>
              <a:t>些属性</a:t>
            </a:r>
            <a:r>
              <a:rPr spc="45"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数</a:t>
            </a:r>
            <a:r>
              <a:rPr spc="45" dirty="0">
                <a:solidFill>
                  <a:prstClr val="black"/>
                </a:solidFill>
                <a:latin typeface="微软雅黑" panose="020B0503020204020204" charset="-122"/>
                <a:cs typeface="微软雅黑" panose="020B0503020204020204" charset="-122"/>
              </a:rPr>
              <a:t>据</a:t>
            </a:r>
            <a:r>
              <a:rPr spc="30" dirty="0">
                <a:solidFill>
                  <a:prstClr val="black"/>
                </a:solidFill>
                <a:latin typeface="微软雅黑" panose="020B0503020204020204" charset="-122"/>
                <a:cs typeface="微软雅黑" panose="020B0503020204020204" charset="-122"/>
              </a:rPr>
              <a:t>如果获</a:t>
            </a:r>
            <a:r>
              <a:rPr spc="65" dirty="0">
                <a:solidFill>
                  <a:prstClr val="black"/>
                </a:solidFill>
                <a:latin typeface="微软雅黑" panose="020B0503020204020204" charset="-122"/>
                <a:cs typeface="微软雅黑" panose="020B0503020204020204" charset="-122"/>
              </a:rPr>
              <a:t>取</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根</a:t>
            </a:r>
            <a:r>
              <a:rPr spc="30" dirty="0">
                <a:solidFill>
                  <a:prstClr val="black"/>
                </a:solidFill>
                <a:latin typeface="微软雅黑" panose="020B0503020204020204" charset="-122"/>
                <a:cs typeface="微软雅黑" panose="020B0503020204020204" charset="-122"/>
              </a:rPr>
              <a:t>云工业</a:t>
            </a:r>
            <a:r>
              <a:rPr spc="45" dirty="0">
                <a:solidFill>
                  <a:prstClr val="black"/>
                </a:solidFill>
                <a:latin typeface="微软雅黑" panose="020B0503020204020204" charset="-122"/>
                <a:cs typeface="微软雅黑" panose="020B0503020204020204" charset="-122"/>
              </a:rPr>
              <a:t>数</a:t>
            </a:r>
            <a:r>
              <a:rPr spc="30" dirty="0">
                <a:solidFill>
                  <a:prstClr val="black"/>
                </a:solidFill>
                <a:latin typeface="微软雅黑" panose="020B0503020204020204" charset="-122"/>
                <a:cs typeface="微软雅黑" panose="020B0503020204020204" charset="-122"/>
              </a:rPr>
              <a:t>字</a:t>
            </a:r>
            <a:r>
              <a:rPr spc="45" dirty="0">
                <a:solidFill>
                  <a:prstClr val="black"/>
                </a:solidFill>
                <a:latin typeface="微软雅黑" panose="020B0503020204020204" charset="-122"/>
                <a:cs typeface="微软雅黑" panose="020B0503020204020204" charset="-122"/>
              </a:rPr>
              <a:t>孪</a:t>
            </a:r>
            <a:r>
              <a:rPr spc="30" dirty="0">
                <a:solidFill>
                  <a:prstClr val="black"/>
                </a:solidFill>
                <a:latin typeface="微软雅黑" panose="020B0503020204020204" charset="-122"/>
                <a:cs typeface="微软雅黑" panose="020B0503020204020204" charset="-122"/>
              </a:rPr>
              <a:t>生建模</a:t>
            </a:r>
            <a:r>
              <a:rPr spc="45" dirty="0">
                <a:solidFill>
                  <a:prstClr val="black"/>
                </a:solidFill>
                <a:latin typeface="微软雅黑" panose="020B0503020204020204" charset="-122"/>
                <a:cs typeface="微软雅黑" panose="020B0503020204020204" charset="-122"/>
              </a:rPr>
              <a:t>平</a:t>
            </a:r>
            <a:r>
              <a:rPr spc="30" dirty="0">
                <a:solidFill>
                  <a:prstClr val="black"/>
                </a:solidFill>
                <a:latin typeface="微软雅黑" panose="020B0503020204020204" charset="-122"/>
                <a:cs typeface="微软雅黑" panose="020B0503020204020204" charset="-122"/>
              </a:rPr>
              <a:t>台</a:t>
            </a:r>
            <a:r>
              <a:rPr dirty="0">
                <a:solidFill>
                  <a:prstClr val="black"/>
                </a:solidFill>
                <a:latin typeface="微软雅黑" panose="020B0503020204020204" charset="-122"/>
                <a:cs typeface="微软雅黑" panose="020B0503020204020204" charset="-122"/>
              </a:rPr>
              <a:t>支 持3种属性值来源方式：</a:t>
            </a:r>
            <a:endParaRPr>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789810" y="2814320"/>
          <a:ext cx="8599677" cy="3277780"/>
        </p:xfrm>
        <a:graphic>
          <a:graphicData uri="http://schemas.openxmlformats.org/drawingml/2006/table">
            <a:tbl>
              <a:tblPr firstRow="1" bandRow="1">
                <a:tableStyleId>{2D5ABB26-0587-4C30-8999-92F81FD0307C}</a:tableStyleId>
              </a:tblPr>
              <a:tblGrid>
                <a:gridCol w="1641728"/>
                <a:gridCol w="6957949"/>
              </a:tblGrid>
              <a:tr h="508000">
                <a:tc>
                  <a:txBody>
                    <a:bodyPr/>
                    <a:lstStyle/>
                    <a:p>
                      <a:pPr algn="ctr">
                        <a:lnSpc>
                          <a:spcPct val="100000"/>
                        </a:lnSpc>
                        <a:spcBef>
                          <a:spcPts val="1075"/>
                        </a:spcBef>
                      </a:pPr>
                      <a:r>
                        <a:rPr sz="1600" b="1" dirty="0">
                          <a:solidFill>
                            <a:srgbClr val="FFFFFF"/>
                          </a:solidFill>
                          <a:latin typeface="微软雅黑" panose="020B0503020204020204" charset="-122"/>
                          <a:cs typeface="微软雅黑" panose="020B0503020204020204" charset="-122"/>
                        </a:rPr>
                        <a:t>属性值来源</a:t>
                      </a:r>
                      <a:endParaRPr sz="1600">
                        <a:latin typeface="微软雅黑" panose="020B0503020204020204" charset="-122"/>
                        <a:cs typeface="微软雅黑" panose="020B0503020204020204" charset="-122"/>
                      </a:endParaRPr>
                    </a:p>
                  </a:txBody>
                  <a:tcPr marL="0" marR="0" marT="1365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1075"/>
                        </a:spcBef>
                      </a:pPr>
                      <a:r>
                        <a:rPr sz="1600" b="1" dirty="0">
                          <a:solidFill>
                            <a:srgbClr val="FFFFFF"/>
                          </a:solidFill>
                          <a:latin typeface="微软雅黑" panose="020B0503020204020204" charset="-122"/>
                          <a:cs typeface="微软雅黑" panose="020B0503020204020204" charset="-122"/>
                        </a:rPr>
                        <a:t>说明</a:t>
                      </a:r>
                      <a:endParaRPr sz="1600">
                        <a:latin typeface="微软雅黑" panose="020B0503020204020204" charset="-122"/>
                        <a:cs typeface="微软雅黑" panose="020B0503020204020204" charset="-122"/>
                      </a:endParaRPr>
                    </a:p>
                  </a:txBody>
                  <a:tcPr marL="0" marR="0" marT="1365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923162">
                <a:tc>
                  <a:txBody>
                    <a:bodyPr/>
                    <a:lstStyle/>
                    <a:p>
                      <a:pPr>
                        <a:lnSpc>
                          <a:spcPct val="100000"/>
                        </a:lnSpc>
                        <a:spcBef>
                          <a:spcPts val="20"/>
                        </a:spcBef>
                      </a:pPr>
                      <a:endParaRPr sz="2250">
                        <a:latin typeface="Times New Roman" panose="02020603050405020304"/>
                        <a:cs typeface="Times New Roman" panose="02020603050405020304"/>
                      </a:endParaRPr>
                    </a:p>
                    <a:p>
                      <a:pPr algn="ctr">
                        <a:lnSpc>
                          <a:spcPct val="100000"/>
                        </a:lnSpc>
                      </a:pPr>
                      <a:r>
                        <a:rPr sz="1600" b="1" spc="-5" dirty="0">
                          <a:latin typeface="微软雅黑" panose="020B0503020204020204" charset="-122"/>
                          <a:cs typeface="微软雅黑" panose="020B0503020204020204" charset="-122"/>
                        </a:rPr>
                        <a:t>连接变量</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marR="50800">
                        <a:lnSpc>
                          <a:spcPct val="150000"/>
                        </a:lnSpc>
                        <a:spcBef>
                          <a:spcPts val="205"/>
                        </a:spcBef>
                      </a:pPr>
                      <a:r>
                        <a:rPr sz="1600" spc="20" dirty="0">
                          <a:latin typeface="微软雅黑" panose="020B0503020204020204" charset="-122"/>
                          <a:cs typeface="微软雅黑" panose="020B0503020204020204" charset="-122"/>
                        </a:rPr>
                        <a:t>指</a:t>
                      </a:r>
                      <a:r>
                        <a:rPr sz="1600" spc="35" dirty="0">
                          <a:latin typeface="微软雅黑" panose="020B0503020204020204" charset="-122"/>
                          <a:cs typeface="微软雅黑" panose="020B0503020204020204" charset="-122"/>
                        </a:rPr>
                        <a:t>可从设</a:t>
                      </a:r>
                      <a:r>
                        <a:rPr sz="1600" spc="20" dirty="0">
                          <a:latin typeface="微软雅黑" panose="020B0503020204020204" charset="-122"/>
                          <a:cs typeface="微软雅黑" panose="020B0503020204020204" charset="-122"/>
                        </a:rPr>
                        <a:t>备</a:t>
                      </a:r>
                      <a:r>
                        <a:rPr sz="1600" spc="35" dirty="0">
                          <a:latin typeface="微软雅黑" panose="020B0503020204020204" charset="-122"/>
                          <a:cs typeface="微软雅黑" panose="020B0503020204020204" charset="-122"/>
                        </a:rPr>
                        <a:t>直接</a:t>
                      </a:r>
                      <a:r>
                        <a:rPr sz="1600" spc="20" dirty="0">
                          <a:latin typeface="微软雅黑" panose="020B0503020204020204" charset="-122"/>
                          <a:cs typeface="微软雅黑" panose="020B0503020204020204" charset="-122"/>
                        </a:rPr>
                        <a:t>采</a:t>
                      </a:r>
                      <a:r>
                        <a:rPr sz="1600" spc="35" dirty="0">
                          <a:latin typeface="微软雅黑" panose="020B0503020204020204" charset="-122"/>
                          <a:cs typeface="微软雅黑" panose="020B0503020204020204" charset="-122"/>
                        </a:rPr>
                        <a:t>集到</a:t>
                      </a:r>
                      <a:r>
                        <a:rPr sz="1600" spc="20" dirty="0">
                          <a:latin typeface="微软雅黑" panose="020B0503020204020204" charset="-122"/>
                          <a:cs typeface="微软雅黑" panose="020B0503020204020204" charset="-122"/>
                        </a:rPr>
                        <a:t>的</a:t>
                      </a:r>
                      <a:r>
                        <a:rPr sz="1600" spc="35" dirty="0">
                          <a:latin typeface="微软雅黑" panose="020B0503020204020204" charset="-122"/>
                          <a:cs typeface="微软雅黑" panose="020B0503020204020204" charset="-122"/>
                        </a:rPr>
                        <a:t>属</a:t>
                      </a:r>
                      <a:r>
                        <a:rPr sz="1600" spc="50" dirty="0">
                          <a:latin typeface="微软雅黑" panose="020B0503020204020204" charset="-122"/>
                          <a:cs typeface="微软雅黑" panose="020B0503020204020204" charset="-122"/>
                        </a:rPr>
                        <a:t>性</a:t>
                      </a:r>
                      <a:r>
                        <a:rPr sz="1600" spc="35" dirty="0">
                          <a:latin typeface="微软雅黑" panose="020B0503020204020204" charset="-122"/>
                          <a:cs typeface="微软雅黑" panose="020B0503020204020204" charset="-122"/>
                        </a:rPr>
                        <a:t>，</a:t>
                      </a:r>
                      <a:r>
                        <a:rPr sz="1600" spc="20" dirty="0">
                          <a:latin typeface="微软雅黑" panose="020B0503020204020204" charset="-122"/>
                          <a:cs typeface="微软雅黑" panose="020B0503020204020204" charset="-122"/>
                        </a:rPr>
                        <a:t>通</a:t>
                      </a:r>
                      <a:r>
                        <a:rPr sz="1600" spc="35" dirty="0">
                          <a:latin typeface="微软雅黑" panose="020B0503020204020204" charset="-122"/>
                          <a:cs typeface="微软雅黑" panose="020B0503020204020204" charset="-122"/>
                        </a:rPr>
                        <a:t>常是</a:t>
                      </a:r>
                      <a:r>
                        <a:rPr sz="1600" spc="20" dirty="0">
                          <a:latin typeface="微软雅黑" panose="020B0503020204020204" charset="-122"/>
                          <a:cs typeface="微软雅黑" panose="020B0503020204020204" charset="-122"/>
                        </a:rPr>
                        <a:t>通</a:t>
                      </a:r>
                      <a:r>
                        <a:rPr sz="1600" spc="35" dirty="0">
                          <a:latin typeface="微软雅黑" panose="020B0503020204020204" charset="-122"/>
                          <a:cs typeface="微软雅黑" panose="020B0503020204020204" charset="-122"/>
                        </a:rPr>
                        <a:t>过网关</a:t>
                      </a:r>
                      <a:r>
                        <a:rPr sz="1600" spc="20" dirty="0">
                          <a:latin typeface="微软雅黑" panose="020B0503020204020204" charset="-122"/>
                          <a:cs typeface="微软雅黑" panose="020B0503020204020204" charset="-122"/>
                        </a:rPr>
                        <a:t>采</a:t>
                      </a:r>
                      <a:r>
                        <a:rPr sz="1600" spc="35" dirty="0">
                          <a:latin typeface="微软雅黑" panose="020B0503020204020204" charset="-122"/>
                          <a:cs typeface="微软雅黑" panose="020B0503020204020204" charset="-122"/>
                        </a:rPr>
                        <a:t>集设</a:t>
                      </a:r>
                      <a:r>
                        <a:rPr sz="1600" spc="20" dirty="0">
                          <a:latin typeface="微软雅黑" panose="020B0503020204020204" charset="-122"/>
                          <a:cs typeface="微软雅黑" panose="020B0503020204020204" charset="-122"/>
                        </a:rPr>
                        <a:t>备</a:t>
                      </a:r>
                      <a:r>
                        <a:rPr sz="1600" spc="35" dirty="0">
                          <a:latin typeface="微软雅黑" panose="020B0503020204020204" charset="-122"/>
                          <a:cs typeface="微软雅黑" panose="020B0503020204020204" charset="-122"/>
                        </a:rPr>
                        <a:t>数据并</a:t>
                      </a:r>
                      <a:r>
                        <a:rPr sz="1600" spc="20" dirty="0">
                          <a:latin typeface="微软雅黑" panose="020B0503020204020204" charset="-122"/>
                          <a:cs typeface="微软雅黑" panose="020B0503020204020204" charset="-122"/>
                        </a:rPr>
                        <a:t>上</a:t>
                      </a:r>
                      <a:r>
                        <a:rPr sz="1600" spc="55" dirty="0">
                          <a:latin typeface="微软雅黑" panose="020B0503020204020204" charset="-122"/>
                          <a:cs typeface="微软雅黑" panose="020B0503020204020204" charset="-122"/>
                        </a:rPr>
                        <a:t>传</a:t>
                      </a:r>
                      <a:r>
                        <a:rPr sz="1600" spc="35" dirty="0">
                          <a:latin typeface="微软雅黑" panose="020B0503020204020204" charset="-122"/>
                          <a:cs typeface="微软雅黑" panose="020B0503020204020204" charset="-122"/>
                        </a:rPr>
                        <a:t>。</a:t>
                      </a:r>
                      <a:r>
                        <a:rPr sz="1600" spc="20" dirty="0">
                          <a:latin typeface="微软雅黑" panose="020B0503020204020204" charset="-122"/>
                          <a:cs typeface="微软雅黑" panose="020B0503020204020204" charset="-122"/>
                        </a:rPr>
                        <a:t>一般 </a:t>
                      </a:r>
                      <a:r>
                        <a:rPr sz="1600" dirty="0">
                          <a:latin typeface="微软雅黑" panose="020B0503020204020204" charset="-122"/>
                          <a:cs typeface="微软雅黑" panose="020B0503020204020204" charset="-122"/>
                        </a:rPr>
                        <a:t>适用于设备自身的属性，如温度、</a:t>
                      </a:r>
                      <a:r>
                        <a:rPr sz="1600" spc="10" dirty="0">
                          <a:latin typeface="微软雅黑" panose="020B0503020204020204" charset="-122"/>
                          <a:cs typeface="微软雅黑" panose="020B0503020204020204" charset="-122"/>
                        </a:rPr>
                        <a:t>电</a:t>
                      </a:r>
                      <a:r>
                        <a:rPr sz="1600" dirty="0">
                          <a:latin typeface="微软雅黑" panose="020B0503020204020204" charset="-122"/>
                          <a:cs typeface="微软雅黑" panose="020B0503020204020204" charset="-122"/>
                        </a:rPr>
                        <a:t>流、</a:t>
                      </a:r>
                      <a:r>
                        <a:rPr sz="1600" spc="10" dirty="0">
                          <a:latin typeface="微软雅黑" panose="020B0503020204020204" charset="-122"/>
                          <a:cs typeface="微软雅黑" panose="020B0503020204020204" charset="-122"/>
                        </a:rPr>
                        <a:t>电</a:t>
                      </a:r>
                      <a:r>
                        <a:rPr sz="1600" dirty="0">
                          <a:latin typeface="微软雅黑" panose="020B0503020204020204" charset="-122"/>
                          <a:cs typeface="微软雅黑" panose="020B0503020204020204" charset="-122"/>
                        </a:rPr>
                        <a:t>压等。</a:t>
                      </a:r>
                      <a:endParaRPr sz="1600">
                        <a:latin typeface="微软雅黑" panose="020B0503020204020204" charset="-122"/>
                        <a:cs typeface="微软雅黑" panose="020B0503020204020204" charset="-122"/>
                      </a:endParaRPr>
                    </a:p>
                  </a:txBody>
                  <a:tcPr marL="0" marR="0" marT="2603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923290">
                <a:tc>
                  <a:txBody>
                    <a:bodyPr/>
                    <a:lstStyle/>
                    <a:p>
                      <a:pPr>
                        <a:lnSpc>
                          <a:spcPct val="100000"/>
                        </a:lnSpc>
                        <a:spcBef>
                          <a:spcPts val="10"/>
                        </a:spcBef>
                      </a:pPr>
                      <a:endParaRPr sz="2350">
                        <a:latin typeface="Times New Roman" panose="02020603050405020304"/>
                        <a:cs typeface="Times New Roman" panose="02020603050405020304"/>
                      </a:endParaRPr>
                    </a:p>
                    <a:p>
                      <a:pPr algn="ctr">
                        <a:lnSpc>
                          <a:spcPct val="100000"/>
                        </a:lnSpc>
                      </a:pPr>
                      <a:r>
                        <a:rPr sz="1600" b="1" dirty="0">
                          <a:latin typeface="微软雅黑" panose="020B0503020204020204" charset="-122"/>
                          <a:cs typeface="微软雅黑" panose="020B0503020204020204" charset="-122"/>
                        </a:rPr>
                        <a:t>规则指定</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270"/>
                        </a:spcBef>
                      </a:pPr>
                      <a:r>
                        <a:rPr sz="1600" dirty="0">
                          <a:latin typeface="微软雅黑" panose="020B0503020204020204" charset="-122"/>
                          <a:cs typeface="微软雅黑" panose="020B0503020204020204" charset="-122"/>
                        </a:rPr>
                        <a:t>利用规则表达式，对已有的属性进</a:t>
                      </a:r>
                      <a:r>
                        <a:rPr sz="1600" spc="10" dirty="0">
                          <a:latin typeface="微软雅黑" panose="020B0503020204020204" charset="-122"/>
                          <a:cs typeface="微软雅黑" panose="020B0503020204020204" charset="-122"/>
                        </a:rPr>
                        <a:t>行</a:t>
                      </a:r>
                      <a:r>
                        <a:rPr sz="1600" dirty="0">
                          <a:latin typeface="微软雅黑" panose="020B0503020204020204" charset="-122"/>
                          <a:cs typeface="微软雅黑" panose="020B0503020204020204" charset="-122"/>
                        </a:rPr>
                        <a:t>处理</a:t>
                      </a:r>
                      <a:r>
                        <a:rPr sz="1600" spc="10" dirty="0">
                          <a:latin typeface="微软雅黑" panose="020B0503020204020204" charset="-122"/>
                          <a:cs typeface="微软雅黑" panose="020B0503020204020204" charset="-122"/>
                        </a:rPr>
                        <a:t>运</a:t>
                      </a:r>
                      <a:r>
                        <a:rPr sz="1600" dirty="0">
                          <a:latin typeface="微软雅黑" panose="020B0503020204020204" charset="-122"/>
                          <a:cs typeface="微软雅黑" panose="020B0503020204020204" charset="-122"/>
                        </a:rPr>
                        <a:t>算，</a:t>
                      </a:r>
                      <a:r>
                        <a:rPr sz="1600" spc="10" dirty="0">
                          <a:latin typeface="微软雅黑" panose="020B0503020204020204" charset="-122"/>
                          <a:cs typeface="微软雅黑" panose="020B0503020204020204" charset="-122"/>
                        </a:rPr>
                        <a:t>从</a:t>
                      </a:r>
                      <a:r>
                        <a:rPr sz="1600" dirty="0">
                          <a:latin typeface="微软雅黑" panose="020B0503020204020204" charset="-122"/>
                          <a:cs typeface="微软雅黑" panose="020B0503020204020204" charset="-122"/>
                        </a:rPr>
                        <a:t>而得</a:t>
                      </a:r>
                      <a:r>
                        <a:rPr sz="1600" spc="10" dirty="0">
                          <a:latin typeface="微软雅黑" panose="020B0503020204020204" charset="-122"/>
                          <a:cs typeface="微软雅黑" panose="020B0503020204020204" charset="-122"/>
                        </a:rPr>
                        <a:t>到</a:t>
                      </a:r>
                      <a:r>
                        <a:rPr sz="1600" dirty="0">
                          <a:latin typeface="微软雅黑" panose="020B0503020204020204" charset="-122"/>
                          <a:cs typeface="微软雅黑" panose="020B0503020204020204" charset="-122"/>
                        </a:rPr>
                        <a:t>新的</a:t>
                      </a:r>
                      <a:r>
                        <a:rPr sz="1600" spc="10" dirty="0">
                          <a:latin typeface="微软雅黑" panose="020B0503020204020204" charset="-122"/>
                          <a:cs typeface="微软雅黑" panose="020B0503020204020204" charset="-122"/>
                        </a:rPr>
                        <a:t>衍</a:t>
                      </a:r>
                      <a:r>
                        <a:rPr sz="1600" dirty="0">
                          <a:latin typeface="微软雅黑" panose="020B0503020204020204" charset="-122"/>
                          <a:cs typeface="微软雅黑" panose="020B0503020204020204" charset="-122"/>
                        </a:rPr>
                        <a:t>生属</a:t>
                      </a:r>
                      <a:r>
                        <a:rPr sz="1600" spc="10" dirty="0">
                          <a:latin typeface="微软雅黑" panose="020B0503020204020204" charset="-122"/>
                          <a:cs typeface="微软雅黑" panose="020B0503020204020204" charset="-122"/>
                        </a:rPr>
                        <a:t>性</a:t>
                      </a:r>
                      <a:r>
                        <a:rPr sz="1600" dirty="0">
                          <a:latin typeface="微软雅黑" panose="020B0503020204020204" charset="-122"/>
                          <a:cs typeface="微软雅黑" panose="020B0503020204020204" charset="-122"/>
                        </a:rPr>
                        <a:t>值，</a:t>
                      </a:r>
                      <a:endParaRPr sz="1600">
                        <a:latin typeface="微软雅黑" panose="020B0503020204020204" charset="-122"/>
                        <a:cs typeface="微软雅黑" panose="020B0503020204020204" charset="-122"/>
                      </a:endParaRPr>
                    </a:p>
                    <a:p>
                      <a:pPr marL="62230">
                        <a:lnSpc>
                          <a:spcPct val="100000"/>
                        </a:lnSpc>
                        <a:spcBef>
                          <a:spcPts val="955"/>
                        </a:spcBef>
                      </a:pPr>
                      <a:r>
                        <a:rPr sz="1600" spc="-5" dirty="0">
                          <a:latin typeface="微软雅黑" panose="020B0503020204020204" charset="-122"/>
                          <a:cs typeface="微软雅黑" panose="020B0503020204020204" charset="-122"/>
                        </a:rPr>
                        <a:t>一般适用于偏业务指标的属性，如</a:t>
                      </a:r>
                      <a:r>
                        <a:rPr sz="1600" spc="5" dirty="0">
                          <a:latin typeface="微软雅黑" panose="020B0503020204020204" charset="-122"/>
                          <a:cs typeface="微软雅黑" panose="020B0503020204020204" charset="-122"/>
                        </a:rPr>
                        <a:t>开</a:t>
                      </a:r>
                      <a:r>
                        <a:rPr sz="1600" spc="-5" dirty="0">
                          <a:latin typeface="微软雅黑" panose="020B0503020204020204" charset="-122"/>
                          <a:cs typeface="微软雅黑" panose="020B0503020204020204" charset="-122"/>
                        </a:rPr>
                        <a:t>机率</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作业</a:t>
                      </a:r>
                      <a:r>
                        <a:rPr sz="1600" spc="5" dirty="0">
                          <a:latin typeface="微软雅黑" panose="020B0503020204020204" charset="-122"/>
                          <a:cs typeface="微软雅黑" panose="020B0503020204020204" charset="-122"/>
                        </a:rPr>
                        <a:t>率</a:t>
                      </a:r>
                      <a:r>
                        <a:rPr sz="1600" spc="-5" dirty="0">
                          <a:latin typeface="微软雅黑" panose="020B0503020204020204" charset="-122"/>
                          <a:cs typeface="微软雅黑" panose="020B0503020204020204" charset="-122"/>
                        </a:rPr>
                        <a:t>等。</a:t>
                      </a:r>
                      <a:endParaRPr sz="1600">
                        <a:latin typeface="微软雅黑" panose="020B0503020204020204" charset="-122"/>
                        <a:cs typeface="微软雅黑" panose="020B0503020204020204" charset="-122"/>
                      </a:endParaRPr>
                    </a:p>
                  </a:txBody>
                  <a:tcPr marL="0" marR="0" marT="161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923328">
                <a:tc>
                  <a:txBody>
                    <a:bodyPr/>
                    <a:lstStyle/>
                    <a:p>
                      <a:pPr>
                        <a:lnSpc>
                          <a:spcPct val="100000"/>
                        </a:lnSpc>
                        <a:spcBef>
                          <a:spcPts val="10"/>
                        </a:spcBef>
                      </a:pPr>
                      <a:endParaRPr sz="2350">
                        <a:latin typeface="Times New Roman" panose="02020603050405020304"/>
                        <a:cs typeface="Times New Roman" panose="02020603050405020304"/>
                      </a:endParaRPr>
                    </a:p>
                    <a:p>
                      <a:pPr algn="ctr">
                        <a:lnSpc>
                          <a:spcPct val="100000"/>
                        </a:lnSpc>
                      </a:pPr>
                      <a:r>
                        <a:rPr sz="1600" b="1" dirty="0">
                          <a:latin typeface="微软雅黑" panose="020B0503020204020204" charset="-122"/>
                          <a:cs typeface="微软雅黑" panose="020B0503020204020204" charset="-122"/>
                        </a:rPr>
                        <a:t>手动写值</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0"/>
                        </a:spcBef>
                      </a:pPr>
                      <a:endParaRPr sz="2350">
                        <a:latin typeface="Times New Roman" panose="02020603050405020304"/>
                        <a:cs typeface="Times New Roman" panose="02020603050405020304"/>
                      </a:endParaRPr>
                    </a:p>
                    <a:p>
                      <a:pPr marL="62230">
                        <a:lnSpc>
                          <a:spcPct val="100000"/>
                        </a:lnSpc>
                      </a:pPr>
                      <a:r>
                        <a:rPr sz="1600" dirty="0">
                          <a:latin typeface="微软雅黑" panose="020B0503020204020204" charset="-122"/>
                          <a:cs typeface="微软雅黑" panose="020B0503020204020204" charset="-122"/>
                        </a:rPr>
                        <a:t>通过直接赋值或直接定义规定属性</a:t>
                      </a:r>
                      <a:r>
                        <a:rPr sz="1600" spc="10" dirty="0">
                          <a:latin typeface="微软雅黑" panose="020B0503020204020204" charset="-122"/>
                          <a:cs typeface="微软雅黑" panose="020B0503020204020204" charset="-122"/>
                        </a:rPr>
                        <a:t>值</a:t>
                      </a:r>
                      <a:r>
                        <a:rPr sz="1600" dirty="0">
                          <a:latin typeface="微软雅黑" panose="020B0503020204020204" charset="-122"/>
                          <a:cs typeface="微软雅黑" panose="020B0503020204020204" charset="-122"/>
                        </a:rPr>
                        <a:t>，如</a:t>
                      </a:r>
                      <a:r>
                        <a:rPr sz="1600" spc="10" dirty="0">
                          <a:latin typeface="微软雅黑" panose="020B0503020204020204" charset="-122"/>
                          <a:cs typeface="微软雅黑" panose="020B0503020204020204" charset="-122"/>
                        </a:rPr>
                        <a:t>设</a:t>
                      </a:r>
                      <a:r>
                        <a:rPr sz="1600" dirty="0">
                          <a:latin typeface="微软雅黑" panose="020B0503020204020204" charset="-122"/>
                          <a:cs typeface="微软雅黑" panose="020B0503020204020204" charset="-122"/>
                        </a:rPr>
                        <a:t>备品</a:t>
                      </a:r>
                      <a:r>
                        <a:rPr sz="1600" spc="10" dirty="0">
                          <a:latin typeface="微软雅黑" panose="020B0503020204020204" charset="-122"/>
                          <a:cs typeface="微软雅黑" panose="020B0503020204020204" charset="-122"/>
                        </a:rPr>
                        <a:t>牌</a:t>
                      </a:r>
                      <a:r>
                        <a:rPr sz="1600" dirty="0">
                          <a:latin typeface="微软雅黑" panose="020B0503020204020204" charset="-122"/>
                          <a:cs typeface="微软雅黑" panose="020B0503020204020204" charset="-122"/>
                        </a:rPr>
                        <a:t>、设</a:t>
                      </a:r>
                      <a:r>
                        <a:rPr sz="1600" spc="10" dirty="0">
                          <a:latin typeface="微软雅黑" panose="020B0503020204020204" charset="-122"/>
                          <a:cs typeface="微软雅黑" panose="020B0503020204020204" charset="-122"/>
                        </a:rPr>
                        <a:t>备</a:t>
                      </a:r>
                      <a:r>
                        <a:rPr sz="1600" dirty="0">
                          <a:latin typeface="微软雅黑" panose="020B0503020204020204" charset="-122"/>
                          <a:cs typeface="微软雅黑" panose="020B0503020204020204" charset="-122"/>
                        </a:rPr>
                        <a:t>型号</a:t>
                      </a:r>
                      <a:r>
                        <a:rPr sz="1600" spc="10" dirty="0">
                          <a:latin typeface="微软雅黑" panose="020B0503020204020204" charset="-122"/>
                          <a:cs typeface="微软雅黑" panose="020B0503020204020204" charset="-122"/>
                        </a:rPr>
                        <a:t>等</a:t>
                      </a: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1999488" y="3506723"/>
          <a:ext cx="8180323" cy="2011679"/>
        </p:xfrm>
        <a:graphic>
          <a:graphicData uri="http://schemas.openxmlformats.org/drawingml/2006/table">
            <a:tbl>
              <a:tblPr firstRow="1" bandRow="1">
                <a:tableStyleId>{2D5ABB26-0587-4C30-8999-92F81FD0307C}</a:tableStyleId>
              </a:tblPr>
              <a:tblGrid>
                <a:gridCol w="2428621"/>
                <a:gridCol w="5751702"/>
              </a:tblGrid>
              <a:tr h="457200">
                <a:tc>
                  <a:txBody>
                    <a:bodyPr/>
                    <a:lstStyle/>
                    <a:p>
                      <a:pPr algn="ctr">
                        <a:lnSpc>
                          <a:spcPct val="100000"/>
                        </a:lnSpc>
                        <a:spcBef>
                          <a:spcPts val="875"/>
                        </a:spcBef>
                      </a:pPr>
                      <a:r>
                        <a:rPr sz="1600" b="1" dirty="0">
                          <a:solidFill>
                            <a:srgbClr val="FFFFFF"/>
                          </a:solidFill>
                          <a:latin typeface="微软雅黑" panose="020B0503020204020204" charset="-122"/>
                          <a:cs typeface="微软雅黑" panose="020B0503020204020204" charset="-122"/>
                        </a:rPr>
                        <a:t>属性分类</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875"/>
                        </a:spcBef>
                      </a:pPr>
                      <a:r>
                        <a:rPr sz="1600" b="1" dirty="0">
                          <a:solidFill>
                            <a:srgbClr val="FFFFFF"/>
                          </a:solidFill>
                          <a:latin typeface="微软雅黑" panose="020B0503020204020204" charset="-122"/>
                          <a:cs typeface="微软雅黑" panose="020B0503020204020204" charset="-122"/>
                        </a:rPr>
                        <a:t>含义</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31519">
                <a:tc>
                  <a:txBody>
                    <a:bodyPr/>
                    <a:lstStyle/>
                    <a:p>
                      <a:pPr algn="ctr">
                        <a:lnSpc>
                          <a:spcPct val="100000"/>
                        </a:lnSpc>
                        <a:spcBef>
                          <a:spcPts val="1855"/>
                        </a:spcBef>
                      </a:pPr>
                      <a:r>
                        <a:rPr sz="1600" b="1" dirty="0">
                          <a:latin typeface="微软雅黑" panose="020B0503020204020204" charset="-122"/>
                          <a:cs typeface="微软雅黑" panose="020B0503020204020204" charset="-122"/>
                        </a:rPr>
                        <a:t>原生属性</a:t>
                      </a:r>
                      <a:endParaRPr sz="1600">
                        <a:latin typeface="微软雅黑" panose="020B0503020204020204" charset="-122"/>
                        <a:cs typeface="微软雅黑" panose="020B0503020204020204" charset="-122"/>
                      </a:endParaRPr>
                    </a:p>
                  </a:txBody>
                  <a:tcPr marL="0" marR="0" marT="2355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415"/>
                        </a:spcBef>
                      </a:pPr>
                      <a:r>
                        <a:rPr sz="1600" dirty="0">
                          <a:latin typeface="微软雅黑" panose="020B0503020204020204" charset="-122"/>
                          <a:cs typeface="微软雅黑" panose="020B0503020204020204" charset="-122"/>
                        </a:rPr>
                        <a:t>属性值来源为“连接变量”的属性</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即直</a:t>
                      </a:r>
                      <a:r>
                        <a:rPr sz="1600" spc="10" dirty="0">
                          <a:latin typeface="微软雅黑" panose="020B0503020204020204" charset="-122"/>
                          <a:cs typeface="微软雅黑" panose="020B0503020204020204" charset="-122"/>
                        </a:rPr>
                        <a:t>接</a:t>
                      </a:r>
                      <a:r>
                        <a:rPr sz="1600" dirty="0">
                          <a:latin typeface="微软雅黑" panose="020B0503020204020204" charset="-122"/>
                          <a:cs typeface="微软雅黑" panose="020B0503020204020204" charset="-122"/>
                        </a:rPr>
                        <a:t>从实</a:t>
                      </a:r>
                      <a:r>
                        <a:rPr sz="1600" spc="10" dirty="0">
                          <a:latin typeface="微软雅黑" panose="020B0503020204020204" charset="-122"/>
                          <a:cs typeface="微软雅黑" panose="020B0503020204020204" charset="-122"/>
                        </a:rPr>
                        <a:t>体</a:t>
                      </a:r>
                      <a:r>
                        <a:rPr sz="1600" dirty="0">
                          <a:latin typeface="微软雅黑" panose="020B0503020204020204" charset="-122"/>
                          <a:cs typeface="微软雅黑" panose="020B0503020204020204" charset="-122"/>
                        </a:rPr>
                        <a:t>设备</a:t>
                      </a:r>
                      <a:r>
                        <a:rPr sz="1600" spc="10" dirty="0">
                          <a:latin typeface="微软雅黑" panose="020B0503020204020204" charset="-122"/>
                          <a:cs typeface="微软雅黑" panose="020B0503020204020204" charset="-122"/>
                        </a:rPr>
                        <a:t>采</a:t>
                      </a:r>
                      <a:r>
                        <a:rPr sz="1600" dirty="0">
                          <a:latin typeface="微软雅黑" panose="020B0503020204020204" charset="-122"/>
                          <a:cs typeface="微软雅黑" panose="020B0503020204020204" charset="-122"/>
                        </a:rPr>
                        <a:t>集的</a:t>
                      </a:r>
                      <a:endParaRPr sz="1600">
                        <a:latin typeface="微软雅黑" panose="020B0503020204020204" charset="-122"/>
                        <a:cs typeface="微软雅黑" panose="020B0503020204020204" charset="-122"/>
                      </a:endParaRPr>
                    </a:p>
                    <a:p>
                      <a:pPr marL="62865">
                        <a:lnSpc>
                          <a:spcPct val="100000"/>
                        </a:lnSpc>
                        <a:spcBef>
                          <a:spcPts val="955"/>
                        </a:spcBef>
                      </a:pPr>
                      <a:r>
                        <a:rPr sz="1600" spc="-5" dirty="0">
                          <a:latin typeface="微软雅黑" panose="020B0503020204020204" charset="-122"/>
                          <a:cs typeface="微软雅黑" panose="020B0503020204020204" charset="-122"/>
                        </a:rPr>
                        <a:t>数据</a:t>
                      </a:r>
                      <a:endParaRPr sz="1600">
                        <a:latin typeface="微软雅黑" panose="020B0503020204020204" charset="-122"/>
                        <a:cs typeface="微软雅黑" panose="020B0503020204020204" charset="-122"/>
                      </a:endParaRPr>
                    </a:p>
                  </a:txBody>
                  <a:tcPr marL="0" marR="0" marT="527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822960">
                <a:tc>
                  <a:txBody>
                    <a:bodyPr/>
                    <a:lstStyle/>
                    <a:p>
                      <a:pPr>
                        <a:lnSpc>
                          <a:spcPct val="100000"/>
                        </a:lnSpc>
                        <a:spcBef>
                          <a:spcPts val="20"/>
                        </a:spcBef>
                      </a:pPr>
                      <a:endParaRPr sz="2000">
                        <a:latin typeface="Times New Roman" panose="02020603050405020304"/>
                        <a:cs typeface="Times New Roman" panose="02020603050405020304"/>
                      </a:endParaRPr>
                    </a:p>
                    <a:p>
                      <a:pPr algn="ctr">
                        <a:lnSpc>
                          <a:spcPct val="100000"/>
                        </a:lnSpc>
                      </a:pPr>
                      <a:r>
                        <a:rPr sz="1600" b="1" dirty="0">
                          <a:latin typeface="微软雅黑" panose="020B0503020204020204" charset="-122"/>
                          <a:cs typeface="微软雅黑" panose="020B0503020204020204" charset="-122"/>
                        </a:rPr>
                        <a:t>派生属性</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5725" marR="167005">
                        <a:lnSpc>
                          <a:spcPts val="2880"/>
                        </a:lnSpc>
                        <a:spcBef>
                          <a:spcPts val="175"/>
                        </a:spcBef>
                      </a:pPr>
                      <a:r>
                        <a:rPr sz="1600" dirty="0">
                          <a:latin typeface="微软雅黑" panose="020B0503020204020204" charset="-122"/>
                          <a:cs typeface="微软雅黑" panose="020B0503020204020204" charset="-122"/>
                        </a:rPr>
                        <a:t>属性值来源为“规则指定”的属性</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即通</a:t>
                      </a:r>
                      <a:r>
                        <a:rPr sz="1600" spc="10" dirty="0">
                          <a:latin typeface="微软雅黑" panose="020B0503020204020204" charset="-122"/>
                          <a:cs typeface="微软雅黑" panose="020B0503020204020204" charset="-122"/>
                        </a:rPr>
                        <a:t>过</a:t>
                      </a:r>
                      <a:r>
                        <a:rPr sz="1600" dirty="0">
                          <a:latin typeface="微软雅黑" panose="020B0503020204020204" charset="-122"/>
                          <a:cs typeface="微软雅黑" panose="020B0503020204020204" charset="-122"/>
                        </a:rPr>
                        <a:t>从设</a:t>
                      </a:r>
                      <a:r>
                        <a:rPr sz="1600" spc="10" dirty="0">
                          <a:latin typeface="微软雅黑" panose="020B0503020204020204" charset="-122"/>
                          <a:cs typeface="微软雅黑" panose="020B0503020204020204" charset="-122"/>
                        </a:rPr>
                        <a:t>备</a:t>
                      </a:r>
                      <a:r>
                        <a:rPr sz="1600" dirty="0">
                          <a:latin typeface="微软雅黑" panose="020B0503020204020204" charset="-122"/>
                          <a:cs typeface="微软雅黑" panose="020B0503020204020204" charset="-122"/>
                        </a:rPr>
                        <a:t>采集</a:t>
                      </a:r>
                      <a:r>
                        <a:rPr sz="1600" spc="10" dirty="0">
                          <a:latin typeface="微软雅黑" panose="020B0503020204020204" charset="-122"/>
                          <a:cs typeface="微软雅黑" panose="020B0503020204020204" charset="-122"/>
                        </a:rPr>
                        <a:t>的</a:t>
                      </a:r>
                      <a:r>
                        <a:rPr sz="1600" dirty="0">
                          <a:latin typeface="微软雅黑" panose="020B0503020204020204" charset="-122"/>
                          <a:cs typeface="微软雅黑" panose="020B0503020204020204" charset="-122"/>
                        </a:rPr>
                        <a:t>数据 进行计算加工得到的数据。</a:t>
                      </a:r>
                      <a:endParaRPr sz="1600">
                        <a:latin typeface="微软雅黑" panose="020B0503020204020204" charset="-122"/>
                        <a:cs typeface="微软雅黑" panose="020B0503020204020204" charset="-122"/>
                      </a:endParaRPr>
                    </a:p>
                  </a:txBody>
                  <a:tcPr marL="0" marR="0" marT="222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6" name="object 6"/>
          <p:cNvSpPr txBox="1"/>
          <p:nvPr/>
        </p:nvSpPr>
        <p:spPr>
          <a:xfrm>
            <a:off x="4851908" y="5656884"/>
            <a:ext cx="2464435" cy="244475"/>
          </a:xfrm>
          <a:prstGeom prst="rect">
            <a:avLst/>
          </a:prstGeom>
        </p:spPr>
        <p:txBody>
          <a:bodyPr vert="horz" wrap="square" lIns="0" tIns="0" rIns="0" bIns="0" rtlCol="0">
            <a:spAutoFit/>
          </a:bodyPr>
          <a:lstStyle/>
          <a:p>
            <a:pPr marL="12700"/>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3-1-2</a:t>
            </a:r>
            <a:r>
              <a:rPr sz="1600" spc="-7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物模型</a:t>
            </a:r>
            <a:r>
              <a:rPr sz="1600" spc="5"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属性</a:t>
            </a:r>
            <a:r>
              <a:rPr sz="1600" spc="5" dirty="0">
                <a:solidFill>
                  <a:prstClr val="black"/>
                </a:solidFill>
                <a:latin typeface="宋体" pitchFamily="2" charset="-122"/>
                <a:cs typeface="宋体" pitchFamily="2" charset="-122"/>
              </a:rPr>
              <a:t>分</a:t>
            </a:r>
            <a:r>
              <a:rPr sz="1600" spc="-5" dirty="0">
                <a:solidFill>
                  <a:prstClr val="black"/>
                </a:solidFill>
                <a:latin typeface="宋体" pitchFamily="2" charset="-122"/>
                <a:cs typeface="宋体" pitchFamily="2" charset="-122"/>
              </a:rPr>
              <a:t>类</a:t>
            </a:r>
            <a:endParaRPr sz="1600">
              <a:solidFill>
                <a:prstClr val="black"/>
              </a:solidFill>
              <a:latin typeface="宋体" pitchFamily="2" charset="-122"/>
              <a:cs typeface="宋体" pitchFamily="2" charset="-122"/>
            </a:endParaRPr>
          </a:p>
        </p:txBody>
      </p:sp>
      <p:sp>
        <p:nvSpPr>
          <p:cNvPr id="7" name="object 7"/>
          <p:cNvSpPr txBox="1"/>
          <p:nvPr/>
        </p:nvSpPr>
        <p:spPr>
          <a:xfrm>
            <a:off x="1992248" y="1111503"/>
            <a:ext cx="8212455" cy="2045335"/>
          </a:xfrm>
          <a:prstGeom prst="rect">
            <a:avLst/>
          </a:prstGeom>
        </p:spPr>
        <p:txBody>
          <a:bodyPr vert="horz" wrap="square" lIns="0" tIns="0" rIns="0" bIns="0" rtlCol="0">
            <a:spAutoFit/>
          </a:bodyPr>
          <a:lstStyle/>
          <a:p>
            <a:pPr marL="1544320"/>
            <a:r>
              <a:rPr sz="3200" b="1" dirty="0">
                <a:solidFill>
                  <a:srgbClr val="00A755"/>
                </a:solidFill>
                <a:latin typeface="微软雅黑" panose="020B0503020204020204" charset="-122"/>
                <a:cs typeface="微软雅黑" panose="020B0503020204020204" charset="-122"/>
              </a:rPr>
              <a:t>物模型的属性</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-（1）物模型属性的值</a:t>
            </a:r>
            <a:endParaRPr sz="2000">
              <a:solidFill>
                <a:prstClr val="black"/>
              </a:solidFill>
              <a:latin typeface="微软雅黑" panose="020B0503020204020204" charset="-122"/>
              <a:cs typeface="微软雅黑" panose="020B0503020204020204" charset="-122"/>
            </a:endParaRPr>
          </a:p>
          <a:p>
            <a:pPr marL="12700" marR="5080" algn="just">
              <a:lnSpc>
                <a:spcPct val="150000"/>
              </a:lnSpc>
              <a:spcBef>
                <a:spcPts val="2325"/>
              </a:spcBef>
            </a:pPr>
            <a:r>
              <a:rPr spc="30" dirty="0">
                <a:solidFill>
                  <a:prstClr val="black"/>
                </a:solidFill>
                <a:latin typeface="微软雅黑" panose="020B0503020204020204" charset="-122"/>
                <a:cs typeface="微软雅黑" panose="020B0503020204020204" charset="-122"/>
              </a:rPr>
              <a:t>在根</a:t>
            </a:r>
            <a:r>
              <a:rPr spc="45" dirty="0">
                <a:solidFill>
                  <a:prstClr val="black"/>
                </a:solidFill>
                <a:latin typeface="微软雅黑" panose="020B0503020204020204" charset="-122"/>
                <a:cs typeface="微软雅黑" panose="020B0503020204020204" charset="-122"/>
              </a:rPr>
              <a:t>云</a:t>
            </a:r>
            <a:r>
              <a:rPr spc="30" dirty="0">
                <a:solidFill>
                  <a:prstClr val="black"/>
                </a:solidFill>
                <a:latin typeface="微软雅黑" panose="020B0503020204020204" charset="-122"/>
                <a:cs typeface="微软雅黑" panose="020B0503020204020204" charset="-122"/>
              </a:rPr>
              <a:t>工</a:t>
            </a:r>
            <a:r>
              <a:rPr spc="45" dirty="0">
                <a:solidFill>
                  <a:prstClr val="black"/>
                </a:solidFill>
                <a:latin typeface="微软雅黑" panose="020B0503020204020204" charset="-122"/>
                <a:cs typeface="微软雅黑" panose="020B0503020204020204" charset="-122"/>
              </a:rPr>
              <a:t>业数</a:t>
            </a:r>
            <a:r>
              <a:rPr spc="30" dirty="0">
                <a:solidFill>
                  <a:prstClr val="black"/>
                </a:solidFill>
                <a:latin typeface="微软雅黑" panose="020B0503020204020204" charset="-122"/>
                <a:cs typeface="微软雅黑" panose="020B0503020204020204" charset="-122"/>
              </a:rPr>
              <a:t>字孪</a:t>
            </a:r>
            <a:r>
              <a:rPr spc="45" dirty="0">
                <a:solidFill>
                  <a:prstClr val="black"/>
                </a:solidFill>
                <a:latin typeface="微软雅黑" panose="020B0503020204020204" charset="-122"/>
                <a:cs typeface="微软雅黑" panose="020B0503020204020204" charset="-122"/>
              </a:rPr>
              <a:t>生</a:t>
            </a:r>
            <a:r>
              <a:rPr spc="30" dirty="0">
                <a:solidFill>
                  <a:prstClr val="black"/>
                </a:solidFill>
                <a:latin typeface="微软雅黑" panose="020B0503020204020204" charset="-122"/>
                <a:cs typeface="微软雅黑" panose="020B0503020204020204" charset="-122"/>
              </a:rPr>
              <a:t>建</a:t>
            </a:r>
            <a:r>
              <a:rPr spc="45" dirty="0">
                <a:solidFill>
                  <a:prstClr val="black"/>
                </a:solidFill>
                <a:latin typeface="微软雅黑" panose="020B0503020204020204" charset="-122"/>
                <a:cs typeface="微软雅黑" panose="020B0503020204020204" charset="-122"/>
              </a:rPr>
              <a:t>模平</a:t>
            </a:r>
            <a:r>
              <a:rPr spc="30" dirty="0">
                <a:solidFill>
                  <a:prstClr val="black"/>
                </a:solidFill>
                <a:latin typeface="微软雅黑" panose="020B0503020204020204" charset="-122"/>
                <a:cs typeface="微软雅黑" panose="020B0503020204020204" charset="-122"/>
              </a:rPr>
              <a:t>台</a:t>
            </a:r>
            <a:r>
              <a:rPr spc="60" dirty="0">
                <a:solidFill>
                  <a:prstClr val="black"/>
                </a:solidFill>
                <a:latin typeface="微软雅黑" panose="020B0503020204020204" charset="-122"/>
                <a:cs typeface="微软雅黑" panose="020B0503020204020204" charset="-122"/>
              </a:rPr>
              <a:t>中</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基</a:t>
            </a:r>
            <a:r>
              <a:rPr spc="45" dirty="0">
                <a:solidFill>
                  <a:prstClr val="black"/>
                </a:solidFill>
                <a:latin typeface="微软雅黑" panose="020B0503020204020204" charset="-122"/>
                <a:cs typeface="微软雅黑" panose="020B0503020204020204" charset="-122"/>
              </a:rPr>
              <a:t>于物</a:t>
            </a:r>
            <a:r>
              <a:rPr spc="30" dirty="0">
                <a:solidFill>
                  <a:prstClr val="black"/>
                </a:solidFill>
                <a:latin typeface="微软雅黑" panose="020B0503020204020204" charset="-122"/>
                <a:cs typeface="微软雅黑" panose="020B0503020204020204" charset="-122"/>
              </a:rPr>
              <a:t>模型</a:t>
            </a:r>
            <a:r>
              <a:rPr spc="45" dirty="0">
                <a:solidFill>
                  <a:prstClr val="black"/>
                </a:solidFill>
                <a:latin typeface="微软雅黑" panose="020B0503020204020204" charset="-122"/>
                <a:cs typeface="微软雅黑" panose="020B0503020204020204" charset="-122"/>
              </a:rPr>
              <a:t>属</a:t>
            </a:r>
            <a:r>
              <a:rPr spc="30" dirty="0">
                <a:solidFill>
                  <a:prstClr val="black"/>
                </a:solidFill>
                <a:latin typeface="微软雅黑" panose="020B0503020204020204" charset="-122"/>
                <a:cs typeface="微软雅黑" panose="020B0503020204020204" charset="-122"/>
              </a:rPr>
              <a:t>性</a:t>
            </a:r>
            <a:r>
              <a:rPr spc="45" dirty="0">
                <a:solidFill>
                  <a:prstClr val="black"/>
                </a:solidFill>
                <a:latin typeface="微软雅黑" panose="020B0503020204020204" charset="-122"/>
                <a:cs typeface="微软雅黑" panose="020B0503020204020204" charset="-122"/>
              </a:rPr>
              <a:t>值来</a:t>
            </a:r>
            <a:r>
              <a:rPr spc="30" dirty="0">
                <a:solidFill>
                  <a:prstClr val="black"/>
                </a:solidFill>
                <a:latin typeface="微软雅黑" panose="020B0503020204020204" charset="-122"/>
                <a:cs typeface="微软雅黑" panose="020B0503020204020204" charset="-122"/>
              </a:rPr>
              <a:t>源不</a:t>
            </a:r>
            <a:r>
              <a:rPr spc="65" dirty="0">
                <a:solidFill>
                  <a:prstClr val="black"/>
                </a:solidFill>
                <a:latin typeface="微软雅黑" panose="020B0503020204020204" charset="-122"/>
                <a:cs typeface="微软雅黑" panose="020B0503020204020204" charset="-122"/>
              </a:rPr>
              <a:t>同</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我们</a:t>
            </a:r>
            <a:r>
              <a:rPr spc="30" dirty="0">
                <a:solidFill>
                  <a:prstClr val="black"/>
                </a:solidFill>
                <a:latin typeface="微软雅黑" panose="020B0503020204020204" charset="-122"/>
                <a:cs typeface="微软雅黑" panose="020B0503020204020204" charset="-122"/>
              </a:rPr>
              <a:t>可以</a:t>
            </a:r>
            <a:r>
              <a:rPr spc="45" dirty="0">
                <a:solidFill>
                  <a:prstClr val="black"/>
                </a:solidFill>
                <a:latin typeface="微软雅黑" panose="020B0503020204020204" charset="-122"/>
                <a:cs typeface="微软雅黑" panose="020B0503020204020204" charset="-122"/>
              </a:rPr>
              <a:t>将</a:t>
            </a:r>
            <a:r>
              <a:rPr spc="30" dirty="0">
                <a:solidFill>
                  <a:prstClr val="black"/>
                </a:solidFill>
                <a:latin typeface="微软雅黑" panose="020B0503020204020204" charset="-122"/>
                <a:cs typeface="微软雅黑" panose="020B0503020204020204" charset="-122"/>
              </a:rPr>
              <a:t>属</a:t>
            </a:r>
            <a:r>
              <a:rPr dirty="0">
                <a:solidFill>
                  <a:prstClr val="black"/>
                </a:solidFill>
                <a:latin typeface="微软雅黑" panose="020B0503020204020204" charset="-122"/>
                <a:cs typeface="微软雅黑" panose="020B0503020204020204" charset="-122"/>
              </a:rPr>
              <a:t>性 </a:t>
            </a:r>
            <a:r>
              <a:rPr spc="5" dirty="0">
                <a:solidFill>
                  <a:prstClr val="black"/>
                </a:solidFill>
                <a:latin typeface="微软雅黑" panose="020B0503020204020204" charset="-122"/>
                <a:cs typeface="微软雅黑" panose="020B0503020204020204" charset="-122"/>
              </a:rPr>
              <a:t>分为原生属</a:t>
            </a:r>
            <a:r>
              <a:rPr dirty="0">
                <a:solidFill>
                  <a:prstClr val="black"/>
                </a:solidFill>
                <a:latin typeface="微软雅黑" panose="020B0503020204020204" charset="-122"/>
                <a:cs typeface="微软雅黑" panose="020B0503020204020204" charset="-122"/>
              </a:rPr>
              <a:t>性</a:t>
            </a:r>
            <a:r>
              <a:rPr spc="5" dirty="0">
                <a:solidFill>
                  <a:prstClr val="black"/>
                </a:solidFill>
                <a:latin typeface="微软雅黑" panose="020B0503020204020204" charset="-122"/>
                <a:cs typeface="微软雅黑" panose="020B0503020204020204" charset="-122"/>
              </a:rPr>
              <a:t>与派生属性</a:t>
            </a:r>
            <a:r>
              <a:rPr dirty="0">
                <a:solidFill>
                  <a:prstClr val="black"/>
                </a:solidFill>
                <a:latin typeface="微软雅黑" panose="020B0503020204020204" charset="-122"/>
                <a:cs typeface="微软雅黑" panose="020B0503020204020204" charset="-122"/>
              </a:rPr>
              <a:t>两</a:t>
            </a:r>
            <a:r>
              <a:rPr spc="5" dirty="0">
                <a:solidFill>
                  <a:prstClr val="black"/>
                </a:solidFill>
                <a:latin typeface="微软雅黑" panose="020B0503020204020204" charset="-122"/>
                <a:cs typeface="微软雅黑" panose="020B0503020204020204" charset="-122"/>
              </a:rPr>
              <a:t>大</a:t>
            </a:r>
            <a:r>
              <a:rPr spc="45" dirty="0">
                <a:solidFill>
                  <a:prstClr val="black"/>
                </a:solidFill>
                <a:latin typeface="微软雅黑" panose="020B0503020204020204" charset="-122"/>
                <a:cs typeface="微软雅黑" panose="020B0503020204020204" charset="-122"/>
              </a:rPr>
              <a:t>类</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如表</a:t>
            </a:r>
            <a:r>
              <a:rPr spc="-5" dirty="0">
                <a:solidFill>
                  <a:prstClr val="black"/>
                </a:solidFill>
                <a:latin typeface="微软雅黑" panose="020B0503020204020204" charset="-122"/>
                <a:cs typeface="微软雅黑" panose="020B0503020204020204" charset="-122"/>
              </a:rPr>
              <a:t>3-1-2</a:t>
            </a:r>
            <a:r>
              <a:rPr spc="5" dirty="0">
                <a:solidFill>
                  <a:prstClr val="black"/>
                </a:solidFill>
                <a:latin typeface="微软雅黑" panose="020B0503020204020204" charset="-122"/>
                <a:cs typeface="微软雅黑" panose="020B0503020204020204" charset="-122"/>
              </a:rPr>
              <a:t>所</a:t>
            </a:r>
            <a:r>
              <a:rPr spc="-5" dirty="0">
                <a:solidFill>
                  <a:prstClr val="black"/>
                </a:solidFill>
                <a:latin typeface="微软雅黑" panose="020B0503020204020204" charset="-122"/>
                <a:cs typeface="微软雅黑" panose="020B0503020204020204" charset="-122"/>
              </a:rPr>
              <a:t>示</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本</a:t>
            </a:r>
            <a:r>
              <a:rPr spc="10" dirty="0">
                <a:solidFill>
                  <a:prstClr val="black"/>
                </a:solidFill>
                <a:latin typeface="微软雅黑" panose="020B0503020204020204" charset="-122"/>
                <a:cs typeface="微软雅黑" panose="020B0503020204020204" charset="-122"/>
              </a:rPr>
              <a:t>项目的实操</a:t>
            </a:r>
            <a:r>
              <a:rPr dirty="0">
                <a:solidFill>
                  <a:prstClr val="black"/>
                </a:solidFill>
                <a:latin typeface="微软雅黑" panose="020B0503020204020204" charset="-122"/>
                <a:cs typeface="微软雅黑" panose="020B0503020204020204" charset="-122"/>
              </a:rPr>
              <a:t>任</a:t>
            </a:r>
            <a:r>
              <a:rPr spc="10" dirty="0">
                <a:solidFill>
                  <a:prstClr val="black"/>
                </a:solidFill>
                <a:latin typeface="微软雅黑" panose="020B0503020204020204" charset="-122"/>
                <a:cs typeface="微软雅黑" panose="020B0503020204020204" charset="-122"/>
              </a:rPr>
              <a:t>务</a:t>
            </a:r>
            <a:r>
              <a:rPr dirty="0">
                <a:solidFill>
                  <a:prstClr val="black"/>
                </a:solidFill>
                <a:latin typeface="微软雅黑" panose="020B0503020204020204" charset="-122"/>
                <a:cs typeface="微软雅黑" panose="020B0503020204020204" charset="-122"/>
              </a:rPr>
              <a:t>中</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我们 </a:t>
            </a:r>
            <a:r>
              <a:rPr dirty="0">
                <a:solidFill>
                  <a:prstClr val="black"/>
                </a:solidFill>
                <a:latin typeface="微软雅黑" panose="020B0503020204020204" charset="-122"/>
                <a:cs typeface="微软雅黑" panose="020B0503020204020204" charset="-122"/>
              </a:rPr>
              <a:t>将主要学习“原生属性”，“派生属</a:t>
            </a:r>
            <a:r>
              <a:rPr spc="-10" dirty="0">
                <a:solidFill>
                  <a:prstClr val="black"/>
                </a:solidFill>
                <a:latin typeface="微软雅黑" panose="020B0503020204020204" charset="-122"/>
                <a:cs typeface="微软雅黑" panose="020B0503020204020204" charset="-122"/>
              </a:rPr>
              <a:t>性</a:t>
            </a:r>
            <a:r>
              <a:rPr dirty="0">
                <a:solidFill>
                  <a:prstClr val="black"/>
                </a:solidFill>
                <a:latin typeface="微软雅黑" panose="020B0503020204020204" charset="-122"/>
                <a:cs typeface="微软雅黑" panose="020B0503020204020204" charset="-122"/>
              </a:rPr>
              <a:t>”将在下一个项目中学习。</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1682876" y="2797175"/>
          <a:ext cx="8813546" cy="3363859"/>
        </p:xfrm>
        <a:graphic>
          <a:graphicData uri="http://schemas.openxmlformats.org/drawingml/2006/table">
            <a:tbl>
              <a:tblPr firstRow="1" bandRow="1">
                <a:tableStyleId>{2D5ABB26-0587-4C30-8999-92F81FD0307C}</a:tableStyleId>
              </a:tblPr>
              <a:tblGrid>
                <a:gridCol w="925830"/>
                <a:gridCol w="3482085"/>
                <a:gridCol w="4405631"/>
              </a:tblGrid>
              <a:tr h="487679">
                <a:tc>
                  <a:txBody>
                    <a:bodyPr/>
                    <a:lstStyle/>
                    <a:p>
                      <a:pPr algn="ctr">
                        <a:lnSpc>
                          <a:spcPct val="100000"/>
                        </a:lnSpc>
                        <a:spcBef>
                          <a:spcPts val="995"/>
                        </a:spcBef>
                      </a:pPr>
                      <a:r>
                        <a:rPr sz="1600" b="1" spc="-5" dirty="0">
                          <a:solidFill>
                            <a:srgbClr val="FFFFFF"/>
                          </a:solidFill>
                          <a:latin typeface="微软雅黑" panose="020B0503020204020204" charset="-122"/>
                          <a:cs typeface="微软雅黑" panose="020B0503020204020204" charset="-122"/>
                        </a:rPr>
                        <a:t>类型</a:t>
                      </a:r>
                      <a:endParaRPr sz="1600">
                        <a:latin typeface="微软雅黑" panose="020B0503020204020204" charset="-122"/>
                        <a:cs typeface="微软雅黑" panose="020B0503020204020204" charset="-122"/>
                      </a:endParaRPr>
                    </a:p>
                  </a:txBody>
                  <a:tcPr marL="0" marR="0" marT="12636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995"/>
                        </a:spcBef>
                      </a:pPr>
                      <a:r>
                        <a:rPr sz="1600" b="1" spc="-5" dirty="0">
                          <a:solidFill>
                            <a:srgbClr val="FFFFFF"/>
                          </a:solidFill>
                          <a:latin typeface="微软雅黑" panose="020B0503020204020204" charset="-122"/>
                          <a:cs typeface="微软雅黑" panose="020B0503020204020204" charset="-122"/>
                        </a:rPr>
                        <a:t>含义</a:t>
                      </a:r>
                      <a:endParaRPr sz="1600">
                        <a:latin typeface="微软雅黑" panose="020B0503020204020204" charset="-122"/>
                        <a:cs typeface="微软雅黑" panose="020B0503020204020204" charset="-122"/>
                      </a:endParaRPr>
                    </a:p>
                  </a:txBody>
                  <a:tcPr marL="0" marR="0" marT="12636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905" algn="ctr">
                        <a:lnSpc>
                          <a:spcPct val="100000"/>
                        </a:lnSpc>
                        <a:spcBef>
                          <a:spcPts val="995"/>
                        </a:spcBef>
                      </a:pPr>
                      <a:r>
                        <a:rPr sz="1600" b="1" spc="-5" dirty="0">
                          <a:solidFill>
                            <a:srgbClr val="FFFFFF"/>
                          </a:solidFill>
                          <a:latin typeface="微软雅黑" panose="020B0503020204020204" charset="-122"/>
                          <a:cs typeface="微软雅黑" panose="020B0503020204020204" charset="-122"/>
                        </a:rPr>
                        <a:t>示例</a:t>
                      </a:r>
                      <a:endParaRPr sz="1600">
                        <a:latin typeface="微软雅黑" panose="020B0503020204020204" charset="-122"/>
                        <a:cs typeface="微软雅黑" panose="020B0503020204020204" charset="-122"/>
                      </a:endParaRPr>
                    </a:p>
                  </a:txBody>
                  <a:tcPr marL="0" marR="0" marT="12636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1097280">
                <a:tc>
                  <a:txBody>
                    <a:bodyPr/>
                    <a:lstStyle/>
                    <a:p>
                      <a:pPr>
                        <a:lnSpc>
                          <a:spcPct val="100000"/>
                        </a:lnSpc>
                        <a:spcBef>
                          <a:spcPts val="15"/>
                        </a:spcBef>
                      </a:pPr>
                      <a:endParaRPr sz="2850">
                        <a:latin typeface="Times New Roman" panose="02020603050405020304"/>
                        <a:cs typeface="Times New Roman" panose="02020603050405020304"/>
                      </a:endParaRPr>
                    </a:p>
                    <a:p>
                      <a:pPr algn="ctr">
                        <a:lnSpc>
                          <a:spcPct val="100000"/>
                        </a:lnSpc>
                        <a:spcBef>
                          <a:spcPts val="5"/>
                        </a:spcBef>
                      </a:pPr>
                      <a:r>
                        <a:rPr sz="1600" b="1" dirty="0">
                          <a:latin typeface="微软雅黑" panose="020B0503020204020204" charset="-122"/>
                          <a:cs typeface="微软雅黑" panose="020B0503020204020204" charset="-122"/>
                        </a:rPr>
                        <a:t>读写</a:t>
                      </a:r>
                      <a:endParaRPr sz="16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415"/>
                        </a:spcBef>
                      </a:pPr>
                      <a:r>
                        <a:rPr sz="1600" dirty="0">
                          <a:latin typeface="微软雅黑" panose="020B0503020204020204" charset="-122"/>
                          <a:cs typeface="微软雅黑" panose="020B0503020204020204" charset="-122"/>
                        </a:rPr>
                        <a:t>可在设备运行工况处查看数据变化，</a:t>
                      </a:r>
                      <a:endParaRPr sz="1600">
                        <a:latin typeface="微软雅黑" panose="020B0503020204020204" charset="-122"/>
                        <a:cs typeface="微软雅黑" panose="020B0503020204020204" charset="-122"/>
                      </a:endParaRPr>
                    </a:p>
                    <a:p>
                      <a:pPr marL="62230" marR="155575">
                        <a:lnSpc>
                          <a:spcPct val="150000"/>
                        </a:lnSpc>
                      </a:pPr>
                      <a:r>
                        <a:rPr sz="1600" dirty="0">
                          <a:latin typeface="微软雅黑" panose="020B0503020204020204" charset="-122"/>
                          <a:cs typeface="微软雅黑" panose="020B0503020204020204" charset="-122"/>
                        </a:rPr>
                        <a:t>也可以利用指令对设备数据进行改值 处理。</a:t>
                      </a:r>
                      <a:endParaRPr sz="1600">
                        <a:latin typeface="微软雅黑" panose="020B0503020204020204" charset="-122"/>
                        <a:cs typeface="微软雅黑" panose="020B0503020204020204" charset="-122"/>
                      </a:endParaRPr>
                    </a:p>
                  </a:txBody>
                  <a:tcPr marL="0" marR="0" marT="527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415"/>
                        </a:spcBef>
                      </a:pPr>
                      <a:r>
                        <a:rPr sz="1600" dirty="0">
                          <a:latin typeface="微软雅黑" panose="020B0503020204020204" charset="-122"/>
                          <a:cs typeface="微软雅黑" panose="020B0503020204020204" charset="-122"/>
                        </a:rPr>
                        <a:t>如：设备控制开关，不仅需要通过</a:t>
                      </a:r>
                      <a:r>
                        <a:rPr sz="1600" spc="10" dirty="0">
                          <a:latin typeface="微软雅黑" panose="020B0503020204020204" charset="-122"/>
                          <a:cs typeface="微软雅黑" panose="020B0503020204020204" charset="-122"/>
                        </a:rPr>
                        <a:t>该</a:t>
                      </a:r>
                      <a:r>
                        <a:rPr sz="1600" dirty="0">
                          <a:latin typeface="微软雅黑" panose="020B0503020204020204" charset="-122"/>
                          <a:cs typeface="微软雅黑" panose="020B0503020204020204" charset="-122"/>
                        </a:rPr>
                        <a:t>属性</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了解</a:t>
                      </a:r>
                      <a:endParaRPr sz="1600">
                        <a:latin typeface="微软雅黑" panose="020B0503020204020204" charset="-122"/>
                        <a:cs typeface="微软雅黑" panose="020B0503020204020204" charset="-122"/>
                      </a:endParaRPr>
                    </a:p>
                    <a:p>
                      <a:pPr marL="62865" marR="62230">
                        <a:lnSpc>
                          <a:spcPct val="150000"/>
                        </a:lnSpc>
                      </a:pPr>
                      <a:r>
                        <a:rPr sz="1600" dirty="0">
                          <a:latin typeface="微软雅黑" panose="020B0503020204020204" charset="-122"/>
                          <a:cs typeface="微软雅黑" panose="020B0503020204020204" charset="-122"/>
                        </a:rPr>
                        <a:t>设备开关状态，也会存在通过指令</a:t>
                      </a:r>
                      <a:r>
                        <a:rPr sz="1600" spc="10" dirty="0">
                          <a:latin typeface="微软雅黑" panose="020B0503020204020204" charset="-122"/>
                          <a:cs typeface="微软雅黑" panose="020B0503020204020204" charset="-122"/>
                        </a:rPr>
                        <a:t>控</a:t>
                      </a:r>
                      <a:r>
                        <a:rPr sz="1600" dirty="0">
                          <a:latin typeface="微软雅黑" panose="020B0503020204020204" charset="-122"/>
                          <a:cs typeface="微软雅黑" panose="020B0503020204020204" charset="-122"/>
                        </a:rPr>
                        <a:t>制设</a:t>
                      </a:r>
                      <a:r>
                        <a:rPr sz="1600" spc="10" dirty="0">
                          <a:latin typeface="微软雅黑" panose="020B0503020204020204" charset="-122"/>
                          <a:cs typeface="微软雅黑" panose="020B0503020204020204" charset="-122"/>
                        </a:rPr>
                        <a:t>备</a:t>
                      </a:r>
                      <a:r>
                        <a:rPr sz="1600" dirty="0">
                          <a:latin typeface="微软雅黑" panose="020B0503020204020204" charset="-122"/>
                          <a:cs typeface="微软雅黑" panose="020B0503020204020204" charset="-122"/>
                        </a:rPr>
                        <a:t>开关 的应用场景。</a:t>
                      </a:r>
                      <a:endParaRPr sz="1600">
                        <a:latin typeface="微软雅黑" panose="020B0503020204020204" charset="-122"/>
                        <a:cs typeface="微软雅黑" panose="020B0503020204020204" charset="-122"/>
                      </a:endParaRPr>
                    </a:p>
                  </a:txBody>
                  <a:tcPr marL="0" marR="0" marT="527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980566">
                <a:tc>
                  <a:txBody>
                    <a:bodyPr/>
                    <a:lstStyle/>
                    <a:p>
                      <a:pPr>
                        <a:lnSpc>
                          <a:spcPct val="100000"/>
                        </a:lnSpc>
                        <a:spcBef>
                          <a:spcPts val="5"/>
                        </a:spcBef>
                      </a:pPr>
                      <a:endParaRPr sz="2550">
                        <a:latin typeface="Times New Roman" panose="02020603050405020304"/>
                        <a:cs typeface="Times New Roman" panose="02020603050405020304"/>
                      </a:endParaRPr>
                    </a:p>
                    <a:p>
                      <a:pPr algn="ctr">
                        <a:lnSpc>
                          <a:spcPct val="100000"/>
                        </a:lnSpc>
                      </a:pPr>
                      <a:r>
                        <a:rPr sz="1600" b="1" spc="-5"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495"/>
                        </a:spcBef>
                      </a:pPr>
                      <a:r>
                        <a:rPr sz="1600" spc="-5" dirty="0">
                          <a:latin typeface="微软雅黑" panose="020B0503020204020204" charset="-122"/>
                          <a:cs typeface="微软雅黑" panose="020B0503020204020204" charset="-122"/>
                        </a:rPr>
                        <a:t>只可以在设备实例运行工况处查看数</a:t>
                      </a:r>
                      <a:endParaRPr sz="1600">
                        <a:latin typeface="微软雅黑" panose="020B0503020204020204" charset="-122"/>
                        <a:cs typeface="微软雅黑" panose="020B0503020204020204" charset="-122"/>
                      </a:endParaRPr>
                    </a:p>
                    <a:p>
                      <a:pPr marL="62230">
                        <a:lnSpc>
                          <a:spcPct val="100000"/>
                        </a:lnSpc>
                        <a:spcBef>
                          <a:spcPts val="955"/>
                        </a:spcBef>
                      </a:pPr>
                      <a:r>
                        <a:rPr sz="1600" dirty="0">
                          <a:latin typeface="微软雅黑" panose="020B0503020204020204" charset="-122"/>
                          <a:cs typeface="微软雅黑" panose="020B0503020204020204" charset="-122"/>
                        </a:rPr>
                        <a:t>据变化。</a:t>
                      </a:r>
                      <a:endParaRPr sz="1600">
                        <a:latin typeface="微软雅黑" panose="020B0503020204020204" charset="-122"/>
                        <a:cs typeface="微软雅黑" panose="020B0503020204020204" charset="-122"/>
                      </a:endParaRPr>
                    </a:p>
                  </a:txBody>
                  <a:tcPr marL="0" marR="0" marT="189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495"/>
                        </a:spcBef>
                      </a:pPr>
                      <a:r>
                        <a:rPr sz="1600" spc="-5" dirty="0">
                          <a:latin typeface="微软雅黑" panose="020B0503020204020204" charset="-122"/>
                          <a:cs typeface="微软雅黑" panose="020B0503020204020204" charset="-122"/>
                        </a:rPr>
                        <a:t>如：电流电压等设备运行中产生数</a:t>
                      </a:r>
                      <a:r>
                        <a:rPr sz="1600" spc="5" dirty="0">
                          <a:latin typeface="微软雅黑" panose="020B0503020204020204" charset="-122"/>
                          <a:cs typeface="微软雅黑" panose="020B0503020204020204" charset="-122"/>
                        </a:rPr>
                        <a:t>据</a:t>
                      </a:r>
                      <a:r>
                        <a:rPr sz="1600" spc="-5" dirty="0">
                          <a:latin typeface="微软雅黑" panose="020B0503020204020204" charset="-122"/>
                          <a:cs typeface="微软雅黑" panose="020B0503020204020204" charset="-122"/>
                        </a:rPr>
                        <a:t>的属</a:t>
                      </a:r>
                      <a:r>
                        <a:rPr sz="1600" spc="5" dirty="0">
                          <a:latin typeface="微软雅黑" panose="020B0503020204020204" charset="-122"/>
                          <a:cs typeface="微软雅黑" panose="020B0503020204020204" charset="-122"/>
                        </a:rPr>
                        <a:t>性</a:t>
                      </a:r>
                      <a:r>
                        <a:rPr sz="1600" spc="-5" dirty="0">
                          <a:latin typeface="微软雅黑" panose="020B0503020204020204" charset="-122"/>
                          <a:cs typeface="微软雅黑" panose="020B0503020204020204" charset="-122"/>
                        </a:rPr>
                        <a:t>，只</a:t>
                      </a:r>
                      <a:endParaRPr sz="1600">
                        <a:latin typeface="微软雅黑" panose="020B0503020204020204" charset="-122"/>
                        <a:cs typeface="微软雅黑" panose="020B0503020204020204" charset="-122"/>
                      </a:endParaRPr>
                    </a:p>
                    <a:p>
                      <a:pPr marL="62865">
                        <a:lnSpc>
                          <a:spcPct val="100000"/>
                        </a:lnSpc>
                        <a:spcBef>
                          <a:spcPts val="955"/>
                        </a:spcBef>
                      </a:pPr>
                      <a:r>
                        <a:rPr sz="1600" dirty="0">
                          <a:latin typeface="微软雅黑" panose="020B0503020204020204" charset="-122"/>
                          <a:cs typeface="微软雅黑" panose="020B0503020204020204" charset="-122"/>
                        </a:rPr>
                        <a:t>能采集查看，无法对其下发指令进</a:t>
                      </a:r>
                      <a:r>
                        <a:rPr sz="1600" spc="10" dirty="0">
                          <a:latin typeface="微软雅黑" panose="020B0503020204020204" charset="-122"/>
                          <a:cs typeface="微软雅黑" panose="020B0503020204020204" charset="-122"/>
                        </a:rPr>
                        <a:t>行</a:t>
                      </a:r>
                      <a:r>
                        <a:rPr sz="1600" dirty="0">
                          <a:latin typeface="微软雅黑" panose="020B0503020204020204" charset="-122"/>
                          <a:cs typeface="微软雅黑" panose="020B0503020204020204" charset="-122"/>
                        </a:rPr>
                        <a:t>修改</a:t>
                      </a:r>
                      <a:r>
                        <a:rPr sz="1600" spc="10" dirty="0">
                          <a:latin typeface="微软雅黑" panose="020B0503020204020204" charset="-122"/>
                          <a:cs typeface="微软雅黑" panose="020B0503020204020204" charset="-122"/>
                        </a:rPr>
                        <a:t>操</a:t>
                      </a:r>
                      <a:r>
                        <a:rPr sz="1600" dirty="0">
                          <a:latin typeface="微软雅黑" panose="020B0503020204020204" charset="-122"/>
                          <a:cs typeface="微软雅黑" panose="020B0503020204020204" charset="-122"/>
                        </a:rPr>
                        <a:t>作。</a:t>
                      </a:r>
                      <a:endParaRPr sz="1600">
                        <a:latin typeface="微软雅黑" panose="020B0503020204020204" charset="-122"/>
                        <a:cs typeface="微软雅黑" panose="020B0503020204020204" charset="-122"/>
                      </a:endParaRPr>
                    </a:p>
                  </a:txBody>
                  <a:tcPr marL="0" marR="0" marT="189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798334">
                <a:tc>
                  <a:txBody>
                    <a:bodyPr/>
                    <a:lstStyle/>
                    <a:p>
                      <a:pPr>
                        <a:lnSpc>
                          <a:spcPct val="100000"/>
                        </a:lnSpc>
                        <a:spcBef>
                          <a:spcPts val="35"/>
                        </a:spcBef>
                      </a:pPr>
                      <a:endParaRPr sz="1900">
                        <a:latin typeface="Times New Roman" panose="02020603050405020304"/>
                        <a:cs typeface="Times New Roman" panose="02020603050405020304"/>
                      </a:endParaRPr>
                    </a:p>
                    <a:p>
                      <a:pPr algn="ctr">
                        <a:lnSpc>
                          <a:spcPct val="100000"/>
                        </a:lnSpc>
                      </a:pPr>
                      <a:r>
                        <a:rPr sz="1600" b="1" spc="-5" dirty="0">
                          <a:latin typeface="微软雅黑" panose="020B0503020204020204" charset="-122"/>
                          <a:cs typeface="微软雅黑" panose="020B0503020204020204" charset="-122"/>
                        </a:rPr>
                        <a:t>只写</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marR="155575">
                        <a:lnSpc>
                          <a:spcPts val="2880"/>
                        </a:lnSpc>
                        <a:spcBef>
                          <a:spcPts val="80"/>
                        </a:spcBef>
                      </a:pPr>
                      <a:r>
                        <a:rPr sz="1600" dirty="0">
                          <a:latin typeface="微软雅黑" panose="020B0503020204020204" charset="-122"/>
                          <a:cs typeface="微软雅黑" panose="020B0503020204020204" charset="-122"/>
                        </a:rPr>
                        <a:t>不可查看运行工况，只可以在实例指 令处对数据进行改值处理。</a:t>
                      </a:r>
                      <a:endParaRPr sz="1600">
                        <a:latin typeface="微软雅黑" panose="020B0503020204020204" charset="-122"/>
                        <a:cs typeface="微软雅黑" panose="020B0503020204020204" charset="-122"/>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marR="62230">
                        <a:lnSpc>
                          <a:spcPts val="2880"/>
                        </a:lnSpc>
                        <a:spcBef>
                          <a:spcPts val="80"/>
                        </a:spcBef>
                      </a:pPr>
                      <a:r>
                        <a:rPr sz="1600" dirty="0">
                          <a:latin typeface="微软雅黑" panose="020B0503020204020204" charset="-122"/>
                          <a:cs typeface="微软雅黑" panose="020B0503020204020204" charset="-122"/>
                        </a:rPr>
                        <a:t>如：故障复位操作本身不会产生数</a:t>
                      </a:r>
                      <a:r>
                        <a:rPr sz="1600" spc="10" dirty="0">
                          <a:latin typeface="微软雅黑" panose="020B0503020204020204" charset="-122"/>
                          <a:cs typeface="微软雅黑" panose="020B0503020204020204" charset="-122"/>
                        </a:rPr>
                        <a:t>据</a:t>
                      </a:r>
                      <a:r>
                        <a:rPr sz="1600" dirty="0">
                          <a:latin typeface="微软雅黑" panose="020B0503020204020204" charset="-122"/>
                          <a:cs typeface="微软雅黑" panose="020B0503020204020204" charset="-122"/>
                        </a:rPr>
                        <a:t>，但</a:t>
                      </a:r>
                      <a:r>
                        <a:rPr sz="1600" spc="10" dirty="0">
                          <a:latin typeface="微软雅黑" panose="020B0503020204020204" charset="-122"/>
                          <a:cs typeface="微软雅黑" panose="020B0503020204020204" charset="-122"/>
                        </a:rPr>
                        <a:t>需</a:t>
                      </a:r>
                      <a:r>
                        <a:rPr sz="1600" dirty="0">
                          <a:latin typeface="微软雅黑" panose="020B0503020204020204" charset="-122"/>
                          <a:cs typeface="微软雅黑" panose="020B0503020204020204" charset="-122"/>
                        </a:rPr>
                        <a:t>要通 过该属性，进行指令下发操作，完</a:t>
                      </a:r>
                      <a:r>
                        <a:rPr sz="1600" spc="10" dirty="0">
                          <a:latin typeface="微软雅黑" panose="020B0503020204020204" charset="-122"/>
                          <a:cs typeface="微软雅黑" panose="020B0503020204020204" charset="-122"/>
                        </a:rPr>
                        <a:t>成</a:t>
                      </a:r>
                      <a:r>
                        <a:rPr sz="1600" dirty="0">
                          <a:latin typeface="微软雅黑" panose="020B0503020204020204" charset="-122"/>
                          <a:cs typeface="微软雅黑" panose="020B0503020204020204" charset="-122"/>
                        </a:rPr>
                        <a:t>故障</a:t>
                      </a:r>
                      <a:r>
                        <a:rPr sz="1600" spc="10" dirty="0">
                          <a:latin typeface="微软雅黑" panose="020B0503020204020204" charset="-122"/>
                          <a:cs typeface="微软雅黑" panose="020B0503020204020204" charset="-122"/>
                        </a:rPr>
                        <a:t>复</a:t>
                      </a:r>
                      <a:r>
                        <a:rPr sz="1600" dirty="0">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10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6" name="object 6"/>
          <p:cNvSpPr txBox="1"/>
          <p:nvPr/>
        </p:nvSpPr>
        <p:spPr>
          <a:xfrm>
            <a:off x="4646803" y="6281115"/>
            <a:ext cx="2869565" cy="244475"/>
          </a:xfrm>
          <a:prstGeom prst="rect">
            <a:avLst/>
          </a:prstGeom>
        </p:spPr>
        <p:txBody>
          <a:bodyPr vert="horz" wrap="square" lIns="0" tIns="0" rIns="0" bIns="0" rtlCol="0">
            <a:spAutoFit/>
          </a:bodyPr>
          <a:lstStyle/>
          <a:p>
            <a:pPr marL="12700"/>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3-1-3</a:t>
            </a:r>
            <a:r>
              <a:rPr sz="1600" spc="-7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物模型</a:t>
            </a:r>
            <a:r>
              <a:rPr sz="1600" spc="5"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性的</a:t>
            </a:r>
            <a:r>
              <a:rPr sz="1600" spc="5" dirty="0">
                <a:solidFill>
                  <a:prstClr val="black"/>
                </a:solidFill>
                <a:latin typeface="宋体" pitchFamily="2" charset="-122"/>
                <a:cs typeface="宋体" pitchFamily="2" charset="-122"/>
              </a:rPr>
              <a:t>操</a:t>
            </a:r>
            <a:r>
              <a:rPr sz="1600" spc="-5" dirty="0">
                <a:solidFill>
                  <a:prstClr val="black"/>
                </a:solidFill>
                <a:latin typeface="宋体" pitchFamily="2" charset="-122"/>
                <a:cs typeface="宋体" pitchFamily="2" charset="-122"/>
              </a:rPr>
              <a:t>作类型</a:t>
            </a:r>
            <a:endParaRPr sz="1600">
              <a:solidFill>
                <a:prstClr val="black"/>
              </a:solidFill>
              <a:latin typeface="宋体" pitchFamily="2" charset="-122"/>
              <a:cs typeface="宋体" pitchFamily="2" charset="-122"/>
            </a:endParaRPr>
          </a:p>
        </p:txBody>
      </p:sp>
      <p:sp>
        <p:nvSpPr>
          <p:cNvPr id="7" name="object 7"/>
          <p:cNvSpPr txBox="1"/>
          <p:nvPr/>
        </p:nvSpPr>
        <p:spPr>
          <a:xfrm>
            <a:off x="1779523" y="1111503"/>
            <a:ext cx="8629015" cy="1496695"/>
          </a:xfrm>
          <a:prstGeom prst="rect">
            <a:avLst/>
          </a:prstGeom>
        </p:spPr>
        <p:txBody>
          <a:bodyPr vert="horz" wrap="square" lIns="0" tIns="0" rIns="0" bIns="0" rtlCol="0">
            <a:spAutoFit/>
          </a:bodyPr>
          <a:lstStyle/>
          <a:p>
            <a:pPr marL="5080" algn="ctr"/>
            <a:r>
              <a:rPr sz="3200" b="1" dirty="0">
                <a:solidFill>
                  <a:srgbClr val="00A755"/>
                </a:solidFill>
                <a:latin typeface="微软雅黑" panose="020B0503020204020204" charset="-122"/>
                <a:cs typeface="微软雅黑" panose="020B0503020204020204" charset="-122"/>
              </a:rPr>
              <a:t>物模型的属性</a:t>
            </a:r>
            <a:r>
              <a:rPr sz="3200" b="1" spc="-5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-（2）物模型属性的操作类型</a:t>
            </a:r>
            <a:endParaRPr sz="2000">
              <a:solidFill>
                <a:prstClr val="black"/>
              </a:solidFill>
              <a:latin typeface="微软雅黑" panose="020B0503020204020204" charset="-122"/>
              <a:cs typeface="微软雅黑" panose="020B0503020204020204" charset="-122"/>
            </a:endParaRPr>
          </a:p>
          <a:p>
            <a:pPr marL="12700">
              <a:spcBef>
                <a:spcPts val="2940"/>
              </a:spcBef>
            </a:pPr>
            <a:r>
              <a:rPr sz="1600" dirty="0">
                <a:solidFill>
                  <a:prstClr val="black"/>
                </a:solidFill>
                <a:latin typeface="微软雅黑" panose="020B0503020204020204" charset="-122"/>
                <a:cs typeface="微软雅黑" panose="020B0503020204020204" charset="-122"/>
              </a:rPr>
              <a:t>根</a:t>
            </a:r>
            <a:r>
              <a:rPr sz="1600" spc="10" dirty="0">
                <a:solidFill>
                  <a:prstClr val="black"/>
                </a:solidFill>
                <a:latin typeface="微软雅黑" panose="020B0503020204020204" charset="-122"/>
                <a:cs typeface="微软雅黑" panose="020B0503020204020204" charset="-122"/>
              </a:rPr>
              <a:t>据</a:t>
            </a:r>
            <a:r>
              <a:rPr sz="1600" dirty="0">
                <a:solidFill>
                  <a:prstClr val="black"/>
                </a:solidFill>
                <a:latin typeface="微软雅黑" panose="020B0503020204020204" charset="-122"/>
                <a:cs typeface="微软雅黑" panose="020B0503020204020204" charset="-122"/>
              </a:rPr>
              <a:t>具</a:t>
            </a:r>
            <a:r>
              <a:rPr sz="1600" spc="10" dirty="0">
                <a:solidFill>
                  <a:prstClr val="black"/>
                </a:solidFill>
                <a:latin typeface="微软雅黑" panose="020B0503020204020204" charset="-122"/>
                <a:cs typeface="微软雅黑" panose="020B0503020204020204" charset="-122"/>
              </a:rPr>
              <a:t>体</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需</a:t>
            </a:r>
            <a:r>
              <a:rPr sz="1600" spc="25" dirty="0">
                <a:solidFill>
                  <a:prstClr val="black"/>
                </a:solidFill>
                <a:latin typeface="微软雅黑" panose="020B0503020204020204" charset="-122"/>
                <a:cs typeface="微软雅黑" panose="020B0503020204020204" charset="-122"/>
              </a:rPr>
              <a:t>要</a:t>
            </a:r>
            <a:r>
              <a:rPr sz="1600" dirty="0">
                <a:solidFill>
                  <a:prstClr val="black"/>
                </a:solidFill>
                <a:latin typeface="微软雅黑" panose="020B0503020204020204" charset="-122"/>
                <a:cs typeface="微软雅黑" panose="020B0503020204020204" charset="-122"/>
              </a:rPr>
              <a:t>，可</a:t>
            </a:r>
            <a:r>
              <a:rPr sz="1600" spc="10" dirty="0">
                <a:solidFill>
                  <a:prstClr val="black"/>
                </a:solidFill>
                <a:latin typeface="微软雅黑" panose="020B0503020204020204" charset="-122"/>
                <a:cs typeface="微软雅黑" panose="020B0503020204020204" charset="-122"/>
              </a:rPr>
              <a:t>以</a:t>
            </a:r>
            <a:r>
              <a:rPr sz="1600" dirty="0">
                <a:solidFill>
                  <a:prstClr val="black"/>
                </a:solidFill>
                <a:latin typeface="微软雅黑" panose="020B0503020204020204" charset="-122"/>
                <a:cs typeface="微软雅黑" panose="020B0503020204020204" charset="-122"/>
              </a:rPr>
              <a:t>对</a:t>
            </a:r>
            <a:r>
              <a:rPr sz="1600" spc="10" dirty="0">
                <a:solidFill>
                  <a:prstClr val="black"/>
                </a:solidFill>
                <a:latin typeface="微软雅黑" panose="020B0503020204020204" charset="-122"/>
                <a:cs typeface="微软雅黑" panose="020B0503020204020204" charset="-122"/>
              </a:rPr>
              <a:t>不</a:t>
            </a:r>
            <a:r>
              <a:rPr sz="1600" dirty="0">
                <a:solidFill>
                  <a:prstClr val="black"/>
                </a:solidFill>
                <a:latin typeface="微软雅黑" panose="020B0503020204020204" charset="-122"/>
                <a:cs typeface="微软雅黑" panose="020B0503020204020204" charset="-122"/>
              </a:rPr>
              <a:t>同</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属性</a:t>
            </a:r>
            <a:r>
              <a:rPr sz="1600" spc="10" dirty="0">
                <a:solidFill>
                  <a:prstClr val="black"/>
                </a:solidFill>
                <a:latin typeface="微软雅黑" panose="020B0503020204020204" charset="-122"/>
                <a:cs typeface="微软雅黑" panose="020B0503020204020204" charset="-122"/>
              </a:rPr>
              <a:t>设</a:t>
            </a:r>
            <a:r>
              <a:rPr sz="1600" dirty="0">
                <a:solidFill>
                  <a:prstClr val="black"/>
                </a:solidFill>
                <a:latin typeface="微软雅黑" panose="020B0503020204020204" charset="-122"/>
                <a:cs typeface="微软雅黑" panose="020B0503020204020204" charset="-122"/>
              </a:rPr>
              <a:t>置</a:t>
            </a:r>
            <a:r>
              <a:rPr sz="1600" spc="10" dirty="0">
                <a:solidFill>
                  <a:prstClr val="black"/>
                </a:solidFill>
                <a:latin typeface="微软雅黑" panose="020B0503020204020204" charset="-122"/>
                <a:cs typeface="微软雅黑" panose="020B0503020204020204" charset="-122"/>
              </a:rPr>
              <a:t>或</a:t>
            </a:r>
            <a:r>
              <a:rPr sz="1600" dirty="0">
                <a:solidFill>
                  <a:prstClr val="black"/>
                </a:solidFill>
                <a:latin typeface="微软雅黑" panose="020B0503020204020204" charset="-122"/>
                <a:cs typeface="微软雅黑" panose="020B0503020204020204" charset="-122"/>
              </a:rPr>
              <a:t>限</a:t>
            </a:r>
            <a:r>
              <a:rPr sz="1600" spc="10" dirty="0">
                <a:solidFill>
                  <a:prstClr val="black"/>
                </a:solidFill>
                <a:latin typeface="微软雅黑" panose="020B0503020204020204" charset="-122"/>
                <a:cs typeface="微软雅黑" panose="020B0503020204020204" charset="-122"/>
              </a:rPr>
              <a:t>制</a:t>
            </a:r>
            <a:r>
              <a:rPr sz="1600" dirty="0">
                <a:solidFill>
                  <a:prstClr val="black"/>
                </a:solidFill>
                <a:latin typeface="微软雅黑" panose="020B0503020204020204" charset="-122"/>
                <a:cs typeface="微软雅黑" panose="020B0503020204020204" charset="-122"/>
              </a:rPr>
              <a:t>不同</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操</a:t>
            </a:r>
            <a:r>
              <a:rPr sz="1600" spc="10" dirty="0">
                <a:solidFill>
                  <a:prstClr val="black"/>
                </a:solidFill>
                <a:latin typeface="微软雅黑" panose="020B0503020204020204" charset="-122"/>
                <a:cs typeface="微软雅黑" panose="020B0503020204020204" charset="-122"/>
              </a:rPr>
              <a:t>作</a:t>
            </a:r>
            <a:r>
              <a:rPr sz="1600" dirty="0">
                <a:solidFill>
                  <a:prstClr val="black"/>
                </a:solidFill>
                <a:latin typeface="微软雅黑" panose="020B0503020204020204" charset="-122"/>
                <a:cs typeface="微软雅黑" panose="020B0503020204020204" charset="-122"/>
              </a:rPr>
              <a:t>方</a:t>
            </a:r>
            <a:r>
              <a:rPr sz="1600" spc="45" dirty="0">
                <a:solidFill>
                  <a:prstClr val="black"/>
                </a:solidFill>
                <a:latin typeface="微软雅黑" panose="020B0503020204020204" charset="-122"/>
                <a:cs typeface="微软雅黑" panose="020B0503020204020204" charset="-122"/>
              </a:rPr>
              <a:t>式</a:t>
            </a:r>
            <a:r>
              <a:rPr sz="1600" dirty="0">
                <a:solidFill>
                  <a:prstClr val="black"/>
                </a:solidFill>
                <a:latin typeface="微软雅黑" panose="020B0503020204020204" charset="-122"/>
                <a:cs typeface="微软雅黑" panose="020B0503020204020204" charset="-122"/>
              </a:rPr>
              <a:t>，在</a:t>
            </a:r>
            <a:r>
              <a:rPr sz="1600" spc="10" dirty="0">
                <a:solidFill>
                  <a:prstClr val="black"/>
                </a:solidFill>
                <a:latin typeface="微软雅黑" panose="020B0503020204020204" charset="-122"/>
                <a:cs typeface="微软雅黑" panose="020B0503020204020204" charset="-122"/>
              </a:rPr>
              <a:t>根</a:t>
            </a:r>
            <a:r>
              <a:rPr sz="1600" dirty="0">
                <a:solidFill>
                  <a:prstClr val="black"/>
                </a:solidFill>
                <a:latin typeface="微软雅黑" panose="020B0503020204020204" charset="-122"/>
                <a:cs typeface="微软雅黑" panose="020B0503020204020204" charset="-122"/>
              </a:rPr>
              <a:t>云</a:t>
            </a:r>
            <a:r>
              <a:rPr sz="1600" spc="10"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a:t>
            </a:r>
            <a:r>
              <a:rPr sz="1600" spc="10" dirty="0">
                <a:solidFill>
                  <a:prstClr val="black"/>
                </a:solidFill>
                <a:latin typeface="微软雅黑" panose="020B0503020204020204" charset="-122"/>
                <a:cs typeface="微软雅黑" panose="020B0503020204020204" charset="-122"/>
              </a:rPr>
              <a:t>数</a:t>
            </a:r>
            <a:r>
              <a:rPr sz="1600" dirty="0">
                <a:solidFill>
                  <a:prstClr val="black"/>
                </a:solidFill>
                <a:latin typeface="微软雅黑" panose="020B0503020204020204" charset="-122"/>
                <a:cs typeface="微软雅黑" panose="020B0503020204020204" charset="-122"/>
              </a:rPr>
              <a:t>字孪</a:t>
            </a:r>
            <a:r>
              <a:rPr sz="1600" spc="10" dirty="0">
                <a:solidFill>
                  <a:prstClr val="black"/>
                </a:solidFill>
                <a:latin typeface="微软雅黑" panose="020B0503020204020204" charset="-122"/>
                <a:cs typeface="微软雅黑" panose="020B0503020204020204" charset="-122"/>
              </a:rPr>
              <a:t>生</a:t>
            </a:r>
            <a:r>
              <a:rPr sz="1600" dirty="0">
                <a:solidFill>
                  <a:prstClr val="black"/>
                </a:solidFill>
                <a:latin typeface="微软雅黑" panose="020B0503020204020204" charset="-122"/>
                <a:cs typeface="微软雅黑" panose="020B0503020204020204" charset="-122"/>
              </a:rPr>
              <a:t>建</a:t>
            </a:r>
            <a:r>
              <a:rPr sz="1600" spc="10" dirty="0">
                <a:solidFill>
                  <a:prstClr val="black"/>
                </a:solidFill>
                <a:latin typeface="微软雅黑" panose="020B0503020204020204" charset="-122"/>
                <a:cs typeface="微软雅黑" panose="020B0503020204020204" charset="-122"/>
              </a:rPr>
              <a:t>模平</a:t>
            </a:r>
            <a:r>
              <a:rPr sz="1600" spc="-5" dirty="0">
                <a:solidFill>
                  <a:prstClr val="black"/>
                </a:solidFill>
                <a:latin typeface="微软雅黑" panose="020B0503020204020204" charset="-122"/>
                <a:cs typeface="微软雅黑" panose="020B0503020204020204" charset="-122"/>
              </a:rPr>
              <a:t>台</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10" dirty="0">
                <a:solidFill>
                  <a:prstClr val="black"/>
                </a:solidFill>
                <a:latin typeface="微软雅黑" panose="020B0503020204020204" charset="-122"/>
                <a:cs typeface="微软雅黑" panose="020B0503020204020204" charset="-122"/>
              </a:rPr>
              <a:t>中对属性设置以</a:t>
            </a:r>
            <a:r>
              <a:rPr sz="1600" spc="-5" dirty="0">
                <a:solidFill>
                  <a:prstClr val="black"/>
                </a:solidFill>
                <a:latin typeface="微软雅黑" panose="020B0503020204020204" charset="-122"/>
                <a:cs typeface="微软雅黑" panose="020B0503020204020204" charset="-122"/>
              </a:rPr>
              <a:t>下</a:t>
            </a:r>
            <a:r>
              <a:rPr sz="1600" spc="-10" dirty="0">
                <a:solidFill>
                  <a:prstClr val="black"/>
                </a:solidFill>
                <a:latin typeface="微软雅黑" panose="020B0503020204020204" charset="-122"/>
                <a:cs typeface="微软雅黑" panose="020B0503020204020204" charset="-122"/>
              </a:rPr>
              <a:t>3类不同操作类</a:t>
            </a:r>
            <a:r>
              <a:rPr sz="1600" spc="-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a:t>
            </a:r>
            <a:r>
              <a:rPr sz="1600" spc="-10" dirty="0">
                <a:solidFill>
                  <a:prstClr val="black"/>
                </a:solidFill>
                <a:latin typeface="微软雅黑" panose="020B0503020204020204" charset="-122"/>
                <a:cs typeface="微软雅黑" panose="020B0503020204020204" charset="-122"/>
              </a:rPr>
              <a:t>表3</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3所示：</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1406016" y="2397125"/>
          <a:ext cx="9367266" cy="4052288"/>
        </p:xfrm>
        <a:graphic>
          <a:graphicData uri="http://schemas.openxmlformats.org/drawingml/2006/table">
            <a:tbl>
              <a:tblPr firstRow="1" bandRow="1">
                <a:tableStyleId>{2D5ABB26-0587-4C30-8999-92F81FD0307C}</a:tableStyleId>
              </a:tblPr>
              <a:tblGrid>
                <a:gridCol w="2773299"/>
                <a:gridCol w="6593967"/>
              </a:tblGrid>
              <a:tr h="457200">
                <a:tc>
                  <a:txBody>
                    <a:bodyPr/>
                    <a:lstStyle/>
                    <a:p>
                      <a:pPr algn="ctr">
                        <a:lnSpc>
                          <a:spcPct val="100000"/>
                        </a:lnSpc>
                        <a:spcBef>
                          <a:spcPts val="875"/>
                        </a:spcBef>
                      </a:pPr>
                      <a:r>
                        <a:rPr sz="1600" b="1" dirty="0">
                          <a:solidFill>
                            <a:srgbClr val="FFFFFF"/>
                          </a:solidFill>
                          <a:latin typeface="微软雅黑" panose="020B0503020204020204" charset="-122"/>
                          <a:cs typeface="微软雅黑" panose="020B0503020204020204" charset="-122"/>
                        </a:rPr>
                        <a:t>数据类型</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70" algn="ctr">
                        <a:lnSpc>
                          <a:spcPct val="100000"/>
                        </a:lnSpc>
                        <a:spcBef>
                          <a:spcPts val="875"/>
                        </a:spcBef>
                      </a:pPr>
                      <a:r>
                        <a:rPr sz="1600" b="1" dirty="0">
                          <a:solidFill>
                            <a:srgbClr val="FFFFFF"/>
                          </a:solidFill>
                          <a:latin typeface="微软雅黑" panose="020B0503020204020204" charset="-122"/>
                          <a:cs typeface="微软雅黑" panose="020B0503020204020204" charset="-122"/>
                        </a:rPr>
                        <a:t>说明</a:t>
                      </a:r>
                      <a:endParaRPr sz="16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858012">
                <a:tc>
                  <a:txBody>
                    <a:bodyPr/>
                    <a:lstStyle/>
                    <a:p>
                      <a:pPr>
                        <a:lnSpc>
                          <a:spcPct val="100000"/>
                        </a:lnSpc>
                        <a:spcBef>
                          <a:spcPts val="55"/>
                        </a:spcBef>
                      </a:pPr>
                      <a:endParaRPr sz="2000">
                        <a:latin typeface="Times New Roman" panose="02020603050405020304"/>
                        <a:cs typeface="Times New Roman" panose="02020603050405020304"/>
                      </a:endParaRPr>
                    </a:p>
                    <a:p>
                      <a:pPr marL="85090">
                        <a:lnSpc>
                          <a:spcPct val="100000"/>
                        </a:lnSpc>
                      </a:pPr>
                      <a:r>
                        <a:rPr sz="1600" b="1" dirty="0">
                          <a:latin typeface="微软雅黑" panose="020B0503020204020204" charset="-122"/>
                          <a:cs typeface="微软雅黑" panose="020B0503020204020204" charset="-122"/>
                        </a:rPr>
                        <a:t>字符串型（</a:t>
                      </a:r>
                      <a:r>
                        <a:rPr sz="1600" b="1" spc="-50" dirty="0">
                          <a:latin typeface="微软雅黑" panose="020B0503020204020204" charset="-122"/>
                          <a:cs typeface="微软雅黑" panose="020B0503020204020204" charset="-122"/>
                        </a:rPr>
                        <a:t>S</a:t>
                      </a:r>
                      <a:r>
                        <a:rPr sz="1600" b="1" dirty="0">
                          <a:latin typeface="微软雅黑" panose="020B0503020204020204" charset="-122"/>
                          <a:cs typeface="微软雅黑" panose="020B0503020204020204" charset="-122"/>
                        </a:rPr>
                        <a:t>t</a:t>
                      </a:r>
                      <a:r>
                        <a:rPr sz="1600" b="1" spc="-5" dirty="0">
                          <a:latin typeface="微软雅黑" panose="020B0503020204020204" charset="-122"/>
                          <a:cs typeface="微软雅黑" panose="020B0503020204020204" charset="-122"/>
                        </a:rPr>
                        <a:t>r</a:t>
                      </a:r>
                      <a:r>
                        <a:rPr sz="1600" b="1" dirty="0">
                          <a:latin typeface="微软雅黑" panose="020B0503020204020204" charset="-122"/>
                          <a:cs typeface="微软雅黑" panose="020B0503020204020204" charset="-122"/>
                        </a:rPr>
                        <a:t>i</a:t>
                      </a:r>
                      <a:r>
                        <a:rPr sz="1600" b="1" spc="-10" dirty="0">
                          <a:latin typeface="微软雅黑" panose="020B0503020204020204" charset="-122"/>
                          <a:cs typeface="微软雅黑" panose="020B0503020204020204" charset="-122"/>
                        </a:rPr>
                        <a:t>n</a:t>
                      </a:r>
                      <a:r>
                        <a:rPr sz="1600" b="1" spc="-5" dirty="0">
                          <a:latin typeface="微软雅黑" panose="020B0503020204020204" charset="-122"/>
                          <a:cs typeface="微软雅黑" panose="020B0503020204020204" charset="-122"/>
                        </a:rPr>
                        <a:t>g</a:t>
                      </a:r>
                      <a:r>
                        <a:rPr sz="1600" b="1"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69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5"/>
                        </a:spcBef>
                      </a:pPr>
                      <a:endParaRPr sz="2000">
                        <a:latin typeface="Times New Roman" panose="02020603050405020304"/>
                        <a:cs typeface="Times New Roman" panose="02020603050405020304"/>
                      </a:endParaRPr>
                    </a:p>
                    <a:p>
                      <a:pPr marL="85090">
                        <a:lnSpc>
                          <a:spcPct val="100000"/>
                        </a:lnSpc>
                      </a:pPr>
                      <a:r>
                        <a:rPr sz="1600" dirty="0">
                          <a:latin typeface="微软雅黑" panose="020B0503020204020204" charset="-122"/>
                          <a:cs typeface="微软雅黑" panose="020B0503020204020204" charset="-122"/>
                        </a:rPr>
                        <a:t>由字母、数字、标点符号和空格组</a:t>
                      </a:r>
                      <a:r>
                        <a:rPr sz="1600" spc="10" dirty="0">
                          <a:latin typeface="微软雅黑" panose="020B0503020204020204" charset="-122"/>
                          <a:cs typeface="微软雅黑" panose="020B0503020204020204" charset="-122"/>
                        </a:rPr>
                        <a:t>成</a:t>
                      </a:r>
                      <a:r>
                        <a:rPr sz="1600" dirty="0">
                          <a:latin typeface="微软雅黑" panose="020B0503020204020204" charset="-122"/>
                          <a:cs typeface="微软雅黑" panose="020B0503020204020204" charset="-122"/>
                        </a:rPr>
                        <a:t>的字</a:t>
                      </a:r>
                      <a:r>
                        <a:rPr sz="1600" spc="10" dirty="0">
                          <a:latin typeface="微软雅黑" panose="020B0503020204020204" charset="-122"/>
                          <a:cs typeface="微软雅黑" panose="020B0503020204020204" charset="-122"/>
                        </a:rPr>
                        <a:t>符</a:t>
                      </a:r>
                      <a:r>
                        <a:rPr sz="1600" dirty="0">
                          <a:latin typeface="微软雅黑" panose="020B0503020204020204" charset="-122"/>
                          <a:cs typeface="微软雅黑" panose="020B0503020204020204" charset="-122"/>
                        </a:rPr>
                        <a:t>串类</a:t>
                      </a:r>
                      <a:r>
                        <a:rPr sz="1600" spc="10" dirty="0">
                          <a:latin typeface="微软雅黑" panose="020B0503020204020204" charset="-122"/>
                          <a:cs typeface="微软雅黑" panose="020B0503020204020204" charset="-122"/>
                        </a:rPr>
                        <a:t>型</a:t>
                      </a:r>
                      <a:r>
                        <a:rPr sz="1600" dirty="0">
                          <a:latin typeface="微软雅黑" panose="020B0503020204020204" charset="-122"/>
                          <a:cs typeface="微软雅黑" panose="020B0503020204020204" charset="-122"/>
                        </a:rPr>
                        <a:t>，如</a:t>
                      </a:r>
                      <a:r>
                        <a:rPr sz="1600" spc="10" dirty="0">
                          <a:latin typeface="微软雅黑" panose="020B0503020204020204" charset="-122"/>
                          <a:cs typeface="微软雅黑" panose="020B0503020204020204" charset="-122"/>
                        </a:rPr>
                        <a:t>设</a:t>
                      </a:r>
                      <a:r>
                        <a:rPr sz="1600" dirty="0">
                          <a:latin typeface="微软雅黑" panose="020B0503020204020204" charset="-122"/>
                          <a:cs typeface="微软雅黑" panose="020B0503020204020204" charset="-122"/>
                        </a:rPr>
                        <a:t>备的</a:t>
                      </a:r>
                      <a:r>
                        <a:rPr sz="1600" spc="10" dirty="0">
                          <a:latin typeface="微软雅黑" panose="020B0503020204020204" charset="-122"/>
                          <a:cs typeface="微软雅黑" panose="020B0503020204020204" charset="-122"/>
                        </a:rPr>
                        <a:t>位</a:t>
                      </a:r>
                      <a:r>
                        <a:rPr sz="1600" dirty="0">
                          <a:latin typeface="微软雅黑" panose="020B0503020204020204" charset="-122"/>
                          <a:cs typeface="微软雅黑" panose="020B0503020204020204" charset="-122"/>
                        </a:rPr>
                        <a:t>置。</a:t>
                      </a:r>
                      <a:endParaRPr sz="1600">
                        <a:latin typeface="微软雅黑" panose="020B0503020204020204" charset="-122"/>
                        <a:cs typeface="微软雅黑" panose="020B0503020204020204" charset="-122"/>
                      </a:endParaRPr>
                    </a:p>
                  </a:txBody>
                  <a:tcPr marL="0" marR="0" marT="69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583945">
                <a:tc>
                  <a:txBody>
                    <a:bodyPr/>
                    <a:lstStyle/>
                    <a:p>
                      <a:pPr marL="85090">
                        <a:lnSpc>
                          <a:spcPct val="100000"/>
                        </a:lnSpc>
                        <a:spcBef>
                          <a:spcPts val="1375"/>
                        </a:spcBef>
                      </a:pPr>
                      <a:r>
                        <a:rPr sz="1600" b="1" dirty="0">
                          <a:latin typeface="微软雅黑" panose="020B0503020204020204" charset="-122"/>
                          <a:cs typeface="微软雅黑" panose="020B0503020204020204" charset="-122"/>
                        </a:rPr>
                        <a:t>浮点型（</a:t>
                      </a:r>
                      <a:r>
                        <a:rPr sz="1600" b="1" spc="-5" dirty="0">
                          <a:latin typeface="微软雅黑" panose="020B0503020204020204" charset="-122"/>
                          <a:cs typeface="微软雅黑" panose="020B0503020204020204" charset="-122"/>
                        </a:rPr>
                        <a:t>F</a:t>
                      </a:r>
                      <a:r>
                        <a:rPr sz="1600" b="1" spc="-10" dirty="0">
                          <a:latin typeface="微软雅黑" panose="020B0503020204020204" charset="-122"/>
                          <a:cs typeface="微软雅黑" panose="020B0503020204020204" charset="-122"/>
                        </a:rPr>
                        <a:t>l</a:t>
                      </a:r>
                      <a:r>
                        <a:rPr sz="1600" b="1" spc="-30" dirty="0">
                          <a:latin typeface="微软雅黑" panose="020B0503020204020204" charset="-122"/>
                          <a:cs typeface="微软雅黑" panose="020B0503020204020204" charset="-122"/>
                        </a:rPr>
                        <a:t>o</a:t>
                      </a:r>
                      <a:r>
                        <a:rPr sz="1600" b="1" dirty="0">
                          <a:latin typeface="微软雅黑" panose="020B0503020204020204" charset="-122"/>
                          <a:cs typeface="微软雅黑" panose="020B0503020204020204" charset="-122"/>
                        </a:rPr>
                        <a:t>at）</a:t>
                      </a:r>
                      <a:endParaRPr sz="1600">
                        <a:latin typeface="微软雅黑" panose="020B0503020204020204" charset="-122"/>
                        <a:cs typeface="微软雅黑" panose="020B0503020204020204" charset="-122"/>
                      </a:endParaRPr>
                    </a:p>
                  </a:txBody>
                  <a:tcPr marL="0" marR="0" marT="174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5090">
                        <a:lnSpc>
                          <a:spcPct val="100000"/>
                        </a:lnSpc>
                        <a:spcBef>
                          <a:spcPts val="1375"/>
                        </a:spcBef>
                      </a:pPr>
                      <a:r>
                        <a:rPr sz="1600" dirty="0">
                          <a:latin typeface="微软雅黑" panose="020B0503020204020204" charset="-122"/>
                          <a:cs typeface="微软雅黑" panose="020B0503020204020204" charset="-122"/>
                        </a:rPr>
                        <a:t>精度为浮点型的属性，如电压的值</a:t>
                      </a:r>
                      <a:r>
                        <a:rPr sz="1600" spc="-5" dirty="0">
                          <a:latin typeface="微软雅黑" panose="020B0503020204020204" charset="-122"/>
                          <a:cs typeface="微软雅黑" panose="020B0503020204020204" charset="-122"/>
                        </a:rPr>
                        <a:t>2</a:t>
                      </a:r>
                      <a:r>
                        <a:rPr sz="1600" spc="10" dirty="0">
                          <a:latin typeface="微软雅黑" panose="020B0503020204020204" charset="-122"/>
                          <a:cs typeface="微软雅黑" panose="020B0503020204020204" charset="-122"/>
                        </a:rPr>
                        <a:t>4</a:t>
                      </a:r>
                      <a:r>
                        <a:rPr sz="1600" dirty="0">
                          <a:latin typeface="微软雅黑" panose="020B0503020204020204" charset="-122"/>
                          <a:cs typeface="微软雅黑" panose="020B0503020204020204" charset="-122"/>
                        </a:rPr>
                        <a:t>.0v、电</a:t>
                      </a:r>
                      <a:r>
                        <a:rPr sz="1600" spc="10" dirty="0">
                          <a:latin typeface="微软雅黑" panose="020B0503020204020204" charset="-122"/>
                          <a:cs typeface="微软雅黑" panose="020B0503020204020204" charset="-122"/>
                        </a:rPr>
                        <a:t>流</a:t>
                      </a:r>
                      <a:r>
                        <a:rPr sz="1600" spc="-5" dirty="0">
                          <a:latin typeface="微软雅黑" panose="020B0503020204020204" charset="-122"/>
                          <a:cs typeface="微软雅黑" panose="020B0503020204020204" charset="-122"/>
                        </a:rPr>
                        <a:t>34.5</a:t>
                      </a:r>
                      <a:r>
                        <a:rPr sz="1600" spc="5" dirty="0">
                          <a:latin typeface="微软雅黑" panose="020B0503020204020204" charset="-122"/>
                          <a:cs typeface="微软雅黑" panose="020B0503020204020204" charset="-122"/>
                        </a:rPr>
                        <a:t>mA</a:t>
                      </a: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74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1188720">
                <a:tc>
                  <a:txBody>
                    <a:bodyPr/>
                    <a:lstStyle/>
                    <a:p>
                      <a:pPr>
                        <a:lnSpc>
                          <a:spcPct val="100000"/>
                        </a:lnSpc>
                      </a:pPr>
                      <a:endParaRPr sz="2100">
                        <a:latin typeface="Times New Roman" panose="02020603050405020304"/>
                        <a:cs typeface="Times New Roman" panose="02020603050405020304"/>
                      </a:endParaRPr>
                    </a:p>
                    <a:p>
                      <a:pPr marL="85090">
                        <a:lnSpc>
                          <a:spcPct val="100000"/>
                        </a:lnSpc>
                        <a:spcBef>
                          <a:spcPts val="1345"/>
                        </a:spcBef>
                      </a:pPr>
                      <a:r>
                        <a:rPr sz="1600" b="1" spc="-5" dirty="0">
                          <a:latin typeface="微软雅黑" panose="020B0503020204020204" charset="-122"/>
                          <a:cs typeface="微软雅黑" panose="020B0503020204020204" charset="-122"/>
                        </a:rPr>
                        <a:t>布尔型</a:t>
                      </a:r>
                      <a:r>
                        <a:rPr sz="1600" b="1" dirty="0">
                          <a:latin typeface="微软雅黑" panose="020B0503020204020204" charset="-122"/>
                          <a:cs typeface="微软雅黑" panose="020B0503020204020204" charset="-122"/>
                        </a:rPr>
                        <a:t>（B</a:t>
                      </a:r>
                      <a:r>
                        <a:rPr sz="1600" b="1" spc="-10" dirty="0">
                          <a:latin typeface="微软雅黑" panose="020B0503020204020204" charset="-122"/>
                          <a:cs typeface="微软雅黑" panose="020B0503020204020204" charset="-122"/>
                        </a:rPr>
                        <a:t>oo</a:t>
                      </a:r>
                      <a:r>
                        <a:rPr sz="1600" b="1" spc="-5" dirty="0">
                          <a:latin typeface="微软雅黑" panose="020B0503020204020204" charset="-122"/>
                          <a:cs typeface="微软雅黑" panose="020B0503020204020204" charset="-122"/>
                        </a:rPr>
                        <a:t>l</a:t>
                      </a:r>
                      <a:r>
                        <a:rPr sz="1600" b="1" spc="-10" dirty="0">
                          <a:latin typeface="微软雅黑" panose="020B0503020204020204" charset="-122"/>
                          <a:cs typeface="微软雅黑" panose="020B0503020204020204" charset="-122"/>
                        </a:rPr>
                        <a:t>e</a:t>
                      </a:r>
                      <a:r>
                        <a:rPr sz="1600" b="1" dirty="0">
                          <a:latin typeface="微软雅黑" panose="020B0503020204020204" charset="-122"/>
                          <a:cs typeface="微软雅黑" panose="020B0503020204020204" charset="-122"/>
                        </a:rPr>
                        <a:t>a</a:t>
                      </a:r>
                      <a:r>
                        <a:rPr sz="1600" b="1" spc="10" dirty="0">
                          <a:latin typeface="微软雅黑" panose="020B0503020204020204" charset="-122"/>
                          <a:cs typeface="微软雅黑" panose="020B0503020204020204" charset="-122"/>
                        </a:rPr>
                        <a:t>n</a:t>
                      </a:r>
                      <a:r>
                        <a:rPr sz="1600" b="1"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85090">
                        <a:lnSpc>
                          <a:spcPct val="100000"/>
                        </a:lnSpc>
                        <a:spcBef>
                          <a:spcPts val="880"/>
                        </a:spcBef>
                      </a:pPr>
                      <a:r>
                        <a:rPr sz="1600" dirty="0">
                          <a:latin typeface="微软雅黑" panose="020B0503020204020204" charset="-122"/>
                          <a:cs typeface="微软雅黑" panose="020B0503020204020204" charset="-122"/>
                        </a:rPr>
                        <a:t>非真即假的二值型变量，只有t</a:t>
                      </a:r>
                      <a:r>
                        <a:rPr sz="1600" spc="5" dirty="0">
                          <a:latin typeface="微软雅黑" panose="020B0503020204020204" charset="-122"/>
                          <a:cs typeface="微软雅黑" panose="020B0503020204020204" charset="-122"/>
                        </a:rPr>
                        <a:t>r</a:t>
                      </a:r>
                      <a:r>
                        <a:rPr sz="1600" spc="10" dirty="0">
                          <a:latin typeface="微软雅黑" panose="020B0503020204020204" charset="-122"/>
                          <a:cs typeface="微软雅黑" panose="020B0503020204020204" charset="-122"/>
                        </a:rPr>
                        <a:t>u</a:t>
                      </a:r>
                      <a:r>
                        <a:rPr sz="1600" spc="-5" dirty="0">
                          <a:latin typeface="微软雅黑" panose="020B0503020204020204" charset="-122"/>
                          <a:cs typeface="微软雅黑" panose="020B0503020204020204" charset="-122"/>
                        </a:rPr>
                        <a:t>e</a:t>
                      </a:r>
                      <a:r>
                        <a:rPr sz="1600" dirty="0">
                          <a:latin typeface="微软雅黑" panose="020B0503020204020204" charset="-122"/>
                          <a:cs typeface="微软雅黑" panose="020B0503020204020204" charset="-122"/>
                        </a:rPr>
                        <a:t>和fal</a:t>
                      </a:r>
                      <a:r>
                        <a:rPr sz="1600" spc="10" dirty="0">
                          <a:latin typeface="微软雅黑" panose="020B0503020204020204" charset="-122"/>
                          <a:cs typeface="微软雅黑" panose="020B0503020204020204" charset="-122"/>
                        </a:rPr>
                        <a:t>s</a:t>
                      </a:r>
                      <a:r>
                        <a:rPr sz="1600" spc="-5" dirty="0">
                          <a:latin typeface="微软雅黑" panose="020B0503020204020204" charset="-122"/>
                          <a:cs typeface="微软雅黑" panose="020B0503020204020204" charset="-122"/>
                        </a:rPr>
                        <a:t>e</a:t>
                      </a:r>
                      <a:r>
                        <a:rPr sz="1600" dirty="0">
                          <a:latin typeface="微软雅黑" panose="020B0503020204020204" charset="-122"/>
                          <a:cs typeface="微软雅黑" panose="020B0503020204020204" charset="-122"/>
                        </a:rPr>
                        <a:t>两</a:t>
                      </a:r>
                      <a:r>
                        <a:rPr sz="1600" spc="10" dirty="0">
                          <a:latin typeface="微软雅黑" panose="020B0503020204020204" charset="-122"/>
                          <a:cs typeface="微软雅黑" panose="020B0503020204020204" charset="-122"/>
                        </a:rPr>
                        <a:t>个</a:t>
                      </a:r>
                      <a:r>
                        <a:rPr sz="1600" dirty="0">
                          <a:latin typeface="微软雅黑" panose="020B0503020204020204" charset="-122"/>
                          <a:cs typeface="微软雅黑" panose="020B0503020204020204" charset="-122"/>
                        </a:rPr>
                        <a:t>值，</a:t>
                      </a:r>
                      <a:r>
                        <a:rPr sz="1600" spc="10" dirty="0">
                          <a:latin typeface="微软雅黑" panose="020B0503020204020204" charset="-122"/>
                          <a:cs typeface="微软雅黑" panose="020B0503020204020204" charset="-122"/>
                        </a:rPr>
                        <a:t>如</a:t>
                      </a:r>
                      <a:r>
                        <a:rPr sz="1600" dirty="0">
                          <a:latin typeface="微软雅黑" panose="020B0503020204020204" charset="-122"/>
                          <a:cs typeface="微软雅黑" panose="020B0503020204020204" charset="-122"/>
                        </a:rPr>
                        <a:t>开关</a:t>
                      </a:r>
                      <a:r>
                        <a:rPr sz="1600" spc="10" dirty="0">
                          <a:latin typeface="微软雅黑" panose="020B0503020204020204" charset="-122"/>
                          <a:cs typeface="微软雅黑" panose="020B0503020204020204" charset="-122"/>
                        </a:rPr>
                        <a:t>功</a:t>
                      </a:r>
                      <a:r>
                        <a:rPr sz="1600" dirty="0">
                          <a:latin typeface="微软雅黑" panose="020B0503020204020204" charset="-122"/>
                          <a:cs typeface="微软雅黑" panose="020B0503020204020204" charset="-122"/>
                        </a:rPr>
                        <a:t>能只</a:t>
                      </a:r>
                      <a:r>
                        <a:rPr sz="1600" spc="10" dirty="0">
                          <a:latin typeface="微软雅黑" panose="020B0503020204020204" charset="-122"/>
                          <a:cs typeface="微软雅黑" panose="020B0503020204020204" charset="-122"/>
                        </a:rPr>
                        <a:t>有</a:t>
                      </a:r>
                      <a:r>
                        <a:rPr sz="1600" dirty="0">
                          <a:latin typeface="微软雅黑" panose="020B0503020204020204" charset="-122"/>
                          <a:cs typeface="微软雅黑" panose="020B0503020204020204" charset="-122"/>
                        </a:rPr>
                        <a:t>开、</a:t>
                      </a:r>
                      <a:endParaRPr sz="1600">
                        <a:latin typeface="微软雅黑" panose="020B0503020204020204" charset="-122"/>
                        <a:cs typeface="微软雅黑" panose="020B0503020204020204" charset="-122"/>
                      </a:endParaRPr>
                    </a:p>
                    <a:p>
                      <a:pPr marL="85090">
                        <a:lnSpc>
                          <a:spcPct val="100000"/>
                        </a:lnSpc>
                        <a:spcBef>
                          <a:spcPts val="960"/>
                        </a:spcBef>
                      </a:pPr>
                      <a:r>
                        <a:rPr sz="1600" spc="-10" dirty="0">
                          <a:latin typeface="微软雅黑" panose="020B0503020204020204" charset="-122"/>
                          <a:cs typeface="微软雅黑" panose="020B0503020204020204" charset="-122"/>
                        </a:rPr>
                        <a:t>关两种状态，在数据传输时通常</a:t>
                      </a:r>
                      <a:r>
                        <a:rPr sz="1600" dirty="0">
                          <a:latin typeface="微软雅黑" panose="020B0503020204020204" charset="-122"/>
                          <a:cs typeface="微软雅黑" panose="020B0503020204020204" charset="-122"/>
                        </a:rPr>
                        <a:t>以0/1</a:t>
                      </a:r>
                      <a:r>
                        <a:rPr sz="1600" spc="-5" dirty="0">
                          <a:latin typeface="微软雅黑" panose="020B0503020204020204" charset="-122"/>
                          <a:cs typeface="微软雅黑" panose="020B0503020204020204" charset="-122"/>
                        </a:rPr>
                        <a:t>的</a:t>
                      </a:r>
                      <a:r>
                        <a:rPr sz="1600" dirty="0">
                          <a:latin typeface="微软雅黑" panose="020B0503020204020204" charset="-122"/>
                          <a:cs typeface="微软雅黑" panose="020B0503020204020204" charset="-122"/>
                        </a:rPr>
                        <a:t>形</a:t>
                      </a:r>
                      <a:r>
                        <a:rPr sz="1600" spc="-5" dirty="0">
                          <a:latin typeface="微软雅黑" panose="020B0503020204020204" charset="-122"/>
                          <a:cs typeface="微软雅黑" panose="020B0503020204020204" charset="-122"/>
                        </a:rPr>
                        <a:t>式</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一</a:t>
                      </a:r>
                      <a:r>
                        <a:rPr sz="1600" spc="-5" dirty="0">
                          <a:latin typeface="微软雅黑" panose="020B0503020204020204" charset="-122"/>
                          <a:cs typeface="微软雅黑" panose="020B0503020204020204" charset="-122"/>
                        </a:rPr>
                        <a:t>般</a:t>
                      </a:r>
                      <a:r>
                        <a:rPr sz="1600" spc="-10" dirty="0">
                          <a:latin typeface="微软雅黑" panose="020B0503020204020204" charset="-122"/>
                          <a:cs typeface="微软雅黑" panose="020B0503020204020204" charset="-122"/>
                        </a:rPr>
                        <a:t>0</a:t>
                      </a:r>
                      <a:r>
                        <a:rPr sz="1600" spc="-5" dirty="0">
                          <a:latin typeface="微软雅黑" panose="020B0503020204020204" charset="-122"/>
                          <a:cs typeface="微软雅黑" panose="020B0503020204020204" charset="-122"/>
                        </a:rPr>
                        <a:t>代</a:t>
                      </a:r>
                      <a:r>
                        <a:rPr sz="1600" spc="-10" dirty="0">
                          <a:latin typeface="微软雅黑" panose="020B0503020204020204" charset="-122"/>
                          <a:cs typeface="微软雅黑" panose="020B0503020204020204" charset="-122"/>
                        </a:rPr>
                        <a:t>表</a:t>
                      </a:r>
                      <a:r>
                        <a:rPr sz="1600" spc="-5" dirty="0">
                          <a:latin typeface="微软雅黑" panose="020B0503020204020204" charset="-122"/>
                          <a:cs typeface="微软雅黑" panose="020B0503020204020204" charset="-122"/>
                        </a:rPr>
                        <a:t>false，1</a:t>
                      </a:r>
                      <a:r>
                        <a:rPr sz="1600" spc="-10" dirty="0">
                          <a:latin typeface="微软雅黑" panose="020B0503020204020204" charset="-122"/>
                          <a:cs typeface="微软雅黑" panose="020B0503020204020204" charset="-122"/>
                        </a:rPr>
                        <a:t>代表</a:t>
                      </a:r>
                      <a:endParaRPr sz="1600">
                        <a:latin typeface="微软雅黑" panose="020B0503020204020204" charset="-122"/>
                        <a:cs typeface="微软雅黑" panose="020B0503020204020204" charset="-122"/>
                      </a:endParaRPr>
                    </a:p>
                    <a:p>
                      <a:pPr marL="85090">
                        <a:lnSpc>
                          <a:spcPct val="100000"/>
                        </a:lnSpc>
                        <a:spcBef>
                          <a:spcPts val="960"/>
                        </a:spcBef>
                      </a:pPr>
                      <a:r>
                        <a:rPr sz="1600" dirty="0">
                          <a:latin typeface="微软雅黑" panose="020B0503020204020204" charset="-122"/>
                          <a:cs typeface="微软雅黑" panose="020B0503020204020204" charset="-122"/>
                        </a:rPr>
                        <a:t>t</a:t>
                      </a:r>
                      <a:r>
                        <a:rPr sz="1600" spc="5" dirty="0">
                          <a:latin typeface="微软雅黑" panose="020B0503020204020204" charset="-122"/>
                          <a:cs typeface="微软雅黑" panose="020B0503020204020204" charset="-122"/>
                        </a:rPr>
                        <a:t>r</a:t>
                      </a:r>
                      <a:r>
                        <a:rPr sz="1600" spc="-5" dirty="0">
                          <a:latin typeface="微软雅黑" panose="020B0503020204020204" charset="-122"/>
                          <a:cs typeface="微软雅黑" panose="020B0503020204020204" charset="-122"/>
                        </a:rPr>
                        <a:t>ue</a:t>
                      </a: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57250">
                <a:tc>
                  <a:txBody>
                    <a:bodyPr/>
                    <a:lstStyle/>
                    <a:p>
                      <a:pPr marL="85090">
                        <a:lnSpc>
                          <a:spcPct val="100000"/>
                        </a:lnSpc>
                        <a:spcBef>
                          <a:spcPts val="880"/>
                        </a:spcBef>
                      </a:pPr>
                      <a:r>
                        <a:rPr sz="1600" b="1" dirty="0">
                          <a:latin typeface="微软雅黑" panose="020B0503020204020204" charset="-122"/>
                          <a:cs typeface="微软雅黑" panose="020B0503020204020204" charset="-122"/>
                        </a:rPr>
                        <a:t>整数型（In</a:t>
                      </a:r>
                      <a:r>
                        <a:rPr sz="1600" b="1" spc="-15" dirty="0">
                          <a:latin typeface="微软雅黑" panose="020B0503020204020204" charset="-122"/>
                          <a:cs typeface="微软雅黑" panose="020B0503020204020204" charset="-122"/>
                        </a:rPr>
                        <a:t>t</a:t>
                      </a:r>
                      <a:r>
                        <a:rPr sz="1600" b="1" spc="-5" dirty="0">
                          <a:latin typeface="微软雅黑" panose="020B0503020204020204" charset="-122"/>
                          <a:cs typeface="微软雅黑" panose="020B0503020204020204" charset="-122"/>
                        </a:rPr>
                        <a:t>ege</a:t>
                      </a:r>
                      <a:r>
                        <a:rPr sz="1600" b="1" spc="5" dirty="0">
                          <a:latin typeface="微软雅黑" panose="020B0503020204020204" charset="-122"/>
                          <a:cs typeface="微软雅黑" panose="020B0503020204020204" charset="-122"/>
                        </a:rPr>
                        <a:t>r</a:t>
                      </a:r>
                      <a:r>
                        <a:rPr sz="1600" b="1"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85090">
                        <a:lnSpc>
                          <a:spcPct val="100000"/>
                        </a:lnSpc>
                        <a:spcBef>
                          <a:spcPts val="880"/>
                        </a:spcBef>
                      </a:pPr>
                      <a:r>
                        <a:rPr sz="1600" dirty="0">
                          <a:latin typeface="微软雅黑" panose="020B0503020204020204" charset="-122"/>
                          <a:cs typeface="微软雅黑" panose="020B0503020204020204" charset="-122"/>
                        </a:rPr>
                        <a:t>整数数据类型，如停机设备台数只</a:t>
                      </a:r>
                      <a:r>
                        <a:rPr sz="1600" spc="10" dirty="0">
                          <a:latin typeface="微软雅黑" panose="020B0503020204020204" charset="-122"/>
                          <a:cs typeface="微软雅黑" panose="020B0503020204020204" charset="-122"/>
                        </a:rPr>
                        <a:t>能</a:t>
                      </a:r>
                      <a:r>
                        <a:rPr sz="1600" dirty="0">
                          <a:latin typeface="微软雅黑" panose="020B0503020204020204" charset="-122"/>
                          <a:cs typeface="微软雅黑" panose="020B0503020204020204" charset="-122"/>
                        </a:rPr>
                        <a:t>是整</a:t>
                      </a:r>
                      <a:r>
                        <a:rPr sz="1600" spc="10" dirty="0">
                          <a:latin typeface="微软雅黑" panose="020B0503020204020204" charset="-122"/>
                          <a:cs typeface="微软雅黑" panose="020B0503020204020204" charset="-122"/>
                        </a:rPr>
                        <a:t>数</a:t>
                      </a: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507161">
                <a:tc>
                  <a:txBody>
                    <a:bodyPr/>
                    <a:lstStyle/>
                    <a:p>
                      <a:pPr marL="85090">
                        <a:lnSpc>
                          <a:spcPct val="100000"/>
                        </a:lnSpc>
                        <a:spcBef>
                          <a:spcPts val="1075"/>
                        </a:spcBef>
                      </a:pPr>
                      <a:r>
                        <a:rPr sz="1600" b="1" spc="-5" dirty="0">
                          <a:latin typeface="微软雅黑" panose="020B0503020204020204" charset="-122"/>
                          <a:cs typeface="微软雅黑" panose="020B0503020204020204" charset="-122"/>
                        </a:rPr>
                        <a:t>枚举型</a:t>
                      </a:r>
                      <a:r>
                        <a:rPr sz="1600" b="1" dirty="0">
                          <a:latin typeface="微软雅黑" panose="020B0503020204020204" charset="-122"/>
                          <a:cs typeface="微软雅黑" panose="020B0503020204020204" charset="-122"/>
                        </a:rPr>
                        <a:t>（E</a:t>
                      </a:r>
                      <a:r>
                        <a:rPr sz="1600" b="1" spc="-10" dirty="0">
                          <a:latin typeface="微软雅黑" panose="020B0503020204020204" charset="-122"/>
                          <a:cs typeface="微软雅黑" panose="020B0503020204020204" charset="-122"/>
                        </a:rPr>
                        <a:t>n</a:t>
                      </a:r>
                      <a:r>
                        <a:rPr sz="1600" b="1" dirty="0">
                          <a:latin typeface="微软雅黑" panose="020B0503020204020204" charset="-122"/>
                          <a:cs typeface="微软雅黑" panose="020B0503020204020204" charset="-122"/>
                        </a:rPr>
                        <a:t>um）</a:t>
                      </a:r>
                      <a:endParaRPr sz="1600">
                        <a:latin typeface="微软雅黑" panose="020B0503020204020204" charset="-122"/>
                        <a:cs typeface="微软雅黑" panose="020B0503020204020204" charset="-122"/>
                      </a:endParaRPr>
                    </a:p>
                  </a:txBody>
                  <a:tcPr marL="0" marR="0" marT="136525" marB="0">
                    <a:lnL w="12700">
                      <a:solidFill>
                        <a:srgbClr val="FFFFFF"/>
                      </a:solidFill>
                      <a:prstDash val="solid"/>
                    </a:lnL>
                    <a:lnR w="12700">
                      <a:solidFill>
                        <a:srgbClr val="FFFFFF"/>
                      </a:solidFill>
                      <a:prstDash val="solid"/>
                    </a:lnR>
                    <a:lnT w="12700">
                      <a:solidFill>
                        <a:srgbClr val="FFFFFF"/>
                      </a:solidFill>
                      <a:prstDash val="solid"/>
                    </a:lnT>
                    <a:lnB w="12699">
                      <a:solidFill>
                        <a:srgbClr val="FFFFFF"/>
                      </a:solidFill>
                      <a:prstDash val="solid"/>
                    </a:lnB>
                    <a:solidFill>
                      <a:srgbClr val="D2DEEE"/>
                    </a:solidFill>
                  </a:tcPr>
                </a:tc>
                <a:tc>
                  <a:txBody>
                    <a:bodyPr/>
                    <a:lstStyle/>
                    <a:p>
                      <a:pPr marL="85090">
                        <a:lnSpc>
                          <a:spcPct val="100000"/>
                        </a:lnSpc>
                        <a:spcBef>
                          <a:spcPts val="1075"/>
                        </a:spcBef>
                      </a:pPr>
                      <a:r>
                        <a:rPr sz="1600" spc="-5" dirty="0">
                          <a:latin typeface="微软雅黑" panose="020B0503020204020204" charset="-122"/>
                          <a:cs typeface="微软雅黑" panose="020B0503020204020204" charset="-122"/>
                        </a:rPr>
                        <a:t>自定义的有限集合值。例如，设备</a:t>
                      </a:r>
                      <a:r>
                        <a:rPr sz="1600" spc="5" dirty="0">
                          <a:latin typeface="微软雅黑" panose="020B0503020204020204" charset="-122"/>
                          <a:cs typeface="微软雅黑" panose="020B0503020204020204" charset="-122"/>
                        </a:rPr>
                        <a:t>三</a:t>
                      </a:r>
                      <a:r>
                        <a:rPr sz="1600" spc="-5" dirty="0">
                          <a:latin typeface="微软雅黑" panose="020B0503020204020204" charset="-122"/>
                          <a:cs typeface="微软雅黑" panose="020B0503020204020204" charset="-122"/>
                        </a:rPr>
                        <a:t>色灯</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颜色</a:t>
                      </a:r>
                      <a:r>
                        <a:rPr sz="1600" spc="5" dirty="0">
                          <a:latin typeface="微软雅黑" panose="020B0503020204020204" charset="-122"/>
                          <a:cs typeface="微软雅黑" panose="020B0503020204020204" charset="-122"/>
                        </a:rPr>
                        <a:t>有</a:t>
                      </a:r>
                      <a:r>
                        <a:rPr sz="1600" spc="-5" dirty="0">
                          <a:latin typeface="微软雅黑" panose="020B0503020204020204" charset="-122"/>
                          <a:cs typeface="微软雅黑" panose="020B0503020204020204" charset="-122"/>
                        </a:rPr>
                        <a:t>红色</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黄色</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绿色。</a:t>
                      </a:r>
                      <a:endParaRPr sz="1600">
                        <a:latin typeface="微软雅黑" panose="020B0503020204020204" charset="-122"/>
                        <a:cs typeface="微软雅黑" panose="020B0503020204020204" charset="-122"/>
                      </a:endParaRPr>
                    </a:p>
                  </a:txBody>
                  <a:tcPr marL="0" marR="0" marT="136525" marB="0">
                    <a:lnL w="12700">
                      <a:solidFill>
                        <a:srgbClr val="FFFFFF"/>
                      </a:solidFill>
                      <a:prstDash val="solid"/>
                    </a:lnL>
                    <a:lnR w="12700">
                      <a:solidFill>
                        <a:srgbClr val="FFFFFF"/>
                      </a:solidFill>
                      <a:prstDash val="solid"/>
                    </a:lnR>
                    <a:lnT w="12700">
                      <a:solidFill>
                        <a:srgbClr val="FFFFFF"/>
                      </a:solidFill>
                      <a:prstDash val="solid"/>
                    </a:lnT>
                    <a:lnB w="12699">
                      <a:solidFill>
                        <a:srgbClr val="FFFFFF"/>
                      </a:solidFill>
                      <a:prstDash val="solid"/>
                    </a:lnB>
                    <a:solidFill>
                      <a:srgbClr val="D2DEEE"/>
                    </a:solidFill>
                  </a:tcPr>
                </a:tc>
              </a:tr>
            </a:tbl>
          </a:graphicData>
        </a:graphic>
      </p:graphicFrame>
      <p:sp>
        <p:nvSpPr>
          <p:cNvPr id="6" name="object 6"/>
          <p:cNvSpPr txBox="1"/>
          <p:nvPr/>
        </p:nvSpPr>
        <p:spPr>
          <a:xfrm>
            <a:off x="1470152" y="957326"/>
            <a:ext cx="9249410" cy="1345565"/>
          </a:xfrm>
          <a:prstGeom prst="rect">
            <a:avLst/>
          </a:prstGeom>
        </p:spPr>
        <p:txBody>
          <a:bodyPr vert="horz" wrap="square" lIns="0" tIns="0" rIns="0" bIns="0" rtlCol="0">
            <a:spAutoFit/>
          </a:bodyPr>
          <a:lstStyle/>
          <a:p>
            <a:pPr marL="3175" algn="ctr"/>
            <a:r>
              <a:rPr sz="3200" b="1" dirty="0">
                <a:solidFill>
                  <a:srgbClr val="00A755"/>
                </a:solidFill>
                <a:latin typeface="微软雅黑" panose="020B0503020204020204" charset="-122"/>
                <a:cs typeface="微软雅黑" panose="020B0503020204020204" charset="-122"/>
              </a:rPr>
              <a:t>物模型的属</a:t>
            </a:r>
            <a:r>
              <a:rPr sz="3200" b="1" spc="5" dirty="0">
                <a:solidFill>
                  <a:srgbClr val="00A755"/>
                </a:solidFill>
                <a:latin typeface="微软雅黑" panose="020B0503020204020204" charset="-122"/>
                <a:cs typeface="微软雅黑" panose="020B0503020204020204" charset="-122"/>
              </a:rPr>
              <a:t>性</a:t>
            </a:r>
            <a:r>
              <a:rPr sz="3200" b="1" spc="-11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-（3）物模型属</a:t>
            </a:r>
            <a:r>
              <a:rPr sz="2000" b="1" spc="5" dirty="0">
                <a:solidFill>
                  <a:prstClr val="black"/>
                </a:solidFill>
                <a:latin typeface="微软雅黑" panose="020B0503020204020204" charset="-122"/>
                <a:cs typeface="微软雅黑" panose="020B0503020204020204" charset="-122"/>
              </a:rPr>
              <a:t>性</a:t>
            </a:r>
            <a:r>
              <a:rPr sz="2000" b="1" dirty="0">
                <a:solidFill>
                  <a:prstClr val="black"/>
                </a:solidFill>
                <a:latin typeface="微软雅黑" panose="020B0503020204020204" charset="-122"/>
                <a:cs typeface="微软雅黑" panose="020B0503020204020204" charset="-122"/>
              </a:rPr>
              <a:t>的数据类型</a:t>
            </a:r>
            <a:endParaRPr sz="2000">
              <a:solidFill>
                <a:prstClr val="black"/>
              </a:solidFill>
              <a:latin typeface="微软雅黑" panose="020B0503020204020204" charset="-122"/>
              <a:cs typeface="微软雅黑" panose="020B0503020204020204" charset="-122"/>
            </a:endParaRPr>
          </a:p>
          <a:p>
            <a:pPr marL="12700">
              <a:spcBef>
                <a:spcPts val="1755"/>
              </a:spcBef>
            </a:pPr>
            <a:r>
              <a:rPr sz="1600" dirty="0">
                <a:solidFill>
                  <a:prstClr val="black"/>
                </a:solidFill>
                <a:latin typeface="微软雅黑" panose="020B0503020204020204" charset="-122"/>
                <a:cs typeface="微软雅黑" panose="020B0503020204020204" charset="-122"/>
              </a:rPr>
              <a:t>和</a:t>
            </a:r>
            <a:r>
              <a:rPr sz="1600" spc="10" dirty="0">
                <a:solidFill>
                  <a:prstClr val="black"/>
                </a:solidFill>
                <a:latin typeface="微软雅黑" panose="020B0503020204020204" charset="-122"/>
                <a:cs typeface="微软雅黑" panose="020B0503020204020204" charset="-122"/>
              </a:rPr>
              <a:t>编</a:t>
            </a:r>
            <a:r>
              <a:rPr sz="1600" dirty="0">
                <a:solidFill>
                  <a:prstClr val="black"/>
                </a:solidFill>
                <a:latin typeface="微软雅黑" panose="020B0503020204020204" charset="-122"/>
                <a:cs typeface="微软雅黑" panose="020B0503020204020204" charset="-122"/>
              </a:rPr>
              <a:t>程</a:t>
            </a:r>
            <a:r>
              <a:rPr sz="1600" spc="10" dirty="0">
                <a:solidFill>
                  <a:prstClr val="black"/>
                </a:solidFill>
                <a:latin typeface="微软雅黑" panose="020B0503020204020204" charset="-122"/>
                <a:cs typeface="微软雅黑" panose="020B0503020204020204" charset="-122"/>
              </a:rPr>
              <a:t>语</a:t>
            </a:r>
            <a:r>
              <a:rPr sz="1600" dirty="0">
                <a:solidFill>
                  <a:prstClr val="black"/>
                </a:solidFill>
                <a:latin typeface="微软雅黑" panose="020B0503020204020204" charset="-122"/>
                <a:cs typeface="微软雅黑" panose="020B0503020204020204" charset="-122"/>
              </a:rPr>
              <a:t>言</a:t>
            </a:r>
            <a:r>
              <a:rPr sz="1600" spc="10" dirty="0">
                <a:solidFill>
                  <a:prstClr val="black"/>
                </a:solidFill>
                <a:latin typeface="微软雅黑" panose="020B0503020204020204" charset="-122"/>
                <a:cs typeface="微软雅黑" panose="020B0503020204020204" charset="-122"/>
              </a:rPr>
              <a:t>一</a:t>
            </a:r>
            <a:r>
              <a:rPr sz="1600" spc="25" dirty="0">
                <a:solidFill>
                  <a:prstClr val="black"/>
                </a:solidFill>
                <a:latin typeface="微软雅黑" panose="020B0503020204020204" charset="-122"/>
                <a:cs typeface="微软雅黑" panose="020B0503020204020204" charset="-122"/>
              </a:rPr>
              <a:t>样</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作</a:t>
            </a:r>
            <a:r>
              <a:rPr sz="1600" dirty="0">
                <a:solidFill>
                  <a:prstClr val="black"/>
                </a:solidFill>
                <a:latin typeface="微软雅黑" panose="020B0503020204020204" charset="-122"/>
                <a:cs typeface="微软雅黑" panose="020B0503020204020204" charset="-122"/>
              </a:rPr>
              <a:t>为</a:t>
            </a:r>
            <a:r>
              <a:rPr sz="1600" spc="10" dirty="0">
                <a:solidFill>
                  <a:prstClr val="black"/>
                </a:solidFill>
                <a:latin typeface="微软雅黑" panose="020B0503020204020204" charset="-122"/>
                <a:cs typeface="微软雅黑" panose="020B0503020204020204" charset="-122"/>
              </a:rPr>
              <a:t>一</a:t>
            </a:r>
            <a:r>
              <a:rPr sz="1600" dirty="0">
                <a:solidFill>
                  <a:prstClr val="black"/>
                </a:solidFill>
                <a:latin typeface="微软雅黑" panose="020B0503020204020204" charset="-122"/>
                <a:cs typeface="微软雅黑" panose="020B0503020204020204" charset="-122"/>
              </a:rPr>
              <a:t>种</a:t>
            </a:r>
            <a:r>
              <a:rPr sz="1600" spc="10" dirty="0">
                <a:solidFill>
                  <a:prstClr val="black"/>
                </a:solidFill>
                <a:latin typeface="微软雅黑" panose="020B0503020204020204" charset="-122"/>
                <a:cs typeface="微软雅黑" panose="020B0503020204020204" charset="-122"/>
              </a:rPr>
              <a:t>模型</a:t>
            </a:r>
            <a:r>
              <a:rPr sz="1600" dirty="0">
                <a:solidFill>
                  <a:prstClr val="black"/>
                </a:solidFill>
                <a:latin typeface="微软雅黑" panose="020B0503020204020204" charset="-122"/>
                <a:cs typeface="微软雅黑" panose="020B0503020204020204" charset="-122"/>
              </a:rPr>
              <a:t>语</a:t>
            </a:r>
            <a:r>
              <a:rPr sz="1600" spc="25" dirty="0">
                <a:solidFill>
                  <a:prstClr val="black"/>
                </a:solidFill>
                <a:latin typeface="微软雅黑" panose="020B0503020204020204" charset="-122"/>
                <a:cs typeface="微软雅黑" panose="020B0503020204020204" charset="-122"/>
              </a:rPr>
              <a:t>言</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模</a:t>
            </a:r>
            <a:r>
              <a:rPr sz="1600" spc="10" dirty="0">
                <a:solidFill>
                  <a:prstClr val="black"/>
                </a:solidFill>
                <a:latin typeface="微软雅黑" panose="020B0503020204020204" charset="-122"/>
                <a:cs typeface="微软雅黑" panose="020B0503020204020204" charset="-122"/>
              </a:rPr>
              <a:t>型的</a:t>
            </a:r>
            <a:r>
              <a:rPr sz="1600" dirty="0">
                <a:solidFill>
                  <a:prstClr val="black"/>
                </a:solidFill>
                <a:latin typeface="微软雅黑" panose="020B0503020204020204" charset="-122"/>
                <a:cs typeface="微软雅黑" panose="020B0503020204020204" charset="-122"/>
              </a:rPr>
              <a:t>数</a:t>
            </a:r>
            <a:r>
              <a:rPr sz="1600" spc="10" dirty="0">
                <a:solidFill>
                  <a:prstClr val="black"/>
                </a:solidFill>
                <a:latin typeface="微软雅黑" panose="020B0503020204020204" charset="-122"/>
                <a:cs typeface="微软雅黑" panose="020B0503020204020204" charset="-122"/>
              </a:rPr>
              <a:t>据</a:t>
            </a:r>
            <a:r>
              <a:rPr sz="1600" dirty="0">
                <a:solidFill>
                  <a:prstClr val="black"/>
                </a:solidFill>
                <a:latin typeface="微软雅黑" panose="020B0503020204020204" charset="-122"/>
                <a:cs typeface="微软雅黑" panose="020B0503020204020204" charset="-122"/>
              </a:rPr>
              <a:t>也</a:t>
            </a:r>
            <a:r>
              <a:rPr sz="1600" spc="10" dirty="0">
                <a:solidFill>
                  <a:prstClr val="black"/>
                </a:solidFill>
                <a:latin typeface="微软雅黑" panose="020B0503020204020204" charset="-122"/>
                <a:cs typeface="微软雅黑" panose="020B0503020204020204" charset="-122"/>
              </a:rPr>
              <a:t>有</a:t>
            </a:r>
            <a:r>
              <a:rPr sz="1600" dirty="0">
                <a:solidFill>
                  <a:prstClr val="black"/>
                </a:solidFill>
                <a:latin typeface="微软雅黑" panose="020B0503020204020204" charset="-122"/>
                <a:cs typeface="微软雅黑" panose="020B0503020204020204" charset="-122"/>
              </a:rPr>
              <a:t>不</a:t>
            </a:r>
            <a:r>
              <a:rPr sz="1600" spc="10" dirty="0">
                <a:solidFill>
                  <a:prstClr val="black"/>
                </a:solidFill>
                <a:latin typeface="微软雅黑" panose="020B0503020204020204" charset="-122"/>
                <a:cs typeface="微软雅黑" panose="020B0503020204020204" charset="-122"/>
              </a:rPr>
              <a:t>同的</a:t>
            </a:r>
            <a:r>
              <a:rPr sz="1600" dirty="0">
                <a:solidFill>
                  <a:prstClr val="black"/>
                </a:solidFill>
                <a:latin typeface="微软雅黑" panose="020B0503020204020204" charset="-122"/>
                <a:cs typeface="微软雅黑" panose="020B0503020204020204" charset="-122"/>
              </a:rPr>
              <a:t>数</a:t>
            </a:r>
            <a:r>
              <a:rPr sz="1600" spc="10" dirty="0">
                <a:solidFill>
                  <a:prstClr val="black"/>
                </a:solidFill>
                <a:latin typeface="微软雅黑" panose="020B0503020204020204" charset="-122"/>
                <a:cs typeface="微软雅黑" panose="020B0503020204020204" charset="-122"/>
              </a:rPr>
              <a:t>据</a:t>
            </a:r>
            <a:r>
              <a:rPr sz="1600" dirty="0">
                <a:solidFill>
                  <a:prstClr val="black"/>
                </a:solidFill>
                <a:latin typeface="微软雅黑" panose="020B0503020204020204" charset="-122"/>
                <a:cs typeface="微软雅黑" panose="020B0503020204020204" charset="-122"/>
              </a:rPr>
              <a:t>类</a:t>
            </a:r>
            <a:r>
              <a:rPr sz="1600" spc="30"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在根</a:t>
            </a:r>
            <a:r>
              <a:rPr sz="1600" dirty="0">
                <a:solidFill>
                  <a:prstClr val="black"/>
                </a:solidFill>
                <a:latin typeface="微软雅黑" panose="020B0503020204020204" charset="-122"/>
                <a:cs typeface="微软雅黑" panose="020B0503020204020204" charset="-122"/>
              </a:rPr>
              <a:t>云</a:t>
            </a:r>
            <a:r>
              <a:rPr sz="1600" spc="10"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a:t>
            </a:r>
            <a:r>
              <a:rPr sz="1600" spc="10" dirty="0">
                <a:solidFill>
                  <a:prstClr val="black"/>
                </a:solidFill>
                <a:latin typeface="微软雅黑" panose="020B0503020204020204" charset="-122"/>
                <a:cs typeface="微软雅黑" panose="020B0503020204020204" charset="-122"/>
              </a:rPr>
              <a:t>数</a:t>
            </a:r>
            <a:r>
              <a:rPr sz="1600" dirty="0">
                <a:solidFill>
                  <a:prstClr val="black"/>
                </a:solidFill>
                <a:latin typeface="微软雅黑" panose="020B0503020204020204" charset="-122"/>
                <a:cs typeface="微软雅黑" panose="020B0503020204020204" charset="-122"/>
              </a:rPr>
              <a:t>字</a:t>
            </a:r>
            <a:r>
              <a:rPr sz="1600" spc="10" dirty="0">
                <a:solidFill>
                  <a:prstClr val="black"/>
                </a:solidFill>
                <a:latin typeface="微软雅黑" panose="020B0503020204020204" charset="-122"/>
                <a:cs typeface="微软雅黑" panose="020B0503020204020204" charset="-122"/>
              </a:rPr>
              <a:t>孪生</a:t>
            </a:r>
            <a:r>
              <a:rPr sz="1600" dirty="0">
                <a:solidFill>
                  <a:prstClr val="black"/>
                </a:solidFill>
                <a:latin typeface="微软雅黑" panose="020B0503020204020204" charset="-122"/>
                <a:cs typeface="微软雅黑" panose="020B0503020204020204" charset="-122"/>
              </a:rPr>
              <a:t>建模</a:t>
            </a:r>
            <a:r>
              <a:rPr sz="1600" spc="-5" dirty="0">
                <a:solidFill>
                  <a:prstClr val="black"/>
                </a:solidFill>
                <a:latin typeface="微软雅黑" panose="020B0503020204020204" charset="-122"/>
                <a:cs typeface="微软雅黑" panose="020B0503020204020204" charset="-122"/>
              </a:rPr>
              <a:t>平</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10" dirty="0">
                <a:solidFill>
                  <a:prstClr val="black"/>
                </a:solidFill>
                <a:latin typeface="微软雅黑" panose="020B0503020204020204" charset="-122"/>
                <a:cs typeface="微软雅黑" panose="020B0503020204020204" charset="-122"/>
              </a:rPr>
              <a:t>台，物模型的数据类型主要包括如</a:t>
            </a:r>
            <a:r>
              <a:rPr sz="1600"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820036" y="1193037"/>
            <a:ext cx="8483600" cy="1673225"/>
          </a:xfrm>
          <a:prstGeom prst="rect">
            <a:avLst/>
          </a:prstGeom>
        </p:spPr>
        <p:txBody>
          <a:bodyPr vert="horz" wrap="square" lIns="0" tIns="0" rIns="0" bIns="0" rtlCol="0">
            <a:spAutoFit/>
          </a:bodyPr>
          <a:lstStyle/>
          <a:p>
            <a:pPr marL="12700" marR="5080" indent="614045">
              <a:lnSpc>
                <a:spcPct val="150000"/>
              </a:lnSpc>
            </a:pPr>
            <a:r>
              <a:rPr dirty="0">
                <a:solidFill>
                  <a:prstClr val="black"/>
                </a:solidFill>
                <a:latin typeface="微软雅黑" panose="020B0503020204020204" charset="-122"/>
                <a:cs typeface="微软雅黑" panose="020B0503020204020204" charset="-122"/>
              </a:rPr>
              <a:t>物模型作为物理世界实体的抽象，不同类型的实体通常会基于自身的特征属性 抽象出单独的物模型，本书中的“硬件设备”模拟了在现实中由工业设备及帮助设备 联网的工业网关两个实体组成的共同体，因此在创建物模型时，也需要分别创建设备 与网关的物模型。</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53283" y="2958084"/>
            <a:ext cx="6885431" cy="33969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648711" y="2953511"/>
            <a:ext cx="6894830" cy="3406140"/>
          </a:xfrm>
          <a:custGeom>
            <a:avLst/>
            <a:gdLst/>
            <a:ahLst/>
            <a:cxnLst/>
            <a:rect l="l" t="t" r="r" b="b"/>
            <a:pathLst>
              <a:path w="6894830" h="3406140">
                <a:moveTo>
                  <a:pt x="0" y="3406140"/>
                </a:moveTo>
                <a:lnTo>
                  <a:pt x="6894576" y="3406140"/>
                </a:lnTo>
                <a:lnTo>
                  <a:pt x="6894576" y="0"/>
                </a:lnTo>
                <a:lnTo>
                  <a:pt x="0" y="0"/>
                </a:lnTo>
                <a:lnTo>
                  <a:pt x="0" y="3406140"/>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304671" y="1066291"/>
            <a:ext cx="9538335" cy="1079500"/>
          </a:xfrm>
          <a:prstGeom prst="rect">
            <a:avLst/>
          </a:prstGeom>
        </p:spPr>
        <p:txBody>
          <a:bodyPr vert="horz" wrap="square" lIns="0" tIns="0" rIns="0" bIns="0" rtlCol="0">
            <a:spAutoFit/>
          </a:bodyPr>
          <a:lstStyle/>
          <a:p>
            <a:pPr marL="45085"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创建工业机器人网关物模型</a:t>
            </a:r>
            <a:endParaRPr sz="2800">
              <a:solidFill>
                <a:prstClr val="black"/>
              </a:solidFill>
              <a:latin typeface="微软雅黑" panose="020B0503020204020204" charset="-122"/>
              <a:cs typeface="微软雅黑" panose="020B0503020204020204" charset="-122"/>
            </a:endParaRPr>
          </a:p>
          <a:p>
            <a:pPr algn="ctr">
              <a:spcBef>
                <a:spcPts val="2765"/>
              </a:spcBef>
            </a:pPr>
            <a:r>
              <a:rPr b="1" spc="-5" dirty="0">
                <a:solidFill>
                  <a:prstClr val="black"/>
                </a:solidFill>
                <a:latin typeface="微软雅黑" panose="020B0503020204020204" charset="-122"/>
                <a:cs typeface="微软雅黑" panose="020B0503020204020204" charset="-122"/>
              </a:rPr>
              <a:t>操作步骤</a:t>
            </a:r>
            <a:r>
              <a:rPr b="1" dirty="0">
                <a:solidFill>
                  <a:prstClr val="black"/>
                </a:solidFill>
                <a:latin typeface="微软雅黑" panose="020B0503020204020204" charset="-122"/>
                <a:cs typeface="微软雅黑" panose="020B0503020204020204" charset="-122"/>
              </a:rPr>
              <a:t>1：</a:t>
            </a:r>
            <a:r>
              <a:rPr spc="-5" dirty="0">
                <a:solidFill>
                  <a:prstClr val="black"/>
                </a:solidFill>
                <a:latin typeface="微软雅黑" panose="020B0503020204020204" charset="-122"/>
                <a:cs typeface="微软雅黑" panose="020B0503020204020204" charset="-122"/>
              </a:rPr>
              <a:t>由根云工业数字孪生建模平台对应的课程卡片，进入“工业数字孪生建模”模块。</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533143" y="2386584"/>
            <a:ext cx="8944356" cy="40614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530096" y="2383535"/>
            <a:ext cx="8950960" cy="4067810"/>
          </a:xfrm>
          <a:custGeom>
            <a:avLst/>
            <a:gdLst/>
            <a:ahLst/>
            <a:cxnLst/>
            <a:rect l="l" t="t" r="r" b="b"/>
            <a:pathLst>
              <a:path w="8950960" h="4067810">
                <a:moveTo>
                  <a:pt x="0" y="4067555"/>
                </a:moveTo>
                <a:lnTo>
                  <a:pt x="8950452" y="4067555"/>
                </a:lnTo>
                <a:lnTo>
                  <a:pt x="8950452" y="0"/>
                </a:lnTo>
                <a:lnTo>
                  <a:pt x="0" y="0"/>
                </a:lnTo>
                <a:lnTo>
                  <a:pt x="0" y="4067555"/>
                </a:lnTo>
                <a:close/>
              </a:path>
            </a:pathLst>
          </a:custGeom>
          <a:ln w="609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3792473" y="1066291"/>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创建工业机器人网关物模型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615492" y="1945894"/>
            <a:ext cx="72542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选择左侧菜单栏“物模型”，单击创建，开始物模型的创建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36448" y="2540507"/>
            <a:ext cx="11119104" cy="34716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33400" y="2537460"/>
            <a:ext cx="11125200" cy="3477895"/>
          </a:xfrm>
          <a:custGeom>
            <a:avLst/>
            <a:gdLst/>
            <a:ahLst/>
            <a:cxnLst/>
            <a:rect l="l" t="t" r="r" b="b"/>
            <a:pathLst>
              <a:path w="11125200" h="3477895">
                <a:moveTo>
                  <a:pt x="0" y="3477767"/>
                </a:moveTo>
                <a:lnTo>
                  <a:pt x="11125200" y="3477767"/>
                </a:lnTo>
                <a:lnTo>
                  <a:pt x="11125200" y="0"/>
                </a:lnTo>
                <a:lnTo>
                  <a:pt x="0" y="0"/>
                </a:lnTo>
                <a:lnTo>
                  <a:pt x="0" y="3477767"/>
                </a:lnTo>
                <a:close/>
              </a:path>
            </a:pathLst>
          </a:custGeom>
          <a:ln w="609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3931285" cy="461645"/>
          </a:xfrm>
          <a:prstGeom prst="rect">
            <a:avLst/>
          </a:prstGeom>
        </p:spPr>
        <p:txBody>
          <a:bodyPr vert="horz" wrap="square" lIns="0" tIns="0" rIns="0" bIns="0" rtlCol="0">
            <a:spAutoFit/>
          </a:bodyPr>
          <a:lstStyle/>
          <a:p>
            <a:pPr marL="12700">
              <a:lnSpc>
                <a:spcPct val="100000"/>
              </a:lnSpc>
            </a:pPr>
            <a:r>
              <a:rPr sz="2800" b="1" spc="-10" dirty="0">
                <a:solidFill>
                  <a:srgbClr val="404040"/>
                </a:solidFill>
                <a:latin typeface="微软雅黑" panose="020B0503020204020204" charset="-122"/>
                <a:cs typeface="微软雅黑" panose="020B0503020204020204" charset="-122"/>
              </a:rPr>
              <a:t>工业数字孪生的应用场景</a:t>
            </a:r>
            <a:endParaRPr sz="2800">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lnSpc>
                <a:spcPct val="100000"/>
              </a:lnSpc>
            </a:pPr>
            <a:r>
              <a:rPr sz="5500" b="1" spc="-15" dirty="0">
                <a:solidFill>
                  <a:srgbClr val="404040"/>
                </a:solidFill>
                <a:latin typeface="微软雅黑" panose="020B0503020204020204" charset="-122"/>
                <a:cs typeface="微软雅黑" panose="020B0503020204020204" charset="-122"/>
              </a:rPr>
              <a:t>03</a:t>
            </a:r>
            <a:endParaRPr sz="5500">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417447" y="1066291"/>
            <a:ext cx="9311640" cy="1409700"/>
          </a:xfrm>
          <a:prstGeom prst="rect">
            <a:avLst/>
          </a:prstGeom>
        </p:spPr>
        <p:txBody>
          <a:bodyPr vert="horz" wrap="square" lIns="0" tIns="0" rIns="0" bIns="0" rtlCol="0">
            <a:spAutoFit/>
          </a:bodyPr>
          <a:lstStyle/>
          <a:p>
            <a:pPr marL="23876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创建工业机器人网关物模型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04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在自动跳转的基本信息页面中，选择“网关”类型，编辑模型名称“机器人网关 模型01-姓名”，单击“创建”按钮，进入网关模型配置页。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320795" y="2641092"/>
            <a:ext cx="5550408" cy="38694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317747" y="2638044"/>
            <a:ext cx="5556885" cy="3876040"/>
          </a:xfrm>
          <a:custGeom>
            <a:avLst/>
            <a:gdLst/>
            <a:ahLst/>
            <a:cxnLst/>
            <a:rect l="l" t="t" r="r" b="b"/>
            <a:pathLst>
              <a:path w="5556884" h="3876040">
                <a:moveTo>
                  <a:pt x="0" y="3875532"/>
                </a:moveTo>
                <a:lnTo>
                  <a:pt x="5556504" y="3875532"/>
                </a:lnTo>
                <a:lnTo>
                  <a:pt x="5556504" y="0"/>
                </a:lnTo>
                <a:lnTo>
                  <a:pt x="0" y="0"/>
                </a:lnTo>
                <a:lnTo>
                  <a:pt x="0" y="387553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558289" y="921258"/>
            <a:ext cx="8168640" cy="935355"/>
          </a:xfrm>
          <a:prstGeom prst="rect">
            <a:avLst/>
          </a:prstGeom>
        </p:spPr>
        <p:txBody>
          <a:bodyPr vert="horz" wrap="square" lIns="0" tIns="0" rIns="0" bIns="0" rtlCol="0">
            <a:spAutoFit/>
          </a:bodyPr>
          <a:lstStyle/>
          <a:p>
            <a:pPr marL="224663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创建工业机器人网关物模型</a:t>
            </a:r>
            <a:endParaRPr sz="2800">
              <a:solidFill>
                <a:prstClr val="black"/>
              </a:solidFill>
              <a:latin typeface="微软雅黑" panose="020B0503020204020204" charset="-122"/>
              <a:cs typeface="微软雅黑" panose="020B0503020204020204" charset="-122"/>
            </a:endParaRPr>
          </a:p>
          <a:p>
            <a:pPr marL="12700">
              <a:spcBef>
                <a:spcPts val="1630"/>
              </a:spcBef>
            </a:pPr>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4</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在网关模型配置页，单击“发布”，完成机器人网关物模型的创建。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479803" y="1994916"/>
            <a:ext cx="9232392" cy="40675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476755" y="1991867"/>
            <a:ext cx="9238615" cy="4074160"/>
          </a:xfrm>
          <a:custGeom>
            <a:avLst/>
            <a:gdLst/>
            <a:ahLst/>
            <a:cxnLst/>
            <a:rect l="l" t="t" r="r" b="b"/>
            <a:pathLst>
              <a:path w="9238615" h="4074160">
                <a:moveTo>
                  <a:pt x="0" y="4073652"/>
                </a:moveTo>
                <a:lnTo>
                  <a:pt x="9238488" y="4073652"/>
                </a:lnTo>
                <a:lnTo>
                  <a:pt x="9238488" y="0"/>
                </a:lnTo>
                <a:lnTo>
                  <a:pt x="0" y="0"/>
                </a:lnTo>
                <a:lnTo>
                  <a:pt x="0" y="407365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558289" y="6224727"/>
            <a:ext cx="6931659"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网关物</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型可</a:t>
            </a:r>
            <a:r>
              <a:rPr sz="1600" dirty="0">
                <a:solidFill>
                  <a:prstClr val="black"/>
                </a:solidFill>
                <a:latin typeface="宋体" pitchFamily="2" charset="-122"/>
                <a:cs typeface="宋体" pitchFamily="2" charset="-122"/>
              </a:rPr>
              <a:t>以</a:t>
            </a:r>
            <a:r>
              <a:rPr sz="1600" spc="-5" dirty="0">
                <a:solidFill>
                  <a:prstClr val="black"/>
                </a:solidFill>
                <a:latin typeface="宋体" pitchFamily="2" charset="-122"/>
                <a:cs typeface="宋体" pitchFamily="2" charset="-122"/>
              </a:rPr>
              <a:t>自定义</a:t>
            </a:r>
            <a:r>
              <a:rPr sz="1600" dirty="0">
                <a:solidFill>
                  <a:prstClr val="black"/>
                </a:solidFill>
                <a:latin typeface="宋体" pitchFamily="2" charset="-122"/>
                <a:cs typeface="宋体" pitchFamily="2" charset="-122"/>
              </a:rPr>
              <a:t>配</a:t>
            </a:r>
            <a:r>
              <a:rPr sz="1600" spc="-5" dirty="0">
                <a:solidFill>
                  <a:prstClr val="black"/>
                </a:solidFill>
                <a:latin typeface="宋体" pitchFamily="2" charset="-122"/>
                <a:cs typeface="宋体" pitchFamily="2" charset="-122"/>
              </a:rPr>
              <a:t>置，</a:t>
            </a:r>
            <a:r>
              <a:rPr sz="1600" dirty="0">
                <a:solidFill>
                  <a:prstClr val="black"/>
                </a:solidFill>
                <a:latin typeface="宋体" pitchFamily="2" charset="-122"/>
                <a:cs typeface="宋体" pitchFamily="2" charset="-122"/>
              </a:rPr>
              <a:t>但</a:t>
            </a:r>
            <a:r>
              <a:rPr sz="1600" spc="-5" dirty="0">
                <a:solidFill>
                  <a:prstClr val="black"/>
                </a:solidFill>
                <a:latin typeface="宋体" pitchFamily="2" charset="-122"/>
                <a:cs typeface="宋体" pitchFamily="2" charset="-122"/>
              </a:rPr>
              <a:t>不是本</a:t>
            </a:r>
            <a:r>
              <a:rPr sz="1600" dirty="0">
                <a:solidFill>
                  <a:prstClr val="black"/>
                </a:solidFill>
                <a:latin typeface="宋体" pitchFamily="2" charset="-122"/>
                <a:cs typeface="宋体" pitchFamily="2" charset="-122"/>
              </a:rPr>
              <a:t>书</a:t>
            </a:r>
            <a:r>
              <a:rPr sz="1600" spc="-5" dirty="0">
                <a:solidFill>
                  <a:prstClr val="black"/>
                </a:solidFill>
                <a:latin typeface="宋体" pitchFamily="2" charset="-122"/>
                <a:cs typeface="宋体" pitchFamily="2" charset="-122"/>
              </a:rPr>
              <a:t>重点</a:t>
            </a:r>
            <a:r>
              <a:rPr sz="1600" dirty="0">
                <a:solidFill>
                  <a:prstClr val="black"/>
                </a:solidFill>
                <a:latin typeface="宋体" pitchFamily="2" charset="-122"/>
                <a:cs typeface="宋体" pitchFamily="2" charset="-122"/>
              </a:rPr>
              <a:t>内</a:t>
            </a:r>
            <a:r>
              <a:rPr sz="1600" spc="-5" dirty="0">
                <a:solidFill>
                  <a:prstClr val="black"/>
                </a:solidFill>
                <a:latin typeface="宋体" pitchFamily="2" charset="-122"/>
                <a:cs typeface="宋体" pitchFamily="2" charset="-122"/>
              </a:rPr>
              <a:t>容，故</a:t>
            </a:r>
            <a:r>
              <a:rPr sz="1600" dirty="0">
                <a:solidFill>
                  <a:prstClr val="black"/>
                </a:solidFill>
                <a:latin typeface="宋体" pitchFamily="2" charset="-122"/>
                <a:cs typeface="宋体" pitchFamily="2" charset="-122"/>
              </a:rPr>
              <a:t>不</a:t>
            </a:r>
            <a:r>
              <a:rPr sz="1600" spc="-5" dirty="0">
                <a:solidFill>
                  <a:prstClr val="black"/>
                </a:solidFill>
                <a:latin typeface="宋体" pitchFamily="2" charset="-122"/>
                <a:cs typeface="宋体" pitchFamily="2" charset="-122"/>
              </a:rPr>
              <a:t>展开</a:t>
            </a:r>
            <a:r>
              <a:rPr sz="1600" dirty="0">
                <a:solidFill>
                  <a:prstClr val="black"/>
                </a:solidFill>
                <a:latin typeface="宋体" pitchFamily="2" charset="-122"/>
                <a:cs typeface="宋体" pitchFamily="2" charset="-122"/>
              </a:rPr>
              <a:t>描</a:t>
            </a:r>
            <a:r>
              <a:rPr sz="1600" spc="-5" dirty="0">
                <a:solidFill>
                  <a:prstClr val="black"/>
                </a:solidFill>
                <a:latin typeface="宋体" pitchFamily="2" charset="-122"/>
                <a:cs typeface="宋体" pitchFamily="2" charset="-122"/>
              </a:rPr>
              <a:t>述。</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00429" y="1066291"/>
            <a:ext cx="9309735" cy="1124585"/>
          </a:xfrm>
          <a:prstGeom prst="rect">
            <a:avLst/>
          </a:prstGeom>
        </p:spPr>
        <p:txBody>
          <a:bodyPr vert="horz" wrap="square" lIns="0" tIns="0" rIns="0" bIns="0" rtlCol="0">
            <a:spAutoFit/>
          </a:bodyPr>
          <a:lstStyle/>
          <a:p>
            <a:pPr marL="2704465"/>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创建工业机器人设备物模型</a:t>
            </a:r>
            <a:endParaRPr sz="2800">
              <a:solidFill>
                <a:prstClr val="black"/>
              </a:solidFill>
              <a:latin typeface="微软雅黑" panose="020B0503020204020204" charset="-122"/>
              <a:cs typeface="微软雅黑" panose="020B0503020204020204" charset="-122"/>
            </a:endParaRPr>
          </a:p>
          <a:p>
            <a:pPr marL="12700">
              <a:spcBef>
                <a:spcPts val="3120"/>
              </a:spcBef>
            </a:pPr>
            <a:r>
              <a:rPr b="1" spc="-5"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骤1</a:t>
            </a:r>
            <a:r>
              <a:rPr spc="-5" dirty="0">
                <a:solidFill>
                  <a:prstClr val="black"/>
                </a:solidFill>
                <a:latin typeface="微软雅黑" panose="020B0503020204020204" charset="-122"/>
                <a:cs typeface="微软雅黑" panose="020B0503020204020204" charset="-122"/>
              </a:rPr>
              <a:t>：进入工业数字孪生建模平台的物模型列表界面，单击创建进入物模型创建界面。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021080" y="2517647"/>
            <a:ext cx="10149840" cy="36225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018032" y="2514600"/>
            <a:ext cx="10156190" cy="3629025"/>
          </a:xfrm>
          <a:custGeom>
            <a:avLst/>
            <a:gdLst/>
            <a:ahLst/>
            <a:cxnLst/>
            <a:rect l="l" t="t" r="r" b="b"/>
            <a:pathLst>
              <a:path w="10156190" h="3629025">
                <a:moveTo>
                  <a:pt x="0" y="3628644"/>
                </a:moveTo>
                <a:lnTo>
                  <a:pt x="10155936" y="3628644"/>
                </a:lnTo>
                <a:lnTo>
                  <a:pt x="10155936" y="0"/>
                </a:lnTo>
                <a:lnTo>
                  <a:pt x="0" y="0"/>
                </a:lnTo>
                <a:lnTo>
                  <a:pt x="0" y="362864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925827" y="1066291"/>
            <a:ext cx="7254240" cy="1029969"/>
          </a:xfrm>
          <a:prstGeom prst="rect">
            <a:avLst/>
          </a:prstGeom>
        </p:spPr>
        <p:txBody>
          <a:bodyPr vert="horz" wrap="square" lIns="0" tIns="0" rIns="0" bIns="0" rtlCol="0">
            <a:spAutoFit/>
          </a:bodyPr>
          <a:lstStyle/>
          <a:p>
            <a:pPr marL="1878965"/>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创建工业机器人设备物模型</a:t>
            </a:r>
            <a:endParaRPr sz="2800">
              <a:solidFill>
                <a:prstClr val="black"/>
              </a:solidFill>
              <a:latin typeface="微软雅黑" panose="020B0503020204020204" charset="-122"/>
              <a:cs typeface="微软雅黑" panose="020B0503020204020204" charset="-122"/>
            </a:endParaRPr>
          </a:p>
          <a:p>
            <a:pPr marL="12700">
              <a:spcBef>
                <a:spcPts val="237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在弹出来的物模型创建的基本信息界面中，选择“设备”。</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235451" y="2330195"/>
            <a:ext cx="5721095" cy="42260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232404" y="2327148"/>
            <a:ext cx="5727700" cy="4232275"/>
          </a:xfrm>
          <a:custGeom>
            <a:avLst/>
            <a:gdLst/>
            <a:ahLst/>
            <a:cxnLst/>
            <a:rect l="l" t="t" r="r" b="b"/>
            <a:pathLst>
              <a:path w="5727700" h="4232275">
                <a:moveTo>
                  <a:pt x="0" y="4232148"/>
                </a:moveTo>
                <a:lnTo>
                  <a:pt x="5727192" y="4232148"/>
                </a:lnTo>
                <a:lnTo>
                  <a:pt x="5727192" y="0"/>
                </a:lnTo>
                <a:lnTo>
                  <a:pt x="0" y="0"/>
                </a:lnTo>
                <a:lnTo>
                  <a:pt x="0" y="423214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77544" y="1066291"/>
            <a:ext cx="9780270" cy="1415415"/>
          </a:xfrm>
          <a:prstGeom prst="rect">
            <a:avLst/>
          </a:prstGeom>
        </p:spPr>
        <p:txBody>
          <a:bodyPr vert="horz" wrap="square" lIns="0" tIns="0" rIns="0" bIns="0" rtlCol="0">
            <a:spAutoFit/>
          </a:bodyPr>
          <a:lstStyle/>
          <a:p>
            <a:pPr marL="57785" algn="ctr"/>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创建工业机器人设备物模型</a:t>
            </a:r>
            <a:endParaRPr sz="2800">
              <a:solidFill>
                <a:prstClr val="black"/>
              </a:solidFill>
              <a:latin typeface="微软雅黑" panose="020B0503020204020204" charset="-122"/>
              <a:cs typeface="微软雅黑" panose="020B0503020204020204" charset="-122"/>
            </a:endParaRPr>
          </a:p>
          <a:p>
            <a:pPr marL="12700">
              <a:spcBef>
                <a:spcPts val="217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：在根云工业数字孪生建模平台，有两种设备物模型的创建方式，分别为基于模板创建</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和自定义创建。本任务选择基于模板创建的方式。</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840736" y="2602991"/>
            <a:ext cx="6957059" cy="39425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837688" y="2599944"/>
            <a:ext cx="6963409" cy="3949065"/>
          </a:xfrm>
          <a:custGeom>
            <a:avLst/>
            <a:gdLst/>
            <a:ahLst/>
            <a:cxnLst/>
            <a:rect l="l" t="t" r="r" b="b"/>
            <a:pathLst>
              <a:path w="6963409" h="3949065">
                <a:moveTo>
                  <a:pt x="0" y="3948684"/>
                </a:moveTo>
                <a:lnTo>
                  <a:pt x="6963156" y="3948684"/>
                </a:lnTo>
                <a:lnTo>
                  <a:pt x="6963156" y="0"/>
                </a:lnTo>
                <a:lnTo>
                  <a:pt x="0" y="0"/>
                </a:lnTo>
                <a:lnTo>
                  <a:pt x="0" y="394868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729996" y="2795015"/>
            <a:ext cx="5474208" cy="35204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726948" y="2791967"/>
            <a:ext cx="5480685" cy="3526790"/>
          </a:xfrm>
          <a:custGeom>
            <a:avLst/>
            <a:gdLst/>
            <a:ahLst/>
            <a:cxnLst/>
            <a:rect l="l" t="t" r="r" b="b"/>
            <a:pathLst>
              <a:path w="5480685" h="3526790">
                <a:moveTo>
                  <a:pt x="0" y="3526536"/>
                </a:moveTo>
                <a:lnTo>
                  <a:pt x="5480304" y="3526536"/>
                </a:lnTo>
                <a:lnTo>
                  <a:pt x="5480304" y="0"/>
                </a:lnTo>
                <a:lnTo>
                  <a:pt x="0" y="0"/>
                </a:lnTo>
                <a:lnTo>
                  <a:pt x="0" y="3526536"/>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p:nvPr/>
        </p:nvSpPr>
        <p:spPr>
          <a:xfrm>
            <a:off x="7258811" y="2795015"/>
            <a:ext cx="3604259" cy="352044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7255764" y="2791967"/>
            <a:ext cx="3610610" cy="3526790"/>
          </a:xfrm>
          <a:custGeom>
            <a:avLst/>
            <a:gdLst/>
            <a:ahLst/>
            <a:cxnLst/>
            <a:rect l="l" t="t" r="r" b="b"/>
            <a:pathLst>
              <a:path w="3610609" h="3526790">
                <a:moveTo>
                  <a:pt x="0" y="3526536"/>
                </a:moveTo>
                <a:lnTo>
                  <a:pt x="3610355" y="3526536"/>
                </a:lnTo>
                <a:lnTo>
                  <a:pt x="3610355" y="0"/>
                </a:lnTo>
                <a:lnTo>
                  <a:pt x="0" y="0"/>
                </a:lnTo>
                <a:lnTo>
                  <a:pt x="0" y="3526536"/>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p:nvPr/>
        </p:nvSpPr>
        <p:spPr>
          <a:xfrm>
            <a:off x="750214" y="1626626"/>
            <a:ext cx="5375275" cy="903605"/>
          </a:xfrm>
          <a:prstGeom prst="rect">
            <a:avLst/>
          </a:prstGeom>
        </p:spPr>
        <p:txBody>
          <a:bodyPr vert="horz" wrap="square" lIns="0" tIns="0" rIns="0" bIns="0" rtlCol="0">
            <a:spAutoFit/>
          </a:bodyPr>
          <a:lstStyle/>
          <a:p>
            <a:pPr marL="12700" marR="5080" algn="just">
              <a:lnSpc>
                <a:spcPct val="120000"/>
              </a:lnSpc>
            </a:pPr>
            <a:r>
              <a:rPr sz="1600" spc="15" dirty="0">
                <a:solidFill>
                  <a:prstClr val="black"/>
                </a:solidFill>
                <a:latin typeface="微软雅黑" panose="020B0503020204020204" charset="-122"/>
                <a:cs typeface="微软雅黑" panose="020B0503020204020204" charset="-122"/>
              </a:rPr>
              <a:t>①基于模板创建：为了方便大家学习操</a:t>
            </a:r>
            <a:r>
              <a:rPr sz="1600" spc="20" dirty="0">
                <a:solidFill>
                  <a:prstClr val="black"/>
                </a:solidFill>
                <a:latin typeface="微软雅黑" panose="020B0503020204020204" charset="-122"/>
                <a:cs typeface="微软雅黑" panose="020B0503020204020204" charset="-122"/>
              </a:rPr>
              <a:t>作</a:t>
            </a:r>
            <a:r>
              <a:rPr sz="1600" spc="15" dirty="0">
                <a:solidFill>
                  <a:prstClr val="black"/>
                </a:solidFill>
                <a:latin typeface="微软雅黑" panose="020B0503020204020204" charset="-122"/>
                <a:cs typeface="微软雅黑" panose="020B0503020204020204" charset="-122"/>
              </a:rPr>
              <a:t>，系统内置了一些 设备物模型的模</a:t>
            </a:r>
            <a:r>
              <a:rPr sz="1600" spc="20" dirty="0">
                <a:solidFill>
                  <a:prstClr val="black"/>
                </a:solidFill>
                <a:latin typeface="微软雅黑" panose="020B0503020204020204" charset="-122"/>
                <a:cs typeface="微软雅黑" panose="020B0503020204020204" charset="-122"/>
              </a:rPr>
              <a:t>板</a:t>
            </a:r>
            <a:r>
              <a:rPr sz="1600" spc="15" dirty="0">
                <a:solidFill>
                  <a:prstClr val="black"/>
                </a:solidFill>
                <a:latin typeface="微软雅黑" panose="020B0503020204020204" charset="-122"/>
                <a:cs typeface="微软雅黑" panose="020B0503020204020204" charset="-122"/>
              </a:rPr>
              <a:t>，可以选择基于对应设备的物模型模板直 </a:t>
            </a:r>
            <a:r>
              <a:rPr sz="1600" spc="-5" dirty="0">
                <a:solidFill>
                  <a:prstClr val="black"/>
                </a:solidFill>
                <a:latin typeface="微软雅黑" panose="020B0503020204020204" charset="-122"/>
                <a:cs typeface="微软雅黑" panose="020B0503020204020204" charset="-122"/>
              </a:rPr>
              <a:t>接创建，完成基本信息填写。</a:t>
            </a:r>
            <a:endParaRPr sz="1600">
              <a:solidFill>
                <a:prstClr val="black"/>
              </a:solidFill>
              <a:latin typeface="微软雅黑" panose="020B0503020204020204" charset="-122"/>
              <a:cs typeface="微软雅黑" panose="020B0503020204020204" charset="-122"/>
            </a:endParaRPr>
          </a:p>
        </p:txBody>
      </p:sp>
      <p:sp>
        <p:nvSpPr>
          <p:cNvPr id="12" name="object 12"/>
          <p:cNvSpPr txBox="1"/>
          <p:nvPr/>
        </p:nvSpPr>
        <p:spPr>
          <a:xfrm>
            <a:off x="1609089" y="6447083"/>
            <a:ext cx="5308600" cy="228600"/>
          </a:xfrm>
          <a:prstGeom prst="rect">
            <a:avLst/>
          </a:prstGeom>
        </p:spPr>
        <p:txBody>
          <a:bodyPr vert="horz" wrap="square" lIns="0" tIns="0" rIns="0" bIns="0" rtlCol="0">
            <a:spAutoFit/>
          </a:bodyPr>
          <a:lstStyle/>
          <a:p>
            <a:pPr marL="12700">
              <a:lnSpc>
                <a:spcPts val="1790"/>
              </a:lnSpc>
            </a:pP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基于模</a:t>
            </a:r>
            <a:r>
              <a:rPr sz="1600" dirty="0">
                <a:solidFill>
                  <a:prstClr val="black"/>
                </a:solidFill>
                <a:latin typeface="宋体" pitchFamily="2" charset="-122"/>
                <a:cs typeface="宋体" pitchFamily="2" charset="-122"/>
              </a:rPr>
              <a:t>板</a:t>
            </a:r>
            <a:r>
              <a:rPr sz="1600" spc="-5" dirty="0">
                <a:solidFill>
                  <a:prstClr val="black"/>
                </a:solidFill>
                <a:latin typeface="宋体" pitchFamily="2" charset="-122"/>
                <a:cs typeface="宋体" pitchFamily="2" charset="-122"/>
              </a:rPr>
              <a:t>创建</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模型，</a:t>
            </a:r>
            <a:r>
              <a:rPr sz="1600" dirty="0">
                <a:solidFill>
                  <a:prstClr val="black"/>
                </a:solidFill>
                <a:latin typeface="宋体" pitchFamily="2" charset="-122"/>
                <a:cs typeface="宋体" pitchFamily="2" charset="-122"/>
              </a:rPr>
              <a:t>系</a:t>
            </a:r>
            <a:r>
              <a:rPr sz="1600" spc="-5" dirty="0">
                <a:solidFill>
                  <a:prstClr val="black"/>
                </a:solidFill>
                <a:latin typeface="宋体" pitchFamily="2" charset="-122"/>
                <a:cs typeface="宋体" pitchFamily="2" charset="-122"/>
              </a:rPr>
              <a:t>统自</a:t>
            </a:r>
            <a:r>
              <a:rPr sz="1600" dirty="0">
                <a:solidFill>
                  <a:prstClr val="black"/>
                </a:solidFill>
                <a:latin typeface="宋体" pitchFamily="2" charset="-122"/>
                <a:cs typeface="宋体" pitchFamily="2" charset="-122"/>
              </a:rPr>
              <a:t>带</a:t>
            </a:r>
            <a:r>
              <a:rPr sz="1600" spc="-5" dirty="0">
                <a:solidFill>
                  <a:prstClr val="black"/>
                </a:solidFill>
                <a:latin typeface="宋体" pitchFamily="2" charset="-122"/>
                <a:cs typeface="宋体" pitchFamily="2" charset="-122"/>
              </a:rPr>
              <a:t>一部分</a:t>
            </a:r>
            <a:r>
              <a:rPr sz="1600" dirty="0">
                <a:solidFill>
                  <a:prstClr val="black"/>
                </a:solidFill>
                <a:latin typeface="宋体" pitchFamily="2" charset="-122"/>
                <a:cs typeface="宋体" pitchFamily="2" charset="-122"/>
              </a:rPr>
              <a:t>常</a:t>
            </a:r>
            <a:r>
              <a:rPr sz="1600" spc="-5" dirty="0">
                <a:solidFill>
                  <a:prstClr val="black"/>
                </a:solidFill>
                <a:latin typeface="宋体" pitchFamily="2" charset="-122"/>
                <a:cs typeface="宋体" pitchFamily="2" charset="-122"/>
              </a:rPr>
              <a:t>规属</a:t>
            </a:r>
            <a:r>
              <a:rPr sz="1600" spc="5" dirty="0">
                <a:solidFill>
                  <a:prstClr val="black"/>
                </a:solidFill>
                <a:latin typeface="宋体" pitchFamily="2" charset="-122"/>
                <a:cs typeface="宋体" pitchFamily="2" charset="-122"/>
              </a:rPr>
              <a:t>性</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0" name="object 10"/>
          <p:cNvSpPr txBox="1"/>
          <p:nvPr/>
        </p:nvSpPr>
        <p:spPr>
          <a:xfrm>
            <a:off x="3792473" y="920877"/>
            <a:ext cx="7651115" cy="871219"/>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创建工业机器人设备物模型</a:t>
            </a:r>
            <a:endParaRPr sz="2800">
              <a:solidFill>
                <a:prstClr val="black"/>
              </a:solidFill>
              <a:latin typeface="微软雅黑" panose="020B0503020204020204" charset="-122"/>
              <a:cs typeface="微软雅黑" panose="020B0503020204020204" charset="-122"/>
            </a:endParaRPr>
          </a:p>
          <a:p>
            <a:pPr marL="2900680">
              <a:spcBef>
                <a:spcPts val="1380"/>
              </a:spcBef>
            </a:pPr>
            <a:r>
              <a:rPr sz="1600" spc="20" dirty="0">
                <a:solidFill>
                  <a:prstClr val="black"/>
                </a:solidFill>
                <a:latin typeface="微软雅黑" panose="020B0503020204020204" charset="-122"/>
                <a:cs typeface="微软雅黑" panose="020B0503020204020204" charset="-122"/>
              </a:rPr>
              <a:t>②</a:t>
            </a:r>
            <a:r>
              <a:rPr sz="1600" spc="10" dirty="0">
                <a:solidFill>
                  <a:prstClr val="black"/>
                </a:solidFill>
                <a:latin typeface="微软雅黑" panose="020B0503020204020204" charset="-122"/>
                <a:cs typeface="微软雅黑" panose="020B0503020204020204" charset="-122"/>
              </a:rPr>
              <a:t>自定义创建</a:t>
            </a:r>
            <a:r>
              <a:rPr sz="1600" spc="2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在创建界</a:t>
            </a:r>
            <a:r>
              <a:rPr sz="1600" spc="30" dirty="0">
                <a:solidFill>
                  <a:prstClr val="black"/>
                </a:solidFill>
                <a:latin typeface="微软雅黑" panose="020B0503020204020204" charset="-122"/>
                <a:cs typeface="微软雅黑" panose="020B0503020204020204" charset="-122"/>
              </a:rPr>
              <a:t>面</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类</a:t>
            </a:r>
            <a:r>
              <a:rPr sz="1600" spc="10" dirty="0">
                <a:solidFill>
                  <a:prstClr val="black"/>
                </a:solidFill>
                <a:latin typeface="微软雅黑" panose="020B0503020204020204" charset="-122"/>
                <a:cs typeface="微软雅黑" panose="020B0503020204020204" charset="-122"/>
              </a:rPr>
              <a:t>型选</a:t>
            </a:r>
            <a:r>
              <a:rPr sz="1600" spc="20" dirty="0">
                <a:solidFill>
                  <a:prstClr val="black"/>
                </a:solidFill>
                <a:latin typeface="微软雅黑" panose="020B0503020204020204" charset="-122"/>
                <a:cs typeface="微软雅黑" panose="020B0503020204020204" charset="-122"/>
              </a:rPr>
              <a:t>择</a:t>
            </a:r>
            <a:r>
              <a:rPr sz="1600" spc="10" dirty="0">
                <a:solidFill>
                  <a:prstClr val="black"/>
                </a:solidFill>
                <a:latin typeface="微软雅黑" panose="020B0503020204020204" charset="-122"/>
                <a:cs typeface="微软雅黑" panose="020B0503020204020204" charset="-122"/>
              </a:rPr>
              <a:t>“设备</a:t>
            </a:r>
            <a:r>
              <a:rPr sz="1600" spc="2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；物</a:t>
            </a:r>
            <a:endParaRPr sz="1600">
              <a:solidFill>
                <a:prstClr val="black"/>
              </a:solidFill>
              <a:latin typeface="微软雅黑" panose="020B0503020204020204" charset="-122"/>
              <a:cs typeface="微软雅黑" panose="020B0503020204020204" charset="-122"/>
            </a:endParaRPr>
          </a:p>
        </p:txBody>
      </p:sp>
      <p:sp>
        <p:nvSpPr>
          <p:cNvPr id="11" name="object 11"/>
          <p:cNvSpPr txBox="1"/>
          <p:nvPr/>
        </p:nvSpPr>
        <p:spPr>
          <a:xfrm>
            <a:off x="6680961" y="1766453"/>
            <a:ext cx="4761865" cy="903605"/>
          </a:xfrm>
          <a:prstGeom prst="rect">
            <a:avLst/>
          </a:prstGeom>
        </p:spPr>
        <p:txBody>
          <a:bodyPr vert="horz" wrap="square" lIns="0" tIns="0" rIns="0" bIns="0" rtlCol="0">
            <a:spAutoFit/>
          </a:bodyPr>
          <a:lstStyle/>
          <a:p>
            <a:pPr marL="12700" marR="5080" algn="just">
              <a:lnSpc>
                <a:spcPct val="120000"/>
              </a:lnSpc>
            </a:pPr>
            <a:r>
              <a:rPr sz="1600" spc="20" dirty="0">
                <a:solidFill>
                  <a:prstClr val="black"/>
                </a:solidFill>
                <a:latin typeface="微软雅黑" panose="020B0503020204020204" charset="-122"/>
                <a:cs typeface="微软雅黑" panose="020B0503020204020204" charset="-122"/>
              </a:rPr>
              <a:t>联方式选</a:t>
            </a:r>
            <a:r>
              <a:rPr sz="1600" spc="5" dirty="0">
                <a:solidFill>
                  <a:prstClr val="black"/>
                </a:solidFill>
                <a:latin typeface="微软雅黑" panose="020B0503020204020204" charset="-122"/>
                <a:cs typeface="微软雅黑" panose="020B0503020204020204" charset="-122"/>
              </a:rPr>
              <a:t>择</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非</a:t>
            </a:r>
            <a:r>
              <a:rPr sz="1600" spc="10" dirty="0">
                <a:solidFill>
                  <a:prstClr val="black"/>
                </a:solidFill>
                <a:latin typeface="微软雅黑" panose="020B0503020204020204" charset="-122"/>
                <a:cs typeface="微软雅黑" panose="020B0503020204020204" charset="-122"/>
              </a:rPr>
              <a:t>直</a:t>
            </a:r>
            <a:r>
              <a:rPr sz="1600" spc="20" dirty="0">
                <a:solidFill>
                  <a:prstClr val="black"/>
                </a:solidFill>
                <a:latin typeface="微软雅黑" panose="020B0503020204020204" charset="-122"/>
                <a:cs typeface="微软雅黑" panose="020B0503020204020204" charset="-122"/>
              </a:rPr>
              <a:t>连</a:t>
            </a:r>
            <a:r>
              <a:rPr sz="1600" spc="10" dirty="0">
                <a:solidFill>
                  <a:prstClr val="black"/>
                </a:solidFill>
                <a:latin typeface="微软雅黑" panose="020B0503020204020204" charset="-122"/>
                <a:cs typeface="微软雅黑" panose="020B0503020204020204" charset="-122"/>
              </a:rPr>
              <a:t>”；模型</a:t>
            </a:r>
            <a:r>
              <a:rPr sz="1600" spc="25" dirty="0">
                <a:solidFill>
                  <a:prstClr val="black"/>
                </a:solidFill>
                <a:latin typeface="微软雅黑" panose="020B0503020204020204" charset="-122"/>
                <a:cs typeface="微软雅黑" panose="020B0503020204020204" charset="-122"/>
              </a:rPr>
              <a:t>名称</a:t>
            </a:r>
            <a:r>
              <a:rPr sz="1600" spc="10" dirty="0">
                <a:solidFill>
                  <a:prstClr val="black"/>
                </a:solidFill>
                <a:latin typeface="微软雅黑" panose="020B0503020204020204" charset="-122"/>
                <a:cs typeface="微软雅黑" panose="020B0503020204020204" charset="-122"/>
              </a:rPr>
              <a:t>“工业机器</a:t>
            </a:r>
            <a:r>
              <a:rPr sz="1600" spc="25" dirty="0">
                <a:solidFill>
                  <a:prstClr val="black"/>
                </a:solidFill>
                <a:latin typeface="微软雅黑" panose="020B0503020204020204" charset="-122"/>
                <a:cs typeface="微软雅黑" panose="020B0503020204020204" charset="-122"/>
              </a:rPr>
              <a:t>人</a:t>
            </a:r>
            <a:r>
              <a:rPr sz="1600" spc="1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  </a:t>
            </a:r>
            <a:r>
              <a:rPr sz="1600" spc="5" dirty="0">
                <a:solidFill>
                  <a:prstClr val="black"/>
                </a:solidFill>
                <a:latin typeface="微软雅黑" panose="020B0503020204020204" charset="-122"/>
                <a:cs typeface="微软雅黑" panose="020B0503020204020204" charset="-122"/>
              </a:rPr>
              <a:t>01-</a:t>
            </a:r>
            <a:r>
              <a:rPr sz="1600" spc="1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分</a:t>
            </a:r>
            <a:r>
              <a:rPr sz="1600" spc="15" dirty="0">
                <a:solidFill>
                  <a:prstClr val="black"/>
                </a:solidFill>
                <a:latin typeface="微软雅黑" panose="020B0503020204020204" charset="-122"/>
                <a:cs typeface="微软雅黑" panose="020B0503020204020204" charset="-122"/>
              </a:rPr>
              <a:t>类选</a:t>
            </a:r>
            <a:r>
              <a:rPr sz="1600" spc="20"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“工业机器</a:t>
            </a:r>
            <a:r>
              <a:rPr sz="1600" spc="10" dirty="0">
                <a:solidFill>
                  <a:prstClr val="black"/>
                </a:solidFill>
                <a:latin typeface="微软雅黑" panose="020B0503020204020204" charset="-122"/>
                <a:cs typeface="微软雅黑" panose="020B0503020204020204" charset="-122"/>
              </a:rPr>
              <a:t>人</a:t>
            </a:r>
            <a:r>
              <a:rPr sz="1600" spc="2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搬运机器人</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最后单击创</a:t>
            </a:r>
            <a:r>
              <a:rPr sz="1600" spc="-15"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，进入设备模型配置</a:t>
            </a:r>
            <a:r>
              <a:rPr sz="1600"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，完</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创建。</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3232404" y="2426208"/>
            <a:ext cx="7776971" cy="37200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3229355" y="2423160"/>
            <a:ext cx="7783195" cy="3726179"/>
          </a:xfrm>
          <a:custGeom>
            <a:avLst/>
            <a:gdLst/>
            <a:ahLst/>
            <a:cxnLst/>
            <a:rect l="l" t="t" r="r" b="b"/>
            <a:pathLst>
              <a:path w="7783195" h="3726179">
                <a:moveTo>
                  <a:pt x="0" y="3726179"/>
                </a:moveTo>
                <a:lnTo>
                  <a:pt x="7783068" y="3726179"/>
                </a:lnTo>
                <a:lnTo>
                  <a:pt x="7783068" y="0"/>
                </a:lnTo>
                <a:lnTo>
                  <a:pt x="0" y="0"/>
                </a:lnTo>
                <a:lnTo>
                  <a:pt x="0" y="3726179"/>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261999" y="1066291"/>
            <a:ext cx="9670415" cy="1292225"/>
          </a:xfrm>
          <a:prstGeom prst="rect">
            <a:avLst/>
          </a:prstGeom>
        </p:spPr>
        <p:txBody>
          <a:bodyPr vert="horz" wrap="square" lIns="0" tIns="0" rIns="0" bIns="0" rtlCol="0">
            <a:spAutoFit/>
          </a:bodyPr>
          <a:lstStyle/>
          <a:p>
            <a:pPr marL="254317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添加物模型原生属性并发布</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855"/>
              </a:spcBef>
            </a:pPr>
            <a:r>
              <a:rPr sz="1600" b="1" spc="30" dirty="0">
                <a:solidFill>
                  <a:prstClr val="black"/>
                </a:solidFill>
                <a:latin typeface="微软雅黑" panose="020B0503020204020204" charset="-122"/>
                <a:cs typeface="微软雅黑" panose="020B0503020204020204" charset="-122"/>
              </a:rPr>
              <a:t>操</a:t>
            </a:r>
            <a:r>
              <a:rPr sz="1600" b="1" spc="15" dirty="0">
                <a:solidFill>
                  <a:prstClr val="black"/>
                </a:solidFill>
                <a:latin typeface="微软雅黑" panose="020B0503020204020204" charset="-122"/>
                <a:cs typeface="微软雅黑" panose="020B0503020204020204" charset="-122"/>
              </a:rPr>
              <a:t>作</a:t>
            </a:r>
            <a:r>
              <a:rPr sz="1600" b="1" spc="30" dirty="0">
                <a:solidFill>
                  <a:prstClr val="black"/>
                </a:solidFill>
                <a:latin typeface="微软雅黑" panose="020B0503020204020204" charset="-122"/>
                <a:cs typeface="微软雅黑" panose="020B0503020204020204" charset="-122"/>
              </a:rPr>
              <a:t>步骤</a:t>
            </a:r>
            <a:r>
              <a:rPr sz="1600" b="1" spc="20" dirty="0">
                <a:solidFill>
                  <a:prstClr val="black"/>
                </a:solidFill>
                <a:latin typeface="微软雅黑" panose="020B0503020204020204" charset="-122"/>
                <a:cs typeface="微软雅黑" panose="020B0503020204020204" charset="-122"/>
              </a:rPr>
              <a:t>1</a:t>
            </a:r>
            <a:r>
              <a:rPr sz="1600" spc="2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完</a:t>
            </a:r>
            <a:r>
              <a:rPr sz="1600" spc="15" dirty="0">
                <a:solidFill>
                  <a:prstClr val="black"/>
                </a:solidFill>
                <a:latin typeface="微软雅黑" panose="020B0503020204020204" charset="-122"/>
                <a:cs typeface="微软雅黑" panose="020B0503020204020204" charset="-122"/>
              </a:rPr>
              <a:t>成</a:t>
            </a:r>
            <a:r>
              <a:rPr sz="1600" spc="30" dirty="0">
                <a:solidFill>
                  <a:prstClr val="black"/>
                </a:solidFill>
                <a:latin typeface="微软雅黑" panose="020B0503020204020204" charset="-122"/>
                <a:cs typeface="微软雅黑" panose="020B0503020204020204" charset="-122"/>
              </a:rPr>
              <a:t>了工业</a:t>
            </a:r>
            <a:r>
              <a:rPr sz="1600" spc="15" dirty="0">
                <a:solidFill>
                  <a:prstClr val="black"/>
                </a:solidFill>
                <a:latin typeface="微软雅黑" panose="020B0503020204020204" charset="-122"/>
                <a:cs typeface="微软雅黑" panose="020B0503020204020204" charset="-122"/>
              </a:rPr>
              <a:t>机</a:t>
            </a:r>
            <a:r>
              <a:rPr sz="1600" spc="30" dirty="0">
                <a:solidFill>
                  <a:prstClr val="black"/>
                </a:solidFill>
                <a:latin typeface="微软雅黑" panose="020B0503020204020204" charset="-122"/>
                <a:cs typeface="微软雅黑" panose="020B0503020204020204" charset="-122"/>
              </a:rPr>
              <a:t>器人</a:t>
            </a:r>
            <a:r>
              <a:rPr sz="1600" spc="15" dirty="0">
                <a:solidFill>
                  <a:prstClr val="black"/>
                </a:solidFill>
                <a:latin typeface="微软雅黑" panose="020B0503020204020204" charset="-122"/>
                <a:cs typeface="微软雅黑" panose="020B0503020204020204" charset="-122"/>
              </a:rPr>
              <a:t>模</a:t>
            </a:r>
            <a:r>
              <a:rPr sz="1600" spc="30" dirty="0">
                <a:solidFill>
                  <a:prstClr val="black"/>
                </a:solidFill>
                <a:latin typeface="微软雅黑" panose="020B0503020204020204" charset="-122"/>
                <a:cs typeface="微软雅黑" panose="020B0503020204020204" charset="-122"/>
              </a:rPr>
              <a:t>型的创</a:t>
            </a:r>
            <a:r>
              <a:rPr sz="1600" spc="15" dirty="0">
                <a:solidFill>
                  <a:prstClr val="black"/>
                </a:solidFill>
                <a:latin typeface="微软雅黑" panose="020B0503020204020204" charset="-122"/>
                <a:cs typeface="微软雅黑" panose="020B0503020204020204" charset="-122"/>
              </a:rPr>
              <a:t>建</a:t>
            </a:r>
            <a:r>
              <a:rPr sz="1600" spc="50" dirty="0">
                <a:solidFill>
                  <a:prstClr val="black"/>
                </a:solidFill>
                <a:latin typeface="微软雅黑" panose="020B0503020204020204" charset="-122"/>
                <a:cs typeface="微软雅黑" panose="020B0503020204020204" charset="-122"/>
              </a:rPr>
              <a:t>后</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会</a:t>
            </a:r>
            <a:r>
              <a:rPr sz="1600" spc="30" dirty="0">
                <a:solidFill>
                  <a:prstClr val="black"/>
                </a:solidFill>
                <a:latin typeface="微软雅黑" panose="020B0503020204020204" charset="-122"/>
                <a:cs typeface="微软雅黑" panose="020B0503020204020204" charset="-122"/>
              </a:rPr>
              <a:t>跳转到</a:t>
            </a:r>
            <a:r>
              <a:rPr sz="1600" spc="15" dirty="0">
                <a:solidFill>
                  <a:prstClr val="black"/>
                </a:solidFill>
                <a:latin typeface="微软雅黑" panose="020B0503020204020204" charset="-122"/>
                <a:cs typeface="微软雅黑" panose="020B0503020204020204" charset="-122"/>
              </a:rPr>
              <a:t>模</a:t>
            </a:r>
            <a:r>
              <a:rPr sz="1600" spc="30" dirty="0">
                <a:solidFill>
                  <a:prstClr val="black"/>
                </a:solidFill>
                <a:latin typeface="微软雅黑" panose="020B0503020204020204" charset="-122"/>
                <a:cs typeface="微软雅黑" panose="020B0503020204020204" charset="-122"/>
              </a:rPr>
              <a:t>型信</a:t>
            </a:r>
            <a:r>
              <a:rPr sz="1600" spc="15" dirty="0">
                <a:solidFill>
                  <a:prstClr val="black"/>
                </a:solidFill>
                <a:latin typeface="微软雅黑" panose="020B0503020204020204" charset="-122"/>
                <a:cs typeface="微软雅黑" panose="020B0503020204020204" charset="-122"/>
              </a:rPr>
              <a:t>息</a:t>
            </a:r>
            <a:r>
              <a:rPr sz="1600" spc="30" dirty="0">
                <a:solidFill>
                  <a:prstClr val="black"/>
                </a:solidFill>
                <a:latin typeface="微软雅黑" panose="020B0503020204020204" charset="-122"/>
                <a:cs typeface="微软雅黑" panose="020B0503020204020204" charset="-122"/>
              </a:rPr>
              <a:t>界</a:t>
            </a:r>
            <a:r>
              <a:rPr sz="1600" spc="40" dirty="0">
                <a:solidFill>
                  <a:prstClr val="black"/>
                </a:solidFill>
                <a:latin typeface="微软雅黑" panose="020B0503020204020204" charset="-122"/>
                <a:cs typeface="微软雅黑" panose="020B0503020204020204" charset="-122"/>
              </a:rPr>
              <a:t>面</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单</a:t>
            </a:r>
            <a:r>
              <a:rPr sz="1600" spc="30" dirty="0">
                <a:solidFill>
                  <a:prstClr val="black"/>
                </a:solidFill>
                <a:latin typeface="微软雅黑" panose="020B0503020204020204" charset="-122"/>
                <a:cs typeface="微软雅黑" panose="020B0503020204020204" charset="-122"/>
              </a:rPr>
              <a:t>击“</a:t>
            </a:r>
            <a:r>
              <a:rPr sz="1600" spc="15" dirty="0">
                <a:solidFill>
                  <a:prstClr val="black"/>
                </a:solidFill>
                <a:latin typeface="微软雅黑" panose="020B0503020204020204" charset="-122"/>
                <a:cs typeface="微软雅黑" panose="020B0503020204020204" charset="-122"/>
              </a:rPr>
              <a:t>添</a:t>
            </a:r>
            <a:r>
              <a:rPr sz="1600" spc="30" dirty="0">
                <a:solidFill>
                  <a:prstClr val="black"/>
                </a:solidFill>
                <a:latin typeface="微软雅黑" panose="020B0503020204020204" charset="-122"/>
                <a:cs typeface="微软雅黑" panose="020B0503020204020204" charset="-122"/>
              </a:rPr>
              <a:t>加属性</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按钮</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开始配置 </a:t>
            </a:r>
            <a:r>
              <a:rPr sz="1600" spc="-5" dirty="0">
                <a:solidFill>
                  <a:prstClr val="black"/>
                </a:solidFill>
                <a:latin typeface="微软雅黑" panose="020B0503020204020204" charset="-122"/>
                <a:cs typeface="微软雅黑" panose="020B0503020204020204" charset="-122"/>
              </a:rPr>
              <a:t>模型属性。</a:t>
            </a:r>
            <a:endParaRPr sz="16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8" name="object 8"/>
          <p:cNvSpPr txBox="1"/>
          <p:nvPr/>
        </p:nvSpPr>
        <p:spPr>
          <a:xfrm>
            <a:off x="1261999" y="3191002"/>
            <a:ext cx="1722120" cy="2195830"/>
          </a:xfrm>
          <a:prstGeom prst="rect">
            <a:avLst/>
          </a:prstGeom>
        </p:spPr>
        <p:txBody>
          <a:bodyPr vert="horz" wrap="square" lIns="0" tIns="0" rIns="0" bIns="0" rtlCol="0">
            <a:spAutoFit/>
          </a:bodyPr>
          <a:lstStyle/>
          <a:p>
            <a:pPr marL="12700" marR="5080" algn="just"/>
            <a:r>
              <a:rPr sz="1600" spc="60"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说</a:t>
            </a:r>
            <a:r>
              <a:rPr sz="1600" spc="75" dirty="0">
                <a:solidFill>
                  <a:prstClr val="black"/>
                </a:solidFill>
                <a:latin typeface="宋体" pitchFamily="2" charset="-122"/>
                <a:cs typeface="宋体" pitchFamily="2" charset="-122"/>
              </a:rPr>
              <a:t>明</a:t>
            </a:r>
            <a:r>
              <a:rPr sz="1600" spc="60"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基于系统 </a:t>
            </a:r>
            <a:r>
              <a:rPr sz="1600" spc="60" dirty="0">
                <a:solidFill>
                  <a:prstClr val="black"/>
                </a:solidFill>
                <a:latin typeface="宋体" pitchFamily="2" charset="-122"/>
                <a:cs typeface="宋体" pitchFamily="2" charset="-122"/>
              </a:rPr>
              <a:t>内置</a:t>
            </a:r>
            <a:r>
              <a:rPr sz="1600" spc="75" dirty="0">
                <a:solidFill>
                  <a:prstClr val="black"/>
                </a:solidFill>
                <a:latin typeface="宋体" pitchFamily="2" charset="-122"/>
                <a:cs typeface="宋体" pitchFamily="2" charset="-122"/>
              </a:rPr>
              <a:t>模</a:t>
            </a:r>
            <a:r>
              <a:rPr sz="1600" spc="60" dirty="0">
                <a:solidFill>
                  <a:prstClr val="black"/>
                </a:solidFill>
                <a:latin typeface="宋体" pitchFamily="2" charset="-122"/>
                <a:cs typeface="宋体" pitchFamily="2" charset="-122"/>
              </a:rPr>
              <a:t>板创建的</a:t>
            </a:r>
            <a:r>
              <a:rPr sz="1600" spc="-5" dirty="0">
                <a:solidFill>
                  <a:prstClr val="black"/>
                </a:solidFill>
                <a:latin typeface="宋体" pitchFamily="2" charset="-122"/>
                <a:cs typeface="宋体" pitchFamily="2" charset="-122"/>
              </a:rPr>
              <a:t>物 </a:t>
            </a:r>
            <a:r>
              <a:rPr sz="1600" spc="60" dirty="0">
                <a:solidFill>
                  <a:prstClr val="black"/>
                </a:solidFill>
                <a:latin typeface="宋体" pitchFamily="2" charset="-122"/>
                <a:cs typeface="宋体" pitchFamily="2" charset="-122"/>
              </a:rPr>
              <a:t>模型</a:t>
            </a:r>
            <a:r>
              <a:rPr sz="1600" spc="75" dirty="0">
                <a:solidFill>
                  <a:prstClr val="black"/>
                </a:solidFill>
                <a:latin typeface="宋体" pitchFamily="2" charset="-122"/>
                <a:cs typeface="宋体" pitchFamily="2" charset="-122"/>
              </a:rPr>
              <a:t>，</a:t>
            </a:r>
            <a:r>
              <a:rPr sz="1600" spc="60" dirty="0">
                <a:solidFill>
                  <a:prstClr val="black"/>
                </a:solidFill>
                <a:latin typeface="宋体" pitchFamily="2" charset="-122"/>
                <a:cs typeface="宋体" pitchFamily="2" charset="-122"/>
              </a:rPr>
              <a:t>已内置对应 硬件</a:t>
            </a:r>
            <a:r>
              <a:rPr sz="1600" spc="75" dirty="0">
                <a:solidFill>
                  <a:prstClr val="black"/>
                </a:solidFill>
                <a:latin typeface="宋体" pitchFamily="2" charset="-122"/>
                <a:cs typeface="宋体" pitchFamily="2" charset="-122"/>
              </a:rPr>
              <a:t>设</a:t>
            </a:r>
            <a:r>
              <a:rPr sz="1600" spc="60" dirty="0">
                <a:solidFill>
                  <a:prstClr val="black"/>
                </a:solidFill>
                <a:latin typeface="宋体" pitchFamily="2" charset="-122"/>
                <a:cs typeface="宋体" pitchFamily="2" charset="-122"/>
              </a:rPr>
              <a:t>备中的设</a:t>
            </a:r>
            <a:r>
              <a:rPr sz="1600" spc="-5" dirty="0">
                <a:solidFill>
                  <a:prstClr val="black"/>
                </a:solidFill>
                <a:latin typeface="宋体" pitchFamily="2" charset="-122"/>
                <a:cs typeface="宋体" pitchFamily="2" charset="-122"/>
              </a:rPr>
              <a:t>备 </a:t>
            </a:r>
            <a:r>
              <a:rPr sz="1600" spc="60" dirty="0">
                <a:solidFill>
                  <a:prstClr val="black"/>
                </a:solidFill>
                <a:latin typeface="宋体" pitchFamily="2" charset="-122"/>
                <a:cs typeface="宋体" pitchFamily="2" charset="-122"/>
              </a:rPr>
              <a:t>点表</a:t>
            </a:r>
            <a:r>
              <a:rPr sz="1600" spc="75" dirty="0">
                <a:solidFill>
                  <a:prstClr val="black"/>
                </a:solidFill>
                <a:latin typeface="宋体" pitchFamily="2" charset="-122"/>
                <a:cs typeface="宋体" pitchFamily="2" charset="-122"/>
              </a:rPr>
              <a:t>信</a:t>
            </a:r>
            <a:r>
              <a:rPr sz="1600" spc="70" dirty="0">
                <a:solidFill>
                  <a:prstClr val="black"/>
                </a:solidFill>
                <a:latin typeface="宋体" pitchFamily="2" charset="-122"/>
                <a:cs typeface="宋体" pitchFamily="2" charset="-122"/>
              </a:rPr>
              <a:t>息</a:t>
            </a:r>
            <a:r>
              <a:rPr sz="1600" spc="60" dirty="0">
                <a:solidFill>
                  <a:prstClr val="black"/>
                </a:solidFill>
                <a:latin typeface="宋体" pitchFamily="2" charset="-122"/>
                <a:cs typeface="宋体" pitchFamily="2" charset="-122"/>
              </a:rPr>
              <a:t>，注意： 不包</a:t>
            </a:r>
            <a:r>
              <a:rPr sz="1600" spc="75" dirty="0">
                <a:solidFill>
                  <a:prstClr val="black"/>
                </a:solidFill>
                <a:latin typeface="宋体" pitchFamily="2" charset="-122"/>
                <a:cs typeface="宋体" pitchFamily="2" charset="-122"/>
              </a:rPr>
              <a:t>括</a:t>
            </a:r>
            <a:r>
              <a:rPr sz="1600" spc="60" dirty="0">
                <a:solidFill>
                  <a:prstClr val="black"/>
                </a:solidFill>
                <a:latin typeface="宋体" pitchFamily="2" charset="-122"/>
                <a:cs typeface="宋体" pitchFamily="2" charset="-122"/>
              </a:rPr>
              <a:t>自定义新</a:t>
            </a:r>
            <a:r>
              <a:rPr sz="1600" spc="-5" dirty="0">
                <a:solidFill>
                  <a:prstClr val="black"/>
                </a:solidFill>
                <a:latin typeface="宋体" pitchFamily="2" charset="-122"/>
                <a:cs typeface="宋体" pitchFamily="2" charset="-122"/>
              </a:rPr>
              <a:t>增 </a:t>
            </a:r>
            <a:r>
              <a:rPr sz="1600" spc="60" dirty="0">
                <a:solidFill>
                  <a:prstClr val="black"/>
                </a:solidFill>
                <a:latin typeface="宋体" pitchFamily="2" charset="-122"/>
                <a:cs typeface="宋体" pitchFamily="2" charset="-122"/>
              </a:rPr>
              <a:t>的采</a:t>
            </a:r>
            <a:r>
              <a:rPr sz="1600" spc="75" dirty="0">
                <a:solidFill>
                  <a:prstClr val="black"/>
                </a:solidFill>
                <a:latin typeface="宋体" pitchFamily="2" charset="-122"/>
                <a:cs typeface="宋体" pitchFamily="2" charset="-122"/>
              </a:rPr>
              <a:t>集</a:t>
            </a:r>
            <a:r>
              <a:rPr sz="1600" spc="60" dirty="0">
                <a:solidFill>
                  <a:prstClr val="black"/>
                </a:solidFill>
                <a:latin typeface="宋体" pitchFamily="2" charset="-122"/>
                <a:cs typeface="宋体" pitchFamily="2" charset="-122"/>
              </a:rPr>
              <a:t>点信</a:t>
            </a:r>
            <a:r>
              <a:rPr sz="1600" spc="75" dirty="0">
                <a:solidFill>
                  <a:prstClr val="black"/>
                </a:solidFill>
                <a:latin typeface="宋体" pitchFamily="2" charset="-122"/>
                <a:cs typeface="宋体" pitchFamily="2" charset="-122"/>
              </a:rPr>
              <a:t>息</a:t>
            </a:r>
            <a:r>
              <a:rPr sz="1600" spc="6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需 </a:t>
            </a:r>
            <a:r>
              <a:rPr sz="1600" spc="60" dirty="0">
                <a:solidFill>
                  <a:prstClr val="black"/>
                </a:solidFill>
                <a:latin typeface="宋体" pitchFamily="2" charset="-122"/>
                <a:cs typeface="宋体" pitchFamily="2" charset="-122"/>
              </a:rPr>
              <a:t>要对</a:t>
            </a:r>
            <a:r>
              <a:rPr sz="1600" spc="75" dirty="0">
                <a:solidFill>
                  <a:prstClr val="black"/>
                </a:solidFill>
                <a:latin typeface="宋体" pitchFamily="2" charset="-122"/>
                <a:cs typeface="宋体" pitchFamily="2" charset="-122"/>
              </a:rPr>
              <a:t>应</a:t>
            </a:r>
            <a:r>
              <a:rPr sz="1600" spc="60" dirty="0">
                <a:solidFill>
                  <a:prstClr val="black"/>
                </a:solidFill>
                <a:latin typeface="宋体" pitchFamily="2" charset="-122"/>
                <a:cs typeface="宋体" pitchFamily="2" charset="-122"/>
              </a:rPr>
              <a:t>自定义添</a:t>
            </a:r>
            <a:r>
              <a:rPr sz="1600" spc="-5" dirty="0">
                <a:solidFill>
                  <a:prstClr val="black"/>
                </a:solidFill>
                <a:latin typeface="宋体" pitchFamily="2" charset="-122"/>
                <a:cs typeface="宋体" pitchFamily="2" charset="-122"/>
              </a:rPr>
              <a:t>加 </a:t>
            </a:r>
            <a:r>
              <a:rPr sz="1600"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a:t>
            </a:r>
            <a:endParaRPr sz="1600">
              <a:solidFill>
                <a:prstClr val="black"/>
              </a:solidFill>
              <a:latin typeface="宋体" pitchFamily="2" charset="-122"/>
              <a:cs typeface="宋体" pitchFamily="2" charset="-122"/>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928827" y="1292733"/>
            <a:ext cx="5970905" cy="1332230"/>
          </a:xfrm>
          <a:prstGeom prst="rect">
            <a:avLst/>
          </a:prstGeom>
        </p:spPr>
        <p:txBody>
          <a:bodyPr vert="horz" wrap="square" lIns="0" tIns="0" rIns="0" bIns="0" rtlCol="0">
            <a:spAutoFit/>
          </a:bodyPr>
          <a:lstStyle/>
          <a:p>
            <a:pPr marL="60706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添加物模型原生属性并发布</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165"/>
              </a:spcBef>
            </a:pPr>
            <a:r>
              <a:rPr sz="1600" b="1" spc="-5" dirty="0">
                <a:solidFill>
                  <a:prstClr val="black"/>
                </a:solidFill>
                <a:latin typeface="微软雅黑" panose="020B0503020204020204" charset="-122"/>
                <a:cs typeface="微软雅黑" panose="020B0503020204020204" charset="-122"/>
              </a:rPr>
              <a:t>操作</a:t>
            </a:r>
            <a:r>
              <a:rPr sz="1600" b="1" dirty="0">
                <a:solidFill>
                  <a:prstClr val="black"/>
                </a:solidFill>
                <a:latin typeface="微软雅黑" panose="020B0503020204020204" charset="-122"/>
                <a:cs typeface="微软雅黑" panose="020B0503020204020204" charset="-122"/>
              </a:rPr>
              <a:t>步</a:t>
            </a:r>
            <a:r>
              <a:rPr sz="1600" b="1" spc="-5" dirty="0">
                <a:solidFill>
                  <a:prstClr val="black"/>
                </a:solidFill>
                <a:latin typeface="微软雅黑" panose="020B0503020204020204" charset="-122"/>
                <a:cs typeface="微软雅黑" panose="020B0503020204020204" charset="-122"/>
              </a:rPr>
              <a:t>骤</a:t>
            </a:r>
            <a:r>
              <a:rPr sz="1600" b="1"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在弹</a:t>
            </a:r>
            <a:r>
              <a:rPr sz="1600" spc="-5" dirty="0">
                <a:solidFill>
                  <a:prstClr val="black"/>
                </a:solidFill>
                <a:latin typeface="微软雅黑" panose="020B0503020204020204" charset="-122"/>
                <a:cs typeface="微软雅黑" panose="020B0503020204020204" charset="-122"/>
              </a:rPr>
              <a:t>出来</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对</a:t>
            </a:r>
            <a:r>
              <a:rPr sz="1600" dirty="0">
                <a:solidFill>
                  <a:prstClr val="black"/>
                </a:solidFill>
                <a:latin typeface="微软雅黑" panose="020B0503020204020204" charset="-122"/>
                <a:cs typeface="微软雅黑" panose="020B0503020204020204" charset="-122"/>
              </a:rPr>
              <a:t>话</a:t>
            </a:r>
            <a:r>
              <a:rPr sz="1600" spc="-5" dirty="0">
                <a:solidFill>
                  <a:prstClr val="black"/>
                </a:solidFill>
                <a:latin typeface="微软雅黑" panose="020B0503020204020204" charset="-122"/>
                <a:cs typeface="微软雅黑" panose="020B0503020204020204" charset="-122"/>
              </a:rPr>
              <a:t>框</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，参</a:t>
            </a:r>
            <a:r>
              <a:rPr sz="1600" dirty="0">
                <a:solidFill>
                  <a:prstClr val="black"/>
                </a:solidFill>
                <a:latin typeface="微软雅黑" panose="020B0503020204020204" charset="-122"/>
                <a:cs typeface="微软雅黑" panose="020B0503020204020204" charset="-122"/>
              </a:rPr>
              <a:t>考</a:t>
            </a:r>
            <a:r>
              <a:rPr sz="1600" spc="-5" dirty="0">
                <a:solidFill>
                  <a:prstClr val="black"/>
                </a:solidFill>
                <a:latin typeface="微软雅黑" panose="020B0503020204020204" charset="-122"/>
                <a:cs typeface="微软雅黑" panose="020B0503020204020204" charset="-122"/>
              </a:rPr>
              <a:t>表</a:t>
            </a:r>
            <a:r>
              <a:rPr sz="1600" spc="-10" dirty="0">
                <a:solidFill>
                  <a:prstClr val="black"/>
                </a:solidFill>
                <a:latin typeface="微软雅黑" panose="020B0503020204020204" charset="-122"/>
                <a:cs typeface="微软雅黑" panose="020B0503020204020204" charset="-122"/>
              </a:rPr>
              <a:t>3</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4</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填写</a:t>
            </a:r>
            <a:r>
              <a:rPr sz="1600" dirty="0">
                <a:solidFill>
                  <a:prstClr val="black"/>
                </a:solidFill>
                <a:latin typeface="微软雅黑" panose="020B0503020204020204" charset="-122"/>
                <a:cs typeface="微软雅黑" panose="020B0503020204020204" charset="-122"/>
              </a:rPr>
              <a:t>自</a:t>
            </a:r>
            <a:r>
              <a:rPr sz="1600" spc="-5" dirty="0">
                <a:solidFill>
                  <a:prstClr val="black"/>
                </a:solidFill>
                <a:latin typeface="微软雅黑" panose="020B0503020204020204" charset="-122"/>
                <a:cs typeface="微软雅黑" panose="020B0503020204020204" charset="-122"/>
              </a:rPr>
              <a:t>定</a:t>
            </a:r>
            <a:r>
              <a:rPr sz="1600" dirty="0">
                <a:solidFill>
                  <a:prstClr val="black"/>
                </a:solidFill>
                <a:latin typeface="微软雅黑" panose="020B0503020204020204" charset="-122"/>
                <a:cs typeface="微软雅黑" panose="020B0503020204020204" charset="-122"/>
              </a:rPr>
              <a:t>义</a:t>
            </a:r>
            <a:r>
              <a:rPr sz="1600" spc="-5" dirty="0">
                <a:solidFill>
                  <a:prstClr val="black"/>
                </a:solidFill>
                <a:latin typeface="微软雅黑" panose="020B0503020204020204" charset="-122"/>
                <a:cs typeface="微软雅黑" panose="020B0503020204020204" charset="-122"/>
              </a:rPr>
              <a:t>属性 的基本信息及属性值定义，完成后</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确</a:t>
            </a:r>
            <a:r>
              <a:rPr sz="1600" spc="-5" dirty="0">
                <a:solidFill>
                  <a:prstClr val="black"/>
                </a:solidFill>
                <a:latin typeface="微软雅黑" panose="020B0503020204020204" charset="-122"/>
                <a:cs typeface="微软雅黑" panose="020B0503020204020204" charset="-122"/>
              </a:rPr>
              <a:t>定”</a:t>
            </a:r>
            <a:r>
              <a:rPr sz="1600"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钮保</a:t>
            </a:r>
            <a:r>
              <a:rPr sz="1600" dirty="0">
                <a:solidFill>
                  <a:prstClr val="black"/>
                </a:solidFill>
                <a:latin typeface="微软雅黑" panose="020B0503020204020204" charset="-122"/>
                <a:cs typeface="微软雅黑" panose="020B0503020204020204" charset="-122"/>
              </a:rPr>
              <a:t>存</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7213092" y="406907"/>
            <a:ext cx="3886200" cy="61615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7210043" y="403859"/>
            <a:ext cx="3892550" cy="6167755"/>
          </a:xfrm>
          <a:custGeom>
            <a:avLst/>
            <a:gdLst/>
            <a:ahLst/>
            <a:cxnLst/>
            <a:rect l="l" t="t" r="r" b="b"/>
            <a:pathLst>
              <a:path w="3892550" h="6167755">
                <a:moveTo>
                  <a:pt x="0" y="6167628"/>
                </a:moveTo>
                <a:lnTo>
                  <a:pt x="3892296" y="6167628"/>
                </a:lnTo>
                <a:lnTo>
                  <a:pt x="3892296" y="0"/>
                </a:lnTo>
                <a:lnTo>
                  <a:pt x="0" y="0"/>
                </a:lnTo>
                <a:lnTo>
                  <a:pt x="0" y="6167628"/>
                </a:lnTo>
                <a:close/>
              </a:path>
            </a:pathLst>
          </a:custGeom>
          <a:ln w="6096">
            <a:solidFill>
              <a:srgbClr val="00AF50"/>
            </a:solidFill>
          </a:ln>
        </p:spPr>
        <p:txBody>
          <a:bodyPr wrap="square" lIns="0" tIns="0" rIns="0" bIns="0" rtlCol="0"/>
          <a:lstStyle/>
          <a:p>
            <a:endParaRPr>
              <a:solidFill>
                <a:prstClr val="black"/>
              </a:solidFill>
            </a:endParaRPr>
          </a:p>
        </p:txBody>
      </p:sp>
      <p:graphicFrame>
        <p:nvGraphicFramePr>
          <p:cNvPr id="8" name="object 8"/>
          <p:cNvGraphicFramePr>
            <a:graphicFrameLocks noGrp="1"/>
          </p:cNvGraphicFramePr>
          <p:nvPr/>
        </p:nvGraphicFramePr>
        <p:xfrm>
          <a:off x="853719" y="2697098"/>
          <a:ext cx="6120101" cy="3567046"/>
        </p:xfrm>
        <a:graphic>
          <a:graphicData uri="http://schemas.openxmlformats.org/drawingml/2006/table">
            <a:tbl>
              <a:tblPr firstRow="1" bandRow="1">
                <a:tableStyleId>{2D5ABB26-0587-4C30-8999-92F81FD0307C}</a:tableStyleId>
              </a:tblPr>
              <a:tblGrid>
                <a:gridCol w="597509"/>
                <a:gridCol w="866140"/>
                <a:gridCol w="775335"/>
                <a:gridCol w="450087"/>
                <a:gridCol w="578358"/>
                <a:gridCol w="997330"/>
                <a:gridCol w="415036"/>
                <a:gridCol w="554101"/>
                <a:gridCol w="554101"/>
                <a:gridCol w="332104"/>
              </a:tblGrid>
              <a:tr h="938402">
                <a:tc>
                  <a:txBody>
                    <a:bodyPr/>
                    <a:lstStyle/>
                    <a:p>
                      <a:pPr>
                        <a:lnSpc>
                          <a:spcPct val="100000"/>
                        </a:lnSpc>
                        <a:spcBef>
                          <a:spcPts val="40"/>
                        </a:spcBef>
                      </a:pPr>
                      <a:endParaRPr sz="1750">
                        <a:latin typeface="Times New Roman" panose="02020603050405020304"/>
                        <a:cs typeface="Times New Roman" panose="02020603050405020304"/>
                      </a:endParaRPr>
                    </a:p>
                    <a:p>
                      <a:pPr algn="ctr">
                        <a:lnSpc>
                          <a:spcPct val="100000"/>
                        </a:lnSpc>
                      </a:pPr>
                      <a:r>
                        <a:rPr sz="1200" b="1" spc="-5" dirty="0">
                          <a:solidFill>
                            <a:srgbClr val="FFFFFF"/>
                          </a:solidFill>
                          <a:latin typeface="微软雅黑" panose="020B0503020204020204" charset="-122"/>
                          <a:cs typeface="微软雅黑" panose="020B0503020204020204" charset="-122"/>
                        </a:rPr>
                        <a:t>属性名</a:t>
                      </a:r>
                      <a:endParaRPr sz="1200">
                        <a:latin typeface="微软雅黑" panose="020B0503020204020204" charset="-122"/>
                        <a:cs typeface="微软雅黑" panose="020B0503020204020204" charset="-122"/>
                      </a:endParaRPr>
                    </a:p>
                    <a:p>
                      <a:pPr algn="ctr">
                        <a:lnSpc>
                          <a:spcPct val="100000"/>
                        </a:lnSpc>
                        <a:spcBef>
                          <a:spcPts val="145"/>
                        </a:spcBef>
                      </a:pPr>
                      <a:r>
                        <a:rPr sz="1200" b="1" dirty="0">
                          <a:solidFill>
                            <a:srgbClr val="FFFFFF"/>
                          </a:solidFill>
                          <a:latin typeface="微软雅黑" panose="020B0503020204020204" charset="-122"/>
                          <a:cs typeface="微软雅黑" panose="020B0503020204020204" charset="-122"/>
                        </a:rPr>
                        <a:t>称</a:t>
                      </a:r>
                      <a:endParaRPr sz="12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1600">
                        <a:latin typeface="Times New Roman" panose="02020603050405020304"/>
                        <a:cs typeface="Times New Roman" panose="02020603050405020304"/>
                      </a:endParaRPr>
                    </a:p>
                    <a:p>
                      <a:pPr marL="187325">
                        <a:lnSpc>
                          <a:spcPct val="100000"/>
                        </a:lnSpc>
                        <a:spcBef>
                          <a:spcPts val="1005"/>
                        </a:spcBef>
                      </a:pPr>
                      <a:r>
                        <a:rPr sz="1200" b="1" dirty="0">
                          <a:solidFill>
                            <a:srgbClr val="FFFFFF"/>
                          </a:solidFill>
                          <a:latin typeface="微软雅黑" panose="020B0503020204020204" charset="-122"/>
                          <a:cs typeface="微软雅黑" panose="020B0503020204020204" charset="-122"/>
                        </a:rPr>
                        <a:t>属性</a:t>
                      </a:r>
                      <a:r>
                        <a:rPr sz="1200" b="1" spc="5" dirty="0">
                          <a:solidFill>
                            <a:srgbClr val="FFFFFF"/>
                          </a:solidFill>
                          <a:latin typeface="微软雅黑" panose="020B0503020204020204" charset="-122"/>
                          <a:cs typeface="微软雅黑" panose="020B0503020204020204" charset="-122"/>
                        </a:rPr>
                        <a:t>ID</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1600">
                        <a:latin typeface="Times New Roman" panose="02020603050405020304"/>
                        <a:cs typeface="Times New Roman" panose="02020603050405020304"/>
                      </a:endParaRPr>
                    </a:p>
                    <a:p>
                      <a:pPr marL="76835">
                        <a:lnSpc>
                          <a:spcPct val="100000"/>
                        </a:lnSpc>
                        <a:spcBef>
                          <a:spcPts val="1005"/>
                        </a:spcBef>
                      </a:pPr>
                      <a:r>
                        <a:rPr sz="1200" b="1" dirty="0">
                          <a:solidFill>
                            <a:srgbClr val="FFFFFF"/>
                          </a:solidFill>
                          <a:latin typeface="微软雅黑" panose="020B0503020204020204" charset="-122"/>
                          <a:cs typeface="微软雅黑" panose="020B0503020204020204" charset="-122"/>
                        </a:rPr>
                        <a:t>数据类型</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5405" marR="59055" algn="just">
                        <a:lnSpc>
                          <a:spcPct val="110000"/>
                        </a:lnSpc>
                        <a:spcBef>
                          <a:spcPts val="1115"/>
                        </a:spcBef>
                      </a:pPr>
                      <a:r>
                        <a:rPr sz="1200" b="1" spc="-5" dirty="0">
                          <a:solidFill>
                            <a:srgbClr val="FFFFFF"/>
                          </a:solidFill>
                          <a:latin typeface="微软雅黑" panose="020B0503020204020204" charset="-122"/>
                          <a:cs typeface="微软雅黑" panose="020B0503020204020204" charset="-122"/>
                        </a:rPr>
                        <a:t>读写 </a:t>
                      </a:r>
                      <a:r>
                        <a:rPr sz="1200" b="1" dirty="0">
                          <a:solidFill>
                            <a:srgbClr val="FFFFFF"/>
                          </a:solidFill>
                          <a:latin typeface="微软雅黑" panose="020B0503020204020204" charset="-122"/>
                          <a:cs typeface="微软雅黑" panose="020B0503020204020204" charset="-122"/>
                        </a:rPr>
                        <a:t>操作 设置</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30175" marR="121920" algn="just">
                        <a:lnSpc>
                          <a:spcPct val="110000"/>
                        </a:lnSpc>
                        <a:spcBef>
                          <a:spcPts val="1115"/>
                        </a:spcBef>
                      </a:pPr>
                      <a:r>
                        <a:rPr sz="1200" b="1" dirty="0">
                          <a:solidFill>
                            <a:srgbClr val="FFFFFF"/>
                          </a:solidFill>
                          <a:latin typeface="微软雅黑" panose="020B0503020204020204" charset="-122"/>
                          <a:cs typeface="微软雅黑" panose="020B0503020204020204" charset="-122"/>
                        </a:rPr>
                        <a:t>属性 值来 源</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1600">
                        <a:latin typeface="Times New Roman" panose="02020603050405020304"/>
                        <a:cs typeface="Times New Roman" panose="02020603050405020304"/>
                      </a:endParaRPr>
                    </a:p>
                    <a:p>
                      <a:pPr marL="187960">
                        <a:lnSpc>
                          <a:spcPct val="100000"/>
                        </a:lnSpc>
                        <a:spcBef>
                          <a:spcPts val="1005"/>
                        </a:spcBef>
                      </a:pPr>
                      <a:r>
                        <a:rPr sz="1200" b="1" dirty="0">
                          <a:solidFill>
                            <a:srgbClr val="FFFFFF"/>
                          </a:solidFill>
                          <a:latin typeface="微软雅黑" panose="020B0503020204020204" charset="-122"/>
                          <a:cs typeface="微软雅黑" panose="020B0503020204020204" charset="-122"/>
                        </a:rPr>
                        <a:t>连接变量</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5095" marR="116205" algn="just">
                        <a:lnSpc>
                          <a:spcPct val="110000"/>
                        </a:lnSpc>
                        <a:spcBef>
                          <a:spcPts val="320"/>
                        </a:spcBef>
                      </a:pPr>
                      <a:r>
                        <a:rPr sz="1200" b="1" dirty="0">
                          <a:solidFill>
                            <a:srgbClr val="FFFFFF"/>
                          </a:solidFill>
                          <a:latin typeface="微软雅黑" panose="020B0503020204020204" charset="-122"/>
                          <a:cs typeface="微软雅黑" panose="020B0503020204020204" charset="-122"/>
                        </a:rPr>
                        <a:t>取 值 范 围</a:t>
                      </a:r>
                      <a:endParaRPr sz="1200">
                        <a:latin typeface="微软雅黑" panose="020B0503020204020204" charset="-122"/>
                        <a:cs typeface="微软雅黑" panose="020B0503020204020204" charset="-122"/>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40"/>
                        </a:spcBef>
                      </a:pPr>
                      <a:endParaRPr sz="1750">
                        <a:latin typeface="Times New Roman" panose="02020603050405020304"/>
                        <a:cs typeface="Times New Roman" panose="02020603050405020304"/>
                      </a:endParaRPr>
                    </a:p>
                    <a:p>
                      <a:pPr marL="118110">
                        <a:lnSpc>
                          <a:spcPct val="100000"/>
                        </a:lnSpc>
                      </a:pPr>
                      <a:r>
                        <a:rPr sz="1200" b="1" spc="-5" dirty="0">
                          <a:solidFill>
                            <a:srgbClr val="FFFFFF"/>
                          </a:solidFill>
                          <a:latin typeface="微软雅黑" panose="020B0503020204020204" charset="-122"/>
                          <a:cs typeface="微软雅黑" panose="020B0503020204020204" charset="-122"/>
                        </a:rPr>
                        <a:t>小数</a:t>
                      </a:r>
                      <a:endParaRPr sz="1200">
                        <a:latin typeface="微软雅黑" panose="020B0503020204020204" charset="-122"/>
                        <a:cs typeface="微软雅黑" panose="020B0503020204020204" charset="-122"/>
                      </a:endParaRPr>
                    </a:p>
                    <a:p>
                      <a:pPr marL="118110">
                        <a:lnSpc>
                          <a:spcPct val="100000"/>
                        </a:lnSpc>
                        <a:spcBef>
                          <a:spcPts val="145"/>
                        </a:spcBef>
                      </a:pPr>
                      <a:r>
                        <a:rPr sz="1200" b="1" dirty="0">
                          <a:solidFill>
                            <a:srgbClr val="FFFFFF"/>
                          </a:solidFill>
                          <a:latin typeface="微软雅黑" panose="020B0503020204020204" charset="-122"/>
                          <a:cs typeface="微软雅黑" panose="020B0503020204020204" charset="-122"/>
                        </a:rPr>
                        <a:t>点位</a:t>
                      </a:r>
                      <a:endParaRPr sz="12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18110" marR="111125" algn="just">
                        <a:lnSpc>
                          <a:spcPct val="110000"/>
                        </a:lnSpc>
                        <a:spcBef>
                          <a:spcPts val="320"/>
                        </a:spcBef>
                      </a:pPr>
                      <a:r>
                        <a:rPr sz="1200" b="1" dirty="0">
                          <a:solidFill>
                            <a:srgbClr val="FFFFFF"/>
                          </a:solidFill>
                          <a:latin typeface="微软雅黑" panose="020B0503020204020204" charset="-122"/>
                          <a:cs typeface="微软雅黑" panose="020B0503020204020204" charset="-122"/>
                        </a:rPr>
                        <a:t>历史 </a:t>
                      </a:r>
                      <a:r>
                        <a:rPr sz="1200" b="1" spc="-5" dirty="0">
                          <a:solidFill>
                            <a:srgbClr val="FFFFFF"/>
                          </a:solidFill>
                          <a:latin typeface="微软雅黑" panose="020B0503020204020204" charset="-122"/>
                          <a:cs typeface="微软雅黑" panose="020B0503020204020204" charset="-122"/>
                        </a:rPr>
                        <a:t>数据 </a:t>
                      </a:r>
                      <a:r>
                        <a:rPr sz="1200" b="1" dirty="0">
                          <a:solidFill>
                            <a:srgbClr val="FFFFFF"/>
                          </a:solidFill>
                          <a:latin typeface="微软雅黑" panose="020B0503020204020204" charset="-122"/>
                          <a:cs typeface="微软雅黑" panose="020B0503020204020204" charset="-122"/>
                        </a:rPr>
                        <a:t>保存 方式</a:t>
                      </a:r>
                      <a:endParaRPr sz="1200">
                        <a:latin typeface="微软雅黑" panose="020B0503020204020204" charset="-122"/>
                        <a:cs typeface="微软雅黑" panose="020B0503020204020204" charset="-122"/>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83185" marR="75565" algn="just">
                        <a:lnSpc>
                          <a:spcPct val="110000"/>
                        </a:lnSpc>
                        <a:spcBef>
                          <a:spcPts val="320"/>
                        </a:spcBef>
                      </a:pPr>
                      <a:r>
                        <a:rPr sz="1200" b="1" dirty="0">
                          <a:solidFill>
                            <a:srgbClr val="FFFFFF"/>
                          </a:solidFill>
                          <a:latin typeface="微软雅黑" panose="020B0503020204020204" charset="-122"/>
                          <a:cs typeface="微软雅黑" panose="020B0503020204020204" charset="-122"/>
                        </a:rPr>
                        <a:t>工 程 单 位</a:t>
                      </a:r>
                      <a:endParaRPr sz="1200">
                        <a:latin typeface="微软雅黑" panose="020B0503020204020204" charset="-122"/>
                        <a:cs typeface="微软雅黑" panose="020B0503020204020204" charset="-122"/>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524383">
                <a:tc>
                  <a:txBody>
                    <a:bodyPr/>
                    <a:lstStyle/>
                    <a:p>
                      <a:pPr marL="62865">
                        <a:lnSpc>
                          <a:spcPts val="1285"/>
                        </a:lnSpc>
                      </a:pPr>
                      <a:r>
                        <a:rPr sz="1200" b="1" spc="-5" dirty="0">
                          <a:solidFill>
                            <a:srgbClr val="FFFFFF"/>
                          </a:solidFill>
                          <a:latin typeface="微软雅黑" panose="020B0503020204020204" charset="-122"/>
                          <a:cs typeface="微软雅黑" panose="020B0503020204020204" charset="-122"/>
                        </a:rPr>
                        <a:t>程序是</a:t>
                      </a:r>
                      <a:endParaRPr sz="1200">
                        <a:latin typeface="微软雅黑" panose="020B0503020204020204" charset="-122"/>
                        <a:cs typeface="微软雅黑" panose="020B0503020204020204" charset="-122"/>
                      </a:endParaRPr>
                    </a:p>
                    <a:p>
                      <a:pPr marL="62865">
                        <a:lnSpc>
                          <a:spcPct val="100000"/>
                        </a:lnSpc>
                        <a:spcBef>
                          <a:spcPts val="145"/>
                        </a:spcBef>
                      </a:pPr>
                      <a:r>
                        <a:rPr sz="1200" b="1" dirty="0">
                          <a:solidFill>
                            <a:srgbClr val="FFFFFF"/>
                          </a:solidFill>
                          <a:latin typeface="微软雅黑" panose="020B0503020204020204" charset="-122"/>
                          <a:cs typeface="微软雅黑" panose="020B0503020204020204" charset="-122"/>
                        </a:rPr>
                        <a:t>否错误</a:t>
                      </a:r>
                      <a:endParaRPr sz="12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2230" marR="85090">
                        <a:lnSpc>
                          <a:spcPct val="110000"/>
                        </a:lnSpc>
                        <a:spcBef>
                          <a:spcPts val="180"/>
                        </a:spcBef>
                      </a:pPr>
                      <a:r>
                        <a:rPr sz="1200" dirty="0">
                          <a:latin typeface="微软雅黑" panose="020B0503020204020204" charset="-122"/>
                          <a:cs typeface="微软雅黑" panose="020B0503020204020204" charset="-122"/>
                        </a:rPr>
                        <a:t>P</a:t>
                      </a:r>
                      <a:r>
                        <a:rPr sz="1200" spc="-2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ogEr</a:t>
                      </a:r>
                      <a:r>
                        <a:rPr sz="1200" spc="-2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or  </a:t>
                      </a:r>
                      <a:r>
                        <a:rPr sz="1200" spc="-10" dirty="0">
                          <a:latin typeface="微软雅黑" panose="020B0503020204020204" charset="-122"/>
                          <a:cs typeface="微软雅黑" panose="020B0503020204020204" charset="-122"/>
                        </a:rPr>
                        <a:t>Status</a:t>
                      </a:r>
                      <a:endParaRPr sz="1200">
                        <a:latin typeface="微软雅黑" panose="020B0503020204020204" charset="-122"/>
                        <a:cs typeface="微软雅黑" panose="020B0503020204020204" charset="-122"/>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115"/>
                        </a:spcBef>
                      </a:pPr>
                      <a:r>
                        <a:rPr sz="1200" dirty="0">
                          <a:latin typeface="微软雅黑" panose="020B0503020204020204" charset="-122"/>
                          <a:cs typeface="微软雅黑" panose="020B0503020204020204" charset="-122"/>
                        </a:rPr>
                        <a:t>Boolean</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115"/>
                        </a:spcBef>
                      </a:pPr>
                      <a:r>
                        <a:rPr sz="1200" dirty="0">
                          <a:latin typeface="微软雅黑" panose="020B0503020204020204" charset="-122"/>
                          <a:cs typeface="微软雅黑" panose="020B0503020204020204" charset="-122"/>
                        </a:rPr>
                        <a:t>只读</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marR="191135">
                        <a:lnSpc>
                          <a:spcPct val="110000"/>
                        </a:lnSpc>
                        <a:spcBef>
                          <a:spcPts val="180"/>
                        </a:spcBef>
                      </a:pPr>
                      <a:r>
                        <a:rPr sz="1200" dirty="0">
                          <a:latin typeface="微软雅黑" panose="020B0503020204020204" charset="-122"/>
                          <a:cs typeface="微软雅黑" panose="020B0503020204020204" charset="-122"/>
                        </a:rPr>
                        <a:t>连接 变量</a:t>
                      </a:r>
                      <a:endParaRPr sz="1200">
                        <a:latin typeface="微软雅黑" panose="020B0503020204020204" charset="-122"/>
                        <a:cs typeface="微软雅黑" panose="020B0503020204020204" charset="-122"/>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marR="75565">
                        <a:lnSpc>
                          <a:spcPct val="110000"/>
                        </a:lnSpc>
                        <a:spcBef>
                          <a:spcPts val="180"/>
                        </a:spcBef>
                      </a:pPr>
                      <a:r>
                        <a:rPr sz="1200" dirty="0">
                          <a:latin typeface="微软雅黑" panose="020B0503020204020204" charset="-122"/>
                          <a:cs typeface="微软雅黑" panose="020B0503020204020204" charset="-122"/>
                        </a:rPr>
                        <a:t>P</a:t>
                      </a:r>
                      <a:r>
                        <a:rPr sz="1200" spc="-2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ogEr</a:t>
                      </a:r>
                      <a:r>
                        <a:rPr sz="1200" spc="-2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or</a:t>
                      </a:r>
                      <a:r>
                        <a:rPr sz="1200" spc="-35" dirty="0">
                          <a:latin typeface="微软雅黑" panose="020B0503020204020204" charset="-122"/>
                          <a:cs typeface="微软雅黑" panose="020B0503020204020204" charset="-122"/>
                        </a:rPr>
                        <a:t>S</a:t>
                      </a:r>
                      <a:r>
                        <a:rPr sz="1200" dirty="0">
                          <a:latin typeface="微软雅黑" panose="020B0503020204020204" charset="-122"/>
                          <a:cs typeface="微软雅黑" panose="020B0503020204020204" charset="-122"/>
                        </a:rPr>
                        <a:t>t  </a:t>
                      </a:r>
                      <a:r>
                        <a:rPr sz="1200" spc="-5" dirty="0">
                          <a:latin typeface="微软雅黑" panose="020B0503020204020204" charset="-122"/>
                          <a:cs typeface="微软雅黑" panose="020B0503020204020204" charset="-122"/>
                        </a:rPr>
                        <a:t>atus</a:t>
                      </a:r>
                      <a:endParaRPr sz="1200">
                        <a:latin typeface="微软雅黑" panose="020B0503020204020204" charset="-122"/>
                        <a:cs typeface="微软雅黑" panose="020B0503020204020204" charset="-122"/>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115"/>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1115"/>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marR="165735">
                        <a:lnSpc>
                          <a:spcPct val="110000"/>
                        </a:lnSpc>
                        <a:spcBef>
                          <a:spcPts val="180"/>
                        </a:spcBef>
                      </a:pPr>
                      <a:r>
                        <a:rPr sz="1200" dirty="0">
                          <a:latin typeface="微软雅黑" panose="020B0503020204020204" charset="-122"/>
                          <a:cs typeface="微软雅黑" panose="020B0503020204020204" charset="-122"/>
                        </a:rPr>
                        <a:t>全部 保存</a:t>
                      </a:r>
                      <a:endParaRPr sz="1200">
                        <a:latin typeface="微软雅黑" panose="020B0503020204020204" charset="-122"/>
                        <a:cs typeface="微软雅黑" panose="020B0503020204020204" charset="-122"/>
                      </a:endParaRPr>
                    </a:p>
                  </a:txBody>
                  <a:tcPr marL="0" marR="0" marT="2286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1115"/>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789939">
                <a:tc>
                  <a:txBody>
                    <a:bodyPr/>
                    <a:lstStyle/>
                    <a:p>
                      <a:pPr marL="62865">
                        <a:lnSpc>
                          <a:spcPct val="100000"/>
                        </a:lnSpc>
                        <a:spcBef>
                          <a:spcPts val="680"/>
                        </a:spcBef>
                      </a:pPr>
                      <a:r>
                        <a:rPr sz="1200" b="1" dirty="0">
                          <a:solidFill>
                            <a:srgbClr val="FFFFFF"/>
                          </a:solidFill>
                          <a:latin typeface="微软雅黑" panose="020B0503020204020204" charset="-122"/>
                          <a:cs typeface="微软雅黑" panose="020B0503020204020204" charset="-122"/>
                        </a:rPr>
                        <a:t>关节点</a:t>
                      </a:r>
                      <a:endParaRPr sz="1200">
                        <a:latin typeface="微软雅黑" panose="020B0503020204020204" charset="-122"/>
                        <a:cs typeface="微软雅黑" panose="020B0503020204020204" charset="-122"/>
                      </a:endParaRPr>
                    </a:p>
                    <a:p>
                      <a:pPr marL="139065" marR="86360" indent="-47625">
                        <a:lnSpc>
                          <a:spcPts val="1590"/>
                        </a:lnSpc>
                        <a:spcBef>
                          <a:spcPts val="70"/>
                        </a:spcBef>
                      </a:pPr>
                      <a:r>
                        <a:rPr sz="1200" b="1" dirty="0">
                          <a:solidFill>
                            <a:srgbClr val="FFFFFF"/>
                          </a:solidFill>
                          <a:latin typeface="微软雅黑" panose="020B0503020204020204" charset="-122"/>
                          <a:cs typeface="微软雅黑" panose="020B0503020204020204" charset="-122"/>
                        </a:rPr>
                        <a:t>1马达 电流</a:t>
                      </a:r>
                      <a:endParaRPr sz="1200">
                        <a:latin typeface="微软雅黑" panose="020B0503020204020204" charset="-122"/>
                        <a:cs typeface="微软雅黑" panose="020B0503020204020204" charset="-122"/>
                      </a:endParaRPr>
                    </a:p>
                  </a:txBody>
                  <a:tcPr marL="0" marR="0" marT="863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0"/>
                        </a:spcBef>
                      </a:pPr>
                      <a:endParaRPr sz="1250">
                        <a:latin typeface="Times New Roman" panose="02020603050405020304"/>
                        <a:cs typeface="Times New Roman" panose="02020603050405020304"/>
                      </a:endParaRPr>
                    </a:p>
                    <a:p>
                      <a:pPr marL="62230">
                        <a:lnSpc>
                          <a:spcPct val="100000"/>
                        </a:lnSpc>
                        <a:spcBef>
                          <a:spcPts val="5"/>
                        </a:spcBef>
                        <a:tabLst>
                          <a:tab pos="816610" algn="l"/>
                        </a:tabLst>
                      </a:pPr>
                      <a:r>
                        <a:rPr sz="1200" dirty="0">
                          <a:latin typeface="微软雅黑" panose="020B0503020204020204" charset="-122"/>
                          <a:cs typeface="微软雅黑" panose="020B0503020204020204" charset="-122"/>
                        </a:rPr>
                        <a:t>Joint </a:t>
                      </a:r>
                      <a:r>
                        <a:rPr sz="1200" spc="265" dirty="0">
                          <a:latin typeface="微软雅黑" panose="020B0503020204020204" charset="-122"/>
                          <a:cs typeface="微软雅黑" panose="020B0503020204020204" charset="-122"/>
                        </a:rPr>
                        <a:t> </a:t>
                      </a:r>
                      <a:r>
                        <a:rPr sz="1200" dirty="0">
                          <a:latin typeface="微软雅黑" panose="020B0503020204020204" charset="-122"/>
                          <a:cs typeface="微软雅黑" panose="020B0503020204020204" charset="-122"/>
                        </a:rPr>
                        <a:t>1</a:t>
                      </a:r>
                      <a:r>
                        <a:rPr sz="1200" u="sng" dirty="0">
                          <a:latin typeface="微软雅黑" panose="020B0503020204020204" charset="-122"/>
                          <a:cs typeface="微软雅黑" panose="020B0503020204020204" charset="-122"/>
                        </a:rPr>
                        <a:t> 	</a:t>
                      </a:r>
                      <a:endParaRPr sz="1200">
                        <a:latin typeface="微软雅黑" panose="020B0503020204020204" charset="-122"/>
                        <a:cs typeface="微软雅黑" panose="020B0503020204020204" charset="-122"/>
                      </a:endParaRPr>
                    </a:p>
                    <a:p>
                      <a:pPr marL="62230">
                        <a:lnSpc>
                          <a:spcPct val="100000"/>
                        </a:lnSpc>
                        <a:spcBef>
                          <a:spcPts val="145"/>
                        </a:spcBef>
                      </a:pPr>
                      <a:r>
                        <a:rPr sz="1200" spc="-5" dirty="0">
                          <a:latin typeface="微软雅黑" panose="020B0503020204020204" charset="-122"/>
                          <a:cs typeface="微软雅黑" panose="020B0503020204020204" charset="-122"/>
                        </a:rPr>
                        <a:t>_Current</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230">
                        <a:lnSpc>
                          <a:spcPct val="100000"/>
                        </a:lnSpc>
                      </a:pPr>
                      <a:r>
                        <a:rPr sz="1200" spc="-5" dirty="0">
                          <a:latin typeface="微软雅黑" panose="020B0503020204020204" charset="-122"/>
                          <a:cs typeface="微软雅黑" panose="020B0503020204020204" charset="-122"/>
                        </a:rPr>
                        <a:t>Number</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230">
                        <a:lnSpc>
                          <a:spcPct val="100000"/>
                        </a:lnSpc>
                      </a:pPr>
                      <a:r>
                        <a:rPr sz="1200" dirty="0">
                          <a:latin typeface="微软雅黑" panose="020B0503020204020204" charset="-122"/>
                          <a:cs typeface="微软雅黑" panose="020B0503020204020204" charset="-122"/>
                        </a:rPr>
                        <a:t>只读</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250">
                        <a:latin typeface="Times New Roman" panose="02020603050405020304"/>
                        <a:cs typeface="Times New Roman" panose="02020603050405020304"/>
                      </a:endParaRPr>
                    </a:p>
                    <a:p>
                      <a:pPr marL="62230">
                        <a:lnSpc>
                          <a:spcPct val="100000"/>
                        </a:lnSpc>
                        <a:spcBef>
                          <a:spcPts val="5"/>
                        </a:spcBef>
                      </a:pPr>
                      <a:r>
                        <a:rPr sz="1200" dirty="0">
                          <a:latin typeface="微软雅黑" panose="020B0503020204020204" charset="-122"/>
                          <a:cs typeface="微软雅黑" panose="020B0503020204020204" charset="-122"/>
                        </a:rPr>
                        <a:t>连接</a:t>
                      </a:r>
                      <a:endParaRPr sz="1200">
                        <a:latin typeface="微软雅黑" panose="020B0503020204020204" charset="-122"/>
                        <a:cs typeface="微软雅黑" panose="020B0503020204020204" charset="-122"/>
                      </a:endParaRPr>
                    </a:p>
                    <a:p>
                      <a:pPr marL="62230">
                        <a:lnSpc>
                          <a:spcPct val="100000"/>
                        </a:lnSpc>
                        <a:spcBef>
                          <a:spcPts val="145"/>
                        </a:spcBef>
                      </a:pPr>
                      <a:r>
                        <a:rPr sz="1200" spc="-5" dirty="0">
                          <a:latin typeface="微软雅黑" panose="020B0503020204020204" charset="-122"/>
                          <a:cs typeface="微软雅黑" panose="020B0503020204020204" charset="-122"/>
                        </a:rPr>
                        <a:t>变量</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250">
                        <a:latin typeface="Times New Roman" panose="02020603050405020304"/>
                        <a:cs typeface="Times New Roman" panose="02020603050405020304"/>
                      </a:endParaRPr>
                    </a:p>
                    <a:p>
                      <a:pPr marL="62865">
                        <a:lnSpc>
                          <a:spcPct val="100000"/>
                        </a:lnSpc>
                        <a:spcBef>
                          <a:spcPts val="5"/>
                        </a:spcBef>
                        <a:tabLst>
                          <a:tab pos="885825" algn="l"/>
                        </a:tabLst>
                      </a:pPr>
                      <a:r>
                        <a:rPr sz="1200" dirty="0">
                          <a:latin typeface="微软雅黑" panose="020B0503020204020204" charset="-122"/>
                          <a:cs typeface="微软雅黑" panose="020B0503020204020204" charset="-122"/>
                        </a:rPr>
                        <a:t>Joint </a:t>
                      </a:r>
                      <a:r>
                        <a:rPr sz="1200" spc="265" dirty="0">
                          <a:latin typeface="微软雅黑" panose="020B0503020204020204" charset="-122"/>
                          <a:cs typeface="微软雅黑" panose="020B0503020204020204" charset="-122"/>
                        </a:rPr>
                        <a:t> </a:t>
                      </a:r>
                      <a:r>
                        <a:rPr sz="1200" dirty="0">
                          <a:latin typeface="微软雅黑" panose="020B0503020204020204" charset="-122"/>
                          <a:cs typeface="微软雅黑" panose="020B0503020204020204" charset="-122"/>
                        </a:rPr>
                        <a:t>1</a:t>
                      </a:r>
                      <a:r>
                        <a:rPr sz="1200" u="sng" dirty="0">
                          <a:latin typeface="微软雅黑" panose="020B0503020204020204" charset="-122"/>
                          <a:cs typeface="微软雅黑" panose="020B0503020204020204" charset="-122"/>
                        </a:rPr>
                        <a:t> 	</a:t>
                      </a:r>
                      <a:endParaRPr sz="1200">
                        <a:latin typeface="微软雅黑" panose="020B0503020204020204" charset="-122"/>
                        <a:cs typeface="微软雅黑" panose="020B0503020204020204" charset="-122"/>
                      </a:endParaRPr>
                    </a:p>
                    <a:p>
                      <a:pPr marL="62865">
                        <a:lnSpc>
                          <a:spcPct val="100000"/>
                        </a:lnSpc>
                        <a:spcBef>
                          <a:spcPts val="145"/>
                        </a:spcBef>
                      </a:pPr>
                      <a:r>
                        <a:rPr sz="1200" spc="-5" dirty="0">
                          <a:latin typeface="微软雅黑" panose="020B0503020204020204" charset="-122"/>
                          <a:cs typeface="微软雅黑" panose="020B0503020204020204" charset="-122"/>
                        </a:rPr>
                        <a:t>Current</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230">
                        <a:lnSpc>
                          <a:spcPct val="100000"/>
                        </a:lnSpc>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250">
                        <a:latin typeface="Times New Roman" panose="02020603050405020304"/>
                        <a:cs typeface="Times New Roman" panose="02020603050405020304"/>
                      </a:endParaRPr>
                    </a:p>
                    <a:p>
                      <a:pPr marL="62865">
                        <a:lnSpc>
                          <a:spcPct val="100000"/>
                        </a:lnSpc>
                        <a:spcBef>
                          <a:spcPts val="5"/>
                        </a:spcBef>
                      </a:pPr>
                      <a:r>
                        <a:rPr sz="1200" dirty="0">
                          <a:latin typeface="微软雅黑" panose="020B0503020204020204" charset="-122"/>
                          <a:cs typeface="微软雅黑" panose="020B0503020204020204" charset="-122"/>
                        </a:rPr>
                        <a:t>保留2</a:t>
                      </a:r>
                      <a:endParaRPr sz="1200">
                        <a:latin typeface="微软雅黑" panose="020B0503020204020204" charset="-122"/>
                        <a:cs typeface="微软雅黑" panose="020B0503020204020204" charset="-122"/>
                      </a:endParaRPr>
                    </a:p>
                    <a:p>
                      <a:pPr marL="62865">
                        <a:lnSpc>
                          <a:spcPct val="100000"/>
                        </a:lnSpc>
                        <a:spcBef>
                          <a:spcPts val="145"/>
                        </a:spcBef>
                      </a:pPr>
                      <a:r>
                        <a:rPr sz="1200" dirty="0">
                          <a:latin typeface="微软雅黑" panose="020B0503020204020204" charset="-122"/>
                          <a:cs typeface="微软雅黑" panose="020B0503020204020204" charset="-122"/>
                        </a:rPr>
                        <a:t>位</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250">
                        <a:latin typeface="Times New Roman" panose="02020603050405020304"/>
                        <a:cs typeface="Times New Roman" panose="02020603050405020304"/>
                      </a:endParaRPr>
                    </a:p>
                    <a:p>
                      <a:pPr marL="62865">
                        <a:lnSpc>
                          <a:spcPct val="100000"/>
                        </a:lnSpc>
                        <a:spcBef>
                          <a:spcPts val="5"/>
                        </a:spcBef>
                      </a:pPr>
                      <a:r>
                        <a:rPr sz="1200" dirty="0">
                          <a:latin typeface="微软雅黑" panose="020B0503020204020204" charset="-122"/>
                          <a:cs typeface="微软雅黑" panose="020B0503020204020204" charset="-122"/>
                        </a:rPr>
                        <a:t>全部</a:t>
                      </a:r>
                      <a:endParaRPr sz="1200">
                        <a:latin typeface="微软雅黑" panose="020B0503020204020204" charset="-122"/>
                        <a:cs typeface="微软雅黑" panose="020B0503020204020204" charset="-122"/>
                      </a:endParaRPr>
                    </a:p>
                    <a:p>
                      <a:pPr marL="62865">
                        <a:lnSpc>
                          <a:spcPct val="100000"/>
                        </a:lnSpc>
                        <a:spcBef>
                          <a:spcPts val="145"/>
                        </a:spcBef>
                      </a:pPr>
                      <a:r>
                        <a:rPr sz="1200" spc="-5" dirty="0">
                          <a:latin typeface="微软雅黑" panose="020B0503020204020204" charset="-122"/>
                          <a:cs typeface="微软雅黑" panose="020B0503020204020204" charset="-122"/>
                        </a:rPr>
                        <a:t>保存</a:t>
                      </a:r>
                      <a:endParaRPr sz="12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865">
                        <a:lnSpc>
                          <a:spcPct val="100000"/>
                        </a:lnSpc>
                      </a:pPr>
                      <a:r>
                        <a:rPr sz="1200" dirty="0">
                          <a:latin typeface="微软雅黑" panose="020B0503020204020204" charset="-122"/>
                          <a:cs typeface="微软雅黑" panose="020B0503020204020204" charset="-122"/>
                        </a:rPr>
                        <a:t>A</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789927">
                <a:tc>
                  <a:txBody>
                    <a:bodyPr/>
                    <a:lstStyle/>
                    <a:p>
                      <a:pPr marL="62865">
                        <a:lnSpc>
                          <a:spcPct val="100000"/>
                        </a:lnSpc>
                        <a:spcBef>
                          <a:spcPts val="680"/>
                        </a:spcBef>
                      </a:pPr>
                      <a:r>
                        <a:rPr sz="1200" b="1" spc="-5" dirty="0">
                          <a:solidFill>
                            <a:srgbClr val="FFFFFF"/>
                          </a:solidFill>
                          <a:latin typeface="微软雅黑" panose="020B0503020204020204" charset="-122"/>
                          <a:cs typeface="微软雅黑" panose="020B0503020204020204" charset="-122"/>
                        </a:rPr>
                        <a:t>关节点</a:t>
                      </a:r>
                      <a:endParaRPr sz="1200">
                        <a:latin typeface="微软雅黑" panose="020B0503020204020204" charset="-122"/>
                        <a:cs typeface="微软雅黑" panose="020B0503020204020204" charset="-122"/>
                      </a:endParaRPr>
                    </a:p>
                    <a:p>
                      <a:pPr marL="139065" marR="86360" indent="-47625">
                        <a:lnSpc>
                          <a:spcPct val="110000"/>
                        </a:lnSpc>
                      </a:pPr>
                      <a:r>
                        <a:rPr sz="1200" b="1" dirty="0">
                          <a:solidFill>
                            <a:srgbClr val="FFFFFF"/>
                          </a:solidFill>
                          <a:latin typeface="微软雅黑" panose="020B0503020204020204" charset="-122"/>
                          <a:cs typeface="微软雅黑" panose="020B0503020204020204" charset="-122"/>
                        </a:rPr>
                        <a:t>6马达 电流</a:t>
                      </a:r>
                      <a:endParaRPr sz="1200">
                        <a:latin typeface="微软雅黑" panose="020B0503020204020204" charset="-122"/>
                        <a:cs typeface="微软雅黑" panose="020B0503020204020204" charset="-122"/>
                      </a:endParaRPr>
                    </a:p>
                  </a:txBody>
                  <a:tcPr marL="0" marR="0" marT="863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1250">
                        <a:latin typeface="Times New Roman" panose="02020603050405020304"/>
                        <a:cs typeface="Times New Roman" panose="02020603050405020304"/>
                      </a:endParaRPr>
                    </a:p>
                    <a:p>
                      <a:pPr marL="62230">
                        <a:lnSpc>
                          <a:spcPct val="100000"/>
                        </a:lnSpc>
                        <a:tabLst>
                          <a:tab pos="816610" algn="l"/>
                        </a:tabLst>
                      </a:pPr>
                      <a:r>
                        <a:rPr sz="1200" dirty="0">
                          <a:latin typeface="微软雅黑" panose="020B0503020204020204" charset="-122"/>
                          <a:cs typeface="微软雅黑" panose="020B0503020204020204" charset="-122"/>
                        </a:rPr>
                        <a:t>Joint </a:t>
                      </a:r>
                      <a:r>
                        <a:rPr sz="1200" spc="265" dirty="0">
                          <a:latin typeface="微软雅黑" panose="020B0503020204020204" charset="-122"/>
                          <a:cs typeface="微软雅黑" panose="020B0503020204020204" charset="-122"/>
                        </a:rPr>
                        <a:t> </a:t>
                      </a:r>
                      <a:r>
                        <a:rPr sz="1200" dirty="0">
                          <a:latin typeface="微软雅黑" panose="020B0503020204020204" charset="-122"/>
                          <a:cs typeface="微软雅黑" panose="020B0503020204020204" charset="-122"/>
                        </a:rPr>
                        <a:t>6</a:t>
                      </a:r>
                      <a:r>
                        <a:rPr sz="1200" u="sng" dirty="0">
                          <a:latin typeface="微软雅黑" panose="020B0503020204020204" charset="-122"/>
                          <a:cs typeface="微软雅黑" panose="020B0503020204020204" charset="-122"/>
                        </a:rPr>
                        <a:t> 	</a:t>
                      </a:r>
                      <a:endParaRPr sz="1200">
                        <a:latin typeface="微软雅黑" panose="020B0503020204020204" charset="-122"/>
                        <a:cs typeface="微软雅黑" panose="020B0503020204020204" charset="-122"/>
                      </a:endParaRPr>
                    </a:p>
                    <a:p>
                      <a:pPr marL="62230">
                        <a:lnSpc>
                          <a:spcPct val="100000"/>
                        </a:lnSpc>
                        <a:spcBef>
                          <a:spcPts val="140"/>
                        </a:spcBef>
                      </a:pPr>
                      <a:r>
                        <a:rPr sz="1200" spc="-5" dirty="0">
                          <a:latin typeface="微软雅黑" panose="020B0503020204020204" charset="-122"/>
                          <a:cs typeface="微软雅黑" panose="020B0503020204020204" charset="-122"/>
                        </a:rPr>
                        <a:t>_Current</a:t>
                      </a:r>
                      <a:endParaRPr sz="12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230">
                        <a:lnSpc>
                          <a:spcPct val="100000"/>
                        </a:lnSpc>
                        <a:spcBef>
                          <a:spcPts val="5"/>
                        </a:spcBef>
                      </a:pPr>
                      <a:r>
                        <a:rPr sz="1200" spc="-5" dirty="0">
                          <a:latin typeface="微软雅黑" panose="020B0503020204020204" charset="-122"/>
                          <a:cs typeface="微软雅黑" panose="020B0503020204020204" charset="-122"/>
                        </a:rPr>
                        <a:t>Number</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230">
                        <a:lnSpc>
                          <a:spcPct val="100000"/>
                        </a:lnSpc>
                        <a:spcBef>
                          <a:spcPts val="5"/>
                        </a:spcBef>
                      </a:pPr>
                      <a:r>
                        <a:rPr sz="1200" dirty="0">
                          <a:latin typeface="微软雅黑" panose="020B0503020204020204" charset="-122"/>
                          <a:cs typeface="微软雅黑" panose="020B0503020204020204" charset="-122"/>
                        </a:rPr>
                        <a:t>只读</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marR="191135">
                        <a:lnSpc>
                          <a:spcPct val="110000"/>
                        </a:lnSpc>
                        <a:spcBef>
                          <a:spcPts val="1330"/>
                        </a:spcBef>
                      </a:pPr>
                      <a:r>
                        <a:rPr sz="1200" dirty="0">
                          <a:latin typeface="微软雅黑" panose="020B0503020204020204" charset="-122"/>
                          <a:cs typeface="微软雅黑" panose="020B0503020204020204" charset="-122"/>
                        </a:rPr>
                        <a:t>连接 变量</a:t>
                      </a:r>
                      <a:endParaRPr sz="1200">
                        <a:latin typeface="微软雅黑" panose="020B0503020204020204" charset="-122"/>
                        <a:cs typeface="微软雅黑" panose="020B0503020204020204" charset="-122"/>
                      </a:endParaRPr>
                    </a:p>
                  </a:txBody>
                  <a:tcPr marL="0" marR="0" marT="168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marR="90170">
                        <a:lnSpc>
                          <a:spcPct val="110000"/>
                        </a:lnSpc>
                        <a:spcBef>
                          <a:spcPts val="1330"/>
                        </a:spcBef>
                        <a:tabLst>
                          <a:tab pos="885825" algn="l"/>
                        </a:tabLst>
                      </a:pPr>
                      <a:r>
                        <a:rPr sz="1200" dirty="0">
                          <a:latin typeface="微软雅黑" panose="020B0503020204020204" charset="-122"/>
                          <a:cs typeface="微软雅黑" panose="020B0503020204020204" charset="-122"/>
                        </a:rPr>
                        <a:t>Joint</a:t>
                      </a:r>
                      <a:r>
                        <a:rPr sz="1200" spc="265" dirty="0">
                          <a:latin typeface="微软雅黑" panose="020B0503020204020204" charset="-122"/>
                          <a:cs typeface="微软雅黑" panose="020B0503020204020204" charset="-122"/>
                        </a:rPr>
                        <a:t> </a:t>
                      </a:r>
                      <a:r>
                        <a:rPr sz="1200" dirty="0">
                          <a:latin typeface="微软雅黑" panose="020B0503020204020204" charset="-122"/>
                          <a:cs typeface="微软雅黑" panose="020B0503020204020204" charset="-122"/>
                        </a:rPr>
                        <a:t>6 </a:t>
                      </a:r>
                      <a:r>
                        <a:rPr sz="1200" u="sng" dirty="0">
                          <a:latin typeface="微软雅黑" panose="020B0503020204020204" charset="-122"/>
                          <a:cs typeface="微软雅黑" panose="020B0503020204020204" charset="-122"/>
                        </a:rPr>
                        <a:t> 	</a:t>
                      </a:r>
                      <a:r>
                        <a:rPr sz="1200" dirty="0">
                          <a:latin typeface="微软雅黑" panose="020B0503020204020204" charset="-122"/>
                          <a:cs typeface="微软雅黑" panose="020B0503020204020204" charset="-122"/>
                        </a:rPr>
                        <a:t> </a:t>
                      </a:r>
                      <a:r>
                        <a:rPr sz="1200" spc="-5" dirty="0">
                          <a:latin typeface="微软雅黑" panose="020B0503020204020204" charset="-122"/>
                          <a:cs typeface="微软雅黑" panose="020B0503020204020204" charset="-122"/>
                        </a:rPr>
                        <a:t>Current</a:t>
                      </a:r>
                      <a:endParaRPr sz="1200">
                        <a:latin typeface="微软雅黑" panose="020B0503020204020204" charset="-122"/>
                        <a:cs typeface="微软雅黑" panose="020B0503020204020204" charset="-122"/>
                      </a:endParaRPr>
                    </a:p>
                  </a:txBody>
                  <a:tcPr marL="0" marR="0" marT="168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865">
                        <a:lnSpc>
                          <a:spcPct val="100000"/>
                        </a:lnSpc>
                        <a:spcBef>
                          <a:spcPts val="5"/>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marR="76200">
                        <a:lnSpc>
                          <a:spcPct val="110000"/>
                        </a:lnSpc>
                        <a:spcBef>
                          <a:spcPts val="1330"/>
                        </a:spcBef>
                      </a:pPr>
                      <a:r>
                        <a:rPr sz="1200" dirty="0">
                          <a:latin typeface="微软雅黑" panose="020B0503020204020204" charset="-122"/>
                          <a:cs typeface="微软雅黑" panose="020B0503020204020204" charset="-122"/>
                        </a:rPr>
                        <a:t>保留2 位</a:t>
                      </a:r>
                      <a:endParaRPr sz="1200">
                        <a:latin typeface="微软雅黑" panose="020B0503020204020204" charset="-122"/>
                        <a:cs typeface="微软雅黑" panose="020B0503020204020204" charset="-122"/>
                      </a:endParaRPr>
                    </a:p>
                  </a:txBody>
                  <a:tcPr marL="0" marR="0" marT="168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marR="165735">
                        <a:lnSpc>
                          <a:spcPct val="110000"/>
                        </a:lnSpc>
                        <a:spcBef>
                          <a:spcPts val="1330"/>
                        </a:spcBef>
                      </a:pPr>
                      <a:r>
                        <a:rPr sz="1200" dirty="0">
                          <a:latin typeface="微软雅黑" panose="020B0503020204020204" charset="-122"/>
                          <a:cs typeface="微软雅黑" panose="020B0503020204020204" charset="-122"/>
                        </a:rPr>
                        <a:t>全部 保存</a:t>
                      </a:r>
                      <a:endParaRPr sz="1200">
                        <a:latin typeface="微软雅黑" panose="020B0503020204020204" charset="-122"/>
                        <a:cs typeface="微软雅黑" panose="020B0503020204020204" charset="-122"/>
                      </a:endParaRPr>
                    </a:p>
                  </a:txBody>
                  <a:tcPr marL="0" marR="0" marT="168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1950">
                        <a:latin typeface="Times New Roman" panose="02020603050405020304"/>
                        <a:cs typeface="Times New Roman" panose="02020603050405020304"/>
                      </a:endParaRPr>
                    </a:p>
                    <a:p>
                      <a:pPr marL="62865">
                        <a:lnSpc>
                          <a:spcPct val="100000"/>
                        </a:lnSpc>
                        <a:spcBef>
                          <a:spcPts val="5"/>
                        </a:spcBef>
                      </a:pPr>
                      <a:r>
                        <a:rPr sz="1200" dirty="0">
                          <a:latin typeface="微软雅黑" panose="020B0503020204020204" charset="-122"/>
                          <a:cs typeface="微软雅黑" panose="020B0503020204020204" charset="-122"/>
                        </a:rPr>
                        <a:t>A</a:t>
                      </a:r>
                      <a:endParaRPr sz="12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524395">
                <a:tc>
                  <a:txBody>
                    <a:bodyPr/>
                    <a:lstStyle/>
                    <a:p>
                      <a:pPr marL="215265" marR="56515" indent="-152400">
                        <a:lnSpc>
                          <a:spcPct val="110000"/>
                        </a:lnSpc>
                        <a:spcBef>
                          <a:spcPts val="285"/>
                        </a:spcBef>
                      </a:pPr>
                      <a:r>
                        <a:rPr sz="1200" b="1" dirty="0">
                          <a:solidFill>
                            <a:srgbClr val="FFFFFF"/>
                          </a:solidFill>
                          <a:latin typeface="微软雅黑" panose="020B0503020204020204" charset="-122"/>
                          <a:cs typeface="微软雅黑" panose="020B0503020204020204" charset="-122"/>
                        </a:rPr>
                        <a:t>故障复 位</a:t>
                      </a:r>
                      <a:endParaRPr sz="1200">
                        <a:latin typeface="微软雅黑" panose="020B0503020204020204" charset="-122"/>
                        <a:cs typeface="微软雅黑" panose="020B0503020204020204" charset="-122"/>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marR="65405">
                        <a:lnSpc>
                          <a:spcPct val="110000"/>
                        </a:lnSpc>
                        <a:spcBef>
                          <a:spcPts val="285"/>
                        </a:spcBef>
                      </a:pPr>
                      <a:r>
                        <a:rPr sz="1200" spc="-45" dirty="0">
                          <a:latin typeface="微软雅黑" panose="020B0503020204020204" charset="-122"/>
                          <a:cs typeface="微软雅黑" panose="020B0503020204020204" charset="-122"/>
                        </a:rPr>
                        <a:t>W</a:t>
                      </a:r>
                      <a:r>
                        <a:rPr sz="1200" dirty="0">
                          <a:latin typeface="微软雅黑" panose="020B0503020204020204" charset="-122"/>
                          <a:cs typeface="微软雅黑" panose="020B0503020204020204" charset="-122"/>
                        </a:rPr>
                        <a:t>a</a:t>
                      </a:r>
                      <a:r>
                        <a:rPr sz="1200" spc="-1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ningR  eset</a:t>
                      </a:r>
                      <a:endParaRPr sz="1200">
                        <a:latin typeface="微软雅黑" panose="020B0503020204020204" charset="-122"/>
                        <a:cs typeface="微软雅黑" panose="020B0503020204020204" charset="-122"/>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220"/>
                        </a:spcBef>
                      </a:pPr>
                      <a:r>
                        <a:rPr sz="1200" dirty="0">
                          <a:latin typeface="微软雅黑" panose="020B0503020204020204" charset="-122"/>
                          <a:cs typeface="微软雅黑" panose="020B0503020204020204" charset="-122"/>
                        </a:rPr>
                        <a:t>Boolean</a:t>
                      </a:r>
                      <a:endParaRPr sz="1200">
                        <a:latin typeface="微软雅黑" panose="020B0503020204020204" charset="-122"/>
                        <a:cs typeface="微软雅黑" panose="020B0503020204020204" charset="-122"/>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220"/>
                        </a:spcBef>
                      </a:pPr>
                      <a:r>
                        <a:rPr sz="1200" dirty="0">
                          <a:latin typeface="微软雅黑" panose="020B0503020204020204" charset="-122"/>
                          <a:cs typeface="微软雅黑" panose="020B0503020204020204" charset="-122"/>
                        </a:rPr>
                        <a:t>读写</a:t>
                      </a:r>
                      <a:endParaRPr sz="1200">
                        <a:latin typeface="微软雅黑" panose="020B0503020204020204" charset="-122"/>
                        <a:cs typeface="微软雅黑" panose="020B0503020204020204" charset="-122"/>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marR="191135">
                        <a:lnSpc>
                          <a:spcPct val="110000"/>
                        </a:lnSpc>
                        <a:spcBef>
                          <a:spcPts val="285"/>
                        </a:spcBef>
                      </a:pPr>
                      <a:r>
                        <a:rPr sz="1200" dirty="0">
                          <a:latin typeface="微软雅黑" panose="020B0503020204020204" charset="-122"/>
                          <a:cs typeface="微软雅黑" panose="020B0503020204020204" charset="-122"/>
                        </a:rPr>
                        <a:t>连接 变量</a:t>
                      </a:r>
                      <a:endParaRPr sz="1200">
                        <a:latin typeface="微软雅黑" panose="020B0503020204020204" charset="-122"/>
                        <a:cs typeface="微软雅黑" panose="020B0503020204020204" charset="-122"/>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marR="114300">
                        <a:lnSpc>
                          <a:spcPct val="110000"/>
                        </a:lnSpc>
                        <a:spcBef>
                          <a:spcPts val="285"/>
                        </a:spcBef>
                      </a:pPr>
                      <a:r>
                        <a:rPr sz="1200" spc="-45" dirty="0">
                          <a:latin typeface="微软雅黑" panose="020B0503020204020204" charset="-122"/>
                          <a:cs typeface="微软雅黑" panose="020B0503020204020204" charset="-122"/>
                        </a:rPr>
                        <a:t>W</a:t>
                      </a:r>
                      <a:r>
                        <a:rPr sz="1200" dirty="0">
                          <a:latin typeface="微软雅黑" panose="020B0503020204020204" charset="-122"/>
                          <a:cs typeface="微软雅黑" panose="020B0503020204020204" charset="-122"/>
                        </a:rPr>
                        <a:t>a</a:t>
                      </a:r>
                      <a:r>
                        <a:rPr sz="1200" spc="-1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ning</a:t>
                      </a:r>
                      <a:r>
                        <a:rPr sz="1200" spc="-40" dirty="0">
                          <a:latin typeface="微软雅黑" panose="020B0503020204020204" charset="-122"/>
                          <a:cs typeface="微软雅黑" panose="020B0503020204020204" charset="-122"/>
                        </a:rPr>
                        <a:t>R</a:t>
                      </a:r>
                      <a:r>
                        <a:rPr sz="1200" dirty="0">
                          <a:latin typeface="微软雅黑" panose="020B0503020204020204" charset="-122"/>
                          <a:cs typeface="微软雅黑" panose="020B0503020204020204" charset="-122"/>
                        </a:rPr>
                        <a:t>e  set</a:t>
                      </a:r>
                      <a:endParaRPr sz="1200">
                        <a:latin typeface="微软雅黑" panose="020B0503020204020204" charset="-122"/>
                        <a:cs typeface="微软雅黑" panose="020B0503020204020204" charset="-122"/>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220"/>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220"/>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marR="165735">
                        <a:lnSpc>
                          <a:spcPct val="110000"/>
                        </a:lnSpc>
                        <a:spcBef>
                          <a:spcPts val="285"/>
                        </a:spcBef>
                      </a:pPr>
                      <a:r>
                        <a:rPr sz="1200" dirty="0">
                          <a:latin typeface="微软雅黑" panose="020B0503020204020204" charset="-122"/>
                          <a:cs typeface="微软雅黑" panose="020B0503020204020204" charset="-122"/>
                        </a:rPr>
                        <a:t>全部 保存</a:t>
                      </a:r>
                      <a:endParaRPr sz="1200">
                        <a:latin typeface="微软雅黑" panose="020B0503020204020204" charset="-122"/>
                        <a:cs typeface="微软雅黑" panose="020B0503020204020204" charset="-122"/>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220"/>
                        </a:spcBef>
                      </a:pPr>
                      <a:r>
                        <a:rPr sz="1200" dirty="0">
                          <a:latin typeface="微软雅黑" panose="020B0503020204020204" charset="-122"/>
                          <a:cs typeface="微软雅黑" panose="020B0503020204020204" charset="-122"/>
                        </a:rPr>
                        <a:t>/</a:t>
                      </a:r>
                      <a:endParaRPr sz="1200">
                        <a:latin typeface="微软雅黑" panose="020B0503020204020204" charset="-122"/>
                        <a:cs typeface="微软雅黑" panose="020B0503020204020204" charset="-122"/>
                      </a:endParaRPr>
                    </a:p>
                  </a:txBody>
                  <a:tcPr marL="0" marR="0" marT="1549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2286126" y="6312611"/>
            <a:ext cx="3226435" cy="215900"/>
          </a:xfrm>
          <a:prstGeom prst="rect">
            <a:avLst/>
          </a:prstGeom>
        </p:spPr>
        <p:txBody>
          <a:bodyPr vert="horz" wrap="square" lIns="0" tIns="0" rIns="0" bIns="0" rtlCol="0">
            <a:spAutoFit/>
          </a:bodyPr>
          <a:lstStyle/>
          <a:p>
            <a:pPr marL="12700"/>
            <a:r>
              <a:rPr sz="1400" dirty="0">
                <a:solidFill>
                  <a:prstClr val="black"/>
                </a:solidFill>
                <a:latin typeface="宋体" pitchFamily="2" charset="-122"/>
                <a:cs typeface="宋体" pitchFamily="2" charset="-122"/>
              </a:rPr>
              <a:t>表</a:t>
            </a:r>
            <a:r>
              <a:rPr sz="1400" spc="-5" dirty="0">
                <a:solidFill>
                  <a:prstClr val="black"/>
                </a:solidFill>
                <a:latin typeface="宋体" pitchFamily="2" charset="-122"/>
                <a:cs typeface="宋体" pitchFamily="2" charset="-122"/>
              </a:rPr>
              <a:t>3-1-4</a:t>
            </a:r>
            <a:r>
              <a:rPr sz="1400" spc="-70" dirty="0">
                <a:solidFill>
                  <a:prstClr val="black"/>
                </a:solidFill>
                <a:latin typeface="宋体" pitchFamily="2" charset="-122"/>
                <a:cs typeface="宋体" pitchFamily="2" charset="-122"/>
              </a:rPr>
              <a:t> </a:t>
            </a:r>
            <a:r>
              <a:rPr sz="1400" spc="5" dirty="0">
                <a:solidFill>
                  <a:prstClr val="black"/>
                </a:solidFill>
                <a:latin typeface="宋体" pitchFamily="2" charset="-122"/>
                <a:cs typeface="宋体" pitchFamily="2" charset="-122"/>
              </a:rPr>
              <a:t>工</a:t>
            </a:r>
            <a:r>
              <a:rPr sz="1400" dirty="0">
                <a:solidFill>
                  <a:prstClr val="black"/>
                </a:solidFill>
                <a:latin typeface="宋体" pitchFamily="2" charset="-122"/>
                <a:cs typeface="宋体" pitchFamily="2" charset="-122"/>
              </a:rPr>
              <a:t>业</a:t>
            </a:r>
            <a:r>
              <a:rPr sz="1400" spc="-10" dirty="0">
                <a:solidFill>
                  <a:prstClr val="black"/>
                </a:solidFill>
                <a:latin typeface="宋体" pitchFamily="2" charset="-122"/>
                <a:cs typeface="宋体" pitchFamily="2" charset="-122"/>
              </a:rPr>
              <a:t>机器</a:t>
            </a:r>
            <a:r>
              <a:rPr sz="1400" spc="5" dirty="0">
                <a:solidFill>
                  <a:prstClr val="black"/>
                </a:solidFill>
                <a:latin typeface="宋体" pitchFamily="2" charset="-122"/>
                <a:cs typeface="宋体" pitchFamily="2" charset="-122"/>
              </a:rPr>
              <a:t>人</a:t>
            </a:r>
            <a:r>
              <a:rPr sz="1400" dirty="0">
                <a:solidFill>
                  <a:prstClr val="black"/>
                </a:solidFill>
                <a:latin typeface="宋体" pitchFamily="2" charset="-122"/>
                <a:cs typeface="宋体" pitchFamily="2" charset="-122"/>
              </a:rPr>
              <a:t>物</a:t>
            </a:r>
            <a:r>
              <a:rPr sz="1400" spc="5" dirty="0">
                <a:solidFill>
                  <a:prstClr val="black"/>
                </a:solidFill>
                <a:latin typeface="宋体" pitchFamily="2" charset="-122"/>
                <a:cs typeface="宋体" pitchFamily="2" charset="-122"/>
              </a:rPr>
              <a:t>模</a:t>
            </a:r>
            <a:r>
              <a:rPr sz="1400" spc="-15" dirty="0">
                <a:solidFill>
                  <a:prstClr val="black"/>
                </a:solidFill>
                <a:latin typeface="宋体" pitchFamily="2" charset="-122"/>
                <a:cs typeface="宋体" pitchFamily="2" charset="-122"/>
              </a:rPr>
              <a:t>型</a:t>
            </a:r>
            <a:r>
              <a:rPr sz="1400" spc="5" dirty="0">
                <a:solidFill>
                  <a:prstClr val="black"/>
                </a:solidFill>
                <a:latin typeface="宋体" pitchFamily="2" charset="-122"/>
                <a:cs typeface="宋体" pitchFamily="2" charset="-122"/>
              </a:rPr>
              <a:t>原</a:t>
            </a:r>
            <a:r>
              <a:rPr sz="1400" dirty="0">
                <a:solidFill>
                  <a:prstClr val="black"/>
                </a:solidFill>
                <a:latin typeface="宋体" pitchFamily="2" charset="-122"/>
                <a:cs typeface="宋体" pitchFamily="2" charset="-122"/>
              </a:rPr>
              <a:t>生</a:t>
            </a:r>
            <a:r>
              <a:rPr sz="1400" spc="-10" dirty="0">
                <a:solidFill>
                  <a:prstClr val="black"/>
                </a:solidFill>
                <a:latin typeface="宋体" pitchFamily="2" charset="-122"/>
                <a:cs typeface="宋体" pitchFamily="2" charset="-122"/>
              </a:rPr>
              <a:t>属性</a:t>
            </a:r>
            <a:r>
              <a:rPr sz="1400" spc="5" dirty="0">
                <a:solidFill>
                  <a:prstClr val="black"/>
                </a:solidFill>
                <a:latin typeface="宋体" pitchFamily="2" charset="-122"/>
                <a:cs typeface="宋体" pitchFamily="2" charset="-122"/>
              </a:rPr>
              <a:t>模板</a:t>
            </a:r>
            <a:endParaRPr sz="1400">
              <a:solidFill>
                <a:prstClr val="black"/>
              </a:solidFill>
              <a:latin typeface="宋体" pitchFamily="2" charset="-122"/>
              <a:cs typeface="宋体" pitchFamily="2" charset="-122"/>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792473" y="1066291"/>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添加物模型原生属性并发布</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98194" y="1905000"/>
            <a:ext cx="9596120" cy="1508760"/>
          </a:xfrm>
          <a:prstGeom prst="rect">
            <a:avLst/>
          </a:prstGeom>
        </p:spPr>
        <p:txBody>
          <a:bodyPr vert="horz" wrap="square" lIns="0" tIns="0" rIns="0" bIns="0" rtlCol="0">
            <a:spAutoFit/>
          </a:bodyPr>
          <a:lstStyle/>
          <a:p>
            <a:pPr marL="12700"/>
            <a:r>
              <a:rPr spc="35" dirty="0">
                <a:solidFill>
                  <a:prstClr val="black"/>
                </a:solidFill>
                <a:latin typeface="宋体" pitchFamily="2" charset="-122"/>
                <a:cs typeface="宋体" pitchFamily="2" charset="-122"/>
              </a:rPr>
              <a:t>【说明</a:t>
            </a:r>
            <a:r>
              <a:rPr dirty="0">
                <a:solidFill>
                  <a:prstClr val="black"/>
                </a:solidFill>
                <a:latin typeface="宋体" pitchFamily="2" charset="-122"/>
                <a:cs typeface="宋体" pitchFamily="2" charset="-122"/>
              </a:rPr>
              <a:t>】</a:t>
            </a:r>
            <a:r>
              <a:rPr spc="45" dirty="0">
                <a:solidFill>
                  <a:prstClr val="black"/>
                </a:solidFill>
                <a:latin typeface="宋体" pitchFamily="2" charset="-122"/>
                <a:cs typeface="宋体" pitchFamily="2" charset="-122"/>
              </a:rPr>
              <a:t>①原</a:t>
            </a:r>
            <a:r>
              <a:rPr spc="30" dirty="0">
                <a:solidFill>
                  <a:prstClr val="black"/>
                </a:solidFill>
                <a:latin typeface="宋体" pitchFamily="2" charset="-122"/>
                <a:cs typeface="宋体" pitchFamily="2" charset="-122"/>
              </a:rPr>
              <a:t>生属性</a:t>
            </a:r>
            <a:r>
              <a:rPr spc="45" dirty="0">
                <a:solidFill>
                  <a:prstClr val="black"/>
                </a:solidFill>
                <a:latin typeface="宋体" pitchFamily="2" charset="-122"/>
                <a:cs typeface="宋体" pitchFamily="2" charset="-122"/>
              </a:rPr>
              <a:t>均</a:t>
            </a:r>
            <a:r>
              <a:rPr spc="30" dirty="0">
                <a:solidFill>
                  <a:prstClr val="black"/>
                </a:solidFill>
                <a:latin typeface="宋体" pitchFamily="2" charset="-122"/>
                <a:cs typeface="宋体" pitchFamily="2" charset="-122"/>
              </a:rPr>
              <a:t>为</a:t>
            </a:r>
            <a:r>
              <a:rPr spc="45" dirty="0">
                <a:solidFill>
                  <a:prstClr val="black"/>
                </a:solidFill>
                <a:latin typeface="宋体" pitchFamily="2" charset="-122"/>
                <a:cs typeface="宋体" pitchFamily="2" charset="-122"/>
              </a:rPr>
              <a:t>可</a:t>
            </a:r>
            <a:r>
              <a:rPr spc="30" dirty="0">
                <a:solidFill>
                  <a:prstClr val="black"/>
                </a:solidFill>
                <a:latin typeface="宋体" pitchFamily="2" charset="-122"/>
                <a:cs typeface="宋体" pitchFamily="2" charset="-122"/>
              </a:rPr>
              <a:t>直接从</a:t>
            </a:r>
            <a:r>
              <a:rPr spc="45" dirty="0">
                <a:solidFill>
                  <a:prstClr val="black"/>
                </a:solidFill>
                <a:latin typeface="宋体" pitchFamily="2" charset="-122"/>
                <a:cs typeface="宋体" pitchFamily="2" charset="-122"/>
              </a:rPr>
              <a:t>设</a:t>
            </a:r>
            <a:r>
              <a:rPr spc="30" dirty="0">
                <a:solidFill>
                  <a:prstClr val="black"/>
                </a:solidFill>
                <a:latin typeface="宋体" pitchFamily="2" charset="-122"/>
                <a:cs typeface="宋体" pitchFamily="2" charset="-122"/>
              </a:rPr>
              <a:t>备</a:t>
            </a:r>
            <a:r>
              <a:rPr spc="45" dirty="0">
                <a:solidFill>
                  <a:prstClr val="black"/>
                </a:solidFill>
                <a:latin typeface="宋体" pitchFamily="2" charset="-122"/>
                <a:cs typeface="宋体" pitchFamily="2" charset="-122"/>
              </a:rPr>
              <a:t>采</a:t>
            </a:r>
            <a:r>
              <a:rPr spc="30" dirty="0">
                <a:solidFill>
                  <a:prstClr val="black"/>
                </a:solidFill>
                <a:latin typeface="宋体" pitchFamily="2" charset="-122"/>
                <a:cs typeface="宋体" pitchFamily="2" charset="-122"/>
              </a:rPr>
              <a:t>集到的</a:t>
            </a:r>
            <a:r>
              <a:rPr spc="45" dirty="0">
                <a:solidFill>
                  <a:prstClr val="black"/>
                </a:solidFill>
                <a:latin typeface="宋体" pitchFamily="2" charset="-122"/>
                <a:cs typeface="宋体" pitchFamily="2" charset="-122"/>
              </a:rPr>
              <a:t>参</a:t>
            </a:r>
            <a:r>
              <a:rPr spc="65" dirty="0">
                <a:solidFill>
                  <a:prstClr val="black"/>
                </a:solidFill>
                <a:latin typeface="宋体" pitchFamily="2" charset="-122"/>
                <a:cs typeface="宋体" pitchFamily="2" charset="-122"/>
              </a:rPr>
              <a:t>数</a:t>
            </a:r>
            <a:r>
              <a:rPr spc="45" dirty="0">
                <a:solidFill>
                  <a:prstClr val="black"/>
                </a:solidFill>
                <a:latin typeface="宋体" pitchFamily="2" charset="-122"/>
                <a:cs typeface="宋体" pitchFamily="2" charset="-122"/>
              </a:rPr>
              <a:t>，</a:t>
            </a:r>
            <a:r>
              <a:rPr spc="30" dirty="0">
                <a:solidFill>
                  <a:prstClr val="black"/>
                </a:solidFill>
                <a:latin typeface="宋体" pitchFamily="2" charset="-122"/>
                <a:cs typeface="宋体" pitchFamily="2" charset="-122"/>
              </a:rPr>
              <a:t>因此属性</a:t>
            </a:r>
            <a:r>
              <a:rPr spc="45" dirty="0">
                <a:solidFill>
                  <a:prstClr val="black"/>
                </a:solidFill>
                <a:latin typeface="宋体" pitchFamily="2" charset="-122"/>
                <a:cs typeface="宋体" pitchFamily="2" charset="-122"/>
              </a:rPr>
              <a:t>值来</a:t>
            </a:r>
            <a:r>
              <a:rPr spc="30" dirty="0">
                <a:solidFill>
                  <a:prstClr val="black"/>
                </a:solidFill>
                <a:latin typeface="宋体" pitchFamily="2" charset="-122"/>
                <a:cs typeface="宋体" pitchFamily="2" charset="-122"/>
              </a:rPr>
              <a:t>源默认</a:t>
            </a:r>
            <a:r>
              <a:rPr spc="50" dirty="0">
                <a:solidFill>
                  <a:prstClr val="black"/>
                </a:solidFill>
                <a:latin typeface="宋体" pitchFamily="2" charset="-122"/>
                <a:cs typeface="宋体" pitchFamily="2" charset="-122"/>
              </a:rPr>
              <a:t>为</a:t>
            </a:r>
            <a:r>
              <a:rPr spc="45" dirty="0">
                <a:solidFill>
                  <a:prstClr val="black"/>
                </a:solidFill>
                <a:latin typeface="宋体" pitchFamily="2" charset="-122"/>
                <a:cs typeface="宋体" pitchFamily="2" charset="-122"/>
              </a:rPr>
              <a:t>“连</a:t>
            </a:r>
            <a:r>
              <a:rPr spc="30" dirty="0">
                <a:solidFill>
                  <a:prstClr val="black"/>
                </a:solidFill>
                <a:latin typeface="宋体" pitchFamily="2" charset="-122"/>
                <a:cs typeface="宋体" pitchFamily="2" charset="-122"/>
              </a:rPr>
              <a:t>接变</a:t>
            </a:r>
            <a:r>
              <a:rPr spc="40" dirty="0">
                <a:solidFill>
                  <a:prstClr val="black"/>
                </a:solidFill>
                <a:latin typeface="宋体" pitchFamily="2" charset="-122"/>
                <a:cs typeface="宋体" pitchFamily="2" charset="-122"/>
              </a:rPr>
              <a:t>量</a:t>
            </a:r>
            <a:r>
              <a:rPr spc="35" dirty="0">
                <a:solidFill>
                  <a:prstClr val="black"/>
                </a:solidFill>
                <a:latin typeface="宋体" pitchFamily="2" charset="-122"/>
                <a:cs typeface="宋体" pitchFamily="2" charset="-122"/>
              </a:rPr>
              <a:t>”</a:t>
            </a:r>
            <a:r>
              <a:rPr dirty="0">
                <a:solidFill>
                  <a:prstClr val="black"/>
                </a:solidFill>
                <a:latin typeface="宋体" pitchFamily="2" charset="-122"/>
                <a:cs typeface="宋体" pitchFamily="2" charset="-122"/>
              </a:rPr>
              <a:t>，</a:t>
            </a:r>
            <a:endParaRPr>
              <a:solidFill>
                <a:prstClr val="black"/>
              </a:solidFill>
              <a:latin typeface="宋体" pitchFamily="2" charset="-122"/>
              <a:cs typeface="宋体" pitchFamily="2" charset="-122"/>
            </a:endParaRPr>
          </a:p>
          <a:p>
            <a:pPr marL="12700">
              <a:spcBef>
                <a:spcPts val="1080"/>
              </a:spcBef>
            </a:pPr>
            <a:r>
              <a:rPr spc="-5" dirty="0">
                <a:solidFill>
                  <a:prstClr val="black"/>
                </a:solidFill>
                <a:latin typeface="宋体" pitchFamily="2" charset="-122"/>
                <a:cs typeface="宋体" pitchFamily="2" charset="-122"/>
              </a:rPr>
              <a:t>并在属性标签中添</a:t>
            </a:r>
            <a:r>
              <a:rPr dirty="0">
                <a:solidFill>
                  <a:prstClr val="black"/>
                </a:solidFill>
                <a:latin typeface="宋体" pitchFamily="2" charset="-122"/>
                <a:cs typeface="宋体" pitchFamily="2" charset="-122"/>
              </a:rPr>
              <a:t>加</a:t>
            </a:r>
            <a:r>
              <a:rPr spc="-5" dirty="0">
                <a:solidFill>
                  <a:prstClr val="black"/>
                </a:solidFill>
                <a:latin typeface="宋体" pitchFamily="2" charset="-122"/>
                <a:cs typeface="宋体" pitchFamily="2" charset="-122"/>
              </a:rPr>
              <a:t>“原生属性”标签</a:t>
            </a:r>
            <a:r>
              <a:rPr dirty="0">
                <a:solidFill>
                  <a:prstClr val="black"/>
                </a:solidFill>
                <a:latin typeface="宋体" pitchFamily="2" charset="-122"/>
                <a:cs typeface="宋体" pitchFamily="2" charset="-122"/>
              </a:rPr>
              <a:t>。</a:t>
            </a:r>
            <a:endParaRPr>
              <a:solidFill>
                <a:prstClr val="black"/>
              </a:solidFill>
              <a:latin typeface="宋体" pitchFamily="2" charset="-122"/>
              <a:cs typeface="宋体" pitchFamily="2" charset="-122"/>
            </a:endParaRPr>
          </a:p>
          <a:p>
            <a:pPr marL="12700" marR="8890">
              <a:lnSpc>
                <a:spcPct val="150000"/>
              </a:lnSpc>
            </a:pPr>
            <a:r>
              <a:rPr spc="35" dirty="0">
                <a:solidFill>
                  <a:prstClr val="black"/>
                </a:solidFill>
                <a:latin typeface="宋体" pitchFamily="2" charset="-122"/>
                <a:cs typeface="宋体" pitchFamily="2" charset="-122"/>
              </a:rPr>
              <a:t>②</a:t>
            </a:r>
            <a:r>
              <a:rPr spc="30" dirty="0">
                <a:solidFill>
                  <a:prstClr val="black"/>
                </a:solidFill>
                <a:latin typeface="宋体" pitchFamily="2" charset="-122"/>
                <a:cs typeface="宋体" pitchFamily="2" charset="-122"/>
              </a:rPr>
              <a:t>为了方便</a:t>
            </a:r>
            <a:r>
              <a:rPr spc="45" dirty="0">
                <a:solidFill>
                  <a:prstClr val="black"/>
                </a:solidFill>
                <a:latin typeface="宋体" pitchFamily="2" charset="-122"/>
                <a:cs typeface="宋体" pitchFamily="2" charset="-122"/>
              </a:rPr>
              <a:t>识</a:t>
            </a:r>
            <a:r>
              <a:rPr spc="30" dirty="0">
                <a:solidFill>
                  <a:prstClr val="black"/>
                </a:solidFill>
                <a:latin typeface="宋体" pitchFamily="2" charset="-122"/>
                <a:cs typeface="宋体" pitchFamily="2" charset="-122"/>
              </a:rPr>
              <a:t>别和管</a:t>
            </a:r>
            <a:r>
              <a:rPr spc="50" dirty="0">
                <a:solidFill>
                  <a:prstClr val="black"/>
                </a:solidFill>
                <a:latin typeface="宋体" pitchFamily="2" charset="-122"/>
                <a:cs typeface="宋体" pitchFamily="2" charset="-122"/>
              </a:rPr>
              <a:t>理</a:t>
            </a:r>
            <a:r>
              <a:rPr spc="35" dirty="0">
                <a:solidFill>
                  <a:prstClr val="black"/>
                </a:solidFill>
                <a:latin typeface="宋体" pitchFamily="2" charset="-122"/>
                <a:cs typeface="宋体" pitchFamily="2" charset="-122"/>
              </a:rPr>
              <a:t>，</a:t>
            </a:r>
            <a:r>
              <a:rPr spc="45" dirty="0">
                <a:solidFill>
                  <a:prstClr val="black"/>
                </a:solidFill>
                <a:latin typeface="宋体" pitchFamily="2" charset="-122"/>
                <a:cs typeface="宋体" pitchFamily="2" charset="-122"/>
              </a:rPr>
              <a:t>物</a:t>
            </a:r>
            <a:r>
              <a:rPr spc="30" dirty="0">
                <a:solidFill>
                  <a:prstClr val="black"/>
                </a:solidFill>
                <a:latin typeface="宋体" pitchFamily="2" charset="-122"/>
                <a:cs typeface="宋体" pitchFamily="2" charset="-122"/>
              </a:rPr>
              <a:t>模型属性的</a:t>
            </a:r>
            <a:r>
              <a:rPr spc="45" dirty="0">
                <a:solidFill>
                  <a:prstClr val="black"/>
                </a:solidFill>
                <a:latin typeface="宋体" pitchFamily="2" charset="-122"/>
                <a:cs typeface="宋体" pitchFamily="2" charset="-122"/>
              </a:rPr>
              <a:t>配</a:t>
            </a:r>
            <a:r>
              <a:rPr spc="30" dirty="0">
                <a:solidFill>
                  <a:prstClr val="black"/>
                </a:solidFill>
                <a:latin typeface="宋体" pitchFamily="2" charset="-122"/>
                <a:cs typeface="宋体" pitchFamily="2" charset="-122"/>
              </a:rPr>
              <a:t>置与设备采</a:t>
            </a:r>
            <a:r>
              <a:rPr spc="45" dirty="0">
                <a:solidFill>
                  <a:prstClr val="black"/>
                </a:solidFill>
                <a:latin typeface="宋体" pitchFamily="2" charset="-122"/>
                <a:cs typeface="宋体" pitchFamily="2" charset="-122"/>
              </a:rPr>
              <a:t>集</a:t>
            </a:r>
            <a:r>
              <a:rPr spc="30" dirty="0">
                <a:solidFill>
                  <a:prstClr val="black"/>
                </a:solidFill>
                <a:latin typeface="宋体" pitchFamily="2" charset="-122"/>
                <a:cs typeface="宋体" pitchFamily="2" charset="-122"/>
              </a:rPr>
              <a:t>点表信息一</a:t>
            </a:r>
            <a:r>
              <a:rPr spc="45" dirty="0">
                <a:solidFill>
                  <a:prstClr val="black"/>
                </a:solidFill>
                <a:latin typeface="宋体" pitchFamily="2" charset="-122"/>
                <a:cs typeface="宋体" pitchFamily="2" charset="-122"/>
              </a:rPr>
              <a:t>般</a:t>
            </a:r>
            <a:r>
              <a:rPr spc="30" dirty="0">
                <a:solidFill>
                  <a:prstClr val="black"/>
                </a:solidFill>
                <a:latin typeface="宋体" pitchFamily="2" charset="-122"/>
                <a:cs typeface="宋体" pitchFamily="2" charset="-122"/>
              </a:rPr>
              <a:t>有对应关</a:t>
            </a:r>
            <a:r>
              <a:rPr spc="80" dirty="0">
                <a:solidFill>
                  <a:prstClr val="black"/>
                </a:solidFill>
                <a:latin typeface="宋体" pitchFamily="2" charset="-122"/>
                <a:cs typeface="宋体" pitchFamily="2" charset="-122"/>
              </a:rPr>
              <a:t>系</a:t>
            </a:r>
            <a:r>
              <a:rPr spc="45" dirty="0">
                <a:solidFill>
                  <a:prstClr val="black"/>
                </a:solidFill>
                <a:latin typeface="宋体" pitchFamily="2" charset="-122"/>
                <a:cs typeface="宋体" pitchFamily="2" charset="-122"/>
              </a:rPr>
              <a:t>，</a:t>
            </a:r>
            <a:r>
              <a:rPr spc="30" dirty="0">
                <a:solidFill>
                  <a:prstClr val="black"/>
                </a:solidFill>
                <a:latin typeface="宋体" pitchFamily="2" charset="-122"/>
                <a:cs typeface="宋体" pitchFamily="2" charset="-122"/>
              </a:rPr>
              <a:t>具体对</a:t>
            </a:r>
            <a:r>
              <a:rPr spc="45" dirty="0">
                <a:solidFill>
                  <a:prstClr val="black"/>
                </a:solidFill>
                <a:latin typeface="宋体" pitchFamily="2" charset="-122"/>
                <a:cs typeface="宋体" pitchFamily="2" charset="-122"/>
              </a:rPr>
              <a:t>应</a:t>
            </a:r>
            <a:r>
              <a:rPr dirty="0">
                <a:solidFill>
                  <a:prstClr val="black"/>
                </a:solidFill>
                <a:latin typeface="宋体" pitchFamily="2" charset="-122"/>
                <a:cs typeface="宋体" pitchFamily="2" charset="-122"/>
              </a:rPr>
              <a:t>如 下表3-1-5所示：</a:t>
            </a:r>
            <a:endParaRPr>
              <a:solidFill>
                <a:prstClr val="black"/>
              </a:solidFill>
              <a:latin typeface="宋体" pitchFamily="2" charset="-122"/>
              <a:cs typeface="宋体" pitchFamily="2" charset="-122"/>
            </a:endParaRPr>
          </a:p>
        </p:txBody>
      </p:sp>
      <p:graphicFrame>
        <p:nvGraphicFramePr>
          <p:cNvPr id="7" name="object 7"/>
          <p:cNvGraphicFramePr>
            <a:graphicFrameLocks noGrp="1"/>
          </p:cNvGraphicFramePr>
          <p:nvPr/>
        </p:nvGraphicFramePr>
        <p:xfrm>
          <a:off x="1841626" y="3759580"/>
          <a:ext cx="8296782" cy="1913811"/>
        </p:xfrm>
        <a:graphic>
          <a:graphicData uri="http://schemas.openxmlformats.org/drawingml/2006/table">
            <a:tbl>
              <a:tblPr firstRow="1" bandRow="1">
                <a:tableStyleId>{2D5ABB26-0587-4C30-8999-92F81FD0307C}</a:tableStyleId>
              </a:tblPr>
              <a:tblGrid>
                <a:gridCol w="3682111"/>
                <a:gridCol w="4614671"/>
              </a:tblGrid>
              <a:tr h="319024">
                <a:tc>
                  <a:txBody>
                    <a:bodyPr/>
                    <a:lstStyle/>
                    <a:p>
                      <a:pPr marL="635" algn="ctr">
                        <a:lnSpc>
                          <a:spcPts val="1865"/>
                        </a:lnSpc>
                      </a:pPr>
                      <a:r>
                        <a:rPr sz="1600" b="1" dirty="0">
                          <a:solidFill>
                            <a:srgbClr val="FFFFFF"/>
                          </a:solidFill>
                          <a:latin typeface="微软雅黑" panose="020B0503020204020204" charset="-122"/>
                          <a:cs typeface="微软雅黑" panose="020B0503020204020204" charset="-122"/>
                        </a:rPr>
                        <a:t>设备物模型属性c</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70" algn="ctr">
                        <a:lnSpc>
                          <a:spcPts val="1865"/>
                        </a:lnSpc>
                      </a:pPr>
                      <a:r>
                        <a:rPr sz="1600" b="1" dirty="0">
                          <a:solidFill>
                            <a:srgbClr val="FFFFFF"/>
                          </a:solidFill>
                          <a:latin typeface="微软雅黑" panose="020B0503020204020204" charset="-122"/>
                          <a:cs typeface="微软雅黑" panose="020B0503020204020204" charset="-122"/>
                        </a:rPr>
                        <a:t>设备采集点映射点表（北向）</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318896">
                <a:tc>
                  <a:txBody>
                    <a:bodyPr/>
                    <a:lstStyle/>
                    <a:p>
                      <a:pPr marL="635" algn="ctr">
                        <a:lnSpc>
                          <a:spcPts val="1760"/>
                        </a:lnSpc>
                      </a:pPr>
                      <a:r>
                        <a:rPr sz="1600" b="1" spc="-5" dirty="0">
                          <a:solidFill>
                            <a:srgbClr val="FFFFFF"/>
                          </a:solidFill>
                          <a:latin typeface="微软雅黑" panose="020B0503020204020204" charset="-122"/>
                          <a:cs typeface="微软雅黑" panose="020B0503020204020204" charset="-122"/>
                        </a:rPr>
                        <a:t>属性名称</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2540" algn="ctr">
                        <a:lnSpc>
                          <a:spcPts val="1760"/>
                        </a:lnSpc>
                      </a:pPr>
                      <a:r>
                        <a:rPr sz="1600" spc="-5" dirty="0">
                          <a:latin typeface="微软雅黑" panose="020B0503020204020204" charset="-122"/>
                          <a:cs typeface="微软雅黑" panose="020B0503020204020204" charset="-122"/>
                        </a:rPr>
                        <a:t>参数名称</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319024">
                <a:tc>
                  <a:txBody>
                    <a:bodyPr/>
                    <a:lstStyle/>
                    <a:p>
                      <a:pPr marL="1905" algn="ctr">
                        <a:lnSpc>
                          <a:spcPts val="1865"/>
                        </a:lnSpc>
                      </a:pPr>
                      <a:r>
                        <a:rPr sz="1600" b="1" dirty="0">
                          <a:solidFill>
                            <a:srgbClr val="FFFFFF"/>
                          </a:solidFill>
                          <a:latin typeface="微软雅黑" panose="020B0503020204020204" charset="-122"/>
                          <a:cs typeface="微软雅黑" panose="020B0503020204020204" charset="-122"/>
                        </a:rPr>
                        <a:t>属性ID</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2540" algn="ctr">
                        <a:lnSpc>
                          <a:spcPts val="1865"/>
                        </a:lnSpc>
                      </a:pPr>
                      <a:r>
                        <a:rPr sz="1600" dirty="0">
                          <a:latin typeface="微软雅黑" panose="020B0503020204020204" charset="-122"/>
                          <a:cs typeface="微软雅黑" panose="020B0503020204020204" charset="-122"/>
                        </a:rPr>
                        <a:t>映射变量</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318897">
                <a:tc>
                  <a:txBody>
                    <a:bodyPr/>
                    <a:lstStyle/>
                    <a:p>
                      <a:pPr marL="635" algn="ctr">
                        <a:lnSpc>
                          <a:spcPts val="1865"/>
                        </a:lnSpc>
                      </a:pPr>
                      <a:r>
                        <a:rPr sz="1600" b="1" dirty="0">
                          <a:solidFill>
                            <a:srgbClr val="FFFFFF"/>
                          </a:solidFill>
                          <a:latin typeface="微软雅黑" panose="020B0503020204020204" charset="-122"/>
                          <a:cs typeface="微软雅黑" panose="020B0503020204020204" charset="-122"/>
                        </a:rPr>
                        <a:t>数据类型</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2540" algn="ctr">
                        <a:lnSpc>
                          <a:spcPts val="1865"/>
                        </a:lnSpc>
                      </a:pPr>
                      <a:r>
                        <a:rPr sz="1600" dirty="0">
                          <a:latin typeface="微软雅黑" panose="020B0503020204020204" charset="-122"/>
                          <a:cs typeface="微软雅黑" panose="020B0503020204020204" charset="-122"/>
                        </a:rPr>
                        <a:t>数据类型</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319023">
                <a:tc>
                  <a:txBody>
                    <a:bodyPr/>
                    <a:lstStyle/>
                    <a:p>
                      <a:pPr marL="635" algn="ctr">
                        <a:lnSpc>
                          <a:spcPts val="1865"/>
                        </a:lnSpc>
                      </a:pPr>
                      <a:r>
                        <a:rPr sz="1600" b="1" dirty="0">
                          <a:solidFill>
                            <a:srgbClr val="FFFFFF"/>
                          </a:solidFill>
                          <a:latin typeface="微软雅黑" panose="020B0503020204020204" charset="-122"/>
                          <a:cs typeface="微软雅黑" panose="020B0503020204020204" charset="-122"/>
                        </a:rPr>
                        <a:t>读写操作设置</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2540" algn="ctr">
                        <a:lnSpc>
                          <a:spcPts val="1865"/>
                        </a:lnSpc>
                      </a:pPr>
                      <a:r>
                        <a:rPr sz="1600" dirty="0">
                          <a:latin typeface="微软雅黑" panose="020B0503020204020204" charset="-122"/>
                          <a:cs typeface="微软雅黑" panose="020B0503020204020204" charset="-122"/>
                        </a:rPr>
                        <a:t>读写要求</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318947">
                <a:tc>
                  <a:txBody>
                    <a:bodyPr/>
                    <a:lstStyle/>
                    <a:p>
                      <a:pPr marL="635" algn="ctr">
                        <a:lnSpc>
                          <a:spcPts val="1865"/>
                        </a:lnSpc>
                      </a:pPr>
                      <a:r>
                        <a:rPr sz="1600" b="1" spc="-5" dirty="0">
                          <a:solidFill>
                            <a:srgbClr val="FFFFFF"/>
                          </a:solidFill>
                          <a:latin typeface="微软雅黑" panose="020B0503020204020204" charset="-122"/>
                          <a:cs typeface="微软雅黑" panose="020B0503020204020204" charset="-122"/>
                        </a:rPr>
                        <a:t>连接变量</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2540" algn="ctr">
                        <a:lnSpc>
                          <a:spcPts val="1865"/>
                        </a:lnSpc>
                      </a:pPr>
                      <a:r>
                        <a:rPr sz="1600" spc="-5" dirty="0">
                          <a:latin typeface="微软雅黑" panose="020B0503020204020204" charset="-122"/>
                          <a:cs typeface="微软雅黑" panose="020B0503020204020204" charset="-122"/>
                        </a:rPr>
                        <a:t>映射变量</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8" name="object 8"/>
          <p:cNvSpPr txBox="1"/>
          <p:nvPr/>
        </p:nvSpPr>
        <p:spPr>
          <a:xfrm>
            <a:off x="3723259" y="5867806"/>
            <a:ext cx="4697730" cy="244475"/>
          </a:xfrm>
          <a:prstGeom prst="rect">
            <a:avLst/>
          </a:prstGeom>
        </p:spPr>
        <p:txBody>
          <a:bodyPr vert="horz" wrap="square" lIns="0" tIns="0" rIns="0" bIns="0" rtlCol="0">
            <a:spAutoFit/>
          </a:bodyPr>
          <a:lstStyle/>
          <a:p>
            <a:pPr marL="12700"/>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3-1-5</a:t>
            </a:r>
            <a:r>
              <a:rPr sz="1600" spc="-6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物模型</a:t>
            </a:r>
            <a:r>
              <a:rPr sz="1600" spc="5"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性的</a:t>
            </a:r>
            <a:r>
              <a:rPr sz="1600" spc="5" dirty="0">
                <a:solidFill>
                  <a:prstClr val="black"/>
                </a:solidFill>
                <a:latin typeface="宋体" pitchFamily="2" charset="-122"/>
                <a:cs typeface="宋体" pitchFamily="2" charset="-122"/>
              </a:rPr>
              <a:t>配</a:t>
            </a:r>
            <a:r>
              <a:rPr sz="1600" spc="-5" dirty="0">
                <a:solidFill>
                  <a:prstClr val="black"/>
                </a:solidFill>
                <a:latin typeface="宋体" pitchFamily="2" charset="-122"/>
                <a:cs typeface="宋体" pitchFamily="2" charset="-122"/>
              </a:rPr>
              <a:t>置与设</a:t>
            </a:r>
            <a:r>
              <a:rPr sz="1600" spc="5"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采集</a:t>
            </a:r>
            <a:r>
              <a:rPr sz="1600" spc="5" dirty="0">
                <a:solidFill>
                  <a:prstClr val="black"/>
                </a:solidFill>
                <a:latin typeface="宋体" pitchFamily="2" charset="-122"/>
                <a:cs typeface="宋体" pitchFamily="2" charset="-122"/>
              </a:rPr>
              <a:t>点</a:t>
            </a:r>
            <a:r>
              <a:rPr sz="1600" spc="-5" dirty="0">
                <a:solidFill>
                  <a:prstClr val="black"/>
                </a:solidFill>
                <a:latin typeface="宋体" pitchFamily="2" charset="-122"/>
                <a:cs typeface="宋体" pitchFamily="2" charset="-122"/>
              </a:rPr>
              <a:t>表信息</a:t>
            </a:r>
            <a:r>
              <a:rPr sz="1600" spc="5" dirty="0">
                <a:solidFill>
                  <a:prstClr val="black"/>
                </a:solidFill>
                <a:latin typeface="宋体" pitchFamily="2" charset="-122"/>
                <a:cs typeface="宋体" pitchFamily="2" charset="-122"/>
              </a:rPr>
              <a:t>对</a:t>
            </a:r>
            <a:r>
              <a:rPr sz="1600" spc="-5" dirty="0">
                <a:solidFill>
                  <a:prstClr val="black"/>
                </a:solidFill>
                <a:latin typeface="宋体" pitchFamily="2" charset="-122"/>
                <a:cs typeface="宋体" pitchFamily="2" charset="-122"/>
              </a:rPr>
              <a:t>应</a:t>
            </a:r>
            <a:endParaRPr sz="1600">
              <a:solidFill>
                <a:prstClr val="black"/>
              </a:solidFill>
              <a:latin typeface="宋体" pitchFamily="2" charset="-122"/>
              <a:cs typeface="宋体" pitchFamily="2"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2680335">
              <a:lnSpc>
                <a:spcPct val="100000"/>
              </a:lnSpc>
            </a:pPr>
            <a:r>
              <a:rPr spc="-5" dirty="0"/>
              <a:t>3</a:t>
            </a:r>
            <a:r>
              <a:rPr dirty="0"/>
              <a:t>.</a:t>
            </a:r>
            <a:r>
              <a:rPr spc="-5" dirty="0"/>
              <a:t>添加物模型原生属性并发布</a:t>
            </a:r>
            <a:endParaRPr spc="-5" dirty="0"/>
          </a:p>
          <a:p>
            <a:pPr marL="41275" marR="5080">
              <a:lnSpc>
                <a:spcPct val="150000"/>
              </a:lnSpc>
              <a:spcBef>
                <a:spcPts val="1980"/>
              </a:spcBef>
            </a:pPr>
            <a:r>
              <a:rPr sz="1800" spc="180" dirty="0">
                <a:solidFill>
                  <a:srgbClr val="000000"/>
                </a:solidFill>
              </a:rPr>
              <a:t>操作步骤</a:t>
            </a:r>
            <a:r>
              <a:rPr sz="1800" dirty="0">
                <a:solidFill>
                  <a:srgbClr val="000000"/>
                </a:solidFill>
              </a:rPr>
              <a:t>3</a:t>
            </a:r>
            <a:r>
              <a:rPr sz="1800" spc="-370" dirty="0">
                <a:solidFill>
                  <a:srgbClr val="000000"/>
                </a:solidFill>
              </a:rPr>
              <a:t> </a:t>
            </a:r>
            <a:r>
              <a:rPr sz="1800" b="0" dirty="0">
                <a:solidFill>
                  <a:srgbClr val="000000"/>
                </a:solidFill>
                <a:latin typeface="微软雅黑" panose="020B0503020204020204" charset="-122"/>
                <a:cs typeface="微软雅黑" panose="020B0503020204020204" charset="-122"/>
              </a:rPr>
              <a:t>：</a:t>
            </a:r>
            <a:r>
              <a:rPr sz="1800" b="0" spc="-360" dirty="0">
                <a:solidFill>
                  <a:srgbClr val="000000"/>
                </a:solidFill>
                <a:latin typeface="微软雅黑" panose="020B0503020204020204" charset="-122"/>
                <a:cs typeface="微软雅黑" panose="020B0503020204020204" charset="-122"/>
              </a:rPr>
              <a:t> </a:t>
            </a:r>
            <a:r>
              <a:rPr sz="1800" b="0" spc="175" dirty="0">
                <a:solidFill>
                  <a:srgbClr val="000000"/>
                </a:solidFill>
                <a:latin typeface="微软雅黑" panose="020B0503020204020204" charset="-122"/>
                <a:cs typeface="微软雅黑" panose="020B0503020204020204" charset="-122"/>
              </a:rPr>
              <a:t>按照</a:t>
            </a:r>
            <a:r>
              <a:rPr sz="1800" b="0" spc="180" dirty="0">
                <a:solidFill>
                  <a:srgbClr val="000000"/>
                </a:solidFill>
                <a:latin typeface="微软雅黑" panose="020B0503020204020204" charset="-122"/>
                <a:cs typeface="微软雅黑" panose="020B0503020204020204" charset="-122"/>
              </a:rPr>
              <a:t>表</a:t>
            </a:r>
            <a:r>
              <a:rPr sz="1800" b="0" dirty="0">
                <a:solidFill>
                  <a:srgbClr val="000000"/>
                </a:solidFill>
                <a:latin typeface="微软雅黑" panose="020B0503020204020204" charset="-122"/>
                <a:cs typeface="微软雅黑" panose="020B0503020204020204" charset="-122"/>
              </a:rPr>
              <a:t>3-1-4</a:t>
            </a:r>
            <a:r>
              <a:rPr sz="1800" b="0" spc="-380" dirty="0">
                <a:solidFill>
                  <a:srgbClr val="000000"/>
                </a:solidFill>
                <a:latin typeface="微软雅黑" panose="020B0503020204020204" charset="-122"/>
                <a:cs typeface="微软雅黑" panose="020B0503020204020204" charset="-122"/>
              </a:rPr>
              <a:t> </a:t>
            </a:r>
            <a:r>
              <a:rPr sz="1800" b="0" spc="180" dirty="0">
                <a:solidFill>
                  <a:srgbClr val="000000"/>
                </a:solidFill>
                <a:latin typeface="微软雅黑" panose="020B0503020204020204" charset="-122"/>
                <a:cs typeface="微软雅黑" panose="020B0503020204020204" charset="-122"/>
              </a:rPr>
              <a:t>提供的模板</a:t>
            </a:r>
            <a:r>
              <a:rPr sz="1800" b="0" dirty="0">
                <a:solidFill>
                  <a:srgbClr val="000000"/>
                </a:solidFill>
                <a:latin typeface="微软雅黑" panose="020B0503020204020204" charset="-122"/>
                <a:cs typeface="微软雅黑" panose="020B0503020204020204" charset="-122"/>
              </a:rPr>
              <a:t>，</a:t>
            </a:r>
            <a:r>
              <a:rPr sz="1800" b="0" spc="-360" dirty="0">
                <a:solidFill>
                  <a:srgbClr val="000000"/>
                </a:solidFill>
                <a:latin typeface="微软雅黑" panose="020B0503020204020204" charset="-122"/>
                <a:cs typeface="微软雅黑" panose="020B0503020204020204" charset="-122"/>
              </a:rPr>
              <a:t> </a:t>
            </a:r>
            <a:r>
              <a:rPr sz="1800" b="0" spc="180" dirty="0">
                <a:solidFill>
                  <a:srgbClr val="000000"/>
                </a:solidFill>
                <a:latin typeface="微软雅黑" panose="020B0503020204020204" charset="-122"/>
                <a:cs typeface="微软雅黑" panose="020B0503020204020204" charset="-122"/>
              </a:rPr>
              <a:t>依次完</a:t>
            </a:r>
            <a:r>
              <a:rPr sz="1800" b="0" spc="175" dirty="0">
                <a:solidFill>
                  <a:srgbClr val="000000"/>
                </a:solidFill>
                <a:latin typeface="微软雅黑" panose="020B0503020204020204" charset="-122"/>
                <a:cs typeface="微软雅黑" panose="020B0503020204020204" charset="-122"/>
              </a:rPr>
              <a:t>成</a:t>
            </a:r>
            <a:r>
              <a:rPr sz="1800" b="0" dirty="0">
                <a:solidFill>
                  <a:srgbClr val="000000"/>
                </a:solidFill>
                <a:latin typeface="微软雅黑" panose="020B0503020204020204" charset="-122"/>
                <a:cs typeface="微软雅黑" panose="020B0503020204020204" charset="-122"/>
              </a:rPr>
              <a:t>“</a:t>
            </a:r>
            <a:r>
              <a:rPr sz="1800" b="0" spc="-370" dirty="0">
                <a:solidFill>
                  <a:srgbClr val="000000"/>
                </a:solidFill>
                <a:latin typeface="微软雅黑" panose="020B0503020204020204" charset="-122"/>
                <a:cs typeface="微软雅黑" panose="020B0503020204020204" charset="-122"/>
              </a:rPr>
              <a:t> </a:t>
            </a:r>
            <a:r>
              <a:rPr sz="1800" b="0" spc="190" dirty="0">
                <a:solidFill>
                  <a:srgbClr val="000000"/>
                </a:solidFill>
                <a:latin typeface="微软雅黑" panose="020B0503020204020204" charset="-122"/>
                <a:cs typeface="微软雅黑" panose="020B0503020204020204" charset="-122"/>
              </a:rPr>
              <a:t>关</a:t>
            </a:r>
            <a:r>
              <a:rPr sz="1800" b="0" spc="175" dirty="0">
                <a:solidFill>
                  <a:srgbClr val="000000"/>
                </a:solidFill>
                <a:latin typeface="微软雅黑" panose="020B0503020204020204" charset="-122"/>
                <a:cs typeface="微软雅黑" panose="020B0503020204020204" charset="-122"/>
              </a:rPr>
              <a:t>节</a:t>
            </a:r>
            <a:r>
              <a:rPr sz="1800" b="0" spc="180" dirty="0">
                <a:solidFill>
                  <a:srgbClr val="000000"/>
                </a:solidFill>
                <a:latin typeface="微软雅黑" panose="020B0503020204020204" charset="-122"/>
                <a:cs typeface="微软雅黑" panose="020B0503020204020204" charset="-122"/>
              </a:rPr>
              <a:t>点</a:t>
            </a:r>
            <a:r>
              <a:rPr sz="1800" b="0" dirty="0">
                <a:solidFill>
                  <a:srgbClr val="000000"/>
                </a:solidFill>
                <a:latin typeface="微软雅黑" panose="020B0503020204020204" charset="-122"/>
                <a:cs typeface="微软雅黑" panose="020B0503020204020204" charset="-122"/>
              </a:rPr>
              <a:t>1</a:t>
            </a:r>
            <a:r>
              <a:rPr sz="1800" b="0" spc="-370" dirty="0">
                <a:solidFill>
                  <a:srgbClr val="000000"/>
                </a:solidFill>
                <a:latin typeface="微软雅黑" panose="020B0503020204020204" charset="-122"/>
                <a:cs typeface="微软雅黑" panose="020B0503020204020204" charset="-122"/>
              </a:rPr>
              <a:t> </a:t>
            </a:r>
            <a:r>
              <a:rPr sz="1800" b="0" spc="175" dirty="0">
                <a:solidFill>
                  <a:srgbClr val="000000"/>
                </a:solidFill>
                <a:latin typeface="微软雅黑" panose="020B0503020204020204" charset="-122"/>
                <a:cs typeface="微软雅黑" panose="020B0503020204020204" charset="-122"/>
              </a:rPr>
              <a:t>马达</a:t>
            </a:r>
            <a:r>
              <a:rPr sz="1800" b="0" spc="190" dirty="0">
                <a:solidFill>
                  <a:srgbClr val="000000"/>
                </a:solidFill>
                <a:latin typeface="微软雅黑" panose="020B0503020204020204" charset="-122"/>
                <a:cs typeface="微软雅黑" panose="020B0503020204020204" charset="-122"/>
              </a:rPr>
              <a:t>电</a:t>
            </a:r>
            <a:r>
              <a:rPr sz="1800" b="0" spc="185" dirty="0">
                <a:solidFill>
                  <a:srgbClr val="000000"/>
                </a:solidFill>
                <a:latin typeface="微软雅黑" panose="020B0503020204020204" charset="-122"/>
                <a:cs typeface="微软雅黑" panose="020B0503020204020204" charset="-122"/>
              </a:rPr>
              <a:t>流</a:t>
            </a:r>
            <a:r>
              <a:rPr sz="1800" b="0" spc="180" dirty="0">
                <a:solidFill>
                  <a:srgbClr val="000000"/>
                </a:solidFill>
                <a:latin typeface="微软雅黑" panose="020B0503020204020204" charset="-122"/>
                <a:cs typeface="微软雅黑" panose="020B0503020204020204" charset="-122"/>
              </a:rPr>
              <a:t>”、</a:t>
            </a:r>
            <a:r>
              <a:rPr sz="1800" b="0" dirty="0">
                <a:solidFill>
                  <a:srgbClr val="000000"/>
                </a:solidFill>
                <a:latin typeface="微软雅黑" panose="020B0503020204020204" charset="-122"/>
                <a:cs typeface="微软雅黑" panose="020B0503020204020204" charset="-122"/>
              </a:rPr>
              <a:t>“</a:t>
            </a:r>
            <a:r>
              <a:rPr sz="1800" b="0" spc="-370" dirty="0">
                <a:solidFill>
                  <a:srgbClr val="000000"/>
                </a:solidFill>
                <a:latin typeface="微软雅黑" panose="020B0503020204020204" charset="-122"/>
                <a:cs typeface="微软雅黑" panose="020B0503020204020204" charset="-122"/>
              </a:rPr>
              <a:t> </a:t>
            </a:r>
            <a:r>
              <a:rPr sz="1800" b="0" spc="175" dirty="0">
                <a:solidFill>
                  <a:srgbClr val="000000"/>
                </a:solidFill>
                <a:latin typeface="微软雅黑" panose="020B0503020204020204" charset="-122"/>
                <a:cs typeface="微软雅黑" panose="020B0503020204020204" charset="-122"/>
              </a:rPr>
              <a:t>关</a:t>
            </a:r>
            <a:r>
              <a:rPr sz="1800" b="0" spc="190" dirty="0">
                <a:solidFill>
                  <a:srgbClr val="000000"/>
                </a:solidFill>
                <a:latin typeface="微软雅黑" panose="020B0503020204020204" charset="-122"/>
                <a:cs typeface="微软雅黑" panose="020B0503020204020204" charset="-122"/>
              </a:rPr>
              <a:t>节</a:t>
            </a:r>
            <a:r>
              <a:rPr sz="1800" b="0" spc="180" dirty="0">
                <a:solidFill>
                  <a:srgbClr val="000000"/>
                </a:solidFill>
                <a:latin typeface="微软雅黑" panose="020B0503020204020204" charset="-122"/>
                <a:cs typeface="微软雅黑" panose="020B0503020204020204" charset="-122"/>
              </a:rPr>
              <a:t>点</a:t>
            </a:r>
            <a:r>
              <a:rPr sz="1800" b="0" dirty="0">
                <a:solidFill>
                  <a:srgbClr val="000000"/>
                </a:solidFill>
                <a:latin typeface="微软雅黑" panose="020B0503020204020204" charset="-122"/>
                <a:cs typeface="微软雅黑" panose="020B0503020204020204" charset="-122"/>
              </a:rPr>
              <a:t>6</a:t>
            </a:r>
            <a:r>
              <a:rPr sz="1800" b="0" spc="-365" dirty="0">
                <a:solidFill>
                  <a:srgbClr val="000000"/>
                </a:solidFill>
                <a:latin typeface="微软雅黑" panose="020B0503020204020204" charset="-122"/>
                <a:cs typeface="微软雅黑" panose="020B0503020204020204" charset="-122"/>
              </a:rPr>
              <a:t> </a:t>
            </a:r>
            <a:r>
              <a:rPr sz="1800" b="0" spc="175" dirty="0">
                <a:solidFill>
                  <a:srgbClr val="000000"/>
                </a:solidFill>
                <a:latin typeface="微软雅黑" panose="020B0503020204020204" charset="-122"/>
                <a:cs typeface="微软雅黑" panose="020B0503020204020204" charset="-122"/>
              </a:rPr>
              <a:t>马</a:t>
            </a:r>
            <a:r>
              <a:rPr sz="1800" b="0" spc="190" dirty="0">
                <a:solidFill>
                  <a:srgbClr val="000000"/>
                </a:solidFill>
                <a:latin typeface="微软雅黑" panose="020B0503020204020204" charset="-122"/>
                <a:cs typeface="微软雅黑" panose="020B0503020204020204" charset="-122"/>
              </a:rPr>
              <a:t>达</a:t>
            </a:r>
            <a:r>
              <a:rPr sz="1800" b="0" dirty="0">
                <a:solidFill>
                  <a:srgbClr val="000000"/>
                </a:solidFill>
                <a:latin typeface="微软雅黑" panose="020B0503020204020204" charset="-122"/>
                <a:cs typeface="微软雅黑" panose="020B0503020204020204" charset="-122"/>
              </a:rPr>
              <a:t>电 流”“故障复位”属性的添加。</a:t>
            </a:r>
            <a:endParaRPr sz="1800">
              <a:latin typeface="微软雅黑" panose="020B0503020204020204" charset="-122"/>
              <a:cs typeface="微软雅黑" panose="020B0503020204020204" charset="-122"/>
            </a:endParaRPr>
          </a:p>
        </p:txBody>
      </p:sp>
      <p:sp>
        <p:nvSpPr>
          <p:cNvPr id="6" name="object 6"/>
          <p:cNvSpPr/>
          <p:nvPr/>
        </p:nvSpPr>
        <p:spPr>
          <a:xfrm>
            <a:off x="1074419" y="2828543"/>
            <a:ext cx="10072116" cy="33939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071372" y="2825495"/>
            <a:ext cx="10078720" cy="3400425"/>
          </a:xfrm>
          <a:custGeom>
            <a:avLst/>
            <a:gdLst/>
            <a:ahLst/>
            <a:cxnLst/>
            <a:rect l="l" t="t" r="r" b="b"/>
            <a:pathLst>
              <a:path w="10078720" h="3400425">
                <a:moveTo>
                  <a:pt x="0" y="3400044"/>
                </a:moveTo>
                <a:lnTo>
                  <a:pt x="10078212" y="3400044"/>
                </a:lnTo>
                <a:lnTo>
                  <a:pt x="10078212" y="0"/>
                </a:lnTo>
                <a:lnTo>
                  <a:pt x="0" y="0"/>
                </a:lnTo>
                <a:lnTo>
                  <a:pt x="0" y="340004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6339" y="2441448"/>
            <a:ext cx="9799320" cy="879475"/>
          </a:xfrm>
          <a:prstGeom prst="rect">
            <a:avLst/>
          </a:prstGeom>
          <a:solidFill>
            <a:srgbClr val="ECECEC"/>
          </a:solidFill>
        </p:spPr>
        <p:txBody>
          <a:bodyPr vert="horz" wrap="square" lIns="0" tIns="27305" rIns="0" bIns="0" rtlCol="0">
            <a:spAutoFit/>
          </a:bodyPr>
          <a:lstStyle/>
          <a:p>
            <a:pPr marL="144145" marR="100965" indent="469265">
              <a:lnSpc>
                <a:spcPts val="3240"/>
              </a:lnSpc>
              <a:spcBef>
                <a:spcPts val="215"/>
              </a:spcBef>
            </a:pPr>
            <a:r>
              <a:rPr sz="1800" spc="35" dirty="0">
                <a:latin typeface="微软雅黑" panose="020B0503020204020204" charset="-122"/>
                <a:cs typeface="微软雅黑" panose="020B0503020204020204" charset="-122"/>
              </a:rPr>
              <a:t>工业数字孪生技术</a:t>
            </a:r>
            <a:r>
              <a:rPr sz="1800" spc="20" dirty="0">
                <a:latin typeface="微软雅黑" panose="020B0503020204020204" charset="-122"/>
                <a:cs typeface="微软雅黑" panose="020B0503020204020204" charset="-122"/>
              </a:rPr>
              <a:t>，可</a:t>
            </a:r>
            <a:r>
              <a:rPr sz="1800" spc="30" dirty="0">
                <a:latin typeface="微软雅黑" panose="020B0503020204020204" charset="-122"/>
                <a:cs typeface="微软雅黑" panose="020B0503020204020204" charset="-122"/>
              </a:rPr>
              <a:t>以应用到</a:t>
            </a:r>
            <a:r>
              <a:rPr sz="1800" spc="20" dirty="0">
                <a:latin typeface="微软雅黑" panose="020B0503020204020204" charset="-122"/>
                <a:cs typeface="微软雅黑" panose="020B0503020204020204" charset="-122"/>
              </a:rPr>
              <a:t>工业</a:t>
            </a:r>
            <a:r>
              <a:rPr sz="1800" spc="30" dirty="0">
                <a:latin typeface="微软雅黑" panose="020B0503020204020204" charset="-122"/>
                <a:cs typeface="微软雅黑" panose="020B0503020204020204" charset="-122"/>
              </a:rPr>
              <a:t>企业产品</a:t>
            </a:r>
            <a:r>
              <a:rPr sz="1800" spc="20" dirty="0">
                <a:latin typeface="微软雅黑" panose="020B0503020204020204" charset="-122"/>
                <a:cs typeface="微软雅黑" panose="020B0503020204020204" charset="-122"/>
              </a:rPr>
              <a:t>全生</a:t>
            </a:r>
            <a:r>
              <a:rPr sz="1800" spc="30" dirty="0">
                <a:latin typeface="微软雅黑" panose="020B0503020204020204" charset="-122"/>
                <a:cs typeface="微软雅黑" panose="020B0503020204020204" charset="-122"/>
              </a:rPr>
              <a:t>命周期的</a:t>
            </a:r>
            <a:r>
              <a:rPr sz="1800" spc="20" dirty="0">
                <a:latin typeface="微软雅黑" panose="020B0503020204020204" charset="-122"/>
                <a:cs typeface="微软雅黑" panose="020B0503020204020204" charset="-122"/>
              </a:rPr>
              <a:t>各个</a:t>
            </a:r>
            <a:r>
              <a:rPr sz="1800" spc="30" dirty="0">
                <a:latin typeface="微软雅黑" panose="020B0503020204020204" charset="-122"/>
                <a:cs typeface="微软雅黑" panose="020B0503020204020204" charset="-122"/>
              </a:rPr>
              <a:t>环</a:t>
            </a:r>
            <a:r>
              <a:rPr sz="1800" spc="80" dirty="0">
                <a:latin typeface="微软雅黑" panose="020B0503020204020204" charset="-122"/>
                <a:cs typeface="微软雅黑" panose="020B0503020204020204" charset="-122"/>
              </a:rPr>
              <a:t>节</a:t>
            </a:r>
            <a:r>
              <a:rPr sz="1800" spc="35" dirty="0">
                <a:latin typeface="微软雅黑" panose="020B0503020204020204" charset="-122"/>
                <a:cs typeface="微软雅黑" panose="020B0503020204020204" charset="-122"/>
              </a:rPr>
              <a:t>，</a:t>
            </a:r>
            <a:r>
              <a:rPr sz="1800" spc="30" dirty="0">
                <a:latin typeface="微软雅黑" panose="020B0503020204020204" charset="-122"/>
                <a:cs typeface="微软雅黑" panose="020B0503020204020204" charset="-122"/>
              </a:rPr>
              <a:t>构</a:t>
            </a:r>
            <a:r>
              <a:rPr sz="1800" spc="20" dirty="0">
                <a:latin typeface="微软雅黑" panose="020B0503020204020204" charset="-122"/>
                <a:cs typeface="微软雅黑" panose="020B0503020204020204" charset="-122"/>
              </a:rPr>
              <a:t>建数</a:t>
            </a:r>
            <a:r>
              <a:rPr sz="1800" spc="30" dirty="0">
                <a:latin typeface="微软雅黑" panose="020B0503020204020204" charset="-122"/>
                <a:cs typeface="微软雅黑" panose="020B0503020204020204" charset="-122"/>
              </a:rPr>
              <a:t>字化</a:t>
            </a:r>
            <a:r>
              <a:rPr sz="1800" spc="45" dirty="0">
                <a:latin typeface="微软雅黑" panose="020B0503020204020204" charset="-122"/>
                <a:cs typeface="微软雅黑" panose="020B0503020204020204" charset="-122"/>
              </a:rPr>
              <a:t>运营</a:t>
            </a:r>
            <a:r>
              <a:rPr sz="1800" dirty="0">
                <a:latin typeface="微软雅黑" panose="020B0503020204020204" charset="-122"/>
                <a:cs typeface="微软雅黑" panose="020B0503020204020204" charset="-122"/>
              </a:rPr>
              <a:t>的 解决方案，包括智能研发、智能制造、智能销售、智能服务与智能运营。</a:t>
            </a:r>
            <a:endParaRPr sz="1800">
              <a:latin typeface="微软雅黑" panose="020B0503020204020204" charset="-122"/>
              <a:cs typeface="微软雅黑" panose="020B0503020204020204" charset="-122"/>
            </a:endParaRPr>
          </a:p>
        </p:txBody>
      </p:sp>
      <p:sp>
        <p:nvSpPr>
          <p:cNvPr id="3" name="object 3"/>
          <p:cNvSpPr/>
          <p:nvPr/>
        </p:nvSpPr>
        <p:spPr>
          <a:xfrm>
            <a:off x="1196339" y="3866388"/>
            <a:ext cx="9799319" cy="1159764"/>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ctrTitle"/>
          </p:nvPr>
        </p:nvSpPr>
        <p:spPr>
          <a:xfrm>
            <a:off x="3844290" y="1017270"/>
            <a:ext cx="4842510" cy="492125"/>
          </a:xfrm>
          <a:prstGeom prst="rect">
            <a:avLst/>
          </a:prstGeom>
        </p:spPr>
        <p:txBody>
          <a:bodyPr vert="horz" wrap="square" lIns="0" tIns="0" rIns="0" bIns="0" rtlCol="0">
            <a:spAutoFit/>
          </a:bodyPr>
          <a:lstStyle/>
          <a:p>
            <a:pPr marL="15240">
              <a:lnSpc>
                <a:spcPct val="100000"/>
              </a:lnSpc>
            </a:pPr>
            <a:r>
              <a:rPr dirty="0"/>
              <a:t>工业数字孪生的应用场景</a:t>
            </a:r>
            <a:endParaRPr dirty="0"/>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362836" y="1029970"/>
            <a:ext cx="8853170" cy="989330"/>
          </a:xfrm>
          <a:prstGeom prst="rect">
            <a:avLst/>
          </a:prstGeom>
        </p:spPr>
        <p:txBody>
          <a:bodyPr vert="horz" wrap="square" lIns="0" tIns="0" rIns="0" bIns="0" rtlCol="0">
            <a:spAutoFit/>
          </a:bodyPr>
          <a:lstStyle/>
          <a:p>
            <a:pPr marL="244221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添加物模型原生属性并发布</a:t>
            </a:r>
            <a:endParaRPr sz="2800">
              <a:solidFill>
                <a:prstClr val="black"/>
              </a:solidFill>
              <a:latin typeface="微软雅黑" panose="020B0503020204020204" charset="-122"/>
              <a:cs typeface="微软雅黑" panose="020B0503020204020204" charset="-122"/>
            </a:endParaRPr>
          </a:p>
          <a:p>
            <a:pPr marL="12700">
              <a:spcBef>
                <a:spcPts val="2055"/>
              </a:spcBef>
            </a:pPr>
            <a:r>
              <a:rPr b="1" spc="-5"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骤4</a:t>
            </a:r>
            <a:r>
              <a:rPr b="1"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完成物模型属性的添加后，单击“发布”，完成工业机器人物模型的创建。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284731" y="2212848"/>
            <a:ext cx="9622535" cy="42214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81683" y="2209800"/>
            <a:ext cx="9629140" cy="4227830"/>
          </a:xfrm>
          <a:custGeom>
            <a:avLst/>
            <a:gdLst/>
            <a:ahLst/>
            <a:cxnLst/>
            <a:rect l="l" t="t" r="r" b="b"/>
            <a:pathLst>
              <a:path w="9629140" h="4227830">
                <a:moveTo>
                  <a:pt x="0" y="4227576"/>
                </a:moveTo>
                <a:lnTo>
                  <a:pt x="9628632" y="4227576"/>
                </a:lnTo>
                <a:lnTo>
                  <a:pt x="9628632" y="0"/>
                </a:lnTo>
                <a:lnTo>
                  <a:pt x="0" y="0"/>
                </a:lnTo>
                <a:lnTo>
                  <a:pt x="0" y="422757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237894" y="1305432"/>
            <a:ext cx="9766300" cy="1673225"/>
          </a:xfrm>
          <a:prstGeom prst="rect">
            <a:avLst/>
          </a:prstGeom>
        </p:spPr>
        <p:txBody>
          <a:bodyPr vert="horz" wrap="square" lIns="0" tIns="0" rIns="0" bIns="0" rtlCol="0">
            <a:spAutoFit/>
          </a:bodyPr>
          <a:lstStyle/>
          <a:p>
            <a:pPr marL="12700" marR="5080">
              <a:lnSpc>
                <a:spcPct val="150000"/>
              </a:lnSpc>
            </a:pPr>
            <a:r>
              <a:rPr spc="-5" dirty="0">
                <a:solidFill>
                  <a:prstClr val="black"/>
                </a:solidFill>
                <a:latin typeface="微软雅黑" panose="020B0503020204020204" charset="-122"/>
                <a:cs typeface="微软雅黑" panose="020B0503020204020204" charset="-122"/>
              </a:rPr>
              <a:t>1.</a:t>
            </a:r>
            <a:r>
              <a:rPr spc="-15"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请根据本任务的操作步骤，完成项目二课后练习中创建的“工业机器</a:t>
            </a:r>
            <a:r>
              <a:rPr spc="5" dirty="0">
                <a:solidFill>
                  <a:prstClr val="black"/>
                </a:solidFill>
                <a:latin typeface="微软雅黑" panose="020B0503020204020204" charset="-122"/>
                <a:cs typeface="微软雅黑" panose="020B0503020204020204" charset="-122"/>
              </a:rPr>
              <a:t>人</a:t>
            </a:r>
            <a:r>
              <a:rPr dirty="0">
                <a:solidFill>
                  <a:prstClr val="black"/>
                </a:solidFill>
                <a:latin typeface="微软雅黑" panose="020B0503020204020204" charset="-122"/>
                <a:cs typeface="微软雅黑" panose="020B0503020204020204" charset="-122"/>
              </a:rPr>
              <a:t>02-姓名”的物模型创 建，包含工业机器人设备模型及其网关模型，并参考</a:t>
            </a:r>
            <a:r>
              <a:rPr spc="-50" dirty="0">
                <a:solidFill>
                  <a:prstClr val="black"/>
                </a:solidFill>
                <a:latin typeface="微软雅黑" panose="020B0503020204020204" charset="-122"/>
                <a:cs typeface="微软雅黑" panose="020B0503020204020204" charset="-122"/>
              </a:rPr>
              <a:t>表</a:t>
            </a:r>
            <a:r>
              <a:rPr spc="-1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-1</a:t>
            </a:r>
            <a:r>
              <a:rPr spc="-1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4，为工</a:t>
            </a:r>
            <a:r>
              <a:rPr spc="-15" dirty="0">
                <a:solidFill>
                  <a:prstClr val="black"/>
                </a:solidFill>
                <a:latin typeface="微软雅黑" panose="020B0503020204020204" charset="-122"/>
                <a:cs typeface="微软雅黑" panose="020B0503020204020204" charset="-122"/>
              </a:rPr>
              <a:t>业</a:t>
            </a:r>
            <a:r>
              <a:rPr dirty="0">
                <a:solidFill>
                  <a:prstClr val="black"/>
                </a:solidFill>
                <a:latin typeface="微软雅黑" panose="020B0503020204020204" charset="-122"/>
                <a:cs typeface="微软雅黑" panose="020B0503020204020204" charset="-122"/>
              </a:rPr>
              <a:t>机器人模型添加原生属性。</a:t>
            </a:r>
            <a:endParaRPr>
              <a:solidFill>
                <a:prstClr val="black"/>
              </a:solidFill>
              <a:latin typeface="微软雅黑" panose="020B0503020204020204" charset="-122"/>
              <a:cs typeface="微软雅黑" panose="020B0503020204020204" charset="-122"/>
            </a:endParaRPr>
          </a:p>
          <a:p>
            <a:pPr marL="12700" marR="234315">
              <a:lnSpc>
                <a:spcPct val="150000"/>
              </a:lnSpc>
            </a:pPr>
            <a:r>
              <a:rPr dirty="0">
                <a:solidFill>
                  <a:prstClr val="black"/>
                </a:solidFill>
                <a:latin typeface="微软雅黑" panose="020B0503020204020204" charset="-122"/>
                <a:cs typeface="微软雅黑" panose="020B0503020204020204" charset="-122"/>
              </a:rPr>
              <a:t>（注：设备模型名称可设置为“工业机器人模</a:t>
            </a:r>
            <a:r>
              <a:rPr spc="-45"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02-姓名”，网关模型名称可设置为“工业机器 人网关模</a:t>
            </a:r>
            <a:r>
              <a:rPr spc="-10"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02-姓名”）</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466850" y="1856867"/>
            <a:ext cx="9129395" cy="1673225"/>
          </a:xfrm>
          <a:prstGeom prst="rect">
            <a:avLst/>
          </a:prstGeom>
        </p:spPr>
        <p:txBody>
          <a:bodyPr vert="horz" wrap="square" lIns="0" tIns="0" rIns="0" bIns="0" rtlCol="0">
            <a:spAutoFit/>
          </a:bodyPr>
          <a:lstStyle/>
          <a:p>
            <a:pPr marL="12700" marR="5080" indent="478155" algn="just">
              <a:lnSpc>
                <a:spcPct val="150000"/>
              </a:lnSpc>
            </a:pPr>
            <a:r>
              <a:rPr spc="-5" dirty="0">
                <a:solidFill>
                  <a:prstClr val="black"/>
                </a:solidFill>
                <a:latin typeface="微软雅黑" panose="020B0503020204020204" charset="-122"/>
                <a:cs typeface="微软雅黑" panose="020B0503020204020204" charset="-122"/>
              </a:rPr>
              <a:t>1.</a:t>
            </a:r>
            <a:r>
              <a:rPr spc="-100"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请根据本任务的操作步骤，完成项目二课后练习中创建的“工业机器</a:t>
            </a:r>
            <a:r>
              <a:rPr spc="5" dirty="0">
                <a:solidFill>
                  <a:prstClr val="black"/>
                </a:solidFill>
                <a:latin typeface="微软雅黑" panose="020B0503020204020204" charset="-122"/>
                <a:cs typeface="微软雅黑" panose="020B0503020204020204" charset="-122"/>
              </a:rPr>
              <a:t>人</a:t>
            </a:r>
            <a:r>
              <a:rPr dirty="0">
                <a:solidFill>
                  <a:prstClr val="black"/>
                </a:solidFill>
                <a:latin typeface="微软雅黑" panose="020B0503020204020204" charset="-122"/>
                <a:cs typeface="微软雅黑" panose="020B0503020204020204" charset="-122"/>
              </a:rPr>
              <a:t>02-姓名”的 物模型创建，包含工业机器人设备模型及其网关模型，并参考表3-1-4，为工业机器人模型 添加原生属性。（注：设备模型名称可设置为“工业机器人模型02-姓名”，网关模型名称 可设置为“工业机器人网关模型02-姓名”）</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1233169" y="1628267"/>
          <a:ext cx="9969369" cy="3371469"/>
        </p:xfrm>
        <a:graphic>
          <a:graphicData uri="http://schemas.openxmlformats.org/drawingml/2006/table">
            <a:tbl>
              <a:tblPr firstRow="1" bandRow="1">
                <a:tableStyleId>{2D5ABB26-0587-4C30-8999-92F81FD0307C}</a:tableStyleId>
              </a:tblPr>
              <a:tblGrid>
                <a:gridCol w="1639189"/>
                <a:gridCol w="1544193"/>
                <a:gridCol w="1071625"/>
                <a:gridCol w="618489"/>
                <a:gridCol w="1168273"/>
                <a:gridCol w="1524000"/>
                <a:gridCol w="518413"/>
                <a:gridCol w="622935"/>
                <a:gridCol w="646556"/>
                <a:gridCol w="615696"/>
              </a:tblGrid>
              <a:tr h="1361313">
                <a:tc>
                  <a:txBody>
                    <a:bodyPr/>
                    <a:lstStyle/>
                    <a:p>
                      <a:pPr>
                        <a:lnSpc>
                          <a:spcPct val="100000"/>
                        </a:lnSpc>
                      </a:pPr>
                      <a:endParaRPr sz="2100">
                        <a:latin typeface="Times New Roman" panose="02020603050405020304"/>
                        <a:cs typeface="Times New Roman" panose="02020603050405020304"/>
                      </a:endParaRPr>
                    </a:p>
                    <a:p>
                      <a:pPr algn="ctr">
                        <a:lnSpc>
                          <a:spcPct val="100000"/>
                        </a:lnSpc>
                        <a:spcBef>
                          <a:spcPts val="1825"/>
                        </a:spcBef>
                      </a:pPr>
                      <a:r>
                        <a:rPr sz="1600" b="1" dirty="0">
                          <a:solidFill>
                            <a:srgbClr val="FFFFFF"/>
                          </a:solidFill>
                          <a:latin typeface="微软雅黑" panose="020B0503020204020204" charset="-122"/>
                          <a:cs typeface="微软雅黑" panose="020B0503020204020204" charset="-122"/>
                        </a:rPr>
                        <a:t>属性名称</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2100">
                        <a:latin typeface="Times New Roman" panose="02020603050405020304"/>
                        <a:cs typeface="Times New Roman" panose="02020603050405020304"/>
                      </a:endParaRPr>
                    </a:p>
                    <a:p>
                      <a:pPr algn="ctr">
                        <a:lnSpc>
                          <a:spcPct val="100000"/>
                        </a:lnSpc>
                        <a:spcBef>
                          <a:spcPts val="1825"/>
                        </a:spcBef>
                      </a:pPr>
                      <a:r>
                        <a:rPr sz="1600" b="1" dirty="0">
                          <a:solidFill>
                            <a:srgbClr val="FFFFFF"/>
                          </a:solidFill>
                          <a:latin typeface="微软雅黑" panose="020B0503020204020204" charset="-122"/>
                          <a:cs typeface="微软雅黑" panose="020B0503020204020204" charset="-122"/>
                        </a:rPr>
                        <a:t>属性ID</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2100">
                        <a:latin typeface="Times New Roman" panose="02020603050405020304"/>
                        <a:cs typeface="Times New Roman" panose="02020603050405020304"/>
                      </a:endParaRPr>
                    </a:p>
                    <a:p>
                      <a:pPr algn="ctr">
                        <a:lnSpc>
                          <a:spcPct val="100000"/>
                        </a:lnSpc>
                        <a:spcBef>
                          <a:spcPts val="1825"/>
                        </a:spcBef>
                      </a:pPr>
                      <a:r>
                        <a:rPr sz="1600" b="1" dirty="0">
                          <a:solidFill>
                            <a:srgbClr val="FFFFFF"/>
                          </a:solidFill>
                          <a:latin typeface="微软雅黑" panose="020B0503020204020204" charset="-122"/>
                          <a:cs typeface="微软雅黑" panose="020B0503020204020204" charset="-122"/>
                        </a:rPr>
                        <a:t>数据类型</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40"/>
                        </a:spcBef>
                      </a:pPr>
                      <a:endParaRPr sz="1650">
                        <a:latin typeface="Times New Roman" panose="02020603050405020304"/>
                        <a:cs typeface="Times New Roman" panose="02020603050405020304"/>
                      </a:endParaRPr>
                    </a:p>
                    <a:p>
                      <a:pPr marL="100965" marR="91440" algn="just">
                        <a:lnSpc>
                          <a:spcPct val="110000"/>
                        </a:lnSpc>
                      </a:pPr>
                      <a:r>
                        <a:rPr sz="1600" b="1" dirty="0">
                          <a:solidFill>
                            <a:srgbClr val="FFFFFF"/>
                          </a:solidFill>
                          <a:latin typeface="微软雅黑" panose="020B0503020204020204" charset="-122"/>
                          <a:cs typeface="微软雅黑" panose="020B0503020204020204" charset="-122"/>
                        </a:rPr>
                        <a:t>读写 操作 设置</a:t>
                      </a:r>
                      <a:endParaRPr sz="16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2100">
                        <a:latin typeface="Times New Roman" panose="02020603050405020304"/>
                        <a:cs typeface="Times New Roman" panose="02020603050405020304"/>
                      </a:endParaRPr>
                    </a:p>
                    <a:p>
                      <a:pPr algn="ctr">
                        <a:lnSpc>
                          <a:spcPct val="100000"/>
                        </a:lnSpc>
                        <a:spcBef>
                          <a:spcPts val="1825"/>
                        </a:spcBef>
                      </a:pPr>
                      <a:r>
                        <a:rPr sz="1600" b="1" dirty="0">
                          <a:solidFill>
                            <a:srgbClr val="FFFFFF"/>
                          </a:solidFill>
                          <a:latin typeface="微软雅黑" panose="020B0503020204020204" charset="-122"/>
                          <a:cs typeface="微软雅黑" panose="020B0503020204020204" charset="-122"/>
                        </a:rPr>
                        <a:t>属性值来源</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2100">
                        <a:latin typeface="Times New Roman" panose="02020603050405020304"/>
                        <a:cs typeface="Times New Roman" panose="02020603050405020304"/>
                      </a:endParaRPr>
                    </a:p>
                    <a:p>
                      <a:pPr marL="2540" algn="ctr">
                        <a:lnSpc>
                          <a:spcPct val="100000"/>
                        </a:lnSpc>
                        <a:spcBef>
                          <a:spcPts val="1825"/>
                        </a:spcBef>
                      </a:pPr>
                      <a:r>
                        <a:rPr sz="1600" b="1" dirty="0">
                          <a:solidFill>
                            <a:srgbClr val="FFFFFF"/>
                          </a:solidFill>
                          <a:latin typeface="微软雅黑" panose="020B0503020204020204" charset="-122"/>
                          <a:cs typeface="微软雅黑" panose="020B0503020204020204" charset="-122"/>
                        </a:rPr>
                        <a:t>连接变量</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51130" marR="144145" algn="just">
                        <a:lnSpc>
                          <a:spcPct val="110000"/>
                        </a:lnSpc>
                        <a:spcBef>
                          <a:spcPts val="880"/>
                        </a:spcBef>
                      </a:pPr>
                      <a:r>
                        <a:rPr sz="1600" b="1" dirty="0">
                          <a:solidFill>
                            <a:srgbClr val="FFFFFF"/>
                          </a:solidFill>
                          <a:latin typeface="微软雅黑" panose="020B0503020204020204" charset="-122"/>
                          <a:cs typeface="微软雅黑" panose="020B0503020204020204" charset="-122"/>
                        </a:rPr>
                        <a:t>取 值 范 围</a:t>
                      </a:r>
                      <a:endParaRPr sz="1600">
                        <a:latin typeface="微软雅黑" panose="020B0503020204020204" charset="-122"/>
                        <a:cs typeface="微软雅黑" panose="020B0503020204020204" charset="-122"/>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2600">
                        <a:latin typeface="Times New Roman" panose="02020603050405020304"/>
                        <a:cs typeface="Times New Roman" panose="02020603050405020304"/>
                      </a:endParaRPr>
                    </a:p>
                    <a:p>
                      <a:pPr marL="102870" marR="92710">
                        <a:lnSpc>
                          <a:spcPct val="110000"/>
                        </a:lnSpc>
                        <a:spcBef>
                          <a:spcPts val="5"/>
                        </a:spcBef>
                      </a:pPr>
                      <a:r>
                        <a:rPr sz="1600" b="1" dirty="0">
                          <a:solidFill>
                            <a:srgbClr val="FFFFFF"/>
                          </a:solidFill>
                          <a:latin typeface="微软雅黑" panose="020B0503020204020204" charset="-122"/>
                          <a:cs typeface="微软雅黑" panose="020B0503020204020204" charset="-122"/>
                        </a:rPr>
                        <a:t>小数 点位</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15570" marR="104775" algn="just">
                        <a:lnSpc>
                          <a:spcPct val="110000"/>
                        </a:lnSpc>
                        <a:spcBef>
                          <a:spcPts val="880"/>
                        </a:spcBef>
                      </a:pPr>
                      <a:r>
                        <a:rPr sz="1600" b="1" dirty="0">
                          <a:solidFill>
                            <a:srgbClr val="FFFFFF"/>
                          </a:solidFill>
                          <a:latin typeface="微软雅黑" panose="020B0503020204020204" charset="-122"/>
                          <a:cs typeface="微软雅黑" panose="020B0503020204020204" charset="-122"/>
                        </a:rPr>
                        <a:t>历史 数据 保存 </a:t>
                      </a:r>
                      <a:r>
                        <a:rPr sz="1600" b="1" spc="-5" dirty="0">
                          <a:solidFill>
                            <a:srgbClr val="FFFFFF"/>
                          </a:solidFill>
                          <a:latin typeface="微软雅黑" panose="020B0503020204020204" charset="-122"/>
                          <a:cs typeface="微软雅黑" panose="020B0503020204020204" charset="-122"/>
                        </a:rPr>
                        <a:t>方式</a:t>
                      </a:r>
                      <a:endParaRPr sz="1600">
                        <a:latin typeface="微软雅黑" panose="020B0503020204020204" charset="-122"/>
                        <a:cs typeface="微软雅黑" panose="020B0503020204020204" charset="-122"/>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2600">
                        <a:latin typeface="Times New Roman" panose="02020603050405020304"/>
                        <a:cs typeface="Times New Roman" panose="02020603050405020304"/>
                      </a:endParaRPr>
                    </a:p>
                    <a:p>
                      <a:pPr marL="100330" marR="90170">
                        <a:lnSpc>
                          <a:spcPct val="110000"/>
                        </a:lnSpc>
                        <a:spcBef>
                          <a:spcPts val="5"/>
                        </a:spcBef>
                      </a:pPr>
                      <a:r>
                        <a:rPr sz="1600" b="1" dirty="0">
                          <a:solidFill>
                            <a:srgbClr val="FFFFFF"/>
                          </a:solidFill>
                          <a:latin typeface="微软雅黑" panose="020B0503020204020204" charset="-122"/>
                          <a:cs typeface="微软雅黑" panose="020B0503020204020204" charset="-122"/>
                        </a:rPr>
                        <a:t>工程 单位</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673608">
                <a:tc>
                  <a:txBody>
                    <a:bodyPr/>
                    <a:lstStyle/>
                    <a:p>
                      <a:pPr algn="ctr">
                        <a:lnSpc>
                          <a:spcPct val="100000"/>
                        </a:lnSpc>
                        <a:spcBef>
                          <a:spcPts val="1435"/>
                        </a:spcBef>
                      </a:pPr>
                      <a:r>
                        <a:rPr sz="1600" b="1" dirty="0">
                          <a:solidFill>
                            <a:srgbClr val="FFFFFF"/>
                          </a:solidFill>
                          <a:latin typeface="微软雅黑" panose="020B0503020204020204" charset="-122"/>
                          <a:cs typeface="微软雅黑" panose="020B0503020204020204" charset="-122"/>
                        </a:rPr>
                        <a:t>故障信号</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1435"/>
                        </a:spcBef>
                      </a:pPr>
                      <a:r>
                        <a:rPr sz="1600" spc="-5" dirty="0">
                          <a:latin typeface="微软雅黑" panose="020B0503020204020204" charset="-122"/>
                          <a:cs typeface="微软雅黑" panose="020B0503020204020204" charset="-122"/>
                        </a:rPr>
                        <a:t>warningSignal</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1435"/>
                        </a:spcBef>
                      </a:pPr>
                      <a:r>
                        <a:rPr sz="1600" spc="-5" dirty="0">
                          <a:latin typeface="微软雅黑" panose="020B0503020204020204" charset="-122"/>
                          <a:cs typeface="微软雅黑" panose="020B0503020204020204" charset="-122"/>
                        </a:rPr>
                        <a:t>Boolean</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435"/>
                        </a:spcBef>
                      </a:pPr>
                      <a:r>
                        <a:rPr sz="1600"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1435"/>
                        </a:spcBef>
                      </a:pPr>
                      <a:r>
                        <a:rPr sz="1600" dirty="0">
                          <a:latin typeface="微软雅黑" panose="020B0503020204020204" charset="-122"/>
                          <a:cs typeface="微软雅黑" panose="020B0503020204020204" charset="-122"/>
                        </a:rPr>
                        <a:t>连接变量</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1435"/>
                        </a:spcBef>
                      </a:pPr>
                      <a:r>
                        <a:rPr sz="1600" spc="-5" dirty="0">
                          <a:latin typeface="微软雅黑" panose="020B0503020204020204" charset="-122"/>
                          <a:cs typeface="微软雅黑" panose="020B0503020204020204" charset="-122"/>
                        </a:rPr>
                        <a:t>warningSignal</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143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143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15570" marR="104775">
                        <a:lnSpc>
                          <a:spcPct val="110000"/>
                        </a:lnSpc>
                        <a:spcBef>
                          <a:spcPts val="185"/>
                        </a:spcBef>
                      </a:pPr>
                      <a:r>
                        <a:rPr sz="1600" dirty="0">
                          <a:latin typeface="微软雅黑" panose="020B0503020204020204" charset="-122"/>
                          <a:cs typeface="微软雅黑" panose="020B0503020204020204" charset="-122"/>
                        </a:rPr>
                        <a:t>全部 保存</a:t>
                      </a:r>
                      <a:endParaRPr sz="1600">
                        <a:latin typeface="微软雅黑" panose="020B0503020204020204" charset="-122"/>
                        <a:cs typeface="微软雅黑" panose="020B0503020204020204" charset="-122"/>
                      </a:endParaRPr>
                    </a:p>
                  </a:txBody>
                  <a:tcPr marL="0" marR="0" marT="234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43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822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668274">
                <a:tc>
                  <a:txBody>
                    <a:bodyPr/>
                    <a:lstStyle/>
                    <a:p>
                      <a:pPr marL="1905" algn="ctr">
                        <a:lnSpc>
                          <a:spcPct val="100000"/>
                        </a:lnSpc>
                        <a:spcBef>
                          <a:spcPts val="1515"/>
                        </a:spcBef>
                      </a:pPr>
                      <a:r>
                        <a:rPr sz="1600" b="1" spc="5" dirty="0">
                          <a:solidFill>
                            <a:srgbClr val="FFFFFF"/>
                          </a:solidFill>
                          <a:latin typeface="微软雅黑" panose="020B0503020204020204" charset="-122"/>
                          <a:cs typeface="微软雅黑" panose="020B0503020204020204" charset="-122"/>
                        </a:rPr>
                        <a:t>C</a:t>
                      </a:r>
                      <a:r>
                        <a:rPr sz="1600" b="1" dirty="0">
                          <a:solidFill>
                            <a:srgbClr val="FFFFFF"/>
                          </a:solidFill>
                          <a:latin typeface="微软雅黑" panose="020B0503020204020204" charset="-122"/>
                          <a:cs typeface="微软雅黑" panose="020B0503020204020204" charset="-122"/>
                        </a:rPr>
                        <a:t>相有功功率</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R="635" algn="ctr">
                        <a:lnSpc>
                          <a:spcPct val="100000"/>
                        </a:lnSpc>
                        <a:spcBef>
                          <a:spcPts val="1515"/>
                        </a:spcBef>
                      </a:pPr>
                      <a:r>
                        <a:rPr sz="1600" spc="-70" dirty="0">
                          <a:latin typeface="微软雅黑" panose="020B0503020204020204" charset="-122"/>
                          <a:cs typeface="微软雅黑" panose="020B0503020204020204" charset="-122"/>
                        </a:rPr>
                        <a:t>Pc</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1515"/>
                        </a:spcBef>
                      </a:pPr>
                      <a:r>
                        <a:rPr sz="1600" spc="-5" dirty="0">
                          <a:latin typeface="微软雅黑" panose="020B0503020204020204" charset="-122"/>
                          <a:cs typeface="微软雅黑" panose="020B0503020204020204" charset="-122"/>
                        </a:rPr>
                        <a:t>Number</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1515"/>
                        </a:spcBef>
                      </a:pPr>
                      <a:r>
                        <a:rPr sz="1600"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1515"/>
                        </a:spcBef>
                      </a:pPr>
                      <a:r>
                        <a:rPr sz="1600" dirty="0">
                          <a:latin typeface="微软雅黑" panose="020B0503020204020204" charset="-122"/>
                          <a:cs typeface="微软雅黑" panose="020B0503020204020204" charset="-122"/>
                        </a:rPr>
                        <a:t>连接变量</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1515"/>
                        </a:spcBef>
                      </a:pPr>
                      <a:r>
                        <a:rPr sz="1600" spc="-70" dirty="0">
                          <a:latin typeface="微软雅黑" panose="020B0503020204020204" charset="-122"/>
                          <a:cs typeface="微软雅黑" panose="020B0503020204020204" charset="-122"/>
                        </a:rPr>
                        <a:t>Pc</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151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02870">
                        <a:lnSpc>
                          <a:spcPct val="100000"/>
                        </a:lnSpc>
                        <a:spcBef>
                          <a:spcPts val="460"/>
                        </a:spcBef>
                      </a:pPr>
                      <a:r>
                        <a:rPr sz="1600" dirty="0">
                          <a:latin typeface="微软雅黑" panose="020B0503020204020204" charset="-122"/>
                          <a:cs typeface="微软雅黑" panose="020B0503020204020204" charset="-122"/>
                        </a:rPr>
                        <a:t>保留</a:t>
                      </a:r>
                      <a:endParaRPr sz="1600">
                        <a:latin typeface="微软雅黑" panose="020B0503020204020204" charset="-122"/>
                        <a:cs typeface="微软雅黑" panose="020B0503020204020204" charset="-122"/>
                      </a:endParaRPr>
                    </a:p>
                    <a:p>
                      <a:pPr marL="144780">
                        <a:lnSpc>
                          <a:spcPct val="100000"/>
                        </a:lnSpc>
                        <a:spcBef>
                          <a:spcPts val="190"/>
                        </a:spcBef>
                      </a:pPr>
                      <a:r>
                        <a:rPr sz="1600" spc="-5" dirty="0">
                          <a:latin typeface="微软雅黑" panose="020B0503020204020204" charset="-122"/>
                          <a:cs typeface="微软雅黑" panose="020B0503020204020204" charset="-122"/>
                        </a:rPr>
                        <a:t>2</a:t>
                      </a:r>
                      <a:r>
                        <a:rPr sz="1600" dirty="0">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15570" marR="104775">
                        <a:lnSpc>
                          <a:spcPct val="110000"/>
                        </a:lnSpc>
                        <a:spcBef>
                          <a:spcPts val="270"/>
                        </a:spcBef>
                      </a:pPr>
                      <a:r>
                        <a:rPr sz="1600" dirty="0">
                          <a:latin typeface="微软雅黑" panose="020B0503020204020204" charset="-122"/>
                          <a:cs typeface="微软雅黑" panose="020B0503020204020204" charset="-122"/>
                        </a:rPr>
                        <a:t>全部 保存</a:t>
                      </a:r>
                      <a:endParaRPr sz="1600">
                        <a:latin typeface="微软雅黑" panose="020B0503020204020204" charset="-122"/>
                        <a:cs typeface="微软雅黑" panose="020B0503020204020204" charset="-122"/>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905" algn="ctr">
                        <a:lnSpc>
                          <a:spcPct val="100000"/>
                        </a:lnSpc>
                        <a:spcBef>
                          <a:spcPts val="1515"/>
                        </a:spcBef>
                      </a:pPr>
                      <a:r>
                        <a:rPr sz="1600" dirty="0">
                          <a:latin typeface="微软雅黑" panose="020B0503020204020204" charset="-122"/>
                          <a:cs typeface="微软雅黑" panose="020B0503020204020204" charset="-122"/>
                        </a:rPr>
                        <a:t>W</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668274">
                <a:tc>
                  <a:txBody>
                    <a:bodyPr/>
                    <a:lstStyle/>
                    <a:p>
                      <a:pPr marL="635" algn="ctr">
                        <a:lnSpc>
                          <a:spcPct val="100000"/>
                        </a:lnSpc>
                        <a:spcBef>
                          <a:spcPts val="1515"/>
                        </a:spcBef>
                      </a:pPr>
                      <a:r>
                        <a:rPr sz="1600" b="1" dirty="0">
                          <a:solidFill>
                            <a:srgbClr val="FFFFFF"/>
                          </a:solidFill>
                          <a:latin typeface="微软雅黑" panose="020B0503020204020204" charset="-122"/>
                          <a:cs typeface="微软雅黑" panose="020B0503020204020204" charset="-122"/>
                        </a:rPr>
                        <a:t>当前总有功电能</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1515"/>
                        </a:spcBef>
                      </a:pPr>
                      <a:r>
                        <a:rPr sz="1600" spc="-10" dirty="0">
                          <a:latin typeface="微软雅黑" panose="020B0503020204020204" charset="-122"/>
                          <a:cs typeface="微软雅黑" panose="020B0503020204020204" charset="-122"/>
                        </a:rPr>
                        <a:t>EPP</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1515"/>
                        </a:spcBef>
                      </a:pPr>
                      <a:r>
                        <a:rPr sz="1600" spc="-5" dirty="0">
                          <a:latin typeface="微软雅黑" panose="020B0503020204020204" charset="-122"/>
                          <a:cs typeface="微软雅黑" panose="020B0503020204020204" charset="-122"/>
                        </a:rPr>
                        <a:t>Number</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515"/>
                        </a:spcBef>
                      </a:pPr>
                      <a:r>
                        <a:rPr sz="1600"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1515"/>
                        </a:spcBef>
                      </a:pPr>
                      <a:r>
                        <a:rPr sz="1600" dirty="0">
                          <a:latin typeface="微软雅黑" panose="020B0503020204020204" charset="-122"/>
                          <a:cs typeface="微软雅黑" panose="020B0503020204020204" charset="-122"/>
                        </a:rPr>
                        <a:t>连接变量</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515"/>
                        </a:spcBef>
                      </a:pPr>
                      <a:r>
                        <a:rPr sz="1600" spc="-10" dirty="0">
                          <a:latin typeface="微软雅黑" panose="020B0503020204020204" charset="-122"/>
                          <a:cs typeface="微软雅黑" panose="020B0503020204020204" charset="-122"/>
                        </a:rPr>
                        <a:t>EPP</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151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02870">
                        <a:lnSpc>
                          <a:spcPct val="100000"/>
                        </a:lnSpc>
                        <a:spcBef>
                          <a:spcPts val="460"/>
                        </a:spcBef>
                      </a:pPr>
                      <a:r>
                        <a:rPr sz="1600" dirty="0">
                          <a:latin typeface="微软雅黑" panose="020B0503020204020204" charset="-122"/>
                          <a:cs typeface="微软雅黑" panose="020B0503020204020204" charset="-122"/>
                        </a:rPr>
                        <a:t>保留</a:t>
                      </a:r>
                      <a:endParaRPr sz="1600">
                        <a:latin typeface="微软雅黑" panose="020B0503020204020204" charset="-122"/>
                        <a:cs typeface="微软雅黑" panose="020B0503020204020204" charset="-122"/>
                      </a:endParaRPr>
                    </a:p>
                    <a:p>
                      <a:pPr marL="144780">
                        <a:lnSpc>
                          <a:spcPct val="100000"/>
                        </a:lnSpc>
                        <a:spcBef>
                          <a:spcPts val="185"/>
                        </a:spcBef>
                      </a:pPr>
                      <a:r>
                        <a:rPr sz="1600" spc="-5" dirty="0">
                          <a:latin typeface="微软雅黑" panose="020B0503020204020204" charset="-122"/>
                          <a:cs typeface="微软雅黑" panose="020B0503020204020204" charset="-122"/>
                        </a:rPr>
                        <a:t>2</a:t>
                      </a:r>
                      <a:r>
                        <a:rPr sz="1600" dirty="0">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15570" marR="104775">
                        <a:lnSpc>
                          <a:spcPct val="110000"/>
                        </a:lnSpc>
                        <a:spcBef>
                          <a:spcPts val="270"/>
                        </a:spcBef>
                      </a:pPr>
                      <a:r>
                        <a:rPr sz="1600" dirty="0">
                          <a:latin typeface="微软雅黑" panose="020B0503020204020204" charset="-122"/>
                          <a:cs typeface="微软雅黑" panose="020B0503020204020204" charset="-122"/>
                        </a:rPr>
                        <a:t>全部 保存</a:t>
                      </a:r>
                      <a:endParaRPr sz="1600">
                        <a:latin typeface="微软雅黑" panose="020B0503020204020204" charset="-122"/>
                        <a:cs typeface="微软雅黑" panose="020B0503020204020204" charset="-122"/>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1515"/>
                        </a:spcBef>
                      </a:pPr>
                      <a:r>
                        <a:rPr sz="1600" spc="-10" dirty="0">
                          <a:latin typeface="微软雅黑" panose="020B0503020204020204" charset="-122"/>
                          <a:cs typeface="微软雅黑" panose="020B0503020204020204" charset="-122"/>
                        </a:rPr>
                        <a:t>kWh</a:t>
                      </a:r>
                      <a:endParaRPr sz="1600">
                        <a:latin typeface="微软雅黑" panose="020B0503020204020204" charset="-122"/>
                        <a:cs typeface="微软雅黑" panose="020B0503020204020204" charset="-122"/>
                      </a:endParaRPr>
                    </a:p>
                  </a:txBody>
                  <a:tcPr marL="0" marR="0" marT="1924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6" name="object 6"/>
          <p:cNvSpPr txBox="1"/>
          <p:nvPr/>
        </p:nvSpPr>
        <p:spPr>
          <a:xfrm>
            <a:off x="4598289" y="5164201"/>
            <a:ext cx="2997200" cy="273685"/>
          </a:xfrm>
          <a:prstGeom prst="rect">
            <a:avLst/>
          </a:prstGeom>
        </p:spPr>
        <p:txBody>
          <a:bodyPr vert="horz" wrap="square" lIns="0" tIns="0" rIns="0" bIns="0" rtlCol="0">
            <a:spAutoFit/>
          </a:bodyPr>
          <a:lstStyle/>
          <a:p>
            <a:pPr marL="12700">
              <a:lnSpc>
                <a:spcPts val="2155"/>
              </a:lnSpc>
            </a:pPr>
            <a:r>
              <a:rPr dirty="0">
                <a:solidFill>
                  <a:prstClr val="black"/>
                </a:solidFill>
                <a:latin typeface="宋体" pitchFamily="2" charset="-122"/>
                <a:cs typeface="宋体" pitchFamily="2" charset="-122"/>
              </a:rPr>
              <a:t>表3-1-6</a:t>
            </a:r>
            <a:r>
              <a:rPr spc="-100" dirty="0">
                <a:solidFill>
                  <a:prstClr val="black"/>
                </a:solidFill>
                <a:latin typeface="宋体" pitchFamily="2" charset="-122"/>
                <a:cs typeface="宋体" pitchFamily="2" charset="-122"/>
              </a:rPr>
              <a:t> </a:t>
            </a:r>
            <a:r>
              <a:rPr dirty="0">
                <a:solidFill>
                  <a:prstClr val="black"/>
                </a:solidFill>
                <a:latin typeface="宋体" pitchFamily="2" charset="-122"/>
                <a:cs typeface="宋体" pitchFamily="2" charset="-122"/>
              </a:rPr>
              <a:t>电表自定义属性参考</a:t>
            </a:r>
            <a:endParaRPr>
              <a:solidFill>
                <a:prstClr val="black"/>
              </a:solidFill>
              <a:latin typeface="宋体" pitchFamily="2" charset="-122"/>
              <a:cs typeface="宋体" pitchFamily="2"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4566285" cy="397510"/>
          </a:xfrm>
          <a:prstGeom prst="rect">
            <a:avLst/>
          </a:prstGeom>
        </p:spPr>
        <p:txBody>
          <a:bodyPr vert="horz" wrap="square" lIns="0" tIns="0" rIns="0" bIns="0" rtlCol="0">
            <a:spAutoFit/>
          </a:bodyPr>
          <a:lstStyle/>
          <a:p>
            <a:pPr marL="12700">
              <a:tabLst>
                <a:tab pos="42481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二</a:t>
            </a:r>
            <a:r>
              <a:rPr sz="2400" b="1" dirty="0">
                <a:solidFill>
                  <a:srgbClr val="00A755"/>
                </a:solidFill>
                <a:latin typeface="微软雅黑" panose="020B0503020204020204" charset="-122"/>
                <a:cs typeface="微软雅黑" panose="020B0503020204020204" charset="-122"/>
              </a:rPr>
              <a:t>注册工</a:t>
            </a:r>
            <a:r>
              <a:rPr sz="2400" b="1" spc="-5" dirty="0">
                <a:solidFill>
                  <a:srgbClr val="00A755"/>
                </a:solidFill>
                <a:latin typeface="微软雅黑" panose="020B0503020204020204" charset="-122"/>
                <a:cs typeface="微软雅黑" panose="020B0503020204020204" charset="-122"/>
              </a:rPr>
              <a:t>业</a:t>
            </a:r>
            <a:r>
              <a:rPr sz="2400" b="1" dirty="0">
                <a:solidFill>
                  <a:srgbClr val="00A755"/>
                </a:solidFill>
                <a:latin typeface="微软雅黑" panose="020B0503020204020204" charset="-122"/>
                <a:cs typeface="微软雅黑" panose="020B0503020204020204" charset="-122"/>
              </a:rPr>
              <a:t>设备的物实例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615430"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三</a:t>
            </a:r>
            <a:r>
              <a:rPr sz="2800" b="1" spc="-5" dirty="0">
                <a:solidFill>
                  <a:prstClr val="black"/>
                </a:solidFill>
                <a:latin typeface="微软雅黑" panose="020B0503020204020204" charset="-122"/>
                <a:cs typeface="微软雅黑" panose="020B0503020204020204" charset="-122"/>
              </a:rPr>
              <a:t>构建初级工业设备数字孪生模型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任务说明</a:t>
            </a:r>
            <a:endParaRPr sz="2400"/>
          </a:p>
        </p:txBody>
      </p:sp>
      <p:sp>
        <p:nvSpPr>
          <p:cNvPr id="5" name="object 5"/>
          <p:cNvSpPr txBox="1"/>
          <p:nvPr/>
        </p:nvSpPr>
        <p:spPr>
          <a:xfrm>
            <a:off x="1655826" y="1209547"/>
            <a:ext cx="8884285" cy="2219960"/>
          </a:xfrm>
          <a:prstGeom prst="rect">
            <a:avLst/>
          </a:prstGeom>
        </p:spPr>
        <p:txBody>
          <a:bodyPr vert="horz" wrap="square" lIns="0" tIns="0" rIns="0" bIns="0" rtlCol="0">
            <a:spAutoFit/>
          </a:bodyPr>
          <a:lstStyle/>
          <a:p>
            <a:pPr marL="12700" marR="5080" indent="420370" algn="just">
              <a:lnSpc>
                <a:spcPct val="150000"/>
              </a:lnSpc>
            </a:pPr>
            <a:r>
              <a:rPr sz="1600" spc="15" dirty="0">
                <a:solidFill>
                  <a:prstClr val="black"/>
                </a:solidFill>
                <a:latin typeface="微软雅黑" panose="020B0503020204020204" charset="-122"/>
                <a:cs typeface="微软雅黑" panose="020B0503020204020204" charset="-122"/>
              </a:rPr>
              <a:t>在本项目</a:t>
            </a:r>
            <a:r>
              <a:rPr sz="1600" spc="30" dirty="0">
                <a:solidFill>
                  <a:prstClr val="black"/>
                </a:solidFill>
                <a:latin typeface="微软雅黑" panose="020B0503020204020204" charset="-122"/>
                <a:cs typeface="微软雅黑" panose="020B0503020204020204" charset="-122"/>
              </a:rPr>
              <a:t>任</a:t>
            </a:r>
            <a:r>
              <a:rPr sz="1600" spc="15" dirty="0">
                <a:solidFill>
                  <a:prstClr val="black"/>
                </a:solidFill>
                <a:latin typeface="微软雅黑" panose="020B0503020204020204" charset="-122"/>
                <a:cs typeface="微软雅黑" panose="020B0503020204020204" charset="-122"/>
              </a:rPr>
              <a:t>务一</a:t>
            </a:r>
            <a:r>
              <a:rPr sz="1600" spc="25"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我们已经以工业机器人为</a:t>
            </a:r>
            <a:r>
              <a:rPr sz="1600" spc="-5" dirty="0">
                <a:solidFill>
                  <a:prstClr val="black"/>
                </a:solidFill>
                <a:latin typeface="微软雅黑" panose="020B0503020204020204" charset="-122"/>
                <a:cs typeface="微软雅黑" panose="020B0503020204020204" charset="-122"/>
              </a:rPr>
              <a:t>例</a:t>
            </a:r>
            <a:r>
              <a:rPr sz="1600" spc="15" dirty="0">
                <a:solidFill>
                  <a:prstClr val="black"/>
                </a:solidFill>
                <a:latin typeface="微软雅黑" panose="020B0503020204020204" charset="-122"/>
                <a:cs typeface="微软雅黑" panose="020B0503020204020204" charset="-122"/>
              </a:rPr>
              <a:t>，通过抽象其设备实物的共同特</a:t>
            </a:r>
            <a:r>
              <a:rPr sz="1600" spc="20" dirty="0">
                <a:solidFill>
                  <a:prstClr val="black"/>
                </a:solidFill>
                <a:latin typeface="微软雅黑" panose="020B0503020204020204" charset="-122"/>
                <a:cs typeface="微软雅黑" panose="020B0503020204020204" charset="-122"/>
              </a:rPr>
              <a:t>征</a:t>
            </a:r>
            <a:r>
              <a:rPr sz="1600" spc="15" dirty="0">
                <a:solidFill>
                  <a:prstClr val="black"/>
                </a:solidFill>
                <a:latin typeface="微软雅黑" panose="020B0503020204020204" charset="-122"/>
                <a:cs typeface="微软雅黑" panose="020B0503020204020204" charset="-122"/>
              </a:rPr>
              <a:t>，完成了设 </a:t>
            </a:r>
            <a:r>
              <a:rPr sz="1600" spc="20" dirty="0">
                <a:solidFill>
                  <a:prstClr val="black"/>
                </a:solidFill>
                <a:latin typeface="微软雅黑" panose="020B0503020204020204" charset="-122"/>
                <a:cs typeface="微软雅黑" panose="020B0503020204020204" charset="-122"/>
              </a:rPr>
              <a:t>备物模型及其</a:t>
            </a:r>
            <a:r>
              <a:rPr sz="1600" spc="30" dirty="0">
                <a:solidFill>
                  <a:prstClr val="black"/>
                </a:solidFill>
                <a:latin typeface="微软雅黑" panose="020B0503020204020204" charset="-122"/>
                <a:cs typeface="微软雅黑" panose="020B0503020204020204" charset="-122"/>
              </a:rPr>
              <a:t>网</a:t>
            </a:r>
            <a:r>
              <a:rPr sz="1600" spc="20" dirty="0">
                <a:solidFill>
                  <a:prstClr val="black"/>
                </a:solidFill>
                <a:latin typeface="微软雅黑" panose="020B0503020204020204" charset="-122"/>
                <a:cs typeface="微软雅黑" panose="020B0503020204020204" charset="-122"/>
              </a:rPr>
              <a:t>关物模型的创</a:t>
            </a:r>
            <a:r>
              <a:rPr sz="1600" spc="15" dirty="0">
                <a:solidFill>
                  <a:prstClr val="black"/>
                </a:solidFill>
                <a:latin typeface="微软雅黑" panose="020B0503020204020204" charset="-122"/>
                <a:cs typeface="微软雅黑" panose="020B0503020204020204" charset="-122"/>
              </a:rPr>
              <a:t>建，但它并未与</a:t>
            </a:r>
            <a:r>
              <a:rPr sz="1600" spc="30"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理世界设备实</a:t>
            </a:r>
            <a:r>
              <a:rPr sz="1600" spc="30"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一一对应和连</a:t>
            </a:r>
            <a:r>
              <a:rPr sz="1600" spc="30" dirty="0">
                <a:solidFill>
                  <a:prstClr val="black"/>
                </a:solidFill>
                <a:latin typeface="微软雅黑" panose="020B0503020204020204" charset="-122"/>
                <a:cs typeface="微软雅黑" panose="020B0503020204020204" charset="-122"/>
              </a:rPr>
              <a:t>接</a:t>
            </a:r>
            <a:r>
              <a:rPr sz="1600" spc="15" dirty="0">
                <a:solidFill>
                  <a:prstClr val="black"/>
                </a:solidFill>
                <a:latin typeface="微软雅黑" panose="020B0503020204020204" charset="-122"/>
                <a:cs typeface="微软雅黑" panose="020B0503020204020204" charset="-122"/>
              </a:rPr>
              <a:t>在一</a:t>
            </a:r>
            <a:r>
              <a:rPr sz="1600" spc="55" dirty="0">
                <a:solidFill>
                  <a:prstClr val="black"/>
                </a:solidFill>
                <a:latin typeface="微软雅黑" panose="020B0503020204020204" charset="-122"/>
                <a:cs typeface="微软雅黑" panose="020B0503020204020204" charset="-122"/>
              </a:rPr>
              <a:t>起</a:t>
            </a:r>
            <a:r>
              <a:rPr sz="1600" spc="15" dirty="0">
                <a:solidFill>
                  <a:prstClr val="black"/>
                </a:solidFill>
                <a:latin typeface="微软雅黑" panose="020B0503020204020204" charset="-122"/>
                <a:cs typeface="微软雅黑" panose="020B0503020204020204" charset="-122"/>
              </a:rPr>
              <a:t>。因此</a:t>
            </a:r>
            <a:r>
              <a:rPr sz="1600" spc="3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任 务需要把物模型与物理世界设备实</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进行</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应和</a:t>
            </a:r>
            <a:r>
              <a:rPr sz="1600" dirty="0">
                <a:solidFill>
                  <a:prstClr val="black"/>
                </a:solidFill>
                <a:latin typeface="微软雅黑" panose="020B0503020204020204" charset="-122"/>
                <a:cs typeface="微软雅黑" panose="020B0503020204020204" charset="-122"/>
              </a:rPr>
              <a:t>连</a:t>
            </a:r>
            <a:r>
              <a:rPr sz="1600" spc="-5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433070">
              <a:spcBef>
                <a:spcPts val="960"/>
              </a:spcBef>
            </a:pPr>
            <a:r>
              <a:rPr sz="1600" spc="15" dirty="0">
                <a:solidFill>
                  <a:prstClr val="black"/>
                </a:solidFill>
                <a:latin typeface="微软雅黑" panose="020B0503020204020204" charset="-122"/>
                <a:cs typeface="微软雅黑" panose="020B0503020204020204" charset="-122"/>
              </a:rPr>
              <a:t>本任务要</a:t>
            </a:r>
            <a:r>
              <a:rPr sz="1600" spc="25" dirty="0">
                <a:solidFill>
                  <a:prstClr val="black"/>
                </a:solidFill>
                <a:latin typeface="微软雅黑" panose="020B0503020204020204" charset="-122"/>
                <a:cs typeface="微软雅黑" panose="020B0503020204020204" charset="-122"/>
              </a:rPr>
              <a:t>求</a:t>
            </a:r>
            <a:r>
              <a:rPr sz="1600" spc="15" dirty="0">
                <a:solidFill>
                  <a:prstClr val="black"/>
                </a:solidFill>
                <a:latin typeface="微软雅黑" panose="020B0503020204020204" charset="-122"/>
                <a:cs typeface="微软雅黑" panose="020B0503020204020204" charset="-122"/>
              </a:rPr>
              <a:t>基于本项目任务一创建的工业机器人及其网关物模</a:t>
            </a:r>
            <a:r>
              <a:rPr sz="1600" spc="55" dirty="0">
                <a:solidFill>
                  <a:prstClr val="black"/>
                </a:solidFill>
                <a:latin typeface="微软雅黑" panose="020B0503020204020204" charset="-122"/>
                <a:cs typeface="微软雅黑" panose="020B0503020204020204" charset="-122"/>
              </a:rPr>
              <a:t>型</a:t>
            </a:r>
            <a:r>
              <a:rPr sz="1600" spc="15" dirty="0">
                <a:solidFill>
                  <a:prstClr val="black"/>
                </a:solidFill>
                <a:latin typeface="微软雅黑" panose="020B0503020204020204" charset="-122"/>
                <a:cs typeface="微软雅黑" panose="020B0503020204020204" charset="-122"/>
              </a:rPr>
              <a:t>，在平台注册与设备实体一一</a:t>
            </a:r>
            <a:endParaRPr sz="1600">
              <a:solidFill>
                <a:prstClr val="black"/>
              </a:solidFill>
              <a:latin typeface="微软雅黑" panose="020B0503020204020204" charset="-122"/>
              <a:cs typeface="微软雅黑" panose="020B0503020204020204" charset="-122"/>
            </a:endParaRPr>
          </a:p>
          <a:p>
            <a:pPr marL="12700" marR="10795">
              <a:lnSpc>
                <a:spcPct val="150000"/>
              </a:lnSpc>
            </a:pPr>
            <a:r>
              <a:rPr sz="1600" spc="20" dirty="0">
                <a:solidFill>
                  <a:prstClr val="black"/>
                </a:solidFill>
                <a:latin typeface="微软雅黑" panose="020B0503020204020204" charset="-122"/>
                <a:cs typeface="微软雅黑" panose="020B0503020204020204" charset="-122"/>
              </a:rPr>
              <a:t>对应的网关物</a:t>
            </a:r>
            <a:r>
              <a:rPr sz="1600" spc="25" dirty="0">
                <a:solidFill>
                  <a:prstClr val="black"/>
                </a:solidFill>
                <a:latin typeface="微软雅黑" panose="020B0503020204020204" charset="-122"/>
                <a:cs typeface="微软雅黑" panose="020B0503020204020204" charset="-122"/>
              </a:rPr>
              <a:t>实</a:t>
            </a:r>
            <a:r>
              <a:rPr sz="1600" spc="20" dirty="0">
                <a:solidFill>
                  <a:prstClr val="black"/>
                </a:solidFill>
                <a:latin typeface="微软雅黑" panose="020B0503020204020204" charset="-122"/>
                <a:cs typeface="微软雅黑" panose="020B0503020204020204" charset="-122"/>
              </a:rPr>
              <a:t>例及设备物实</a:t>
            </a:r>
            <a:r>
              <a:rPr sz="1600" spc="10" dirty="0">
                <a:solidFill>
                  <a:prstClr val="black"/>
                </a:solidFill>
                <a:latin typeface="微软雅黑" panose="020B0503020204020204" charset="-122"/>
                <a:cs typeface="微软雅黑" panose="020B0503020204020204" charset="-122"/>
              </a:rPr>
              <a:t>例，并同步完成</a:t>
            </a:r>
            <a:r>
              <a:rPr sz="1600" spc="25" dirty="0">
                <a:solidFill>
                  <a:prstClr val="black"/>
                </a:solidFill>
                <a:latin typeface="微软雅黑" panose="020B0503020204020204" charset="-122"/>
                <a:cs typeface="微软雅黑" panose="020B0503020204020204" charset="-122"/>
              </a:rPr>
              <a:t>项</a:t>
            </a:r>
            <a:r>
              <a:rPr sz="1600" spc="10" dirty="0">
                <a:solidFill>
                  <a:prstClr val="black"/>
                </a:solidFill>
                <a:latin typeface="微软雅黑" panose="020B0503020204020204" charset="-122"/>
                <a:cs typeface="微软雅黑" panose="020B0503020204020204" charset="-122"/>
              </a:rPr>
              <a:t>目二中硬件设</a:t>
            </a:r>
            <a:r>
              <a:rPr sz="1600" spc="2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的网关配</a:t>
            </a:r>
            <a:r>
              <a:rPr sz="1600" spc="45" dirty="0">
                <a:solidFill>
                  <a:prstClr val="black"/>
                </a:solidFill>
                <a:latin typeface="微软雅黑" panose="020B0503020204020204" charset="-122"/>
                <a:cs typeface="微软雅黑" panose="020B0503020204020204" charset="-122"/>
              </a:rPr>
              <a:t>置</a:t>
            </a:r>
            <a:r>
              <a:rPr sz="1600" spc="2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现设备实体与</a:t>
            </a:r>
            <a:r>
              <a:rPr sz="1600" spc="25"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 的连</a:t>
            </a:r>
            <a:r>
              <a:rPr sz="1600" spc="-10"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，验证设备的实时数据是否</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以成</a:t>
            </a:r>
            <a:r>
              <a:rPr sz="1600" dirty="0">
                <a:solidFill>
                  <a:prstClr val="black"/>
                </a:solidFill>
                <a:latin typeface="微软雅黑" panose="020B0503020204020204" charset="-122"/>
                <a:cs typeface="微软雅黑" panose="020B0503020204020204" charset="-122"/>
              </a:rPr>
              <a:t>功</a:t>
            </a:r>
            <a:r>
              <a:rPr sz="1600" spc="-5" dirty="0">
                <a:solidFill>
                  <a:prstClr val="black"/>
                </a:solidFill>
                <a:latin typeface="微软雅黑" panose="020B0503020204020204" charset="-122"/>
                <a:cs typeface="微软雅黑" panose="020B0503020204020204" charset="-122"/>
              </a:rPr>
              <a:t>上传</a:t>
            </a:r>
            <a:r>
              <a:rPr sz="1600" dirty="0">
                <a:solidFill>
                  <a:prstClr val="black"/>
                </a:solidFill>
                <a:latin typeface="微软雅黑" panose="020B0503020204020204" charset="-122"/>
                <a:cs typeface="微软雅黑" panose="020B0503020204020204" charset="-122"/>
              </a:rPr>
              <a:t>至</a:t>
            </a:r>
            <a:r>
              <a:rPr sz="1600" spc="-5" dirty="0">
                <a:solidFill>
                  <a:prstClr val="black"/>
                </a:solidFill>
                <a:latin typeface="微软雅黑" panose="020B0503020204020204" charset="-122"/>
                <a:cs typeface="微软雅黑" panose="020B0503020204020204" charset="-122"/>
              </a:rPr>
              <a:t>平</a:t>
            </a:r>
            <a:r>
              <a:rPr sz="1600"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任务</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施流</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如图</a:t>
            </a:r>
            <a:r>
              <a:rPr sz="1600" dirty="0">
                <a:solidFill>
                  <a:prstClr val="black"/>
                </a:solidFill>
                <a:latin typeface="微软雅黑" panose="020B0503020204020204" charset="-122"/>
                <a:cs typeface="微软雅黑" panose="020B0503020204020204" charset="-122"/>
              </a:rPr>
              <a:t>所</a:t>
            </a:r>
            <a:r>
              <a:rPr sz="1600" spc="-5" dirty="0">
                <a:solidFill>
                  <a:prstClr val="black"/>
                </a:solidFill>
                <a:latin typeface="微软雅黑" panose="020B0503020204020204" charset="-122"/>
                <a:cs typeface="微软雅黑" panose="020B0503020204020204" charset="-122"/>
              </a:rPr>
              <a:t>示：</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3113532" y="3669791"/>
            <a:ext cx="5965190" cy="2703830"/>
          </a:xfrm>
          <a:custGeom>
            <a:avLst/>
            <a:gdLst/>
            <a:ahLst/>
            <a:cxnLst/>
            <a:rect l="l" t="t" r="r" b="b"/>
            <a:pathLst>
              <a:path w="5965190" h="2703829">
                <a:moveTo>
                  <a:pt x="4613148" y="0"/>
                </a:moveTo>
                <a:lnTo>
                  <a:pt x="4613148" y="675893"/>
                </a:lnTo>
                <a:lnTo>
                  <a:pt x="0" y="675893"/>
                </a:lnTo>
                <a:lnTo>
                  <a:pt x="0" y="2027681"/>
                </a:lnTo>
                <a:lnTo>
                  <a:pt x="4613148" y="2027681"/>
                </a:lnTo>
                <a:lnTo>
                  <a:pt x="4613148" y="2703575"/>
                </a:lnTo>
                <a:lnTo>
                  <a:pt x="5964936" y="1351787"/>
                </a:lnTo>
                <a:lnTo>
                  <a:pt x="4613148" y="0"/>
                </a:lnTo>
                <a:close/>
              </a:path>
            </a:pathLst>
          </a:custGeom>
          <a:solidFill>
            <a:srgbClr val="CFD4EA"/>
          </a:solidFill>
        </p:spPr>
        <p:txBody>
          <a:bodyPr wrap="square" lIns="0" tIns="0" rIns="0" bIns="0" rtlCol="0"/>
          <a:lstStyle/>
          <a:p>
            <a:endParaRPr>
              <a:solidFill>
                <a:prstClr val="black"/>
              </a:solidFill>
            </a:endParaRPr>
          </a:p>
        </p:txBody>
      </p:sp>
      <p:sp>
        <p:nvSpPr>
          <p:cNvPr id="7" name="object 7"/>
          <p:cNvSpPr/>
          <p:nvPr/>
        </p:nvSpPr>
        <p:spPr>
          <a:xfrm>
            <a:off x="2588514" y="4481321"/>
            <a:ext cx="2105025" cy="1082040"/>
          </a:xfrm>
          <a:custGeom>
            <a:avLst/>
            <a:gdLst/>
            <a:ahLst/>
            <a:cxnLst/>
            <a:rect l="l" t="t" r="r" b="b"/>
            <a:pathLst>
              <a:path w="2105025" h="1082039">
                <a:moveTo>
                  <a:pt x="1924304" y="0"/>
                </a:moveTo>
                <a:lnTo>
                  <a:pt x="180340" y="0"/>
                </a:lnTo>
                <a:lnTo>
                  <a:pt x="132409" y="6444"/>
                </a:lnTo>
                <a:lnTo>
                  <a:pt x="89332" y="24628"/>
                </a:lnTo>
                <a:lnTo>
                  <a:pt x="52832" y="52831"/>
                </a:lnTo>
                <a:lnTo>
                  <a:pt x="24628" y="89332"/>
                </a:lnTo>
                <a:lnTo>
                  <a:pt x="6444" y="132409"/>
                </a:lnTo>
                <a:lnTo>
                  <a:pt x="0" y="180339"/>
                </a:lnTo>
                <a:lnTo>
                  <a:pt x="0" y="901699"/>
                </a:lnTo>
                <a:lnTo>
                  <a:pt x="6444" y="949630"/>
                </a:lnTo>
                <a:lnTo>
                  <a:pt x="24628" y="992707"/>
                </a:lnTo>
                <a:lnTo>
                  <a:pt x="52831" y="1029207"/>
                </a:lnTo>
                <a:lnTo>
                  <a:pt x="89332" y="1057411"/>
                </a:lnTo>
                <a:lnTo>
                  <a:pt x="132409" y="1075595"/>
                </a:lnTo>
                <a:lnTo>
                  <a:pt x="180340" y="1082039"/>
                </a:lnTo>
                <a:lnTo>
                  <a:pt x="1924304" y="1082039"/>
                </a:lnTo>
                <a:lnTo>
                  <a:pt x="1972234" y="1075595"/>
                </a:lnTo>
                <a:lnTo>
                  <a:pt x="2015311" y="1057411"/>
                </a:lnTo>
                <a:lnTo>
                  <a:pt x="2051812" y="1029207"/>
                </a:lnTo>
                <a:lnTo>
                  <a:pt x="2080015" y="992707"/>
                </a:lnTo>
                <a:lnTo>
                  <a:pt x="2098199" y="949630"/>
                </a:lnTo>
                <a:lnTo>
                  <a:pt x="2104644" y="901699"/>
                </a:lnTo>
                <a:lnTo>
                  <a:pt x="2104644" y="180339"/>
                </a:lnTo>
                <a:lnTo>
                  <a:pt x="2098199" y="132409"/>
                </a:lnTo>
                <a:lnTo>
                  <a:pt x="2080015" y="89332"/>
                </a:lnTo>
                <a:lnTo>
                  <a:pt x="2051811" y="52831"/>
                </a:lnTo>
                <a:lnTo>
                  <a:pt x="2015311" y="24628"/>
                </a:lnTo>
                <a:lnTo>
                  <a:pt x="1972234" y="6444"/>
                </a:lnTo>
                <a:lnTo>
                  <a:pt x="1924304" y="0"/>
                </a:lnTo>
                <a:close/>
              </a:path>
            </a:pathLst>
          </a:custGeom>
          <a:solidFill>
            <a:srgbClr val="4471C4"/>
          </a:solidFill>
        </p:spPr>
        <p:txBody>
          <a:bodyPr wrap="square" lIns="0" tIns="0" rIns="0" bIns="0" rtlCol="0"/>
          <a:lstStyle/>
          <a:p>
            <a:endParaRPr>
              <a:solidFill>
                <a:prstClr val="black"/>
              </a:solidFill>
            </a:endParaRPr>
          </a:p>
        </p:txBody>
      </p:sp>
      <p:sp>
        <p:nvSpPr>
          <p:cNvPr id="8" name="object 8"/>
          <p:cNvSpPr/>
          <p:nvPr/>
        </p:nvSpPr>
        <p:spPr>
          <a:xfrm>
            <a:off x="2588514" y="4481321"/>
            <a:ext cx="2105025" cy="1082040"/>
          </a:xfrm>
          <a:custGeom>
            <a:avLst/>
            <a:gdLst/>
            <a:ahLst/>
            <a:cxnLst/>
            <a:rect l="l" t="t" r="r" b="b"/>
            <a:pathLst>
              <a:path w="2105025" h="1082039">
                <a:moveTo>
                  <a:pt x="0" y="180339"/>
                </a:moveTo>
                <a:lnTo>
                  <a:pt x="6444" y="132409"/>
                </a:lnTo>
                <a:lnTo>
                  <a:pt x="24628" y="89332"/>
                </a:lnTo>
                <a:lnTo>
                  <a:pt x="52832" y="52831"/>
                </a:lnTo>
                <a:lnTo>
                  <a:pt x="89332" y="24628"/>
                </a:lnTo>
                <a:lnTo>
                  <a:pt x="132409" y="6444"/>
                </a:lnTo>
                <a:lnTo>
                  <a:pt x="180340" y="0"/>
                </a:lnTo>
                <a:lnTo>
                  <a:pt x="1924304" y="0"/>
                </a:lnTo>
                <a:lnTo>
                  <a:pt x="1972234" y="6444"/>
                </a:lnTo>
                <a:lnTo>
                  <a:pt x="2015311" y="24628"/>
                </a:lnTo>
                <a:lnTo>
                  <a:pt x="2051811" y="52831"/>
                </a:lnTo>
                <a:lnTo>
                  <a:pt x="2080015" y="89332"/>
                </a:lnTo>
                <a:lnTo>
                  <a:pt x="2098199" y="132409"/>
                </a:lnTo>
                <a:lnTo>
                  <a:pt x="2104644" y="180339"/>
                </a:lnTo>
                <a:lnTo>
                  <a:pt x="2104644" y="901699"/>
                </a:lnTo>
                <a:lnTo>
                  <a:pt x="2098199" y="949630"/>
                </a:lnTo>
                <a:lnTo>
                  <a:pt x="2080015" y="992707"/>
                </a:lnTo>
                <a:lnTo>
                  <a:pt x="2051812" y="1029207"/>
                </a:lnTo>
                <a:lnTo>
                  <a:pt x="2015311" y="1057411"/>
                </a:lnTo>
                <a:lnTo>
                  <a:pt x="1972234" y="1075595"/>
                </a:lnTo>
                <a:lnTo>
                  <a:pt x="1924304" y="1082039"/>
                </a:lnTo>
                <a:lnTo>
                  <a:pt x="180340" y="1082039"/>
                </a:lnTo>
                <a:lnTo>
                  <a:pt x="132409" y="1075595"/>
                </a:lnTo>
                <a:lnTo>
                  <a:pt x="89332" y="1057411"/>
                </a:lnTo>
                <a:lnTo>
                  <a:pt x="52831" y="1029207"/>
                </a:lnTo>
                <a:lnTo>
                  <a:pt x="24628" y="992707"/>
                </a:lnTo>
                <a:lnTo>
                  <a:pt x="6444" y="949630"/>
                </a:lnTo>
                <a:lnTo>
                  <a:pt x="0" y="901699"/>
                </a:lnTo>
                <a:lnTo>
                  <a:pt x="0" y="180339"/>
                </a:lnTo>
                <a:close/>
              </a:path>
            </a:pathLst>
          </a:custGeom>
          <a:ln w="19812">
            <a:solidFill>
              <a:srgbClr val="FFFFFF"/>
            </a:solidFill>
          </a:ln>
        </p:spPr>
        <p:txBody>
          <a:bodyPr wrap="square" lIns="0" tIns="0" rIns="0" bIns="0" rtlCol="0"/>
          <a:lstStyle/>
          <a:p>
            <a:endParaRPr>
              <a:solidFill>
                <a:prstClr val="black"/>
              </a:solidFill>
            </a:endParaRPr>
          </a:p>
        </p:txBody>
      </p:sp>
      <p:sp>
        <p:nvSpPr>
          <p:cNvPr id="9" name="object 9"/>
          <p:cNvSpPr txBox="1"/>
          <p:nvPr/>
        </p:nvSpPr>
        <p:spPr>
          <a:xfrm>
            <a:off x="2736595" y="4771517"/>
            <a:ext cx="1811020" cy="512445"/>
          </a:xfrm>
          <a:prstGeom prst="rect">
            <a:avLst/>
          </a:prstGeom>
        </p:spPr>
        <p:txBody>
          <a:bodyPr vert="horz" wrap="square" lIns="0" tIns="0" rIns="0" bIns="0" rtlCol="0">
            <a:spAutoFit/>
          </a:bodyPr>
          <a:lstStyle/>
          <a:p>
            <a:pPr algn="ctr"/>
            <a:r>
              <a:rPr sz="1400" b="1" spc="5" dirty="0">
                <a:solidFill>
                  <a:srgbClr val="FFFFFF"/>
                </a:solidFill>
                <a:latin typeface="微软雅黑" panose="020B0503020204020204" charset="-122"/>
                <a:cs typeface="微软雅黑" panose="020B0503020204020204" charset="-122"/>
              </a:rPr>
              <a:t>注册工业机器人和网关</a:t>
            </a:r>
            <a:endParaRPr sz="1400">
              <a:solidFill>
                <a:prstClr val="black"/>
              </a:solidFill>
              <a:latin typeface="微软雅黑" panose="020B0503020204020204" charset="-122"/>
              <a:cs typeface="微软雅黑" panose="020B0503020204020204" charset="-122"/>
            </a:endParaRPr>
          </a:p>
          <a:p>
            <a:pPr algn="ctr">
              <a:spcBef>
                <a:spcPts val="480"/>
              </a:spcBef>
            </a:pPr>
            <a:r>
              <a:rPr sz="1400" b="1" dirty="0">
                <a:solidFill>
                  <a:srgbClr val="FFFFFF"/>
                </a:solidFill>
                <a:latin typeface="微软雅黑" panose="020B0503020204020204" charset="-122"/>
                <a:cs typeface="微软雅黑" panose="020B0503020204020204" charset="-122"/>
              </a:rPr>
              <a:t>对应的物实例</a:t>
            </a:r>
            <a:endParaRPr sz="1400">
              <a:solidFill>
                <a:prstClr val="black"/>
              </a:solidFill>
              <a:latin typeface="微软雅黑" panose="020B0503020204020204" charset="-122"/>
              <a:cs typeface="微软雅黑" panose="020B0503020204020204" charset="-122"/>
            </a:endParaRPr>
          </a:p>
        </p:txBody>
      </p:sp>
      <p:sp>
        <p:nvSpPr>
          <p:cNvPr id="10" name="object 10"/>
          <p:cNvSpPr/>
          <p:nvPr/>
        </p:nvSpPr>
        <p:spPr>
          <a:xfrm>
            <a:off x="5043678" y="4481321"/>
            <a:ext cx="2106295" cy="1082040"/>
          </a:xfrm>
          <a:custGeom>
            <a:avLst/>
            <a:gdLst/>
            <a:ahLst/>
            <a:cxnLst/>
            <a:rect l="l" t="t" r="r" b="b"/>
            <a:pathLst>
              <a:path w="2106295" h="1082039">
                <a:moveTo>
                  <a:pt x="1925827" y="0"/>
                </a:moveTo>
                <a:lnTo>
                  <a:pt x="180340" y="0"/>
                </a:lnTo>
                <a:lnTo>
                  <a:pt x="132409" y="6444"/>
                </a:lnTo>
                <a:lnTo>
                  <a:pt x="89332" y="24628"/>
                </a:lnTo>
                <a:lnTo>
                  <a:pt x="52832" y="52831"/>
                </a:lnTo>
                <a:lnTo>
                  <a:pt x="24628" y="89332"/>
                </a:lnTo>
                <a:lnTo>
                  <a:pt x="6444" y="132409"/>
                </a:lnTo>
                <a:lnTo>
                  <a:pt x="0" y="180339"/>
                </a:lnTo>
                <a:lnTo>
                  <a:pt x="0" y="901699"/>
                </a:lnTo>
                <a:lnTo>
                  <a:pt x="6444" y="949630"/>
                </a:lnTo>
                <a:lnTo>
                  <a:pt x="24628" y="992707"/>
                </a:lnTo>
                <a:lnTo>
                  <a:pt x="52831" y="1029207"/>
                </a:lnTo>
                <a:lnTo>
                  <a:pt x="89332" y="1057411"/>
                </a:lnTo>
                <a:lnTo>
                  <a:pt x="132409" y="1075595"/>
                </a:lnTo>
                <a:lnTo>
                  <a:pt x="180340" y="1082039"/>
                </a:lnTo>
                <a:lnTo>
                  <a:pt x="1925827" y="1082039"/>
                </a:lnTo>
                <a:lnTo>
                  <a:pt x="1973758" y="1075595"/>
                </a:lnTo>
                <a:lnTo>
                  <a:pt x="2016835" y="1057411"/>
                </a:lnTo>
                <a:lnTo>
                  <a:pt x="2053335" y="1029207"/>
                </a:lnTo>
                <a:lnTo>
                  <a:pt x="2081539" y="992707"/>
                </a:lnTo>
                <a:lnTo>
                  <a:pt x="2099723" y="949630"/>
                </a:lnTo>
                <a:lnTo>
                  <a:pt x="2106168" y="901699"/>
                </a:lnTo>
                <a:lnTo>
                  <a:pt x="2106168" y="180339"/>
                </a:lnTo>
                <a:lnTo>
                  <a:pt x="2099723" y="132409"/>
                </a:lnTo>
                <a:lnTo>
                  <a:pt x="2081539" y="89332"/>
                </a:lnTo>
                <a:lnTo>
                  <a:pt x="2053336" y="52831"/>
                </a:lnTo>
                <a:lnTo>
                  <a:pt x="2016835" y="24628"/>
                </a:lnTo>
                <a:lnTo>
                  <a:pt x="1973758" y="6444"/>
                </a:lnTo>
                <a:lnTo>
                  <a:pt x="1925827" y="0"/>
                </a:lnTo>
                <a:close/>
              </a:path>
            </a:pathLst>
          </a:custGeom>
          <a:solidFill>
            <a:srgbClr val="43BA8D"/>
          </a:solidFill>
        </p:spPr>
        <p:txBody>
          <a:bodyPr wrap="square" lIns="0" tIns="0" rIns="0" bIns="0" rtlCol="0"/>
          <a:lstStyle/>
          <a:p>
            <a:endParaRPr>
              <a:solidFill>
                <a:prstClr val="black"/>
              </a:solidFill>
            </a:endParaRPr>
          </a:p>
        </p:txBody>
      </p:sp>
      <p:sp>
        <p:nvSpPr>
          <p:cNvPr id="11" name="object 11"/>
          <p:cNvSpPr/>
          <p:nvPr/>
        </p:nvSpPr>
        <p:spPr>
          <a:xfrm>
            <a:off x="5043678" y="4481321"/>
            <a:ext cx="2106295" cy="1082040"/>
          </a:xfrm>
          <a:custGeom>
            <a:avLst/>
            <a:gdLst/>
            <a:ahLst/>
            <a:cxnLst/>
            <a:rect l="l" t="t" r="r" b="b"/>
            <a:pathLst>
              <a:path w="2106295" h="1082039">
                <a:moveTo>
                  <a:pt x="0" y="180339"/>
                </a:moveTo>
                <a:lnTo>
                  <a:pt x="6444" y="132409"/>
                </a:lnTo>
                <a:lnTo>
                  <a:pt x="24628" y="89332"/>
                </a:lnTo>
                <a:lnTo>
                  <a:pt x="52832" y="52831"/>
                </a:lnTo>
                <a:lnTo>
                  <a:pt x="89332" y="24628"/>
                </a:lnTo>
                <a:lnTo>
                  <a:pt x="132409" y="6444"/>
                </a:lnTo>
                <a:lnTo>
                  <a:pt x="180340" y="0"/>
                </a:lnTo>
                <a:lnTo>
                  <a:pt x="1925827" y="0"/>
                </a:lnTo>
                <a:lnTo>
                  <a:pt x="1973758" y="6444"/>
                </a:lnTo>
                <a:lnTo>
                  <a:pt x="2016835" y="24628"/>
                </a:lnTo>
                <a:lnTo>
                  <a:pt x="2053336" y="52831"/>
                </a:lnTo>
                <a:lnTo>
                  <a:pt x="2081539" y="89332"/>
                </a:lnTo>
                <a:lnTo>
                  <a:pt x="2099723" y="132409"/>
                </a:lnTo>
                <a:lnTo>
                  <a:pt x="2106168" y="180339"/>
                </a:lnTo>
                <a:lnTo>
                  <a:pt x="2106168" y="901699"/>
                </a:lnTo>
                <a:lnTo>
                  <a:pt x="2099723" y="949630"/>
                </a:lnTo>
                <a:lnTo>
                  <a:pt x="2081539" y="992707"/>
                </a:lnTo>
                <a:lnTo>
                  <a:pt x="2053335" y="1029207"/>
                </a:lnTo>
                <a:lnTo>
                  <a:pt x="2016835" y="1057411"/>
                </a:lnTo>
                <a:lnTo>
                  <a:pt x="1973758" y="1075595"/>
                </a:lnTo>
                <a:lnTo>
                  <a:pt x="1925827" y="1082039"/>
                </a:lnTo>
                <a:lnTo>
                  <a:pt x="180340" y="1082039"/>
                </a:lnTo>
                <a:lnTo>
                  <a:pt x="132409" y="1075595"/>
                </a:lnTo>
                <a:lnTo>
                  <a:pt x="89332" y="1057411"/>
                </a:lnTo>
                <a:lnTo>
                  <a:pt x="52831" y="1029207"/>
                </a:lnTo>
                <a:lnTo>
                  <a:pt x="24628" y="992707"/>
                </a:lnTo>
                <a:lnTo>
                  <a:pt x="6444" y="949630"/>
                </a:lnTo>
                <a:lnTo>
                  <a:pt x="0" y="901699"/>
                </a:lnTo>
                <a:lnTo>
                  <a:pt x="0" y="180339"/>
                </a:lnTo>
                <a:close/>
              </a:path>
            </a:pathLst>
          </a:custGeom>
          <a:ln w="19811">
            <a:solidFill>
              <a:srgbClr val="FFFFFF"/>
            </a:solidFill>
          </a:ln>
        </p:spPr>
        <p:txBody>
          <a:bodyPr wrap="square" lIns="0" tIns="0" rIns="0" bIns="0" rtlCol="0"/>
          <a:lstStyle/>
          <a:p>
            <a:endParaRPr>
              <a:solidFill>
                <a:prstClr val="black"/>
              </a:solidFill>
            </a:endParaRPr>
          </a:p>
        </p:txBody>
      </p:sp>
      <p:sp>
        <p:nvSpPr>
          <p:cNvPr id="12" name="object 12"/>
          <p:cNvSpPr txBox="1"/>
          <p:nvPr/>
        </p:nvSpPr>
        <p:spPr>
          <a:xfrm>
            <a:off x="5192648" y="4771517"/>
            <a:ext cx="1809114" cy="512445"/>
          </a:xfrm>
          <a:prstGeom prst="rect">
            <a:avLst/>
          </a:prstGeom>
        </p:spPr>
        <p:txBody>
          <a:bodyPr vert="horz" wrap="square" lIns="0" tIns="0" rIns="0" bIns="0" rtlCol="0">
            <a:spAutoFit/>
          </a:bodyPr>
          <a:lstStyle/>
          <a:p>
            <a:pPr marL="12700"/>
            <a:r>
              <a:rPr sz="1400" b="1" dirty="0">
                <a:solidFill>
                  <a:srgbClr val="FFFFFF"/>
                </a:solidFill>
                <a:latin typeface="微软雅黑" panose="020B0503020204020204" charset="-122"/>
                <a:cs typeface="微软雅黑" panose="020B0503020204020204" charset="-122"/>
              </a:rPr>
              <a:t>完成对应硬件设</a:t>
            </a:r>
            <a:r>
              <a:rPr sz="1400" b="1" spc="5" dirty="0">
                <a:solidFill>
                  <a:srgbClr val="FFFFFF"/>
                </a:solidFill>
                <a:latin typeface="微软雅黑" panose="020B0503020204020204" charset="-122"/>
                <a:cs typeface="微软雅黑" panose="020B0503020204020204" charset="-122"/>
              </a:rPr>
              <a:t>备</a:t>
            </a:r>
            <a:r>
              <a:rPr sz="1400" b="1" dirty="0">
                <a:solidFill>
                  <a:srgbClr val="FFFFFF"/>
                </a:solidFill>
                <a:latin typeface="微软雅黑" panose="020B0503020204020204" charset="-122"/>
                <a:cs typeface="微软雅黑" panose="020B0503020204020204" charset="-122"/>
              </a:rPr>
              <a:t>中的</a:t>
            </a:r>
            <a:endParaRPr sz="1400">
              <a:solidFill>
                <a:prstClr val="black"/>
              </a:solidFill>
              <a:latin typeface="微软雅黑" panose="020B0503020204020204" charset="-122"/>
              <a:cs typeface="微软雅黑" panose="020B0503020204020204" charset="-122"/>
            </a:endParaRPr>
          </a:p>
          <a:p>
            <a:pPr marL="12700">
              <a:spcBef>
                <a:spcPts val="480"/>
              </a:spcBef>
            </a:pPr>
            <a:r>
              <a:rPr sz="1400" b="1" dirty="0">
                <a:solidFill>
                  <a:srgbClr val="FFFFFF"/>
                </a:solidFill>
                <a:latin typeface="微软雅黑" panose="020B0503020204020204" charset="-122"/>
                <a:cs typeface="微软雅黑" panose="020B0503020204020204" charset="-122"/>
              </a:rPr>
              <a:t>工业机器人的网关配置</a:t>
            </a:r>
            <a:endParaRPr sz="1400">
              <a:solidFill>
                <a:prstClr val="black"/>
              </a:solidFill>
              <a:latin typeface="微软雅黑" panose="020B0503020204020204" charset="-122"/>
              <a:cs typeface="微软雅黑" panose="020B0503020204020204" charset="-122"/>
            </a:endParaRPr>
          </a:p>
        </p:txBody>
      </p:sp>
      <p:sp>
        <p:nvSpPr>
          <p:cNvPr id="13" name="object 13"/>
          <p:cNvSpPr/>
          <p:nvPr/>
        </p:nvSpPr>
        <p:spPr>
          <a:xfrm>
            <a:off x="7500366" y="4481321"/>
            <a:ext cx="2105025" cy="1082040"/>
          </a:xfrm>
          <a:custGeom>
            <a:avLst/>
            <a:gdLst/>
            <a:ahLst/>
            <a:cxnLst/>
            <a:rect l="l" t="t" r="r" b="b"/>
            <a:pathLst>
              <a:path w="2105025" h="1082039">
                <a:moveTo>
                  <a:pt x="1924304" y="0"/>
                </a:moveTo>
                <a:lnTo>
                  <a:pt x="180340" y="0"/>
                </a:lnTo>
                <a:lnTo>
                  <a:pt x="132409" y="6444"/>
                </a:lnTo>
                <a:lnTo>
                  <a:pt x="89332" y="24628"/>
                </a:lnTo>
                <a:lnTo>
                  <a:pt x="52832" y="52831"/>
                </a:lnTo>
                <a:lnTo>
                  <a:pt x="24628" y="89332"/>
                </a:lnTo>
                <a:lnTo>
                  <a:pt x="6444" y="132409"/>
                </a:lnTo>
                <a:lnTo>
                  <a:pt x="0" y="180339"/>
                </a:lnTo>
                <a:lnTo>
                  <a:pt x="0" y="901699"/>
                </a:lnTo>
                <a:lnTo>
                  <a:pt x="6444" y="949630"/>
                </a:lnTo>
                <a:lnTo>
                  <a:pt x="24628" y="992707"/>
                </a:lnTo>
                <a:lnTo>
                  <a:pt x="52831" y="1029207"/>
                </a:lnTo>
                <a:lnTo>
                  <a:pt x="89332" y="1057411"/>
                </a:lnTo>
                <a:lnTo>
                  <a:pt x="132409" y="1075595"/>
                </a:lnTo>
                <a:lnTo>
                  <a:pt x="180340" y="1082039"/>
                </a:lnTo>
                <a:lnTo>
                  <a:pt x="1924304" y="1082039"/>
                </a:lnTo>
                <a:lnTo>
                  <a:pt x="1972234" y="1075595"/>
                </a:lnTo>
                <a:lnTo>
                  <a:pt x="2015311" y="1057411"/>
                </a:lnTo>
                <a:lnTo>
                  <a:pt x="2051812" y="1029207"/>
                </a:lnTo>
                <a:lnTo>
                  <a:pt x="2080015" y="992707"/>
                </a:lnTo>
                <a:lnTo>
                  <a:pt x="2098199" y="949630"/>
                </a:lnTo>
                <a:lnTo>
                  <a:pt x="2104644" y="901699"/>
                </a:lnTo>
                <a:lnTo>
                  <a:pt x="2104644" y="180339"/>
                </a:lnTo>
                <a:lnTo>
                  <a:pt x="2098199" y="132409"/>
                </a:lnTo>
                <a:lnTo>
                  <a:pt x="2080015" y="89332"/>
                </a:lnTo>
                <a:lnTo>
                  <a:pt x="2051811" y="52831"/>
                </a:lnTo>
                <a:lnTo>
                  <a:pt x="2015311" y="24628"/>
                </a:lnTo>
                <a:lnTo>
                  <a:pt x="1972234" y="6444"/>
                </a:lnTo>
                <a:lnTo>
                  <a:pt x="1924304" y="0"/>
                </a:lnTo>
                <a:close/>
              </a:path>
            </a:pathLst>
          </a:custGeom>
          <a:solidFill>
            <a:srgbClr val="6FAC46"/>
          </a:solidFill>
        </p:spPr>
        <p:txBody>
          <a:bodyPr wrap="square" lIns="0" tIns="0" rIns="0" bIns="0" rtlCol="0"/>
          <a:lstStyle/>
          <a:p>
            <a:endParaRPr>
              <a:solidFill>
                <a:prstClr val="black"/>
              </a:solidFill>
            </a:endParaRPr>
          </a:p>
        </p:txBody>
      </p:sp>
      <p:sp>
        <p:nvSpPr>
          <p:cNvPr id="14" name="object 14"/>
          <p:cNvSpPr/>
          <p:nvPr/>
        </p:nvSpPr>
        <p:spPr>
          <a:xfrm>
            <a:off x="7500366" y="4481321"/>
            <a:ext cx="2105025" cy="1082040"/>
          </a:xfrm>
          <a:custGeom>
            <a:avLst/>
            <a:gdLst/>
            <a:ahLst/>
            <a:cxnLst/>
            <a:rect l="l" t="t" r="r" b="b"/>
            <a:pathLst>
              <a:path w="2105025" h="1082039">
                <a:moveTo>
                  <a:pt x="0" y="180339"/>
                </a:moveTo>
                <a:lnTo>
                  <a:pt x="6444" y="132409"/>
                </a:lnTo>
                <a:lnTo>
                  <a:pt x="24628" y="89332"/>
                </a:lnTo>
                <a:lnTo>
                  <a:pt x="52832" y="52831"/>
                </a:lnTo>
                <a:lnTo>
                  <a:pt x="89332" y="24628"/>
                </a:lnTo>
                <a:lnTo>
                  <a:pt x="132409" y="6444"/>
                </a:lnTo>
                <a:lnTo>
                  <a:pt x="180340" y="0"/>
                </a:lnTo>
                <a:lnTo>
                  <a:pt x="1924304" y="0"/>
                </a:lnTo>
                <a:lnTo>
                  <a:pt x="1972234" y="6444"/>
                </a:lnTo>
                <a:lnTo>
                  <a:pt x="2015311" y="24628"/>
                </a:lnTo>
                <a:lnTo>
                  <a:pt x="2051811" y="52831"/>
                </a:lnTo>
                <a:lnTo>
                  <a:pt x="2080015" y="89332"/>
                </a:lnTo>
                <a:lnTo>
                  <a:pt x="2098199" y="132409"/>
                </a:lnTo>
                <a:lnTo>
                  <a:pt x="2104644" y="180339"/>
                </a:lnTo>
                <a:lnTo>
                  <a:pt x="2104644" y="901699"/>
                </a:lnTo>
                <a:lnTo>
                  <a:pt x="2098199" y="949630"/>
                </a:lnTo>
                <a:lnTo>
                  <a:pt x="2080015" y="992707"/>
                </a:lnTo>
                <a:lnTo>
                  <a:pt x="2051812" y="1029207"/>
                </a:lnTo>
                <a:lnTo>
                  <a:pt x="2015311" y="1057411"/>
                </a:lnTo>
                <a:lnTo>
                  <a:pt x="1972234" y="1075595"/>
                </a:lnTo>
                <a:lnTo>
                  <a:pt x="1924304" y="1082039"/>
                </a:lnTo>
                <a:lnTo>
                  <a:pt x="180340" y="1082039"/>
                </a:lnTo>
                <a:lnTo>
                  <a:pt x="132409" y="1075595"/>
                </a:lnTo>
                <a:lnTo>
                  <a:pt x="89332" y="1057411"/>
                </a:lnTo>
                <a:lnTo>
                  <a:pt x="52831" y="1029207"/>
                </a:lnTo>
                <a:lnTo>
                  <a:pt x="24628" y="992707"/>
                </a:lnTo>
                <a:lnTo>
                  <a:pt x="6444" y="949630"/>
                </a:lnTo>
                <a:lnTo>
                  <a:pt x="0" y="901699"/>
                </a:lnTo>
                <a:lnTo>
                  <a:pt x="0" y="180339"/>
                </a:lnTo>
                <a:close/>
              </a:path>
            </a:pathLst>
          </a:custGeom>
          <a:ln w="19812">
            <a:solidFill>
              <a:srgbClr val="FFFFFF"/>
            </a:solidFill>
          </a:ln>
        </p:spPr>
        <p:txBody>
          <a:bodyPr wrap="square" lIns="0" tIns="0" rIns="0" bIns="0" rtlCol="0"/>
          <a:lstStyle/>
          <a:p>
            <a:endParaRPr>
              <a:solidFill>
                <a:prstClr val="black"/>
              </a:solidFill>
            </a:endParaRPr>
          </a:p>
        </p:txBody>
      </p:sp>
      <p:sp>
        <p:nvSpPr>
          <p:cNvPr id="15" name="object 15"/>
          <p:cNvSpPr txBox="1"/>
          <p:nvPr/>
        </p:nvSpPr>
        <p:spPr>
          <a:xfrm>
            <a:off x="7648447" y="4573335"/>
            <a:ext cx="1808480" cy="847090"/>
          </a:xfrm>
          <a:prstGeom prst="rect">
            <a:avLst/>
          </a:prstGeom>
        </p:spPr>
        <p:txBody>
          <a:bodyPr vert="horz" wrap="square" lIns="0" tIns="0" rIns="0" bIns="0" rtlCol="0">
            <a:spAutoFit/>
          </a:bodyPr>
          <a:lstStyle/>
          <a:p>
            <a:pPr marL="12700" marR="5080" algn="ctr">
              <a:lnSpc>
                <a:spcPct val="129000"/>
              </a:lnSpc>
            </a:pPr>
            <a:r>
              <a:rPr sz="1400" b="1" dirty="0">
                <a:solidFill>
                  <a:srgbClr val="FFFFFF"/>
                </a:solidFill>
                <a:latin typeface="微软雅黑" panose="020B0503020204020204" charset="-122"/>
                <a:cs typeface="微软雅黑" panose="020B0503020204020204" charset="-122"/>
              </a:rPr>
              <a:t>验证模拟工业机器人的 实时数据是否成功上传 到平台</a:t>
            </a:r>
            <a:endParaRPr sz="1400">
              <a:solidFill>
                <a:prstClr val="black"/>
              </a:solidFill>
              <a:latin typeface="微软雅黑" panose="020B0503020204020204" charset="-122"/>
              <a:cs typeface="微软雅黑" panose="020B0503020204020204" charset="-122"/>
            </a:endParaRPr>
          </a:p>
        </p:txBody>
      </p:sp>
      <p:sp>
        <p:nvSpPr>
          <p:cNvPr id="16" name="object 1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4605">
              <a:lnSpc>
                <a:spcPct val="100000"/>
              </a:lnSpc>
            </a:pPr>
            <a:r>
              <a:rPr dirty="0"/>
              <a:t>物实例的概念</a:t>
            </a:r>
            <a:endParaRPr dirty="0"/>
          </a:p>
        </p:txBody>
      </p:sp>
      <p:sp>
        <p:nvSpPr>
          <p:cNvPr id="8" name="object 8"/>
          <p:cNvSpPr txBox="1"/>
          <p:nvPr/>
        </p:nvSpPr>
        <p:spPr>
          <a:xfrm>
            <a:off x="1317116" y="1573530"/>
            <a:ext cx="9742170" cy="2195195"/>
          </a:xfrm>
          <a:prstGeom prst="rect">
            <a:avLst/>
          </a:prstGeom>
        </p:spPr>
        <p:txBody>
          <a:bodyPr vert="horz" wrap="square" lIns="0" tIns="0" rIns="0" bIns="0" rtlCol="0">
            <a:spAutoFit/>
          </a:bodyPr>
          <a:lstStyle/>
          <a:p>
            <a:pPr marL="12700" marR="163830" indent="421640" algn="just">
              <a:lnSpc>
                <a:spcPct val="150000"/>
              </a:lnSpc>
            </a:pPr>
            <a:r>
              <a:rPr sz="1600" spc="-5" dirty="0">
                <a:solidFill>
                  <a:prstClr val="black"/>
                </a:solidFill>
                <a:latin typeface="微软雅黑" panose="020B0503020204020204" charset="-122"/>
                <a:cs typeface="微软雅黑" panose="020B0503020204020204" charset="-122"/>
              </a:rPr>
              <a:t>在本项目任务一中我们介绍了“物</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概念</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即提</a:t>
            </a:r>
            <a:r>
              <a:rPr sz="1600" dirty="0">
                <a:solidFill>
                  <a:prstClr val="black"/>
                </a:solidFill>
                <a:latin typeface="微软雅黑" panose="020B0503020204020204" charset="-122"/>
                <a:cs typeface="微软雅黑" panose="020B0503020204020204" charset="-122"/>
              </a:rPr>
              <a:t>取</a:t>
            </a:r>
            <a:r>
              <a:rPr sz="1600" spc="-5" dirty="0">
                <a:solidFill>
                  <a:prstClr val="black"/>
                </a:solidFill>
                <a:latin typeface="微软雅黑" panose="020B0503020204020204" charset="-122"/>
                <a:cs typeface="微软雅黑" panose="020B0503020204020204" charset="-122"/>
              </a:rPr>
              <a:t>出不</a:t>
            </a:r>
            <a:r>
              <a:rPr sz="1600" dirty="0">
                <a:solidFill>
                  <a:prstClr val="black"/>
                </a:solidFill>
                <a:latin typeface="微软雅黑" panose="020B0503020204020204" charset="-122"/>
                <a:cs typeface="微软雅黑" panose="020B0503020204020204" charset="-122"/>
              </a:rPr>
              <a:t>同</a:t>
            </a:r>
            <a:r>
              <a:rPr sz="1600" spc="-5" dirty="0">
                <a:solidFill>
                  <a:prstClr val="black"/>
                </a:solidFill>
                <a:latin typeface="微软雅黑" panose="020B0503020204020204" charset="-122"/>
                <a:cs typeface="微软雅黑" panose="020B0503020204020204" charset="-122"/>
              </a:rPr>
              <a:t>品牌</a:t>
            </a:r>
            <a:r>
              <a:rPr sz="1600" dirty="0">
                <a:solidFill>
                  <a:prstClr val="black"/>
                </a:solidFill>
                <a:latin typeface="微软雅黑" panose="020B0503020204020204" charset="-122"/>
                <a:cs typeface="微软雅黑" panose="020B0503020204020204" charset="-122"/>
              </a:rPr>
              <a:t>或</a:t>
            </a:r>
            <a:r>
              <a:rPr sz="1600" spc="-5" dirty="0">
                <a:solidFill>
                  <a:prstClr val="black"/>
                </a:solidFill>
                <a:latin typeface="微软雅黑" panose="020B0503020204020204" charset="-122"/>
                <a:cs typeface="微软雅黑" panose="020B0503020204020204" charset="-122"/>
              </a:rPr>
              <a:t>不同</a:t>
            </a:r>
            <a:r>
              <a:rPr sz="16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号的</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备的</a:t>
            </a:r>
            <a:r>
              <a:rPr sz="1600" dirty="0">
                <a:solidFill>
                  <a:prstClr val="black"/>
                </a:solidFill>
                <a:latin typeface="微软雅黑" panose="020B0503020204020204" charset="-122"/>
                <a:cs typeface="微软雅黑" panose="020B0503020204020204" charset="-122"/>
              </a:rPr>
              <a:t>共</a:t>
            </a:r>
            <a:r>
              <a:rPr sz="1600" spc="-5" dirty="0">
                <a:solidFill>
                  <a:prstClr val="black"/>
                </a:solidFill>
                <a:latin typeface="微软雅黑" panose="020B0503020204020204" charset="-122"/>
                <a:cs typeface="微软雅黑" panose="020B0503020204020204" charset="-122"/>
              </a:rPr>
              <a:t>同特</a:t>
            </a:r>
            <a:r>
              <a:rPr sz="1600" dirty="0">
                <a:solidFill>
                  <a:prstClr val="black"/>
                </a:solidFill>
                <a:latin typeface="微软雅黑" panose="020B0503020204020204" charset="-122"/>
                <a:cs typeface="微软雅黑" panose="020B0503020204020204" charset="-122"/>
              </a:rPr>
              <a:t>征</a:t>
            </a:r>
            <a:r>
              <a:rPr sz="1600" spc="-5" dirty="0">
                <a:solidFill>
                  <a:prstClr val="black"/>
                </a:solidFill>
                <a:latin typeface="微软雅黑" panose="020B0503020204020204" charset="-122"/>
                <a:cs typeface="微软雅黑" panose="020B0503020204020204" charset="-122"/>
              </a:rPr>
              <a:t>，从 而形成模型，以方便应用开发或控</a:t>
            </a:r>
            <a:r>
              <a:rPr sz="1600" spc="5" dirty="0">
                <a:solidFill>
                  <a:prstClr val="black"/>
                </a:solidFill>
                <a:latin typeface="微软雅黑" panose="020B0503020204020204" charset="-122"/>
                <a:cs typeface="微软雅黑" panose="020B0503020204020204" charset="-122"/>
              </a:rPr>
              <a:t>制</a:t>
            </a:r>
            <a:r>
              <a:rPr sz="1600" spc="-5" dirty="0">
                <a:solidFill>
                  <a:prstClr val="black"/>
                </a:solidFill>
                <a:latin typeface="微软雅黑" panose="020B0503020204020204" charset="-122"/>
                <a:cs typeface="微软雅黑" panose="020B0503020204020204" charset="-122"/>
              </a:rPr>
              <a:t>操作</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而基</a:t>
            </a:r>
            <a:r>
              <a:rPr sz="1600" spc="5"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物模</a:t>
            </a:r>
            <a:r>
              <a:rPr sz="1600" spc="5"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生成</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与实</a:t>
            </a:r>
            <a:r>
              <a:rPr sz="1600" spc="5" dirty="0">
                <a:solidFill>
                  <a:prstClr val="black"/>
                </a:solidFill>
                <a:latin typeface="微软雅黑" panose="020B0503020204020204" charset="-122"/>
                <a:cs typeface="微软雅黑" panose="020B0503020204020204" charset="-122"/>
              </a:rPr>
              <a:t>体</a:t>
            </a:r>
            <a:r>
              <a:rPr sz="1600" spc="-5" dirty="0">
                <a:solidFill>
                  <a:prstClr val="black"/>
                </a:solidFill>
                <a:latin typeface="微软雅黑" panose="020B0503020204020204" charset="-122"/>
                <a:cs typeface="微软雅黑" panose="020B0503020204020204" charset="-122"/>
              </a:rPr>
              <a:t>设备</a:t>
            </a:r>
            <a:r>
              <a:rPr sz="1600" spc="5"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一对</a:t>
            </a:r>
            <a:r>
              <a:rPr sz="1600" spc="5" dirty="0">
                <a:solidFill>
                  <a:prstClr val="black"/>
                </a:solidFill>
                <a:latin typeface="微软雅黑" panose="020B0503020204020204" charset="-122"/>
                <a:cs typeface="微软雅黑" panose="020B0503020204020204" charset="-122"/>
              </a:rPr>
              <a:t>应</a:t>
            </a:r>
            <a:r>
              <a:rPr sz="1600" spc="-5" dirty="0">
                <a:solidFill>
                  <a:prstClr val="black"/>
                </a:solidFill>
                <a:latin typeface="微软雅黑" panose="020B0503020204020204" charset="-122"/>
                <a:cs typeface="微软雅黑" panose="020B0503020204020204" charset="-122"/>
              </a:rPr>
              <a:t>的数</a:t>
            </a:r>
            <a:r>
              <a:rPr sz="1600" spc="5"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孪生</a:t>
            </a:r>
            <a:r>
              <a:rPr sz="1600" spc="5" dirty="0">
                <a:solidFill>
                  <a:prstClr val="black"/>
                </a:solidFill>
                <a:latin typeface="微软雅黑" panose="020B0503020204020204" charset="-122"/>
                <a:cs typeface="微软雅黑" panose="020B0503020204020204" charset="-122"/>
              </a:rPr>
              <a:t>体</a:t>
            </a:r>
            <a:r>
              <a:rPr sz="1600" spc="-5" dirty="0">
                <a:solidFill>
                  <a:prstClr val="black"/>
                </a:solidFill>
                <a:latin typeface="微软雅黑" panose="020B0503020204020204" charset="-122"/>
                <a:cs typeface="微软雅黑" panose="020B0503020204020204" charset="-122"/>
              </a:rPr>
              <a:t>，我</a:t>
            </a:r>
            <a:r>
              <a:rPr sz="1600" spc="5" dirty="0">
                <a:solidFill>
                  <a:prstClr val="black"/>
                </a:solidFill>
                <a:latin typeface="微软雅黑" panose="020B0503020204020204" charset="-122"/>
                <a:cs typeface="微软雅黑" panose="020B0503020204020204" charset="-122"/>
              </a:rPr>
              <a:t>们</a:t>
            </a:r>
            <a:r>
              <a:rPr sz="1600" spc="-5" dirty="0">
                <a:solidFill>
                  <a:prstClr val="black"/>
                </a:solidFill>
                <a:latin typeface="微软雅黑" panose="020B0503020204020204" charset="-122"/>
                <a:cs typeface="微软雅黑" panose="020B0503020204020204" charset="-122"/>
              </a:rPr>
              <a:t>就 </a:t>
            </a:r>
            <a:r>
              <a:rPr sz="1600" spc="-10" dirty="0">
                <a:solidFill>
                  <a:prstClr val="black"/>
                </a:solidFill>
                <a:latin typeface="微软雅黑" panose="020B0503020204020204" charset="-122"/>
                <a:cs typeface="微软雅黑" panose="020B0503020204020204" charset="-122"/>
              </a:rPr>
              <a:t>将它称之为“物实例”。</a:t>
            </a:r>
            <a:endParaRPr sz="1600">
              <a:solidFill>
                <a:prstClr val="black"/>
              </a:solidFill>
              <a:latin typeface="微软雅黑" panose="020B0503020204020204" charset="-122"/>
              <a:cs typeface="微软雅黑" panose="020B0503020204020204" charset="-122"/>
            </a:endParaRPr>
          </a:p>
          <a:p>
            <a:pPr marL="12700" marR="5080" indent="458470" algn="just">
              <a:lnSpc>
                <a:spcPct val="150000"/>
              </a:lnSpc>
            </a:pPr>
            <a:r>
              <a:rPr sz="1600" spc="15" dirty="0">
                <a:solidFill>
                  <a:prstClr val="black"/>
                </a:solidFill>
                <a:latin typeface="微软雅黑" panose="020B0503020204020204" charset="-122"/>
                <a:cs typeface="微软雅黑" panose="020B0503020204020204" charset="-122"/>
              </a:rPr>
              <a:t>物实例就</a:t>
            </a:r>
            <a:r>
              <a:rPr sz="1600" spc="30" dirty="0">
                <a:solidFill>
                  <a:prstClr val="black"/>
                </a:solidFill>
                <a:latin typeface="微软雅黑" panose="020B0503020204020204" charset="-122"/>
                <a:cs typeface="微软雅黑" panose="020B0503020204020204" charset="-122"/>
              </a:rPr>
              <a:t>是</a:t>
            </a:r>
            <a:r>
              <a:rPr sz="1600" spc="15" dirty="0">
                <a:solidFill>
                  <a:prstClr val="black"/>
                </a:solidFill>
                <a:latin typeface="微软雅黑" panose="020B0503020204020204" charset="-122"/>
                <a:cs typeface="微软雅黑" panose="020B0503020204020204" charset="-122"/>
              </a:rPr>
              <a:t>物模型的实例</a:t>
            </a:r>
            <a:r>
              <a:rPr sz="1600" spc="35" dirty="0">
                <a:solidFill>
                  <a:prstClr val="black"/>
                </a:solidFill>
                <a:latin typeface="微软雅黑" panose="020B0503020204020204" charset="-122"/>
                <a:cs typeface="微软雅黑" panose="020B0503020204020204" charset="-122"/>
              </a:rPr>
              <a:t>化</a:t>
            </a:r>
            <a:r>
              <a:rPr sz="1600" spc="1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根据实际情况需</a:t>
            </a:r>
            <a:r>
              <a:rPr sz="1600" dirty="0">
                <a:solidFill>
                  <a:prstClr val="black"/>
                </a:solidFill>
                <a:latin typeface="微软雅黑" panose="020B0503020204020204" charset="-122"/>
                <a:cs typeface="微软雅黑" panose="020B0503020204020204" charset="-122"/>
              </a:rPr>
              <a:t>要</a:t>
            </a:r>
            <a:r>
              <a:rPr sz="1600" spc="15" dirty="0">
                <a:solidFill>
                  <a:prstClr val="black"/>
                </a:solidFill>
                <a:latin typeface="微软雅黑" panose="020B0503020204020204" charset="-122"/>
                <a:cs typeface="微软雅黑" panose="020B0503020204020204" charset="-122"/>
              </a:rPr>
              <a:t>，一个物模型可以注册一</a:t>
            </a:r>
            <a:r>
              <a:rPr sz="1600" spc="5" dirty="0">
                <a:solidFill>
                  <a:prstClr val="black"/>
                </a:solidFill>
                <a:latin typeface="微软雅黑" panose="020B0503020204020204" charset="-122"/>
                <a:cs typeface="微软雅黑" panose="020B0503020204020204" charset="-122"/>
              </a:rPr>
              <a:t>个</a:t>
            </a:r>
            <a:r>
              <a:rPr sz="1600" spc="15" dirty="0">
                <a:solidFill>
                  <a:prstClr val="black"/>
                </a:solidFill>
                <a:latin typeface="微软雅黑" panose="020B0503020204020204" charset="-122"/>
                <a:cs typeface="微软雅黑" panose="020B0503020204020204" charset="-122"/>
              </a:rPr>
              <a:t>或多个实</a:t>
            </a:r>
            <a:r>
              <a:rPr sz="1600" spc="20" dirty="0">
                <a:solidFill>
                  <a:prstClr val="black"/>
                </a:solidFill>
                <a:latin typeface="微软雅黑" panose="020B0503020204020204" charset="-122"/>
                <a:cs typeface="微软雅黑" panose="020B0503020204020204" charset="-122"/>
              </a:rPr>
              <a:t>例</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比</a:t>
            </a:r>
            <a:r>
              <a:rPr sz="1600" spc="15" dirty="0">
                <a:solidFill>
                  <a:prstClr val="black"/>
                </a:solidFill>
                <a:latin typeface="微软雅黑" panose="020B0503020204020204" charset="-122"/>
                <a:cs typeface="微软雅黑" panose="020B0503020204020204" charset="-122"/>
              </a:rPr>
              <a:t>如，每台工 业</a:t>
            </a:r>
            <a:r>
              <a:rPr sz="1600" spc="30" dirty="0">
                <a:solidFill>
                  <a:prstClr val="black"/>
                </a:solidFill>
                <a:latin typeface="微软雅黑" panose="020B0503020204020204" charset="-122"/>
                <a:cs typeface="微软雅黑" panose="020B0503020204020204" charset="-122"/>
              </a:rPr>
              <a:t>机器</a:t>
            </a:r>
            <a:r>
              <a:rPr sz="1600" spc="15" dirty="0">
                <a:solidFill>
                  <a:prstClr val="black"/>
                </a:solidFill>
                <a:latin typeface="微软雅黑" panose="020B0503020204020204" charset="-122"/>
                <a:cs typeface="微软雅黑" panose="020B0503020204020204" charset="-122"/>
              </a:rPr>
              <a:t>人</a:t>
            </a:r>
            <a:r>
              <a:rPr sz="1600" spc="30" dirty="0">
                <a:solidFill>
                  <a:prstClr val="black"/>
                </a:solidFill>
                <a:latin typeface="微软雅黑" panose="020B0503020204020204" charset="-122"/>
                <a:cs typeface="微软雅黑" panose="020B0503020204020204" charset="-122"/>
              </a:rPr>
              <a:t>都可以</a:t>
            </a:r>
            <a:r>
              <a:rPr sz="1600" spc="15" dirty="0">
                <a:solidFill>
                  <a:prstClr val="black"/>
                </a:solidFill>
                <a:latin typeface="微软雅黑" panose="020B0503020204020204" charset="-122"/>
                <a:cs typeface="微软雅黑" panose="020B0503020204020204" charset="-122"/>
              </a:rPr>
              <a:t>根</a:t>
            </a:r>
            <a:r>
              <a:rPr sz="1600" spc="30" dirty="0">
                <a:solidFill>
                  <a:prstClr val="black"/>
                </a:solidFill>
                <a:latin typeface="微软雅黑" panose="020B0503020204020204" charset="-122"/>
                <a:cs typeface="微软雅黑" panose="020B0503020204020204" charset="-122"/>
              </a:rPr>
              <a:t>据设</a:t>
            </a:r>
            <a:r>
              <a:rPr sz="1600" spc="15" dirty="0">
                <a:solidFill>
                  <a:prstClr val="black"/>
                </a:solidFill>
                <a:latin typeface="微软雅黑" panose="020B0503020204020204" charset="-122"/>
                <a:cs typeface="微软雅黑" panose="020B0503020204020204" charset="-122"/>
              </a:rPr>
              <a:t>备</a:t>
            </a:r>
            <a:r>
              <a:rPr sz="1600" spc="30" dirty="0">
                <a:solidFill>
                  <a:prstClr val="black"/>
                </a:solidFill>
                <a:latin typeface="微软雅黑" panose="020B0503020204020204" charset="-122"/>
                <a:cs typeface="微软雅黑" panose="020B0503020204020204" charset="-122"/>
              </a:rPr>
              <a:t>的特性</a:t>
            </a:r>
            <a:r>
              <a:rPr sz="1600" spc="15" dirty="0">
                <a:solidFill>
                  <a:prstClr val="black"/>
                </a:solidFill>
                <a:latin typeface="微软雅黑" panose="020B0503020204020204" charset="-122"/>
                <a:cs typeface="微软雅黑" panose="020B0503020204020204" charset="-122"/>
              </a:rPr>
              <a:t>创</a:t>
            </a:r>
            <a:r>
              <a:rPr sz="1600" spc="30" dirty="0">
                <a:solidFill>
                  <a:prstClr val="black"/>
                </a:solidFill>
                <a:latin typeface="微软雅黑" panose="020B0503020204020204" charset="-122"/>
                <a:cs typeface="微软雅黑" panose="020B0503020204020204" charset="-122"/>
              </a:rPr>
              <a:t>建一</a:t>
            </a:r>
            <a:r>
              <a:rPr sz="1600" spc="15" dirty="0">
                <a:solidFill>
                  <a:prstClr val="black"/>
                </a:solidFill>
                <a:latin typeface="微软雅黑" panose="020B0503020204020204" charset="-122"/>
                <a:cs typeface="微软雅黑" panose="020B0503020204020204" charset="-122"/>
              </a:rPr>
              <a:t>个</a:t>
            </a:r>
            <a:r>
              <a:rPr sz="1600" spc="30" dirty="0">
                <a:solidFill>
                  <a:prstClr val="black"/>
                </a:solidFill>
                <a:latin typeface="微软雅黑" panose="020B0503020204020204" charset="-122"/>
                <a:cs typeface="微软雅黑" panose="020B0503020204020204" charset="-122"/>
              </a:rPr>
              <a:t>物模</a:t>
            </a:r>
            <a:r>
              <a:rPr sz="1600" spc="55" dirty="0">
                <a:solidFill>
                  <a:prstClr val="black"/>
                </a:solidFill>
                <a:latin typeface="微软雅黑" panose="020B0503020204020204" charset="-122"/>
                <a:cs typeface="微软雅黑" panose="020B0503020204020204" charset="-122"/>
              </a:rPr>
              <a:t>型</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然</a:t>
            </a:r>
            <a:r>
              <a:rPr sz="1600" spc="15" dirty="0">
                <a:solidFill>
                  <a:prstClr val="black"/>
                </a:solidFill>
                <a:latin typeface="微软雅黑" panose="020B0503020204020204" charset="-122"/>
                <a:cs typeface="微软雅黑" panose="020B0503020204020204" charset="-122"/>
              </a:rPr>
              <a:t>后</a:t>
            </a:r>
            <a:r>
              <a:rPr sz="1600" spc="30" dirty="0">
                <a:solidFill>
                  <a:prstClr val="black"/>
                </a:solidFill>
                <a:latin typeface="微软雅黑" panose="020B0503020204020204" charset="-122"/>
                <a:cs typeface="微软雅黑" panose="020B0503020204020204" charset="-122"/>
              </a:rPr>
              <a:t>在平</a:t>
            </a:r>
            <a:r>
              <a:rPr sz="1600" spc="15" dirty="0">
                <a:solidFill>
                  <a:prstClr val="black"/>
                </a:solidFill>
                <a:latin typeface="微软雅黑" panose="020B0503020204020204" charset="-122"/>
                <a:cs typeface="微软雅黑" panose="020B0503020204020204" charset="-122"/>
              </a:rPr>
              <a:t>台</a:t>
            </a:r>
            <a:r>
              <a:rPr sz="1600" spc="30" dirty="0">
                <a:solidFill>
                  <a:prstClr val="black"/>
                </a:solidFill>
                <a:latin typeface="微软雅黑" panose="020B0503020204020204" charset="-122"/>
                <a:cs typeface="微软雅黑" panose="020B0503020204020204" charset="-122"/>
              </a:rPr>
              <a:t>注</a:t>
            </a:r>
            <a:r>
              <a:rPr sz="1600" spc="15" dirty="0">
                <a:solidFill>
                  <a:prstClr val="black"/>
                </a:solidFill>
                <a:latin typeface="微软雅黑" panose="020B0503020204020204" charset="-122"/>
                <a:cs typeface="微软雅黑" panose="020B0503020204020204" charset="-122"/>
              </a:rPr>
              <a:t>册</a:t>
            </a:r>
            <a:r>
              <a:rPr sz="1600" spc="30" dirty="0">
                <a:solidFill>
                  <a:prstClr val="black"/>
                </a:solidFill>
                <a:latin typeface="微软雅黑" panose="020B0503020204020204" charset="-122"/>
                <a:cs typeface="微软雅黑" panose="020B0503020204020204" charset="-122"/>
              </a:rPr>
              <a:t>对</a:t>
            </a:r>
            <a:r>
              <a:rPr sz="1600" spc="15" dirty="0">
                <a:solidFill>
                  <a:prstClr val="black"/>
                </a:solidFill>
                <a:latin typeface="微软雅黑" panose="020B0503020204020204" charset="-122"/>
                <a:cs typeface="微软雅黑" panose="020B0503020204020204" charset="-122"/>
              </a:rPr>
              <a:t>应</a:t>
            </a:r>
            <a:r>
              <a:rPr sz="1600" spc="30" dirty="0">
                <a:solidFill>
                  <a:prstClr val="black"/>
                </a:solidFill>
                <a:latin typeface="微软雅黑" panose="020B0503020204020204" charset="-122"/>
                <a:cs typeface="微软雅黑" panose="020B0503020204020204" charset="-122"/>
              </a:rPr>
              <a:t>的物</a:t>
            </a:r>
            <a:r>
              <a:rPr sz="1600" spc="15" dirty="0">
                <a:solidFill>
                  <a:prstClr val="black"/>
                </a:solidFill>
                <a:latin typeface="微软雅黑" panose="020B0503020204020204" charset="-122"/>
                <a:cs typeface="微软雅黑" panose="020B0503020204020204" charset="-122"/>
              </a:rPr>
              <a:t>实</a:t>
            </a:r>
            <a:r>
              <a:rPr sz="1600" spc="30" dirty="0">
                <a:solidFill>
                  <a:prstClr val="black"/>
                </a:solidFill>
                <a:latin typeface="微软雅黑" panose="020B0503020204020204" charset="-122"/>
                <a:cs typeface="微软雅黑" panose="020B0503020204020204" charset="-122"/>
              </a:rPr>
              <a:t>例</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而</a:t>
            </a:r>
            <a:r>
              <a:rPr sz="1600" spc="15" dirty="0">
                <a:solidFill>
                  <a:prstClr val="black"/>
                </a:solidFill>
                <a:latin typeface="微软雅黑" panose="020B0503020204020204" charset="-122"/>
                <a:cs typeface="微软雅黑" panose="020B0503020204020204" charset="-122"/>
              </a:rPr>
              <a:t>在</a:t>
            </a:r>
            <a:r>
              <a:rPr sz="1600" spc="30" dirty="0">
                <a:solidFill>
                  <a:prstClr val="black"/>
                </a:solidFill>
                <a:latin typeface="微软雅黑" panose="020B0503020204020204" charset="-122"/>
                <a:cs typeface="微软雅黑" panose="020B0503020204020204" charset="-122"/>
              </a:rPr>
              <a:t>一个</a:t>
            </a:r>
            <a:r>
              <a:rPr sz="1600" spc="15" dirty="0">
                <a:solidFill>
                  <a:prstClr val="black"/>
                </a:solidFill>
                <a:latin typeface="微软雅黑" panose="020B0503020204020204" charset="-122"/>
                <a:cs typeface="微软雅黑" panose="020B0503020204020204" charset="-122"/>
              </a:rPr>
              <a:t>汽</a:t>
            </a:r>
            <a:r>
              <a:rPr sz="1600" spc="30" dirty="0">
                <a:solidFill>
                  <a:prstClr val="black"/>
                </a:solidFill>
                <a:latin typeface="微软雅黑" panose="020B0503020204020204" charset="-122"/>
                <a:cs typeface="微软雅黑" panose="020B0503020204020204" charset="-122"/>
              </a:rPr>
              <a:t>车</a:t>
            </a:r>
            <a:r>
              <a:rPr sz="1600" spc="15" dirty="0">
                <a:solidFill>
                  <a:prstClr val="black"/>
                </a:solidFill>
                <a:latin typeface="微软雅黑" panose="020B0503020204020204" charset="-122"/>
                <a:cs typeface="微软雅黑" panose="020B0503020204020204" charset="-122"/>
              </a:rPr>
              <a:t>喷</a:t>
            </a:r>
            <a:r>
              <a:rPr sz="1600" spc="30" dirty="0">
                <a:solidFill>
                  <a:prstClr val="black"/>
                </a:solidFill>
                <a:latin typeface="微软雅黑" panose="020B0503020204020204" charset="-122"/>
                <a:cs typeface="微软雅黑" panose="020B0503020204020204" charset="-122"/>
              </a:rPr>
              <a:t>涂</a:t>
            </a:r>
            <a:r>
              <a:rPr sz="1600" spc="15" dirty="0">
                <a:solidFill>
                  <a:prstClr val="black"/>
                </a:solidFill>
                <a:latin typeface="微软雅黑" panose="020B0503020204020204" charset="-122"/>
                <a:cs typeface="微软雅黑" panose="020B0503020204020204" charset="-122"/>
              </a:rPr>
              <a:t>车</a:t>
            </a:r>
            <a:r>
              <a:rPr sz="1600" spc="60" dirty="0">
                <a:solidFill>
                  <a:prstClr val="black"/>
                </a:solidFill>
                <a:latin typeface="微软雅黑" panose="020B0503020204020204" charset="-122"/>
                <a:cs typeface="微软雅黑" panose="020B0503020204020204" charset="-122"/>
              </a:rPr>
              <a:t>间</a:t>
            </a:r>
            <a:r>
              <a:rPr sz="1600" spc="-5" dirty="0">
                <a:solidFill>
                  <a:prstClr val="black"/>
                </a:solidFill>
                <a:latin typeface="微软雅黑" panose="020B0503020204020204" charset="-122"/>
                <a:cs typeface="微软雅黑" panose="020B0503020204020204" charset="-122"/>
              </a:rPr>
              <a:t>，  每个工位的喷涂机器人可能基本功</a:t>
            </a:r>
            <a:r>
              <a:rPr sz="1600"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和工</a:t>
            </a:r>
            <a:r>
              <a:rPr sz="1600" dirty="0">
                <a:solidFill>
                  <a:prstClr val="black"/>
                </a:solidFill>
                <a:latin typeface="微软雅黑" panose="020B0503020204020204" charset="-122"/>
                <a:cs typeface="微软雅黑" panose="020B0503020204020204" charset="-122"/>
              </a:rPr>
              <a:t>作</a:t>
            </a:r>
            <a:r>
              <a:rPr sz="1600" spc="-5" dirty="0">
                <a:solidFill>
                  <a:prstClr val="black"/>
                </a:solidFill>
                <a:latin typeface="微软雅黑" panose="020B0503020204020204" charset="-122"/>
                <a:cs typeface="微软雅黑" panose="020B0503020204020204" charset="-122"/>
              </a:rPr>
              <a:t>相差</a:t>
            </a:r>
            <a:r>
              <a:rPr sz="1600" dirty="0">
                <a:solidFill>
                  <a:prstClr val="black"/>
                </a:solidFill>
                <a:latin typeface="微软雅黑" panose="020B0503020204020204" charset="-122"/>
                <a:cs typeface="微软雅黑" panose="020B0503020204020204" charset="-122"/>
              </a:rPr>
              <a:t>不大</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可以</a:t>
            </a:r>
            <a:r>
              <a:rPr sz="1600" dirty="0">
                <a:solidFill>
                  <a:prstClr val="black"/>
                </a:solidFill>
                <a:latin typeface="微软雅黑" panose="020B0503020204020204" charset="-122"/>
                <a:cs typeface="微软雅黑" panose="020B0503020204020204" charset="-122"/>
              </a:rPr>
              <a:t>基</a:t>
            </a:r>
            <a:r>
              <a:rPr sz="1600" spc="-5" dirty="0">
                <a:solidFill>
                  <a:prstClr val="black"/>
                </a:solidFill>
                <a:latin typeface="微软雅黑" panose="020B0503020204020204" charset="-122"/>
                <a:cs typeface="微软雅黑" panose="020B0503020204020204" charset="-122"/>
              </a:rPr>
              <a:t>于同</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个物</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型分</a:t>
            </a:r>
            <a:r>
              <a:rPr sz="1600" dirty="0">
                <a:solidFill>
                  <a:prstClr val="black"/>
                </a:solidFill>
                <a:latin typeface="微软雅黑" panose="020B0503020204020204" charset="-122"/>
                <a:cs typeface="微软雅黑" panose="020B0503020204020204" charset="-122"/>
              </a:rPr>
              <a:t>别</a:t>
            </a:r>
            <a:r>
              <a:rPr sz="1600" spc="-5" dirty="0">
                <a:solidFill>
                  <a:prstClr val="black"/>
                </a:solidFill>
                <a:latin typeface="微软雅黑" panose="020B0503020204020204" charset="-122"/>
                <a:cs typeface="微软雅黑" panose="020B0503020204020204" charset="-122"/>
              </a:rPr>
              <a:t>注册</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应的</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9" name="object 9"/>
          <p:cNvSpPr/>
          <p:nvPr/>
        </p:nvSpPr>
        <p:spPr>
          <a:xfrm>
            <a:off x="7818119" y="4594859"/>
            <a:ext cx="1231392" cy="61569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7290816" y="4828794"/>
            <a:ext cx="492125" cy="419734"/>
          </a:xfrm>
          <a:custGeom>
            <a:avLst/>
            <a:gdLst/>
            <a:ahLst/>
            <a:cxnLst/>
            <a:rect l="l" t="t" r="r" b="b"/>
            <a:pathLst>
              <a:path w="492125" h="419735">
                <a:moveTo>
                  <a:pt x="491871" y="0"/>
                </a:moveTo>
                <a:lnTo>
                  <a:pt x="210185" y="0"/>
                </a:lnTo>
                <a:lnTo>
                  <a:pt x="0" y="419607"/>
                </a:lnTo>
              </a:path>
            </a:pathLst>
          </a:custGeom>
          <a:ln w="6096">
            <a:solidFill>
              <a:srgbClr val="5B9BD4"/>
            </a:solidFill>
          </a:ln>
        </p:spPr>
        <p:txBody>
          <a:bodyPr wrap="square" lIns="0" tIns="0" rIns="0" bIns="0" rtlCol="0"/>
          <a:lstStyle/>
          <a:p>
            <a:endParaRPr>
              <a:solidFill>
                <a:prstClr val="black"/>
              </a:solidFill>
            </a:endParaRPr>
          </a:p>
        </p:txBody>
      </p:sp>
      <p:sp>
        <p:nvSpPr>
          <p:cNvPr id="11" name="object 11"/>
          <p:cNvSpPr txBox="1"/>
          <p:nvPr/>
        </p:nvSpPr>
        <p:spPr>
          <a:xfrm>
            <a:off x="7818119" y="4594859"/>
            <a:ext cx="1231900" cy="615950"/>
          </a:xfrm>
          <a:prstGeom prst="rect">
            <a:avLst/>
          </a:prstGeom>
          <a:ln w="6096">
            <a:solidFill>
              <a:srgbClr val="5B9BD4"/>
            </a:solidFill>
          </a:ln>
        </p:spPr>
        <p:txBody>
          <a:bodyPr vert="horz" wrap="square" lIns="0" tIns="95250" rIns="0" bIns="0" rtlCol="0">
            <a:spAutoFit/>
          </a:bodyPr>
          <a:lstStyle/>
          <a:p>
            <a:pPr marL="257175" marR="158115" indent="-90170">
              <a:lnSpc>
                <a:spcPts val="1660"/>
              </a:lnSpc>
              <a:spcBef>
                <a:spcPts val="750"/>
              </a:spcBef>
            </a:pPr>
            <a:r>
              <a:rPr sz="1400" dirty="0">
                <a:solidFill>
                  <a:prstClr val="black"/>
                </a:solidFill>
                <a:latin typeface="微软雅黑" panose="020B0503020204020204" charset="-122"/>
                <a:cs typeface="微软雅黑" panose="020B0503020204020204" charset="-122"/>
              </a:rPr>
              <a:t>与实体设备 一一对应</a:t>
            </a:r>
            <a:endParaRPr sz="1400">
              <a:solidFill>
                <a:prstClr val="black"/>
              </a:solidFill>
              <a:latin typeface="微软雅黑" panose="020B0503020204020204" charset="-122"/>
              <a:cs typeface="微软雅黑" panose="020B0503020204020204" charset="-122"/>
            </a:endParaRPr>
          </a:p>
        </p:txBody>
      </p:sp>
      <p:sp>
        <p:nvSpPr>
          <p:cNvPr id="12" name="object 12"/>
          <p:cNvSpPr/>
          <p:nvPr/>
        </p:nvSpPr>
        <p:spPr>
          <a:xfrm>
            <a:off x="1798320" y="4616196"/>
            <a:ext cx="1626108" cy="612648"/>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422903" y="4965191"/>
            <a:ext cx="442595" cy="363220"/>
          </a:xfrm>
          <a:custGeom>
            <a:avLst/>
            <a:gdLst/>
            <a:ahLst/>
            <a:cxnLst/>
            <a:rect l="l" t="t" r="r" b="b"/>
            <a:pathLst>
              <a:path w="442595" h="363220">
                <a:moveTo>
                  <a:pt x="0" y="0"/>
                </a:moveTo>
                <a:lnTo>
                  <a:pt x="279146" y="3682"/>
                </a:lnTo>
                <a:lnTo>
                  <a:pt x="442087" y="363219"/>
                </a:lnTo>
              </a:path>
            </a:pathLst>
          </a:custGeom>
          <a:ln w="6096">
            <a:solidFill>
              <a:srgbClr val="5B9BD4"/>
            </a:solidFill>
          </a:ln>
        </p:spPr>
        <p:txBody>
          <a:bodyPr wrap="square" lIns="0" tIns="0" rIns="0" bIns="0" rtlCol="0"/>
          <a:lstStyle/>
          <a:p>
            <a:endParaRPr>
              <a:solidFill>
                <a:prstClr val="black"/>
              </a:solidFill>
            </a:endParaRPr>
          </a:p>
        </p:txBody>
      </p:sp>
      <p:sp>
        <p:nvSpPr>
          <p:cNvPr id="14" name="object 14"/>
          <p:cNvSpPr txBox="1"/>
          <p:nvPr/>
        </p:nvSpPr>
        <p:spPr>
          <a:xfrm>
            <a:off x="1798320" y="4616196"/>
            <a:ext cx="1626235" cy="612775"/>
          </a:xfrm>
          <a:prstGeom prst="rect">
            <a:avLst/>
          </a:prstGeom>
          <a:ln w="6096">
            <a:solidFill>
              <a:srgbClr val="5B9BD4"/>
            </a:solidFill>
          </a:ln>
        </p:spPr>
        <p:txBody>
          <a:bodyPr vert="horz" wrap="square" lIns="0" tIns="92710" rIns="0" bIns="0" rtlCol="0">
            <a:spAutoFit/>
          </a:bodyPr>
          <a:lstStyle/>
          <a:p>
            <a:pPr marL="95885" marR="89535">
              <a:lnSpc>
                <a:spcPts val="1660"/>
              </a:lnSpc>
              <a:spcBef>
                <a:spcPts val="730"/>
              </a:spcBef>
            </a:pPr>
            <a:r>
              <a:rPr sz="1400" dirty="0">
                <a:solidFill>
                  <a:prstClr val="black"/>
                </a:solidFill>
                <a:latin typeface="微软雅黑" panose="020B0503020204020204" charset="-122"/>
                <a:cs typeface="微软雅黑" panose="020B0503020204020204" charset="-122"/>
              </a:rPr>
              <a:t>一个物模型可以注 册一个或多个实例</a:t>
            </a:r>
            <a:endParaRPr sz="1400">
              <a:solidFill>
                <a:prstClr val="black"/>
              </a:solidFill>
              <a:latin typeface="微软雅黑" panose="020B0503020204020204" charset="-122"/>
              <a:cs typeface="微软雅黑" panose="020B0503020204020204" charset="-122"/>
            </a:endParaRPr>
          </a:p>
        </p:txBody>
      </p:sp>
      <p:sp>
        <p:nvSpPr>
          <p:cNvPr id="15" name="object 15"/>
          <p:cNvSpPr/>
          <p:nvPr/>
        </p:nvSpPr>
        <p:spPr>
          <a:xfrm>
            <a:off x="3823715" y="4751959"/>
            <a:ext cx="1257300" cy="111086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823715" y="4594859"/>
            <a:ext cx="1257300" cy="31432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3823715" y="4594859"/>
            <a:ext cx="1257300" cy="314325"/>
          </a:xfrm>
          <a:custGeom>
            <a:avLst/>
            <a:gdLst/>
            <a:ahLst/>
            <a:cxnLst/>
            <a:rect l="l" t="t" r="r" b="b"/>
            <a:pathLst>
              <a:path w="1257300" h="314325">
                <a:moveTo>
                  <a:pt x="1257300" y="157099"/>
                </a:moveTo>
                <a:lnTo>
                  <a:pt x="1240698" y="193160"/>
                </a:lnTo>
                <a:lnTo>
                  <a:pt x="1193407" y="226258"/>
                </a:lnTo>
                <a:lnTo>
                  <a:pt x="1119200" y="255450"/>
                </a:lnTo>
                <a:lnTo>
                  <a:pt x="1073181" y="268287"/>
                </a:lnTo>
                <a:lnTo>
                  <a:pt x="1021848" y="279795"/>
                </a:lnTo>
                <a:lnTo>
                  <a:pt x="965672" y="289855"/>
                </a:lnTo>
                <a:lnTo>
                  <a:pt x="905124" y="298350"/>
                </a:lnTo>
                <a:lnTo>
                  <a:pt x="840677" y="305162"/>
                </a:lnTo>
                <a:lnTo>
                  <a:pt x="772801" y="310174"/>
                </a:lnTo>
                <a:lnTo>
                  <a:pt x="701968" y="313267"/>
                </a:lnTo>
                <a:lnTo>
                  <a:pt x="628650" y="314325"/>
                </a:lnTo>
                <a:lnTo>
                  <a:pt x="555331" y="313267"/>
                </a:lnTo>
                <a:lnTo>
                  <a:pt x="484498" y="310174"/>
                </a:lnTo>
                <a:lnTo>
                  <a:pt x="416622" y="305162"/>
                </a:lnTo>
                <a:lnTo>
                  <a:pt x="352175" y="298350"/>
                </a:lnTo>
                <a:lnTo>
                  <a:pt x="291627" y="289855"/>
                </a:lnTo>
                <a:lnTo>
                  <a:pt x="235451" y="279795"/>
                </a:lnTo>
                <a:lnTo>
                  <a:pt x="184118" y="268287"/>
                </a:lnTo>
                <a:lnTo>
                  <a:pt x="138099" y="255450"/>
                </a:lnTo>
                <a:lnTo>
                  <a:pt x="97867" y="241401"/>
                </a:lnTo>
                <a:lnTo>
                  <a:pt x="36646" y="210138"/>
                </a:lnTo>
                <a:lnTo>
                  <a:pt x="4229" y="175441"/>
                </a:lnTo>
                <a:lnTo>
                  <a:pt x="0" y="157099"/>
                </a:lnTo>
                <a:lnTo>
                  <a:pt x="4229" y="138782"/>
                </a:lnTo>
                <a:lnTo>
                  <a:pt x="36646" y="104124"/>
                </a:lnTo>
                <a:lnTo>
                  <a:pt x="97867" y="72889"/>
                </a:lnTo>
                <a:lnTo>
                  <a:pt x="138099" y="58850"/>
                </a:lnTo>
                <a:lnTo>
                  <a:pt x="184118" y="46021"/>
                </a:lnTo>
                <a:lnTo>
                  <a:pt x="235451" y="34519"/>
                </a:lnTo>
                <a:lnTo>
                  <a:pt x="291627" y="24463"/>
                </a:lnTo>
                <a:lnTo>
                  <a:pt x="352175" y="15971"/>
                </a:lnTo>
                <a:lnTo>
                  <a:pt x="416622" y="9161"/>
                </a:lnTo>
                <a:lnTo>
                  <a:pt x="484498" y="4150"/>
                </a:lnTo>
                <a:lnTo>
                  <a:pt x="555331" y="1057"/>
                </a:lnTo>
                <a:lnTo>
                  <a:pt x="628650" y="0"/>
                </a:lnTo>
                <a:lnTo>
                  <a:pt x="701968" y="1057"/>
                </a:lnTo>
                <a:lnTo>
                  <a:pt x="772801" y="4150"/>
                </a:lnTo>
                <a:lnTo>
                  <a:pt x="840677" y="9161"/>
                </a:lnTo>
                <a:lnTo>
                  <a:pt x="905124" y="15971"/>
                </a:lnTo>
                <a:lnTo>
                  <a:pt x="965672" y="24463"/>
                </a:lnTo>
                <a:lnTo>
                  <a:pt x="1021848" y="34519"/>
                </a:lnTo>
                <a:lnTo>
                  <a:pt x="1073181" y="46021"/>
                </a:lnTo>
                <a:lnTo>
                  <a:pt x="1119200" y="58850"/>
                </a:lnTo>
                <a:lnTo>
                  <a:pt x="1159432" y="72889"/>
                </a:lnTo>
                <a:lnTo>
                  <a:pt x="1220653" y="104124"/>
                </a:lnTo>
                <a:lnTo>
                  <a:pt x="1253070" y="138782"/>
                </a:lnTo>
                <a:lnTo>
                  <a:pt x="1257300" y="157099"/>
                </a:lnTo>
                <a:close/>
              </a:path>
            </a:pathLst>
          </a:custGeom>
          <a:ln w="6096">
            <a:solidFill>
              <a:srgbClr val="EC7C30"/>
            </a:solidFill>
          </a:ln>
        </p:spPr>
        <p:txBody>
          <a:bodyPr wrap="square" lIns="0" tIns="0" rIns="0" bIns="0" rtlCol="0"/>
          <a:lstStyle/>
          <a:p>
            <a:endParaRPr>
              <a:solidFill>
                <a:prstClr val="black"/>
              </a:solidFill>
            </a:endParaRPr>
          </a:p>
        </p:txBody>
      </p:sp>
      <p:sp>
        <p:nvSpPr>
          <p:cNvPr id="18" name="object 18"/>
          <p:cNvSpPr/>
          <p:nvPr/>
        </p:nvSpPr>
        <p:spPr>
          <a:xfrm>
            <a:off x="3823715" y="4751959"/>
            <a:ext cx="1257300" cy="1111250"/>
          </a:xfrm>
          <a:custGeom>
            <a:avLst/>
            <a:gdLst/>
            <a:ahLst/>
            <a:cxnLst/>
            <a:rect l="l" t="t" r="r" b="b"/>
            <a:pathLst>
              <a:path w="1257300" h="1111250">
                <a:moveTo>
                  <a:pt x="1257300" y="0"/>
                </a:moveTo>
                <a:lnTo>
                  <a:pt x="1257300" y="953706"/>
                </a:lnTo>
                <a:lnTo>
                  <a:pt x="1253070" y="972036"/>
                </a:lnTo>
                <a:lnTo>
                  <a:pt x="1220653" y="1006713"/>
                </a:lnTo>
                <a:lnTo>
                  <a:pt x="1159432" y="1037962"/>
                </a:lnTo>
                <a:lnTo>
                  <a:pt x="1119200" y="1052006"/>
                </a:lnTo>
                <a:lnTo>
                  <a:pt x="1073181" y="1064839"/>
                </a:lnTo>
                <a:lnTo>
                  <a:pt x="1021848" y="1076344"/>
                </a:lnTo>
                <a:lnTo>
                  <a:pt x="965672" y="1086402"/>
                </a:lnTo>
                <a:lnTo>
                  <a:pt x="905124" y="1094895"/>
                </a:lnTo>
                <a:lnTo>
                  <a:pt x="840677" y="1101707"/>
                </a:lnTo>
                <a:lnTo>
                  <a:pt x="772801" y="1106718"/>
                </a:lnTo>
                <a:lnTo>
                  <a:pt x="701968" y="1109811"/>
                </a:lnTo>
                <a:lnTo>
                  <a:pt x="628650" y="1110869"/>
                </a:lnTo>
                <a:lnTo>
                  <a:pt x="555331" y="1109811"/>
                </a:lnTo>
                <a:lnTo>
                  <a:pt x="484498" y="1106718"/>
                </a:lnTo>
                <a:lnTo>
                  <a:pt x="416622" y="1101707"/>
                </a:lnTo>
                <a:lnTo>
                  <a:pt x="352175" y="1094895"/>
                </a:lnTo>
                <a:lnTo>
                  <a:pt x="291627" y="1086402"/>
                </a:lnTo>
                <a:lnTo>
                  <a:pt x="235451" y="1076344"/>
                </a:lnTo>
                <a:lnTo>
                  <a:pt x="184118" y="1064839"/>
                </a:lnTo>
                <a:lnTo>
                  <a:pt x="138099" y="1052006"/>
                </a:lnTo>
                <a:lnTo>
                  <a:pt x="97867" y="1037962"/>
                </a:lnTo>
                <a:lnTo>
                  <a:pt x="36646" y="1006713"/>
                </a:lnTo>
                <a:lnTo>
                  <a:pt x="4229" y="972036"/>
                </a:lnTo>
                <a:lnTo>
                  <a:pt x="0" y="953706"/>
                </a:lnTo>
                <a:lnTo>
                  <a:pt x="0" y="0"/>
                </a:lnTo>
              </a:path>
            </a:pathLst>
          </a:custGeom>
          <a:ln w="6096">
            <a:solidFill>
              <a:srgbClr val="EC7C30"/>
            </a:solidFill>
          </a:ln>
        </p:spPr>
        <p:txBody>
          <a:bodyPr wrap="square" lIns="0" tIns="0" rIns="0" bIns="0" rtlCol="0"/>
          <a:lstStyle/>
          <a:p>
            <a:endParaRPr>
              <a:solidFill>
                <a:prstClr val="black"/>
              </a:solidFill>
            </a:endParaRPr>
          </a:p>
        </p:txBody>
      </p:sp>
      <p:sp>
        <p:nvSpPr>
          <p:cNvPr id="19" name="object 19"/>
          <p:cNvSpPr/>
          <p:nvPr/>
        </p:nvSpPr>
        <p:spPr>
          <a:xfrm>
            <a:off x="6115811" y="5629275"/>
            <a:ext cx="1257299" cy="66941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6115811" y="5533644"/>
            <a:ext cx="1257299" cy="191262"/>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6115811" y="5533644"/>
            <a:ext cx="1257300" cy="191770"/>
          </a:xfrm>
          <a:custGeom>
            <a:avLst/>
            <a:gdLst/>
            <a:ahLst/>
            <a:cxnLst/>
            <a:rect l="l" t="t" r="r" b="b"/>
            <a:pathLst>
              <a:path w="1257300" h="191770">
                <a:moveTo>
                  <a:pt x="1257300" y="95630"/>
                </a:moveTo>
                <a:lnTo>
                  <a:pt x="1214987" y="130196"/>
                </a:lnTo>
                <a:lnTo>
                  <a:pt x="1144673" y="150268"/>
                </a:lnTo>
                <a:lnTo>
                  <a:pt x="1098651" y="159144"/>
                </a:lnTo>
                <a:lnTo>
                  <a:pt x="1046171" y="167128"/>
                </a:lnTo>
                <a:lnTo>
                  <a:pt x="987821" y="174129"/>
                </a:lnTo>
                <a:lnTo>
                  <a:pt x="924192" y="180058"/>
                </a:lnTo>
                <a:lnTo>
                  <a:pt x="855871" y="184825"/>
                </a:lnTo>
                <a:lnTo>
                  <a:pt x="783448" y="188341"/>
                </a:lnTo>
                <a:lnTo>
                  <a:pt x="707511" y="190516"/>
                </a:lnTo>
                <a:lnTo>
                  <a:pt x="628650" y="191261"/>
                </a:lnTo>
                <a:lnTo>
                  <a:pt x="549788" y="190516"/>
                </a:lnTo>
                <a:lnTo>
                  <a:pt x="473851" y="188341"/>
                </a:lnTo>
                <a:lnTo>
                  <a:pt x="401428" y="184825"/>
                </a:lnTo>
                <a:lnTo>
                  <a:pt x="333107" y="180058"/>
                </a:lnTo>
                <a:lnTo>
                  <a:pt x="269478" y="174129"/>
                </a:lnTo>
                <a:lnTo>
                  <a:pt x="211128" y="167128"/>
                </a:lnTo>
                <a:lnTo>
                  <a:pt x="158648" y="159144"/>
                </a:lnTo>
                <a:lnTo>
                  <a:pt x="112626" y="150268"/>
                </a:lnTo>
                <a:lnTo>
                  <a:pt x="73651" y="140589"/>
                </a:lnTo>
                <a:lnTo>
                  <a:pt x="19198" y="119179"/>
                </a:lnTo>
                <a:lnTo>
                  <a:pt x="0" y="95630"/>
                </a:lnTo>
                <a:lnTo>
                  <a:pt x="4897" y="83632"/>
                </a:lnTo>
                <a:lnTo>
                  <a:pt x="42312" y="61060"/>
                </a:lnTo>
                <a:lnTo>
                  <a:pt x="112626" y="40987"/>
                </a:lnTo>
                <a:lnTo>
                  <a:pt x="158648" y="32112"/>
                </a:lnTo>
                <a:lnTo>
                  <a:pt x="211128" y="24129"/>
                </a:lnTo>
                <a:lnTo>
                  <a:pt x="269478" y="17129"/>
                </a:lnTo>
                <a:lnTo>
                  <a:pt x="333107" y="11201"/>
                </a:lnTo>
                <a:lnTo>
                  <a:pt x="401428" y="6435"/>
                </a:lnTo>
                <a:lnTo>
                  <a:pt x="473851" y="2919"/>
                </a:lnTo>
                <a:lnTo>
                  <a:pt x="549788" y="744"/>
                </a:lnTo>
                <a:lnTo>
                  <a:pt x="628650" y="0"/>
                </a:lnTo>
                <a:lnTo>
                  <a:pt x="707511" y="744"/>
                </a:lnTo>
                <a:lnTo>
                  <a:pt x="783448" y="2919"/>
                </a:lnTo>
                <a:lnTo>
                  <a:pt x="855871" y="6435"/>
                </a:lnTo>
                <a:lnTo>
                  <a:pt x="924192" y="11201"/>
                </a:lnTo>
                <a:lnTo>
                  <a:pt x="987821" y="17129"/>
                </a:lnTo>
                <a:lnTo>
                  <a:pt x="1046171" y="24129"/>
                </a:lnTo>
                <a:lnTo>
                  <a:pt x="1098651" y="32112"/>
                </a:lnTo>
                <a:lnTo>
                  <a:pt x="1144673" y="40987"/>
                </a:lnTo>
                <a:lnTo>
                  <a:pt x="1183648" y="50667"/>
                </a:lnTo>
                <a:lnTo>
                  <a:pt x="1238101" y="72078"/>
                </a:lnTo>
                <a:lnTo>
                  <a:pt x="1257300" y="95630"/>
                </a:lnTo>
                <a:close/>
              </a:path>
            </a:pathLst>
          </a:custGeom>
          <a:ln w="6096">
            <a:solidFill>
              <a:srgbClr val="EC7C30"/>
            </a:solidFill>
          </a:ln>
        </p:spPr>
        <p:txBody>
          <a:bodyPr wrap="square" lIns="0" tIns="0" rIns="0" bIns="0" rtlCol="0"/>
          <a:lstStyle/>
          <a:p>
            <a:endParaRPr>
              <a:solidFill>
                <a:prstClr val="black"/>
              </a:solidFill>
            </a:endParaRPr>
          </a:p>
        </p:txBody>
      </p:sp>
      <p:sp>
        <p:nvSpPr>
          <p:cNvPr id="22" name="object 22"/>
          <p:cNvSpPr/>
          <p:nvPr/>
        </p:nvSpPr>
        <p:spPr>
          <a:xfrm>
            <a:off x="6115811" y="5629275"/>
            <a:ext cx="1257300" cy="669925"/>
          </a:xfrm>
          <a:custGeom>
            <a:avLst/>
            <a:gdLst/>
            <a:ahLst/>
            <a:cxnLst/>
            <a:rect l="l" t="t" r="r" b="b"/>
            <a:pathLst>
              <a:path w="1257300" h="669925">
                <a:moveTo>
                  <a:pt x="1257300" y="0"/>
                </a:moveTo>
                <a:lnTo>
                  <a:pt x="1257300" y="573786"/>
                </a:lnTo>
                <a:lnTo>
                  <a:pt x="1252402" y="585782"/>
                </a:lnTo>
                <a:lnTo>
                  <a:pt x="1214987" y="608351"/>
                </a:lnTo>
                <a:lnTo>
                  <a:pt x="1144673" y="628423"/>
                </a:lnTo>
                <a:lnTo>
                  <a:pt x="1098651" y="637299"/>
                </a:lnTo>
                <a:lnTo>
                  <a:pt x="1046171" y="645283"/>
                </a:lnTo>
                <a:lnTo>
                  <a:pt x="987821" y="652284"/>
                </a:lnTo>
                <a:lnTo>
                  <a:pt x="924192" y="658213"/>
                </a:lnTo>
                <a:lnTo>
                  <a:pt x="855871" y="662980"/>
                </a:lnTo>
                <a:lnTo>
                  <a:pt x="783448" y="666496"/>
                </a:lnTo>
                <a:lnTo>
                  <a:pt x="707511" y="668671"/>
                </a:lnTo>
                <a:lnTo>
                  <a:pt x="628650" y="669417"/>
                </a:lnTo>
                <a:lnTo>
                  <a:pt x="549788" y="668671"/>
                </a:lnTo>
                <a:lnTo>
                  <a:pt x="473851" y="666496"/>
                </a:lnTo>
                <a:lnTo>
                  <a:pt x="401428" y="662980"/>
                </a:lnTo>
                <a:lnTo>
                  <a:pt x="333107" y="658213"/>
                </a:lnTo>
                <a:lnTo>
                  <a:pt x="269478" y="652284"/>
                </a:lnTo>
                <a:lnTo>
                  <a:pt x="211128" y="645283"/>
                </a:lnTo>
                <a:lnTo>
                  <a:pt x="158648" y="637299"/>
                </a:lnTo>
                <a:lnTo>
                  <a:pt x="112626" y="628423"/>
                </a:lnTo>
                <a:lnTo>
                  <a:pt x="73651" y="618744"/>
                </a:lnTo>
                <a:lnTo>
                  <a:pt x="19198" y="597334"/>
                </a:lnTo>
                <a:lnTo>
                  <a:pt x="0" y="573786"/>
                </a:lnTo>
                <a:lnTo>
                  <a:pt x="0" y="0"/>
                </a:lnTo>
              </a:path>
            </a:pathLst>
          </a:custGeom>
          <a:ln w="6096">
            <a:solidFill>
              <a:srgbClr val="EC7C30"/>
            </a:solidFill>
          </a:ln>
        </p:spPr>
        <p:txBody>
          <a:bodyPr wrap="square" lIns="0" tIns="0" rIns="0" bIns="0" rtlCol="0"/>
          <a:lstStyle/>
          <a:p>
            <a:endParaRPr>
              <a:solidFill>
                <a:prstClr val="black"/>
              </a:solidFill>
            </a:endParaRPr>
          </a:p>
        </p:txBody>
      </p:sp>
      <p:sp>
        <p:nvSpPr>
          <p:cNvPr id="23" name="object 23"/>
          <p:cNvSpPr/>
          <p:nvPr/>
        </p:nvSpPr>
        <p:spPr>
          <a:xfrm>
            <a:off x="6096000" y="3942334"/>
            <a:ext cx="1258824" cy="670813"/>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4" name="object 24"/>
          <p:cNvSpPr/>
          <p:nvPr/>
        </p:nvSpPr>
        <p:spPr>
          <a:xfrm>
            <a:off x="6096000" y="3846576"/>
            <a:ext cx="1258824" cy="191643"/>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25" name="object 25"/>
          <p:cNvSpPr/>
          <p:nvPr/>
        </p:nvSpPr>
        <p:spPr>
          <a:xfrm>
            <a:off x="6096000" y="3846576"/>
            <a:ext cx="1259205" cy="191770"/>
          </a:xfrm>
          <a:custGeom>
            <a:avLst/>
            <a:gdLst/>
            <a:ahLst/>
            <a:cxnLst/>
            <a:rect l="l" t="t" r="r" b="b"/>
            <a:pathLst>
              <a:path w="1259204" h="191770">
                <a:moveTo>
                  <a:pt x="1258824" y="95757"/>
                </a:moveTo>
                <a:lnTo>
                  <a:pt x="1216455" y="130414"/>
                </a:lnTo>
                <a:lnTo>
                  <a:pt x="1146050" y="150540"/>
                </a:lnTo>
                <a:lnTo>
                  <a:pt x="1099969" y="159440"/>
                </a:lnTo>
                <a:lnTo>
                  <a:pt x="1047423" y="167444"/>
                </a:lnTo>
                <a:lnTo>
                  <a:pt x="989001" y="174464"/>
                </a:lnTo>
                <a:lnTo>
                  <a:pt x="925294" y="180409"/>
                </a:lnTo>
                <a:lnTo>
                  <a:pt x="856892" y="185189"/>
                </a:lnTo>
                <a:lnTo>
                  <a:pt x="784384" y="188714"/>
                </a:lnTo>
                <a:lnTo>
                  <a:pt x="708361" y="190895"/>
                </a:lnTo>
                <a:lnTo>
                  <a:pt x="629412" y="191642"/>
                </a:lnTo>
                <a:lnTo>
                  <a:pt x="550462" y="190895"/>
                </a:lnTo>
                <a:lnTo>
                  <a:pt x="474439" y="188714"/>
                </a:lnTo>
                <a:lnTo>
                  <a:pt x="401931" y="185189"/>
                </a:lnTo>
                <a:lnTo>
                  <a:pt x="333529" y="180409"/>
                </a:lnTo>
                <a:lnTo>
                  <a:pt x="269822" y="174464"/>
                </a:lnTo>
                <a:lnTo>
                  <a:pt x="211400" y="167444"/>
                </a:lnTo>
                <a:lnTo>
                  <a:pt x="158854" y="159440"/>
                </a:lnTo>
                <a:lnTo>
                  <a:pt x="112773" y="150540"/>
                </a:lnTo>
                <a:lnTo>
                  <a:pt x="73748" y="140835"/>
                </a:lnTo>
                <a:lnTo>
                  <a:pt x="19223" y="119368"/>
                </a:lnTo>
                <a:lnTo>
                  <a:pt x="0" y="95757"/>
                </a:lnTo>
                <a:lnTo>
                  <a:pt x="4904" y="83756"/>
                </a:lnTo>
                <a:lnTo>
                  <a:pt x="42368" y="61170"/>
                </a:lnTo>
                <a:lnTo>
                  <a:pt x="112773" y="41072"/>
                </a:lnTo>
                <a:lnTo>
                  <a:pt x="158854" y="32182"/>
                </a:lnTo>
                <a:lnTo>
                  <a:pt x="211400" y="24185"/>
                </a:lnTo>
                <a:lnTo>
                  <a:pt x="269822" y="17171"/>
                </a:lnTo>
                <a:lnTo>
                  <a:pt x="333529" y="11230"/>
                </a:lnTo>
                <a:lnTo>
                  <a:pt x="401931" y="6452"/>
                </a:lnTo>
                <a:lnTo>
                  <a:pt x="474439" y="2927"/>
                </a:lnTo>
                <a:lnTo>
                  <a:pt x="550462" y="746"/>
                </a:lnTo>
                <a:lnTo>
                  <a:pt x="629412" y="0"/>
                </a:lnTo>
                <a:lnTo>
                  <a:pt x="708361" y="746"/>
                </a:lnTo>
                <a:lnTo>
                  <a:pt x="784384" y="2927"/>
                </a:lnTo>
                <a:lnTo>
                  <a:pt x="856892" y="6452"/>
                </a:lnTo>
                <a:lnTo>
                  <a:pt x="925294" y="11230"/>
                </a:lnTo>
                <a:lnTo>
                  <a:pt x="989001" y="17171"/>
                </a:lnTo>
                <a:lnTo>
                  <a:pt x="1047423" y="24185"/>
                </a:lnTo>
                <a:lnTo>
                  <a:pt x="1099969" y="32182"/>
                </a:lnTo>
                <a:lnTo>
                  <a:pt x="1146050" y="41072"/>
                </a:lnTo>
                <a:lnTo>
                  <a:pt x="1185075" y="50765"/>
                </a:lnTo>
                <a:lnTo>
                  <a:pt x="1239600" y="72197"/>
                </a:lnTo>
                <a:lnTo>
                  <a:pt x="1258824" y="95757"/>
                </a:lnTo>
                <a:close/>
              </a:path>
            </a:pathLst>
          </a:custGeom>
          <a:ln w="6096">
            <a:solidFill>
              <a:srgbClr val="EC7C30"/>
            </a:solidFill>
          </a:ln>
        </p:spPr>
        <p:txBody>
          <a:bodyPr wrap="square" lIns="0" tIns="0" rIns="0" bIns="0" rtlCol="0"/>
          <a:lstStyle/>
          <a:p>
            <a:endParaRPr>
              <a:solidFill>
                <a:prstClr val="black"/>
              </a:solidFill>
            </a:endParaRPr>
          </a:p>
        </p:txBody>
      </p:sp>
      <p:sp>
        <p:nvSpPr>
          <p:cNvPr id="26" name="object 26"/>
          <p:cNvSpPr/>
          <p:nvPr/>
        </p:nvSpPr>
        <p:spPr>
          <a:xfrm>
            <a:off x="6096000" y="3942334"/>
            <a:ext cx="1259205" cy="671195"/>
          </a:xfrm>
          <a:custGeom>
            <a:avLst/>
            <a:gdLst/>
            <a:ahLst/>
            <a:cxnLst/>
            <a:rect l="l" t="t" r="r" b="b"/>
            <a:pathLst>
              <a:path w="1259204" h="671195">
                <a:moveTo>
                  <a:pt x="1258824" y="0"/>
                </a:moveTo>
                <a:lnTo>
                  <a:pt x="1258824" y="574929"/>
                </a:lnTo>
                <a:lnTo>
                  <a:pt x="1253919" y="586957"/>
                </a:lnTo>
                <a:lnTo>
                  <a:pt x="1216455" y="609585"/>
                </a:lnTo>
                <a:lnTo>
                  <a:pt x="1146050" y="629711"/>
                </a:lnTo>
                <a:lnTo>
                  <a:pt x="1099969" y="638611"/>
                </a:lnTo>
                <a:lnTo>
                  <a:pt x="1047423" y="646615"/>
                </a:lnTo>
                <a:lnTo>
                  <a:pt x="989001" y="653635"/>
                </a:lnTo>
                <a:lnTo>
                  <a:pt x="925294" y="659580"/>
                </a:lnTo>
                <a:lnTo>
                  <a:pt x="856892" y="664360"/>
                </a:lnTo>
                <a:lnTo>
                  <a:pt x="784384" y="667885"/>
                </a:lnTo>
                <a:lnTo>
                  <a:pt x="708361" y="670066"/>
                </a:lnTo>
                <a:lnTo>
                  <a:pt x="629412" y="670814"/>
                </a:lnTo>
                <a:lnTo>
                  <a:pt x="550462" y="670066"/>
                </a:lnTo>
                <a:lnTo>
                  <a:pt x="474439" y="667885"/>
                </a:lnTo>
                <a:lnTo>
                  <a:pt x="401931" y="664360"/>
                </a:lnTo>
                <a:lnTo>
                  <a:pt x="333529" y="659580"/>
                </a:lnTo>
                <a:lnTo>
                  <a:pt x="269822" y="653635"/>
                </a:lnTo>
                <a:lnTo>
                  <a:pt x="211400" y="646615"/>
                </a:lnTo>
                <a:lnTo>
                  <a:pt x="158854" y="638611"/>
                </a:lnTo>
                <a:lnTo>
                  <a:pt x="112773" y="629711"/>
                </a:lnTo>
                <a:lnTo>
                  <a:pt x="73748" y="620006"/>
                </a:lnTo>
                <a:lnTo>
                  <a:pt x="19223" y="598539"/>
                </a:lnTo>
                <a:lnTo>
                  <a:pt x="0" y="574929"/>
                </a:lnTo>
                <a:lnTo>
                  <a:pt x="0" y="0"/>
                </a:lnTo>
              </a:path>
            </a:pathLst>
          </a:custGeom>
          <a:ln w="6096">
            <a:solidFill>
              <a:srgbClr val="EC7C30"/>
            </a:solidFill>
          </a:ln>
        </p:spPr>
        <p:txBody>
          <a:bodyPr wrap="square" lIns="0" tIns="0" rIns="0" bIns="0" rtlCol="0"/>
          <a:lstStyle/>
          <a:p>
            <a:endParaRPr>
              <a:solidFill>
                <a:prstClr val="black"/>
              </a:solidFill>
            </a:endParaRPr>
          </a:p>
        </p:txBody>
      </p:sp>
      <p:sp>
        <p:nvSpPr>
          <p:cNvPr id="27" name="object 27"/>
          <p:cNvSpPr/>
          <p:nvPr/>
        </p:nvSpPr>
        <p:spPr>
          <a:xfrm>
            <a:off x="6115811" y="4786503"/>
            <a:ext cx="1257299" cy="66941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8" name="object 28"/>
          <p:cNvSpPr/>
          <p:nvPr/>
        </p:nvSpPr>
        <p:spPr>
          <a:xfrm>
            <a:off x="6115811" y="4690871"/>
            <a:ext cx="1257299" cy="191262"/>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9" name="object 29"/>
          <p:cNvSpPr/>
          <p:nvPr/>
        </p:nvSpPr>
        <p:spPr>
          <a:xfrm>
            <a:off x="6115811" y="4690871"/>
            <a:ext cx="1257300" cy="191770"/>
          </a:xfrm>
          <a:custGeom>
            <a:avLst/>
            <a:gdLst/>
            <a:ahLst/>
            <a:cxnLst/>
            <a:rect l="l" t="t" r="r" b="b"/>
            <a:pathLst>
              <a:path w="1257300" h="191770">
                <a:moveTo>
                  <a:pt x="1257300" y="95630"/>
                </a:moveTo>
                <a:lnTo>
                  <a:pt x="1214987" y="130201"/>
                </a:lnTo>
                <a:lnTo>
                  <a:pt x="1144673" y="150274"/>
                </a:lnTo>
                <a:lnTo>
                  <a:pt x="1098651" y="159149"/>
                </a:lnTo>
                <a:lnTo>
                  <a:pt x="1046171" y="167132"/>
                </a:lnTo>
                <a:lnTo>
                  <a:pt x="987821" y="174132"/>
                </a:lnTo>
                <a:lnTo>
                  <a:pt x="924192" y="180060"/>
                </a:lnTo>
                <a:lnTo>
                  <a:pt x="855871" y="184826"/>
                </a:lnTo>
                <a:lnTo>
                  <a:pt x="783448" y="188342"/>
                </a:lnTo>
                <a:lnTo>
                  <a:pt x="707511" y="190517"/>
                </a:lnTo>
                <a:lnTo>
                  <a:pt x="628650" y="191261"/>
                </a:lnTo>
                <a:lnTo>
                  <a:pt x="549788" y="190517"/>
                </a:lnTo>
                <a:lnTo>
                  <a:pt x="473851" y="188342"/>
                </a:lnTo>
                <a:lnTo>
                  <a:pt x="401428" y="184826"/>
                </a:lnTo>
                <a:lnTo>
                  <a:pt x="333107" y="180060"/>
                </a:lnTo>
                <a:lnTo>
                  <a:pt x="269478" y="174132"/>
                </a:lnTo>
                <a:lnTo>
                  <a:pt x="211128" y="167132"/>
                </a:lnTo>
                <a:lnTo>
                  <a:pt x="158648" y="159149"/>
                </a:lnTo>
                <a:lnTo>
                  <a:pt x="112626" y="150274"/>
                </a:lnTo>
                <a:lnTo>
                  <a:pt x="73651" y="140594"/>
                </a:lnTo>
                <a:lnTo>
                  <a:pt x="19198" y="119183"/>
                </a:lnTo>
                <a:lnTo>
                  <a:pt x="0" y="95630"/>
                </a:lnTo>
                <a:lnTo>
                  <a:pt x="4897" y="83632"/>
                </a:lnTo>
                <a:lnTo>
                  <a:pt x="42312" y="61060"/>
                </a:lnTo>
                <a:lnTo>
                  <a:pt x="112626" y="40987"/>
                </a:lnTo>
                <a:lnTo>
                  <a:pt x="158648" y="32112"/>
                </a:lnTo>
                <a:lnTo>
                  <a:pt x="211128" y="24129"/>
                </a:lnTo>
                <a:lnTo>
                  <a:pt x="269478" y="17129"/>
                </a:lnTo>
                <a:lnTo>
                  <a:pt x="333107" y="11201"/>
                </a:lnTo>
                <a:lnTo>
                  <a:pt x="401428" y="6435"/>
                </a:lnTo>
                <a:lnTo>
                  <a:pt x="473851" y="2919"/>
                </a:lnTo>
                <a:lnTo>
                  <a:pt x="549788" y="744"/>
                </a:lnTo>
                <a:lnTo>
                  <a:pt x="628650" y="0"/>
                </a:lnTo>
                <a:lnTo>
                  <a:pt x="707511" y="744"/>
                </a:lnTo>
                <a:lnTo>
                  <a:pt x="783448" y="2919"/>
                </a:lnTo>
                <a:lnTo>
                  <a:pt x="855871" y="6435"/>
                </a:lnTo>
                <a:lnTo>
                  <a:pt x="924192" y="11201"/>
                </a:lnTo>
                <a:lnTo>
                  <a:pt x="987821" y="17129"/>
                </a:lnTo>
                <a:lnTo>
                  <a:pt x="1046171" y="24129"/>
                </a:lnTo>
                <a:lnTo>
                  <a:pt x="1098651" y="32112"/>
                </a:lnTo>
                <a:lnTo>
                  <a:pt x="1144673" y="40987"/>
                </a:lnTo>
                <a:lnTo>
                  <a:pt x="1183648" y="50667"/>
                </a:lnTo>
                <a:lnTo>
                  <a:pt x="1238101" y="72078"/>
                </a:lnTo>
                <a:lnTo>
                  <a:pt x="1257300" y="95630"/>
                </a:lnTo>
                <a:close/>
              </a:path>
            </a:pathLst>
          </a:custGeom>
          <a:ln w="6096">
            <a:solidFill>
              <a:srgbClr val="EC7C30"/>
            </a:solidFill>
          </a:ln>
        </p:spPr>
        <p:txBody>
          <a:bodyPr wrap="square" lIns="0" tIns="0" rIns="0" bIns="0" rtlCol="0"/>
          <a:lstStyle/>
          <a:p>
            <a:endParaRPr>
              <a:solidFill>
                <a:prstClr val="black"/>
              </a:solidFill>
            </a:endParaRPr>
          </a:p>
        </p:txBody>
      </p:sp>
      <p:sp>
        <p:nvSpPr>
          <p:cNvPr id="30" name="object 30"/>
          <p:cNvSpPr/>
          <p:nvPr/>
        </p:nvSpPr>
        <p:spPr>
          <a:xfrm>
            <a:off x="6115811" y="4786503"/>
            <a:ext cx="1257300" cy="669925"/>
          </a:xfrm>
          <a:custGeom>
            <a:avLst/>
            <a:gdLst/>
            <a:ahLst/>
            <a:cxnLst/>
            <a:rect l="l" t="t" r="r" b="b"/>
            <a:pathLst>
              <a:path w="1257300" h="669925">
                <a:moveTo>
                  <a:pt x="1257300" y="0"/>
                </a:moveTo>
                <a:lnTo>
                  <a:pt x="1257300" y="573786"/>
                </a:lnTo>
                <a:lnTo>
                  <a:pt x="1252402" y="585784"/>
                </a:lnTo>
                <a:lnTo>
                  <a:pt x="1214987" y="608356"/>
                </a:lnTo>
                <a:lnTo>
                  <a:pt x="1144673" y="628429"/>
                </a:lnTo>
                <a:lnTo>
                  <a:pt x="1098651" y="637304"/>
                </a:lnTo>
                <a:lnTo>
                  <a:pt x="1046171" y="645287"/>
                </a:lnTo>
                <a:lnTo>
                  <a:pt x="987821" y="652287"/>
                </a:lnTo>
                <a:lnTo>
                  <a:pt x="924192" y="658215"/>
                </a:lnTo>
                <a:lnTo>
                  <a:pt x="855871" y="662981"/>
                </a:lnTo>
                <a:lnTo>
                  <a:pt x="783448" y="666497"/>
                </a:lnTo>
                <a:lnTo>
                  <a:pt x="707511" y="668672"/>
                </a:lnTo>
                <a:lnTo>
                  <a:pt x="628650" y="669417"/>
                </a:lnTo>
                <a:lnTo>
                  <a:pt x="549788" y="668672"/>
                </a:lnTo>
                <a:lnTo>
                  <a:pt x="473851" y="666497"/>
                </a:lnTo>
                <a:lnTo>
                  <a:pt x="401428" y="662981"/>
                </a:lnTo>
                <a:lnTo>
                  <a:pt x="333107" y="658215"/>
                </a:lnTo>
                <a:lnTo>
                  <a:pt x="269478" y="652287"/>
                </a:lnTo>
                <a:lnTo>
                  <a:pt x="211128" y="645287"/>
                </a:lnTo>
                <a:lnTo>
                  <a:pt x="158648" y="637304"/>
                </a:lnTo>
                <a:lnTo>
                  <a:pt x="112626" y="628429"/>
                </a:lnTo>
                <a:lnTo>
                  <a:pt x="73651" y="618749"/>
                </a:lnTo>
                <a:lnTo>
                  <a:pt x="19198" y="597338"/>
                </a:lnTo>
                <a:lnTo>
                  <a:pt x="0" y="573786"/>
                </a:lnTo>
                <a:lnTo>
                  <a:pt x="0" y="0"/>
                </a:lnTo>
              </a:path>
            </a:pathLst>
          </a:custGeom>
          <a:ln w="6096">
            <a:solidFill>
              <a:srgbClr val="EC7C30"/>
            </a:solidFill>
          </a:ln>
        </p:spPr>
        <p:txBody>
          <a:bodyPr wrap="square" lIns="0" tIns="0" rIns="0" bIns="0" rtlCol="0"/>
          <a:lstStyle/>
          <a:p>
            <a:endParaRPr>
              <a:solidFill>
                <a:prstClr val="black"/>
              </a:solidFill>
            </a:endParaRPr>
          </a:p>
        </p:txBody>
      </p:sp>
      <p:sp>
        <p:nvSpPr>
          <p:cNvPr id="31" name="object 31"/>
          <p:cNvSpPr txBox="1"/>
          <p:nvPr/>
        </p:nvSpPr>
        <p:spPr>
          <a:xfrm>
            <a:off x="6271386" y="6175654"/>
            <a:ext cx="1040765" cy="628650"/>
          </a:xfrm>
          <a:prstGeom prst="rect">
            <a:avLst/>
          </a:prstGeom>
        </p:spPr>
        <p:txBody>
          <a:bodyPr vert="horz" wrap="square" lIns="0" tIns="0" rIns="0" bIns="0" rtlCol="0">
            <a:spAutoFit/>
          </a:bodyPr>
          <a:lstStyle/>
          <a:p>
            <a:pPr marL="12700"/>
            <a:r>
              <a:rPr sz="4000" b="1" spc="-5" dirty="0">
                <a:solidFill>
                  <a:prstClr val="black"/>
                </a:solidFill>
                <a:latin typeface="Arial" panose="020B0604020202020204"/>
                <a:cs typeface="Arial" panose="020B0604020202020204"/>
              </a:rPr>
              <a:t>……</a:t>
            </a:r>
            <a:endParaRPr sz="4000">
              <a:solidFill>
                <a:prstClr val="black"/>
              </a:solidFill>
              <a:latin typeface="Arial" panose="020B0604020202020204"/>
              <a:cs typeface="Arial" panose="020B0604020202020204"/>
            </a:endParaRPr>
          </a:p>
        </p:txBody>
      </p:sp>
      <p:sp>
        <p:nvSpPr>
          <p:cNvPr id="32" name="object 32"/>
          <p:cNvSpPr/>
          <p:nvPr/>
        </p:nvSpPr>
        <p:spPr>
          <a:xfrm>
            <a:off x="5092700" y="4411217"/>
            <a:ext cx="832485" cy="832485"/>
          </a:xfrm>
          <a:custGeom>
            <a:avLst/>
            <a:gdLst/>
            <a:ahLst/>
            <a:cxnLst/>
            <a:rect l="l" t="t" r="r" b="b"/>
            <a:pathLst>
              <a:path w="832485" h="832485">
                <a:moveTo>
                  <a:pt x="738103" y="67332"/>
                </a:moveTo>
                <a:lnTo>
                  <a:pt x="0" y="805560"/>
                </a:lnTo>
                <a:lnTo>
                  <a:pt x="26924" y="832484"/>
                </a:lnTo>
                <a:lnTo>
                  <a:pt x="765006" y="94277"/>
                </a:lnTo>
                <a:lnTo>
                  <a:pt x="738103" y="67332"/>
                </a:lnTo>
                <a:close/>
              </a:path>
              <a:path w="832485" h="832485">
                <a:moveTo>
                  <a:pt x="814498" y="53847"/>
                </a:moveTo>
                <a:lnTo>
                  <a:pt x="751586" y="53847"/>
                </a:lnTo>
                <a:lnTo>
                  <a:pt x="778510" y="80771"/>
                </a:lnTo>
                <a:lnTo>
                  <a:pt x="765006" y="94277"/>
                </a:lnTo>
                <a:lnTo>
                  <a:pt x="791972" y="121284"/>
                </a:lnTo>
                <a:lnTo>
                  <a:pt x="814498" y="53847"/>
                </a:lnTo>
                <a:close/>
              </a:path>
              <a:path w="832485" h="832485">
                <a:moveTo>
                  <a:pt x="751586" y="53847"/>
                </a:moveTo>
                <a:lnTo>
                  <a:pt x="738103" y="67332"/>
                </a:lnTo>
                <a:lnTo>
                  <a:pt x="765006" y="94277"/>
                </a:lnTo>
                <a:lnTo>
                  <a:pt x="778510" y="80771"/>
                </a:lnTo>
                <a:lnTo>
                  <a:pt x="751586" y="53847"/>
                </a:lnTo>
                <a:close/>
              </a:path>
              <a:path w="832485" h="832485">
                <a:moveTo>
                  <a:pt x="832485" y="0"/>
                </a:moveTo>
                <a:lnTo>
                  <a:pt x="711200" y="40385"/>
                </a:lnTo>
                <a:lnTo>
                  <a:pt x="738103" y="67332"/>
                </a:lnTo>
                <a:lnTo>
                  <a:pt x="751586" y="53847"/>
                </a:lnTo>
                <a:lnTo>
                  <a:pt x="814498" y="53847"/>
                </a:lnTo>
                <a:lnTo>
                  <a:pt x="832485" y="0"/>
                </a:lnTo>
                <a:close/>
              </a:path>
            </a:pathLst>
          </a:custGeom>
          <a:solidFill>
            <a:srgbClr val="5B9BD4"/>
          </a:solidFill>
        </p:spPr>
        <p:txBody>
          <a:bodyPr wrap="square" lIns="0" tIns="0" rIns="0" bIns="0" rtlCol="0"/>
          <a:lstStyle/>
          <a:p>
            <a:endParaRPr>
              <a:solidFill>
                <a:prstClr val="black"/>
              </a:solidFill>
            </a:endParaRPr>
          </a:p>
        </p:txBody>
      </p:sp>
      <p:sp>
        <p:nvSpPr>
          <p:cNvPr id="33" name="object 33"/>
          <p:cNvSpPr/>
          <p:nvPr/>
        </p:nvSpPr>
        <p:spPr>
          <a:xfrm>
            <a:off x="5078603" y="5036439"/>
            <a:ext cx="942340" cy="212725"/>
          </a:xfrm>
          <a:custGeom>
            <a:avLst/>
            <a:gdLst/>
            <a:ahLst/>
            <a:cxnLst/>
            <a:rect l="l" t="t" r="r" b="b"/>
            <a:pathLst>
              <a:path w="942339" h="212725">
                <a:moveTo>
                  <a:pt x="826273" y="37660"/>
                </a:moveTo>
                <a:lnTo>
                  <a:pt x="0" y="174752"/>
                </a:lnTo>
                <a:lnTo>
                  <a:pt x="6350" y="212217"/>
                </a:lnTo>
                <a:lnTo>
                  <a:pt x="832495" y="75250"/>
                </a:lnTo>
                <a:lnTo>
                  <a:pt x="826273" y="37660"/>
                </a:lnTo>
                <a:close/>
              </a:path>
              <a:path w="942339" h="212725">
                <a:moveTo>
                  <a:pt x="931812" y="34544"/>
                </a:moveTo>
                <a:lnTo>
                  <a:pt x="845058" y="34544"/>
                </a:lnTo>
                <a:lnTo>
                  <a:pt x="851281" y="72136"/>
                </a:lnTo>
                <a:lnTo>
                  <a:pt x="832495" y="75250"/>
                </a:lnTo>
                <a:lnTo>
                  <a:pt x="838708" y="112776"/>
                </a:lnTo>
                <a:lnTo>
                  <a:pt x="942086" y="37719"/>
                </a:lnTo>
                <a:lnTo>
                  <a:pt x="931812" y="34544"/>
                </a:lnTo>
                <a:close/>
              </a:path>
              <a:path w="942339" h="212725">
                <a:moveTo>
                  <a:pt x="845058" y="34544"/>
                </a:moveTo>
                <a:lnTo>
                  <a:pt x="826273" y="37660"/>
                </a:lnTo>
                <a:lnTo>
                  <a:pt x="832495" y="75250"/>
                </a:lnTo>
                <a:lnTo>
                  <a:pt x="851281" y="72136"/>
                </a:lnTo>
                <a:lnTo>
                  <a:pt x="845058" y="34544"/>
                </a:lnTo>
                <a:close/>
              </a:path>
              <a:path w="942339" h="212725">
                <a:moveTo>
                  <a:pt x="820038" y="0"/>
                </a:moveTo>
                <a:lnTo>
                  <a:pt x="826273" y="37660"/>
                </a:lnTo>
                <a:lnTo>
                  <a:pt x="845058" y="34544"/>
                </a:lnTo>
                <a:lnTo>
                  <a:pt x="931812" y="34544"/>
                </a:lnTo>
                <a:lnTo>
                  <a:pt x="820038" y="0"/>
                </a:lnTo>
                <a:close/>
              </a:path>
            </a:pathLst>
          </a:custGeom>
          <a:solidFill>
            <a:srgbClr val="5B9BD4"/>
          </a:solidFill>
        </p:spPr>
        <p:txBody>
          <a:bodyPr wrap="square" lIns="0" tIns="0" rIns="0" bIns="0" rtlCol="0"/>
          <a:lstStyle/>
          <a:p>
            <a:endParaRPr>
              <a:solidFill>
                <a:prstClr val="black"/>
              </a:solidFill>
            </a:endParaRPr>
          </a:p>
        </p:txBody>
      </p:sp>
      <p:sp>
        <p:nvSpPr>
          <p:cNvPr id="34" name="object 34"/>
          <p:cNvSpPr/>
          <p:nvPr/>
        </p:nvSpPr>
        <p:spPr>
          <a:xfrm>
            <a:off x="5069966" y="5214620"/>
            <a:ext cx="855980" cy="682625"/>
          </a:xfrm>
          <a:custGeom>
            <a:avLst/>
            <a:gdLst/>
            <a:ahLst/>
            <a:cxnLst/>
            <a:rect l="l" t="t" r="r" b="b"/>
            <a:pathLst>
              <a:path w="855979" h="682625">
                <a:moveTo>
                  <a:pt x="754012" y="626295"/>
                </a:moveTo>
                <a:lnTo>
                  <a:pt x="730377" y="656196"/>
                </a:lnTo>
                <a:lnTo>
                  <a:pt x="855472" y="682282"/>
                </a:lnTo>
                <a:lnTo>
                  <a:pt x="834787" y="638136"/>
                </a:lnTo>
                <a:lnTo>
                  <a:pt x="768985" y="638136"/>
                </a:lnTo>
                <a:lnTo>
                  <a:pt x="754012" y="626295"/>
                </a:lnTo>
                <a:close/>
              </a:path>
              <a:path w="855979" h="682625">
                <a:moveTo>
                  <a:pt x="777635" y="596411"/>
                </a:moveTo>
                <a:lnTo>
                  <a:pt x="754012" y="626295"/>
                </a:lnTo>
                <a:lnTo>
                  <a:pt x="768985" y="638136"/>
                </a:lnTo>
                <a:lnTo>
                  <a:pt x="792607" y="608253"/>
                </a:lnTo>
                <a:lnTo>
                  <a:pt x="777635" y="596411"/>
                </a:lnTo>
                <a:close/>
              </a:path>
              <a:path w="855979" h="682625">
                <a:moveTo>
                  <a:pt x="801243" y="566546"/>
                </a:moveTo>
                <a:lnTo>
                  <a:pt x="777635" y="596411"/>
                </a:lnTo>
                <a:lnTo>
                  <a:pt x="792607" y="608253"/>
                </a:lnTo>
                <a:lnTo>
                  <a:pt x="768985" y="638136"/>
                </a:lnTo>
                <a:lnTo>
                  <a:pt x="834787" y="638136"/>
                </a:lnTo>
                <a:lnTo>
                  <a:pt x="801243" y="566546"/>
                </a:lnTo>
                <a:close/>
              </a:path>
              <a:path w="855979" h="682625">
                <a:moveTo>
                  <a:pt x="23622" y="0"/>
                </a:moveTo>
                <a:lnTo>
                  <a:pt x="0" y="29971"/>
                </a:lnTo>
                <a:lnTo>
                  <a:pt x="754012" y="626295"/>
                </a:lnTo>
                <a:lnTo>
                  <a:pt x="777635" y="596411"/>
                </a:lnTo>
                <a:lnTo>
                  <a:pt x="23622" y="0"/>
                </a:lnTo>
                <a:close/>
              </a:path>
            </a:pathLst>
          </a:custGeom>
          <a:solidFill>
            <a:srgbClr val="5B9BD4"/>
          </a:solidFill>
        </p:spPr>
        <p:txBody>
          <a:bodyPr wrap="square" lIns="0" tIns="0" rIns="0" bIns="0" rtlCol="0"/>
          <a:lstStyle/>
          <a:p>
            <a:endParaRPr>
              <a:solidFill>
                <a:prstClr val="black"/>
              </a:solidFill>
            </a:endParaRPr>
          </a:p>
        </p:txBody>
      </p:sp>
      <p:sp>
        <p:nvSpPr>
          <p:cNvPr id="35" name="object 35"/>
          <p:cNvSpPr/>
          <p:nvPr/>
        </p:nvSpPr>
        <p:spPr>
          <a:xfrm>
            <a:off x="5065776" y="5219191"/>
            <a:ext cx="935990" cy="1416050"/>
          </a:xfrm>
          <a:custGeom>
            <a:avLst/>
            <a:gdLst/>
            <a:ahLst/>
            <a:cxnLst/>
            <a:rect l="l" t="t" r="r" b="b"/>
            <a:pathLst>
              <a:path w="935989" h="1416050">
                <a:moveTo>
                  <a:pt x="857365" y="1330290"/>
                </a:moveTo>
                <a:lnTo>
                  <a:pt x="825500" y="1351152"/>
                </a:lnTo>
                <a:lnTo>
                  <a:pt x="935863" y="1415465"/>
                </a:lnTo>
                <a:lnTo>
                  <a:pt x="927824" y="1346212"/>
                </a:lnTo>
                <a:lnTo>
                  <a:pt x="867790" y="1346212"/>
                </a:lnTo>
                <a:lnTo>
                  <a:pt x="857365" y="1330290"/>
                </a:lnTo>
                <a:close/>
              </a:path>
              <a:path w="935989" h="1416050">
                <a:moveTo>
                  <a:pt x="889240" y="1309421"/>
                </a:moveTo>
                <a:lnTo>
                  <a:pt x="857365" y="1330290"/>
                </a:lnTo>
                <a:lnTo>
                  <a:pt x="867790" y="1346212"/>
                </a:lnTo>
                <a:lnTo>
                  <a:pt x="899667" y="1325346"/>
                </a:lnTo>
                <a:lnTo>
                  <a:pt x="889240" y="1309421"/>
                </a:lnTo>
                <a:close/>
              </a:path>
              <a:path w="935989" h="1416050">
                <a:moveTo>
                  <a:pt x="921130" y="1288541"/>
                </a:moveTo>
                <a:lnTo>
                  <a:pt x="889240" y="1309421"/>
                </a:lnTo>
                <a:lnTo>
                  <a:pt x="899667" y="1325346"/>
                </a:lnTo>
                <a:lnTo>
                  <a:pt x="867790" y="1346212"/>
                </a:lnTo>
                <a:lnTo>
                  <a:pt x="927824" y="1346212"/>
                </a:lnTo>
                <a:lnTo>
                  <a:pt x="921130" y="1288541"/>
                </a:lnTo>
                <a:close/>
              </a:path>
              <a:path w="935989" h="1416050">
                <a:moveTo>
                  <a:pt x="31876" y="0"/>
                </a:moveTo>
                <a:lnTo>
                  <a:pt x="0" y="20827"/>
                </a:lnTo>
                <a:lnTo>
                  <a:pt x="857365" y="1330290"/>
                </a:lnTo>
                <a:lnTo>
                  <a:pt x="889240" y="1309421"/>
                </a:lnTo>
                <a:lnTo>
                  <a:pt x="31876" y="0"/>
                </a:lnTo>
                <a:close/>
              </a:path>
            </a:pathLst>
          </a:custGeom>
          <a:solidFill>
            <a:srgbClr val="5B9BD4"/>
          </a:solidFill>
        </p:spPr>
        <p:txBody>
          <a:bodyPr wrap="square" lIns="0" tIns="0" rIns="0" bIns="0" rtlCol="0"/>
          <a:lstStyle/>
          <a:p>
            <a:endParaRPr>
              <a:solidFill>
                <a:prstClr val="black"/>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447" y="1891283"/>
            <a:ext cx="10002520" cy="830580"/>
          </a:xfrm>
          <a:prstGeom prst="rect">
            <a:avLst/>
          </a:prstGeom>
          <a:solidFill>
            <a:srgbClr val="F1F1F1"/>
          </a:solidFill>
        </p:spPr>
        <p:txBody>
          <a:bodyPr vert="horz" wrap="square" lIns="0" tIns="27305" rIns="0" bIns="0" rtlCol="0">
            <a:spAutoFit/>
          </a:bodyPr>
          <a:lstStyle/>
          <a:p>
            <a:pPr marL="144145" marR="300355" indent="414020">
              <a:lnSpc>
                <a:spcPts val="2880"/>
              </a:lnSpc>
              <a:spcBef>
                <a:spcPts val="215"/>
              </a:spcBef>
            </a:pPr>
            <a:r>
              <a:rPr sz="1600" spc="-5" dirty="0">
                <a:latin typeface="微软雅黑" panose="020B0503020204020204" charset="-122"/>
                <a:cs typeface="微软雅黑" panose="020B0503020204020204" charset="-122"/>
              </a:rPr>
              <a:t>在产品研发阶段，利用数字孪生可</a:t>
            </a:r>
            <a:r>
              <a:rPr sz="1600" spc="0" dirty="0">
                <a:latin typeface="微软雅黑" panose="020B0503020204020204" charset="-122"/>
                <a:cs typeface="微软雅黑" panose="020B0503020204020204" charset="-122"/>
              </a:rPr>
              <a:t>以</a:t>
            </a:r>
            <a:r>
              <a:rPr sz="1600" spc="-5" dirty="0">
                <a:latin typeface="微软雅黑" panose="020B0503020204020204" charset="-122"/>
                <a:cs typeface="微软雅黑" panose="020B0503020204020204" charset="-122"/>
              </a:rPr>
              <a:t>提高</a:t>
            </a:r>
            <a:r>
              <a:rPr sz="1600" spc="0" dirty="0">
                <a:latin typeface="微软雅黑" panose="020B0503020204020204" charset="-122"/>
                <a:cs typeface="微软雅黑" panose="020B0503020204020204" charset="-122"/>
              </a:rPr>
              <a:t>设</a:t>
            </a:r>
            <a:r>
              <a:rPr sz="1600" spc="-5" dirty="0">
                <a:latin typeface="微软雅黑" panose="020B0503020204020204" charset="-122"/>
                <a:cs typeface="微软雅黑" panose="020B0503020204020204" charset="-122"/>
              </a:rPr>
              <a:t>计的</a:t>
            </a:r>
            <a:r>
              <a:rPr sz="1600" spc="0" dirty="0">
                <a:latin typeface="微软雅黑" panose="020B0503020204020204" charset="-122"/>
                <a:cs typeface="微软雅黑" panose="020B0503020204020204" charset="-122"/>
              </a:rPr>
              <a:t>准</a:t>
            </a:r>
            <a:r>
              <a:rPr sz="1600" spc="-5" dirty="0">
                <a:latin typeface="微软雅黑" panose="020B0503020204020204" charset="-122"/>
                <a:cs typeface="微软雅黑" panose="020B0503020204020204" charset="-122"/>
              </a:rPr>
              <a:t>确性</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并验</a:t>
            </a:r>
            <a:r>
              <a:rPr sz="1600" spc="0" dirty="0">
                <a:latin typeface="微软雅黑" panose="020B0503020204020204" charset="-122"/>
                <a:cs typeface="微软雅黑" panose="020B0503020204020204" charset="-122"/>
              </a:rPr>
              <a:t>证</a:t>
            </a:r>
            <a:r>
              <a:rPr sz="1600" spc="-5" dirty="0">
                <a:latin typeface="微软雅黑" panose="020B0503020204020204" charset="-122"/>
                <a:cs typeface="微软雅黑" panose="020B0503020204020204" charset="-122"/>
              </a:rPr>
              <a:t>产品</a:t>
            </a:r>
            <a:r>
              <a:rPr sz="1600" spc="0" dirty="0">
                <a:latin typeface="微软雅黑" panose="020B0503020204020204" charset="-122"/>
                <a:cs typeface="微软雅黑" panose="020B0503020204020204" charset="-122"/>
              </a:rPr>
              <a:t>在</a:t>
            </a:r>
            <a:r>
              <a:rPr sz="1600" spc="-5" dirty="0">
                <a:latin typeface="微软雅黑" panose="020B0503020204020204" charset="-122"/>
                <a:cs typeface="微软雅黑" panose="020B0503020204020204" charset="-122"/>
              </a:rPr>
              <a:t>真实</a:t>
            </a:r>
            <a:r>
              <a:rPr sz="1600" spc="0" dirty="0">
                <a:latin typeface="微软雅黑" panose="020B0503020204020204" charset="-122"/>
                <a:cs typeface="微软雅黑" panose="020B0503020204020204" charset="-122"/>
              </a:rPr>
              <a:t>环</a:t>
            </a:r>
            <a:r>
              <a:rPr sz="1600" spc="-5" dirty="0">
                <a:latin typeface="微软雅黑" panose="020B0503020204020204" charset="-122"/>
                <a:cs typeface="微软雅黑" panose="020B0503020204020204" charset="-122"/>
              </a:rPr>
              <a:t>境中</a:t>
            </a:r>
            <a:r>
              <a:rPr sz="1600" spc="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性能</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这个</a:t>
            </a:r>
            <a:r>
              <a:rPr sz="1600" spc="0" dirty="0">
                <a:latin typeface="微软雅黑" panose="020B0503020204020204" charset="-122"/>
                <a:cs typeface="微软雅黑" panose="020B0503020204020204" charset="-122"/>
              </a:rPr>
              <a:t>阶</a:t>
            </a:r>
            <a:r>
              <a:rPr sz="1600" spc="-5" dirty="0">
                <a:latin typeface="微软雅黑" panose="020B0503020204020204" charset="-122"/>
                <a:cs typeface="微软雅黑" panose="020B0503020204020204" charset="-122"/>
              </a:rPr>
              <a:t>段的 数字孪生应用主要体现在以下两个</a:t>
            </a:r>
            <a:r>
              <a:rPr sz="1600" spc="0" dirty="0">
                <a:latin typeface="微软雅黑" panose="020B0503020204020204" charset="-122"/>
                <a:cs typeface="微软雅黑" panose="020B0503020204020204" charset="-122"/>
              </a:rPr>
              <a:t>方</a:t>
            </a:r>
            <a:r>
              <a:rPr sz="1600" spc="-5" dirty="0">
                <a:latin typeface="微软雅黑" panose="020B0503020204020204" charset="-122"/>
                <a:cs typeface="微软雅黑" panose="020B0503020204020204" charset="-122"/>
              </a:rPr>
              <a:t>面：</a:t>
            </a:r>
            <a:endParaRPr sz="1600">
              <a:latin typeface="微软雅黑" panose="020B0503020204020204" charset="-122"/>
              <a:cs typeface="微软雅黑" panose="020B0503020204020204" charset="-122"/>
            </a:endParaRPr>
          </a:p>
        </p:txBody>
      </p:sp>
      <p:sp>
        <p:nvSpPr>
          <p:cNvPr id="3" name="object 3"/>
          <p:cNvSpPr txBox="1"/>
          <p:nvPr/>
        </p:nvSpPr>
        <p:spPr>
          <a:xfrm>
            <a:off x="996492" y="2976752"/>
            <a:ext cx="4777740" cy="2952115"/>
          </a:xfrm>
          <a:prstGeom prst="rect">
            <a:avLst/>
          </a:prstGeom>
        </p:spPr>
        <p:txBody>
          <a:bodyPr vert="horz" wrap="square" lIns="0" tIns="0" rIns="0" bIns="0" rtlCol="0">
            <a:spAutoFit/>
          </a:bodyPr>
          <a:lstStyle/>
          <a:p>
            <a:pPr marL="12700" marR="5080" algn="just">
              <a:lnSpc>
                <a:spcPct val="150000"/>
              </a:lnSpc>
            </a:pPr>
            <a:r>
              <a:rPr sz="1600" b="1" spc="50" dirty="0">
                <a:latin typeface="微软雅黑" panose="020B0503020204020204" charset="-122"/>
                <a:cs typeface="微软雅黑" panose="020B0503020204020204" charset="-122"/>
              </a:rPr>
              <a:t>a）数字模型设计和模拟仿真</a:t>
            </a:r>
            <a:r>
              <a:rPr sz="1600" spc="50" dirty="0">
                <a:latin typeface="微软雅黑" panose="020B0503020204020204" charset="-122"/>
                <a:cs typeface="微软雅黑" panose="020B0503020204020204" charset="-122"/>
              </a:rPr>
              <a:t>。通过构建一个全三维 </a:t>
            </a:r>
            <a:r>
              <a:rPr sz="1600" spc="35" dirty="0">
                <a:latin typeface="微软雅黑" panose="020B0503020204020204" charset="-122"/>
                <a:cs typeface="微软雅黑" panose="020B0503020204020204" charset="-122"/>
              </a:rPr>
              <a:t>标注的产品模型，包</a:t>
            </a:r>
            <a:r>
              <a:rPr sz="1600" spc="45" dirty="0">
                <a:latin typeface="微软雅黑" panose="020B0503020204020204" charset="-122"/>
                <a:cs typeface="微软雅黑" panose="020B0503020204020204" charset="-122"/>
              </a:rPr>
              <a:t>括</a:t>
            </a:r>
            <a:r>
              <a:rPr sz="1600" spc="35" dirty="0">
                <a:latin typeface="微软雅黑" panose="020B0503020204020204" charset="-122"/>
                <a:cs typeface="微软雅黑" panose="020B0503020204020204" charset="-122"/>
              </a:rPr>
              <a:t>“三维设计模型</a:t>
            </a:r>
            <a:r>
              <a:rPr sz="1600" spc="45" dirty="0">
                <a:latin typeface="微软雅黑" panose="020B0503020204020204" charset="-122"/>
                <a:cs typeface="微软雅黑" panose="020B0503020204020204" charset="-122"/>
              </a:rPr>
              <a:t>+</a:t>
            </a:r>
            <a:r>
              <a:rPr sz="1600" spc="35" dirty="0">
                <a:latin typeface="微软雅黑" panose="020B0503020204020204" charset="-122"/>
                <a:cs typeface="微软雅黑" panose="020B0503020204020204" charset="-122"/>
              </a:rPr>
              <a:t>产品制造信 </a:t>
            </a:r>
            <a:r>
              <a:rPr sz="1600" spc="-10" dirty="0">
                <a:latin typeface="微软雅黑" panose="020B0503020204020204" charset="-122"/>
                <a:cs typeface="微软雅黑" panose="020B0503020204020204" charset="-122"/>
              </a:rPr>
              <a:t>息 </a:t>
            </a:r>
            <a:r>
              <a:rPr sz="1600" spc="-5" dirty="0">
                <a:latin typeface="微软雅黑" panose="020B0503020204020204" charset="-122"/>
                <a:cs typeface="微软雅黑" panose="020B0503020204020204" charset="-122"/>
              </a:rPr>
              <a:t>( </a:t>
            </a:r>
            <a:r>
              <a:rPr sz="1600" spc="-10" dirty="0">
                <a:latin typeface="微软雅黑" panose="020B0503020204020204" charset="-122"/>
                <a:cs typeface="微软雅黑" panose="020B0503020204020204" charset="-122"/>
              </a:rPr>
              <a:t>Product </a:t>
            </a:r>
            <a:r>
              <a:rPr sz="1600" spc="-5" dirty="0">
                <a:latin typeface="微软雅黑" panose="020B0503020204020204" charset="-122"/>
                <a:cs typeface="微软雅黑" panose="020B0503020204020204" charset="-122"/>
              </a:rPr>
              <a:t>Manufacturing Information, PMI  </a:t>
            </a:r>
            <a:r>
              <a:rPr sz="1600" spc="65" dirty="0">
                <a:latin typeface="微软雅黑" panose="020B0503020204020204" charset="-122"/>
                <a:cs typeface="微软雅黑" panose="020B0503020204020204" charset="-122"/>
              </a:rPr>
              <a:t> </a:t>
            </a:r>
            <a:r>
              <a:rPr sz="1600" spc="-1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12700" marR="13335" algn="just">
              <a:lnSpc>
                <a:spcPct val="150000"/>
              </a:lnSpc>
            </a:pPr>
            <a:r>
              <a:rPr sz="1600" spc="10" dirty="0">
                <a:latin typeface="微软雅黑" panose="020B0503020204020204" charset="-122"/>
                <a:cs typeface="微软雅黑" panose="020B0503020204020204" charset="-122"/>
              </a:rPr>
              <a:t>关联</a:t>
            </a:r>
            <a:r>
              <a:rPr sz="1600" spc="25" dirty="0">
                <a:latin typeface="微软雅黑" panose="020B0503020204020204" charset="-122"/>
                <a:cs typeface="微软雅黑" panose="020B0503020204020204" charset="-122"/>
              </a:rPr>
              <a:t>属</a:t>
            </a:r>
            <a:r>
              <a:rPr sz="1600" spc="20" dirty="0">
                <a:latin typeface="微软雅黑" panose="020B0503020204020204" charset="-122"/>
                <a:cs typeface="微软雅黑" panose="020B0503020204020204" charset="-122"/>
              </a:rPr>
              <a:t>性</a:t>
            </a:r>
            <a:r>
              <a:rPr sz="1600" spc="25"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等</a:t>
            </a:r>
            <a:r>
              <a:rPr sz="1600" spc="25"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物理</a:t>
            </a:r>
            <a:r>
              <a:rPr sz="1600" spc="25" dirty="0">
                <a:latin typeface="微软雅黑" panose="020B0503020204020204" charset="-122"/>
                <a:cs typeface="微软雅黑" panose="020B0503020204020204" charset="-122"/>
              </a:rPr>
              <a:t>产</a:t>
            </a:r>
            <a:r>
              <a:rPr sz="1600" spc="10" dirty="0">
                <a:latin typeface="微软雅黑" panose="020B0503020204020204" charset="-122"/>
                <a:cs typeface="微软雅黑" panose="020B0503020204020204" charset="-122"/>
              </a:rPr>
              <a:t>品</a:t>
            </a:r>
            <a:r>
              <a:rPr sz="1600" spc="25" dirty="0">
                <a:latin typeface="微软雅黑" panose="020B0503020204020204" charset="-122"/>
                <a:cs typeface="微软雅黑" panose="020B0503020204020204" charset="-122"/>
              </a:rPr>
              <a:t>的</a:t>
            </a:r>
            <a:r>
              <a:rPr sz="1600" spc="10" dirty="0">
                <a:latin typeface="微软雅黑" panose="020B0503020204020204" charset="-122"/>
                <a:cs typeface="微软雅黑" panose="020B0503020204020204" charset="-122"/>
              </a:rPr>
              <a:t>几</a:t>
            </a:r>
            <a:r>
              <a:rPr sz="1600" spc="25" dirty="0">
                <a:latin typeface="微软雅黑" panose="020B0503020204020204" charset="-122"/>
                <a:cs typeface="微软雅黑" panose="020B0503020204020204" charset="-122"/>
              </a:rPr>
              <a:t>何</a:t>
            </a:r>
            <a:r>
              <a:rPr sz="1600" spc="10" dirty="0">
                <a:latin typeface="微软雅黑" panose="020B0503020204020204" charset="-122"/>
                <a:cs typeface="微软雅黑" panose="020B0503020204020204" charset="-122"/>
              </a:rPr>
              <a:t>尺</a:t>
            </a:r>
            <a:r>
              <a:rPr sz="1600" spc="25" dirty="0">
                <a:latin typeface="微软雅黑" panose="020B0503020204020204" charset="-122"/>
                <a:cs typeface="微软雅黑" panose="020B0503020204020204" charset="-122"/>
              </a:rPr>
              <a:t>寸、</a:t>
            </a:r>
            <a:r>
              <a:rPr sz="1600" spc="10" dirty="0">
                <a:latin typeface="微软雅黑" panose="020B0503020204020204" charset="-122"/>
                <a:cs typeface="微软雅黑" panose="020B0503020204020204" charset="-122"/>
              </a:rPr>
              <a:t>表</a:t>
            </a:r>
            <a:r>
              <a:rPr sz="1600" spc="25" dirty="0">
                <a:latin typeface="微软雅黑" panose="020B0503020204020204" charset="-122"/>
                <a:cs typeface="微软雅黑" panose="020B0503020204020204" charset="-122"/>
              </a:rPr>
              <a:t>面</a:t>
            </a:r>
            <a:r>
              <a:rPr sz="1600" spc="10" dirty="0">
                <a:latin typeface="微软雅黑" panose="020B0503020204020204" charset="-122"/>
                <a:cs typeface="微软雅黑" panose="020B0503020204020204" charset="-122"/>
              </a:rPr>
              <a:t>粗</a:t>
            </a:r>
            <a:r>
              <a:rPr sz="1600" spc="25" dirty="0">
                <a:latin typeface="微软雅黑" panose="020B0503020204020204" charset="-122"/>
                <a:cs typeface="微软雅黑" panose="020B0503020204020204" charset="-122"/>
              </a:rPr>
              <a:t>糙度</a:t>
            </a:r>
            <a:r>
              <a:rPr sz="1600" spc="-5" dirty="0">
                <a:latin typeface="微软雅黑" panose="020B0503020204020204" charset="-122"/>
                <a:cs typeface="微软雅黑" panose="020B0503020204020204" charset="-122"/>
              </a:rPr>
              <a:t>、 </a:t>
            </a:r>
            <a:r>
              <a:rPr sz="1600" spc="10" dirty="0">
                <a:latin typeface="微软雅黑" panose="020B0503020204020204" charset="-122"/>
                <a:cs typeface="微软雅黑" panose="020B0503020204020204" charset="-122"/>
              </a:rPr>
              <a:t>表面</a:t>
            </a:r>
            <a:r>
              <a:rPr sz="1600" spc="25" dirty="0">
                <a:latin typeface="微软雅黑" panose="020B0503020204020204" charset="-122"/>
                <a:cs typeface="微软雅黑" panose="020B0503020204020204" charset="-122"/>
              </a:rPr>
              <a:t>处</a:t>
            </a:r>
            <a:r>
              <a:rPr sz="1600" spc="10" dirty="0">
                <a:latin typeface="微软雅黑" panose="020B0503020204020204" charset="-122"/>
                <a:cs typeface="微软雅黑" panose="020B0503020204020204" charset="-122"/>
              </a:rPr>
              <a:t>理</a:t>
            </a:r>
            <a:r>
              <a:rPr sz="1600" spc="25" dirty="0">
                <a:latin typeface="微软雅黑" panose="020B0503020204020204" charset="-122"/>
                <a:cs typeface="微软雅黑" panose="020B0503020204020204" charset="-122"/>
              </a:rPr>
              <a:t>方法、</a:t>
            </a:r>
            <a:r>
              <a:rPr sz="1600" spc="10" dirty="0">
                <a:latin typeface="微软雅黑" panose="020B0503020204020204" charset="-122"/>
                <a:cs typeface="微软雅黑" panose="020B0503020204020204" charset="-122"/>
              </a:rPr>
              <a:t>焊接</a:t>
            </a:r>
            <a:r>
              <a:rPr sz="1600" spc="25" dirty="0">
                <a:latin typeface="微软雅黑" panose="020B0503020204020204" charset="-122"/>
                <a:cs typeface="微软雅黑" panose="020B0503020204020204" charset="-122"/>
              </a:rPr>
              <a:t>符号、</a:t>
            </a:r>
            <a:r>
              <a:rPr sz="1600" spc="10" dirty="0">
                <a:latin typeface="微软雅黑" panose="020B0503020204020204" charset="-122"/>
                <a:cs typeface="微软雅黑" panose="020B0503020204020204" charset="-122"/>
              </a:rPr>
              <a:t>技</a:t>
            </a:r>
            <a:r>
              <a:rPr sz="1600" spc="25" dirty="0">
                <a:latin typeface="微软雅黑" panose="020B0503020204020204" charset="-122"/>
                <a:cs typeface="微软雅黑" panose="020B0503020204020204" charset="-122"/>
              </a:rPr>
              <a:t>术</a:t>
            </a:r>
            <a:r>
              <a:rPr sz="1600" spc="10" dirty="0">
                <a:latin typeface="微软雅黑" panose="020B0503020204020204" charset="-122"/>
                <a:cs typeface="微软雅黑" panose="020B0503020204020204" charset="-122"/>
              </a:rPr>
              <a:t>要</a:t>
            </a:r>
            <a:r>
              <a:rPr sz="1600" spc="20" dirty="0">
                <a:latin typeface="微软雅黑" panose="020B0503020204020204" charset="-122"/>
                <a:cs typeface="微软雅黑" panose="020B0503020204020204" charset="-122"/>
              </a:rPr>
              <a:t>求</a:t>
            </a:r>
            <a:r>
              <a:rPr sz="1600" spc="25"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工</a:t>
            </a:r>
            <a:r>
              <a:rPr sz="1600" spc="25" dirty="0">
                <a:latin typeface="微软雅黑" panose="020B0503020204020204" charset="-122"/>
                <a:cs typeface="微软雅黑" panose="020B0503020204020204" charset="-122"/>
              </a:rPr>
              <a:t>艺</a:t>
            </a:r>
            <a:r>
              <a:rPr sz="1600" spc="10" dirty="0">
                <a:latin typeface="微软雅黑" panose="020B0503020204020204" charset="-122"/>
                <a:cs typeface="微软雅黑" panose="020B0503020204020204" charset="-122"/>
              </a:rPr>
              <a:t>注</a:t>
            </a:r>
            <a:r>
              <a:rPr sz="1600" spc="25" dirty="0">
                <a:latin typeface="微软雅黑" panose="020B0503020204020204" charset="-122"/>
                <a:cs typeface="微软雅黑" panose="020B0503020204020204" charset="-122"/>
              </a:rPr>
              <a:t>释</a:t>
            </a:r>
            <a:r>
              <a:rPr sz="1600" spc="10" dirty="0">
                <a:latin typeface="微软雅黑" panose="020B0503020204020204" charset="-122"/>
                <a:cs typeface="微软雅黑" panose="020B0503020204020204" charset="-122"/>
              </a:rPr>
              <a:t>及</a:t>
            </a:r>
            <a:r>
              <a:rPr sz="1600" spc="-5" dirty="0">
                <a:latin typeface="微软雅黑" panose="020B0503020204020204" charset="-122"/>
                <a:cs typeface="微软雅黑" panose="020B0503020204020204" charset="-122"/>
              </a:rPr>
              <a:t>材 </a:t>
            </a:r>
            <a:r>
              <a:rPr sz="1600" spc="15" dirty="0">
                <a:latin typeface="微软雅黑" panose="020B0503020204020204" charset="-122"/>
                <a:cs typeface="微软雅黑" panose="020B0503020204020204" charset="-122"/>
              </a:rPr>
              <a:t>料明</a:t>
            </a:r>
            <a:r>
              <a:rPr sz="1600" spc="25" dirty="0">
                <a:latin typeface="微软雅黑" panose="020B0503020204020204" charset="-122"/>
                <a:cs typeface="微软雅黑" panose="020B0503020204020204" charset="-122"/>
              </a:rPr>
              <a:t>细</a:t>
            </a:r>
            <a:r>
              <a:rPr sz="1600" spc="15" dirty="0">
                <a:latin typeface="微软雅黑" panose="020B0503020204020204" charset="-122"/>
                <a:cs typeface="微软雅黑" panose="020B0503020204020204" charset="-122"/>
              </a:rPr>
              <a:t>表</a:t>
            </a:r>
            <a:r>
              <a:rPr sz="1600" spc="25" dirty="0">
                <a:latin typeface="微软雅黑" panose="020B0503020204020204" charset="-122"/>
                <a:cs typeface="微软雅黑" panose="020B0503020204020204" charset="-122"/>
              </a:rPr>
              <a:t>等</a:t>
            </a:r>
            <a:r>
              <a:rPr sz="1600" spc="15" dirty="0">
                <a:latin typeface="微软雅黑" panose="020B0503020204020204" charset="-122"/>
                <a:cs typeface="微软雅黑" panose="020B0503020204020204" charset="-122"/>
              </a:rPr>
              <a:t>模</a:t>
            </a:r>
            <a:r>
              <a:rPr sz="1600" spc="25" dirty="0">
                <a:latin typeface="微软雅黑" panose="020B0503020204020204" charset="-122"/>
                <a:cs typeface="微软雅黑" panose="020B0503020204020204" charset="-122"/>
              </a:rPr>
              <a:t>拟</a:t>
            </a:r>
            <a:r>
              <a:rPr sz="1600" spc="15" dirty="0">
                <a:latin typeface="微软雅黑" panose="020B0503020204020204" charset="-122"/>
                <a:cs typeface="微软雅黑" panose="020B0503020204020204" charset="-122"/>
              </a:rPr>
              <a:t>仿</a:t>
            </a:r>
            <a:r>
              <a:rPr sz="1600" spc="25" dirty="0">
                <a:latin typeface="微软雅黑" panose="020B0503020204020204" charset="-122"/>
                <a:cs typeface="微软雅黑" panose="020B0503020204020204" charset="-122"/>
              </a:rPr>
              <a:t>真</a:t>
            </a:r>
            <a:r>
              <a:rPr sz="1600" spc="30"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一</a:t>
            </a:r>
            <a:r>
              <a:rPr sz="1600" spc="25" dirty="0">
                <a:latin typeface="微软雅黑" panose="020B0503020204020204" charset="-122"/>
                <a:cs typeface="微软雅黑" panose="020B0503020204020204" charset="-122"/>
              </a:rPr>
              <a:t>系</a:t>
            </a:r>
            <a:r>
              <a:rPr sz="1600" spc="15" dirty="0">
                <a:latin typeface="微软雅黑" panose="020B0503020204020204" charset="-122"/>
                <a:cs typeface="微软雅黑" panose="020B0503020204020204" charset="-122"/>
              </a:rPr>
              <a:t>列</a:t>
            </a:r>
            <a:r>
              <a:rPr sz="1600" spc="25" dirty="0">
                <a:latin typeface="微软雅黑" panose="020B0503020204020204" charset="-122"/>
                <a:cs typeface="微软雅黑" panose="020B0503020204020204" charset="-122"/>
              </a:rPr>
              <a:t>可</a:t>
            </a:r>
            <a:r>
              <a:rPr sz="1600" spc="15" dirty="0">
                <a:latin typeface="微软雅黑" panose="020B0503020204020204" charset="-122"/>
                <a:cs typeface="微软雅黑" panose="020B0503020204020204" charset="-122"/>
              </a:rPr>
              <a:t>重</a:t>
            </a:r>
            <a:r>
              <a:rPr sz="1600" spc="20" dirty="0">
                <a:latin typeface="微软雅黑" panose="020B0503020204020204" charset="-122"/>
                <a:cs typeface="微软雅黑" panose="020B0503020204020204" charset="-122"/>
              </a:rPr>
              <a:t>复</a:t>
            </a:r>
            <a:r>
              <a:rPr sz="1600" spc="25"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可</a:t>
            </a:r>
            <a:r>
              <a:rPr sz="1600" spc="25" dirty="0">
                <a:latin typeface="微软雅黑" panose="020B0503020204020204" charset="-122"/>
                <a:cs typeface="微软雅黑" panose="020B0503020204020204" charset="-122"/>
              </a:rPr>
              <a:t>变</a:t>
            </a:r>
            <a:r>
              <a:rPr sz="1600" spc="15" dirty="0">
                <a:latin typeface="微软雅黑" panose="020B0503020204020204" charset="-122"/>
                <a:cs typeface="微软雅黑" panose="020B0503020204020204" charset="-122"/>
              </a:rPr>
              <a:t>参</a:t>
            </a:r>
            <a:r>
              <a:rPr sz="1600" spc="35" dirty="0">
                <a:latin typeface="微软雅黑" panose="020B0503020204020204" charset="-122"/>
                <a:cs typeface="微软雅黑" panose="020B0503020204020204" charset="-122"/>
              </a:rPr>
              <a:t>数</a:t>
            </a:r>
            <a:r>
              <a:rPr sz="1600" spc="1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可 </a:t>
            </a:r>
            <a:r>
              <a:rPr sz="1600" spc="10" dirty="0">
                <a:latin typeface="微软雅黑" panose="020B0503020204020204" charset="-122"/>
                <a:cs typeface="微软雅黑" panose="020B0503020204020204" charset="-122"/>
              </a:rPr>
              <a:t>加速</a:t>
            </a:r>
            <a:r>
              <a:rPr sz="1600" spc="25" dirty="0">
                <a:latin typeface="微软雅黑" panose="020B0503020204020204" charset="-122"/>
                <a:cs typeface="微软雅黑" panose="020B0503020204020204" charset="-122"/>
              </a:rPr>
              <a:t>的</a:t>
            </a:r>
            <a:r>
              <a:rPr sz="1600" spc="10" dirty="0">
                <a:latin typeface="微软雅黑" panose="020B0503020204020204" charset="-122"/>
                <a:cs typeface="微软雅黑" panose="020B0503020204020204" charset="-122"/>
              </a:rPr>
              <a:t>仿</a:t>
            </a:r>
            <a:r>
              <a:rPr sz="1600" spc="25" dirty="0">
                <a:latin typeface="微软雅黑" panose="020B0503020204020204" charset="-122"/>
                <a:cs typeface="微软雅黑" panose="020B0503020204020204" charset="-122"/>
              </a:rPr>
              <a:t>真</a:t>
            </a:r>
            <a:r>
              <a:rPr sz="1600" spc="10" dirty="0">
                <a:latin typeface="微软雅黑" panose="020B0503020204020204" charset="-122"/>
                <a:cs typeface="微软雅黑" panose="020B0503020204020204" charset="-122"/>
              </a:rPr>
              <a:t>实</a:t>
            </a:r>
            <a:r>
              <a:rPr sz="1600" spc="30" dirty="0">
                <a:latin typeface="微软雅黑" panose="020B0503020204020204" charset="-122"/>
                <a:cs typeface="微软雅黑" panose="020B0503020204020204" charset="-122"/>
              </a:rPr>
              <a:t>验</a:t>
            </a:r>
            <a:r>
              <a:rPr sz="1600" spc="10" dirty="0">
                <a:latin typeface="微软雅黑" panose="020B0503020204020204" charset="-122"/>
                <a:cs typeface="微软雅黑" panose="020B0503020204020204" charset="-122"/>
              </a:rPr>
              <a:t>，验</a:t>
            </a:r>
            <a:r>
              <a:rPr sz="1600" spc="25" dirty="0">
                <a:latin typeface="微软雅黑" panose="020B0503020204020204" charset="-122"/>
                <a:cs typeface="微软雅黑" panose="020B0503020204020204" charset="-122"/>
              </a:rPr>
              <a:t>证</a:t>
            </a:r>
            <a:r>
              <a:rPr sz="1600" spc="10" dirty="0">
                <a:latin typeface="微软雅黑" panose="020B0503020204020204" charset="-122"/>
                <a:cs typeface="微软雅黑" panose="020B0503020204020204" charset="-122"/>
              </a:rPr>
              <a:t>产</a:t>
            </a:r>
            <a:r>
              <a:rPr sz="1600" spc="25" dirty="0">
                <a:latin typeface="微软雅黑" panose="020B0503020204020204" charset="-122"/>
                <a:cs typeface="微软雅黑" panose="020B0503020204020204" charset="-122"/>
              </a:rPr>
              <a:t>品</a:t>
            </a:r>
            <a:r>
              <a:rPr sz="1600" spc="10" dirty="0">
                <a:latin typeface="微软雅黑" panose="020B0503020204020204" charset="-122"/>
                <a:cs typeface="微软雅黑" panose="020B0503020204020204" charset="-122"/>
              </a:rPr>
              <a:t>在</a:t>
            </a:r>
            <a:r>
              <a:rPr sz="1600" spc="25" dirty="0">
                <a:latin typeface="微软雅黑" panose="020B0503020204020204" charset="-122"/>
                <a:cs typeface="微软雅黑" panose="020B0503020204020204" charset="-122"/>
              </a:rPr>
              <a:t>不</a:t>
            </a:r>
            <a:r>
              <a:rPr sz="1600" spc="10" dirty="0">
                <a:latin typeface="微软雅黑" panose="020B0503020204020204" charset="-122"/>
                <a:cs typeface="微软雅黑" panose="020B0503020204020204" charset="-122"/>
              </a:rPr>
              <a:t>同外</a:t>
            </a:r>
            <a:r>
              <a:rPr sz="1600" spc="25" dirty="0">
                <a:latin typeface="微软雅黑" panose="020B0503020204020204" charset="-122"/>
                <a:cs typeface="微软雅黑" panose="020B0503020204020204" charset="-122"/>
              </a:rPr>
              <a:t>部</a:t>
            </a:r>
            <a:r>
              <a:rPr sz="1600" spc="10" dirty="0">
                <a:latin typeface="微软雅黑" panose="020B0503020204020204" charset="-122"/>
                <a:cs typeface="微软雅黑" panose="020B0503020204020204" charset="-122"/>
              </a:rPr>
              <a:t>环</a:t>
            </a:r>
            <a:r>
              <a:rPr sz="1600" spc="25" dirty="0">
                <a:latin typeface="微软雅黑" panose="020B0503020204020204" charset="-122"/>
                <a:cs typeface="微软雅黑" panose="020B0503020204020204" charset="-122"/>
              </a:rPr>
              <a:t>境</a:t>
            </a:r>
            <a:r>
              <a:rPr sz="1600" spc="10" dirty="0">
                <a:latin typeface="微软雅黑" panose="020B0503020204020204" charset="-122"/>
                <a:cs typeface="微软雅黑" panose="020B0503020204020204" charset="-122"/>
              </a:rPr>
              <a:t>下</a:t>
            </a:r>
            <a:r>
              <a:rPr sz="1600" spc="25" dirty="0">
                <a:latin typeface="微软雅黑" panose="020B0503020204020204" charset="-122"/>
                <a:cs typeface="微软雅黑" panose="020B0503020204020204" charset="-122"/>
              </a:rPr>
              <a:t>的</a:t>
            </a:r>
            <a:r>
              <a:rPr sz="1600" spc="10" dirty="0">
                <a:latin typeface="微软雅黑" panose="020B0503020204020204" charset="-122"/>
                <a:cs typeface="微软雅黑" panose="020B0503020204020204" charset="-122"/>
              </a:rPr>
              <a:t>性</a:t>
            </a:r>
            <a:r>
              <a:rPr sz="1600" spc="-5" dirty="0">
                <a:latin typeface="微软雅黑" panose="020B0503020204020204" charset="-122"/>
                <a:cs typeface="微软雅黑" panose="020B0503020204020204" charset="-122"/>
              </a:rPr>
              <a:t>能 和表现，在设计阶段就能验证产品</a:t>
            </a:r>
            <a:r>
              <a:rPr sz="1600" spc="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适应</a:t>
            </a:r>
            <a:r>
              <a:rPr sz="1600" spc="5" dirty="0">
                <a:latin typeface="微软雅黑" panose="020B0503020204020204" charset="-122"/>
                <a:cs typeface="微软雅黑" panose="020B0503020204020204" charset="-122"/>
              </a:rPr>
              <a:t>性</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4" name="object 4"/>
          <p:cNvSpPr/>
          <p:nvPr/>
        </p:nvSpPr>
        <p:spPr>
          <a:xfrm>
            <a:off x="6181344" y="2845307"/>
            <a:ext cx="4738115" cy="3144011"/>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title"/>
          </p:nvPr>
        </p:nvSpPr>
        <p:spPr>
          <a:xfrm>
            <a:off x="2950210" y="1174750"/>
            <a:ext cx="6608445"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-（1）</a:t>
            </a:r>
            <a:r>
              <a:rPr spc="-15" dirty="0"/>
              <a:t>智</a:t>
            </a:r>
            <a:r>
              <a:rPr dirty="0"/>
              <a:t>能研发</a:t>
            </a:r>
            <a:endParaRPr sz="32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863465" y="1026795"/>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物实例的概念</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3142488" y="4750434"/>
            <a:ext cx="1257300" cy="110934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142488" y="4593335"/>
            <a:ext cx="1257300" cy="31432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3142488" y="4593335"/>
            <a:ext cx="1257300" cy="314325"/>
          </a:xfrm>
          <a:custGeom>
            <a:avLst/>
            <a:gdLst/>
            <a:ahLst/>
            <a:cxnLst/>
            <a:rect l="l" t="t" r="r" b="b"/>
            <a:pathLst>
              <a:path w="1257300" h="314325">
                <a:moveTo>
                  <a:pt x="1257300" y="157099"/>
                </a:moveTo>
                <a:lnTo>
                  <a:pt x="1240698" y="193160"/>
                </a:lnTo>
                <a:lnTo>
                  <a:pt x="1193407" y="226258"/>
                </a:lnTo>
                <a:lnTo>
                  <a:pt x="1119200" y="255450"/>
                </a:lnTo>
                <a:lnTo>
                  <a:pt x="1073181" y="268287"/>
                </a:lnTo>
                <a:lnTo>
                  <a:pt x="1021848" y="279795"/>
                </a:lnTo>
                <a:lnTo>
                  <a:pt x="965672" y="289855"/>
                </a:lnTo>
                <a:lnTo>
                  <a:pt x="905124" y="298350"/>
                </a:lnTo>
                <a:lnTo>
                  <a:pt x="840677" y="305162"/>
                </a:lnTo>
                <a:lnTo>
                  <a:pt x="772801" y="310174"/>
                </a:lnTo>
                <a:lnTo>
                  <a:pt x="701968" y="313267"/>
                </a:lnTo>
                <a:lnTo>
                  <a:pt x="628650" y="314325"/>
                </a:lnTo>
                <a:lnTo>
                  <a:pt x="555331" y="313267"/>
                </a:lnTo>
                <a:lnTo>
                  <a:pt x="484498" y="310174"/>
                </a:lnTo>
                <a:lnTo>
                  <a:pt x="416622" y="305162"/>
                </a:lnTo>
                <a:lnTo>
                  <a:pt x="352175" y="298350"/>
                </a:lnTo>
                <a:lnTo>
                  <a:pt x="291627" y="289855"/>
                </a:lnTo>
                <a:lnTo>
                  <a:pt x="235451" y="279795"/>
                </a:lnTo>
                <a:lnTo>
                  <a:pt x="184118" y="268287"/>
                </a:lnTo>
                <a:lnTo>
                  <a:pt x="138099" y="255450"/>
                </a:lnTo>
                <a:lnTo>
                  <a:pt x="97867" y="241401"/>
                </a:lnTo>
                <a:lnTo>
                  <a:pt x="36646" y="210138"/>
                </a:lnTo>
                <a:lnTo>
                  <a:pt x="4229" y="175441"/>
                </a:lnTo>
                <a:lnTo>
                  <a:pt x="0" y="157099"/>
                </a:lnTo>
                <a:lnTo>
                  <a:pt x="4229" y="138782"/>
                </a:lnTo>
                <a:lnTo>
                  <a:pt x="36646" y="104124"/>
                </a:lnTo>
                <a:lnTo>
                  <a:pt x="97867" y="72889"/>
                </a:lnTo>
                <a:lnTo>
                  <a:pt x="138099" y="58850"/>
                </a:lnTo>
                <a:lnTo>
                  <a:pt x="184118" y="46021"/>
                </a:lnTo>
                <a:lnTo>
                  <a:pt x="235451" y="34519"/>
                </a:lnTo>
                <a:lnTo>
                  <a:pt x="291627" y="24463"/>
                </a:lnTo>
                <a:lnTo>
                  <a:pt x="352175" y="15971"/>
                </a:lnTo>
                <a:lnTo>
                  <a:pt x="416622" y="9161"/>
                </a:lnTo>
                <a:lnTo>
                  <a:pt x="484498" y="4150"/>
                </a:lnTo>
                <a:lnTo>
                  <a:pt x="555331" y="1057"/>
                </a:lnTo>
                <a:lnTo>
                  <a:pt x="628650" y="0"/>
                </a:lnTo>
                <a:lnTo>
                  <a:pt x="701968" y="1057"/>
                </a:lnTo>
                <a:lnTo>
                  <a:pt x="772801" y="4150"/>
                </a:lnTo>
                <a:lnTo>
                  <a:pt x="840677" y="9161"/>
                </a:lnTo>
                <a:lnTo>
                  <a:pt x="905124" y="15971"/>
                </a:lnTo>
                <a:lnTo>
                  <a:pt x="965672" y="24463"/>
                </a:lnTo>
                <a:lnTo>
                  <a:pt x="1021848" y="34519"/>
                </a:lnTo>
                <a:lnTo>
                  <a:pt x="1073181" y="46021"/>
                </a:lnTo>
                <a:lnTo>
                  <a:pt x="1119200" y="58850"/>
                </a:lnTo>
                <a:lnTo>
                  <a:pt x="1159432" y="72889"/>
                </a:lnTo>
                <a:lnTo>
                  <a:pt x="1220653" y="104124"/>
                </a:lnTo>
                <a:lnTo>
                  <a:pt x="1253070" y="138782"/>
                </a:lnTo>
                <a:lnTo>
                  <a:pt x="1257300" y="157099"/>
                </a:lnTo>
                <a:close/>
              </a:path>
            </a:pathLst>
          </a:custGeom>
          <a:ln w="6096">
            <a:solidFill>
              <a:srgbClr val="EC7C30"/>
            </a:solidFill>
          </a:ln>
        </p:spPr>
        <p:txBody>
          <a:bodyPr wrap="square" lIns="0" tIns="0" rIns="0" bIns="0" rtlCol="0"/>
          <a:lstStyle/>
          <a:p>
            <a:endParaRPr>
              <a:solidFill>
                <a:prstClr val="black"/>
              </a:solidFill>
            </a:endParaRPr>
          </a:p>
        </p:txBody>
      </p:sp>
      <p:sp>
        <p:nvSpPr>
          <p:cNvPr id="9" name="object 9"/>
          <p:cNvSpPr/>
          <p:nvPr/>
        </p:nvSpPr>
        <p:spPr>
          <a:xfrm>
            <a:off x="3142488" y="4750434"/>
            <a:ext cx="1257300" cy="1109345"/>
          </a:xfrm>
          <a:custGeom>
            <a:avLst/>
            <a:gdLst/>
            <a:ahLst/>
            <a:cxnLst/>
            <a:rect l="l" t="t" r="r" b="b"/>
            <a:pathLst>
              <a:path w="1257300" h="1109345">
                <a:moveTo>
                  <a:pt x="1257300" y="0"/>
                </a:moveTo>
                <a:lnTo>
                  <a:pt x="1257300" y="952182"/>
                </a:lnTo>
                <a:lnTo>
                  <a:pt x="1253070" y="970509"/>
                </a:lnTo>
                <a:lnTo>
                  <a:pt x="1220653" y="1005184"/>
                </a:lnTo>
                <a:lnTo>
                  <a:pt x="1159432" y="1036432"/>
                </a:lnTo>
                <a:lnTo>
                  <a:pt x="1119200" y="1050476"/>
                </a:lnTo>
                <a:lnTo>
                  <a:pt x="1073181" y="1063310"/>
                </a:lnTo>
                <a:lnTo>
                  <a:pt x="1021848" y="1074816"/>
                </a:lnTo>
                <a:lnTo>
                  <a:pt x="965672" y="1084875"/>
                </a:lnTo>
                <a:lnTo>
                  <a:pt x="905124" y="1093369"/>
                </a:lnTo>
                <a:lnTo>
                  <a:pt x="840677" y="1100181"/>
                </a:lnTo>
                <a:lnTo>
                  <a:pt x="772801" y="1105193"/>
                </a:lnTo>
                <a:lnTo>
                  <a:pt x="701968" y="1108287"/>
                </a:lnTo>
                <a:lnTo>
                  <a:pt x="628650" y="1109345"/>
                </a:lnTo>
                <a:lnTo>
                  <a:pt x="555331" y="1108287"/>
                </a:lnTo>
                <a:lnTo>
                  <a:pt x="484498" y="1105193"/>
                </a:lnTo>
                <a:lnTo>
                  <a:pt x="416622" y="1100181"/>
                </a:lnTo>
                <a:lnTo>
                  <a:pt x="352175" y="1093369"/>
                </a:lnTo>
                <a:lnTo>
                  <a:pt x="291627" y="1084875"/>
                </a:lnTo>
                <a:lnTo>
                  <a:pt x="235451" y="1074816"/>
                </a:lnTo>
                <a:lnTo>
                  <a:pt x="184118" y="1063310"/>
                </a:lnTo>
                <a:lnTo>
                  <a:pt x="138099" y="1050476"/>
                </a:lnTo>
                <a:lnTo>
                  <a:pt x="97867" y="1036432"/>
                </a:lnTo>
                <a:lnTo>
                  <a:pt x="36646" y="1005184"/>
                </a:lnTo>
                <a:lnTo>
                  <a:pt x="4229" y="970509"/>
                </a:lnTo>
                <a:lnTo>
                  <a:pt x="0" y="952182"/>
                </a:lnTo>
                <a:lnTo>
                  <a:pt x="0" y="0"/>
                </a:lnTo>
              </a:path>
            </a:pathLst>
          </a:custGeom>
          <a:ln w="6096">
            <a:solidFill>
              <a:srgbClr val="EC7C30"/>
            </a:solidFill>
          </a:ln>
        </p:spPr>
        <p:txBody>
          <a:bodyPr wrap="square" lIns="0" tIns="0" rIns="0" bIns="0" rtlCol="0"/>
          <a:lstStyle/>
          <a:p>
            <a:endParaRPr>
              <a:solidFill>
                <a:prstClr val="black"/>
              </a:solidFill>
            </a:endParaRPr>
          </a:p>
        </p:txBody>
      </p:sp>
      <p:sp>
        <p:nvSpPr>
          <p:cNvPr id="10" name="object 10"/>
          <p:cNvSpPr/>
          <p:nvPr/>
        </p:nvSpPr>
        <p:spPr>
          <a:xfrm>
            <a:off x="7495031" y="4750434"/>
            <a:ext cx="1257300" cy="110934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7495031" y="4593335"/>
            <a:ext cx="1257300" cy="31432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7495031" y="4593335"/>
            <a:ext cx="1257300" cy="314325"/>
          </a:xfrm>
          <a:custGeom>
            <a:avLst/>
            <a:gdLst/>
            <a:ahLst/>
            <a:cxnLst/>
            <a:rect l="l" t="t" r="r" b="b"/>
            <a:pathLst>
              <a:path w="1257300" h="314325">
                <a:moveTo>
                  <a:pt x="1257300" y="157099"/>
                </a:moveTo>
                <a:lnTo>
                  <a:pt x="1240698" y="193160"/>
                </a:lnTo>
                <a:lnTo>
                  <a:pt x="1193407" y="226258"/>
                </a:lnTo>
                <a:lnTo>
                  <a:pt x="1119200" y="255450"/>
                </a:lnTo>
                <a:lnTo>
                  <a:pt x="1073181" y="268287"/>
                </a:lnTo>
                <a:lnTo>
                  <a:pt x="1021848" y="279795"/>
                </a:lnTo>
                <a:lnTo>
                  <a:pt x="965672" y="289855"/>
                </a:lnTo>
                <a:lnTo>
                  <a:pt x="905124" y="298350"/>
                </a:lnTo>
                <a:lnTo>
                  <a:pt x="840677" y="305162"/>
                </a:lnTo>
                <a:lnTo>
                  <a:pt x="772801" y="310174"/>
                </a:lnTo>
                <a:lnTo>
                  <a:pt x="701968" y="313267"/>
                </a:lnTo>
                <a:lnTo>
                  <a:pt x="628650" y="314325"/>
                </a:lnTo>
                <a:lnTo>
                  <a:pt x="555331" y="313267"/>
                </a:lnTo>
                <a:lnTo>
                  <a:pt x="484498" y="310174"/>
                </a:lnTo>
                <a:lnTo>
                  <a:pt x="416622" y="305162"/>
                </a:lnTo>
                <a:lnTo>
                  <a:pt x="352175" y="298350"/>
                </a:lnTo>
                <a:lnTo>
                  <a:pt x="291627" y="289855"/>
                </a:lnTo>
                <a:lnTo>
                  <a:pt x="235451" y="279795"/>
                </a:lnTo>
                <a:lnTo>
                  <a:pt x="184118" y="268287"/>
                </a:lnTo>
                <a:lnTo>
                  <a:pt x="138099" y="255450"/>
                </a:lnTo>
                <a:lnTo>
                  <a:pt x="97867" y="241401"/>
                </a:lnTo>
                <a:lnTo>
                  <a:pt x="36646" y="210138"/>
                </a:lnTo>
                <a:lnTo>
                  <a:pt x="4229" y="175441"/>
                </a:lnTo>
                <a:lnTo>
                  <a:pt x="0" y="157099"/>
                </a:lnTo>
                <a:lnTo>
                  <a:pt x="4229" y="138782"/>
                </a:lnTo>
                <a:lnTo>
                  <a:pt x="36646" y="104124"/>
                </a:lnTo>
                <a:lnTo>
                  <a:pt x="97867" y="72889"/>
                </a:lnTo>
                <a:lnTo>
                  <a:pt x="138099" y="58850"/>
                </a:lnTo>
                <a:lnTo>
                  <a:pt x="184118" y="46021"/>
                </a:lnTo>
                <a:lnTo>
                  <a:pt x="235451" y="34519"/>
                </a:lnTo>
                <a:lnTo>
                  <a:pt x="291627" y="24463"/>
                </a:lnTo>
                <a:lnTo>
                  <a:pt x="352175" y="15971"/>
                </a:lnTo>
                <a:lnTo>
                  <a:pt x="416622" y="9161"/>
                </a:lnTo>
                <a:lnTo>
                  <a:pt x="484498" y="4150"/>
                </a:lnTo>
                <a:lnTo>
                  <a:pt x="555331" y="1057"/>
                </a:lnTo>
                <a:lnTo>
                  <a:pt x="628650" y="0"/>
                </a:lnTo>
                <a:lnTo>
                  <a:pt x="701968" y="1057"/>
                </a:lnTo>
                <a:lnTo>
                  <a:pt x="772801" y="4150"/>
                </a:lnTo>
                <a:lnTo>
                  <a:pt x="840677" y="9161"/>
                </a:lnTo>
                <a:lnTo>
                  <a:pt x="905124" y="15971"/>
                </a:lnTo>
                <a:lnTo>
                  <a:pt x="965672" y="24463"/>
                </a:lnTo>
                <a:lnTo>
                  <a:pt x="1021848" y="34519"/>
                </a:lnTo>
                <a:lnTo>
                  <a:pt x="1073181" y="46021"/>
                </a:lnTo>
                <a:lnTo>
                  <a:pt x="1119200" y="58850"/>
                </a:lnTo>
                <a:lnTo>
                  <a:pt x="1159432" y="72889"/>
                </a:lnTo>
                <a:lnTo>
                  <a:pt x="1220653" y="104124"/>
                </a:lnTo>
                <a:lnTo>
                  <a:pt x="1253070" y="138782"/>
                </a:lnTo>
                <a:lnTo>
                  <a:pt x="1257300" y="157099"/>
                </a:lnTo>
                <a:close/>
              </a:path>
            </a:pathLst>
          </a:custGeom>
          <a:ln w="6096">
            <a:solidFill>
              <a:srgbClr val="6FAC46"/>
            </a:solidFill>
          </a:ln>
        </p:spPr>
        <p:txBody>
          <a:bodyPr wrap="square" lIns="0" tIns="0" rIns="0" bIns="0" rtlCol="0"/>
          <a:lstStyle/>
          <a:p>
            <a:endParaRPr>
              <a:solidFill>
                <a:prstClr val="black"/>
              </a:solidFill>
            </a:endParaRPr>
          </a:p>
        </p:txBody>
      </p:sp>
      <p:sp>
        <p:nvSpPr>
          <p:cNvPr id="13" name="object 13"/>
          <p:cNvSpPr/>
          <p:nvPr/>
        </p:nvSpPr>
        <p:spPr>
          <a:xfrm>
            <a:off x="7495031" y="4750434"/>
            <a:ext cx="1257300" cy="1109345"/>
          </a:xfrm>
          <a:custGeom>
            <a:avLst/>
            <a:gdLst/>
            <a:ahLst/>
            <a:cxnLst/>
            <a:rect l="l" t="t" r="r" b="b"/>
            <a:pathLst>
              <a:path w="1257300" h="1109345">
                <a:moveTo>
                  <a:pt x="1257300" y="0"/>
                </a:moveTo>
                <a:lnTo>
                  <a:pt x="1257300" y="952182"/>
                </a:lnTo>
                <a:lnTo>
                  <a:pt x="1253070" y="970509"/>
                </a:lnTo>
                <a:lnTo>
                  <a:pt x="1220653" y="1005184"/>
                </a:lnTo>
                <a:lnTo>
                  <a:pt x="1159432" y="1036432"/>
                </a:lnTo>
                <a:lnTo>
                  <a:pt x="1119200" y="1050476"/>
                </a:lnTo>
                <a:lnTo>
                  <a:pt x="1073181" y="1063310"/>
                </a:lnTo>
                <a:lnTo>
                  <a:pt x="1021848" y="1074816"/>
                </a:lnTo>
                <a:lnTo>
                  <a:pt x="965672" y="1084875"/>
                </a:lnTo>
                <a:lnTo>
                  <a:pt x="905124" y="1093369"/>
                </a:lnTo>
                <a:lnTo>
                  <a:pt x="840677" y="1100181"/>
                </a:lnTo>
                <a:lnTo>
                  <a:pt x="772801" y="1105193"/>
                </a:lnTo>
                <a:lnTo>
                  <a:pt x="701968" y="1108287"/>
                </a:lnTo>
                <a:lnTo>
                  <a:pt x="628650" y="1109345"/>
                </a:lnTo>
                <a:lnTo>
                  <a:pt x="555331" y="1108287"/>
                </a:lnTo>
                <a:lnTo>
                  <a:pt x="484498" y="1105193"/>
                </a:lnTo>
                <a:lnTo>
                  <a:pt x="416622" y="1100181"/>
                </a:lnTo>
                <a:lnTo>
                  <a:pt x="352175" y="1093369"/>
                </a:lnTo>
                <a:lnTo>
                  <a:pt x="291627" y="1084875"/>
                </a:lnTo>
                <a:lnTo>
                  <a:pt x="235451" y="1074816"/>
                </a:lnTo>
                <a:lnTo>
                  <a:pt x="184118" y="1063310"/>
                </a:lnTo>
                <a:lnTo>
                  <a:pt x="138099" y="1050476"/>
                </a:lnTo>
                <a:lnTo>
                  <a:pt x="97867" y="1036432"/>
                </a:lnTo>
                <a:lnTo>
                  <a:pt x="36646" y="1005184"/>
                </a:lnTo>
                <a:lnTo>
                  <a:pt x="4229" y="970509"/>
                </a:lnTo>
                <a:lnTo>
                  <a:pt x="0" y="952182"/>
                </a:lnTo>
                <a:lnTo>
                  <a:pt x="0" y="0"/>
                </a:lnTo>
              </a:path>
            </a:pathLst>
          </a:custGeom>
          <a:ln w="6096">
            <a:solidFill>
              <a:srgbClr val="6FAC46"/>
            </a:solidFill>
          </a:ln>
        </p:spPr>
        <p:txBody>
          <a:bodyPr wrap="square" lIns="0" tIns="0" rIns="0" bIns="0" rtlCol="0"/>
          <a:lstStyle/>
          <a:p>
            <a:endParaRPr>
              <a:solidFill>
                <a:prstClr val="black"/>
              </a:solidFill>
            </a:endParaRPr>
          </a:p>
        </p:txBody>
      </p:sp>
      <p:sp>
        <p:nvSpPr>
          <p:cNvPr id="14" name="object 14"/>
          <p:cNvSpPr/>
          <p:nvPr/>
        </p:nvSpPr>
        <p:spPr>
          <a:xfrm>
            <a:off x="4581905" y="4905755"/>
            <a:ext cx="2809875" cy="114300"/>
          </a:xfrm>
          <a:custGeom>
            <a:avLst/>
            <a:gdLst/>
            <a:ahLst/>
            <a:cxnLst/>
            <a:rect l="l" t="t" r="r" b="b"/>
            <a:pathLst>
              <a:path w="2809875" h="114300">
                <a:moveTo>
                  <a:pt x="2695575" y="0"/>
                </a:moveTo>
                <a:lnTo>
                  <a:pt x="2695575" y="114300"/>
                </a:lnTo>
                <a:lnTo>
                  <a:pt x="2771775" y="76200"/>
                </a:lnTo>
                <a:lnTo>
                  <a:pt x="2714625" y="76200"/>
                </a:lnTo>
                <a:lnTo>
                  <a:pt x="2714625" y="38100"/>
                </a:lnTo>
                <a:lnTo>
                  <a:pt x="2771775" y="38100"/>
                </a:lnTo>
                <a:lnTo>
                  <a:pt x="2695575" y="0"/>
                </a:lnTo>
                <a:close/>
              </a:path>
              <a:path w="2809875" h="114300">
                <a:moveTo>
                  <a:pt x="2695575" y="38100"/>
                </a:moveTo>
                <a:lnTo>
                  <a:pt x="0" y="38100"/>
                </a:lnTo>
                <a:lnTo>
                  <a:pt x="0" y="76200"/>
                </a:lnTo>
                <a:lnTo>
                  <a:pt x="2695575" y="76200"/>
                </a:lnTo>
                <a:lnTo>
                  <a:pt x="2695575" y="38100"/>
                </a:lnTo>
                <a:close/>
              </a:path>
              <a:path w="2809875" h="114300">
                <a:moveTo>
                  <a:pt x="2771775" y="38100"/>
                </a:moveTo>
                <a:lnTo>
                  <a:pt x="2714625" y="38100"/>
                </a:lnTo>
                <a:lnTo>
                  <a:pt x="2714625" y="76200"/>
                </a:lnTo>
                <a:lnTo>
                  <a:pt x="2771775" y="76200"/>
                </a:lnTo>
                <a:lnTo>
                  <a:pt x="2809875" y="57150"/>
                </a:lnTo>
                <a:lnTo>
                  <a:pt x="2771775" y="38100"/>
                </a:lnTo>
                <a:close/>
              </a:path>
            </a:pathLst>
          </a:custGeom>
          <a:solidFill>
            <a:srgbClr val="5B9BD4"/>
          </a:solidFill>
        </p:spPr>
        <p:txBody>
          <a:bodyPr wrap="square" lIns="0" tIns="0" rIns="0" bIns="0" rtlCol="0"/>
          <a:lstStyle/>
          <a:p>
            <a:endParaRPr>
              <a:solidFill>
                <a:prstClr val="black"/>
              </a:solidFill>
            </a:endParaRPr>
          </a:p>
        </p:txBody>
      </p:sp>
      <p:sp>
        <p:nvSpPr>
          <p:cNvPr id="15" name="object 15"/>
          <p:cNvSpPr/>
          <p:nvPr/>
        </p:nvSpPr>
        <p:spPr>
          <a:xfrm>
            <a:off x="4581905" y="5382767"/>
            <a:ext cx="2809875" cy="114300"/>
          </a:xfrm>
          <a:custGeom>
            <a:avLst/>
            <a:gdLst/>
            <a:ahLst/>
            <a:cxnLst/>
            <a:rect l="l" t="t" r="r" b="b"/>
            <a:pathLst>
              <a:path w="2809875" h="114300">
                <a:moveTo>
                  <a:pt x="114300" y="0"/>
                </a:moveTo>
                <a:lnTo>
                  <a:pt x="0" y="57149"/>
                </a:lnTo>
                <a:lnTo>
                  <a:pt x="114300" y="114299"/>
                </a:lnTo>
                <a:lnTo>
                  <a:pt x="114300" y="76199"/>
                </a:lnTo>
                <a:lnTo>
                  <a:pt x="95250" y="76199"/>
                </a:lnTo>
                <a:lnTo>
                  <a:pt x="95250" y="38099"/>
                </a:lnTo>
                <a:lnTo>
                  <a:pt x="114300" y="38099"/>
                </a:lnTo>
                <a:lnTo>
                  <a:pt x="114300" y="0"/>
                </a:lnTo>
                <a:close/>
              </a:path>
              <a:path w="2809875" h="114300">
                <a:moveTo>
                  <a:pt x="114300" y="38099"/>
                </a:moveTo>
                <a:lnTo>
                  <a:pt x="95250" y="38099"/>
                </a:lnTo>
                <a:lnTo>
                  <a:pt x="95250" y="76199"/>
                </a:lnTo>
                <a:lnTo>
                  <a:pt x="114300" y="76199"/>
                </a:lnTo>
                <a:lnTo>
                  <a:pt x="114300" y="38099"/>
                </a:lnTo>
                <a:close/>
              </a:path>
              <a:path w="2809875" h="114300">
                <a:moveTo>
                  <a:pt x="2809875" y="38099"/>
                </a:moveTo>
                <a:lnTo>
                  <a:pt x="114300" y="38099"/>
                </a:lnTo>
                <a:lnTo>
                  <a:pt x="114300" y="76199"/>
                </a:lnTo>
                <a:lnTo>
                  <a:pt x="2809875" y="76199"/>
                </a:lnTo>
                <a:lnTo>
                  <a:pt x="2809875" y="38099"/>
                </a:lnTo>
                <a:close/>
              </a:path>
            </a:pathLst>
          </a:custGeom>
          <a:solidFill>
            <a:srgbClr val="5B9BD4"/>
          </a:solidFill>
        </p:spPr>
        <p:txBody>
          <a:bodyPr wrap="square" lIns="0" tIns="0" rIns="0" bIns="0" rtlCol="0"/>
          <a:lstStyle/>
          <a:p>
            <a:endParaRPr>
              <a:solidFill>
                <a:prstClr val="black"/>
              </a:solidFill>
            </a:endParaRPr>
          </a:p>
        </p:txBody>
      </p:sp>
      <p:sp>
        <p:nvSpPr>
          <p:cNvPr id="16" name="object 16"/>
          <p:cNvSpPr txBox="1"/>
          <p:nvPr/>
        </p:nvSpPr>
        <p:spPr>
          <a:xfrm>
            <a:off x="1635379" y="1929744"/>
            <a:ext cx="8926830" cy="2875915"/>
          </a:xfrm>
          <a:prstGeom prst="rect">
            <a:avLst/>
          </a:prstGeom>
        </p:spPr>
        <p:txBody>
          <a:bodyPr vert="horz" wrap="square" lIns="0" tIns="0" rIns="0" bIns="0" rtlCol="0">
            <a:spAutoFit/>
          </a:bodyPr>
          <a:lstStyle/>
          <a:p>
            <a:pPr marL="12700" marR="5080" indent="469265" algn="just">
              <a:lnSpc>
                <a:spcPct val="150000"/>
              </a:lnSpc>
            </a:pPr>
            <a:r>
              <a:rPr spc="50" dirty="0">
                <a:solidFill>
                  <a:prstClr val="black"/>
                </a:solidFill>
                <a:latin typeface="微软雅黑" panose="020B0503020204020204" charset="-122"/>
                <a:cs typeface="微软雅黑" panose="020B0503020204020204" charset="-122"/>
              </a:rPr>
              <a:t>只有注册与实体</a:t>
            </a:r>
            <a:r>
              <a:rPr spc="35" dirty="0">
                <a:solidFill>
                  <a:prstClr val="black"/>
                </a:solidFill>
                <a:latin typeface="微软雅黑" panose="020B0503020204020204" charset="-122"/>
                <a:cs typeface="微软雅黑" panose="020B0503020204020204" charset="-122"/>
              </a:rPr>
              <a:t>设</a:t>
            </a:r>
            <a:r>
              <a:rPr spc="50" dirty="0">
                <a:solidFill>
                  <a:prstClr val="black"/>
                </a:solidFill>
                <a:latin typeface="微软雅黑" panose="020B0503020204020204" charset="-122"/>
                <a:cs typeface="微软雅黑" panose="020B0503020204020204" charset="-122"/>
              </a:rPr>
              <a:t>备</a:t>
            </a:r>
            <a:r>
              <a:rPr spc="35" dirty="0">
                <a:solidFill>
                  <a:prstClr val="black"/>
                </a:solidFill>
                <a:latin typeface="微软雅黑" panose="020B0503020204020204" charset="-122"/>
                <a:cs typeface="微软雅黑" panose="020B0503020204020204" charset="-122"/>
              </a:rPr>
              <a:t>一</a:t>
            </a:r>
            <a:r>
              <a:rPr spc="50" dirty="0">
                <a:solidFill>
                  <a:prstClr val="black"/>
                </a:solidFill>
                <a:latin typeface="微软雅黑" panose="020B0503020204020204" charset="-122"/>
                <a:cs typeface="微软雅黑" panose="020B0503020204020204" charset="-122"/>
              </a:rPr>
              <a:t>一对</a:t>
            </a:r>
            <a:r>
              <a:rPr spc="35" dirty="0">
                <a:solidFill>
                  <a:prstClr val="black"/>
                </a:solidFill>
                <a:latin typeface="微软雅黑" panose="020B0503020204020204" charset="-122"/>
                <a:cs typeface="微软雅黑" panose="020B0503020204020204" charset="-122"/>
              </a:rPr>
              <a:t>应</a:t>
            </a:r>
            <a:r>
              <a:rPr spc="50" dirty="0">
                <a:solidFill>
                  <a:prstClr val="black"/>
                </a:solidFill>
                <a:latin typeface="微软雅黑" panose="020B0503020204020204" charset="-122"/>
                <a:cs typeface="微软雅黑" panose="020B0503020204020204" charset="-122"/>
              </a:rPr>
              <a:t>的物</a:t>
            </a:r>
            <a:r>
              <a:rPr spc="35" dirty="0">
                <a:solidFill>
                  <a:prstClr val="black"/>
                </a:solidFill>
                <a:latin typeface="微软雅黑" panose="020B0503020204020204" charset="-122"/>
                <a:cs typeface="微软雅黑" panose="020B0503020204020204" charset="-122"/>
              </a:rPr>
              <a:t>实</a:t>
            </a:r>
            <a:r>
              <a:rPr spc="50" dirty="0">
                <a:solidFill>
                  <a:prstClr val="black"/>
                </a:solidFill>
                <a:latin typeface="微软雅黑" panose="020B0503020204020204" charset="-122"/>
                <a:cs typeface="微软雅黑" panose="020B0503020204020204" charset="-122"/>
              </a:rPr>
              <a:t>例</a:t>
            </a:r>
            <a:r>
              <a:rPr spc="10" dirty="0">
                <a:solidFill>
                  <a:prstClr val="black"/>
                </a:solidFill>
                <a:latin typeface="微软雅黑" panose="020B0503020204020204" charset="-122"/>
                <a:cs typeface="微软雅黑" panose="020B0503020204020204" charset="-122"/>
              </a:rPr>
              <a:t>后</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才能</a:t>
            </a:r>
            <a:r>
              <a:rPr spc="30" dirty="0">
                <a:solidFill>
                  <a:prstClr val="black"/>
                </a:solidFill>
                <a:latin typeface="微软雅黑" panose="020B0503020204020204" charset="-122"/>
                <a:cs typeface="微软雅黑" panose="020B0503020204020204" charset="-122"/>
              </a:rPr>
              <a:t>将</a:t>
            </a:r>
            <a:r>
              <a:rPr spc="45" dirty="0">
                <a:solidFill>
                  <a:prstClr val="black"/>
                </a:solidFill>
                <a:latin typeface="微软雅黑" panose="020B0503020204020204" charset="-122"/>
                <a:cs typeface="微软雅黑" panose="020B0503020204020204" charset="-122"/>
              </a:rPr>
              <a:t>实体</a:t>
            </a:r>
            <a:r>
              <a:rPr spc="30" dirty="0">
                <a:solidFill>
                  <a:prstClr val="black"/>
                </a:solidFill>
                <a:latin typeface="微软雅黑" panose="020B0503020204020204" charset="-122"/>
                <a:cs typeface="微软雅黑" panose="020B0503020204020204" charset="-122"/>
              </a:rPr>
              <a:t>设</a:t>
            </a:r>
            <a:r>
              <a:rPr spc="45" dirty="0">
                <a:solidFill>
                  <a:prstClr val="black"/>
                </a:solidFill>
                <a:latin typeface="微软雅黑" panose="020B0503020204020204" charset="-122"/>
                <a:cs typeface="微软雅黑" panose="020B0503020204020204" charset="-122"/>
              </a:rPr>
              <a:t>备与</a:t>
            </a:r>
            <a:r>
              <a:rPr spc="30" dirty="0">
                <a:solidFill>
                  <a:prstClr val="black"/>
                </a:solidFill>
                <a:latin typeface="微软雅黑" panose="020B0503020204020204" charset="-122"/>
                <a:cs typeface="微软雅黑" panose="020B0503020204020204" charset="-122"/>
              </a:rPr>
              <a:t>平</a:t>
            </a:r>
            <a:r>
              <a:rPr spc="45" dirty="0">
                <a:solidFill>
                  <a:prstClr val="black"/>
                </a:solidFill>
                <a:latin typeface="微软雅黑" panose="020B0503020204020204" charset="-122"/>
                <a:cs typeface="微软雅黑" panose="020B0503020204020204" charset="-122"/>
              </a:rPr>
              <a:t>台进</a:t>
            </a:r>
            <a:r>
              <a:rPr spc="30" dirty="0">
                <a:solidFill>
                  <a:prstClr val="black"/>
                </a:solidFill>
                <a:latin typeface="微软雅黑" panose="020B0503020204020204" charset="-122"/>
                <a:cs typeface="微软雅黑" panose="020B0503020204020204" charset="-122"/>
              </a:rPr>
              <a:t>行</a:t>
            </a:r>
            <a:r>
              <a:rPr spc="45" dirty="0">
                <a:solidFill>
                  <a:prstClr val="black"/>
                </a:solidFill>
                <a:latin typeface="微软雅黑" panose="020B0503020204020204" charset="-122"/>
                <a:cs typeface="微软雅黑" panose="020B0503020204020204" charset="-122"/>
              </a:rPr>
              <a:t>连</a:t>
            </a:r>
            <a:r>
              <a:rPr spc="70" dirty="0">
                <a:solidFill>
                  <a:prstClr val="black"/>
                </a:solidFill>
                <a:latin typeface="微软雅黑" panose="020B0503020204020204" charset="-122"/>
                <a:cs typeface="微软雅黑" panose="020B0503020204020204" charset="-122"/>
              </a:rPr>
              <a:t>接</a:t>
            </a:r>
            <a:r>
              <a:rPr spc="35" dirty="0">
                <a:solidFill>
                  <a:prstClr val="black"/>
                </a:solidFill>
                <a:latin typeface="微软雅黑" panose="020B0503020204020204" charset="-122"/>
                <a:cs typeface="微软雅黑" panose="020B0503020204020204" charset="-122"/>
              </a:rPr>
              <a:t>，让用 </a:t>
            </a:r>
            <a:r>
              <a:rPr spc="45" dirty="0">
                <a:solidFill>
                  <a:prstClr val="black"/>
                </a:solidFill>
                <a:latin typeface="微软雅黑" panose="020B0503020204020204" charset="-122"/>
                <a:cs typeface="微软雅黑" panose="020B0503020204020204" charset="-122"/>
              </a:rPr>
              <a:t>户可以利</a:t>
            </a:r>
            <a:r>
              <a:rPr spc="30" dirty="0">
                <a:solidFill>
                  <a:prstClr val="black"/>
                </a:solidFill>
                <a:latin typeface="微软雅黑" panose="020B0503020204020204" charset="-122"/>
                <a:cs typeface="微软雅黑" panose="020B0503020204020204" charset="-122"/>
              </a:rPr>
              <a:t>用平</a:t>
            </a:r>
            <a:r>
              <a:rPr spc="55" dirty="0">
                <a:solidFill>
                  <a:prstClr val="black"/>
                </a:solidFill>
                <a:latin typeface="微软雅黑" panose="020B0503020204020204" charset="-122"/>
                <a:cs typeface="微软雅黑" panose="020B0503020204020204" charset="-122"/>
              </a:rPr>
              <a:t>台</a:t>
            </a:r>
            <a:r>
              <a:rPr spc="45" dirty="0">
                <a:solidFill>
                  <a:prstClr val="black"/>
                </a:solidFill>
                <a:latin typeface="微软雅黑" panose="020B0503020204020204" charset="-122"/>
                <a:cs typeface="微软雅黑" panose="020B0503020204020204" charset="-122"/>
              </a:rPr>
              <a:t>，在云</a:t>
            </a:r>
            <a:r>
              <a:rPr spc="30" dirty="0">
                <a:solidFill>
                  <a:prstClr val="black"/>
                </a:solidFill>
                <a:latin typeface="微软雅黑" panose="020B0503020204020204" charset="-122"/>
                <a:cs typeface="微软雅黑" panose="020B0503020204020204" charset="-122"/>
              </a:rPr>
              <a:t>端对</a:t>
            </a:r>
            <a:r>
              <a:rPr spc="45" dirty="0">
                <a:solidFill>
                  <a:prstClr val="black"/>
                </a:solidFill>
                <a:latin typeface="微软雅黑" panose="020B0503020204020204" charset="-122"/>
                <a:cs typeface="微软雅黑" panose="020B0503020204020204" charset="-122"/>
              </a:rPr>
              <a:t>相应实体</a:t>
            </a:r>
            <a:r>
              <a:rPr spc="30" dirty="0">
                <a:solidFill>
                  <a:prstClr val="black"/>
                </a:solidFill>
                <a:latin typeface="微软雅黑" panose="020B0503020204020204" charset="-122"/>
                <a:cs typeface="微软雅黑" panose="020B0503020204020204" charset="-122"/>
              </a:rPr>
              <a:t>设备</a:t>
            </a:r>
            <a:r>
              <a:rPr spc="45" dirty="0">
                <a:solidFill>
                  <a:prstClr val="black"/>
                </a:solidFill>
                <a:latin typeface="微软雅黑" panose="020B0503020204020204" charset="-122"/>
                <a:cs typeface="微软雅黑" panose="020B0503020204020204" charset="-122"/>
              </a:rPr>
              <a:t>进⾏远</a:t>
            </a:r>
            <a:r>
              <a:rPr spc="30" dirty="0">
                <a:solidFill>
                  <a:prstClr val="black"/>
                </a:solidFill>
                <a:latin typeface="微软雅黑" panose="020B0503020204020204" charset="-122"/>
                <a:cs typeface="微软雅黑" panose="020B0503020204020204" charset="-122"/>
              </a:rPr>
              <a:t>程</a:t>
            </a:r>
            <a:r>
              <a:rPr spc="45" dirty="0">
                <a:solidFill>
                  <a:prstClr val="black"/>
                </a:solidFill>
                <a:latin typeface="微软雅黑" panose="020B0503020204020204" charset="-122"/>
                <a:cs typeface="微软雅黑" panose="020B0503020204020204" charset="-122"/>
              </a:rPr>
              <a:t>控</a:t>
            </a:r>
            <a:r>
              <a:rPr spc="30" dirty="0">
                <a:solidFill>
                  <a:prstClr val="black"/>
                </a:solidFill>
                <a:latin typeface="微软雅黑" panose="020B0503020204020204" charset="-122"/>
                <a:cs typeface="微软雅黑" panose="020B0503020204020204" charset="-122"/>
              </a:rPr>
              <a:t>制</a:t>
            </a:r>
            <a:r>
              <a:rPr spc="45" dirty="0">
                <a:solidFill>
                  <a:prstClr val="black"/>
                </a:solidFill>
                <a:latin typeface="微软雅黑" panose="020B0503020204020204" charset="-122"/>
                <a:cs typeface="微软雅黑" panose="020B0503020204020204" charset="-122"/>
              </a:rPr>
              <a:t>和工况</a:t>
            </a:r>
            <a:r>
              <a:rPr spc="30" dirty="0">
                <a:solidFill>
                  <a:prstClr val="black"/>
                </a:solidFill>
                <a:latin typeface="微软雅黑" panose="020B0503020204020204" charset="-122"/>
                <a:cs typeface="微软雅黑" panose="020B0503020204020204" charset="-122"/>
              </a:rPr>
              <a:t>管</a:t>
            </a:r>
            <a:r>
              <a:rPr spc="45" dirty="0">
                <a:solidFill>
                  <a:prstClr val="black"/>
                </a:solidFill>
                <a:latin typeface="微软雅黑" panose="020B0503020204020204" charset="-122"/>
                <a:cs typeface="微软雅黑" panose="020B0503020204020204" charset="-122"/>
              </a:rPr>
              <a:t>理</a:t>
            </a:r>
            <a:r>
              <a:rPr spc="30" dirty="0">
                <a:solidFill>
                  <a:prstClr val="black"/>
                </a:solidFill>
                <a:latin typeface="微软雅黑" panose="020B0503020204020204" charset="-122"/>
                <a:cs typeface="微软雅黑" panose="020B0503020204020204" charset="-122"/>
              </a:rPr>
              <a:t>等</a:t>
            </a:r>
            <a:r>
              <a:rPr spc="45" dirty="0">
                <a:solidFill>
                  <a:prstClr val="black"/>
                </a:solidFill>
                <a:latin typeface="微软雅黑" panose="020B0503020204020204" charset="-122"/>
                <a:cs typeface="微软雅黑" panose="020B0503020204020204" charset="-122"/>
              </a:rPr>
              <a:t>操</a:t>
            </a:r>
            <a:r>
              <a:rPr spc="85" dirty="0">
                <a:solidFill>
                  <a:prstClr val="black"/>
                </a:solidFill>
                <a:latin typeface="微软雅黑" panose="020B0503020204020204" charset="-122"/>
                <a:cs typeface="微软雅黑" panose="020B0503020204020204" charset="-122"/>
              </a:rPr>
              <a:t>作</a:t>
            </a:r>
            <a:r>
              <a:rPr spc="5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同</a:t>
            </a:r>
            <a:r>
              <a:rPr spc="45" dirty="0">
                <a:solidFill>
                  <a:prstClr val="black"/>
                </a:solidFill>
                <a:latin typeface="微软雅黑" panose="020B0503020204020204" charset="-122"/>
                <a:cs typeface="微软雅黑" panose="020B0503020204020204" charset="-122"/>
              </a:rPr>
              <a:t>时</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物实 例即为具</a:t>
            </a:r>
            <a:r>
              <a:rPr spc="30" dirty="0">
                <a:solidFill>
                  <a:prstClr val="black"/>
                </a:solidFill>
                <a:latin typeface="微软雅黑" panose="020B0503020204020204" charset="-122"/>
                <a:cs typeface="微软雅黑" panose="020B0503020204020204" charset="-122"/>
              </a:rPr>
              <a:t>体实</a:t>
            </a:r>
            <a:r>
              <a:rPr spc="45" dirty="0">
                <a:solidFill>
                  <a:prstClr val="black"/>
                </a:solidFill>
                <a:latin typeface="微软雅黑" panose="020B0503020204020204" charset="-122"/>
                <a:cs typeface="微软雅黑" panose="020B0503020204020204" charset="-122"/>
              </a:rPr>
              <a:t>体设备映</a:t>
            </a:r>
            <a:r>
              <a:rPr spc="30" dirty="0">
                <a:solidFill>
                  <a:prstClr val="black"/>
                </a:solidFill>
                <a:latin typeface="微软雅黑" panose="020B0503020204020204" charset="-122"/>
                <a:cs typeface="微软雅黑" panose="020B0503020204020204" charset="-122"/>
              </a:rPr>
              <a:t>射的</a:t>
            </a:r>
            <a:r>
              <a:rPr spc="45" dirty="0">
                <a:solidFill>
                  <a:prstClr val="black"/>
                </a:solidFill>
                <a:latin typeface="微软雅黑" panose="020B0503020204020204" charset="-122"/>
                <a:cs typeface="微软雅黑" panose="020B0503020204020204" charset="-122"/>
              </a:rPr>
              <a:t>数字设</a:t>
            </a:r>
            <a:r>
              <a:rPr spc="70" dirty="0">
                <a:solidFill>
                  <a:prstClr val="black"/>
                </a:solidFill>
                <a:latin typeface="微软雅黑" panose="020B0503020204020204" charset="-122"/>
                <a:cs typeface="微软雅黑" panose="020B0503020204020204" charset="-122"/>
              </a:rPr>
              <a:t>备</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物</a:t>
            </a:r>
            <a:r>
              <a:rPr spc="45" dirty="0">
                <a:solidFill>
                  <a:prstClr val="black"/>
                </a:solidFill>
                <a:latin typeface="微软雅黑" panose="020B0503020204020204" charset="-122"/>
                <a:cs typeface="微软雅黑" panose="020B0503020204020204" charset="-122"/>
              </a:rPr>
              <a:t>理设备</a:t>
            </a:r>
            <a:r>
              <a:rPr spc="30" dirty="0">
                <a:solidFill>
                  <a:prstClr val="black"/>
                </a:solidFill>
                <a:latin typeface="微软雅黑" panose="020B0503020204020204" charset="-122"/>
                <a:cs typeface="微软雅黑" panose="020B0503020204020204" charset="-122"/>
              </a:rPr>
              <a:t>全</a:t>
            </a:r>
            <a:r>
              <a:rPr spc="45" dirty="0">
                <a:solidFill>
                  <a:prstClr val="black"/>
                </a:solidFill>
                <a:latin typeface="微软雅黑" panose="020B0503020204020204" charset="-122"/>
                <a:cs typeface="微软雅黑" panose="020B0503020204020204" charset="-122"/>
              </a:rPr>
              <a:t>生</a:t>
            </a:r>
            <a:r>
              <a:rPr spc="30" dirty="0">
                <a:solidFill>
                  <a:prstClr val="black"/>
                </a:solidFill>
                <a:latin typeface="微软雅黑" panose="020B0503020204020204" charset="-122"/>
                <a:cs typeface="微软雅黑" panose="020B0503020204020204" charset="-122"/>
              </a:rPr>
              <a:t>命</a:t>
            </a:r>
            <a:r>
              <a:rPr spc="45" dirty="0">
                <a:solidFill>
                  <a:prstClr val="black"/>
                </a:solidFill>
                <a:latin typeface="微软雅黑" panose="020B0503020204020204" charset="-122"/>
                <a:cs typeface="微软雅黑" panose="020B0503020204020204" charset="-122"/>
              </a:rPr>
              <a:t>周期的</a:t>
            </a:r>
            <a:r>
              <a:rPr spc="30" dirty="0">
                <a:solidFill>
                  <a:prstClr val="black"/>
                </a:solidFill>
                <a:latin typeface="微软雅黑" panose="020B0503020204020204" charset="-122"/>
                <a:cs typeface="微软雅黑" panose="020B0503020204020204" charset="-122"/>
              </a:rPr>
              <a:t>数</a:t>
            </a:r>
            <a:r>
              <a:rPr spc="65" dirty="0">
                <a:solidFill>
                  <a:prstClr val="black"/>
                </a:solidFill>
                <a:latin typeface="微软雅黑" panose="020B0503020204020204" charset="-122"/>
                <a:cs typeface="微软雅黑" panose="020B0503020204020204" charset="-122"/>
              </a:rPr>
              <a:t>据</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都通过</a:t>
            </a:r>
            <a:r>
              <a:rPr spc="30" dirty="0">
                <a:solidFill>
                  <a:prstClr val="black"/>
                </a:solidFill>
                <a:latin typeface="微软雅黑" panose="020B0503020204020204" charset="-122"/>
                <a:cs typeface="微软雅黑" panose="020B0503020204020204" charset="-122"/>
              </a:rPr>
              <a:t>物</a:t>
            </a:r>
            <a:r>
              <a:rPr spc="45" dirty="0">
                <a:solidFill>
                  <a:prstClr val="black"/>
                </a:solidFill>
                <a:latin typeface="微软雅黑" panose="020B0503020204020204" charset="-122"/>
                <a:cs typeface="微软雅黑" panose="020B0503020204020204" charset="-122"/>
              </a:rPr>
              <a:t>联</a:t>
            </a:r>
            <a:r>
              <a:rPr spc="30" dirty="0">
                <a:solidFill>
                  <a:prstClr val="black"/>
                </a:solidFill>
                <a:latin typeface="微软雅黑" panose="020B0503020204020204" charset="-122"/>
                <a:cs typeface="微软雅黑" panose="020B0503020204020204" charset="-122"/>
              </a:rPr>
              <a:t>采</a:t>
            </a:r>
            <a:r>
              <a:rPr spc="45" dirty="0">
                <a:solidFill>
                  <a:prstClr val="black"/>
                </a:solidFill>
                <a:latin typeface="微软雅黑" panose="020B0503020204020204" charset="-122"/>
                <a:cs typeface="微软雅黑" panose="020B0503020204020204" charset="-122"/>
              </a:rPr>
              <a:t>集</a:t>
            </a:r>
            <a:r>
              <a:rPr dirty="0">
                <a:solidFill>
                  <a:prstClr val="black"/>
                </a:solidFill>
                <a:latin typeface="微软雅黑" panose="020B0503020204020204" charset="-122"/>
                <a:cs typeface="微软雅黑" panose="020B0503020204020204" charset="-122"/>
              </a:rPr>
              <a:t>到 </a:t>
            </a:r>
            <a:r>
              <a:rPr spc="45" dirty="0">
                <a:solidFill>
                  <a:prstClr val="black"/>
                </a:solidFill>
                <a:latin typeface="微软雅黑" panose="020B0503020204020204" charset="-122"/>
                <a:cs typeface="微软雅黑" panose="020B0503020204020204" charset="-122"/>
              </a:rPr>
              <a:t>云端与物</a:t>
            </a:r>
            <a:r>
              <a:rPr spc="30" dirty="0">
                <a:solidFill>
                  <a:prstClr val="black"/>
                </a:solidFill>
                <a:latin typeface="微软雅黑" panose="020B0503020204020204" charset="-122"/>
                <a:cs typeface="微软雅黑" panose="020B0503020204020204" charset="-122"/>
              </a:rPr>
              <a:t>实例</a:t>
            </a:r>
            <a:r>
              <a:rPr spc="45" dirty="0">
                <a:solidFill>
                  <a:prstClr val="black"/>
                </a:solidFill>
                <a:latin typeface="微软雅黑" panose="020B0503020204020204" charset="-122"/>
                <a:cs typeface="微软雅黑" panose="020B0503020204020204" charset="-122"/>
              </a:rPr>
              <a:t>关联存</a:t>
            </a:r>
            <a:r>
              <a:rPr spc="60" dirty="0">
                <a:solidFill>
                  <a:prstClr val="black"/>
                </a:solidFill>
                <a:latin typeface="微软雅黑" panose="020B0503020204020204" charset="-122"/>
                <a:cs typeface="微软雅黑" panose="020B0503020204020204" charset="-122"/>
              </a:rPr>
              <a:t>储</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这</a:t>
            </a:r>
            <a:r>
              <a:rPr spc="45" dirty="0">
                <a:solidFill>
                  <a:prstClr val="black"/>
                </a:solidFill>
                <a:latin typeface="微软雅黑" panose="020B0503020204020204" charset="-122"/>
                <a:cs typeface="微软雅黑" panose="020B0503020204020204" charset="-122"/>
              </a:rPr>
              <a:t>种与物理</a:t>
            </a:r>
            <a:r>
              <a:rPr spc="30" dirty="0">
                <a:solidFill>
                  <a:prstClr val="black"/>
                </a:solidFill>
                <a:latin typeface="微软雅黑" panose="020B0503020204020204" charset="-122"/>
                <a:cs typeface="微软雅黑" panose="020B0503020204020204" charset="-122"/>
              </a:rPr>
              <a:t>设备</a:t>
            </a:r>
            <a:r>
              <a:rPr spc="45" dirty="0">
                <a:solidFill>
                  <a:prstClr val="black"/>
                </a:solidFill>
                <a:latin typeface="微软雅黑" panose="020B0503020204020204" charset="-122"/>
                <a:cs typeface="微软雅黑" panose="020B0503020204020204" charset="-122"/>
              </a:rPr>
              <a:t>实时双</a:t>
            </a:r>
            <a:r>
              <a:rPr spc="30" dirty="0">
                <a:solidFill>
                  <a:prstClr val="black"/>
                </a:solidFill>
                <a:latin typeface="微软雅黑" panose="020B0503020204020204" charset="-122"/>
                <a:cs typeface="微软雅黑" panose="020B0503020204020204" charset="-122"/>
              </a:rPr>
              <a:t>向</a:t>
            </a:r>
            <a:r>
              <a:rPr spc="45" dirty="0">
                <a:solidFill>
                  <a:prstClr val="black"/>
                </a:solidFill>
                <a:latin typeface="微软雅黑" panose="020B0503020204020204" charset="-122"/>
                <a:cs typeface="微软雅黑" panose="020B0503020204020204" charset="-122"/>
              </a:rPr>
              <a:t>链</a:t>
            </a:r>
            <a:r>
              <a:rPr spc="55" dirty="0">
                <a:solidFill>
                  <a:prstClr val="black"/>
                </a:solidFill>
                <a:latin typeface="微软雅黑" panose="020B0503020204020204" charset="-122"/>
                <a:cs typeface="微软雅黑" panose="020B0503020204020204" charset="-122"/>
              </a:rPr>
              <a:t>接</a:t>
            </a:r>
            <a:r>
              <a:rPr spc="45" dirty="0">
                <a:solidFill>
                  <a:prstClr val="black"/>
                </a:solidFill>
                <a:latin typeface="微软雅黑" panose="020B0503020204020204" charset="-122"/>
                <a:cs typeface="微软雅黑" panose="020B0503020204020204" charset="-122"/>
              </a:rPr>
              <a:t>，与物</a:t>
            </a:r>
            <a:r>
              <a:rPr spc="30" dirty="0">
                <a:solidFill>
                  <a:prstClr val="black"/>
                </a:solidFill>
                <a:latin typeface="微软雅黑" panose="020B0503020204020204" charset="-122"/>
                <a:cs typeface="微软雅黑" panose="020B0503020204020204" charset="-122"/>
              </a:rPr>
              <a:t>理</a:t>
            </a:r>
            <a:r>
              <a:rPr spc="45" dirty="0">
                <a:solidFill>
                  <a:prstClr val="black"/>
                </a:solidFill>
                <a:latin typeface="微软雅黑" panose="020B0503020204020204" charset="-122"/>
                <a:cs typeface="微软雅黑" panose="020B0503020204020204" charset="-122"/>
              </a:rPr>
              <a:t>设</a:t>
            </a:r>
            <a:r>
              <a:rPr spc="30" dirty="0">
                <a:solidFill>
                  <a:prstClr val="black"/>
                </a:solidFill>
                <a:latin typeface="微软雅黑" panose="020B0503020204020204" charset="-122"/>
                <a:cs typeface="微软雅黑" panose="020B0503020204020204" charset="-122"/>
              </a:rPr>
              <a:t>备</a:t>
            </a:r>
            <a:r>
              <a:rPr spc="45" dirty="0">
                <a:solidFill>
                  <a:prstClr val="black"/>
                </a:solidFill>
                <a:latin typeface="微软雅黑" panose="020B0503020204020204" charset="-122"/>
                <a:cs typeface="微软雅黑" panose="020B0503020204020204" charset="-122"/>
              </a:rPr>
              <a:t>持续保</a:t>
            </a:r>
            <a:r>
              <a:rPr spc="30" dirty="0">
                <a:solidFill>
                  <a:prstClr val="black"/>
                </a:solidFill>
                <a:latin typeface="微软雅黑" panose="020B0503020204020204" charset="-122"/>
                <a:cs typeface="微软雅黑" panose="020B0503020204020204" charset="-122"/>
              </a:rPr>
              <a:t>持</a:t>
            </a:r>
            <a:r>
              <a:rPr spc="45" dirty="0">
                <a:solidFill>
                  <a:prstClr val="black"/>
                </a:solidFill>
                <a:latin typeface="微软雅黑" panose="020B0503020204020204" charset="-122"/>
                <a:cs typeface="微软雅黑" panose="020B0503020204020204" charset="-122"/>
              </a:rPr>
              <a:t>数</a:t>
            </a:r>
            <a:r>
              <a:rPr spc="30" dirty="0">
                <a:solidFill>
                  <a:prstClr val="black"/>
                </a:solidFill>
                <a:latin typeface="微软雅黑" panose="020B0503020204020204" charset="-122"/>
                <a:cs typeface="微软雅黑" panose="020B0503020204020204" charset="-122"/>
              </a:rPr>
              <a:t>据</a:t>
            </a:r>
            <a:r>
              <a:rPr spc="45" dirty="0">
                <a:solidFill>
                  <a:prstClr val="black"/>
                </a:solidFill>
                <a:latin typeface="微软雅黑" panose="020B0503020204020204" charset="-122"/>
                <a:cs typeface="微软雅黑" panose="020B0503020204020204" charset="-122"/>
              </a:rPr>
              <a:t>同</a:t>
            </a:r>
            <a:r>
              <a:rPr dirty="0">
                <a:solidFill>
                  <a:prstClr val="black"/>
                </a:solidFill>
                <a:latin typeface="微软雅黑" panose="020B0503020204020204" charset="-122"/>
                <a:cs typeface="微软雅黑" panose="020B0503020204020204" charset="-122"/>
              </a:rPr>
              <a:t>步 的物实例，即为</a:t>
            </a:r>
            <a:r>
              <a:rPr b="1" dirty="0">
                <a:solidFill>
                  <a:prstClr val="black"/>
                </a:solidFill>
                <a:latin typeface="微软雅黑" panose="020B0503020204020204" charset="-122"/>
                <a:cs typeface="微软雅黑" panose="020B0503020204020204" charset="-122"/>
              </a:rPr>
              <a:t>设备的数字孪生体</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a:spcBef>
                <a:spcPts val="35"/>
              </a:spcBef>
            </a:pPr>
            <a:endParaRPr sz="3500">
              <a:solidFill>
                <a:prstClr val="black"/>
              </a:solidFill>
              <a:latin typeface="Times New Roman" panose="02020603050405020304"/>
              <a:cs typeface="Times New Roman" panose="02020603050405020304"/>
            </a:endParaRPr>
          </a:p>
          <a:p>
            <a:pPr marR="375920" algn="ctr"/>
            <a:r>
              <a:rPr dirty="0">
                <a:solidFill>
                  <a:prstClr val="black"/>
                </a:solidFill>
                <a:latin typeface="微软雅黑" panose="020B0503020204020204" charset="-122"/>
                <a:cs typeface="微软雅黑" panose="020B0503020204020204" charset="-122"/>
              </a:rPr>
              <a:t>双向链接</a:t>
            </a:r>
            <a:endParaRPr>
              <a:solidFill>
                <a:prstClr val="black"/>
              </a:solidFill>
              <a:latin typeface="微软雅黑" panose="020B0503020204020204" charset="-122"/>
              <a:cs typeface="微软雅黑" panose="020B0503020204020204" charset="-122"/>
            </a:endParaRPr>
          </a:p>
        </p:txBody>
      </p:sp>
      <p:sp>
        <p:nvSpPr>
          <p:cNvPr id="17" name="object 1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p:nvPr/>
        </p:nvSpPr>
        <p:spPr>
          <a:xfrm>
            <a:off x="4680203" y="3794760"/>
            <a:ext cx="6077711" cy="16824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678679" y="3793235"/>
            <a:ext cx="6080760" cy="1685925"/>
          </a:xfrm>
          <a:custGeom>
            <a:avLst/>
            <a:gdLst/>
            <a:ahLst/>
            <a:cxnLst/>
            <a:rect l="l" t="t" r="r" b="b"/>
            <a:pathLst>
              <a:path w="6080759" h="1685925">
                <a:moveTo>
                  <a:pt x="0" y="1685544"/>
                </a:moveTo>
                <a:lnTo>
                  <a:pt x="6080760" y="1685544"/>
                </a:lnTo>
                <a:lnTo>
                  <a:pt x="6080760" y="0"/>
                </a:lnTo>
                <a:lnTo>
                  <a:pt x="0" y="0"/>
                </a:lnTo>
                <a:lnTo>
                  <a:pt x="0" y="1685544"/>
                </a:lnTo>
                <a:close/>
              </a:path>
            </a:pathLst>
          </a:custGeom>
          <a:ln w="3175">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513713" y="1017270"/>
            <a:ext cx="9166225" cy="4862195"/>
          </a:xfrm>
          <a:prstGeom prst="rect">
            <a:avLst/>
          </a:prstGeom>
        </p:spPr>
        <p:txBody>
          <a:bodyPr vert="horz" wrap="square" lIns="0" tIns="0" rIns="0" bIns="0" rtlCol="0">
            <a:spAutoFit/>
          </a:bodyPr>
          <a:lstStyle/>
          <a:p>
            <a:pPr marL="2345690"/>
            <a:r>
              <a:rPr sz="3200" b="1" dirty="0">
                <a:solidFill>
                  <a:srgbClr val="00A755"/>
                </a:solidFill>
                <a:latin typeface="微软雅黑" panose="020B0503020204020204" charset="-122"/>
                <a:cs typeface="微软雅黑" panose="020B0503020204020204" charset="-122"/>
              </a:rPr>
              <a:t>实体设备与物实例的关联</a:t>
            </a:r>
            <a:endParaRPr sz="3200">
              <a:solidFill>
                <a:prstClr val="black"/>
              </a:solidFill>
              <a:latin typeface="微软雅黑" panose="020B0503020204020204" charset="-122"/>
              <a:cs typeface="微软雅黑" panose="020B0503020204020204" charset="-122"/>
            </a:endParaRPr>
          </a:p>
          <a:p>
            <a:pPr marL="12700" marR="6350" indent="458470">
              <a:lnSpc>
                <a:spcPct val="150000"/>
              </a:lnSpc>
              <a:spcBef>
                <a:spcPts val="1715"/>
              </a:spcBef>
              <a:tabLst>
                <a:tab pos="4321175" algn="l"/>
              </a:tabLst>
            </a:pPr>
            <a:r>
              <a:rPr sz="1600" spc="25" dirty="0">
                <a:solidFill>
                  <a:prstClr val="black"/>
                </a:solidFill>
                <a:latin typeface="微软雅黑" panose="020B0503020204020204" charset="-122"/>
                <a:cs typeface="微软雅黑" panose="020B0503020204020204" charset="-122"/>
              </a:rPr>
              <a:t>物实</a:t>
            </a:r>
            <a:r>
              <a:rPr sz="1600" spc="10" dirty="0">
                <a:solidFill>
                  <a:prstClr val="black"/>
                </a:solidFill>
                <a:latin typeface="微软雅黑" panose="020B0503020204020204" charset="-122"/>
                <a:cs typeface="微软雅黑" panose="020B0503020204020204" charset="-122"/>
              </a:rPr>
              <a:t>例</a:t>
            </a:r>
            <a:r>
              <a:rPr sz="1600" spc="25" dirty="0">
                <a:solidFill>
                  <a:prstClr val="black"/>
                </a:solidFill>
                <a:latin typeface="微软雅黑" panose="020B0503020204020204" charset="-122"/>
                <a:cs typeface="微软雅黑" panose="020B0503020204020204" charset="-122"/>
              </a:rPr>
              <a:t>是与物</a:t>
            </a:r>
            <a:r>
              <a:rPr sz="1600" spc="10" dirty="0">
                <a:solidFill>
                  <a:prstClr val="black"/>
                </a:solidFill>
                <a:latin typeface="微软雅黑" panose="020B0503020204020204" charset="-122"/>
                <a:cs typeface="微软雅黑" panose="020B0503020204020204" charset="-122"/>
              </a:rPr>
              <a:t>理</a:t>
            </a:r>
            <a:r>
              <a:rPr sz="1600" spc="25" dirty="0">
                <a:solidFill>
                  <a:prstClr val="black"/>
                </a:solidFill>
                <a:latin typeface="微软雅黑" panose="020B0503020204020204" charset="-122"/>
                <a:cs typeface="微软雅黑" panose="020B0503020204020204" charset="-122"/>
              </a:rPr>
              <a:t>设备</a:t>
            </a:r>
            <a:r>
              <a:rPr sz="1600" spc="10" dirty="0">
                <a:solidFill>
                  <a:prstClr val="black"/>
                </a:solidFill>
                <a:latin typeface="微软雅黑" panose="020B0503020204020204" charset="-122"/>
                <a:cs typeface="微软雅黑" panose="020B0503020204020204" charset="-122"/>
              </a:rPr>
              <a:t>一</a:t>
            </a:r>
            <a:r>
              <a:rPr sz="1600" spc="25" dirty="0">
                <a:solidFill>
                  <a:prstClr val="black"/>
                </a:solidFill>
                <a:latin typeface="微软雅黑" panose="020B0503020204020204" charset="-122"/>
                <a:cs typeface="微软雅黑" panose="020B0503020204020204" charset="-122"/>
              </a:rPr>
              <a:t>一对应</a:t>
            </a:r>
            <a:r>
              <a:rPr sz="1600" spc="10"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数字</a:t>
            </a:r>
            <a:r>
              <a:rPr sz="1600" spc="10" dirty="0">
                <a:solidFill>
                  <a:prstClr val="black"/>
                </a:solidFill>
                <a:latin typeface="微软雅黑" panose="020B0503020204020204" charset="-122"/>
                <a:cs typeface="微软雅黑" panose="020B0503020204020204" charset="-122"/>
              </a:rPr>
              <a:t>实</a:t>
            </a:r>
            <a:r>
              <a:rPr sz="1600" spc="50" dirty="0">
                <a:solidFill>
                  <a:prstClr val="black"/>
                </a:solidFill>
                <a:latin typeface="微软雅黑" panose="020B0503020204020204" charset="-122"/>
                <a:cs typeface="微软雅黑" panose="020B0503020204020204" charset="-122"/>
              </a:rPr>
              <a:t>例</a:t>
            </a:r>
            <a:r>
              <a:rPr sz="1600" spc="25" dirty="0">
                <a:solidFill>
                  <a:prstClr val="black"/>
                </a:solidFill>
                <a:latin typeface="微软雅黑" panose="020B0503020204020204" charset="-122"/>
                <a:cs typeface="微软雅黑" panose="020B0503020204020204" charset="-122"/>
              </a:rPr>
              <a:t>，那</a:t>
            </a:r>
            <a:r>
              <a:rPr sz="1600" spc="10" dirty="0">
                <a:solidFill>
                  <a:prstClr val="black"/>
                </a:solidFill>
                <a:latin typeface="微软雅黑" panose="020B0503020204020204" charset="-122"/>
                <a:cs typeface="微软雅黑" panose="020B0503020204020204" charset="-122"/>
              </a:rPr>
              <a:t>么</a:t>
            </a:r>
            <a:r>
              <a:rPr sz="1600" spc="25" dirty="0">
                <a:solidFill>
                  <a:prstClr val="black"/>
                </a:solidFill>
                <a:latin typeface="微软雅黑" panose="020B0503020204020204" charset="-122"/>
                <a:cs typeface="微软雅黑" panose="020B0503020204020204" charset="-122"/>
              </a:rPr>
              <a:t>物</a:t>
            </a:r>
            <a:r>
              <a:rPr sz="1600" spc="10" dirty="0">
                <a:solidFill>
                  <a:prstClr val="black"/>
                </a:solidFill>
                <a:latin typeface="微软雅黑" panose="020B0503020204020204" charset="-122"/>
                <a:cs typeface="微软雅黑" panose="020B0503020204020204" charset="-122"/>
              </a:rPr>
              <a:t>理</a:t>
            </a:r>
            <a:r>
              <a:rPr sz="1600" spc="25" dirty="0">
                <a:solidFill>
                  <a:prstClr val="black"/>
                </a:solidFill>
                <a:latin typeface="微软雅黑" panose="020B0503020204020204" charset="-122"/>
                <a:cs typeface="微软雅黑" panose="020B0503020204020204" charset="-122"/>
              </a:rPr>
              <a:t>设备</a:t>
            </a:r>
            <a:r>
              <a:rPr sz="1600" spc="10" dirty="0">
                <a:solidFill>
                  <a:prstClr val="black"/>
                </a:solidFill>
                <a:latin typeface="微软雅黑" panose="020B0503020204020204" charset="-122"/>
                <a:cs typeface="微软雅黑" panose="020B0503020204020204" charset="-122"/>
              </a:rPr>
              <a:t>通</a:t>
            </a:r>
            <a:r>
              <a:rPr sz="1600" spc="25" dirty="0">
                <a:solidFill>
                  <a:prstClr val="black"/>
                </a:solidFill>
                <a:latin typeface="微软雅黑" panose="020B0503020204020204" charset="-122"/>
                <a:cs typeface="微软雅黑" panose="020B0503020204020204" charset="-122"/>
              </a:rPr>
              <a:t>过</a:t>
            </a:r>
            <a:r>
              <a:rPr sz="1600" spc="10" dirty="0">
                <a:solidFill>
                  <a:prstClr val="black"/>
                </a:solidFill>
                <a:latin typeface="微软雅黑" panose="020B0503020204020204" charset="-122"/>
                <a:cs typeface="微软雅黑" panose="020B0503020204020204" charset="-122"/>
              </a:rPr>
              <a:t>物</a:t>
            </a:r>
            <a:r>
              <a:rPr sz="1600" spc="25" dirty="0">
                <a:solidFill>
                  <a:prstClr val="black"/>
                </a:solidFill>
                <a:latin typeface="微软雅黑" panose="020B0503020204020204" charset="-122"/>
                <a:cs typeface="微软雅黑" panose="020B0503020204020204" charset="-122"/>
              </a:rPr>
              <a:t>联</a:t>
            </a:r>
            <a:r>
              <a:rPr sz="1600" spc="10" dirty="0">
                <a:solidFill>
                  <a:prstClr val="black"/>
                </a:solidFill>
                <a:latin typeface="微软雅黑" panose="020B0503020204020204" charset="-122"/>
                <a:cs typeface="微软雅黑" panose="020B0503020204020204" charset="-122"/>
              </a:rPr>
              <a:t>接</a:t>
            </a:r>
            <a:r>
              <a:rPr sz="1600" spc="25" dirty="0">
                <a:solidFill>
                  <a:prstClr val="black"/>
                </a:solidFill>
                <a:latin typeface="微软雅黑" panose="020B0503020204020204" charset="-122"/>
                <a:cs typeface="微软雅黑" panose="020B0503020204020204" charset="-122"/>
              </a:rPr>
              <a:t>入到</a:t>
            </a:r>
            <a:r>
              <a:rPr sz="1600" spc="10" dirty="0">
                <a:solidFill>
                  <a:prstClr val="black"/>
                </a:solidFill>
                <a:latin typeface="微软雅黑" panose="020B0503020204020204" charset="-122"/>
                <a:cs typeface="微软雅黑" panose="020B0503020204020204" charset="-122"/>
              </a:rPr>
              <a:t>数</a:t>
            </a:r>
            <a:r>
              <a:rPr sz="1600" spc="25" dirty="0">
                <a:solidFill>
                  <a:prstClr val="black"/>
                </a:solidFill>
                <a:latin typeface="微软雅黑" panose="020B0503020204020204" charset="-122"/>
                <a:cs typeface="微软雅黑" panose="020B0503020204020204" charset="-122"/>
              </a:rPr>
              <a:t>字</a:t>
            </a:r>
            <a:r>
              <a:rPr sz="1600" spc="10" dirty="0">
                <a:solidFill>
                  <a:prstClr val="black"/>
                </a:solidFill>
                <a:latin typeface="微软雅黑" panose="020B0503020204020204" charset="-122"/>
                <a:cs typeface="微软雅黑" panose="020B0503020204020204" charset="-122"/>
              </a:rPr>
              <a:t>孪</a:t>
            </a:r>
            <a:r>
              <a:rPr sz="1600" spc="25" dirty="0">
                <a:solidFill>
                  <a:prstClr val="black"/>
                </a:solidFill>
                <a:latin typeface="微软雅黑" panose="020B0503020204020204" charset="-122"/>
                <a:cs typeface="微软雅黑" panose="020B0503020204020204" charset="-122"/>
              </a:rPr>
              <a:t>生</a:t>
            </a:r>
            <a:r>
              <a:rPr sz="1600" spc="10" dirty="0">
                <a:solidFill>
                  <a:prstClr val="black"/>
                </a:solidFill>
                <a:latin typeface="微软雅黑" panose="020B0503020204020204" charset="-122"/>
                <a:cs typeface="微软雅黑" panose="020B0503020204020204" charset="-122"/>
              </a:rPr>
              <a:t>建</a:t>
            </a:r>
            <a:r>
              <a:rPr sz="1600" spc="25" dirty="0">
                <a:solidFill>
                  <a:prstClr val="black"/>
                </a:solidFill>
                <a:latin typeface="微软雅黑" panose="020B0503020204020204" charset="-122"/>
                <a:cs typeface="微软雅黑" panose="020B0503020204020204" charset="-122"/>
              </a:rPr>
              <a:t>模平</a:t>
            </a:r>
            <a:r>
              <a:rPr sz="1600" spc="45" dirty="0">
                <a:solidFill>
                  <a:prstClr val="black"/>
                </a:solidFill>
                <a:latin typeface="微软雅黑" panose="020B0503020204020204" charset="-122"/>
                <a:cs typeface="微软雅黑" panose="020B0503020204020204" charset="-122"/>
              </a:rPr>
              <a:t>台</a:t>
            </a:r>
            <a:r>
              <a:rPr sz="1600" spc="2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平 </a:t>
            </a:r>
            <a:r>
              <a:rPr sz="1600" spc="125" dirty="0">
                <a:solidFill>
                  <a:prstClr val="black"/>
                </a:solidFill>
                <a:latin typeface="微软雅黑" panose="020B0503020204020204" charset="-122"/>
                <a:cs typeface="微软雅黑" panose="020B0503020204020204" charset="-122"/>
              </a:rPr>
              <a:t>台</a:t>
            </a:r>
            <a:r>
              <a:rPr sz="1600" spc="130" dirty="0">
                <a:solidFill>
                  <a:prstClr val="black"/>
                </a:solidFill>
                <a:latin typeface="微软雅黑" panose="020B0503020204020204" charset="-122"/>
                <a:cs typeface="微软雅黑" panose="020B0503020204020204" charset="-122"/>
              </a:rPr>
              <a:t>如何</a:t>
            </a:r>
            <a:r>
              <a:rPr sz="1600" spc="125" dirty="0">
                <a:solidFill>
                  <a:prstClr val="black"/>
                </a:solidFill>
                <a:latin typeface="微软雅黑" panose="020B0503020204020204" charset="-122"/>
                <a:cs typeface="微软雅黑" panose="020B0503020204020204" charset="-122"/>
              </a:rPr>
              <a:t>得</a:t>
            </a:r>
            <a:r>
              <a:rPr sz="1600" spc="130" dirty="0">
                <a:solidFill>
                  <a:prstClr val="black"/>
                </a:solidFill>
                <a:latin typeface="微软雅黑" panose="020B0503020204020204" charset="-122"/>
                <a:cs typeface="微软雅黑" panose="020B0503020204020204" charset="-122"/>
              </a:rPr>
              <a:t>知物实</a:t>
            </a:r>
            <a:r>
              <a:rPr sz="1600" spc="125" dirty="0">
                <a:solidFill>
                  <a:prstClr val="black"/>
                </a:solidFill>
                <a:latin typeface="微软雅黑" panose="020B0503020204020204" charset="-122"/>
                <a:cs typeface="微软雅黑" panose="020B0503020204020204" charset="-122"/>
              </a:rPr>
              <a:t>例</a:t>
            </a:r>
            <a:r>
              <a:rPr sz="1600" spc="130" dirty="0">
                <a:solidFill>
                  <a:prstClr val="black"/>
                </a:solidFill>
                <a:latin typeface="微软雅黑" panose="020B0503020204020204" charset="-122"/>
                <a:cs typeface="微软雅黑" panose="020B0503020204020204" charset="-122"/>
              </a:rPr>
              <a:t>对应</a:t>
            </a:r>
            <a:r>
              <a:rPr sz="1600" spc="125" dirty="0">
                <a:solidFill>
                  <a:prstClr val="black"/>
                </a:solidFill>
                <a:latin typeface="微软雅黑" panose="020B0503020204020204" charset="-122"/>
                <a:cs typeface="微软雅黑" panose="020B0503020204020204" charset="-122"/>
              </a:rPr>
              <a:t>的</a:t>
            </a:r>
            <a:r>
              <a:rPr sz="1600" spc="130" dirty="0">
                <a:solidFill>
                  <a:prstClr val="black"/>
                </a:solidFill>
                <a:latin typeface="微软雅黑" panose="020B0503020204020204" charset="-122"/>
                <a:cs typeface="微软雅黑" panose="020B0503020204020204" charset="-122"/>
              </a:rPr>
              <a:t>是哪台</a:t>
            </a:r>
            <a:r>
              <a:rPr sz="1600" spc="125" dirty="0">
                <a:solidFill>
                  <a:prstClr val="black"/>
                </a:solidFill>
                <a:latin typeface="微软雅黑" panose="020B0503020204020204" charset="-122"/>
                <a:cs typeface="微软雅黑" panose="020B0503020204020204" charset="-122"/>
              </a:rPr>
              <a:t>实</a:t>
            </a:r>
            <a:r>
              <a:rPr sz="1600" spc="130" dirty="0">
                <a:solidFill>
                  <a:prstClr val="black"/>
                </a:solidFill>
                <a:latin typeface="微软雅黑" panose="020B0503020204020204" charset="-122"/>
                <a:cs typeface="微软雅黑" panose="020B0503020204020204" charset="-122"/>
              </a:rPr>
              <a:t>体</a:t>
            </a:r>
            <a:r>
              <a:rPr sz="1600" spc="125" dirty="0">
                <a:solidFill>
                  <a:prstClr val="black"/>
                </a:solidFill>
                <a:latin typeface="微软雅黑" panose="020B0503020204020204" charset="-122"/>
                <a:cs typeface="微软雅黑" panose="020B0503020204020204" charset="-122"/>
              </a:rPr>
              <a:t>设</a:t>
            </a:r>
            <a:r>
              <a:rPr sz="1600" spc="17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	</a:t>
            </a:r>
            <a:r>
              <a:rPr sz="1600" spc="130" dirty="0">
                <a:solidFill>
                  <a:prstClr val="black"/>
                </a:solidFill>
                <a:latin typeface="微软雅黑" panose="020B0503020204020204" charset="-122"/>
                <a:cs typeface="微软雅黑" panose="020B0503020204020204" charset="-122"/>
              </a:rPr>
              <a:t>这</a:t>
            </a:r>
            <a:r>
              <a:rPr sz="1600" spc="125" dirty="0">
                <a:solidFill>
                  <a:prstClr val="black"/>
                </a:solidFill>
                <a:latin typeface="微软雅黑" panose="020B0503020204020204" charset="-122"/>
                <a:cs typeface="微软雅黑" panose="020B0503020204020204" charset="-122"/>
              </a:rPr>
              <a:t>里</a:t>
            </a:r>
            <a:r>
              <a:rPr sz="1600" spc="130" dirty="0">
                <a:solidFill>
                  <a:prstClr val="black"/>
                </a:solidFill>
                <a:latin typeface="微软雅黑" panose="020B0503020204020204" charset="-122"/>
                <a:cs typeface="微软雅黑" panose="020B0503020204020204" charset="-122"/>
              </a:rPr>
              <a:t>就</a:t>
            </a:r>
            <a:r>
              <a:rPr sz="1600" spc="125" dirty="0">
                <a:solidFill>
                  <a:prstClr val="black"/>
                </a:solidFill>
                <a:latin typeface="微软雅黑" panose="020B0503020204020204" charset="-122"/>
                <a:cs typeface="微软雅黑" panose="020B0503020204020204" charset="-122"/>
              </a:rPr>
              <a:t>需</a:t>
            </a:r>
            <a:r>
              <a:rPr sz="1600" spc="130" dirty="0">
                <a:solidFill>
                  <a:prstClr val="black"/>
                </a:solidFill>
                <a:latin typeface="微软雅黑" panose="020B0503020204020204" charset="-122"/>
                <a:cs typeface="微软雅黑" panose="020B0503020204020204" charset="-122"/>
              </a:rPr>
              <a:t>要回</a:t>
            </a:r>
            <a:r>
              <a:rPr sz="1600" spc="125" dirty="0">
                <a:solidFill>
                  <a:prstClr val="black"/>
                </a:solidFill>
                <a:latin typeface="微软雅黑" panose="020B0503020204020204" charset="-122"/>
                <a:cs typeface="微软雅黑" panose="020B0503020204020204" charset="-122"/>
              </a:rPr>
              <a:t>到</a:t>
            </a:r>
            <a:r>
              <a:rPr sz="1600" spc="130" dirty="0">
                <a:solidFill>
                  <a:prstClr val="black"/>
                </a:solidFill>
                <a:latin typeface="微软雅黑" panose="020B0503020204020204" charset="-122"/>
                <a:cs typeface="微软雅黑" panose="020B0503020204020204" charset="-122"/>
              </a:rPr>
              <a:t>之</a:t>
            </a:r>
            <a:r>
              <a:rPr sz="1600" spc="125" dirty="0">
                <a:solidFill>
                  <a:prstClr val="black"/>
                </a:solidFill>
                <a:latin typeface="微软雅黑" panose="020B0503020204020204" charset="-122"/>
                <a:cs typeface="微软雅黑" panose="020B0503020204020204" charset="-122"/>
              </a:rPr>
              <a:t>前</a:t>
            </a:r>
            <a:r>
              <a:rPr sz="1600" spc="130" dirty="0">
                <a:solidFill>
                  <a:prstClr val="black"/>
                </a:solidFill>
                <a:latin typeface="微软雅黑" panose="020B0503020204020204" charset="-122"/>
                <a:cs typeface="微软雅黑" panose="020B0503020204020204" charset="-122"/>
              </a:rPr>
              <a:t>项</a:t>
            </a:r>
            <a:r>
              <a:rPr sz="1600" spc="125" dirty="0">
                <a:solidFill>
                  <a:prstClr val="black"/>
                </a:solidFill>
                <a:latin typeface="微软雅黑" panose="020B0503020204020204" charset="-122"/>
                <a:cs typeface="微软雅黑" panose="020B0503020204020204" charset="-122"/>
              </a:rPr>
              <a:t>目</a:t>
            </a:r>
            <a:r>
              <a:rPr sz="1600" spc="130" dirty="0">
                <a:solidFill>
                  <a:prstClr val="black"/>
                </a:solidFill>
                <a:latin typeface="微软雅黑" panose="020B0503020204020204" charset="-122"/>
                <a:cs typeface="微软雅黑" panose="020B0503020204020204" charset="-122"/>
              </a:rPr>
              <a:t>二网</a:t>
            </a:r>
            <a:r>
              <a:rPr sz="1600" spc="125" dirty="0">
                <a:solidFill>
                  <a:prstClr val="black"/>
                </a:solidFill>
                <a:latin typeface="微软雅黑" panose="020B0503020204020204" charset="-122"/>
                <a:cs typeface="微软雅黑" panose="020B0503020204020204" charset="-122"/>
              </a:rPr>
              <a:t>关</a:t>
            </a:r>
            <a:r>
              <a:rPr sz="1600" spc="130" dirty="0">
                <a:solidFill>
                  <a:prstClr val="black"/>
                </a:solidFill>
                <a:latin typeface="微软雅黑" panose="020B0503020204020204" charset="-122"/>
                <a:cs typeface="微软雅黑" panose="020B0503020204020204" charset="-122"/>
              </a:rPr>
              <a:t>配</a:t>
            </a:r>
            <a:r>
              <a:rPr sz="1600" spc="125" dirty="0">
                <a:solidFill>
                  <a:prstClr val="black"/>
                </a:solidFill>
                <a:latin typeface="微软雅黑" panose="020B0503020204020204" charset="-122"/>
                <a:cs typeface="微软雅黑" panose="020B0503020204020204" charset="-122"/>
              </a:rPr>
              <a:t>置</a:t>
            </a:r>
            <a:r>
              <a:rPr sz="1600" spc="130" dirty="0">
                <a:solidFill>
                  <a:prstClr val="black"/>
                </a:solidFill>
                <a:latin typeface="微软雅黑" panose="020B0503020204020204" charset="-122"/>
                <a:cs typeface="微软雅黑" panose="020B0503020204020204" charset="-122"/>
              </a:rPr>
              <a:t>时</a:t>
            </a:r>
            <a:r>
              <a:rPr sz="1600" spc="125" dirty="0">
                <a:solidFill>
                  <a:prstClr val="black"/>
                </a:solidFill>
                <a:latin typeface="微软雅黑" panose="020B0503020204020204" charset="-122"/>
                <a:cs typeface="微软雅黑" panose="020B0503020204020204" charset="-122"/>
              </a:rPr>
              <a:t>没</a:t>
            </a:r>
            <a:r>
              <a:rPr sz="1600" spc="130" dirty="0">
                <a:solidFill>
                  <a:prstClr val="black"/>
                </a:solidFill>
                <a:latin typeface="微软雅黑" panose="020B0503020204020204" charset="-122"/>
                <a:cs typeface="微软雅黑" panose="020B0503020204020204" charset="-122"/>
              </a:rPr>
              <a:t>有填</a:t>
            </a:r>
            <a:r>
              <a:rPr sz="1600" spc="125" dirty="0">
                <a:solidFill>
                  <a:prstClr val="black"/>
                </a:solidFill>
                <a:latin typeface="微软雅黑" panose="020B0503020204020204" charset="-122"/>
                <a:cs typeface="微软雅黑" panose="020B0503020204020204" charset="-122"/>
              </a:rPr>
              <a:t>写</a:t>
            </a:r>
            <a:r>
              <a:rPr sz="1600" spc="-5" dirty="0">
                <a:solidFill>
                  <a:prstClr val="black"/>
                </a:solidFill>
                <a:latin typeface="微软雅黑" panose="020B0503020204020204" charset="-122"/>
                <a:cs typeface="微软雅黑" panose="020B0503020204020204" charset="-122"/>
              </a:rPr>
              <a:t>的</a:t>
            </a:r>
            <a:endParaRPr sz="1600">
              <a:solidFill>
                <a:prstClr val="black"/>
              </a:solidFill>
              <a:latin typeface="微软雅黑" panose="020B0503020204020204" charset="-122"/>
              <a:cs typeface="微软雅黑" panose="020B0503020204020204" charset="-122"/>
            </a:endParaRPr>
          </a:p>
          <a:p>
            <a:pPr marL="12700" marR="5080">
              <a:lnSpc>
                <a:spcPct val="150000"/>
              </a:lnSpc>
            </a:pPr>
            <a:r>
              <a:rPr sz="1600" spc="-5" dirty="0">
                <a:solidFill>
                  <a:prstClr val="black"/>
                </a:solidFill>
                <a:latin typeface="微软雅黑" panose="020B0503020204020204" charset="-122"/>
                <a:cs typeface="微软雅黑" panose="020B0503020204020204" charset="-122"/>
              </a:rPr>
              <a:t>Cli</a:t>
            </a:r>
            <a:r>
              <a:rPr sz="1600" dirty="0">
                <a:solidFill>
                  <a:prstClr val="black"/>
                </a:solidFill>
                <a:latin typeface="微软雅黑" panose="020B0503020204020204" charset="-122"/>
                <a:cs typeface="微软雅黑" panose="020B0503020204020204" charset="-122"/>
              </a:rPr>
              <a:t>e</a:t>
            </a:r>
            <a:r>
              <a:rPr sz="1600" spc="-10" dirty="0">
                <a:solidFill>
                  <a:prstClr val="black"/>
                </a:solidFill>
                <a:latin typeface="微软雅黑" panose="020B0503020204020204" charset="-122"/>
                <a:cs typeface="微软雅黑" panose="020B0503020204020204" charset="-122"/>
              </a:rPr>
              <a:t>n</a:t>
            </a:r>
            <a:r>
              <a:rPr sz="1600" spc="-5" dirty="0">
                <a:solidFill>
                  <a:prstClr val="black"/>
                </a:solidFill>
                <a:latin typeface="微软雅黑" panose="020B0503020204020204" charset="-122"/>
                <a:cs typeface="微软雅黑" panose="020B0503020204020204" charset="-122"/>
              </a:rPr>
              <a:t>t</a:t>
            </a:r>
            <a:r>
              <a:rPr sz="1600" dirty="0">
                <a:solidFill>
                  <a:prstClr val="black"/>
                </a:solidFill>
                <a:latin typeface="微软雅黑" panose="020B0503020204020204" charset="-122"/>
                <a:cs typeface="微软雅黑" panose="020B0503020204020204" charset="-122"/>
              </a:rPr>
              <a:t>ID、用户及</a:t>
            </a:r>
            <a:r>
              <a:rPr sz="1600" spc="-5" dirty="0">
                <a:solidFill>
                  <a:prstClr val="black"/>
                </a:solidFill>
                <a:latin typeface="微软雅黑" panose="020B0503020204020204" charset="-122"/>
                <a:cs typeface="微软雅黑" panose="020B0503020204020204" charset="-122"/>
              </a:rPr>
              <a:t>密</a:t>
            </a:r>
            <a:r>
              <a:rPr sz="1600" spc="5" dirty="0">
                <a:solidFill>
                  <a:prstClr val="black"/>
                </a:solidFill>
                <a:latin typeface="微软雅黑" panose="020B0503020204020204" charset="-122"/>
                <a:cs typeface="微软雅黑" panose="020B0503020204020204" charset="-122"/>
              </a:rPr>
              <a:t>码</a:t>
            </a:r>
            <a:r>
              <a:rPr sz="1600" dirty="0">
                <a:solidFill>
                  <a:prstClr val="black"/>
                </a:solidFill>
                <a:latin typeface="微软雅黑" panose="020B0503020204020204" charset="-122"/>
                <a:cs typeface="微软雅黑" panose="020B0503020204020204" charset="-122"/>
              </a:rPr>
              <a:t>，了解注册</a:t>
            </a:r>
            <a:r>
              <a:rPr sz="1600" spc="-5"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实例时需要填</a:t>
            </a:r>
            <a:r>
              <a:rPr sz="1600" spc="-5" dirty="0">
                <a:solidFill>
                  <a:prstClr val="black"/>
                </a:solidFill>
                <a:latin typeface="微软雅黑" panose="020B0503020204020204" charset="-122"/>
                <a:cs typeface="微软雅黑" panose="020B0503020204020204" charset="-122"/>
              </a:rPr>
              <a:t>写</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“物标识”</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“认证标识”</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“认证密钥</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是什 么？</a:t>
            </a:r>
            <a:endParaRPr sz="1600">
              <a:solidFill>
                <a:prstClr val="black"/>
              </a:solidFill>
              <a:latin typeface="微软雅黑" panose="020B0503020204020204" charset="-122"/>
              <a:cs typeface="微软雅黑" panose="020B0503020204020204" charset="-122"/>
            </a:endParaRPr>
          </a:p>
          <a:p>
            <a:pPr marL="12700">
              <a:spcBef>
                <a:spcPts val="1800"/>
              </a:spcBef>
            </a:pPr>
            <a:r>
              <a:rPr sz="1600" spc="-10" dirty="0">
                <a:solidFill>
                  <a:prstClr val="black"/>
                </a:solidFill>
                <a:latin typeface="微软雅黑" panose="020B0503020204020204" charset="-122"/>
                <a:cs typeface="微软雅黑" panose="020B0503020204020204" charset="-122"/>
              </a:rPr>
              <a:t>（1）物标识的概念</a:t>
            </a:r>
            <a:endParaRPr sz="1600">
              <a:solidFill>
                <a:prstClr val="black"/>
              </a:solidFill>
              <a:latin typeface="微软雅黑" panose="020B0503020204020204" charset="-122"/>
              <a:cs typeface="微软雅黑" panose="020B0503020204020204" charset="-122"/>
            </a:endParaRPr>
          </a:p>
          <a:p>
            <a:pPr marL="12700" marR="6197600" indent="420370">
              <a:lnSpc>
                <a:spcPct val="150000"/>
              </a:lnSpc>
            </a:pPr>
            <a:r>
              <a:rPr sz="1600" spc="65" dirty="0">
                <a:solidFill>
                  <a:prstClr val="black"/>
                </a:solidFill>
                <a:latin typeface="微软雅黑" panose="020B0503020204020204" charset="-122"/>
                <a:cs typeface="微软雅黑" panose="020B0503020204020204" charset="-122"/>
              </a:rPr>
              <a:t>物标识是</a:t>
            </a:r>
            <a:r>
              <a:rPr sz="1600" spc="75" dirty="0">
                <a:solidFill>
                  <a:prstClr val="black"/>
                </a:solidFill>
                <a:latin typeface="微软雅黑" panose="020B0503020204020204" charset="-122"/>
                <a:cs typeface="微软雅黑" panose="020B0503020204020204" charset="-122"/>
              </a:rPr>
              <a:t>物</a:t>
            </a:r>
            <a:r>
              <a:rPr sz="1600" spc="65" dirty="0">
                <a:solidFill>
                  <a:prstClr val="black"/>
                </a:solidFill>
                <a:latin typeface="微软雅黑" panose="020B0503020204020204" charset="-122"/>
                <a:cs typeface="微软雅黑" panose="020B0503020204020204" charset="-122"/>
              </a:rPr>
              <a:t>理实体设备</a:t>
            </a:r>
            <a:r>
              <a:rPr sz="1600" spc="-5" dirty="0">
                <a:solidFill>
                  <a:prstClr val="black"/>
                </a:solidFill>
                <a:latin typeface="微软雅黑" panose="020B0503020204020204" charset="-122"/>
                <a:cs typeface="微软雅黑" panose="020B0503020204020204" charset="-122"/>
              </a:rPr>
              <a:t>在 </a:t>
            </a:r>
            <a:r>
              <a:rPr sz="1600" spc="65" dirty="0">
                <a:solidFill>
                  <a:prstClr val="black"/>
                </a:solidFill>
                <a:latin typeface="微软雅黑" panose="020B0503020204020204" charset="-122"/>
                <a:cs typeface="微软雅黑" panose="020B0503020204020204" charset="-122"/>
              </a:rPr>
              <a:t>根云工业数字孪生建模平台的 唯一标识，用于识别在平台上 </a:t>
            </a:r>
            <a:r>
              <a:rPr sz="1600" spc="50" dirty="0">
                <a:solidFill>
                  <a:prstClr val="black"/>
                </a:solidFill>
                <a:latin typeface="微软雅黑" panose="020B0503020204020204" charset="-122"/>
                <a:cs typeface="微软雅黑" panose="020B0503020204020204" charset="-122"/>
              </a:rPr>
              <a:t>注</a:t>
            </a:r>
            <a:r>
              <a:rPr sz="1600" spc="60" dirty="0">
                <a:solidFill>
                  <a:prstClr val="black"/>
                </a:solidFill>
                <a:latin typeface="微软雅黑" panose="020B0503020204020204" charset="-122"/>
                <a:cs typeface="微软雅黑" panose="020B0503020204020204" charset="-122"/>
              </a:rPr>
              <a:t>册</a:t>
            </a:r>
            <a:r>
              <a:rPr sz="1600" spc="50" dirty="0">
                <a:solidFill>
                  <a:prstClr val="black"/>
                </a:solidFill>
                <a:latin typeface="微软雅黑" panose="020B0503020204020204" charset="-122"/>
                <a:cs typeface="微软雅黑" panose="020B0503020204020204" charset="-122"/>
              </a:rPr>
              <a:t>的</a:t>
            </a:r>
            <a:r>
              <a:rPr sz="1600" spc="60" dirty="0">
                <a:solidFill>
                  <a:prstClr val="black"/>
                </a:solidFill>
                <a:latin typeface="微软雅黑" panose="020B0503020204020204" charset="-122"/>
                <a:cs typeface="微软雅黑" panose="020B0503020204020204" charset="-122"/>
              </a:rPr>
              <a:t>不</a:t>
            </a:r>
            <a:r>
              <a:rPr sz="1600" spc="50" dirty="0">
                <a:solidFill>
                  <a:prstClr val="black"/>
                </a:solidFill>
                <a:latin typeface="微软雅黑" panose="020B0503020204020204" charset="-122"/>
                <a:cs typeface="微软雅黑" panose="020B0503020204020204" charset="-122"/>
              </a:rPr>
              <a:t>同</a:t>
            </a:r>
            <a:r>
              <a:rPr sz="1600" spc="60" dirty="0">
                <a:solidFill>
                  <a:prstClr val="black"/>
                </a:solidFill>
                <a:latin typeface="微软雅黑" panose="020B0503020204020204" charset="-122"/>
                <a:cs typeface="微软雅黑" panose="020B0503020204020204" charset="-122"/>
              </a:rPr>
              <a:t>实体</a:t>
            </a:r>
            <a:r>
              <a:rPr sz="1600" spc="50" dirty="0">
                <a:solidFill>
                  <a:prstClr val="black"/>
                </a:solidFill>
                <a:latin typeface="微软雅黑" panose="020B0503020204020204" charset="-122"/>
                <a:cs typeface="微软雅黑" panose="020B0503020204020204" charset="-122"/>
              </a:rPr>
              <a:t>设</a:t>
            </a:r>
            <a:r>
              <a:rPr sz="1600" spc="60" dirty="0">
                <a:solidFill>
                  <a:prstClr val="black"/>
                </a:solidFill>
                <a:latin typeface="微软雅黑" panose="020B0503020204020204" charset="-122"/>
                <a:cs typeface="微软雅黑" panose="020B0503020204020204" charset="-122"/>
              </a:rPr>
              <a:t>备</a:t>
            </a:r>
            <a:r>
              <a:rPr sz="1600" spc="50" dirty="0">
                <a:solidFill>
                  <a:prstClr val="black"/>
                </a:solidFill>
                <a:latin typeface="微软雅黑" panose="020B0503020204020204" charset="-122"/>
                <a:cs typeface="微软雅黑" panose="020B0503020204020204" charset="-122"/>
              </a:rPr>
              <a:t>的</a:t>
            </a:r>
            <a:r>
              <a:rPr sz="1600" spc="60" dirty="0">
                <a:solidFill>
                  <a:prstClr val="black"/>
                </a:solidFill>
                <a:latin typeface="微软雅黑" panose="020B0503020204020204" charset="-122"/>
                <a:cs typeface="微软雅黑" panose="020B0503020204020204" charset="-122"/>
              </a:rPr>
              <a:t>物</a:t>
            </a:r>
            <a:r>
              <a:rPr sz="1600" spc="50" dirty="0">
                <a:solidFill>
                  <a:prstClr val="black"/>
                </a:solidFill>
                <a:latin typeface="微软雅黑" panose="020B0503020204020204" charset="-122"/>
                <a:cs typeface="微软雅黑" panose="020B0503020204020204" charset="-122"/>
              </a:rPr>
              <a:t>实</a:t>
            </a:r>
            <a:r>
              <a:rPr sz="1600" spc="8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 </a:t>
            </a:r>
            <a:r>
              <a:rPr sz="1600" spc="65" dirty="0">
                <a:solidFill>
                  <a:prstClr val="black"/>
                </a:solidFill>
                <a:latin typeface="微软雅黑" panose="020B0503020204020204" charset="-122"/>
                <a:cs typeface="微软雅黑" panose="020B0503020204020204" charset="-122"/>
              </a:rPr>
              <a:t>根云工业数字孪生建模平台中 </a:t>
            </a:r>
            <a:r>
              <a:rPr sz="1600" spc="-5" dirty="0">
                <a:solidFill>
                  <a:prstClr val="black"/>
                </a:solidFill>
                <a:latin typeface="微软雅黑" panose="020B0503020204020204" charset="-122"/>
                <a:cs typeface="微软雅黑" panose="020B0503020204020204" charset="-122"/>
              </a:rPr>
              <a:t>物标识的填写界面如图所示。</a:t>
            </a:r>
            <a:endParaRPr sz="16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846957" y="1017270"/>
            <a:ext cx="450088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实体设备与物实例的关联</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6006083" y="1862327"/>
            <a:ext cx="5410200" cy="25847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004559" y="1860804"/>
            <a:ext cx="5413375" cy="2588260"/>
          </a:xfrm>
          <a:custGeom>
            <a:avLst/>
            <a:gdLst/>
            <a:ahLst/>
            <a:cxnLst/>
            <a:rect l="l" t="t" r="r" b="b"/>
            <a:pathLst>
              <a:path w="5413375" h="2588260">
                <a:moveTo>
                  <a:pt x="0" y="2587752"/>
                </a:moveTo>
                <a:lnTo>
                  <a:pt x="5413247" y="2587752"/>
                </a:lnTo>
                <a:lnTo>
                  <a:pt x="5413247" y="0"/>
                </a:lnTo>
                <a:lnTo>
                  <a:pt x="0" y="0"/>
                </a:lnTo>
                <a:lnTo>
                  <a:pt x="0" y="258775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328419" y="1989073"/>
            <a:ext cx="10237470" cy="4094479"/>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a:t>
            </a: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）认证标识和认证密钥</a:t>
            </a:r>
            <a:endParaRPr>
              <a:solidFill>
                <a:prstClr val="black"/>
              </a:solidFill>
              <a:latin typeface="微软雅黑" panose="020B0503020204020204" charset="-122"/>
              <a:cs typeface="微软雅黑" panose="020B0503020204020204" charset="-122"/>
            </a:endParaRPr>
          </a:p>
          <a:p>
            <a:pPr marL="12700" indent="469265">
              <a:spcBef>
                <a:spcPts val="1080"/>
              </a:spcBef>
            </a:pPr>
            <a:r>
              <a:rPr spc="10" dirty="0">
                <a:solidFill>
                  <a:prstClr val="black"/>
                </a:solidFill>
                <a:latin typeface="微软雅黑" panose="020B0503020204020204" charset="-122"/>
                <a:cs typeface="微软雅黑" panose="020B0503020204020204" charset="-122"/>
              </a:rPr>
              <a:t>如果把物标识</a:t>
            </a:r>
            <a:r>
              <a:rPr dirty="0">
                <a:solidFill>
                  <a:prstClr val="black"/>
                </a:solidFill>
                <a:latin typeface="微软雅黑" panose="020B0503020204020204" charset="-122"/>
                <a:cs typeface="微软雅黑" panose="020B0503020204020204" charset="-122"/>
              </a:rPr>
              <a:t>比</a:t>
            </a:r>
            <a:r>
              <a:rPr spc="10" dirty="0">
                <a:solidFill>
                  <a:prstClr val="black"/>
                </a:solidFill>
                <a:latin typeface="微软雅黑" panose="020B0503020204020204" charset="-122"/>
                <a:cs typeface="微软雅黑" panose="020B0503020204020204" charset="-122"/>
              </a:rPr>
              <a:t>喻成</a:t>
            </a:r>
            <a:r>
              <a:rPr dirty="0">
                <a:solidFill>
                  <a:prstClr val="black"/>
                </a:solidFill>
                <a:latin typeface="微软雅黑" panose="020B0503020204020204" charset="-122"/>
                <a:cs typeface="微软雅黑" panose="020B0503020204020204" charset="-122"/>
              </a:rPr>
              <a:t>实</a:t>
            </a:r>
            <a:r>
              <a:rPr spc="10" dirty="0">
                <a:solidFill>
                  <a:prstClr val="black"/>
                </a:solidFill>
                <a:latin typeface="微软雅黑" panose="020B0503020204020204" charset="-122"/>
                <a:cs typeface="微软雅黑" panose="020B0503020204020204" charset="-122"/>
              </a:rPr>
              <a:t>体设</a:t>
            </a:r>
            <a:r>
              <a:rPr dirty="0">
                <a:solidFill>
                  <a:prstClr val="black"/>
                </a:solidFill>
                <a:latin typeface="微软雅黑" panose="020B0503020204020204" charset="-122"/>
                <a:cs typeface="微软雅黑" panose="020B0503020204020204" charset="-122"/>
              </a:rPr>
              <a:t>备</a:t>
            </a:r>
            <a:r>
              <a:rPr spc="2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身</a:t>
            </a:r>
            <a:endParaRPr>
              <a:solidFill>
                <a:prstClr val="black"/>
              </a:solidFill>
              <a:latin typeface="微软雅黑" panose="020B0503020204020204" charset="-122"/>
              <a:cs typeface="微软雅黑" panose="020B0503020204020204" charset="-122"/>
            </a:endParaRPr>
          </a:p>
          <a:p>
            <a:pPr marL="12700" marR="6075045">
              <a:lnSpc>
                <a:spcPct val="150000"/>
              </a:lnSpc>
            </a:pPr>
            <a:r>
              <a:rPr spc="10" dirty="0">
                <a:solidFill>
                  <a:prstClr val="black"/>
                </a:solidFill>
                <a:latin typeface="微软雅黑" panose="020B0503020204020204" charset="-122"/>
                <a:cs typeface="微软雅黑" panose="020B0503020204020204" charset="-122"/>
              </a:rPr>
              <a:t>份证号码”</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那么认证标</a:t>
            </a:r>
            <a:r>
              <a:rPr spc="20" dirty="0">
                <a:solidFill>
                  <a:prstClr val="black"/>
                </a:solidFill>
                <a:latin typeface="微软雅黑" panose="020B0503020204020204" charset="-122"/>
                <a:cs typeface="微软雅黑" panose="020B0503020204020204" charset="-122"/>
              </a:rPr>
              <a:t>识</a:t>
            </a:r>
            <a:r>
              <a:rPr spc="10" dirty="0">
                <a:solidFill>
                  <a:prstClr val="black"/>
                </a:solidFill>
                <a:latin typeface="微软雅黑" panose="020B0503020204020204" charset="-122"/>
                <a:cs typeface="微软雅黑" panose="020B0503020204020204" charset="-122"/>
              </a:rPr>
              <a:t>和认证密钥</a:t>
            </a:r>
            <a:r>
              <a:rPr dirty="0">
                <a:solidFill>
                  <a:prstClr val="black"/>
                </a:solidFill>
                <a:latin typeface="微软雅黑" panose="020B0503020204020204" charset="-122"/>
                <a:cs typeface="微软雅黑" panose="020B0503020204020204" charset="-122"/>
              </a:rPr>
              <a:t>组 </a:t>
            </a:r>
            <a:r>
              <a:rPr spc="10" dirty="0">
                <a:solidFill>
                  <a:prstClr val="black"/>
                </a:solidFill>
                <a:latin typeface="微软雅黑" panose="020B0503020204020204" charset="-122"/>
                <a:cs typeface="微软雅黑" panose="020B0503020204020204" charset="-122"/>
              </a:rPr>
              <a:t>成的认证信</a:t>
            </a:r>
            <a:r>
              <a:rPr spc="20" dirty="0">
                <a:solidFill>
                  <a:prstClr val="black"/>
                </a:solidFill>
                <a:latin typeface="微软雅黑" panose="020B0503020204020204" charset="-122"/>
                <a:cs typeface="微软雅黑" panose="020B0503020204020204" charset="-122"/>
              </a:rPr>
              <a:t>息</a:t>
            </a:r>
            <a:r>
              <a:rPr spc="10" dirty="0">
                <a:solidFill>
                  <a:prstClr val="black"/>
                </a:solidFill>
                <a:latin typeface="微软雅黑" panose="020B0503020204020204" charset="-122"/>
                <a:cs typeface="微软雅黑" panose="020B0503020204020204" charset="-122"/>
              </a:rPr>
              <a:t>就是工业互</a:t>
            </a:r>
            <a:r>
              <a:rPr spc="20" dirty="0">
                <a:solidFill>
                  <a:prstClr val="black"/>
                </a:solidFill>
                <a:latin typeface="微软雅黑" panose="020B0503020204020204" charset="-122"/>
                <a:cs typeface="微软雅黑" panose="020B0503020204020204" charset="-122"/>
              </a:rPr>
              <a:t>联</a:t>
            </a:r>
            <a:r>
              <a:rPr spc="10" dirty="0">
                <a:solidFill>
                  <a:prstClr val="black"/>
                </a:solidFill>
                <a:latin typeface="微软雅黑" panose="020B0503020204020204" charset="-122"/>
                <a:cs typeface="微软雅黑" panose="020B0503020204020204" charset="-122"/>
              </a:rPr>
              <a:t>网平台提供</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12700" marR="5845810">
              <a:lnSpc>
                <a:spcPts val="3240"/>
              </a:lnSpc>
              <a:spcBef>
                <a:spcPts val="285"/>
              </a:spcBef>
            </a:pPr>
            <a:r>
              <a:rPr spc="10" dirty="0">
                <a:solidFill>
                  <a:prstClr val="black"/>
                </a:solidFill>
                <a:latin typeface="微软雅黑" panose="020B0503020204020204" charset="-122"/>
                <a:cs typeface="微软雅黑" panose="020B0503020204020204" charset="-122"/>
              </a:rPr>
              <a:t>“门禁卡”，在工业数字孪生建模平台上</a:t>
            </a:r>
            <a:r>
              <a:rPr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认证标识和认证密钥的填写界面如图所示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a:spcBef>
                <a:spcPts val="25"/>
              </a:spcBef>
            </a:pPr>
            <a:endParaRPr sz="2400">
              <a:solidFill>
                <a:prstClr val="black"/>
              </a:solidFill>
              <a:latin typeface="Times New Roman" panose="02020603050405020304"/>
              <a:cs typeface="Times New Roman" panose="02020603050405020304"/>
            </a:endParaRPr>
          </a:p>
          <a:p>
            <a:pPr marL="12700" marR="5080" indent="470535">
              <a:lnSpc>
                <a:spcPct val="125000"/>
              </a:lnSpc>
            </a:pPr>
            <a:r>
              <a:rPr spc="35" dirty="0">
                <a:solidFill>
                  <a:prstClr val="black"/>
                </a:solidFill>
                <a:latin typeface="宋体" pitchFamily="2" charset="-122"/>
                <a:cs typeface="宋体" pitchFamily="2" charset="-122"/>
              </a:rPr>
              <a:t>并非所有成功联网并用</a:t>
            </a:r>
            <a:r>
              <a:rPr spc="10" dirty="0">
                <a:solidFill>
                  <a:prstClr val="black"/>
                </a:solidFill>
                <a:latin typeface="Arial" panose="020B0604020202020204"/>
                <a:cs typeface="Arial" panose="020B0604020202020204"/>
              </a:rPr>
              <a:t>MQTT</a:t>
            </a:r>
            <a:r>
              <a:rPr spc="30" dirty="0">
                <a:solidFill>
                  <a:prstClr val="black"/>
                </a:solidFill>
                <a:latin typeface="宋体" pitchFamily="2" charset="-122"/>
                <a:cs typeface="宋体" pitchFamily="2" charset="-122"/>
              </a:rPr>
              <a:t>协议传输</a:t>
            </a:r>
            <a:r>
              <a:rPr spc="20" dirty="0">
                <a:solidFill>
                  <a:prstClr val="black"/>
                </a:solidFill>
                <a:latin typeface="宋体" pitchFamily="2" charset="-122"/>
                <a:cs typeface="宋体" pitchFamily="2" charset="-122"/>
              </a:rPr>
              <a:t>数</a:t>
            </a:r>
            <a:r>
              <a:rPr spc="30" dirty="0">
                <a:solidFill>
                  <a:prstClr val="black"/>
                </a:solidFill>
                <a:latin typeface="宋体" pitchFamily="2" charset="-122"/>
                <a:cs typeface="宋体" pitchFamily="2" charset="-122"/>
              </a:rPr>
              <a:t>据的设备都可以将其数据上传至工业互联网平</a:t>
            </a:r>
            <a:r>
              <a:rPr spc="85" dirty="0">
                <a:solidFill>
                  <a:prstClr val="black"/>
                </a:solidFill>
                <a:latin typeface="宋体" pitchFamily="2" charset="-122"/>
                <a:cs typeface="宋体" pitchFamily="2" charset="-122"/>
              </a:rPr>
              <a:t>台</a:t>
            </a:r>
            <a:r>
              <a:rPr spc="45" dirty="0">
                <a:solidFill>
                  <a:prstClr val="black"/>
                </a:solidFill>
                <a:latin typeface="宋体" pitchFamily="2" charset="-122"/>
                <a:cs typeface="宋体" pitchFamily="2" charset="-122"/>
              </a:rPr>
              <a:t>，</a:t>
            </a:r>
            <a:r>
              <a:rPr dirty="0">
                <a:solidFill>
                  <a:prstClr val="black"/>
                </a:solidFill>
                <a:latin typeface="宋体" pitchFamily="2" charset="-122"/>
                <a:cs typeface="宋体" pitchFamily="2" charset="-122"/>
              </a:rPr>
              <a:t>还 </a:t>
            </a:r>
            <a:r>
              <a:rPr spc="20" dirty="0">
                <a:solidFill>
                  <a:prstClr val="black"/>
                </a:solidFill>
                <a:latin typeface="宋体" pitchFamily="2" charset="-122"/>
                <a:cs typeface="宋体" pitchFamily="2" charset="-122"/>
              </a:rPr>
              <a:t>需要在</a:t>
            </a:r>
            <a:r>
              <a:rPr spc="30" dirty="0">
                <a:solidFill>
                  <a:prstClr val="black"/>
                </a:solidFill>
                <a:latin typeface="宋体" pitchFamily="2" charset="-122"/>
                <a:cs typeface="宋体" pitchFamily="2" charset="-122"/>
              </a:rPr>
              <a:t>网</a:t>
            </a:r>
            <a:r>
              <a:rPr spc="20" dirty="0">
                <a:solidFill>
                  <a:prstClr val="black"/>
                </a:solidFill>
                <a:latin typeface="宋体" pitchFamily="2" charset="-122"/>
                <a:cs typeface="宋体" pitchFamily="2" charset="-122"/>
              </a:rPr>
              <a:t>关</a:t>
            </a:r>
            <a:r>
              <a:rPr spc="30" dirty="0">
                <a:solidFill>
                  <a:prstClr val="black"/>
                </a:solidFill>
                <a:latin typeface="宋体" pitchFamily="2" charset="-122"/>
                <a:cs typeface="宋体" pitchFamily="2" charset="-122"/>
              </a:rPr>
              <a:t>配</a:t>
            </a:r>
            <a:r>
              <a:rPr spc="20" dirty="0">
                <a:solidFill>
                  <a:prstClr val="black"/>
                </a:solidFill>
                <a:latin typeface="宋体" pitchFamily="2" charset="-122"/>
                <a:cs typeface="宋体" pitchFamily="2" charset="-122"/>
              </a:rPr>
              <a:t>置中填</a:t>
            </a:r>
            <a:r>
              <a:rPr spc="30" dirty="0">
                <a:solidFill>
                  <a:prstClr val="black"/>
                </a:solidFill>
                <a:latin typeface="宋体" pitchFamily="2" charset="-122"/>
                <a:cs typeface="宋体" pitchFamily="2" charset="-122"/>
              </a:rPr>
              <a:t>上</a:t>
            </a:r>
            <a:r>
              <a:rPr spc="20" dirty="0">
                <a:solidFill>
                  <a:prstClr val="black"/>
                </a:solidFill>
                <a:latin typeface="宋体" pitchFamily="2" charset="-122"/>
                <a:cs typeface="宋体" pitchFamily="2" charset="-122"/>
              </a:rPr>
              <a:t>该</a:t>
            </a:r>
            <a:r>
              <a:rPr spc="30" dirty="0">
                <a:solidFill>
                  <a:prstClr val="black"/>
                </a:solidFill>
                <a:latin typeface="宋体" pitchFamily="2" charset="-122"/>
                <a:cs typeface="宋体" pitchFamily="2" charset="-122"/>
              </a:rPr>
              <a:t>物</a:t>
            </a:r>
            <a:r>
              <a:rPr spc="20" dirty="0">
                <a:solidFill>
                  <a:prstClr val="black"/>
                </a:solidFill>
                <a:latin typeface="宋体" pitchFamily="2" charset="-122"/>
                <a:cs typeface="宋体" pitchFamily="2" charset="-122"/>
              </a:rPr>
              <a:t>实例的</a:t>
            </a:r>
            <a:r>
              <a:rPr spc="30" dirty="0">
                <a:solidFill>
                  <a:prstClr val="black"/>
                </a:solidFill>
                <a:latin typeface="宋体" pitchFamily="2" charset="-122"/>
                <a:cs typeface="宋体" pitchFamily="2" charset="-122"/>
              </a:rPr>
              <a:t>认</a:t>
            </a:r>
            <a:r>
              <a:rPr spc="20" dirty="0">
                <a:solidFill>
                  <a:prstClr val="black"/>
                </a:solidFill>
                <a:latin typeface="宋体" pitchFamily="2" charset="-122"/>
                <a:cs typeface="宋体" pitchFamily="2" charset="-122"/>
              </a:rPr>
              <a:t>证</a:t>
            </a:r>
            <a:r>
              <a:rPr spc="30" dirty="0">
                <a:solidFill>
                  <a:prstClr val="black"/>
                </a:solidFill>
                <a:latin typeface="宋体" pitchFamily="2" charset="-122"/>
                <a:cs typeface="宋体" pitchFamily="2" charset="-122"/>
              </a:rPr>
              <a:t>标</a:t>
            </a:r>
            <a:r>
              <a:rPr spc="20" dirty="0">
                <a:solidFill>
                  <a:prstClr val="black"/>
                </a:solidFill>
                <a:latin typeface="宋体" pitchFamily="2" charset="-122"/>
                <a:cs typeface="宋体" pitchFamily="2" charset="-122"/>
              </a:rPr>
              <a:t>识及认</a:t>
            </a:r>
            <a:r>
              <a:rPr spc="30" dirty="0">
                <a:solidFill>
                  <a:prstClr val="black"/>
                </a:solidFill>
                <a:latin typeface="宋体" pitchFamily="2" charset="-122"/>
                <a:cs typeface="宋体" pitchFamily="2" charset="-122"/>
              </a:rPr>
              <a:t>证</a:t>
            </a:r>
            <a:r>
              <a:rPr spc="20" dirty="0">
                <a:solidFill>
                  <a:prstClr val="black"/>
                </a:solidFill>
                <a:latin typeface="宋体" pitchFamily="2" charset="-122"/>
                <a:cs typeface="宋体" pitchFamily="2" charset="-122"/>
              </a:rPr>
              <a:t>密</a:t>
            </a:r>
            <a:r>
              <a:rPr spc="90" dirty="0">
                <a:solidFill>
                  <a:prstClr val="black"/>
                </a:solidFill>
                <a:latin typeface="宋体" pitchFamily="2" charset="-122"/>
                <a:cs typeface="宋体" pitchFamily="2" charset="-122"/>
              </a:rPr>
              <a:t>钥</a:t>
            </a:r>
            <a:r>
              <a:rPr spc="20" dirty="0">
                <a:solidFill>
                  <a:prstClr val="black"/>
                </a:solidFill>
                <a:latin typeface="宋体" pitchFamily="2" charset="-122"/>
                <a:cs typeface="宋体" pitchFamily="2" charset="-122"/>
              </a:rPr>
              <a:t>。拥有</a:t>
            </a:r>
            <a:r>
              <a:rPr spc="30" dirty="0">
                <a:solidFill>
                  <a:prstClr val="black"/>
                </a:solidFill>
                <a:latin typeface="宋体" pitchFamily="2" charset="-122"/>
                <a:cs typeface="宋体" pitchFamily="2" charset="-122"/>
              </a:rPr>
              <a:t>平</a:t>
            </a:r>
            <a:r>
              <a:rPr spc="20" dirty="0">
                <a:solidFill>
                  <a:prstClr val="black"/>
                </a:solidFill>
                <a:latin typeface="宋体" pitchFamily="2" charset="-122"/>
                <a:cs typeface="宋体" pitchFamily="2" charset="-122"/>
              </a:rPr>
              <a:t>台</a:t>
            </a:r>
            <a:r>
              <a:rPr spc="30" dirty="0">
                <a:solidFill>
                  <a:prstClr val="black"/>
                </a:solidFill>
                <a:latin typeface="宋体" pitchFamily="2" charset="-122"/>
                <a:cs typeface="宋体" pitchFamily="2" charset="-122"/>
              </a:rPr>
              <a:t>提</a:t>
            </a:r>
            <a:r>
              <a:rPr spc="20" dirty="0">
                <a:solidFill>
                  <a:prstClr val="black"/>
                </a:solidFill>
                <a:latin typeface="宋体" pitchFamily="2" charset="-122"/>
                <a:cs typeface="宋体" pitchFamily="2" charset="-122"/>
              </a:rPr>
              <a:t>供</a:t>
            </a:r>
            <a:r>
              <a:rPr spc="35" dirty="0">
                <a:solidFill>
                  <a:prstClr val="black"/>
                </a:solidFill>
                <a:latin typeface="宋体" pitchFamily="2" charset="-122"/>
                <a:cs typeface="宋体" pitchFamily="2" charset="-122"/>
              </a:rPr>
              <a:t>的</a:t>
            </a:r>
            <a:r>
              <a:rPr spc="20" dirty="0">
                <a:solidFill>
                  <a:prstClr val="black"/>
                </a:solidFill>
                <a:latin typeface="宋体" pitchFamily="2" charset="-122"/>
                <a:cs typeface="宋体" pitchFamily="2" charset="-122"/>
              </a:rPr>
              <a:t>“</a:t>
            </a:r>
            <a:r>
              <a:rPr spc="30" dirty="0">
                <a:solidFill>
                  <a:prstClr val="black"/>
                </a:solidFill>
                <a:latin typeface="宋体" pitchFamily="2" charset="-122"/>
                <a:cs typeface="宋体" pitchFamily="2" charset="-122"/>
              </a:rPr>
              <a:t>门</a:t>
            </a:r>
            <a:r>
              <a:rPr spc="20" dirty="0">
                <a:solidFill>
                  <a:prstClr val="black"/>
                </a:solidFill>
                <a:latin typeface="宋体" pitchFamily="2" charset="-122"/>
                <a:cs typeface="宋体" pitchFamily="2" charset="-122"/>
              </a:rPr>
              <a:t>禁</a:t>
            </a:r>
            <a:r>
              <a:rPr spc="40" dirty="0">
                <a:solidFill>
                  <a:prstClr val="black"/>
                </a:solidFill>
                <a:latin typeface="宋体" pitchFamily="2" charset="-122"/>
                <a:cs typeface="宋体" pitchFamily="2" charset="-122"/>
              </a:rPr>
              <a:t>卡</a:t>
            </a:r>
            <a:r>
              <a:rPr spc="20" dirty="0">
                <a:solidFill>
                  <a:prstClr val="black"/>
                </a:solidFill>
                <a:latin typeface="宋体" pitchFamily="2" charset="-122"/>
                <a:cs typeface="宋体" pitchFamily="2" charset="-122"/>
              </a:rPr>
              <a:t>”，</a:t>
            </a:r>
            <a:r>
              <a:rPr spc="25" dirty="0">
                <a:solidFill>
                  <a:prstClr val="black"/>
                </a:solidFill>
                <a:latin typeface="宋体" pitchFamily="2" charset="-122"/>
                <a:cs typeface="宋体" pitchFamily="2" charset="-122"/>
              </a:rPr>
              <a:t>配</a:t>
            </a:r>
            <a:r>
              <a:rPr spc="35" dirty="0">
                <a:solidFill>
                  <a:prstClr val="black"/>
                </a:solidFill>
                <a:latin typeface="宋体" pitchFamily="2" charset="-122"/>
                <a:cs typeface="宋体" pitchFamily="2" charset="-122"/>
              </a:rPr>
              <a:t>合</a:t>
            </a:r>
            <a:r>
              <a:rPr spc="25" dirty="0">
                <a:solidFill>
                  <a:prstClr val="black"/>
                </a:solidFill>
                <a:latin typeface="宋体" pitchFamily="2" charset="-122"/>
                <a:cs typeface="宋体" pitchFamily="2" charset="-122"/>
              </a:rPr>
              <a:t>物</a:t>
            </a:r>
            <a:r>
              <a:rPr spc="35" dirty="0">
                <a:solidFill>
                  <a:prstClr val="black"/>
                </a:solidFill>
                <a:latin typeface="宋体" pitchFamily="2" charset="-122"/>
                <a:cs typeface="宋体" pitchFamily="2" charset="-122"/>
              </a:rPr>
              <a:t>标</a:t>
            </a:r>
            <a:r>
              <a:rPr spc="20" dirty="0">
                <a:solidFill>
                  <a:prstClr val="black"/>
                </a:solidFill>
                <a:latin typeface="宋体" pitchFamily="2" charset="-122"/>
                <a:cs typeface="宋体" pitchFamily="2" charset="-122"/>
              </a:rPr>
              <a:t>识</a:t>
            </a:r>
            <a:r>
              <a:rPr dirty="0">
                <a:solidFill>
                  <a:prstClr val="black"/>
                </a:solidFill>
                <a:latin typeface="宋体" pitchFamily="2" charset="-122"/>
                <a:cs typeface="宋体" pitchFamily="2" charset="-122"/>
              </a:rPr>
              <a:t>， </a:t>
            </a:r>
            <a:r>
              <a:rPr spc="20" dirty="0">
                <a:solidFill>
                  <a:prstClr val="black"/>
                </a:solidFill>
                <a:latin typeface="宋体" pitchFamily="2" charset="-122"/>
                <a:cs typeface="宋体" pitchFamily="2" charset="-122"/>
              </a:rPr>
              <a:t>双重</a:t>
            </a:r>
            <a:r>
              <a:rPr spc="30" dirty="0">
                <a:solidFill>
                  <a:prstClr val="black"/>
                </a:solidFill>
                <a:latin typeface="宋体" pitchFamily="2" charset="-122"/>
                <a:cs typeface="宋体" pitchFamily="2" charset="-122"/>
              </a:rPr>
              <a:t>校验</a:t>
            </a:r>
            <a:r>
              <a:rPr spc="20" dirty="0">
                <a:solidFill>
                  <a:prstClr val="black"/>
                </a:solidFill>
                <a:latin typeface="宋体" pitchFamily="2" charset="-122"/>
                <a:cs typeface="宋体" pitchFamily="2" charset="-122"/>
              </a:rPr>
              <a:t>，</a:t>
            </a:r>
            <a:r>
              <a:rPr spc="30" dirty="0">
                <a:solidFill>
                  <a:prstClr val="black"/>
                </a:solidFill>
                <a:latin typeface="宋体" pitchFamily="2" charset="-122"/>
                <a:cs typeface="宋体" pitchFamily="2" charset="-122"/>
              </a:rPr>
              <a:t>来</a:t>
            </a:r>
            <a:r>
              <a:rPr spc="20" dirty="0">
                <a:solidFill>
                  <a:prstClr val="black"/>
                </a:solidFill>
                <a:latin typeface="宋体" pitchFamily="2" charset="-122"/>
                <a:cs typeface="宋体" pitchFamily="2" charset="-122"/>
              </a:rPr>
              <a:t>保证</a:t>
            </a:r>
            <a:r>
              <a:rPr spc="30" dirty="0">
                <a:solidFill>
                  <a:prstClr val="black"/>
                </a:solidFill>
                <a:latin typeface="宋体" pitchFamily="2" charset="-122"/>
                <a:cs typeface="宋体" pitchFamily="2" charset="-122"/>
              </a:rPr>
              <a:t>实</a:t>
            </a:r>
            <a:r>
              <a:rPr spc="20" dirty="0">
                <a:solidFill>
                  <a:prstClr val="black"/>
                </a:solidFill>
                <a:latin typeface="宋体" pitchFamily="2" charset="-122"/>
                <a:cs typeface="宋体" pitchFamily="2" charset="-122"/>
              </a:rPr>
              <a:t>体设</a:t>
            </a:r>
            <a:r>
              <a:rPr spc="30" dirty="0">
                <a:solidFill>
                  <a:prstClr val="black"/>
                </a:solidFill>
                <a:latin typeface="宋体" pitchFamily="2" charset="-122"/>
                <a:cs typeface="宋体" pitchFamily="2" charset="-122"/>
              </a:rPr>
              <a:t>备</a:t>
            </a:r>
            <a:r>
              <a:rPr spc="20" dirty="0">
                <a:solidFill>
                  <a:prstClr val="black"/>
                </a:solidFill>
                <a:latin typeface="宋体" pitchFamily="2" charset="-122"/>
                <a:cs typeface="宋体" pitchFamily="2" charset="-122"/>
              </a:rPr>
              <a:t>及其</a:t>
            </a:r>
            <a:r>
              <a:rPr spc="30" dirty="0">
                <a:solidFill>
                  <a:prstClr val="black"/>
                </a:solidFill>
                <a:latin typeface="宋体" pitchFamily="2" charset="-122"/>
                <a:cs typeface="宋体" pitchFamily="2" charset="-122"/>
              </a:rPr>
              <a:t>实</a:t>
            </a:r>
            <a:r>
              <a:rPr spc="20" dirty="0">
                <a:solidFill>
                  <a:prstClr val="black"/>
                </a:solidFill>
                <a:latin typeface="宋体" pitchFamily="2" charset="-122"/>
                <a:cs typeface="宋体" pitchFamily="2" charset="-122"/>
              </a:rPr>
              <a:t>时数</a:t>
            </a:r>
            <a:r>
              <a:rPr spc="30" dirty="0">
                <a:solidFill>
                  <a:prstClr val="black"/>
                </a:solidFill>
                <a:latin typeface="宋体" pitchFamily="2" charset="-122"/>
                <a:cs typeface="宋体" pitchFamily="2" charset="-122"/>
              </a:rPr>
              <a:t>据</a:t>
            </a:r>
            <a:r>
              <a:rPr spc="20" dirty="0">
                <a:solidFill>
                  <a:prstClr val="black"/>
                </a:solidFill>
                <a:latin typeface="宋体" pitchFamily="2" charset="-122"/>
                <a:cs typeface="宋体" pitchFamily="2" charset="-122"/>
              </a:rPr>
              <a:t>与平</a:t>
            </a:r>
            <a:r>
              <a:rPr spc="30" dirty="0">
                <a:solidFill>
                  <a:prstClr val="black"/>
                </a:solidFill>
                <a:latin typeface="宋体" pitchFamily="2" charset="-122"/>
                <a:cs typeface="宋体" pitchFamily="2" charset="-122"/>
              </a:rPr>
              <a:t>台</a:t>
            </a:r>
            <a:r>
              <a:rPr spc="20" dirty="0">
                <a:solidFill>
                  <a:prstClr val="black"/>
                </a:solidFill>
                <a:latin typeface="宋体" pitchFamily="2" charset="-122"/>
                <a:cs typeface="宋体" pitchFamily="2" charset="-122"/>
              </a:rPr>
              <a:t>上物</a:t>
            </a:r>
            <a:r>
              <a:rPr spc="30" dirty="0">
                <a:solidFill>
                  <a:prstClr val="black"/>
                </a:solidFill>
                <a:latin typeface="宋体" pitchFamily="2" charset="-122"/>
                <a:cs typeface="宋体" pitchFamily="2" charset="-122"/>
              </a:rPr>
              <a:t>实</a:t>
            </a:r>
            <a:r>
              <a:rPr spc="20" dirty="0">
                <a:solidFill>
                  <a:prstClr val="black"/>
                </a:solidFill>
                <a:latin typeface="宋体" pitchFamily="2" charset="-122"/>
                <a:cs typeface="宋体" pitchFamily="2" charset="-122"/>
              </a:rPr>
              <a:t>例及</a:t>
            </a:r>
            <a:r>
              <a:rPr spc="30" dirty="0">
                <a:solidFill>
                  <a:prstClr val="black"/>
                </a:solidFill>
                <a:latin typeface="宋体" pitchFamily="2" charset="-122"/>
                <a:cs typeface="宋体" pitchFamily="2" charset="-122"/>
              </a:rPr>
              <a:t>工</a:t>
            </a:r>
            <a:r>
              <a:rPr spc="20" dirty="0">
                <a:solidFill>
                  <a:prstClr val="black"/>
                </a:solidFill>
                <a:latin typeface="宋体" pitchFamily="2" charset="-122"/>
                <a:cs typeface="宋体" pitchFamily="2" charset="-122"/>
              </a:rPr>
              <a:t>况数</a:t>
            </a:r>
            <a:r>
              <a:rPr spc="30" dirty="0">
                <a:solidFill>
                  <a:prstClr val="black"/>
                </a:solidFill>
                <a:latin typeface="宋体" pitchFamily="2" charset="-122"/>
                <a:cs typeface="宋体" pitchFamily="2" charset="-122"/>
              </a:rPr>
              <a:t>据</a:t>
            </a:r>
            <a:r>
              <a:rPr spc="20" dirty="0">
                <a:solidFill>
                  <a:prstClr val="black"/>
                </a:solidFill>
                <a:latin typeface="宋体" pitchFamily="2" charset="-122"/>
                <a:cs typeface="宋体" pitchFamily="2" charset="-122"/>
              </a:rPr>
              <a:t>一一</a:t>
            </a:r>
            <a:r>
              <a:rPr spc="30" dirty="0">
                <a:solidFill>
                  <a:prstClr val="black"/>
                </a:solidFill>
                <a:latin typeface="宋体" pitchFamily="2" charset="-122"/>
                <a:cs typeface="宋体" pitchFamily="2" charset="-122"/>
              </a:rPr>
              <a:t>对</a:t>
            </a:r>
            <a:r>
              <a:rPr spc="20" dirty="0">
                <a:solidFill>
                  <a:prstClr val="black"/>
                </a:solidFill>
                <a:latin typeface="宋体" pitchFamily="2" charset="-122"/>
                <a:cs typeface="宋体" pitchFamily="2" charset="-122"/>
              </a:rPr>
              <a:t>应的</a:t>
            </a:r>
            <a:r>
              <a:rPr spc="30" dirty="0">
                <a:solidFill>
                  <a:prstClr val="black"/>
                </a:solidFill>
                <a:latin typeface="宋体" pitchFamily="2" charset="-122"/>
                <a:cs typeface="宋体" pitchFamily="2" charset="-122"/>
              </a:rPr>
              <a:t>关</a:t>
            </a:r>
            <a:r>
              <a:rPr spc="95" dirty="0">
                <a:solidFill>
                  <a:prstClr val="black"/>
                </a:solidFill>
                <a:latin typeface="宋体" pitchFamily="2" charset="-122"/>
                <a:cs typeface="宋体" pitchFamily="2" charset="-122"/>
              </a:rPr>
              <a:t>系</a:t>
            </a:r>
            <a:r>
              <a:rPr spc="20" dirty="0">
                <a:solidFill>
                  <a:prstClr val="black"/>
                </a:solidFill>
                <a:latin typeface="宋体" pitchFamily="2" charset="-122"/>
                <a:cs typeface="宋体" pitchFamily="2" charset="-122"/>
              </a:rPr>
              <a:t>。</a:t>
            </a:r>
            <a:r>
              <a:rPr spc="25" dirty="0">
                <a:solidFill>
                  <a:prstClr val="black"/>
                </a:solidFill>
                <a:latin typeface="宋体" pitchFamily="2" charset="-122"/>
                <a:cs typeface="宋体" pitchFamily="2" charset="-122"/>
              </a:rPr>
              <a:t>这</a:t>
            </a:r>
            <a:r>
              <a:rPr spc="35" dirty="0">
                <a:solidFill>
                  <a:prstClr val="black"/>
                </a:solidFill>
                <a:latin typeface="宋体" pitchFamily="2" charset="-122"/>
                <a:cs typeface="宋体" pitchFamily="2" charset="-122"/>
              </a:rPr>
              <a:t>个认</a:t>
            </a:r>
            <a:r>
              <a:rPr spc="45" dirty="0">
                <a:solidFill>
                  <a:prstClr val="black"/>
                </a:solidFill>
                <a:latin typeface="宋体" pitchFamily="2" charset="-122"/>
                <a:cs typeface="宋体" pitchFamily="2" charset="-122"/>
              </a:rPr>
              <a:t>证</a:t>
            </a:r>
            <a:r>
              <a:rPr dirty="0">
                <a:solidFill>
                  <a:prstClr val="black"/>
                </a:solidFill>
                <a:latin typeface="宋体" pitchFamily="2" charset="-122"/>
                <a:cs typeface="宋体" pitchFamily="2" charset="-122"/>
              </a:rPr>
              <a:t>环 节保证了物实例的数据与物理设备数据的准确对</a:t>
            </a:r>
            <a:r>
              <a:rPr spc="5" dirty="0">
                <a:solidFill>
                  <a:prstClr val="black"/>
                </a:solidFill>
                <a:latin typeface="宋体" pitchFamily="2" charset="-122"/>
                <a:cs typeface="宋体" pitchFamily="2" charset="-122"/>
              </a:rPr>
              <a:t>应</a:t>
            </a:r>
            <a:r>
              <a:rPr dirty="0">
                <a:solidFill>
                  <a:prstClr val="black"/>
                </a:solidFill>
                <a:latin typeface="宋体" pitchFamily="2" charset="-122"/>
                <a:cs typeface="宋体" pitchFamily="2" charset="-122"/>
              </a:rPr>
              <a:t>，同时也是工业互联网安全的重要组成环</a:t>
            </a:r>
            <a:r>
              <a:rPr spc="5" dirty="0">
                <a:solidFill>
                  <a:prstClr val="black"/>
                </a:solidFill>
                <a:latin typeface="宋体" pitchFamily="2" charset="-122"/>
                <a:cs typeface="宋体" pitchFamily="2" charset="-122"/>
              </a:rPr>
              <a:t>节</a:t>
            </a:r>
            <a:r>
              <a:rPr dirty="0">
                <a:solidFill>
                  <a:prstClr val="black"/>
                </a:solidFill>
                <a:latin typeface="宋体" pitchFamily="2" charset="-122"/>
                <a:cs typeface="宋体" pitchFamily="2" charset="-122"/>
              </a:rPr>
              <a:t>。</a:t>
            </a:r>
            <a:endParaRPr>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846957" y="1119123"/>
            <a:ext cx="450151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实体设备与物实例的关联</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32914" y="2028698"/>
            <a:ext cx="8726805" cy="2496185"/>
          </a:xfrm>
          <a:prstGeom prst="rect">
            <a:avLst/>
          </a:prstGeom>
        </p:spPr>
        <p:txBody>
          <a:bodyPr vert="horz" wrap="square" lIns="0" tIns="0" rIns="0" bIns="0" rtlCol="0">
            <a:spAutoFit/>
          </a:bodyPr>
          <a:lstStyle/>
          <a:p>
            <a:pPr marL="12700" marR="5080" indent="469265">
              <a:lnSpc>
                <a:spcPct val="150000"/>
              </a:lnSpc>
            </a:pPr>
            <a:r>
              <a:rPr dirty="0">
                <a:solidFill>
                  <a:prstClr val="black"/>
                </a:solidFill>
                <a:latin typeface="微软雅黑" panose="020B0503020204020204" charset="-122"/>
                <a:cs typeface="微软雅黑" panose="020B0503020204020204" charset="-122"/>
              </a:rPr>
              <a:t>通常先</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平台上随机生成属于该物实例的认证标识和认证密钥</a:t>
            </a:r>
            <a:r>
              <a:rPr spc="5" dirty="0">
                <a:solidFill>
                  <a:prstClr val="black"/>
                </a:solidFill>
                <a:latin typeface="微软雅黑" panose="020B0503020204020204" charset="-122"/>
                <a:cs typeface="微软雅黑" panose="020B0503020204020204" charset="-122"/>
              </a:rPr>
              <a:t>后</a:t>
            </a:r>
            <a:r>
              <a:rPr dirty="0">
                <a:solidFill>
                  <a:prstClr val="black"/>
                </a:solidFill>
                <a:latin typeface="微软雅黑" panose="020B0503020204020204" charset="-122"/>
                <a:cs typeface="微软雅黑" panose="020B0503020204020204" charset="-122"/>
              </a:rPr>
              <a:t>，再完成硬件设备 中的网关北向配置，一个认证信息仅能配置一</a:t>
            </a:r>
            <a:r>
              <a:rPr spc="-25" dirty="0">
                <a:solidFill>
                  <a:prstClr val="black"/>
                </a:solidFill>
                <a:latin typeface="微软雅黑" panose="020B0503020204020204" charset="-122"/>
                <a:cs typeface="微软雅黑" panose="020B0503020204020204" charset="-122"/>
              </a:rPr>
              <a:t>次</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indent="469265">
              <a:spcBef>
                <a:spcPts val="1080"/>
              </a:spcBef>
            </a:pPr>
            <a:r>
              <a:rPr dirty="0">
                <a:solidFill>
                  <a:prstClr val="black"/>
                </a:solidFill>
                <a:latin typeface="微软雅黑" panose="020B0503020204020204" charset="-122"/>
                <a:cs typeface="微软雅黑" panose="020B0503020204020204" charset="-122"/>
              </a:rPr>
              <a:t>值得</a:t>
            </a:r>
            <a:r>
              <a:rPr spc="-10" dirty="0">
                <a:solidFill>
                  <a:prstClr val="black"/>
                </a:solidFill>
                <a:latin typeface="微软雅黑" panose="020B0503020204020204" charset="-122"/>
                <a:cs typeface="微软雅黑" panose="020B0503020204020204" charset="-122"/>
              </a:rPr>
              <a:t>注</a:t>
            </a:r>
            <a:r>
              <a:rPr spc="5" dirty="0">
                <a:solidFill>
                  <a:prstClr val="black"/>
                </a:solidFill>
                <a:latin typeface="微软雅黑" panose="020B0503020204020204" charset="-122"/>
                <a:cs typeface="微软雅黑" panose="020B0503020204020204" charset="-122"/>
              </a:rPr>
              <a:t>意</a:t>
            </a:r>
            <a:r>
              <a:rPr dirty="0">
                <a:solidFill>
                  <a:prstClr val="black"/>
                </a:solidFill>
                <a:latin typeface="微软雅黑" panose="020B0503020204020204" charset="-122"/>
                <a:cs typeface="微软雅黑" panose="020B0503020204020204" charset="-122"/>
              </a:rPr>
              <a:t>的是</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由于物实例是平台中的数字孪生</a:t>
            </a:r>
            <a:r>
              <a:rPr spc="-25" dirty="0">
                <a:solidFill>
                  <a:prstClr val="black"/>
                </a:solidFill>
                <a:latin typeface="微软雅黑" panose="020B0503020204020204" charset="-122"/>
                <a:cs typeface="微软雅黑" panose="020B0503020204020204" charset="-122"/>
              </a:rPr>
              <a:t>体</a:t>
            </a:r>
            <a:r>
              <a:rPr spc="-5" dirty="0">
                <a:solidFill>
                  <a:prstClr val="black"/>
                </a:solidFill>
                <a:latin typeface="微软雅黑" panose="020B0503020204020204" charset="-122"/>
                <a:cs typeface="微软雅黑" panose="020B0503020204020204" charset="-122"/>
              </a:rPr>
              <a:t>，是虚拟数据实</a:t>
            </a:r>
            <a:r>
              <a:rPr dirty="0">
                <a:solidFill>
                  <a:prstClr val="black"/>
                </a:solidFill>
                <a:latin typeface="微软雅黑" panose="020B0503020204020204" charset="-122"/>
                <a:cs typeface="微软雅黑" panose="020B0503020204020204" charset="-122"/>
              </a:rPr>
              <a:t>体</a:t>
            </a:r>
            <a:r>
              <a:rPr spc="-5" dirty="0">
                <a:solidFill>
                  <a:prstClr val="black"/>
                </a:solidFill>
                <a:latin typeface="微软雅黑" panose="020B0503020204020204" charset="-122"/>
                <a:cs typeface="微软雅黑" panose="020B0503020204020204" charset="-122"/>
              </a:rPr>
              <a:t>，因此可以通</a:t>
            </a:r>
            <a:endParaRPr>
              <a:solidFill>
                <a:prstClr val="black"/>
              </a:solidFill>
              <a:latin typeface="微软雅黑" panose="020B0503020204020204" charset="-122"/>
              <a:cs typeface="微软雅黑" panose="020B0503020204020204" charset="-122"/>
            </a:endParaRPr>
          </a:p>
          <a:p>
            <a:pPr marL="12700" marR="6350" algn="just">
              <a:lnSpc>
                <a:spcPct val="150000"/>
              </a:lnSpc>
            </a:pPr>
            <a:r>
              <a:rPr dirty="0">
                <a:solidFill>
                  <a:prstClr val="black"/>
                </a:solidFill>
                <a:latin typeface="微软雅黑" panose="020B0503020204020204" charset="-122"/>
                <a:cs typeface="微软雅黑" panose="020B0503020204020204" charset="-122"/>
              </a:rPr>
              <a:t>过改变平</a:t>
            </a:r>
            <a:r>
              <a:rPr spc="10" dirty="0">
                <a:solidFill>
                  <a:prstClr val="black"/>
                </a:solidFill>
                <a:latin typeface="微软雅黑" panose="020B0503020204020204" charset="-122"/>
                <a:cs typeface="微软雅黑" panose="020B0503020204020204" charset="-122"/>
              </a:rPr>
              <a:t>台中</a:t>
            </a:r>
            <a:r>
              <a:rPr dirty="0">
                <a:solidFill>
                  <a:prstClr val="black"/>
                </a:solidFill>
                <a:latin typeface="微软雅黑" panose="020B0503020204020204" charset="-122"/>
                <a:cs typeface="微软雅黑" panose="020B0503020204020204" charset="-122"/>
              </a:rPr>
              <a:t>物实例的物</a:t>
            </a:r>
            <a:r>
              <a:rPr spc="10" dirty="0">
                <a:solidFill>
                  <a:prstClr val="black"/>
                </a:solidFill>
                <a:latin typeface="微软雅黑" panose="020B0503020204020204" charset="-122"/>
                <a:cs typeface="微软雅黑" panose="020B0503020204020204" charset="-122"/>
              </a:rPr>
              <a:t>标</a:t>
            </a:r>
            <a:r>
              <a:rPr dirty="0">
                <a:solidFill>
                  <a:prstClr val="black"/>
                </a:solidFill>
                <a:latin typeface="微软雅黑" panose="020B0503020204020204" charset="-122"/>
                <a:cs typeface="微软雅黑" panose="020B0503020204020204" charset="-122"/>
              </a:rPr>
              <a:t>识及认证信</a:t>
            </a:r>
            <a:r>
              <a:rPr spc="15" dirty="0">
                <a:solidFill>
                  <a:prstClr val="black"/>
                </a:solidFill>
                <a:latin typeface="微软雅黑" panose="020B0503020204020204" charset="-122"/>
                <a:cs typeface="微软雅黑" panose="020B0503020204020204" charset="-122"/>
              </a:rPr>
              <a:t>息</a:t>
            </a:r>
            <a:r>
              <a:rPr dirty="0">
                <a:solidFill>
                  <a:prstClr val="black"/>
                </a:solidFill>
                <a:latin typeface="微软雅黑" panose="020B0503020204020204" charset="-122"/>
                <a:cs typeface="微软雅黑" panose="020B0503020204020204" charset="-122"/>
              </a:rPr>
              <a:t>，来改</a:t>
            </a:r>
            <a:r>
              <a:rPr spc="5" dirty="0">
                <a:solidFill>
                  <a:prstClr val="black"/>
                </a:solidFill>
                <a:latin typeface="微软雅黑" panose="020B0503020204020204" charset="-122"/>
                <a:cs typeface="微软雅黑" panose="020B0503020204020204" charset="-122"/>
              </a:rPr>
              <a:t>变</a:t>
            </a:r>
            <a:r>
              <a:rPr dirty="0">
                <a:solidFill>
                  <a:prstClr val="black"/>
                </a:solidFill>
                <a:latin typeface="微软雅黑" panose="020B0503020204020204" charset="-122"/>
                <a:cs typeface="微软雅黑" panose="020B0503020204020204" charset="-122"/>
              </a:rPr>
              <a:t>物</a:t>
            </a:r>
            <a:r>
              <a:rPr spc="10" dirty="0">
                <a:solidFill>
                  <a:prstClr val="black"/>
                </a:solidFill>
                <a:latin typeface="微软雅黑" panose="020B0503020204020204" charset="-122"/>
                <a:cs typeface="微软雅黑" panose="020B0503020204020204" charset="-122"/>
              </a:rPr>
              <a:t>实</a:t>
            </a:r>
            <a:r>
              <a:rPr dirty="0">
                <a:solidFill>
                  <a:prstClr val="black"/>
                </a:solidFill>
                <a:latin typeface="微软雅黑" panose="020B0503020204020204" charset="-122"/>
                <a:cs typeface="微软雅黑" panose="020B0503020204020204" charset="-122"/>
              </a:rPr>
              <a:t>例与</a:t>
            </a:r>
            <a:r>
              <a:rPr spc="5" dirty="0">
                <a:solidFill>
                  <a:prstClr val="black"/>
                </a:solidFill>
                <a:latin typeface="微软雅黑" panose="020B0503020204020204" charset="-122"/>
                <a:cs typeface="微软雅黑" panose="020B0503020204020204" charset="-122"/>
              </a:rPr>
              <a:t>实</a:t>
            </a:r>
            <a:r>
              <a:rPr dirty="0">
                <a:solidFill>
                  <a:prstClr val="black"/>
                </a:solidFill>
                <a:latin typeface="微软雅黑" panose="020B0503020204020204" charset="-122"/>
                <a:cs typeface="微软雅黑" panose="020B0503020204020204" charset="-122"/>
              </a:rPr>
              <a:t>体设</a:t>
            </a:r>
            <a:r>
              <a:rPr spc="15" dirty="0">
                <a:solidFill>
                  <a:prstClr val="black"/>
                </a:solidFill>
                <a:latin typeface="微软雅黑" panose="020B0503020204020204" charset="-122"/>
                <a:cs typeface="微软雅黑" panose="020B0503020204020204" charset="-122"/>
              </a:rPr>
              <a:t>备</a:t>
            </a:r>
            <a:r>
              <a:rPr dirty="0">
                <a:solidFill>
                  <a:prstClr val="black"/>
                </a:solidFill>
                <a:latin typeface="微软雅黑" panose="020B0503020204020204" charset="-122"/>
                <a:cs typeface="微软雅黑" panose="020B0503020204020204" charset="-122"/>
              </a:rPr>
              <a:t>的一</a:t>
            </a:r>
            <a:r>
              <a:rPr spc="5" dirty="0">
                <a:solidFill>
                  <a:prstClr val="black"/>
                </a:solidFill>
                <a:latin typeface="微软雅黑" panose="020B0503020204020204" charset="-122"/>
                <a:cs typeface="微软雅黑" panose="020B0503020204020204" charset="-122"/>
              </a:rPr>
              <a:t>一</a:t>
            </a:r>
            <a:r>
              <a:rPr dirty="0">
                <a:solidFill>
                  <a:prstClr val="black"/>
                </a:solidFill>
                <a:latin typeface="微软雅黑" panose="020B0503020204020204" charset="-122"/>
                <a:cs typeface="微软雅黑" panose="020B0503020204020204" charset="-122"/>
              </a:rPr>
              <a:t>对应</a:t>
            </a:r>
            <a:r>
              <a:rPr spc="15" dirty="0">
                <a:solidFill>
                  <a:prstClr val="black"/>
                </a:solidFill>
                <a:latin typeface="微软雅黑" panose="020B0503020204020204" charset="-122"/>
                <a:cs typeface="微软雅黑" panose="020B0503020204020204" charset="-122"/>
              </a:rPr>
              <a:t>关</a:t>
            </a:r>
            <a:r>
              <a:rPr spc="-15" dirty="0">
                <a:solidFill>
                  <a:prstClr val="black"/>
                </a:solidFill>
                <a:latin typeface="微软雅黑" panose="020B0503020204020204" charset="-122"/>
                <a:cs typeface="微软雅黑" panose="020B0503020204020204" charset="-122"/>
              </a:rPr>
              <a:t>系</a:t>
            </a:r>
            <a:r>
              <a:rPr dirty="0">
                <a:solidFill>
                  <a:prstClr val="black"/>
                </a:solidFill>
                <a:latin typeface="微软雅黑" panose="020B0503020204020204" charset="-122"/>
                <a:cs typeface="微软雅黑" panose="020B0503020204020204" charset="-122"/>
              </a:rPr>
              <a:t>。 这意味着</a:t>
            </a:r>
            <a:r>
              <a:rPr spc="10" dirty="0">
                <a:solidFill>
                  <a:prstClr val="black"/>
                </a:solidFill>
                <a:latin typeface="微软雅黑" panose="020B0503020204020204" charset="-122"/>
                <a:cs typeface="微软雅黑" panose="020B0503020204020204" charset="-122"/>
              </a:rPr>
              <a:t>，一</a:t>
            </a:r>
            <a:r>
              <a:rPr dirty="0">
                <a:solidFill>
                  <a:prstClr val="black"/>
                </a:solidFill>
                <a:latin typeface="微软雅黑" panose="020B0503020204020204" charset="-122"/>
                <a:cs typeface="微软雅黑" panose="020B0503020204020204" charset="-122"/>
              </a:rPr>
              <a:t>旦修改物实</a:t>
            </a:r>
            <a:r>
              <a:rPr spc="10"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的物标识，</a:t>
            </a:r>
            <a:r>
              <a:rPr spc="10" dirty="0">
                <a:solidFill>
                  <a:prstClr val="black"/>
                </a:solidFill>
                <a:latin typeface="微软雅黑" panose="020B0503020204020204" charset="-122"/>
                <a:cs typeface="微软雅黑" panose="020B0503020204020204" charset="-122"/>
              </a:rPr>
              <a:t>并</a:t>
            </a:r>
            <a:r>
              <a:rPr dirty="0">
                <a:solidFill>
                  <a:prstClr val="black"/>
                </a:solidFill>
                <a:latin typeface="微软雅黑" panose="020B0503020204020204" charset="-122"/>
                <a:cs typeface="微软雅黑" panose="020B0503020204020204" charset="-122"/>
              </a:rPr>
              <a:t>使物标识对</a:t>
            </a:r>
            <a:r>
              <a:rPr spc="10" dirty="0">
                <a:solidFill>
                  <a:prstClr val="black"/>
                </a:solidFill>
                <a:latin typeface="微软雅黑" panose="020B0503020204020204" charset="-122"/>
                <a:cs typeface="微软雅黑" panose="020B0503020204020204" charset="-122"/>
              </a:rPr>
              <a:t>应</a:t>
            </a:r>
            <a:r>
              <a:rPr dirty="0">
                <a:solidFill>
                  <a:prstClr val="black"/>
                </a:solidFill>
                <a:latin typeface="微软雅黑" panose="020B0503020204020204" charset="-122"/>
                <a:cs typeface="微软雅黑" panose="020B0503020204020204" charset="-122"/>
              </a:rPr>
              <a:t>的实体设备</a:t>
            </a:r>
            <a:r>
              <a:rPr spc="10"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网关配置认</a:t>
            </a:r>
            <a:r>
              <a:rPr spc="10" dirty="0">
                <a:solidFill>
                  <a:prstClr val="black"/>
                </a:solidFill>
                <a:latin typeface="微软雅黑" panose="020B0503020204020204" charset="-122"/>
                <a:cs typeface="微软雅黑" panose="020B0503020204020204" charset="-122"/>
              </a:rPr>
              <a:t>证信</a:t>
            </a:r>
            <a:r>
              <a:rPr dirty="0">
                <a:solidFill>
                  <a:prstClr val="black"/>
                </a:solidFill>
                <a:latin typeface="微软雅黑" panose="020B0503020204020204" charset="-122"/>
                <a:cs typeface="微软雅黑" panose="020B0503020204020204" charset="-122"/>
              </a:rPr>
              <a:t>息 </a:t>
            </a:r>
            <a:r>
              <a:rPr spc="-5" dirty="0">
                <a:solidFill>
                  <a:prstClr val="black"/>
                </a:solidFill>
                <a:latin typeface="微软雅黑" panose="020B0503020204020204" charset="-122"/>
                <a:cs typeface="微软雅黑" panose="020B0503020204020204" charset="-122"/>
              </a:rPr>
              <a:t>与实例一致，物实例就与新的实体设备建立了一一对应的关</a:t>
            </a:r>
            <a:r>
              <a:rPr spc="10" dirty="0">
                <a:solidFill>
                  <a:prstClr val="black"/>
                </a:solidFill>
                <a:latin typeface="微软雅黑" panose="020B0503020204020204" charset="-122"/>
                <a:cs typeface="微软雅黑" panose="020B0503020204020204" charset="-122"/>
              </a:rPr>
              <a:t>系</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283335" y="1066291"/>
            <a:ext cx="9623425" cy="1241425"/>
          </a:xfrm>
          <a:prstGeom prst="rect">
            <a:avLst/>
          </a:prstGeom>
        </p:spPr>
        <p:txBody>
          <a:bodyPr vert="horz" wrap="square" lIns="0" tIns="0" rIns="0" bIns="0" rtlCol="0">
            <a:spAutoFit/>
          </a:bodyPr>
          <a:lstStyle/>
          <a:p>
            <a:pPr marL="1905" algn="ctr"/>
            <a:r>
              <a:rPr sz="2800" b="1" dirty="0">
                <a:solidFill>
                  <a:srgbClr val="00A755"/>
                </a:solidFill>
                <a:latin typeface="微软雅黑" panose="020B0503020204020204" charset="-122"/>
                <a:cs typeface="微软雅黑" panose="020B0503020204020204" charset="-122"/>
              </a:rPr>
              <a:t>1.</a:t>
            </a:r>
            <a:r>
              <a:rPr sz="2800" b="1" spc="-5" dirty="0">
                <a:solidFill>
                  <a:srgbClr val="00A755"/>
                </a:solidFill>
                <a:latin typeface="微软雅黑" panose="020B0503020204020204" charset="-122"/>
                <a:cs typeface="微软雅黑" panose="020B0503020204020204" charset="-122"/>
              </a:rPr>
              <a:t>注册网关物实例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450"/>
              </a:spcBef>
            </a:pPr>
            <a:r>
              <a:rPr sz="1600" b="1" spc="15" dirty="0">
                <a:solidFill>
                  <a:prstClr val="black"/>
                </a:solidFill>
                <a:latin typeface="微软雅黑" panose="020B0503020204020204" charset="-122"/>
                <a:cs typeface="微软雅黑" panose="020B0503020204020204" charset="-122"/>
              </a:rPr>
              <a:t>操作步骤1：</a:t>
            </a:r>
            <a:r>
              <a:rPr sz="1600" spc="30" dirty="0">
                <a:solidFill>
                  <a:prstClr val="black"/>
                </a:solidFill>
                <a:latin typeface="微软雅黑" panose="020B0503020204020204" charset="-122"/>
                <a:cs typeface="微软雅黑" panose="020B0503020204020204" charset="-122"/>
              </a:rPr>
              <a:t>由</a:t>
            </a:r>
            <a:r>
              <a:rPr sz="1600" spc="15" dirty="0">
                <a:solidFill>
                  <a:prstClr val="black"/>
                </a:solidFill>
                <a:latin typeface="微软雅黑" panose="020B0503020204020204" charset="-122"/>
                <a:cs typeface="微软雅黑" panose="020B0503020204020204" charset="-122"/>
              </a:rPr>
              <a:t>根云工业数字</a:t>
            </a:r>
            <a:r>
              <a:rPr sz="1600" spc="30" dirty="0">
                <a:solidFill>
                  <a:prstClr val="black"/>
                </a:solidFill>
                <a:latin typeface="微软雅黑" panose="020B0503020204020204" charset="-122"/>
                <a:cs typeface="微软雅黑" panose="020B0503020204020204" charset="-122"/>
              </a:rPr>
              <a:t>孪</a:t>
            </a:r>
            <a:r>
              <a:rPr sz="1600" spc="15" dirty="0">
                <a:solidFill>
                  <a:prstClr val="black"/>
                </a:solidFill>
                <a:latin typeface="微软雅黑" panose="020B0503020204020204" charset="-122"/>
                <a:cs typeface="微软雅黑" panose="020B0503020204020204" charset="-122"/>
              </a:rPr>
              <a:t>生建模平台的</a:t>
            </a:r>
            <a:r>
              <a:rPr sz="1600" spc="30" dirty="0">
                <a:solidFill>
                  <a:prstClr val="black"/>
                </a:solidFill>
                <a:latin typeface="微软雅黑" panose="020B0503020204020204" charset="-122"/>
                <a:cs typeface="微软雅黑" panose="020B0503020204020204" charset="-122"/>
              </a:rPr>
              <a:t>任</a:t>
            </a:r>
            <a:r>
              <a:rPr sz="1600" spc="15" dirty="0">
                <a:solidFill>
                  <a:prstClr val="black"/>
                </a:solidFill>
                <a:latin typeface="微软雅黑" panose="020B0503020204020204" charset="-122"/>
                <a:cs typeface="微软雅黑" panose="020B0503020204020204" charset="-122"/>
              </a:rPr>
              <a:t>一课程卡</a:t>
            </a:r>
            <a:r>
              <a:rPr sz="1600" spc="50" dirty="0">
                <a:solidFill>
                  <a:prstClr val="black"/>
                </a:solidFill>
                <a:latin typeface="微软雅黑" panose="020B0503020204020204" charset="-122"/>
                <a:cs typeface="微软雅黑" panose="020B0503020204020204" charset="-122"/>
              </a:rPr>
              <a:t>片</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进</a:t>
            </a:r>
            <a:r>
              <a:rPr sz="1600" spc="15" dirty="0">
                <a:solidFill>
                  <a:prstClr val="black"/>
                </a:solidFill>
                <a:latin typeface="微软雅黑" panose="020B0503020204020204" charset="-122"/>
                <a:cs typeface="微软雅黑" panose="020B0503020204020204" charset="-122"/>
              </a:rPr>
              <a:t>入“工业数字</a:t>
            </a:r>
            <a:r>
              <a:rPr sz="1600" spc="30" dirty="0">
                <a:solidFill>
                  <a:prstClr val="black"/>
                </a:solidFill>
                <a:latin typeface="微软雅黑" panose="020B0503020204020204" charset="-122"/>
                <a:cs typeface="微软雅黑" panose="020B0503020204020204" charset="-122"/>
              </a:rPr>
              <a:t>孪</a:t>
            </a:r>
            <a:r>
              <a:rPr sz="1600" spc="15" dirty="0">
                <a:solidFill>
                  <a:prstClr val="black"/>
                </a:solidFill>
                <a:latin typeface="微软雅黑" panose="020B0503020204020204" charset="-122"/>
                <a:cs typeface="微软雅黑" panose="020B0503020204020204" charset="-122"/>
              </a:rPr>
              <a:t>生建</a:t>
            </a:r>
            <a:r>
              <a:rPr sz="1600" spc="30" dirty="0">
                <a:solidFill>
                  <a:prstClr val="black"/>
                </a:solidFill>
                <a:latin typeface="微软雅黑" panose="020B0503020204020204" charset="-122"/>
                <a:cs typeface="微软雅黑" panose="020B0503020204020204" charset="-122"/>
              </a:rPr>
              <a:t>模</a:t>
            </a:r>
            <a:r>
              <a:rPr sz="1600" spc="15" dirty="0">
                <a:solidFill>
                  <a:prstClr val="black"/>
                </a:solidFill>
                <a:latin typeface="微软雅黑" panose="020B0503020204020204" charset="-122"/>
                <a:cs typeface="微软雅黑" panose="020B0503020204020204" charset="-122"/>
              </a:rPr>
              <a:t>”，选</a:t>
            </a:r>
            <a:r>
              <a:rPr sz="1600" spc="30"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左侧菜单</a:t>
            </a:r>
            <a:r>
              <a:rPr sz="1600" spc="-5" dirty="0">
                <a:solidFill>
                  <a:prstClr val="black"/>
                </a:solidFill>
                <a:latin typeface="微软雅黑" panose="020B0503020204020204" charset="-122"/>
                <a:cs typeface="微软雅黑" panose="020B0503020204020204" charset="-122"/>
              </a:rPr>
              <a:t>栏 的“物实例”，单击“注册”按钮。</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203960" y="2447544"/>
            <a:ext cx="9784080" cy="33985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02436" y="2446020"/>
            <a:ext cx="9787255" cy="3401695"/>
          </a:xfrm>
          <a:custGeom>
            <a:avLst/>
            <a:gdLst/>
            <a:ahLst/>
            <a:cxnLst/>
            <a:rect l="l" t="t" r="r" b="b"/>
            <a:pathLst>
              <a:path w="9787255" h="3401695">
                <a:moveTo>
                  <a:pt x="0" y="3401567"/>
                </a:moveTo>
                <a:lnTo>
                  <a:pt x="9787127" y="3401567"/>
                </a:lnTo>
                <a:lnTo>
                  <a:pt x="9787127" y="0"/>
                </a:lnTo>
                <a:lnTo>
                  <a:pt x="0" y="0"/>
                </a:lnTo>
                <a:lnTo>
                  <a:pt x="0" y="3401567"/>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283335" y="5918708"/>
            <a:ext cx="9444355" cy="610235"/>
          </a:xfrm>
          <a:prstGeom prst="rect">
            <a:avLst/>
          </a:prstGeom>
        </p:spPr>
        <p:txBody>
          <a:bodyPr vert="horz" wrap="square" lIns="0" tIns="0" rIns="0" bIns="0" rtlCol="0">
            <a:spAutoFit/>
          </a:bodyPr>
          <a:lstStyle/>
          <a:p>
            <a:pPr marL="12700" marR="5080" indent="278765">
              <a:lnSpc>
                <a:spcPct val="125000"/>
              </a:lnSpc>
            </a:pP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由于非</a:t>
            </a:r>
            <a:r>
              <a:rPr sz="1600" dirty="0">
                <a:solidFill>
                  <a:prstClr val="black"/>
                </a:solidFill>
                <a:latin typeface="宋体" pitchFamily="2" charset="-122"/>
                <a:cs typeface="宋体" pitchFamily="2" charset="-122"/>
              </a:rPr>
              <a:t>直</a:t>
            </a:r>
            <a:r>
              <a:rPr sz="1600" spc="-5" dirty="0">
                <a:solidFill>
                  <a:prstClr val="black"/>
                </a:solidFill>
                <a:latin typeface="宋体" pitchFamily="2" charset="-122"/>
                <a:cs typeface="宋体" pitchFamily="2" charset="-122"/>
              </a:rPr>
              <a:t>连设</a:t>
            </a:r>
            <a:r>
              <a:rPr sz="160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的数字</a:t>
            </a:r>
            <a:r>
              <a:rPr sz="1600" dirty="0">
                <a:solidFill>
                  <a:prstClr val="black"/>
                </a:solidFill>
                <a:latin typeface="宋体" pitchFamily="2" charset="-122"/>
                <a:cs typeface="宋体" pitchFamily="2" charset="-122"/>
              </a:rPr>
              <a:t>孪</a:t>
            </a:r>
            <a:r>
              <a:rPr sz="1600" spc="-5" dirty="0">
                <a:solidFill>
                  <a:prstClr val="black"/>
                </a:solidFill>
                <a:latin typeface="宋体" pitchFamily="2" charset="-122"/>
                <a:cs typeface="宋体" pitchFamily="2" charset="-122"/>
              </a:rPr>
              <a:t>生建</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包含网</a:t>
            </a:r>
            <a:r>
              <a:rPr sz="1600" dirty="0">
                <a:solidFill>
                  <a:prstClr val="black"/>
                </a:solidFill>
                <a:latin typeface="宋体" pitchFamily="2" charset="-122"/>
                <a:cs typeface="宋体" pitchFamily="2" charset="-122"/>
              </a:rPr>
              <a:t>关</a:t>
            </a:r>
            <a:r>
              <a:rPr sz="1600" spc="-5" dirty="0">
                <a:solidFill>
                  <a:prstClr val="black"/>
                </a:solidFill>
                <a:latin typeface="宋体" pitchFamily="2" charset="-122"/>
                <a:cs typeface="宋体" pitchFamily="2" charset="-122"/>
              </a:rPr>
              <a:t>与设</a:t>
            </a:r>
            <a:r>
              <a:rPr sz="160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两部分</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在注</a:t>
            </a:r>
            <a:r>
              <a:rPr sz="1600" dirty="0">
                <a:solidFill>
                  <a:prstClr val="black"/>
                </a:solidFill>
                <a:latin typeface="宋体" pitchFamily="2" charset="-122"/>
                <a:cs typeface="宋体" pitchFamily="2" charset="-122"/>
              </a:rPr>
              <a:t>册</a:t>
            </a:r>
            <a:r>
              <a:rPr sz="1600" spc="-5" dirty="0">
                <a:solidFill>
                  <a:prstClr val="black"/>
                </a:solidFill>
                <a:latin typeface="宋体" pitchFamily="2" charset="-122"/>
                <a:cs typeface="宋体" pitchFamily="2" charset="-122"/>
              </a:rPr>
              <a:t>设备实</a:t>
            </a:r>
            <a:r>
              <a:rPr sz="1600"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时需</a:t>
            </a:r>
            <a:r>
              <a:rPr sz="1600" dirty="0">
                <a:solidFill>
                  <a:prstClr val="black"/>
                </a:solidFill>
                <a:latin typeface="宋体" pitchFamily="2" charset="-122"/>
                <a:cs typeface="宋体" pitchFamily="2" charset="-122"/>
              </a:rPr>
              <a:t>要</a:t>
            </a:r>
            <a:r>
              <a:rPr sz="1600" spc="-5" dirty="0">
                <a:solidFill>
                  <a:prstClr val="black"/>
                </a:solidFill>
                <a:latin typeface="宋体" pitchFamily="2" charset="-122"/>
                <a:cs typeface="宋体" pitchFamily="2" charset="-122"/>
              </a:rPr>
              <a:t>关联绑</a:t>
            </a:r>
            <a:r>
              <a:rPr sz="1600" dirty="0">
                <a:solidFill>
                  <a:prstClr val="black"/>
                </a:solidFill>
                <a:latin typeface="宋体" pitchFamily="2" charset="-122"/>
                <a:cs typeface="宋体" pitchFamily="2" charset="-122"/>
              </a:rPr>
              <a:t>定</a:t>
            </a:r>
            <a:r>
              <a:rPr sz="1600" spc="-5" dirty="0">
                <a:solidFill>
                  <a:prstClr val="black"/>
                </a:solidFill>
                <a:latin typeface="宋体" pitchFamily="2" charset="-122"/>
                <a:cs typeface="宋体" pitchFamily="2" charset="-122"/>
              </a:rPr>
              <a:t>对应 </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网关</a:t>
            </a:r>
            <a:r>
              <a:rPr sz="1600"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例，因</a:t>
            </a:r>
            <a:r>
              <a:rPr sz="1600" dirty="0">
                <a:solidFill>
                  <a:prstClr val="black"/>
                </a:solidFill>
                <a:latin typeface="宋体" pitchFamily="2" charset="-122"/>
                <a:cs typeface="宋体" pitchFamily="2" charset="-122"/>
              </a:rPr>
              <a:t>此</a:t>
            </a:r>
            <a:r>
              <a:rPr sz="1600" spc="-5" dirty="0">
                <a:solidFill>
                  <a:prstClr val="black"/>
                </a:solidFill>
                <a:latin typeface="宋体" pitchFamily="2" charset="-122"/>
                <a:cs typeface="宋体" pitchFamily="2" charset="-122"/>
              </a:rPr>
              <a:t>我们</a:t>
            </a:r>
            <a:r>
              <a:rPr sz="1600" dirty="0">
                <a:solidFill>
                  <a:prstClr val="black"/>
                </a:solidFill>
                <a:latin typeface="宋体" pitchFamily="2" charset="-122"/>
                <a:cs typeface="宋体" pitchFamily="2" charset="-122"/>
              </a:rPr>
              <a:t>需</a:t>
            </a:r>
            <a:r>
              <a:rPr sz="1600" spc="-5" dirty="0">
                <a:solidFill>
                  <a:prstClr val="black"/>
                </a:solidFill>
                <a:latin typeface="宋体" pitchFamily="2" charset="-122"/>
                <a:cs typeface="宋体" pitchFamily="2" charset="-122"/>
              </a:rPr>
              <a:t>要先注</a:t>
            </a:r>
            <a:r>
              <a:rPr sz="1600" dirty="0">
                <a:solidFill>
                  <a:prstClr val="black"/>
                </a:solidFill>
                <a:latin typeface="宋体" pitchFamily="2" charset="-122"/>
                <a:cs typeface="宋体" pitchFamily="2" charset="-122"/>
              </a:rPr>
              <a:t>册</a:t>
            </a:r>
            <a:r>
              <a:rPr sz="1600" spc="-5" dirty="0">
                <a:solidFill>
                  <a:prstClr val="black"/>
                </a:solidFill>
                <a:latin typeface="宋体" pitchFamily="2" charset="-122"/>
                <a:cs typeface="宋体" pitchFamily="2" charset="-122"/>
              </a:rPr>
              <a:t>网关</a:t>
            </a:r>
            <a:r>
              <a:rPr sz="1600"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例。</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p:nvPr/>
        </p:nvSpPr>
        <p:spPr>
          <a:xfrm>
            <a:off x="6197727" y="522731"/>
            <a:ext cx="5255005" cy="60670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6105144" y="521208"/>
            <a:ext cx="5349240" cy="6070600"/>
          </a:xfrm>
          <a:custGeom>
            <a:avLst/>
            <a:gdLst/>
            <a:ahLst/>
            <a:cxnLst/>
            <a:rect l="l" t="t" r="r" b="b"/>
            <a:pathLst>
              <a:path w="5349240" h="6070600">
                <a:moveTo>
                  <a:pt x="0" y="6070092"/>
                </a:moveTo>
                <a:lnTo>
                  <a:pt x="5349240" y="6070092"/>
                </a:lnTo>
                <a:lnTo>
                  <a:pt x="5349240" y="0"/>
                </a:lnTo>
                <a:lnTo>
                  <a:pt x="0" y="0"/>
                </a:lnTo>
                <a:lnTo>
                  <a:pt x="0" y="6070092"/>
                </a:lnTo>
                <a:close/>
              </a:path>
            </a:pathLst>
          </a:custGeom>
          <a:ln w="3175">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083970" y="1180338"/>
            <a:ext cx="4430395" cy="5149850"/>
          </a:xfrm>
          <a:prstGeom prst="rect">
            <a:avLst/>
          </a:prstGeom>
        </p:spPr>
        <p:txBody>
          <a:bodyPr vert="horz" wrap="square" lIns="0" tIns="0" rIns="0" bIns="0" rtlCol="0">
            <a:spAutoFit/>
          </a:bodyPr>
          <a:lstStyle/>
          <a:p>
            <a:pPr marL="80899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注册网关物实例</a:t>
            </a:r>
            <a:endParaRPr sz="2800">
              <a:solidFill>
                <a:prstClr val="black"/>
              </a:solidFill>
              <a:latin typeface="微软雅黑" panose="020B0503020204020204" charset="-122"/>
              <a:cs typeface="微软雅黑" panose="020B0503020204020204" charset="-122"/>
            </a:endParaRPr>
          </a:p>
          <a:p>
            <a:pPr marL="12700" marR="5080" algn="just">
              <a:lnSpc>
                <a:spcPct val="150000"/>
              </a:lnSpc>
              <a:spcBef>
                <a:spcPts val="1850"/>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spc="5"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2</a:t>
            </a:r>
            <a:r>
              <a:rPr sz="1600" b="1"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跳</a:t>
            </a:r>
            <a:r>
              <a:rPr sz="1600" dirty="0">
                <a:solidFill>
                  <a:prstClr val="black"/>
                </a:solidFill>
                <a:latin typeface="微软雅黑" panose="020B0503020204020204" charset="-122"/>
                <a:cs typeface="微软雅黑" panose="020B0503020204020204" charset="-122"/>
              </a:rPr>
              <a:t>转</a:t>
            </a:r>
            <a:r>
              <a:rPr sz="1600" spc="-5" dirty="0">
                <a:solidFill>
                  <a:prstClr val="black"/>
                </a:solidFill>
                <a:latin typeface="微软雅黑" panose="020B0503020204020204" charset="-122"/>
                <a:cs typeface="微软雅黑" panose="020B0503020204020204" charset="-122"/>
              </a:rPr>
              <a:t>到</a:t>
            </a:r>
            <a:r>
              <a:rPr sz="1600" dirty="0">
                <a:solidFill>
                  <a:prstClr val="black"/>
                </a:solidFill>
                <a:latin typeface="微软雅黑" panose="020B0503020204020204" charset="-122"/>
                <a:cs typeface="微软雅黑" panose="020B0503020204020204" charset="-122"/>
              </a:rPr>
              <a:t>注</a:t>
            </a:r>
            <a:r>
              <a:rPr sz="1600" spc="-5" dirty="0">
                <a:solidFill>
                  <a:prstClr val="black"/>
                </a:solidFill>
                <a:latin typeface="微软雅黑" panose="020B0503020204020204" charset="-122"/>
                <a:cs typeface="微软雅黑" panose="020B0503020204020204" charset="-122"/>
              </a:rPr>
              <a:t>册</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例界面，</a:t>
            </a:r>
            <a:r>
              <a:rPr sz="1600" spc="-5" dirty="0">
                <a:solidFill>
                  <a:prstClr val="black"/>
                </a:solidFill>
                <a:latin typeface="微软雅黑" panose="020B0503020204020204" charset="-122"/>
                <a:cs typeface="微软雅黑" panose="020B0503020204020204" charset="-122"/>
              </a:rPr>
              <a:t>编</a:t>
            </a:r>
            <a:r>
              <a:rPr sz="1600" dirty="0">
                <a:solidFill>
                  <a:prstClr val="black"/>
                </a:solidFill>
                <a:latin typeface="微软雅黑" panose="020B0503020204020204" charset="-122"/>
                <a:cs typeface="微软雅黑" panose="020B0503020204020204" charset="-122"/>
              </a:rPr>
              <a:t>辑</a:t>
            </a:r>
            <a:r>
              <a:rPr sz="1600" spc="-5" dirty="0">
                <a:solidFill>
                  <a:prstClr val="black"/>
                </a:solidFill>
                <a:latin typeface="微软雅黑" panose="020B0503020204020204" charset="-122"/>
                <a:cs typeface="微软雅黑" panose="020B0503020204020204" charset="-122"/>
              </a:rPr>
              <a:t>实例基 </a:t>
            </a:r>
            <a:r>
              <a:rPr sz="1600" spc="35" dirty="0">
                <a:solidFill>
                  <a:prstClr val="black"/>
                </a:solidFill>
                <a:latin typeface="微软雅黑" panose="020B0503020204020204" charset="-122"/>
                <a:cs typeface="微软雅黑" panose="020B0503020204020204" charset="-122"/>
              </a:rPr>
              <a:t>本</a:t>
            </a:r>
            <a:r>
              <a:rPr sz="1600" spc="50" dirty="0">
                <a:solidFill>
                  <a:prstClr val="black"/>
                </a:solidFill>
                <a:latin typeface="微软雅黑" panose="020B0503020204020204" charset="-122"/>
                <a:cs typeface="微软雅黑" panose="020B0503020204020204" charset="-122"/>
              </a:rPr>
              <a:t>信息</a:t>
            </a:r>
            <a:r>
              <a:rPr sz="1600" spc="4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①类型</a:t>
            </a:r>
            <a:r>
              <a:rPr sz="1600" spc="35" dirty="0">
                <a:solidFill>
                  <a:prstClr val="black"/>
                </a:solidFill>
                <a:latin typeface="微软雅黑" panose="020B0503020204020204" charset="-122"/>
                <a:cs typeface="微软雅黑" panose="020B0503020204020204" charset="-122"/>
              </a:rPr>
              <a:t>选</a:t>
            </a:r>
            <a:r>
              <a:rPr sz="1600" spc="50" dirty="0">
                <a:solidFill>
                  <a:prstClr val="black"/>
                </a:solidFill>
                <a:latin typeface="微软雅黑" panose="020B0503020204020204" charset="-122"/>
                <a:cs typeface="微软雅黑" panose="020B0503020204020204" charset="-122"/>
              </a:rPr>
              <a:t>择“</a:t>
            </a:r>
            <a:r>
              <a:rPr sz="1600" spc="35" dirty="0">
                <a:solidFill>
                  <a:prstClr val="black"/>
                </a:solidFill>
                <a:latin typeface="微软雅黑" panose="020B0503020204020204" charset="-122"/>
                <a:cs typeface="微软雅黑" panose="020B0503020204020204" charset="-122"/>
              </a:rPr>
              <a:t>网</a:t>
            </a:r>
            <a:r>
              <a:rPr sz="1600" spc="50" dirty="0">
                <a:solidFill>
                  <a:prstClr val="black"/>
                </a:solidFill>
                <a:latin typeface="微软雅黑" panose="020B0503020204020204" charset="-122"/>
                <a:cs typeface="微软雅黑" panose="020B0503020204020204" charset="-122"/>
              </a:rPr>
              <a:t>关”；</a:t>
            </a:r>
            <a:r>
              <a:rPr sz="1600" spc="45" dirty="0">
                <a:solidFill>
                  <a:prstClr val="black"/>
                </a:solidFill>
                <a:latin typeface="微软雅黑" panose="020B0503020204020204" charset="-122"/>
                <a:cs typeface="微软雅黑" panose="020B0503020204020204" charset="-122"/>
              </a:rPr>
              <a:t>②</a:t>
            </a:r>
            <a:r>
              <a:rPr sz="1600" spc="50" dirty="0">
                <a:solidFill>
                  <a:prstClr val="black"/>
                </a:solidFill>
                <a:latin typeface="微软雅黑" panose="020B0503020204020204" charset="-122"/>
                <a:cs typeface="微软雅黑" panose="020B0503020204020204" charset="-122"/>
              </a:rPr>
              <a:t>模型</a:t>
            </a:r>
            <a:r>
              <a:rPr sz="1600" spc="35" dirty="0">
                <a:solidFill>
                  <a:prstClr val="black"/>
                </a:solidFill>
                <a:latin typeface="微软雅黑" panose="020B0503020204020204" charset="-122"/>
                <a:cs typeface="微软雅黑" panose="020B0503020204020204" charset="-122"/>
              </a:rPr>
              <a:t>选</a:t>
            </a:r>
            <a:r>
              <a:rPr sz="1600" spc="50" dirty="0">
                <a:solidFill>
                  <a:prstClr val="black"/>
                </a:solidFill>
                <a:latin typeface="微软雅黑" panose="020B0503020204020204" charset="-122"/>
                <a:cs typeface="微软雅黑" panose="020B0503020204020204" charset="-122"/>
              </a:rPr>
              <a:t>择</a:t>
            </a:r>
            <a:r>
              <a:rPr sz="1600" spc="3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本 </a:t>
            </a:r>
            <a:r>
              <a:rPr sz="1600" spc="75" dirty="0">
                <a:solidFill>
                  <a:prstClr val="black"/>
                </a:solidFill>
                <a:latin typeface="微软雅黑" panose="020B0503020204020204" charset="-122"/>
                <a:cs typeface="微软雅黑" panose="020B0503020204020204" charset="-122"/>
              </a:rPr>
              <a:t>项</a:t>
            </a:r>
            <a:r>
              <a:rPr sz="1600" spc="85" dirty="0">
                <a:solidFill>
                  <a:prstClr val="black"/>
                </a:solidFill>
                <a:latin typeface="微软雅黑" panose="020B0503020204020204" charset="-122"/>
                <a:cs typeface="微软雅黑" panose="020B0503020204020204" charset="-122"/>
              </a:rPr>
              <a:t>目任务</a:t>
            </a:r>
            <a:r>
              <a:rPr sz="1600" spc="75" dirty="0">
                <a:solidFill>
                  <a:prstClr val="black"/>
                </a:solidFill>
                <a:latin typeface="微软雅黑" panose="020B0503020204020204" charset="-122"/>
                <a:cs typeface="微软雅黑" panose="020B0503020204020204" charset="-122"/>
              </a:rPr>
              <a:t>一</a:t>
            </a:r>
            <a:r>
              <a:rPr sz="1600" spc="85" dirty="0">
                <a:solidFill>
                  <a:prstClr val="black"/>
                </a:solidFill>
                <a:latin typeface="微软雅黑" panose="020B0503020204020204" charset="-122"/>
                <a:cs typeface="微软雅黑" panose="020B0503020204020204" charset="-122"/>
              </a:rPr>
              <a:t>创建</a:t>
            </a:r>
            <a:r>
              <a:rPr sz="1600" spc="90" dirty="0">
                <a:solidFill>
                  <a:prstClr val="black"/>
                </a:solidFill>
                <a:latin typeface="微软雅黑" panose="020B0503020204020204" charset="-122"/>
                <a:cs typeface="微软雅黑" panose="020B0503020204020204" charset="-122"/>
              </a:rPr>
              <a:t>的“</a:t>
            </a:r>
            <a:r>
              <a:rPr sz="1600" spc="85" dirty="0">
                <a:solidFill>
                  <a:prstClr val="black"/>
                </a:solidFill>
                <a:latin typeface="微软雅黑" panose="020B0503020204020204" charset="-122"/>
                <a:cs typeface="微软雅黑" panose="020B0503020204020204" charset="-122"/>
              </a:rPr>
              <a:t>工</a:t>
            </a:r>
            <a:r>
              <a:rPr sz="1600" spc="75" dirty="0">
                <a:solidFill>
                  <a:prstClr val="black"/>
                </a:solidFill>
                <a:latin typeface="微软雅黑" panose="020B0503020204020204" charset="-122"/>
                <a:cs typeface="微软雅黑" panose="020B0503020204020204" charset="-122"/>
              </a:rPr>
              <a:t>业</a:t>
            </a:r>
            <a:r>
              <a:rPr sz="1600" spc="85" dirty="0">
                <a:solidFill>
                  <a:prstClr val="black"/>
                </a:solidFill>
                <a:latin typeface="微软雅黑" panose="020B0503020204020204" charset="-122"/>
                <a:cs typeface="微软雅黑" panose="020B0503020204020204" charset="-122"/>
              </a:rPr>
              <a:t>机器人</a:t>
            </a:r>
            <a:r>
              <a:rPr sz="1600" spc="75" dirty="0">
                <a:solidFill>
                  <a:prstClr val="black"/>
                </a:solidFill>
                <a:latin typeface="微软雅黑" panose="020B0503020204020204" charset="-122"/>
                <a:cs typeface="微软雅黑" panose="020B0503020204020204" charset="-122"/>
              </a:rPr>
              <a:t>网</a:t>
            </a:r>
            <a:r>
              <a:rPr sz="1600" spc="85" dirty="0">
                <a:solidFill>
                  <a:prstClr val="black"/>
                </a:solidFill>
                <a:latin typeface="微软雅黑" panose="020B0503020204020204" charset="-122"/>
                <a:cs typeface="微软雅黑" panose="020B0503020204020204" charset="-122"/>
              </a:rPr>
              <a:t>关模</a:t>
            </a:r>
            <a:r>
              <a:rPr sz="1600" spc="90" dirty="0">
                <a:solidFill>
                  <a:prstClr val="black"/>
                </a:solidFill>
                <a:latin typeface="微软雅黑" panose="020B0503020204020204" charset="-122"/>
                <a:cs typeface="微软雅黑" panose="020B0503020204020204" charset="-122"/>
              </a:rPr>
              <a:t>型</a:t>
            </a:r>
            <a:r>
              <a:rPr sz="1600" spc="25" dirty="0">
                <a:solidFill>
                  <a:prstClr val="black"/>
                </a:solidFill>
                <a:latin typeface="微软雅黑" panose="020B0503020204020204" charset="-122"/>
                <a:cs typeface="微软雅黑" panose="020B0503020204020204" charset="-122"/>
              </a:rPr>
              <a:t>01-</a:t>
            </a:r>
            <a:r>
              <a:rPr sz="1600" spc="-5" dirty="0">
                <a:solidFill>
                  <a:prstClr val="black"/>
                </a:solidFill>
                <a:latin typeface="微软雅黑" panose="020B0503020204020204" charset="-122"/>
                <a:cs typeface="微软雅黑" panose="020B0503020204020204" charset="-122"/>
              </a:rPr>
              <a:t>姓 名</a:t>
            </a:r>
            <a:r>
              <a:rPr sz="1600" dirty="0">
                <a:solidFill>
                  <a:prstClr val="black"/>
                </a:solidFill>
                <a:latin typeface="微软雅黑" panose="020B0503020204020204" charset="-122"/>
                <a:cs typeface="微软雅黑" panose="020B0503020204020204" charset="-122"/>
              </a:rPr>
              <a:t>”；③</a:t>
            </a:r>
            <a:r>
              <a:rPr sz="1600" spc="5" dirty="0">
                <a:solidFill>
                  <a:prstClr val="black"/>
                </a:solidFill>
                <a:latin typeface="微软雅黑" panose="020B0503020204020204" charset="-122"/>
                <a:cs typeface="微软雅黑" panose="020B0503020204020204" charset="-122"/>
              </a:rPr>
              <a:t>实例名</a:t>
            </a:r>
            <a:r>
              <a:rPr sz="1600" spc="-5" dirty="0">
                <a:solidFill>
                  <a:prstClr val="black"/>
                </a:solidFill>
                <a:latin typeface="微软雅黑" panose="020B0503020204020204" charset="-122"/>
                <a:cs typeface="微软雅黑" panose="020B0503020204020204" charset="-122"/>
              </a:rPr>
              <a:t>称</a:t>
            </a:r>
            <a:r>
              <a:rPr sz="1600" spc="5"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01-姓 </a:t>
            </a:r>
            <a:r>
              <a:rPr sz="1600" spc="35" dirty="0">
                <a:solidFill>
                  <a:prstClr val="black"/>
                </a:solidFill>
                <a:latin typeface="微软雅黑" panose="020B0503020204020204" charset="-122"/>
                <a:cs typeface="微软雅黑" panose="020B0503020204020204" charset="-122"/>
              </a:rPr>
              <a:t>名</a:t>
            </a:r>
            <a:r>
              <a:rPr sz="1600" spc="50" dirty="0">
                <a:solidFill>
                  <a:prstClr val="black"/>
                </a:solidFill>
                <a:latin typeface="微软雅黑" panose="020B0503020204020204" charset="-122"/>
                <a:cs typeface="微软雅黑" panose="020B0503020204020204" charset="-122"/>
              </a:rPr>
              <a:t>”；</a:t>
            </a:r>
            <a:r>
              <a:rPr sz="1600" spc="45" dirty="0">
                <a:solidFill>
                  <a:prstClr val="black"/>
                </a:solidFill>
                <a:latin typeface="微软雅黑" panose="020B0503020204020204" charset="-122"/>
                <a:cs typeface="微软雅黑" panose="020B0503020204020204" charset="-122"/>
              </a:rPr>
              <a:t>④</a:t>
            </a:r>
            <a:r>
              <a:rPr sz="1600" spc="50" dirty="0">
                <a:solidFill>
                  <a:prstClr val="black"/>
                </a:solidFill>
                <a:latin typeface="微软雅黑" panose="020B0503020204020204" charset="-122"/>
                <a:cs typeface="微软雅黑" panose="020B0503020204020204" charset="-122"/>
              </a:rPr>
              <a:t>物标识</a:t>
            </a:r>
            <a:r>
              <a:rPr sz="1600" spc="35" dirty="0">
                <a:solidFill>
                  <a:prstClr val="black"/>
                </a:solidFill>
                <a:latin typeface="微软雅黑" panose="020B0503020204020204" charset="-122"/>
                <a:cs typeface="微软雅黑" panose="020B0503020204020204" charset="-122"/>
              </a:rPr>
              <a:t>使</a:t>
            </a:r>
            <a:r>
              <a:rPr sz="1600" spc="50" dirty="0">
                <a:solidFill>
                  <a:prstClr val="black"/>
                </a:solidFill>
                <a:latin typeface="微软雅黑" panose="020B0503020204020204" charset="-122"/>
                <a:cs typeface="微软雅黑" panose="020B0503020204020204" charset="-122"/>
              </a:rPr>
              <a:t>用项</a:t>
            </a:r>
            <a:r>
              <a:rPr sz="1600" spc="35" dirty="0">
                <a:solidFill>
                  <a:prstClr val="black"/>
                </a:solidFill>
                <a:latin typeface="微软雅黑" panose="020B0503020204020204" charset="-122"/>
                <a:cs typeface="微软雅黑" panose="020B0503020204020204" charset="-122"/>
              </a:rPr>
              <a:t>目</a:t>
            </a:r>
            <a:r>
              <a:rPr sz="1600" spc="50" dirty="0">
                <a:solidFill>
                  <a:prstClr val="black"/>
                </a:solidFill>
                <a:latin typeface="微软雅黑" panose="020B0503020204020204" charset="-122"/>
                <a:cs typeface="微软雅黑" panose="020B0503020204020204" charset="-122"/>
              </a:rPr>
              <a:t>二任务</a:t>
            </a:r>
            <a:r>
              <a:rPr sz="1600" spc="35" dirty="0">
                <a:solidFill>
                  <a:prstClr val="black"/>
                </a:solidFill>
                <a:latin typeface="微软雅黑" panose="020B0503020204020204" charset="-122"/>
                <a:cs typeface="微软雅黑" panose="020B0503020204020204" charset="-122"/>
              </a:rPr>
              <a:t>一</a:t>
            </a:r>
            <a:r>
              <a:rPr sz="1600" spc="50" dirty="0">
                <a:solidFill>
                  <a:prstClr val="black"/>
                </a:solidFill>
                <a:latin typeface="微软雅黑" panose="020B0503020204020204" charset="-122"/>
                <a:cs typeface="微软雅黑" panose="020B0503020204020204" charset="-122"/>
              </a:rPr>
              <a:t>创建的“</a:t>
            </a:r>
            <a:r>
              <a:rPr sz="1600" spc="35" dirty="0">
                <a:solidFill>
                  <a:prstClr val="black"/>
                </a:solidFill>
                <a:latin typeface="微软雅黑" panose="020B0503020204020204" charset="-122"/>
                <a:cs typeface="微软雅黑" panose="020B0503020204020204" charset="-122"/>
              </a:rPr>
              <a:t>工业 </a:t>
            </a:r>
            <a:r>
              <a:rPr sz="1600" spc="-5" dirty="0">
                <a:solidFill>
                  <a:prstClr val="black"/>
                </a:solidFill>
                <a:latin typeface="微软雅黑" panose="020B0503020204020204" charset="-122"/>
                <a:cs typeface="微软雅黑" panose="020B0503020204020204" charset="-122"/>
              </a:rPr>
              <a:t>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人01</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a:t>
            </a:r>
            <a:r>
              <a:rPr sz="160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网关</a:t>
            </a:r>
            <a:r>
              <a:rPr sz="1600" spc="-5" dirty="0">
                <a:solidFill>
                  <a:prstClr val="black"/>
                </a:solidFill>
                <a:latin typeface="微软雅黑" panose="020B0503020204020204" charset="-122"/>
                <a:cs typeface="微软雅黑" panose="020B0503020204020204" charset="-122"/>
              </a:rPr>
              <a:t>序</a:t>
            </a:r>
            <a:r>
              <a:rPr sz="1600" dirty="0">
                <a:solidFill>
                  <a:prstClr val="black"/>
                </a:solidFill>
                <a:latin typeface="微软雅黑" panose="020B0503020204020204" charset="-122"/>
                <a:cs typeface="微软雅黑" panose="020B0503020204020204" charset="-122"/>
              </a:rPr>
              <a:t>列</a:t>
            </a:r>
            <a:r>
              <a:rPr sz="1600" spc="-5" dirty="0">
                <a:solidFill>
                  <a:prstClr val="black"/>
                </a:solidFill>
                <a:latin typeface="微软雅黑" panose="020B0503020204020204" charset="-122"/>
                <a:cs typeface="微软雅黑" panose="020B0503020204020204" charset="-122"/>
              </a:rPr>
              <a:t>号</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⑤</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“随</a:t>
            </a:r>
            <a:r>
              <a:rPr sz="1600" spc="-5" dirty="0">
                <a:solidFill>
                  <a:prstClr val="black"/>
                </a:solidFill>
                <a:latin typeface="微软雅黑" panose="020B0503020204020204" charset="-122"/>
                <a:cs typeface="微软雅黑" panose="020B0503020204020204" charset="-122"/>
              </a:rPr>
              <a:t>机生 </a:t>
            </a:r>
            <a:r>
              <a:rPr sz="1600" spc="40" dirty="0">
                <a:solidFill>
                  <a:prstClr val="black"/>
                </a:solidFill>
                <a:latin typeface="微软雅黑" panose="020B0503020204020204" charset="-122"/>
                <a:cs typeface="微软雅黑" panose="020B0503020204020204" charset="-122"/>
              </a:rPr>
              <a:t>成</a:t>
            </a:r>
            <a:r>
              <a:rPr sz="1600" spc="50" dirty="0">
                <a:solidFill>
                  <a:prstClr val="black"/>
                </a:solidFill>
                <a:latin typeface="微软雅黑" panose="020B0503020204020204" charset="-122"/>
                <a:cs typeface="微软雅黑" panose="020B0503020204020204" charset="-122"/>
              </a:rPr>
              <a:t>”按</a:t>
            </a:r>
            <a:r>
              <a:rPr sz="1600" spc="35" dirty="0">
                <a:solidFill>
                  <a:prstClr val="black"/>
                </a:solidFill>
                <a:latin typeface="微软雅黑" panose="020B0503020204020204" charset="-122"/>
                <a:cs typeface="微软雅黑" panose="020B0503020204020204" charset="-122"/>
              </a:rPr>
              <a:t>钮</a:t>
            </a:r>
            <a:r>
              <a:rPr sz="1600" spc="50" dirty="0">
                <a:solidFill>
                  <a:prstClr val="black"/>
                </a:solidFill>
                <a:latin typeface="微软雅黑" panose="020B0503020204020204" charset="-122"/>
                <a:cs typeface="微软雅黑" panose="020B0503020204020204" charset="-122"/>
              </a:rPr>
              <a:t>生成认</a:t>
            </a:r>
            <a:r>
              <a:rPr sz="1600" spc="35" dirty="0">
                <a:solidFill>
                  <a:prstClr val="black"/>
                </a:solidFill>
                <a:latin typeface="微软雅黑" panose="020B0503020204020204" charset="-122"/>
                <a:cs typeface="微软雅黑" panose="020B0503020204020204" charset="-122"/>
              </a:rPr>
              <a:t>证</a:t>
            </a:r>
            <a:r>
              <a:rPr sz="1600" spc="50" dirty="0">
                <a:solidFill>
                  <a:prstClr val="black"/>
                </a:solidFill>
                <a:latin typeface="微软雅黑" panose="020B0503020204020204" charset="-122"/>
                <a:cs typeface="微软雅黑" panose="020B0503020204020204" charset="-122"/>
              </a:rPr>
              <a:t>标识</a:t>
            </a:r>
            <a:r>
              <a:rPr sz="1600" spc="55" dirty="0">
                <a:solidFill>
                  <a:prstClr val="black"/>
                </a:solidFill>
                <a:latin typeface="微软雅黑" panose="020B0503020204020204" charset="-122"/>
                <a:cs typeface="微软雅黑" panose="020B0503020204020204" charset="-122"/>
              </a:rPr>
              <a:t>；⑥</a:t>
            </a:r>
            <a:r>
              <a:rPr sz="1600" spc="50" dirty="0">
                <a:solidFill>
                  <a:prstClr val="black"/>
                </a:solidFill>
                <a:latin typeface="微软雅黑" panose="020B0503020204020204" charset="-122"/>
                <a:cs typeface="微软雅黑" panose="020B0503020204020204" charset="-122"/>
              </a:rPr>
              <a:t>单击</a:t>
            </a:r>
            <a:r>
              <a:rPr sz="1600" spc="40"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随机</a:t>
            </a:r>
            <a:r>
              <a:rPr sz="1600" spc="35" dirty="0">
                <a:solidFill>
                  <a:prstClr val="black"/>
                </a:solidFill>
                <a:latin typeface="微软雅黑" panose="020B0503020204020204" charset="-122"/>
                <a:cs typeface="微软雅黑" panose="020B0503020204020204" charset="-122"/>
              </a:rPr>
              <a:t>生</a:t>
            </a:r>
            <a:r>
              <a:rPr sz="1600" spc="55" dirty="0">
                <a:solidFill>
                  <a:prstClr val="black"/>
                </a:solidFill>
                <a:latin typeface="微软雅黑" panose="020B0503020204020204" charset="-122"/>
                <a:cs typeface="微软雅黑" panose="020B0503020204020204" charset="-122"/>
              </a:rPr>
              <a:t>成</a:t>
            </a:r>
            <a:r>
              <a:rPr sz="1600" spc="4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按 </a:t>
            </a:r>
            <a:r>
              <a:rPr sz="1600" spc="35" dirty="0">
                <a:solidFill>
                  <a:prstClr val="black"/>
                </a:solidFill>
                <a:latin typeface="微软雅黑" panose="020B0503020204020204" charset="-122"/>
                <a:cs typeface="微软雅黑" panose="020B0503020204020204" charset="-122"/>
              </a:rPr>
              <a:t>钮</a:t>
            </a:r>
            <a:r>
              <a:rPr sz="1600" spc="50" dirty="0">
                <a:solidFill>
                  <a:prstClr val="black"/>
                </a:solidFill>
                <a:latin typeface="微软雅黑" panose="020B0503020204020204" charset="-122"/>
                <a:cs typeface="微软雅黑" panose="020B0503020204020204" charset="-122"/>
              </a:rPr>
              <a:t>来生</a:t>
            </a:r>
            <a:r>
              <a:rPr sz="1600" spc="35" dirty="0">
                <a:solidFill>
                  <a:prstClr val="black"/>
                </a:solidFill>
                <a:latin typeface="微软雅黑" panose="020B0503020204020204" charset="-122"/>
                <a:cs typeface="微软雅黑" panose="020B0503020204020204" charset="-122"/>
              </a:rPr>
              <a:t>成</a:t>
            </a:r>
            <a:r>
              <a:rPr sz="1600" spc="50" dirty="0">
                <a:solidFill>
                  <a:prstClr val="black"/>
                </a:solidFill>
                <a:latin typeface="微软雅黑" panose="020B0503020204020204" charset="-122"/>
                <a:cs typeface="微软雅黑" panose="020B0503020204020204" charset="-122"/>
              </a:rPr>
              <a:t>认证密</a:t>
            </a:r>
            <a:r>
              <a:rPr sz="1600" spc="35" dirty="0">
                <a:solidFill>
                  <a:prstClr val="black"/>
                </a:solidFill>
                <a:latin typeface="微软雅黑" panose="020B0503020204020204" charset="-122"/>
                <a:cs typeface="微软雅黑" panose="020B0503020204020204" charset="-122"/>
              </a:rPr>
              <a:t>钥</a:t>
            </a:r>
            <a:r>
              <a:rPr sz="1600" spc="60"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⑦</a:t>
            </a:r>
            <a:r>
              <a:rPr sz="1600" spc="35" dirty="0">
                <a:solidFill>
                  <a:prstClr val="black"/>
                </a:solidFill>
                <a:latin typeface="微软雅黑" panose="020B0503020204020204" charset="-122"/>
                <a:cs typeface="微软雅黑" panose="020B0503020204020204" charset="-122"/>
              </a:rPr>
              <a:t>单</a:t>
            </a:r>
            <a:r>
              <a:rPr sz="1600" spc="50" dirty="0">
                <a:solidFill>
                  <a:prstClr val="black"/>
                </a:solidFill>
                <a:latin typeface="微软雅黑" panose="020B0503020204020204" charset="-122"/>
                <a:cs typeface="微软雅黑" panose="020B0503020204020204" charset="-122"/>
              </a:rPr>
              <a:t>击“注</a:t>
            </a:r>
            <a:r>
              <a:rPr sz="1600" spc="45" dirty="0">
                <a:solidFill>
                  <a:prstClr val="black"/>
                </a:solidFill>
                <a:latin typeface="微软雅黑" panose="020B0503020204020204" charset="-122"/>
                <a:cs typeface="微软雅黑" panose="020B0503020204020204" charset="-122"/>
              </a:rPr>
              <a:t>册</a:t>
            </a:r>
            <a:r>
              <a:rPr sz="1600" spc="50" dirty="0">
                <a:solidFill>
                  <a:prstClr val="black"/>
                </a:solidFill>
                <a:latin typeface="微软雅黑" panose="020B0503020204020204" charset="-122"/>
                <a:cs typeface="微软雅黑" panose="020B0503020204020204" charset="-122"/>
              </a:rPr>
              <a:t>”按</a:t>
            </a:r>
            <a:r>
              <a:rPr sz="1600" spc="35" dirty="0">
                <a:solidFill>
                  <a:prstClr val="black"/>
                </a:solidFill>
                <a:latin typeface="微软雅黑" panose="020B0503020204020204" charset="-122"/>
                <a:cs typeface="微软雅黑" panose="020B0503020204020204" charset="-122"/>
              </a:rPr>
              <a:t>钮</a:t>
            </a:r>
            <a:r>
              <a:rPr sz="1600" spc="50" dirty="0">
                <a:solidFill>
                  <a:prstClr val="black"/>
                </a:solidFill>
                <a:latin typeface="微软雅黑" panose="020B0503020204020204" charset="-122"/>
                <a:cs typeface="微软雅黑" panose="020B0503020204020204" charset="-122"/>
              </a:rPr>
              <a:t>完</a:t>
            </a:r>
            <a:r>
              <a:rPr sz="1600" spc="35"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网 关实例的注册。</a:t>
            </a:r>
            <a:endParaRPr sz="1600">
              <a:solidFill>
                <a:prstClr val="black"/>
              </a:solidFill>
              <a:latin typeface="微软雅黑" panose="020B0503020204020204" charset="-122"/>
              <a:cs typeface="微软雅黑" panose="020B0503020204020204" charset="-122"/>
            </a:endParaRPr>
          </a:p>
          <a:p>
            <a:pPr>
              <a:spcBef>
                <a:spcPts val="40"/>
              </a:spcBef>
            </a:pPr>
            <a:endParaRPr sz="2300">
              <a:solidFill>
                <a:prstClr val="black"/>
              </a:solidFill>
              <a:latin typeface="Times New Roman" panose="02020603050405020304"/>
              <a:cs typeface="Times New Roman" panose="02020603050405020304"/>
            </a:endParaRPr>
          </a:p>
          <a:p>
            <a:pPr marL="291465"/>
            <a:r>
              <a:rPr sz="1600" spc="105" dirty="0">
                <a:solidFill>
                  <a:prstClr val="black"/>
                </a:solidFill>
                <a:latin typeface="宋体" pitchFamily="2" charset="-122"/>
                <a:cs typeface="宋体" pitchFamily="2" charset="-122"/>
              </a:rPr>
              <a:t>【</a:t>
            </a:r>
            <a:r>
              <a:rPr sz="1600" spc="110" dirty="0">
                <a:solidFill>
                  <a:prstClr val="black"/>
                </a:solidFill>
                <a:latin typeface="宋体" pitchFamily="2" charset="-122"/>
                <a:cs typeface="宋体" pitchFamily="2" charset="-122"/>
              </a:rPr>
              <a:t>说</a:t>
            </a:r>
            <a:r>
              <a:rPr sz="1600" spc="105" dirty="0">
                <a:solidFill>
                  <a:prstClr val="black"/>
                </a:solidFill>
                <a:latin typeface="宋体" pitchFamily="2" charset="-122"/>
                <a:cs typeface="宋体" pitchFamily="2" charset="-122"/>
              </a:rPr>
              <a:t>明】在实</a:t>
            </a:r>
            <a:r>
              <a:rPr sz="1600" spc="95" dirty="0">
                <a:solidFill>
                  <a:prstClr val="black"/>
                </a:solidFill>
                <a:latin typeface="宋体" pitchFamily="2" charset="-122"/>
                <a:cs typeface="宋体" pitchFamily="2" charset="-122"/>
              </a:rPr>
              <a:t>际</a:t>
            </a:r>
            <a:r>
              <a:rPr sz="1600" spc="105" dirty="0">
                <a:solidFill>
                  <a:prstClr val="black"/>
                </a:solidFill>
                <a:latin typeface="宋体" pitchFamily="2" charset="-122"/>
                <a:cs typeface="宋体" pitchFamily="2" charset="-122"/>
              </a:rPr>
              <a:t>场景</a:t>
            </a:r>
            <a:r>
              <a:rPr sz="1600" spc="120" dirty="0">
                <a:solidFill>
                  <a:prstClr val="black"/>
                </a:solidFill>
                <a:latin typeface="宋体" pitchFamily="2" charset="-122"/>
                <a:cs typeface="宋体" pitchFamily="2" charset="-122"/>
              </a:rPr>
              <a:t>中</a:t>
            </a:r>
            <a:r>
              <a:rPr sz="1600" spc="105" dirty="0">
                <a:solidFill>
                  <a:prstClr val="black"/>
                </a:solidFill>
                <a:latin typeface="宋体" pitchFamily="2" charset="-122"/>
                <a:cs typeface="宋体" pitchFamily="2" charset="-122"/>
              </a:rPr>
              <a:t>，</a:t>
            </a:r>
            <a:r>
              <a:rPr sz="1600" spc="100" dirty="0">
                <a:solidFill>
                  <a:prstClr val="black"/>
                </a:solidFill>
                <a:latin typeface="宋体" pitchFamily="2" charset="-122"/>
                <a:cs typeface="宋体" pitchFamily="2" charset="-122"/>
              </a:rPr>
              <a:t>通</a:t>
            </a:r>
            <a:r>
              <a:rPr sz="1600" spc="105" dirty="0">
                <a:solidFill>
                  <a:prstClr val="black"/>
                </a:solidFill>
                <a:latin typeface="宋体" pitchFamily="2" charset="-122"/>
                <a:cs typeface="宋体" pitchFamily="2" charset="-122"/>
              </a:rPr>
              <a:t>过</a:t>
            </a:r>
            <a:r>
              <a:rPr sz="1600" spc="100" dirty="0">
                <a:solidFill>
                  <a:prstClr val="black"/>
                </a:solidFill>
                <a:latin typeface="宋体" pitchFamily="2" charset="-122"/>
                <a:cs typeface="宋体" pitchFamily="2" charset="-122"/>
              </a:rPr>
              <a:t>三</a:t>
            </a:r>
            <a:r>
              <a:rPr sz="1600" spc="105" dirty="0">
                <a:solidFill>
                  <a:prstClr val="black"/>
                </a:solidFill>
                <a:latin typeface="宋体" pitchFamily="2" charset="-122"/>
                <a:cs typeface="宋体" pitchFamily="2" charset="-122"/>
              </a:rPr>
              <a:t>大运营</a:t>
            </a:r>
            <a:r>
              <a:rPr sz="1600" spc="100" dirty="0">
                <a:solidFill>
                  <a:prstClr val="black"/>
                </a:solidFill>
                <a:latin typeface="宋体" pitchFamily="2" charset="-122"/>
                <a:cs typeface="宋体" pitchFamily="2" charset="-122"/>
              </a:rPr>
              <a:t>商</a:t>
            </a:r>
            <a:r>
              <a:rPr sz="1600" spc="-5" dirty="0">
                <a:solidFill>
                  <a:prstClr val="black"/>
                </a:solidFill>
                <a:latin typeface="宋体" pitchFamily="2" charset="-122"/>
                <a:cs typeface="宋体" pitchFamily="2" charset="-122"/>
              </a:rPr>
              <a:t>的</a:t>
            </a:r>
            <a:endParaRPr sz="1600">
              <a:solidFill>
                <a:prstClr val="black"/>
              </a:solidFill>
              <a:latin typeface="宋体" pitchFamily="2" charset="-122"/>
              <a:cs typeface="宋体" pitchFamily="2" charset="-122"/>
            </a:endParaRPr>
          </a:p>
          <a:p>
            <a:pPr marL="12700" marR="10160" algn="just">
              <a:lnSpc>
                <a:spcPct val="125000"/>
              </a:lnSpc>
            </a:pPr>
            <a:r>
              <a:rPr sz="1600" dirty="0">
                <a:solidFill>
                  <a:prstClr val="black"/>
                </a:solidFill>
                <a:latin typeface="宋体" pitchFamily="2" charset="-122"/>
                <a:cs typeface="宋体" pitchFamily="2" charset="-122"/>
              </a:rPr>
              <a:t>SI</a:t>
            </a:r>
            <a:r>
              <a:rPr sz="1600" spc="45" dirty="0">
                <a:solidFill>
                  <a:prstClr val="black"/>
                </a:solidFill>
                <a:latin typeface="宋体" pitchFamily="2" charset="-122"/>
                <a:cs typeface="宋体" pitchFamily="2" charset="-122"/>
              </a:rPr>
              <a:t>M</a:t>
            </a:r>
            <a:r>
              <a:rPr sz="1600" spc="50" dirty="0">
                <a:solidFill>
                  <a:prstClr val="black"/>
                </a:solidFill>
                <a:latin typeface="宋体" pitchFamily="2" charset="-122"/>
                <a:cs typeface="宋体" pitchFamily="2" charset="-122"/>
              </a:rPr>
              <a:t>卡实现设</a:t>
            </a:r>
            <a:r>
              <a:rPr sz="1600" spc="35" dirty="0">
                <a:solidFill>
                  <a:prstClr val="black"/>
                </a:solidFill>
                <a:latin typeface="宋体" pitchFamily="2" charset="-122"/>
                <a:cs typeface="宋体" pitchFamily="2" charset="-122"/>
              </a:rPr>
              <a:t>备</a:t>
            </a:r>
            <a:r>
              <a:rPr sz="1600" spc="50" dirty="0">
                <a:solidFill>
                  <a:prstClr val="black"/>
                </a:solidFill>
                <a:latin typeface="宋体" pitchFamily="2" charset="-122"/>
                <a:cs typeface="宋体" pitchFamily="2" charset="-122"/>
              </a:rPr>
              <a:t>联网的网关或</a:t>
            </a:r>
            <a:r>
              <a:rPr sz="1600" spc="35" dirty="0">
                <a:solidFill>
                  <a:prstClr val="black"/>
                </a:solidFill>
                <a:latin typeface="宋体" pitchFamily="2" charset="-122"/>
                <a:cs typeface="宋体" pitchFamily="2" charset="-122"/>
              </a:rPr>
              <a:t>设</a:t>
            </a:r>
            <a:r>
              <a:rPr sz="1600" spc="70" dirty="0">
                <a:solidFill>
                  <a:prstClr val="black"/>
                </a:solidFill>
                <a:latin typeface="宋体" pitchFamily="2" charset="-122"/>
                <a:cs typeface="宋体" pitchFamily="2" charset="-122"/>
              </a:rPr>
              <a:t>备</a:t>
            </a:r>
            <a:r>
              <a:rPr sz="1600" spc="50" dirty="0">
                <a:solidFill>
                  <a:prstClr val="black"/>
                </a:solidFill>
                <a:latin typeface="宋体" pitchFamily="2" charset="-122"/>
                <a:cs typeface="宋体" pitchFamily="2" charset="-122"/>
              </a:rPr>
              <a:t>，需要填写</a:t>
            </a:r>
            <a:r>
              <a:rPr sz="1600" spc="-5" dirty="0">
                <a:solidFill>
                  <a:prstClr val="black"/>
                </a:solidFill>
                <a:latin typeface="宋体" pitchFamily="2" charset="-122"/>
                <a:cs typeface="宋体" pitchFamily="2" charset="-122"/>
              </a:rPr>
              <a:t>S</a:t>
            </a:r>
            <a:r>
              <a:rPr sz="1600" spc="-15" dirty="0">
                <a:solidFill>
                  <a:prstClr val="black"/>
                </a:solidFill>
                <a:latin typeface="宋体" pitchFamily="2" charset="-122"/>
                <a:cs typeface="宋体" pitchFamily="2" charset="-122"/>
              </a:rPr>
              <a:t>I</a:t>
            </a:r>
            <a:r>
              <a:rPr sz="1600" spc="-5" dirty="0">
                <a:solidFill>
                  <a:prstClr val="black"/>
                </a:solidFill>
                <a:latin typeface="宋体" pitchFamily="2" charset="-122"/>
                <a:cs typeface="宋体" pitchFamily="2" charset="-122"/>
              </a:rPr>
              <a:t>M </a:t>
            </a:r>
            <a:r>
              <a:rPr sz="1600" dirty="0">
                <a:solidFill>
                  <a:prstClr val="black"/>
                </a:solidFill>
                <a:latin typeface="宋体" pitchFamily="2" charset="-122"/>
                <a:cs typeface="宋体" pitchFamily="2" charset="-122"/>
              </a:rPr>
              <a:t>卡</a:t>
            </a:r>
            <a:r>
              <a:rPr sz="1600" spc="-1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IM</a:t>
            </a:r>
            <a:r>
              <a:rPr sz="1600" spc="-15" dirty="0">
                <a:solidFill>
                  <a:prstClr val="black"/>
                </a:solidFill>
                <a:latin typeface="宋体" pitchFamily="2" charset="-122"/>
                <a:cs typeface="宋体" pitchFamily="2" charset="-122"/>
              </a:rPr>
              <a:t>S</a:t>
            </a:r>
            <a:r>
              <a:rPr sz="1600" dirty="0">
                <a:solidFill>
                  <a:prstClr val="black"/>
                </a:solidFill>
                <a:latin typeface="宋体" pitchFamily="2" charset="-122"/>
                <a:cs typeface="宋体" pitchFamily="2" charset="-122"/>
              </a:rPr>
              <a:t>I</a:t>
            </a:r>
            <a:r>
              <a:rPr sz="1600" spc="-5" dirty="0">
                <a:solidFill>
                  <a:prstClr val="black"/>
                </a:solidFill>
                <a:latin typeface="宋体" pitchFamily="2" charset="-122"/>
                <a:cs typeface="宋体" pitchFamily="2" charset="-122"/>
              </a:rPr>
              <a:t>号，本</a:t>
            </a:r>
            <a:r>
              <a:rPr sz="1600" dirty="0">
                <a:solidFill>
                  <a:prstClr val="black"/>
                </a:solidFill>
                <a:latin typeface="宋体" pitchFamily="2" charset="-122"/>
                <a:cs typeface="宋体" pitchFamily="2" charset="-122"/>
              </a:rPr>
              <a:t>平</a:t>
            </a:r>
            <a:r>
              <a:rPr sz="1600" spc="-5" dirty="0">
                <a:solidFill>
                  <a:prstClr val="black"/>
                </a:solidFill>
                <a:latin typeface="宋体" pitchFamily="2" charset="-122"/>
                <a:cs typeface="宋体" pitchFamily="2" charset="-122"/>
              </a:rPr>
              <a:t>台联</a:t>
            </a:r>
            <a:r>
              <a:rPr sz="1600"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方式无</a:t>
            </a:r>
            <a:r>
              <a:rPr sz="1600" dirty="0">
                <a:solidFill>
                  <a:prstClr val="black"/>
                </a:solidFill>
                <a:latin typeface="宋体" pitchFamily="2" charset="-122"/>
                <a:cs typeface="宋体" pitchFamily="2" charset="-122"/>
              </a:rPr>
              <a:t>需</a:t>
            </a:r>
            <a:r>
              <a:rPr sz="1600" spc="-5" dirty="0">
                <a:solidFill>
                  <a:prstClr val="black"/>
                </a:solidFill>
                <a:latin typeface="宋体" pitchFamily="2" charset="-122"/>
                <a:cs typeface="宋体" pitchFamily="2" charset="-122"/>
              </a:rPr>
              <a:t>填写。</a:t>
            </a:r>
            <a:endParaRPr sz="1600">
              <a:solidFill>
                <a:prstClr val="black"/>
              </a:solidFill>
              <a:latin typeface="宋体" pitchFamily="2" charset="-122"/>
              <a:cs typeface="宋体" pitchFamily="2"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645157" y="964438"/>
            <a:ext cx="8900160" cy="1241425"/>
          </a:xfrm>
          <a:prstGeom prst="rect">
            <a:avLst/>
          </a:prstGeom>
        </p:spPr>
        <p:txBody>
          <a:bodyPr vert="horz" wrap="square" lIns="0" tIns="0" rIns="0" bIns="0" rtlCol="0">
            <a:spAutoFit/>
          </a:bodyPr>
          <a:lstStyle/>
          <a:p>
            <a:pPr marL="1270" algn="ctr"/>
            <a:r>
              <a:rPr sz="2800" b="1" dirty="0">
                <a:solidFill>
                  <a:srgbClr val="00A755"/>
                </a:solidFill>
                <a:latin typeface="微软雅黑" panose="020B0503020204020204" charset="-122"/>
                <a:cs typeface="微软雅黑" panose="020B0503020204020204" charset="-122"/>
              </a:rPr>
              <a:t>1.</a:t>
            </a:r>
            <a:r>
              <a:rPr sz="2800" b="1" spc="-5" dirty="0">
                <a:solidFill>
                  <a:srgbClr val="00A755"/>
                </a:solidFill>
                <a:latin typeface="微软雅黑" panose="020B0503020204020204" charset="-122"/>
                <a:cs typeface="微软雅黑" panose="020B0503020204020204" charset="-122"/>
              </a:rPr>
              <a:t>注册网关物实例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455"/>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3</a:t>
            </a:r>
            <a:r>
              <a:rPr sz="1600" b="1"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注</a:t>
            </a:r>
            <a:r>
              <a:rPr sz="1600" dirty="0">
                <a:solidFill>
                  <a:prstClr val="black"/>
                </a:solidFill>
                <a:latin typeface="微软雅黑" panose="020B0503020204020204" charset="-122"/>
                <a:cs typeface="微软雅黑" panose="020B0503020204020204" charset="-122"/>
              </a:rPr>
              <a:t>册</a:t>
            </a:r>
            <a:r>
              <a:rPr sz="1600" spc="-5"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功</a:t>
            </a:r>
            <a:r>
              <a:rPr sz="1600" spc="-5" dirty="0">
                <a:solidFill>
                  <a:prstClr val="black"/>
                </a:solidFill>
                <a:latin typeface="微软雅黑" panose="020B0503020204020204" charset="-122"/>
                <a:cs typeface="微软雅黑" panose="020B0503020204020204" charset="-122"/>
              </a:rPr>
              <a:t>后</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跳</a:t>
            </a:r>
            <a:r>
              <a:rPr sz="1600" dirty="0">
                <a:solidFill>
                  <a:prstClr val="black"/>
                </a:solidFill>
                <a:latin typeface="微软雅黑" panose="020B0503020204020204" charset="-122"/>
                <a:cs typeface="微软雅黑" panose="020B0503020204020204" charset="-122"/>
              </a:rPr>
              <a:t>转到</a:t>
            </a:r>
            <a:r>
              <a:rPr sz="1600" spc="-5" dirty="0">
                <a:solidFill>
                  <a:prstClr val="black"/>
                </a:solidFill>
                <a:latin typeface="微软雅黑" panose="020B0503020204020204" charset="-122"/>
                <a:cs typeface="微软雅黑" panose="020B0503020204020204" charset="-122"/>
              </a:rPr>
              <a:t>网</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信</a:t>
            </a:r>
            <a:r>
              <a:rPr sz="1600" dirty="0">
                <a:solidFill>
                  <a:prstClr val="black"/>
                </a:solidFill>
                <a:latin typeface="微软雅黑" panose="020B0503020204020204" charset="-122"/>
                <a:cs typeface="微软雅黑" panose="020B0503020204020204" charset="-122"/>
              </a:rPr>
              <a:t>息界面，</a:t>
            </a:r>
            <a:r>
              <a:rPr sz="1600" spc="-5" dirty="0">
                <a:solidFill>
                  <a:prstClr val="black"/>
                </a:solidFill>
                <a:latin typeface="微软雅黑" panose="020B0503020204020204" charset="-122"/>
                <a:cs typeface="微软雅黑" panose="020B0503020204020204" charset="-122"/>
              </a:rPr>
              <a:t>可</a:t>
            </a:r>
            <a:r>
              <a:rPr sz="1600"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查</a:t>
            </a:r>
            <a:r>
              <a:rPr sz="1600" dirty="0">
                <a:solidFill>
                  <a:prstClr val="black"/>
                </a:solidFill>
                <a:latin typeface="微软雅黑" panose="020B0503020204020204" charset="-122"/>
                <a:cs typeface="微软雅黑" panose="020B0503020204020204" charset="-122"/>
              </a:rPr>
              <a:t>看该</a:t>
            </a:r>
            <a:r>
              <a:rPr sz="1600" spc="-5" dirty="0">
                <a:solidFill>
                  <a:prstClr val="black"/>
                </a:solidFill>
                <a:latin typeface="微软雅黑" panose="020B0503020204020204" charset="-122"/>
                <a:cs typeface="微软雅黑" panose="020B0503020204020204" charset="-122"/>
              </a:rPr>
              <a:t>实例</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该</a:t>
            </a:r>
            <a:r>
              <a:rPr sz="1600" spc="-5" dirty="0">
                <a:solidFill>
                  <a:prstClr val="black"/>
                </a:solidFill>
                <a:latin typeface="微软雅黑" panose="020B0503020204020204" charset="-122"/>
                <a:cs typeface="微软雅黑" panose="020B0503020204020204" charset="-122"/>
              </a:rPr>
              <a:t>页面</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认</a:t>
            </a:r>
            <a:r>
              <a:rPr sz="1600" spc="-5" dirty="0">
                <a:solidFill>
                  <a:prstClr val="black"/>
                </a:solidFill>
                <a:latin typeface="微软雅黑" panose="020B0503020204020204" charset="-122"/>
                <a:cs typeface="微软雅黑" panose="020B0503020204020204" charset="-122"/>
              </a:rPr>
              <a:t>证</a:t>
            </a:r>
            <a:r>
              <a:rPr sz="1600"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识 和认证密钥在“3.3</a:t>
            </a:r>
            <a:r>
              <a:rPr sz="1600" spc="-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完善网关配置并验证”的操作步</a:t>
            </a:r>
            <a:r>
              <a:rPr sz="1600" spc="5" dirty="0">
                <a:solidFill>
                  <a:prstClr val="black"/>
                </a:solidFill>
                <a:latin typeface="微软雅黑" panose="020B0503020204020204" charset="-122"/>
                <a:cs typeface="微软雅黑" panose="020B0503020204020204" charset="-122"/>
              </a:rPr>
              <a:t>骤</a:t>
            </a:r>
            <a:r>
              <a:rPr sz="1600" spc="-10"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需</a:t>
            </a:r>
            <a:r>
              <a:rPr sz="1600" spc="-5" dirty="0">
                <a:solidFill>
                  <a:prstClr val="black"/>
                </a:solidFill>
                <a:latin typeface="微软雅黑" panose="020B0503020204020204" charset="-122"/>
                <a:cs typeface="微软雅黑" panose="020B0503020204020204" charset="-122"/>
              </a:rPr>
              <a:t>要用</a:t>
            </a:r>
            <a:r>
              <a:rPr sz="1600" spc="5"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3255263" y="2284476"/>
            <a:ext cx="5681471" cy="42611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253740" y="2282951"/>
            <a:ext cx="5684520" cy="4264660"/>
          </a:xfrm>
          <a:custGeom>
            <a:avLst/>
            <a:gdLst/>
            <a:ahLst/>
            <a:cxnLst/>
            <a:rect l="l" t="t" r="r" b="b"/>
            <a:pathLst>
              <a:path w="5684520" h="4264659">
                <a:moveTo>
                  <a:pt x="0" y="4264152"/>
                </a:moveTo>
                <a:lnTo>
                  <a:pt x="5684520" y="4264152"/>
                </a:lnTo>
                <a:lnTo>
                  <a:pt x="5684520" y="0"/>
                </a:lnTo>
                <a:lnTo>
                  <a:pt x="0" y="0"/>
                </a:lnTo>
                <a:lnTo>
                  <a:pt x="0" y="426415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550035" y="1066291"/>
            <a:ext cx="5962650" cy="1032510"/>
          </a:xfrm>
          <a:prstGeom prst="rect">
            <a:avLst/>
          </a:prstGeom>
        </p:spPr>
        <p:txBody>
          <a:bodyPr vert="horz" wrap="square" lIns="0" tIns="0" rIns="0" bIns="0" rtlCol="0">
            <a:spAutoFit/>
          </a:bodyPr>
          <a:lstStyle/>
          <a:p>
            <a:pPr marL="3141980"/>
            <a:r>
              <a:rPr sz="2800" b="1" dirty="0">
                <a:solidFill>
                  <a:srgbClr val="00A755"/>
                </a:solidFill>
                <a:latin typeface="微软雅黑" panose="020B0503020204020204" charset="-122"/>
                <a:cs typeface="微软雅黑" panose="020B0503020204020204" charset="-122"/>
              </a:rPr>
              <a:t>2.</a:t>
            </a:r>
            <a:r>
              <a:rPr sz="2800" b="1" spc="-5" dirty="0">
                <a:solidFill>
                  <a:srgbClr val="00A755"/>
                </a:solidFill>
                <a:latin typeface="微软雅黑" panose="020B0503020204020204" charset="-122"/>
                <a:cs typeface="微软雅黑" panose="020B0503020204020204" charset="-122"/>
              </a:rPr>
              <a:t>注册设备物实例</a:t>
            </a:r>
            <a:endParaRPr sz="2800">
              <a:solidFill>
                <a:prstClr val="black"/>
              </a:solidFill>
              <a:latin typeface="微软雅黑" panose="020B0503020204020204" charset="-122"/>
              <a:cs typeface="微软雅黑" panose="020B0503020204020204" charset="-122"/>
            </a:endParaRPr>
          </a:p>
          <a:p>
            <a:pPr marL="12700">
              <a:spcBef>
                <a:spcPts val="239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返回物实例列表界面，单击“注册”按钮。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470660" y="2334768"/>
            <a:ext cx="9250680" cy="40507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469136" y="2333244"/>
            <a:ext cx="9253855" cy="4053840"/>
          </a:xfrm>
          <a:custGeom>
            <a:avLst/>
            <a:gdLst/>
            <a:ahLst/>
            <a:cxnLst/>
            <a:rect l="l" t="t" r="r" b="b"/>
            <a:pathLst>
              <a:path w="9253855" h="4053840">
                <a:moveTo>
                  <a:pt x="0" y="4053840"/>
                </a:moveTo>
                <a:lnTo>
                  <a:pt x="9253727" y="4053840"/>
                </a:lnTo>
                <a:lnTo>
                  <a:pt x="9253727" y="0"/>
                </a:lnTo>
                <a:lnTo>
                  <a:pt x="0" y="0"/>
                </a:lnTo>
                <a:lnTo>
                  <a:pt x="0" y="405384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938885" y="1180338"/>
            <a:ext cx="4422775" cy="5250815"/>
          </a:xfrm>
          <a:prstGeom prst="rect">
            <a:avLst/>
          </a:prstGeom>
        </p:spPr>
        <p:txBody>
          <a:bodyPr vert="horz" wrap="square" lIns="0" tIns="0" rIns="0" bIns="0" rtlCol="0">
            <a:spAutoFit/>
          </a:bodyPr>
          <a:lstStyle/>
          <a:p>
            <a:pPr marL="808990"/>
            <a:r>
              <a:rPr sz="2800" b="1" spc="-5" dirty="0">
                <a:solidFill>
                  <a:srgbClr val="00A755"/>
                </a:solidFill>
                <a:latin typeface="微软雅黑" panose="020B0503020204020204" charset="-122"/>
                <a:cs typeface="微软雅黑" panose="020B0503020204020204" charset="-122"/>
              </a:rPr>
              <a:t>2.注册设备物实例</a:t>
            </a:r>
            <a:endParaRPr sz="2800">
              <a:solidFill>
                <a:prstClr val="black"/>
              </a:solidFill>
              <a:latin typeface="微软雅黑" panose="020B0503020204020204" charset="-122"/>
              <a:cs typeface="微软雅黑" panose="020B0503020204020204" charset="-122"/>
            </a:endParaRPr>
          </a:p>
          <a:p>
            <a:pPr marL="12700" marR="198755" algn="just">
              <a:lnSpc>
                <a:spcPct val="150000"/>
              </a:lnSpc>
              <a:spcBef>
                <a:spcPts val="1850"/>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2</a:t>
            </a:r>
            <a:r>
              <a:rPr sz="1600" b="1"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跳</a:t>
            </a:r>
            <a:r>
              <a:rPr sz="1600" spc="5" dirty="0">
                <a:solidFill>
                  <a:prstClr val="black"/>
                </a:solidFill>
                <a:latin typeface="微软雅黑" panose="020B0503020204020204" charset="-122"/>
                <a:cs typeface="微软雅黑" panose="020B0503020204020204" charset="-122"/>
              </a:rPr>
              <a:t>转</a:t>
            </a:r>
            <a:r>
              <a:rPr sz="1600" spc="-5"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注</a:t>
            </a:r>
            <a:r>
              <a:rPr sz="1600" spc="-5" dirty="0">
                <a:solidFill>
                  <a:prstClr val="black"/>
                </a:solidFill>
                <a:latin typeface="微软雅黑" panose="020B0503020204020204" charset="-122"/>
                <a:cs typeface="微软雅黑" panose="020B0503020204020204" charset="-122"/>
              </a:rPr>
              <a:t>册</a:t>
            </a:r>
            <a:r>
              <a:rPr sz="1600" spc="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r>
              <a:rPr sz="1600" dirty="0">
                <a:solidFill>
                  <a:prstClr val="black"/>
                </a:solidFill>
                <a:latin typeface="微软雅黑" panose="020B0503020204020204" charset="-122"/>
                <a:cs typeface="微软雅黑" panose="020B0503020204020204" charset="-122"/>
              </a:rPr>
              <a:t>界</a:t>
            </a:r>
            <a:r>
              <a:rPr sz="1600" spc="-20" dirty="0">
                <a:solidFill>
                  <a:prstClr val="black"/>
                </a:solidFill>
                <a:latin typeface="微软雅黑" panose="020B0503020204020204" charset="-122"/>
                <a:cs typeface="微软雅黑" panose="020B0503020204020204" charset="-122"/>
              </a:rPr>
              <a:t>面</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编</a:t>
            </a:r>
            <a:r>
              <a:rPr sz="1600" dirty="0">
                <a:solidFill>
                  <a:prstClr val="black"/>
                </a:solidFill>
                <a:latin typeface="微软雅黑" panose="020B0503020204020204" charset="-122"/>
                <a:cs typeface="微软雅黑" panose="020B0503020204020204" charset="-122"/>
              </a:rPr>
              <a:t>辑</a:t>
            </a:r>
            <a:r>
              <a:rPr sz="1600" spc="-5" dirty="0">
                <a:solidFill>
                  <a:prstClr val="black"/>
                </a:solidFill>
                <a:latin typeface="微软雅黑" panose="020B0503020204020204" charset="-122"/>
                <a:cs typeface="微软雅黑" panose="020B0503020204020204" charset="-122"/>
              </a:rPr>
              <a:t>实例 </a:t>
            </a:r>
            <a:r>
              <a:rPr sz="1600" spc="50" dirty="0">
                <a:solidFill>
                  <a:prstClr val="black"/>
                </a:solidFill>
                <a:latin typeface="微软雅黑" panose="020B0503020204020204" charset="-122"/>
                <a:cs typeface="微软雅黑" panose="020B0503020204020204" charset="-122"/>
              </a:rPr>
              <a:t>基本信息。①</a:t>
            </a:r>
            <a:r>
              <a:rPr sz="1600" spc="35" dirty="0">
                <a:solidFill>
                  <a:prstClr val="black"/>
                </a:solidFill>
                <a:latin typeface="微软雅黑" panose="020B0503020204020204" charset="-122"/>
                <a:cs typeface="微软雅黑" panose="020B0503020204020204" charset="-122"/>
              </a:rPr>
              <a:t>类</a:t>
            </a:r>
            <a:r>
              <a:rPr sz="1600" spc="50" dirty="0">
                <a:solidFill>
                  <a:prstClr val="black"/>
                </a:solidFill>
                <a:latin typeface="微软雅黑" panose="020B0503020204020204" charset="-122"/>
                <a:cs typeface="微软雅黑" panose="020B0503020204020204" charset="-122"/>
              </a:rPr>
              <a:t>型选择“设备</a:t>
            </a:r>
            <a:r>
              <a:rPr sz="1600" spc="3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；②物联方式 </a:t>
            </a:r>
            <a:r>
              <a:rPr sz="1600" spc="55" dirty="0">
                <a:solidFill>
                  <a:prstClr val="black"/>
                </a:solidFill>
                <a:latin typeface="微软雅黑" panose="020B0503020204020204" charset="-122"/>
                <a:cs typeface="微软雅黑" panose="020B0503020204020204" charset="-122"/>
              </a:rPr>
              <a:t>选择“非直连</a:t>
            </a:r>
            <a:r>
              <a:rPr sz="1600" spc="45" dirty="0">
                <a:solidFill>
                  <a:prstClr val="black"/>
                </a:solidFill>
                <a:latin typeface="微软雅黑" panose="020B0503020204020204" charset="-122"/>
                <a:cs typeface="微软雅黑" panose="020B0503020204020204" charset="-122"/>
              </a:rPr>
              <a:t>”③</a:t>
            </a:r>
            <a:r>
              <a:rPr sz="1600" spc="50" dirty="0">
                <a:solidFill>
                  <a:prstClr val="black"/>
                </a:solidFill>
                <a:latin typeface="微软雅黑" panose="020B0503020204020204" charset="-122"/>
                <a:cs typeface="微软雅黑" panose="020B0503020204020204" charset="-122"/>
              </a:rPr>
              <a:t>模型选择在</a:t>
            </a:r>
            <a:r>
              <a:rPr sz="1600" spc="40" dirty="0">
                <a:solidFill>
                  <a:prstClr val="black"/>
                </a:solidFill>
                <a:latin typeface="微软雅黑" panose="020B0503020204020204" charset="-122"/>
                <a:cs typeface="微软雅黑" panose="020B0503020204020204" charset="-122"/>
              </a:rPr>
              <a:t>本</a:t>
            </a:r>
            <a:r>
              <a:rPr sz="1600" spc="50" dirty="0">
                <a:solidFill>
                  <a:prstClr val="black"/>
                </a:solidFill>
                <a:latin typeface="微软雅黑" panose="020B0503020204020204" charset="-122"/>
                <a:cs typeface="微软雅黑" panose="020B0503020204020204" charset="-122"/>
              </a:rPr>
              <a:t>项目任务一</a:t>
            </a:r>
            <a:r>
              <a:rPr sz="1600" spc="-5" dirty="0">
                <a:solidFill>
                  <a:prstClr val="black"/>
                </a:solidFill>
                <a:latin typeface="微软雅黑" panose="020B0503020204020204" charset="-122"/>
                <a:cs typeface="微软雅黑" panose="020B0503020204020204" charset="-122"/>
              </a:rPr>
              <a:t>创 建</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业机器</a:t>
            </a:r>
            <a:r>
              <a:rPr sz="1600" spc="-5" dirty="0">
                <a:solidFill>
                  <a:prstClr val="black"/>
                </a:solidFill>
                <a:latin typeface="微软雅黑" panose="020B0503020204020204" charset="-122"/>
                <a:cs typeface="微软雅黑" panose="020B0503020204020204" charset="-122"/>
              </a:rPr>
              <a:t>人</a:t>
            </a:r>
            <a:r>
              <a:rPr sz="1600" dirty="0">
                <a:solidFill>
                  <a:prstClr val="black"/>
                </a:solidFill>
                <a:latin typeface="微软雅黑" panose="020B0503020204020204" charset="-122"/>
                <a:cs typeface="微软雅黑" panose="020B0503020204020204" charset="-122"/>
              </a:rPr>
              <a:t>模型</a:t>
            </a:r>
            <a:r>
              <a:rPr sz="1600" spc="-5" dirty="0">
                <a:solidFill>
                  <a:prstClr val="black"/>
                </a:solidFill>
                <a:latin typeface="微软雅黑" panose="020B0503020204020204" charset="-122"/>
                <a:cs typeface="微软雅黑" panose="020B0503020204020204" charset="-122"/>
              </a:rPr>
              <a:t>01</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a:t>
            </a:r>
            <a:r>
              <a:rPr sz="160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④实</a:t>
            </a:r>
            <a:r>
              <a:rPr sz="1600" spc="-5" dirty="0">
                <a:solidFill>
                  <a:prstClr val="black"/>
                </a:solidFill>
                <a:latin typeface="微软雅黑" panose="020B0503020204020204" charset="-122"/>
                <a:cs typeface="微软雅黑" panose="020B0503020204020204" charset="-122"/>
              </a:rPr>
              <a:t>例</a:t>
            </a:r>
            <a:r>
              <a:rPr sz="160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称 为</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机器人</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例0</a:t>
            </a:r>
            <a:r>
              <a:rPr sz="1600" spc="-5"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⑤</a:t>
            </a:r>
            <a:r>
              <a:rPr sz="1600" dirty="0">
                <a:solidFill>
                  <a:prstClr val="black"/>
                </a:solidFill>
                <a:latin typeface="微软雅黑" panose="020B0503020204020204" charset="-122"/>
                <a:cs typeface="微软雅黑" panose="020B0503020204020204" charset="-122"/>
              </a:rPr>
              <a:t>物标</a:t>
            </a:r>
            <a:r>
              <a:rPr sz="1600" spc="-5" dirty="0">
                <a:solidFill>
                  <a:prstClr val="black"/>
                </a:solidFill>
                <a:latin typeface="微软雅黑" panose="020B0503020204020204" charset="-122"/>
                <a:cs typeface="微软雅黑" panose="020B0503020204020204" charset="-122"/>
              </a:rPr>
              <a:t>识</a:t>
            </a:r>
            <a:r>
              <a:rPr sz="1600"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 项</a:t>
            </a:r>
            <a:r>
              <a:rPr sz="1600" dirty="0">
                <a:solidFill>
                  <a:prstClr val="black"/>
                </a:solidFill>
                <a:latin typeface="微软雅黑" panose="020B0503020204020204" charset="-122"/>
                <a:cs typeface="微软雅黑" panose="020B0503020204020204" charset="-122"/>
              </a:rPr>
              <a:t>目二</a:t>
            </a:r>
            <a:r>
              <a:rPr sz="1600" spc="-5" dirty="0">
                <a:solidFill>
                  <a:prstClr val="black"/>
                </a:solidFill>
                <a:latin typeface="微软雅黑" panose="020B0503020204020204" charset="-122"/>
                <a:cs typeface="微软雅黑" panose="020B0503020204020204" charset="-122"/>
              </a:rPr>
              <a:t>任</a:t>
            </a:r>
            <a:r>
              <a:rPr sz="1600" dirty="0">
                <a:solidFill>
                  <a:prstClr val="black"/>
                </a:solidFill>
                <a:latin typeface="微软雅黑" panose="020B0503020204020204" charset="-122"/>
                <a:cs typeface="微软雅黑" panose="020B0503020204020204" charset="-122"/>
              </a:rPr>
              <a:t>务一创</a:t>
            </a:r>
            <a:r>
              <a:rPr sz="1600" spc="-5"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业机器</a:t>
            </a:r>
            <a:r>
              <a:rPr sz="1600" spc="-5" dirty="0">
                <a:solidFill>
                  <a:prstClr val="black"/>
                </a:solidFill>
                <a:latin typeface="微软雅黑" panose="020B0503020204020204" charset="-122"/>
                <a:cs typeface="微软雅黑" panose="020B0503020204020204" charset="-122"/>
              </a:rPr>
              <a:t>人01</a:t>
            </a:r>
            <a:r>
              <a:rPr sz="1600"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的 </a:t>
            </a:r>
            <a:r>
              <a:rPr sz="1600" spc="60" dirty="0">
                <a:solidFill>
                  <a:prstClr val="black"/>
                </a:solidFill>
                <a:latin typeface="微软雅黑" panose="020B0503020204020204" charset="-122"/>
                <a:cs typeface="微软雅黑" panose="020B0503020204020204" charset="-122"/>
              </a:rPr>
              <a:t>设</a:t>
            </a:r>
            <a:r>
              <a:rPr sz="1600" spc="50" dirty="0">
                <a:solidFill>
                  <a:prstClr val="black"/>
                </a:solidFill>
                <a:latin typeface="微软雅黑" panose="020B0503020204020204" charset="-122"/>
                <a:cs typeface="微软雅黑" panose="020B0503020204020204" charset="-122"/>
              </a:rPr>
              <a:t>备</a:t>
            </a:r>
            <a:r>
              <a:rPr sz="1600" spc="60" dirty="0">
                <a:solidFill>
                  <a:prstClr val="black"/>
                </a:solidFill>
                <a:latin typeface="微软雅黑" panose="020B0503020204020204" charset="-122"/>
                <a:cs typeface="微软雅黑" panose="020B0503020204020204" charset="-122"/>
              </a:rPr>
              <a:t>序列号</a:t>
            </a:r>
            <a:r>
              <a:rPr sz="1600" spc="70" dirty="0">
                <a:solidFill>
                  <a:prstClr val="black"/>
                </a:solidFill>
                <a:latin typeface="微软雅黑" panose="020B0503020204020204" charset="-122"/>
                <a:cs typeface="微软雅黑" panose="020B0503020204020204" charset="-122"/>
              </a:rPr>
              <a:t>；⑥</a:t>
            </a:r>
            <a:r>
              <a:rPr sz="1600" spc="60" dirty="0">
                <a:solidFill>
                  <a:prstClr val="black"/>
                </a:solidFill>
                <a:latin typeface="微软雅黑" panose="020B0503020204020204" charset="-122"/>
                <a:cs typeface="微软雅黑" panose="020B0503020204020204" charset="-122"/>
              </a:rPr>
              <a:t>关</a:t>
            </a:r>
            <a:r>
              <a:rPr sz="1600" spc="50" dirty="0">
                <a:solidFill>
                  <a:prstClr val="black"/>
                </a:solidFill>
                <a:latin typeface="微软雅黑" panose="020B0503020204020204" charset="-122"/>
                <a:cs typeface="微软雅黑" panose="020B0503020204020204" charset="-122"/>
              </a:rPr>
              <a:t>联</a:t>
            </a:r>
            <a:r>
              <a:rPr sz="1600" spc="60" dirty="0">
                <a:solidFill>
                  <a:prstClr val="black"/>
                </a:solidFill>
                <a:latin typeface="微软雅黑" panose="020B0503020204020204" charset="-122"/>
                <a:cs typeface="微软雅黑" panose="020B0503020204020204" charset="-122"/>
              </a:rPr>
              <a:t>网关为</a:t>
            </a:r>
            <a:r>
              <a:rPr sz="1600" spc="50" dirty="0">
                <a:solidFill>
                  <a:prstClr val="black"/>
                </a:solidFill>
                <a:latin typeface="微软雅黑" panose="020B0503020204020204" charset="-122"/>
                <a:cs typeface="微软雅黑" panose="020B0503020204020204" charset="-122"/>
              </a:rPr>
              <a:t>本</a:t>
            </a:r>
            <a:r>
              <a:rPr sz="1600" spc="60" dirty="0">
                <a:solidFill>
                  <a:prstClr val="black"/>
                </a:solidFill>
                <a:latin typeface="微软雅黑" panose="020B0503020204020204" charset="-122"/>
                <a:cs typeface="微软雅黑" panose="020B0503020204020204" charset="-122"/>
              </a:rPr>
              <a:t>任务</a:t>
            </a:r>
            <a:r>
              <a:rPr sz="1600" spc="15" dirty="0">
                <a:solidFill>
                  <a:prstClr val="black"/>
                </a:solidFill>
                <a:latin typeface="微软雅黑" panose="020B0503020204020204" charset="-122"/>
                <a:cs typeface="微软雅黑" panose="020B0503020204020204" charset="-122"/>
              </a:rPr>
              <a:t>“3.1</a:t>
            </a:r>
            <a:r>
              <a:rPr sz="1600" spc="345" dirty="0">
                <a:solidFill>
                  <a:prstClr val="black"/>
                </a:solidFill>
                <a:latin typeface="微软雅黑" panose="020B0503020204020204" charset="-122"/>
                <a:cs typeface="微软雅黑" panose="020B0503020204020204" charset="-122"/>
              </a:rPr>
              <a:t> </a:t>
            </a:r>
            <a:r>
              <a:rPr sz="1600" spc="50" dirty="0">
                <a:solidFill>
                  <a:prstClr val="black"/>
                </a:solidFill>
                <a:latin typeface="微软雅黑" panose="020B0503020204020204" charset="-122"/>
                <a:cs typeface="微软雅黑" panose="020B0503020204020204" charset="-122"/>
              </a:rPr>
              <a:t>注册 </a:t>
            </a:r>
            <a:r>
              <a:rPr sz="1600" spc="-5" dirty="0">
                <a:solidFill>
                  <a:prstClr val="black"/>
                </a:solidFill>
                <a:latin typeface="微软雅黑" panose="020B0503020204020204" charset="-122"/>
                <a:cs typeface="微软雅黑" panose="020B0503020204020204" charset="-122"/>
              </a:rPr>
              <a:t>网</a:t>
            </a:r>
            <a:r>
              <a:rPr sz="1600" dirty="0">
                <a:solidFill>
                  <a:prstClr val="black"/>
                </a:solidFill>
                <a:latin typeface="微软雅黑" panose="020B0503020204020204" charset="-122"/>
                <a:cs typeface="微软雅黑" panose="020B0503020204020204" charset="-122"/>
              </a:rPr>
              <a:t>关物</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例”注</a:t>
            </a:r>
            <a:r>
              <a:rPr sz="1600" spc="-5" dirty="0">
                <a:solidFill>
                  <a:prstClr val="black"/>
                </a:solidFill>
                <a:latin typeface="微软雅黑" panose="020B0503020204020204" charset="-122"/>
                <a:cs typeface="微软雅黑" panose="020B0503020204020204" charset="-122"/>
              </a:rPr>
              <a:t>册</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业机器</a:t>
            </a:r>
            <a:r>
              <a:rPr sz="1600" spc="-5" dirty="0">
                <a:solidFill>
                  <a:prstClr val="black"/>
                </a:solidFill>
                <a:latin typeface="微软雅黑" panose="020B0503020204020204" charset="-122"/>
                <a:cs typeface="微软雅黑" panose="020B0503020204020204" charset="-122"/>
              </a:rPr>
              <a:t>人</a:t>
            </a:r>
            <a:r>
              <a:rPr sz="1600" dirty="0">
                <a:solidFill>
                  <a:prstClr val="black"/>
                </a:solidFill>
                <a:latin typeface="微软雅黑" panose="020B0503020204020204" charset="-122"/>
                <a:cs typeface="微软雅黑" panose="020B0503020204020204" charset="-122"/>
              </a:rPr>
              <a:t>网关</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01- </a:t>
            </a:r>
            <a:r>
              <a:rPr sz="1600" spc="50" dirty="0">
                <a:solidFill>
                  <a:prstClr val="black"/>
                </a:solidFill>
                <a:latin typeface="微软雅黑" panose="020B0503020204020204" charset="-122"/>
                <a:cs typeface="微软雅黑" panose="020B0503020204020204" charset="-122"/>
              </a:rPr>
              <a:t>姓名”；⑦通</a:t>
            </a:r>
            <a:r>
              <a:rPr sz="1600" spc="35" dirty="0">
                <a:solidFill>
                  <a:prstClr val="black"/>
                </a:solidFill>
                <a:latin typeface="微软雅黑" panose="020B0503020204020204" charset="-122"/>
                <a:cs typeface="微软雅黑" panose="020B0503020204020204" charset="-122"/>
              </a:rPr>
              <a:t>讯</a:t>
            </a:r>
            <a:r>
              <a:rPr sz="1600" spc="50" dirty="0">
                <a:solidFill>
                  <a:prstClr val="black"/>
                </a:solidFill>
                <a:latin typeface="微软雅黑" panose="020B0503020204020204" charset="-122"/>
                <a:cs typeface="微软雅黑" panose="020B0503020204020204" charset="-122"/>
              </a:rPr>
              <a:t>标识会根据物</a:t>
            </a:r>
            <a:r>
              <a:rPr sz="1600" spc="35" dirty="0">
                <a:solidFill>
                  <a:prstClr val="black"/>
                </a:solidFill>
                <a:latin typeface="微软雅黑" panose="020B0503020204020204" charset="-122"/>
                <a:cs typeface="微软雅黑" panose="020B0503020204020204" charset="-122"/>
              </a:rPr>
              <a:t>标</a:t>
            </a:r>
            <a:r>
              <a:rPr sz="1600" spc="50" dirty="0">
                <a:solidFill>
                  <a:prstClr val="black"/>
                </a:solidFill>
                <a:latin typeface="微软雅黑" panose="020B0503020204020204" charset="-122"/>
                <a:cs typeface="微软雅黑" panose="020B0503020204020204" charset="-122"/>
              </a:rPr>
              <a:t>识自动生成</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10" dirty="0">
                <a:solidFill>
                  <a:prstClr val="black"/>
                </a:solidFill>
                <a:latin typeface="微软雅黑" panose="020B0503020204020204" charset="-122"/>
                <a:cs typeface="微软雅黑" panose="020B0503020204020204" charset="-122"/>
              </a:rPr>
              <a:t>⑧单击“注册</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按钮完成网关实例</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注</a:t>
            </a:r>
            <a:r>
              <a:rPr sz="1600" dirty="0">
                <a:solidFill>
                  <a:prstClr val="black"/>
                </a:solidFill>
                <a:latin typeface="微软雅黑" panose="020B0503020204020204" charset="-122"/>
                <a:cs typeface="微软雅黑" panose="020B0503020204020204" charset="-122"/>
              </a:rPr>
              <a:t>册</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a:spcBef>
                <a:spcPts val="10"/>
              </a:spcBef>
            </a:pPr>
            <a:endParaRPr sz="2600">
              <a:solidFill>
                <a:prstClr val="black"/>
              </a:solidFill>
              <a:latin typeface="Times New Roman" panose="02020603050405020304"/>
              <a:cs typeface="Times New Roman" panose="02020603050405020304"/>
            </a:endParaRPr>
          </a:p>
          <a:p>
            <a:pPr marL="291465"/>
            <a:r>
              <a:rPr sz="1600" spc="25"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说明】</a:t>
            </a:r>
            <a:r>
              <a:rPr sz="1600" spc="25" dirty="0">
                <a:solidFill>
                  <a:prstClr val="black"/>
                </a:solidFill>
                <a:latin typeface="宋体" pitchFamily="2" charset="-122"/>
                <a:cs typeface="宋体" pitchFamily="2" charset="-122"/>
              </a:rPr>
              <a:t>通</a:t>
            </a:r>
            <a:r>
              <a:rPr sz="1600" spc="10" dirty="0">
                <a:solidFill>
                  <a:prstClr val="black"/>
                </a:solidFill>
                <a:latin typeface="宋体" pitchFamily="2" charset="-122"/>
                <a:cs typeface="宋体" pitchFamily="2" charset="-122"/>
              </a:rPr>
              <a:t>讯标识</a:t>
            </a:r>
            <a:r>
              <a:rPr sz="1600" spc="25" dirty="0">
                <a:solidFill>
                  <a:prstClr val="black"/>
                </a:solidFill>
                <a:latin typeface="宋体" pitchFamily="2" charset="-122"/>
                <a:cs typeface="宋体" pitchFamily="2" charset="-122"/>
              </a:rPr>
              <a:t>是</a:t>
            </a:r>
            <a:r>
              <a:rPr sz="1600" spc="10" dirty="0">
                <a:solidFill>
                  <a:prstClr val="black"/>
                </a:solidFill>
                <a:latin typeface="宋体" pitchFamily="2" charset="-122"/>
                <a:cs typeface="宋体" pitchFamily="2" charset="-122"/>
              </a:rPr>
              <a:t>用来识</a:t>
            </a:r>
            <a:r>
              <a:rPr sz="1600" spc="25" dirty="0">
                <a:solidFill>
                  <a:prstClr val="black"/>
                </a:solidFill>
                <a:latin typeface="宋体" pitchFamily="2" charset="-122"/>
                <a:cs typeface="宋体" pitchFamily="2" charset="-122"/>
              </a:rPr>
              <a:t>别</a:t>
            </a:r>
            <a:r>
              <a:rPr sz="1600" spc="10" dirty="0">
                <a:solidFill>
                  <a:prstClr val="black"/>
                </a:solidFill>
                <a:latin typeface="宋体" pitchFamily="2" charset="-122"/>
                <a:cs typeface="宋体" pitchFamily="2" charset="-122"/>
              </a:rPr>
              <a:t>网关</a:t>
            </a:r>
            <a:r>
              <a:rPr sz="1600" spc="25" dirty="0">
                <a:solidFill>
                  <a:prstClr val="black"/>
                </a:solidFill>
                <a:latin typeface="宋体" pitchFamily="2" charset="-122"/>
                <a:cs typeface="宋体" pitchFamily="2" charset="-122"/>
              </a:rPr>
              <a:t>下</a:t>
            </a:r>
            <a:r>
              <a:rPr sz="1600" spc="10" dirty="0">
                <a:solidFill>
                  <a:prstClr val="black"/>
                </a:solidFill>
                <a:latin typeface="宋体" pitchFamily="2" charset="-122"/>
                <a:cs typeface="宋体" pitchFamily="2" charset="-122"/>
              </a:rPr>
              <a:t>非直</a:t>
            </a:r>
            <a:r>
              <a:rPr sz="1600" spc="25" dirty="0">
                <a:solidFill>
                  <a:prstClr val="black"/>
                </a:solidFill>
                <a:latin typeface="宋体" pitchFamily="2" charset="-122"/>
                <a:cs typeface="宋体" pitchFamily="2" charset="-122"/>
              </a:rPr>
              <a:t>连</a:t>
            </a:r>
            <a:r>
              <a:rPr sz="1600" spc="-5" dirty="0">
                <a:solidFill>
                  <a:prstClr val="black"/>
                </a:solidFill>
                <a:latin typeface="宋体" pitchFamily="2" charset="-122"/>
                <a:cs typeface="宋体" pitchFamily="2" charset="-122"/>
              </a:rPr>
              <a:t>设</a:t>
            </a:r>
            <a:endParaRPr sz="1600">
              <a:solidFill>
                <a:prstClr val="black"/>
              </a:solidFill>
              <a:latin typeface="宋体" pitchFamily="2" charset="-122"/>
              <a:cs typeface="宋体" pitchFamily="2" charset="-122"/>
            </a:endParaRPr>
          </a:p>
          <a:p>
            <a:pPr marL="12700" algn="just">
              <a:spcBef>
                <a:spcPts val="480"/>
              </a:spcBef>
            </a:pPr>
            <a:r>
              <a:rPr sz="160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的通</a:t>
            </a:r>
            <a:r>
              <a:rPr sz="1600" dirty="0">
                <a:solidFill>
                  <a:prstClr val="black"/>
                </a:solidFill>
                <a:latin typeface="宋体" pitchFamily="2" charset="-122"/>
                <a:cs typeface="宋体" pitchFamily="2" charset="-122"/>
              </a:rPr>
              <a:t>讯</a:t>
            </a:r>
            <a:r>
              <a:rPr sz="1600" spc="-5" dirty="0">
                <a:solidFill>
                  <a:prstClr val="black"/>
                </a:solidFill>
                <a:latin typeface="宋体" pitchFamily="2" charset="-122"/>
                <a:cs typeface="宋体" pitchFamily="2" charset="-122"/>
              </a:rPr>
              <a:t>数据</a:t>
            </a:r>
            <a:endParaRPr sz="1600">
              <a:solidFill>
                <a:prstClr val="black"/>
              </a:solidFill>
              <a:latin typeface="宋体" pitchFamily="2" charset="-122"/>
              <a:cs typeface="宋体" pitchFamily="2" charset="-122"/>
            </a:endParaRPr>
          </a:p>
        </p:txBody>
      </p:sp>
      <p:sp>
        <p:nvSpPr>
          <p:cNvPr id="6" name="object 6"/>
          <p:cNvSpPr/>
          <p:nvPr/>
        </p:nvSpPr>
        <p:spPr>
          <a:xfrm>
            <a:off x="5889752" y="614172"/>
            <a:ext cx="5663691" cy="59664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765291" y="612648"/>
            <a:ext cx="5789930" cy="5969635"/>
          </a:xfrm>
          <a:custGeom>
            <a:avLst/>
            <a:gdLst/>
            <a:ahLst/>
            <a:cxnLst/>
            <a:rect l="l" t="t" r="r" b="b"/>
            <a:pathLst>
              <a:path w="5789930" h="5969634">
                <a:moveTo>
                  <a:pt x="0" y="5969508"/>
                </a:moveTo>
                <a:lnTo>
                  <a:pt x="5789675" y="5969508"/>
                </a:lnTo>
                <a:lnTo>
                  <a:pt x="5789675" y="0"/>
                </a:lnTo>
                <a:lnTo>
                  <a:pt x="0" y="0"/>
                </a:lnTo>
                <a:lnTo>
                  <a:pt x="0" y="596950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5571" y="1991867"/>
            <a:ext cx="7348727" cy="4111752"/>
          </a:xfrm>
          <a:prstGeom prst="rect">
            <a:avLst/>
          </a:prstGeom>
          <a:blipFill>
            <a:blip r:embed="rId1" cstate="print"/>
            <a:stretch>
              <a:fillRect/>
            </a:stretch>
          </a:blipFill>
        </p:spPr>
        <p:txBody>
          <a:bodyPr wrap="square" lIns="0" tIns="0" rIns="0" bIns="0" rtlCol="0"/>
          <a:lstStyle/>
          <a:p/>
        </p:txBody>
      </p:sp>
      <p:sp>
        <p:nvSpPr>
          <p:cNvPr id="3" name="object 3"/>
          <p:cNvSpPr txBox="1"/>
          <p:nvPr/>
        </p:nvSpPr>
        <p:spPr>
          <a:xfrm>
            <a:off x="1113840" y="2334895"/>
            <a:ext cx="8345805" cy="4250055"/>
          </a:xfrm>
          <a:prstGeom prst="rect">
            <a:avLst/>
          </a:prstGeom>
        </p:spPr>
        <p:txBody>
          <a:bodyPr vert="horz" wrap="square" lIns="0" tIns="0" rIns="0" bIns="0" rtlCol="0">
            <a:spAutoFit/>
          </a:bodyPr>
          <a:lstStyle/>
          <a:p>
            <a:pPr marL="12700" marR="5482590">
              <a:lnSpc>
                <a:spcPct val="150000"/>
              </a:lnSpc>
            </a:pPr>
            <a:r>
              <a:rPr sz="1600" b="1" spc="-5" dirty="0">
                <a:latin typeface="微软雅黑" panose="020B0503020204020204" charset="-122"/>
                <a:cs typeface="微软雅黑" panose="020B0503020204020204" charset="-122"/>
              </a:rPr>
              <a:t>b）AI大数据研发</a:t>
            </a:r>
            <a:r>
              <a:rPr sz="1600" spc="-5" dirty="0">
                <a:latin typeface="微软雅黑" panose="020B0503020204020204" charset="-122"/>
                <a:cs typeface="微软雅黑" panose="020B0503020204020204" charset="-122"/>
              </a:rPr>
              <a:t>。通过构建 设备的</a:t>
            </a:r>
            <a:r>
              <a:rPr sz="1600" spc="0" dirty="0">
                <a:latin typeface="微软雅黑" panose="020B0503020204020204" charset="-122"/>
                <a:cs typeface="微软雅黑" panose="020B0503020204020204" charset="-122"/>
              </a:rPr>
              <a:t>全</a:t>
            </a:r>
            <a:r>
              <a:rPr sz="1600" spc="-5" dirty="0">
                <a:latin typeface="微软雅黑" panose="020B0503020204020204" charset="-122"/>
                <a:cs typeface="微软雅黑" panose="020B0503020204020204" charset="-122"/>
              </a:rPr>
              <a:t>生命</a:t>
            </a:r>
            <a:r>
              <a:rPr sz="1600" spc="0" dirty="0">
                <a:latin typeface="微软雅黑" panose="020B0503020204020204" charset="-122"/>
                <a:cs typeface="微软雅黑" panose="020B0503020204020204" charset="-122"/>
              </a:rPr>
              <a:t>周</a:t>
            </a:r>
            <a:r>
              <a:rPr sz="1600" spc="-5" dirty="0">
                <a:latin typeface="微软雅黑" panose="020B0503020204020204" charset="-122"/>
                <a:cs typeface="微软雅黑" panose="020B0503020204020204" charset="-122"/>
              </a:rPr>
              <a:t>期数字</a:t>
            </a:r>
            <a:r>
              <a:rPr sz="1600" spc="0"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生体， 可以采集到海量的设备使用过 </a:t>
            </a:r>
            <a:r>
              <a:rPr sz="1600" spc="-10" dirty="0">
                <a:latin typeface="微软雅黑" panose="020B0503020204020204" charset="-122"/>
                <a:cs typeface="微软雅黑" panose="020B0503020204020204" charset="-122"/>
              </a:rPr>
              <a:t>程数据，结合设备量产前丰富 </a:t>
            </a:r>
            <a:r>
              <a:rPr sz="1600" spc="-5" dirty="0">
                <a:latin typeface="微软雅黑" panose="020B0503020204020204" charset="-122"/>
                <a:cs typeface="微软雅黑" panose="020B0503020204020204" charset="-122"/>
              </a:rPr>
              <a:t>的试验测试数据，使用合适的 算法，进行分析和优化。打通 </a:t>
            </a:r>
            <a:r>
              <a:rPr sz="1600" spc="-10" dirty="0">
                <a:latin typeface="微软雅黑" panose="020B0503020204020204" charset="-122"/>
                <a:cs typeface="微软雅黑" panose="020B0503020204020204" charset="-122"/>
              </a:rPr>
              <a:t>研发、试验、机器使用数据闭 </a:t>
            </a:r>
            <a:r>
              <a:rPr sz="1600" spc="-5" dirty="0">
                <a:latin typeface="微软雅黑" panose="020B0503020204020204" charset="-122"/>
                <a:cs typeface="微软雅黑" panose="020B0503020204020204" charset="-122"/>
              </a:rPr>
              <a:t>环链路，缩短研发周期，加速 产品创新。</a:t>
            </a:r>
            <a:endParaRPr sz="1600">
              <a:latin typeface="微软雅黑" panose="020B0503020204020204" charset="-122"/>
              <a:cs typeface="微软雅黑" panose="020B0503020204020204" charset="-122"/>
            </a:endParaRPr>
          </a:p>
          <a:p>
            <a:pPr>
              <a:lnSpc>
                <a:spcPct val="100000"/>
              </a:lnSpc>
            </a:pPr>
            <a:endParaRPr sz="2100">
              <a:latin typeface="Times New Roman" panose="02020603050405020304"/>
              <a:cs typeface="Times New Roman" panose="02020603050405020304"/>
            </a:endParaRPr>
          </a:p>
          <a:p>
            <a:pPr>
              <a:lnSpc>
                <a:spcPct val="100000"/>
              </a:lnSpc>
              <a:spcBef>
                <a:spcPts val="15"/>
              </a:spcBef>
            </a:pPr>
            <a:endParaRPr sz="2600">
              <a:latin typeface="Times New Roman" panose="02020603050405020304"/>
              <a:cs typeface="Times New Roman" panose="02020603050405020304"/>
            </a:endParaRPr>
          </a:p>
          <a:p>
            <a:pPr marR="5080" algn="r">
              <a:lnSpc>
                <a:spcPct val="100000"/>
              </a:lnSpc>
            </a:pPr>
            <a:r>
              <a:rPr sz="1600" spc="-5" dirty="0">
                <a:solidFill>
                  <a:srgbClr val="FF0000"/>
                </a:solidFill>
                <a:latin typeface="微软雅黑" panose="020B0503020204020204" charset="-122"/>
                <a:cs typeface="微软雅黑" panose="020B0503020204020204" charset="-122"/>
              </a:rPr>
              <a:t>注：本图的说明详见下一页</a:t>
            </a:r>
            <a:endParaRPr sz="1600">
              <a:latin typeface="微软雅黑" panose="020B0503020204020204" charset="-122"/>
              <a:cs typeface="微软雅黑" panose="020B0503020204020204" charset="-122"/>
            </a:endParaRP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4" name="object 4"/>
          <p:cNvSpPr txBox="1">
            <a:spLocks noGrp="1"/>
          </p:cNvSpPr>
          <p:nvPr>
            <p:ph type="title"/>
          </p:nvPr>
        </p:nvSpPr>
        <p:spPr>
          <a:xfrm>
            <a:off x="2950210" y="1174750"/>
            <a:ext cx="6509385"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-（1）</a:t>
            </a:r>
            <a:r>
              <a:rPr spc="-15" dirty="0"/>
              <a:t>智</a:t>
            </a:r>
            <a:r>
              <a:rPr dirty="0"/>
              <a:t>能研发</a:t>
            </a:r>
            <a:endParaRPr sz="320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692910" y="930402"/>
            <a:ext cx="8626475" cy="978535"/>
          </a:xfrm>
          <a:prstGeom prst="rect">
            <a:avLst/>
          </a:prstGeom>
        </p:spPr>
        <p:txBody>
          <a:bodyPr vert="horz" wrap="square" lIns="0" tIns="0" rIns="0" bIns="0" rtlCol="0">
            <a:spAutoFit/>
          </a:bodyPr>
          <a:lstStyle/>
          <a:p>
            <a:pPr marL="2999105"/>
            <a:r>
              <a:rPr sz="2800" b="1" dirty="0">
                <a:solidFill>
                  <a:srgbClr val="00A755"/>
                </a:solidFill>
                <a:latin typeface="微软雅黑" panose="020B0503020204020204" charset="-122"/>
                <a:cs typeface="微软雅黑" panose="020B0503020204020204" charset="-122"/>
              </a:rPr>
              <a:t>2.</a:t>
            </a:r>
            <a:r>
              <a:rPr sz="2800" b="1" spc="-5" dirty="0">
                <a:solidFill>
                  <a:srgbClr val="00A755"/>
                </a:solidFill>
                <a:latin typeface="微软雅黑" panose="020B0503020204020204" charset="-122"/>
                <a:cs typeface="微软雅黑" panose="020B0503020204020204" charset="-122"/>
              </a:rPr>
              <a:t>注册设备物实例</a:t>
            </a:r>
            <a:endParaRPr sz="2800">
              <a:solidFill>
                <a:prstClr val="black"/>
              </a:solidFill>
              <a:latin typeface="微软雅黑" panose="020B0503020204020204" charset="-122"/>
              <a:cs typeface="微软雅黑" panose="020B0503020204020204" charset="-122"/>
            </a:endParaRPr>
          </a:p>
          <a:p>
            <a:pPr marL="12700">
              <a:spcBef>
                <a:spcPts val="197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注册成功后，会跳转到设备实例信息界面，可以查看该实例的相关信息。</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985516" y="2065020"/>
            <a:ext cx="6214871" cy="45171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983992" y="2063495"/>
            <a:ext cx="6217920" cy="4520565"/>
          </a:xfrm>
          <a:custGeom>
            <a:avLst/>
            <a:gdLst/>
            <a:ahLst/>
            <a:cxnLst/>
            <a:rect l="l" t="t" r="r" b="b"/>
            <a:pathLst>
              <a:path w="6217920" h="4520565">
                <a:moveTo>
                  <a:pt x="0" y="4520184"/>
                </a:moveTo>
                <a:lnTo>
                  <a:pt x="6217920" y="4520184"/>
                </a:lnTo>
                <a:lnTo>
                  <a:pt x="6217920" y="0"/>
                </a:lnTo>
                <a:lnTo>
                  <a:pt x="0" y="0"/>
                </a:lnTo>
                <a:lnTo>
                  <a:pt x="0" y="452018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446022" y="993394"/>
            <a:ext cx="9298940" cy="1314450"/>
          </a:xfrm>
          <a:prstGeom prst="rect">
            <a:avLst/>
          </a:prstGeom>
        </p:spPr>
        <p:txBody>
          <a:bodyPr vert="horz" wrap="square" lIns="0" tIns="0" rIns="0" bIns="0" rtlCol="0">
            <a:spAutoFit/>
          </a:bodyPr>
          <a:lstStyle/>
          <a:p>
            <a:pPr marL="289052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完善网关配置并验证</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025"/>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作步骤</a:t>
            </a:r>
            <a:r>
              <a:rPr sz="1600" b="1" dirty="0">
                <a:solidFill>
                  <a:prstClr val="black"/>
                </a:solidFill>
                <a:cs typeface="Calibri" panose="020F0502020204030204"/>
              </a:rPr>
              <a:t>1</a:t>
            </a:r>
            <a:r>
              <a:rPr sz="1600" b="1"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从</a:t>
            </a:r>
            <a:r>
              <a:rPr sz="1600" spc="5" dirty="0">
                <a:solidFill>
                  <a:prstClr val="black"/>
                </a:solidFill>
                <a:latin typeface="微软雅黑" panose="020B0503020204020204" charset="-122"/>
                <a:cs typeface="微软雅黑" panose="020B0503020204020204" charset="-122"/>
              </a:rPr>
              <a:t>课</a:t>
            </a:r>
            <a:r>
              <a:rPr sz="1600" spc="-5"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详</a:t>
            </a:r>
            <a:r>
              <a:rPr sz="1600" dirty="0">
                <a:solidFill>
                  <a:prstClr val="black"/>
                </a:solidFill>
                <a:latin typeface="微软雅黑" panose="020B0503020204020204" charset="-122"/>
                <a:cs typeface="微软雅黑" panose="020B0503020204020204" charset="-122"/>
              </a:rPr>
              <a:t>情页</a:t>
            </a:r>
            <a:r>
              <a:rPr sz="1600" spc="-5" dirty="0">
                <a:solidFill>
                  <a:prstClr val="black"/>
                </a:solidFill>
                <a:latin typeface="微软雅黑" panose="020B0503020204020204" charset="-122"/>
                <a:cs typeface="微软雅黑" panose="020B0503020204020204" charset="-122"/>
              </a:rPr>
              <a:t>或</a:t>
            </a:r>
            <a:r>
              <a:rPr sz="1600" spc="5" dirty="0">
                <a:solidFill>
                  <a:prstClr val="black"/>
                </a:solidFill>
                <a:latin typeface="微软雅黑" panose="020B0503020204020204" charset="-122"/>
                <a:cs typeface="微软雅黑" panose="020B0503020204020204" charset="-122"/>
              </a:rPr>
              <a:t>者</a:t>
            </a:r>
            <a:r>
              <a:rPr sz="1600" dirty="0">
                <a:solidFill>
                  <a:prstClr val="black"/>
                </a:solidFill>
                <a:latin typeface="微软雅黑" panose="020B0503020204020204" charset="-122"/>
                <a:cs typeface="微软雅黑" panose="020B0503020204020204" charset="-122"/>
              </a:rPr>
              <a:t>快</a:t>
            </a:r>
            <a:r>
              <a:rPr sz="1600" spc="-5" dirty="0">
                <a:solidFill>
                  <a:prstClr val="black"/>
                </a:solidFill>
                <a:latin typeface="微软雅黑" panose="020B0503020204020204" charset="-122"/>
                <a:cs typeface="微软雅黑" panose="020B0503020204020204" charset="-122"/>
              </a:rPr>
              <a:t>速</a:t>
            </a:r>
            <a:r>
              <a:rPr sz="1600" spc="5" dirty="0">
                <a:solidFill>
                  <a:prstClr val="black"/>
                </a:solidFill>
                <a:latin typeface="微软雅黑" panose="020B0503020204020204" charset="-122"/>
                <a:cs typeface="微软雅黑" panose="020B0503020204020204" charset="-122"/>
              </a:rPr>
              <a:t>切</a:t>
            </a:r>
            <a:r>
              <a:rPr sz="1600" dirty="0">
                <a:solidFill>
                  <a:prstClr val="black"/>
                </a:solidFill>
                <a:latin typeface="微软雅黑" panose="020B0503020204020204" charset="-122"/>
                <a:cs typeface="微软雅黑" panose="020B0503020204020204" charset="-122"/>
              </a:rPr>
              <a:t>换入</a:t>
            </a:r>
            <a:r>
              <a:rPr sz="1600" spc="-20" dirty="0">
                <a:solidFill>
                  <a:prstClr val="black"/>
                </a:solidFill>
                <a:latin typeface="微软雅黑" panose="020B0503020204020204" charset="-122"/>
                <a:cs typeface="微软雅黑" panose="020B0503020204020204" charset="-122"/>
              </a:rPr>
              <a:t>口</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入</a:t>
            </a:r>
            <a:r>
              <a:rPr sz="1600" dirty="0">
                <a:solidFill>
                  <a:prstClr val="black"/>
                </a:solidFill>
                <a:latin typeface="微软雅黑" panose="020B0503020204020204" charset="-122"/>
                <a:cs typeface="微软雅黑" panose="020B0503020204020204" charset="-122"/>
              </a:rPr>
              <a:t>硬件列</a:t>
            </a:r>
            <a:r>
              <a:rPr sz="1600" spc="-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界</a:t>
            </a:r>
            <a:r>
              <a:rPr sz="1600" spc="5"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选择项</a:t>
            </a:r>
            <a:r>
              <a:rPr sz="1600" spc="-5" dirty="0">
                <a:solidFill>
                  <a:prstClr val="black"/>
                </a:solidFill>
                <a:latin typeface="微软雅黑" panose="020B0503020204020204" charset="-122"/>
                <a:cs typeface="微软雅黑" panose="020B0503020204020204" charset="-122"/>
              </a:rPr>
              <a:t>目</a:t>
            </a:r>
            <a:r>
              <a:rPr sz="1600" dirty="0">
                <a:solidFill>
                  <a:prstClr val="black"/>
                </a:solidFill>
                <a:latin typeface="微软雅黑" panose="020B0503020204020204" charset="-122"/>
                <a:cs typeface="微软雅黑" panose="020B0503020204020204" charset="-122"/>
              </a:rPr>
              <a:t>二任</a:t>
            </a:r>
            <a:r>
              <a:rPr sz="1600" spc="-5" dirty="0">
                <a:solidFill>
                  <a:prstClr val="black"/>
                </a:solidFill>
                <a:latin typeface="微软雅黑" panose="020B0503020204020204" charset="-122"/>
                <a:cs typeface="微软雅黑" panose="020B0503020204020204" charset="-122"/>
              </a:rPr>
              <a:t>务</a:t>
            </a:r>
            <a:r>
              <a:rPr sz="1600" dirty="0">
                <a:solidFill>
                  <a:prstClr val="black"/>
                </a:solidFill>
                <a:latin typeface="微软雅黑" panose="020B0503020204020204" charset="-122"/>
                <a:cs typeface="微软雅黑" panose="020B0503020204020204" charset="-122"/>
              </a:rPr>
              <a:t>一创建的“工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 人</a:t>
            </a:r>
            <a:r>
              <a:rPr sz="1600" spc="-10" dirty="0">
                <a:solidFill>
                  <a:prstClr val="black"/>
                </a:solidFill>
                <a:cs typeface="Calibri" panose="020F0502020204030204"/>
              </a:rPr>
              <a:t>01</a:t>
            </a:r>
            <a:r>
              <a:rPr sz="1600" spc="-5" dirty="0">
                <a:solidFill>
                  <a:prstClr val="black"/>
                </a:solidFill>
                <a:cs typeface="Calibri" panose="020F0502020204030204"/>
              </a:rPr>
              <a:t>-</a:t>
            </a:r>
            <a:r>
              <a:rPr sz="1600" spc="-5" dirty="0">
                <a:solidFill>
                  <a:prstClr val="black"/>
                </a:solidFill>
                <a:latin typeface="微软雅黑" panose="020B0503020204020204" charset="-122"/>
                <a:cs typeface="微软雅黑" panose="020B0503020204020204" charset="-122"/>
              </a:rPr>
              <a:t>姓名”，单击其操作列的</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查看</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按钮。</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322576" y="2386583"/>
            <a:ext cx="7545323" cy="40721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21051" y="2385060"/>
            <a:ext cx="7548880" cy="4075429"/>
          </a:xfrm>
          <a:custGeom>
            <a:avLst/>
            <a:gdLst/>
            <a:ahLst/>
            <a:cxnLst/>
            <a:rect l="l" t="t" r="r" b="b"/>
            <a:pathLst>
              <a:path w="7548880" h="4075429">
                <a:moveTo>
                  <a:pt x="0" y="4075176"/>
                </a:moveTo>
                <a:lnTo>
                  <a:pt x="7548372" y="4075176"/>
                </a:lnTo>
                <a:lnTo>
                  <a:pt x="7548372" y="0"/>
                </a:lnTo>
                <a:lnTo>
                  <a:pt x="0" y="0"/>
                </a:lnTo>
                <a:lnTo>
                  <a:pt x="0" y="4075176"/>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066291" y="993394"/>
            <a:ext cx="7254240" cy="1035685"/>
          </a:xfrm>
          <a:prstGeom prst="rect">
            <a:avLst/>
          </a:prstGeom>
        </p:spPr>
        <p:txBody>
          <a:bodyPr vert="horz" wrap="square" lIns="0" tIns="0" rIns="0" bIns="0" rtlCol="0">
            <a:spAutoFit/>
          </a:bodyPr>
          <a:lstStyle/>
          <a:p>
            <a:pPr marL="327025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完善网关配置并验证</a:t>
            </a:r>
            <a:endParaRPr sz="2800">
              <a:solidFill>
                <a:prstClr val="black"/>
              </a:solidFill>
              <a:latin typeface="微软雅黑" panose="020B0503020204020204" charset="-122"/>
              <a:cs typeface="微软雅黑" panose="020B0503020204020204" charset="-122"/>
            </a:endParaRPr>
          </a:p>
          <a:p>
            <a:pPr marL="12700">
              <a:spcBef>
                <a:spcPts val="242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进入到设备信息页，单击“配置”按钮，进入网关配置页。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987551" y="2267711"/>
            <a:ext cx="10216896" cy="40294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984503" y="2264664"/>
            <a:ext cx="10223500" cy="4036060"/>
          </a:xfrm>
          <a:custGeom>
            <a:avLst/>
            <a:gdLst/>
            <a:ahLst/>
            <a:cxnLst/>
            <a:rect l="l" t="t" r="r" b="b"/>
            <a:pathLst>
              <a:path w="10223500" h="4036060">
                <a:moveTo>
                  <a:pt x="0" y="4035552"/>
                </a:moveTo>
                <a:lnTo>
                  <a:pt x="10222992" y="4035552"/>
                </a:lnTo>
                <a:lnTo>
                  <a:pt x="10222992" y="0"/>
                </a:lnTo>
                <a:lnTo>
                  <a:pt x="0" y="0"/>
                </a:lnTo>
                <a:lnTo>
                  <a:pt x="0" y="403555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4324350" y="993394"/>
            <a:ext cx="35426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完善网关配置并验证</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5178552" y="1690116"/>
            <a:ext cx="6310883" cy="44958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175503" y="1687067"/>
            <a:ext cx="6316980" cy="4502150"/>
          </a:xfrm>
          <a:custGeom>
            <a:avLst/>
            <a:gdLst/>
            <a:ahLst/>
            <a:cxnLst/>
            <a:rect l="l" t="t" r="r" b="b"/>
            <a:pathLst>
              <a:path w="6316980" h="4502150">
                <a:moveTo>
                  <a:pt x="0" y="4501896"/>
                </a:moveTo>
                <a:lnTo>
                  <a:pt x="6316980" y="4501896"/>
                </a:lnTo>
                <a:lnTo>
                  <a:pt x="6316980" y="0"/>
                </a:lnTo>
                <a:lnTo>
                  <a:pt x="0" y="0"/>
                </a:lnTo>
                <a:lnTo>
                  <a:pt x="0" y="450189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048308" y="1686305"/>
            <a:ext cx="3703320" cy="4629785"/>
          </a:xfrm>
          <a:prstGeom prst="rect">
            <a:avLst/>
          </a:prstGeom>
        </p:spPr>
        <p:txBody>
          <a:bodyPr vert="horz" wrap="square" lIns="0" tIns="0" rIns="0" bIns="0" rtlCol="0">
            <a:spAutoFit/>
          </a:bodyPr>
          <a:lstStyle/>
          <a:p>
            <a:pPr marL="12700" marR="5080" algn="just">
              <a:lnSpc>
                <a:spcPct val="150000"/>
              </a:lnSpc>
            </a:pPr>
            <a:r>
              <a:rPr sz="1600" b="1" spc="35" dirty="0">
                <a:solidFill>
                  <a:prstClr val="black"/>
                </a:solidFill>
                <a:latin typeface="微软雅黑" panose="020B0503020204020204" charset="-122"/>
                <a:cs typeface="微软雅黑" panose="020B0503020204020204" charset="-122"/>
              </a:rPr>
              <a:t>操作步骤3：</a:t>
            </a:r>
            <a:r>
              <a:rPr sz="1600" spc="25" dirty="0">
                <a:solidFill>
                  <a:prstClr val="black"/>
                </a:solidFill>
                <a:latin typeface="微软雅黑" panose="020B0503020204020204" charset="-122"/>
                <a:cs typeface="微软雅黑" panose="020B0503020204020204" charset="-122"/>
              </a:rPr>
              <a:t>在</a:t>
            </a:r>
            <a:r>
              <a:rPr sz="1600" spc="35" dirty="0">
                <a:solidFill>
                  <a:prstClr val="black"/>
                </a:solidFill>
                <a:latin typeface="微软雅黑" panose="020B0503020204020204" charset="-122"/>
                <a:cs typeface="微软雅黑" panose="020B0503020204020204" charset="-122"/>
              </a:rPr>
              <a:t>网关配置</a:t>
            </a:r>
            <a:r>
              <a:rPr sz="1600" spc="50" dirty="0">
                <a:solidFill>
                  <a:prstClr val="black"/>
                </a:solidFill>
                <a:latin typeface="微软雅黑" panose="020B0503020204020204" charset="-122"/>
                <a:cs typeface="微软雅黑" panose="020B0503020204020204" charset="-122"/>
              </a:rPr>
              <a:t>页</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选</a:t>
            </a:r>
            <a:r>
              <a:rPr sz="1600" spc="35" dirty="0">
                <a:solidFill>
                  <a:prstClr val="black"/>
                </a:solidFill>
                <a:latin typeface="微软雅黑" panose="020B0503020204020204" charset="-122"/>
                <a:cs typeface="微软雅黑" panose="020B0503020204020204" charset="-122"/>
              </a:rPr>
              <a:t>择“连接 </a:t>
            </a:r>
            <a:r>
              <a:rPr sz="1600" dirty="0">
                <a:solidFill>
                  <a:prstClr val="black"/>
                </a:solidFill>
                <a:latin typeface="微软雅黑" panose="020B0503020204020204" charset="-122"/>
                <a:cs typeface="微软雅黑" panose="020B0503020204020204" charset="-122"/>
              </a:rPr>
              <a:t>配置（北向）</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，单击“读取</a:t>
            </a:r>
            <a:r>
              <a:rPr sz="1600" spc="-5" dirty="0">
                <a:solidFill>
                  <a:prstClr val="black"/>
                </a:solidFill>
                <a:latin typeface="微软雅黑" panose="020B0503020204020204" charset="-122"/>
                <a:cs typeface="微软雅黑" panose="020B0503020204020204" charset="-122"/>
              </a:rPr>
              <a:t>配</a:t>
            </a:r>
            <a:r>
              <a:rPr sz="160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把</a:t>
            </a:r>
            <a:endParaRPr sz="1600">
              <a:solidFill>
                <a:prstClr val="black"/>
              </a:solidFill>
              <a:latin typeface="微软雅黑" panose="020B0503020204020204" charset="-122"/>
              <a:cs typeface="微软雅黑" panose="020B0503020204020204" charset="-122"/>
            </a:endParaRPr>
          </a:p>
          <a:p>
            <a:pPr marL="12700" marR="11430" algn="just">
              <a:lnSpc>
                <a:spcPct val="150000"/>
              </a:lnSpc>
            </a:pPr>
            <a:r>
              <a:rPr sz="1600" spc="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任</a:t>
            </a:r>
            <a:r>
              <a:rPr sz="1600" spc="20" dirty="0">
                <a:solidFill>
                  <a:prstClr val="black"/>
                </a:solidFill>
                <a:latin typeface="微软雅黑" panose="020B0503020204020204" charset="-122"/>
                <a:cs typeface="微软雅黑" panose="020B0503020204020204" charset="-122"/>
              </a:rPr>
              <a:t>务</a:t>
            </a:r>
            <a:r>
              <a:rPr sz="1600" spc="-5" dirty="0">
                <a:solidFill>
                  <a:prstClr val="black"/>
                </a:solidFill>
                <a:latin typeface="微软雅黑" panose="020B0503020204020204" charset="-122"/>
                <a:cs typeface="微软雅黑" panose="020B0503020204020204" charset="-122"/>
              </a:rPr>
              <a:t>“3.1</a:t>
            </a:r>
            <a:r>
              <a:rPr sz="1600" spc="285" dirty="0">
                <a:solidFill>
                  <a:prstClr val="black"/>
                </a:solidFill>
                <a:latin typeface="微软雅黑" panose="020B0503020204020204" charset="-122"/>
                <a:cs typeface="微软雅黑" panose="020B0503020204020204" charset="-122"/>
              </a:rPr>
              <a:t> </a:t>
            </a:r>
            <a:r>
              <a:rPr sz="1600" spc="15" dirty="0">
                <a:solidFill>
                  <a:prstClr val="black"/>
                </a:solidFill>
                <a:latin typeface="微软雅黑" panose="020B0503020204020204" charset="-122"/>
                <a:cs typeface="微软雅黑" panose="020B0503020204020204" charset="-122"/>
              </a:rPr>
              <a:t>注</a:t>
            </a:r>
            <a:r>
              <a:rPr sz="1600" spc="5" dirty="0">
                <a:solidFill>
                  <a:prstClr val="black"/>
                </a:solidFill>
                <a:latin typeface="微软雅黑" panose="020B0503020204020204" charset="-122"/>
                <a:cs typeface="微软雅黑" panose="020B0503020204020204" charset="-122"/>
              </a:rPr>
              <a:t>册</a:t>
            </a:r>
            <a:r>
              <a:rPr sz="1600" spc="1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a:t>
            </a:r>
            <a:r>
              <a:rPr sz="1600" spc="15" dirty="0">
                <a:solidFill>
                  <a:prstClr val="black"/>
                </a:solidFill>
                <a:latin typeface="微软雅黑" panose="020B0503020204020204" charset="-122"/>
                <a:cs typeface="微软雅黑" panose="020B0503020204020204" charset="-122"/>
              </a:rPr>
              <a:t>物实例”</a:t>
            </a:r>
            <a:r>
              <a:rPr sz="1600" spc="5"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 </a:t>
            </a:r>
            <a:r>
              <a:rPr sz="1600" spc="35" dirty="0">
                <a:solidFill>
                  <a:prstClr val="black"/>
                </a:solidFill>
                <a:latin typeface="微软雅黑" panose="020B0503020204020204" charset="-122"/>
                <a:cs typeface="微软雅黑" panose="020B0503020204020204" charset="-122"/>
              </a:rPr>
              <a:t>业机器人网</a:t>
            </a:r>
            <a:r>
              <a:rPr sz="1600" spc="50" dirty="0">
                <a:solidFill>
                  <a:prstClr val="black"/>
                </a:solidFill>
                <a:latin typeface="微软雅黑" panose="020B0503020204020204" charset="-122"/>
                <a:cs typeface="微软雅黑" panose="020B0503020204020204" charset="-122"/>
              </a:rPr>
              <a:t>关实例</a:t>
            </a:r>
            <a:r>
              <a:rPr sz="1600" spc="-5" dirty="0">
                <a:solidFill>
                  <a:prstClr val="black"/>
                </a:solidFill>
                <a:latin typeface="微软雅黑" panose="020B0503020204020204" charset="-122"/>
                <a:cs typeface="微软雅黑" panose="020B0503020204020204" charset="-122"/>
              </a:rPr>
              <a:t>01</a:t>
            </a:r>
            <a:r>
              <a:rPr sz="1600" spc="4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姓名”</a:t>
            </a:r>
            <a:r>
              <a:rPr sz="1600" spc="50" dirty="0">
                <a:solidFill>
                  <a:prstClr val="black"/>
                </a:solidFill>
                <a:latin typeface="微软雅黑" panose="020B0503020204020204" charset="-122"/>
                <a:cs typeface="微软雅黑" panose="020B0503020204020204" charset="-122"/>
              </a:rPr>
              <a:t>的</a:t>
            </a:r>
            <a:r>
              <a:rPr sz="1600" spc="35" dirty="0">
                <a:solidFill>
                  <a:prstClr val="black"/>
                </a:solidFill>
                <a:latin typeface="微软雅黑" panose="020B0503020204020204" charset="-122"/>
                <a:cs typeface="微软雅黑" panose="020B0503020204020204" charset="-122"/>
              </a:rPr>
              <a:t>认证标</a:t>
            </a:r>
            <a:r>
              <a:rPr sz="1600" spc="-5" dirty="0">
                <a:solidFill>
                  <a:prstClr val="black"/>
                </a:solidFill>
                <a:latin typeface="微软雅黑" panose="020B0503020204020204" charset="-122"/>
                <a:cs typeface="微软雅黑" panose="020B0503020204020204" charset="-122"/>
              </a:rPr>
              <a:t>识 和</a:t>
            </a:r>
            <a:r>
              <a:rPr sz="1600" spc="1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认</a:t>
            </a:r>
            <a:r>
              <a:rPr sz="1600" spc="15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证</a:t>
            </a:r>
            <a:r>
              <a:rPr sz="1600" spc="1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密</a:t>
            </a:r>
            <a:r>
              <a:rPr sz="1600" spc="15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钥</a:t>
            </a:r>
            <a:r>
              <a:rPr sz="1600" spc="16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a:t>
            </a:r>
            <a:r>
              <a:rPr sz="1600" spc="14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分</a:t>
            </a:r>
            <a:r>
              <a:rPr sz="1600" spc="1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别</a:t>
            </a:r>
            <a:r>
              <a:rPr sz="1600" spc="15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填</a:t>
            </a:r>
            <a:r>
              <a:rPr sz="1600" spc="13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入</a:t>
            </a:r>
            <a:r>
              <a:rPr sz="1600" spc="15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a:t>
            </a:r>
            <a:r>
              <a:rPr sz="1600" spc="14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Client</a:t>
            </a:r>
            <a:endParaRPr sz="1600">
              <a:solidFill>
                <a:prstClr val="black"/>
              </a:solidFill>
              <a:latin typeface="微软雅黑" panose="020B0503020204020204" charset="-122"/>
              <a:cs typeface="微软雅黑" panose="020B0503020204020204" charset="-122"/>
            </a:endParaRPr>
          </a:p>
          <a:p>
            <a:pPr marL="12700" algn="just">
              <a:spcBef>
                <a:spcPts val="955"/>
              </a:spcBef>
            </a:pPr>
            <a:r>
              <a:rPr sz="1600" dirty="0">
                <a:solidFill>
                  <a:prstClr val="black"/>
                </a:solidFill>
                <a:latin typeface="微软雅黑" panose="020B0503020204020204" charset="-122"/>
                <a:cs typeface="微软雅黑" panose="020B0503020204020204" charset="-122"/>
              </a:rPr>
              <a:t>I</a:t>
            </a:r>
            <a:r>
              <a:rPr sz="1600" spc="-15" dirty="0">
                <a:solidFill>
                  <a:prstClr val="black"/>
                </a:solidFill>
                <a:latin typeface="微软雅黑" panose="020B0503020204020204" charset="-122"/>
                <a:cs typeface="微软雅黑" panose="020B0503020204020204" charset="-122"/>
              </a:rPr>
              <a:t>D</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户</a:t>
            </a:r>
            <a:r>
              <a:rPr sz="1600" spc="-5" dirty="0">
                <a:solidFill>
                  <a:prstClr val="black"/>
                </a:solidFill>
                <a:latin typeface="微软雅黑" panose="020B0503020204020204" charset="-122"/>
                <a:cs typeface="微软雅黑" panose="020B0503020204020204" charset="-122"/>
              </a:rPr>
              <a:t>名</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密</a:t>
            </a:r>
            <a:r>
              <a:rPr sz="1600" spc="-10" dirty="0">
                <a:solidFill>
                  <a:prstClr val="black"/>
                </a:solidFill>
                <a:latin typeface="微软雅黑" panose="020B0503020204020204" charset="-122"/>
                <a:cs typeface="微软雅黑" panose="020B0503020204020204" charset="-122"/>
              </a:rPr>
              <a:t>码”</a:t>
            </a:r>
            <a:r>
              <a:rPr sz="1600" dirty="0">
                <a:solidFill>
                  <a:prstClr val="black"/>
                </a:solidFill>
                <a:latin typeface="微软雅黑" panose="020B0503020204020204" charset="-122"/>
                <a:cs typeface="微软雅黑" panose="020B0503020204020204" charset="-122"/>
              </a:rPr>
              <a:t>中。</a:t>
            </a:r>
            <a:r>
              <a:rPr sz="1600" spc="-10" dirty="0">
                <a:solidFill>
                  <a:prstClr val="black"/>
                </a:solidFill>
                <a:latin typeface="微软雅黑" panose="020B0503020204020204" charset="-122"/>
                <a:cs typeface="微软雅黑" panose="020B0503020204020204" charset="-122"/>
              </a:rPr>
              <a:t>其中认证</a:t>
            </a:r>
            <a:endParaRPr sz="1600">
              <a:solidFill>
                <a:prstClr val="black"/>
              </a:solidFill>
              <a:latin typeface="微软雅黑" panose="020B0503020204020204" charset="-122"/>
              <a:cs typeface="微软雅黑" panose="020B0503020204020204" charset="-122"/>
            </a:endParaRPr>
          </a:p>
          <a:p>
            <a:pPr marL="12700" marR="10795" algn="just">
              <a:lnSpc>
                <a:spcPct val="150000"/>
              </a:lnSpc>
            </a:pPr>
            <a:r>
              <a:rPr sz="1600" spc="90" dirty="0">
                <a:solidFill>
                  <a:prstClr val="black"/>
                </a:solidFill>
                <a:latin typeface="微软雅黑" panose="020B0503020204020204" charset="-122"/>
                <a:cs typeface="微软雅黑" panose="020B0503020204020204" charset="-122"/>
              </a:rPr>
              <a:t>标识对应</a:t>
            </a:r>
            <a:r>
              <a:rPr sz="1600" spc="10" dirty="0">
                <a:solidFill>
                  <a:prstClr val="black"/>
                </a:solidFill>
                <a:latin typeface="微软雅黑" panose="020B0503020204020204" charset="-122"/>
                <a:cs typeface="微软雅黑" panose="020B0503020204020204" charset="-122"/>
              </a:rPr>
              <a:t>“Client</a:t>
            </a:r>
            <a:r>
              <a:rPr sz="1600" spc="360" dirty="0">
                <a:solidFill>
                  <a:prstClr val="black"/>
                </a:solidFill>
                <a:latin typeface="微软雅黑" panose="020B0503020204020204" charset="-122"/>
                <a:cs typeface="微软雅黑" panose="020B0503020204020204" charset="-122"/>
              </a:rPr>
              <a:t> </a:t>
            </a:r>
            <a:r>
              <a:rPr sz="1600" spc="40" dirty="0">
                <a:solidFill>
                  <a:prstClr val="black"/>
                </a:solidFill>
                <a:latin typeface="微软雅黑" panose="020B0503020204020204" charset="-122"/>
                <a:cs typeface="微软雅黑" panose="020B0503020204020204" charset="-122"/>
              </a:rPr>
              <a:t>ID”“</a:t>
            </a:r>
            <a:r>
              <a:rPr sz="1600" spc="85" dirty="0">
                <a:solidFill>
                  <a:prstClr val="black"/>
                </a:solidFill>
                <a:latin typeface="微软雅黑" panose="020B0503020204020204" charset="-122"/>
                <a:cs typeface="微软雅黑" panose="020B0503020204020204" charset="-122"/>
              </a:rPr>
              <a:t>用</a:t>
            </a:r>
            <a:r>
              <a:rPr sz="1600" spc="100" dirty="0">
                <a:solidFill>
                  <a:prstClr val="black"/>
                </a:solidFill>
                <a:latin typeface="微软雅黑" panose="020B0503020204020204" charset="-122"/>
                <a:cs typeface="微软雅黑" panose="020B0503020204020204" charset="-122"/>
              </a:rPr>
              <a:t>户</a:t>
            </a:r>
            <a:r>
              <a:rPr sz="1600" spc="9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认 </a:t>
            </a:r>
            <a:r>
              <a:rPr sz="1600" dirty="0">
                <a:solidFill>
                  <a:prstClr val="black"/>
                </a:solidFill>
                <a:latin typeface="微软雅黑" panose="020B0503020204020204" charset="-122"/>
                <a:cs typeface="微软雅黑" panose="020B0503020204020204" charset="-122"/>
              </a:rPr>
              <a:t>证密钥对应“</a:t>
            </a:r>
            <a:r>
              <a:rPr sz="1600" spc="-5" dirty="0">
                <a:solidFill>
                  <a:prstClr val="black"/>
                </a:solidFill>
                <a:latin typeface="微软雅黑" panose="020B0503020204020204" charset="-122"/>
                <a:cs typeface="微软雅黑" panose="020B0503020204020204" charset="-122"/>
              </a:rPr>
              <a:t>密</a:t>
            </a:r>
            <a:r>
              <a:rPr sz="1600" dirty="0">
                <a:solidFill>
                  <a:prstClr val="black"/>
                </a:solidFill>
                <a:latin typeface="微软雅黑" panose="020B0503020204020204" charset="-122"/>
                <a:cs typeface="微软雅黑" panose="020B0503020204020204" charset="-122"/>
              </a:rPr>
              <a:t>码</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。完成后</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单击“</a:t>
            </a:r>
            <a:r>
              <a:rPr sz="1600" spc="-5" dirty="0">
                <a:solidFill>
                  <a:prstClr val="black"/>
                </a:solidFill>
                <a:latin typeface="微软雅黑" panose="020B0503020204020204" charset="-122"/>
                <a:cs typeface="微软雅黑" panose="020B0503020204020204" charset="-122"/>
              </a:rPr>
              <a:t>下 发配置”按钮。</a:t>
            </a:r>
            <a:endParaRPr sz="1600">
              <a:solidFill>
                <a:prstClr val="black"/>
              </a:solidFill>
              <a:latin typeface="微软雅黑" panose="020B0503020204020204" charset="-122"/>
              <a:cs typeface="微软雅黑" panose="020B0503020204020204" charset="-122"/>
            </a:endParaRPr>
          </a:p>
          <a:p>
            <a:pPr marL="12700" marR="11430" indent="278765" algn="just">
              <a:lnSpc>
                <a:spcPct val="125000"/>
              </a:lnSpc>
              <a:spcBef>
                <a:spcPts val="920"/>
              </a:spcBef>
            </a:pPr>
            <a:r>
              <a:rPr sz="1600" spc="75" dirty="0">
                <a:solidFill>
                  <a:prstClr val="black"/>
                </a:solidFill>
                <a:latin typeface="宋体" pitchFamily="2" charset="-122"/>
                <a:cs typeface="宋体" pitchFamily="2" charset="-122"/>
              </a:rPr>
              <a:t>【说</a:t>
            </a:r>
            <a:r>
              <a:rPr sz="1600" spc="60" dirty="0">
                <a:solidFill>
                  <a:prstClr val="black"/>
                </a:solidFill>
                <a:latin typeface="宋体" pitchFamily="2" charset="-122"/>
                <a:cs typeface="宋体" pitchFamily="2" charset="-122"/>
              </a:rPr>
              <a:t>明</a:t>
            </a:r>
            <a:r>
              <a:rPr sz="1600" spc="75" dirty="0">
                <a:solidFill>
                  <a:prstClr val="black"/>
                </a:solidFill>
                <a:latin typeface="宋体" pitchFamily="2" charset="-122"/>
                <a:cs typeface="宋体" pitchFamily="2" charset="-122"/>
              </a:rPr>
              <a:t>】</a:t>
            </a:r>
            <a:r>
              <a:rPr sz="1600" spc="60" dirty="0">
                <a:solidFill>
                  <a:prstClr val="black"/>
                </a:solidFill>
                <a:latin typeface="宋体" pitchFamily="2" charset="-122"/>
                <a:cs typeface="宋体" pitchFamily="2" charset="-122"/>
              </a:rPr>
              <a:t>认</a:t>
            </a:r>
            <a:r>
              <a:rPr sz="1600" spc="75" dirty="0">
                <a:solidFill>
                  <a:prstClr val="black"/>
                </a:solidFill>
                <a:latin typeface="宋体" pitchFamily="2" charset="-122"/>
                <a:cs typeface="宋体" pitchFamily="2" charset="-122"/>
              </a:rPr>
              <a:t>证</a:t>
            </a:r>
            <a:r>
              <a:rPr sz="1600" spc="60" dirty="0">
                <a:solidFill>
                  <a:prstClr val="black"/>
                </a:solidFill>
                <a:latin typeface="宋体" pitchFamily="2" charset="-122"/>
                <a:cs typeface="宋体" pitchFamily="2" charset="-122"/>
              </a:rPr>
              <a:t>信</a:t>
            </a:r>
            <a:r>
              <a:rPr sz="1600" spc="75" dirty="0">
                <a:solidFill>
                  <a:prstClr val="black"/>
                </a:solidFill>
                <a:latin typeface="宋体" pitchFamily="2" charset="-122"/>
                <a:cs typeface="宋体" pitchFamily="2" charset="-122"/>
              </a:rPr>
              <a:t>息</a:t>
            </a:r>
            <a:r>
              <a:rPr sz="1600" spc="60" dirty="0">
                <a:solidFill>
                  <a:prstClr val="black"/>
                </a:solidFill>
                <a:latin typeface="宋体" pitchFamily="2" charset="-122"/>
                <a:cs typeface="宋体" pitchFamily="2" charset="-122"/>
              </a:rPr>
              <a:t>在</a:t>
            </a:r>
            <a:r>
              <a:rPr sz="1600" spc="75" dirty="0">
                <a:solidFill>
                  <a:prstClr val="black"/>
                </a:solidFill>
                <a:latin typeface="宋体" pitchFamily="2" charset="-122"/>
                <a:cs typeface="宋体" pitchFamily="2" charset="-122"/>
              </a:rPr>
              <a:t>创</a:t>
            </a:r>
            <a:r>
              <a:rPr sz="1600" spc="60" dirty="0">
                <a:solidFill>
                  <a:prstClr val="black"/>
                </a:solidFill>
                <a:latin typeface="宋体" pitchFamily="2" charset="-122"/>
                <a:cs typeface="宋体" pitchFamily="2" charset="-122"/>
              </a:rPr>
              <a:t>建</a:t>
            </a:r>
            <a:r>
              <a:rPr sz="1600" spc="75" dirty="0">
                <a:solidFill>
                  <a:prstClr val="black"/>
                </a:solidFill>
                <a:latin typeface="宋体" pitchFamily="2" charset="-122"/>
                <a:cs typeface="宋体" pitchFamily="2" charset="-122"/>
              </a:rPr>
              <a:t>网</a:t>
            </a:r>
            <a:r>
              <a:rPr sz="1600" spc="60" dirty="0">
                <a:solidFill>
                  <a:prstClr val="black"/>
                </a:solidFill>
                <a:latin typeface="宋体" pitchFamily="2" charset="-122"/>
                <a:cs typeface="宋体" pitchFamily="2" charset="-122"/>
              </a:rPr>
              <a:t>关实</a:t>
            </a:r>
            <a:r>
              <a:rPr sz="1600" spc="75"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时 </a:t>
            </a:r>
            <a:r>
              <a:rPr sz="1600" dirty="0">
                <a:solidFill>
                  <a:prstClr val="black"/>
                </a:solidFill>
                <a:latin typeface="宋体" pitchFamily="2" charset="-122"/>
                <a:cs typeface="宋体" pitchFamily="2" charset="-122"/>
              </a:rPr>
              <a:t>随机生成，具</a:t>
            </a:r>
            <a:r>
              <a:rPr sz="1600" spc="-5" dirty="0">
                <a:solidFill>
                  <a:prstClr val="black"/>
                </a:solidFill>
                <a:latin typeface="宋体" pitchFamily="2" charset="-122"/>
                <a:cs typeface="宋体" pitchFamily="2" charset="-122"/>
              </a:rPr>
              <a:t>有</a:t>
            </a:r>
            <a:r>
              <a:rPr sz="1600" dirty="0">
                <a:solidFill>
                  <a:prstClr val="black"/>
                </a:solidFill>
                <a:latin typeface="宋体" pitchFamily="2" charset="-122"/>
                <a:cs typeface="宋体" pitchFamily="2" charset="-122"/>
              </a:rPr>
              <a:t>唯一</a:t>
            </a:r>
            <a:r>
              <a:rPr sz="1600" spc="5" dirty="0">
                <a:solidFill>
                  <a:prstClr val="black"/>
                </a:solidFill>
                <a:latin typeface="宋体" pitchFamily="2" charset="-122"/>
                <a:cs typeface="宋体" pitchFamily="2" charset="-122"/>
              </a:rPr>
              <a:t>性</a:t>
            </a:r>
            <a:r>
              <a:rPr sz="1600" dirty="0">
                <a:solidFill>
                  <a:prstClr val="black"/>
                </a:solidFill>
                <a:latin typeface="宋体" pitchFamily="2" charset="-122"/>
                <a:cs typeface="宋体" pitchFamily="2" charset="-122"/>
              </a:rPr>
              <a:t>，填写</a:t>
            </a:r>
            <a:r>
              <a:rPr sz="1600" spc="-5" dirty="0">
                <a:solidFill>
                  <a:prstClr val="black"/>
                </a:solidFill>
                <a:latin typeface="宋体" pitchFamily="2" charset="-122"/>
                <a:cs typeface="宋体" pitchFamily="2" charset="-122"/>
              </a:rPr>
              <a:t>时</a:t>
            </a:r>
            <a:r>
              <a:rPr sz="1600" dirty="0">
                <a:solidFill>
                  <a:prstClr val="black"/>
                </a:solidFill>
                <a:latin typeface="宋体" pitchFamily="2" charset="-122"/>
                <a:cs typeface="宋体" pitchFamily="2" charset="-122"/>
              </a:rPr>
              <a:t>确保已</a:t>
            </a:r>
            <a:r>
              <a:rPr sz="1600" spc="-5" dirty="0">
                <a:solidFill>
                  <a:prstClr val="black"/>
                </a:solidFill>
                <a:latin typeface="宋体" pitchFamily="2" charset="-122"/>
                <a:cs typeface="宋体" pitchFamily="2" charset="-122"/>
              </a:rPr>
              <a:t>生 </a:t>
            </a:r>
            <a:r>
              <a:rPr sz="1600" dirty="0">
                <a:solidFill>
                  <a:prstClr val="black"/>
                </a:solidFill>
                <a:latin typeface="宋体" pitchFamily="2" charset="-122"/>
                <a:cs typeface="宋体" pitchFamily="2" charset="-122"/>
              </a:rPr>
              <a:t>成的认证信息</a:t>
            </a:r>
            <a:r>
              <a:rPr sz="1600" spc="-5" dirty="0">
                <a:solidFill>
                  <a:prstClr val="black"/>
                </a:solidFill>
                <a:latin typeface="宋体" pitchFamily="2" charset="-122"/>
                <a:cs typeface="宋体" pitchFamily="2" charset="-122"/>
              </a:rPr>
              <a:t>与</a:t>
            </a:r>
            <a:r>
              <a:rPr sz="1600" dirty="0">
                <a:solidFill>
                  <a:prstClr val="black"/>
                </a:solidFill>
                <a:latin typeface="宋体" pitchFamily="2" charset="-122"/>
                <a:cs typeface="宋体" pitchFamily="2" charset="-122"/>
              </a:rPr>
              <a:t>网关北向配置</a:t>
            </a:r>
            <a:r>
              <a:rPr sz="1600" spc="-5" dirty="0">
                <a:solidFill>
                  <a:prstClr val="black"/>
                </a:solidFill>
                <a:latin typeface="宋体" pitchFamily="2" charset="-122"/>
                <a:cs typeface="宋体" pitchFamily="2" charset="-122"/>
              </a:rPr>
              <a:t>对</a:t>
            </a:r>
            <a:r>
              <a:rPr sz="1600" dirty="0">
                <a:solidFill>
                  <a:prstClr val="black"/>
                </a:solidFill>
                <a:latin typeface="宋体" pitchFamily="2" charset="-122"/>
                <a:cs typeface="宋体" pitchFamily="2" charset="-122"/>
              </a:rPr>
              <a:t>应的信</a:t>
            </a:r>
            <a:r>
              <a:rPr sz="1600" spc="-5" dirty="0">
                <a:solidFill>
                  <a:prstClr val="black"/>
                </a:solidFill>
                <a:latin typeface="宋体" pitchFamily="2" charset="-122"/>
                <a:cs typeface="宋体" pitchFamily="2" charset="-122"/>
              </a:rPr>
              <a:t>息 </a:t>
            </a:r>
            <a:r>
              <a:rPr sz="1600" dirty="0">
                <a:solidFill>
                  <a:prstClr val="black"/>
                </a:solidFill>
                <a:latin typeface="宋体" pitchFamily="2" charset="-122"/>
                <a:cs typeface="宋体" pitchFamily="2" charset="-122"/>
              </a:rPr>
              <a:t>保</a:t>
            </a:r>
            <a:r>
              <a:rPr sz="1600" spc="-5" dirty="0">
                <a:solidFill>
                  <a:prstClr val="black"/>
                </a:solidFill>
                <a:latin typeface="宋体" pitchFamily="2" charset="-122"/>
                <a:cs typeface="宋体" pitchFamily="2" charset="-122"/>
              </a:rPr>
              <a:t>持</a:t>
            </a:r>
            <a:r>
              <a:rPr sz="1600" spc="-10" dirty="0">
                <a:solidFill>
                  <a:prstClr val="black"/>
                </a:solidFill>
                <a:latin typeface="宋体" pitchFamily="2" charset="-122"/>
                <a:cs typeface="宋体" pitchFamily="2" charset="-122"/>
              </a:rPr>
              <a:t>一</a:t>
            </a:r>
            <a:r>
              <a:rPr sz="1600" dirty="0">
                <a:solidFill>
                  <a:prstClr val="black"/>
                </a:solidFill>
                <a:latin typeface="宋体" pitchFamily="2" charset="-122"/>
                <a:cs typeface="宋体" pitchFamily="2" charset="-122"/>
              </a:rPr>
              <a:t>致</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062329" y="993394"/>
            <a:ext cx="10210800" cy="1408430"/>
          </a:xfrm>
          <a:prstGeom prst="rect">
            <a:avLst/>
          </a:prstGeom>
        </p:spPr>
        <p:txBody>
          <a:bodyPr vert="horz" wrap="square" lIns="0" tIns="0" rIns="0" bIns="0" rtlCol="0">
            <a:spAutoFit/>
          </a:bodyPr>
          <a:lstStyle/>
          <a:p>
            <a:pPr marL="327469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完善网关配置并验证</a:t>
            </a:r>
            <a:endParaRPr sz="2800">
              <a:solidFill>
                <a:prstClr val="black"/>
              </a:solidFill>
              <a:latin typeface="微软雅黑" panose="020B0503020204020204" charset="-122"/>
              <a:cs typeface="微软雅黑" panose="020B0503020204020204" charset="-122"/>
            </a:endParaRPr>
          </a:p>
          <a:p>
            <a:pPr marL="12700">
              <a:spcBef>
                <a:spcPts val="2110"/>
              </a:spcBef>
            </a:pPr>
            <a:r>
              <a:rPr b="1" spc="30" dirty="0">
                <a:solidFill>
                  <a:prstClr val="black"/>
                </a:solidFill>
                <a:latin typeface="微软雅黑" panose="020B0503020204020204" charset="-122"/>
                <a:cs typeface="微软雅黑" panose="020B0503020204020204" charset="-122"/>
              </a:rPr>
              <a:t>操作步</a:t>
            </a:r>
            <a:r>
              <a:rPr b="1" spc="35" dirty="0">
                <a:solidFill>
                  <a:prstClr val="black"/>
                </a:solidFill>
                <a:latin typeface="微软雅黑" panose="020B0503020204020204" charset="-122"/>
                <a:cs typeface="微软雅黑" panose="020B0503020204020204" charset="-122"/>
              </a:rPr>
              <a:t>骤</a:t>
            </a:r>
            <a:r>
              <a:rPr b="1" spc="40" dirty="0">
                <a:solidFill>
                  <a:prstClr val="black"/>
                </a:solidFill>
                <a:latin typeface="微软雅黑" panose="020B0503020204020204" charset="-122"/>
                <a:cs typeface="微软雅黑" panose="020B0503020204020204" charset="-122"/>
              </a:rPr>
              <a:t>4</a:t>
            </a:r>
            <a:r>
              <a:rPr b="1" spc="45"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下</a:t>
            </a:r>
            <a:r>
              <a:rPr spc="30" dirty="0">
                <a:solidFill>
                  <a:prstClr val="black"/>
                </a:solidFill>
                <a:latin typeface="微软雅黑" panose="020B0503020204020204" charset="-122"/>
                <a:cs typeface="微软雅黑" panose="020B0503020204020204" charset="-122"/>
              </a:rPr>
              <a:t>发配置</a:t>
            </a:r>
            <a:r>
              <a:rPr spc="40" dirty="0">
                <a:solidFill>
                  <a:prstClr val="black"/>
                </a:solidFill>
                <a:latin typeface="微软雅黑" panose="020B0503020204020204" charset="-122"/>
                <a:cs typeface="微软雅黑" panose="020B0503020204020204" charset="-122"/>
              </a:rPr>
              <a:t>后</a:t>
            </a:r>
            <a:r>
              <a:rPr spc="45"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返</a:t>
            </a:r>
            <a:r>
              <a:rPr spc="30" dirty="0">
                <a:solidFill>
                  <a:prstClr val="black"/>
                </a:solidFill>
                <a:latin typeface="微软雅黑" panose="020B0503020204020204" charset="-122"/>
                <a:cs typeface="微软雅黑" panose="020B0503020204020204" charset="-122"/>
              </a:rPr>
              <a:t>回到硬件</a:t>
            </a:r>
            <a:r>
              <a:rPr spc="40" dirty="0">
                <a:solidFill>
                  <a:prstClr val="black"/>
                </a:solidFill>
                <a:latin typeface="微软雅黑" panose="020B0503020204020204" charset="-122"/>
                <a:cs typeface="微软雅黑" panose="020B0503020204020204" charset="-122"/>
              </a:rPr>
              <a:t>设备</a:t>
            </a:r>
            <a:r>
              <a:rPr spc="30" dirty="0">
                <a:solidFill>
                  <a:prstClr val="black"/>
                </a:solidFill>
                <a:latin typeface="微软雅黑" panose="020B0503020204020204" charset="-122"/>
                <a:cs typeface="微软雅黑" panose="020B0503020204020204" charset="-122"/>
              </a:rPr>
              <a:t>信息</a:t>
            </a:r>
            <a:r>
              <a:rPr spc="50" dirty="0">
                <a:solidFill>
                  <a:prstClr val="black"/>
                </a:solidFill>
                <a:latin typeface="微软雅黑" panose="020B0503020204020204" charset="-122"/>
                <a:cs typeface="微软雅黑" panose="020B0503020204020204" charset="-122"/>
              </a:rPr>
              <a:t>页</a:t>
            </a:r>
            <a:r>
              <a:rPr spc="3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在设</a:t>
            </a:r>
            <a:r>
              <a:rPr spc="30" dirty="0">
                <a:solidFill>
                  <a:prstClr val="black"/>
                </a:solidFill>
                <a:latin typeface="微软雅黑" panose="020B0503020204020204" charset="-122"/>
                <a:cs typeface="微软雅黑" panose="020B0503020204020204" charset="-122"/>
              </a:rPr>
              <a:t>备信息页，</a:t>
            </a:r>
            <a:r>
              <a:rPr spc="45" dirty="0">
                <a:solidFill>
                  <a:prstClr val="black"/>
                </a:solidFill>
                <a:latin typeface="微软雅黑" panose="020B0503020204020204" charset="-122"/>
                <a:cs typeface="微软雅黑" panose="020B0503020204020204" charset="-122"/>
              </a:rPr>
              <a:t>单</a:t>
            </a:r>
            <a:r>
              <a:rPr spc="30" dirty="0">
                <a:solidFill>
                  <a:prstClr val="black"/>
                </a:solidFill>
                <a:latin typeface="微软雅黑" panose="020B0503020204020204" charset="-122"/>
                <a:cs typeface="微软雅黑" panose="020B0503020204020204" charset="-122"/>
              </a:rPr>
              <a:t>击“</a:t>
            </a:r>
            <a:r>
              <a:rPr spc="35" dirty="0">
                <a:solidFill>
                  <a:prstClr val="black"/>
                </a:solidFill>
                <a:latin typeface="微软雅黑" panose="020B0503020204020204" charset="-122"/>
                <a:cs typeface="微软雅黑" panose="020B0503020204020204" charset="-122"/>
              </a:rPr>
              <a:t>启</a:t>
            </a:r>
            <a:r>
              <a:rPr spc="30" dirty="0">
                <a:solidFill>
                  <a:prstClr val="black"/>
                </a:solidFill>
                <a:latin typeface="微软雅黑" panose="020B0503020204020204" charset="-122"/>
                <a:cs typeface="微软雅黑" panose="020B0503020204020204" charset="-122"/>
              </a:rPr>
              <a:t>动”</a:t>
            </a:r>
            <a:r>
              <a:rPr spc="45" dirty="0">
                <a:solidFill>
                  <a:prstClr val="black"/>
                </a:solidFill>
                <a:latin typeface="微软雅黑" panose="020B0503020204020204" charset="-122"/>
                <a:cs typeface="微软雅黑" panose="020B0503020204020204" charset="-122"/>
              </a:rPr>
              <a:t>按</a:t>
            </a:r>
            <a:r>
              <a:rPr spc="30" dirty="0">
                <a:solidFill>
                  <a:prstClr val="black"/>
                </a:solidFill>
                <a:latin typeface="微软雅黑" panose="020B0503020204020204" charset="-122"/>
                <a:cs typeface="微软雅黑" panose="020B0503020204020204" charset="-122"/>
              </a:rPr>
              <a:t>钮，检查网</a:t>
            </a:r>
            <a:r>
              <a:rPr spc="40" dirty="0">
                <a:solidFill>
                  <a:prstClr val="black"/>
                </a:solidFill>
                <a:latin typeface="微软雅黑" panose="020B0503020204020204" charset="-122"/>
                <a:cs typeface="微软雅黑" panose="020B0503020204020204" charset="-122"/>
              </a:rPr>
              <a:t>关</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信号灯，若均已变为绿</a:t>
            </a:r>
            <a:r>
              <a:rPr spc="-15" dirty="0">
                <a:solidFill>
                  <a:prstClr val="black"/>
                </a:solidFill>
                <a:latin typeface="微软雅黑" panose="020B0503020204020204" charset="-122"/>
                <a:cs typeface="微软雅黑" panose="020B0503020204020204" charset="-122"/>
              </a:rPr>
              <a:t>色</a:t>
            </a:r>
            <a:r>
              <a:rPr dirty="0">
                <a:solidFill>
                  <a:prstClr val="black"/>
                </a:solidFill>
                <a:latin typeface="微软雅黑" panose="020B0503020204020204" charset="-122"/>
                <a:cs typeface="微软雅黑" panose="020B0503020204020204" charset="-122"/>
              </a:rPr>
              <a:t>，说明网关配置成功。</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982980" y="2563367"/>
            <a:ext cx="7979664" cy="36606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979932" y="2560320"/>
            <a:ext cx="7985759" cy="3667125"/>
          </a:xfrm>
          <a:custGeom>
            <a:avLst/>
            <a:gdLst/>
            <a:ahLst/>
            <a:cxnLst/>
            <a:rect l="l" t="t" r="r" b="b"/>
            <a:pathLst>
              <a:path w="7985759" h="3667125">
                <a:moveTo>
                  <a:pt x="0" y="3666744"/>
                </a:moveTo>
                <a:lnTo>
                  <a:pt x="7985759" y="3666744"/>
                </a:lnTo>
                <a:lnTo>
                  <a:pt x="7985759" y="0"/>
                </a:lnTo>
                <a:lnTo>
                  <a:pt x="0" y="0"/>
                </a:lnTo>
                <a:lnTo>
                  <a:pt x="0" y="366674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9273031" y="3127374"/>
            <a:ext cx="2205355" cy="2439670"/>
          </a:xfrm>
          <a:prstGeom prst="rect">
            <a:avLst/>
          </a:prstGeom>
        </p:spPr>
        <p:txBody>
          <a:bodyPr vert="horz" wrap="square" lIns="0" tIns="60960" rIns="0" bIns="0" rtlCol="0">
            <a:spAutoFit/>
          </a:bodyPr>
          <a:lstStyle/>
          <a:p>
            <a:pPr marL="12700" indent="278765">
              <a:spcBef>
                <a:spcPts val="480"/>
              </a:spcBef>
            </a:pPr>
            <a:r>
              <a:rPr sz="1600" spc="75" dirty="0">
                <a:solidFill>
                  <a:prstClr val="black"/>
                </a:solidFill>
                <a:latin typeface="宋体" pitchFamily="2" charset="-122"/>
                <a:cs typeface="宋体" pitchFamily="2" charset="-122"/>
              </a:rPr>
              <a:t>【说明】若是在设</a:t>
            </a:r>
            <a:endParaRPr sz="1600">
              <a:solidFill>
                <a:prstClr val="black"/>
              </a:solidFill>
              <a:latin typeface="宋体" pitchFamily="2" charset="-122"/>
              <a:cs typeface="宋体" pitchFamily="2" charset="-122"/>
            </a:endParaRPr>
          </a:p>
          <a:p>
            <a:pPr marL="12700" marR="5080">
              <a:lnSpc>
                <a:spcPct val="125000"/>
              </a:lnSpc>
            </a:pPr>
            <a:r>
              <a:rPr sz="1600" spc="145" dirty="0">
                <a:solidFill>
                  <a:prstClr val="black"/>
                </a:solidFill>
                <a:latin typeface="宋体" pitchFamily="2" charset="-122"/>
                <a:cs typeface="宋体" pitchFamily="2" charset="-122"/>
              </a:rPr>
              <a:t>备</a:t>
            </a:r>
            <a:r>
              <a:rPr sz="1600" spc="135" dirty="0">
                <a:solidFill>
                  <a:prstClr val="black"/>
                </a:solidFill>
                <a:latin typeface="宋体" pitchFamily="2" charset="-122"/>
                <a:cs typeface="宋体" pitchFamily="2" charset="-122"/>
              </a:rPr>
              <a:t>启</a:t>
            </a:r>
            <a:r>
              <a:rPr sz="1600" spc="145" dirty="0">
                <a:solidFill>
                  <a:prstClr val="black"/>
                </a:solidFill>
                <a:latin typeface="宋体" pitchFamily="2" charset="-122"/>
                <a:cs typeface="宋体" pitchFamily="2" charset="-122"/>
              </a:rPr>
              <a:t>动</a:t>
            </a:r>
            <a:r>
              <a:rPr sz="1600" spc="135" dirty="0">
                <a:solidFill>
                  <a:prstClr val="black"/>
                </a:solidFill>
                <a:latin typeface="宋体" pitchFamily="2" charset="-122"/>
                <a:cs typeface="宋体" pitchFamily="2" charset="-122"/>
              </a:rPr>
              <a:t>状</a:t>
            </a:r>
            <a:r>
              <a:rPr sz="1600" spc="145" dirty="0">
                <a:solidFill>
                  <a:prstClr val="black"/>
                </a:solidFill>
                <a:latin typeface="宋体" pitchFamily="2" charset="-122"/>
                <a:cs typeface="宋体" pitchFamily="2" charset="-122"/>
              </a:rPr>
              <a:t>态</a:t>
            </a:r>
            <a:r>
              <a:rPr sz="1600" spc="135" dirty="0">
                <a:solidFill>
                  <a:prstClr val="black"/>
                </a:solidFill>
                <a:latin typeface="宋体" pitchFamily="2" charset="-122"/>
                <a:cs typeface="宋体" pitchFamily="2" charset="-122"/>
              </a:rPr>
              <a:t>编辑</a:t>
            </a:r>
            <a:r>
              <a:rPr sz="1600" spc="145"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 </a:t>
            </a:r>
            <a:r>
              <a:rPr sz="1600" spc="150" dirty="0">
                <a:solidFill>
                  <a:prstClr val="black"/>
                </a:solidFill>
                <a:latin typeface="宋体" pitchFamily="2" charset="-122"/>
                <a:cs typeface="宋体" pitchFamily="2" charset="-122"/>
              </a:rPr>
              <a:t>配</a:t>
            </a:r>
            <a:r>
              <a:rPr sz="1600" spc="135" dirty="0">
                <a:solidFill>
                  <a:prstClr val="black"/>
                </a:solidFill>
                <a:latin typeface="宋体" pitchFamily="2" charset="-122"/>
                <a:cs typeface="宋体" pitchFamily="2" charset="-122"/>
              </a:rPr>
              <a:t>置</a:t>
            </a:r>
            <a:r>
              <a:rPr sz="1600" spc="-5" dirty="0">
                <a:solidFill>
                  <a:prstClr val="black"/>
                </a:solidFill>
                <a:latin typeface="宋体" pitchFamily="2" charset="-122"/>
                <a:cs typeface="宋体" pitchFamily="2" charset="-122"/>
              </a:rPr>
              <a:t>，</a:t>
            </a:r>
            <a:r>
              <a:rPr sz="1600" spc="-655" dirty="0">
                <a:solidFill>
                  <a:prstClr val="black"/>
                </a:solidFill>
                <a:latin typeface="宋体" pitchFamily="2" charset="-122"/>
                <a:cs typeface="宋体" pitchFamily="2" charset="-122"/>
              </a:rPr>
              <a:t> </a:t>
            </a:r>
            <a:r>
              <a:rPr sz="1600" spc="135" dirty="0">
                <a:solidFill>
                  <a:prstClr val="black"/>
                </a:solidFill>
                <a:latin typeface="宋体" pitchFamily="2" charset="-122"/>
                <a:cs typeface="宋体" pitchFamily="2" charset="-122"/>
              </a:rPr>
              <a:t>下</a:t>
            </a:r>
            <a:r>
              <a:rPr sz="1600" spc="145" dirty="0">
                <a:solidFill>
                  <a:prstClr val="black"/>
                </a:solidFill>
                <a:latin typeface="宋体" pitchFamily="2" charset="-122"/>
                <a:cs typeface="宋体" pitchFamily="2" charset="-122"/>
              </a:rPr>
              <a:t>发</a:t>
            </a:r>
            <a:r>
              <a:rPr sz="1600" spc="135" dirty="0">
                <a:solidFill>
                  <a:prstClr val="black"/>
                </a:solidFill>
                <a:latin typeface="宋体" pitchFamily="2" charset="-122"/>
                <a:cs typeface="宋体" pitchFamily="2" charset="-122"/>
              </a:rPr>
              <a:t>配置</a:t>
            </a:r>
            <a:r>
              <a:rPr sz="1600" spc="145" dirty="0">
                <a:solidFill>
                  <a:prstClr val="black"/>
                </a:solidFill>
                <a:latin typeface="宋体" pitchFamily="2" charset="-122"/>
                <a:cs typeface="宋体" pitchFamily="2" charset="-122"/>
              </a:rPr>
              <a:t>后</a:t>
            </a:r>
            <a:r>
              <a:rPr sz="1600" spc="-5" dirty="0">
                <a:solidFill>
                  <a:prstClr val="black"/>
                </a:solidFill>
                <a:latin typeface="宋体" pitchFamily="2" charset="-122"/>
                <a:cs typeface="宋体" pitchFamily="2" charset="-122"/>
              </a:rPr>
              <a:t>信 </a:t>
            </a:r>
            <a:r>
              <a:rPr sz="1600" spc="145" dirty="0">
                <a:solidFill>
                  <a:prstClr val="black"/>
                </a:solidFill>
                <a:latin typeface="宋体" pitchFamily="2" charset="-122"/>
                <a:cs typeface="宋体" pitchFamily="2" charset="-122"/>
              </a:rPr>
              <a:t>号</a:t>
            </a:r>
            <a:r>
              <a:rPr sz="1600" spc="135" dirty="0">
                <a:solidFill>
                  <a:prstClr val="black"/>
                </a:solidFill>
                <a:latin typeface="宋体" pitchFamily="2" charset="-122"/>
                <a:cs typeface="宋体" pitchFamily="2" charset="-122"/>
              </a:rPr>
              <a:t>灯</a:t>
            </a:r>
            <a:r>
              <a:rPr sz="1600" spc="145" dirty="0">
                <a:solidFill>
                  <a:prstClr val="black"/>
                </a:solidFill>
                <a:latin typeface="宋体" pitchFamily="2" charset="-122"/>
                <a:cs typeface="宋体" pitchFamily="2" charset="-122"/>
              </a:rPr>
              <a:t>没</a:t>
            </a:r>
            <a:r>
              <a:rPr sz="1600" spc="135" dirty="0">
                <a:solidFill>
                  <a:prstClr val="black"/>
                </a:solidFill>
                <a:latin typeface="宋体" pitchFamily="2" charset="-122"/>
                <a:cs typeface="宋体" pitchFamily="2" charset="-122"/>
              </a:rPr>
              <a:t>有</a:t>
            </a:r>
            <a:r>
              <a:rPr sz="1600" spc="145" dirty="0">
                <a:solidFill>
                  <a:prstClr val="black"/>
                </a:solidFill>
                <a:latin typeface="宋体" pitchFamily="2" charset="-122"/>
                <a:cs typeface="宋体" pitchFamily="2" charset="-122"/>
              </a:rPr>
              <a:t>变绿</a:t>
            </a:r>
            <a:r>
              <a:rPr sz="1600" spc="-5" dirty="0">
                <a:solidFill>
                  <a:prstClr val="black"/>
                </a:solidFill>
                <a:latin typeface="宋体" pitchFamily="2" charset="-122"/>
                <a:cs typeface="宋体" pitchFamily="2" charset="-122"/>
              </a:rPr>
              <a:t>，</a:t>
            </a:r>
            <a:r>
              <a:rPr sz="1600" spc="-670" dirty="0">
                <a:solidFill>
                  <a:prstClr val="black"/>
                </a:solidFill>
                <a:latin typeface="宋体" pitchFamily="2" charset="-122"/>
                <a:cs typeface="宋体" pitchFamily="2" charset="-122"/>
              </a:rPr>
              <a:t> </a:t>
            </a:r>
            <a:r>
              <a:rPr sz="1600" spc="150" dirty="0">
                <a:solidFill>
                  <a:prstClr val="black"/>
                </a:solidFill>
                <a:latin typeface="宋体" pitchFamily="2" charset="-122"/>
                <a:cs typeface="宋体" pitchFamily="2" charset="-122"/>
              </a:rPr>
              <a:t>可以 </a:t>
            </a:r>
            <a:r>
              <a:rPr sz="1600" spc="385" dirty="0">
                <a:solidFill>
                  <a:prstClr val="black"/>
                </a:solidFill>
                <a:latin typeface="宋体" pitchFamily="2" charset="-122"/>
                <a:cs typeface="宋体" pitchFamily="2" charset="-122"/>
              </a:rPr>
              <a:t>先</a:t>
            </a:r>
            <a:r>
              <a:rPr sz="1600" spc="-5" dirty="0">
                <a:solidFill>
                  <a:prstClr val="black"/>
                </a:solidFill>
                <a:latin typeface="宋体" pitchFamily="2" charset="-122"/>
                <a:cs typeface="宋体" pitchFamily="2" charset="-122"/>
              </a:rPr>
              <a:t>“</a:t>
            </a:r>
            <a:r>
              <a:rPr sz="1600" spc="-409" dirty="0">
                <a:solidFill>
                  <a:prstClr val="black"/>
                </a:solidFill>
                <a:latin typeface="宋体" pitchFamily="2" charset="-122"/>
                <a:cs typeface="宋体" pitchFamily="2" charset="-122"/>
              </a:rPr>
              <a:t> </a:t>
            </a:r>
            <a:r>
              <a:rPr sz="1600" spc="385" dirty="0">
                <a:solidFill>
                  <a:prstClr val="black"/>
                </a:solidFill>
                <a:latin typeface="宋体" pitchFamily="2" charset="-122"/>
                <a:cs typeface="宋体" pitchFamily="2" charset="-122"/>
              </a:rPr>
              <a:t>停止</a:t>
            </a:r>
            <a:r>
              <a:rPr sz="1600" spc="-5" dirty="0">
                <a:solidFill>
                  <a:prstClr val="black"/>
                </a:solidFill>
                <a:latin typeface="宋体" pitchFamily="2" charset="-122"/>
                <a:cs typeface="宋体" pitchFamily="2" charset="-122"/>
              </a:rPr>
              <a:t>”</a:t>
            </a:r>
            <a:r>
              <a:rPr sz="1600" spc="-420" dirty="0">
                <a:solidFill>
                  <a:prstClr val="black"/>
                </a:solidFill>
                <a:latin typeface="宋体" pitchFamily="2" charset="-122"/>
                <a:cs typeface="宋体" pitchFamily="2" charset="-122"/>
              </a:rPr>
              <a:t> </a:t>
            </a:r>
            <a:r>
              <a:rPr sz="1600" spc="385" dirty="0">
                <a:solidFill>
                  <a:prstClr val="black"/>
                </a:solidFill>
                <a:latin typeface="宋体" pitchFamily="2" charset="-122"/>
                <a:cs typeface="宋体" pitchFamily="2" charset="-122"/>
              </a:rPr>
              <a:t>再</a:t>
            </a:r>
            <a:r>
              <a:rPr sz="1600" spc="-5" dirty="0">
                <a:solidFill>
                  <a:prstClr val="black"/>
                </a:solidFill>
                <a:latin typeface="宋体" pitchFamily="2" charset="-122"/>
                <a:cs typeface="宋体" pitchFamily="2" charset="-122"/>
              </a:rPr>
              <a:t>“</a:t>
            </a:r>
            <a:r>
              <a:rPr sz="1600" spc="-409"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启 </a:t>
            </a:r>
            <a:r>
              <a:rPr sz="1600" spc="150" dirty="0">
                <a:solidFill>
                  <a:prstClr val="black"/>
                </a:solidFill>
                <a:latin typeface="宋体" pitchFamily="2" charset="-122"/>
                <a:cs typeface="宋体" pitchFamily="2" charset="-122"/>
              </a:rPr>
              <a:t>动</a:t>
            </a:r>
            <a:r>
              <a:rPr sz="1600" spc="65" dirty="0">
                <a:solidFill>
                  <a:prstClr val="black"/>
                </a:solidFill>
                <a:latin typeface="宋体" pitchFamily="2" charset="-122"/>
                <a:cs typeface="宋体" pitchFamily="2" charset="-122"/>
              </a:rPr>
              <a:t>”，</a:t>
            </a:r>
            <a:r>
              <a:rPr sz="1600" spc="-655" dirty="0">
                <a:solidFill>
                  <a:prstClr val="black"/>
                </a:solidFill>
                <a:latin typeface="宋体" pitchFamily="2" charset="-122"/>
                <a:cs typeface="宋体" pitchFamily="2" charset="-122"/>
              </a:rPr>
              <a:t> </a:t>
            </a:r>
            <a:r>
              <a:rPr sz="1600" spc="135" dirty="0">
                <a:solidFill>
                  <a:prstClr val="black"/>
                </a:solidFill>
                <a:latin typeface="宋体" pitchFamily="2" charset="-122"/>
                <a:cs typeface="宋体" pitchFamily="2" charset="-122"/>
              </a:rPr>
              <a:t>即</a:t>
            </a:r>
            <a:r>
              <a:rPr sz="1600" spc="145" dirty="0">
                <a:solidFill>
                  <a:prstClr val="black"/>
                </a:solidFill>
                <a:latin typeface="宋体" pitchFamily="2" charset="-122"/>
                <a:cs typeface="宋体" pitchFamily="2" charset="-122"/>
              </a:rPr>
              <a:t>重</a:t>
            </a:r>
            <a:r>
              <a:rPr sz="1600" spc="135" dirty="0">
                <a:solidFill>
                  <a:prstClr val="black"/>
                </a:solidFill>
                <a:latin typeface="宋体" pitchFamily="2" charset="-122"/>
                <a:cs typeface="宋体" pitchFamily="2" charset="-122"/>
              </a:rPr>
              <a:t>启设</a:t>
            </a:r>
            <a:r>
              <a:rPr sz="1600" spc="145"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的 </a:t>
            </a:r>
            <a:r>
              <a:rPr sz="1600" spc="150" dirty="0">
                <a:solidFill>
                  <a:prstClr val="black"/>
                </a:solidFill>
                <a:latin typeface="宋体" pitchFamily="2" charset="-122"/>
                <a:cs typeface="宋体" pitchFamily="2" charset="-122"/>
              </a:rPr>
              <a:t>意</a:t>
            </a:r>
            <a:r>
              <a:rPr sz="1600" spc="135"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a:t>
            </a:r>
            <a:r>
              <a:rPr sz="1600" spc="-655" dirty="0">
                <a:solidFill>
                  <a:prstClr val="black"/>
                </a:solidFill>
                <a:latin typeface="宋体" pitchFamily="2" charset="-122"/>
                <a:cs typeface="宋体" pitchFamily="2" charset="-122"/>
              </a:rPr>
              <a:t> </a:t>
            </a:r>
            <a:r>
              <a:rPr sz="1600" spc="135" dirty="0">
                <a:solidFill>
                  <a:prstClr val="black"/>
                </a:solidFill>
                <a:latin typeface="宋体" pitchFamily="2" charset="-122"/>
                <a:cs typeface="宋体" pitchFamily="2" charset="-122"/>
              </a:rPr>
              <a:t>信</a:t>
            </a:r>
            <a:r>
              <a:rPr sz="1600" spc="145" dirty="0">
                <a:solidFill>
                  <a:prstClr val="black"/>
                </a:solidFill>
                <a:latin typeface="宋体" pitchFamily="2" charset="-122"/>
                <a:cs typeface="宋体" pitchFamily="2" charset="-122"/>
              </a:rPr>
              <a:t>息</a:t>
            </a:r>
            <a:r>
              <a:rPr sz="1600" spc="135" dirty="0">
                <a:solidFill>
                  <a:prstClr val="black"/>
                </a:solidFill>
                <a:latin typeface="宋体" pitchFamily="2" charset="-122"/>
                <a:cs typeface="宋体" pitchFamily="2" charset="-122"/>
              </a:rPr>
              <a:t>页下</a:t>
            </a:r>
            <a:r>
              <a:rPr sz="1600" spc="145" dirty="0">
                <a:solidFill>
                  <a:prstClr val="black"/>
                </a:solidFill>
                <a:latin typeface="宋体" pitchFamily="2" charset="-122"/>
                <a:cs typeface="宋体" pitchFamily="2" charset="-122"/>
              </a:rPr>
              <a:t>方</a:t>
            </a:r>
            <a:r>
              <a:rPr sz="1600" spc="-5" dirty="0">
                <a:solidFill>
                  <a:prstClr val="black"/>
                </a:solidFill>
                <a:latin typeface="宋体" pitchFamily="2" charset="-122"/>
                <a:cs typeface="宋体" pitchFamily="2" charset="-122"/>
              </a:rPr>
              <a:t>的 </a:t>
            </a:r>
            <a:r>
              <a:rPr sz="1600" spc="125" dirty="0">
                <a:solidFill>
                  <a:prstClr val="black"/>
                </a:solidFill>
                <a:latin typeface="宋体" pitchFamily="2" charset="-122"/>
                <a:cs typeface="宋体" pitchFamily="2" charset="-122"/>
              </a:rPr>
              <a:t>日志信</a:t>
            </a:r>
            <a:r>
              <a:rPr sz="1600" spc="130" dirty="0">
                <a:solidFill>
                  <a:prstClr val="black"/>
                </a:solidFill>
                <a:latin typeface="宋体" pitchFamily="2" charset="-122"/>
                <a:cs typeface="宋体" pitchFamily="2" charset="-122"/>
              </a:rPr>
              <a:t>息</a:t>
            </a:r>
            <a:r>
              <a:rPr sz="1600" spc="125" dirty="0">
                <a:solidFill>
                  <a:prstClr val="black"/>
                </a:solidFill>
                <a:latin typeface="宋体" pitchFamily="2" charset="-122"/>
                <a:cs typeface="宋体" pitchFamily="2" charset="-122"/>
              </a:rPr>
              <a:t>可辅助验</a:t>
            </a:r>
            <a:r>
              <a:rPr sz="1600" spc="130" dirty="0">
                <a:solidFill>
                  <a:prstClr val="black"/>
                </a:solidFill>
                <a:latin typeface="宋体" pitchFamily="2" charset="-122"/>
                <a:cs typeface="宋体" pitchFamily="2" charset="-122"/>
              </a:rPr>
              <a:t>证</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258569" y="1011682"/>
            <a:ext cx="9532620" cy="1220470"/>
          </a:xfrm>
          <a:prstGeom prst="rect">
            <a:avLst/>
          </a:prstGeom>
        </p:spPr>
        <p:txBody>
          <a:bodyPr vert="horz" wrap="square" lIns="0" tIns="0" rIns="0" bIns="0" rtlCol="0">
            <a:spAutoFit/>
          </a:bodyPr>
          <a:lstStyle/>
          <a:p>
            <a:pPr marL="307848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验证硬件联</a:t>
            </a:r>
            <a:r>
              <a:rPr sz="2800" b="1" spc="-5" dirty="0">
                <a:solidFill>
                  <a:srgbClr val="00A755"/>
                </a:solidFill>
                <a:latin typeface="微软雅黑" panose="020B0503020204020204" charset="-122"/>
                <a:cs typeface="微软雅黑" panose="020B0503020204020204" charset="-122"/>
              </a:rPr>
              <a:t>网</a:t>
            </a:r>
            <a:r>
              <a:rPr sz="2800" b="1" spc="-10" dirty="0">
                <a:solidFill>
                  <a:srgbClr val="00A755"/>
                </a:solidFill>
                <a:latin typeface="微软雅黑" panose="020B0503020204020204" charset="-122"/>
                <a:cs typeface="微软雅黑" panose="020B0503020204020204" charset="-122"/>
              </a:rPr>
              <a:t>与数据</a:t>
            </a:r>
            <a:endParaRPr sz="2800">
              <a:solidFill>
                <a:prstClr val="black"/>
              </a:solidFill>
              <a:latin typeface="微软雅黑" panose="020B0503020204020204" charset="-122"/>
              <a:cs typeface="微软雅黑" panose="020B0503020204020204" charset="-122"/>
            </a:endParaRPr>
          </a:p>
          <a:p>
            <a:pPr marL="12700" marR="5080">
              <a:lnSpc>
                <a:spcPct val="125000"/>
              </a:lnSpc>
              <a:spcBef>
                <a:spcPts val="1245"/>
              </a:spcBef>
            </a:pPr>
            <a:r>
              <a:rPr sz="1600" b="1" dirty="0">
                <a:solidFill>
                  <a:prstClr val="black"/>
                </a:solidFill>
                <a:latin typeface="微软雅黑" panose="020B0503020204020204" charset="-122"/>
                <a:cs typeface="微软雅黑" panose="020B0503020204020204" charset="-122"/>
              </a:rPr>
              <a:t>操</a:t>
            </a:r>
            <a:r>
              <a:rPr sz="1600" b="1" spc="-5" dirty="0">
                <a:solidFill>
                  <a:prstClr val="black"/>
                </a:solidFill>
                <a:latin typeface="微软雅黑" panose="020B0503020204020204" charset="-122"/>
                <a:cs typeface="微软雅黑" panose="020B0503020204020204" charset="-122"/>
              </a:rPr>
              <a:t>作</a:t>
            </a:r>
            <a:r>
              <a:rPr sz="1600" b="1" dirty="0">
                <a:solidFill>
                  <a:prstClr val="black"/>
                </a:solidFill>
                <a:latin typeface="微软雅黑" panose="020B0503020204020204" charset="-122"/>
                <a:cs typeface="微软雅黑" panose="020B0503020204020204" charset="-122"/>
              </a:rPr>
              <a:t>步</a:t>
            </a:r>
            <a:r>
              <a:rPr sz="1600" b="1" spc="5" dirty="0">
                <a:solidFill>
                  <a:prstClr val="black"/>
                </a:solidFill>
                <a:latin typeface="微软雅黑" panose="020B0503020204020204" charset="-122"/>
                <a:cs typeface="微软雅黑" panose="020B0503020204020204" charset="-122"/>
              </a:rPr>
              <a:t>骤</a:t>
            </a:r>
            <a:r>
              <a:rPr sz="1600" b="1"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进入工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数字孪生建模</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物实例列表界面，分别检查网</a:t>
            </a:r>
            <a:r>
              <a:rPr sz="1600" spc="-5" dirty="0">
                <a:solidFill>
                  <a:prstClr val="black"/>
                </a:solidFill>
                <a:latin typeface="微软雅黑" panose="020B0503020204020204" charset="-122"/>
                <a:cs typeface="微软雅黑" panose="020B0503020204020204" charset="-122"/>
              </a:rPr>
              <a:t>关</a:t>
            </a:r>
            <a:r>
              <a:rPr sz="1600" dirty="0">
                <a:solidFill>
                  <a:prstClr val="black"/>
                </a:solidFill>
                <a:latin typeface="微软雅黑" panose="020B0503020204020204" charset="-122"/>
                <a:cs typeface="微软雅黑" panose="020B0503020204020204" charset="-122"/>
              </a:rPr>
              <a:t>与设备</a:t>
            </a:r>
            <a:r>
              <a:rPr sz="1600" spc="10" dirty="0">
                <a:solidFill>
                  <a:prstClr val="black"/>
                </a:solidFill>
                <a:latin typeface="微软雅黑" panose="020B0503020204020204" charset="-122"/>
                <a:cs typeface="微软雅黑" panose="020B0503020204020204" charset="-122"/>
              </a:rPr>
              <a:t>中</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应</a:t>
            </a:r>
            <a:r>
              <a:rPr sz="1600" dirty="0">
                <a:solidFill>
                  <a:prstClr val="black"/>
                </a:solidFill>
                <a:latin typeface="微软雅黑" panose="020B0503020204020204" charset="-122"/>
                <a:cs typeface="微软雅黑" panose="020B0503020204020204" charset="-122"/>
              </a:rPr>
              <a:t>注册的网关实</a:t>
            </a:r>
            <a:r>
              <a:rPr sz="1600" spc="-5" dirty="0">
                <a:solidFill>
                  <a:prstClr val="black"/>
                </a:solidFill>
                <a:latin typeface="微软雅黑" panose="020B0503020204020204" charset="-122"/>
                <a:cs typeface="微软雅黑" panose="020B0503020204020204" charset="-122"/>
              </a:rPr>
              <a:t>例与设 备实例状态是否为“在线”。</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327147" y="4463795"/>
            <a:ext cx="7714488" cy="19979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24100" y="4460747"/>
            <a:ext cx="7720965" cy="2004060"/>
          </a:xfrm>
          <a:custGeom>
            <a:avLst/>
            <a:gdLst/>
            <a:ahLst/>
            <a:cxnLst/>
            <a:rect l="l" t="t" r="r" b="b"/>
            <a:pathLst>
              <a:path w="7720965" h="2004060">
                <a:moveTo>
                  <a:pt x="0" y="2004059"/>
                </a:moveTo>
                <a:lnTo>
                  <a:pt x="7720583" y="2004059"/>
                </a:lnTo>
                <a:lnTo>
                  <a:pt x="7720583" y="0"/>
                </a:lnTo>
                <a:lnTo>
                  <a:pt x="0" y="0"/>
                </a:lnTo>
                <a:lnTo>
                  <a:pt x="0" y="2004059"/>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p:nvPr/>
        </p:nvSpPr>
        <p:spPr>
          <a:xfrm>
            <a:off x="2327147" y="2378964"/>
            <a:ext cx="7714488" cy="199948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2324100" y="2375916"/>
            <a:ext cx="7720965" cy="2005964"/>
          </a:xfrm>
          <a:custGeom>
            <a:avLst/>
            <a:gdLst/>
            <a:ahLst/>
            <a:cxnLst/>
            <a:rect l="l" t="t" r="r" b="b"/>
            <a:pathLst>
              <a:path w="7720965" h="2005964">
                <a:moveTo>
                  <a:pt x="0" y="2005583"/>
                </a:moveTo>
                <a:lnTo>
                  <a:pt x="7720583" y="2005583"/>
                </a:lnTo>
                <a:lnTo>
                  <a:pt x="7720583" y="0"/>
                </a:lnTo>
                <a:lnTo>
                  <a:pt x="0" y="0"/>
                </a:lnTo>
                <a:lnTo>
                  <a:pt x="0" y="2005583"/>
                </a:lnTo>
                <a:close/>
              </a:path>
            </a:pathLst>
          </a:custGeom>
          <a:ln w="6096">
            <a:solidFill>
              <a:srgbClr val="00AF50"/>
            </a:solidFill>
          </a:ln>
        </p:spPr>
        <p:txBody>
          <a:bodyPr wrap="square" lIns="0" tIns="0" rIns="0" bIns="0" rtlCol="0"/>
          <a:lstStyle/>
          <a:p>
            <a:endParaRPr>
              <a:solidFill>
                <a:prstClr val="black"/>
              </a:solidFill>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74496" y="1307083"/>
            <a:ext cx="9843135" cy="939800"/>
          </a:xfrm>
          <a:prstGeom prst="rect">
            <a:avLst/>
          </a:prstGeom>
        </p:spPr>
        <p:txBody>
          <a:bodyPr vert="horz" wrap="square" lIns="0" tIns="0" rIns="0" bIns="0" rtlCol="0">
            <a:spAutoFit/>
          </a:bodyPr>
          <a:lstStyle/>
          <a:p>
            <a:pPr marL="12700" marR="5080" algn="just">
              <a:lnSpc>
                <a:spcPct val="125000"/>
              </a:lnSpc>
            </a:pPr>
            <a:r>
              <a:rPr sz="1600" b="1" spc="-5" dirty="0">
                <a:solidFill>
                  <a:prstClr val="black"/>
                </a:solidFill>
                <a:latin typeface="微软雅黑" panose="020B0503020204020204" charset="-122"/>
                <a:cs typeface="微软雅黑" panose="020B0503020204020204" charset="-122"/>
              </a:rPr>
              <a:t>操</a:t>
            </a:r>
            <a:r>
              <a:rPr sz="1600" b="1" spc="5"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spc="5" dirty="0">
                <a:solidFill>
                  <a:prstClr val="black"/>
                </a:solidFill>
                <a:latin typeface="微软雅黑" panose="020B0503020204020204" charset="-122"/>
                <a:cs typeface="微软雅黑" panose="020B0503020204020204" charset="-122"/>
              </a:rPr>
              <a:t>骤</a:t>
            </a:r>
            <a:r>
              <a:rPr sz="1600" b="1"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查看</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spc="1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a:t>
            </a:r>
            <a:r>
              <a:rPr sz="1600" spc="10" dirty="0">
                <a:solidFill>
                  <a:prstClr val="black"/>
                </a:solidFill>
                <a:latin typeface="微软雅黑" panose="020B0503020204020204" charset="-122"/>
                <a:cs typeface="微软雅黑" panose="020B0503020204020204" charset="-122"/>
              </a:rPr>
              <a:t>实</a:t>
            </a:r>
            <a:r>
              <a:rPr sz="1600" spc="-15"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01-</a:t>
            </a:r>
            <a:r>
              <a:rPr sz="1600" spc="5"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首先</a:t>
            </a:r>
            <a:r>
              <a:rPr sz="1600" spc="-5" dirty="0">
                <a:solidFill>
                  <a:prstClr val="black"/>
                </a:solidFill>
                <a:latin typeface="微软雅黑" panose="020B0503020204020204" charset="-122"/>
                <a:cs typeface="微软雅黑" panose="020B0503020204020204" charset="-122"/>
              </a:rPr>
              <a:t>确</a:t>
            </a:r>
            <a:r>
              <a:rPr sz="1600" spc="5" dirty="0">
                <a:solidFill>
                  <a:prstClr val="black"/>
                </a:solidFill>
                <a:latin typeface="微软雅黑" panose="020B0503020204020204" charset="-122"/>
                <a:cs typeface="微软雅黑" panose="020B0503020204020204" charset="-122"/>
              </a:rPr>
              <a:t>定</a:t>
            </a:r>
            <a:r>
              <a:rPr sz="1600" spc="-5" dirty="0">
                <a:solidFill>
                  <a:prstClr val="black"/>
                </a:solidFill>
                <a:latin typeface="微软雅黑" panose="020B0503020204020204" charset="-122"/>
                <a:cs typeface="微软雅黑" panose="020B0503020204020204" charset="-122"/>
              </a:rPr>
              <a:t>运</a:t>
            </a:r>
            <a:r>
              <a:rPr sz="1600" spc="5"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况中</a:t>
            </a:r>
            <a:r>
              <a:rPr sz="1600" spc="-5" dirty="0">
                <a:solidFill>
                  <a:prstClr val="black"/>
                </a:solidFill>
                <a:latin typeface="微软雅黑" panose="020B0503020204020204" charset="-122"/>
                <a:cs typeface="微软雅黑" panose="020B0503020204020204" charset="-122"/>
              </a:rPr>
              <a:t>已</a:t>
            </a:r>
            <a:r>
              <a:rPr sz="1600" spc="5" dirty="0">
                <a:solidFill>
                  <a:prstClr val="black"/>
                </a:solidFill>
                <a:latin typeface="微软雅黑" panose="020B0503020204020204" charset="-122"/>
                <a:cs typeface="微软雅黑" panose="020B0503020204020204" charset="-122"/>
              </a:rPr>
              <a:t>有</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更</a:t>
            </a:r>
            <a:r>
              <a:rPr sz="1600" spc="5" dirty="0">
                <a:solidFill>
                  <a:prstClr val="black"/>
                </a:solidFill>
                <a:latin typeface="微软雅黑" panose="020B0503020204020204" charset="-122"/>
                <a:cs typeface="微软雅黑" panose="020B0503020204020204" charset="-122"/>
              </a:rPr>
              <a:t>新；</a:t>
            </a:r>
            <a:r>
              <a:rPr sz="1600" spc="-5" dirty="0">
                <a:solidFill>
                  <a:prstClr val="black"/>
                </a:solidFill>
                <a:latin typeface="微软雅黑" panose="020B0503020204020204" charset="-122"/>
                <a:cs typeface="微软雅黑" panose="020B0503020204020204" charset="-122"/>
              </a:rPr>
              <a:t>然</a:t>
            </a:r>
            <a:r>
              <a:rPr sz="1600" spc="5"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 </a:t>
            </a:r>
            <a:r>
              <a:rPr sz="1600" spc="15" dirty="0">
                <a:solidFill>
                  <a:prstClr val="black"/>
                </a:solidFill>
                <a:latin typeface="微软雅黑" panose="020B0503020204020204" charset="-122"/>
                <a:cs typeface="微软雅黑" panose="020B0503020204020204" charset="-122"/>
              </a:rPr>
              <a:t>时间</a:t>
            </a:r>
            <a:r>
              <a:rPr sz="1600" spc="30" dirty="0">
                <a:solidFill>
                  <a:prstClr val="black"/>
                </a:solidFill>
                <a:latin typeface="微软雅黑" panose="020B0503020204020204" charset="-122"/>
                <a:cs typeface="微软雅黑" panose="020B0503020204020204" charset="-122"/>
              </a:rPr>
              <a:t>戳</a:t>
            </a:r>
            <a:r>
              <a:rPr sz="1600" spc="15" dirty="0">
                <a:solidFill>
                  <a:prstClr val="black"/>
                </a:solidFill>
                <a:latin typeface="微软雅黑" panose="020B0503020204020204" charset="-122"/>
                <a:cs typeface="微软雅黑" panose="020B0503020204020204" charset="-122"/>
              </a:rPr>
              <a:t>为标</a:t>
            </a:r>
            <a:r>
              <a:rPr sz="1600" spc="35" dirty="0">
                <a:solidFill>
                  <a:prstClr val="black"/>
                </a:solidFill>
                <a:latin typeface="微软雅黑" panose="020B0503020204020204" charset="-122"/>
                <a:cs typeface="微软雅黑" panose="020B0503020204020204" charset="-122"/>
              </a:rPr>
              <a:t>准</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对照</a:t>
            </a:r>
            <a:r>
              <a:rPr sz="1600" spc="30" dirty="0">
                <a:solidFill>
                  <a:prstClr val="black"/>
                </a:solidFill>
                <a:latin typeface="微软雅黑" panose="020B0503020204020204" charset="-122"/>
                <a:cs typeface="微软雅黑" panose="020B0503020204020204" charset="-122"/>
              </a:rPr>
              <a:t>检</a:t>
            </a:r>
            <a:r>
              <a:rPr sz="1600" spc="15" dirty="0">
                <a:solidFill>
                  <a:prstClr val="black"/>
                </a:solidFill>
                <a:latin typeface="微软雅黑" panose="020B0503020204020204" charset="-122"/>
                <a:cs typeface="微软雅黑" panose="020B0503020204020204" charset="-122"/>
              </a:rPr>
              <a:t>查硬</a:t>
            </a:r>
            <a:r>
              <a:rPr sz="1600" spc="30" dirty="0">
                <a:solidFill>
                  <a:prstClr val="black"/>
                </a:solidFill>
                <a:latin typeface="微软雅黑" panose="020B0503020204020204" charset="-122"/>
                <a:cs typeface="微软雅黑" panose="020B0503020204020204" charset="-122"/>
              </a:rPr>
              <a:t>件设</a:t>
            </a:r>
            <a:r>
              <a:rPr sz="1600" spc="15" dirty="0">
                <a:solidFill>
                  <a:prstClr val="black"/>
                </a:solidFill>
                <a:latin typeface="微软雅黑" panose="020B0503020204020204" charset="-122"/>
                <a:cs typeface="微软雅黑" panose="020B0503020204020204" charset="-122"/>
              </a:rPr>
              <a:t>备中</a:t>
            </a:r>
            <a:r>
              <a:rPr sz="1600" spc="4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“工</a:t>
            </a:r>
            <a:r>
              <a:rPr sz="1600" spc="30" dirty="0">
                <a:solidFill>
                  <a:prstClr val="black"/>
                </a:solidFill>
                <a:latin typeface="微软雅黑" panose="020B0503020204020204" charset="-122"/>
                <a:cs typeface="微软雅黑" panose="020B0503020204020204" charset="-122"/>
              </a:rPr>
              <a:t>业机</a:t>
            </a:r>
            <a:r>
              <a:rPr sz="1600" spc="15" dirty="0">
                <a:solidFill>
                  <a:prstClr val="black"/>
                </a:solidFill>
                <a:latin typeface="微软雅黑" panose="020B0503020204020204" charset="-122"/>
                <a:cs typeface="微软雅黑" panose="020B0503020204020204" charset="-122"/>
              </a:rPr>
              <a:t>器</a:t>
            </a:r>
            <a:r>
              <a:rPr sz="1600" spc="2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01-</a:t>
            </a:r>
            <a:r>
              <a:rPr sz="1600" spc="15" dirty="0">
                <a:solidFill>
                  <a:prstClr val="black"/>
                </a:solidFill>
                <a:latin typeface="微软雅黑" panose="020B0503020204020204" charset="-122"/>
                <a:cs typeface="微软雅黑" panose="020B0503020204020204" charset="-122"/>
              </a:rPr>
              <a:t>姓名</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日志信</a:t>
            </a:r>
            <a:r>
              <a:rPr sz="1600" spc="30" dirty="0">
                <a:solidFill>
                  <a:prstClr val="black"/>
                </a:solidFill>
                <a:latin typeface="微软雅黑" panose="020B0503020204020204" charset="-122"/>
                <a:cs typeface="微软雅黑" panose="020B0503020204020204" charset="-122"/>
              </a:rPr>
              <a:t>息</a:t>
            </a:r>
            <a:r>
              <a:rPr sz="1600" spc="15" dirty="0">
                <a:solidFill>
                  <a:prstClr val="black"/>
                </a:solidFill>
                <a:latin typeface="微软雅黑" panose="020B0503020204020204" charset="-122"/>
                <a:cs typeface="微软雅黑" panose="020B0503020204020204" charset="-122"/>
              </a:rPr>
              <a:t>中</a:t>
            </a:r>
            <a:r>
              <a:rPr sz="1600" spc="30" dirty="0">
                <a:solidFill>
                  <a:prstClr val="black"/>
                </a:solidFill>
                <a:latin typeface="微软雅黑" panose="020B0503020204020204" charset="-122"/>
                <a:cs typeface="微软雅黑" panose="020B0503020204020204" charset="-122"/>
              </a:rPr>
              <a:t>同一</a:t>
            </a:r>
            <a:r>
              <a:rPr sz="1600" spc="15" dirty="0">
                <a:solidFill>
                  <a:prstClr val="black"/>
                </a:solidFill>
                <a:latin typeface="微软雅黑" panose="020B0503020204020204" charset="-122"/>
                <a:cs typeface="微软雅黑" panose="020B0503020204020204" charset="-122"/>
              </a:rPr>
              <a:t>时间戳</a:t>
            </a:r>
            <a:r>
              <a:rPr sz="1600" spc="3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数</a:t>
            </a:r>
            <a:r>
              <a:rPr sz="1600" spc="45" dirty="0">
                <a:solidFill>
                  <a:prstClr val="black"/>
                </a:solidFill>
                <a:latin typeface="微软雅黑" panose="020B0503020204020204" charset="-122"/>
                <a:cs typeface="微软雅黑" panose="020B0503020204020204" charset="-122"/>
              </a:rPr>
              <a:t>据</a:t>
            </a:r>
            <a:r>
              <a:rPr sz="1600" spc="30"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如果相</a:t>
            </a:r>
            <a:r>
              <a:rPr sz="1600" spc="25" dirty="0">
                <a:solidFill>
                  <a:prstClr val="black"/>
                </a:solidFill>
                <a:latin typeface="微软雅黑" panose="020B0503020204020204" charset="-122"/>
                <a:cs typeface="微软雅黑" panose="020B0503020204020204" charset="-122"/>
              </a:rPr>
              <a:t>同</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则 </a:t>
            </a:r>
            <a:r>
              <a:rPr sz="1600" spc="-10" dirty="0">
                <a:solidFill>
                  <a:prstClr val="black"/>
                </a:solidFill>
                <a:latin typeface="微软雅黑" panose="020B0503020204020204" charset="-122"/>
                <a:cs typeface="微软雅黑" panose="020B0503020204020204" charset="-122"/>
              </a:rPr>
              <a:t>说明硬件的数字孪生建模成</a:t>
            </a:r>
            <a:r>
              <a:rPr sz="1600" spc="-5" dirty="0">
                <a:solidFill>
                  <a:prstClr val="black"/>
                </a:solidFill>
                <a:latin typeface="微软雅黑" panose="020B0503020204020204" charset="-122"/>
                <a:cs typeface="微软雅黑" panose="020B0503020204020204" charset="-122"/>
              </a:rPr>
              <a:t>功。</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324350" y="722121"/>
            <a:ext cx="354393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验证硬件联网与数据</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1095755" y="2357627"/>
            <a:ext cx="4937759" cy="31485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092708" y="2354579"/>
            <a:ext cx="4944110" cy="3154680"/>
          </a:xfrm>
          <a:custGeom>
            <a:avLst/>
            <a:gdLst/>
            <a:ahLst/>
            <a:cxnLst/>
            <a:rect l="l" t="t" r="r" b="b"/>
            <a:pathLst>
              <a:path w="4944110" h="3154679">
                <a:moveTo>
                  <a:pt x="0" y="3154680"/>
                </a:moveTo>
                <a:lnTo>
                  <a:pt x="4943856" y="3154680"/>
                </a:lnTo>
                <a:lnTo>
                  <a:pt x="4943856" y="0"/>
                </a:lnTo>
                <a:lnTo>
                  <a:pt x="0" y="0"/>
                </a:lnTo>
                <a:lnTo>
                  <a:pt x="0" y="3154680"/>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6225540" y="2357627"/>
            <a:ext cx="4870703" cy="314858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6222491" y="2354579"/>
            <a:ext cx="4876800" cy="3154680"/>
          </a:xfrm>
          <a:custGeom>
            <a:avLst/>
            <a:gdLst/>
            <a:ahLst/>
            <a:cxnLst/>
            <a:rect l="l" t="t" r="r" b="b"/>
            <a:pathLst>
              <a:path w="4876800" h="3154679">
                <a:moveTo>
                  <a:pt x="0" y="3154680"/>
                </a:moveTo>
                <a:lnTo>
                  <a:pt x="4876800" y="3154680"/>
                </a:lnTo>
                <a:lnTo>
                  <a:pt x="4876800" y="0"/>
                </a:lnTo>
                <a:lnTo>
                  <a:pt x="0" y="0"/>
                </a:lnTo>
                <a:lnTo>
                  <a:pt x="0" y="3154680"/>
                </a:lnTo>
                <a:close/>
              </a:path>
            </a:pathLst>
          </a:custGeom>
          <a:ln w="6096">
            <a:solidFill>
              <a:srgbClr val="00AF50"/>
            </a:solidFill>
          </a:ln>
        </p:spPr>
        <p:txBody>
          <a:bodyPr wrap="square" lIns="0" tIns="0" rIns="0" bIns="0" rtlCol="0"/>
          <a:lstStyle/>
          <a:p>
            <a:endParaRPr>
              <a:solidFill>
                <a:prstClr val="black"/>
              </a:solidFill>
            </a:endParaRPr>
          </a:p>
        </p:txBody>
      </p:sp>
      <p:sp>
        <p:nvSpPr>
          <p:cNvPr id="11" name="object 11"/>
          <p:cNvSpPr txBox="1"/>
          <p:nvPr/>
        </p:nvSpPr>
        <p:spPr>
          <a:xfrm>
            <a:off x="1174496" y="5563981"/>
            <a:ext cx="9846310" cy="915669"/>
          </a:xfrm>
          <a:prstGeom prst="rect">
            <a:avLst/>
          </a:prstGeom>
        </p:spPr>
        <p:txBody>
          <a:bodyPr vert="horz" wrap="square" lIns="0" tIns="0" rIns="0" bIns="0" rtlCol="0">
            <a:spAutoFit/>
          </a:bodyPr>
          <a:lstStyle/>
          <a:p>
            <a:pPr marL="12700" marR="5080" indent="278765" algn="just">
              <a:lnSpc>
                <a:spcPct val="125000"/>
              </a:lnSpc>
            </a:pPr>
            <a:r>
              <a:rPr sz="1600" spc="15" dirty="0">
                <a:solidFill>
                  <a:prstClr val="black"/>
                </a:solidFill>
                <a:latin typeface="宋体" pitchFamily="2" charset="-122"/>
                <a:cs typeface="宋体" pitchFamily="2" charset="-122"/>
              </a:rPr>
              <a:t>【说</a:t>
            </a:r>
            <a:r>
              <a:rPr sz="1600" spc="5" dirty="0">
                <a:solidFill>
                  <a:prstClr val="black"/>
                </a:solidFill>
                <a:latin typeface="宋体" pitchFamily="2" charset="-122"/>
                <a:cs typeface="宋体" pitchFamily="2" charset="-122"/>
              </a:rPr>
              <a:t>明</a:t>
            </a:r>
            <a:r>
              <a:rPr sz="1600" spc="15" dirty="0">
                <a:solidFill>
                  <a:prstClr val="black"/>
                </a:solidFill>
                <a:latin typeface="宋体" pitchFamily="2" charset="-122"/>
                <a:cs typeface="宋体" pitchFamily="2" charset="-122"/>
              </a:rPr>
              <a:t>】由</a:t>
            </a:r>
            <a:r>
              <a:rPr sz="1600" spc="5" dirty="0">
                <a:solidFill>
                  <a:prstClr val="black"/>
                </a:solidFill>
                <a:latin typeface="宋体" pitchFamily="2" charset="-122"/>
                <a:cs typeface="宋体" pitchFamily="2" charset="-122"/>
              </a:rPr>
              <a:t>于在</a:t>
            </a:r>
            <a:r>
              <a:rPr sz="1600" spc="15" dirty="0">
                <a:solidFill>
                  <a:prstClr val="black"/>
                </a:solidFill>
                <a:latin typeface="宋体" pitchFamily="2" charset="-122"/>
                <a:cs typeface="宋体" pitchFamily="2" charset="-122"/>
              </a:rPr>
              <a:t>创建</a:t>
            </a:r>
            <a:r>
              <a:rPr sz="1600" spc="5" dirty="0">
                <a:solidFill>
                  <a:prstClr val="black"/>
                </a:solidFill>
                <a:latin typeface="宋体" pitchFamily="2" charset="-122"/>
                <a:cs typeface="宋体" pitchFamily="2" charset="-122"/>
              </a:rPr>
              <a:t>硬</a:t>
            </a:r>
            <a:r>
              <a:rPr sz="1600" spc="15" dirty="0">
                <a:solidFill>
                  <a:prstClr val="black"/>
                </a:solidFill>
                <a:latin typeface="宋体" pitchFamily="2" charset="-122"/>
                <a:cs typeface="宋体" pitchFamily="2" charset="-122"/>
              </a:rPr>
              <a:t>件设</a:t>
            </a:r>
            <a:r>
              <a:rPr sz="1600" spc="30"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新</a:t>
            </a:r>
            <a:r>
              <a:rPr sz="1600" spc="15" dirty="0">
                <a:solidFill>
                  <a:prstClr val="black"/>
                </a:solidFill>
                <a:latin typeface="宋体" pitchFamily="2" charset="-122"/>
                <a:cs typeface="宋体" pitchFamily="2" charset="-122"/>
              </a:rPr>
              <a:t>增采</a:t>
            </a:r>
            <a:r>
              <a:rPr sz="1600" spc="5" dirty="0">
                <a:solidFill>
                  <a:prstClr val="black"/>
                </a:solidFill>
                <a:latin typeface="宋体" pitchFamily="2" charset="-122"/>
                <a:cs typeface="宋体" pitchFamily="2" charset="-122"/>
              </a:rPr>
              <a:t>集</a:t>
            </a:r>
            <a:r>
              <a:rPr sz="1600" spc="15" dirty="0">
                <a:solidFill>
                  <a:prstClr val="black"/>
                </a:solidFill>
                <a:latin typeface="宋体" pitchFamily="2" charset="-122"/>
                <a:cs typeface="宋体" pitchFamily="2" charset="-122"/>
              </a:rPr>
              <a:t>点</a:t>
            </a:r>
            <a:r>
              <a:rPr sz="1600" spc="25" dirty="0">
                <a:solidFill>
                  <a:prstClr val="black"/>
                </a:solidFill>
                <a:latin typeface="宋体" pitchFamily="2" charset="-122"/>
                <a:cs typeface="宋体" pitchFamily="2" charset="-122"/>
              </a:rPr>
              <a:t>时</a:t>
            </a:r>
            <a:r>
              <a:rPr sz="1600" spc="5" dirty="0">
                <a:solidFill>
                  <a:prstClr val="black"/>
                </a:solidFill>
                <a:latin typeface="宋体" pitchFamily="2" charset="-122"/>
                <a:cs typeface="宋体" pitchFamily="2" charset="-122"/>
              </a:rPr>
              <a:t>，采</a:t>
            </a:r>
            <a:r>
              <a:rPr sz="1600" spc="15" dirty="0">
                <a:solidFill>
                  <a:prstClr val="black"/>
                </a:solidFill>
                <a:latin typeface="宋体" pitchFamily="2" charset="-122"/>
                <a:cs typeface="宋体" pitchFamily="2" charset="-122"/>
              </a:rPr>
              <a:t>集点</a:t>
            </a:r>
            <a:r>
              <a:rPr sz="1600" spc="5" dirty="0">
                <a:solidFill>
                  <a:prstClr val="black"/>
                </a:solidFill>
                <a:latin typeface="宋体" pitchFamily="2" charset="-122"/>
                <a:cs typeface="宋体" pitchFamily="2" charset="-122"/>
              </a:rPr>
              <a:t>模</a:t>
            </a:r>
            <a:r>
              <a:rPr sz="1600" spc="15" dirty="0">
                <a:solidFill>
                  <a:prstClr val="black"/>
                </a:solidFill>
                <a:latin typeface="宋体" pitchFamily="2" charset="-122"/>
                <a:cs typeface="宋体" pitchFamily="2" charset="-122"/>
              </a:rPr>
              <a:t>拟</a:t>
            </a:r>
            <a:r>
              <a:rPr sz="1600" spc="5" dirty="0">
                <a:solidFill>
                  <a:prstClr val="black"/>
                </a:solidFill>
                <a:latin typeface="宋体" pitchFamily="2" charset="-122"/>
                <a:cs typeface="宋体" pitchFamily="2" charset="-122"/>
              </a:rPr>
              <a:t>数</a:t>
            </a:r>
            <a:r>
              <a:rPr sz="1600" spc="15" dirty="0">
                <a:solidFill>
                  <a:prstClr val="black"/>
                </a:solidFill>
                <a:latin typeface="宋体" pitchFamily="2" charset="-122"/>
                <a:cs typeface="宋体" pitchFamily="2" charset="-122"/>
              </a:rPr>
              <a:t>据</a:t>
            </a:r>
            <a:r>
              <a:rPr sz="1600" spc="5" dirty="0">
                <a:solidFill>
                  <a:prstClr val="black"/>
                </a:solidFill>
                <a:latin typeface="宋体" pitchFamily="2" charset="-122"/>
                <a:cs typeface="宋体" pitchFamily="2" charset="-122"/>
              </a:rPr>
              <a:t>设</a:t>
            </a:r>
            <a:r>
              <a:rPr sz="1600" spc="15" dirty="0">
                <a:solidFill>
                  <a:prstClr val="black"/>
                </a:solidFill>
                <a:latin typeface="宋体" pitchFamily="2" charset="-122"/>
                <a:cs typeface="宋体" pitchFamily="2" charset="-122"/>
              </a:rPr>
              <a:t>置了</a:t>
            </a:r>
            <a:r>
              <a:rPr sz="1600" spc="5" dirty="0">
                <a:solidFill>
                  <a:prstClr val="black"/>
                </a:solidFill>
                <a:latin typeface="宋体" pitchFamily="2" charset="-122"/>
                <a:cs typeface="宋体" pitchFamily="2" charset="-122"/>
              </a:rPr>
              <a:t>频</a:t>
            </a:r>
            <a:r>
              <a:rPr sz="1600" spc="15" dirty="0">
                <a:solidFill>
                  <a:prstClr val="black"/>
                </a:solidFill>
                <a:latin typeface="宋体" pitchFamily="2" charset="-122"/>
                <a:cs typeface="宋体" pitchFamily="2" charset="-122"/>
              </a:rPr>
              <a:t>率</a:t>
            </a:r>
            <a:r>
              <a:rPr sz="1600" spc="5"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拟</a:t>
            </a:r>
            <a:r>
              <a:rPr sz="1600" spc="15" dirty="0">
                <a:solidFill>
                  <a:prstClr val="black"/>
                </a:solidFill>
                <a:latin typeface="宋体" pitchFamily="2" charset="-122"/>
                <a:cs typeface="宋体" pitchFamily="2" charset="-122"/>
              </a:rPr>
              <a:t>硬件</a:t>
            </a:r>
            <a:r>
              <a:rPr sz="1600" spc="5" dirty="0">
                <a:solidFill>
                  <a:prstClr val="black"/>
                </a:solidFill>
                <a:latin typeface="宋体" pitchFamily="2" charset="-122"/>
                <a:cs typeface="宋体" pitchFamily="2" charset="-122"/>
              </a:rPr>
              <a:t>在</a:t>
            </a:r>
            <a:r>
              <a:rPr sz="1600" spc="15"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a:t>
            </a:r>
            <a:r>
              <a:rPr sz="1600" spc="15" dirty="0">
                <a:solidFill>
                  <a:prstClr val="black"/>
                </a:solidFill>
                <a:latin typeface="宋体" pitchFamily="2" charset="-122"/>
                <a:cs typeface="宋体" pitchFamily="2" charset="-122"/>
              </a:rPr>
              <a:t>配</a:t>
            </a:r>
            <a:r>
              <a:rPr sz="1600" spc="5" dirty="0">
                <a:solidFill>
                  <a:prstClr val="black"/>
                </a:solidFill>
                <a:latin typeface="宋体" pitchFamily="2" charset="-122"/>
                <a:cs typeface="宋体" pitchFamily="2" charset="-122"/>
              </a:rPr>
              <a:t>置</a:t>
            </a:r>
            <a:r>
              <a:rPr sz="1600" spc="50" dirty="0">
                <a:solidFill>
                  <a:prstClr val="black"/>
                </a:solidFill>
                <a:latin typeface="宋体" pitchFamily="2" charset="-122"/>
                <a:cs typeface="宋体" pitchFamily="2" charset="-122"/>
              </a:rPr>
              <a:t>的</a:t>
            </a:r>
            <a:r>
              <a:rPr sz="1600" spc="15" dirty="0">
                <a:solidFill>
                  <a:prstClr val="black"/>
                </a:solidFill>
                <a:latin typeface="宋体" pitchFamily="2" charset="-122"/>
                <a:cs typeface="宋体" pitchFamily="2" charset="-122"/>
              </a:rPr>
              <a:t>“连接 </a:t>
            </a:r>
            <a:r>
              <a:rPr sz="1600" spc="5" dirty="0">
                <a:solidFill>
                  <a:prstClr val="black"/>
                </a:solidFill>
                <a:latin typeface="宋体" pitchFamily="2" charset="-122"/>
                <a:cs typeface="宋体" pitchFamily="2" charset="-122"/>
              </a:rPr>
              <a:t>配</a:t>
            </a:r>
            <a:r>
              <a:rPr sz="1600" spc="15" dirty="0">
                <a:solidFill>
                  <a:prstClr val="black"/>
                </a:solidFill>
                <a:latin typeface="宋体" pitchFamily="2" charset="-122"/>
                <a:cs typeface="宋体" pitchFamily="2" charset="-122"/>
              </a:rPr>
              <a:t>置</a:t>
            </a:r>
            <a:r>
              <a:rPr sz="1600" spc="5" dirty="0">
                <a:solidFill>
                  <a:prstClr val="black"/>
                </a:solidFill>
                <a:latin typeface="宋体" pitchFamily="2" charset="-122"/>
                <a:cs typeface="宋体" pitchFamily="2" charset="-122"/>
              </a:rPr>
              <a:t>（北向</a:t>
            </a:r>
            <a:r>
              <a:rPr sz="1600" spc="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也</a:t>
            </a:r>
            <a:r>
              <a:rPr sz="1600" spc="15" dirty="0">
                <a:solidFill>
                  <a:prstClr val="black"/>
                </a:solidFill>
                <a:latin typeface="宋体" pitchFamily="2" charset="-122"/>
                <a:cs typeface="宋体" pitchFamily="2" charset="-122"/>
              </a:rPr>
              <a:t>设</a:t>
            </a:r>
            <a:r>
              <a:rPr sz="1600" spc="5" dirty="0">
                <a:solidFill>
                  <a:prstClr val="black"/>
                </a:solidFill>
                <a:latin typeface="宋体" pitchFamily="2" charset="-122"/>
                <a:cs typeface="宋体" pitchFamily="2" charset="-122"/>
              </a:rPr>
              <a:t>置了上</a:t>
            </a:r>
            <a:r>
              <a:rPr sz="1600" spc="15" dirty="0">
                <a:solidFill>
                  <a:prstClr val="black"/>
                </a:solidFill>
                <a:latin typeface="宋体" pitchFamily="2" charset="-122"/>
                <a:cs typeface="宋体" pitchFamily="2" charset="-122"/>
              </a:rPr>
              <a:t>传</a:t>
            </a:r>
            <a:r>
              <a:rPr sz="1600" spc="5" dirty="0">
                <a:solidFill>
                  <a:prstClr val="black"/>
                </a:solidFill>
                <a:latin typeface="宋体" pitchFamily="2" charset="-122"/>
                <a:cs typeface="宋体" pitchFamily="2" charset="-122"/>
              </a:rPr>
              <a:t>频率</a:t>
            </a:r>
            <a:r>
              <a:rPr sz="1600" spc="1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建模实例中运</a:t>
            </a:r>
            <a:r>
              <a:rPr sz="1600" spc="15" dirty="0">
                <a:solidFill>
                  <a:prstClr val="black"/>
                </a:solidFill>
                <a:latin typeface="宋体" pitchFamily="2" charset="-122"/>
                <a:cs typeface="宋体" pitchFamily="2" charset="-122"/>
              </a:rPr>
              <a:t>行</a:t>
            </a:r>
            <a:r>
              <a:rPr sz="1600" spc="5" dirty="0">
                <a:solidFill>
                  <a:prstClr val="black"/>
                </a:solidFill>
                <a:latin typeface="宋体" pitchFamily="2" charset="-122"/>
                <a:cs typeface="宋体" pitchFamily="2" charset="-122"/>
              </a:rPr>
              <a:t>工况更新还有</a:t>
            </a:r>
            <a:r>
              <a:rPr sz="1600" spc="15" dirty="0">
                <a:solidFill>
                  <a:prstClr val="black"/>
                </a:solidFill>
                <a:latin typeface="宋体" pitchFamily="2" charset="-122"/>
                <a:cs typeface="宋体" pitchFamily="2" charset="-122"/>
              </a:rPr>
              <a:t>自</a:t>
            </a:r>
            <a:r>
              <a:rPr sz="1600" spc="5" dirty="0">
                <a:solidFill>
                  <a:prstClr val="black"/>
                </a:solidFill>
                <a:latin typeface="宋体" pitchFamily="2" charset="-122"/>
                <a:cs typeface="宋体" pitchFamily="2" charset="-122"/>
              </a:rPr>
              <a:t>身的更新频</a:t>
            </a:r>
            <a:r>
              <a:rPr sz="1600" spc="40" dirty="0">
                <a:solidFill>
                  <a:prstClr val="black"/>
                </a:solidFill>
                <a:latin typeface="宋体" pitchFamily="2" charset="-122"/>
                <a:cs typeface="宋体" pitchFamily="2" charset="-122"/>
              </a:rPr>
              <a:t>率</a:t>
            </a:r>
            <a:r>
              <a:rPr sz="1600" spc="1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因此直接对比</a:t>
            </a:r>
            <a:r>
              <a:rPr sz="1600" spc="15" dirty="0">
                <a:solidFill>
                  <a:prstClr val="black"/>
                </a:solidFill>
                <a:latin typeface="宋体" pitchFamily="2" charset="-122"/>
                <a:cs typeface="宋体" pitchFamily="2" charset="-122"/>
              </a:rPr>
              <a:t>运</a:t>
            </a:r>
            <a:r>
              <a:rPr sz="1600" spc="5" dirty="0">
                <a:solidFill>
                  <a:prstClr val="black"/>
                </a:solidFill>
                <a:latin typeface="宋体" pitchFamily="2" charset="-122"/>
                <a:cs typeface="宋体" pitchFamily="2" charset="-122"/>
              </a:rPr>
              <a:t>行工</a:t>
            </a:r>
            <a:r>
              <a:rPr sz="1600" spc="15" dirty="0">
                <a:solidFill>
                  <a:prstClr val="black"/>
                </a:solidFill>
                <a:latin typeface="宋体" pitchFamily="2" charset="-122"/>
                <a:cs typeface="宋体" pitchFamily="2" charset="-122"/>
              </a:rPr>
              <a:t>况</a:t>
            </a:r>
            <a:r>
              <a:rPr sz="1600" spc="-5" dirty="0">
                <a:solidFill>
                  <a:prstClr val="black"/>
                </a:solidFill>
                <a:latin typeface="宋体" pitchFamily="2" charset="-122"/>
                <a:cs typeface="宋体" pitchFamily="2" charset="-122"/>
              </a:rPr>
              <a:t>的 </a:t>
            </a:r>
            <a:r>
              <a:rPr sz="1600"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据与</a:t>
            </a:r>
            <a:r>
              <a:rPr sz="1600" dirty="0">
                <a:solidFill>
                  <a:prstClr val="black"/>
                </a:solidFill>
                <a:latin typeface="宋体" pitchFamily="2" charset="-122"/>
                <a:cs typeface="宋体" pitchFamily="2" charset="-122"/>
              </a:rPr>
              <a:t>硬</a:t>
            </a:r>
            <a:r>
              <a:rPr sz="1600" spc="-5" dirty="0">
                <a:solidFill>
                  <a:prstClr val="black"/>
                </a:solidFill>
                <a:latin typeface="宋体" pitchFamily="2" charset="-122"/>
                <a:cs typeface="宋体" pitchFamily="2" charset="-122"/>
              </a:rPr>
              <a:t>件设备</a:t>
            </a:r>
            <a:r>
              <a:rPr sz="1600" dirty="0">
                <a:solidFill>
                  <a:prstClr val="black"/>
                </a:solidFill>
                <a:latin typeface="宋体" pitchFamily="2" charset="-122"/>
                <a:cs typeface="宋体" pitchFamily="2" charset="-122"/>
              </a:rPr>
              <a:t>显</a:t>
            </a:r>
            <a:r>
              <a:rPr sz="1600" spc="-5" dirty="0">
                <a:solidFill>
                  <a:prstClr val="black"/>
                </a:solidFill>
                <a:latin typeface="宋体" pitchFamily="2" charset="-122"/>
                <a:cs typeface="宋体" pitchFamily="2" charset="-122"/>
              </a:rPr>
              <a:t>示屏</a:t>
            </a:r>
            <a:r>
              <a:rPr sz="1600" dirty="0">
                <a:solidFill>
                  <a:prstClr val="black"/>
                </a:solidFill>
                <a:latin typeface="宋体" pitchFamily="2" charset="-122"/>
                <a:cs typeface="宋体" pitchFamily="2" charset="-122"/>
              </a:rPr>
              <a:t>上</a:t>
            </a:r>
            <a:r>
              <a:rPr sz="1600" spc="-5" dirty="0">
                <a:solidFill>
                  <a:prstClr val="black"/>
                </a:solidFill>
                <a:latin typeface="宋体" pitchFamily="2" charset="-122"/>
                <a:cs typeface="宋体" pitchFamily="2" charset="-122"/>
              </a:rPr>
              <a:t>的数</a:t>
            </a:r>
            <a:r>
              <a:rPr sz="1600" dirty="0">
                <a:solidFill>
                  <a:prstClr val="black"/>
                </a:solidFill>
                <a:latin typeface="宋体" pitchFamily="2" charset="-122"/>
                <a:cs typeface="宋体" pitchFamily="2" charset="-122"/>
              </a:rPr>
              <a:t>据，</a:t>
            </a:r>
            <a:r>
              <a:rPr sz="1600" spc="-5" dirty="0">
                <a:solidFill>
                  <a:prstClr val="black"/>
                </a:solidFill>
                <a:latin typeface="宋体" pitchFamily="2" charset="-122"/>
                <a:cs typeface="宋体" pitchFamily="2" charset="-122"/>
              </a:rPr>
              <a:t>可能</a:t>
            </a:r>
            <a:r>
              <a:rPr sz="1600" dirty="0">
                <a:solidFill>
                  <a:prstClr val="black"/>
                </a:solidFill>
                <a:latin typeface="宋体" pitchFamily="2" charset="-122"/>
                <a:cs typeface="宋体" pitchFamily="2" charset="-122"/>
              </a:rPr>
              <a:t>会</a:t>
            </a:r>
            <a:r>
              <a:rPr sz="1600" spc="-5" dirty="0">
                <a:solidFill>
                  <a:prstClr val="black"/>
                </a:solidFill>
                <a:latin typeface="宋体" pitchFamily="2" charset="-122"/>
                <a:cs typeface="宋体" pitchFamily="2" charset="-122"/>
              </a:rPr>
              <a:t>存在偏</a:t>
            </a:r>
            <a:r>
              <a:rPr sz="1600" spc="5" dirty="0">
                <a:solidFill>
                  <a:prstClr val="black"/>
                </a:solidFill>
                <a:latin typeface="宋体" pitchFamily="2" charset="-122"/>
                <a:cs typeface="宋体" pitchFamily="2" charset="-122"/>
              </a:rPr>
              <a:t>差</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237894" y="1552320"/>
            <a:ext cx="9656445" cy="3731260"/>
          </a:xfrm>
          <a:prstGeom prst="rect">
            <a:avLst/>
          </a:prstGeom>
        </p:spPr>
        <p:txBody>
          <a:bodyPr vert="horz" wrap="square" lIns="0" tIns="0" rIns="0" bIns="0" rtlCol="0">
            <a:spAutoFit/>
          </a:bodyPr>
          <a:lstStyle/>
          <a:p>
            <a:pPr marL="12700" marR="551180">
              <a:lnSpc>
                <a:spcPct val="150000"/>
              </a:lnSpc>
              <a:buFontTx/>
              <a:buAutoNum type="arabicPeriod"/>
              <a:tabLst>
                <a:tab pos="271145" algn="l"/>
              </a:tabLst>
            </a:pPr>
            <a:r>
              <a:rPr dirty="0">
                <a:solidFill>
                  <a:prstClr val="black"/>
                </a:solidFill>
                <a:latin typeface="微软雅黑" panose="020B0503020204020204" charset="-122"/>
                <a:cs typeface="微软雅黑" panose="020B0503020204020204" charset="-122"/>
              </a:rPr>
              <a:t>请参考本任务的实操步骤，完成本项目任务一课后练习中创建的“工业机器人模</a:t>
            </a:r>
            <a:r>
              <a:rPr spc="5"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02-姓 名”“工业机器人网关模</a:t>
            </a:r>
            <a:r>
              <a:rPr spc="-25"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02-姓名”的物实例注册。</a:t>
            </a:r>
            <a:endParaRPr>
              <a:solidFill>
                <a:prstClr val="black"/>
              </a:solidFill>
              <a:latin typeface="微软雅黑" panose="020B0503020204020204" charset="-122"/>
              <a:cs typeface="微软雅黑" panose="020B0503020204020204" charset="-122"/>
            </a:endParaRPr>
          </a:p>
          <a:p>
            <a:pPr marL="270510" indent="-257810">
              <a:spcBef>
                <a:spcPts val="1080"/>
              </a:spcBef>
              <a:buFontTx/>
              <a:buAutoNum type="arabicPeriod"/>
              <a:tabLst>
                <a:tab pos="271145" algn="l"/>
              </a:tabLst>
            </a:pPr>
            <a:r>
              <a:rPr dirty="0">
                <a:solidFill>
                  <a:prstClr val="black"/>
                </a:solidFill>
                <a:latin typeface="微软雅黑" panose="020B0503020204020204" charset="-122"/>
                <a:cs typeface="微软雅黑" panose="020B0503020204020204" charset="-122"/>
              </a:rPr>
              <a:t>为了完成智能电表的数字孪生建模，已经在本项目任务一的课后练习中完成了智能电表及其网</a:t>
            </a:r>
            <a:endParaRPr>
              <a:solidFill>
                <a:prstClr val="black"/>
              </a:solidFill>
              <a:latin typeface="微软雅黑" panose="020B0503020204020204" charset="-122"/>
              <a:cs typeface="微软雅黑" panose="020B0503020204020204" charset="-122"/>
            </a:endParaRPr>
          </a:p>
          <a:p>
            <a:pPr marL="12700" marR="22225">
              <a:lnSpc>
                <a:spcPct val="150000"/>
              </a:lnSpc>
            </a:pPr>
            <a:r>
              <a:rPr dirty="0">
                <a:solidFill>
                  <a:prstClr val="black"/>
                </a:solidFill>
                <a:latin typeface="微软雅黑" panose="020B0503020204020204" charset="-122"/>
                <a:cs typeface="微软雅黑" panose="020B0503020204020204" charset="-122"/>
              </a:rPr>
              <a:t>关的物模型创建，请参考本任务的实操步骤，基于本项目任务一的课后练习创建的物模型，注册 对应的网关及电表实例，并完成网关配置，验证数据是否上传成功。要求如</a:t>
            </a:r>
            <a:r>
              <a:rPr spc="-70" dirty="0">
                <a:solidFill>
                  <a:prstClr val="black"/>
                </a:solidFill>
                <a:latin typeface="微软雅黑" panose="020B0503020204020204" charset="-122"/>
                <a:cs typeface="微软雅黑" panose="020B0503020204020204" charset="-122"/>
              </a:rPr>
              <a:t>下</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1）注册智能电表网关的物实例；</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2）根据网关物实例获取的信息完成网关配置；</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3）注册智能电表的物实例，并关联网关物实例；</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4）以数据时间戳为准，电表实例中的运行工况数据与硬件设备日志的上报数据一致。</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884" y="3585082"/>
            <a:ext cx="6090285" cy="397510"/>
          </a:xfrm>
          <a:prstGeom prst="rect">
            <a:avLst/>
          </a:prstGeom>
        </p:spPr>
        <p:txBody>
          <a:bodyPr vert="horz" wrap="square" lIns="0" tIns="0" rIns="0" bIns="0" rtlCol="0">
            <a:spAutoFit/>
          </a:bodyPr>
          <a:lstStyle/>
          <a:p>
            <a:pPr marL="12700">
              <a:tabLst>
                <a:tab pos="57721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三</a:t>
            </a:r>
            <a:r>
              <a:rPr sz="2400" b="1" dirty="0">
                <a:solidFill>
                  <a:srgbClr val="00A755"/>
                </a:solidFill>
                <a:latin typeface="微软雅黑" panose="020B0503020204020204" charset="-122"/>
                <a:cs typeface="微软雅黑" panose="020B0503020204020204" charset="-122"/>
              </a:rPr>
              <a:t>设置工业设备数字孪生模型的报警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453505"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三</a:t>
            </a:r>
            <a:r>
              <a:rPr sz="2800" b="1" spc="-5" dirty="0">
                <a:solidFill>
                  <a:prstClr val="black"/>
                </a:solidFill>
                <a:latin typeface="微软雅黑" panose="020B0503020204020204" charset="-122"/>
                <a:cs typeface="微软雅黑" panose="020B0503020204020204" charset="-122"/>
              </a:rPr>
              <a:t>构建初级工业设备数字孪生模型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5060" y="2003297"/>
            <a:ext cx="9966325" cy="4024629"/>
          </a:xfrm>
          <a:prstGeom prst="rect">
            <a:avLst/>
          </a:prstGeom>
        </p:spPr>
        <p:txBody>
          <a:bodyPr vert="horz" wrap="square" lIns="0" tIns="0" rIns="0" bIns="0" rtlCol="0">
            <a:spAutoFit/>
          </a:bodyPr>
          <a:lstStyle/>
          <a:p>
            <a:pPr marL="12700" marR="9525" indent="421640" algn="just">
              <a:lnSpc>
                <a:spcPct val="150000"/>
              </a:lnSpc>
            </a:pPr>
            <a:r>
              <a:rPr sz="1600" spc="-5" dirty="0">
                <a:latin typeface="微软雅黑" panose="020B0503020204020204" charset="-122"/>
                <a:cs typeface="微软雅黑" panose="020B0503020204020204" charset="-122"/>
              </a:rPr>
              <a:t>上页PPT</a:t>
            </a:r>
            <a:r>
              <a:rPr sz="1600" spc="0" dirty="0">
                <a:latin typeface="微软雅黑" panose="020B0503020204020204" charset="-122"/>
                <a:cs typeface="微软雅黑" panose="020B0503020204020204" charset="-122"/>
              </a:rPr>
              <a:t>图</a:t>
            </a:r>
            <a:r>
              <a:rPr sz="1600" spc="-5" dirty="0">
                <a:latin typeface="微软雅黑" panose="020B0503020204020204" charset="-122"/>
                <a:cs typeface="微软雅黑" panose="020B0503020204020204" charset="-122"/>
              </a:rPr>
              <a:t>片体</a:t>
            </a:r>
            <a:r>
              <a:rPr sz="1600" spc="0" dirty="0">
                <a:latin typeface="微软雅黑" panose="020B0503020204020204" charset="-122"/>
                <a:cs typeface="微软雅黑" panose="020B0503020204020204" charset="-122"/>
              </a:rPr>
              <a:t>现</a:t>
            </a:r>
            <a:r>
              <a:rPr sz="1600" spc="-5"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是</a:t>
            </a:r>
            <a:r>
              <a:rPr sz="1600" spc="-5" dirty="0">
                <a:latin typeface="微软雅黑" panose="020B0503020204020204" charset="-122"/>
                <a:cs typeface="微软雅黑" panose="020B0503020204020204" charset="-122"/>
              </a:rPr>
              <a:t>三</a:t>
            </a:r>
            <a:r>
              <a:rPr sz="1600" spc="0" dirty="0">
                <a:latin typeface="微软雅黑" panose="020B0503020204020204" charset="-122"/>
                <a:cs typeface="微软雅黑" panose="020B0503020204020204" charset="-122"/>
              </a:rPr>
              <a:t>一</a:t>
            </a:r>
            <a:r>
              <a:rPr sz="1600" spc="-5" dirty="0">
                <a:latin typeface="微软雅黑" panose="020B0503020204020204" charset="-122"/>
                <a:cs typeface="微软雅黑" panose="020B0503020204020204" charset="-122"/>
              </a:rPr>
              <a:t>在借</a:t>
            </a:r>
            <a:r>
              <a:rPr sz="1600" spc="0" dirty="0">
                <a:latin typeface="微软雅黑" panose="020B0503020204020204" charset="-122"/>
                <a:cs typeface="微软雅黑" panose="020B0503020204020204" charset="-122"/>
              </a:rPr>
              <a:t>助</a:t>
            </a:r>
            <a:r>
              <a:rPr sz="1600" spc="-5" dirty="0">
                <a:latin typeface="微软雅黑" panose="020B0503020204020204" charset="-122"/>
                <a:cs typeface="微软雅黑" panose="020B0503020204020204" charset="-122"/>
              </a:rPr>
              <a:t>设备</a:t>
            </a:r>
            <a:r>
              <a:rPr sz="1600" spc="0" dirty="0">
                <a:latin typeface="微软雅黑" panose="020B0503020204020204" charset="-122"/>
                <a:cs typeface="微软雅黑" panose="020B0503020204020204" charset="-122"/>
              </a:rPr>
              <a:t>大数</a:t>
            </a:r>
            <a:r>
              <a:rPr sz="1600" spc="-5" dirty="0">
                <a:latin typeface="微软雅黑" panose="020B0503020204020204" charset="-122"/>
                <a:cs typeface="微软雅黑" panose="020B0503020204020204" charset="-122"/>
              </a:rPr>
              <a:t>据促</a:t>
            </a:r>
            <a:r>
              <a:rPr sz="1600" spc="0" dirty="0">
                <a:latin typeface="微软雅黑" panose="020B0503020204020204" charset="-122"/>
                <a:cs typeface="微软雅黑" panose="020B0503020204020204" charset="-122"/>
              </a:rPr>
              <a:t>进</a:t>
            </a:r>
            <a:r>
              <a:rPr sz="1600" spc="-5" dirty="0">
                <a:latin typeface="微软雅黑" panose="020B0503020204020204" charset="-122"/>
                <a:cs typeface="微软雅黑" panose="020B0503020204020204" charset="-122"/>
              </a:rPr>
              <a:t>产品</a:t>
            </a:r>
            <a:r>
              <a:rPr sz="1600" spc="0" dirty="0">
                <a:latin typeface="微软雅黑" panose="020B0503020204020204" charset="-122"/>
                <a:cs typeface="微软雅黑" panose="020B0503020204020204" charset="-122"/>
              </a:rPr>
              <a:t>研发</a:t>
            </a:r>
            <a:r>
              <a:rPr sz="1600" spc="-5" dirty="0">
                <a:latin typeface="微软雅黑" panose="020B0503020204020204" charset="-122"/>
                <a:cs typeface="微软雅黑" panose="020B0503020204020204" charset="-122"/>
              </a:rPr>
              <a:t>的一</a:t>
            </a:r>
            <a:r>
              <a:rPr sz="1600" spc="0" dirty="0">
                <a:latin typeface="微软雅黑" panose="020B0503020204020204" charset="-122"/>
                <a:cs typeface="微软雅黑" panose="020B0503020204020204" charset="-122"/>
              </a:rPr>
              <a:t>个</a:t>
            </a:r>
            <a:r>
              <a:rPr sz="1600" spc="-5" dirty="0">
                <a:latin typeface="微软雅黑" panose="020B0503020204020204" charset="-122"/>
                <a:cs typeface="微软雅黑" panose="020B0503020204020204" charset="-122"/>
              </a:rPr>
              <a:t>典型</a:t>
            </a:r>
            <a:r>
              <a:rPr sz="1600" spc="0" dirty="0">
                <a:latin typeface="微软雅黑" panose="020B0503020204020204" charset="-122"/>
                <a:cs typeface="微软雅黑" panose="020B0503020204020204" charset="-122"/>
              </a:rPr>
              <a:t>案</a:t>
            </a:r>
            <a:r>
              <a:rPr sz="1600" spc="20" dirty="0">
                <a:latin typeface="微软雅黑" panose="020B0503020204020204" charset="-122"/>
                <a:cs typeface="微软雅黑" panose="020B0503020204020204" charset="-122"/>
              </a:rPr>
              <a:t>例</a:t>
            </a:r>
            <a:r>
              <a:rPr sz="1600" spc="-5" dirty="0">
                <a:latin typeface="微软雅黑" panose="020B0503020204020204" charset="-122"/>
                <a:cs typeface="微软雅黑" panose="020B0503020204020204" charset="-122"/>
              </a:rPr>
              <a:t>。这</a:t>
            </a:r>
            <a:r>
              <a:rPr sz="1600" spc="0" dirty="0">
                <a:latin typeface="微软雅黑" panose="020B0503020204020204" charset="-122"/>
                <a:cs typeface="微软雅黑" panose="020B0503020204020204" charset="-122"/>
              </a:rPr>
              <a:t>是</a:t>
            </a:r>
            <a:r>
              <a:rPr sz="1600" spc="-5" dirty="0">
                <a:latin typeface="微软雅黑" panose="020B0503020204020204" charset="-122"/>
                <a:cs typeface="微软雅黑" panose="020B0503020204020204" charset="-122"/>
              </a:rPr>
              <a:t>三一</a:t>
            </a:r>
            <a:r>
              <a:rPr sz="1600" spc="0" dirty="0">
                <a:latin typeface="微软雅黑" panose="020B0503020204020204" charset="-122"/>
                <a:cs typeface="微软雅黑" panose="020B0503020204020204" charset="-122"/>
              </a:rPr>
              <a:t>的起</a:t>
            </a:r>
            <a:r>
              <a:rPr sz="1600" spc="-5" dirty="0">
                <a:latin typeface="微软雅黑" panose="020B0503020204020204" charset="-122"/>
                <a:cs typeface="微软雅黑" panose="020B0503020204020204" charset="-122"/>
              </a:rPr>
              <a:t>重</a:t>
            </a:r>
            <a:r>
              <a:rPr sz="1600" dirty="0">
                <a:latin typeface="微软雅黑" panose="020B0503020204020204" charset="-122"/>
                <a:cs typeface="微软雅黑" panose="020B0503020204020204" charset="-122"/>
              </a:rPr>
              <a:t>机</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起重</a:t>
            </a:r>
            <a:r>
              <a:rPr sz="1600" spc="0" dirty="0">
                <a:latin typeface="微软雅黑" panose="020B0503020204020204" charset="-122"/>
                <a:cs typeface="微软雅黑" panose="020B0503020204020204" charset="-122"/>
              </a:rPr>
              <a:t>机</a:t>
            </a:r>
            <a:r>
              <a:rPr sz="1600" spc="-5" dirty="0">
                <a:latin typeface="微软雅黑" panose="020B0503020204020204" charset="-122"/>
                <a:cs typeface="微软雅黑" panose="020B0503020204020204" charset="-122"/>
              </a:rPr>
              <a:t>的 </a:t>
            </a:r>
            <a:r>
              <a:rPr sz="1600" spc="25" dirty="0">
                <a:latin typeface="微软雅黑" panose="020B0503020204020204" charset="-122"/>
                <a:cs typeface="微软雅黑" panose="020B0503020204020204" charset="-122"/>
              </a:rPr>
              <a:t>臂架是非常核</a:t>
            </a:r>
            <a:r>
              <a:rPr sz="1600" spc="10" dirty="0">
                <a:latin typeface="微软雅黑" panose="020B0503020204020204" charset="-122"/>
                <a:cs typeface="微软雅黑" panose="020B0503020204020204" charset="-122"/>
              </a:rPr>
              <a:t>心</a:t>
            </a:r>
            <a:r>
              <a:rPr sz="1600" spc="25" dirty="0">
                <a:latin typeface="微软雅黑" panose="020B0503020204020204" charset="-122"/>
                <a:cs typeface="微软雅黑" panose="020B0503020204020204" charset="-122"/>
              </a:rPr>
              <a:t>的一个部</a:t>
            </a:r>
            <a:r>
              <a:rPr sz="1600" spc="35" dirty="0">
                <a:latin typeface="微软雅黑" panose="020B0503020204020204" charset="-122"/>
                <a:cs typeface="微软雅黑" panose="020B0503020204020204" charset="-122"/>
              </a:rPr>
              <a:t>件</a:t>
            </a:r>
            <a:r>
              <a:rPr sz="1600" spc="25"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臂</a:t>
            </a:r>
            <a:r>
              <a:rPr sz="1600" spc="25" dirty="0">
                <a:latin typeface="微软雅黑" panose="020B0503020204020204" charset="-122"/>
                <a:cs typeface="微软雅黑" panose="020B0503020204020204" charset="-122"/>
              </a:rPr>
              <a:t>架都有他的使</a:t>
            </a:r>
            <a:r>
              <a:rPr sz="1600" spc="10" dirty="0">
                <a:latin typeface="微软雅黑" panose="020B0503020204020204" charset="-122"/>
                <a:cs typeface="微软雅黑" panose="020B0503020204020204" charset="-122"/>
              </a:rPr>
              <a:t>用</a:t>
            </a:r>
            <a:r>
              <a:rPr sz="1600" spc="25" dirty="0">
                <a:latin typeface="微软雅黑" panose="020B0503020204020204" charset="-122"/>
                <a:cs typeface="微软雅黑" panose="020B0503020204020204" charset="-122"/>
              </a:rPr>
              <a:t>寿命和负载能</a:t>
            </a:r>
            <a:r>
              <a:rPr sz="1600" spc="10" dirty="0">
                <a:latin typeface="微软雅黑" panose="020B0503020204020204" charset="-122"/>
                <a:cs typeface="微软雅黑" panose="020B0503020204020204" charset="-122"/>
              </a:rPr>
              <a:t>力</a:t>
            </a:r>
            <a:r>
              <a:rPr sz="1600" spc="25" dirty="0">
                <a:latin typeface="微软雅黑" panose="020B0503020204020204" charset="-122"/>
                <a:cs typeface="微软雅黑" panose="020B0503020204020204" charset="-122"/>
              </a:rPr>
              <a:t>设计</a:t>
            </a:r>
            <a:r>
              <a:rPr sz="1600" spc="50" dirty="0">
                <a:latin typeface="微软雅黑" panose="020B0503020204020204" charset="-122"/>
                <a:cs typeface="微软雅黑" panose="020B0503020204020204" charset="-122"/>
              </a:rPr>
              <a:t>的</a:t>
            </a:r>
            <a:r>
              <a:rPr sz="1600" spc="25" dirty="0">
                <a:latin typeface="微软雅黑" panose="020B0503020204020204" charset="-122"/>
                <a:cs typeface="微软雅黑" panose="020B0503020204020204" charset="-122"/>
              </a:rPr>
              <a:t>，臂架</a:t>
            </a:r>
            <a:r>
              <a:rPr sz="1600" spc="10" dirty="0">
                <a:latin typeface="微软雅黑" panose="020B0503020204020204" charset="-122"/>
                <a:cs typeface="微软雅黑" panose="020B0503020204020204" charset="-122"/>
              </a:rPr>
              <a:t>长</a:t>
            </a:r>
            <a:r>
              <a:rPr sz="1600" spc="25" dirty="0">
                <a:latin typeface="微软雅黑" panose="020B0503020204020204" charset="-122"/>
                <a:cs typeface="微软雅黑" panose="020B0503020204020204" charset="-122"/>
              </a:rPr>
              <a:t>时间处于满应</a:t>
            </a:r>
            <a:r>
              <a:rPr sz="1600" spc="10" dirty="0">
                <a:latin typeface="微软雅黑" panose="020B0503020204020204" charset="-122"/>
                <a:cs typeface="微软雅黑" panose="020B0503020204020204" charset="-122"/>
              </a:rPr>
              <a:t>力</a:t>
            </a:r>
            <a:r>
              <a:rPr sz="1600" spc="25" dirty="0">
                <a:latin typeface="微软雅黑" panose="020B0503020204020204" charset="-122"/>
                <a:cs typeface="微软雅黑" panose="020B0503020204020204" charset="-122"/>
              </a:rPr>
              <a:t>工作状</a:t>
            </a:r>
            <a:r>
              <a:rPr sz="1600" spc="45" dirty="0">
                <a:latin typeface="微软雅黑" panose="020B0503020204020204" charset="-122"/>
                <a:cs typeface="微软雅黑" panose="020B0503020204020204" charset="-122"/>
              </a:rPr>
              <a:t>态</a:t>
            </a:r>
            <a:r>
              <a:rPr sz="1600" spc="2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只 </a:t>
            </a:r>
            <a:r>
              <a:rPr sz="1600" spc="25" dirty="0">
                <a:latin typeface="微软雅黑" panose="020B0503020204020204" charset="-122"/>
                <a:cs typeface="微软雅黑" panose="020B0503020204020204" charset="-122"/>
              </a:rPr>
              <a:t>要超载一点就</a:t>
            </a:r>
            <a:r>
              <a:rPr sz="1600" spc="10" dirty="0">
                <a:latin typeface="微软雅黑" panose="020B0503020204020204" charset="-122"/>
                <a:cs typeface="微软雅黑" panose="020B0503020204020204" charset="-122"/>
              </a:rPr>
              <a:t>容</a:t>
            </a:r>
            <a:r>
              <a:rPr sz="1600" spc="25" dirty="0">
                <a:latin typeface="微软雅黑" panose="020B0503020204020204" charset="-122"/>
                <a:cs typeface="微软雅黑" panose="020B0503020204020204" charset="-122"/>
              </a:rPr>
              <a:t>易产生结构故障，对于安全生</a:t>
            </a:r>
            <a:r>
              <a:rPr sz="1600" spc="10" dirty="0">
                <a:latin typeface="微软雅黑" panose="020B0503020204020204" charset="-122"/>
                <a:cs typeface="微软雅黑" panose="020B0503020204020204" charset="-122"/>
              </a:rPr>
              <a:t>产</a:t>
            </a:r>
            <a:r>
              <a:rPr sz="1600" spc="25" dirty="0">
                <a:latin typeface="微软雅黑" panose="020B0503020204020204" charset="-122"/>
                <a:cs typeface="微软雅黑" panose="020B0503020204020204" charset="-122"/>
              </a:rPr>
              <a:t>至关重</a:t>
            </a:r>
            <a:r>
              <a:rPr sz="1600" spc="35" dirty="0">
                <a:latin typeface="微软雅黑" panose="020B0503020204020204" charset="-122"/>
                <a:cs typeface="微软雅黑" panose="020B0503020204020204" charset="-122"/>
              </a:rPr>
              <a:t>要</a:t>
            </a:r>
            <a:r>
              <a:rPr sz="1600" spc="25" dirty="0">
                <a:latin typeface="微软雅黑" panose="020B0503020204020204" charset="-122"/>
                <a:cs typeface="微软雅黑" panose="020B0503020204020204" charset="-122"/>
              </a:rPr>
              <a:t>，每</a:t>
            </a:r>
            <a:r>
              <a:rPr sz="1600" spc="10" dirty="0">
                <a:latin typeface="微软雅黑" panose="020B0503020204020204" charset="-122"/>
                <a:cs typeface="微软雅黑" panose="020B0503020204020204" charset="-122"/>
              </a:rPr>
              <a:t>年</a:t>
            </a:r>
            <a:r>
              <a:rPr sz="1600" spc="25" dirty="0">
                <a:latin typeface="微软雅黑" panose="020B0503020204020204" charset="-122"/>
                <a:cs typeface="微软雅黑" panose="020B0503020204020204" charset="-122"/>
              </a:rPr>
              <a:t>国内外都会因</a:t>
            </a:r>
            <a:r>
              <a:rPr sz="1600" spc="10" dirty="0">
                <a:latin typeface="微软雅黑" panose="020B0503020204020204" charset="-122"/>
                <a:cs typeface="微软雅黑" panose="020B0503020204020204" charset="-122"/>
              </a:rPr>
              <a:t>起</a:t>
            </a:r>
            <a:r>
              <a:rPr sz="1600" spc="25" dirty="0">
                <a:latin typeface="微软雅黑" panose="020B0503020204020204" charset="-122"/>
                <a:cs typeface="微软雅黑" panose="020B0503020204020204" charset="-122"/>
              </a:rPr>
              <a:t>重设备在作业</a:t>
            </a:r>
            <a:r>
              <a:rPr sz="1600" spc="10" dirty="0">
                <a:latin typeface="微软雅黑" panose="020B0503020204020204" charset="-122"/>
                <a:cs typeface="微软雅黑" panose="020B0503020204020204" charset="-122"/>
              </a:rPr>
              <a:t>中</a:t>
            </a:r>
            <a:r>
              <a:rPr sz="1600" spc="25" dirty="0">
                <a:latin typeface="微软雅黑" panose="020B0503020204020204" charset="-122"/>
                <a:cs typeface="微软雅黑" panose="020B0503020204020204" charset="-122"/>
              </a:rPr>
              <a:t>出现故</a:t>
            </a:r>
            <a:r>
              <a:rPr sz="1600" spc="50" dirty="0">
                <a:latin typeface="微软雅黑" panose="020B0503020204020204" charset="-122"/>
                <a:cs typeface="微软雅黑" panose="020B0503020204020204" charset="-122"/>
              </a:rPr>
              <a:t>障</a:t>
            </a:r>
            <a:r>
              <a:rPr sz="1600" spc="2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造 </a:t>
            </a:r>
            <a:r>
              <a:rPr sz="1600" spc="-10" dirty="0">
                <a:latin typeface="微软雅黑" panose="020B0503020204020204" charset="-122"/>
                <a:cs typeface="微软雅黑" panose="020B0503020204020204" charset="-122"/>
              </a:rPr>
              <a:t>成大量的人员伤亡事故和经济损</a:t>
            </a:r>
            <a:r>
              <a:rPr sz="1600" dirty="0">
                <a:latin typeface="微软雅黑" panose="020B0503020204020204" charset="-122"/>
                <a:cs typeface="微软雅黑" panose="020B0503020204020204" charset="-122"/>
              </a:rPr>
              <a:t>失</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所</a:t>
            </a:r>
            <a:r>
              <a:rPr sz="1600" spc="-10" dirty="0">
                <a:latin typeface="微软雅黑" panose="020B0503020204020204" charset="-122"/>
                <a:cs typeface="微软雅黑" panose="020B0503020204020204" charset="-122"/>
              </a:rPr>
              <a:t>以</a:t>
            </a:r>
            <a:r>
              <a:rPr sz="1600" dirty="0">
                <a:latin typeface="微软雅黑" panose="020B0503020204020204" charset="-122"/>
                <a:cs typeface="微软雅黑" panose="020B0503020204020204" charset="-122"/>
              </a:rPr>
              <a:t>臂</a:t>
            </a:r>
            <a:r>
              <a:rPr sz="1600" spc="-5" dirty="0">
                <a:latin typeface="微软雅黑" panose="020B0503020204020204" charset="-122"/>
                <a:cs typeface="微软雅黑" panose="020B0503020204020204" charset="-122"/>
              </a:rPr>
              <a:t>架</a:t>
            </a:r>
            <a:r>
              <a:rPr sz="1600" spc="-10" dirty="0">
                <a:latin typeface="微软雅黑" panose="020B0503020204020204" charset="-122"/>
                <a:cs typeface="微软雅黑" panose="020B0503020204020204" charset="-122"/>
              </a:rPr>
              <a:t>的</a:t>
            </a:r>
            <a:r>
              <a:rPr sz="1600" dirty="0">
                <a:latin typeface="微软雅黑" panose="020B0503020204020204" charset="-122"/>
                <a:cs typeface="微软雅黑" panose="020B0503020204020204" charset="-122"/>
              </a:rPr>
              <a:t>改</a:t>
            </a:r>
            <a:r>
              <a:rPr sz="1600" spc="-5" dirty="0">
                <a:latin typeface="微软雅黑" panose="020B0503020204020204" charset="-122"/>
                <a:cs typeface="微软雅黑" panose="020B0503020204020204" charset="-122"/>
              </a:rPr>
              <a:t>良</a:t>
            </a:r>
            <a:r>
              <a:rPr sz="1600" spc="-10" dirty="0">
                <a:latin typeface="微软雅黑" panose="020B0503020204020204" charset="-122"/>
                <a:cs typeface="微软雅黑" panose="020B0503020204020204" charset="-122"/>
              </a:rPr>
              <a:t>和</a:t>
            </a:r>
            <a:r>
              <a:rPr sz="1600" dirty="0">
                <a:latin typeface="微软雅黑" panose="020B0503020204020204" charset="-122"/>
                <a:cs typeface="微软雅黑" panose="020B0503020204020204" charset="-122"/>
              </a:rPr>
              <a:t>增</a:t>
            </a:r>
            <a:r>
              <a:rPr sz="1600" spc="-5" dirty="0">
                <a:latin typeface="微软雅黑" panose="020B0503020204020204" charset="-122"/>
                <a:cs typeface="微软雅黑" panose="020B0503020204020204" charset="-122"/>
              </a:rPr>
              <a:t>强</a:t>
            </a:r>
            <a:r>
              <a:rPr sz="1600" spc="-10" dirty="0">
                <a:latin typeface="微软雅黑" panose="020B0503020204020204" charset="-122"/>
                <a:cs typeface="微软雅黑" panose="020B0503020204020204" charset="-122"/>
              </a:rPr>
              <a:t>是</a:t>
            </a:r>
            <a:r>
              <a:rPr sz="1600" dirty="0">
                <a:latin typeface="微软雅黑" panose="020B0503020204020204" charset="-122"/>
                <a:cs typeface="微软雅黑" panose="020B0503020204020204" charset="-122"/>
              </a:rPr>
              <a:t>起</a:t>
            </a:r>
            <a:r>
              <a:rPr sz="1600" spc="-5" dirty="0">
                <a:latin typeface="微软雅黑" panose="020B0503020204020204" charset="-122"/>
                <a:cs typeface="微软雅黑" panose="020B0503020204020204" charset="-122"/>
              </a:rPr>
              <a:t>重</a:t>
            </a:r>
            <a:r>
              <a:rPr sz="1600" spc="-10" dirty="0">
                <a:latin typeface="微软雅黑" panose="020B0503020204020204" charset="-122"/>
                <a:cs typeface="微软雅黑" panose="020B0503020204020204" charset="-122"/>
              </a:rPr>
              <a:t>机</a:t>
            </a:r>
            <a:r>
              <a:rPr sz="160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品</a:t>
            </a:r>
            <a:r>
              <a:rPr sz="1600" spc="-10" dirty="0">
                <a:latin typeface="微软雅黑" panose="020B0503020204020204" charset="-122"/>
                <a:cs typeface="微软雅黑" panose="020B0503020204020204" charset="-122"/>
              </a:rPr>
              <a:t>研</a:t>
            </a:r>
            <a:r>
              <a:rPr sz="1600" dirty="0">
                <a:latin typeface="微软雅黑" panose="020B0503020204020204" charset="-122"/>
                <a:cs typeface="微软雅黑" panose="020B0503020204020204" charset="-122"/>
              </a:rPr>
              <a:t>发</a:t>
            </a:r>
            <a:r>
              <a:rPr sz="1600" spc="-5" dirty="0">
                <a:latin typeface="微软雅黑" panose="020B0503020204020204" charset="-122"/>
                <a:cs typeface="微软雅黑" panose="020B0503020204020204" charset="-122"/>
              </a:rPr>
              <a:t>中</a:t>
            </a:r>
            <a:r>
              <a:rPr sz="1600" spc="-10" dirty="0">
                <a:latin typeface="微软雅黑" panose="020B0503020204020204" charset="-122"/>
                <a:cs typeface="微软雅黑" panose="020B0503020204020204" charset="-122"/>
              </a:rPr>
              <a:t>重</a:t>
            </a:r>
            <a:r>
              <a:rPr sz="1600" dirty="0">
                <a:latin typeface="微软雅黑" panose="020B0503020204020204" charset="-122"/>
                <a:cs typeface="微软雅黑" panose="020B0503020204020204" charset="-122"/>
              </a:rPr>
              <a:t>点</a:t>
            </a:r>
            <a:r>
              <a:rPr sz="1600" spc="-5" dirty="0">
                <a:latin typeface="微软雅黑" panose="020B0503020204020204" charset="-122"/>
                <a:cs typeface="微软雅黑" panose="020B0503020204020204" charset="-122"/>
              </a:rPr>
              <a:t>关</a:t>
            </a:r>
            <a:r>
              <a:rPr sz="1600" spc="-10" dirty="0">
                <a:latin typeface="微软雅黑" panose="020B0503020204020204" charset="-122"/>
                <a:cs typeface="微软雅黑" panose="020B0503020204020204" charset="-122"/>
              </a:rPr>
              <a:t>注</a:t>
            </a:r>
            <a:r>
              <a:rPr sz="160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部</a:t>
            </a:r>
            <a:r>
              <a:rPr sz="1600" spc="20" dirty="0">
                <a:latin typeface="微软雅黑" panose="020B0503020204020204" charset="-122"/>
                <a:cs typeface="微软雅黑" panose="020B0503020204020204" charset="-122"/>
              </a:rPr>
              <a:t>分</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12700" marR="5080" indent="420370" algn="just">
              <a:lnSpc>
                <a:spcPct val="150000"/>
              </a:lnSpc>
            </a:pPr>
            <a:r>
              <a:rPr sz="1600" spc="5" dirty="0">
                <a:latin typeface="微软雅黑" panose="020B0503020204020204" charset="-122"/>
                <a:cs typeface="微软雅黑" panose="020B0503020204020204" charset="-122"/>
              </a:rPr>
              <a:t>以前，研</a:t>
            </a:r>
            <a:r>
              <a:rPr sz="1600" spc="20" dirty="0">
                <a:latin typeface="微软雅黑" panose="020B0503020204020204" charset="-122"/>
                <a:cs typeface="微软雅黑" panose="020B0503020204020204" charset="-122"/>
              </a:rPr>
              <a:t>发</a:t>
            </a:r>
            <a:r>
              <a:rPr sz="1600" spc="5" dirty="0">
                <a:latin typeface="微软雅黑" panose="020B0503020204020204" charset="-122"/>
                <a:cs typeface="微软雅黑" panose="020B0503020204020204" charset="-122"/>
              </a:rPr>
              <a:t>人员只能根据一些理论分析和推</a:t>
            </a:r>
            <a:r>
              <a:rPr sz="1600" spc="-5" dirty="0">
                <a:latin typeface="微软雅黑" panose="020B0503020204020204" charset="-122"/>
                <a:cs typeface="微软雅黑" panose="020B0503020204020204" charset="-122"/>
              </a:rPr>
              <a:t>算</a:t>
            </a:r>
            <a:r>
              <a:rPr sz="1600" spc="5" dirty="0">
                <a:latin typeface="微软雅黑" panose="020B0503020204020204" charset="-122"/>
                <a:cs typeface="微软雅黑" panose="020B0503020204020204" charset="-122"/>
              </a:rPr>
              <a:t>，或者实验测试，来改进臂架。臂架</a:t>
            </a:r>
            <a:r>
              <a:rPr sz="1600" spc="10" dirty="0">
                <a:latin typeface="微软雅黑" panose="020B0503020204020204" charset="-122"/>
                <a:cs typeface="微软雅黑" panose="020B0503020204020204" charset="-122"/>
              </a:rPr>
              <a:t>分</a:t>
            </a:r>
            <a:r>
              <a:rPr sz="1600" spc="5" dirty="0">
                <a:latin typeface="微软雅黑" panose="020B0503020204020204" charset="-122"/>
                <a:cs typeface="微软雅黑" panose="020B0503020204020204" charset="-122"/>
              </a:rPr>
              <a:t>5段，以前往往是每一 </a:t>
            </a:r>
            <a:r>
              <a:rPr sz="1600" spc="25" dirty="0">
                <a:latin typeface="微软雅黑" panose="020B0503020204020204" charset="-122"/>
                <a:cs typeface="微软雅黑" panose="020B0503020204020204" charset="-122"/>
              </a:rPr>
              <a:t>段都针对性的</a:t>
            </a:r>
            <a:r>
              <a:rPr sz="1600" spc="10" dirty="0">
                <a:latin typeface="微软雅黑" panose="020B0503020204020204" charset="-122"/>
                <a:cs typeface="微软雅黑" panose="020B0503020204020204" charset="-122"/>
              </a:rPr>
              <a:t>加</a:t>
            </a:r>
            <a:r>
              <a:rPr sz="1600" spc="35" dirty="0">
                <a:latin typeface="微软雅黑" panose="020B0503020204020204" charset="-122"/>
                <a:cs typeface="微软雅黑" panose="020B0503020204020204" charset="-122"/>
              </a:rPr>
              <a:t>强</a:t>
            </a:r>
            <a:r>
              <a:rPr sz="1600" spc="25" dirty="0">
                <a:latin typeface="微软雅黑" panose="020B0503020204020204" charset="-122"/>
                <a:cs typeface="微软雅黑" panose="020B0503020204020204" charset="-122"/>
              </a:rPr>
              <a:t>，比如都用</a:t>
            </a:r>
            <a:r>
              <a:rPr sz="1600" spc="10" dirty="0">
                <a:latin typeface="微软雅黑" panose="020B0503020204020204" charset="-122"/>
                <a:cs typeface="微软雅黑" panose="020B0503020204020204" charset="-122"/>
              </a:rPr>
              <a:t>更</a:t>
            </a:r>
            <a:r>
              <a:rPr sz="1600" spc="25" dirty="0">
                <a:latin typeface="微软雅黑" panose="020B0503020204020204" charset="-122"/>
                <a:cs typeface="微软雅黑" panose="020B0503020204020204" charset="-122"/>
              </a:rPr>
              <a:t>好的更厚的钢材。这样会导致</a:t>
            </a:r>
            <a:r>
              <a:rPr sz="1600" spc="10" dirty="0">
                <a:latin typeface="微软雅黑" panose="020B0503020204020204" charset="-122"/>
                <a:cs typeface="微软雅黑" panose="020B0503020204020204" charset="-122"/>
              </a:rPr>
              <a:t>产</a:t>
            </a:r>
            <a:r>
              <a:rPr sz="1600" spc="25" dirty="0">
                <a:latin typeface="微软雅黑" panose="020B0503020204020204" charset="-122"/>
                <a:cs typeface="微软雅黑" panose="020B0503020204020204" charset="-122"/>
              </a:rPr>
              <a:t>品成本上</a:t>
            </a:r>
            <a:r>
              <a:rPr sz="1600" spc="35" dirty="0">
                <a:latin typeface="微软雅黑" panose="020B0503020204020204" charset="-122"/>
                <a:cs typeface="微软雅黑" panose="020B0503020204020204" charset="-122"/>
              </a:rPr>
              <a:t>升</a:t>
            </a:r>
            <a:r>
              <a:rPr sz="1600" spc="25"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同</a:t>
            </a:r>
            <a:r>
              <a:rPr sz="1600" spc="25" dirty="0">
                <a:latin typeface="微软雅黑" panose="020B0503020204020204" charset="-122"/>
                <a:cs typeface="微软雅黑" panose="020B0503020204020204" charset="-122"/>
              </a:rPr>
              <a:t>时车辆重量增</a:t>
            </a:r>
            <a:r>
              <a:rPr sz="1600" spc="10" dirty="0">
                <a:latin typeface="微软雅黑" panose="020B0503020204020204" charset="-122"/>
                <a:cs typeface="微软雅黑" panose="020B0503020204020204" charset="-122"/>
              </a:rPr>
              <a:t>加</a:t>
            </a:r>
            <a:r>
              <a:rPr sz="1600" spc="35" dirty="0">
                <a:latin typeface="微软雅黑" panose="020B0503020204020204" charset="-122"/>
                <a:cs typeface="微软雅黑" panose="020B0503020204020204" charset="-122"/>
              </a:rPr>
              <a:t>后</a:t>
            </a:r>
            <a:r>
              <a:rPr sz="1600" spc="25" dirty="0">
                <a:latin typeface="微软雅黑" panose="020B0503020204020204" charset="-122"/>
                <a:cs typeface="微软雅黑" panose="020B0503020204020204" charset="-122"/>
              </a:rPr>
              <a:t>，油耗也会 </a:t>
            </a:r>
            <a:r>
              <a:rPr sz="1600" spc="-10" dirty="0">
                <a:latin typeface="微软雅黑" panose="020B0503020204020204" charset="-122"/>
                <a:cs typeface="微软雅黑" panose="020B0503020204020204" charset="-122"/>
              </a:rPr>
              <a:t>增加，间接增加了用户使用成</a:t>
            </a:r>
            <a:r>
              <a:rPr sz="1600" spc="-5" dirty="0">
                <a:latin typeface="微软雅黑" panose="020B0503020204020204" charset="-122"/>
                <a:cs typeface="微软雅黑" panose="020B0503020204020204" charset="-122"/>
              </a:rPr>
              <a:t>本。</a:t>
            </a:r>
            <a:endParaRPr sz="1600">
              <a:latin typeface="微软雅黑" panose="020B0503020204020204" charset="-122"/>
              <a:cs typeface="微软雅黑" panose="020B0503020204020204" charset="-122"/>
            </a:endParaRPr>
          </a:p>
          <a:p>
            <a:pPr marL="12700" marR="5080" indent="360680" algn="just">
              <a:lnSpc>
                <a:spcPct val="150000"/>
              </a:lnSpc>
            </a:pPr>
            <a:r>
              <a:rPr sz="1600" spc="5" dirty="0">
                <a:latin typeface="微软雅黑" panose="020B0503020204020204" charset="-122"/>
                <a:cs typeface="微软雅黑" panose="020B0503020204020204" charset="-122"/>
              </a:rPr>
              <a:t>而现</a:t>
            </a:r>
            <a:r>
              <a:rPr sz="1600" spc="-5" dirty="0">
                <a:latin typeface="微软雅黑" panose="020B0503020204020204" charset="-122"/>
                <a:cs typeface="微软雅黑" panose="020B0503020204020204" charset="-122"/>
              </a:rPr>
              <a:t>在</a:t>
            </a:r>
            <a:r>
              <a:rPr sz="1600" spc="5" dirty="0">
                <a:latin typeface="微软雅黑" panose="020B0503020204020204" charset="-122"/>
                <a:cs typeface="微软雅黑" panose="020B0503020204020204" charset="-122"/>
              </a:rPr>
              <a:t>，通</a:t>
            </a:r>
            <a:r>
              <a:rPr sz="1600" spc="-5" dirty="0">
                <a:latin typeface="微软雅黑" panose="020B0503020204020204" charset="-122"/>
                <a:cs typeface="微软雅黑" panose="020B0503020204020204" charset="-122"/>
              </a:rPr>
              <a:t>过</a:t>
            </a:r>
            <a:r>
              <a:rPr sz="1600" spc="5" dirty="0">
                <a:latin typeface="微软雅黑" panose="020B0503020204020204" charset="-122"/>
                <a:cs typeface="微软雅黑" panose="020B0503020204020204" charset="-122"/>
              </a:rPr>
              <a:t>数字</a:t>
            </a:r>
            <a:r>
              <a:rPr sz="1600" spc="-5"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生采集</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设备</a:t>
            </a:r>
            <a:r>
              <a:rPr sz="1600" spc="-5" dirty="0">
                <a:latin typeface="微软雅黑" panose="020B0503020204020204" charset="-122"/>
                <a:cs typeface="微软雅黑" panose="020B0503020204020204" charset="-122"/>
              </a:rPr>
              <a:t>实</a:t>
            </a:r>
            <a:r>
              <a:rPr sz="1600" spc="5" dirty="0">
                <a:latin typeface="微软雅黑" panose="020B0503020204020204" charset="-122"/>
                <a:cs typeface="微软雅黑" panose="020B0503020204020204" charset="-122"/>
              </a:rPr>
              <a:t>时工况</a:t>
            </a:r>
            <a:r>
              <a:rPr sz="1600" spc="-5" dirty="0">
                <a:latin typeface="微软雅黑" panose="020B0503020204020204" charset="-122"/>
                <a:cs typeface="微软雅黑" panose="020B0503020204020204" charset="-122"/>
              </a:rPr>
              <a:t>大</a:t>
            </a:r>
            <a:r>
              <a:rPr sz="1600" spc="5" dirty="0">
                <a:latin typeface="微软雅黑" panose="020B0503020204020204" charset="-122"/>
                <a:cs typeface="微软雅黑" panose="020B0503020204020204" charset="-122"/>
              </a:rPr>
              <a:t>数</a:t>
            </a:r>
            <a:r>
              <a:rPr sz="1600" spc="20" dirty="0">
                <a:latin typeface="微软雅黑" panose="020B0503020204020204" charset="-122"/>
                <a:cs typeface="微软雅黑" panose="020B0503020204020204" charset="-122"/>
              </a:rPr>
              <a:t>据</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研发人</a:t>
            </a:r>
            <a:r>
              <a:rPr sz="1600" spc="-5" dirty="0">
                <a:latin typeface="微软雅黑" panose="020B0503020204020204" charset="-122"/>
                <a:cs typeface="微软雅黑" panose="020B0503020204020204" charset="-122"/>
              </a:rPr>
              <a:t>员</a:t>
            </a:r>
            <a:r>
              <a:rPr sz="1600" spc="5" dirty="0">
                <a:latin typeface="微软雅黑" panose="020B0503020204020204" charset="-122"/>
                <a:cs typeface="微软雅黑" panose="020B0503020204020204" charset="-122"/>
              </a:rPr>
              <a:t>可以</a:t>
            </a:r>
            <a:r>
              <a:rPr sz="1600" spc="-5" dirty="0">
                <a:latin typeface="微软雅黑" panose="020B0503020204020204" charset="-122"/>
                <a:cs typeface="微软雅黑" panose="020B0503020204020204" charset="-122"/>
              </a:rPr>
              <a:t>统</a:t>
            </a:r>
            <a:r>
              <a:rPr sz="1600" spc="5" dirty="0">
                <a:latin typeface="微软雅黑" panose="020B0503020204020204" charset="-122"/>
                <a:cs typeface="微软雅黑" panose="020B0503020204020204" charset="-122"/>
              </a:rPr>
              <a:t>计分析</a:t>
            </a:r>
            <a:r>
              <a:rPr sz="1600" spc="-5" dirty="0">
                <a:latin typeface="微软雅黑" panose="020B0503020204020204" charset="-122"/>
                <a:cs typeface="微软雅黑" panose="020B0503020204020204" charset="-122"/>
              </a:rPr>
              <a:t>每</a:t>
            </a:r>
            <a:r>
              <a:rPr sz="1600" spc="5" dirty="0">
                <a:latin typeface="微软雅黑" panose="020B0503020204020204" charset="-122"/>
                <a:cs typeface="微软雅黑" panose="020B0503020204020204" charset="-122"/>
              </a:rPr>
              <a:t>一段</a:t>
            </a:r>
            <a:r>
              <a:rPr sz="1600" spc="-5" dirty="0">
                <a:latin typeface="微软雅黑" panose="020B0503020204020204" charset="-122"/>
                <a:cs typeface="微软雅黑" panose="020B0503020204020204" charset="-122"/>
              </a:rPr>
              <a:t>臂</a:t>
            </a:r>
            <a:r>
              <a:rPr sz="1600" spc="5" dirty="0">
                <a:latin typeface="微软雅黑" panose="020B0503020204020204" charset="-122"/>
                <a:cs typeface="微软雅黑" panose="020B0503020204020204" charset="-122"/>
              </a:rPr>
              <a:t>架的应</a:t>
            </a:r>
            <a:r>
              <a:rPr sz="1600" spc="-5" dirty="0">
                <a:latin typeface="微软雅黑" panose="020B0503020204020204" charset="-122"/>
                <a:cs typeface="微软雅黑" panose="020B0503020204020204" charset="-122"/>
              </a:rPr>
              <a:t>力</a:t>
            </a:r>
            <a:r>
              <a:rPr sz="1600" spc="5" dirty="0">
                <a:latin typeface="微软雅黑" panose="020B0503020204020204" charset="-122"/>
                <a:cs typeface="微软雅黑" panose="020B0503020204020204" charset="-122"/>
              </a:rPr>
              <a:t>曲线</a:t>
            </a:r>
            <a:r>
              <a:rPr sz="1600" spc="-5" dirty="0">
                <a:latin typeface="微软雅黑" panose="020B0503020204020204" charset="-122"/>
                <a:cs typeface="微软雅黑" panose="020B0503020204020204" charset="-122"/>
              </a:rPr>
              <a:t>和</a:t>
            </a:r>
            <a:r>
              <a:rPr sz="1600" spc="5" dirty="0">
                <a:latin typeface="微软雅黑" panose="020B0503020204020204" charset="-122"/>
                <a:cs typeface="微软雅黑" panose="020B0503020204020204" charset="-122"/>
              </a:rPr>
              <a:t>超</a:t>
            </a:r>
            <a:r>
              <a:rPr sz="1600" spc="-5" dirty="0">
                <a:latin typeface="微软雅黑" panose="020B0503020204020204" charset="-122"/>
                <a:cs typeface="微软雅黑" panose="020B0503020204020204" charset="-122"/>
              </a:rPr>
              <a:t>载使 </a:t>
            </a:r>
            <a:r>
              <a:rPr sz="1600" spc="5" dirty="0">
                <a:latin typeface="微软雅黑" panose="020B0503020204020204" charset="-122"/>
                <a:cs typeface="微软雅黑" panose="020B0503020204020204" charset="-122"/>
              </a:rPr>
              <a:t>用情况，可以</a:t>
            </a:r>
            <a:r>
              <a:rPr sz="1600" spc="15" dirty="0">
                <a:latin typeface="微软雅黑" panose="020B0503020204020204" charset="-122"/>
                <a:cs typeface="微软雅黑" panose="020B0503020204020204" charset="-122"/>
              </a:rPr>
              <a:t>分</a:t>
            </a:r>
            <a:r>
              <a:rPr sz="1600" spc="5" dirty="0">
                <a:latin typeface="微软雅黑" panose="020B0503020204020204" charset="-122"/>
                <a:cs typeface="微软雅黑" panose="020B0503020204020204" charset="-122"/>
              </a:rPr>
              <a:t>析</a:t>
            </a:r>
            <a:r>
              <a:rPr sz="1600" spc="10" dirty="0">
                <a:latin typeface="微软雅黑" panose="020B0503020204020204" charset="-122"/>
                <a:cs typeface="微软雅黑" panose="020B0503020204020204" charset="-122"/>
              </a:rPr>
              <a:t>出</a:t>
            </a:r>
            <a:r>
              <a:rPr sz="1600" spc="5" dirty="0">
                <a:latin typeface="微软雅黑" panose="020B0503020204020204" charset="-122"/>
                <a:cs typeface="微软雅黑" panose="020B0503020204020204" charset="-122"/>
              </a:rPr>
              <a:t>，5段臂架</a:t>
            </a:r>
            <a:r>
              <a:rPr sz="1600" spc="15" dirty="0">
                <a:latin typeface="微软雅黑" panose="020B0503020204020204" charset="-122"/>
                <a:cs typeface="微软雅黑" panose="020B0503020204020204" charset="-122"/>
              </a:rPr>
              <a:t>中</a:t>
            </a:r>
            <a:r>
              <a:rPr sz="1600" spc="5" dirty="0">
                <a:latin typeface="微软雅黑" panose="020B0503020204020204" charset="-122"/>
                <a:cs typeface="微软雅黑" panose="020B0503020204020204" charset="-122"/>
              </a:rPr>
              <a:t>，每一段臂架</a:t>
            </a:r>
            <a:r>
              <a:rPr sz="1600" spc="15" dirty="0">
                <a:latin typeface="微软雅黑" panose="020B0503020204020204" charset="-122"/>
                <a:cs typeface="微软雅黑" panose="020B0503020204020204" charset="-122"/>
              </a:rPr>
              <a:t>在</a:t>
            </a:r>
            <a:r>
              <a:rPr sz="1600" spc="5" dirty="0">
                <a:latin typeface="微软雅黑" panose="020B0503020204020204" charset="-122"/>
                <a:cs typeface="微软雅黑" panose="020B0503020204020204" charset="-122"/>
              </a:rPr>
              <a:t>实际使用中的</a:t>
            </a:r>
            <a:r>
              <a:rPr sz="1600" spc="15" dirty="0">
                <a:latin typeface="微软雅黑" panose="020B0503020204020204" charset="-122"/>
                <a:cs typeface="微软雅黑" panose="020B0503020204020204" charset="-122"/>
              </a:rPr>
              <a:t>应</a:t>
            </a:r>
            <a:r>
              <a:rPr sz="1600" spc="5" dirty="0">
                <a:latin typeface="微软雅黑" panose="020B0503020204020204" charset="-122"/>
                <a:cs typeface="微软雅黑" panose="020B0503020204020204" charset="-122"/>
              </a:rPr>
              <a:t>力和负载情况</a:t>
            </a:r>
            <a:r>
              <a:rPr sz="1600" spc="15" dirty="0">
                <a:latin typeface="微软雅黑" panose="020B0503020204020204" charset="-122"/>
                <a:cs typeface="微软雅黑" panose="020B0503020204020204" charset="-122"/>
              </a:rPr>
              <a:t>与</a:t>
            </a:r>
            <a:r>
              <a:rPr sz="1600" spc="5" dirty="0">
                <a:latin typeface="微软雅黑" panose="020B0503020204020204" charset="-122"/>
                <a:cs typeface="微软雅黑" panose="020B0503020204020204" charset="-122"/>
              </a:rPr>
              <a:t>产品设计值的</a:t>
            </a:r>
            <a:r>
              <a:rPr sz="1600" spc="15" dirty="0">
                <a:latin typeface="微软雅黑" panose="020B0503020204020204" charset="-122"/>
                <a:cs typeface="微软雅黑" panose="020B0503020204020204" charset="-122"/>
              </a:rPr>
              <a:t>差</a:t>
            </a:r>
            <a:r>
              <a:rPr sz="1600" spc="40" dirty="0">
                <a:latin typeface="微软雅黑" panose="020B0503020204020204" charset="-122"/>
                <a:cs typeface="微软雅黑" panose="020B0503020204020204" charset="-122"/>
              </a:rPr>
              <a:t>异</a:t>
            </a:r>
            <a:r>
              <a:rPr sz="1600" spc="5" dirty="0">
                <a:latin typeface="微软雅黑" panose="020B0503020204020204" charset="-122"/>
                <a:cs typeface="微软雅黑" panose="020B0503020204020204" charset="-122"/>
              </a:rPr>
              <a:t>，知</a:t>
            </a:r>
            <a:r>
              <a:rPr sz="1600" spc="15" dirty="0">
                <a:latin typeface="微软雅黑" panose="020B0503020204020204" charset="-122"/>
                <a:cs typeface="微软雅黑" panose="020B0503020204020204" charset="-122"/>
              </a:rPr>
              <a:t>道哪</a:t>
            </a:r>
            <a:r>
              <a:rPr sz="1600" spc="-5" dirty="0">
                <a:latin typeface="微软雅黑" panose="020B0503020204020204" charset="-122"/>
                <a:cs typeface="微软雅黑" panose="020B0503020204020204" charset="-122"/>
              </a:rPr>
              <a:t>节 </a:t>
            </a:r>
            <a:r>
              <a:rPr sz="1600" spc="25" dirty="0">
                <a:latin typeface="微软雅黑" panose="020B0503020204020204" charset="-122"/>
                <a:cs typeface="微软雅黑" panose="020B0503020204020204" charset="-122"/>
              </a:rPr>
              <a:t>臂架应力和超</a:t>
            </a:r>
            <a:r>
              <a:rPr sz="1600" spc="10" dirty="0">
                <a:latin typeface="微软雅黑" panose="020B0503020204020204" charset="-122"/>
                <a:cs typeface="微软雅黑" panose="020B0503020204020204" charset="-122"/>
              </a:rPr>
              <a:t>载</a:t>
            </a:r>
            <a:r>
              <a:rPr sz="1600" spc="25" dirty="0">
                <a:latin typeface="微软雅黑" panose="020B0503020204020204" charset="-122"/>
                <a:cs typeface="微软雅黑" panose="020B0503020204020204" charset="-122"/>
              </a:rPr>
              <a:t>比较厉</a:t>
            </a:r>
            <a:r>
              <a:rPr sz="1600" spc="35" dirty="0">
                <a:latin typeface="微软雅黑" panose="020B0503020204020204" charset="-122"/>
                <a:cs typeface="微软雅黑" panose="020B0503020204020204" charset="-122"/>
              </a:rPr>
              <a:t>害</a:t>
            </a:r>
            <a:r>
              <a:rPr sz="1600" spc="25" dirty="0">
                <a:latin typeface="微软雅黑" panose="020B0503020204020204" charset="-122"/>
                <a:cs typeface="微软雅黑" panose="020B0503020204020204" charset="-122"/>
              </a:rPr>
              <a:t>，哪</a:t>
            </a:r>
            <a:r>
              <a:rPr sz="1600" spc="10" dirty="0">
                <a:latin typeface="微软雅黑" panose="020B0503020204020204" charset="-122"/>
                <a:cs typeface="微软雅黑" panose="020B0503020204020204" charset="-122"/>
              </a:rPr>
              <a:t>些</a:t>
            </a:r>
            <a:r>
              <a:rPr sz="1600" spc="25" dirty="0">
                <a:latin typeface="微软雅黑" panose="020B0503020204020204" charset="-122"/>
                <a:cs typeface="微软雅黑" panose="020B0503020204020204" charset="-122"/>
              </a:rPr>
              <a:t>比较合</a:t>
            </a:r>
            <a:r>
              <a:rPr sz="1600" spc="30" dirty="0">
                <a:latin typeface="微软雅黑" panose="020B0503020204020204" charset="-122"/>
                <a:cs typeface="微软雅黑" panose="020B0503020204020204" charset="-122"/>
              </a:rPr>
              <a:t>理</a:t>
            </a:r>
            <a:r>
              <a:rPr sz="1600" spc="25" dirty="0">
                <a:latin typeface="微软雅黑" panose="020B0503020204020204" charset="-122"/>
                <a:cs typeface="微软雅黑" panose="020B0503020204020204" charset="-122"/>
              </a:rPr>
              <a:t>。从</a:t>
            </a:r>
            <a:r>
              <a:rPr sz="1600" spc="10" dirty="0">
                <a:latin typeface="微软雅黑" panose="020B0503020204020204" charset="-122"/>
                <a:cs typeface="微软雅黑" panose="020B0503020204020204" charset="-122"/>
              </a:rPr>
              <a:t>而</a:t>
            </a:r>
            <a:r>
              <a:rPr sz="1600" spc="25" dirty="0">
                <a:latin typeface="微软雅黑" panose="020B0503020204020204" charset="-122"/>
                <a:cs typeface="微软雅黑" panose="020B0503020204020204" charset="-122"/>
              </a:rPr>
              <a:t>，在后续产品</a:t>
            </a:r>
            <a:r>
              <a:rPr sz="1600" spc="10" dirty="0">
                <a:latin typeface="微软雅黑" panose="020B0503020204020204" charset="-122"/>
                <a:cs typeface="微软雅黑" panose="020B0503020204020204" charset="-122"/>
              </a:rPr>
              <a:t>设</a:t>
            </a:r>
            <a:r>
              <a:rPr sz="1600" spc="25" dirty="0">
                <a:latin typeface="微软雅黑" panose="020B0503020204020204" charset="-122"/>
                <a:cs typeface="微软雅黑" panose="020B0503020204020204" charset="-122"/>
              </a:rPr>
              <a:t>计</a:t>
            </a:r>
            <a:r>
              <a:rPr sz="1600" spc="35" dirty="0">
                <a:latin typeface="微软雅黑" panose="020B0503020204020204" charset="-122"/>
                <a:cs typeface="微软雅黑" panose="020B0503020204020204" charset="-122"/>
              </a:rPr>
              <a:t>中</a:t>
            </a:r>
            <a:r>
              <a:rPr sz="1600" spc="25" dirty="0">
                <a:latin typeface="微软雅黑" panose="020B0503020204020204" charset="-122"/>
                <a:cs typeface="微软雅黑" panose="020B0503020204020204" charset="-122"/>
              </a:rPr>
              <a:t>，针对具</a:t>
            </a:r>
            <a:r>
              <a:rPr sz="1600" spc="10" dirty="0">
                <a:latin typeface="微软雅黑" panose="020B0503020204020204" charset="-122"/>
                <a:cs typeface="微软雅黑" panose="020B0503020204020204" charset="-122"/>
              </a:rPr>
              <a:t>体</a:t>
            </a:r>
            <a:r>
              <a:rPr sz="1600" spc="25" dirty="0">
                <a:latin typeface="微软雅黑" panose="020B0503020204020204" charset="-122"/>
                <a:cs typeface="微软雅黑" panose="020B0503020204020204" charset="-122"/>
              </a:rPr>
              <a:t>那段臂架进行</a:t>
            </a:r>
            <a:r>
              <a:rPr sz="1600" spc="10" dirty="0">
                <a:latin typeface="微软雅黑" panose="020B0503020204020204" charset="-122"/>
                <a:cs typeface="微软雅黑" panose="020B0503020204020204" charset="-122"/>
              </a:rPr>
              <a:t>改</a:t>
            </a:r>
            <a:r>
              <a:rPr sz="1600" spc="25" dirty="0">
                <a:latin typeface="微软雅黑" panose="020B0503020204020204" charset="-122"/>
                <a:cs typeface="微软雅黑" panose="020B0503020204020204" charset="-122"/>
              </a:rPr>
              <a:t>良设</a:t>
            </a:r>
            <a:r>
              <a:rPr sz="1600" spc="45" dirty="0">
                <a:latin typeface="微软雅黑" panose="020B0503020204020204" charset="-122"/>
                <a:cs typeface="微软雅黑" panose="020B0503020204020204" charset="-122"/>
              </a:rPr>
              <a:t>计</a:t>
            </a:r>
            <a:r>
              <a:rPr sz="1600" spc="25" dirty="0">
                <a:latin typeface="微软雅黑" panose="020B0503020204020204" charset="-122"/>
                <a:cs typeface="微软雅黑" panose="020B0503020204020204" charset="-122"/>
              </a:rPr>
              <a:t>，而不 </a:t>
            </a:r>
            <a:r>
              <a:rPr sz="1600" spc="-5" dirty="0">
                <a:latin typeface="微软雅黑" panose="020B0503020204020204" charset="-122"/>
                <a:cs typeface="微软雅黑" panose="020B0503020204020204" charset="-122"/>
              </a:rPr>
              <a:t>用盲目的对所有臂段都增强。不仅</a:t>
            </a:r>
            <a:r>
              <a:rPr sz="1600" spc="0" dirty="0">
                <a:latin typeface="微软雅黑" panose="020B0503020204020204" charset="-122"/>
                <a:cs typeface="微软雅黑" panose="020B0503020204020204" charset="-122"/>
              </a:rPr>
              <a:t>大</a:t>
            </a:r>
            <a:r>
              <a:rPr sz="1600" spc="-5" dirty="0">
                <a:latin typeface="微软雅黑" panose="020B0503020204020204" charset="-122"/>
                <a:cs typeface="微软雅黑" panose="020B0503020204020204" charset="-122"/>
              </a:rPr>
              <a:t>大降</a:t>
            </a:r>
            <a:r>
              <a:rPr sz="1600" spc="0" dirty="0">
                <a:latin typeface="微软雅黑" panose="020B0503020204020204" charset="-122"/>
                <a:cs typeface="微软雅黑" panose="020B0503020204020204" charset="-122"/>
              </a:rPr>
              <a:t>低</a:t>
            </a:r>
            <a:r>
              <a:rPr sz="1600" spc="-5" dirty="0">
                <a:latin typeface="微软雅黑" panose="020B0503020204020204" charset="-122"/>
                <a:cs typeface="微软雅黑" panose="020B0503020204020204" charset="-122"/>
              </a:rPr>
              <a:t>研发</a:t>
            </a:r>
            <a:r>
              <a:rPr sz="1600" spc="0" dirty="0">
                <a:latin typeface="微软雅黑" panose="020B0503020204020204" charset="-122"/>
                <a:cs typeface="微软雅黑" panose="020B0503020204020204" charset="-122"/>
              </a:rPr>
              <a:t>生</a:t>
            </a:r>
            <a:r>
              <a:rPr sz="1600" spc="-5" dirty="0">
                <a:latin typeface="微软雅黑" panose="020B0503020204020204" charset="-122"/>
                <a:cs typeface="微软雅黑" panose="020B0503020204020204" charset="-122"/>
              </a:rPr>
              <a:t>产成</a:t>
            </a:r>
            <a:r>
              <a:rPr sz="1600" spc="5" dirty="0">
                <a:latin typeface="微软雅黑" panose="020B0503020204020204" charset="-122"/>
                <a:cs typeface="微软雅黑" panose="020B0503020204020204" charset="-122"/>
              </a:rPr>
              <a:t>本</a:t>
            </a:r>
            <a:r>
              <a:rPr sz="1600" spc="-5" dirty="0">
                <a:latin typeface="微软雅黑" panose="020B0503020204020204" charset="-122"/>
                <a:cs typeface="微软雅黑" panose="020B0503020204020204" charset="-122"/>
              </a:rPr>
              <a:t>，更</a:t>
            </a:r>
            <a:r>
              <a:rPr sz="1600" spc="0" dirty="0">
                <a:latin typeface="微软雅黑" panose="020B0503020204020204" charset="-122"/>
                <a:cs typeface="微软雅黑" panose="020B0503020204020204" charset="-122"/>
              </a:rPr>
              <a:t>重</a:t>
            </a:r>
            <a:r>
              <a:rPr sz="1600" spc="-5" dirty="0">
                <a:latin typeface="微软雅黑" panose="020B0503020204020204" charset="-122"/>
                <a:cs typeface="微软雅黑" panose="020B0503020204020204" charset="-122"/>
              </a:rPr>
              <a:t>要的</a:t>
            </a:r>
            <a:r>
              <a:rPr sz="1600" spc="0" dirty="0">
                <a:latin typeface="微软雅黑" panose="020B0503020204020204" charset="-122"/>
                <a:cs typeface="微软雅黑" panose="020B0503020204020204" charset="-122"/>
              </a:rPr>
              <a:t>是</a:t>
            </a:r>
            <a:r>
              <a:rPr sz="1600" spc="-5" dirty="0">
                <a:latin typeface="微软雅黑" panose="020B0503020204020204" charset="-122"/>
                <a:cs typeface="微软雅黑" panose="020B0503020204020204" charset="-122"/>
              </a:rPr>
              <a:t>保证</a:t>
            </a:r>
            <a:r>
              <a:rPr sz="1600" spc="0" dirty="0">
                <a:latin typeface="微软雅黑" panose="020B0503020204020204" charset="-122"/>
                <a:cs typeface="微软雅黑" panose="020B0503020204020204" charset="-122"/>
              </a:rPr>
              <a:t>终</a:t>
            </a:r>
            <a:r>
              <a:rPr sz="1600" spc="-5" dirty="0">
                <a:latin typeface="微软雅黑" panose="020B0503020204020204" charset="-122"/>
                <a:cs typeface="微软雅黑" panose="020B0503020204020204" charset="-122"/>
              </a:rPr>
              <a:t>端客</a:t>
            </a:r>
            <a:r>
              <a:rPr sz="1600" spc="0" dirty="0">
                <a:latin typeface="微软雅黑" panose="020B0503020204020204" charset="-122"/>
                <a:cs typeface="微软雅黑" panose="020B0503020204020204" charset="-122"/>
              </a:rPr>
              <a:t>户</a:t>
            </a:r>
            <a:r>
              <a:rPr sz="1600" spc="-5" dirty="0">
                <a:latin typeface="微软雅黑" panose="020B0503020204020204" charset="-122"/>
                <a:cs typeface="微软雅黑" panose="020B0503020204020204" charset="-122"/>
              </a:rPr>
              <a:t>的安</a:t>
            </a:r>
            <a:r>
              <a:rPr sz="1600" spc="0" dirty="0">
                <a:latin typeface="微软雅黑" panose="020B0503020204020204" charset="-122"/>
                <a:cs typeface="微软雅黑" panose="020B0503020204020204" charset="-122"/>
              </a:rPr>
              <a:t>全</a:t>
            </a:r>
            <a:r>
              <a:rPr sz="1600" spc="-5" dirty="0">
                <a:latin typeface="微软雅黑" panose="020B0503020204020204" charset="-122"/>
                <a:cs typeface="微软雅黑" panose="020B0503020204020204" charset="-122"/>
              </a:rPr>
              <a:t>生</a:t>
            </a:r>
            <a:r>
              <a:rPr sz="160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4" name="object 4"/>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3" name="object 3"/>
          <p:cNvSpPr txBox="1">
            <a:spLocks noGrp="1"/>
          </p:cNvSpPr>
          <p:nvPr>
            <p:ph type="title"/>
          </p:nvPr>
        </p:nvSpPr>
        <p:spPr>
          <a:xfrm>
            <a:off x="2950210" y="1174750"/>
            <a:ext cx="6798310"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-（1）</a:t>
            </a:r>
            <a:r>
              <a:rPr spc="-15" dirty="0"/>
              <a:t>智</a:t>
            </a:r>
            <a:r>
              <a:rPr dirty="0"/>
              <a:t>能研发</a:t>
            </a:r>
            <a:endParaRPr sz="320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dirty="0"/>
              <a:t>任务说明</a:t>
            </a:r>
            <a:endParaRPr dirty="0"/>
          </a:p>
        </p:txBody>
      </p:sp>
      <p:sp>
        <p:nvSpPr>
          <p:cNvPr id="5" name="object 5"/>
          <p:cNvSpPr txBox="1"/>
          <p:nvPr/>
        </p:nvSpPr>
        <p:spPr>
          <a:xfrm>
            <a:off x="1268983" y="1054734"/>
            <a:ext cx="9652635" cy="2233295"/>
          </a:xfrm>
          <a:prstGeom prst="rect">
            <a:avLst/>
          </a:prstGeom>
        </p:spPr>
        <p:txBody>
          <a:bodyPr vert="horz" wrap="square" lIns="0" tIns="0" rIns="0" bIns="0" rtlCol="0">
            <a:spAutoFit/>
          </a:bodyPr>
          <a:lstStyle/>
          <a:p>
            <a:pPr marL="12700" marR="5080" indent="278765" algn="just">
              <a:lnSpc>
                <a:spcPct val="150000"/>
              </a:lnSpc>
            </a:pPr>
            <a:r>
              <a:rPr sz="1600" spc="-5" dirty="0">
                <a:solidFill>
                  <a:prstClr val="black"/>
                </a:solidFill>
                <a:latin typeface="微软雅黑" panose="020B0503020204020204" charset="-122"/>
                <a:cs typeface="微软雅黑" panose="020B0503020204020204" charset="-122"/>
              </a:rPr>
              <a:t>通过本</a:t>
            </a:r>
            <a:r>
              <a:rPr sz="1600" spc="5" dirty="0">
                <a:solidFill>
                  <a:prstClr val="black"/>
                </a:solidFill>
                <a:latin typeface="微软雅黑" panose="020B0503020204020204" charset="-122"/>
                <a:cs typeface="微软雅黑" panose="020B0503020204020204" charset="-122"/>
              </a:rPr>
              <a:t>项</a:t>
            </a:r>
            <a:r>
              <a:rPr sz="1600" spc="-5"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前</a:t>
            </a:r>
            <a:r>
              <a:rPr sz="1600" dirty="0">
                <a:solidFill>
                  <a:prstClr val="black"/>
                </a:solidFill>
                <a:latin typeface="微软雅黑" panose="020B0503020204020204" charset="-122"/>
                <a:cs typeface="微软雅黑" panose="020B0503020204020204" charset="-122"/>
              </a:rPr>
              <a:t>两</a:t>
            </a:r>
            <a:r>
              <a:rPr sz="1600" spc="-5" dirty="0">
                <a:solidFill>
                  <a:prstClr val="black"/>
                </a:solidFill>
                <a:latin typeface="微软雅黑" panose="020B0503020204020204" charset="-122"/>
                <a:cs typeface="微软雅黑" panose="020B0503020204020204" charset="-122"/>
              </a:rPr>
              <a:t>个任</a:t>
            </a:r>
            <a:r>
              <a:rPr sz="1600" spc="-20" dirty="0">
                <a:solidFill>
                  <a:prstClr val="black"/>
                </a:solidFill>
                <a:latin typeface="微软雅黑" panose="020B0503020204020204" charset="-122"/>
                <a:cs typeface="微软雅黑" panose="020B0503020204020204" charset="-122"/>
              </a:rPr>
              <a:t>务</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已</a:t>
            </a:r>
            <a:r>
              <a:rPr sz="1600" spc="5"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功</a:t>
            </a:r>
            <a:r>
              <a:rPr sz="1600" spc="-5" dirty="0">
                <a:solidFill>
                  <a:prstClr val="black"/>
                </a:solidFill>
                <a:latin typeface="微软雅黑" panose="020B0503020204020204" charset="-122"/>
                <a:cs typeface="微软雅黑" panose="020B0503020204020204" charset="-122"/>
              </a:rPr>
              <a:t>地在根</a:t>
            </a:r>
            <a:r>
              <a:rPr sz="1600" spc="5" dirty="0">
                <a:solidFill>
                  <a:prstClr val="black"/>
                </a:solidFill>
                <a:latin typeface="微软雅黑" panose="020B0503020204020204" charset="-122"/>
                <a:cs typeface="微软雅黑" panose="020B0503020204020204" charset="-122"/>
              </a:rPr>
              <a:t>云</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字孪生</a:t>
            </a:r>
            <a:r>
              <a:rPr sz="1600" spc="5"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模平</a:t>
            </a:r>
            <a:r>
              <a:rPr sz="1600"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完成了</a:t>
            </a:r>
            <a:r>
              <a:rPr sz="1600" spc="5"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台工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机器人</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数字</a:t>
            </a:r>
            <a:r>
              <a:rPr sz="1600" dirty="0">
                <a:solidFill>
                  <a:prstClr val="black"/>
                </a:solidFill>
                <a:latin typeface="微软雅黑" panose="020B0503020204020204" charset="-122"/>
                <a:cs typeface="微软雅黑" panose="020B0503020204020204" charset="-122"/>
              </a:rPr>
              <a:t>孪</a:t>
            </a:r>
            <a:r>
              <a:rPr sz="1600" spc="-5" dirty="0">
                <a:solidFill>
                  <a:prstClr val="black"/>
                </a:solidFill>
                <a:latin typeface="微软雅黑" panose="020B0503020204020204" charset="-122"/>
                <a:cs typeface="微软雅黑" panose="020B0503020204020204" charset="-122"/>
              </a:rPr>
              <a:t>生建</a:t>
            </a:r>
            <a:r>
              <a:rPr sz="1600" spc="-55"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并通</a:t>
            </a:r>
            <a:r>
              <a:rPr sz="1600" spc="15"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网</a:t>
            </a:r>
            <a:r>
              <a:rPr sz="1600" spc="1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实</a:t>
            </a:r>
            <a:r>
              <a:rPr sz="1600" spc="15"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了网</a:t>
            </a:r>
            <a:r>
              <a:rPr sz="1600" spc="15" dirty="0">
                <a:solidFill>
                  <a:prstClr val="black"/>
                </a:solidFill>
                <a:latin typeface="微软雅黑" panose="020B0503020204020204" charset="-122"/>
                <a:cs typeface="微软雅黑" panose="020B0503020204020204" charset="-122"/>
              </a:rPr>
              <a:t>络</a:t>
            </a:r>
            <a:r>
              <a:rPr sz="1600" spc="5" dirty="0">
                <a:solidFill>
                  <a:prstClr val="black"/>
                </a:solidFill>
                <a:latin typeface="微软雅黑" panose="020B0503020204020204" charset="-122"/>
                <a:cs typeface="微软雅黑" panose="020B0503020204020204" charset="-122"/>
              </a:rPr>
              <a:t>连</a:t>
            </a:r>
            <a:r>
              <a:rPr sz="1600" spc="15" dirty="0">
                <a:solidFill>
                  <a:prstClr val="black"/>
                </a:solidFill>
                <a:latin typeface="微软雅黑" panose="020B0503020204020204" charset="-122"/>
                <a:cs typeface="微软雅黑" panose="020B0503020204020204" charset="-122"/>
              </a:rPr>
              <a:t>接</a:t>
            </a:r>
            <a:r>
              <a:rPr sz="1600" spc="5" dirty="0">
                <a:solidFill>
                  <a:prstClr val="black"/>
                </a:solidFill>
                <a:latin typeface="微软雅黑" panose="020B0503020204020204" charset="-122"/>
                <a:cs typeface="微软雅黑" panose="020B0503020204020204" charset="-122"/>
              </a:rPr>
              <a:t>和</a:t>
            </a:r>
            <a:r>
              <a:rPr sz="1600" spc="1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时数</a:t>
            </a:r>
            <a:r>
              <a:rPr sz="1600" spc="1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采</a:t>
            </a:r>
            <a:r>
              <a:rPr sz="1600" spc="40" dirty="0">
                <a:solidFill>
                  <a:prstClr val="black"/>
                </a:solidFill>
                <a:latin typeface="微软雅黑" panose="020B0503020204020204" charset="-122"/>
                <a:cs typeface="微软雅黑" panose="020B0503020204020204" charset="-122"/>
              </a:rPr>
              <a:t>集</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但</a:t>
            </a:r>
            <a:r>
              <a:rPr sz="1600" spc="5" dirty="0">
                <a:solidFill>
                  <a:prstClr val="black"/>
                </a:solidFill>
                <a:latin typeface="微软雅黑" panose="020B0503020204020204" charset="-122"/>
                <a:cs typeface="微软雅黑" panose="020B0503020204020204" charset="-122"/>
              </a:rPr>
              <a:t>想要</a:t>
            </a:r>
            <a:r>
              <a:rPr sz="1600" spc="15" dirty="0">
                <a:solidFill>
                  <a:prstClr val="black"/>
                </a:solidFill>
                <a:latin typeface="微软雅黑" panose="020B0503020204020204" charset="-122"/>
                <a:cs typeface="微软雅黑" panose="020B0503020204020204" charset="-122"/>
              </a:rPr>
              <a:t>完</a:t>
            </a:r>
            <a:r>
              <a:rPr sz="1600" spc="5" dirty="0">
                <a:solidFill>
                  <a:prstClr val="black"/>
                </a:solidFill>
                <a:latin typeface="微软雅黑" panose="020B0503020204020204" charset="-122"/>
                <a:cs typeface="微软雅黑" panose="020B0503020204020204" charset="-122"/>
              </a:rPr>
              <a:t>整</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定</a:t>
            </a:r>
            <a:r>
              <a:rPr sz="1600" spc="15" dirty="0">
                <a:solidFill>
                  <a:prstClr val="black"/>
                </a:solidFill>
                <a:latin typeface="微软雅黑" panose="020B0503020204020204" charset="-122"/>
                <a:cs typeface="微软雅黑" panose="020B0503020204020204" charset="-122"/>
              </a:rPr>
              <a:t>义</a:t>
            </a:r>
            <a:r>
              <a:rPr sz="1600" spc="5" dirty="0">
                <a:solidFill>
                  <a:prstClr val="black"/>
                </a:solidFill>
                <a:latin typeface="微软雅黑" panose="020B0503020204020204" charset="-122"/>
                <a:cs typeface="微软雅黑" panose="020B0503020204020204" charset="-122"/>
              </a:rPr>
              <a:t>一个</a:t>
            </a:r>
            <a:r>
              <a:rPr sz="1600" spc="1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体</a:t>
            </a:r>
            <a:r>
              <a:rPr sz="1600" spc="15"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物模</a:t>
            </a:r>
            <a:r>
              <a:rPr sz="1600" spc="4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，仅</a:t>
            </a:r>
            <a:r>
              <a:rPr sz="1600" spc="15" dirty="0">
                <a:solidFill>
                  <a:prstClr val="black"/>
                </a:solidFill>
                <a:latin typeface="微软雅黑" panose="020B0503020204020204" charset="-122"/>
                <a:cs typeface="微软雅黑" panose="020B0503020204020204" charset="-122"/>
              </a:rPr>
              <a:t>有物</a:t>
            </a:r>
            <a:r>
              <a:rPr sz="1600" spc="5" dirty="0">
                <a:solidFill>
                  <a:prstClr val="black"/>
                </a:solidFill>
                <a:latin typeface="微软雅黑" panose="020B0503020204020204" charset="-122"/>
                <a:cs typeface="微软雅黑" panose="020B0503020204020204" charset="-122"/>
              </a:rPr>
              <a:t>模型</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 </a:t>
            </a:r>
            <a:r>
              <a:rPr sz="1600" spc="5" dirty="0">
                <a:solidFill>
                  <a:prstClr val="black"/>
                </a:solidFill>
                <a:latin typeface="微软雅黑" panose="020B0503020204020204" charset="-122"/>
                <a:cs typeface="微软雅黑" panose="020B0503020204020204" charset="-122"/>
              </a:rPr>
              <a:t>是不</a:t>
            </a:r>
            <a:r>
              <a:rPr sz="1600" spc="15" dirty="0">
                <a:solidFill>
                  <a:prstClr val="black"/>
                </a:solidFill>
                <a:latin typeface="微软雅黑" panose="020B0503020204020204" charset="-122"/>
                <a:cs typeface="微软雅黑" panose="020B0503020204020204" charset="-122"/>
              </a:rPr>
              <a:t>够</a:t>
            </a:r>
            <a:r>
              <a:rPr sz="1600" spc="1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业设</a:t>
            </a:r>
            <a:r>
              <a:rPr sz="1600" spc="1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运</a:t>
            </a:r>
            <a:r>
              <a:rPr sz="1600" spc="5" dirty="0">
                <a:solidFill>
                  <a:prstClr val="black"/>
                </a:solidFill>
                <a:latin typeface="微软雅黑" panose="020B0503020204020204" charset="-122"/>
                <a:cs typeface="微软雅黑" panose="020B0503020204020204" charset="-122"/>
              </a:rPr>
              <a:t>行</a:t>
            </a:r>
            <a:r>
              <a:rPr sz="1600" spc="15"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程</a:t>
            </a:r>
            <a:r>
              <a:rPr sz="1600" spc="2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会</a:t>
            </a:r>
            <a:r>
              <a:rPr sz="1600" spc="15" dirty="0">
                <a:solidFill>
                  <a:prstClr val="black"/>
                </a:solidFill>
                <a:latin typeface="微软雅黑" panose="020B0503020204020204" charset="-122"/>
                <a:cs typeface="微软雅黑" panose="020B0503020204020204" charset="-122"/>
              </a:rPr>
              <a:t>出</a:t>
            </a:r>
            <a:r>
              <a:rPr sz="1600" spc="5" dirty="0">
                <a:solidFill>
                  <a:prstClr val="black"/>
                </a:solidFill>
                <a:latin typeface="微软雅黑" panose="020B0503020204020204" charset="-122"/>
                <a:cs typeface="微软雅黑" panose="020B0503020204020204" charset="-122"/>
              </a:rPr>
              <a:t>现</a:t>
            </a:r>
            <a:r>
              <a:rPr sz="1600" spc="15" dirty="0">
                <a:solidFill>
                  <a:prstClr val="black"/>
                </a:solidFill>
                <a:latin typeface="微软雅黑" panose="020B0503020204020204" charset="-122"/>
                <a:cs typeface="微软雅黑" panose="020B0503020204020204" charset="-122"/>
              </a:rPr>
              <a:t>电</a:t>
            </a:r>
            <a:r>
              <a:rPr sz="1600" spc="5" dirty="0">
                <a:solidFill>
                  <a:prstClr val="black"/>
                </a:solidFill>
                <a:latin typeface="微软雅黑" panose="020B0503020204020204" charset="-122"/>
                <a:cs typeface="微软雅黑" panose="020B0503020204020204" charset="-122"/>
              </a:rPr>
              <a:t>流电</a:t>
            </a:r>
            <a:r>
              <a:rPr sz="1600" spc="15" dirty="0">
                <a:solidFill>
                  <a:prstClr val="black"/>
                </a:solidFill>
                <a:latin typeface="微软雅黑" panose="020B0503020204020204" charset="-122"/>
                <a:cs typeface="微软雅黑" panose="020B0503020204020204" charset="-122"/>
              </a:rPr>
              <a:t>压</a:t>
            </a:r>
            <a:r>
              <a:rPr sz="1600" spc="5" dirty="0">
                <a:solidFill>
                  <a:prstClr val="black"/>
                </a:solidFill>
                <a:latin typeface="微软雅黑" panose="020B0503020204020204" charset="-122"/>
                <a:cs typeface="微软雅黑" panose="020B0503020204020204" charset="-122"/>
              </a:rPr>
              <a:t>异</a:t>
            </a:r>
            <a:r>
              <a:rPr sz="1600" spc="30" dirty="0">
                <a:solidFill>
                  <a:prstClr val="black"/>
                </a:solidFill>
                <a:latin typeface="微软雅黑" panose="020B0503020204020204" charset="-122"/>
                <a:cs typeface="微软雅黑" panose="020B0503020204020204" charset="-122"/>
              </a:rPr>
              <a:t>常</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硬</a:t>
            </a:r>
            <a:r>
              <a:rPr sz="1600" spc="5" dirty="0">
                <a:solidFill>
                  <a:prstClr val="black"/>
                </a:solidFill>
                <a:latin typeface="微软雅黑" panose="020B0503020204020204" charset="-122"/>
                <a:cs typeface="微软雅黑" panose="020B0503020204020204" charset="-122"/>
              </a:rPr>
              <a:t>件故</a:t>
            </a:r>
            <a:r>
              <a:rPr sz="1600" spc="15" dirty="0">
                <a:solidFill>
                  <a:prstClr val="black"/>
                </a:solidFill>
                <a:latin typeface="微软雅黑" panose="020B0503020204020204" charset="-122"/>
                <a:cs typeface="微软雅黑" panose="020B0503020204020204" charset="-122"/>
              </a:rPr>
              <a:t>障</a:t>
            </a:r>
            <a:r>
              <a:rPr sz="1600" spc="5" dirty="0">
                <a:solidFill>
                  <a:prstClr val="black"/>
                </a:solidFill>
                <a:latin typeface="微软雅黑" panose="020B0503020204020204" charset="-122"/>
                <a:cs typeface="微软雅黑" panose="020B0503020204020204" charset="-122"/>
              </a:rPr>
              <a:t>等</a:t>
            </a:r>
            <a:r>
              <a:rPr sz="1600" spc="15" dirty="0">
                <a:solidFill>
                  <a:prstClr val="black"/>
                </a:solidFill>
                <a:latin typeface="微软雅黑" panose="020B0503020204020204" charset="-122"/>
                <a:cs typeface="微软雅黑" panose="020B0503020204020204" charset="-122"/>
              </a:rPr>
              <a:t>很</a:t>
            </a:r>
            <a:r>
              <a:rPr sz="1600" spc="5" dirty="0">
                <a:solidFill>
                  <a:prstClr val="black"/>
                </a:solidFill>
                <a:latin typeface="微软雅黑" panose="020B0503020204020204" charset="-122"/>
                <a:cs typeface="微软雅黑" panose="020B0503020204020204" charset="-122"/>
              </a:rPr>
              <a:t>多</a:t>
            </a:r>
            <a:r>
              <a:rPr sz="1600" spc="15"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场情</a:t>
            </a:r>
            <a:r>
              <a:rPr sz="1600" spc="30" dirty="0">
                <a:solidFill>
                  <a:prstClr val="black"/>
                </a:solidFill>
                <a:latin typeface="微软雅黑" panose="020B0503020204020204" charset="-122"/>
                <a:cs typeface="微软雅黑" panose="020B0503020204020204" charset="-122"/>
              </a:rPr>
              <a:t>况</a:t>
            </a:r>
            <a:r>
              <a:rPr sz="1600" spc="5" dirty="0">
                <a:solidFill>
                  <a:prstClr val="black"/>
                </a:solidFill>
                <a:latin typeface="微软雅黑" panose="020B0503020204020204" charset="-122"/>
                <a:cs typeface="微软雅黑" panose="020B0503020204020204" charset="-122"/>
              </a:rPr>
              <a:t>，如</a:t>
            </a:r>
            <a:r>
              <a:rPr sz="1600" spc="15" dirty="0">
                <a:solidFill>
                  <a:prstClr val="black"/>
                </a:solidFill>
                <a:latin typeface="微软雅黑" panose="020B0503020204020204" charset="-122"/>
                <a:cs typeface="微软雅黑" panose="020B0503020204020204" charset="-122"/>
              </a:rPr>
              <a:t>果希</a:t>
            </a:r>
            <a:r>
              <a:rPr sz="1600" spc="5" dirty="0">
                <a:solidFill>
                  <a:prstClr val="black"/>
                </a:solidFill>
                <a:latin typeface="微软雅黑" panose="020B0503020204020204" charset="-122"/>
                <a:cs typeface="微软雅黑" panose="020B0503020204020204" charset="-122"/>
              </a:rPr>
              <a:t>望及</a:t>
            </a:r>
            <a:r>
              <a:rPr sz="1600" spc="15"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发</a:t>
            </a:r>
            <a:r>
              <a:rPr sz="1600" spc="-5" dirty="0">
                <a:solidFill>
                  <a:prstClr val="black"/>
                </a:solidFill>
                <a:latin typeface="微软雅黑" panose="020B0503020204020204" charset="-122"/>
                <a:cs typeface="微软雅黑" panose="020B0503020204020204" charset="-122"/>
              </a:rPr>
              <a:t>现 并处理解决这些问题，就需要利用</a:t>
            </a:r>
            <a:r>
              <a:rPr sz="1600"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a:t>
            </a:r>
            <a:endParaRPr sz="1600">
              <a:solidFill>
                <a:prstClr val="black"/>
              </a:solidFill>
              <a:latin typeface="微软雅黑" panose="020B0503020204020204" charset="-122"/>
              <a:cs typeface="微软雅黑" panose="020B0503020204020204" charset="-122"/>
            </a:endParaRPr>
          </a:p>
          <a:p>
            <a:pPr marL="12700" marR="5715" indent="278765" algn="just">
              <a:lnSpc>
                <a:spcPct val="150000"/>
              </a:lnSpc>
              <a:spcBef>
                <a:spcPts val="300"/>
              </a:spcBef>
            </a:pPr>
            <a:r>
              <a:rPr sz="1600" spc="-5" dirty="0">
                <a:solidFill>
                  <a:prstClr val="black"/>
                </a:solidFill>
                <a:latin typeface="微软雅黑" panose="020B0503020204020204" charset="-122"/>
                <a:cs typeface="微软雅黑" panose="020B0503020204020204" charset="-122"/>
              </a:rPr>
              <a:t>本任务</a:t>
            </a:r>
            <a:r>
              <a:rPr sz="1600" spc="5"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求</a:t>
            </a:r>
            <a:r>
              <a:rPr sz="1600" spc="5" dirty="0">
                <a:solidFill>
                  <a:prstClr val="black"/>
                </a:solidFill>
                <a:latin typeface="微软雅黑" panose="020B0503020204020204" charset="-122"/>
                <a:cs typeface="微软雅黑" panose="020B0503020204020204" charset="-122"/>
              </a:rPr>
              <a:t>以</a:t>
            </a:r>
            <a:r>
              <a:rPr sz="1600" dirty="0">
                <a:solidFill>
                  <a:prstClr val="black"/>
                </a:solidFill>
                <a:latin typeface="微软雅黑" panose="020B0503020204020204" charset="-122"/>
                <a:cs typeface="微软雅黑" panose="020B0503020204020204" charset="-122"/>
              </a:rPr>
              <a:t>根</a:t>
            </a:r>
            <a:r>
              <a:rPr sz="1600" spc="-5" dirty="0">
                <a:solidFill>
                  <a:prstClr val="black"/>
                </a:solidFill>
                <a:latin typeface="微软雅黑" panose="020B0503020204020204" charset="-122"/>
                <a:cs typeface="微软雅黑" panose="020B0503020204020204" charset="-122"/>
              </a:rPr>
              <a:t>云工业</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建模平</a:t>
            </a:r>
            <a:r>
              <a:rPr sz="1600" spc="5"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提</a:t>
            </a:r>
            <a:r>
              <a:rPr sz="1600" spc="5" dirty="0">
                <a:solidFill>
                  <a:prstClr val="black"/>
                </a:solidFill>
                <a:latin typeface="微软雅黑" panose="020B0503020204020204" charset="-122"/>
                <a:cs typeface="微软雅黑" panose="020B0503020204020204" charset="-122"/>
              </a:rPr>
              <a:t>供</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报警属</a:t>
            </a:r>
            <a:r>
              <a:rPr sz="1600" spc="5"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模板</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基</a:t>
            </a:r>
            <a:r>
              <a:rPr sz="1600" spc="-45" dirty="0">
                <a:solidFill>
                  <a:prstClr val="black"/>
                </a:solidFill>
                <a:latin typeface="微软雅黑" panose="020B0503020204020204" charset="-122"/>
                <a:cs typeface="微软雅黑" panose="020B0503020204020204" charset="-122"/>
              </a:rPr>
              <a:t>础</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本项</a:t>
            </a:r>
            <a:r>
              <a:rPr sz="1600"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任务一</a:t>
            </a:r>
            <a:r>
              <a:rPr sz="1600" dirty="0">
                <a:solidFill>
                  <a:prstClr val="black"/>
                </a:solidFill>
                <a:latin typeface="微软雅黑" panose="020B0503020204020204" charset="-122"/>
                <a:cs typeface="微软雅黑" panose="020B0503020204020204" charset="-122"/>
              </a:rPr>
              <a:t>创</a:t>
            </a:r>
            <a:r>
              <a:rPr sz="1600" spc="-5" dirty="0">
                <a:solidFill>
                  <a:prstClr val="black"/>
                </a:solidFill>
                <a:latin typeface="微软雅黑" panose="020B0503020204020204" charset="-122"/>
                <a:cs typeface="微软雅黑" panose="020B0503020204020204" charset="-122"/>
              </a:rPr>
              <a:t>建的</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业机器人 物模型中，根据工业现场及设备要</a:t>
            </a:r>
            <a:r>
              <a:rPr sz="1600" dirty="0">
                <a:solidFill>
                  <a:prstClr val="black"/>
                </a:solidFill>
                <a:latin typeface="微软雅黑" panose="020B0503020204020204" charset="-122"/>
                <a:cs typeface="微软雅黑" panose="020B0503020204020204" charset="-122"/>
              </a:rPr>
              <a:t>求</a:t>
            </a:r>
            <a:r>
              <a:rPr sz="1600" spc="-5" dirty="0">
                <a:solidFill>
                  <a:prstClr val="black"/>
                </a:solidFill>
                <a:latin typeface="微软雅黑" panose="020B0503020204020204" charset="-122"/>
                <a:cs typeface="微软雅黑" panose="020B0503020204020204" charset="-122"/>
              </a:rPr>
              <a:t>配置</a:t>
            </a:r>
            <a:r>
              <a:rPr sz="1600"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警规</a:t>
            </a:r>
            <a:r>
              <a:rPr sz="1600" spc="5" dirty="0">
                <a:solidFill>
                  <a:prstClr val="black"/>
                </a:solidFill>
                <a:latin typeface="微软雅黑" panose="020B0503020204020204" charset="-122"/>
                <a:cs typeface="微软雅黑" panose="020B0503020204020204" charset="-122"/>
              </a:rPr>
              <a:t>则</a:t>
            </a:r>
            <a:r>
              <a:rPr sz="1600" spc="-5" dirty="0">
                <a:solidFill>
                  <a:prstClr val="black"/>
                </a:solidFill>
                <a:latin typeface="微软雅黑" panose="020B0503020204020204" charset="-122"/>
                <a:cs typeface="微软雅黑" panose="020B0503020204020204" charset="-122"/>
              </a:rPr>
              <a:t>，在</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器人</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例中</a:t>
            </a:r>
            <a:r>
              <a:rPr sz="1600" dirty="0">
                <a:solidFill>
                  <a:prstClr val="black"/>
                </a:solidFill>
                <a:latin typeface="微软雅黑" panose="020B0503020204020204" charset="-122"/>
                <a:cs typeface="微软雅黑" panose="020B0503020204020204" charset="-122"/>
              </a:rPr>
              <a:t>完</a:t>
            </a:r>
            <a:r>
              <a:rPr sz="1600" spc="-5" dirty="0">
                <a:solidFill>
                  <a:prstClr val="black"/>
                </a:solidFill>
                <a:latin typeface="微软雅黑" panose="020B0503020204020204" charset="-122"/>
                <a:cs typeface="微软雅黑" panose="020B0503020204020204" charset="-122"/>
              </a:rPr>
              <a:t>成报</a:t>
            </a:r>
            <a:r>
              <a:rPr sz="1600" dirty="0">
                <a:solidFill>
                  <a:prstClr val="black"/>
                </a:solidFill>
                <a:latin typeface="微软雅黑" panose="020B0503020204020204" charset="-122"/>
                <a:cs typeface="微软雅黑" panose="020B0503020204020204" charset="-122"/>
              </a:rPr>
              <a:t>警</a:t>
            </a:r>
            <a:r>
              <a:rPr sz="1600" spc="-5" dirty="0">
                <a:solidFill>
                  <a:prstClr val="black"/>
                </a:solidFill>
                <a:latin typeface="微软雅黑" panose="020B0503020204020204" charset="-122"/>
                <a:cs typeface="微软雅黑" panose="020B0503020204020204" charset="-122"/>
              </a:rPr>
              <a:t>验</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3784091" y="3406140"/>
            <a:ext cx="4623815" cy="308152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863465" y="1017270"/>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物模型的报警</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2394204" y="2473451"/>
            <a:ext cx="4860035" cy="102108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104644" y="2476500"/>
            <a:ext cx="1013459" cy="101345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104644" y="2476500"/>
            <a:ext cx="1013460" cy="1013460"/>
          </a:xfrm>
          <a:custGeom>
            <a:avLst/>
            <a:gdLst/>
            <a:ahLst/>
            <a:cxnLst/>
            <a:rect l="l" t="t" r="r" b="b"/>
            <a:pathLst>
              <a:path w="1013460" h="1013460">
                <a:moveTo>
                  <a:pt x="0" y="506729"/>
                </a:moveTo>
                <a:lnTo>
                  <a:pt x="2319" y="457920"/>
                </a:lnTo>
                <a:lnTo>
                  <a:pt x="9135" y="410426"/>
                </a:lnTo>
                <a:lnTo>
                  <a:pt x="20236" y="364457"/>
                </a:lnTo>
                <a:lnTo>
                  <a:pt x="35409" y="320228"/>
                </a:lnTo>
                <a:lnTo>
                  <a:pt x="54443" y="277949"/>
                </a:lnTo>
                <a:lnTo>
                  <a:pt x="77125" y="237833"/>
                </a:lnTo>
                <a:lnTo>
                  <a:pt x="103243" y="200092"/>
                </a:lnTo>
                <a:lnTo>
                  <a:pt x="132585" y="164939"/>
                </a:lnTo>
                <a:lnTo>
                  <a:pt x="164939" y="132585"/>
                </a:lnTo>
                <a:lnTo>
                  <a:pt x="200092" y="103243"/>
                </a:lnTo>
                <a:lnTo>
                  <a:pt x="237833" y="77125"/>
                </a:lnTo>
                <a:lnTo>
                  <a:pt x="277949" y="54443"/>
                </a:lnTo>
                <a:lnTo>
                  <a:pt x="320228" y="35409"/>
                </a:lnTo>
                <a:lnTo>
                  <a:pt x="364457" y="20236"/>
                </a:lnTo>
                <a:lnTo>
                  <a:pt x="410426" y="9135"/>
                </a:lnTo>
                <a:lnTo>
                  <a:pt x="457920" y="2319"/>
                </a:lnTo>
                <a:lnTo>
                  <a:pt x="506730" y="0"/>
                </a:lnTo>
                <a:lnTo>
                  <a:pt x="555539" y="2319"/>
                </a:lnTo>
                <a:lnTo>
                  <a:pt x="603033" y="9135"/>
                </a:lnTo>
                <a:lnTo>
                  <a:pt x="649002" y="20236"/>
                </a:lnTo>
                <a:lnTo>
                  <a:pt x="693231" y="35409"/>
                </a:lnTo>
                <a:lnTo>
                  <a:pt x="735510" y="54443"/>
                </a:lnTo>
                <a:lnTo>
                  <a:pt x="775626" y="77125"/>
                </a:lnTo>
                <a:lnTo>
                  <a:pt x="813367" y="103243"/>
                </a:lnTo>
                <a:lnTo>
                  <a:pt x="848520" y="132585"/>
                </a:lnTo>
                <a:lnTo>
                  <a:pt x="880874" y="164939"/>
                </a:lnTo>
                <a:lnTo>
                  <a:pt x="910216" y="200092"/>
                </a:lnTo>
                <a:lnTo>
                  <a:pt x="936334" y="237833"/>
                </a:lnTo>
                <a:lnTo>
                  <a:pt x="959016" y="277949"/>
                </a:lnTo>
                <a:lnTo>
                  <a:pt x="978050" y="320228"/>
                </a:lnTo>
                <a:lnTo>
                  <a:pt x="993223" y="364457"/>
                </a:lnTo>
                <a:lnTo>
                  <a:pt x="1004324" y="410426"/>
                </a:lnTo>
                <a:lnTo>
                  <a:pt x="1011140" y="457920"/>
                </a:lnTo>
                <a:lnTo>
                  <a:pt x="1013460" y="506729"/>
                </a:lnTo>
                <a:lnTo>
                  <a:pt x="1011140" y="555539"/>
                </a:lnTo>
                <a:lnTo>
                  <a:pt x="1004324" y="603033"/>
                </a:lnTo>
                <a:lnTo>
                  <a:pt x="993223" y="649002"/>
                </a:lnTo>
                <a:lnTo>
                  <a:pt x="978050" y="693231"/>
                </a:lnTo>
                <a:lnTo>
                  <a:pt x="959016" y="735510"/>
                </a:lnTo>
                <a:lnTo>
                  <a:pt x="936334" y="775626"/>
                </a:lnTo>
                <a:lnTo>
                  <a:pt x="910216" y="813367"/>
                </a:lnTo>
                <a:lnTo>
                  <a:pt x="880874" y="848520"/>
                </a:lnTo>
                <a:lnTo>
                  <a:pt x="848520" y="880874"/>
                </a:lnTo>
                <a:lnTo>
                  <a:pt x="813367" y="910216"/>
                </a:lnTo>
                <a:lnTo>
                  <a:pt x="775626" y="936334"/>
                </a:lnTo>
                <a:lnTo>
                  <a:pt x="735510" y="959016"/>
                </a:lnTo>
                <a:lnTo>
                  <a:pt x="693231" y="978050"/>
                </a:lnTo>
                <a:lnTo>
                  <a:pt x="649002" y="993223"/>
                </a:lnTo>
                <a:lnTo>
                  <a:pt x="603033" y="1004324"/>
                </a:lnTo>
                <a:lnTo>
                  <a:pt x="555539" y="1011140"/>
                </a:lnTo>
                <a:lnTo>
                  <a:pt x="506730" y="1013459"/>
                </a:lnTo>
                <a:lnTo>
                  <a:pt x="457920" y="1011140"/>
                </a:lnTo>
                <a:lnTo>
                  <a:pt x="410426" y="1004324"/>
                </a:lnTo>
                <a:lnTo>
                  <a:pt x="364457" y="993223"/>
                </a:lnTo>
                <a:lnTo>
                  <a:pt x="320228" y="978050"/>
                </a:lnTo>
                <a:lnTo>
                  <a:pt x="277949" y="959016"/>
                </a:lnTo>
                <a:lnTo>
                  <a:pt x="237833" y="936334"/>
                </a:lnTo>
                <a:lnTo>
                  <a:pt x="200092" y="910216"/>
                </a:lnTo>
                <a:lnTo>
                  <a:pt x="164939" y="880874"/>
                </a:lnTo>
                <a:lnTo>
                  <a:pt x="132585" y="848520"/>
                </a:lnTo>
                <a:lnTo>
                  <a:pt x="103243" y="813367"/>
                </a:lnTo>
                <a:lnTo>
                  <a:pt x="77125" y="775626"/>
                </a:lnTo>
                <a:lnTo>
                  <a:pt x="54443" y="735510"/>
                </a:lnTo>
                <a:lnTo>
                  <a:pt x="35409" y="693231"/>
                </a:lnTo>
                <a:lnTo>
                  <a:pt x="20236" y="649002"/>
                </a:lnTo>
                <a:lnTo>
                  <a:pt x="9135" y="603033"/>
                </a:lnTo>
                <a:lnTo>
                  <a:pt x="2319" y="555539"/>
                </a:lnTo>
                <a:lnTo>
                  <a:pt x="0" y="506729"/>
                </a:lnTo>
                <a:close/>
              </a:path>
            </a:pathLst>
          </a:custGeom>
          <a:ln w="6096">
            <a:solidFill>
              <a:srgbClr val="FFFFFF"/>
            </a:solidFill>
          </a:ln>
        </p:spPr>
        <p:txBody>
          <a:bodyPr wrap="square" lIns="0" tIns="0" rIns="0" bIns="0" rtlCol="0"/>
          <a:lstStyle/>
          <a:p>
            <a:endParaRPr>
              <a:solidFill>
                <a:prstClr val="black"/>
              </a:solidFill>
            </a:endParaRPr>
          </a:p>
        </p:txBody>
      </p:sp>
      <p:sp>
        <p:nvSpPr>
          <p:cNvPr id="9" name="object 9"/>
          <p:cNvSpPr/>
          <p:nvPr/>
        </p:nvSpPr>
        <p:spPr>
          <a:xfrm>
            <a:off x="2455164" y="3694176"/>
            <a:ext cx="4789932" cy="102108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2122932" y="3750564"/>
            <a:ext cx="1013459" cy="101193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2122932" y="3750564"/>
            <a:ext cx="1013460" cy="1012190"/>
          </a:xfrm>
          <a:custGeom>
            <a:avLst/>
            <a:gdLst/>
            <a:ahLst/>
            <a:cxnLst/>
            <a:rect l="l" t="t" r="r" b="b"/>
            <a:pathLst>
              <a:path w="1013460" h="1012189">
                <a:moveTo>
                  <a:pt x="0" y="505968"/>
                </a:moveTo>
                <a:lnTo>
                  <a:pt x="2319" y="457245"/>
                </a:lnTo>
                <a:lnTo>
                  <a:pt x="9135" y="409832"/>
                </a:lnTo>
                <a:lnTo>
                  <a:pt x="20236" y="363941"/>
                </a:lnTo>
                <a:lnTo>
                  <a:pt x="35409" y="319782"/>
                </a:lnTo>
                <a:lnTo>
                  <a:pt x="54443" y="277569"/>
                </a:lnTo>
                <a:lnTo>
                  <a:pt x="77125" y="237514"/>
                </a:lnTo>
                <a:lnTo>
                  <a:pt x="103243" y="199829"/>
                </a:lnTo>
                <a:lnTo>
                  <a:pt x="132585" y="164726"/>
                </a:lnTo>
                <a:lnTo>
                  <a:pt x="164939" y="132417"/>
                </a:lnTo>
                <a:lnTo>
                  <a:pt x="200092" y="103114"/>
                </a:lnTo>
                <a:lnTo>
                  <a:pt x="237833" y="77030"/>
                </a:lnTo>
                <a:lnTo>
                  <a:pt x="277949" y="54377"/>
                </a:lnTo>
                <a:lnTo>
                  <a:pt x="320228" y="35367"/>
                </a:lnTo>
                <a:lnTo>
                  <a:pt x="364457" y="20212"/>
                </a:lnTo>
                <a:lnTo>
                  <a:pt x="410426" y="9124"/>
                </a:lnTo>
                <a:lnTo>
                  <a:pt x="457920" y="2316"/>
                </a:lnTo>
                <a:lnTo>
                  <a:pt x="506730" y="0"/>
                </a:lnTo>
                <a:lnTo>
                  <a:pt x="555539" y="2316"/>
                </a:lnTo>
                <a:lnTo>
                  <a:pt x="603033" y="9124"/>
                </a:lnTo>
                <a:lnTo>
                  <a:pt x="649002" y="20212"/>
                </a:lnTo>
                <a:lnTo>
                  <a:pt x="693231" y="35367"/>
                </a:lnTo>
                <a:lnTo>
                  <a:pt x="735510" y="54377"/>
                </a:lnTo>
                <a:lnTo>
                  <a:pt x="775626" y="77030"/>
                </a:lnTo>
                <a:lnTo>
                  <a:pt x="813367" y="103114"/>
                </a:lnTo>
                <a:lnTo>
                  <a:pt x="848520" y="132417"/>
                </a:lnTo>
                <a:lnTo>
                  <a:pt x="880874" y="164726"/>
                </a:lnTo>
                <a:lnTo>
                  <a:pt x="910216" y="199829"/>
                </a:lnTo>
                <a:lnTo>
                  <a:pt x="936334" y="237514"/>
                </a:lnTo>
                <a:lnTo>
                  <a:pt x="959016" y="277569"/>
                </a:lnTo>
                <a:lnTo>
                  <a:pt x="978050" y="319782"/>
                </a:lnTo>
                <a:lnTo>
                  <a:pt x="993223" y="363941"/>
                </a:lnTo>
                <a:lnTo>
                  <a:pt x="1004324" y="409832"/>
                </a:lnTo>
                <a:lnTo>
                  <a:pt x="1011140" y="457245"/>
                </a:lnTo>
                <a:lnTo>
                  <a:pt x="1013460" y="505968"/>
                </a:lnTo>
                <a:lnTo>
                  <a:pt x="1011140" y="554690"/>
                </a:lnTo>
                <a:lnTo>
                  <a:pt x="1004324" y="602103"/>
                </a:lnTo>
                <a:lnTo>
                  <a:pt x="993223" y="647994"/>
                </a:lnTo>
                <a:lnTo>
                  <a:pt x="978050" y="692153"/>
                </a:lnTo>
                <a:lnTo>
                  <a:pt x="959016" y="734366"/>
                </a:lnTo>
                <a:lnTo>
                  <a:pt x="936334" y="774421"/>
                </a:lnTo>
                <a:lnTo>
                  <a:pt x="910216" y="812106"/>
                </a:lnTo>
                <a:lnTo>
                  <a:pt x="880874" y="847209"/>
                </a:lnTo>
                <a:lnTo>
                  <a:pt x="848520" y="879518"/>
                </a:lnTo>
                <a:lnTo>
                  <a:pt x="813367" y="908821"/>
                </a:lnTo>
                <a:lnTo>
                  <a:pt x="775626" y="934905"/>
                </a:lnTo>
                <a:lnTo>
                  <a:pt x="735510" y="957558"/>
                </a:lnTo>
                <a:lnTo>
                  <a:pt x="693231" y="976568"/>
                </a:lnTo>
                <a:lnTo>
                  <a:pt x="649002" y="991723"/>
                </a:lnTo>
                <a:lnTo>
                  <a:pt x="603033" y="1002811"/>
                </a:lnTo>
                <a:lnTo>
                  <a:pt x="555539" y="1009619"/>
                </a:lnTo>
                <a:lnTo>
                  <a:pt x="506730" y="1011936"/>
                </a:lnTo>
                <a:lnTo>
                  <a:pt x="457920" y="1009619"/>
                </a:lnTo>
                <a:lnTo>
                  <a:pt x="410426" y="1002811"/>
                </a:lnTo>
                <a:lnTo>
                  <a:pt x="364457" y="991723"/>
                </a:lnTo>
                <a:lnTo>
                  <a:pt x="320228" y="976568"/>
                </a:lnTo>
                <a:lnTo>
                  <a:pt x="277949" y="957558"/>
                </a:lnTo>
                <a:lnTo>
                  <a:pt x="237833" y="934905"/>
                </a:lnTo>
                <a:lnTo>
                  <a:pt x="200092" y="908821"/>
                </a:lnTo>
                <a:lnTo>
                  <a:pt x="164939" y="879518"/>
                </a:lnTo>
                <a:lnTo>
                  <a:pt x="132585" y="847209"/>
                </a:lnTo>
                <a:lnTo>
                  <a:pt x="103243" y="812106"/>
                </a:lnTo>
                <a:lnTo>
                  <a:pt x="77125" y="774421"/>
                </a:lnTo>
                <a:lnTo>
                  <a:pt x="54443" y="734366"/>
                </a:lnTo>
                <a:lnTo>
                  <a:pt x="35409" y="692153"/>
                </a:lnTo>
                <a:lnTo>
                  <a:pt x="20236" y="647994"/>
                </a:lnTo>
                <a:lnTo>
                  <a:pt x="9135" y="602103"/>
                </a:lnTo>
                <a:lnTo>
                  <a:pt x="2319" y="554690"/>
                </a:lnTo>
                <a:lnTo>
                  <a:pt x="0" y="505968"/>
                </a:lnTo>
                <a:close/>
              </a:path>
            </a:pathLst>
          </a:custGeom>
          <a:ln w="6096">
            <a:solidFill>
              <a:srgbClr val="FFFFFF"/>
            </a:solidFill>
          </a:ln>
        </p:spPr>
        <p:txBody>
          <a:bodyPr wrap="square" lIns="0" tIns="0" rIns="0" bIns="0" rtlCol="0"/>
          <a:lstStyle/>
          <a:p>
            <a:endParaRPr>
              <a:solidFill>
                <a:prstClr val="black"/>
              </a:solidFill>
            </a:endParaRPr>
          </a:p>
        </p:txBody>
      </p:sp>
      <p:sp>
        <p:nvSpPr>
          <p:cNvPr id="12" name="object 12"/>
          <p:cNvSpPr/>
          <p:nvPr/>
        </p:nvSpPr>
        <p:spPr>
          <a:xfrm>
            <a:off x="1790700" y="1837944"/>
            <a:ext cx="2502535" cy="368935"/>
          </a:xfrm>
          <a:custGeom>
            <a:avLst/>
            <a:gdLst/>
            <a:ahLst/>
            <a:cxnLst/>
            <a:rect l="l" t="t" r="r" b="b"/>
            <a:pathLst>
              <a:path w="2502535" h="368935">
                <a:moveTo>
                  <a:pt x="0" y="368808"/>
                </a:moveTo>
                <a:lnTo>
                  <a:pt x="2502407" y="368808"/>
                </a:lnTo>
                <a:lnTo>
                  <a:pt x="2502407" y="0"/>
                </a:lnTo>
                <a:lnTo>
                  <a:pt x="0" y="0"/>
                </a:lnTo>
                <a:lnTo>
                  <a:pt x="0" y="368808"/>
                </a:lnTo>
                <a:close/>
              </a:path>
            </a:pathLst>
          </a:custGeom>
          <a:ln w="12192">
            <a:solidFill>
              <a:srgbClr val="5B9BD4"/>
            </a:solidFill>
          </a:ln>
        </p:spPr>
        <p:txBody>
          <a:bodyPr wrap="square" lIns="0" tIns="0" rIns="0" bIns="0" rtlCol="0"/>
          <a:lstStyle/>
          <a:p>
            <a:endParaRPr>
              <a:solidFill>
                <a:prstClr val="black"/>
              </a:solidFill>
            </a:endParaRPr>
          </a:p>
        </p:txBody>
      </p:sp>
      <p:sp>
        <p:nvSpPr>
          <p:cNvPr id="13" name="object 13"/>
          <p:cNvSpPr/>
          <p:nvPr/>
        </p:nvSpPr>
        <p:spPr>
          <a:xfrm>
            <a:off x="7804184" y="2901931"/>
            <a:ext cx="2759998" cy="136239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7804184" y="2901931"/>
            <a:ext cx="2760345" cy="1362710"/>
          </a:xfrm>
          <a:custGeom>
            <a:avLst/>
            <a:gdLst/>
            <a:ahLst/>
            <a:cxnLst/>
            <a:rect l="l" t="t" r="r" b="b"/>
            <a:pathLst>
              <a:path w="2760345" h="1362710">
                <a:moveTo>
                  <a:pt x="250664" y="448455"/>
                </a:moveTo>
                <a:lnTo>
                  <a:pt x="246669" y="409124"/>
                </a:lnTo>
                <a:lnTo>
                  <a:pt x="250458" y="370701"/>
                </a:lnTo>
                <a:lnTo>
                  <a:pt x="261589" y="333576"/>
                </a:lnTo>
                <a:lnTo>
                  <a:pt x="279624" y="298139"/>
                </a:lnTo>
                <a:lnTo>
                  <a:pt x="304122" y="264780"/>
                </a:lnTo>
                <a:lnTo>
                  <a:pt x="334642" y="233889"/>
                </a:lnTo>
                <a:lnTo>
                  <a:pt x="370745" y="205855"/>
                </a:lnTo>
                <a:lnTo>
                  <a:pt x="411991" y="181069"/>
                </a:lnTo>
                <a:lnTo>
                  <a:pt x="457939" y="159919"/>
                </a:lnTo>
                <a:lnTo>
                  <a:pt x="508150" y="142797"/>
                </a:lnTo>
                <a:lnTo>
                  <a:pt x="562183" y="130091"/>
                </a:lnTo>
                <a:lnTo>
                  <a:pt x="619599" y="122192"/>
                </a:lnTo>
                <a:lnTo>
                  <a:pt x="667416" y="119621"/>
                </a:lnTo>
                <a:lnTo>
                  <a:pt x="715079" y="120631"/>
                </a:lnTo>
                <a:lnTo>
                  <a:pt x="762156" y="125161"/>
                </a:lnTo>
                <a:lnTo>
                  <a:pt x="808217" y="133152"/>
                </a:lnTo>
                <a:lnTo>
                  <a:pt x="852832" y="144544"/>
                </a:lnTo>
                <a:lnTo>
                  <a:pt x="895570" y="159276"/>
                </a:lnTo>
                <a:lnTo>
                  <a:pt x="925389" y="127858"/>
                </a:lnTo>
                <a:lnTo>
                  <a:pt x="961332" y="100788"/>
                </a:lnTo>
                <a:lnTo>
                  <a:pt x="1002453" y="78265"/>
                </a:lnTo>
                <a:lnTo>
                  <a:pt x="1047803" y="60485"/>
                </a:lnTo>
                <a:lnTo>
                  <a:pt x="1096436" y="47643"/>
                </a:lnTo>
                <a:lnTo>
                  <a:pt x="1147404" y="39938"/>
                </a:lnTo>
                <a:lnTo>
                  <a:pt x="1199761" y="37565"/>
                </a:lnTo>
                <a:lnTo>
                  <a:pt x="1252559" y="40721"/>
                </a:lnTo>
                <a:lnTo>
                  <a:pt x="1304852" y="49603"/>
                </a:lnTo>
                <a:lnTo>
                  <a:pt x="1355691" y="64407"/>
                </a:lnTo>
                <a:lnTo>
                  <a:pt x="1397394" y="81949"/>
                </a:lnTo>
                <a:lnTo>
                  <a:pt x="1434812" y="103396"/>
                </a:lnTo>
                <a:lnTo>
                  <a:pt x="1461188" y="74607"/>
                </a:lnTo>
                <a:lnTo>
                  <a:pt x="1493810" y="50121"/>
                </a:lnTo>
                <a:lnTo>
                  <a:pt x="1531623" y="30178"/>
                </a:lnTo>
                <a:lnTo>
                  <a:pt x="1573572" y="15018"/>
                </a:lnTo>
                <a:lnTo>
                  <a:pt x="1618603" y="4878"/>
                </a:lnTo>
                <a:lnTo>
                  <a:pt x="1665660" y="0"/>
                </a:lnTo>
                <a:lnTo>
                  <a:pt x="1713689" y="621"/>
                </a:lnTo>
                <a:lnTo>
                  <a:pt x="1761636" y="6982"/>
                </a:lnTo>
                <a:lnTo>
                  <a:pt x="1808446" y="19322"/>
                </a:lnTo>
                <a:lnTo>
                  <a:pt x="1861643" y="42659"/>
                </a:lnTo>
                <a:lnTo>
                  <a:pt x="1905601" y="73424"/>
                </a:lnTo>
                <a:lnTo>
                  <a:pt x="1941219" y="49449"/>
                </a:lnTo>
                <a:lnTo>
                  <a:pt x="1981028" y="30133"/>
                </a:lnTo>
                <a:lnTo>
                  <a:pt x="2024130" y="15526"/>
                </a:lnTo>
                <a:lnTo>
                  <a:pt x="2069624" y="5677"/>
                </a:lnTo>
                <a:lnTo>
                  <a:pt x="2116611" y="637"/>
                </a:lnTo>
                <a:lnTo>
                  <a:pt x="2164193" y="455"/>
                </a:lnTo>
                <a:lnTo>
                  <a:pt x="2211470" y="5180"/>
                </a:lnTo>
                <a:lnTo>
                  <a:pt x="2257543" y="14862"/>
                </a:lnTo>
                <a:lnTo>
                  <a:pt x="2301513" y="29550"/>
                </a:lnTo>
                <a:lnTo>
                  <a:pt x="2342481" y="49294"/>
                </a:lnTo>
                <a:lnTo>
                  <a:pt x="2380174" y="74825"/>
                </a:lnTo>
                <a:lnTo>
                  <a:pt x="2410568" y="104095"/>
                </a:lnTo>
                <a:lnTo>
                  <a:pt x="2433081" y="136412"/>
                </a:lnTo>
                <a:lnTo>
                  <a:pt x="2447129" y="171087"/>
                </a:lnTo>
                <a:lnTo>
                  <a:pt x="2504712" y="185480"/>
                </a:lnTo>
                <a:lnTo>
                  <a:pt x="2556108" y="205947"/>
                </a:lnTo>
                <a:lnTo>
                  <a:pt x="2600643" y="231695"/>
                </a:lnTo>
                <a:lnTo>
                  <a:pt x="2637643" y="261929"/>
                </a:lnTo>
                <a:lnTo>
                  <a:pt x="2666433" y="295858"/>
                </a:lnTo>
                <a:lnTo>
                  <a:pt x="2686340" y="332688"/>
                </a:lnTo>
                <a:lnTo>
                  <a:pt x="2696689" y="371624"/>
                </a:lnTo>
                <a:lnTo>
                  <a:pt x="2696805" y="411875"/>
                </a:lnTo>
                <a:lnTo>
                  <a:pt x="2686016" y="452646"/>
                </a:lnTo>
                <a:lnTo>
                  <a:pt x="2682755" y="460314"/>
                </a:lnTo>
                <a:lnTo>
                  <a:pt x="2679078" y="467886"/>
                </a:lnTo>
                <a:lnTo>
                  <a:pt x="2674996" y="475363"/>
                </a:lnTo>
                <a:lnTo>
                  <a:pt x="2670522" y="482745"/>
                </a:lnTo>
                <a:lnTo>
                  <a:pt x="2703121" y="515658"/>
                </a:lnTo>
                <a:lnTo>
                  <a:pt x="2728274" y="550382"/>
                </a:lnTo>
                <a:lnTo>
                  <a:pt x="2746075" y="586433"/>
                </a:lnTo>
                <a:lnTo>
                  <a:pt x="2756618" y="623325"/>
                </a:lnTo>
                <a:lnTo>
                  <a:pt x="2759998" y="660573"/>
                </a:lnTo>
                <a:lnTo>
                  <a:pt x="2756310" y="697693"/>
                </a:lnTo>
                <a:lnTo>
                  <a:pt x="2728104" y="769605"/>
                </a:lnTo>
                <a:lnTo>
                  <a:pt x="2703776" y="803428"/>
                </a:lnTo>
                <a:lnTo>
                  <a:pt x="2672756" y="835182"/>
                </a:lnTo>
                <a:lnTo>
                  <a:pt x="2635139" y="864382"/>
                </a:lnTo>
                <a:lnTo>
                  <a:pt x="2591020" y="890542"/>
                </a:lnTo>
                <a:lnTo>
                  <a:pt x="2544855" y="911295"/>
                </a:lnTo>
                <a:lnTo>
                  <a:pt x="2495357" y="927880"/>
                </a:lnTo>
                <a:lnTo>
                  <a:pt x="2443144" y="940084"/>
                </a:lnTo>
                <a:lnTo>
                  <a:pt x="2388836" y="947692"/>
                </a:lnTo>
                <a:lnTo>
                  <a:pt x="2384391" y="984337"/>
                </a:lnTo>
                <a:lnTo>
                  <a:pt x="2353262" y="1052115"/>
                </a:lnTo>
                <a:lnTo>
                  <a:pt x="2327728" y="1082486"/>
                </a:lnTo>
                <a:lnTo>
                  <a:pt x="2296315" y="1110002"/>
                </a:lnTo>
                <a:lnTo>
                  <a:pt x="2259598" y="1134284"/>
                </a:lnTo>
                <a:lnTo>
                  <a:pt x="2218154" y="1154949"/>
                </a:lnTo>
                <a:lnTo>
                  <a:pt x="2172556" y="1171616"/>
                </a:lnTo>
                <a:lnTo>
                  <a:pt x="2123380" y="1183904"/>
                </a:lnTo>
                <a:lnTo>
                  <a:pt x="2071203" y="1191432"/>
                </a:lnTo>
                <a:lnTo>
                  <a:pt x="2016599" y="1193818"/>
                </a:lnTo>
                <a:lnTo>
                  <a:pt x="1965924" y="1191195"/>
                </a:lnTo>
                <a:lnTo>
                  <a:pt x="1916475" y="1183976"/>
                </a:lnTo>
                <a:lnTo>
                  <a:pt x="1868955" y="1172280"/>
                </a:lnTo>
                <a:lnTo>
                  <a:pt x="1824067" y="1156226"/>
                </a:lnTo>
                <a:lnTo>
                  <a:pt x="1805191" y="1190470"/>
                </a:lnTo>
                <a:lnTo>
                  <a:pt x="1780727" y="1222157"/>
                </a:lnTo>
                <a:lnTo>
                  <a:pt x="1751179" y="1251106"/>
                </a:lnTo>
                <a:lnTo>
                  <a:pt x="1717050" y="1277135"/>
                </a:lnTo>
                <a:lnTo>
                  <a:pt x="1678844" y="1300064"/>
                </a:lnTo>
                <a:lnTo>
                  <a:pt x="1637065" y="1319711"/>
                </a:lnTo>
                <a:lnTo>
                  <a:pt x="1592216" y="1335896"/>
                </a:lnTo>
                <a:lnTo>
                  <a:pt x="1544801" y="1348438"/>
                </a:lnTo>
                <a:lnTo>
                  <a:pt x="1495323" y="1357154"/>
                </a:lnTo>
                <a:lnTo>
                  <a:pt x="1444286" y="1361866"/>
                </a:lnTo>
                <a:lnTo>
                  <a:pt x="1392193" y="1362390"/>
                </a:lnTo>
                <a:lnTo>
                  <a:pt x="1339549" y="1358547"/>
                </a:lnTo>
                <a:lnTo>
                  <a:pt x="1286857" y="1350155"/>
                </a:lnTo>
                <a:lnTo>
                  <a:pt x="1231235" y="1335933"/>
                </a:lnTo>
                <a:lnTo>
                  <a:pt x="1179417" y="1316816"/>
                </a:lnTo>
                <a:lnTo>
                  <a:pt x="1132067" y="1293152"/>
                </a:lnTo>
                <a:lnTo>
                  <a:pt x="1089850" y="1265287"/>
                </a:lnTo>
                <a:lnTo>
                  <a:pt x="1053431" y="1233569"/>
                </a:lnTo>
                <a:lnTo>
                  <a:pt x="1005939" y="1250563"/>
                </a:lnTo>
                <a:lnTo>
                  <a:pt x="957006" y="1263746"/>
                </a:lnTo>
                <a:lnTo>
                  <a:pt x="907046" y="1273186"/>
                </a:lnTo>
                <a:lnTo>
                  <a:pt x="856470" y="1278954"/>
                </a:lnTo>
                <a:lnTo>
                  <a:pt x="805691" y="1281119"/>
                </a:lnTo>
                <a:lnTo>
                  <a:pt x="755121" y="1279751"/>
                </a:lnTo>
                <a:lnTo>
                  <a:pt x="705171" y="1274918"/>
                </a:lnTo>
                <a:lnTo>
                  <a:pt x="656255" y="1266692"/>
                </a:lnTo>
                <a:lnTo>
                  <a:pt x="608785" y="1255140"/>
                </a:lnTo>
                <a:lnTo>
                  <a:pt x="563173" y="1240333"/>
                </a:lnTo>
                <a:lnTo>
                  <a:pt x="519831" y="1222341"/>
                </a:lnTo>
                <a:lnTo>
                  <a:pt x="479171" y="1201232"/>
                </a:lnTo>
                <a:lnTo>
                  <a:pt x="441606" y="1177077"/>
                </a:lnTo>
                <a:lnTo>
                  <a:pt x="407548" y="1149944"/>
                </a:lnTo>
                <a:lnTo>
                  <a:pt x="377410" y="1119904"/>
                </a:lnTo>
                <a:lnTo>
                  <a:pt x="372203" y="1113808"/>
                </a:lnTo>
                <a:lnTo>
                  <a:pt x="315843" y="1114442"/>
                </a:lnTo>
                <a:lnTo>
                  <a:pt x="262080" y="1107734"/>
                </a:lnTo>
                <a:lnTo>
                  <a:pt x="212153" y="1094344"/>
                </a:lnTo>
                <a:lnTo>
                  <a:pt x="167304" y="1074930"/>
                </a:lnTo>
                <a:lnTo>
                  <a:pt x="128771" y="1050153"/>
                </a:lnTo>
                <a:lnTo>
                  <a:pt x="97793" y="1020672"/>
                </a:lnTo>
                <a:lnTo>
                  <a:pt x="75612" y="987145"/>
                </a:lnTo>
                <a:lnTo>
                  <a:pt x="63466" y="950232"/>
                </a:lnTo>
                <a:lnTo>
                  <a:pt x="62948" y="909501"/>
                </a:lnTo>
                <a:lnTo>
                  <a:pt x="75419" y="870127"/>
                </a:lnTo>
                <a:lnTo>
                  <a:pt x="100202" y="833468"/>
                </a:lnTo>
                <a:lnTo>
                  <a:pt x="136618" y="800880"/>
                </a:lnTo>
                <a:lnTo>
                  <a:pt x="91262" y="778502"/>
                </a:lnTo>
                <a:lnTo>
                  <a:pt x="54522" y="751295"/>
                </a:lnTo>
                <a:lnTo>
                  <a:pt x="26798" y="720290"/>
                </a:lnTo>
                <a:lnTo>
                  <a:pt x="8490" y="686517"/>
                </a:lnTo>
                <a:lnTo>
                  <a:pt x="0" y="651005"/>
                </a:lnTo>
                <a:lnTo>
                  <a:pt x="1726" y="614786"/>
                </a:lnTo>
                <a:lnTo>
                  <a:pt x="37431" y="544340"/>
                </a:lnTo>
                <a:lnTo>
                  <a:pt x="68085" y="515638"/>
                </a:lnTo>
                <a:lnTo>
                  <a:pt x="105641" y="491600"/>
                </a:lnTo>
                <a:lnTo>
                  <a:pt x="148951" y="472743"/>
                </a:lnTo>
                <a:lnTo>
                  <a:pt x="196869" y="459586"/>
                </a:lnTo>
                <a:lnTo>
                  <a:pt x="248251" y="452646"/>
                </a:lnTo>
                <a:lnTo>
                  <a:pt x="250664" y="448455"/>
                </a:lnTo>
                <a:close/>
              </a:path>
            </a:pathLst>
          </a:custGeom>
          <a:ln w="6096">
            <a:solidFill>
              <a:srgbClr val="A4A4A4"/>
            </a:solidFill>
          </a:ln>
        </p:spPr>
        <p:txBody>
          <a:bodyPr wrap="square" lIns="0" tIns="0" rIns="0" bIns="0" rtlCol="0"/>
          <a:lstStyle/>
          <a:p>
            <a:endParaRPr>
              <a:solidFill>
                <a:prstClr val="black"/>
              </a:solidFill>
            </a:endParaRPr>
          </a:p>
        </p:txBody>
      </p:sp>
      <p:sp>
        <p:nvSpPr>
          <p:cNvPr id="15" name="object 15"/>
          <p:cNvSpPr/>
          <p:nvPr/>
        </p:nvSpPr>
        <p:spPr>
          <a:xfrm>
            <a:off x="7943722" y="3697604"/>
            <a:ext cx="161925" cy="25400"/>
          </a:xfrm>
          <a:custGeom>
            <a:avLst/>
            <a:gdLst/>
            <a:ahLst/>
            <a:cxnLst/>
            <a:rect l="l" t="t" r="r" b="b"/>
            <a:pathLst>
              <a:path w="161925" h="25400">
                <a:moveTo>
                  <a:pt x="161671" y="25146"/>
                </a:moveTo>
                <a:lnTo>
                  <a:pt x="119497" y="25163"/>
                </a:lnTo>
                <a:lnTo>
                  <a:pt x="78025" y="20907"/>
                </a:lnTo>
                <a:lnTo>
                  <a:pt x="37959" y="12483"/>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16" name="object 16"/>
          <p:cNvSpPr/>
          <p:nvPr/>
        </p:nvSpPr>
        <p:spPr>
          <a:xfrm>
            <a:off x="8177276" y="3997833"/>
            <a:ext cx="71120" cy="12065"/>
          </a:xfrm>
          <a:custGeom>
            <a:avLst/>
            <a:gdLst/>
            <a:ahLst/>
            <a:cxnLst/>
            <a:rect l="l" t="t" r="r" b="b"/>
            <a:pathLst>
              <a:path w="71120" h="12064">
                <a:moveTo>
                  <a:pt x="70739" y="0"/>
                </a:moveTo>
                <a:lnTo>
                  <a:pt x="53560" y="4115"/>
                </a:lnTo>
                <a:lnTo>
                  <a:pt x="35988" y="7493"/>
                </a:lnTo>
                <a:lnTo>
                  <a:pt x="18107" y="10108"/>
                </a:lnTo>
                <a:lnTo>
                  <a:pt x="0" y="11938"/>
                </a:lnTo>
              </a:path>
            </a:pathLst>
          </a:custGeom>
          <a:ln w="6096">
            <a:solidFill>
              <a:srgbClr val="A4A4A4"/>
            </a:solidFill>
          </a:ln>
        </p:spPr>
        <p:txBody>
          <a:bodyPr wrap="square" lIns="0" tIns="0" rIns="0" bIns="0" rtlCol="0"/>
          <a:lstStyle/>
          <a:p>
            <a:endParaRPr>
              <a:solidFill>
                <a:prstClr val="black"/>
              </a:solidFill>
            </a:endParaRPr>
          </a:p>
        </p:txBody>
      </p:sp>
      <p:sp>
        <p:nvSpPr>
          <p:cNvPr id="17" name="object 17"/>
          <p:cNvSpPr/>
          <p:nvPr/>
        </p:nvSpPr>
        <p:spPr>
          <a:xfrm>
            <a:off x="8814943" y="4075048"/>
            <a:ext cx="42545" cy="55244"/>
          </a:xfrm>
          <a:custGeom>
            <a:avLst/>
            <a:gdLst/>
            <a:ahLst/>
            <a:cxnLst/>
            <a:rect l="l" t="t" r="r" b="b"/>
            <a:pathLst>
              <a:path w="42545" h="55245">
                <a:moveTo>
                  <a:pt x="42544" y="54863"/>
                </a:moveTo>
                <a:lnTo>
                  <a:pt x="30289" y="41773"/>
                </a:lnTo>
                <a:lnTo>
                  <a:pt x="19081" y="28241"/>
                </a:lnTo>
                <a:lnTo>
                  <a:pt x="8969" y="14305"/>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18" name="object 18"/>
          <p:cNvSpPr/>
          <p:nvPr/>
        </p:nvSpPr>
        <p:spPr>
          <a:xfrm>
            <a:off x="9628631" y="3993134"/>
            <a:ext cx="17145" cy="60325"/>
          </a:xfrm>
          <a:custGeom>
            <a:avLst/>
            <a:gdLst/>
            <a:ahLst/>
            <a:cxnLst/>
            <a:rect l="l" t="t" r="r" b="b"/>
            <a:pathLst>
              <a:path w="17145" h="60325">
                <a:moveTo>
                  <a:pt x="17017" y="0"/>
                </a:moveTo>
                <a:lnTo>
                  <a:pt x="14519" y="15281"/>
                </a:lnTo>
                <a:lnTo>
                  <a:pt x="10842" y="30432"/>
                </a:lnTo>
                <a:lnTo>
                  <a:pt x="5998" y="45416"/>
                </a:lnTo>
                <a:lnTo>
                  <a:pt x="0" y="60198"/>
                </a:lnTo>
              </a:path>
            </a:pathLst>
          </a:custGeom>
          <a:ln w="6096">
            <a:solidFill>
              <a:srgbClr val="A4A4A4"/>
            </a:solidFill>
          </a:ln>
        </p:spPr>
        <p:txBody>
          <a:bodyPr wrap="square" lIns="0" tIns="0" rIns="0" bIns="0" rtlCol="0"/>
          <a:lstStyle/>
          <a:p>
            <a:endParaRPr>
              <a:solidFill>
                <a:prstClr val="black"/>
              </a:solidFill>
            </a:endParaRPr>
          </a:p>
        </p:txBody>
      </p:sp>
      <p:sp>
        <p:nvSpPr>
          <p:cNvPr id="19" name="object 19"/>
          <p:cNvSpPr/>
          <p:nvPr/>
        </p:nvSpPr>
        <p:spPr>
          <a:xfrm>
            <a:off x="9983978" y="3621023"/>
            <a:ext cx="207645" cy="225425"/>
          </a:xfrm>
          <a:custGeom>
            <a:avLst/>
            <a:gdLst/>
            <a:ahLst/>
            <a:cxnLst/>
            <a:rect l="l" t="t" r="r" b="b"/>
            <a:pathLst>
              <a:path w="207645" h="225425">
                <a:moveTo>
                  <a:pt x="0" y="0"/>
                </a:moveTo>
                <a:lnTo>
                  <a:pt x="51823" y="20643"/>
                </a:lnTo>
                <a:lnTo>
                  <a:pt x="97268" y="46214"/>
                </a:lnTo>
                <a:lnTo>
                  <a:pt x="135727" y="76057"/>
                </a:lnTo>
                <a:lnTo>
                  <a:pt x="166589" y="109517"/>
                </a:lnTo>
                <a:lnTo>
                  <a:pt x="189248" y="145938"/>
                </a:lnTo>
                <a:lnTo>
                  <a:pt x="203094" y="184666"/>
                </a:lnTo>
                <a:lnTo>
                  <a:pt x="207518" y="225043"/>
                </a:lnTo>
              </a:path>
            </a:pathLst>
          </a:custGeom>
          <a:ln w="6096">
            <a:solidFill>
              <a:srgbClr val="A4A4A4"/>
            </a:solidFill>
          </a:ln>
        </p:spPr>
        <p:txBody>
          <a:bodyPr wrap="square" lIns="0" tIns="0" rIns="0" bIns="0" rtlCol="0"/>
          <a:lstStyle/>
          <a:p>
            <a:endParaRPr>
              <a:solidFill>
                <a:prstClr val="black"/>
              </a:solidFill>
            </a:endParaRPr>
          </a:p>
        </p:txBody>
      </p:sp>
      <p:sp>
        <p:nvSpPr>
          <p:cNvPr id="20" name="object 20"/>
          <p:cNvSpPr/>
          <p:nvPr/>
        </p:nvSpPr>
        <p:spPr>
          <a:xfrm>
            <a:off x="10380980" y="3381375"/>
            <a:ext cx="92710" cy="84455"/>
          </a:xfrm>
          <a:custGeom>
            <a:avLst/>
            <a:gdLst/>
            <a:ahLst/>
            <a:cxnLst/>
            <a:rect l="l" t="t" r="r" b="b"/>
            <a:pathLst>
              <a:path w="92709" h="84454">
                <a:moveTo>
                  <a:pt x="92328" y="0"/>
                </a:moveTo>
                <a:lnTo>
                  <a:pt x="74795" y="23677"/>
                </a:lnTo>
                <a:lnTo>
                  <a:pt x="53403" y="45783"/>
                </a:lnTo>
                <a:lnTo>
                  <a:pt x="28392" y="66079"/>
                </a:lnTo>
                <a:lnTo>
                  <a:pt x="0" y="84327"/>
                </a:lnTo>
              </a:path>
            </a:pathLst>
          </a:custGeom>
          <a:ln w="6096">
            <a:solidFill>
              <a:srgbClr val="A4A4A4"/>
            </a:solidFill>
          </a:ln>
        </p:spPr>
        <p:txBody>
          <a:bodyPr wrap="square" lIns="0" tIns="0" rIns="0" bIns="0" rtlCol="0"/>
          <a:lstStyle/>
          <a:p>
            <a:endParaRPr>
              <a:solidFill>
                <a:prstClr val="black"/>
              </a:solidFill>
            </a:endParaRPr>
          </a:p>
        </p:txBody>
      </p:sp>
      <p:sp>
        <p:nvSpPr>
          <p:cNvPr id="21" name="object 21"/>
          <p:cNvSpPr/>
          <p:nvPr/>
        </p:nvSpPr>
        <p:spPr>
          <a:xfrm>
            <a:off x="10251693" y="3068192"/>
            <a:ext cx="5080" cy="40005"/>
          </a:xfrm>
          <a:custGeom>
            <a:avLst/>
            <a:gdLst/>
            <a:ahLst/>
            <a:cxnLst/>
            <a:rect l="l" t="t" r="r" b="b"/>
            <a:pathLst>
              <a:path w="5079" h="40005">
                <a:moveTo>
                  <a:pt x="0" y="0"/>
                </a:moveTo>
                <a:lnTo>
                  <a:pt x="2289" y="9927"/>
                </a:lnTo>
                <a:lnTo>
                  <a:pt x="3841" y="19891"/>
                </a:lnTo>
                <a:lnTo>
                  <a:pt x="4679" y="29878"/>
                </a:lnTo>
                <a:lnTo>
                  <a:pt x="4825" y="39878"/>
                </a:lnTo>
              </a:path>
            </a:pathLst>
          </a:custGeom>
          <a:ln w="6095">
            <a:solidFill>
              <a:srgbClr val="A4A4A4"/>
            </a:solidFill>
          </a:ln>
        </p:spPr>
        <p:txBody>
          <a:bodyPr wrap="square" lIns="0" tIns="0" rIns="0" bIns="0" rtlCol="0"/>
          <a:lstStyle/>
          <a:p>
            <a:endParaRPr>
              <a:solidFill>
                <a:prstClr val="black"/>
              </a:solidFill>
            </a:endParaRPr>
          </a:p>
        </p:txBody>
      </p:sp>
      <p:sp>
        <p:nvSpPr>
          <p:cNvPr id="22" name="object 22"/>
          <p:cNvSpPr/>
          <p:nvPr/>
        </p:nvSpPr>
        <p:spPr>
          <a:xfrm>
            <a:off x="9661652" y="2970910"/>
            <a:ext cx="47625" cy="50800"/>
          </a:xfrm>
          <a:custGeom>
            <a:avLst/>
            <a:gdLst/>
            <a:ahLst/>
            <a:cxnLst/>
            <a:rect l="l" t="t" r="r" b="b"/>
            <a:pathLst>
              <a:path w="47625" h="50800">
                <a:moveTo>
                  <a:pt x="0" y="50799"/>
                </a:moveTo>
                <a:lnTo>
                  <a:pt x="9703" y="37308"/>
                </a:lnTo>
                <a:lnTo>
                  <a:pt x="20859" y="24304"/>
                </a:lnTo>
                <a:lnTo>
                  <a:pt x="33397" y="11848"/>
                </a:lnTo>
                <a:lnTo>
                  <a:pt x="47244" y="0"/>
                </a:lnTo>
              </a:path>
            </a:pathLst>
          </a:custGeom>
          <a:ln w="6096">
            <a:solidFill>
              <a:srgbClr val="A4A4A4"/>
            </a:solidFill>
          </a:ln>
        </p:spPr>
        <p:txBody>
          <a:bodyPr wrap="square" lIns="0" tIns="0" rIns="0" bIns="0" rtlCol="0"/>
          <a:lstStyle/>
          <a:p>
            <a:endParaRPr>
              <a:solidFill>
                <a:prstClr val="black"/>
              </a:solidFill>
            </a:endParaRPr>
          </a:p>
        </p:txBody>
      </p:sp>
      <p:sp>
        <p:nvSpPr>
          <p:cNvPr id="23" name="object 23"/>
          <p:cNvSpPr/>
          <p:nvPr/>
        </p:nvSpPr>
        <p:spPr>
          <a:xfrm>
            <a:off x="9218930" y="3002152"/>
            <a:ext cx="22860" cy="43815"/>
          </a:xfrm>
          <a:custGeom>
            <a:avLst/>
            <a:gdLst/>
            <a:ahLst/>
            <a:cxnLst/>
            <a:rect l="l" t="t" r="r" b="b"/>
            <a:pathLst>
              <a:path w="22859" h="43814">
                <a:moveTo>
                  <a:pt x="0" y="43815"/>
                </a:moveTo>
                <a:lnTo>
                  <a:pt x="4214" y="32504"/>
                </a:lnTo>
                <a:lnTo>
                  <a:pt x="9429" y="21431"/>
                </a:lnTo>
                <a:lnTo>
                  <a:pt x="15644" y="10596"/>
                </a:lnTo>
                <a:lnTo>
                  <a:pt x="22859" y="0"/>
                </a:lnTo>
              </a:path>
            </a:pathLst>
          </a:custGeom>
          <a:ln w="6096">
            <a:solidFill>
              <a:srgbClr val="A4A4A4"/>
            </a:solidFill>
          </a:ln>
        </p:spPr>
        <p:txBody>
          <a:bodyPr wrap="square" lIns="0" tIns="0" rIns="0" bIns="0" rtlCol="0"/>
          <a:lstStyle/>
          <a:p>
            <a:endParaRPr>
              <a:solidFill>
                <a:prstClr val="black"/>
              </a:solidFill>
            </a:endParaRPr>
          </a:p>
        </p:txBody>
      </p:sp>
      <p:sp>
        <p:nvSpPr>
          <p:cNvPr id="24" name="object 24"/>
          <p:cNvSpPr/>
          <p:nvPr/>
        </p:nvSpPr>
        <p:spPr>
          <a:xfrm>
            <a:off x="8699372" y="3060826"/>
            <a:ext cx="83185" cy="42545"/>
          </a:xfrm>
          <a:custGeom>
            <a:avLst/>
            <a:gdLst/>
            <a:ahLst/>
            <a:cxnLst/>
            <a:rect l="l" t="t" r="r" b="b"/>
            <a:pathLst>
              <a:path w="83184" h="42544">
                <a:moveTo>
                  <a:pt x="0" y="0"/>
                </a:moveTo>
                <a:lnTo>
                  <a:pt x="22137" y="9380"/>
                </a:lnTo>
                <a:lnTo>
                  <a:pt x="43370" y="19605"/>
                </a:lnTo>
                <a:lnTo>
                  <a:pt x="63650" y="30664"/>
                </a:lnTo>
                <a:lnTo>
                  <a:pt x="82931" y="42545"/>
                </a:lnTo>
              </a:path>
            </a:pathLst>
          </a:custGeom>
          <a:ln w="6096">
            <a:solidFill>
              <a:srgbClr val="A4A4A4"/>
            </a:solidFill>
          </a:ln>
        </p:spPr>
        <p:txBody>
          <a:bodyPr wrap="square" lIns="0" tIns="0" rIns="0" bIns="0" rtlCol="0"/>
          <a:lstStyle/>
          <a:p>
            <a:endParaRPr>
              <a:solidFill>
                <a:prstClr val="black"/>
              </a:solidFill>
            </a:endParaRPr>
          </a:p>
        </p:txBody>
      </p:sp>
      <p:sp>
        <p:nvSpPr>
          <p:cNvPr id="25" name="object 25"/>
          <p:cNvSpPr/>
          <p:nvPr/>
        </p:nvSpPr>
        <p:spPr>
          <a:xfrm>
            <a:off x="8054847" y="3350386"/>
            <a:ext cx="14604" cy="45085"/>
          </a:xfrm>
          <a:custGeom>
            <a:avLst/>
            <a:gdLst/>
            <a:ahLst/>
            <a:cxnLst/>
            <a:rect l="l" t="t" r="r" b="b"/>
            <a:pathLst>
              <a:path w="14604" h="45085">
                <a:moveTo>
                  <a:pt x="14478" y="44703"/>
                </a:moveTo>
                <a:lnTo>
                  <a:pt x="9858" y="33682"/>
                </a:lnTo>
                <a:lnTo>
                  <a:pt x="5905" y="22542"/>
                </a:lnTo>
                <a:lnTo>
                  <a:pt x="2619" y="11306"/>
                </a:lnTo>
                <a:lnTo>
                  <a:pt x="0" y="0"/>
                </a:lnTo>
              </a:path>
            </a:pathLst>
          </a:custGeom>
          <a:ln w="6096">
            <a:solidFill>
              <a:srgbClr val="A4A4A4"/>
            </a:solidFill>
          </a:ln>
        </p:spPr>
        <p:txBody>
          <a:bodyPr wrap="square" lIns="0" tIns="0" rIns="0" bIns="0" rtlCol="0"/>
          <a:lstStyle/>
          <a:p>
            <a:endParaRPr>
              <a:solidFill>
                <a:prstClr val="black"/>
              </a:solidFill>
            </a:endParaRPr>
          </a:p>
        </p:txBody>
      </p:sp>
      <p:sp>
        <p:nvSpPr>
          <p:cNvPr id="26" name="object 26"/>
          <p:cNvSpPr txBox="1"/>
          <p:nvPr/>
        </p:nvSpPr>
        <p:spPr>
          <a:xfrm>
            <a:off x="1869439" y="1870583"/>
            <a:ext cx="8611235" cy="430847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传统工业设备运维方式：</a:t>
            </a:r>
            <a:endParaRPr>
              <a:solidFill>
                <a:prstClr val="black"/>
              </a:solidFill>
              <a:latin typeface="微软雅黑" panose="020B0503020204020204" charset="-122"/>
              <a:cs typeface="微软雅黑" panose="020B0503020204020204" charset="-122"/>
            </a:endParaRPr>
          </a:p>
          <a:p>
            <a:pPr>
              <a:spcBef>
                <a:spcPts val="45"/>
              </a:spcBef>
            </a:pPr>
            <a:endParaRPr sz="3250">
              <a:solidFill>
                <a:prstClr val="black"/>
              </a:solidFill>
              <a:latin typeface="Times New Roman" panose="02020603050405020304"/>
              <a:cs typeface="Times New Roman" panose="02020603050405020304"/>
            </a:endParaRPr>
          </a:p>
          <a:p>
            <a:pPr marL="1321435" marR="3429000" algn="ctr">
              <a:lnSpc>
                <a:spcPct val="129000"/>
              </a:lnSpc>
            </a:pPr>
            <a:r>
              <a:rPr sz="1600" spc="-5" dirty="0">
                <a:solidFill>
                  <a:prstClr val="black"/>
                </a:solidFill>
                <a:latin typeface="微软雅黑" panose="020B0503020204020204" charset="-122"/>
                <a:cs typeface="微软雅黑" panose="020B0503020204020204" charset="-122"/>
              </a:rPr>
              <a:t>人工巡点检，定时定点检查产线、</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台设备 及厂内仪表等运行情况</a:t>
            </a:r>
            <a:endParaRPr sz="1600">
              <a:solidFill>
                <a:prstClr val="black"/>
              </a:solidFill>
              <a:latin typeface="微软雅黑" panose="020B0503020204020204" charset="-122"/>
              <a:cs typeface="微软雅黑" panose="020B0503020204020204" charset="-122"/>
            </a:endParaRPr>
          </a:p>
          <a:p>
            <a:pPr marR="1508760" algn="r">
              <a:spcBef>
                <a:spcPts val="40"/>
              </a:spcBef>
            </a:pPr>
            <a:r>
              <a:rPr b="1" dirty="0">
                <a:solidFill>
                  <a:prstClr val="black"/>
                </a:solidFill>
                <a:latin typeface="微软雅黑" panose="020B0503020204020204" charset="-122"/>
                <a:cs typeface="微软雅黑" panose="020B0503020204020204" charset="-122"/>
              </a:rPr>
              <a:t>缺点：</a:t>
            </a:r>
            <a:endParaRPr>
              <a:solidFill>
                <a:prstClr val="black"/>
              </a:solidFill>
              <a:latin typeface="微软雅黑" panose="020B0503020204020204" charset="-122"/>
              <a:cs typeface="微软雅黑" panose="020B0503020204020204" charset="-122"/>
            </a:endParaRPr>
          </a:p>
          <a:p>
            <a:pPr marL="6408420"/>
            <a:r>
              <a:rPr dirty="0">
                <a:solidFill>
                  <a:prstClr val="black"/>
                </a:solidFill>
                <a:latin typeface="微软雅黑" panose="020B0503020204020204" charset="-122"/>
                <a:cs typeface="微软雅黑" panose="020B0503020204020204" charset="-122"/>
              </a:rPr>
              <a:t>滞后、耗时耗力</a:t>
            </a:r>
            <a:endParaRPr>
              <a:solidFill>
                <a:prstClr val="black"/>
              </a:solidFill>
              <a:latin typeface="微软雅黑" panose="020B0503020204020204" charset="-122"/>
              <a:cs typeface="微软雅黑" panose="020B0503020204020204" charset="-122"/>
            </a:endParaRPr>
          </a:p>
          <a:p>
            <a:pPr marL="1347470" marR="3402965" algn="ctr">
              <a:lnSpc>
                <a:spcPct val="129000"/>
              </a:lnSpc>
              <a:spcBef>
                <a:spcPts val="310"/>
              </a:spcBef>
            </a:pPr>
            <a:r>
              <a:rPr sz="1600" spc="-5" dirty="0">
                <a:solidFill>
                  <a:prstClr val="black"/>
                </a:solidFill>
                <a:latin typeface="微软雅黑" panose="020B0503020204020204" charset="-122"/>
                <a:cs typeface="微软雅黑" panose="020B0503020204020204" charset="-122"/>
              </a:rPr>
              <a:t>通过设备自身的故障信号灯，当故</a:t>
            </a:r>
            <a:r>
              <a:rPr sz="1600" dirty="0">
                <a:solidFill>
                  <a:prstClr val="black"/>
                </a:solidFill>
                <a:latin typeface="微软雅黑" panose="020B0503020204020204" charset="-122"/>
                <a:cs typeface="微软雅黑" panose="020B0503020204020204" charset="-122"/>
              </a:rPr>
              <a:t>障</a:t>
            </a:r>
            <a:r>
              <a:rPr sz="1600" spc="-5" dirty="0">
                <a:solidFill>
                  <a:prstClr val="black"/>
                </a:solidFill>
                <a:latin typeface="微软雅黑" panose="020B0503020204020204" charset="-122"/>
                <a:cs typeface="微软雅黑" panose="020B0503020204020204" charset="-122"/>
              </a:rPr>
              <a:t>信号灯 亮时尽快赶到现场进行维修保养</a:t>
            </a:r>
            <a:endParaRPr sz="1600">
              <a:solidFill>
                <a:prstClr val="black"/>
              </a:solidFill>
              <a:latin typeface="微软雅黑" panose="020B0503020204020204" charset="-122"/>
              <a:cs typeface="微软雅黑" panose="020B0503020204020204" charset="-122"/>
            </a:endParaRPr>
          </a:p>
          <a:p>
            <a:endParaRPr sz="2100">
              <a:solidFill>
                <a:prstClr val="black"/>
              </a:solidFill>
              <a:latin typeface="Times New Roman" panose="02020603050405020304"/>
              <a:cs typeface="Times New Roman" panose="02020603050405020304"/>
            </a:endParaRPr>
          </a:p>
          <a:p>
            <a:pPr>
              <a:spcBef>
                <a:spcPts val="30"/>
              </a:spcBef>
            </a:pPr>
            <a:endParaRPr sz="1850">
              <a:solidFill>
                <a:prstClr val="black"/>
              </a:solidFill>
              <a:latin typeface="Times New Roman" panose="02020603050405020304"/>
              <a:cs typeface="Times New Roman" panose="02020603050405020304"/>
            </a:endParaRPr>
          </a:p>
          <a:p>
            <a:pPr marL="12700" marR="5080" indent="458470" algn="just">
              <a:lnSpc>
                <a:spcPct val="150000"/>
              </a:lnSpc>
            </a:pPr>
            <a:r>
              <a:rPr sz="1600"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挖掘</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压路机</a:t>
            </a:r>
            <a:r>
              <a:rPr sz="1600" dirty="0">
                <a:solidFill>
                  <a:prstClr val="black"/>
                </a:solidFill>
                <a:latin typeface="微软雅黑" panose="020B0503020204020204" charset="-122"/>
                <a:cs typeface="微软雅黑" panose="020B0503020204020204" charset="-122"/>
              </a:rPr>
              <a:t>等</a:t>
            </a:r>
            <a:r>
              <a:rPr sz="1600" spc="-5" dirty="0">
                <a:solidFill>
                  <a:prstClr val="black"/>
                </a:solidFill>
                <a:latin typeface="微软雅黑" panose="020B0503020204020204" charset="-122"/>
                <a:cs typeface="微软雅黑" panose="020B0503020204020204" charset="-122"/>
              </a:rPr>
              <a:t>在厂</a:t>
            </a:r>
            <a:r>
              <a:rPr sz="1600" dirty="0">
                <a:solidFill>
                  <a:prstClr val="black"/>
                </a:solidFill>
                <a:latin typeface="微软雅黑" panose="020B0503020204020204" charset="-122"/>
                <a:cs typeface="微软雅黑" panose="020B0503020204020204" charset="-122"/>
              </a:rPr>
              <a:t>外</a:t>
            </a:r>
            <a:r>
              <a:rPr sz="1600" spc="-5" dirty="0">
                <a:solidFill>
                  <a:prstClr val="black"/>
                </a:solidFill>
                <a:latin typeface="微软雅黑" panose="020B0503020204020204" charset="-122"/>
                <a:cs typeface="微软雅黑" panose="020B0503020204020204" charset="-122"/>
              </a:rPr>
              <a:t>作业的</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一旦出</a:t>
            </a:r>
            <a:r>
              <a:rPr sz="1600"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故</a:t>
            </a:r>
            <a:r>
              <a:rPr sz="1600" dirty="0">
                <a:solidFill>
                  <a:prstClr val="black"/>
                </a:solidFill>
                <a:latin typeface="微软雅黑" panose="020B0503020204020204" charset="-122"/>
                <a:cs typeface="微软雅黑" panose="020B0503020204020204" charset="-122"/>
              </a:rPr>
              <a:t>障，</a:t>
            </a:r>
            <a:r>
              <a:rPr sz="1600" spc="-5" dirty="0">
                <a:solidFill>
                  <a:prstClr val="black"/>
                </a:solidFill>
                <a:latin typeface="微软雅黑" panose="020B0503020204020204" charset="-122"/>
                <a:cs typeface="微软雅黑" panose="020B0503020204020204" charset="-122"/>
              </a:rPr>
              <a:t>车主为</a:t>
            </a:r>
            <a:r>
              <a:rPr sz="1600" dirty="0">
                <a:solidFill>
                  <a:prstClr val="black"/>
                </a:solidFill>
                <a:latin typeface="微软雅黑" panose="020B0503020204020204" charset="-122"/>
                <a:cs typeface="微软雅黑" panose="020B0503020204020204" charset="-122"/>
              </a:rPr>
              <a:t>了</a:t>
            </a:r>
            <a:r>
              <a:rPr sz="1600" spc="-5" dirty="0">
                <a:solidFill>
                  <a:prstClr val="black"/>
                </a:solidFill>
                <a:latin typeface="微软雅黑" panose="020B0503020204020204" charset="-122"/>
                <a:cs typeface="微软雅黑" panose="020B0503020204020204" charset="-122"/>
              </a:rPr>
              <a:t>不耽</a:t>
            </a:r>
            <a:r>
              <a:rPr sz="1600" dirty="0">
                <a:solidFill>
                  <a:prstClr val="black"/>
                </a:solidFill>
                <a:latin typeface="微软雅黑" panose="020B0503020204020204" charset="-122"/>
                <a:cs typeface="微软雅黑" panose="020B0503020204020204" charset="-122"/>
              </a:rPr>
              <a:t>误</a:t>
            </a:r>
            <a:r>
              <a:rPr sz="1600" spc="-5" dirty="0">
                <a:solidFill>
                  <a:prstClr val="black"/>
                </a:solidFill>
                <a:latin typeface="微软雅黑" panose="020B0503020204020204" charset="-122"/>
                <a:cs typeface="微软雅黑" panose="020B0503020204020204" charset="-122"/>
              </a:rPr>
              <a:t>工作计</a:t>
            </a:r>
            <a:r>
              <a:rPr sz="1600" spc="5" dirty="0">
                <a:solidFill>
                  <a:prstClr val="black"/>
                </a:solidFill>
                <a:latin typeface="微软雅黑" panose="020B0503020204020204" charset="-122"/>
                <a:cs typeface="微软雅黑" panose="020B0503020204020204" charset="-122"/>
              </a:rPr>
              <a:t>划</a:t>
            </a:r>
            <a:r>
              <a:rPr sz="1600" spc="-5" dirty="0">
                <a:solidFill>
                  <a:prstClr val="black"/>
                </a:solidFill>
                <a:latin typeface="微软雅黑" panose="020B0503020204020204" charset="-122"/>
                <a:cs typeface="微软雅黑" panose="020B0503020204020204" charset="-122"/>
              </a:rPr>
              <a:t>，通常 </a:t>
            </a:r>
            <a:r>
              <a:rPr sz="1600" dirty="0">
                <a:solidFill>
                  <a:prstClr val="black"/>
                </a:solidFill>
                <a:latin typeface="微软雅黑" panose="020B0503020204020204" charset="-122"/>
                <a:cs typeface="微软雅黑" panose="020B0503020204020204" charset="-122"/>
              </a:rPr>
              <a:t>都会就近尽快</a:t>
            </a:r>
            <a:r>
              <a:rPr sz="1600" spc="15" dirty="0">
                <a:solidFill>
                  <a:prstClr val="black"/>
                </a:solidFill>
                <a:latin typeface="微软雅黑" panose="020B0503020204020204" charset="-122"/>
                <a:cs typeface="微软雅黑" panose="020B0503020204020204" charset="-122"/>
              </a:rPr>
              <a:t>处理</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因此过去</a:t>
            </a:r>
            <a:r>
              <a:rPr sz="1600" spc="15" dirty="0">
                <a:solidFill>
                  <a:prstClr val="black"/>
                </a:solidFill>
                <a:latin typeface="微软雅黑" panose="020B0503020204020204" charset="-122"/>
                <a:cs typeface="微软雅黑" panose="020B0503020204020204" charset="-122"/>
              </a:rPr>
              <a:t>对</a:t>
            </a:r>
            <a:r>
              <a:rPr sz="1600" dirty="0">
                <a:solidFill>
                  <a:prstClr val="black"/>
                </a:solidFill>
                <a:latin typeface="微软雅黑" panose="020B0503020204020204" charset="-122"/>
                <a:cs typeface="微软雅黑" panose="020B0503020204020204" charset="-122"/>
              </a:rPr>
              <a:t>于厂外设备的</a:t>
            </a:r>
            <a:r>
              <a:rPr sz="1600" spc="15" dirty="0">
                <a:solidFill>
                  <a:prstClr val="black"/>
                </a:solidFill>
                <a:latin typeface="微软雅黑" panose="020B0503020204020204" charset="-122"/>
                <a:cs typeface="微软雅黑" panose="020B0503020204020204" charset="-122"/>
              </a:rPr>
              <a:t>制</a:t>
            </a:r>
            <a:r>
              <a:rPr sz="1600" dirty="0">
                <a:solidFill>
                  <a:prstClr val="black"/>
                </a:solidFill>
                <a:latin typeface="微软雅黑" panose="020B0503020204020204" charset="-122"/>
                <a:cs typeface="微软雅黑" panose="020B0503020204020204" charset="-122"/>
              </a:rPr>
              <a:t>造厂商而</a:t>
            </a:r>
            <a:r>
              <a:rPr sz="1600" spc="40" dirty="0">
                <a:solidFill>
                  <a:prstClr val="black"/>
                </a:solidFill>
                <a:latin typeface="微软雅黑" panose="020B0503020204020204" charset="-122"/>
                <a:cs typeface="微软雅黑" panose="020B0503020204020204" charset="-122"/>
              </a:rPr>
              <a:t>言</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想</a:t>
            </a:r>
            <a:r>
              <a:rPr sz="1600" dirty="0">
                <a:solidFill>
                  <a:prstClr val="black"/>
                </a:solidFill>
                <a:latin typeface="微软雅黑" panose="020B0503020204020204" charset="-122"/>
                <a:cs typeface="微软雅黑" panose="020B0503020204020204" charset="-122"/>
              </a:rPr>
              <a:t>第一时间了解</a:t>
            </a:r>
            <a:r>
              <a:rPr sz="1600" spc="15" dirty="0">
                <a:solidFill>
                  <a:prstClr val="black"/>
                </a:solidFill>
                <a:latin typeface="微软雅黑" panose="020B0503020204020204" charset="-122"/>
                <a:cs typeface="微软雅黑" panose="020B0503020204020204" charset="-122"/>
              </a:rPr>
              <a:t>设</a:t>
            </a:r>
            <a:r>
              <a:rPr sz="1600" dirty="0">
                <a:solidFill>
                  <a:prstClr val="black"/>
                </a:solidFill>
                <a:latin typeface="微软雅黑" panose="020B0503020204020204" charset="-122"/>
                <a:cs typeface="微软雅黑" panose="020B0503020204020204" charset="-122"/>
              </a:rPr>
              <a:t>备故障情</a:t>
            </a:r>
            <a:r>
              <a:rPr sz="1600" spc="25" dirty="0">
                <a:solidFill>
                  <a:prstClr val="black"/>
                </a:solidFill>
                <a:latin typeface="微软雅黑" panose="020B0503020204020204" charset="-122"/>
                <a:cs typeface="微软雅黑" panose="020B0503020204020204" charset="-122"/>
              </a:rPr>
              <a:t>况</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提 供售后服务或收集故障信息用于产</a:t>
            </a:r>
            <a:r>
              <a:rPr sz="1600" dirty="0">
                <a:solidFill>
                  <a:prstClr val="black"/>
                </a:solidFill>
                <a:latin typeface="微软雅黑" panose="020B0503020204020204" charset="-122"/>
                <a:cs typeface="微软雅黑" panose="020B0503020204020204" charset="-122"/>
              </a:rPr>
              <a:t>品</a:t>
            </a:r>
            <a:r>
              <a:rPr sz="1600" spc="-5" dirty="0">
                <a:solidFill>
                  <a:prstClr val="black"/>
                </a:solidFill>
                <a:latin typeface="微软雅黑" panose="020B0503020204020204" charset="-122"/>
                <a:cs typeface="微软雅黑" panose="020B0503020204020204" charset="-122"/>
              </a:rPr>
              <a:t>研发</a:t>
            </a:r>
            <a:r>
              <a:rPr sz="1600" dirty="0">
                <a:solidFill>
                  <a:prstClr val="black"/>
                </a:solidFill>
                <a:latin typeface="微软雅黑" panose="020B0503020204020204" charset="-122"/>
                <a:cs typeface="微软雅黑" panose="020B0503020204020204" charset="-122"/>
              </a:rPr>
              <a:t>优</a:t>
            </a:r>
            <a:r>
              <a:rPr sz="1600" spc="-5" dirty="0">
                <a:solidFill>
                  <a:prstClr val="black"/>
                </a:solidFill>
                <a:latin typeface="微软雅黑" panose="020B0503020204020204" charset="-122"/>
                <a:cs typeface="微软雅黑" panose="020B0503020204020204" charset="-122"/>
              </a:rPr>
              <a:t>化几</a:t>
            </a:r>
            <a:r>
              <a:rPr sz="1600" dirty="0">
                <a:solidFill>
                  <a:prstClr val="black"/>
                </a:solidFill>
                <a:latin typeface="微软雅黑" panose="020B0503020204020204" charset="-122"/>
                <a:cs typeface="微软雅黑" panose="020B0503020204020204" charset="-122"/>
              </a:rPr>
              <a:t>乎</a:t>
            </a:r>
            <a:r>
              <a:rPr sz="1600" spc="-5" dirty="0">
                <a:solidFill>
                  <a:prstClr val="black"/>
                </a:solidFill>
                <a:latin typeface="微软雅黑" panose="020B0503020204020204" charset="-122"/>
                <a:cs typeface="微软雅黑" panose="020B0503020204020204" charset="-122"/>
              </a:rPr>
              <a:t>是不</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能的</a:t>
            </a:r>
            <a:r>
              <a:rPr sz="1600" spc="10" dirty="0">
                <a:solidFill>
                  <a:prstClr val="black"/>
                </a:solidFill>
                <a:latin typeface="微软雅黑" panose="020B0503020204020204" charset="-122"/>
                <a:cs typeface="微软雅黑" panose="020B0503020204020204" charset="-122"/>
              </a:rPr>
              <a:t>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27" name="object 27"/>
          <p:cNvSpPr/>
          <p:nvPr/>
        </p:nvSpPr>
        <p:spPr>
          <a:xfrm>
            <a:off x="1790700" y="2956560"/>
            <a:ext cx="154305" cy="1242060"/>
          </a:xfrm>
          <a:custGeom>
            <a:avLst/>
            <a:gdLst/>
            <a:ahLst/>
            <a:cxnLst/>
            <a:rect l="l" t="t" r="r" b="b"/>
            <a:pathLst>
              <a:path w="154305" h="1242060">
                <a:moveTo>
                  <a:pt x="153924" y="1242059"/>
                </a:moveTo>
                <a:lnTo>
                  <a:pt x="94029" y="1241055"/>
                </a:lnTo>
                <a:lnTo>
                  <a:pt x="45100" y="1238313"/>
                </a:lnTo>
                <a:lnTo>
                  <a:pt x="12102" y="1234237"/>
                </a:lnTo>
                <a:lnTo>
                  <a:pt x="0" y="1229232"/>
                </a:lnTo>
                <a:lnTo>
                  <a:pt x="0" y="12826"/>
                </a:lnTo>
                <a:lnTo>
                  <a:pt x="12102" y="7822"/>
                </a:lnTo>
                <a:lnTo>
                  <a:pt x="45100" y="3746"/>
                </a:lnTo>
                <a:lnTo>
                  <a:pt x="94029" y="1004"/>
                </a:lnTo>
                <a:lnTo>
                  <a:pt x="153924" y="0"/>
                </a:lnTo>
              </a:path>
            </a:pathLst>
          </a:custGeom>
          <a:ln w="6096">
            <a:solidFill>
              <a:srgbClr val="5B9BD4"/>
            </a:solidFill>
          </a:ln>
        </p:spPr>
        <p:txBody>
          <a:bodyPr wrap="square" lIns="0" tIns="0" rIns="0" bIns="0" rtlCol="0"/>
          <a:lstStyle/>
          <a:p>
            <a:endParaRPr>
              <a:solidFill>
                <a:prstClr val="black"/>
              </a:solidFill>
            </a:endParaRPr>
          </a:p>
        </p:txBody>
      </p:sp>
      <p:sp>
        <p:nvSpPr>
          <p:cNvPr id="28" name="object 2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863465" y="836929"/>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物模型的报警</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1888235" y="4131564"/>
            <a:ext cx="1649095" cy="378460"/>
          </a:xfrm>
          <a:custGeom>
            <a:avLst/>
            <a:gdLst/>
            <a:ahLst/>
            <a:cxnLst/>
            <a:rect l="l" t="t" r="r" b="b"/>
            <a:pathLst>
              <a:path w="1649095" h="378460">
                <a:moveTo>
                  <a:pt x="0" y="377951"/>
                </a:moveTo>
                <a:lnTo>
                  <a:pt x="1648967" y="377951"/>
                </a:lnTo>
                <a:lnTo>
                  <a:pt x="1648967" y="0"/>
                </a:lnTo>
                <a:lnTo>
                  <a:pt x="0" y="0"/>
                </a:lnTo>
                <a:lnTo>
                  <a:pt x="0" y="377951"/>
                </a:lnTo>
                <a:close/>
              </a:path>
            </a:pathLst>
          </a:custGeom>
          <a:ln w="12192">
            <a:solidFill>
              <a:srgbClr val="5B9BD4"/>
            </a:solidFill>
          </a:ln>
        </p:spPr>
        <p:txBody>
          <a:bodyPr wrap="square" lIns="0" tIns="0" rIns="0" bIns="0" rtlCol="0"/>
          <a:lstStyle/>
          <a:p>
            <a:endParaRPr>
              <a:solidFill>
                <a:prstClr val="black"/>
              </a:solidFill>
            </a:endParaRPr>
          </a:p>
        </p:txBody>
      </p:sp>
      <p:sp>
        <p:nvSpPr>
          <p:cNvPr id="7" name="object 7"/>
          <p:cNvSpPr txBox="1"/>
          <p:nvPr/>
        </p:nvSpPr>
        <p:spPr>
          <a:xfrm>
            <a:off x="1967610" y="4163821"/>
            <a:ext cx="1625600" cy="301625"/>
          </a:xfrm>
          <a:prstGeom prst="rect">
            <a:avLst/>
          </a:prstGeom>
        </p:spPr>
        <p:txBody>
          <a:bodyPr vert="horz" wrap="square" lIns="0" tIns="0" rIns="0" bIns="0" rtlCol="0">
            <a:spAutoFit/>
          </a:bodyPr>
          <a:lstStyle/>
          <a:p>
            <a:pPr marL="12700"/>
            <a:r>
              <a:rPr spc="-5" dirty="0">
                <a:solidFill>
                  <a:prstClr val="black"/>
                </a:solidFill>
                <a:latin typeface="微软雅黑" panose="020B0503020204020204" charset="-122"/>
                <a:cs typeface="微软雅黑" panose="020B0503020204020204" charset="-122"/>
              </a:rPr>
              <a:t>数字孪生技术：</a:t>
            </a:r>
            <a:endParaRPr>
              <a:solidFill>
                <a:prstClr val="black"/>
              </a:solidFill>
              <a:latin typeface="微软雅黑" panose="020B0503020204020204" charset="-122"/>
              <a:cs typeface="微软雅黑" panose="020B0503020204020204" charset="-122"/>
            </a:endParaRPr>
          </a:p>
        </p:txBody>
      </p:sp>
      <p:sp>
        <p:nvSpPr>
          <p:cNvPr id="8" name="object 8"/>
          <p:cNvSpPr/>
          <p:nvPr/>
        </p:nvSpPr>
        <p:spPr>
          <a:xfrm>
            <a:off x="3134867" y="4590288"/>
            <a:ext cx="1623060" cy="13700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948453" y="3827355"/>
            <a:ext cx="970280" cy="611505"/>
          </a:xfrm>
          <a:custGeom>
            <a:avLst/>
            <a:gdLst/>
            <a:ahLst/>
            <a:cxnLst/>
            <a:rect l="l" t="t" r="r" b="b"/>
            <a:pathLst>
              <a:path w="970279" h="611504">
                <a:moveTo>
                  <a:pt x="621009" y="553382"/>
                </a:moveTo>
                <a:lnTo>
                  <a:pt x="369798" y="553382"/>
                </a:lnTo>
                <a:lnTo>
                  <a:pt x="386081" y="570880"/>
                </a:lnTo>
                <a:lnTo>
                  <a:pt x="405485" y="585640"/>
                </a:lnTo>
                <a:lnTo>
                  <a:pt x="427555" y="597352"/>
                </a:lnTo>
                <a:lnTo>
                  <a:pt x="451840" y="605706"/>
                </a:lnTo>
                <a:lnTo>
                  <a:pt x="499875" y="611265"/>
                </a:lnTo>
                <a:lnTo>
                  <a:pt x="545893" y="603906"/>
                </a:lnTo>
                <a:lnTo>
                  <a:pt x="586778" y="585068"/>
                </a:lnTo>
                <a:lnTo>
                  <a:pt x="619415" y="556190"/>
                </a:lnTo>
                <a:lnTo>
                  <a:pt x="621009" y="553382"/>
                </a:lnTo>
                <a:close/>
              </a:path>
              <a:path w="970279" h="611504">
                <a:moveTo>
                  <a:pt x="242395" y="53665"/>
                </a:moveTo>
                <a:lnTo>
                  <a:pt x="170728" y="66924"/>
                </a:lnTo>
                <a:lnTo>
                  <a:pt x="132419" y="90029"/>
                </a:lnTo>
                <a:lnTo>
                  <a:pt x="104352" y="121705"/>
                </a:lnTo>
                <a:lnTo>
                  <a:pt x="88660" y="159562"/>
                </a:lnTo>
                <a:lnTo>
                  <a:pt x="87477" y="201211"/>
                </a:lnTo>
                <a:lnTo>
                  <a:pt x="86715" y="203116"/>
                </a:lnTo>
                <a:lnTo>
                  <a:pt x="43916" y="216023"/>
                </a:lnTo>
                <a:lnTo>
                  <a:pt x="12547" y="244264"/>
                </a:lnTo>
                <a:lnTo>
                  <a:pt x="0" y="275816"/>
                </a:lnTo>
                <a:lnTo>
                  <a:pt x="2371" y="307986"/>
                </a:lnTo>
                <a:lnTo>
                  <a:pt x="18530" y="337061"/>
                </a:lnTo>
                <a:lnTo>
                  <a:pt x="47345" y="359326"/>
                </a:lnTo>
                <a:lnTo>
                  <a:pt x="34549" y="373891"/>
                </a:lnTo>
                <a:lnTo>
                  <a:pt x="25850" y="390314"/>
                </a:lnTo>
                <a:lnTo>
                  <a:pt x="21484" y="407975"/>
                </a:lnTo>
                <a:lnTo>
                  <a:pt x="21691" y="426255"/>
                </a:lnTo>
                <a:lnTo>
                  <a:pt x="33728" y="457870"/>
                </a:lnTo>
                <a:lnTo>
                  <a:pt x="58171" y="482199"/>
                </a:lnTo>
                <a:lnTo>
                  <a:pt x="91521" y="496907"/>
                </a:lnTo>
                <a:lnTo>
                  <a:pt x="130276" y="499661"/>
                </a:lnTo>
                <a:lnTo>
                  <a:pt x="130784" y="500550"/>
                </a:lnTo>
                <a:lnTo>
                  <a:pt x="161077" y="533574"/>
                </a:lnTo>
                <a:lnTo>
                  <a:pt x="197360" y="556374"/>
                </a:lnTo>
                <a:lnTo>
                  <a:pt x="238638" y="570241"/>
                </a:lnTo>
                <a:lnTo>
                  <a:pt x="282647" y="574690"/>
                </a:lnTo>
                <a:lnTo>
                  <a:pt x="327122" y="569232"/>
                </a:lnTo>
                <a:lnTo>
                  <a:pt x="369798" y="553382"/>
                </a:lnTo>
                <a:lnTo>
                  <a:pt x="621009" y="553382"/>
                </a:lnTo>
                <a:lnTo>
                  <a:pt x="640689" y="518711"/>
                </a:lnTo>
                <a:lnTo>
                  <a:pt x="773793" y="518711"/>
                </a:lnTo>
                <a:lnTo>
                  <a:pt x="800455" y="503551"/>
                </a:lnTo>
                <a:lnTo>
                  <a:pt x="828609" y="468362"/>
                </a:lnTo>
                <a:lnTo>
                  <a:pt x="839190" y="425112"/>
                </a:lnTo>
                <a:lnTo>
                  <a:pt x="858321" y="421693"/>
                </a:lnTo>
                <a:lnTo>
                  <a:pt x="910310" y="399458"/>
                </a:lnTo>
                <a:lnTo>
                  <a:pt x="943683" y="369100"/>
                </a:lnTo>
                <a:lnTo>
                  <a:pt x="963633" y="332616"/>
                </a:lnTo>
                <a:lnTo>
                  <a:pt x="969691" y="293022"/>
                </a:lnTo>
                <a:lnTo>
                  <a:pt x="961386" y="253337"/>
                </a:lnTo>
                <a:lnTo>
                  <a:pt x="938250" y="216578"/>
                </a:lnTo>
                <a:lnTo>
                  <a:pt x="940409" y="212133"/>
                </a:lnTo>
                <a:lnTo>
                  <a:pt x="942314" y="207688"/>
                </a:lnTo>
                <a:lnTo>
                  <a:pt x="943711" y="203116"/>
                </a:lnTo>
                <a:lnTo>
                  <a:pt x="946900" y="162333"/>
                </a:lnTo>
                <a:lnTo>
                  <a:pt x="932170" y="124979"/>
                </a:lnTo>
                <a:lnTo>
                  <a:pt x="902223" y="95103"/>
                </a:lnTo>
                <a:lnTo>
                  <a:pt x="859764" y="76751"/>
                </a:lnTo>
                <a:lnTo>
                  <a:pt x="858061" y="71417"/>
                </a:lnTo>
                <a:lnTo>
                  <a:pt x="314172" y="71417"/>
                </a:lnTo>
                <a:lnTo>
                  <a:pt x="291421" y="62103"/>
                </a:lnTo>
                <a:lnTo>
                  <a:pt x="267325" y="56145"/>
                </a:lnTo>
                <a:lnTo>
                  <a:pt x="242395" y="53665"/>
                </a:lnTo>
                <a:close/>
              </a:path>
              <a:path w="970279" h="611504">
                <a:moveTo>
                  <a:pt x="773793" y="518711"/>
                </a:moveTo>
                <a:lnTo>
                  <a:pt x="640689" y="518711"/>
                </a:lnTo>
                <a:lnTo>
                  <a:pt x="656463" y="525869"/>
                </a:lnTo>
                <a:lnTo>
                  <a:pt x="673153" y="531110"/>
                </a:lnTo>
                <a:lnTo>
                  <a:pt x="690534" y="534374"/>
                </a:lnTo>
                <a:lnTo>
                  <a:pt x="708380" y="535602"/>
                </a:lnTo>
                <a:lnTo>
                  <a:pt x="758965" y="527143"/>
                </a:lnTo>
                <a:lnTo>
                  <a:pt x="773793" y="518711"/>
                </a:lnTo>
                <a:close/>
              </a:path>
              <a:path w="970279" h="611504">
                <a:moveTo>
                  <a:pt x="430454" y="17285"/>
                </a:moveTo>
                <a:lnTo>
                  <a:pt x="384831" y="21427"/>
                </a:lnTo>
                <a:lnTo>
                  <a:pt x="344328" y="39927"/>
                </a:lnTo>
                <a:lnTo>
                  <a:pt x="314172" y="71417"/>
                </a:lnTo>
                <a:lnTo>
                  <a:pt x="858061" y="71417"/>
                </a:lnTo>
                <a:lnTo>
                  <a:pt x="854795" y="61182"/>
                </a:lnTo>
                <a:lnTo>
                  <a:pt x="846873" y="46684"/>
                </a:lnTo>
                <a:lnTo>
                  <a:pt x="846640" y="46398"/>
                </a:lnTo>
                <a:lnTo>
                  <a:pt x="503783" y="46398"/>
                </a:lnTo>
                <a:lnTo>
                  <a:pt x="497401" y="41374"/>
                </a:lnTo>
                <a:lnTo>
                  <a:pt x="490638" y="36778"/>
                </a:lnTo>
                <a:lnTo>
                  <a:pt x="483494" y="32611"/>
                </a:lnTo>
                <a:lnTo>
                  <a:pt x="475970" y="28872"/>
                </a:lnTo>
                <a:lnTo>
                  <a:pt x="430454" y="17285"/>
                </a:lnTo>
                <a:close/>
              </a:path>
              <a:path w="970279" h="611504">
                <a:moveTo>
                  <a:pt x="597616" y="0"/>
                </a:moveTo>
                <a:lnTo>
                  <a:pt x="560361" y="4202"/>
                </a:lnTo>
                <a:lnTo>
                  <a:pt x="527679" y="20073"/>
                </a:lnTo>
                <a:lnTo>
                  <a:pt x="503783" y="46398"/>
                </a:lnTo>
                <a:lnTo>
                  <a:pt x="846640" y="46398"/>
                </a:lnTo>
                <a:lnTo>
                  <a:pt x="836189" y="33567"/>
                </a:lnTo>
                <a:lnTo>
                  <a:pt x="835457" y="32936"/>
                </a:lnTo>
                <a:lnTo>
                  <a:pt x="669264" y="32936"/>
                </a:lnTo>
                <a:lnTo>
                  <a:pt x="662017" y="25663"/>
                </a:lnTo>
                <a:lnTo>
                  <a:pt x="653865" y="19141"/>
                </a:lnTo>
                <a:lnTo>
                  <a:pt x="644904" y="13452"/>
                </a:lnTo>
                <a:lnTo>
                  <a:pt x="635228" y="8679"/>
                </a:lnTo>
                <a:lnTo>
                  <a:pt x="597616" y="0"/>
                </a:lnTo>
                <a:close/>
              </a:path>
              <a:path w="970279" h="611504">
                <a:moveTo>
                  <a:pt x="743479" y="345"/>
                </a:moveTo>
                <a:lnTo>
                  <a:pt x="703258" y="10015"/>
                </a:lnTo>
                <a:lnTo>
                  <a:pt x="669264" y="32936"/>
                </a:lnTo>
                <a:lnTo>
                  <a:pt x="835457" y="32936"/>
                </a:lnTo>
                <a:lnTo>
                  <a:pt x="822934" y="22141"/>
                </a:lnTo>
                <a:lnTo>
                  <a:pt x="785010" y="4272"/>
                </a:lnTo>
                <a:lnTo>
                  <a:pt x="743479" y="345"/>
                </a:lnTo>
                <a:close/>
              </a:path>
            </a:pathLst>
          </a:custGeom>
          <a:solidFill>
            <a:srgbClr val="5B9BD4"/>
          </a:solidFill>
        </p:spPr>
        <p:txBody>
          <a:bodyPr wrap="square" lIns="0" tIns="0" rIns="0" bIns="0" rtlCol="0"/>
          <a:lstStyle/>
          <a:p>
            <a:endParaRPr>
              <a:solidFill>
                <a:prstClr val="black"/>
              </a:solidFill>
            </a:endParaRPr>
          </a:p>
        </p:txBody>
      </p:sp>
      <p:sp>
        <p:nvSpPr>
          <p:cNvPr id="10" name="object 10"/>
          <p:cNvSpPr/>
          <p:nvPr/>
        </p:nvSpPr>
        <p:spPr>
          <a:xfrm>
            <a:off x="4535042" y="4556886"/>
            <a:ext cx="34290" cy="34290"/>
          </a:xfrm>
          <a:custGeom>
            <a:avLst/>
            <a:gdLst/>
            <a:ahLst/>
            <a:cxnLst/>
            <a:rect l="l" t="t" r="r" b="b"/>
            <a:pathLst>
              <a:path w="34289" h="34289">
                <a:moveTo>
                  <a:pt x="26416" y="0"/>
                </a:moveTo>
                <a:lnTo>
                  <a:pt x="7620" y="0"/>
                </a:lnTo>
                <a:lnTo>
                  <a:pt x="0" y="7620"/>
                </a:lnTo>
                <a:lnTo>
                  <a:pt x="0" y="26289"/>
                </a:lnTo>
                <a:lnTo>
                  <a:pt x="7620" y="33909"/>
                </a:lnTo>
                <a:lnTo>
                  <a:pt x="26416" y="33909"/>
                </a:lnTo>
                <a:lnTo>
                  <a:pt x="34036" y="26289"/>
                </a:lnTo>
                <a:lnTo>
                  <a:pt x="34036" y="7620"/>
                </a:lnTo>
                <a:lnTo>
                  <a:pt x="26416" y="0"/>
                </a:lnTo>
                <a:close/>
              </a:path>
            </a:pathLst>
          </a:custGeom>
          <a:solidFill>
            <a:srgbClr val="5B9BD4"/>
          </a:solidFill>
        </p:spPr>
        <p:txBody>
          <a:bodyPr wrap="square" lIns="0" tIns="0" rIns="0" bIns="0" rtlCol="0"/>
          <a:lstStyle/>
          <a:p>
            <a:endParaRPr>
              <a:solidFill>
                <a:prstClr val="black"/>
              </a:solidFill>
            </a:endParaRPr>
          </a:p>
        </p:txBody>
      </p:sp>
      <p:sp>
        <p:nvSpPr>
          <p:cNvPr id="11" name="object 11"/>
          <p:cNvSpPr/>
          <p:nvPr/>
        </p:nvSpPr>
        <p:spPr>
          <a:xfrm>
            <a:off x="4675378" y="4460747"/>
            <a:ext cx="67945" cy="67945"/>
          </a:xfrm>
          <a:custGeom>
            <a:avLst/>
            <a:gdLst/>
            <a:ahLst/>
            <a:cxnLst/>
            <a:rect l="l" t="t" r="r" b="b"/>
            <a:pathLst>
              <a:path w="67945" h="67945">
                <a:moveTo>
                  <a:pt x="33909" y="0"/>
                </a:moveTo>
                <a:lnTo>
                  <a:pt x="20734" y="2674"/>
                </a:lnTo>
                <a:lnTo>
                  <a:pt x="9953" y="9969"/>
                </a:lnTo>
                <a:lnTo>
                  <a:pt x="2672" y="20788"/>
                </a:lnTo>
                <a:lnTo>
                  <a:pt x="0" y="34035"/>
                </a:lnTo>
                <a:lnTo>
                  <a:pt x="2672" y="47210"/>
                </a:lnTo>
                <a:lnTo>
                  <a:pt x="9953" y="57991"/>
                </a:lnTo>
                <a:lnTo>
                  <a:pt x="20734" y="65272"/>
                </a:lnTo>
                <a:lnTo>
                  <a:pt x="33909" y="67944"/>
                </a:lnTo>
                <a:lnTo>
                  <a:pt x="47156" y="65272"/>
                </a:lnTo>
                <a:lnTo>
                  <a:pt x="57975" y="57991"/>
                </a:lnTo>
                <a:lnTo>
                  <a:pt x="65270" y="47210"/>
                </a:lnTo>
                <a:lnTo>
                  <a:pt x="67945" y="34035"/>
                </a:lnTo>
                <a:lnTo>
                  <a:pt x="65270" y="20788"/>
                </a:lnTo>
                <a:lnTo>
                  <a:pt x="57975" y="9969"/>
                </a:lnTo>
                <a:lnTo>
                  <a:pt x="47156" y="2674"/>
                </a:lnTo>
                <a:lnTo>
                  <a:pt x="33909" y="0"/>
                </a:lnTo>
                <a:close/>
              </a:path>
            </a:pathLst>
          </a:custGeom>
          <a:solidFill>
            <a:srgbClr val="5B9BD4"/>
          </a:solidFill>
        </p:spPr>
        <p:txBody>
          <a:bodyPr wrap="square" lIns="0" tIns="0" rIns="0" bIns="0" rtlCol="0"/>
          <a:lstStyle/>
          <a:p>
            <a:endParaRPr>
              <a:solidFill>
                <a:prstClr val="black"/>
              </a:solidFill>
            </a:endParaRPr>
          </a:p>
        </p:txBody>
      </p:sp>
      <p:sp>
        <p:nvSpPr>
          <p:cNvPr id="12" name="object 12"/>
          <p:cNvSpPr/>
          <p:nvPr/>
        </p:nvSpPr>
        <p:spPr>
          <a:xfrm>
            <a:off x="4845939" y="4349496"/>
            <a:ext cx="102235" cy="102235"/>
          </a:xfrm>
          <a:custGeom>
            <a:avLst/>
            <a:gdLst/>
            <a:ahLst/>
            <a:cxnLst/>
            <a:rect l="l" t="t" r="r" b="b"/>
            <a:pathLst>
              <a:path w="102235" h="102235">
                <a:moveTo>
                  <a:pt x="50926" y="0"/>
                </a:moveTo>
                <a:lnTo>
                  <a:pt x="31128" y="3992"/>
                </a:lnTo>
                <a:lnTo>
                  <a:pt x="14938" y="14890"/>
                </a:lnTo>
                <a:lnTo>
                  <a:pt x="4010" y="31075"/>
                </a:lnTo>
                <a:lnTo>
                  <a:pt x="0" y="50926"/>
                </a:lnTo>
                <a:lnTo>
                  <a:pt x="4010" y="70725"/>
                </a:lnTo>
                <a:lnTo>
                  <a:pt x="14938" y="86915"/>
                </a:lnTo>
                <a:lnTo>
                  <a:pt x="31128" y="97843"/>
                </a:lnTo>
                <a:lnTo>
                  <a:pt x="50926" y="101853"/>
                </a:lnTo>
                <a:lnTo>
                  <a:pt x="70778" y="97843"/>
                </a:lnTo>
                <a:lnTo>
                  <a:pt x="86963" y="86915"/>
                </a:lnTo>
                <a:lnTo>
                  <a:pt x="97861" y="70725"/>
                </a:lnTo>
                <a:lnTo>
                  <a:pt x="101853" y="50926"/>
                </a:lnTo>
                <a:lnTo>
                  <a:pt x="97861" y="31075"/>
                </a:lnTo>
                <a:lnTo>
                  <a:pt x="86963" y="14890"/>
                </a:lnTo>
                <a:lnTo>
                  <a:pt x="70778" y="3992"/>
                </a:lnTo>
                <a:lnTo>
                  <a:pt x="50926" y="0"/>
                </a:lnTo>
                <a:close/>
              </a:path>
            </a:pathLst>
          </a:custGeom>
          <a:solidFill>
            <a:srgbClr val="5B9BD4"/>
          </a:solidFill>
        </p:spPr>
        <p:txBody>
          <a:bodyPr wrap="square" lIns="0" tIns="0" rIns="0" bIns="0" rtlCol="0"/>
          <a:lstStyle/>
          <a:p>
            <a:endParaRPr>
              <a:solidFill>
                <a:prstClr val="black"/>
              </a:solidFill>
            </a:endParaRPr>
          </a:p>
        </p:txBody>
      </p:sp>
      <p:sp>
        <p:nvSpPr>
          <p:cNvPr id="13" name="object 13"/>
          <p:cNvSpPr/>
          <p:nvPr/>
        </p:nvSpPr>
        <p:spPr>
          <a:xfrm>
            <a:off x="4948453" y="3827355"/>
            <a:ext cx="970280" cy="611505"/>
          </a:xfrm>
          <a:custGeom>
            <a:avLst/>
            <a:gdLst/>
            <a:ahLst/>
            <a:cxnLst/>
            <a:rect l="l" t="t" r="r" b="b"/>
            <a:pathLst>
              <a:path w="970279" h="611504">
                <a:moveTo>
                  <a:pt x="87477" y="201211"/>
                </a:moveTo>
                <a:lnTo>
                  <a:pt x="88660" y="159562"/>
                </a:lnTo>
                <a:lnTo>
                  <a:pt x="104352" y="121705"/>
                </a:lnTo>
                <a:lnTo>
                  <a:pt x="132419" y="90029"/>
                </a:lnTo>
                <a:lnTo>
                  <a:pt x="170728" y="66924"/>
                </a:lnTo>
                <a:lnTo>
                  <a:pt x="217144" y="54780"/>
                </a:lnTo>
                <a:lnTo>
                  <a:pt x="242395" y="53665"/>
                </a:lnTo>
                <a:lnTo>
                  <a:pt x="267325" y="56145"/>
                </a:lnTo>
                <a:lnTo>
                  <a:pt x="291421" y="62103"/>
                </a:lnTo>
                <a:lnTo>
                  <a:pt x="314172" y="71417"/>
                </a:lnTo>
                <a:lnTo>
                  <a:pt x="344328" y="39927"/>
                </a:lnTo>
                <a:lnTo>
                  <a:pt x="384831" y="21427"/>
                </a:lnTo>
                <a:lnTo>
                  <a:pt x="430454" y="17285"/>
                </a:lnTo>
                <a:lnTo>
                  <a:pt x="475970" y="28872"/>
                </a:lnTo>
                <a:lnTo>
                  <a:pt x="483494" y="32611"/>
                </a:lnTo>
                <a:lnTo>
                  <a:pt x="490638" y="36778"/>
                </a:lnTo>
                <a:lnTo>
                  <a:pt x="497401" y="41374"/>
                </a:lnTo>
                <a:lnTo>
                  <a:pt x="503783" y="46398"/>
                </a:lnTo>
                <a:lnTo>
                  <a:pt x="527679" y="20073"/>
                </a:lnTo>
                <a:lnTo>
                  <a:pt x="560361" y="4202"/>
                </a:lnTo>
                <a:lnTo>
                  <a:pt x="597616" y="0"/>
                </a:lnTo>
                <a:lnTo>
                  <a:pt x="635228" y="8679"/>
                </a:lnTo>
                <a:lnTo>
                  <a:pt x="644904" y="13452"/>
                </a:lnTo>
                <a:lnTo>
                  <a:pt x="653865" y="19141"/>
                </a:lnTo>
                <a:lnTo>
                  <a:pt x="662017" y="25663"/>
                </a:lnTo>
                <a:lnTo>
                  <a:pt x="669264" y="32936"/>
                </a:lnTo>
                <a:lnTo>
                  <a:pt x="703258" y="10015"/>
                </a:lnTo>
                <a:lnTo>
                  <a:pt x="743479" y="345"/>
                </a:lnTo>
                <a:lnTo>
                  <a:pt x="785010" y="4272"/>
                </a:lnTo>
                <a:lnTo>
                  <a:pt x="822934" y="22141"/>
                </a:lnTo>
                <a:lnTo>
                  <a:pt x="836189" y="33567"/>
                </a:lnTo>
                <a:lnTo>
                  <a:pt x="846873" y="46684"/>
                </a:lnTo>
                <a:lnTo>
                  <a:pt x="854795" y="61182"/>
                </a:lnTo>
                <a:lnTo>
                  <a:pt x="859764" y="76751"/>
                </a:lnTo>
                <a:lnTo>
                  <a:pt x="902223" y="95103"/>
                </a:lnTo>
                <a:lnTo>
                  <a:pt x="932170" y="124979"/>
                </a:lnTo>
                <a:lnTo>
                  <a:pt x="946900" y="162333"/>
                </a:lnTo>
                <a:lnTo>
                  <a:pt x="943711" y="203116"/>
                </a:lnTo>
                <a:lnTo>
                  <a:pt x="942314" y="207688"/>
                </a:lnTo>
                <a:lnTo>
                  <a:pt x="940409" y="212133"/>
                </a:lnTo>
                <a:lnTo>
                  <a:pt x="938250" y="216578"/>
                </a:lnTo>
                <a:lnTo>
                  <a:pt x="961386" y="253337"/>
                </a:lnTo>
                <a:lnTo>
                  <a:pt x="969691" y="293022"/>
                </a:lnTo>
                <a:lnTo>
                  <a:pt x="963633" y="332616"/>
                </a:lnTo>
                <a:lnTo>
                  <a:pt x="943683" y="369100"/>
                </a:lnTo>
                <a:lnTo>
                  <a:pt x="910310" y="399458"/>
                </a:lnTo>
                <a:lnTo>
                  <a:pt x="858321" y="421693"/>
                </a:lnTo>
                <a:lnTo>
                  <a:pt x="839190" y="425112"/>
                </a:lnTo>
                <a:lnTo>
                  <a:pt x="828609" y="468362"/>
                </a:lnTo>
                <a:lnTo>
                  <a:pt x="800455" y="503551"/>
                </a:lnTo>
                <a:lnTo>
                  <a:pt x="758965" y="527143"/>
                </a:lnTo>
                <a:lnTo>
                  <a:pt x="708380" y="535602"/>
                </a:lnTo>
                <a:lnTo>
                  <a:pt x="690534" y="534374"/>
                </a:lnTo>
                <a:lnTo>
                  <a:pt x="673153" y="531110"/>
                </a:lnTo>
                <a:lnTo>
                  <a:pt x="656463" y="525869"/>
                </a:lnTo>
                <a:lnTo>
                  <a:pt x="640689" y="518711"/>
                </a:lnTo>
                <a:lnTo>
                  <a:pt x="619415" y="556190"/>
                </a:lnTo>
                <a:lnTo>
                  <a:pt x="586778" y="585068"/>
                </a:lnTo>
                <a:lnTo>
                  <a:pt x="545893" y="603906"/>
                </a:lnTo>
                <a:lnTo>
                  <a:pt x="499875" y="611265"/>
                </a:lnTo>
                <a:lnTo>
                  <a:pt x="451840" y="605706"/>
                </a:lnTo>
                <a:lnTo>
                  <a:pt x="427555" y="597352"/>
                </a:lnTo>
                <a:lnTo>
                  <a:pt x="405485" y="585640"/>
                </a:lnTo>
                <a:lnTo>
                  <a:pt x="386081" y="570880"/>
                </a:lnTo>
                <a:lnTo>
                  <a:pt x="369798" y="553382"/>
                </a:lnTo>
                <a:lnTo>
                  <a:pt x="327122" y="569232"/>
                </a:lnTo>
                <a:lnTo>
                  <a:pt x="282647" y="574690"/>
                </a:lnTo>
                <a:lnTo>
                  <a:pt x="238638" y="570241"/>
                </a:lnTo>
                <a:lnTo>
                  <a:pt x="197360" y="556374"/>
                </a:lnTo>
                <a:lnTo>
                  <a:pt x="161077" y="533574"/>
                </a:lnTo>
                <a:lnTo>
                  <a:pt x="132054" y="502328"/>
                </a:lnTo>
                <a:lnTo>
                  <a:pt x="131419" y="501439"/>
                </a:lnTo>
                <a:lnTo>
                  <a:pt x="130784" y="500550"/>
                </a:lnTo>
                <a:lnTo>
                  <a:pt x="130276" y="499661"/>
                </a:lnTo>
                <a:lnTo>
                  <a:pt x="91521" y="496907"/>
                </a:lnTo>
                <a:lnTo>
                  <a:pt x="58171" y="482199"/>
                </a:lnTo>
                <a:lnTo>
                  <a:pt x="33728" y="457870"/>
                </a:lnTo>
                <a:lnTo>
                  <a:pt x="21691" y="426255"/>
                </a:lnTo>
                <a:lnTo>
                  <a:pt x="21484" y="407975"/>
                </a:lnTo>
                <a:lnTo>
                  <a:pt x="25850" y="390314"/>
                </a:lnTo>
                <a:lnTo>
                  <a:pt x="34549" y="373891"/>
                </a:lnTo>
                <a:lnTo>
                  <a:pt x="47345" y="359326"/>
                </a:lnTo>
                <a:lnTo>
                  <a:pt x="18530" y="337061"/>
                </a:lnTo>
                <a:lnTo>
                  <a:pt x="2371" y="307986"/>
                </a:lnTo>
                <a:lnTo>
                  <a:pt x="0" y="275816"/>
                </a:lnTo>
                <a:lnTo>
                  <a:pt x="12547" y="244264"/>
                </a:lnTo>
                <a:lnTo>
                  <a:pt x="26421" y="228459"/>
                </a:lnTo>
                <a:lnTo>
                  <a:pt x="43916" y="216023"/>
                </a:lnTo>
                <a:lnTo>
                  <a:pt x="64267" y="207420"/>
                </a:lnTo>
                <a:lnTo>
                  <a:pt x="86715" y="203116"/>
                </a:lnTo>
                <a:lnTo>
                  <a:pt x="87477" y="201211"/>
                </a:lnTo>
                <a:close/>
              </a:path>
            </a:pathLst>
          </a:custGeom>
          <a:ln w="12192">
            <a:solidFill>
              <a:srgbClr val="41709C"/>
            </a:solidFill>
          </a:ln>
        </p:spPr>
        <p:txBody>
          <a:bodyPr wrap="square" lIns="0" tIns="0" rIns="0" bIns="0" rtlCol="0"/>
          <a:lstStyle/>
          <a:p>
            <a:endParaRPr>
              <a:solidFill>
                <a:prstClr val="black"/>
              </a:solidFill>
            </a:endParaRPr>
          </a:p>
        </p:txBody>
      </p:sp>
      <p:sp>
        <p:nvSpPr>
          <p:cNvPr id="14" name="object 14"/>
          <p:cNvSpPr/>
          <p:nvPr/>
        </p:nvSpPr>
        <p:spPr>
          <a:xfrm>
            <a:off x="4535042" y="4556886"/>
            <a:ext cx="34290" cy="34290"/>
          </a:xfrm>
          <a:custGeom>
            <a:avLst/>
            <a:gdLst/>
            <a:ahLst/>
            <a:cxnLst/>
            <a:rect l="l" t="t" r="r" b="b"/>
            <a:pathLst>
              <a:path w="34289" h="34289">
                <a:moveTo>
                  <a:pt x="34036" y="16891"/>
                </a:moveTo>
                <a:lnTo>
                  <a:pt x="34036" y="26289"/>
                </a:lnTo>
                <a:lnTo>
                  <a:pt x="26416" y="33909"/>
                </a:lnTo>
                <a:lnTo>
                  <a:pt x="17018" y="33909"/>
                </a:lnTo>
                <a:lnTo>
                  <a:pt x="7620" y="33909"/>
                </a:lnTo>
                <a:lnTo>
                  <a:pt x="0" y="26289"/>
                </a:lnTo>
                <a:lnTo>
                  <a:pt x="0" y="16891"/>
                </a:lnTo>
                <a:lnTo>
                  <a:pt x="0" y="7620"/>
                </a:lnTo>
                <a:lnTo>
                  <a:pt x="7620" y="0"/>
                </a:lnTo>
                <a:lnTo>
                  <a:pt x="17018" y="0"/>
                </a:lnTo>
                <a:lnTo>
                  <a:pt x="26416" y="0"/>
                </a:lnTo>
                <a:lnTo>
                  <a:pt x="34036" y="7620"/>
                </a:lnTo>
                <a:lnTo>
                  <a:pt x="34036" y="16891"/>
                </a:lnTo>
                <a:close/>
              </a:path>
            </a:pathLst>
          </a:custGeom>
          <a:ln w="12192">
            <a:solidFill>
              <a:srgbClr val="41709C"/>
            </a:solidFill>
          </a:ln>
        </p:spPr>
        <p:txBody>
          <a:bodyPr wrap="square" lIns="0" tIns="0" rIns="0" bIns="0" rtlCol="0"/>
          <a:lstStyle/>
          <a:p>
            <a:endParaRPr>
              <a:solidFill>
                <a:prstClr val="black"/>
              </a:solidFill>
            </a:endParaRPr>
          </a:p>
        </p:txBody>
      </p:sp>
      <p:sp>
        <p:nvSpPr>
          <p:cNvPr id="15" name="object 15"/>
          <p:cNvSpPr/>
          <p:nvPr/>
        </p:nvSpPr>
        <p:spPr>
          <a:xfrm>
            <a:off x="4675378" y="4460747"/>
            <a:ext cx="67945" cy="67945"/>
          </a:xfrm>
          <a:custGeom>
            <a:avLst/>
            <a:gdLst/>
            <a:ahLst/>
            <a:cxnLst/>
            <a:rect l="l" t="t" r="r" b="b"/>
            <a:pathLst>
              <a:path w="67945" h="67945">
                <a:moveTo>
                  <a:pt x="67945" y="34035"/>
                </a:moveTo>
                <a:lnTo>
                  <a:pt x="65270" y="47210"/>
                </a:lnTo>
                <a:lnTo>
                  <a:pt x="57975" y="57991"/>
                </a:lnTo>
                <a:lnTo>
                  <a:pt x="47156" y="65272"/>
                </a:lnTo>
                <a:lnTo>
                  <a:pt x="33909" y="67944"/>
                </a:lnTo>
                <a:lnTo>
                  <a:pt x="20734" y="65272"/>
                </a:lnTo>
                <a:lnTo>
                  <a:pt x="9953" y="57991"/>
                </a:lnTo>
                <a:lnTo>
                  <a:pt x="2672" y="47210"/>
                </a:lnTo>
                <a:lnTo>
                  <a:pt x="0" y="34035"/>
                </a:lnTo>
                <a:lnTo>
                  <a:pt x="2672" y="20788"/>
                </a:lnTo>
                <a:lnTo>
                  <a:pt x="9953" y="9969"/>
                </a:lnTo>
                <a:lnTo>
                  <a:pt x="20734" y="2674"/>
                </a:lnTo>
                <a:lnTo>
                  <a:pt x="33909" y="0"/>
                </a:lnTo>
                <a:lnTo>
                  <a:pt x="47156" y="2674"/>
                </a:lnTo>
                <a:lnTo>
                  <a:pt x="57975" y="9969"/>
                </a:lnTo>
                <a:lnTo>
                  <a:pt x="65270" y="20788"/>
                </a:lnTo>
                <a:lnTo>
                  <a:pt x="67945" y="34035"/>
                </a:lnTo>
                <a:close/>
              </a:path>
            </a:pathLst>
          </a:custGeom>
          <a:ln w="12192">
            <a:solidFill>
              <a:srgbClr val="41709C"/>
            </a:solidFill>
          </a:ln>
        </p:spPr>
        <p:txBody>
          <a:bodyPr wrap="square" lIns="0" tIns="0" rIns="0" bIns="0" rtlCol="0"/>
          <a:lstStyle/>
          <a:p>
            <a:endParaRPr>
              <a:solidFill>
                <a:prstClr val="black"/>
              </a:solidFill>
            </a:endParaRPr>
          </a:p>
        </p:txBody>
      </p:sp>
      <p:sp>
        <p:nvSpPr>
          <p:cNvPr id="16" name="object 16"/>
          <p:cNvSpPr/>
          <p:nvPr/>
        </p:nvSpPr>
        <p:spPr>
          <a:xfrm>
            <a:off x="4845939" y="4349496"/>
            <a:ext cx="102235" cy="102235"/>
          </a:xfrm>
          <a:custGeom>
            <a:avLst/>
            <a:gdLst/>
            <a:ahLst/>
            <a:cxnLst/>
            <a:rect l="l" t="t" r="r" b="b"/>
            <a:pathLst>
              <a:path w="102235" h="102235">
                <a:moveTo>
                  <a:pt x="101853" y="50926"/>
                </a:moveTo>
                <a:lnTo>
                  <a:pt x="97861" y="70725"/>
                </a:lnTo>
                <a:lnTo>
                  <a:pt x="86963" y="86915"/>
                </a:lnTo>
                <a:lnTo>
                  <a:pt x="70778" y="97843"/>
                </a:lnTo>
                <a:lnTo>
                  <a:pt x="50926" y="101853"/>
                </a:lnTo>
                <a:lnTo>
                  <a:pt x="31128" y="97843"/>
                </a:lnTo>
                <a:lnTo>
                  <a:pt x="14938" y="86915"/>
                </a:lnTo>
                <a:lnTo>
                  <a:pt x="4010" y="70725"/>
                </a:lnTo>
                <a:lnTo>
                  <a:pt x="0" y="50926"/>
                </a:lnTo>
                <a:lnTo>
                  <a:pt x="4010" y="31075"/>
                </a:lnTo>
                <a:lnTo>
                  <a:pt x="14938" y="14890"/>
                </a:lnTo>
                <a:lnTo>
                  <a:pt x="31128" y="3992"/>
                </a:lnTo>
                <a:lnTo>
                  <a:pt x="50926" y="0"/>
                </a:lnTo>
                <a:lnTo>
                  <a:pt x="70778" y="3992"/>
                </a:lnTo>
                <a:lnTo>
                  <a:pt x="86963" y="14890"/>
                </a:lnTo>
                <a:lnTo>
                  <a:pt x="97861" y="31075"/>
                </a:lnTo>
                <a:lnTo>
                  <a:pt x="101853" y="50926"/>
                </a:lnTo>
                <a:close/>
              </a:path>
            </a:pathLst>
          </a:custGeom>
          <a:ln w="12192">
            <a:solidFill>
              <a:srgbClr val="41709C"/>
            </a:solidFill>
          </a:ln>
        </p:spPr>
        <p:txBody>
          <a:bodyPr wrap="square" lIns="0" tIns="0" rIns="0" bIns="0" rtlCol="0"/>
          <a:lstStyle/>
          <a:p>
            <a:endParaRPr>
              <a:solidFill>
                <a:prstClr val="black"/>
              </a:solidFill>
            </a:endParaRPr>
          </a:p>
        </p:txBody>
      </p:sp>
      <p:sp>
        <p:nvSpPr>
          <p:cNvPr id="17" name="object 17"/>
          <p:cNvSpPr/>
          <p:nvPr/>
        </p:nvSpPr>
        <p:spPr>
          <a:xfrm>
            <a:off x="4996941" y="4184269"/>
            <a:ext cx="57150" cy="11430"/>
          </a:xfrm>
          <a:custGeom>
            <a:avLst/>
            <a:gdLst/>
            <a:ahLst/>
            <a:cxnLst/>
            <a:rect l="l" t="t" r="r" b="b"/>
            <a:pathLst>
              <a:path w="57150" h="11429">
                <a:moveTo>
                  <a:pt x="56769" y="11302"/>
                </a:moveTo>
                <a:lnTo>
                  <a:pt x="41951" y="11287"/>
                </a:lnTo>
                <a:lnTo>
                  <a:pt x="27384" y="9366"/>
                </a:lnTo>
                <a:lnTo>
                  <a:pt x="13317" y="5587"/>
                </a:lnTo>
                <a:lnTo>
                  <a:pt x="0" y="0"/>
                </a:lnTo>
              </a:path>
            </a:pathLst>
          </a:custGeom>
          <a:ln w="12191">
            <a:solidFill>
              <a:srgbClr val="41709C"/>
            </a:solidFill>
          </a:ln>
        </p:spPr>
        <p:txBody>
          <a:bodyPr wrap="square" lIns="0" tIns="0" rIns="0" bIns="0" rtlCol="0"/>
          <a:lstStyle/>
          <a:p>
            <a:endParaRPr>
              <a:solidFill>
                <a:prstClr val="black"/>
              </a:solidFill>
            </a:endParaRPr>
          </a:p>
        </p:txBody>
      </p:sp>
      <p:sp>
        <p:nvSpPr>
          <p:cNvPr id="18" name="object 18"/>
          <p:cNvSpPr/>
          <p:nvPr/>
        </p:nvSpPr>
        <p:spPr>
          <a:xfrm>
            <a:off x="5078984" y="4318889"/>
            <a:ext cx="25400" cy="5715"/>
          </a:xfrm>
          <a:custGeom>
            <a:avLst/>
            <a:gdLst/>
            <a:ahLst/>
            <a:cxnLst/>
            <a:rect l="l" t="t" r="r" b="b"/>
            <a:pathLst>
              <a:path w="25400" h="5714">
                <a:moveTo>
                  <a:pt x="24891" y="0"/>
                </a:moveTo>
                <a:lnTo>
                  <a:pt x="18823" y="1906"/>
                </a:lnTo>
                <a:lnTo>
                  <a:pt x="12636" y="3444"/>
                </a:lnTo>
                <a:lnTo>
                  <a:pt x="6353" y="4625"/>
                </a:lnTo>
                <a:lnTo>
                  <a:pt x="0" y="5460"/>
                </a:lnTo>
              </a:path>
            </a:pathLst>
          </a:custGeom>
          <a:ln w="12192">
            <a:solidFill>
              <a:srgbClr val="41709C"/>
            </a:solidFill>
          </a:ln>
        </p:spPr>
        <p:txBody>
          <a:bodyPr wrap="square" lIns="0" tIns="0" rIns="0" bIns="0" rtlCol="0"/>
          <a:lstStyle/>
          <a:p>
            <a:endParaRPr>
              <a:solidFill>
                <a:prstClr val="black"/>
              </a:solidFill>
            </a:endParaRPr>
          </a:p>
        </p:txBody>
      </p:sp>
      <p:sp>
        <p:nvSpPr>
          <p:cNvPr id="19" name="object 19"/>
          <p:cNvSpPr/>
          <p:nvPr/>
        </p:nvSpPr>
        <p:spPr>
          <a:xfrm>
            <a:off x="5303139" y="4353559"/>
            <a:ext cx="15240" cy="24765"/>
          </a:xfrm>
          <a:custGeom>
            <a:avLst/>
            <a:gdLst/>
            <a:ahLst/>
            <a:cxnLst/>
            <a:rect l="l" t="t" r="r" b="b"/>
            <a:pathLst>
              <a:path w="15239" h="24764">
                <a:moveTo>
                  <a:pt x="14986" y="24638"/>
                </a:moveTo>
                <a:lnTo>
                  <a:pt x="10679" y="18734"/>
                </a:lnTo>
                <a:lnTo>
                  <a:pt x="6731" y="12652"/>
                </a:lnTo>
                <a:lnTo>
                  <a:pt x="3163" y="6403"/>
                </a:lnTo>
                <a:lnTo>
                  <a:pt x="0" y="0"/>
                </a:lnTo>
              </a:path>
            </a:pathLst>
          </a:custGeom>
          <a:ln w="12192">
            <a:solidFill>
              <a:srgbClr val="41709C"/>
            </a:solidFill>
          </a:ln>
        </p:spPr>
        <p:txBody>
          <a:bodyPr wrap="square" lIns="0" tIns="0" rIns="0" bIns="0" rtlCol="0"/>
          <a:lstStyle/>
          <a:p>
            <a:endParaRPr>
              <a:solidFill>
                <a:prstClr val="black"/>
              </a:solidFill>
            </a:endParaRPr>
          </a:p>
        </p:txBody>
      </p:sp>
      <p:sp>
        <p:nvSpPr>
          <p:cNvPr id="20" name="object 20"/>
          <p:cNvSpPr/>
          <p:nvPr/>
        </p:nvSpPr>
        <p:spPr>
          <a:xfrm>
            <a:off x="5589270" y="4316857"/>
            <a:ext cx="6350" cy="27305"/>
          </a:xfrm>
          <a:custGeom>
            <a:avLst/>
            <a:gdLst/>
            <a:ahLst/>
            <a:cxnLst/>
            <a:rect l="l" t="t" r="r" b="b"/>
            <a:pathLst>
              <a:path w="6350" h="27304">
                <a:moveTo>
                  <a:pt x="5968" y="0"/>
                </a:moveTo>
                <a:lnTo>
                  <a:pt x="5089" y="6834"/>
                </a:lnTo>
                <a:lnTo>
                  <a:pt x="3794" y="13620"/>
                </a:lnTo>
                <a:lnTo>
                  <a:pt x="2093" y="20359"/>
                </a:lnTo>
                <a:lnTo>
                  <a:pt x="0" y="27050"/>
                </a:lnTo>
              </a:path>
            </a:pathLst>
          </a:custGeom>
          <a:ln w="12192">
            <a:solidFill>
              <a:srgbClr val="41709C"/>
            </a:solidFill>
          </a:ln>
        </p:spPr>
        <p:txBody>
          <a:bodyPr wrap="square" lIns="0" tIns="0" rIns="0" bIns="0" rtlCol="0"/>
          <a:lstStyle/>
          <a:p>
            <a:endParaRPr>
              <a:solidFill>
                <a:prstClr val="black"/>
              </a:solidFill>
            </a:endParaRPr>
          </a:p>
        </p:txBody>
      </p:sp>
      <p:sp>
        <p:nvSpPr>
          <p:cNvPr id="21" name="object 21"/>
          <p:cNvSpPr/>
          <p:nvPr/>
        </p:nvSpPr>
        <p:spPr>
          <a:xfrm>
            <a:off x="5714110" y="4149978"/>
            <a:ext cx="73025" cy="100965"/>
          </a:xfrm>
          <a:custGeom>
            <a:avLst/>
            <a:gdLst/>
            <a:ahLst/>
            <a:cxnLst/>
            <a:rect l="l" t="t" r="r" b="b"/>
            <a:pathLst>
              <a:path w="73025" h="100964">
                <a:moveTo>
                  <a:pt x="0" y="0"/>
                </a:moveTo>
                <a:lnTo>
                  <a:pt x="30483" y="17668"/>
                </a:lnTo>
                <a:lnTo>
                  <a:pt x="53562" y="41433"/>
                </a:lnTo>
                <a:lnTo>
                  <a:pt x="68115" y="69723"/>
                </a:lnTo>
                <a:lnTo>
                  <a:pt x="73025" y="100965"/>
                </a:lnTo>
              </a:path>
            </a:pathLst>
          </a:custGeom>
          <a:ln w="12192">
            <a:solidFill>
              <a:srgbClr val="41709C"/>
            </a:solidFill>
          </a:ln>
        </p:spPr>
        <p:txBody>
          <a:bodyPr wrap="square" lIns="0" tIns="0" rIns="0" bIns="0" rtlCol="0"/>
          <a:lstStyle/>
          <a:p>
            <a:endParaRPr>
              <a:solidFill>
                <a:prstClr val="black"/>
              </a:solidFill>
            </a:endParaRPr>
          </a:p>
        </p:txBody>
      </p:sp>
      <p:sp>
        <p:nvSpPr>
          <p:cNvPr id="22" name="object 22"/>
          <p:cNvSpPr/>
          <p:nvPr/>
        </p:nvSpPr>
        <p:spPr>
          <a:xfrm>
            <a:off x="5853810" y="4042409"/>
            <a:ext cx="32384" cy="38100"/>
          </a:xfrm>
          <a:custGeom>
            <a:avLst/>
            <a:gdLst/>
            <a:ahLst/>
            <a:cxnLst/>
            <a:rect l="l" t="t" r="r" b="b"/>
            <a:pathLst>
              <a:path w="32385" h="38100">
                <a:moveTo>
                  <a:pt x="32384" y="0"/>
                </a:moveTo>
                <a:lnTo>
                  <a:pt x="26235" y="10628"/>
                </a:lnTo>
                <a:lnTo>
                  <a:pt x="18716" y="20542"/>
                </a:lnTo>
                <a:lnTo>
                  <a:pt x="9935" y="29646"/>
                </a:lnTo>
                <a:lnTo>
                  <a:pt x="0" y="37846"/>
                </a:lnTo>
              </a:path>
            </a:pathLst>
          </a:custGeom>
          <a:ln w="12192">
            <a:solidFill>
              <a:srgbClr val="41709C"/>
            </a:solidFill>
          </a:ln>
        </p:spPr>
        <p:txBody>
          <a:bodyPr wrap="square" lIns="0" tIns="0" rIns="0" bIns="0" rtlCol="0"/>
          <a:lstStyle/>
          <a:p>
            <a:endParaRPr>
              <a:solidFill>
                <a:prstClr val="black"/>
              </a:solidFill>
            </a:endParaRPr>
          </a:p>
        </p:txBody>
      </p:sp>
      <p:sp>
        <p:nvSpPr>
          <p:cNvPr id="23" name="object 23"/>
          <p:cNvSpPr/>
          <p:nvPr/>
        </p:nvSpPr>
        <p:spPr>
          <a:xfrm>
            <a:off x="5808345" y="3901947"/>
            <a:ext cx="1905" cy="18415"/>
          </a:xfrm>
          <a:custGeom>
            <a:avLst/>
            <a:gdLst/>
            <a:ahLst/>
            <a:cxnLst/>
            <a:rect l="l" t="t" r="r" b="b"/>
            <a:pathLst>
              <a:path w="1904" h="18414">
                <a:moveTo>
                  <a:pt x="0" y="0"/>
                </a:moveTo>
                <a:lnTo>
                  <a:pt x="1142" y="5969"/>
                </a:lnTo>
                <a:lnTo>
                  <a:pt x="1777" y="11938"/>
                </a:lnTo>
                <a:lnTo>
                  <a:pt x="1650" y="17907"/>
                </a:lnTo>
              </a:path>
            </a:pathLst>
          </a:custGeom>
          <a:ln w="12191">
            <a:solidFill>
              <a:srgbClr val="41709C"/>
            </a:solidFill>
          </a:ln>
        </p:spPr>
        <p:txBody>
          <a:bodyPr wrap="square" lIns="0" tIns="0" rIns="0" bIns="0" rtlCol="0"/>
          <a:lstStyle/>
          <a:p>
            <a:endParaRPr>
              <a:solidFill>
                <a:prstClr val="black"/>
              </a:solidFill>
            </a:endParaRPr>
          </a:p>
        </p:txBody>
      </p:sp>
      <p:sp>
        <p:nvSpPr>
          <p:cNvPr id="24" name="object 24"/>
          <p:cNvSpPr/>
          <p:nvPr/>
        </p:nvSpPr>
        <p:spPr>
          <a:xfrm>
            <a:off x="5600827" y="3858386"/>
            <a:ext cx="17145" cy="22860"/>
          </a:xfrm>
          <a:custGeom>
            <a:avLst/>
            <a:gdLst/>
            <a:ahLst/>
            <a:cxnLst/>
            <a:rect l="l" t="t" r="r" b="b"/>
            <a:pathLst>
              <a:path w="17145" h="22860">
                <a:moveTo>
                  <a:pt x="0" y="22733"/>
                </a:moveTo>
                <a:lnTo>
                  <a:pt x="3421" y="16662"/>
                </a:lnTo>
                <a:lnTo>
                  <a:pt x="7366" y="10842"/>
                </a:lnTo>
                <a:lnTo>
                  <a:pt x="11787" y="5284"/>
                </a:lnTo>
                <a:lnTo>
                  <a:pt x="16637" y="0"/>
                </a:lnTo>
              </a:path>
            </a:pathLst>
          </a:custGeom>
          <a:ln w="12192">
            <a:solidFill>
              <a:srgbClr val="41709C"/>
            </a:solidFill>
          </a:ln>
        </p:spPr>
        <p:txBody>
          <a:bodyPr wrap="square" lIns="0" tIns="0" rIns="0" bIns="0" rtlCol="0"/>
          <a:lstStyle/>
          <a:p>
            <a:endParaRPr>
              <a:solidFill>
                <a:prstClr val="black"/>
              </a:solidFill>
            </a:endParaRPr>
          </a:p>
        </p:txBody>
      </p:sp>
      <p:sp>
        <p:nvSpPr>
          <p:cNvPr id="25" name="object 25"/>
          <p:cNvSpPr/>
          <p:nvPr/>
        </p:nvSpPr>
        <p:spPr>
          <a:xfrm>
            <a:off x="5445252" y="3872357"/>
            <a:ext cx="8255" cy="19685"/>
          </a:xfrm>
          <a:custGeom>
            <a:avLst/>
            <a:gdLst/>
            <a:ahLst/>
            <a:cxnLst/>
            <a:rect l="l" t="t" r="r" b="b"/>
            <a:pathLst>
              <a:path w="8254" h="19685">
                <a:moveTo>
                  <a:pt x="0" y="19684"/>
                </a:moveTo>
                <a:lnTo>
                  <a:pt x="1651" y="12826"/>
                </a:lnTo>
                <a:lnTo>
                  <a:pt x="4318" y="6222"/>
                </a:lnTo>
                <a:lnTo>
                  <a:pt x="8001" y="0"/>
                </a:lnTo>
              </a:path>
            </a:pathLst>
          </a:custGeom>
          <a:ln w="12192">
            <a:solidFill>
              <a:srgbClr val="41709C"/>
            </a:solidFill>
          </a:ln>
        </p:spPr>
        <p:txBody>
          <a:bodyPr wrap="square" lIns="0" tIns="0" rIns="0" bIns="0" rtlCol="0"/>
          <a:lstStyle/>
          <a:p>
            <a:endParaRPr>
              <a:solidFill>
                <a:prstClr val="black"/>
              </a:solidFill>
            </a:endParaRPr>
          </a:p>
        </p:txBody>
      </p:sp>
      <p:sp>
        <p:nvSpPr>
          <p:cNvPr id="26" name="object 26"/>
          <p:cNvSpPr/>
          <p:nvPr/>
        </p:nvSpPr>
        <p:spPr>
          <a:xfrm>
            <a:off x="5262498" y="3898646"/>
            <a:ext cx="29209" cy="19685"/>
          </a:xfrm>
          <a:custGeom>
            <a:avLst/>
            <a:gdLst/>
            <a:ahLst/>
            <a:cxnLst/>
            <a:rect l="l" t="t" r="r" b="b"/>
            <a:pathLst>
              <a:path w="29210" h="19685">
                <a:moveTo>
                  <a:pt x="0" y="0"/>
                </a:moveTo>
                <a:lnTo>
                  <a:pt x="7832" y="4210"/>
                </a:lnTo>
                <a:lnTo>
                  <a:pt x="15319" y="8826"/>
                </a:lnTo>
                <a:lnTo>
                  <a:pt x="22449" y="13823"/>
                </a:lnTo>
                <a:lnTo>
                  <a:pt x="29210" y="19176"/>
                </a:lnTo>
              </a:path>
            </a:pathLst>
          </a:custGeom>
          <a:ln w="12192">
            <a:solidFill>
              <a:srgbClr val="41709C"/>
            </a:solidFill>
          </a:ln>
        </p:spPr>
        <p:txBody>
          <a:bodyPr wrap="square" lIns="0" tIns="0" rIns="0" bIns="0" rtlCol="0"/>
          <a:lstStyle/>
          <a:p>
            <a:endParaRPr>
              <a:solidFill>
                <a:prstClr val="black"/>
              </a:solidFill>
            </a:endParaRPr>
          </a:p>
        </p:txBody>
      </p:sp>
      <p:sp>
        <p:nvSpPr>
          <p:cNvPr id="27" name="object 27"/>
          <p:cNvSpPr/>
          <p:nvPr/>
        </p:nvSpPr>
        <p:spPr>
          <a:xfrm>
            <a:off x="5035930" y="4028566"/>
            <a:ext cx="5080" cy="20320"/>
          </a:xfrm>
          <a:custGeom>
            <a:avLst/>
            <a:gdLst/>
            <a:ahLst/>
            <a:cxnLst/>
            <a:rect l="l" t="t" r="r" b="b"/>
            <a:pathLst>
              <a:path w="5079" h="20320">
                <a:moveTo>
                  <a:pt x="5079" y="20065"/>
                </a:moveTo>
                <a:lnTo>
                  <a:pt x="2793" y="13461"/>
                </a:lnTo>
                <a:lnTo>
                  <a:pt x="1142" y="6730"/>
                </a:lnTo>
                <a:lnTo>
                  <a:pt x="0" y="0"/>
                </a:lnTo>
              </a:path>
            </a:pathLst>
          </a:custGeom>
          <a:ln w="12192">
            <a:solidFill>
              <a:srgbClr val="41709C"/>
            </a:solidFill>
          </a:ln>
        </p:spPr>
        <p:txBody>
          <a:bodyPr wrap="square" lIns="0" tIns="0" rIns="0" bIns="0" rtlCol="0"/>
          <a:lstStyle/>
          <a:p>
            <a:endParaRPr>
              <a:solidFill>
                <a:prstClr val="black"/>
              </a:solidFill>
            </a:endParaRPr>
          </a:p>
        </p:txBody>
      </p:sp>
      <p:sp>
        <p:nvSpPr>
          <p:cNvPr id="28" name="object 28"/>
          <p:cNvSpPr txBox="1">
            <a:spLocks noGrp="1"/>
          </p:cNvSpPr>
          <p:nvPr>
            <p:ph type="body" idx="1"/>
          </p:nvPr>
        </p:nvSpPr>
        <p:spPr>
          <a:prstGeom prst="rect">
            <a:avLst/>
          </a:prstGeom>
        </p:spPr>
        <p:txBody>
          <a:bodyPr vert="horz" wrap="square" lIns="0" tIns="0" rIns="0" bIns="0" rtlCol="0">
            <a:spAutoFit/>
          </a:bodyPr>
          <a:lstStyle/>
          <a:p>
            <a:pPr marL="12700" marR="5080" indent="420370" algn="just">
              <a:lnSpc>
                <a:spcPct val="125000"/>
              </a:lnSpc>
            </a:pPr>
            <a:r>
              <a:rPr spc="30" dirty="0"/>
              <a:t>进入工业</a:t>
            </a:r>
            <a:r>
              <a:rPr spc="40" dirty="0"/>
              <a:t>互</a:t>
            </a:r>
            <a:r>
              <a:rPr spc="30" dirty="0"/>
              <a:t>联网时代</a:t>
            </a:r>
            <a:r>
              <a:rPr spc="40" dirty="0"/>
              <a:t>后</a:t>
            </a:r>
            <a:r>
              <a:rPr spc="30" dirty="0"/>
              <a:t>，利用数字孪生技术，当工业机器人在运行过程中，出现电机温度过高、</a:t>
            </a:r>
            <a:r>
              <a:rPr spc="-5" dirty="0"/>
              <a:t>低 </a:t>
            </a:r>
            <a:r>
              <a:rPr spc="30" dirty="0"/>
              <a:t>电压的情况，</a:t>
            </a:r>
            <a:r>
              <a:rPr spc="40" dirty="0"/>
              <a:t>或</a:t>
            </a:r>
            <a:r>
              <a:rPr spc="30" dirty="0"/>
              <a:t>者发生了硬件</a:t>
            </a:r>
            <a:r>
              <a:rPr spc="40" dirty="0"/>
              <a:t>故</a:t>
            </a:r>
            <a:r>
              <a:rPr spc="35" dirty="0"/>
              <a:t>障</a:t>
            </a:r>
            <a:r>
              <a:rPr spc="30" dirty="0"/>
              <a:t>，那么联网</a:t>
            </a:r>
            <a:r>
              <a:rPr spc="40" dirty="0"/>
              <a:t>的</a:t>
            </a:r>
            <a:r>
              <a:rPr spc="30" dirty="0"/>
              <a:t>设备就可以将</a:t>
            </a:r>
            <a:r>
              <a:rPr spc="40" dirty="0"/>
              <a:t>这</a:t>
            </a:r>
            <a:r>
              <a:rPr spc="30" dirty="0"/>
              <a:t>些故障信息发</a:t>
            </a:r>
            <a:r>
              <a:rPr spc="40" dirty="0"/>
              <a:t>送</a:t>
            </a:r>
            <a:r>
              <a:rPr spc="30" dirty="0"/>
              <a:t>出</a:t>
            </a:r>
            <a:r>
              <a:rPr spc="15" dirty="0"/>
              <a:t>去</a:t>
            </a:r>
            <a:r>
              <a:rPr spc="30" dirty="0"/>
              <a:t>，通知厂家及时处 </a:t>
            </a:r>
            <a:r>
              <a:rPr spc="-5" dirty="0"/>
              <a:t>理。</a:t>
            </a:r>
            <a:endParaRPr spc="-5" dirty="0"/>
          </a:p>
          <a:p>
            <a:pPr marL="433070">
              <a:lnSpc>
                <a:spcPct val="100000"/>
              </a:lnSpc>
              <a:spcBef>
                <a:spcPts val="480"/>
              </a:spcBef>
            </a:pPr>
            <a:r>
              <a:rPr spc="25" dirty="0"/>
              <a:t>这类由产</a:t>
            </a:r>
            <a:r>
              <a:rPr spc="35" dirty="0"/>
              <a:t>品</a:t>
            </a:r>
            <a:r>
              <a:rPr spc="25" dirty="0"/>
              <a:t>设备在运行过程中产生的信</a:t>
            </a:r>
            <a:r>
              <a:rPr spc="65" dirty="0"/>
              <a:t>息</a:t>
            </a:r>
            <a:r>
              <a:rPr spc="25" dirty="0"/>
              <a:t>、告警和故障</a:t>
            </a:r>
            <a:r>
              <a:rPr spc="30" dirty="0"/>
              <a:t>等，</a:t>
            </a:r>
            <a:r>
              <a:rPr spc="25" dirty="0"/>
              <a:t>就可以通过在平台设置报警规</a:t>
            </a:r>
            <a:r>
              <a:rPr spc="35" dirty="0"/>
              <a:t>则</a:t>
            </a:r>
            <a:r>
              <a:rPr spc="25" dirty="0"/>
              <a:t>，从而</a:t>
            </a:r>
            <a:endParaRPr spc="25" dirty="0"/>
          </a:p>
          <a:p>
            <a:pPr marL="12700" marR="13335">
              <a:lnSpc>
                <a:spcPct val="125000"/>
              </a:lnSpc>
            </a:pPr>
            <a:r>
              <a:rPr spc="25" dirty="0"/>
              <a:t>实现报警。随</a:t>
            </a:r>
            <a:r>
              <a:rPr spc="35" dirty="0"/>
              <a:t>着</a:t>
            </a:r>
            <a:r>
              <a:rPr spc="25" dirty="0"/>
              <a:t>工业系统的大</a:t>
            </a:r>
            <a:r>
              <a:rPr spc="35" dirty="0"/>
              <a:t>型</a:t>
            </a:r>
            <a:r>
              <a:rPr spc="25" dirty="0"/>
              <a:t>化和复杂化，</a:t>
            </a:r>
            <a:r>
              <a:rPr spc="35" dirty="0"/>
              <a:t>除</a:t>
            </a:r>
            <a:r>
              <a:rPr spc="25" dirty="0"/>
              <a:t>了被监控的参</a:t>
            </a:r>
            <a:r>
              <a:rPr spc="35" dirty="0"/>
              <a:t>数外</a:t>
            </a:r>
            <a:r>
              <a:rPr spc="25" dirty="0"/>
              <a:t>，通常也需</a:t>
            </a:r>
            <a:r>
              <a:rPr spc="35" dirty="0"/>
              <a:t>要</a:t>
            </a:r>
            <a:r>
              <a:rPr spc="25" dirty="0"/>
              <a:t>了解和掌握相关的其</a:t>
            </a:r>
            <a:r>
              <a:rPr spc="-5" dirty="0"/>
              <a:t>他 参数信息，因此报警可以包含多个</a:t>
            </a:r>
            <a:r>
              <a:rPr spc="0" dirty="0"/>
              <a:t>输</a:t>
            </a:r>
            <a:r>
              <a:rPr spc="-5" dirty="0"/>
              <a:t>出参</a:t>
            </a:r>
            <a:r>
              <a:rPr spc="5" dirty="0"/>
              <a:t>数</a:t>
            </a:r>
            <a:r>
              <a:rPr spc="-5" dirty="0"/>
              <a:t>。</a:t>
            </a:r>
            <a:endParaRPr spc="-5" dirty="0"/>
          </a:p>
          <a:p>
            <a:pPr marL="433070">
              <a:lnSpc>
                <a:spcPct val="100000"/>
              </a:lnSpc>
              <a:spcBef>
                <a:spcPts val="475"/>
              </a:spcBef>
            </a:pPr>
            <a:r>
              <a:rPr spc="25" dirty="0"/>
              <a:t>值得注意</a:t>
            </a:r>
            <a:r>
              <a:rPr spc="35" dirty="0"/>
              <a:t>的</a:t>
            </a:r>
            <a:r>
              <a:rPr spc="30" dirty="0"/>
              <a:t>是</a:t>
            </a:r>
            <a:r>
              <a:rPr spc="25" dirty="0"/>
              <a:t>，报警不同于属性，报警是通过设备上报的数据生成的，平台通过设置报警规则，</a:t>
            </a:r>
            <a:r>
              <a:rPr spc="-5" dirty="0"/>
              <a:t>从</a:t>
            </a:r>
            <a:endParaRPr spc="-5" dirty="0"/>
          </a:p>
          <a:p>
            <a:pPr marL="12700">
              <a:lnSpc>
                <a:spcPct val="100000"/>
              </a:lnSpc>
              <a:spcBef>
                <a:spcPts val="475"/>
              </a:spcBef>
            </a:pPr>
            <a:r>
              <a:rPr spc="-10" dirty="0"/>
              <a:t>设备采集的属性数据触发报</a:t>
            </a:r>
            <a:r>
              <a:rPr spc="-5" dirty="0"/>
              <a:t>警。</a:t>
            </a:r>
            <a:endParaRPr spc="-5" dirty="0"/>
          </a:p>
          <a:p>
            <a:pPr marR="1395095" algn="ctr">
              <a:lnSpc>
                <a:spcPct val="100000"/>
              </a:lnSpc>
              <a:spcBef>
                <a:spcPts val="220"/>
              </a:spcBef>
            </a:pPr>
            <a:r>
              <a:rPr spc="-5" dirty="0">
                <a:solidFill>
                  <a:srgbClr val="FFFFFF"/>
                </a:solidFill>
              </a:rPr>
              <a:t>故障</a:t>
            </a:r>
            <a:endParaRPr spc="-5" dirty="0">
              <a:solidFill>
                <a:srgbClr val="FFFFFF"/>
              </a:solidFill>
            </a:endParaRPr>
          </a:p>
        </p:txBody>
      </p:sp>
      <p:sp>
        <p:nvSpPr>
          <p:cNvPr id="29" name="object 29"/>
          <p:cNvSpPr txBox="1"/>
          <p:nvPr/>
        </p:nvSpPr>
        <p:spPr>
          <a:xfrm>
            <a:off x="5183504" y="4106671"/>
            <a:ext cx="431165"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信息</a:t>
            </a:r>
            <a:endParaRPr sz="1600">
              <a:solidFill>
                <a:prstClr val="black"/>
              </a:solidFill>
              <a:latin typeface="微软雅黑" panose="020B0503020204020204" charset="-122"/>
              <a:cs typeface="微软雅黑" panose="020B0503020204020204" charset="-122"/>
            </a:endParaRPr>
          </a:p>
        </p:txBody>
      </p:sp>
      <p:sp>
        <p:nvSpPr>
          <p:cNvPr id="30" name="object 30"/>
          <p:cNvSpPr/>
          <p:nvPr/>
        </p:nvSpPr>
        <p:spPr>
          <a:xfrm>
            <a:off x="5221223" y="4687823"/>
            <a:ext cx="1606550" cy="329565"/>
          </a:xfrm>
          <a:custGeom>
            <a:avLst/>
            <a:gdLst/>
            <a:ahLst/>
            <a:cxnLst/>
            <a:rect l="l" t="t" r="r" b="b"/>
            <a:pathLst>
              <a:path w="1606550" h="329564">
                <a:moveTo>
                  <a:pt x="1551432" y="0"/>
                </a:moveTo>
                <a:lnTo>
                  <a:pt x="54864" y="0"/>
                </a:lnTo>
                <a:lnTo>
                  <a:pt x="33486" y="4304"/>
                </a:lnTo>
                <a:lnTo>
                  <a:pt x="16049" y="16049"/>
                </a:lnTo>
                <a:lnTo>
                  <a:pt x="4304" y="33486"/>
                </a:lnTo>
                <a:lnTo>
                  <a:pt x="0" y="54863"/>
                </a:lnTo>
                <a:lnTo>
                  <a:pt x="0" y="274319"/>
                </a:lnTo>
                <a:lnTo>
                  <a:pt x="4304" y="295697"/>
                </a:lnTo>
                <a:lnTo>
                  <a:pt x="16049" y="313134"/>
                </a:lnTo>
                <a:lnTo>
                  <a:pt x="33486" y="324879"/>
                </a:lnTo>
                <a:lnTo>
                  <a:pt x="54864" y="329183"/>
                </a:lnTo>
                <a:lnTo>
                  <a:pt x="1551432" y="329183"/>
                </a:lnTo>
                <a:lnTo>
                  <a:pt x="1572809" y="324879"/>
                </a:lnTo>
                <a:lnTo>
                  <a:pt x="1590246" y="313134"/>
                </a:lnTo>
                <a:lnTo>
                  <a:pt x="1601991" y="295697"/>
                </a:lnTo>
                <a:lnTo>
                  <a:pt x="1606296" y="274319"/>
                </a:lnTo>
                <a:lnTo>
                  <a:pt x="1606296" y="54863"/>
                </a:lnTo>
                <a:lnTo>
                  <a:pt x="1601991" y="33486"/>
                </a:lnTo>
                <a:lnTo>
                  <a:pt x="1590246" y="16049"/>
                </a:lnTo>
                <a:lnTo>
                  <a:pt x="1572809" y="4304"/>
                </a:lnTo>
                <a:lnTo>
                  <a:pt x="1551432" y="0"/>
                </a:lnTo>
                <a:close/>
              </a:path>
            </a:pathLst>
          </a:custGeom>
          <a:solidFill>
            <a:srgbClr val="5B9BD4"/>
          </a:solidFill>
        </p:spPr>
        <p:txBody>
          <a:bodyPr wrap="square" lIns="0" tIns="0" rIns="0" bIns="0" rtlCol="0"/>
          <a:lstStyle/>
          <a:p>
            <a:endParaRPr>
              <a:solidFill>
                <a:prstClr val="black"/>
              </a:solidFill>
            </a:endParaRPr>
          </a:p>
        </p:txBody>
      </p:sp>
      <p:sp>
        <p:nvSpPr>
          <p:cNvPr id="31" name="object 31"/>
          <p:cNvSpPr/>
          <p:nvPr/>
        </p:nvSpPr>
        <p:spPr>
          <a:xfrm>
            <a:off x="5221223" y="4687823"/>
            <a:ext cx="1606550" cy="329565"/>
          </a:xfrm>
          <a:custGeom>
            <a:avLst/>
            <a:gdLst/>
            <a:ahLst/>
            <a:cxnLst/>
            <a:rect l="l" t="t" r="r" b="b"/>
            <a:pathLst>
              <a:path w="1606550" h="329564">
                <a:moveTo>
                  <a:pt x="0" y="54863"/>
                </a:moveTo>
                <a:lnTo>
                  <a:pt x="4304" y="33486"/>
                </a:lnTo>
                <a:lnTo>
                  <a:pt x="16049" y="16049"/>
                </a:lnTo>
                <a:lnTo>
                  <a:pt x="33486" y="4304"/>
                </a:lnTo>
                <a:lnTo>
                  <a:pt x="54864" y="0"/>
                </a:lnTo>
                <a:lnTo>
                  <a:pt x="1551432" y="0"/>
                </a:lnTo>
                <a:lnTo>
                  <a:pt x="1572809" y="4304"/>
                </a:lnTo>
                <a:lnTo>
                  <a:pt x="1590246" y="16049"/>
                </a:lnTo>
                <a:lnTo>
                  <a:pt x="1601991" y="33486"/>
                </a:lnTo>
                <a:lnTo>
                  <a:pt x="1606296" y="54863"/>
                </a:lnTo>
                <a:lnTo>
                  <a:pt x="1606296" y="274319"/>
                </a:lnTo>
                <a:lnTo>
                  <a:pt x="1601991" y="295697"/>
                </a:lnTo>
                <a:lnTo>
                  <a:pt x="1590246" y="313134"/>
                </a:lnTo>
                <a:lnTo>
                  <a:pt x="1572809" y="324879"/>
                </a:lnTo>
                <a:lnTo>
                  <a:pt x="1551432" y="329183"/>
                </a:lnTo>
                <a:lnTo>
                  <a:pt x="54864" y="329183"/>
                </a:lnTo>
                <a:lnTo>
                  <a:pt x="33486" y="324879"/>
                </a:lnTo>
                <a:lnTo>
                  <a:pt x="16049" y="313134"/>
                </a:lnTo>
                <a:lnTo>
                  <a:pt x="4304" y="295697"/>
                </a:lnTo>
                <a:lnTo>
                  <a:pt x="0" y="274319"/>
                </a:lnTo>
                <a:lnTo>
                  <a:pt x="0" y="54863"/>
                </a:lnTo>
                <a:close/>
              </a:path>
            </a:pathLst>
          </a:custGeom>
          <a:ln w="12192">
            <a:solidFill>
              <a:srgbClr val="41709C"/>
            </a:solidFill>
          </a:ln>
        </p:spPr>
        <p:txBody>
          <a:bodyPr wrap="square" lIns="0" tIns="0" rIns="0" bIns="0" rtlCol="0"/>
          <a:lstStyle/>
          <a:p>
            <a:endParaRPr>
              <a:solidFill>
                <a:prstClr val="black"/>
              </a:solidFill>
            </a:endParaRPr>
          </a:p>
        </p:txBody>
      </p:sp>
      <p:sp>
        <p:nvSpPr>
          <p:cNvPr id="32" name="object 32"/>
          <p:cNvSpPr txBox="1"/>
          <p:nvPr/>
        </p:nvSpPr>
        <p:spPr>
          <a:xfrm>
            <a:off x="5221223" y="4720844"/>
            <a:ext cx="1606550" cy="296545"/>
          </a:xfrm>
          <a:prstGeom prst="rect">
            <a:avLst/>
          </a:prstGeom>
        </p:spPr>
        <p:txBody>
          <a:bodyPr vert="horz" wrap="square" lIns="0" tIns="0" rIns="0" bIns="0" rtlCol="0">
            <a:spAutoFit/>
          </a:bodyPr>
          <a:lstStyle/>
          <a:p>
            <a:pPr marL="194945"/>
            <a:r>
              <a:rPr sz="1600" spc="-5" dirty="0">
                <a:solidFill>
                  <a:srgbClr val="FFFFFF"/>
                </a:solidFill>
                <a:latin typeface="微软雅黑" panose="020B0503020204020204" charset="-122"/>
                <a:cs typeface="微软雅黑" panose="020B0503020204020204" charset="-122"/>
              </a:rPr>
              <a:t>电机温度过高</a:t>
            </a:r>
            <a:endParaRPr sz="1600">
              <a:solidFill>
                <a:prstClr val="black"/>
              </a:solidFill>
              <a:latin typeface="微软雅黑" panose="020B0503020204020204" charset="-122"/>
              <a:cs typeface="微软雅黑" panose="020B0503020204020204" charset="-122"/>
            </a:endParaRPr>
          </a:p>
        </p:txBody>
      </p:sp>
      <p:sp>
        <p:nvSpPr>
          <p:cNvPr id="33" name="object 33"/>
          <p:cNvSpPr/>
          <p:nvPr/>
        </p:nvSpPr>
        <p:spPr>
          <a:xfrm>
            <a:off x="5221223" y="5088635"/>
            <a:ext cx="1606550" cy="327660"/>
          </a:xfrm>
          <a:custGeom>
            <a:avLst/>
            <a:gdLst/>
            <a:ahLst/>
            <a:cxnLst/>
            <a:rect l="l" t="t" r="r" b="b"/>
            <a:pathLst>
              <a:path w="1606550" h="327660">
                <a:moveTo>
                  <a:pt x="1551686" y="0"/>
                </a:moveTo>
                <a:lnTo>
                  <a:pt x="54610" y="0"/>
                </a:lnTo>
                <a:lnTo>
                  <a:pt x="33379" y="4300"/>
                </a:lnTo>
                <a:lnTo>
                  <a:pt x="16017" y="16017"/>
                </a:lnTo>
                <a:lnTo>
                  <a:pt x="4300" y="33379"/>
                </a:lnTo>
                <a:lnTo>
                  <a:pt x="0" y="54610"/>
                </a:lnTo>
                <a:lnTo>
                  <a:pt x="0" y="273050"/>
                </a:lnTo>
                <a:lnTo>
                  <a:pt x="4300" y="294280"/>
                </a:lnTo>
                <a:lnTo>
                  <a:pt x="16017" y="311642"/>
                </a:lnTo>
                <a:lnTo>
                  <a:pt x="33379" y="323359"/>
                </a:lnTo>
                <a:lnTo>
                  <a:pt x="54610" y="327660"/>
                </a:lnTo>
                <a:lnTo>
                  <a:pt x="1551686" y="327660"/>
                </a:lnTo>
                <a:lnTo>
                  <a:pt x="1572916" y="323359"/>
                </a:lnTo>
                <a:lnTo>
                  <a:pt x="1590278" y="311642"/>
                </a:lnTo>
                <a:lnTo>
                  <a:pt x="1601995" y="294280"/>
                </a:lnTo>
                <a:lnTo>
                  <a:pt x="1606296" y="273050"/>
                </a:lnTo>
                <a:lnTo>
                  <a:pt x="1606296" y="54610"/>
                </a:lnTo>
                <a:lnTo>
                  <a:pt x="1601995" y="33379"/>
                </a:lnTo>
                <a:lnTo>
                  <a:pt x="1590278" y="16017"/>
                </a:lnTo>
                <a:lnTo>
                  <a:pt x="1572916" y="4300"/>
                </a:lnTo>
                <a:lnTo>
                  <a:pt x="1551686" y="0"/>
                </a:lnTo>
                <a:close/>
              </a:path>
            </a:pathLst>
          </a:custGeom>
          <a:solidFill>
            <a:srgbClr val="5B9BD4"/>
          </a:solidFill>
        </p:spPr>
        <p:txBody>
          <a:bodyPr wrap="square" lIns="0" tIns="0" rIns="0" bIns="0" rtlCol="0"/>
          <a:lstStyle/>
          <a:p>
            <a:endParaRPr>
              <a:solidFill>
                <a:prstClr val="black"/>
              </a:solidFill>
            </a:endParaRPr>
          </a:p>
        </p:txBody>
      </p:sp>
      <p:sp>
        <p:nvSpPr>
          <p:cNvPr id="34" name="object 34"/>
          <p:cNvSpPr/>
          <p:nvPr/>
        </p:nvSpPr>
        <p:spPr>
          <a:xfrm>
            <a:off x="5221223" y="5088635"/>
            <a:ext cx="1606550" cy="327660"/>
          </a:xfrm>
          <a:custGeom>
            <a:avLst/>
            <a:gdLst/>
            <a:ahLst/>
            <a:cxnLst/>
            <a:rect l="l" t="t" r="r" b="b"/>
            <a:pathLst>
              <a:path w="1606550" h="327660">
                <a:moveTo>
                  <a:pt x="0" y="54610"/>
                </a:moveTo>
                <a:lnTo>
                  <a:pt x="4300" y="33379"/>
                </a:lnTo>
                <a:lnTo>
                  <a:pt x="16017" y="16017"/>
                </a:lnTo>
                <a:lnTo>
                  <a:pt x="33379" y="4300"/>
                </a:lnTo>
                <a:lnTo>
                  <a:pt x="54610" y="0"/>
                </a:lnTo>
                <a:lnTo>
                  <a:pt x="1551686" y="0"/>
                </a:lnTo>
                <a:lnTo>
                  <a:pt x="1572916" y="4300"/>
                </a:lnTo>
                <a:lnTo>
                  <a:pt x="1590278" y="16017"/>
                </a:lnTo>
                <a:lnTo>
                  <a:pt x="1601995" y="33379"/>
                </a:lnTo>
                <a:lnTo>
                  <a:pt x="1606296" y="54610"/>
                </a:lnTo>
                <a:lnTo>
                  <a:pt x="1606296" y="273050"/>
                </a:lnTo>
                <a:lnTo>
                  <a:pt x="1601995" y="294280"/>
                </a:lnTo>
                <a:lnTo>
                  <a:pt x="1590278" y="311642"/>
                </a:lnTo>
                <a:lnTo>
                  <a:pt x="1572916" y="323359"/>
                </a:lnTo>
                <a:lnTo>
                  <a:pt x="1551686" y="327660"/>
                </a:lnTo>
                <a:lnTo>
                  <a:pt x="54610" y="327660"/>
                </a:lnTo>
                <a:lnTo>
                  <a:pt x="33379" y="323359"/>
                </a:lnTo>
                <a:lnTo>
                  <a:pt x="16017" y="311642"/>
                </a:lnTo>
                <a:lnTo>
                  <a:pt x="4300" y="294280"/>
                </a:lnTo>
                <a:lnTo>
                  <a:pt x="0" y="273050"/>
                </a:lnTo>
                <a:lnTo>
                  <a:pt x="0" y="54610"/>
                </a:lnTo>
                <a:close/>
              </a:path>
            </a:pathLst>
          </a:custGeom>
          <a:ln w="12191">
            <a:solidFill>
              <a:srgbClr val="41709C"/>
            </a:solidFill>
          </a:ln>
        </p:spPr>
        <p:txBody>
          <a:bodyPr wrap="square" lIns="0" tIns="0" rIns="0" bIns="0" rtlCol="0"/>
          <a:lstStyle/>
          <a:p>
            <a:endParaRPr>
              <a:solidFill>
                <a:prstClr val="black"/>
              </a:solidFill>
            </a:endParaRPr>
          </a:p>
        </p:txBody>
      </p:sp>
      <p:sp>
        <p:nvSpPr>
          <p:cNvPr id="35" name="object 35"/>
          <p:cNvSpPr txBox="1"/>
          <p:nvPr/>
        </p:nvSpPr>
        <p:spPr>
          <a:xfrm>
            <a:off x="5221223" y="5121021"/>
            <a:ext cx="1606550" cy="295275"/>
          </a:xfrm>
          <a:prstGeom prst="rect">
            <a:avLst/>
          </a:prstGeom>
        </p:spPr>
        <p:txBody>
          <a:bodyPr vert="horz" wrap="square" lIns="0" tIns="0" rIns="0" bIns="0" rtlCol="0">
            <a:spAutoFit/>
          </a:bodyPr>
          <a:lstStyle/>
          <a:p>
            <a:pPr marL="499745"/>
            <a:r>
              <a:rPr sz="1600" spc="-5" dirty="0">
                <a:solidFill>
                  <a:srgbClr val="FFFFFF"/>
                </a:solidFill>
                <a:latin typeface="微软雅黑" panose="020B0503020204020204" charset="-122"/>
                <a:cs typeface="微软雅黑" panose="020B0503020204020204" charset="-122"/>
              </a:rPr>
              <a:t>低电压</a:t>
            </a:r>
            <a:endParaRPr sz="1600">
              <a:solidFill>
                <a:prstClr val="black"/>
              </a:solidFill>
              <a:latin typeface="微软雅黑" panose="020B0503020204020204" charset="-122"/>
              <a:cs typeface="微软雅黑" panose="020B0503020204020204" charset="-122"/>
            </a:endParaRPr>
          </a:p>
        </p:txBody>
      </p:sp>
      <p:sp>
        <p:nvSpPr>
          <p:cNvPr id="36" name="object 36"/>
          <p:cNvSpPr/>
          <p:nvPr/>
        </p:nvSpPr>
        <p:spPr>
          <a:xfrm>
            <a:off x="5221223" y="5538215"/>
            <a:ext cx="1606550" cy="327660"/>
          </a:xfrm>
          <a:custGeom>
            <a:avLst/>
            <a:gdLst/>
            <a:ahLst/>
            <a:cxnLst/>
            <a:rect l="l" t="t" r="r" b="b"/>
            <a:pathLst>
              <a:path w="1606550" h="327660">
                <a:moveTo>
                  <a:pt x="1551686" y="0"/>
                </a:moveTo>
                <a:lnTo>
                  <a:pt x="54610" y="0"/>
                </a:lnTo>
                <a:lnTo>
                  <a:pt x="33379" y="4300"/>
                </a:lnTo>
                <a:lnTo>
                  <a:pt x="16017" y="16017"/>
                </a:lnTo>
                <a:lnTo>
                  <a:pt x="4300" y="33379"/>
                </a:lnTo>
                <a:lnTo>
                  <a:pt x="0" y="54610"/>
                </a:lnTo>
                <a:lnTo>
                  <a:pt x="0" y="273050"/>
                </a:lnTo>
                <a:lnTo>
                  <a:pt x="4300" y="294307"/>
                </a:lnTo>
                <a:lnTo>
                  <a:pt x="16017" y="311665"/>
                </a:lnTo>
                <a:lnTo>
                  <a:pt x="33379" y="323368"/>
                </a:lnTo>
                <a:lnTo>
                  <a:pt x="54610" y="327660"/>
                </a:lnTo>
                <a:lnTo>
                  <a:pt x="1551686" y="327660"/>
                </a:lnTo>
                <a:lnTo>
                  <a:pt x="1572916" y="323368"/>
                </a:lnTo>
                <a:lnTo>
                  <a:pt x="1590278" y="311665"/>
                </a:lnTo>
                <a:lnTo>
                  <a:pt x="1601995" y="294307"/>
                </a:lnTo>
                <a:lnTo>
                  <a:pt x="1606296" y="273050"/>
                </a:lnTo>
                <a:lnTo>
                  <a:pt x="1606296" y="54610"/>
                </a:lnTo>
                <a:lnTo>
                  <a:pt x="1601995" y="33379"/>
                </a:lnTo>
                <a:lnTo>
                  <a:pt x="1590278" y="16017"/>
                </a:lnTo>
                <a:lnTo>
                  <a:pt x="1572916" y="4300"/>
                </a:lnTo>
                <a:lnTo>
                  <a:pt x="1551686" y="0"/>
                </a:lnTo>
                <a:close/>
              </a:path>
            </a:pathLst>
          </a:custGeom>
          <a:solidFill>
            <a:srgbClr val="5B9BD4"/>
          </a:solidFill>
        </p:spPr>
        <p:txBody>
          <a:bodyPr wrap="square" lIns="0" tIns="0" rIns="0" bIns="0" rtlCol="0"/>
          <a:lstStyle/>
          <a:p>
            <a:endParaRPr>
              <a:solidFill>
                <a:prstClr val="black"/>
              </a:solidFill>
            </a:endParaRPr>
          </a:p>
        </p:txBody>
      </p:sp>
      <p:sp>
        <p:nvSpPr>
          <p:cNvPr id="37" name="object 37"/>
          <p:cNvSpPr/>
          <p:nvPr/>
        </p:nvSpPr>
        <p:spPr>
          <a:xfrm>
            <a:off x="5221223" y="5538215"/>
            <a:ext cx="1606550" cy="327660"/>
          </a:xfrm>
          <a:custGeom>
            <a:avLst/>
            <a:gdLst/>
            <a:ahLst/>
            <a:cxnLst/>
            <a:rect l="l" t="t" r="r" b="b"/>
            <a:pathLst>
              <a:path w="1606550" h="327660">
                <a:moveTo>
                  <a:pt x="0" y="54610"/>
                </a:moveTo>
                <a:lnTo>
                  <a:pt x="4300" y="33379"/>
                </a:lnTo>
                <a:lnTo>
                  <a:pt x="16017" y="16017"/>
                </a:lnTo>
                <a:lnTo>
                  <a:pt x="33379" y="4300"/>
                </a:lnTo>
                <a:lnTo>
                  <a:pt x="54610" y="0"/>
                </a:lnTo>
                <a:lnTo>
                  <a:pt x="1551686" y="0"/>
                </a:lnTo>
                <a:lnTo>
                  <a:pt x="1572916" y="4300"/>
                </a:lnTo>
                <a:lnTo>
                  <a:pt x="1590278" y="16017"/>
                </a:lnTo>
                <a:lnTo>
                  <a:pt x="1601995" y="33379"/>
                </a:lnTo>
                <a:lnTo>
                  <a:pt x="1606296" y="54610"/>
                </a:lnTo>
                <a:lnTo>
                  <a:pt x="1606296" y="273050"/>
                </a:lnTo>
                <a:lnTo>
                  <a:pt x="1601995" y="294307"/>
                </a:lnTo>
                <a:lnTo>
                  <a:pt x="1590278" y="311665"/>
                </a:lnTo>
                <a:lnTo>
                  <a:pt x="1572916" y="323368"/>
                </a:lnTo>
                <a:lnTo>
                  <a:pt x="1551686" y="327660"/>
                </a:lnTo>
                <a:lnTo>
                  <a:pt x="54610" y="327660"/>
                </a:lnTo>
                <a:lnTo>
                  <a:pt x="33379" y="323368"/>
                </a:lnTo>
                <a:lnTo>
                  <a:pt x="16017" y="311665"/>
                </a:lnTo>
                <a:lnTo>
                  <a:pt x="4300" y="294307"/>
                </a:lnTo>
                <a:lnTo>
                  <a:pt x="0" y="273050"/>
                </a:lnTo>
                <a:lnTo>
                  <a:pt x="0" y="54610"/>
                </a:lnTo>
                <a:close/>
              </a:path>
            </a:pathLst>
          </a:custGeom>
          <a:ln w="12191">
            <a:solidFill>
              <a:srgbClr val="41709C"/>
            </a:solidFill>
          </a:ln>
        </p:spPr>
        <p:txBody>
          <a:bodyPr wrap="square" lIns="0" tIns="0" rIns="0" bIns="0" rtlCol="0"/>
          <a:lstStyle/>
          <a:p>
            <a:endParaRPr>
              <a:solidFill>
                <a:prstClr val="black"/>
              </a:solidFill>
            </a:endParaRPr>
          </a:p>
        </p:txBody>
      </p:sp>
      <p:sp>
        <p:nvSpPr>
          <p:cNvPr id="38" name="object 38"/>
          <p:cNvSpPr txBox="1"/>
          <p:nvPr/>
        </p:nvSpPr>
        <p:spPr>
          <a:xfrm>
            <a:off x="3119120" y="5570321"/>
            <a:ext cx="3708400" cy="768985"/>
          </a:xfrm>
          <a:prstGeom prst="rect">
            <a:avLst/>
          </a:prstGeom>
        </p:spPr>
        <p:txBody>
          <a:bodyPr vert="horz" wrap="square" lIns="0" tIns="0" rIns="0" bIns="0" rtlCol="0">
            <a:spAutoFit/>
          </a:bodyPr>
          <a:lstStyle/>
          <a:p>
            <a:pPr marL="2499995"/>
            <a:r>
              <a:rPr sz="1600" spc="-5" dirty="0">
                <a:solidFill>
                  <a:srgbClr val="FFFFFF"/>
                </a:solidFill>
                <a:latin typeface="微软雅黑" panose="020B0503020204020204" charset="-122"/>
                <a:cs typeface="微软雅黑" panose="020B0503020204020204" charset="-122"/>
              </a:rPr>
              <a:t>硬件故障</a:t>
            </a:r>
            <a:endParaRPr sz="1600">
              <a:solidFill>
                <a:prstClr val="black"/>
              </a:solidFill>
              <a:latin typeface="微软雅黑" panose="020B0503020204020204" charset="-122"/>
              <a:cs typeface="微软雅黑" panose="020B0503020204020204" charset="-122"/>
            </a:endParaRPr>
          </a:p>
          <a:p>
            <a:pPr>
              <a:spcBef>
                <a:spcPts val="20"/>
              </a:spcBef>
            </a:pPr>
            <a:endParaRPr sz="1950">
              <a:solidFill>
                <a:prstClr val="black"/>
              </a:solidFill>
              <a:latin typeface="Times New Roman" panose="02020603050405020304"/>
              <a:cs typeface="Times New Roman" panose="02020603050405020304"/>
            </a:endParaRPr>
          </a:p>
          <a:p>
            <a:pPr marL="12700"/>
            <a:r>
              <a:rPr sz="1400" dirty="0">
                <a:solidFill>
                  <a:prstClr val="black"/>
                </a:solidFill>
                <a:latin typeface="微软雅黑" panose="020B0503020204020204" charset="-122"/>
                <a:cs typeface="微软雅黑" panose="020B0503020204020204" charset="-122"/>
              </a:rPr>
              <a:t>运行中的工业机器人</a:t>
            </a:r>
            <a:endParaRPr sz="1400">
              <a:solidFill>
                <a:prstClr val="black"/>
              </a:solidFill>
              <a:latin typeface="微软雅黑" panose="020B0503020204020204" charset="-122"/>
              <a:cs typeface="微软雅黑" panose="020B0503020204020204" charset="-122"/>
            </a:endParaRPr>
          </a:p>
        </p:txBody>
      </p:sp>
      <p:sp>
        <p:nvSpPr>
          <p:cNvPr id="39" name="object 39"/>
          <p:cNvSpPr txBox="1"/>
          <p:nvPr/>
        </p:nvSpPr>
        <p:spPr>
          <a:xfrm>
            <a:off x="5892357" y="5949188"/>
            <a:ext cx="361315" cy="232410"/>
          </a:xfrm>
          <a:prstGeom prst="rect">
            <a:avLst/>
          </a:prstGeom>
        </p:spPr>
        <p:txBody>
          <a:bodyPr vert="vert" wrap="square" lIns="0" tIns="27940" rIns="0" bIns="0" rtlCol="0">
            <a:spAutoFit/>
          </a:bodyPr>
          <a:lstStyle/>
          <a:p>
            <a:pPr marL="12700">
              <a:spcBef>
                <a:spcPts val="220"/>
              </a:spcBef>
            </a:pPr>
            <a:r>
              <a:rPr sz="2000" dirty="0">
                <a:solidFill>
                  <a:prstClr val="black"/>
                </a:solidFill>
                <a:latin typeface="微软雅黑" panose="020B0503020204020204" charset="-122"/>
                <a:cs typeface="微软雅黑" panose="020B0503020204020204" charset="-122"/>
              </a:rPr>
              <a:t>…</a:t>
            </a:r>
            <a:endParaRPr sz="2000">
              <a:solidFill>
                <a:prstClr val="black"/>
              </a:solidFill>
              <a:latin typeface="微软雅黑" panose="020B0503020204020204" charset="-122"/>
              <a:cs typeface="微软雅黑" panose="020B0503020204020204" charset="-122"/>
            </a:endParaRPr>
          </a:p>
        </p:txBody>
      </p:sp>
      <p:sp>
        <p:nvSpPr>
          <p:cNvPr id="40" name="object 40"/>
          <p:cNvSpPr/>
          <p:nvPr/>
        </p:nvSpPr>
        <p:spPr>
          <a:xfrm>
            <a:off x="4922520" y="4736591"/>
            <a:ext cx="228600" cy="1480185"/>
          </a:xfrm>
          <a:custGeom>
            <a:avLst/>
            <a:gdLst/>
            <a:ahLst/>
            <a:cxnLst/>
            <a:rect l="l" t="t" r="r" b="b"/>
            <a:pathLst>
              <a:path w="228600" h="1480185">
                <a:moveTo>
                  <a:pt x="228600" y="1479803"/>
                </a:moveTo>
                <a:lnTo>
                  <a:pt x="156350" y="1478832"/>
                </a:lnTo>
                <a:lnTo>
                  <a:pt x="93597" y="1476126"/>
                </a:lnTo>
                <a:lnTo>
                  <a:pt x="44110" y="1472002"/>
                </a:lnTo>
                <a:lnTo>
                  <a:pt x="0" y="1460753"/>
                </a:lnTo>
                <a:lnTo>
                  <a:pt x="0" y="19049"/>
                </a:lnTo>
                <a:lnTo>
                  <a:pt x="11655" y="13021"/>
                </a:lnTo>
                <a:lnTo>
                  <a:pt x="44110" y="7790"/>
                </a:lnTo>
                <a:lnTo>
                  <a:pt x="93597" y="3669"/>
                </a:lnTo>
                <a:lnTo>
                  <a:pt x="156350" y="969"/>
                </a:lnTo>
                <a:lnTo>
                  <a:pt x="228600" y="0"/>
                </a:lnTo>
              </a:path>
            </a:pathLst>
          </a:custGeom>
          <a:ln w="6096">
            <a:solidFill>
              <a:srgbClr val="5B9BD4"/>
            </a:solidFill>
          </a:ln>
        </p:spPr>
        <p:txBody>
          <a:bodyPr wrap="square" lIns="0" tIns="0" rIns="0" bIns="0" rtlCol="0"/>
          <a:lstStyle/>
          <a:p>
            <a:endParaRPr>
              <a:solidFill>
                <a:prstClr val="black"/>
              </a:solidFill>
            </a:endParaRPr>
          </a:p>
        </p:txBody>
      </p:sp>
      <p:sp>
        <p:nvSpPr>
          <p:cNvPr id="41" name="object 41"/>
          <p:cNvSpPr/>
          <p:nvPr/>
        </p:nvSpPr>
        <p:spPr>
          <a:xfrm>
            <a:off x="7307580" y="4942332"/>
            <a:ext cx="1485900" cy="75895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2" name="object 42"/>
          <p:cNvSpPr/>
          <p:nvPr/>
        </p:nvSpPr>
        <p:spPr>
          <a:xfrm>
            <a:off x="7307580" y="4942332"/>
            <a:ext cx="1485900" cy="759460"/>
          </a:xfrm>
          <a:custGeom>
            <a:avLst/>
            <a:gdLst/>
            <a:ahLst/>
            <a:cxnLst/>
            <a:rect l="l" t="t" r="r" b="b"/>
            <a:pathLst>
              <a:path w="1485900" h="759460">
                <a:moveTo>
                  <a:pt x="0" y="0"/>
                </a:moveTo>
                <a:lnTo>
                  <a:pt x="1106424" y="0"/>
                </a:lnTo>
                <a:lnTo>
                  <a:pt x="1485900" y="379476"/>
                </a:lnTo>
                <a:lnTo>
                  <a:pt x="1106424" y="758952"/>
                </a:lnTo>
                <a:lnTo>
                  <a:pt x="0" y="758952"/>
                </a:lnTo>
                <a:lnTo>
                  <a:pt x="0" y="0"/>
                </a:lnTo>
                <a:close/>
              </a:path>
            </a:pathLst>
          </a:custGeom>
          <a:ln w="6096">
            <a:solidFill>
              <a:srgbClr val="EC7C30"/>
            </a:solidFill>
          </a:ln>
        </p:spPr>
        <p:txBody>
          <a:bodyPr wrap="square" lIns="0" tIns="0" rIns="0" bIns="0" rtlCol="0"/>
          <a:lstStyle/>
          <a:p>
            <a:endParaRPr>
              <a:solidFill>
                <a:prstClr val="black"/>
              </a:solidFill>
            </a:endParaRPr>
          </a:p>
        </p:txBody>
      </p:sp>
      <p:sp>
        <p:nvSpPr>
          <p:cNvPr id="43" name="object 43"/>
          <p:cNvSpPr/>
          <p:nvPr/>
        </p:nvSpPr>
        <p:spPr>
          <a:xfrm>
            <a:off x="8657844" y="4904232"/>
            <a:ext cx="1473708" cy="87477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4" name="object 44"/>
          <p:cNvSpPr/>
          <p:nvPr/>
        </p:nvSpPr>
        <p:spPr>
          <a:xfrm>
            <a:off x="9110471" y="4989576"/>
            <a:ext cx="566927" cy="74371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45" name="object 45"/>
          <p:cNvSpPr/>
          <p:nvPr/>
        </p:nvSpPr>
        <p:spPr>
          <a:xfrm>
            <a:off x="8717280" y="4943855"/>
            <a:ext cx="1354835" cy="75742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6" name="object 46"/>
          <p:cNvSpPr txBox="1"/>
          <p:nvPr/>
        </p:nvSpPr>
        <p:spPr>
          <a:xfrm>
            <a:off x="9242552" y="5068260"/>
            <a:ext cx="306070" cy="520700"/>
          </a:xfrm>
          <a:prstGeom prst="rect">
            <a:avLst/>
          </a:prstGeom>
        </p:spPr>
        <p:txBody>
          <a:bodyPr vert="horz" wrap="square" lIns="0" tIns="0" rIns="0" bIns="0" rtlCol="0">
            <a:spAutoFit/>
          </a:bodyPr>
          <a:lstStyle/>
          <a:p>
            <a:pPr marL="12700" marR="5080" algn="just">
              <a:lnSpc>
                <a:spcPct val="99000"/>
              </a:lnSpc>
            </a:pPr>
            <a:r>
              <a:rPr sz="1100" spc="-5" dirty="0">
                <a:solidFill>
                  <a:srgbClr val="FFFFFF"/>
                </a:solidFill>
                <a:latin typeface="微软雅黑" panose="020B0503020204020204" charset="-122"/>
                <a:cs typeface="微软雅黑" panose="020B0503020204020204" charset="-122"/>
              </a:rPr>
              <a:t>通知 </a:t>
            </a:r>
            <a:r>
              <a:rPr sz="1100" dirty="0">
                <a:solidFill>
                  <a:srgbClr val="FFFFFF"/>
                </a:solidFill>
                <a:latin typeface="微软雅黑" panose="020B0503020204020204" charset="-122"/>
                <a:cs typeface="微软雅黑" panose="020B0503020204020204" charset="-122"/>
              </a:rPr>
              <a:t>厂家 处理</a:t>
            </a:r>
            <a:endParaRPr sz="1100">
              <a:solidFill>
                <a:prstClr val="black"/>
              </a:solidFill>
              <a:latin typeface="微软雅黑" panose="020B0503020204020204" charset="-122"/>
              <a:cs typeface="微软雅黑" panose="020B0503020204020204" charset="-122"/>
            </a:endParaRPr>
          </a:p>
        </p:txBody>
      </p:sp>
      <p:sp>
        <p:nvSpPr>
          <p:cNvPr id="47" name="object 4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482344" y="1017270"/>
            <a:ext cx="9383395" cy="5245735"/>
          </a:xfrm>
          <a:prstGeom prst="rect">
            <a:avLst/>
          </a:prstGeom>
        </p:spPr>
        <p:txBody>
          <a:bodyPr vert="horz" wrap="square" lIns="0" tIns="0" rIns="0" bIns="0" rtlCol="0">
            <a:spAutoFit/>
          </a:bodyPr>
          <a:lstStyle/>
          <a:p>
            <a:pPr marL="2782570"/>
            <a:r>
              <a:rPr sz="3200" b="1" dirty="0">
                <a:solidFill>
                  <a:srgbClr val="00A755"/>
                </a:solidFill>
                <a:latin typeface="微软雅黑" panose="020B0503020204020204" charset="-122"/>
                <a:cs typeface="微软雅黑" panose="020B0503020204020204" charset="-122"/>
              </a:rPr>
              <a:t>常见工业设备</a:t>
            </a:r>
            <a:r>
              <a:rPr sz="3200" b="1" spc="5" dirty="0">
                <a:solidFill>
                  <a:srgbClr val="00A755"/>
                </a:solidFill>
                <a:latin typeface="微软雅黑" panose="020B0503020204020204" charset="-122"/>
                <a:cs typeface="微软雅黑" panose="020B0503020204020204" charset="-122"/>
              </a:rPr>
              <a:t>的</a:t>
            </a:r>
            <a:r>
              <a:rPr sz="3200" b="1" dirty="0">
                <a:solidFill>
                  <a:srgbClr val="00A755"/>
                </a:solidFill>
                <a:latin typeface="微软雅黑" panose="020B0503020204020204" charset="-122"/>
                <a:cs typeface="微软雅黑" panose="020B0503020204020204" charset="-122"/>
              </a:rPr>
              <a:t>报警</a:t>
            </a:r>
            <a:endParaRPr sz="3200">
              <a:solidFill>
                <a:prstClr val="black"/>
              </a:solidFill>
              <a:latin typeface="微软雅黑" panose="020B0503020204020204" charset="-122"/>
              <a:cs typeface="微软雅黑" panose="020B0503020204020204" charset="-122"/>
            </a:endParaRPr>
          </a:p>
          <a:p>
            <a:pPr marL="12700" marR="160655" indent="458470" algn="just">
              <a:lnSpc>
                <a:spcPct val="125000"/>
              </a:lnSpc>
              <a:spcBef>
                <a:spcPts val="1710"/>
              </a:spcBef>
            </a:pPr>
            <a:r>
              <a:rPr sz="1600" dirty="0">
                <a:solidFill>
                  <a:prstClr val="black"/>
                </a:solidFill>
                <a:latin typeface="微软雅黑" panose="020B0503020204020204" charset="-122"/>
                <a:cs typeface="微软雅黑" panose="020B0503020204020204" charset="-122"/>
              </a:rPr>
              <a:t>想</a:t>
            </a:r>
            <a:r>
              <a:rPr sz="1600" spc="-5" dirty="0">
                <a:solidFill>
                  <a:prstClr val="black"/>
                </a:solidFill>
                <a:latin typeface="微软雅黑" panose="020B0503020204020204" charset="-122"/>
                <a:cs typeface="微软雅黑" panose="020B0503020204020204" charset="-122"/>
              </a:rPr>
              <a:t>利用</a:t>
            </a:r>
            <a:r>
              <a:rPr sz="1600" dirty="0">
                <a:solidFill>
                  <a:prstClr val="black"/>
                </a:solidFill>
                <a:latin typeface="微软雅黑" panose="020B0503020204020204" charset="-122"/>
                <a:cs typeface="微软雅黑" panose="020B0503020204020204" charset="-122"/>
              </a:rPr>
              <a:t>好</a:t>
            </a:r>
            <a:r>
              <a:rPr sz="1600" spc="-5" dirty="0">
                <a:solidFill>
                  <a:prstClr val="black"/>
                </a:solidFill>
                <a:latin typeface="微软雅黑" panose="020B0503020204020204" charset="-122"/>
                <a:cs typeface="微软雅黑" panose="020B0503020204020204" charset="-122"/>
              </a:rPr>
              <a:t>数</a:t>
            </a:r>
            <a:r>
              <a:rPr sz="1600"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孪生</a:t>
            </a:r>
            <a:r>
              <a:rPr sz="1600" dirty="0">
                <a:solidFill>
                  <a:prstClr val="black"/>
                </a:solidFill>
                <a:latin typeface="微软雅黑" panose="020B0503020204020204" charset="-122"/>
                <a:cs typeface="微软雅黑" panose="020B0503020204020204" charset="-122"/>
              </a:rPr>
              <a:t>技术</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完善</a:t>
            </a:r>
            <a:r>
              <a:rPr sz="1600" spc="-5" dirty="0">
                <a:solidFill>
                  <a:prstClr val="black"/>
                </a:solidFill>
                <a:latin typeface="微软雅黑" panose="020B0503020204020204" charset="-122"/>
                <a:cs typeface="微软雅黑" panose="020B0503020204020204" charset="-122"/>
              </a:rPr>
              <a:t>实体设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模型</a:t>
            </a:r>
            <a:r>
              <a:rPr sz="1600" spc="-5" dirty="0">
                <a:solidFill>
                  <a:prstClr val="black"/>
                </a:solidFill>
                <a:latin typeface="微软雅黑" panose="020B0503020204020204" charset="-122"/>
                <a:cs typeface="微软雅黑" panose="020B0503020204020204" charset="-122"/>
              </a:rPr>
              <a:t>的报警</a:t>
            </a:r>
            <a:r>
              <a:rPr sz="1600" dirty="0">
                <a:solidFill>
                  <a:prstClr val="black"/>
                </a:solidFill>
                <a:latin typeface="微软雅黑" panose="020B0503020204020204" charset="-122"/>
                <a:cs typeface="微软雅黑" panose="020B0503020204020204" charset="-122"/>
              </a:rPr>
              <a:t>配置，就</a:t>
            </a:r>
            <a:r>
              <a:rPr sz="1600" spc="-5" dirty="0">
                <a:solidFill>
                  <a:prstClr val="black"/>
                </a:solidFill>
                <a:latin typeface="微软雅黑" panose="020B0503020204020204" charset="-122"/>
                <a:cs typeface="微软雅黑" panose="020B0503020204020204" charset="-122"/>
              </a:rPr>
              <a:t>需要了</a:t>
            </a:r>
            <a:r>
              <a:rPr sz="1600" dirty="0">
                <a:solidFill>
                  <a:prstClr val="black"/>
                </a:solidFill>
                <a:latin typeface="微软雅黑" panose="020B0503020204020204" charset="-122"/>
                <a:cs typeface="微软雅黑" panose="020B0503020204020204" charset="-122"/>
              </a:rPr>
              <a:t>解</a:t>
            </a:r>
            <a:r>
              <a:rPr sz="1600" spc="-5" dirty="0">
                <a:solidFill>
                  <a:prstClr val="black"/>
                </a:solidFill>
                <a:latin typeface="微软雅黑" panose="020B0503020204020204" charset="-122"/>
                <a:cs typeface="微软雅黑" panose="020B0503020204020204" charset="-122"/>
              </a:rPr>
              <a:t>并</a:t>
            </a:r>
            <a:r>
              <a:rPr sz="1600" dirty="0">
                <a:solidFill>
                  <a:prstClr val="black"/>
                </a:solidFill>
                <a:latin typeface="微软雅黑" panose="020B0503020204020204" charset="-122"/>
                <a:cs typeface="微软雅黑" panose="020B0503020204020204" charset="-122"/>
              </a:rPr>
              <a:t>且可</a:t>
            </a:r>
            <a:r>
              <a:rPr sz="1600" spc="-5" dirty="0">
                <a:solidFill>
                  <a:prstClr val="black"/>
                </a:solidFill>
                <a:latin typeface="微软雅黑" panose="020B0503020204020204" charset="-122"/>
                <a:cs typeface="微软雅黑" panose="020B0503020204020204" charset="-122"/>
              </a:rPr>
              <a:t>以明确</a:t>
            </a:r>
            <a:r>
              <a:rPr sz="1600" dirty="0">
                <a:solidFill>
                  <a:prstClr val="black"/>
                </a:solidFill>
                <a:latin typeface="微软雅黑" panose="020B0503020204020204" charset="-122"/>
                <a:cs typeface="微软雅黑" panose="020B0503020204020204" charset="-122"/>
              </a:rPr>
              <a:t>区</a:t>
            </a:r>
            <a:r>
              <a:rPr sz="1600" spc="-5" dirty="0">
                <a:solidFill>
                  <a:prstClr val="black"/>
                </a:solidFill>
                <a:latin typeface="微软雅黑" panose="020B0503020204020204" charset="-122"/>
                <a:cs typeface="微软雅黑" panose="020B0503020204020204" charset="-122"/>
              </a:rPr>
              <a:t>分</a:t>
            </a:r>
            <a:r>
              <a:rPr sz="1600" dirty="0">
                <a:solidFill>
                  <a:prstClr val="black"/>
                </a:solidFill>
                <a:latin typeface="微软雅黑" panose="020B0503020204020204" charset="-122"/>
                <a:cs typeface="微软雅黑" panose="020B0503020204020204" charset="-122"/>
              </a:rPr>
              <a:t>好设</a:t>
            </a:r>
            <a:r>
              <a:rPr sz="1600" spc="-5" dirty="0">
                <a:solidFill>
                  <a:prstClr val="black"/>
                </a:solidFill>
                <a:latin typeface="微软雅黑" panose="020B0503020204020204" charset="-122"/>
                <a:cs typeface="微软雅黑" panose="020B0503020204020204" charset="-122"/>
              </a:rPr>
              <a:t>备故 </a:t>
            </a:r>
            <a:r>
              <a:rPr sz="1600" spc="5" dirty="0">
                <a:solidFill>
                  <a:prstClr val="black"/>
                </a:solidFill>
                <a:latin typeface="微软雅黑" panose="020B0503020204020204" charset="-122"/>
                <a:cs typeface="微软雅黑" panose="020B0503020204020204" charset="-122"/>
              </a:rPr>
              <a:t>障、异常、事</a:t>
            </a:r>
            <a:r>
              <a:rPr sz="1600" spc="15" dirty="0">
                <a:solidFill>
                  <a:prstClr val="black"/>
                </a:solidFill>
                <a:latin typeface="微软雅黑" panose="020B0503020204020204" charset="-122"/>
                <a:cs typeface="微软雅黑" panose="020B0503020204020204" charset="-122"/>
              </a:rPr>
              <a:t>故</a:t>
            </a:r>
            <a:r>
              <a:rPr sz="1600" spc="5" dirty="0">
                <a:solidFill>
                  <a:prstClr val="black"/>
                </a:solidFill>
                <a:latin typeface="微软雅黑" panose="020B0503020204020204" charset="-122"/>
                <a:cs typeface="微软雅黑" panose="020B0503020204020204" charset="-122"/>
              </a:rPr>
              <a:t>等不同状</a:t>
            </a:r>
            <a:r>
              <a:rPr sz="1600" spc="1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这</a:t>
            </a:r>
            <a:r>
              <a:rPr sz="1600" spc="5" dirty="0">
                <a:solidFill>
                  <a:prstClr val="black"/>
                </a:solidFill>
                <a:latin typeface="微软雅黑" panose="020B0503020204020204" charset="-122"/>
                <a:cs typeface="微软雅黑" panose="020B0503020204020204" charset="-122"/>
              </a:rPr>
              <a:t>要求要对工业</a:t>
            </a:r>
            <a:r>
              <a:rPr sz="1600" spc="15"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备的性能非常</a:t>
            </a:r>
            <a:r>
              <a:rPr sz="1600" spc="15" dirty="0">
                <a:solidFill>
                  <a:prstClr val="black"/>
                </a:solidFill>
                <a:latin typeface="微软雅黑" panose="020B0503020204020204" charset="-122"/>
                <a:cs typeface="微软雅黑" panose="020B0503020204020204" charset="-122"/>
              </a:rPr>
              <a:t>了</a:t>
            </a:r>
            <a:r>
              <a:rPr sz="1600" spc="20" dirty="0">
                <a:solidFill>
                  <a:prstClr val="black"/>
                </a:solidFill>
                <a:latin typeface="微软雅黑" panose="020B0503020204020204" charset="-122"/>
                <a:cs typeface="微软雅黑" panose="020B0503020204020204" charset="-122"/>
              </a:rPr>
              <a:t>解</a:t>
            </a:r>
            <a:r>
              <a:rPr sz="1600" spc="5" dirty="0">
                <a:solidFill>
                  <a:prstClr val="black"/>
                </a:solidFill>
                <a:latin typeface="微软雅黑" panose="020B0503020204020204" charset="-122"/>
                <a:cs typeface="微软雅黑" panose="020B0503020204020204" charset="-122"/>
              </a:rPr>
              <a:t>，同时积累</a:t>
            </a:r>
            <a:r>
              <a:rPr sz="1600" spc="15"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沉淀丰富的工</a:t>
            </a:r>
            <a:r>
              <a:rPr sz="1600" spc="15"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现</a:t>
            </a:r>
            <a:r>
              <a:rPr sz="1600" spc="15"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经 </a:t>
            </a:r>
            <a:r>
              <a:rPr sz="1600" spc="5" dirty="0">
                <a:solidFill>
                  <a:prstClr val="black"/>
                </a:solidFill>
                <a:latin typeface="微软雅黑" panose="020B0503020204020204" charset="-122"/>
                <a:cs typeface="微软雅黑" panose="020B0503020204020204" charset="-122"/>
              </a:rPr>
              <a:t>验和专业技术</a:t>
            </a:r>
            <a:r>
              <a:rPr sz="1600" dirty="0">
                <a:solidFill>
                  <a:prstClr val="black"/>
                </a:solidFill>
                <a:latin typeface="微软雅黑" panose="020B0503020204020204" charset="-122"/>
                <a:cs typeface="微软雅黑" panose="020B0503020204020204" charset="-122"/>
              </a:rPr>
              <a:t>（know-how）</a:t>
            </a:r>
            <a:r>
              <a:rPr sz="1600" spc="5" dirty="0">
                <a:solidFill>
                  <a:prstClr val="black"/>
                </a:solidFill>
                <a:latin typeface="微软雅黑" panose="020B0503020204020204" charset="-122"/>
                <a:cs typeface="微软雅黑" panose="020B0503020204020204" charset="-122"/>
              </a:rPr>
              <a:t>知</a:t>
            </a:r>
            <a:r>
              <a:rPr sz="1600" spc="-5" dirty="0">
                <a:solidFill>
                  <a:prstClr val="black"/>
                </a:solidFill>
                <a:latin typeface="微软雅黑" panose="020B0503020204020204" charset="-122"/>
                <a:cs typeface="微软雅黑" panose="020B0503020204020204" charset="-122"/>
              </a:rPr>
              <a:t>识</a:t>
            </a:r>
            <a:r>
              <a:rPr sz="1600" spc="5" dirty="0">
                <a:solidFill>
                  <a:prstClr val="black"/>
                </a:solidFill>
                <a:latin typeface="微软雅黑" panose="020B0503020204020204" charset="-122"/>
                <a:cs typeface="微软雅黑" panose="020B0503020204020204" charset="-122"/>
              </a:rPr>
              <a:t>，这并非是速</a:t>
            </a:r>
            <a:r>
              <a:rPr sz="1600" spc="15"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的能</a:t>
            </a:r>
            <a:r>
              <a:rPr sz="1600" spc="15" dirty="0">
                <a:solidFill>
                  <a:prstClr val="black"/>
                </a:solidFill>
                <a:latin typeface="微软雅黑" panose="020B0503020204020204" charset="-122"/>
                <a:cs typeface="微软雅黑" panose="020B0503020204020204" charset="-122"/>
              </a:rPr>
              <a:t>力</a:t>
            </a:r>
            <a:r>
              <a:rPr sz="1600" spc="5" dirty="0">
                <a:solidFill>
                  <a:prstClr val="black"/>
                </a:solidFill>
                <a:latin typeface="微软雅黑" panose="020B0503020204020204" charset="-122"/>
                <a:cs typeface="微软雅黑" panose="020B0503020204020204" charset="-122"/>
              </a:rPr>
              <a:t>。这里</a:t>
            </a:r>
            <a:r>
              <a:rPr sz="1600" spc="15" dirty="0">
                <a:solidFill>
                  <a:prstClr val="black"/>
                </a:solidFill>
                <a:latin typeface="微软雅黑" panose="020B0503020204020204" charset="-122"/>
                <a:cs typeface="微软雅黑" panose="020B0503020204020204" charset="-122"/>
              </a:rPr>
              <a:t>简</a:t>
            </a:r>
            <a:r>
              <a:rPr sz="1600" spc="5" dirty="0">
                <a:solidFill>
                  <a:prstClr val="black"/>
                </a:solidFill>
                <a:latin typeface="微软雅黑" panose="020B0503020204020204" charset="-122"/>
                <a:cs typeface="微软雅黑" panose="020B0503020204020204" charset="-122"/>
              </a:rPr>
              <a:t>单介绍以下几</a:t>
            </a:r>
            <a:r>
              <a:rPr sz="1600" spc="15" dirty="0">
                <a:solidFill>
                  <a:prstClr val="black"/>
                </a:solidFill>
                <a:latin typeface="微软雅黑" panose="020B0503020204020204" charset="-122"/>
                <a:cs typeface="微软雅黑" panose="020B0503020204020204" charset="-122"/>
              </a:rPr>
              <a:t>种</a:t>
            </a:r>
            <a:r>
              <a:rPr sz="1600" spc="5" dirty="0">
                <a:solidFill>
                  <a:prstClr val="black"/>
                </a:solidFill>
                <a:latin typeface="微软雅黑" panose="020B0503020204020204" charset="-122"/>
                <a:cs typeface="微软雅黑" panose="020B0503020204020204" charset="-122"/>
              </a:rPr>
              <a:t>常见的工业设</a:t>
            </a:r>
            <a:r>
              <a:rPr sz="1600" spc="1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 及分类，帮助大家更好理解。</a:t>
            </a:r>
            <a:endParaRPr sz="1600">
              <a:solidFill>
                <a:prstClr val="black"/>
              </a:solidFill>
              <a:latin typeface="微软雅黑" panose="020B0503020204020204" charset="-122"/>
              <a:cs typeface="微软雅黑" panose="020B0503020204020204" charset="-122"/>
            </a:endParaRPr>
          </a:p>
          <a:p>
            <a:pPr>
              <a:spcBef>
                <a:spcPts val="10"/>
              </a:spcBef>
            </a:pPr>
            <a:endParaRPr sz="2100">
              <a:solidFill>
                <a:prstClr val="black"/>
              </a:solidFill>
              <a:latin typeface="Times New Roman" panose="02020603050405020304"/>
              <a:cs typeface="Times New Roman" panose="02020603050405020304"/>
            </a:endParaRPr>
          </a:p>
          <a:p>
            <a:pPr marL="12700" algn="just"/>
            <a:r>
              <a:rPr sz="1600" spc="-5" dirty="0">
                <a:solidFill>
                  <a:srgbClr val="00A755"/>
                </a:solidFill>
                <a:latin typeface="微软雅黑" panose="020B0503020204020204" charset="-122"/>
                <a:cs typeface="微软雅黑" panose="020B0503020204020204" charset="-122"/>
              </a:rPr>
              <a:t>（</a:t>
            </a:r>
            <a:r>
              <a:rPr sz="1600" spc="-10" dirty="0">
                <a:solidFill>
                  <a:srgbClr val="00A755"/>
                </a:solidFill>
                <a:latin typeface="微软雅黑" panose="020B0503020204020204" charset="-122"/>
                <a:cs typeface="微软雅黑" panose="020B0503020204020204" charset="-122"/>
              </a:rPr>
              <a:t>1</a:t>
            </a:r>
            <a:r>
              <a:rPr sz="1600" spc="-5" dirty="0">
                <a:solidFill>
                  <a:srgbClr val="00A755"/>
                </a:solidFill>
                <a:latin typeface="微软雅黑" panose="020B0503020204020204" charset="-122"/>
                <a:cs typeface="微软雅黑" panose="020B0503020204020204" charset="-122"/>
              </a:rPr>
              <a:t>）由于设备和零件老化带来的损</a:t>
            </a:r>
            <a:r>
              <a:rPr sz="1600" dirty="0">
                <a:solidFill>
                  <a:srgbClr val="00A755"/>
                </a:solidFill>
                <a:latin typeface="微软雅黑" panose="020B0503020204020204" charset="-122"/>
                <a:cs typeface="微软雅黑" panose="020B0503020204020204" charset="-122"/>
              </a:rPr>
              <a:t>坏</a:t>
            </a:r>
            <a:r>
              <a:rPr sz="1600" spc="-5" dirty="0">
                <a:solidFill>
                  <a:srgbClr val="00A755"/>
                </a:solidFill>
                <a:latin typeface="微软雅黑" panose="020B0503020204020204" charset="-122"/>
                <a:cs typeface="微软雅黑" panose="020B0503020204020204" charset="-122"/>
              </a:rPr>
              <a:t>报警</a:t>
            </a:r>
            <a:endParaRPr sz="1600">
              <a:solidFill>
                <a:prstClr val="black"/>
              </a:solidFill>
              <a:latin typeface="微软雅黑" panose="020B0503020204020204" charset="-122"/>
              <a:cs typeface="微软雅黑" panose="020B0503020204020204" charset="-122"/>
            </a:endParaRPr>
          </a:p>
          <a:p>
            <a:pPr marL="12700" indent="421640">
              <a:spcBef>
                <a:spcPts val="475"/>
              </a:spcBef>
            </a:pPr>
            <a:r>
              <a:rPr sz="1600" spc="-5" dirty="0">
                <a:solidFill>
                  <a:prstClr val="black"/>
                </a:solidFill>
                <a:latin typeface="微软雅黑" panose="020B0503020204020204" charset="-122"/>
                <a:cs typeface="微软雅黑" panose="020B0503020204020204" charset="-122"/>
              </a:rPr>
              <a:t>工业设备的建造工序多、结构复杂</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对于</a:t>
            </a:r>
            <a:r>
              <a:rPr sz="1600" dirty="0">
                <a:solidFill>
                  <a:prstClr val="black"/>
                </a:solidFill>
                <a:latin typeface="微软雅黑" panose="020B0503020204020204" charset="-122"/>
                <a:cs typeface="微软雅黑" panose="020B0503020204020204" charset="-122"/>
              </a:rPr>
              <a:t>许</a:t>
            </a:r>
            <a:r>
              <a:rPr sz="1600" spc="-5" dirty="0">
                <a:solidFill>
                  <a:prstClr val="black"/>
                </a:solidFill>
                <a:latin typeface="微软雅黑" panose="020B0503020204020204" charset="-122"/>
                <a:cs typeface="微软雅黑" panose="020B0503020204020204" charset="-122"/>
              </a:rPr>
              <a:t>多企</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来说</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如此</a:t>
            </a:r>
            <a:r>
              <a:rPr sz="1600" dirty="0">
                <a:solidFill>
                  <a:prstClr val="black"/>
                </a:solidFill>
                <a:latin typeface="微软雅黑" panose="020B0503020204020204" charset="-122"/>
                <a:cs typeface="微软雅黑" panose="020B0503020204020204" charset="-122"/>
              </a:rPr>
              <a:t>高</a:t>
            </a:r>
            <a:r>
              <a:rPr sz="1600" spc="-5" dirty="0">
                <a:solidFill>
                  <a:prstClr val="black"/>
                </a:solidFill>
                <a:latin typeface="微软雅黑" panose="020B0503020204020204" charset="-122"/>
                <a:cs typeface="微软雅黑" panose="020B0503020204020204" charset="-122"/>
              </a:rPr>
              <a:t>造价</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虽</a:t>
            </a:r>
            <a:r>
              <a:rPr sz="1600" spc="-5" dirty="0">
                <a:solidFill>
                  <a:prstClr val="black"/>
                </a:solidFill>
                <a:latin typeface="微软雅黑" panose="020B0503020204020204" charset="-122"/>
                <a:cs typeface="微软雅黑" panose="020B0503020204020204" charset="-122"/>
              </a:rPr>
              <a:t>然有</a:t>
            </a:r>
            <a:r>
              <a:rPr sz="1600" dirty="0">
                <a:solidFill>
                  <a:prstClr val="black"/>
                </a:solidFill>
                <a:latin typeface="微软雅黑" panose="020B0503020204020204" charset="-122"/>
                <a:cs typeface="微软雅黑" panose="020B0503020204020204" charset="-122"/>
              </a:rPr>
              <a:t>效</a:t>
            </a:r>
            <a:r>
              <a:rPr sz="1600" spc="-5" dirty="0">
                <a:solidFill>
                  <a:prstClr val="black"/>
                </a:solidFill>
                <a:latin typeface="微软雅黑" panose="020B0503020204020204" charset="-122"/>
                <a:cs typeface="微软雅黑" panose="020B0503020204020204" charset="-122"/>
              </a:rPr>
              <a:t>提高了</a:t>
            </a:r>
            <a:endParaRPr sz="1600">
              <a:solidFill>
                <a:prstClr val="black"/>
              </a:solidFill>
              <a:latin typeface="微软雅黑" panose="020B0503020204020204" charset="-122"/>
              <a:cs typeface="微软雅黑" panose="020B0503020204020204" charset="-122"/>
            </a:endParaRPr>
          </a:p>
          <a:p>
            <a:pPr marL="12700" marR="226695" algn="just">
              <a:lnSpc>
                <a:spcPct val="125000"/>
              </a:lnSpc>
            </a:pPr>
            <a:r>
              <a:rPr sz="1600" spc="-5" dirty="0">
                <a:solidFill>
                  <a:prstClr val="black"/>
                </a:solidFill>
                <a:latin typeface="微软雅黑" panose="020B0503020204020204" charset="-122"/>
                <a:cs typeface="微软雅黑" panose="020B0503020204020204" charset="-122"/>
              </a:rPr>
              <a:t>生产效率，也在无形中加重了生产</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本。</a:t>
            </a:r>
            <a:r>
              <a:rPr sz="1600" dirty="0">
                <a:solidFill>
                  <a:prstClr val="black"/>
                </a:solidFill>
                <a:latin typeface="微软雅黑" panose="020B0503020204020204" charset="-122"/>
                <a:cs typeface="微软雅黑" panose="020B0503020204020204" charset="-122"/>
              </a:rPr>
              <a:t>这</a:t>
            </a:r>
            <a:r>
              <a:rPr sz="1600" spc="-5" dirty="0">
                <a:solidFill>
                  <a:prstClr val="black"/>
                </a:solidFill>
                <a:latin typeface="微软雅黑" panose="020B0503020204020204" charset="-122"/>
                <a:cs typeface="微软雅黑" panose="020B0503020204020204" charset="-122"/>
              </a:rPr>
              <a:t>就造</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了许</a:t>
            </a:r>
            <a:r>
              <a:rPr sz="1600" dirty="0">
                <a:solidFill>
                  <a:prstClr val="black"/>
                </a:solidFill>
                <a:latin typeface="微软雅黑" panose="020B0503020204020204" charset="-122"/>
                <a:cs typeface="微软雅黑" panose="020B0503020204020204" charset="-122"/>
              </a:rPr>
              <a:t>多</a:t>
            </a:r>
            <a:r>
              <a:rPr sz="1600" spc="-5" dirty="0">
                <a:solidFill>
                  <a:prstClr val="black"/>
                </a:solidFill>
                <a:latin typeface="微软雅黑" panose="020B0503020204020204" charset="-122"/>
                <a:cs typeface="微软雅黑" panose="020B0503020204020204" charset="-122"/>
              </a:rPr>
              <a:t>企业</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备的</a:t>
            </a:r>
            <a:r>
              <a:rPr sz="1600"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用超</a:t>
            </a:r>
            <a:r>
              <a:rPr sz="1600" dirty="0">
                <a:solidFill>
                  <a:prstClr val="black"/>
                </a:solidFill>
                <a:latin typeface="微软雅黑" panose="020B0503020204020204" charset="-122"/>
                <a:cs typeface="微软雅黑" panose="020B0503020204020204" charset="-122"/>
              </a:rPr>
              <a:t>负</a:t>
            </a:r>
            <a:r>
              <a:rPr sz="1600" spc="-5" dirty="0">
                <a:solidFill>
                  <a:prstClr val="black"/>
                </a:solidFill>
                <a:latin typeface="微软雅黑" panose="020B0503020204020204" charset="-122"/>
                <a:cs typeface="微软雅黑" panose="020B0503020204020204" charset="-122"/>
              </a:rPr>
              <a:t>荷，</a:t>
            </a:r>
            <a:r>
              <a:rPr sz="1600" dirty="0">
                <a:solidFill>
                  <a:prstClr val="black"/>
                </a:solidFill>
                <a:latin typeface="微软雅黑" panose="020B0503020204020204" charset="-122"/>
                <a:cs typeface="微软雅黑" panose="020B0503020204020204" charset="-122"/>
              </a:rPr>
              <a:t>并</a:t>
            </a:r>
            <a:r>
              <a:rPr sz="1600" spc="-5" dirty="0">
                <a:solidFill>
                  <a:prstClr val="black"/>
                </a:solidFill>
                <a:latin typeface="微软雅黑" panose="020B0503020204020204" charset="-122"/>
                <a:cs typeface="微软雅黑" panose="020B0503020204020204" charset="-122"/>
              </a:rPr>
              <a:t>且有</a:t>
            </a:r>
            <a:r>
              <a:rPr sz="1600"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少企 业忽略了对工业设备的定期检修和</a:t>
            </a:r>
            <a:r>
              <a:rPr sz="1600" dirty="0">
                <a:solidFill>
                  <a:prstClr val="black"/>
                </a:solidFill>
                <a:latin typeface="微软雅黑" panose="020B0503020204020204" charset="-122"/>
                <a:cs typeface="微软雅黑" panose="020B0503020204020204" charset="-122"/>
              </a:rPr>
              <a:t>保</a:t>
            </a:r>
            <a:r>
              <a:rPr sz="1600" spc="-5" dirty="0">
                <a:solidFill>
                  <a:prstClr val="black"/>
                </a:solidFill>
                <a:latin typeface="微软雅黑" panose="020B0503020204020204" charset="-122"/>
                <a:cs typeface="微软雅黑" panose="020B0503020204020204" charset="-122"/>
              </a:rPr>
              <a:t>养，</a:t>
            </a:r>
            <a:r>
              <a:rPr sz="1600" dirty="0">
                <a:solidFill>
                  <a:prstClr val="black"/>
                </a:solidFill>
                <a:latin typeface="微软雅黑" panose="020B0503020204020204" charset="-122"/>
                <a:cs typeface="微软雅黑" panose="020B0503020204020204" charset="-122"/>
              </a:rPr>
              <a:t>甚</a:t>
            </a:r>
            <a:r>
              <a:rPr sz="1600" spc="-5" dirty="0">
                <a:solidFill>
                  <a:prstClr val="black"/>
                </a:solidFill>
                <a:latin typeface="微软雅黑" panose="020B0503020204020204" charset="-122"/>
                <a:cs typeface="微软雅黑" panose="020B0503020204020204" charset="-122"/>
              </a:rPr>
              <a:t>至一</a:t>
            </a:r>
            <a:r>
              <a:rPr sz="1600" dirty="0">
                <a:solidFill>
                  <a:prstClr val="black"/>
                </a:solidFill>
                <a:latin typeface="微软雅黑" panose="020B0503020204020204" charset="-122"/>
                <a:cs typeface="微软雅黑" panose="020B0503020204020204" charset="-122"/>
              </a:rPr>
              <a:t>些</a:t>
            </a:r>
            <a:r>
              <a:rPr sz="1600" spc="-5" dirty="0">
                <a:solidFill>
                  <a:prstClr val="black"/>
                </a:solidFill>
                <a:latin typeface="微软雅黑" panose="020B0503020204020204" charset="-122"/>
                <a:cs typeface="微软雅黑" panose="020B0503020204020204" charset="-122"/>
              </a:rPr>
              <a:t>已经</a:t>
            </a:r>
            <a:r>
              <a:rPr sz="1600" dirty="0">
                <a:solidFill>
                  <a:prstClr val="black"/>
                </a:solidFill>
                <a:latin typeface="微软雅黑" panose="020B0503020204020204" charset="-122"/>
                <a:cs typeface="微软雅黑" panose="020B0503020204020204" charset="-122"/>
              </a:rPr>
              <a:t>质</a:t>
            </a:r>
            <a:r>
              <a:rPr sz="1600" spc="-5" dirty="0">
                <a:solidFill>
                  <a:prstClr val="black"/>
                </a:solidFill>
                <a:latin typeface="微软雅黑" panose="020B0503020204020204" charset="-122"/>
                <a:cs typeface="微软雅黑" panose="020B0503020204020204" charset="-122"/>
              </a:rPr>
              <a:t>量严</a:t>
            </a:r>
            <a:r>
              <a:rPr sz="1600" dirty="0">
                <a:solidFill>
                  <a:prstClr val="black"/>
                </a:solidFill>
                <a:latin typeface="微软雅黑" panose="020B0503020204020204" charset="-122"/>
                <a:cs typeface="微软雅黑" panose="020B0503020204020204" charset="-122"/>
              </a:rPr>
              <a:t>重</a:t>
            </a:r>
            <a:r>
              <a:rPr sz="1600" spc="-5" dirty="0">
                <a:solidFill>
                  <a:prstClr val="black"/>
                </a:solidFill>
                <a:latin typeface="微软雅黑" panose="020B0503020204020204" charset="-122"/>
                <a:cs typeface="微软雅黑" panose="020B0503020204020204" charset="-122"/>
              </a:rPr>
              <a:t>不达</a:t>
            </a:r>
            <a:r>
              <a:rPr sz="1600"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的工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还</a:t>
            </a:r>
            <a:r>
              <a:rPr sz="1600" spc="-5" dirty="0">
                <a:solidFill>
                  <a:prstClr val="black"/>
                </a:solidFill>
                <a:latin typeface="微软雅黑" panose="020B0503020204020204" charset="-122"/>
                <a:cs typeface="微软雅黑" panose="020B0503020204020204" charset="-122"/>
              </a:rPr>
              <a:t>继续</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生产</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违规 使用。这样由于运动部件磨损，在</a:t>
            </a:r>
            <a:r>
              <a:rPr sz="1600" dirty="0">
                <a:solidFill>
                  <a:prstClr val="black"/>
                </a:solidFill>
                <a:latin typeface="微软雅黑" panose="020B0503020204020204" charset="-122"/>
                <a:cs typeface="微软雅黑" panose="020B0503020204020204" charset="-122"/>
              </a:rPr>
              <a:t>某</a:t>
            </a:r>
            <a:r>
              <a:rPr sz="1600" spc="-5" dirty="0">
                <a:solidFill>
                  <a:prstClr val="black"/>
                </a:solidFill>
                <a:latin typeface="微软雅黑" panose="020B0503020204020204" charset="-122"/>
                <a:cs typeface="微软雅黑" panose="020B0503020204020204" charset="-122"/>
              </a:rPr>
              <a:t>一时</a:t>
            </a:r>
            <a:r>
              <a:rPr sz="1600" dirty="0">
                <a:solidFill>
                  <a:prstClr val="black"/>
                </a:solidFill>
                <a:latin typeface="微软雅黑" panose="020B0503020204020204" charset="-122"/>
                <a:cs typeface="微软雅黑" panose="020B0503020204020204" charset="-122"/>
              </a:rPr>
              <a:t>刻</a:t>
            </a:r>
            <a:r>
              <a:rPr sz="1600" spc="-5" dirty="0">
                <a:solidFill>
                  <a:prstClr val="black"/>
                </a:solidFill>
                <a:latin typeface="微软雅黑" panose="020B0503020204020204" charset="-122"/>
                <a:cs typeface="微软雅黑" panose="020B0503020204020204" charset="-122"/>
              </a:rPr>
              <a:t>超过</a:t>
            </a:r>
            <a:r>
              <a:rPr sz="1600" dirty="0">
                <a:solidFill>
                  <a:prstClr val="black"/>
                </a:solidFill>
                <a:latin typeface="微软雅黑" panose="020B0503020204020204" charset="-122"/>
                <a:cs typeface="微软雅黑" panose="020B0503020204020204" charset="-122"/>
              </a:rPr>
              <a:t>极</a:t>
            </a:r>
            <a:r>
              <a:rPr sz="1600" spc="-5" dirty="0">
                <a:solidFill>
                  <a:prstClr val="black"/>
                </a:solidFill>
                <a:latin typeface="微软雅黑" panose="020B0503020204020204" charset="-122"/>
                <a:cs typeface="微软雅黑" panose="020B0503020204020204" charset="-122"/>
              </a:rPr>
              <a:t>限值</a:t>
            </a:r>
            <a:r>
              <a:rPr sz="1600"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会引</a:t>
            </a:r>
            <a:r>
              <a:rPr sz="1600" dirty="0">
                <a:solidFill>
                  <a:prstClr val="black"/>
                </a:solidFill>
                <a:latin typeface="微软雅黑" panose="020B0503020204020204" charset="-122"/>
                <a:cs typeface="微软雅黑" panose="020B0503020204020204" charset="-122"/>
              </a:rPr>
              <a:t>起</a:t>
            </a:r>
            <a:r>
              <a:rPr sz="1600" spc="-5" dirty="0">
                <a:solidFill>
                  <a:prstClr val="black"/>
                </a:solidFill>
                <a:latin typeface="微软雅黑" panose="020B0503020204020204" charset="-122"/>
                <a:cs typeface="微软雅黑" panose="020B0503020204020204" charset="-122"/>
              </a:rPr>
              <a:t>故障</a:t>
            </a:r>
            <a:r>
              <a:rPr sz="1600"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a:t>
            </a:r>
            <a:endParaRPr sz="1600">
              <a:solidFill>
                <a:prstClr val="black"/>
              </a:solidFill>
              <a:latin typeface="微软雅黑" panose="020B0503020204020204" charset="-122"/>
              <a:cs typeface="微软雅黑" panose="020B0503020204020204" charset="-122"/>
            </a:endParaRPr>
          </a:p>
          <a:p>
            <a:pPr marL="12700" algn="just">
              <a:spcBef>
                <a:spcPts val="480"/>
              </a:spcBef>
            </a:pPr>
            <a:r>
              <a:rPr sz="1600" spc="-5" dirty="0">
                <a:solidFill>
                  <a:srgbClr val="00A755"/>
                </a:solidFill>
                <a:latin typeface="微软雅黑" panose="020B0503020204020204" charset="-122"/>
                <a:cs typeface="微软雅黑" panose="020B0503020204020204" charset="-122"/>
              </a:rPr>
              <a:t>（</a:t>
            </a:r>
            <a:r>
              <a:rPr sz="1600" spc="-10" dirty="0">
                <a:solidFill>
                  <a:srgbClr val="00A755"/>
                </a:solidFill>
                <a:latin typeface="微软雅黑" panose="020B0503020204020204" charset="-122"/>
                <a:cs typeface="微软雅黑" panose="020B0503020204020204" charset="-122"/>
              </a:rPr>
              <a:t>2</a:t>
            </a:r>
            <a:r>
              <a:rPr sz="1600" spc="-5" dirty="0">
                <a:solidFill>
                  <a:srgbClr val="00A755"/>
                </a:solidFill>
                <a:latin typeface="微软雅黑" panose="020B0503020204020204" charset="-122"/>
                <a:cs typeface="微软雅黑" panose="020B0503020204020204" charset="-122"/>
              </a:rPr>
              <a:t>）由于设备参数异常导致的预警</a:t>
            </a:r>
            <a:r>
              <a:rPr sz="1600" dirty="0">
                <a:solidFill>
                  <a:srgbClr val="00A755"/>
                </a:solidFill>
                <a:latin typeface="微软雅黑" panose="020B0503020204020204" charset="-122"/>
                <a:cs typeface="微软雅黑" panose="020B0503020204020204" charset="-122"/>
              </a:rPr>
              <a:t>提</a:t>
            </a:r>
            <a:r>
              <a:rPr sz="1600" spc="-5" dirty="0">
                <a:solidFill>
                  <a:srgbClr val="00A755"/>
                </a:solidFill>
                <a:latin typeface="微软雅黑" panose="020B0503020204020204" charset="-122"/>
                <a:cs typeface="微软雅黑" panose="020B0503020204020204" charset="-122"/>
              </a:rPr>
              <a:t>示</a:t>
            </a:r>
            <a:endParaRPr sz="1600">
              <a:solidFill>
                <a:prstClr val="black"/>
              </a:solidFill>
              <a:latin typeface="微软雅黑" panose="020B0503020204020204" charset="-122"/>
              <a:cs typeface="微软雅黑" panose="020B0503020204020204" charset="-122"/>
            </a:endParaRPr>
          </a:p>
          <a:p>
            <a:pPr marL="12700" marR="5080" indent="420370">
              <a:lnSpc>
                <a:spcPct val="125000"/>
              </a:lnSpc>
            </a:pPr>
            <a:r>
              <a:rPr sz="1600" dirty="0">
                <a:solidFill>
                  <a:prstClr val="black"/>
                </a:solidFill>
                <a:latin typeface="微软雅黑" panose="020B0503020204020204" charset="-122"/>
                <a:cs typeface="微软雅黑" panose="020B0503020204020204" charset="-122"/>
              </a:rPr>
              <a:t>由</a:t>
            </a:r>
            <a:r>
              <a:rPr sz="1600" spc="-5" dirty="0">
                <a:solidFill>
                  <a:prstClr val="black"/>
                </a:solidFill>
                <a:latin typeface="微软雅黑" panose="020B0503020204020204" charset="-122"/>
                <a:cs typeface="微软雅黑" panose="020B0503020204020204" charset="-122"/>
              </a:rPr>
              <a:t>于工</a:t>
            </a:r>
            <a:r>
              <a:rPr sz="1600" dirty="0">
                <a:solidFill>
                  <a:prstClr val="black"/>
                </a:solidFill>
                <a:latin typeface="微软雅黑" panose="020B0503020204020204" charset="-122"/>
                <a:cs typeface="微软雅黑" panose="020B0503020204020204" charset="-122"/>
              </a:rPr>
              <a:t>业设</a:t>
            </a:r>
            <a:r>
              <a:rPr sz="1600" spc="-5" dirty="0">
                <a:solidFill>
                  <a:prstClr val="black"/>
                </a:solidFill>
                <a:latin typeface="微软雅黑" panose="020B0503020204020204" charset="-122"/>
                <a:cs typeface="微软雅黑" panose="020B0503020204020204" charset="-122"/>
              </a:rPr>
              <a:t>备的复</a:t>
            </a:r>
            <a:r>
              <a:rPr sz="1600" dirty="0">
                <a:solidFill>
                  <a:prstClr val="black"/>
                </a:solidFill>
                <a:latin typeface="微软雅黑" panose="020B0503020204020204" charset="-122"/>
                <a:cs typeface="微软雅黑" panose="020B0503020204020204" charset="-122"/>
              </a:rPr>
              <a:t>杂</a:t>
            </a:r>
            <a:r>
              <a:rPr sz="1600" spc="-5" dirty="0">
                <a:solidFill>
                  <a:prstClr val="black"/>
                </a:solidFill>
                <a:latin typeface="微软雅黑" panose="020B0503020204020204" charset="-122"/>
                <a:cs typeface="微软雅黑" panose="020B0503020204020204" charset="-122"/>
              </a:rPr>
              <a:t>性，</a:t>
            </a:r>
            <a:r>
              <a:rPr sz="1600" dirty="0">
                <a:solidFill>
                  <a:prstClr val="black"/>
                </a:solidFill>
                <a:latin typeface="微软雅黑" panose="020B0503020204020204" charset="-122"/>
                <a:cs typeface="微软雅黑" panose="020B0503020204020204" charset="-122"/>
              </a:rPr>
              <a:t>很</a:t>
            </a:r>
            <a:r>
              <a:rPr sz="1600" spc="-5" dirty="0">
                <a:solidFill>
                  <a:prstClr val="black"/>
                </a:solidFill>
                <a:latin typeface="微软雅黑" panose="020B0503020204020204" charset="-122"/>
                <a:cs typeface="微软雅黑" panose="020B0503020204020204" charset="-122"/>
              </a:rPr>
              <a:t>多零件</a:t>
            </a:r>
            <a:r>
              <a:rPr sz="1600" dirty="0">
                <a:solidFill>
                  <a:prstClr val="black"/>
                </a:solidFill>
                <a:latin typeface="微软雅黑" panose="020B0503020204020204" charset="-122"/>
                <a:cs typeface="微软雅黑" panose="020B0503020204020204" charset="-122"/>
              </a:rPr>
              <a:t>老</a:t>
            </a:r>
            <a:r>
              <a:rPr sz="1600" spc="-5" dirty="0">
                <a:solidFill>
                  <a:prstClr val="black"/>
                </a:solidFill>
                <a:latin typeface="微软雅黑" panose="020B0503020204020204" charset="-122"/>
                <a:cs typeface="微软雅黑" panose="020B0503020204020204" charset="-122"/>
              </a:rPr>
              <a:t>化或</a:t>
            </a:r>
            <a:r>
              <a:rPr sz="1600" dirty="0">
                <a:solidFill>
                  <a:prstClr val="black"/>
                </a:solidFill>
                <a:latin typeface="微软雅黑" panose="020B0503020204020204" charset="-122"/>
                <a:cs typeface="微软雅黑" panose="020B0503020204020204" charset="-122"/>
              </a:rPr>
              <a:t>部</a:t>
            </a:r>
            <a:r>
              <a:rPr sz="1600" spc="-5" dirty="0">
                <a:solidFill>
                  <a:prstClr val="black"/>
                </a:solidFill>
                <a:latin typeface="微软雅黑" panose="020B0503020204020204" charset="-122"/>
                <a:cs typeface="微软雅黑" panose="020B0503020204020204" charset="-122"/>
              </a:rPr>
              <a:t>件磨损</a:t>
            </a:r>
            <a:r>
              <a:rPr sz="1600" dirty="0">
                <a:solidFill>
                  <a:prstClr val="black"/>
                </a:solidFill>
                <a:latin typeface="微软雅黑" panose="020B0503020204020204" charset="-122"/>
                <a:cs typeface="微软雅黑" panose="020B0503020204020204" charset="-122"/>
              </a:rPr>
              <a:t>触</a:t>
            </a:r>
            <a:r>
              <a:rPr sz="1600" spc="-5" dirty="0">
                <a:solidFill>
                  <a:prstClr val="black"/>
                </a:solidFill>
                <a:latin typeface="微软雅黑" panose="020B0503020204020204" charset="-122"/>
                <a:cs typeface="微软雅黑" panose="020B0503020204020204" charset="-122"/>
              </a:rPr>
              <a:t>发的</a:t>
            </a:r>
            <a:r>
              <a:rPr sz="1600"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警可能</a:t>
            </a:r>
            <a:r>
              <a:rPr sz="1600" dirty="0">
                <a:solidFill>
                  <a:prstClr val="black"/>
                </a:solidFill>
                <a:latin typeface="微软雅黑" panose="020B0503020204020204" charset="-122"/>
                <a:cs typeface="微软雅黑" panose="020B0503020204020204" charset="-122"/>
              </a:rPr>
              <a:t>会</a:t>
            </a:r>
            <a:r>
              <a:rPr sz="1600" spc="-5" dirty="0">
                <a:solidFill>
                  <a:prstClr val="black"/>
                </a:solidFill>
                <a:latin typeface="微软雅黑" panose="020B0503020204020204" charset="-122"/>
                <a:cs typeface="微软雅黑" panose="020B0503020204020204" charset="-122"/>
              </a:rPr>
              <a:t>直接</a:t>
            </a:r>
            <a:r>
              <a:rPr sz="1600" dirty="0">
                <a:solidFill>
                  <a:prstClr val="black"/>
                </a:solidFill>
                <a:latin typeface="微软雅黑" panose="020B0503020204020204" charset="-122"/>
                <a:cs typeface="微软雅黑" panose="020B0503020204020204" charset="-122"/>
              </a:rPr>
              <a:t>导</a:t>
            </a:r>
            <a:r>
              <a:rPr sz="1600" spc="-5" dirty="0">
                <a:solidFill>
                  <a:prstClr val="black"/>
                </a:solidFill>
                <a:latin typeface="微软雅黑" panose="020B0503020204020204" charset="-122"/>
                <a:cs typeface="微软雅黑" panose="020B0503020204020204" charset="-122"/>
              </a:rPr>
              <a:t>致设备</a:t>
            </a:r>
            <a:r>
              <a:rPr sz="1600" dirty="0">
                <a:solidFill>
                  <a:prstClr val="black"/>
                </a:solidFill>
                <a:latin typeface="微软雅黑" panose="020B0503020204020204" charset="-122"/>
                <a:cs typeface="微软雅黑" panose="020B0503020204020204" charset="-122"/>
              </a:rPr>
              <a:t>急</a:t>
            </a:r>
            <a:r>
              <a:rPr sz="1600" spc="-5" dirty="0">
                <a:solidFill>
                  <a:prstClr val="black"/>
                </a:solidFill>
                <a:latin typeface="微软雅黑" panose="020B0503020204020204" charset="-122"/>
                <a:cs typeface="微软雅黑" panose="020B0503020204020204" charset="-122"/>
              </a:rPr>
              <a:t>停宕</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。因此， 很多有经验的维修工程师会通过观</a:t>
            </a:r>
            <a:r>
              <a:rPr sz="1600" spc="5" dirty="0">
                <a:solidFill>
                  <a:prstClr val="black"/>
                </a:solidFill>
                <a:latin typeface="微软雅黑" panose="020B0503020204020204" charset="-122"/>
                <a:cs typeface="微软雅黑" panose="020B0503020204020204" charset="-122"/>
              </a:rPr>
              <a:t>察</a:t>
            </a:r>
            <a:r>
              <a:rPr sz="1600" spc="-5" dirty="0">
                <a:solidFill>
                  <a:prstClr val="black"/>
                </a:solidFill>
                <a:latin typeface="微软雅黑" panose="020B0503020204020204" charset="-122"/>
                <a:cs typeface="微软雅黑" panose="020B0503020204020204" charset="-122"/>
              </a:rPr>
              <a:t>设备</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一些</a:t>
            </a:r>
            <a:r>
              <a:rPr sz="1600" spc="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键参</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，并</a:t>
            </a:r>
            <a:r>
              <a:rPr sz="1600" spc="5" dirty="0">
                <a:solidFill>
                  <a:prstClr val="black"/>
                </a:solidFill>
                <a:latin typeface="微软雅黑" panose="020B0503020204020204" charset="-122"/>
                <a:cs typeface="微软雅黑" panose="020B0503020204020204" charset="-122"/>
              </a:rPr>
              <a:t>由</a:t>
            </a:r>
            <a:r>
              <a:rPr sz="1600" spc="-5" dirty="0">
                <a:solidFill>
                  <a:prstClr val="black"/>
                </a:solidFill>
                <a:latin typeface="微软雅黑" panose="020B0503020204020204" charset="-122"/>
                <a:cs typeface="微软雅黑" panose="020B0503020204020204" charset="-122"/>
              </a:rPr>
              <a:t>此判</a:t>
            </a:r>
            <a:r>
              <a:rPr sz="1600" spc="5" dirty="0">
                <a:solidFill>
                  <a:prstClr val="black"/>
                </a:solidFill>
                <a:latin typeface="微软雅黑" panose="020B0503020204020204" charset="-122"/>
                <a:cs typeface="微软雅黑" panose="020B0503020204020204" charset="-122"/>
              </a:rPr>
              <a:t>断</a:t>
            </a:r>
            <a:r>
              <a:rPr sz="1600" spc="-5" dirty="0">
                <a:solidFill>
                  <a:prstClr val="black"/>
                </a:solidFill>
                <a:latin typeface="微软雅黑" panose="020B0503020204020204" charset="-122"/>
                <a:cs typeface="微软雅黑" panose="020B0503020204020204" charset="-122"/>
              </a:rPr>
              <a:t>设备</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健康</a:t>
            </a:r>
            <a:r>
              <a:rPr sz="1600" spc="5"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度或</a:t>
            </a:r>
            <a:r>
              <a:rPr sz="1600" spc="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键零</a:t>
            </a:r>
            <a:r>
              <a:rPr sz="1600" spc="5" dirty="0">
                <a:solidFill>
                  <a:prstClr val="black"/>
                </a:solidFill>
                <a:latin typeface="微软雅黑" panose="020B0503020204020204" charset="-122"/>
                <a:cs typeface="微软雅黑" panose="020B0503020204020204" charset="-122"/>
              </a:rPr>
              <a:t>部</a:t>
            </a:r>
            <a:r>
              <a:rPr sz="1600" spc="-5" dirty="0">
                <a:solidFill>
                  <a:prstClr val="black"/>
                </a:solidFill>
                <a:latin typeface="微软雅黑" panose="020B0503020204020204" charset="-122"/>
                <a:cs typeface="微软雅黑" panose="020B0503020204020204" charset="-122"/>
              </a:rPr>
              <a:t>件性 能，一旦超过经验沉淀所划定的合</a:t>
            </a:r>
            <a:r>
              <a:rPr sz="1600" spc="5" dirty="0">
                <a:solidFill>
                  <a:prstClr val="black"/>
                </a:solidFill>
                <a:latin typeface="微软雅黑" panose="020B0503020204020204" charset="-122"/>
                <a:cs typeface="微软雅黑" panose="020B0503020204020204" charset="-122"/>
              </a:rPr>
              <a:t>规</a:t>
            </a:r>
            <a:r>
              <a:rPr sz="1600" spc="-5" dirty="0">
                <a:solidFill>
                  <a:prstClr val="black"/>
                </a:solidFill>
                <a:latin typeface="微软雅黑" panose="020B0503020204020204" charset="-122"/>
                <a:cs typeface="微软雅黑" panose="020B0503020204020204" charset="-122"/>
              </a:rPr>
              <a:t>阈值</a:t>
            </a:r>
            <a:r>
              <a:rPr sz="1600" spc="5"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会触</a:t>
            </a:r>
            <a:r>
              <a:rPr sz="1600" spc="5" dirty="0">
                <a:solidFill>
                  <a:prstClr val="black"/>
                </a:solidFill>
                <a:latin typeface="微软雅黑" panose="020B0503020204020204" charset="-122"/>
                <a:cs typeface="微软雅黑" panose="020B0503020204020204" charset="-122"/>
              </a:rPr>
              <a:t>发</a:t>
            </a:r>
            <a:r>
              <a:rPr sz="1600" spc="-5" dirty="0">
                <a:solidFill>
                  <a:prstClr val="black"/>
                </a:solidFill>
                <a:latin typeface="微软雅黑" panose="020B0503020204020204" charset="-122"/>
                <a:cs typeface="微软雅黑" panose="020B0503020204020204" charset="-122"/>
              </a:rPr>
              <a:t>报警</a:t>
            </a:r>
            <a:r>
              <a:rPr sz="1600" spc="5" dirty="0">
                <a:solidFill>
                  <a:prstClr val="black"/>
                </a:solidFill>
                <a:latin typeface="微软雅黑" panose="020B0503020204020204" charset="-122"/>
                <a:cs typeface="微软雅黑" panose="020B0503020204020204" charset="-122"/>
              </a:rPr>
              <a:t>提</a:t>
            </a:r>
            <a:r>
              <a:rPr sz="1600" spc="-5"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电机</a:t>
            </a:r>
            <a:r>
              <a:rPr sz="1600" spc="5" dirty="0">
                <a:solidFill>
                  <a:prstClr val="black"/>
                </a:solidFill>
                <a:latin typeface="微软雅黑" panose="020B0503020204020204" charset="-122"/>
                <a:cs typeface="微软雅黑" panose="020B0503020204020204" charset="-122"/>
              </a:rPr>
              <a:t>温</a:t>
            </a:r>
            <a:r>
              <a:rPr sz="1600" spc="-5" dirty="0">
                <a:solidFill>
                  <a:prstClr val="black"/>
                </a:solidFill>
                <a:latin typeface="微软雅黑" panose="020B0503020204020204" charset="-122"/>
                <a:cs typeface="微软雅黑" panose="020B0503020204020204" charset="-122"/>
              </a:rPr>
              <a:t>度过</a:t>
            </a:r>
            <a:r>
              <a:rPr sz="1600" spc="5" dirty="0">
                <a:solidFill>
                  <a:prstClr val="black"/>
                </a:solidFill>
                <a:latin typeface="微软雅黑" panose="020B0503020204020204" charset="-122"/>
                <a:cs typeface="微软雅黑" panose="020B0503020204020204" charset="-122"/>
              </a:rPr>
              <a:t>高</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机器</a:t>
            </a:r>
            <a:r>
              <a:rPr sz="1600" spc="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电流</a:t>
            </a:r>
            <a:r>
              <a:rPr sz="1600" spc="5" dirty="0">
                <a:solidFill>
                  <a:prstClr val="black"/>
                </a:solidFill>
                <a:latin typeface="微软雅黑" panose="020B0503020204020204" charset="-122"/>
                <a:cs typeface="微软雅黑" panose="020B0503020204020204" charset="-122"/>
              </a:rPr>
              <a:t>电</a:t>
            </a:r>
            <a:r>
              <a:rPr sz="1600" spc="-5" dirty="0">
                <a:solidFill>
                  <a:prstClr val="black"/>
                </a:solidFill>
                <a:latin typeface="微软雅黑" panose="020B0503020204020204" charset="-122"/>
                <a:cs typeface="微软雅黑" panose="020B0503020204020204" charset="-122"/>
              </a:rPr>
              <a:t>压数 据异常等情况，提前停机检修维护。</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4252340" y="1017270"/>
            <a:ext cx="368807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常见工业设备</a:t>
            </a:r>
            <a:r>
              <a:rPr sz="3200" b="1" spc="5" dirty="0">
                <a:solidFill>
                  <a:srgbClr val="00A755"/>
                </a:solidFill>
                <a:latin typeface="微软雅黑" panose="020B0503020204020204" charset="-122"/>
                <a:cs typeface="微软雅黑" panose="020B0503020204020204" charset="-122"/>
              </a:rPr>
              <a:t>的</a:t>
            </a:r>
            <a:r>
              <a:rPr sz="3200" b="1" dirty="0">
                <a:solidFill>
                  <a:srgbClr val="00A755"/>
                </a:solidFill>
                <a:latin typeface="微软雅黑" panose="020B0503020204020204" charset="-122"/>
                <a:cs typeface="微软雅黑" panose="020B0503020204020204" charset="-122"/>
              </a:rPr>
              <a:t>报警</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94866" y="2009394"/>
            <a:ext cx="9204325" cy="3927475"/>
          </a:xfrm>
          <a:prstGeom prst="rect">
            <a:avLst/>
          </a:prstGeom>
        </p:spPr>
        <p:txBody>
          <a:bodyPr vert="horz" wrap="square" lIns="0" tIns="0" rIns="0" bIns="0" rtlCol="0">
            <a:spAutoFit/>
          </a:bodyPr>
          <a:lstStyle/>
          <a:p>
            <a:pPr marL="12700"/>
            <a:r>
              <a:rPr sz="1600" spc="-5" dirty="0">
                <a:solidFill>
                  <a:srgbClr val="00A755"/>
                </a:solidFill>
                <a:latin typeface="微软雅黑" panose="020B0503020204020204" charset="-122"/>
                <a:cs typeface="微软雅黑" panose="020B0503020204020204" charset="-122"/>
              </a:rPr>
              <a:t>（</a:t>
            </a:r>
            <a:r>
              <a:rPr sz="1600" spc="-10" dirty="0">
                <a:solidFill>
                  <a:srgbClr val="00A755"/>
                </a:solidFill>
                <a:latin typeface="微软雅黑" panose="020B0503020204020204" charset="-122"/>
                <a:cs typeface="微软雅黑" panose="020B0503020204020204" charset="-122"/>
              </a:rPr>
              <a:t>3</a:t>
            </a:r>
            <a:r>
              <a:rPr sz="1600" spc="-5" dirty="0">
                <a:solidFill>
                  <a:srgbClr val="00A755"/>
                </a:solidFill>
                <a:latin typeface="微软雅黑" panose="020B0503020204020204" charset="-122"/>
                <a:cs typeface="微软雅黑" panose="020B0503020204020204" charset="-122"/>
              </a:rPr>
              <a:t>）由于软件错误产生的故障报警</a:t>
            </a:r>
            <a:endParaRPr sz="1600">
              <a:solidFill>
                <a:prstClr val="black"/>
              </a:solidFill>
              <a:latin typeface="微软雅黑" panose="020B0503020204020204" charset="-122"/>
              <a:cs typeface="微软雅黑" panose="020B0503020204020204" charset="-122"/>
            </a:endParaRPr>
          </a:p>
          <a:p>
            <a:pPr marL="12700" marR="5080" indent="422275">
              <a:lnSpc>
                <a:spcPts val="2880"/>
              </a:lnSpc>
              <a:spcBef>
                <a:spcPts val="255"/>
              </a:spcBef>
            </a:pP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一</a:t>
            </a:r>
            <a:r>
              <a:rPr sz="1600" dirty="0">
                <a:solidFill>
                  <a:prstClr val="black"/>
                </a:solidFill>
                <a:latin typeface="微软雅黑" panose="020B0503020204020204" charset="-122"/>
                <a:cs typeface="微软雅黑" panose="020B0503020204020204" charset="-122"/>
              </a:rPr>
              <a:t>个相</a:t>
            </a:r>
            <a:r>
              <a:rPr sz="1600" spc="-5" dirty="0">
                <a:solidFill>
                  <a:prstClr val="black"/>
                </a:solidFill>
                <a:latin typeface="微软雅黑" panose="020B0503020204020204" charset="-122"/>
                <a:cs typeface="微软雅黑" panose="020B0503020204020204" charset="-122"/>
              </a:rPr>
              <a:t>当</a:t>
            </a:r>
            <a:r>
              <a:rPr sz="1600" dirty="0">
                <a:solidFill>
                  <a:prstClr val="black"/>
                </a:solidFill>
                <a:latin typeface="微软雅黑" panose="020B0503020204020204" charset="-122"/>
                <a:cs typeface="微软雅黑" panose="020B0503020204020204" charset="-122"/>
              </a:rPr>
              <a:t>复</a:t>
            </a:r>
            <a:r>
              <a:rPr sz="1600" spc="-5" dirty="0">
                <a:solidFill>
                  <a:prstClr val="black"/>
                </a:solidFill>
                <a:latin typeface="微软雅黑" panose="020B0503020204020204" charset="-122"/>
                <a:cs typeface="微软雅黑" panose="020B0503020204020204" charset="-122"/>
              </a:rPr>
              <a:t>杂</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生</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机</a:t>
            </a:r>
            <a:r>
              <a:rPr sz="1600" spc="10" dirty="0">
                <a:solidFill>
                  <a:prstClr val="black"/>
                </a:solidFill>
                <a:latin typeface="微软雅黑" panose="020B0503020204020204" charset="-122"/>
                <a:cs typeface="微软雅黑" panose="020B0503020204020204" charset="-122"/>
              </a:rPr>
              <a:t>械</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其</a:t>
            </a:r>
            <a:r>
              <a:rPr sz="1600" dirty="0">
                <a:solidFill>
                  <a:prstClr val="black"/>
                </a:solidFill>
                <a:latin typeface="微软雅黑" panose="020B0503020204020204" charset="-122"/>
                <a:cs typeface="微软雅黑" panose="020B0503020204020204" charset="-122"/>
              </a:rPr>
              <a:t>集</a:t>
            </a:r>
            <a:r>
              <a:rPr sz="1600" spc="-5"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程</a:t>
            </a:r>
            <a:r>
              <a:rPr sz="1600" dirty="0">
                <a:solidFill>
                  <a:prstClr val="black"/>
                </a:solidFill>
                <a:latin typeface="微软雅黑" panose="020B0503020204020204" charset="-122"/>
                <a:cs typeface="微软雅黑" panose="020B0503020204020204" charset="-122"/>
              </a:rPr>
              <a:t>度很高，</a:t>
            </a:r>
            <a:r>
              <a:rPr sz="1600" spc="-5" dirty="0">
                <a:solidFill>
                  <a:prstClr val="black"/>
                </a:solidFill>
                <a:latin typeface="微软雅黑" panose="020B0503020204020204" charset="-122"/>
                <a:cs typeface="微软雅黑" panose="020B0503020204020204" charset="-122"/>
              </a:rPr>
              <a:t>尤</a:t>
            </a:r>
            <a:r>
              <a:rPr sz="1600"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是</a:t>
            </a:r>
            <a:r>
              <a:rPr sz="1600" dirty="0">
                <a:solidFill>
                  <a:prstClr val="black"/>
                </a:solidFill>
                <a:latin typeface="微软雅黑" panose="020B0503020204020204" charset="-122"/>
                <a:cs typeface="微软雅黑" panose="020B0503020204020204" charset="-122"/>
              </a:rPr>
              <a:t>近些</a:t>
            </a:r>
            <a:r>
              <a:rPr sz="1600" spc="-5" dirty="0">
                <a:solidFill>
                  <a:prstClr val="black"/>
                </a:solidFill>
                <a:latin typeface="微软雅黑" panose="020B0503020204020204" charset="-122"/>
                <a:cs typeface="微软雅黑" panose="020B0503020204020204" charset="-122"/>
              </a:rPr>
              <a:t>年</a:t>
            </a:r>
            <a:r>
              <a:rPr sz="1600" dirty="0">
                <a:solidFill>
                  <a:prstClr val="black"/>
                </a:solidFill>
                <a:latin typeface="微软雅黑" panose="020B0503020204020204" charset="-122"/>
                <a:cs typeface="微软雅黑" panose="020B0503020204020204" charset="-122"/>
              </a:rPr>
              <a:t>广</a:t>
            </a:r>
            <a:r>
              <a:rPr sz="1600" spc="-5" dirty="0">
                <a:solidFill>
                  <a:prstClr val="black"/>
                </a:solidFill>
                <a:latin typeface="微软雅黑" panose="020B0503020204020204" charset="-122"/>
                <a:cs typeface="微软雅黑" panose="020B0503020204020204" charset="-122"/>
              </a:rPr>
              <a:t>泛</a:t>
            </a:r>
            <a:r>
              <a:rPr sz="1600" dirty="0">
                <a:solidFill>
                  <a:prstClr val="black"/>
                </a:solidFill>
                <a:latin typeface="微软雅黑" panose="020B0503020204020204" charset="-122"/>
                <a:cs typeface="微软雅黑" panose="020B0503020204020204" charset="-122"/>
              </a:rPr>
              <a:t>应</a:t>
            </a:r>
            <a:r>
              <a:rPr sz="1600" spc="-5"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的自</a:t>
            </a:r>
            <a:r>
              <a:rPr sz="1600" spc="-5" dirty="0">
                <a:solidFill>
                  <a:prstClr val="black"/>
                </a:solidFill>
                <a:latin typeface="微软雅黑" panose="020B0503020204020204" charset="-122"/>
                <a:cs typeface="微软雅黑" panose="020B0503020204020204" charset="-122"/>
              </a:rPr>
              <a:t>动</a:t>
            </a:r>
            <a:r>
              <a:rPr sz="1600" dirty="0">
                <a:solidFill>
                  <a:prstClr val="black"/>
                </a:solidFill>
                <a:latin typeface="微软雅黑" panose="020B0503020204020204" charset="-122"/>
                <a:cs typeface="微软雅黑" panose="020B0503020204020204" charset="-122"/>
              </a:rPr>
              <a:t>化设</a:t>
            </a:r>
            <a:r>
              <a:rPr sz="1600" spc="2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如工业机器人</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数控机床等，</a:t>
            </a:r>
            <a:r>
              <a:rPr sz="1600" spc="-5"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重要的构成部</a:t>
            </a:r>
            <a:r>
              <a:rPr sz="1600" spc="-5" dirty="0">
                <a:solidFill>
                  <a:prstClr val="black"/>
                </a:solidFill>
                <a:latin typeface="微软雅黑" panose="020B0503020204020204" charset="-122"/>
                <a:cs typeface="微软雅黑" panose="020B0503020204020204" charset="-122"/>
              </a:rPr>
              <a:t>分</a:t>
            </a:r>
            <a:r>
              <a:rPr sz="1600" spc="5" dirty="0">
                <a:solidFill>
                  <a:prstClr val="black"/>
                </a:solidFill>
                <a:latin typeface="微软雅黑" panose="020B0503020204020204" charset="-122"/>
                <a:cs typeface="微软雅黑" panose="020B0503020204020204" charset="-122"/>
              </a:rPr>
              <a:t>就是软件程</a:t>
            </a:r>
            <a:r>
              <a:rPr sz="1600" spc="15" dirty="0">
                <a:solidFill>
                  <a:prstClr val="black"/>
                </a:solidFill>
                <a:latin typeface="微软雅黑" panose="020B0503020204020204" charset="-122"/>
                <a:cs typeface="微软雅黑" panose="020B0503020204020204" charset="-122"/>
              </a:rPr>
              <a:t>序</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只有将产品生</a:t>
            </a:r>
            <a:r>
              <a:rPr sz="1600" spc="-5"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程进行细致</a:t>
            </a:r>
            <a:r>
              <a:rPr sz="1600" spc="-5" dirty="0">
                <a:solidFill>
                  <a:prstClr val="black"/>
                </a:solidFill>
                <a:latin typeface="微软雅黑" panose="020B0503020204020204" charset="-122"/>
                <a:cs typeface="微软雅黑" panose="020B0503020204020204" charset="-122"/>
              </a:rPr>
              <a:t>的程 序设置，才能保证产品的质量以及</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产的</a:t>
            </a:r>
            <a:r>
              <a:rPr sz="1600" dirty="0">
                <a:solidFill>
                  <a:prstClr val="black"/>
                </a:solidFill>
                <a:latin typeface="微软雅黑" panose="020B0503020204020204" charset="-122"/>
                <a:cs typeface="微软雅黑" panose="020B0503020204020204" charset="-122"/>
              </a:rPr>
              <a:t>流</a:t>
            </a:r>
            <a:r>
              <a:rPr sz="1600" spc="-5" dirty="0">
                <a:solidFill>
                  <a:prstClr val="black"/>
                </a:solidFill>
                <a:latin typeface="微软雅黑" panose="020B0503020204020204" charset="-122"/>
                <a:cs typeface="微软雅黑" panose="020B0503020204020204" charset="-122"/>
              </a:rPr>
              <a:t>程的</a:t>
            </a:r>
            <a:r>
              <a:rPr sz="1600" dirty="0">
                <a:solidFill>
                  <a:prstClr val="black"/>
                </a:solidFill>
                <a:latin typeface="微软雅黑" panose="020B0503020204020204" charset="-122"/>
                <a:cs typeface="微软雅黑" panose="020B0503020204020204" charset="-122"/>
              </a:rPr>
              <a:t>顺</a:t>
            </a:r>
            <a:r>
              <a:rPr sz="1600" spc="-5" dirty="0">
                <a:solidFill>
                  <a:prstClr val="black"/>
                </a:solidFill>
                <a:latin typeface="微软雅黑" panose="020B0503020204020204" charset="-122"/>
                <a:cs typeface="微软雅黑" panose="020B0503020204020204" charset="-122"/>
              </a:rPr>
              <a:t>利和</a:t>
            </a:r>
            <a:r>
              <a:rPr sz="1600" dirty="0">
                <a:solidFill>
                  <a:prstClr val="black"/>
                </a:solidFill>
                <a:latin typeface="微软雅黑" panose="020B0503020204020204" charset="-122"/>
                <a:cs typeface="微软雅黑" panose="020B0503020204020204" charset="-122"/>
              </a:rPr>
              <a:t>高效</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700"/>
              </a:spcBef>
            </a:pPr>
            <a:r>
              <a:rPr sz="1600" spc="-5" dirty="0">
                <a:solidFill>
                  <a:srgbClr val="00A755"/>
                </a:solidFill>
                <a:latin typeface="微软雅黑" panose="020B0503020204020204" charset="-122"/>
                <a:cs typeface="微软雅黑" panose="020B0503020204020204" charset="-122"/>
              </a:rPr>
              <a:t>（</a:t>
            </a:r>
            <a:r>
              <a:rPr sz="1600" spc="-10" dirty="0">
                <a:solidFill>
                  <a:srgbClr val="00A755"/>
                </a:solidFill>
                <a:latin typeface="微软雅黑" panose="020B0503020204020204" charset="-122"/>
                <a:cs typeface="微软雅黑" panose="020B0503020204020204" charset="-122"/>
              </a:rPr>
              <a:t>4</a:t>
            </a:r>
            <a:r>
              <a:rPr sz="1600" spc="-5" dirty="0">
                <a:solidFill>
                  <a:srgbClr val="00A755"/>
                </a:solidFill>
                <a:latin typeface="微软雅黑" panose="020B0503020204020204" charset="-122"/>
                <a:cs typeface="微软雅黑" panose="020B0503020204020204" charset="-122"/>
              </a:rPr>
              <a:t>）由于操作不当造成的故障报警</a:t>
            </a:r>
            <a:endParaRPr sz="1600">
              <a:solidFill>
                <a:prstClr val="black"/>
              </a:solidFill>
              <a:latin typeface="微软雅黑" panose="020B0503020204020204" charset="-122"/>
              <a:cs typeface="微软雅黑" panose="020B0503020204020204" charset="-122"/>
            </a:endParaRPr>
          </a:p>
          <a:p>
            <a:pPr marL="12700" marR="208915" indent="422275" algn="just">
              <a:lnSpc>
                <a:spcPct val="150000"/>
              </a:lnSpc>
            </a:pPr>
            <a:r>
              <a:rPr sz="1600" spc="-5" dirty="0">
                <a:solidFill>
                  <a:prstClr val="black"/>
                </a:solidFill>
                <a:latin typeface="微软雅黑" panose="020B0503020204020204" charset="-122"/>
                <a:cs typeface="微软雅黑" panose="020B0503020204020204" charset="-122"/>
              </a:rPr>
              <a:t>除</a:t>
            </a:r>
            <a:r>
              <a:rPr sz="1600" dirty="0">
                <a:solidFill>
                  <a:prstClr val="black"/>
                </a:solidFill>
                <a:latin typeface="微软雅黑" panose="020B0503020204020204" charset="-122"/>
                <a:cs typeface="微软雅黑" panose="020B0503020204020204" charset="-122"/>
              </a:rPr>
              <a:t>去设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身</a:t>
            </a:r>
            <a:r>
              <a:rPr sz="1600" dirty="0">
                <a:solidFill>
                  <a:prstClr val="black"/>
                </a:solidFill>
                <a:latin typeface="微软雅黑" panose="020B0503020204020204" charset="-122"/>
                <a:cs typeface="微软雅黑" panose="020B0503020204020204" charset="-122"/>
              </a:rPr>
              <a:t>与集</a:t>
            </a:r>
            <a:r>
              <a:rPr sz="1600" spc="-5"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系统</a:t>
            </a:r>
            <a:r>
              <a:rPr sz="1600" spc="15" dirty="0">
                <a:solidFill>
                  <a:prstClr val="black"/>
                </a:solidFill>
                <a:latin typeface="微软雅黑" panose="020B0503020204020204" charset="-122"/>
                <a:cs typeface="微软雅黑" panose="020B0503020204020204" charset="-122"/>
              </a:rPr>
              <a:t>外</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在设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使</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过</a:t>
            </a:r>
            <a:r>
              <a:rPr sz="1600" dirty="0">
                <a:solidFill>
                  <a:prstClr val="black"/>
                </a:solidFill>
                <a:latin typeface="微软雅黑" panose="020B0503020204020204" charset="-122"/>
                <a:cs typeface="微软雅黑" panose="020B0503020204020204" charset="-122"/>
              </a:rPr>
              <a:t>程中</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为</a:t>
            </a:r>
            <a:r>
              <a:rPr sz="1600"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a:t>
            </a:r>
            <a:r>
              <a:rPr sz="1600"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当</a:t>
            </a:r>
            <a:r>
              <a:rPr sz="1600" dirty="0">
                <a:solidFill>
                  <a:prstClr val="black"/>
                </a:solidFill>
                <a:latin typeface="微软雅黑" panose="020B0503020204020204" charset="-122"/>
                <a:cs typeface="微软雅黑" panose="020B0503020204020204" charset="-122"/>
              </a:rPr>
              <a:t>也是</a:t>
            </a:r>
            <a:r>
              <a:rPr sz="1600" spc="-5" dirty="0">
                <a:solidFill>
                  <a:prstClr val="black"/>
                </a:solidFill>
                <a:latin typeface="微软雅黑" panose="020B0503020204020204" charset="-122"/>
                <a:cs typeface="微软雅黑" panose="020B0503020204020204" charset="-122"/>
              </a:rPr>
              <a:t>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产</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故</a:t>
            </a:r>
            <a:r>
              <a:rPr sz="1600" dirty="0">
                <a:solidFill>
                  <a:prstClr val="black"/>
                </a:solidFill>
                <a:latin typeface="微软雅黑" panose="020B0503020204020204" charset="-122"/>
                <a:cs typeface="微软雅黑" panose="020B0503020204020204" charset="-122"/>
              </a:rPr>
              <a:t>障报</a:t>
            </a:r>
            <a:r>
              <a:rPr sz="1600" spc="-5" dirty="0">
                <a:solidFill>
                  <a:prstClr val="black"/>
                </a:solidFill>
                <a:latin typeface="微软雅黑" panose="020B0503020204020204" charset="-122"/>
                <a:cs typeface="微软雅黑" panose="020B0503020204020204" charset="-122"/>
              </a:rPr>
              <a:t>警</a:t>
            </a:r>
            <a:r>
              <a:rPr sz="1600" dirty="0">
                <a:solidFill>
                  <a:prstClr val="black"/>
                </a:solidFill>
                <a:latin typeface="微软雅黑" panose="020B0503020204020204" charset="-122"/>
                <a:cs typeface="微软雅黑" panose="020B0503020204020204" charset="-122"/>
              </a:rPr>
              <a:t>的原</a:t>
            </a:r>
            <a:r>
              <a:rPr sz="1600" spc="-5" dirty="0">
                <a:solidFill>
                  <a:prstClr val="black"/>
                </a:solidFill>
                <a:latin typeface="微软雅黑" panose="020B0503020204020204" charset="-122"/>
                <a:cs typeface="微软雅黑" panose="020B0503020204020204" charset="-122"/>
              </a:rPr>
              <a:t>因 </a:t>
            </a:r>
            <a:r>
              <a:rPr sz="1600" dirty="0">
                <a:solidFill>
                  <a:prstClr val="black"/>
                </a:solidFill>
                <a:latin typeface="微软雅黑" panose="020B0503020204020204" charset="-122"/>
                <a:cs typeface="微软雅黑" panose="020B0503020204020204" charset="-122"/>
              </a:rPr>
              <a:t>之一，对于很</a:t>
            </a:r>
            <a:r>
              <a:rPr sz="1600" spc="-5" dirty="0">
                <a:solidFill>
                  <a:prstClr val="black"/>
                </a:solidFill>
                <a:latin typeface="微软雅黑" panose="020B0503020204020204" charset="-122"/>
                <a:cs typeface="微软雅黑" panose="020B0503020204020204" charset="-122"/>
              </a:rPr>
              <a:t>多</a:t>
            </a:r>
            <a:r>
              <a:rPr sz="1600" dirty="0">
                <a:solidFill>
                  <a:prstClr val="black"/>
                </a:solidFill>
                <a:latin typeface="微软雅黑" panose="020B0503020204020204" charset="-122"/>
                <a:cs typeface="微软雅黑" panose="020B0503020204020204" charset="-122"/>
              </a:rPr>
              <a:t>工业设备或制</a:t>
            </a:r>
            <a:r>
              <a:rPr sz="1600" spc="-5" dirty="0">
                <a:solidFill>
                  <a:prstClr val="black"/>
                </a:solidFill>
                <a:latin typeface="微软雅黑" panose="020B0503020204020204" charset="-122"/>
                <a:cs typeface="微软雅黑" panose="020B0503020204020204" charset="-122"/>
              </a:rPr>
              <a:t>造</a:t>
            </a:r>
            <a:r>
              <a:rPr sz="1600" dirty="0">
                <a:solidFill>
                  <a:prstClr val="black"/>
                </a:solidFill>
                <a:latin typeface="微软雅黑" panose="020B0503020204020204" charset="-122"/>
                <a:cs typeface="微软雅黑" panose="020B0503020204020204" charset="-122"/>
              </a:rPr>
              <a:t>工</a:t>
            </a:r>
            <a:r>
              <a:rPr sz="1600" spc="10" dirty="0">
                <a:solidFill>
                  <a:prstClr val="black"/>
                </a:solidFill>
                <a:latin typeface="微软雅黑" panose="020B0503020204020204" charset="-122"/>
                <a:cs typeface="微软雅黑" panose="020B0503020204020204" charset="-122"/>
              </a:rPr>
              <a:t>序</a:t>
            </a:r>
            <a:r>
              <a:rPr sz="1600" dirty="0">
                <a:solidFill>
                  <a:prstClr val="black"/>
                </a:solidFill>
                <a:latin typeface="微软雅黑" panose="020B0503020204020204" charset="-122"/>
                <a:cs typeface="微软雅黑" panose="020B0503020204020204" charset="-122"/>
              </a:rPr>
              <a:t>，人为操</a:t>
            </a:r>
            <a:r>
              <a:rPr sz="1600" spc="-5" dirty="0">
                <a:solidFill>
                  <a:prstClr val="black"/>
                </a:solidFill>
                <a:latin typeface="微软雅黑" panose="020B0503020204020204" charset="-122"/>
                <a:cs typeface="微软雅黑" panose="020B0503020204020204" charset="-122"/>
              </a:rPr>
              <a:t>作</a:t>
            </a:r>
            <a:r>
              <a:rPr sz="1600" dirty="0">
                <a:solidFill>
                  <a:prstClr val="black"/>
                </a:solidFill>
                <a:latin typeface="微软雅黑" panose="020B0503020204020204" charset="-122"/>
                <a:cs typeface="微软雅黑" panose="020B0503020204020204" charset="-122"/>
              </a:rPr>
              <a:t>是实现设备功</a:t>
            </a:r>
            <a:r>
              <a:rPr sz="1600" spc="-5" dirty="0">
                <a:solidFill>
                  <a:prstClr val="black"/>
                </a:solidFill>
                <a:latin typeface="微软雅黑" panose="020B0503020204020204" charset="-122"/>
                <a:cs typeface="微软雅黑" panose="020B0503020204020204" charset="-122"/>
              </a:rPr>
              <a:t>能</a:t>
            </a:r>
            <a:r>
              <a:rPr sz="1600" dirty="0">
                <a:solidFill>
                  <a:prstClr val="black"/>
                </a:solidFill>
                <a:latin typeface="微软雅黑" panose="020B0503020204020204" charset="-122"/>
                <a:cs typeface="微软雅黑" panose="020B0503020204020204" charset="-122"/>
              </a:rPr>
              <a:t>的必然环</a:t>
            </a:r>
            <a:r>
              <a:rPr sz="1600" spc="20" dirty="0">
                <a:solidFill>
                  <a:prstClr val="black"/>
                </a:solidFill>
                <a:latin typeface="微软雅黑" panose="020B0503020204020204" charset="-122"/>
                <a:cs typeface="微软雅黑" panose="020B0503020204020204" charset="-122"/>
              </a:rPr>
              <a:t>节</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因</a:t>
            </a:r>
            <a:r>
              <a:rPr sz="1600" dirty="0">
                <a:solidFill>
                  <a:prstClr val="black"/>
                </a:solidFill>
                <a:latin typeface="微软雅黑" panose="020B0503020204020204" charset="-122"/>
                <a:cs typeface="微软雅黑" panose="020B0503020204020204" charset="-122"/>
              </a:rPr>
              <a:t>此</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失误很难避</a:t>
            </a:r>
            <a:r>
              <a:rPr sz="1600" spc="-5" dirty="0">
                <a:solidFill>
                  <a:prstClr val="black"/>
                </a:solidFill>
                <a:latin typeface="微软雅黑" panose="020B0503020204020204" charset="-122"/>
                <a:cs typeface="微软雅黑" panose="020B0503020204020204" charset="-122"/>
              </a:rPr>
              <a:t>免。 </a:t>
            </a:r>
            <a:r>
              <a:rPr sz="1600" dirty="0">
                <a:solidFill>
                  <a:prstClr val="black"/>
                </a:solidFill>
                <a:latin typeface="微软雅黑" panose="020B0503020204020204" charset="-122"/>
                <a:cs typeface="微软雅黑" panose="020B0503020204020204" charset="-122"/>
              </a:rPr>
              <a:t>产生人为操作</a:t>
            </a:r>
            <a:r>
              <a:rPr sz="1600" spc="-5" dirty="0">
                <a:solidFill>
                  <a:prstClr val="black"/>
                </a:solidFill>
                <a:latin typeface="微软雅黑" panose="020B0503020204020204" charset="-122"/>
                <a:cs typeface="微软雅黑" panose="020B0503020204020204" charset="-122"/>
              </a:rPr>
              <a:t>不</a:t>
            </a:r>
            <a:r>
              <a:rPr sz="1600" dirty="0">
                <a:solidFill>
                  <a:prstClr val="black"/>
                </a:solidFill>
                <a:latin typeface="微软雅黑" panose="020B0503020204020204" charset="-122"/>
                <a:cs typeface="微软雅黑" panose="020B0503020204020204" charset="-122"/>
              </a:rPr>
              <a:t>当的原因有很多，例如，机床</a:t>
            </a:r>
            <a:r>
              <a:rPr sz="1600" spc="-5" dirty="0">
                <a:solidFill>
                  <a:prstClr val="black"/>
                </a:solidFill>
                <a:latin typeface="微软雅黑" panose="020B0503020204020204" charset="-122"/>
                <a:cs typeface="微软雅黑" panose="020B0503020204020204" charset="-122"/>
              </a:rPr>
              <a:t>电</a:t>
            </a:r>
            <a:r>
              <a:rPr sz="1600" dirty="0">
                <a:solidFill>
                  <a:prstClr val="black"/>
                </a:solidFill>
                <a:latin typeface="微软雅黑" panose="020B0503020204020204" charset="-122"/>
                <a:cs typeface="微软雅黑" panose="020B0503020204020204" charset="-122"/>
              </a:rPr>
              <a:t>气设备的选用</a:t>
            </a:r>
            <a:r>
              <a:rPr sz="1600" spc="-5" dirty="0">
                <a:solidFill>
                  <a:prstClr val="black"/>
                </a:solidFill>
                <a:latin typeface="微软雅黑" panose="020B0503020204020204" charset="-122"/>
                <a:cs typeface="微软雅黑" panose="020B0503020204020204" charset="-122"/>
              </a:rPr>
              <a:t>不</a:t>
            </a:r>
            <a:r>
              <a:rPr sz="1600" spc="10" dirty="0">
                <a:solidFill>
                  <a:prstClr val="black"/>
                </a:solidFill>
                <a:latin typeface="微软雅黑" panose="020B0503020204020204" charset="-122"/>
                <a:cs typeface="微软雅黑" panose="020B0503020204020204" charset="-122"/>
              </a:rPr>
              <a:t>当</a:t>
            </a:r>
            <a:r>
              <a:rPr sz="1600" dirty="0">
                <a:solidFill>
                  <a:prstClr val="black"/>
                </a:solidFill>
                <a:latin typeface="微软雅黑" panose="020B0503020204020204" charset="-122"/>
                <a:cs typeface="微软雅黑" panose="020B0503020204020204" charset="-122"/>
              </a:rPr>
              <a:t>，即所选设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与</a:t>
            </a:r>
            <a:r>
              <a:rPr sz="1600" spc="-5" dirty="0">
                <a:solidFill>
                  <a:prstClr val="black"/>
                </a:solidFill>
                <a:latin typeface="微软雅黑" panose="020B0503020204020204" charset="-122"/>
                <a:cs typeface="微软雅黑" panose="020B0503020204020204" charset="-122"/>
              </a:rPr>
              <a:t>产</a:t>
            </a:r>
            <a:r>
              <a:rPr sz="1600" dirty="0">
                <a:solidFill>
                  <a:prstClr val="black"/>
                </a:solidFill>
                <a:latin typeface="微软雅黑" panose="020B0503020204020204" charset="-122"/>
                <a:cs typeface="微软雅黑" panose="020B0503020204020204" charset="-122"/>
              </a:rPr>
              <a:t>品的生产属</a:t>
            </a:r>
            <a:r>
              <a:rPr sz="1600" spc="-5" dirty="0">
                <a:solidFill>
                  <a:prstClr val="black"/>
                </a:solidFill>
                <a:latin typeface="微软雅黑" panose="020B0503020204020204" charset="-122"/>
                <a:cs typeface="微软雅黑" panose="020B0503020204020204" charset="-122"/>
              </a:rPr>
              <a:t>性不 </a:t>
            </a:r>
            <a:r>
              <a:rPr sz="1600" spc="5" dirty="0">
                <a:solidFill>
                  <a:prstClr val="black"/>
                </a:solidFill>
                <a:latin typeface="微软雅黑" panose="020B0503020204020204" charset="-122"/>
                <a:cs typeface="微软雅黑" panose="020B0503020204020204" charset="-122"/>
              </a:rPr>
              <a:t>符，</a:t>
            </a:r>
            <a:r>
              <a:rPr sz="1600" dirty="0">
                <a:solidFill>
                  <a:prstClr val="black"/>
                </a:solidFill>
                <a:latin typeface="微软雅黑" panose="020B0503020204020204" charset="-122"/>
                <a:cs typeface="微软雅黑" panose="020B0503020204020204" charset="-122"/>
              </a:rPr>
              <a:t>从而使设</a:t>
            </a:r>
            <a:r>
              <a:rPr sz="1600" spc="-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产生了较大的</a:t>
            </a:r>
            <a:r>
              <a:rPr sz="1600" spc="-5" dirty="0">
                <a:solidFill>
                  <a:prstClr val="black"/>
                </a:solidFill>
                <a:latin typeface="微软雅黑" panose="020B0503020204020204" charset="-122"/>
                <a:cs typeface="微软雅黑" panose="020B0503020204020204" charset="-122"/>
              </a:rPr>
              <a:t>不</a:t>
            </a:r>
            <a:r>
              <a:rPr sz="1600" dirty="0">
                <a:solidFill>
                  <a:prstClr val="black"/>
                </a:solidFill>
                <a:latin typeface="微软雅黑" panose="020B0503020204020204" charset="-122"/>
                <a:cs typeface="微软雅黑" panose="020B0503020204020204" charset="-122"/>
              </a:rPr>
              <a:t>适性甚至产生</a:t>
            </a:r>
            <a:r>
              <a:rPr sz="1600" spc="-5" dirty="0">
                <a:solidFill>
                  <a:prstClr val="black"/>
                </a:solidFill>
                <a:latin typeface="微软雅黑" panose="020B0503020204020204" charset="-122"/>
                <a:cs typeface="微软雅黑" panose="020B0503020204020204" charset="-122"/>
              </a:rPr>
              <a:t>故</a:t>
            </a:r>
            <a:r>
              <a:rPr sz="1600" spc="35" dirty="0">
                <a:solidFill>
                  <a:prstClr val="black"/>
                </a:solidFill>
                <a:latin typeface="微软雅黑" panose="020B0503020204020204" charset="-122"/>
                <a:cs typeface="微软雅黑" panose="020B0503020204020204" charset="-122"/>
              </a:rPr>
              <a:t>障</a:t>
            </a:r>
            <a:r>
              <a:rPr sz="1600" spc="5" dirty="0">
                <a:solidFill>
                  <a:prstClr val="black"/>
                </a:solidFill>
                <a:latin typeface="微软雅黑" panose="020B0503020204020204" charset="-122"/>
                <a:cs typeface="微软雅黑" panose="020B0503020204020204" charset="-122"/>
              </a:rPr>
              <a:t>。此外，</a:t>
            </a:r>
            <a:r>
              <a:rPr sz="1600" dirty="0">
                <a:solidFill>
                  <a:prstClr val="black"/>
                </a:solidFill>
                <a:latin typeface="微软雅黑" panose="020B0503020204020204" charset="-122"/>
                <a:cs typeface="微软雅黑" panose="020B0503020204020204" charset="-122"/>
              </a:rPr>
              <a:t>还</a:t>
            </a:r>
            <a:r>
              <a:rPr sz="1600" spc="-5" dirty="0">
                <a:solidFill>
                  <a:prstClr val="black"/>
                </a:solidFill>
                <a:latin typeface="微软雅黑" panose="020B0503020204020204" charset="-122"/>
                <a:cs typeface="微软雅黑" panose="020B0503020204020204" charset="-122"/>
              </a:rPr>
              <a:t>有</a:t>
            </a:r>
            <a:r>
              <a:rPr sz="1600" dirty="0">
                <a:solidFill>
                  <a:prstClr val="black"/>
                </a:solidFill>
                <a:latin typeface="微软雅黑" panose="020B0503020204020204" charset="-122"/>
                <a:cs typeface="微软雅黑" panose="020B0503020204020204" charset="-122"/>
              </a:rPr>
              <a:t>很大一部分原</a:t>
            </a:r>
            <a:r>
              <a:rPr sz="1600" spc="-5" dirty="0">
                <a:solidFill>
                  <a:prstClr val="black"/>
                </a:solidFill>
                <a:latin typeface="微软雅黑" panose="020B0503020204020204" charset="-122"/>
                <a:cs typeface="微软雅黑" panose="020B0503020204020204" charset="-122"/>
              </a:rPr>
              <a:t>因</a:t>
            </a:r>
            <a:r>
              <a:rPr sz="1600" dirty="0">
                <a:solidFill>
                  <a:prstClr val="black"/>
                </a:solidFill>
                <a:latin typeface="微软雅黑" panose="020B0503020204020204" charset="-122"/>
                <a:cs typeface="微软雅黑" panose="020B0503020204020204" charset="-122"/>
              </a:rPr>
              <a:t>来</a:t>
            </a:r>
            <a:r>
              <a:rPr sz="1600" spc="-5" dirty="0">
                <a:solidFill>
                  <a:prstClr val="black"/>
                </a:solidFill>
                <a:latin typeface="微软雅黑" panose="020B0503020204020204" charset="-122"/>
                <a:cs typeface="微软雅黑" panose="020B0503020204020204" charset="-122"/>
              </a:rPr>
              <a:t>自</a:t>
            </a:r>
            <a:r>
              <a:rPr sz="1600" dirty="0">
                <a:solidFill>
                  <a:prstClr val="black"/>
                </a:solidFill>
                <a:latin typeface="微软雅黑" panose="020B0503020204020204" charset="-122"/>
                <a:cs typeface="微软雅黑" panose="020B0503020204020204" charset="-122"/>
              </a:rPr>
              <a:t>于技术人员</a:t>
            </a:r>
            <a:r>
              <a:rPr sz="1600" spc="-5" dirty="0">
                <a:solidFill>
                  <a:prstClr val="black"/>
                </a:solidFill>
                <a:latin typeface="微软雅黑" panose="020B0503020204020204" charset="-122"/>
                <a:cs typeface="微软雅黑" panose="020B0503020204020204" charset="-122"/>
              </a:rPr>
              <a:t>的专</a:t>
            </a:r>
            <a:endParaRPr sz="1600">
              <a:solidFill>
                <a:prstClr val="black"/>
              </a:solidFill>
              <a:latin typeface="微软雅黑" panose="020B0503020204020204" charset="-122"/>
              <a:cs typeface="微软雅黑" panose="020B0503020204020204" charset="-122"/>
            </a:endParaRPr>
          </a:p>
          <a:p>
            <a:pPr marL="12700" marR="209550">
              <a:lnSpc>
                <a:spcPct val="150000"/>
              </a:lnSpc>
              <a:spcBef>
                <a:spcPts val="5"/>
              </a:spcBef>
            </a:pPr>
            <a:r>
              <a:rPr sz="1600" dirty="0">
                <a:solidFill>
                  <a:prstClr val="black"/>
                </a:solidFill>
                <a:latin typeface="微软雅黑" panose="020B0503020204020204" charset="-122"/>
                <a:cs typeface="微软雅黑" panose="020B0503020204020204" charset="-122"/>
              </a:rPr>
              <a:t>业性不足，对</a:t>
            </a:r>
            <a:r>
              <a:rPr sz="1600" spc="-5" dirty="0">
                <a:solidFill>
                  <a:prstClr val="black"/>
                </a:solidFill>
                <a:latin typeface="微软雅黑" panose="020B0503020204020204" charset="-122"/>
                <a:cs typeface="微软雅黑" panose="020B0503020204020204" charset="-122"/>
              </a:rPr>
              <a:t>于</a:t>
            </a:r>
            <a:r>
              <a:rPr sz="1600" dirty="0">
                <a:solidFill>
                  <a:prstClr val="black"/>
                </a:solidFill>
                <a:latin typeface="微软雅黑" panose="020B0503020204020204" charset="-122"/>
                <a:cs typeface="微软雅黑" panose="020B0503020204020204" charset="-122"/>
              </a:rPr>
              <a:t>工业设备没有</a:t>
            </a:r>
            <a:r>
              <a:rPr sz="1600" spc="-5" dirty="0">
                <a:solidFill>
                  <a:prstClr val="black"/>
                </a:solidFill>
                <a:latin typeface="微软雅黑" panose="020B0503020204020204" charset="-122"/>
                <a:cs typeface="微软雅黑" panose="020B0503020204020204" charset="-122"/>
              </a:rPr>
              <a:t>充</a:t>
            </a:r>
            <a:r>
              <a:rPr sz="1600" dirty="0">
                <a:solidFill>
                  <a:prstClr val="black"/>
                </a:solidFill>
                <a:latin typeface="微软雅黑" panose="020B0503020204020204" charset="-122"/>
                <a:cs typeface="微软雅黑" panose="020B0503020204020204" charset="-122"/>
              </a:rPr>
              <a:t>分的了</a:t>
            </a:r>
            <a:r>
              <a:rPr sz="1600" spc="10" dirty="0">
                <a:solidFill>
                  <a:prstClr val="black"/>
                </a:solidFill>
                <a:latin typeface="微软雅黑" panose="020B0503020204020204" charset="-122"/>
                <a:cs typeface="微软雅黑" panose="020B0503020204020204" charset="-122"/>
              </a:rPr>
              <a:t>解</a:t>
            </a:r>
            <a:r>
              <a:rPr sz="1600" dirty="0">
                <a:solidFill>
                  <a:prstClr val="black"/>
                </a:solidFill>
                <a:latin typeface="微软雅黑" panose="020B0503020204020204" charset="-122"/>
                <a:cs typeface="微软雅黑" panose="020B0503020204020204" charset="-122"/>
              </a:rPr>
              <a:t>，或</a:t>
            </a:r>
            <a:r>
              <a:rPr sz="1600" spc="-5" dirty="0">
                <a:solidFill>
                  <a:prstClr val="black"/>
                </a:solidFill>
                <a:latin typeface="微软雅黑" panose="020B0503020204020204" charset="-122"/>
                <a:cs typeface="微软雅黑" panose="020B0503020204020204" charset="-122"/>
              </a:rPr>
              <a:t>者</a:t>
            </a:r>
            <a:r>
              <a:rPr sz="1600" dirty="0">
                <a:solidFill>
                  <a:prstClr val="black"/>
                </a:solidFill>
                <a:latin typeface="微软雅黑" panose="020B0503020204020204" charset="-122"/>
                <a:cs typeface="微软雅黑" panose="020B0503020204020204" charset="-122"/>
              </a:rPr>
              <a:t>图方便滥用工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原材</a:t>
            </a:r>
            <a:r>
              <a:rPr sz="1600" spc="10" dirty="0">
                <a:solidFill>
                  <a:prstClr val="black"/>
                </a:solidFill>
                <a:latin typeface="微软雅黑" panose="020B0503020204020204" charset="-122"/>
                <a:cs typeface="微软雅黑" panose="020B0503020204020204" charset="-122"/>
              </a:rPr>
              <a:t>料</a:t>
            </a:r>
            <a:r>
              <a:rPr sz="1600" dirty="0">
                <a:solidFill>
                  <a:prstClr val="black"/>
                </a:solidFill>
                <a:latin typeface="微软雅黑" panose="020B0503020204020204" charset="-122"/>
                <a:cs typeface="微软雅黑" panose="020B0503020204020204" charset="-122"/>
              </a:rPr>
              <a:t>，造成</a:t>
            </a:r>
            <a:r>
              <a:rPr sz="1600" spc="-5"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浪</a:t>
            </a:r>
            <a:r>
              <a:rPr sz="1600" spc="5" dirty="0">
                <a:solidFill>
                  <a:prstClr val="black"/>
                </a:solidFill>
                <a:latin typeface="微软雅黑" panose="020B0503020204020204" charset="-122"/>
                <a:cs typeface="微软雅黑" panose="020B0503020204020204" charset="-122"/>
              </a:rPr>
              <a:t>费</a:t>
            </a:r>
            <a:r>
              <a:rPr sz="1600" dirty="0">
                <a:solidFill>
                  <a:prstClr val="black"/>
                </a:solidFill>
                <a:latin typeface="微软雅黑" panose="020B0503020204020204" charset="-122"/>
                <a:cs typeface="微软雅黑" panose="020B0503020204020204" charset="-122"/>
              </a:rPr>
              <a:t>，例如焊</a:t>
            </a:r>
            <a:r>
              <a:rPr sz="1600" spc="-5" dirty="0">
                <a:solidFill>
                  <a:prstClr val="black"/>
                </a:solidFill>
                <a:latin typeface="微软雅黑" panose="020B0503020204020204" charset="-122"/>
                <a:cs typeface="微软雅黑" panose="020B0503020204020204" charset="-122"/>
              </a:rPr>
              <a:t>接时 滥用保护气打扫工位。</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101344" y="3467861"/>
            <a:ext cx="4678045" cy="2098040"/>
          </a:xfrm>
          <a:prstGeom prst="rect">
            <a:avLst/>
          </a:prstGeom>
        </p:spPr>
        <p:txBody>
          <a:bodyPr vert="horz" wrap="square" lIns="0" tIns="0" rIns="0" bIns="0" rtlCol="0">
            <a:spAutoFit/>
          </a:bodyPr>
          <a:lstStyle/>
          <a:p>
            <a:pPr marL="12700"/>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）==：等于，同常见数学计算中的“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：不等于，同常见数学计算中的“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60"/>
              </a:spcBef>
            </a:pPr>
            <a:r>
              <a:rPr sz="1600"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&gt;</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大于</a:t>
            </a:r>
            <a:r>
              <a:rPr sz="1600" dirty="0">
                <a:solidFill>
                  <a:prstClr val="black"/>
                </a:solidFill>
                <a:latin typeface="微软雅黑" panose="020B0503020204020204" charset="-122"/>
                <a:cs typeface="微软雅黑" panose="020B0503020204020204" charset="-122"/>
              </a:rPr>
              <a:t>等</a:t>
            </a:r>
            <a:r>
              <a:rPr sz="1600" spc="5" dirty="0">
                <a:solidFill>
                  <a:prstClr val="black"/>
                </a:solidFill>
                <a:latin typeface="微软雅黑" panose="020B0503020204020204" charset="-122"/>
                <a:cs typeface="微软雅黑" panose="020B0503020204020204" charset="-122"/>
              </a:rPr>
              <a:t>于</a:t>
            </a:r>
            <a:r>
              <a:rPr sz="1600" dirty="0">
                <a:solidFill>
                  <a:prstClr val="black"/>
                </a:solidFill>
                <a:latin typeface="微软雅黑" panose="020B0503020204020204" charset="-122"/>
                <a:cs typeface="微软雅黑" panose="020B0503020204020204" charset="-122"/>
              </a:rPr>
              <a:t>，同</a:t>
            </a:r>
            <a:r>
              <a:rPr sz="1600" spc="-5" dirty="0">
                <a:solidFill>
                  <a:prstClr val="black"/>
                </a:solidFill>
                <a:latin typeface="微软雅黑" panose="020B0503020204020204" charset="-122"/>
                <a:cs typeface="微软雅黑" panose="020B0503020204020204" charset="-122"/>
              </a:rPr>
              <a:t>常</a:t>
            </a:r>
            <a:r>
              <a:rPr sz="1600" dirty="0">
                <a:solidFill>
                  <a:prstClr val="black"/>
                </a:solidFill>
                <a:latin typeface="微软雅黑" panose="020B0503020204020204" charset="-122"/>
                <a:cs typeface="微软雅黑" panose="020B0503020204020204" charset="-122"/>
              </a:rPr>
              <a:t>见数学</a:t>
            </a:r>
            <a:r>
              <a:rPr sz="1600" spc="-5" dirty="0">
                <a:solidFill>
                  <a:prstClr val="black"/>
                </a:solidFill>
                <a:latin typeface="微软雅黑" panose="020B0503020204020204" charset="-122"/>
                <a:cs typeface="微软雅黑" panose="020B0503020204020204" charset="-122"/>
              </a:rPr>
              <a:t>计</a:t>
            </a:r>
            <a:r>
              <a:rPr sz="1600" dirty="0">
                <a:solidFill>
                  <a:prstClr val="black"/>
                </a:solidFill>
                <a:latin typeface="微软雅黑" panose="020B0503020204020204" charset="-122"/>
                <a:cs typeface="微软雅黑" panose="020B0503020204020204" charset="-122"/>
              </a:rPr>
              <a:t>算中</a:t>
            </a:r>
            <a:r>
              <a:rPr sz="1600" spc="1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60"/>
              </a:spcBef>
            </a:pPr>
            <a:r>
              <a:rPr sz="1600" dirty="0">
                <a:solidFill>
                  <a:prstClr val="black"/>
                </a:solidFill>
                <a:latin typeface="微软雅黑" panose="020B0503020204020204" charset="-122"/>
                <a:cs typeface="微软雅黑" panose="020B0503020204020204" charset="-122"/>
              </a:rPr>
              <a:t>（4）</a:t>
            </a:r>
            <a:r>
              <a:rPr sz="1600" spc="-5" dirty="0">
                <a:solidFill>
                  <a:prstClr val="black"/>
                </a:solidFill>
                <a:latin typeface="微软雅黑" panose="020B0503020204020204" charset="-122"/>
                <a:cs typeface="微软雅黑" panose="020B0503020204020204" charset="-122"/>
              </a:rPr>
              <a:t>&lt;</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小</a:t>
            </a:r>
            <a:r>
              <a:rPr sz="1600" spc="-10" dirty="0">
                <a:solidFill>
                  <a:prstClr val="black"/>
                </a:solidFill>
                <a:latin typeface="微软雅黑" panose="020B0503020204020204" charset="-122"/>
                <a:cs typeface="微软雅黑" panose="020B0503020204020204" charset="-122"/>
              </a:rPr>
              <a:t>于</a:t>
            </a:r>
            <a:r>
              <a:rPr sz="1600" dirty="0">
                <a:solidFill>
                  <a:prstClr val="black"/>
                </a:solidFill>
                <a:latin typeface="微软雅黑" panose="020B0503020204020204" charset="-122"/>
                <a:cs typeface="微软雅黑" panose="020B0503020204020204" charset="-122"/>
              </a:rPr>
              <a:t>等</a:t>
            </a:r>
            <a:r>
              <a:rPr sz="1600" spc="5" dirty="0">
                <a:solidFill>
                  <a:prstClr val="black"/>
                </a:solidFill>
                <a:latin typeface="微软雅黑" panose="020B0503020204020204" charset="-122"/>
                <a:cs typeface="微软雅黑" panose="020B0503020204020204" charset="-122"/>
              </a:rPr>
              <a:t>于</a:t>
            </a:r>
            <a:r>
              <a:rPr sz="1600" dirty="0">
                <a:solidFill>
                  <a:prstClr val="black"/>
                </a:solidFill>
                <a:latin typeface="微软雅黑" panose="020B0503020204020204" charset="-122"/>
                <a:cs typeface="微软雅黑" panose="020B0503020204020204" charset="-122"/>
              </a:rPr>
              <a:t>，同</a:t>
            </a:r>
            <a:r>
              <a:rPr sz="1600" spc="-5" dirty="0">
                <a:solidFill>
                  <a:prstClr val="black"/>
                </a:solidFill>
                <a:latin typeface="微软雅黑" panose="020B0503020204020204" charset="-122"/>
                <a:cs typeface="微软雅黑" panose="020B0503020204020204" charset="-122"/>
              </a:rPr>
              <a:t>常</a:t>
            </a:r>
            <a:r>
              <a:rPr sz="1600" dirty="0">
                <a:solidFill>
                  <a:prstClr val="black"/>
                </a:solidFill>
                <a:latin typeface="微软雅黑" panose="020B0503020204020204" charset="-122"/>
                <a:cs typeface="微软雅黑" panose="020B0503020204020204" charset="-122"/>
              </a:rPr>
              <a:t>见数学</a:t>
            </a:r>
            <a:r>
              <a:rPr sz="1600" spc="-5" dirty="0">
                <a:solidFill>
                  <a:prstClr val="black"/>
                </a:solidFill>
                <a:latin typeface="微软雅黑" panose="020B0503020204020204" charset="-122"/>
                <a:cs typeface="微软雅黑" panose="020B0503020204020204" charset="-122"/>
              </a:rPr>
              <a:t>计</a:t>
            </a:r>
            <a:r>
              <a:rPr sz="1600" dirty="0">
                <a:solidFill>
                  <a:prstClr val="black"/>
                </a:solidFill>
                <a:latin typeface="微软雅黑" panose="020B0503020204020204" charset="-122"/>
                <a:cs typeface="微软雅黑" panose="020B0503020204020204" charset="-122"/>
              </a:rPr>
              <a:t>算中</a:t>
            </a:r>
            <a:r>
              <a:rPr sz="1600" spc="1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8280">
              <a:lnSpc>
                <a:spcPct val="150000"/>
              </a:lnSpc>
            </a:pPr>
            <a:r>
              <a:rPr sz="1600" spc="10" dirty="0">
                <a:solidFill>
                  <a:prstClr val="black"/>
                </a:solidFill>
                <a:latin typeface="微软雅黑" panose="020B0503020204020204" charset="-122"/>
                <a:cs typeface="微软雅黑" panose="020B0503020204020204" charset="-122"/>
              </a:rPr>
              <a:t>（5）区</a:t>
            </a:r>
            <a:r>
              <a:rPr sz="1600" spc="25" dirty="0">
                <a:solidFill>
                  <a:prstClr val="black"/>
                </a:solidFill>
                <a:latin typeface="微软雅黑" panose="020B0503020204020204" charset="-122"/>
                <a:cs typeface="微软雅黑" panose="020B0503020204020204" charset="-122"/>
              </a:rPr>
              <a:t>间</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由</a:t>
            </a:r>
            <a:r>
              <a:rPr sz="1600" spc="10" dirty="0">
                <a:solidFill>
                  <a:prstClr val="black"/>
                </a:solidFill>
                <a:latin typeface="微软雅黑" panose="020B0503020204020204" charset="-122"/>
                <a:cs typeface="微软雅黑" panose="020B0503020204020204" charset="-122"/>
              </a:rPr>
              <a:t>两个操</a:t>
            </a:r>
            <a:r>
              <a:rPr sz="1600" spc="25" dirty="0">
                <a:solidFill>
                  <a:prstClr val="black"/>
                </a:solidFill>
                <a:latin typeface="微软雅黑" panose="020B0503020204020204" charset="-122"/>
                <a:cs typeface="微软雅黑" panose="020B0503020204020204" charset="-122"/>
              </a:rPr>
              <a:t>作</a:t>
            </a:r>
            <a:r>
              <a:rPr sz="1600" spc="10" dirty="0">
                <a:solidFill>
                  <a:prstClr val="black"/>
                </a:solidFill>
                <a:latin typeface="微软雅黑" panose="020B0503020204020204" charset="-122"/>
                <a:cs typeface="微软雅黑" panose="020B0503020204020204" charset="-122"/>
              </a:rPr>
              <a:t>符组</a:t>
            </a:r>
            <a:r>
              <a:rPr sz="1600" spc="25" dirty="0">
                <a:solidFill>
                  <a:prstClr val="black"/>
                </a:solidFill>
                <a:latin typeface="微软雅黑" panose="020B0503020204020204" charset="-122"/>
                <a:cs typeface="微软雅黑" panose="020B0503020204020204" charset="-122"/>
              </a:rPr>
              <a:t>合</a:t>
            </a:r>
            <a:r>
              <a:rPr sz="1600" spc="10" dirty="0">
                <a:solidFill>
                  <a:prstClr val="black"/>
                </a:solidFill>
                <a:latin typeface="微软雅黑" panose="020B0503020204020204" charset="-122"/>
                <a:cs typeface="微软雅黑" panose="020B0503020204020204" charset="-122"/>
              </a:rPr>
              <a:t>形</a:t>
            </a:r>
            <a:r>
              <a:rPr sz="1600" spc="30" dirty="0">
                <a:solidFill>
                  <a:prstClr val="black"/>
                </a:solidFill>
                <a:latin typeface="微软雅黑" panose="020B0503020204020204" charset="-122"/>
                <a:cs typeface="微软雅黑" panose="020B0503020204020204" charset="-122"/>
              </a:rPr>
              <a:t>成</a:t>
            </a:r>
            <a:r>
              <a:rPr sz="1600" spc="2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根</a:t>
            </a:r>
            <a:r>
              <a:rPr sz="1600" spc="25" dirty="0">
                <a:solidFill>
                  <a:prstClr val="black"/>
                </a:solidFill>
                <a:latin typeface="微软雅黑" panose="020B0503020204020204" charset="-122"/>
                <a:cs typeface="微软雅黑" panose="020B0503020204020204" charset="-122"/>
              </a:rPr>
              <a:t>据</a:t>
            </a:r>
            <a:r>
              <a:rPr sz="1600" spc="10" dirty="0">
                <a:solidFill>
                  <a:prstClr val="black"/>
                </a:solidFill>
                <a:latin typeface="微软雅黑" panose="020B0503020204020204" charset="-122"/>
                <a:cs typeface="微软雅黑" panose="020B0503020204020204" charset="-122"/>
              </a:rPr>
              <a:t>设</a:t>
            </a:r>
            <a:r>
              <a:rPr sz="1600" spc="2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实 际性能标准设置。</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5999988" y="2644140"/>
            <a:ext cx="5169408" cy="37200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995415" y="2639567"/>
            <a:ext cx="5179060" cy="3729354"/>
          </a:xfrm>
          <a:custGeom>
            <a:avLst/>
            <a:gdLst/>
            <a:ahLst/>
            <a:cxnLst/>
            <a:rect l="l" t="t" r="r" b="b"/>
            <a:pathLst>
              <a:path w="5179059" h="3729354">
                <a:moveTo>
                  <a:pt x="0" y="3729228"/>
                </a:moveTo>
                <a:lnTo>
                  <a:pt x="5178551" y="3729228"/>
                </a:lnTo>
                <a:lnTo>
                  <a:pt x="5178551" y="0"/>
                </a:lnTo>
                <a:lnTo>
                  <a:pt x="0" y="0"/>
                </a:lnTo>
                <a:lnTo>
                  <a:pt x="0" y="3729228"/>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p:nvPr/>
        </p:nvSpPr>
        <p:spPr>
          <a:xfrm>
            <a:off x="1101344" y="1017270"/>
            <a:ext cx="9984740" cy="1464310"/>
          </a:xfrm>
          <a:prstGeom prst="rect">
            <a:avLst/>
          </a:prstGeom>
        </p:spPr>
        <p:txBody>
          <a:bodyPr vert="horz" wrap="square" lIns="0" tIns="0" rIns="0" bIns="0" rtlCol="0">
            <a:spAutoFit/>
          </a:bodyPr>
          <a:lstStyle/>
          <a:p>
            <a:pPr marL="2960370"/>
            <a:r>
              <a:rPr sz="3200" b="1" dirty="0">
                <a:solidFill>
                  <a:srgbClr val="00A755"/>
                </a:solidFill>
                <a:latin typeface="微软雅黑" panose="020B0503020204020204" charset="-122"/>
                <a:cs typeface="微软雅黑" panose="020B0503020204020204" charset="-122"/>
              </a:rPr>
              <a:t>物模型报</a:t>
            </a:r>
            <a:r>
              <a:rPr sz="3200" b="1" spc="5" dirty="0">
                <a:solidFill>
                  <a:srgbClr val="00A755"/>
                </a:solidFill>
                <a:latin typeface="微软雅黑" panose="020B0503020204020204" charset="-122"/>
                <a:cs typeface="微软雅黑" panose="020B0503020204020204" charset="-122"/>
              </a:rPr>
              <a:t>警</a:t>
            </a:r>
            <a:r>
              <a:rPr sz="3200" b="1" dirty="0">
                <a:solidFill>
                  <a:srgbClr val="00A755"/>
                </a:solidFill>
                <a:latin typeface="微软雅黑" panose="020B0503020204020204" charset="-122"/>
                <a:cs typeface="微软雅黑" panose="020B0503020204020204" charset="-122"/>
              </a:rPr>
              <a:t>规则操作符</a:t>
            </a:r>
            <a:endParaRPr sz="3200">
              <a:solidFill>
                <a:prstClr val="black"/>
              </a:solidFill>
              <a:latin typeface="微软雅黑" panose="020B0503020204020204" charset="-122"/>
              <a:cs typeface="微软雅黑" panose="020B0503020204020204" charset="-122"/>
            </a:endParaRPr>
          </a:p>
          <a:p>
            <a:pPr marL="433070">
              <a:spcBef>
                <a:spcPts val="2690"/>
              </a:spcBef>
            </a:pPr>
            <a:r>
              <a:rPr sz="1600" spc="25" dirty="0">
                <a:solidFill>
                  <a:prstClr val="black"/>
                </a:solidFill>
                <a:latin typeface="微软雅黑" panose="020B0503020204020204" charset="-122"/>
                <a:cs typeface="微软雅黑" panose="020B0503020204020204" charset="-122"/>
              </a:rPr>
              <a:t>本</a:t>
            </a:r>
            <a:r>
              <a:rPr sz="1600" spc="35" dirty="0">
                <a:solidFill>
                  <a:prstClr val="black"/>
                </a:solidFill>
                <a:latin typeface="微软雅黑" panose="020B0503020204020204" charset="-122"/>
                <a:cs typeface="微软雅黑" panose="020B0503020204020204" charset="-122"/>
              </a:rPr>
              <a:t>书</a:t>
            </a:r>
            <a:r>
              <a:rPr sz="1600" spc="25" dirty="0">
                <a:solidFill>
                  <a:prstClr val="black"/>
                </a:solidFill>
                <a:latin typeface="微软雅黑" panose="020B0503020204020204" charset="-122"/>
                <a:cs typeface="微软雅黑" panose="020B0503020204020204" charset="-122"/>
              </a:rPr>
              <a:t>主要</a:t>
            </a:r>
            <a:r>
              <a:rPr sz="1600" spc="35" dirty="0">
                <a:solidFill>
                  <a:prstClr val="black"/>
                </a:solidFill>
                <a:latin typeface="微软雅黑" panose="020B0503020204020204" charset="-122"/>
                <a:cs typeface="微软雅黑" panose="020B0503020204020204" charset="-122"/>
              </a:rPr>
              <a:t>学</a:t>
            </a:r>
            <a:r>
              <a:rPr sz="1600" spc="25" dirty="0">
                <a:solidFill>
                  <a:prstClr val="black"/>
                </a:solidFill>
                <a:latin typeface="微软雅黑" panose="020B0503020204020204" charset="-122"/>
                <a:cs typeface="微软雅黑" panose="020B0503020204020204" charset="-122"/>
              </a:rPr>
              <a:t>习阈值报</a:t>
            </a:r>
            <a:r>
              <a:rPr sz="1600" spc="45" dirty="0">
                <a:solidFill>
                  <a:prstClr val="black"/>
                </a:solidFill>
                <a:latin typeface="微软雅黑" panose="020B0503020204020204" charset="-122"/>
                <a:cs typeface="微软雅黑" panose="020B0503020204020204" charset="-122"/>
              </a:rPr>
              <a:t>警</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阈</a:t>
            </a:r>
            <a:r>
              <a:rPr sz="1600" spc="25" dirty="0">
                <a:solidFill>
                  <a:prstClr val="black"/>
                </a:solidFill>
                <a:latin typeface="微软雅黑" panose="020B0503020204020204" charset="-122"/>
                <a:cs typeface="微软雅黑" panose="020B0503020204020204" charset="-122"/>
              </a:rPr>
              <a:t>值报警规则通</a:t>
            </a:r>
            <a:r>
              <a:rPr sz="1600" spc="35" dirty="0">
                <a:solidFill>
                  <a:prstClr val="black"/>
                </a:solidFill>
                <a:latin typeface="微软雅黑" panose="020B0503020204020204" charset="-122"/>
                <a:cs typeface="微软雅黑" panose="020B0503020204020204" charset="-122"/>
              </a:rPr>
              <a:t>常</a:t>
            </a:r>
            <a:r>
              <a:rPr sz="1600" spc="25" dirty="0">
                <a:solidFill>
                  <a:prstClr val="black"/>
                </a:solidFill>
                <a:latin typeface="微软雅黑" panose="020B0503020204020204" charset="-122"/>
                <a:cs typeface="微软雅黑" panose="020B0503020204020204" charset="-122"/>
              </a:rPr>
              <a:t>由不同的操作</a:t>
            </a:r>
            <a:r>
              <a:rPr sz="1600" spc="35" dirty="0">
                <a:solidFill>
                  <a:prstClr val="black"/>
                </a:solidFill>
                <a:latin typeface="微软雅黑" panose="020B0503020204020204" charset="-122"/>
                <a:cs typeface="微软雅黑" panose="020B0503020204020204" charset="-122"/>
              </a:rPr>
              <a:t>符</a:t>
            </a:r>
            <a:r>
              <a:rPr sz="1600" spc="25" dirty="0">
                <a:solidFill>
                  <a:prstClr val="black"/>
                </a:solidFill>
                <a:latin typeface="微软雅黑" panose="020B0503020204020204" charset="-122"/>
                <a:cs typeface="微软雅黑" panose="020B0503020204020204" charset="-122"/>
              </a:rPr>
              <a:t>直接或组合形</a:t>
            </a:r>
            <a:r>
              <a:rPr sz="1600" spc="85" dirty="0">
                <a:solidFill>
                  <a:prstClr val="black"/>
                </a:solidFill>
                <a:latin typeface="微软雅黑" panose="020B0503020204020204" charset="-122"/>
                <a:cs typeface="微软雅黑" panose="020B0503020204020204" charset="-122"/>
              </a:rPr>
              <a:t>成</a:t>
            </a:r>
            <a:r>
              <a:rPr sz="1600" spc="25" dirty="0">
                <a:solidFill>
                  <a:prstClr val="black"/>
                </a:solidFill>
                <a:latin typeface="微软雅黑" panose="020B0503020204020204" charset="-122"/>
                <a:cs typeface="微软雅黑" panose="020B0503020204020204" charset="-122"/>
              </a:rPr>
              <a:t>，因此需掌握</a:t>
            </a:r>
            <a:r>
              <a:rPr sz="1600" spc="35" dirty="0">
                <a:solidFill>
                  <a:prstClr val="black"/>
                </a:solidFill>
                <a:latin typeface="微软雅黑" panose="020B0503020204020204" charset="-122"/>
                <a:cs typeface="微软雅黑" panose="020B0503020204020204" charset="-122"/>
              </a:rPr>
              <a:t>常</a:t>
            </a:r>
            <a:r>
              <a:rPr sz="1600" spc="25" dirty="0">
                <a:solidFill>
                  <a:prstClr val="black"/>
                </a:solidFill>
                <a:latin typeface="微软雅黑" panose="020B0503020204020204" charset="-122"/>
                <a:cs typeface="微软雅黑" panose="020B0503020204020204" charset="-122"/>
              </a:rPr>
              <a:t>见操作符的</a:t>
            </a:r>
            <a:r>
              <a:rPr sz="1600" spc="-5" dirty="0">
                <a:solidFill>
                  <a:prstClr val="black"/>
                </a:solidFill>
                <a:latin typeface="微软雅黑" panose="020B0503020204020204" charset="-122"/>
                <a:cs typeface="微软雅黑" panose="020B0503020204020204" charset="-122"/>
              </a:rPr>
              <a:t>基</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本含义，以便准确配置报警规则，</a:t>
            </a:r>
            <a:r>
              <a:rPr sz="1600"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下是</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建模</a:t>
            </a:r>
            <a:r>
              <a:rPr sz="160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台上</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置的</a:t>
            </a:r>
            <a:r>
              <a:rPr sz="1600" dirty="0">
                <a:solidFill>
                  <a:prstClr val="black"/>
                </a:solidFill>
                <a:latin typeface="微软雅黑" panose="020B0503020204020204" charset="-122"/>
                <a:cs typeface="微软雅黑" panose="020B0503020204020204" charset="-122"/>
              </a:rPr>
              <a:t>常</a:t>
            </a:r>
            <a:r>
              <a:rPr sz="1600" spc="-5" dirty="0">
                <a:solidFill>
                  <a:prstClr val="black"/>
                </a:solidFill>
                <a:latin typeface="微软雅黑" panose="020B0503020204020204" charset="-122"/>
                <a:cs typeface="微软雅黑" panose="020B0503020204020204" charset="-122"/>
              </a:rPr>
              <a:t>用的</a:t>
            </a:r>
            <a:r>
              <a:rPr sz="1600"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作符：</a:t>
            </a:r>
            <a:endParaRPr sz="16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820036" y="1194816"/>
            <a:ext cx="8483600" cy="1673225"/>
          </a:xfrm>
          <a:prstGeom prst="rect">
            <a:avLst/>
          </a:prstGeom>
        </p:spPr>
        <p:txBody>
          <a:bodyPr vert="horz" wrap="square" lIns="0" tIns="0" rIns="0" bIns="0" rtlCol="0">
            <a:spAutoFit/>
          </a:bodyPr>
          <a:lstStyle/>
          <a:p>
            <a:pPr marL="12700" marR="5080" indent="614045">
              <a:lnSpc>
                <a:spcPct val="150000"/>
              </a:lnSpc>
            </a:pPr>
            <a:r>
              <a:rPr dirty="0">
                <a:solidFill>
                  <a:prstClr val="black"/>
                </a:solidFill>
                <a:latin typeface="微软雅黑" panose="020B0503020204020204" charset="-122"/>
                <a:cs typeface="微软雅黑" panose="020B0503020204020204" charset="-122"/>
              </a:rPr>
              <a:t>物模型作为物理世界实体的抽象，不同类型的实体通常会基于自身的特征属性 抽象出单独的物模型，本书中的“硬件设备”模拟了在现实中由工业设备及帮助设备 联网的工业网关两个实体组成的共同体，因此在创建物模型时，也需要分别创建设备 与网关的物模型。</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53283" y="2988563"/>
            <a:ext cx="6885431" cy="339699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648711" y="2983992"/>
            <a:ext cx="6894830" cy="3406140"/>
          </a:xfrm>
          <a:custGeom>
            <a:avLst/>
            <a:gdLst/>
            <a:ahLst/>
            <a:cxnLst/>
            <a:rect l="l" t="t" r="r" b="b"/>
            <a:pathLst>
              <a:path w="6894830" h="3406140">
                <a:moveTo>
                  <a:pt x="0" y="3406139"/>
                </a:moveTo>
                <a:lnTo>
                  <a:pt x="6894576" y="3406139"/>
                </a:lnTo>
                <a:lnTo>
                  <a:pt x="6894576" y="0"/>
                </a:lnTo>
                <a:lnTo>
                  <a:pt x="0" y="0"/>
                </a:lnTo>
                <a:lnTo>
                  <a:pt x="0" y="3406139"/>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80" y="2068067"/>
            <a:ext cx="3648710" cy="1272540"/>
          </a:xfrm>
          <a:prstGeom prst="rect">
            <a:avLst/>
          </a:prstGeom>
          <a:solidFill>
            <a:srgbClr val="ECECEC"/>
          </a:solidFill>
        </p:spPr>
        <p:txBody>
          <a:bodyPr vert="horz" wrap="square" lIns="0" tIns="27305" rIns="0" bIns="0" rtlCol="0">
            <a:spAutoFit/>
          </a:bodyPr>
          <a:lstStyle/>
          <a:p>
            <a:pPr marL="91440" marR="82550" indent="412750" algn="just">
              <a:lnSpc>
                <a:spcPts val="2880"/>
              </a:lnSpc>
              <a:spcBef>
                <a:spcPts val="215"/>
              </a:spcBef>
            </a:pPr>
            <a:r>
              <a:rPr sz="1600" spc="0"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字</a:t>
            </a:r>
            <a:r>
              <a:rPr sz="1600" spc="5"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a:t>
            </a:r>
            <a:r>
              <a:rPr sz="1600" spc="5" dirty="0">
                <a:latin typeface="微软雅黑" panose="020B0503020204020204" charset="-122"/>
                <a:cs typeface="微软雅黑" panose="020B0503020204020204" charset="-122"/>
              </a:rPr>
              <a:t>在</a:t>
            </a:r>
            <a:r>
              <a:rPr sz="1600" spc="-5" dirty="0">
                <a:latin typeface="微软雅黑" panose="020B0503020204020204" charset="-122"/>
                <a:cs typeface="微软雅黑" panose="020B0503020204020204" charset="-122"/>
              </a:rPr>
              <a:t>生产</a:t>
            </a:r>
            <a:r>
              <a:rPr sz="1600" spc="0" dirty="0">
                <a:latin typeface="微软雅黑" panose="020B0503020204020204" charset="-122"/>
                <a:cs typeface="微软雅黑" panose="020B0503020204020204" charset="-122"/>
              </a:rPr>
              <a:t>现</a:t>
            </a:r>
            <a:r>
              <a:rPr sz="1600" spc="-5" dirty="0">
                <a:latin typeface="微软雅黑" panose="020B0503020204020204" charset="-122"/>
                <a:cs typeface="微软雅黑" panose="020B0503020204020204" charset="-122"/>
              </a:rPr>
              <a:t>场</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应</a:t>
            </a:r>
            <a:r>
              <a:rPr sz="1600" spc="5" dirty="0">
                <a:latin typeface="微软雅黑" panose="020B0503020204020204" charset="-122"/>
                <a:cs typeface="微软雅黑" panose="020B0503020204020204" charset="-122"/>
              </a:rPr>
              <a:t>用</a:t>
            </a:r>
            <a:r>
              <a:rPr sz="1600" spc="-5" dirty="0">
                <a:latin typeface="微软雅黑" panose="020B0503020204020204" charset="-122"/>
                <a:cs typeface="微软雅黑" panose="020B0503020204020204" charset="-122"/>
              </a:rPr>
              <a:t>非常广 </a:t>
            </a:r>
            <a:r>
              <a:rPr sz="1600" spc="0" dirty="0">
                <a:latin typeface="微软雅黑" panose="020B0503020204020204" charset="-122"/>
                <a:cs typeface="微软雅黑" panose="020B0503020204020204" charset="-122"/>
              </a:rPr>
              <a:t>泛</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覆盖了</a:t>
            </a:r>
            <a:r>
              <a:rPr sz="1600" dirty="0">
                <a:latin typeface="微软雅黑" panose="020B0503020204020204" charset="-122"/>
                <a:cs typeface="微软雅黑" panose="020B0503020204020204" charset="-122"/>
              </a:rPr>
              <a:t>人</a:t>
            </a:r>
            <a:r>
              <a:rPr sz="1600" spc="0" dirty="0">
                <a:latin typeface="微软雅黑" panose="020B0503020204020204" charset="-122"/>
                <a:cs typeface="微软雅黑" panose="020B0503020204020204" charset="-122"/>
              </a:rPr>
              <a:t>、机</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料、法、环各</a:t>
            </a:r>
            <a:r>
              <a:rPr sz="1600" spc="-5" dirty="0">
                <a:latin typeface="微软雅黑" panose="020B0503020204020204" charset="-122"/>
                <a:cs typeface="微软雅黑" panose="020B0503020204020204" charset="-122"/>
              </a:rPr>
              <a:t>个要 </a:t>
            </a:r>
            <a:r>
              <a:rPr sz="1600" spc="-10" dirty="0">
                <a:latin typeface="微软雅黑" panose="020B0503020204020204" charset="-122"/>
                <a:cs typeface="微软雅黑" panose="020B0503020204020204" charset="-122"/>
              </a:rPr>
              <a:t>素。</a:t>
            </a:r>
            <a:r>
              <a:rPr sz="1600" spc="-5" dirty="0">
                <a:latin typeface="微软雅黑" panose="020B0503020204020204" charset="-122"/>
                <a:cs typeface="微软雅黑" panose="020B0503020204020204" charset="-122"/>
              </a:rPr>
              <a:t>具体来</a:t>
            </a:r>
            <a:r>
              <a:rPr sz="1600" spc="-15" dirty="0">
                <a:latin typeface="微软雅黑" panose="020B0503020204020204" charset="-122"/>
                <a:cs typeface="微软雅黑" panose="020B0503020204020204" charset="-122"/>
              </a:rPr>
              <a:t>说</a:t>
            </a:r>
            <a:r>
              <a:rPr sz="1600" spc="-10" dirty="0">
                <a:latin typeface="微软雅黑" panose="020B0503020204020204" charset="-122"/>
                <a:cs typeface="微软雅黑" panose="020B0503020204020204" charset="-122"/>
              </a:rPr>
              <a:t>，主要体现在三个方</a:t>
            </a:r>
            <a:r>
              <a:rPr sz="1600" dirty="0">
                <a:latin typeface="微软雅黑" panose="020B0503020204020204" charset="-122"/>
                <a:cs typeface="微软雅黑" panose="020B0503020204020204" charset="-122"/>
              </a:rPr>
              <a:t>面</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3" name="object 3"/>
          <p:cNvSpPr txBox="1"/>
          <p:nvPr/>
        </p:nvSpPr>
        <p:spPr>
          <a:xfrm>
            <a:off x="833424" y="3491229"/>
            <a:ext cx="3472815" cy="2220595"/>
          </a:xfrm>
          <a:prstGeom prst="rect">
            <a:avLst/>
          </a:prstGeom>
        </p:spPr>
        <p:txBody>
          <a:bodyPr vert="horz" wrap="square" lIns="0" tIns="0" rIns="0" bIns="0" rtlCol="0">
            <a:spAutoFit/>
          </a:bodyPr>
          <a:lstStyle/>
          <a:p>
            <a:pPr marL="12700" marR="5080">
              <a:lnSpc>
                <a:spcPct val="150000"/>
              </a:lnSpc>
            </a:pPr>
            <a:r>
              <a:rPr sz="1600" b="1" spc="-5" dirty="0">
                <a:latin typeface="微软雅黑" panose="020B0503020204020204" charset="-122"/>
                <a:cs typeface="微软雅黑" panose="020B0503020204020204" charset="-122"/>
              </a:rPr>
              <a:t>a）生产过程仿真</a:t>
            </a:r>
            <a:r>
              <a:rPr sz="1600" spc="-5" dirty="0">
                <a:latin typeface="微软雅黑" panose="020B0503020204020204" charset="-122"/>
                <a:cs typeface="微软雅黑" panose="020B0503020204020204" charset="-122"/>
              </a:rPr>
              <a:t>。在产品生产之前就 可以通过虚拟生产的方式来模拟在</a:t>
            </a:r>
            <a:r>
              <a:rPr sz="1600" spc="0" dirty="0">
                <a:latin typeface="微软雅黑" panose="020B0503020204020204" charset="-122"/>
                <a:cs typeface="微软雅黑" panose="020B0503020204020204" charset="-122"/>
              </a:rPr>
              <a:t>不</a:t>
            </a:r>
            <a:r>
              <a:rPr sz="1600" spc="-5" dirty="0">
                <a:latin typeface="微软雅黑" panose="020B0503020204020204" charset="-122"/>
                <a:cs typeface="微软雅黑" panose="020B0503020204020204" charset="-122"/>
              </a:rPr>
              <a:t>同 </a:t>
            </a:r>
            <a:r>
              <a:rPr sz="1600" spc="-10" dirty="0">
                <a:latin typeface="微软雅黑" panose="020B0503020204020204" charset="-122"/>
                <a:cs typeface="微软雅黑" panose="020B0503020204020204" charset="-122"/>
              </a:rPr>
              <a:t>产品、不同参数、不同外部条件下</a:t>
            </a:r>
            <a:r>
              <a:rPr sz="160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生</a:t>
            </a:r>
            <a:endParaRPr sz="1600">
              <a:latin typeface="微软雅黑" panose="020B0503020204020204" charset="-122"/>
              <a:cs typeface="微软雅黑" panose="020B0503020204020204" charset="-122"/>
            </a:endParaRPr>
          </a:p>
          <a:p>
            <a:pPr marL="12700" marR="5080" algn="just">
              <a:lnSpc>
                <a:spcPct val="150000"/>
              </a:lnSpc>
            </a:pPr>
            <a:r>
              <a:rPr sz="1600" spc="-5" dirty="0">
                <a:latin typeface="微软雅黑" panose="020B0503020204020204" charset="-122"/>
                <a:cs typeface="微软雅黑" panose="020B0503020204020204" charset="-122"/>
              </a:rPr>
              <a:t>产过程，实现对产能、效率及可能</a:t>
            </a:r>
            <a:r>
              <a:rPr sz="1600" spc="0" dirty="0">
                <a:latin typeface="微软雅黑" panose="020B0503020204020204" charset="-122"/>
                <a:cs typeface="微软雅黑" panose="020B0503020204020204" charset="-122"/>
              </a:rPr>
              <a:t>出</a:t>
            </a:r>
            <a:r>
              <a:rPr sz="1600" spc="-5" dirty="0">
                <a:latin typeface="微软雅黑" panose="020B0503020204020204" charset="-122"/>
                <a:cs typeface="微软雅黑" panose="020B0503020204020204" charset="-122"/>
              </a:rPr>
              <a:t>现 的生产瓶颈等问题的预判，加速新</a:t>
            </a:r>
            <a:r>
              <a:rPr sz="1600" spc="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品 导入过程的准确性和快速化。</a:t>
            </a:r>
            <a:endParaRPr sz="1600">
              <a:latin typeface="微软雅黑" panose="020B0503020204020204" charset="-122"/>
              <a:cs typeface="微软雅黑" panose="020B0503020204020204" charset="-122"/>
            </a:endParaRPr>
          </a:p>
        </p:txBody>
      </p:sp>
      <p:sp>
        <p:nvSpPr>
          <p:cNvPr id="4" name="object 4"/>
          <p:cNvSpPr/>
          <p:nvPr/>
        </p:nvSpPr>
        <p:spPr>
          <a:xfrm>
            <a:off x="4594859" y="2054351"/>
            <a:ext cx="6813804" cy="3749040"/>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title"/>
          </p:nvPr>
        </p:nvSpPr>
        <p:spPr>
          <a:xfrm>
            <a:off x="2950210" y="1174750"/>
            <a:ext cx="6631305"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-（2）</a:t>
            </a:r>
            <a:r>
              <a:rPr spc="-15" dirty="0"/>
              <a:t>智</a:t>
            </a:r>
            <a:r>
              <a:rPr dirty="0"/>
              <a:t>能制造</a:t>
            </a:r>
            <a:endParaRPr sz="32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69258" y="898652"/>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添加物模型报警及其规则</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445767" y="1504070"/>
            <a:ext cx="9503410" cy="757555"/>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a:t>
            </a:r>
            <a:r>
              <a:rPr sz="1600" b="1" dirty="0">
                <a:solidFill>
                  <a:prstClr val="black"/>
                </a:solidFill>
                <a:latin typeface="微软雅黑" panose="020B0503020204020204" charset="-122"/>
                <a:cs typeface="微软雅黑" panose="020B0503020204020204" charset="-122"/>
              </a:rPr>
              <a:t>步</a:t>
            </a:r>
            <a:r>
              <a:rPr sz="1600" b="1" spc="-5" dirty="0">
                <a:solidFill>
                  <a:prstClr val="black"/>
                </a:solidFill>
                <a:latin typeface="微软雅黑" panose="020B0503020204020204" charset="-122"/>
                <a:cs typeface="微软雅黑" panose="020B0503020204020204" charset="-122"/>
              </a:rPr>
              <a:t>骤1</a:t>
            </a:r>
            <a:r>
              <a:rPr sz="1600" b="1"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由</a:t>
            </a:r>
            <a:r>
              <a:rPr sz="1600" dirty="0">
                <a:solidFill>
                  <a:prstClr val="black"/>
                </a:solidFill>
                <a:latin typeface="微软雅黑" panose="020B0503020204020204" charset="-122"/>
                <a:cs typeface="微软雅黑" panose="020B0503020204020204" charset="-122"/>
              </a:rPr>
              <a:t>树</a:t>
            </a:r>
            <a:r>
              <a:rPr sz="1600" spc="-5" dirty="0">
                <a:solidFill>
                  <a:prstClr val="black"/>
                </a:solidFill>
                <a:latin typeface="微软雅黑" panose="020B0503020204020204" charset="-122"/>
                <a:cs typeface="微软雅黑" panose="020B0503020204020204" charset="-122"/>
              </a:rPr>
              <a:t>根教</a:t>
            </a:r>
            <a:r>
              <a:rPr sz="1600" dirty="0">
                <a:solidFill>
                  <a:prstClr val="black"/>
                </a:solidFill>
                <a:latin typeface="微软雅黑" panose="020B0503020204020204" charset="-122"/>
                <a:cs typeface="微软雅黑" panose="020B0503020204020204" charset="-122"/>
              </a:rPr>
              <a:t>育</a:t>
            </a:r>
            <a:r>
              <a:rPr sz="1600" spc="-5" dirty="0">
                <a:solidFill>
                  <a:prstClr val="black"/>
                </a:solidFill>
                <a:latin typeface="微软雅黑" panose="020B0503020204020204" charset="-122"/>
                <a:cs typeface="微软雅黑" panose="020B0503020204020204" charset="-122"/>
              </a:rPr>
              <a:t>平台</a:t>
            </a:r>
            <a:r>
              <a:rPr sz="1600" dirty="0">
                <a:solidFill>
                  <a:prstClr val="black"/>
                </a:solidFill>
                <a:latin typeface="微软雅黑" panose="020B0503020204020204" charset="-122"/>
                <a:cs typeface="微软雅黑" panose="020B0503020204020204" charset="-122"/>
              </a:rPr>
              <a:t>的任</a:t>
            </a:r>
            <a:r>
              <a:rPr sz="1600" spc="-5" dirty="0">
                <a:solidFill>
                  <a:prstClr val="black"/>
                </a:solidFill>
                <a:latin typeface="微软雅黑" panose="020B0503020204020204" charset="-122"/>
                <a:cs typeface="微软雅黑" panose="020B0503020204020204" charset="-122"/>
              </a:rPr>
              <a:t>一课</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卡</a:t>
            </a:r>
            <a:r>
              <a:rPr sz="1600" dirty="0">
                <a:solidFill>
                  <a:prstClr val="black"/>
                </a:solidFill>
                <a:latin typeface="微软雅黑" panose="020B0503020204020204" charset="-122"/>
                <a:cs typeface="微软雅黑" panose="020B0503020204020204" charset="-122"/>
              </a:rPr>
              <a:t>片，进</a:t>
            </a:r>
            <a:r>
              <a:rPr sz="1600" spc="-5" dirty="0">
                <a:solidFill>
                  <a:prstClr val="black"/>
                </a:solidFill>
                <a:latin typeface="微软雅黑" panose="020B0503020204020204" charset="-122"/>
                <a:cs typeface="微软雅黑" panose="020B0503020204020204" charset="-122"/>
              </a:rPr>
              <a:t>入“</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业数</a:t>
            </a:r>
            <a:r>
              <a:rPr sz="1600" dirty="0">
                <a:solidFill>
                  <a:prstClr val="black"/>
                </a:solidFill>
                <a:latin typeface="微软雅黑" panose="020B0503020204020204" charset="-122"/>
                <a:cs typeface="微软雅黑" panose="020B0503020204020204" charset="-122"/>
              </a:rPr>
              <a:t>字孪</a:t>
            </a:r>
            <a:r>
              <a:rPr sz="1600" spc="-5" dirty="0">
                <a:solidFill>
                  <a:prstClr val="black"/>
                </a:solidFill>
                <a:latin typeface="微软雅黑" panose="020B0503020204020204" charset="-122"/>
                <a:cs typeface="微软雅黑" panose="020B0503020204020204" charset="-122"/>
              </a:rPr>
              <a:t>生建模</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选择</a:t>
            </a:r>
            <a:r>
              <a:rPr sz="1600" spc="-5" dirty="0">
                <a:solidFill>
                  <a:prstClr val="black"/>
                </a:solidFill>
                <a:latin typeface="微软雅黑" panose="020B0503020204020204" charset="-122"/>
                <a:cs typeface="微软雅黑" panose="020B0503020204020204" charset="-122"/>
              </a:rPr>
              <a:t>左侧菜</a:t>
            </a:r>
            <a:r>
              <a:rPr sz="1600" dirty="0">
                <a:solidFill>
                  <a:prstClr val="black"/>
                </a:solidFill>
                <a:latin typeface="微软雅黑" panose="020B0503020204020204" charset="-122"/>
                <a:cs typeface="微软雅黑" panose="020B0503020204020204" charset="-122"/>
              </a:rPr>
              <a:t>单栏“物</a:t>
            </a:r>
            <a:r>
              <a:rPr sz="1600" spc="-5" dirty="0">
                <a:solidFill>
                  <a:prstClr val="black"/>
                </a:solidFill>
                <a:latin typeface="微软雅黑" panose="020B0503020204020204" charset="-122"/>
                <a:cs typeface="微软雅黑" panose="020B0503020204020204" charset="-122"/>
              </a:rPr>
              <a:t>模型”。 单击本项目任务一创建的“工业机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人模型</a:t>
            </a:r>
            <a:r>
              <a:rPr sz="1600" dirty="0">
                <a:solidFill>
                  <a:prstClr val="black"/>
                </a:solidFill>
                <a:latin typeface="微软雅黑" panose="020B0503020204020204" charset="-122"/>
                <a:cs typeface="微软雅黑" panose="020B0503020204020204" charset="-122"/>
              </a:rPr>
              <a:t>0</a:t>
            </a:r>
            <a:r>
              <a:rPr sz="1600" spc="-5"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“查</a:t>
            </a:r>
            <a:r>
              <a:rPr sz="1600" dirty="0">
                <a:solidFill>
                  <a:prstClr val="black"/>
                </a:solidFill>
                <a:latin typeface="微软雅黑" panose="020B0503020204020204" charset="-122"/>
                <a:cs typeface="微软雅黑" panose="020B0503020204020204" charset="-122"/>
              </a:rPr>
              <a:t>看</a:t>
            </a:r>
            <a:r>
              <a:rPr sz="1600" spc="-5" dirty="0">
                <a:solidFill>
                  <a:prstClr val="black"/>
                </a:solidFill>
                <a:latin typeface="微软雅黑" panose="020B0503020204020204" charset="-122"/>
                <a:cs typeface="微软雅黑" panose="020B0503020204020204" charset="-122"/>
              </a:rPr>
              <a:t>”按</a:t>
            </a:r>
            <a:r>
              <a:rPr sz="1600" dirty="0">
                <a:solidFill>
                  <a:prstClr val="black"/>
                </a:solidFill>
                <a:latin typeface="微软雅黑" panose="020B0503020204020204" charset="-122"/>
                <a:cs typeface="微软雅黑" panose="020B0503020204020204" charset="-122"/>
              </a:rPr>
              <a:t>钮</a:t>
            </a:r>
            <a:r>
              <a:rPr sz="1600" spc="-5" dirty="0">
                <a:solidFill>
                  <a:prstClr val="black"/>
                </a:solidFill>
                <a:latin typeface="微软雅黑" panose="020B0503020204020204" charset="-122"/>
                <a:cs typeface="微软雅黑" panose="020B0503020204020204" charset="-122"/>
              </a:rPr>
              <a:t>，进</a:t>
            </a:r>
            <a:r>
              <a:rPr sz="1600" dirty="0">
                <a:solidFill>
                  <a:prstClr val="black"/>
                </a:solidFill>
                <a:latin typeface="微软雅黑" panose="020B0503020204020204" charset="-122"/>
                <a:cs typeface="微软雅黑" panose="020B0503020204020204" charset="-122"/>
              </a:rPr>
              <a:t>入</a:t>
            </a:r>
            <a:r>
              <a:rPr sz="1600" spc="-5" dirty="0">
                <a:solidFill>
                  <a:prstClr val="black"/>
                </a:solidFill>
                <a:latin typeface="微软雅黑" panose="020B0503020204020204" charset="-122"/>
                <a:cs typeface="微软雅黑" panose="020B0503020204020204" charset="-122"/>
              </a:rPr>
              <a:t>模型</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息页。</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020824" y="2385059"/>
            <a:ext cx="8150352" cy="40538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019300" y="2383535"/>
            <a:ext cx="8153400" cy="4057015"/>
          </a:xfrm>
          <a:custGeom>
            <a:avLst/>
            <a:gdLst/>
            <a:ahLst/>
            <a:cxnLst/>
            <a:rect l="l" t="t" r="r" b="b"/>
            <a:pathLst>
              <a:path w="8153400" h="4057015">
                <a:moveTo>
                  <a:pt x="0" y="4056888"/>
                </a:moveTo>
                <a:lnTo>
                  <a:pt x="8153400" y="4056888"/>
                </a:lnTo>
                <a:lnTo>
                  <a:pt x="8153400" y="0"/>
                </a:lnTo>
                <a:lnTo>
                  <a:pt x="0" y="0"/>
                </a:lnTo>
                <a:lnTo>
                  <a:pt x="0" y="405688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69258" y="916051"/>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添加物模型报警及其规则</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907539" y="1594739"/>
            <a:ext cx="83972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进入模型信息页后，单击“修改模型”按钮，物模型切换为编辑状态。</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828800" y="2078735"/>
            <a:ext cx="8534400" cy="39243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827276" y="2077211"/>
            <a:ext cx="8537575" cy="3927475"/>
          </a:xfrm>
          <a:custGeom>
            <a:avLst/>
            <a:gdLst/>
            <a:ahLst/>
            <a:cxnLst/>
            <a:rect l="l" t="t" r="r" b="b"/>
            <a:pathLst>
              <a:path w="8537575" h="3927475">
                <a:moveTo>
                  <a:pt x="0" y="3927348"/>
                </a:moveTo>
                <a:lnTo>
                  <a:pt x="8537448" y="3927348"/>
                </a:lnTo>
                <a:lnTo>
                  <a:pt x="8537448" y="0"/>
                </a:lnTo>
                <a:lnTo>
                  <a:pt x="0" y="0"/>
                </a:lnTo>
                <a:lnTo>
                  <a:pt x="0" y="392734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p:nvPr/>
        </p:nvSpPr>
        <p:spPr>
          <a:xfrm>
            <a:off x="1907539" y="6076899"/>
            <a:ext cx="8353425" cy="488315"/>
          </a:xfrm>
          <a:prstGeom prst="rect">
            <a:avLst/>
          </a:prstGeom>
        </p:spPr>
        <p:txBody>
          <a:bodyPr vert="horz" wrap="square" lIns="0" tIns="0" rIns="0" bIns="0" rtlCol="0">
            <a:spAutoFit/>
          </a:bodyPr>
          <a:lstStyle/>
          <a:p>
            <a:pPr marL="12700" marR="5080"/>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a:t>
            </a:r>
            <a:r>
              <a:rPr sz="1600" spc="-10"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物模型</a:t>
            </a:r>
            <a:r>
              <a:rPr sz="1600" dirty="0">
                <a:solidFill>
                  <a:prstClr val="black"/>
                </a:solidFill>
                <a:latin typeface="宋体" pitchFamily="2" charset="-122"/>
                <a:cs typeface="宋体" pitchFamily="2" charset="-122"/>
              </a:rPr>
              <a:t>区</a:t>
            </a:r>
            <a:r>
              <a:rPr sz="1600" spc="-5" dirty="0">
                <a:solidFill>
                  <a:prstClr val="black"/>
                </a:solidFill>
                <a:latin typeface="宋体" pitchFamily="2" charset="-122"/>
                <a:cs typeface="宋体" pitchFamily="2" charset="-122"/>
              </a:rPr>
              <a:t>分发</a:t>
            </a:r>
            <a:r>
              <a:rPr sz="1600" dirty="0">
                <a:solidFill>
                  <a:prstClr val="black"/>
                </a:solidFill>
                <a:latin typeface="宋体" pitchFamily="2" charset="-122"/>
                <a:cs typeface="宋体" pitchFamily="2" charset="-122"/>
              </a:rPr>
              <a:t>布</a:t>
            </a:r>
            <a:r>
              <a:rPr sz="1600" spc="-5" dirty="0">
                <a:solidFill>
                  <a:prstClr val="black"/>
                </a:solidFill>
                <a:latin typeface="宋体" pitchFamily="2" charset="-122"/>
                <a:cs typeface="宋体" pitchFamily="2" charset="-122"/>
              </a:rPr>
              <a:t>状态与</a:t>
            </a:r>
            <a:r>
              <a:rPr sz="160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辑状</a:t>
            </a:r>
            <a:r>
              <a:rPr sz="1600" dirty="0">
                <a:solidFill>
                  <a:prstClr val="black"/>
                </a:solidFill>
                <a:latin typeface="宋体" pitchFamily="2" charset="-122"/>
                <a:cs typeface="宋体" pitchFamily="2" charset="-122"/>
              </a:rPr>
              <a:t>态</a:t>
            </a:r>
            <a:r>
              <a:rPr sz="1600" spc="-5" dirty="0">
                <a:solidFill>
                  <a:prstClr val="black"/>
                </a:solidFill>
                <a:latin typeface="宋体" pitchFamily="2" charset="-122"/>
                <a:cs typeface="宋体" pitchFamily="2" charset="-122"/>
              </a:rPr>
              <a:t>，从列</a:t>
            </a:r>
            <a:r>
              <a:rPr sz="1600"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“查</a:t>
            </a:r>
            <a:r>
              <a:rPr sz="1600" dirty="0">
                <a:solidFill>
                  <a:prstClr val="black"/>
                </a:solidFill>
                <a:latin typeface="宋体" pitchFamily="2" charset="-122"/>
                <a:cs typeface="宋体" pitchFamily="2" charset="-122"/>
              </a:rPr>
              <a:t>看</a:t>
            </a:r>
            <a:r>
              <a:rPr sz="1600" spc="-5" dirty="0">
                <a:solidFill>
                  <a:prstClr val="black"/>
                </a:solidFill>
                <a:latin typeface="宋体" pitchFamily="2" charset="-122"/>
                <a:cs typeface="宋体" pitchFamily="2" charset="-122"/>
              </a:rPr>
              <a:t>”进入</a:t>
            </a:r>
            <a:r>
              <a:rPr sz="1600" dirty="0">
                <a:solidFill>
                  <a:prstClr val="black"/>
                </a:solidFill>
                <a:latin typeface="宋体" pitchFamily="2" charset="-122"/>
                <a:cs typeface="宋体" pitchFamily="2" charset="-122"/>
              </a:rPr>
              <a:t>发</a:t>
            </a:r>
            <a:r>
              <a:rPr sz="1600" spc="-5" dirty="0">
                <a:solidFill>
                  <a:prstClr val="black"/>
                </a:solidFill>
                <a:latin typeface="宋体" pitchFamily="2" charset="-122"/>
                <a:cs typeface="宋体" pitchFamily="2" charset="-122"/>
              </a:rPr>
              <a:t>布状</a:t>
            </a:r>
            <a:r>
              <a:rPr sz="1600" dirty="0">
                <a:solidFill>
                  <a:prstClr val="black"/>
                </a:solidFill>
                <a:latin typeface="宋体" pitchFamily="2" charset="-122"/>
                <a:cs typeface="宋体" pitchFamily="2" charset="-122"/>
              </a:rPr>
              <a:t>态</a:t>
            </a:r>
            <a:r>
              <a:rPr sz="1600" spc="-5" dirty="0">
                <a:solidFill>
                  <a:prstClr val="black"/>
                </a:solidFill>
                <a:latin typeface="宋体" pitchFamily="2" charset="-122"/>
                <a:cs typeface="宋体" pitchFamily="2" charset="-122"/>
              </a:rPr>
              <a:t>，无法</a:t>
            </a:r>
            <a:r>
              <a:rPr sz="160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辑物</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型配 </a:t>
            </a:r>
            <a:r>
              <a:rPr sz="1600" dirty="0">
                <a:solidFill>
                  <a:prstClr val="black"/>
                </a:solidFill>
                <a:latin typeface="宋体" pitchFamily="2" charset="-122"/>
                <a:cs typeface="宋体" pitchFamily="2" charset="-122"/>
              </a:rPr>
              <a:t>置</a:t>
            </a:r>
            <a:r>
              <a:rPr sz="1600" spc="-5" dirty="0">
                <a:solidFill>
                  <a:prstClr val="black"/>
                </a:solidFill>
                <a:latin typeface="宋体" pitchFamily="2" charset="-122"/>
                <a:cs typeface="宋体" pitchFamily="2" charset="-122"/>
              </a:rPr>
              <a:t>信息</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单击“</a:t>
            </a:r>
            <a:r>
              <a:rPr sz="1600" dirty="0">
                <a:solidFill>
                  <a:prstClr val="black"/>
                </a:solidFill>
                <a:latin typeface="宋体" pitchFamily="2" charset="-122"/>
                <a:cs typeface="宋体" pitchFamily="2" charset="-122"/>
              </a:rPr>
              <a:t>修</a:t>
            </a:r>
            <a:r>
              <a:rPr sz="1600" spc="-5" dirty="0">
                <a:solidFill>
                  <a:prstClr val="black"/>
                </a:solidFill>
                <a:latin typeface="宋体" pitchFamily="2" charset="-122"/>
                <a:cs typeface="宋体" pitchFamily="2" charset="-122"/>
              </a:rPr>
              <a:t>改模</a:t>
            </a:r>
            <a:r>
              <a:rPr sz="1600" dirty="0">
                <a:solidFill>
                  <a:prstClr val="black"/>
                </a:solidFill>
                <a:latin typeface="宋体" pitchFamily="2" charset="-122"/>
                <a:cs typeface="宋体" pitchFamily="2" charset="-122"/>
              </a:rPr>
              <a:t>型</a:t>
            </a:r>
            <a:r>
              <a:rPr sz="1600" spc="-5" dirty="0">
                <a:solidFill>
                  <a:prstClr val="black"/>
                </a:solidFill>
                <a:latin typeface="宋体" pitchFamily="2" charset="-122"/>
                <a:cs typeface="宋体" pitchFamily="2" charset="-122"/>
              </a:rPr>
              <a:t>”按钮</a:t>
            </a:r>
            <a:r>
              <a:rPr sz="1600" dirty="0">
                <a:solidFill>
                  <a:prstClr val="black"/>
                </a:solidFill>
                <a:latin typeface="宋体" pitchFamily="2" charset="-122"/>
                <a:cs typeface="宋体" pitchFamily="2" charset="-122"/>
              </a:rPr>
              <a:t>切</a:t>
            </a:r>
            <a:r>
              <a:rPr sz="1600" spc="-5" dirty="0">
                <a:solidFill>
                  <a:prstClr val="black"/>
                </a:solidFill>
                <a:latin typeface="宋体" pitchFamily="2" charset="-122"/>
                <a:cs typeface="宋体" pitchFamily="2" charset="-122"/>
              </a:rPr>
              <a:t>换到</a:t>
            </a:r>
            <a:r>
              <a:rPr sz="160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辑状态</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可以</a:t>
            </a:r>
            <a:r>
              <a:rPr sz="1600" dirty="0">
                <a:solidFill>
                  <a:prstClr val="black"/>
                </a:solidFill>
                <a:latin typeface="宋体" pitchFamily="2" charset="-122"/>
                <a:cs typeface="宋体" pitchFamily="2" charset="-122"/>
              </a:rPr>
              <a:t>对</a:t>
            </a:r>
            <a:r>
              <a:rPr sz="1600" spc="-5" dirty="0">
                <a:solidFill>
                  <a:prstClr val="black"/>
                </a:solidFill>
                <a:latin typeface="宋体" pitchFamily="2" charset="-122"/>
                <a:cs typeface="宋体" pitchFamily="2" charset="-122"/>
              </a:rPr>
              <a:t>物模型</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配置</a:t>
            </a:r>
            <a:r>
              <a:rPr sz="1600" dirty="0">
                <a:solidFill>
                  <a:prstClr val="black"/>
                </a:solidFill>
                <a:latin typeface="宋体" pitchFamily="2" charset="-122"/>
                <a:cs typeface="宋体" pitchFamily="2" charset="-122"/>
              </a:rPr>
              <a:t>信</a:t>
            </a:r>
            <a:r>
              <a:rPr sz="1600" spc="-5" dirty="0">
                <a:solidFill>
                  <a:prstClr val="black"/>
                </a:solidFill>
                <a:latin typeface="宋体" pitchFamily="2" charset="-122"/>
                <a:cs typeface="宋体" pitchFamily="2" charset="-122"/>
              </a:rPr>
              <a:t>息进行</a:t>
            </a:r>
            <a:r>
              <a:rPr sz="160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辑。</a:t>
            </a:r>
            <a:endParaRPr sz="1600">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14069" y="926338"/>
            <a:ext cx="8625840" cy="990600"/>
          </a:xfrm>
          <a:prstGeom prst="rect">
            <a:avLst/>
          </a:prstGeom>
        </p:spPr>
        <p:txBody>
          <a:bodyPr vert="horz" wrap="square" lIns="0" tIns="0" rIns="0" bIns="0" rtlCol="0">
            <a:spAutoFit/>
          </a:bodyPr>
          <a:lstStyle/>
          <a:p>
            <a:pPr marL="266763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添加物模型报警及其规则</a:t>
            </a:r>
            <a:endParaRPr sz="2800">
              <a:solidFill>
                <a:prstClr val="black"/>
              </a:solidFill>
              <a:latin typeface="微软雅黑" panose="020B0503020204020204" charset="-122"/>
              <a:cs typeface="微软雅黑" panose="020B0503020204020204" charset="-122"/>
            </a:endParaRPr>
          </a:p>
          <a:p>
            <a:pPr marL="12700">
              <a:spcBef>
                <a:spcPts val="206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：在编辑状态下选择“报警”列，单击“添加报警”开始配置模型的报警。</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219200" y="2019300"/>
            <a:ext cx="7232904" cy="444398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17675" y="2017776"/>
            <a:ext cx="7236459" cy="4447540"/>
          </a:xfrm>
          <a:custGeom>
            <a:avLst/>
            <a:gdLst/>
            <a:ahLst/>
            <a:cxnLst/>
            <a:rect l="l" t="t" r="r" b="b"/>
            <a:pathLst>
              <a:path w="7236459" h="4447540">
                <a:moveTo>
                  <a:pt x="0" y="4447032"/>
                </a:moveTo>
                <a:lnTo>
                  <a:pt x="7235952" y="4447032"/>
                </a:lnTo>
                <a:lnTo>
                  <a:pt x="7235952" y="0"/>
                </a:lnTo>
                <a:lnTo>
                  <a:pt x="0" y="0"/>
                </a:lnTo>
                <a:lnTo>
                  <a:pt x="0" y="444703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8753982" y="3283458"/>
            <a:ext cx="2353310" cy="1830070"/>
          </a:xfrm>
          <a:prstGeom prst="rect">
            <a:avLst/>
          </a:prstGeom>
        </p:spPr>
        <p:txBody>
          <a:bodyPr vert="horz" wrap="square" lIns="0" tIns="60960" rIns="0" bIns="0" rtlCol="0">
            <a:spAutoFit/>
          </a:bodyPr>
          <a:lstStyle/>
          <a:p>
            <a:pPr marL="291465">
              <a:spcBef>
                <a:spcPts val="480"/>
              </a:spcBef>
            </a:pPr>
            <a:r>
              <a:rPr sz="1600" dirty="0">
                <a:solidFill>
                  <a:prstClr val="black"/>
                </a:solidFill>
                <a:latin typeface="宋体" pitchFamily="2" charset="-122"/>
                <a:cs typeface="宋体" pitchFamily="2" charset="-122"/>
              </a:rPr>
              <a:t>【说明】基于</a:t>
            </a:r>
            <a:r>
              <a:rPr sz="1600" spc="-5" dirty="0">
                <a:solidFill>
                  <a:prstClr val="black"/>
                </a:solidFill>
                <a:latin typeface="宋体" pitchFamily="2" charset="-122"/>
                <a:cs typeface="宋体" pitchFamily="2" charset="-122"/>
              </a:rPr>
              <a:t>系</a:t>
            </a:r>
            <a:r>
              <a:rPr sz="1600" dirty="0">
                <a:solidFill>
                  <a:prstClr val="black"/>
                </a:solidFill>
                <a:latin typeface="宋体" pitchFamily="2" charset="-122"/>
                <a:cs typeface="宋体" pitchFamily="2" charset="-122"/>
              </a:rPr>
              <a:t>统内</a:t>
            </a:r>
            <a:r>
              <a:rPr sz="1600" spc="-5" dirty="0">
                <a:solidFill>
                  <a:prstClr val="black"/>
                </a:solidFill>
                <a:latin typeface="宋体" pitchFamily="2" charset="-122"/>
                <a:cs typeface="宋体" pitchFamily="2" charset="-122"/>
              </a:rPr>
              <a:t>置</a:t>
            </a:r>
            <a:endParaRPr sz="1600">
              <a:solidFill>
                <a:prstClr val="black"/>
              </a:solidFill>
              <a:latin typeface="宋体" pitchFamily="2" charset="-122"/>
              <a:cs typeface="宋体" pitchFamily="2" charset="-122"/>
            </a:endParaRPr>
          </a:p>
          <a:p>
            <a:pPr marL="12700" algn="just">
              <a:spcBef>
                <a:spcPts val="480"/>
              </a:spcBef>
            </a:pPr>
            <a:r>
              <a:rPr sz="1600" spc="55" dirty="0">
                <a:solidFill>
                  <a:prstClr val="black"/>
                </a:solidFill>
                <a:latin typeface="宋体" pitchFamily="2" charset="-122"/>
                <a:cs typeface="宋体" pitchFamily="2" charset="-122"/>
              </a:rPr>
              <a:t>模板创建</a:t>
            </a:r>
            <a:r>
              <a:rPr sz="1600" spc="50" dirty="0">
                <a:solidFill>
                  <a:prstClr val="black"/>
                </a:solidFill>
                <a:latin typeface="宋体" pitchFamily="2" charset="-122"/>
                <a:cs typeface="宋体" pitchFamily="2" charset="-122"/>
              </a:rPr>
              <a:t>的</a:t>
            </a:r>
            <a:r>
              <a:rPr sz="1600" spc="55" dirty="0">
                <a:solidFill>
                  <a:prstClr val="black"/>
                </a:solidFill>
                <a:latin typeface="宋体" pitchFamily="2" charset="-122"/>
                <a:cs typeface="宋体" pitchFamily="2" charset="-122"/>
              </a:rPr>
              <a:t>物</a:t>
            </a:r>
            <a:r>
              <a:rPr sz="1600" spc="50" dirty="0">
                <a:solidFill>
                  <a:prstClr val="black"/>
                </a:solidFill>
                <a:latin typeface="宋体" pitchFamily="2" charset="-122"/>
                <a:cs typeface="宋体" pitchFamily="2" charset="-122"/>
              </a:rPr>
              <a:t>模</a:t>
            </a:r>
            <a:r>
              <a:rPr sz="1600" spc="75" dirty="0">
                <a:solidFill>
                  <a:prstClr val="black"/>
                </a:solidFill>
                <a:latin typeface="宋体" pitchFamily="2" charset="-122"/>
                <a:cs typeface="宋体" pitchFamily="2" charset="-122"/>
              </a:rPr>
              <a:t>型</a:t>
            </a:r>
            <a:r>
              <a:rPr sz="1600" spc="60"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已内</a:t>
            </a:r>
            <a:endParaRPr sz="1600">
              <a:solidFill>
                <a:prstClr val="black"/>
              </a:solidFill>
              <a:latin typeface="宋体" pitchFamily="2" charset="-122"/>
              <a:cs typeface="宋体" pitchFamily="2" charset="-122"/>
            </a:endParaRPr>
          </a:p>
          <a:p>
            <a:pPr marL="12700" marR="13970" algn="just">
              <a:lnSpc>
                <a:spcPct val="125000"/>
              </a:lnSpc>
            </a:pPr>
            <a:r>
              <a:rPr sz="1600" spc="60" dirty="0">
                <a:solidFill>
                  <a:prstClr val="black"/>
                </a:solidFill>
                <a:latin typeface="宋体" pitchFamily="2" charset="-122"/>
                <a:cs typeface="宋体" pitchFamily="2" charset="-122"/>
              </a:rPr>
              <a:t>置部分对</a:t>
            </a:r>
            <a:r>
              <a:rPr sz="1600" spc="50" dirty="0">
                <a:solidFill>
                  <a:prstClr val="black"/>
                </a:solidFill>
                <a:latin typeface="宋体" pitchFamily="2" charset="-122"/>
                <a:cs typeface="宋体" pitchFamily="2" charset="-122"/>
              </a:rPr>
              <a:t>应</a:t>
            </a:r>
            <a:r>
              <a:rPr sz="1600" spc="60" dirty="0">
                <a:solidFill>
                  <a:prstClr val="black"/>
                </a:solidFill>
                <a:latin typeface="宋体" pitchFamily="2" charset="-122"/>
                <a:cs typeface="宋体" pitchFamily="2" charset="-122"/>
              </a:rPr>
              <a:t>设</a:t>
            </a:r>
            <a:r>
              <a:rPr sz="1600" spc="50" dirty="0">
                <a:solidFill>
                  <a:prstClr val="black"/>
                </a:solidFill>
                <a:latin typeface="宋体" pitchFamily="2" charset="-122"/>
                <a:cs typeface="宋体" pitchFamily="2" charset="-122"/>
              </a:rPr>
              <a:t>备</a:t>
            </a:r>
            <a:r>
              <a:rPr sz="1600" spc="60" dirty="0">
                <a:solidFill>
                  <a:prstClr val="black"/>
                </a:solidFill>
                <a:latin typeface="宋体" pitchFamily="2" charset="-122"/>
                <a:cs typeface="宋体" pitchFamily="2" charset="-122"/>
              </a:rPr>
              <a:t>的报警</a:t>
            </a:r>
            <a:r>
              <a:rPr sz="1600" spc="-5" dirty="0">
                <a:solidFill>
                  <a:prstClr val="black"/>
                </a:solidFill>
                <a:latin typeface="宋体" pitchFamily="2" charset="-122"/>
                <a:cs typeface="宋体" pitchFamily="2" charset="-122"/>
              </a:rPr>
              <a:t>及 </a:t>
            </a:r>
            <a:r>
              <a:rPr sz="1600" spc="60" dirty="0">
                <a:solidFill>
                  <a:prstClr val="black"/>
                </a:solidFill>
                <a:latin typeface="宋体" pitchFamily="2" charset="-122"/>
                <a:cs typeface="宋体" pitchFamily="2" charset="-122"/>
              </a:rPr>
              <a:t>报警规则</a:t>
            </a:r>
            <a:r>
              <a:rPr sz="1600" spc="50" dirty="0">
                <a:solidFill>
                  <a:prstClr val="black"/>
                </a:solidFill>
                <a:latin typeface="宋体" pitchFamily="2" charset="-122"/>
                <a:cs typeface="宋体" pitchFamily="2" charset="-122"/>
              </a:rPr>
              <a:t>，</a:t>
            </a:r>
            <a:r>
              <a:rPr sz="1600" spc="60" dirty="0">
                <a:solidFill>
                  <a:prstClr val="black"/>
                </a:solidFill>
                <a:latin typeface="宋体" pitchFamily="2" charset="-122"/>
                <a:cs typeface="宋体" pitchFamily="2" charset="-122"/>
              </a:rPr>
              <a:t>而</a:t>
            </a:r>
            <a:r>
              <a:rPr sz="1600" spc="50" dirty="0">
                <a:solidFill>
                  <a:prstClr val="black"/>
                </a:solidFill>
                <a:latin typeface="宋体" pitchFamily="2" charset="-122"/>
                <a:cs typeface="宋体" pitchFamily="2" charset="-122"/>
              </a:rPr>
              <a:t>自</a:t>
            </a:r>
            <a:r>
              <a:rPr sz="1600" spc="60" dirty="0">
                <a:solidFill>
                  <a:prstClr val="black"/>
                </a:solidFill>
                <a:latin typeface="宋体" pitchFamily="2" charset="-122"/>
                <a:cs typeface="宋体" pitchFamily="2" charset="-122"/>
              </a:rPr>
              <a:t>定义新</a:t>
            </a:r>
            <a:r>
              <a:rPr sz="1600" spc="-5" dirty="0">
                <a:solidFill>
                  <a:prstClr val="black"/>
                </a:solidFill>
                <a:latin typeface="宋体" pitchFamily="2" charset="-122"/>
                <a:cs typeface="宋体" pitchFamily="2" charset="-122"/>
              </a:rPr>
              <a:t>增 </a:t>
            </a:r>
            <a:r>
              <a:rPr sz="1600" spc="60" dirty="0">
                <a:solidFill>
                  <a:prstClr val="black"/>
                </a:solidFill>
                <a:latin typeface="宋体" pitchFamily="2" charset="-122"/>
                <a:cs typeface="宋体" pitchFamily="2" charset="-122"/>
              </a:rPr>
              <a:t>的采集点</a:t>
            </a:r>
            <a:r>
              <a:rPr sz="1600" spc="50" dirty="0">
                <a:solidFill>
                  <a:prstClr val="black"/>
                </a:solidFill>
                <a:latin typeface="宋体" pitchFamily="2" charset="-122"/>
                <a:cs typeface="宋体" pitchFamily="2" charset="-122"/>
              </a:rPr>
              <a:t>报</a:t>
            </a:r>
            <a:r>
              <a:rPr sz="1600" spc="60" dirty="0">
                <a:solidFill>
                  <a:prstClr val="black"/>
                </a:solidFill>
                <a:latin typeface="宋体" pitchFamily="2" charset="-122"/>
                <a:cs typeface="宋体" pitchFamily="2" charset="-122"/>
              </a:rPr>
              <a:t>警</a:t>
            </a:r>
            <a:r>
              <a:rPr sz="1600" spc="50" dirty="0">
                <a:solidFill>
                  <a:prstClr val="black"/>
                </a:solidFill>
                <a:latin typeface="宋体" pitchFamily="2" charset="-122"/>
                <a:cs typeface="宋体" pitchFamily="2" charset="-122"/>
              </a:rPr>
              <a:t>及</a:t>
            </a:r>
            <a:r>
              <a:rPr sz="1600" spc="60" dirty="0">
                <a:solidFill>
                  <a:prstClr val="black"/>
                </a:solidFill>
                <a:latin typeface="宋体" pitchFamily="2" charset="-122"/>
                <a:cs typeface="宋体" pitchFamily="2" charset="-122"/>
              </a:rPr>
              <a:t>规</a:t>
            </a:r>
            <a:r>
              <a:rPr sz="1600" spc="75" dirty="0">
                <a:solidFill>
                  <a:prstClr val="black"/>
                </a:solidFill>
                <a:latin typeface="宋体" pitchFamily="2" charset="-122"/>
                <a:cs typeface="宋体" pitchFamily="2" charset="-122"/>
              </a:rPr>
              <a:t>则</a:t>
            </a:r>
            <a:r>
              <a:rPr sz="1600" spc="6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需 </a:t>
            </a:r>
            <a:r>
              <a:rPr sz="1600" dirty="0">
                <a:solidFill>
                  <a:prstClr val="black"/>
                </a:solidFill>
                <a:latin typeface="宋体" pitchFamily="2" charset="-122"/>
                <a:cs typeface="宋体" pitchFamily="2" charset="-122"/>
              </a:rPr>
              <a:t>要</a:t>
            </a:r>
            <a:r>
              <a:rPr sz="1600" spc="-5" dirty="0">
                <a:solidFill>
                  <a:prstClr val="black"/>
                </a:solidFill>
                <a:latin typeface="宋体" pitchFamily="2" charset="-122"/>
                <a:cs typeface="宋体" pitchFamily="2" charset="-122"/>
              </a:rPr>
              <a:t>自</a:t>
            </a:r>
            <a:r>
              <a:rPr sz="1600" spc="-10" dirty="0">
                <a:solidFill>
                  <a:prstClr val="black"/>
                </a:solidFill>
                <a:latin typeface="宋体" pitchFamily="2" charset="-122"/>
                <a:cs typeface="宋体" pitchFamily="2" charset="-122"/>
              </a:rPr>
              <a:t>定</a:t>
            </a:r>
            <a:r>
              <a:rPr sz="1600"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添加。</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69258" y="92633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添加物模型报警及其规则</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5006340" y="1584959"/>
            <a:ext cx="6303263" cy="49240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004815" y="1583436"/>
            <a:ext cx="6306820" cy="4927600"/>
          </a:xfrm>
          <a:custGeom>
            <a:avLst/>
            <a:gdLst/>
            <a:ahLst/>
            <a:cxnLst/>
            <a:rect l="l" t="t" r="r" b="b"/>
            <a:pathLst>
              <a:path w="6306820" h="4927600">
                <a:moveTo>
                  <a:pt x="0" y="4927092"/>
                </a:moveTo>
                <a:lnTo>
                  <a:pt x="6306312" y="4927092"/>
                </a:lnTo>
                <a:lnTo>
                  <a:pt x="6306312" y="0"/>
                </a:lnTo>
                <a:lnTo>
                  <a:pt x="0" y="0"/>
                </a:lnTo>
                <a:lnTo>
                  <a:pt x="0" y="492709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098905" y="1712086"/>
            <a:ext cx="3526790" cy="3656965"/>
          </a:xfrm>
          <a:prstGeom prst="rect">
            <a:avLst/>
          </a:prstGeom>
        </p:spPr>
        <p:txBody>
          <a:bodyPr vert="horz" wrap="square" lIns="0" tIns="0" rIns="0" bIns="0" rtlCol="0">
            <a:spAutoFit/>
          </a:bodyPr>
          <a:lstStyle/>
          <a:p>
            <a:pPr marL="12700" algn="just"/>
            <a:r>
              <a:rPr b="1" spc="10"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a:t>
            </a:r>
            <a:r>
              <a:rPr b="1" spc="20" dirty="0">
                <a:solidFill>
                  <a:prstClr val="black"/>
                </a:solidFill>
                <a:latin typeface="微软雅黑" panose="020B0503020204020204" charset="-122"/>
                <a:cs typeface="微软雅黑" panose="020B0503020204020204" charset="-122"/>
              </a:rPr>
              <a:t>4</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参</a:t>
            </a:r>
            <a:r>
              <a:rPr spc="10" dirty="0">
                <a:solidFill>
                  <a:prstClr val="black"/>
                </a:solidFill>
                <a:latin typeface="微软雅黑" panose="020B0503020204020204" charset="-122"/>
                <a:cs typeface="微软雅黑" panose="020B0503020204020204" charset="-122"/>
              </a:rPr>
              <a:t>考表</a:t>
            </a:r>
            <a:r>
              <a:rPr spc="-1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-3</a:t>
            </a:r>
            <a:r>
              <a:rPr spc="-1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1</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补</a:t>
            </a:r>
            <a:r>
              <a:rPr spc="10" dirty="0">
                <a:solidFill>
                  <a:prstClr val="black"/>
                </a:solidFill>
                <a:latin typeface="微软雅黑" panose="020B0503020204020204" charset="-122"/>
                <a:cs typeface="微软雅黑" panose="020B0503020204020204" charset="-122"/>
              </a:rPr>
              <a:t>充</a:t>
            </a:r>
            <a:r>
              <a:rPr dirty="0">
                <a:solidFill>
                  <a:prstClr val="black"/>
                </a:solidFill>
                <a:latin typeface="微软雅黑" panose="020B0503020204020204" charset="-122"/>
                <a:cs typeface="微软雅黑" panose="020B0503020204020204" charset="-122"/>
              </a:rPr>
              <a:t>添</a:t>
            </a:r>
            <a:endParaRPr>
              <a:solidFill>
                <a:prstClr val="black"/>
              </a:solidFill>
              <a:latin typeface="微软雅黑" panose="020B0503020204020204" charset="-122"/>
              <a:cs typeface="微软雅黑" panose="020B0503020204020204" charset="-122"/>
            </a:endParaRPr>
          </a:p>
          <a:p>
            <a:pPr marL="12700" algn="just">
              <a:spcBef>
                <a:spcPts val="1080"/>
              </a:spcBef>
            </a:pPr>
            <a:r>
              <a:rPr spc="-5" dirty="0">
                <a:solidFill>
                  <a:prstClr val="black"/>
                </a:solidFill>
                <a:latin typeface="微软雅黑" panose="020B0503020204020204" charset="-122"/>
                <a:cs typeface="微软雅黑" panose="020B0503020204020204" charset="-122"/>
              </a:rPr>
              <a:t>加报警及报警规</a:t>
            </a:r>
            <a:r>
              <a:rPr dirty="0">
                <a:solidFill>
                  <a:prstClr val="black"/>
                </a:solidFill>
                <a:latin typeface="微软雅黑" panose="020B0503020204020204" charset="-122"/>
                <a:cs typeface="微软雅黑" panose="020B0503020204020204" charset="-122"/>
              </a:rPr>
              <a:t>则。</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marL="12700" algn="just">
              <a:spcBef>
                <a:spcPts val="1420"/>
              </a:spcBef>
            </a:pPr>
            <a:r>
              <a:rPr sz="1600" spc="80" dirty="0">
                <a:solidFill>
                  <a:prstClr val="black"/>
                </a:solidFill>
                <a:latin typeface="宋体" pitchFamily="2" charset="-122"/>
                <a:cs typeface="宋体" pitchFamily="2" charset="-122"/>
              </a:rPr>
              <a:t>【说</a:t>
            </a:r>
            <a:r>
              <a:rPr sz="1600" spc="100" dirty="0">
                <a:solidFill>
                  <a:prstClr val="black"/>
                </a:solidFill>
                <a:latin typeface="宋体" pitchFamily="2" charset="-122"/>
                <a:cs typeface="宋体" pitchFamily="2" charset="-122"/>
              </a:rPr>
              <a:t>明</a:t>
            </a:r>
            <a:r>
              <a:rPr sz="1600" spc="-1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Bo</a:t>
            </a:r>
            <a:r>
              <a:rPr sz="1600" spc="-10" dirty="0">
                <a:solidFill>
                  <a:prstClr val="black"/>
                </a:solidFill>
                <a:latin typeface="宋体" pitchFamily="2" charset="-122"/>
                <a:cs typeface="宋体" pitchFamily="2" charset="-122"/>
              </a:rPr>
              <a:t>o</a:t>
            </a:r>
            <a:r>
              <a:rPr sz="1600" dirty="0">
                <a:solidFill>
                  <a:prstClr val="black"/>
                </a:solidFill>
                <a:latin typeface="宋体" pitchFamily="2" charset="-122"/>
                <a:cs typeface="宋体" pitchFamily="2" charset="-122"/>
              </a:rPr>
              <a:t>le</a:t>
            </a:r>
            <a:r>
              <a:rPr sz="1600" spc="-10" dirty="0">
                <a:solidFill>
                  <a:prstClr val="black"/>
                </a:solidFill>
                <a:latin typeface="宋体" pitchFamily="2" charset="-122"/>
                <a:cs typeface="宋体" pitchFamily="2" charset="-122"/>
              </a:rPr>
              <a:t>a</a:t>
            </a:r>
            <a:r>
              <a:rPr sz="1600" spc="80" dirty="0">
                <a:solidFill>
                  <a:prstClr val="black"/>
                </a:solidFill>
                <a:latin typeface="宋体" pitchFamily="2" charset="-122"/>
                <a:cs typeface="宋体" pitchFamily="2" charset="-122"/>
              </a:rPr>
              <a:t>n类的属</a:t>
            </a:r>
            <a:r>
              <a:rPr sz="1600" spc="85" dirty="0">
                <a:solidFill>
                  <a:prstClr val="black"/>
                </a:solidFill>
                <a:latin typeface="宋体" pitchFamily="2" charset="-122"/>
                <a:cs typeface="宋体" pitchFamily="2" charset="-122"/>
              </a:rPr>
              <a:t>性</a:t>
            </a:r>
            <a:r>
              <a:rPr sz="1600" spc="80" dirty="0">
                <a:solidFill>
                  <a:prstClr val="black"/>
                </a:solidFill>
                <a:latin typeface="宋体" pitchFamily="2" charset="-122"/>
                <a:cs typeface="宋体" pitchFamily="2" charset="-122"/>
              </a:rPr>
              <a:t>，仅能</a:t>
            </a:r>
            <a:r>
              <a:rPr sz="1600" spc="95" dirty="0">
                <a:solidFill>
                  <a:prstClr val="black"/>
                </a:solidFill>
                <a:latin typeface="宋体" pitchFamily="2" charset="-122"/>
                <a:cs typeface="宋体" pitchFamily="2" charset="-122"/>
              </a:rPr>
              <a:t>使</a:t>
            </a:r>
            <a:r>
              <a:rPr sz="1600" spc="-5" dirty="0">
                <a:solidFill>
                  <a:prstClr val="black"/>
                </a:solidFill>
                <a:latin typeface="宋体" pitchFamily="2" charset="-122"/>
                <a:cs typeface="宋体" pitchFamily="2" charset="-122"/>
              </a:rPr>
              <a:t>用</a:t>
            </a:r>
            <a:endParaRPr sz="1600">
              <a:solidFill>
                <a:prstClr val="black"/>
              </a:solidFill>
              <a:latin typeface="宋体" pitchFamily="2" charset="-122"/>
              <a:cs typeface="宋体" pitchFamily="2" charset="-122"/>
            </a:endParaRPr>
          </a:p>
          <a:p>
            <a:pPr marL="12700" algn="just"/>
            <a:r>
              <a:rPr sz="1600" spc="-5" dirty="0">
                <a:solidFill>
                  <a:prstClr val="black"/>
                </a:solidFill>
                <a:latin typeface="宋体" pitchFamily="2" charset="-122"/>
                <a:cs typeface="宋体" pitchFamily="2" charset="-122"/>
              </a:rPr>
              <a:t>“</a:t>
            </a:r>
            <a:r>
              <a:rPr sz="1600" spc="-455" dirty="0">
                <a:solidFill>
                  <a:prstClr val="black"/>
                </a:solidFill>
                <a:latin typeface="宋体" pitchFamily="2" charset="-122"/>
                <a:cs typeface="宋体" pitchFamily="2" charset="-122"/>
              </a:rPr>
              <a:t> </a:t>
            </a:r>
            <a:r>
              <a:rPr sz="1600" dirty="0">
                <a:solidFill>
                  <a:prstClr val="black"/>
                </a:solidFill>
                <a:latin typeface="宋体" pitchFamily="2" charset="-122"/>
                <a:cs typeface="宋体" pitchFamily="2" charset="-122"/>
              </a:rPr>
              <a:t>==”</a:t>
            </a:r>
            <a:r>
              <a:rPr sz="1600" spc="-470" dirty="0">
                <a:solidFill>
                  <a:prstClr val="black"/>
                </a:solidFill>
                <a:latin typeface="宋体" pitchFamily="2" charset="-122"/>
                <a:cs typeface="宋体" pitchFamily="2" charset="-122"/>
              </a:rPr>
              <a:t> </a:t>
            </a:r>
            <a:r>
              <a:rPr sz="1600" spc="35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a:t>
            </a:r>
            <a:r>
              <a:rPr sz="1600" spc="-455" dirty="0">
                <a:solidFill>
                  <a:prstClr val="black"/>
                </a:solidFill>
                <a:latin typeface="宋体" pitchFamily="2" charset="-122"/>
                <a:cs typeface="宋体" pitchFamily="2" charset="-122"/>
              </a:rPr>
              <a:t> </a:t>
            </a:r>
            <a:r>
              <a:rPr sz="1600" spc="-10" dirty="0">
                <a:solidFill>
                  <a:prstClr val="black"/>
                </a:solidFill>
                <a:latin typeface="宋体" pitchFamily="2" charset="-122"/>
                <a:cs typeface="宋体" pitchFamily="2" charset="-122"/>
              </a:rPr>
              <a:t>!=”</a:t>
            </a:r>
            <a:r>
              <a:rPr sz="1600" spc="-455" dirty="0">
                <a:solidFill>
                  <a:prstClr val="black"/>
                </a:solidFill>
                <a:latin typeface="宋体" pitchFamily="2" charset="-122"/>
                <a:cs typeface="宋体" pitchFamily="2" charset="-122"/>
              </a:rPr>
              <a:t> </a:t>
            </a:r>
            <a:r>
              <a:rPr sz="1600" spc="355" dirty="0">
                <a:solidFill>
                  <a:prstClr val="black"/>
                </a:solidFill>
                <a:latin typeface="宋体" pitchFamily="2" charset="-122"/>
                <a:cs typeface="宋体" pitchFamily="2" charset="-122"/>
              </a:rPr>
              <a:t>操作符</a:t>
            </a:r>
            <a:r>
              <a:rPr sz="1600" spc="-5" dirty="0">
                <a:solidFill>
                  <a:prstClr val="black"/>
                </a:solidFill>
                <a:latin typeface="宋体" pitchFamily="2" charset="-122"/>
                <a:cs typeface="宋体" pitchFamily="2" charset="-122"/>
              </a:rPr>
              <a:t>，</a:t>
            </a:r>
            <a:r>
              <a:rPr sz="1600" spc="-470"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Number</a:t>
            </a:r>
            <a:r>
              <a:rPr sz="1600" spc="-45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及</a:t>
            </a:r>
            <a:endParaRPr sz="1600">
              <a:solidFill>
                <a:prstClr val="black"/>
              </a:solidFill>
              <a:latin typeface="宋体" pitchFamily="2" charset="-122"/>
              <a:cs typeface="宋体" pitchFamily="2" charset="-122"/>
            </a:endParaRPr>
          </a:p>
          <a:p>
            <a:pPr marL="12700" algn="just"/>
            <a:r>
              <a:rPr sz="1600" spc="-5" dirty="0">
                <a:solidFill>
                  <a:prstClr val="black"/>
                </a:solidFill>
                <a:latin typeface="宋体" pitchFamily="2" charset="-122"/>
                <a:cs typeface="宋体" pitchFamily="2" charset="-122"/>
              </a:rPr>
              <a:t>Integer</a:t>
            </a:r>
            <a:r>
              <a:rPr sz="1600" spc="-615" dirty="0">
                <a:solidFill>
                  <a:prstClr val="black"/>
                </a:solidFill>
                <a:latin typeface="宋体" pitchFamily="2" charset="-122"/>
                <a:cs typeface="宋体" pitchFamily="2" charset="-122"/>
              </a:rPr>
              <a:t> </a:t>
            </a:r>
            <a:r>
              <a:rPr sz="1600" spc="225" dirty="0">
                <a:solidFill>
                  <a:prstClr val="black"/>
                </a:solidFill>
                <a:latin typeface="宋体" pitchFamily="2" charset="-122"/>
                <a:cs typeface="宋体" pitchFamily="2" charset="-122"/>
              </a:rPr>
              <a:t>类的属</a:t>
            </a:r>
            <a:r>
              <a:rPr sz="1600" spc="215" dirty="0">
                <a:solidFill>
                  <a:prstClr val="black"/>
                </a:solidFill>
                <a:latin typeface="宋体" pitchFamily="2" charset="-122"/>
                <a:cs typeface="宋体" pitchFamily="2" charset="-122"/>
              </a:rPr>
              <a:t>性</a:t>
            </a:r>
            <a:r>
              <a:rPr sz="1600" spc="-5" dirty="0">
                <a:solidFill>
                  <a:prstClr val="black"/>
                </a:solidFill>
                <a:latin typeface="宋体" pitchFamily="2" charset="-122"/>
                <a:cs typeface="宋体" pitchFamily="2" charset="-122"/>
              </a:rPr>
              <a:t>，</a:t>
            </a:r>
            <a:r>
              <a:rPr sz="1600" spc="-600" dirty="0">
                <a:solidFill>
                  <a:prstClr val="black"/>
                </a:solidFill>
                <a:latin typeface="宋体" pitchFamily="2" charset="-122"/>
                <a:cs typeface="宋体" pitchFamily="2" charset="-122"/>
              </a:rPr>
              <a:t> </a:t>
            </a:r>
            <a:r>
              <a:rPr sz="1600" spc="220" dirty="0">
                <a:solidFill>
                  <a:prstClr val="black"/>
                </a:solidFill>
                <a:latin typeface="宋体" pitchFamily="2" charset="-122"/>
                <a:cs typeface="宋体" pitchFamily="2" charset="-122"/>
              </a:rPr>
              <a:t>可以使用本</a:t>
            </a:r>
            <a:r>
              <a:rPr sz="1600" spc="229" dirty="0">
                <a:solidFill>
                  <a:prstClr val="black"/>
                </a:solidFill>
                <a:latin typeface="宋体" pitchFamily="2" charset="-122"/>
                <a:cs typeface="宋体" pitchFamily="2" charset="-122"/>
              </a:rPr>
              <a:t>任</a:t>
            </a:r>
            <a:r>
              <a:rPr sz="1600" spc="-5" dirty="0">
                <a:solidFill>
                  <a:prstClr val="black"/>
                </a:solidFill>
                <a:latin typeface="宋体" pitchFamily="2" charset="-122"/>
                <a:cs typeface="宋体" pitchFamily="2" charset="-122"/>
              </a:rPr>
              <a:t>务</a:t>
            </a:r>
            <a:endParaRPr sz="1600">
              <a:solidFill>
                <a:prstClr val="black"/>
              </a:solidFill>
              <a:latin typeface="宋体" pitchFamily="2" charset="-122"/>
              <a:cs typeface="宋体" pitchFamily="2" charset="-122"/>
            </a:endParaRPr>
          </a:p>
          <a:p>
            <a:pPr marL="12700" marR="5080" algn="just"/>
            <a:r>
              <a:rPr sz="1600" spc="5" dirty="0">
                <a:solidFill>
                  <a:prstClr val="black"/>
                </a:solidFill>
                <a:latin typeface="宋体" pitchFamily="2" charset="-122"/>
                <a:cs typeface="宋体" pitchFamily="2" charset="-122"/>
              </a:rPr>
              <a:t>“2.3</a:t>
            </a:r>
            <a:r>
              <a:rPr sz="1600" spc="-65" dirty="0">
                <a:solidFill>
                  <a:prstClr val="black"/>
                </a:solidFill>
                <a:latin typeface="宋体" pitchFamily="2" charset="-122"/>
                <a:cs typeface="宋体" pitchFamily="2" charset="-122"/>
              </a:rPr>
              <a:t> </a:t>
            </a:r>
            <a:r>
              <a:rPr sz="1600" spc="15" dirty="0">
                <a:solidFill>
                  <a:prstClr val="black"/>
                </a:solidFill>
                <a:latin typeface="宋体" pitchFamily="2" charset="-122"/>
                <a:cs typeface="宋体" pitchFamily="2" charset="-122"/>
              </a:rPr>
              <a:t>常见报警规则操</a:t>
            </a:r>
            <a:r>
              <a:rPr sz="1600" spc="30" dirty="0">
                <a:solidFill>
                  <a:prstClr val="black"/>
                </a:solidFill>
                <a:latin typeface="宋体" pitchFamily="2" charset="-122"/>
                <a:cs typeface="宋体" pitchFamily="2" charset="-122"/>
              </a:rPr>
              <a:t>作</a:t>
            </a:r>
            <a:r>
              <a:rPr sz="1600" spc="15" dirty="0">
                <a:solidFill>
                  <a:prstClr val="black"/>
                </a:solidFill>
                <a:latin typeface="宋体" pitchFamily="2" charset="-122"/>
                <a:cs typeface="宋体" pitchFamily="2" charset="-122"/>
              </a:rPr>
              <a:t>符介</a:t>
            </a:r>
            <a:r>
              <a:rPr sz="1600" spc="20" dirty="0">
                <a:solidFill>
                  <a:prstClr val="black"/>
                </a:solidFill>
                <a:latin typeface="宋体" pitchFamily="2" charset="-122"/>
                <a:cs typeface="宋体" pitchFamily="2" charset="-122"/>
              </a:rPr>
              <a:t>绍</a:t>
            </a:r>
            <a:r>
              <a:rPr sz="1600" spc="15" dirty="0">
                <a:solidFill>
                  <a:prstClr val="black"/>
                </a:solidFill>
                <a:latin typeface="宋体" pitchFamily="2" charset="-122"/>
                <a:cs typeface="宋体" pitchFamily="2" charset="-122"/>
              </a:rPr>
              <a:t>”</a:t>
            </a:r>
            <a:r>
              <a:rPr sz="1600" spc="30" dirty="0">
                <a:solidFill>
                  <a:prstClr val="black"/>
                </a:solidFill>
                <a:latin typeface="宋体" pitchFamily="2" charset="-122"/>
                <a:cs typeface="宋体" pitchFamily="2" charset="-122"/>
              </a:rPr>
              <a:t>介绍 </a:t>
            </a:r>
            <a:r>
              <a:rPr sz="1600" dirty="0">
                <a:solidFill>
                  <a:prstClr val="black"/>
                </a:solidFill>
                <a:latin typeface="宋体" pitchFamily="2" charset="-122"/>
                <a:cs typeface="宋体" pitchFamily="2" charset="-122"/>
              </a:rPr>
              <a:t>过</a:t>
            </a:r>
            <a:r>
              <a:rPr sz="1600" spc="-5" dirty="0">
                <a:solidFill>
                  <a:prstClr val="black"/>
                </a:solidFill>
                <a:latin typeface="宋体" pitchFamily="2" charset="-122"/>
                <a:cs typeface="宋体" pitchFamily="2" charset="-122"/>
              </a:rPr>
              <a:t>的所</a:t>
            </a:r>
            <a:r>
              <a:rPr sz="1600" dirty="0">
                <a:solidFill>
                  <a:prstClr val="black"/>
                </a:solidFill>
                <a:latin typeface="宋体" pitchFamily="2" charset="-122"/>
                <a:cs typeface="宋体" pitchFamily="2" charset="-122"/>
              </a:rPr>
              <a:t>有</a:t>
            </a:r>
            <a:r>
              <a:rPr sz="1600" spc="-5" dirty="0">
                <a:solidFill>
                  <a:prstClr val="black"/>
                </a:solidFill>
                <a:latin typeface="宋体" pitchFamily="2" charset="-122"/>
                <a:cs typeface="宋体" pitchFamily="2" charset="-122"/>
              </a:rPr>
              <a:t>操作符。</a:t>
            </a:r>
            <a:endParaRPr sz="1600">
              <a:solidFill>
                <a:prstClr val="black"/>
              </a:solidFill>
              <a:latin typeface="宋体" pitchFamily="2" charset="-122"/>
              <a:cs typeface="宋体" pitchFamily="2" charset="-122"/>
            </a:endParaRPr>
          </a:p>
          <a:p>
            <a:pPr marL="12700" marR="7620" algn="just"/>
            <a:r>
              <a:rPr sz="1600" spc="10" dirty="0">
                <a:solidFill>
                  <a:prstClr val="black"/>
                </a:solidFill>
                <a:latin typeface="宋体" pitchFamily="2" charset="-122"/>
                <a:cs typeface="宋体" pitchFamily="2" charset="-122"/>
              </a:rPr>
              <a:t>“与报警同时上报的属性</a:t>
            </a:r>
            <a:r>
              <a:rPr sz="1600" spc="20" dirty="0">
                <a:solidFill>
                  <a:prstClr val="black"/>
                </a:solidFill>
                <a:latin typeface="宋体" pitchFamily="2" charset="-122"/>
                <a:cs typeface="宋体" pitchFamily="2" charset="-122"/>
              </a:rPr>
              <a:t>值</a:t>
            </a:r>
            <a:r>
              <a:rPr sz="1600" spc="10" dirty="0">
                <a:solidFill>
                  <a:prstClr val="black"/>
                </a:solidFill>
                <a:latin typeface="宋体" pitchFamily="2" charset="-122"/>
                <a:cs typeface="宋体" pitchFamily="2" charset="-122"/>
              </a:rPr>
              <a:t>”为当报警 产生时，</a:t>
            </a:r>
            <a:r>
              <a:rPr sz="1600" spc="20" dirty="0">
                <a:solidFill>
                  <a:prstClr val="black"/>
                </a:solidFill>
                <a:latin typeface="宋体" pitchFamily="2" charset="-122"/>
                <a:cs typeface="宋体" pitchFamily="2" charset="-122"/>
              </a:rPr>
              <a:t>会一同上报显示的属性</a:t>
            </a:r>
            <a:r>
              <a:rPr sz="1600" spc="-5" dirty="0">
                <a:solidFill>
                  <a:prstClr val="black"/>
                </a:solidFill>
                <a:latin typeface="宋体" pitchFamily="2" charset="-122"/>
                <a:cs typeface="宋体" pitchFamily="2" charset="-122"/>
              </a:rPr>
              <a:t>值</a:t>
            </a:r>
            <a:r>
              <a:rPr sz="1600" spc="2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可 </a:t>
            </a:r>
            <a:r>
              <a:rPr sz="1600" spc="10" dirty="0">
                <a:solidFill>
                  <a:prstClr val="black"/>
                </a:solidFill>
                <a:latin typeface="宋体" pitchFamily="2" charset="-122"/>
                <a:cs typeface="宋体" pitchFamily="2" charset="-122"/>
              </a:rPr>
              <a:t>以是当前报警属性的</a:t>
            </a:r>
            <a:r>
              <a:rPr sz="1600" spc="20" dirty="0">
                <a:solidFill>
                  <a:prstClr val="black"/>
                </a:solidFill>
                <a:latin typeface="宋体" pitchFamily="2" charset="-122"/>
                <a:cs typeface="宋体" pitchFamily="2" charset="-122"/>
              </a:rPr>
              <a:t>值</a:t>
            </a:r>
            <a:r>
              <a:rPr sz="1600" spc="10" dirty="0">
                <a:solidFill>
                  <a:prstClr val="black"/>
                </a:solidFill>
                <a:latin typeface="宋体" pitchFamily="2" charset="-122"/>
                <a:cs typeface="宋体" pitchFamily="2" charset="-122"/>
              </a:rPr>
              <a:t>，也可以是其他 业务关联属性的</a:t>
            </a:r>
            <a:r>
              <a:rPr sz="1600" spc="20" dirty="0">
                <a:solidFill>
                  <a:prstClr val="black"/>
                </a:solidFill>
                <a:latin typeface="宋体" pitchFamily="2" charset="-122"/>
                <a:cs typeface="宋体" pitchFamily="2" charset="-122"/>
              </a:rPr>
              <a:t>值</a:t>
            </a:r>
            <a:r>
              <a:rPr sz="1600" spc="10" dirty="0">
                <a:solidFill>
                  <a:prstClr val="black"/>
                </a:solidFill>
                <a:latin typeface="宋体" pitchFamily="2" charset="-122"/>
                <a:cs typeface="宋体" pitchFamily="2" charset="-122"/>
              </a:rPr>
              <a:t>，以便更好的了解报 </a:t>
            </a:r>
            <a:r>
              <a:rPr sz="1600" dirty="0">
                <a:solidFill>
                  <a:prstClr val="black"/>
                </a:solidFill>
                <a:latin typeface="宋体" pitchFamily="2" charset="-122"/>
                <a:cs typeface="宋体" pitchFamily="2" charset="-122"/>
              </a:rPr>
              <a:t>警</a:t>
            </a:r>
            <a:r>
              <a:rPr sz="1600" spc="-5" dirty="0">
                <a:solidFill>
                  <a:prstClr val="black"/>
                </a:solidFill>
                <a:latin typeface="宋体" pitchFamily="2" charset="-122"/>
                <a:cs typeface="宋体" pitchFamily="2" charset="-122"/>
              </a:rPr>
              <a:t>产生</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情况。</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969258" y="92633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添加物模型报警及其规则</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138364" y="2007489"/>
          <a:ext cx="9902503" cy="3558286"/>
        </p:xfrm>
        <a:graphic>
          <a:graphicData uri="http://schemas.openxmlformats.org/drawingml/2006/table">
            <a:tbl>
              <a:tblPr firstRow="1" bandRow="1">
                <a:tableStyleId>{2D5ABB26-0587-4C30-8999-92F81FD0307C}</a:tableStyleId>
              </a:tblPr>
              <a:tblGrid>
                <a:gridCol w="1996503"/>
                <a:gridCol w="1301114"/>
                <a:gridCol w="2444495"/>
                <a:gridCol w="697102"/>
                <a:gridCol w="1937385"/>
                <a:gridCol w="1525904"/>
              </a:tblGrid>
              <a:tr h="707009">
                <a:tc>
                  <a:txBody>
                    <a:bodyPr/>
                    <a:lstStyle/>
                    <a:p>
                      <a:pPr algn="ctr">
                        <a:lnSpc>
                          <a:spcPct val="100000"/>
                        </a:lnSpc>
                        <a:spcBef>
                          <a:spcPts val="1665"/>
                        </a:spcBef>
                      </a:pPr>
                      <a:r>
                        <a:rPr sz="1600" b="1" dirty="0">
                          <a:solidFill>
                            <a:srgbClr val="FFFFFF"/>
                          </a:solidFill>
                          <a:latin typeface="微软雅黑" panose="020B0503020204020204" charset="-122"/>
                          <a:cs typeface="微软雅黑" panose="020B0503020204020204" charset="-122"/>
                        </a:rPr>
                        <a:t>报</a:t>
                      </a:r>
                      <a:r>
                        <a:rPr sz="1600" b="1" spc="-5" dirty="0">
                          <a:solidFill>
                            <a:srgbClr val="FFFFFF"/>
                          </a:solidFill>
                          <a:latin typeface="微软雅黑" panose="020B0503020204020204" charset="-122"/>
                          <a:cs typeface="微软雅黑" panose="020B0503020204020204" charset="-122"/>
                        </a:rPr>
                        <a:t>警</a:t>
                      </a:r>
                      <a:r>
                        <a:rPr sz="1600" b="1" spc="-10" dirty="0">
                          <a:solidFill>
                            <a:srgbClr val="FFFFFF"/>
                          </a:solidFill>
                          <a:latin typeface="Calibri" panose="020F0502020204030204"/>
                          <a:cs typeface="Calibri" panose="020F0502020204030204"/>
                        </a:rPr>
                        <a:t>ID</a:t>
                      </a:r>
                      <a:endParaRPr sz="1600">
                        <a:latin typeface="Calibri" panose="020F0502020204030204"/>
                        <a:cs typeface="Calibri" panose="020F0502020204030204"/>
                      </a:endParaRPr>
                    </a:p>
                  </a:txBody>
                  <a:tcPr marL="0" marR="0" marT="21145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R="231140" algn="r">
                        <a:lnSpc>
                          <a:spcPct val="100000"/>
                        </a:lnSpc>
                        <a:spcBef>
                          <a:spcPts val="1665"/>
                        </a:spcBef>
                      </a:pPr>
                      <a:r>
                        <a:rPr sz="1600" b="1" dirty="0">
                          <a:solidFill>
                            <a:srgbClr val="FFFFFF"/>
                          </a:solidFill>
                          <a:latin typeface="微软雅黑" panose="020B0503020204020204" charset="-122"/>
                          <a:cs typeface="微软雅黑" panose="020B0503020204020204" charset="-122"/>
                        </a:rPr>
                        <a:t>报警名称</a:t>
                      </a:r>
                      <a:endParaRPr sz="1600">
                        <a:latin typeface="微软雅黑" panose="020B0503020204020204" charset="-122"/>
                        <a:cs typeface="微软雅黑" panose="020B0503020204020204" charset="-122"/>
                      </a:endParaRPr>
                    </a:p>
                  </a:txBody>
                  <a:tcPr marL="0" marR="0" marT="21145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1665"/>
                        </a:spcBef>
                      </a:pPr>
                      <a:r>
                        <a:rPr sz="1600" b="1" dirty="0">
                          <a:solidFill>
                            <a:srgbClr val="FFFFFF"/>
                          </a:solidFill>
                          <a:latin typeface="微软雅黑" panose="020B0503020204020204" charset="-122"/>
                          <a:cs typeface="微软雅黑" panose="020B0503020204020204" charset="-122"/>
                        </a:rPr>
                        <a:t>描述</a:t>
                      </a:r>
                      <a:endParaRPr sz="1600">
                        <a:latin typeface="微软雅黑" panose="020B0503020204020204" charset="-122"/>
                        <a:cs typeface="微软雅黑" panose="020B0503020204020204" charset="-122"/>
                      </a:endParaRPr>
                    </a:p>
                  </a:txBody>
                  <a:tcPr marL="0" marR="0" marT="21145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40335" marR="130175">
                        <a:lnSpc>
                          <a:spcPct val="110000"/>
                        </a:lnSpc>
                        <a:spcBef>
                          <a:spcPts val="415"/>
                        </a:spcBef>
                      </a:pPr>
                      <a:r>
                        <a:rPr sz="1600" b="1" dirty="0">
                          <a:solidFill>
                            <a:srgbClr val="FFFFFF"/>
                          </a:solidFill>
                          <a:latin typeface="微软雅黑" panose="020B0503020204020204" charset="-122"/>
                          <a:cs typeface="微软雅黑" panose="020B0503020204020204" charset="-122"/>
                        </a:rPr>
                        <a:t>报警 级别</a:t>
                      </a:r>
                      <a:endParaRPr sz="1600">
                        <a:latin typeface="微软雅黑" panose="020B0503020204020204" charset="-122"/>
                        <a:cs typeface="微软雅黑" panose="020B0503020204020204" charset="-122"/>
                      </a:endParaRPr>
                    </a:p>
                  </a:txBody>
                  <a:tcPr marL="0" marR="0" marT="527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1665"/>
                        </a:spcBef>
                      </a:pPr>
                      <a:r>
                        <a:rPr sz="1600" b="1" dirty="0">
                          <a:solidFill>
                            <a:srgbClr val="FFFFFF"/>
                          </a:solidFill>
                          <a:latin typeface="微软雅黑" panose="020B0503020204020204" charset="-122"/>
                          <a:cs typeface="微软雅黑" panose="020B0503020204020204" charset="-122"/>
                        </a:rPr>
                        <a:t>设置报警触发规则</a:t>
                      </a:r>
                      <a:endParaRPr sz="1600">
                        <a:latin typeface="微软雅黑" panose="020B0503020204020204" charset="-122"/>
                        <a:cs typeface="微软雅黑" panose="020B0503020204020204" charset="-122"/>
                      </a:endParaRPr>
                    </a:p>
                  </a:txBody>
                  <a:tcPr marL="0" marR="0" marT="21145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250825" marR="139700" indent="-100965">
                        <a:lnSpc>
                          <a:spcPct val="110000"/>
                        </a:lnSpc>
                        <a:spcBef>
                          <a:spcPts val="415"/>
                        </a:spcBef>
                      </a:pPr>
                      <a:r>
                        <a:rPr sz="1600" b="1" dirty="0">
                          <a:solidFill>
                            <a:srgbClr val="FFFFFF"/>
                          </a:solidFill>
                          <a:latin typeface="微软雅黑" panose="020B0503020204020204" charset="-122"/>
                          <a:cs typeface="微软雅黑" panose="020B0503020204020204" charset="-122"/>
                        </a:rPr>
                        <a:t>与报警同时上 报的属性值</a:t>
                      </a:r>
                      <a:endParaRPr sz="1600">
                        <a:latin typeface="微软雅黑" panose="020B0503020204020204" charset="-122"/>
                        <a:cs typeface="微软雅黑" panose="020B0503020204020204" charset="-122"/>
                      </a:endParaRPr>
                    </a:p>
                  </a:txBody>
                  <a:tcPr marL="0" marR="0" marT="527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12851">
                <a:tc>
                  <a:txBody>
                    <a:bodyPr/>
                    <a:lstStyle/>
                    <a:p>
                      <a:pPr>
                        <a:lnSpc>
                          <a:spcPct val="100000"/>
                        </a:lnSpc>
                        <a:spcBef>
                          <a:spcPts val="35"/>
                        </a:spcBef>
                      </a:pPr>
                      <a:endParaRPr sz="1350">
                        <a:latin typeface="Times New Roman" panose="02020603050405020304"/>
                        <a:cs typeface="Times New Roman" panose="02020603050405020304"/>
                      </a:endParaRPr>
                    </a:p>
                    <a:p>
                      <a:pPr algn="ctr">
                        <a:lnSpc>
                          <a:spcPct val="100000"/>
                        </a:lnSpc>
                        <a:spcBef>
                          <a:spcPts val="5"/>
                        </a:spcBef>
                      </a:pPr>
                      <a:r>
                        <a:rPr sz="1600" b="1" spc="-10" dirty="0">
                          <a:solidFill>
                            <a:srgbClr val="FFFFFF"/>
                          </a:solidFill>
                          <a:latin typeface="Calibri" panose="020F0502020204030204"/>
                          <a:cs typeface="Calibri" panose="020F0502020204030204"/>
                        </a:rPr>
                        <a:t>ProgErrorStatus</a:t>
                      </a:r>
                      <a:endParaRPr sz="1600">
                        <a:latin typeface="Calibri" panose="020F0502020204030204"/>
                        <a:cs typeface="Calibri" panose="020F0502020204030204"/>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R="231140" algn="r">
                        <a:lnSpc>
                          <a:spcPct val="100000"/>
                        </a:lnSpc>
                        <a:spcBef>
                          <a:spcPts val="1590"/>
                        </a:spcBef>
                      </a:pPr>
                      <a:r>
                        <a:rPr sz="1600" dirty="0">
                          <a:latin typeface="微软雅黑" panose="020B0503020204020204" charset="-122"/>
                          <a:cs typeface="微软雅黑" panose="020B0503020204020204" charset="-122"/>
                        </a:rPr>
                        <a:t>程序错误</a:t>
                      </a:r>
                      <a:endParaRPr sz="16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590"/>
                        </a:spcBef>
                      </a:pPr>
                      <a:r>
                        <a:rPr sz="1600" dirty="0">
                          <a:latin typeface="微软雅黑" panose="020B0503020204020204" charset="-122"/>
                          <a:cs typeface="微软雅黑" panose="020B0503020204020204" charset="-122"/>
                        </a:rPr>
                        <a:t>机器人程序运行出错</a:t>
                      </a:r>
                      <a:endParaRPr sz="16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40335">
                        <a:lnSpc>
                          <a:spcPct val="100000"/>
                        </a:lnSpc>
                        <a:spcBef>
                          <a:spcPts val="1590"/>
                        </a:spcBef>
                      </a:pPr>
                      <a:r>
                        <a:rPr sz="1600" dirty="0">
                          <a:latin typeface="微软雅黑" panose="020B0503020204020204" charset="-122"/>
                          <a:cs typeface="微软雅黑" panose="020B0503020204020204" charset="-122"/>
                        </a:rPr>
                        <a:t>一般</a:t>
                      </a:r>
                      <a:endParaRPr sz="16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1590"/>
                        </a:spcBef>
                      </a:pPr>
                      <a:r>
                        <a:rPr sz="1600" dirty="0">
                          <a:latin typeface="微软雅黑" panose="020B0503020204020204" charset="-122"/>
                          <a:cs typeface="微软雅黑" panose="020B0503020204020204" charset="-122"/>
                        </a:rPr>
                        <a:t>程序是否错误</a:t>
                      </a:r>
                      <a:r>
                        <a:rPr sz="1600" spc="-5" dirty="0">
                          <a:latin typeface="Calibri" panose="020F0502020204030204"/>
                          <a:cs typeface="Calibri" panose="020F0502020204030204"/>
                        </a:rPr>
                        <a:t>==1</a:t>
                      </a:r>
                      <a:endParaRPr sz="1600">
                        <a:latin typeface="Calibri" panose="020F0502020204030204"/>
                        <a:cs typeface="Calibri" panose="020F0502020204030204"/>
                      </a:endParaRPr>
                    </a:p>
                  </a:txBody>
                  <a:tcPr marL="0" marR="0" marT="2019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1350">
                        <a:latin typeface="Times New Roman" panose="02020603050405020304"/>
                        <a:cs typeface="Times New Roman" panose="02020603050405020304"/>
                      </a:endParaRPr>
                    </a:p>
                    <a:p>
                      <a:pPr marL="2540" algn="ctr">
                        <a:lnSpc>
                          <a:spcPct val="100000"/>
                        </a:lnSpc>
                        <a:spcBef>
                          <a:spcPts val="5"/>
                        </a:spcBef>
                      </a:pPr>
                      <a:r>
                        <a:rPr sz="1600" dirty="0">
                          <a:latin typeface="Calibri" panose="020F0502020204030204"/>
                          <a:cs typeface="Calibri" panose="020F0502020204030204"/>
                        </a:rPr>
                        <a:t>/</a:t>
                      </a:r>
                      <a:endParaRPr sz="1600">
                        <a:latin typeface="Calibri" panose="020F0502020204030204"/>
                        <a:cs typeface="Calibri" panose="020F0502020204030204"/>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712851">
                <a:tc>
                  <a:txBody>
                    <a:bodyPr/>
                    <a:lstStyle/>
                    <a:p>
                      <a:pPr>
                        <a:lnSpc>
                          <a:spcPct val="100000"/>
                        </a:lnSpc>
                        <a:spcBef>
                          <a:spcPts val="20"/>
                        </a:spcBef>
                      </a:pPr>
                      <a:endParaRPr sz="1450">
                        <a:latin typeface="Times New Roman" panose="02020603050405020304"/>
                        <a:cs typeface="Times New Roman" panose="02020603050405020304"/>
                      </a:endParaRPr>
                    </a:p>
                    <a:p>
                      <a:pPr algn="ctr">
                        <a:lnSpc>
                          <a:spcPct val="100000"/>
                        </a:lnSpc>
                        <a:spcBef>
                          <a:spcPts val="5"/>
                        </a:spcBef>
                        <a:tabLst>
                          <a:tab pos="604520" algn="l"/>
                          <a:tab pos="1008380" algn="l"/>
                        </a:tabLst>
                      </a:pPr>
                      <a:r>
                        <a:rPr sz="1600" b="1" spc="-5" dirty="0">
                          <a:solidFill>
                            <a:srgbClr val="FFFFFF"/>
                          </a:solidFill>
                          <a:latin typeface="Calibri" panose="020F0502020204030204"/>
                          <a:cs typeface="Calibri" panose="020F0502020204030204"/>
                        </a:rPr>
                        <a:t>Joint</a:t>
                      </a:r>
                      <a:r>
                        <a:rPr sz="1600" u="heavy" spc="-5" dirty="0">
                          <a:solidFill>
                            <a:srgbClr val="FFFFFF"/>
                          </a:solidFill>
                          <a:latin typeface="Times New Roman" panose="02020603050405020304"/>
                          <a:cs typeface="Times New Roman" panose="02020603050405020304"/>
                        </a:rPr>
                        <a:t> 	</a:t>
                      </a:r>
                      <a:r>
                        <a:rPr sz="1600" b="1" spc="-10" dirty="0">
                          <a:solidFill>
                            <a:srgbClr val="FFFFFF"/>
                          </a:solidFill>
                          <a:latin typeface="Calibri" panose="020F0502020204030204"/>
                          <a:cs typeface="Calibri" panose="020F0502020204030204"/>
                        </a:rPr>
                        <a:t>1</a:t>
                      </a:r>
                      <a:r>
                        <a:rPr sz="1600" u="heavy" spc="-10" dirty="0">
                          <a:solidFill>
                            <a:srgbClr val="FFFFFF"/>
                          </a:solidFill>
                          <a:latin typeface="Times New Roman" panose="02020603050405020304"/>
                          <a:cs typeface="Times New Roman" panose="02020603050405020304"/>
                        </a:rPr>
                        <a:t> 	</a:t>
                      </a:r>
                      <a:r>
                        <a:rPr sz="1600" b="1" spc="-10" dirty="0">
                          <a:solidFill>
                            <a:srgbClr val="FFFFFF"/>
                          </a:solidFill>
                          <a:latin typeface="Calibri" panose="020F0502020204030204"/>
                          <a:cs typeface="Calibri" panose="020F0502020204030204"/>
                        </a:rPr>
                        <a:t>Current</a:t>
                      </a:r>
                      <a:endParaRPr sz="1600">
                        <a:latin typeface="Calibri" panose="020F0502020204030204"/>
                        <a:cs typeface="Calibri" panose="020F0502020204030204"/>
                      </a:endParaRPr>
                    </a:p>
                  </a:txBody>
                  <a:tcPr marL="0" marR="0" marT="25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238760" marR="178435" indent="-50800">
                        <a:lnSpc>
                          <a:spcPct val="110000"/>
                        </a:lnSpc>
                        <a:spcBef>
                          <a:spcPts val="440"/>
                        </a:spcBef>
                      </a:pPr>
                      <a:r>
                        <a:rPr sz="1600" dirty="0">
                          <a:latin typeface="微软雅黑" panose="020B0503020204020204" charset="-122"/>
                          <a:cs typeface="微软雅黑" panose="020B0503020204020204" charset="-122"/>
                        </a:rPr>
                        <a:t>关节</a:t>
                      </a:r>
                      <a:r>
                        <a:rPr sz="1600" spc="-5" dirty="0">
                          <a:latin typeface="Calibri" panose="020F0502020204030204"/>
                          <a:cs typeface="Calibri" panose="020F0502020204030204"/>
                        </a:rPr>
                        <a:t>1</a:t>
                      </a:r>
                      <a:r>
                        <a:rPr sz="1600" dirty="0">
                          <a:latin typeface="微软雅黑" panose="020B0503020204020204" charset="-122"/>
                          <a:cs typeface="微软雅黑" panose="020B0503020204020204" charset="-122"/>
                        </a:rPr>
                        <a:t>马达 电流过大</a:t>
                      </a:r>
                      <a:endParaRPr sz="1600">
                        <a:latin typeface="微软雅黑" panose="020B0503020204020204" charset="-122"/>
                        <a:cs typeface="微软雅黑" panose="020B0503020204020204" charset="-122"/>
                      </a:endParaRPr>
                    </a:p>
                  </a:txBody>
                  <a:tcPr marL="0" marR="0" marT="558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012825" marR="143510" indent="-861060">
                        <a:lnSpc>
                          <a:spcPct val="110000"/>
                        </a:lnSpc>
                        <a:spcBef>
                          <a:spcPts val="440"/>
                        </a:spcBef>
                      </a:pPr>
                      <a:r>
                        <a:rPr sz="1600" dirty="0">
                          <a:latin typeface="微软雅黑" panose="020B0503020204020204" charset="-122"/>
                          <a:cs typeface="微软雅黑" panose="020B0503020204020204" charset="-122"/>
                        </a:rPr>
                        <a:t>关节</a:t>
                      </a:r>
                      <a:r>
                        <a:rPr sz="1600" spc="-5" dirty="0">
                          <a:latin typeface="Calibri" panose="020F0502020204030204"/>
                          <a:cs typeface="Calibri" panose="020F0502020204030204"/>
                        </a:rPr>
                        <a:t>1</a:t>
                      </a:r>
                      <a:r>
                        <a:rPr sz="1600" dirty="0">
                          <a:latin typeface="微软雅黑" panose="020B0503020204020204" charset="-122"/>
                          <a:cs typeface="微软雅黑" panose="020B0503020204020204" charset="-122"/>
                        </a:rPr>
                        <a:t>马达电流超过安全 阈值</a:t>
                      </a:r>
                      <a:endParaRPr sz="1600">
                        <a:latin typeface="微软雅黑" panose="020B0503020204020204" charset="-122"/>
                        <a:cs typeface="微软雅黑" panose="020B0503020204020204" charset="-122"/>
                      </a:endParaRPr>
                    </a:p>
                  </a:txBody>
                  <a:tcPr marL="0" marR="0" marT="558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40335">
                        <a:lnSpc>
                          <a:spcPct val="100000"/>
                        </a:lnSpc>
                        <a:spcBef>
                          <a:spcPts val="1690"/>
                        </a:spcBef>
                      </a:pPr>
                      <a:r>
                        <a:rPr sz="1600" dirty="0">
                          <a:latin typeface="微软雅黑" panose="020B0503020204020204" charset="-122"/>
                          <a:cs typeface="微软雅黑" panose="020B0503020204020204" charset="-122"/>
                        </a:rPr>
                        <a:t>重要</a:t>
                      </a:r>
                      <a:endParaRPr sz="1600">
                        <a:latin typeface="微软雅黑" panose="020B0503020204020204" charset="-122"/>
                        <a:cs typeface="微软雅黑" panose="020B0503020204020204" charset="-122"/>
                      </a:endParaRPr>
                    </a:p>
                  </a:txBody>
                  <a:tcPr marL="0" marR="0" marT="21462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635"/>
                        </a:spcBef>
                        <a:tabLst>
                          <a:tab pos="591820" algn="l"/>
                          <a:tab pos="996315" algn="l"/>
                        </a:tabLst>
                      </a:pPr>
                      <a:r>
                        <a:rPr sz="1600" spc="-10" dirty="0">
                          <a:latin typeface="Calibri" panose="020F0502020204030204"/>
                          <a:cs typeface="Calibri" panose="020F0502020204030204"/>
                        </a:rPr>
                        <a:t>Joint</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1</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Current</a:t>
                      </a:r>
                      <a:endParaRPr sz="1600">
                        <a:latin typeface="Calibri" panose="020F0502020204030204"/>
                        <a:cs typeface="Calibri" panose="020F0502020204030204"/>
                      </a:endParaRPr>
                    </a:p>
                    <a:p>
                      <a:pPr marL="1905" algn="ctr">
                        <a:lnSpc>
                          <a:spcPct val="100000"/>
                        </a:lnSpc>
                        <a:spcBef>
                          <a:spcPts val="190"/>
                        </a:spcBef>
                      </a:pPr>
                      <a:r>
                        <a:rPr sz="1600" spc="-10" dirty="0">
                          <a:latin typeface="Calibri" panose="020F0502020204030204"/>
                          <a:cs typeface="Calibri" panose="020F0502020204030204"/>
                        </a:rPr>
                        <a:t>&gt;250</a:t>
                      </a:r>
                      <a:endParaRPr sz="1600">
                        <a:latin typeface="Calibri" panose="020F0502020204030204"/>
                        <a:cs typeface="Calibri" panose="020F0502020204030204"/>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552450" marR="142240" indent="-401320">
                        <a:lnSpc>
                          <a:spcPct val="110000"/>
                        </a:lnSpc>
                        <a:spcBef>
                          <a:spcPts val="440"/>
                        </a:spcBef>
                        <a:tabLst>
                          <a:tab pos="744220" algn="l"/>
                          <a:tab pos="1148080" algn="l"/>
                        </a:tabLst>
                      </a:pPr>
                      <a:r>
                        <a:rPr sz="1600" spc="-5" dirty="0">
                          <a:latin typeface="Calibri" panose="020F0502020204030204"/>
                          <a:cs typeface="Calibri" panose="020F0502020204030204"/>
                        </a:rPr>
                        <a:t>Joi</a:t>
                      </a:r>
                      <a:r>
                        <a:rPr sz="1600" spc="-10" dirty="0">
                          <a:latin typeface="Calibri" panose="020F0502020204030204"/>
                          <a:cs typeface="Calibri" panose="020F0502020204030204"/>
                        </a:rPr>
                        <a:t>n</a:t>
                      </a:r>
                      <a:r>
                        <a:rPr sz="1600" dirty="0">
                          <a:latin typeface="Calibri" panose="020F0502020204030204"/>
                          <a:cs typeface="Calibri" panose="020F0502020204030204"/>
                        </a:rPr>
                        <a:t>t</a:t>
                      </a:r>
                      <a:r>
                        <a:rPr sz="1600" u="heavy" dirty="0">
                          <a:latin typeface="Times New Roman" panose="02020603050405020304"/>
                          <a:cs typeface="Times New Roman" panose="02020603050405020304"/>
                        </a:rPr>
                        <a:t> 	</a:t>
                      </a:r>
                      <a:r>
                        <a:rPr sz="1600" spc="-5" dirty="0">
                          <a:latin typeface="Calibri" panose="020F0502020204030204"/>
                          <a:cs typeface="Calibri" panose="020F0502020204030204"/>
                        </a:rPr>
                        <a:t>1</a:t>
                      </a:r>
                      <a:r>
                        <a:rPr sz="1600" u="heavy" dirty="0">
                          <a:latin typeface="Times New Roman" panose="02020603050405020304"/>
                          <a:cs typeface="Times New Roman" panose="02020603050405020304"/>
                        </a:rPr>
                        <a:t> 	</a:t>
                      </a:r>
                      <a:r>
                        <a:rPr sz="1600" dirty="0">
                          <a:latin typeface="Calibri" panose="020F0502020204030204"/>
                          <a:cs typeface="Calibri" panose="020F0502020204030204"/>
                        </a:rPr>
                        <a:t>Cu  </a:t>
                      </a:r>
                      <a:r>
                        <a:rPr sz="1600" spc="-15" dirty="0">
                          <a:latin typeface="Calibri" panose="020F0502020204030204"/>
                          <a:cs typeface="Calibri" panose="020F0502020204030204"/>
                        </a:rPr>
                        <a:t>rrent</a:t>
                      </a:r>
                      <a:endParaRPr sz="1600">
                        <a:latin typeface="Calibri" panose="020F0502020204030204"/>
                        <a:cs typeface="Calibri" panose="020F0502020204030204"/>
                      </a:endParaRPr>
                    </a:p>
                  </a:txBody>
                  <a:tcPr marL="0" marR="0" marT="558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712724">
                <a:tc>
                  <a:txBody>
                    <a:bodyPr/>
                    <a:lstStyle/>
                    <a:p>
                      <a:pPr>
                        <a:lnSpc>
                          <a:spcPct val="100000"/>
                        </a:lnSpc>
                        <a:spcBef>
                          <a:spcPts val="25"/>
                        </a:spcBef>
                      </a:pPr>
                      <a:endParaRPr sz="1450">
                        <a:latin typeface="Times New Roman" panose="02020603050405020304"/>
                        <a:cs typeface="Times New Roman" panose="02020603050405020304"/>
                      </a:endParaRPr>
                    </a:p>
                    <a:p>
                      <a:pPr algn="ctr">
                        <a:lnSpc>
                          <a:spcPct val="100000"/>
                        </a:lnSpc>
                        <a:tabLst>
                          <a:tab pos="604520" algn="l"/>
                          <a:tab pos="1008380" algn="l"/>
                        </a:tabLst>
                      </a:pPr>
                      <a:r>
                        <a:rPr sz="1600" b="1" spc="-5" dirty="0">
                          <a:solidFill>
                            <a:srgbClr val="FFFFFF"/>
                          </a:solidFill>
                          <a:latin typeface="Calibri" panose="020F0502020204030204"/>
                          <a:cs typeface="Calibri" panose="020F0502020204030204"/>
                        </a:rPr>
                        <a:t>Joint</a:t>
                      </a:r>
                      <a:r>
                        <a:rPr sz="1600" u="heavy" spc="-5" dirty="0">
                          <a:solidFill>
                            <a:srgbClr val="FFFFFF"/>
                          </a:solidFill>
                          <a:latin typeface="Times New Roman" panose="02020603050405020304"/>
                          <a:cs typeface="Times New Roman" panose="02020603050405020304"/>
                        </a:rPr>
                        <a:t> 	</a:t>
                      </a:r>
                      <a:r>
                        <a:rPr sz="1600" b="1" spc="-10" dirty="0">
                          <a:solidFill>
                            <a:srgbClr val="FFFFFF"/>
                          </a:solidFill>
                          <a:latin typeface="Calibri" panose="020F0502020204030204"/>
                          <a:cs typeface="Calibri" panose="020F0502020204030204"/>
                        </a:rPr>
                        <a:t>5</a:t>
                      </a:r>
                      <a:r>
                        <a:rPr sz="1600" u="heavy" spc="-10" dirty="0">
                          <a:solidFill>
                            <a:srgbClr val="FFFFFF"/>
                          </a:solidFill>
                          <a:latin typeface="Times New Roman" panose="02020603050405020304"/>
                          <a:cs typeface="Times New Roman" panose="02020603050405020304"/>
                        </a:rPr>
                        <a:t> 	</a:t>
                      </a:r>
                      <a:r>
                        <a:rPr sz="1600" b="1" spc="-10" dirty="0">
                          <a:solidFill>
                            <a:srgbClr val="FFFFFF"/>
                          </a:solidFill>
                          <a:latin typeface="Calibri" panose="020F0502020204030204"/>
                          <a:cs typeface="Calibri" panose="020F0502020204030204"/>
                        </a:rPr>
                        <a:t>Current</a:t>
                      </a:r>
                      <a:endParaRPr sz="1600">
                        <a:latin typeface="Calibri" panose="020F0502020204030204"/>
                        <a:cs typeface="Calibri" panose="020F0502020204030204"/>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238760" marR="178435" indent="-50800">
                        <a:lnSpc>
                          <a:spcPct val="110000"/>
                        </a:lnSpc>
                        <a:spcBef>
                          <a:spcPts val="445"/>
                        </a:spcBef>
                      </a:pPr>
                      <a:r>
                        <a:rPr sz="1600" dirty="0">
                          <a:latin typeface="微软雅黑" panose="020B0503020204020204" charset="-122"/>
                          <a:cs typeface="微软雅黑" panose="020B0503020204020204" charset="-122"/>
                        </a:rPr>
                        <a:t>关节</a:t>
                      </a:r>
                      <a:r>
                        <a:rPr sz="1600" spc="-5" dirty="0">
                          <a:latin typeface="Calibri" panose="020F0502020204030204"/>
                          <a:cs typeface="Calibri" panose="020F0502020204030204"/>
                        </a:rPr>
                        <a:t>5</a:t>
                      </a:r>
                      <a:r>
                        <a:rPr sz="1600" dirty="0">
                          <a:latin typeface="微软雅黑" panose="020B0503020204020204" charset="-122"/>
                          <a:cs typeface="微软雅黑" panose="020B0503020204020204" charset="-122"/>
                        </a:rPr>
                        <a:t>马达 电流过大</a:t>
                      </a:r>
                      <a:endParaRPr sz="1600">
                        <a:latin typeface="微软雅黑" panose="020B0503020204020204" charset="-122"/>
                        <a:cs typeface="微软雅黑" panose="020B0503020204020204" charset="-122"/>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012825" marR="143510" indent="-861060">
                        <a:lnSpc>
                          <a:spcPct val="110000"/>
                        </a:lnSpc>
                        <a:spcBef>
                          <a:spcPts val="445"/>
                        </a:spcBef>
                      </a:pPr>
                      <a:r>
                        <a:rPr sz="1600" dirty="0">
                          <a:latin typeface="微软雅黑" panose="020B0503020204020204" charset="-122"/>
                          <a:cs typeface="微软雅黑" panose="020B0503020204020204" charset="-122"/>
                        </a:rPr>
                        <a:t>关节</a:t>
                      </a:r>
                      <a:r>
                        <a:rPr sz="1600" spc="-5" dirty="0">
                          <a:latin typeface="Calibri" panose="020F0502020204030204"/>
                          <a:cs typeface="Calibri" panose="020F0502020204030204"/>
                        </a:rPr>
                        <a:t>5</a:t>
                      </a:r>
                      <a:r>
                        <a:rPr sz="1600" dirty="0">
                          <a:latin typeface="微软雅黑" panose="020B0503020204020204" charset="-122"/>
                          <a:cs typeface="微软雅黑" panose="020B0503020204020204" charset="-122"/>
                        </a:rPr>
                        <a:t>马达电流超过安全 阈值</a:t>
                      </a:r>
                      <a:endParaRPr sz="1600">
                        <a:latin typeface="微软雅黑" panose="020B0503020204020204" charset="-122"/>
                        <a:cs typeface="微软雅黑" panose="020B0503020204020204" charset="-122"/>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40335">
                        <a:lnSpc>
                          <a:spcPct val="100000"/>
                        </a:lnSpc>
                        <a:spcBef>
                          <a:spcPts val="1690"/>
                        </a:spcBef>
                      </a:pPr>
                      <a:r>
                        <a:rPr sz="1600" dirty="0">
                          <a:latin typeface="微软雅黑" panose="020B0503020204020204" charset="-122"/>
                          <a:cs typeface="微软雅黑" panose="020B0503020204020204" charset="-122"/>
                        </a:rPr>
                        <a:t>重要</a:t>
                      </a:r>
                      <a:endParaRPr sz="1600">
                        <a:latin typeface="微软雅黑" panose="020B0503020204020204" charset="-122"/>
                        <a:cs typeface="微软雅黑" panose="020B0503020204020204" charset="-122"/>
                      </a:endParaRPr>
                    </a:p>
                  </a:txBody>
                  <a:tcPr marL="0" marR="0" marT="21462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635"/>
                        </a:spcBef>
                        <a:tabLst>
                          <a:tab pos="591820" algn="l"/>
                          <a:tab pos="996315" algn="l"/>
                        </a:tabLst>
                      </a:pPr>
                      <a:r>
                        <a:rPr sz="1600" spc="-10" dirty="0">
                          <a:latin typeface="Calibri" panose="020F0502020204030204"/>
                          <a:cs typeface="Calibri" panose="020F0502020204030204"/>
                        </a:rPr>
                        <a:t>Joint</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5</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Current</a:t>
                      </a:r>
                      <a:endParaRPr sz="1600">
                        <a:latin typeface="Calibri" panose="020F0502020204030204"/>
                        <a:cs typeface="Calibri" panose="020F0502020204030204"/>
                      </a:endParaRPr>
                    </a:p>
                    <a:p>
                      <a:pPr marL="1905" algn="ctr">
                        <a:lnSpc>
                          <a:spcPct val="100000"/>
                        </a:lnSpc>
                        <a:spcBef>
                          <a:spcPts val="190"/>
                        </a:spcBef>
                      </a:pPr>
                      <a:r>
                        <a:rPr sz="1600" spc="-10" dirty="0">
                          <a:latin typeface="Calibri" panose="020F0502020204030204"/>
                          <a:cs typeface="Calibri" panose="020F0502020204030204"/>
                        </a:rPr>
                        <a:t>&gt;250</a:t>
                      </a:r>
                      <a:endParaRPr sz="1600">
                        <a:latin typeface="Calibri" panose="020F0502020204030204"/>
                        <a:cs typeface="Calibri" panose="020F0502020204030204"/>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552450" marR="142240" indent="-401320">
                        <a:lnSpc>
                          <a:spcPct val="110000"/>
                        </a:lnSpc>
                        <a:spcBef>
                          <a:spcPts val="445"/>
                        </a:spcBef>
                        <a:tabLst>
                          <a:tab pos="744220" algn="l"/>
                          <a:tab pos="1148080" algn="l"/>
                        </a:tabLst>
                      </a:pPr>
                      <a:r>
                        <a:rPr sz="1600" spc="-5" dirty="0">
                          <a:latin typeface="Calibri" panose="020F0502020204030204"/>
                          <a:cs typeface="Calibri" panose="020F0502020204030204"/>
                        </a:rPr>
                        <a:t>Joi</a:t>
                      </a:r>
                      <a:r>
                        <a:rPr sz="1600" spc="-10" dirty="0">
                          <a:latin typeface="Calibri" panose="020F0502020204030204"/>
                          <a:cs typeface="Calibri" panose="020F0502020204030204"/>
                        </a:rPr>
                        <a:t>n</a:t>
                      </a:r>
                      <a:r>
                        <a:rPr sz="1600" dirty="0">
                          <a:latin typeface="Calibri" panose="020F0502020204030204"/>
                          <a:cs typeface="Calibri" panose="020F0502020204030204"/>
                        </a:rPr>
                        <a:t>t</a:t>
                      </a:r>
                      <a:r>
                        <a:rPr sz="1600" u="heavy" dirty="0">
                          <a:latin typeface="Times New Roman" panose="02020603050405020304"/>
                          <a:cs typeface="Times New Roman" panose="02020603050405020304"/>
                        </a:rPr>
                        <a:t> 	</a:t>
                      </a:r>
                      <a:r>
                        <a:rPr sz="1600" spc="-5" dirty="0">
                          <a:latin typeface="Calibri" panose="020F0502020204030204"/>
                          <a:cs typeface="Calibri" panose="020F0502020204030204"/>
                        </a:rPr>
                        <a:t>5</a:t>
                      </a:r>
                      <a:r>
                        <a:rPr sz="1600" u="heavy" dirty="0">
                          <a:latin typeface="Times New Roman" panose="02020603050405020304"/>
                          <a:cs typeface="Times New Roman" panose="02020603050405020304"/>
                        </a:rPr>
                        <a:t> 	</a:t>
                      </a:r>
                      <a:r>
                        <a:rPr sz="1600" dirty="0">
                          <a:latin typeface="Calibri" panose="020F0502020204030204"/>
                          <a:cs typeface="Calibri" panose="020F0502020204030204"/>
                        </a:rPr>
                        <a:t>Cu  </a:t>
                      </a:r>
                      <a:r>
                        <a:rPr sz="1600" spc="-15" dirty="0">
                          <a:latin typeface="Calibri" panose="020F0502020204030204"/>
                          <a:cs typeface="Calibri" panose="020F0502020204030204"/>
                        </a:rPr>
                        <a:t>rrent</a:t>
                      </a:r>
                      <a:endParaRPr sz="1600">
                        <a:latin typeface="Calibri" panose="020F0502020204030204"/>
                        <a:cs typeface="Calibri" panose="020F0502020204030204"/>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712851">
                <a:tc>
                  <a:txBody>
                    <a:bodyPr/>
                    <a:lstStyle/>
                    <a:p>
                      <a:pPr>
                        <a:lnSpc>
                          <a:spcPct val="100000"/>
                        </a:lnSpc>
                        <a:spcBef>
                          <a:spcPts val="25"/>
                        </a:spcBef>
                      </a:pPr>
                      <a:endParaRPr sz="1450">
                        <a:latin typeface="Times New Roman" panose="02020603050405020304"/>
                        <a:cs typeface="Times New Roman" panose="02020603050405020304"/>
                      </a:endParaRPr>
                    </a:p>
                    <a:p>
                      <a:pPr algn="ctr">
                        <a:lnSpc>
                          <a:spcPct val="100000"/>
                        </a:lnSpc>
                        <a:tabLst>
                          <a:tab pos="604520" algn="l"/>
                          <a:tab pos="1008380" algn="l"/>
                        </a:tabLst>
                      </a:pPr>
                      <a:r>
                        <a:rPr sz="1600" b="1" spc="-5" dirty="0">
                          <a:solidFill>
                            <a:srgbClr val="FFFFFF"/>
                          </a:solidFill>
                          <a:latin typeface="Calibri" panose="020F0502020204030204"/>
                          <a:cs typeface="Calibri" panose="020F0502020204030204"/>
                        </a:rPr>
                        <a:t>Joint</a:t>
                      </a:r>
                      <a:r>
                        <a:rPr sz="1600" u="heavy" spc="-5" dirty="0">
                          <a:solidFill>
                            <a:srgbClr val="FFFFFF"/>
                          </a:solidFill>
                          <a:latin typeface="Times New Roman" panose="02020603050405020304"/>
                          <a:cs typeface="Times New Roman" panose="02020603050405020304"/>
                        </a:rPr>
                        <a:t> 	</a:t>
                      </a:r>
                      <a:r>
                        <a:rPr sz="1600" b="1" spc="-10" dirty="0">
                          <a:solidFill>
                            <a:srgbClr val="FFFFFF"/>
                          </a:solidFill>
                          <a:latin typeface="Calibri" panose="020F0502020204030204"/>
                          <a:cs typeface="Calibri" panose="020F0502020204030204"/>
                        </a:rPr>
                        <a:t>6</a:t>
                      </a:r>
                      <a:r>
                        <a:rPr sz="1600" u="heavy" spc="-10" dirty="0">
                          <a:solidFill>
                            <a:srgbClr val="FFFFFF"/>
                          </a:solidFill>
                          <a:latin typeface="Times New Roman" panose="02020603050405020304"/>
                          <a:cs typeface="Times New Roman" panose="02020603050405020304"/>
                        </a:rPr>
                        <a:t> 	</a:t>
                      </a:r>
                      <a:r>
                        <a:rPr sz="1600" b="1" spc="-10" dirty="0">
                          <a:solidFill>
                            <a:srgbClr val="FFFFFF"/>
                          </a:solidFill>
                          <a:latin typeface="Calibri" panose="020F0502020204030204"/>
                          <a:cs typeface="Calibri" panose="020F0502020204030204"/>
                        </a:rPr>
                        <a:t>Current</a:t>
                      </a:r>
                      <a:endParaRPr sz="1600">
                        <a:latin typeface="Calibri" panose="020F0502020204030204"/>
                        <a:cs typeface="Calibri" panose="020F0502020204030204"/>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187960">
                        <a:lnSpc>
                          <a:spcPct val="100000"/>
                        </a:lnSpc>
                        <a:spcBef>
                          <a:spcPts val="635"/>
                        </a:spcBef>
                      </a:pPr>
                      <a:r>
                        <a:rPr sz="1600" dirty="0">
                          <a:latin typeface="微软雅黑" panose="020B0503020204020204" charset="-122"/>
                          <a:cs typeface="微软雅黑" panose="020B0503020204020204" charset="-122"/>
                        </a:rPr>
                        <a:t>关节</a:t>
                      </a:r>
                      <a:r>
                        <a:rPr sz="1600" spc="-5" dirty="0">
                          <a:latin typeface="Calibri" panose="020F0502020204030204"/>
                          <a:cs typeface="Calibri" panose="020F0502020204030204"/>
                        </a:rPr>
                        <a:t>6</a:t>
                      </a:r>
                      <a:r>
                        <a:rPr sz="1600" dirty="0">
                          <a:latin typeface="微软雅黑" panose="020B0503020204020204" charset="-122"/>
                          <a:cs typeface="微软雅黑" panose="020B0503020204020204" charset="-122"/>
                        </a:rPr>
                        <a:t>马达</a:t>
                      </a:r>
                      <a:endParaRPr sz="1600">
                        <a:latin typeface="微软雅黑" panose="020B0503020204020204" charset="-122"/>
                        <a:cs typeface="微软雅黑" panose="020B0503020204020204" charset="-122"/>
                      </a:endParaRPr>
                    </a:p>
                    <a:p>
                      <a:pPr marL="238760">
                        <a:lnSpc>
                          <a:spcPct val="100000"/>
                        </a:lnSpc>
                        <a:spcBef>
                          <a:spcPts val="190"/>
                        </a:spcBef>
                      </a:pPr>
                      <a:r>
                        <a:rPr sz="1600" spc="-5" dirty="0">
                          <a:latin typeface="微软雅黑" panose="020B0503020204020204" charset="-122"/>
                          <a:cs typeface="微软雅黑" panose="020B0503020204020204" charset="-122"/>
                        </a:rPr>
                        <a:t>电流过大</a:t>
                      </a:r>
                      <a:endParaRPr sz="1600">
                        <a:latin typeface="微软雅黑" panose="020B0503020204020204" charset="-122"/>
                        <a:cs typeface="微软雅黑" panose="020B0503020204020204" charset="-122"/>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635"/>
                        </a:spcBef>
                      </a:pPr>
                      <a:r>
                        <a:rPr sz="1600" dirty="0">
                          <a:latin typeface="微软雅黑" panose="020B0503020204020204" charset="-122"/>
                          <a:cs typeface="微软雅黑" panose="020B0503020204020204" charset="-122"/>
                        </a:rPr>
                        <a:t>关节</a:t>
                      </a:r>
                      <a:r>
                        <a:rPr sz="1600" spc="-5" dirty="0">
                          <a:latin typeface="Calibri" panose="020F0502020204030204"/>
                          <a:cs typeface="Calibri" panose="020F0502020204030204"/>
                        </a:rPr>
                        <a:t>6</a:t>
                      </a:r>
                      <a:r>
                        <a:rPr sz="1600" dirty="0">
                          <a:latin typeface="微软雅黑" panose="020B0503020204020204" charset="-122"/>
                          <a:cs typeface="微软雅黑" panose="020B0503020204020204" charset="-122"/>
                        </a:rPr>
                        <a:t>马达电流超过安全</a:t>
                      </a:r>
                      <a:endParaRPr sz="1600">
                        <a:latin typeface="微软雅黑" panose="020B0503020204020204" charset="-122"/>
                        <a:cs typeface="微软雅黑" panose="020B0503020204020204" charset="-122"/>
                      </a:endParaRPr>
                    </a:p>
                    <a:p>
                      <a:pPr marL="635" algn="ctr">
                        <a:lnSpc>
                          <a:spcPct val="100000"/>
                        </a:lnSpc>
                        <a:spcBef>
                          <a:spcPts val="190"/>
                        </a:spcBef>
                      </a:pPr>
                      <a:r>
                        <a:rPr sz="1600" dirty="0">
                          <a:latin typeface="微软雅黑" panose="020B0503020204020204" charset="-122"/>
                          <a:cs typeface="微软雅黑" panose="020B0503020204020204" charset="-122"/>
                        </a:rPr>
                        <a:t>阈值</a:t>
                      </a:r>
                      <a:endParaRPr sz="1600">
                        <a:latin typeface="微软雅黑" panose="020B0503020204020204" charset="-122"/>
                        <a:cs typeface="微软雅黑" panose="020B0503020204020204" charset="-122"/>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40335">
                        <a:lnSpc>
                          <a:spcPct val="100000"/>
                        </a:lnSpc>
                        <a:spcBef>
                          <a:spcPts val="1690"/>
                        </a:spcBef>
                      </a:pPr>
                      <a:r>
                        <a:rPr sz="1600" dirty="0">
                          <a:latin typeface="微软雅黑" panose="020B0503020204020204" charset="-122"/>
                          <a:cs typeface="微软雅黑" panose="020B0503020204020204" charset="-122"/>
                        </a:rPr>
                        <a:t>重要</a:t>
                      </a:r>
                      <a:endParaRPr sz="1600">
                        <a:latin typeface="微软雅黑" panose="020B0503020204020204" charset="-122"/>
                        <a:cs typeface="微软雅黑" panose="020B0503020204020204" charset="-122"/>
                      </a:endParaRPr>
                    </a:p>
                  </a:txBody>
                  <a:tcPr marL="0" marR="0" marT="21462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gn="ctr">
                        <a:lnSpc>
                          <a:spcPct val="100000"/>
                        </a:lnSpc>
                        <a:spcBef>
                          <a:spcPts val="635"/>
                        </a:spcBef>
                        <a:tabLst>
                          <a:tab pos="591820" algn="l"/>
                          <a:tab pos="996315" algn="l"/>
                        </a:tabLst>
                      </a:pPr>
                      <a:r>
                        <a:rPr sz="1600" spc="-10" dirty="0">
                          <a:latin typeface="Calibri" panose="020F0502020204030204"/>
                          <a:cs typeface="Calibri" panose="020F0502020204030204"/>
                        </a:rPr>
                        <a:t>Joint</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6</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Current</a:t>
                      </a:r>
                      <a:endParaRPr sz="1600">
                        <a:latin typeface="Calibri" panose="020F0502020204030204"/>
                        <a:cs typeface="Calibri" panose="020F0502020204030204"/>
                      </a:endParaRPr>
                    </a:p>
                    <a:p>
                      <a:pPr marL="1905" algn="ctr">
                        <a:lnSpc>
                          <a:spcPct val="100000"/>
                        </a:lnSpc>
                        <a:spcBef>
                          <a:spcPts val="190"/>
                        </a:spcBef>
                      </a:pPr>
                      <a:r>
                        <a:rPr sz="1600" spc="-10" dirty="0">
                          <a:latin typeface="Calibri" panose="020F0502020204030204"/>
                          <a:cs typeface="Calibri" panose="020F0502020204030204"/>
                        </a:rPr>
                        <a:t>&gt;250</a:t>
                      </a:r>
                      <a:endParaRPr sz="1600">
                        <a:latin typeface="Calibri" panose="020F0502020204030204"/>
                        <a:cs typeface="Calibri" panose="020F0502020204030204"/>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635"/>
                        </a:spcBef>
                        <a:tabLst>
                          <a:tab pos="593725" algn="l"/>
                          <a:tab pos="997585" algn="l"/>
                        </a:tabLst>
                      </a:pPr>
                      <a:r>
                        <a:rPr sz="1600" spc="-10" dirty="0">
                          <a:latin typeface="Calibri" panose="020F0502020204030204"/>
                          <a:cs typeface="Calibri" panose="020F0502020204030204"/>
                        </a:rPr>
                        <a:t>Joint</a:t>
                      </a:r>
                      <a:r>
                        <a:rPr sz="1600" u="heavy" spc="-10" dirty="0">
                          <a:latin typeface="Times New Roman" panose="02020603050405020304"/>
                          <a:cs typeface="Times New Roman" panose="02020603050405020304"/>
                        </a:rPr>
                        <a:t> 	</a:t>
                      </a:r>
                      <a:r>
                        <a:rPr sz="1600" spc="-10" dirty="0">
                          <a:latin typeface="Calibri" panose="020F0502020204030204"/>
                          <a:cs typeface="Calibri" panose="020F0502020204030204"/>
                        </a:rPr>
                        <a:t>6</a:t>
                      </a:r>
                      <a:r>
                        <a:rPr sz="1600" u="heavy" spc="-10" dirty="0">
                          <a:latin typeface="Times New Roman" panose="02020603050405020304"/>
                          <a:cs typeface="Times New Roman" panose="02020603050405020304"/>
                        </a:rPr>
                        <a:t> 	</a:t>
                      </a:r>
                      <a:r>
                        <a:rPr sz="1600" spc="-5" dirty="0">
                          <a:latin typeface="Calibri" panose="020F0502020204030204"/>
                          <a:cs typeface="Calibri" panose="020F0502020204030204"/>
                        </a:rPr>
                        <a:t>Cu</a:t>
                      </a:r>
                      <a:endParaRPr sz="1600">
                        <a:latin typeface="Calibri" panose="020F0502020204030204"/>
                        <a:cs typeface="Calibri" panose="020F0502020204030204"/>
                      </a:endParaRPr>
                    </a:p>
                    <a:p>
                      <a:pPr marL="2540" algn="ctr">
                        <a:lnSpc>
                          <a:spcPct val="100000"/>
                        </a:lnSpc>
                        <a:spcBef>
                          <a:spcPts val="190"/>
                        </a:spcBef>
                      </a:pPr>
                      <a:r>
                        <a:rPr sz="1600" spc="-15" dirty="0">
                          <a:latin typeface="Calibri" panose="020F0502020204030204"/>
                          <a:cs typeface="Calibri" panose="020F0502020204030204"/>
                        </a:rPr>
                        <a:t>rrent</a:t>
                      </a:r>
                      <a:endParaRPr sz="1600">
                        <a:latin typeface="Calibri" panose="020F0502020204030204"/>
                        <a:cs typeface="Calibri" panose="020F0502020204030204"/>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4375784" y="5818022"/>
            <a:ext cx="3594100" cy="290195"/>
          </a:xfrm>
          <a:prstGeom prst="rect">
            <a:avLst/>
          </a:prstGeom>
        </p:spPr>
        <p:txBody>
          <a:bodyPr vert="horz" wrap="square" lIns="0" tIns="0" rIns="0" bIns="0" rtlCol="0">
            <a:spAutoFit/>
          </a:bodyPr>
          <a:lstStyle/>
          <a:p>
            <a:pPr marL="12700"/>
            <a:r>
              <a:rPr spc="-5" dirty="0">
                <a:solidFill>
                  <a:prstClr val="black"/>
                </a:solidFill>
                <a:latin typeface="宋体" pitchFamily="2" charset="-122"/>
                <a:cs typeface="宋体" pitchFamily="2" charset="-122"/>
              </a:rPr>
              <a:t>表</a:t>
            </a:r>
            <a:r>
              <a:rPr spc="-5" dirty="0">
                <a:solidFill>
                  <a:prstClr val="black"/>
                </a:solidFill>
                <a:latin typeface="Arial" panose="020B0604020202020204"/>
                <a:cs typeface="Arial" panose="020B0604020202020204"/>
              </a:rPr>
              <a:t>3-3-1</a:t>
            </a:r>
            <a:r>
              <a:rPr spc="-55" dirty="0">
                <a:solidFill>
                  <a:prstClr val="black"/>
                </a:solidFill>
                <a:latin typeface="Arial" panose="020B0604020202020204"/>
                <a:cs typeface="Arial" panose="020B0604020202020204"/>
              </a:rPr>
              <a:t> </a:t>
            </a:r>
            <a:r>
              <a:rPr spc="-5" dirty="0">
                <a:solidFill>
                  <a:prstClr val="black"/>
                </a:solidFill>
                <a:latin typeface="宋体" pitchFamily="2" charset="-122"/>
                <a:cs typeface="宋体" pitchFamily="2" charset="-122"/>
              </a:rPr>
              <a:t>工业机器人物模型报警参考</a:t>
            </a:r>
            <a:endParaRPr>
              <a:solidFill>
                <a:prstClr val="black"/>
              </a:solidFill>
              <a:latin typeface="宋体" pitchFamily="2" charset="-122"/>
              <a:cs typeface="宋体" pitchFamily="2"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18082" y="921258"/>
            <a:ext cx="7340600" cy="967105"/>
          </a:xfrm>
          <a:prstGeom prst="rect">
            <a:avLst/>
          </a:prstGeom>
        </p:spPr>
        <p:txBody>
          <a:bodyPr vert="horz" wrap="square" lIns="0" tIns="0" rIns="0" bIns="0" rtlCol="0">
            <a:spAutoFit/>
          </a:bodyPr>
          <a:lstStyle/>
          <a:p>
            <a:pPr marL="3473450"/>
            <a:r>
              <a:rPr sz="2800" b="1" spc="-5" dirty="0">
                <a:solidFill>
                  <a:srgbClr val="00A755"/>
                </a:solidFill>
                <a:latin typeface="微软雅黑" panose="020B0503020204020204" charset="-122"/>
                <a:cs typeface="微软雅黑" panose="020B0503020204020204" charset="-122"/>
              </a:rPr>
              <a:t>2.</a:t>
            </a:r>
            <a:r>
              <a:rPr sz="2800" b="1" spc="-10" dirty="0">
                <a:solidFill>
                  <a:srgbClr val="00A755"/>
                </a:solidFill>
                <a:latin typeface="微软雅黑" panose="020B0503020204020204" charset="-122"/>
                <a:cs typeface="微软雅黑" panose="020B0503020204020204" charset="-122"/>
              </a:rPr>
              <a:t>更新发布物模型</a:t>
            </a:r>
            <a:endParaRPr sz="2800">
              <a:solidFill>
                <a:prstClr val="black"/>
              </a:solidFill>
              <a:latin typeface="微软雅黑" panose="020B0503020204020204" charset="-122"/>
              <a:cs typeface="微软雅黑" panose="020B0503020204020204" charset="-122"/>
            </a:endParaRPr>
          </a:p>
          <a:p>
            <a:pPr marL="12700">
              <a:spcBef>
                <a:spcPts val="1880"/>
              </a:spcBef>
            </a:pPr>
            <a:r>
              <a:rPr b="1" dirty="0">
                <a:solidFill>
                  <a:prstClr val="black"/>
                </a:solidFill>
                <a:latin typeface="微软雅黑" panose="020B0503020204020204" charset="-122"/>
                <a:cs typeface="微软雅黑" panose="020B0503020204020204" charset="-122"/>
              </a:rPr>
              <a:t>操作步骤：</a:t>
            </a:r>
            <a:r>
              <a:rPr dirty="0">
                <a:solidFill>
                  <a:prstClr val="black"/>
                </a:solidFill>
                <a:latin typeface="微软雅黑" panose="020B0503020204020204" charset="-122"/>
                <a:cs typeface="微软雅黑" panose="020B0503020204020204" charset="-122"/>
              </a:rPr>
              <a:t>完成所有报警及报警规则配置后，单击“更新发布”物模型。</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138427" y="2068067"/>
            <a:ext cx="8005571" cy="43845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136903" y="2066544"/>
            <a:ext cx="8008620" cy="4387850"/>
          </a:xfrm>
          <a:custGeom>
            <a:avLst/>
            <a:gdLst/>
            <a:ahLst/>
            <a:cxnLst/>
            <a:rect l="l" t="t" r="r" b="b"/>
            <a:pathLst>
              <a:path w="8008620" h="4387850">
                <a:moveTo>
                  <a:pt x="0" y="4387596"/>
                </a:moveTo>
                <a:lnTo>
                  <a:pt x="8008620" y="4387596"/>
                </a:lnTo>
                <a:lnTo>
                  <a:pt x="8008620" y="0"/>
                </a:lnTo>
                <a:lnTo>
                  <a:pt x="0" y="0"/>
                </a:lnTo>
                <a:lnTo>
                  <a:pt x="0" y="4387596"/>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9495535" y="2866771"/>
            <a:ext cx="1873250" cy="2439670"/>
          </a:xfrm>
          <a:prstGeom prst="rect">
            <a:avLst/>
          </a:prstGeom>
        </p:spPr>
        <p:txBody>
          <a:bodyPr vert="horz" wrap="square" lIns="0" tIns="0" rIns="0" bIns="0" rtlCol="0">
            <a:spAutoFit/>
          </a:bodyPr>
          <a:lstStyle/>
          <a:p>
            <a:pPr marL="12700" algn="just"/>
            <a:r>
              <a:rPr sz="1600" spc="10" dirty="0">
                <a:solidFill>
                  <a:prstClr val="black"/>
                </a:solidFill>
                <a:latin typeface="宋体" pitchFamily="2" charset="-122"/>
                <a:cs typeface="宋体" pitchFamily="2" charset="-122"/>
              </a:rPr>
              <a:t>【说</a:t>
            </a:r>
            <a:r>
              <a:rPr sz="1600" spc="20"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如</a:t>
            </a:r>
            <a:r>
              <a:rPr sz="1600" dirty="0">
                <a:solidFill>
                  <a:prstClr val="black"/>
                </a:solidFill>
                <a:latin typeface="宋体" pitchFamily="2" charset="-122"/>
                <a:cs typeface="宋体" pitchFamily="2" charset="-122"/>
              </a:rPr>
              <a:t>果不</a:t>
            </a:r>
            <a:r>
              <a:rPr sz="1600" spc="10" dirty="0">
                <a:solidFill>
                  <a:prstClr val="black"/>
                </a:solidFill>
                <a:latin typeface="宋体" pitchFamily="2" charset="-122"/>
                <a:cs typeface="宋体" pitchFamily="2" charset="-122"/>
              </a:rPr>
              <a:t>单</a:t>
            </a:r>
            <a:r>
              <a:rPr sz="1600" spc="-5" dirty="0">
                <a:solidFill>
                  <a:prstClr val="black"/>
                </a:solidFill>
                <a:latin typeface="宋体" pitchFamily="2" charset="-122"/>
                <a:cs typeface="宋体" pitchFamily="2" charset="-122"/>
              </a:rPr>
              <a:t>击</a:t>
            </a:r>
            <a:endParaRPr sz="1600">
              <a:solidFill>
                <a:prstClr val="black"/>
              </a:solidFill>
              <a:latin typeface="宋体" pitchFamily="2" charset="-122"/>
              <a:cs typeface="宋体" pitchFamily="2" charset="-122"/>
            </a:endParaRPr>
          </a:p>
          <a:p>
            <a:pPr marL="12700" marR="5080" algn="just"/>
            <a:r>
              <a:rPr sz="1600" spc="10" dirty="0">
                <a:solidFill>
                  <a:prstClr val="black"/>
                </a:solidFill>
                <a:latin typeface="宋体" pitchFamily="2" charset="-122"/>
                <a:cs typeface="宋体" pitchFamily="2" charset="-122"/>
              </a:rPr>
              <a:t>“更新</a:t>
            </a:r>
            <a:r>
              <a:rPr sz="1600" dirty="0">
                <a:solidFill>
                  <a:prstClr val="black"/>
                </a:solidFill>
                <a:latin typeface="宋体" pitchFamily="2" charset="-122"/>
                <a:cs typeface="宋体" pitchFamily="2" charset="-122"/>
              </a:rPr>
              <a:t>发</a:t>
            </a:r>
            <a:r>
              <a:rPr sz="1600" spc="25" dirty="0">
                <a:solidFill>
                  <a:prstClr val="black"/>
                </a:solidFill>
                <a:latin typeface="宋体" pitchFamily="2" charset="-122"/>
                <a:cs typeface="宋体" pitchFamily="2" charset="-122"/>
              </a:rPr>
              <a:t>布</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修改 的配置</a:t>
            </a:r>
            <a:r>
              <a:rPr sz="1600" dirty="0">
                <a:solidFill>
                  <a:prstClr val="black"/>
                </a:solidFill>
                <a:latin typeface="宋体" pitchFamily="2" charset="-122"/>
                <a:cs typeface="宋体" pitchFamily="2" charset="-122"/>
              </a:rPr>
              <a:t>内</a:t>
            </a:r>
            <a:r>
              <a:rPr sz="1600" spc="10" dirty="0">
                <a:solidFill>
                  <a:prstClr val="black"/>
                </a:solidFill>
                <a:latin typeface="宋体" pitchFamily="2" charset="-122"/>
                <a:cs typeface="宋体" pitchFamily="2" charset="-122"/>
              </a:rPr>
              <a:t>容</a:t>
            </a:r>
            <a:r>
              <a:rPr sz="1600" dirty="0">
                <a:solidFill>
                  <a:prstClr val="black"/>
                </a:solidFill>
                <a:latin typeface="宋体" pitchFamily="2" charset="-122"/>
                <a:cs typeface="宋体" pitchFamily="2" charset="-122"/>
              </a:rPr>
              <a:t>仅会</a:t>
            </a:r>
            <a:r>
              <a:rPr sz="1600" spc="10" dirty="0">
                <a:solidFill>
                  <a:prstClr val="black"/>
                </a:solidFill>
                <a:latin typeface="宋体" pitchFamily="2" charset="-122"/>
                <a:cs typeface="宋体" pitchFamily="2" charset="-122"/>
              </a:rPr>
              <a:t>存</a:t>
            </a:r>
            <a:r>
              <a:rPr sz="1600" spc="-5" dirty="0">
                <a:solidFill>
                  <a:prstClr val="black"/>
                </a:solidFill>
                <a:latin typeface="宋体" pitchFamily="2" charset="-122"/>
                <a:cs typeface="宋体" pitchFamily="2" charset="-122"/>
              </a:rPr>
              <a:t>为 </a:t>
            </a:r>
            <a:r>
              <a:rPr sz="1600" spc="10" dirty="0">
                <a:solidFill>
                  <a:prstClr val="black"/>
                </a:solidFill>
                <a:latin typeface="宋体" pitchFamily="2" charset="-122"/>
                <a:cs typeface="宋体" pitchFamily="2" charset="-122"/>
              </a:rPr>
              <a:t>草稿</a:t>
            </a:r>
            <a:r>
              <a:rPr sz="1600" spc="2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不</a:t>
            </a:r>
            <a:r>
              <a:rPr sz="1600" spc="10" dirty="0">
                <a:solidFill>
                  <a:prstClr val="black"/>
                </a:solidFill>
                <a:latin typeface="宋体" pitchFamily="2" charset="-122"/>
                <a:cs typeface="宋体" pitchFamily="2" charset="-122"/>
              </a:rPr>
              <a:t>会</a:t>
            </a:r>
            <a:r>
              <a:rPr sz="1600" dirty="0">
                <a:solidFill>
                  <a:prstClr val="black"/>
                </a:solidFill>
                <a:latin typeface="宋体" pitchFamily="2" charset="-122"/>
                <a:cs typeface="宋体" pitchFamily="2" charset="-122"/>
              </a:rPr>
              <a:t>应用</a:t>
            </a:r>
            <a:r>
              <a:rPr sz="1600" spc="10" dirty="0">
                <a:solidFill>
                  <a:prstClr val="black"/>
                </a:solidFill>
                <a:latin typeface="宋体" pitchFamily="2" charset="-122"/>
                <a:cs typeface="宋体" pitchFamily="2" charset="-122"/>
              </a:rPr>
              <a:t>和</a:t>
            </a:r>
            <a:r>
              <a:rPr sz="1600" spc="-5" dirty="0">
                <a:solidFill>
                  <a:prstClr val="black"/>
                </a:solidFill>
                <a:latin typeface="宋体" pitchFamily="2" charset="-122"/>
                <a:cs typeface="宋体" pitchFamily="2" charset="-122"/>
              </a:rPr>
              <a:t>更 </a:t>
            </a:r>
            <a:r>
              <a:rPr sz="1600" spc="10" dirty="0">
                <a:solidFill>
                  <a:prstClr val="black"/>
                </a:solidFill>
                <a:latin typeface="宋体" pitchFamily="2" charset="-122"/>
                <a:cs typeface="宋体" pitchFamily="2" charset="-122"/>
              </a:rPr>
              <a:t>新到对</a:t>
            </a:r>
            <a:r>
              <a:rPr sz="1600" dirty="0">
                <a:solidFill>
                  <a:prstClr val="black"/>
                </a:solidFill>
                <a:latin typeface="宋体" pitchFamily="2" charset="-122"/>
                <a:cs typeface="宋体" pitchFamily="2" charset="-122"/>
              </a:rPr>
              <a:t>应</a:t>
            </a:r>
            <a:r>
              <a:rPr sz="1600" spc="10"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物实</a:t>
            </a:r>
            <a:r>
              <a:rPr sz="1600" spc="25"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 </a:t>
            </a:r>
            <a:r>
              <a:rPr sz="1600" spc="10" dirty="0">
                <a:solidFill>
                  <a:prstClr val="black"/>
                </a:solidFill>
                <a:latin typeface="宋体" pitchFamily="2" charset="-122"/>
                <a:cs typeface="宋体" pitchFamily="2" charset="-122"/>
              </a:rPr>
              <a:t>而已经</a:t>
            </a:r>
            <a:r>
              <a:rPr sz="1600" dirty="0">
                <a:solidFill>
                  <a:prstClr val="black"/>
                </a:solidFill>
                <a:latin typeface="宋体" pitchFamily="2" charset="-122"/>
                <a:cs typeface="宋体" pitchFamily="2" charset="-122"/>
              </a:rPr>
              <a:t>更</a:t>
            </a:r>
            <a:r>
              <a:rPr sz="1600" spc="10" dirty="0">
                <a:solidFill>
                  <a:prstClr val="black"/>
                </a:solidFill>
                <a:latin typeface="宋体" pitchFamily="2" charset="-122"/>
                <a:cs typeface="宋体" pitchFamily="2" charset="-122"/>
              </a:rPr>
              <a:t>新</a:t>
            </a:r>
            <a:r>
              <a:rPr sz="1600" dirty="0">
                <a:solidFill>
                  <a:prstClr val="black"/>
                </a:solidFill>
                <a:latin typeface="宋体" pitchFamily="2" charset="-122"/>
                <a:cs typeface="宋体" pitchFamily="2" charset="-122"/>
              </a:rPr>
              <a:t>发布</a:t>
            </a:r>
            <a:r>
              <a:rPr sz="1600" spc="10" dirty="0">
                <a:solidFill>
                  <a:prstClr val="black"/>
                </a:solidFill>
                <a:latin typeface="宋体" pitchFamily="2" charset="-122"/>
                <a:cs typeface="宋体" pitchFamily="2" charset="-122"/>
              </a:rPr>
              <a:t>过</a:t>
            </a:r>
            <a:r>
              <a:rPr sz="1600" spc="-5" dirty="0">
                <a:solidFill>
                  <a:prstClr val="black"/>
                </a:solidFill>
                <a:latin typeface="宋体" pitchFamily="2" charset="-122"/>
                <a:cs typeface="宋体" pitchFamily="2" charset="-122"/>
              </a:rPr>
              <a:t>的 </a:t>
            </a:r>
            <a:r>
              <a:rPr sz="1600" spc="10" dirty="0">
                <a:solidFill>
                  <a:prstClr val="black"/>
                </a:solidFill>
                <a:latin typeface="宋体" pitchFamily="2" charset="-122"/>
                <a:cs typeface="宋体" pitchFamily="2" charset="-122"/>
              </a:rPr>
              <a:t>模型</a:t>
            </a:r>
            <a:r>
              <a:rPr sz="1600" spc="2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其</a:t>
            </a:r>
            <a:r>
              <a:rPr sz="1600" spc="10" dirty="0">
                <a:solidFill>
                  <a:prstClr val="black"/>
                </a:solidFill>
                <a:latin typeface="宋体" pitchFamily="2" charset="-122"/>
                <a:cs typeface="宋体" pitchFamily="2" charset="-122"/>
              </a:rPr>
              <a:t>属</a:t>
            </a:r>
            <a:r>
              <a:rPr sz="1600" dirty="0">
                <a:solidFill>
                  <a:prstClr val="black"/>
                </a:solidFill>
                <a:latin typeface="宋体" pitchFamily="2" charset="-122"/>
                <a:cs typeface="宋体" pitchFamily="2" charset="-122"/>
              </a:rPr>
              <a:t>性、</a:t>
            </a:r>
            <a:r>
              <a:rPr sz="1600" spc="10" dirty="0">
                <a:solidFill>
                  <a:prstClr val="black"/>
                </a:solidFill>
                <a:latin typeface="宋体" pitchFamily="2" charset="-122"/>
                <a:cs typeface="宋体" pitchFamily="2" charset="-122"/>
              </a:rPr>
              <a:t>指令 和报警</a:t>
            </a:r>
            <a:r>
              <a:rPr sz="1600" dirty="0">
                <a:solidFill>
                  <a:prstClr val="black"/>
                </a:solidFill>
                <a:latin typeface="宋体" pitchFamily="2" charset="-122"/>
                <a:cs typeface="宋体" pitchFamily="2" charset="-122"/>
              </a:rPr>
              <a:t>已</a:t>
            </a:r>
            <a:r>
              <a:rPr sz="1600" spc="10" dirty="0">
                <a:solidFill>
                  <a:prstClr val="black"/>
                </a:solidFill>
                <a:latin typeface="宋体" pitchFamily="2" charset="-122"/>
                <a:cs typeface="宋体" pitchFamily="2" charset="-122"/>
              </a:rPr>
              <a:t>经</a:t>
            </a:r>
            <a:r>
              <a:rPr sz="1600" dirty="0">
                <a:solidFill>
                  <a:prstClr val="black"/>
                </a:solidFill>
                <a:latin typeface="宋体" pitchFamily="2" charset="-122"/>
                <a:cs typeface="宋体" pitchFamily="2" charset="-122"/>
              </a:rPr>
              <a:t>应用</a:t>
            </a:r>
            <a:r>
              <a:rPr sz="1600" spc="10" dirty="0">
                <a:solidFill>
                  <a:prstClr val="black"/>
                </a:solidFill>
                <a:latin typeface="宋体" pitchFamily="2" charset="-122"/>
                <a:cs typeface="宋体" pitchFamily="2" charset="-122"/>
              </a:rPr>
              <a:t>到</a:t>
            </a:r>
            <a:r>
              <a:rPr sz="1600" spc="-5" dirty="0">
                <a:solidFill>
                  <a:prstClr val="black"/>
                </a:solidFill>
                <a:latin typeface="宋体" pitchFamily="2" charset="-122"/>
                <a:cs typeface="宋体" pitchFamily="2" charset="-122"/>
              </a:rPr>
              <a:t>了 </a:t>
            </a:r>
            <a:r>
              <a:rPr sz="1600" spc="10" dirty="0">
                <a:solidFill>
                  <a:prstClr val="black"/>
                </a:solidFill>
                <a:latin typeface="宋体" pitchFamily="2" charset="-122"/>
                <a:cs typeface="宋体" pitchFamily="2" charset="-122"/>
              </a:rPr>
              <a:t>物实</a:t>
            </a:r>
            <a:r>
              <a:rPr sz="1600" spc="20" dirty="0">
                <a:solidFill>
                  <a:prstClr val="black"/>
                </a:solidFill>
                <a:latin typeface="宋体" pitchFamily="2" charset="-122"/>
                <a:cs typeface="宋体" pitchFamily="2" charset="-122"/>
              </a:rPr>
              <a:t>例</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无</a:t>
            </a:r>
            <a:r>
              <a:rPr sz="1600" dirty="0">
                <a:solidFill>
                  <a:prstClr val="black"/>
                </a:solidFill>
                <a:latin typeface="宋体" pitchFamily="2" charset="-122"/>
                <a:cs typeface="宋体" pitchFamily="2" charset="-122"/>
              </a:rPr>
              <a:t>法再</a:t>
            </a:r>
            <a:r>
              <a:rPr sz="1600" spc="10" dirty="0">
                <a:solidFill>
                  <a:prstClr val="black"/>
                </a:solidFill>
                <a:latin typeface="宋体" pitchFamily="2" charset="-122"/>
                <a:cs typeface="宋体" pitchFamily="2" charset="-122"/>
              </a:rPr>
              <a:t>编</a:t>
            </a:r>
            <a:r>
              <a:rPr sz="1600" spc="-5" dirty="0">
                <a:solidFill>
                  <a:prstClr val="black"/>
                </a:solidFill>
                <a:latin typeface="宋体" pitchFamily="2" charset="-122"/>
                <a:cs typeface="宋体" pitchFamily="2" charset="-122"/>
              </a:rPr>
              <a:t>辑 </a:t>
            </a:r>
            <a:r>
              <a:rPr sz="1600" dirty="0">
                <a:solidFill>
                  <a:prstClr val="black"/>
                </a:solidFill>
                <a:latin typeface="宋体" pitchFamily="2" charset="-122"/>
                <a:cs typeface="宋体" pitchFamily="2" charset="-122"/>
              </a:rPr>
              <a:t>修</a:t>
            </a:r>
            <a:r>
              <a:rPr sz="1600" spc="-10" dirty="0">
                <a:solidFill>
                  <a:prstClr val="black"/>
                </a:solidFill>
                <a:latin typeface="宋体" pitchFamily="2" charset="-122"/>
                <a:cs typeface="宋体" pitchFamily="2" charset="-122"/>
              </a:rPr>
              <a:t>改</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72032" y="993775"/>
            <a:ext cx="9646285" cy="1328420"/>
          </a:xfrm>
          <a:prstGeom prst="rect">
            <a:avLst/>
          </a:prstGeom>
        </p:spPr>
        <p:txBody>
          <a:bodyPr vert="horz" wrap="square" lIns="0" tIns="0" rIns="0" bIns="0" rtlCol="0">
            <a:spAutoFit/>
          </a:bodyPr>
          <a:lstStyle/>
          <a:p>
            <a:pPr marL="1905" algn="ctr"/>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验证物模型报警</a:t>
            </a:r>
            <a:endParaRPr sz="2800">
              <a:solidFill>
                <a:prstClr val="black"/>
              </a:solidFill>
              <a:latin typeface="微软雅黑" panose="020B0503020204020204" charset="-122"/>
              <a:cs typeface="微软雅黑" panose="020B0503020204020204" charset="-122"/>
            </a:endParaRPr>
          </a:p>
          <a:p>
            <a:pPr algn="ctr">
              <a:spcBef>
                <a:spcPts val="2100"/>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作步骤</a:t>
            </a:r>
            <a:r>
              <a:rPr sz="1600" b="1" spc="-5" dirty="0">
                <a:solidFill>
                  <a:prstClr val="black"/>
                </a:solidFill>
                <a:latin typeface="微软雅黑" panose="020B0503020204020204" charset="-122"/>
                <a:cs typeface="微软雅黑" panose="020B0503020204020204" charset="-122"/>
              </a:rPr>
              <a:t>1</a:t>
            </a:r>
            <a:r>
              <a:rPr sz="1600" b="1"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更新</a:t>
            </a:r>
            <a:r>
              <a:rPr sz="1600" spc="-5" dirty="0">
                <a:solidFill>
                  <a:prstClr val="black"/>
                </a:solidFill>
                <a:latin typeface="微软雅黑" panose="020B0503020204020204" charset="-122"/>
                <a:cs typeface="微软雅黑" panose="020B0503020204020204" charset="-122"/>
              </a:rPr>
              <a:t>发</a:t>
            </a:r>
            <a:r>
              <a:rPr sz="1600" dirty="0">
                <a:solidFill>
                  <a:prstClr val="black"/>
                </a:solidFill>
                <a:latin typeface="微软雅黑" panose="020B0503020204020204" charset="-122"/>
                <a:cs typeface="微软雅黑" panose="020B0503020204020204" charset="-122"/>
              </a:rPr>
              <a:t>布</a:t>
            </a:r>
            <a:r>
              <a:rPr sz="1600" spc="5" dirty="0">
                <a:solidFill>
                  <a:prstClr val="black"/>
                </a:solidFill>
                <a:latin typeface="微软雅黑" panose="020B0503020204020204" charset="-122"/>
                <a:cs typeface="微软雅黑" panose="020B0503020204020204" charset="-122"/>
              </a:rPr>
              <a:t>了</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业机</a:t>
            </a:r>
            <a:r>
              <a:rPr sz="1600" spc="-5" dirty="0">
                <a:solidFill>
                  <a:prstClr val="black"/>
                </a:solidFill>
                <a:latin typeface="微软雅黑" panose="020B0503020204020204" charset="-122"/>
                <a:cs typeface="微软雅黑" panose="020B0503020204020204" charset="-122"/>
              </a:rPr>
              <a:t>器</a:t>
            </a:r>
            <a:r>
              <a:rPr sz="1600" dirty="0">
                <a:solidFill>
                  <a:prstClr val="black"/>
                </a:solidFill>
                <a:latin typeface="微软雅黑" panose="020B0503020204020204" charset="-122"/>
                <a:cs typeface="微软雅黑" panose="020B0503020204020204" charset="-122"/>
              </a:rPr>
              <a:t>人模型</a:t>
            </a:r>
            <a:r>
              <a:rPr sz="1600" spc="-5" dirty="0">
                <a:solidFill>
                  <a:prstClr val="black"/>
                </a:solidFill>
                <a:latin typeface="微软雅黑" panose="020B0503020204020204" charset="-122"/>
                <a:cs typeface="微软雅黑" panose="020B0503020204020204" charset="-122"/>
              </a:rPr>
              <a:t>01</a:t>
            </a:r>
            <a:r>
              <a:rPr sz="1600" dirty="0">
                <a:solidFill>
                  <a:prstClr val="black"/>
                </a:solidFill>
                <a:latin typeface="微软雅黑" panose="020B0503020204020204" charset="-122"/>
                <a:cs typeface="微软雅黑" panose="020B0503020204020204" charset="-122"/>
              </a:rPr>
              <a:t>-姓名</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后，切</a:t>
            </a:r>
            <a:r>
              <a:rPr sz="1600" spc="-5" dirty="0">
                <a:solidFill>
                  <a:prstClr val="black"/>
                </a:solidFill>
                <a:latin typeface="微软雅黑" panose="020B0503020204020204" charset="-122"/>
                <a:cs typeface="微软雅黑" panose="020B0503020204020204" charset="-122"/>
              </a:rPr>
              <a:t>换</a:t>
            </a:r>
            <a:r>
              <a:rPr sz="1600" dirty="0">
                <a:solidFill>
                  <a:prstClr val="black"/>
                </a:solidFill>
                <a:latin typeface="微软雅黑" panose="020B0503020204020204" charset="-122"/>
                <a:cs typeface="微软雅黑" panose="020B0503020204020204" charset="-122"/>
              </a:rPr>
              <a:t>到物</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例列表</a:t>
            </a:r>
            <a:r>
              <a:rPr sz="1600" spc="-5" dirty="0">
                <a:solidFill>
                  <a:prstClr val="black"/>
                </a:solidFill>
                <a:latin typeface="微软雅黑" panose="020B0503020204020204" charset="-122"/>
                <a:cs typeface="微软雅黑" panose="020B0503020204020204" charset="-122"/>
              </a:rPr>
              <a:t>界</a:t>
            </a:r>
            <a:r>
              <a:rPr sz="1600" spc="5" dirty="0">
                <a:solidFill>
                  <a:prstClr val="black"/>
                </a:solidFill>
                <a:latin typeface="微软雅黑" panose="020B0503020204020204" charset="-122"/>
                <a:cs typeface="微软雅黑" panose="020B0503020204020204" charset="-122"/>
              </a:rPr>
              <a:t>面</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单</a:t>
            </a:r>
            <a:r>
              <a:rPr sz="1600" dirty="0">
                <a:solidFill>
                  <a:prstClr val="black"/>
                </a:solidFill>
                <a:latin typeface="微软雅黑" panose="020B0503020204020204" charset="-122"/>
                <a:cs typeface="微软雅黑" panose="020B0503020204020204" charset="-122"/>
              </a:rPr>
              <a:t>击查</a:t>
            </a:r>
            <a:r>
              <a:rPr sz="1600" spc="5" dirty="0">
                <a:solidFill>
                  <a:prstClr val="black"/>
                </a:solidFill>
                <a:latin typeface="微软雅黑" panose="020B0503020204020204" charset="-122"/>
                <a:cs typeface="微软雅黑" panose="020B0503020204020204" charset="-122"/>
              </a:rPr>
              <a:t>看</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工业</a:t>
            </a:r>
            <a:r>
              <a:rPr sz="1600" spc="-5" dirty="0">
                <a:solidFill>
                  <a:prstClr val="black"/>
                </a:solidFill>
                <a:latin typeface="微软雅黑" panose="020B0503020204020204" charset="-122"/>
                <a:cs typeface="微软雅黑" panose="020B0503020204020204" charset="-122"/>
              </a:rPr>
              <a:t>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人实</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1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01-</a:t>
            </a:r>
            <a:r>
              <a:rPr sz="1600" spc="-10" dirty="0">
                <a:solidFill>
                  <a:prstClr val="black"/>
                </a:solidFill>
                <a:latin typeface="微软雅黑" panose="020B0503020204020204" charset="-122"/>
                <a:cs typeface="微软雅黑" panose="020B0503020204020204" charset="-122"/>
              </a:rPr>
              <a:t>姓名”的实例信息</a:t>
            </a:r>
            <a:r>
              <a:rPr sz="1600" spc="-5" dirty="0">
                <a:solidFill>
                  <a:prstClr val="black"/>
                </a:solidFill>
                <a:latin typeface="微软雅黑" panose="020B0503020204020204" charset="-122"/>
                <a:cs typeface="微软雅黑" panose="020B0503020204020204" charset="-122"/>
              </a:rPr>
              <a:t>页</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请</a:t>
            </a:r>
            <a:r>
              <a:rPr sz="1600" spc="-10" dirty="0">
                <a:solidFill>
                  <a:prstClr val="black"/>
                </a:solidFill>
                <a:latin typeface="微软雅黑" panose="020B0503020204020204" charset="-122"/>
                <a:cs typeface="微软雅黑" panose="020B0503020204020204" charset="-122"/>
              </a:rPr>
              <a:t>确</a:t>
            </a:r>
            <a:r>
              <a:rPr sz="1600" spc="-5" dirty="0">
                <a:solidFill>
                  <a:prstClr val="black"/>
                </a:solidFill>
                <a:latin typeface="微软雅黑" panose="020B0503020204020204" charset="-122"/>
                <a:cs typeface="微软雅黑" panose="020B0503020204020204" charset="-122"/>
              </a:rPr>
              <a:t>保</a:t>
            </a:r>
            <a:r>
              <a:rPr sz="1600" spc="-10" dirty="0">
                <a:solidFill>
                  <a:prstClr val="black"/>
                </a:solidFill>
                <a:latin typeface="微软雅黑" panose="020B0503020204020204" charset="-122"/>
                <a:cs typeface="微软雅黑" panose="020B0503020204020204" charset="-122"/>
              </a:rPr>
              <a:t>该</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所</a:t>
            </a:r>
            <a:r>
              <a:rPr sz="1600" spc="-10" dirty="0">
                <a:solidFill>
                  <a:prstClr val="black"/>
                </a:solidFill>
                <a:latin typeface="微软雅黑" panose="020B0503020204020204" charset="-122"/>
                <a:cs typeface="微软雅黑" panose="020B0503020204020204" charset="-122"/>
              </a:rPr>
              <a:t>对</a:t>
            </a:r>
            <a:r>
              <a:rPr sz="1600" dirty="0">
                <a:solidFill>
                  <a:prstClr val="black"/>
                </a:solidFill>
                <a:latin typeface="微软雅黑" panose="020B0503020204020204" charset="-122"/>
                <a:cs typeface="微软雅黑" panose="020B0503020204020204" charset="-122"/>
              </a:rPr>
              <a:t>应</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硬</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设</a:t>
            </a:r>
            <a:r>
              <a:rPr sz="1600" spc="-10"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已</a:t>
            </a:r>
            <a:r>
              <a:rPr sz="1600" spc="-5" dirty="0">
                <a:solidFill>
                  <a:prstClr val="black"/>
                </a:solidFill>
                <a:latin typeface="微软雅黑" panose="020B0503020204020204" charset="-122"/>
                <a:cs typeface="微软雅黑" panose="020B0503020204020204" charset="-122"/>
              </a:rPr>
              <a:t>经</a:t>
            </a:r>
            <a:r>
              <a:rPr sz="1600" spc="-10" dirty="0">
                <a:solidFill>
                  <a:prstClr val="black"/>
                </a:solidFill>
                <a:latin typeface="微软雅黑" panose="020B0503020204020204" charset="-122"/>
                <a:cs typeface="微软雅黑" panose="020B0503020204020204" charset="-122"/>
              </a:rPr>
              <a:t>开</a:t>
            </a:r>
            <a:r>
              <a:rPr sz="1600" spc="20" dirty="0">
                <a:solidFill>
                  <a:prstClr val="black"/>
                </a:solidFill>
                <a:latin typeface="微软雅黑" panose="020B0503020204020204" charset="-122"/>
                <a:cs typeface="微软雅黑" panose="020B0503020204020204" charset="-122"/>
              </a:rPr>
              <a:t>启</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处</a:t>
            </a:r>
            <a:r>
              <a:rPr sz="1600" spc="-10"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在线</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状</a:t>
            </a:r>
            <a:r>
              <a:rPr sz="1600" spc="-5" dirty="0">
                <a:solidFill>
                  <a:prstClr val="black"/>
                </a:solidFill>
                <a:latin typeface="微软雅黑" panose="020B0503020204020204" charset="-122"/>
                <a:cs typeface="微软雅黑" panose="020B0503020204020204" charset="-122"/>
              </a:rPr>
              <a:t>态。</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193291" y="2487167"/>
            <a:ext cx="9805416" cy="39715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191767" y="2485644"/>
            <a:ext cx="9808845" cy="3975100"/>
          </a:xfrm>
          <a:custGeom>
            <a:avLst/>
            <a:gdLst/>
            <a:ahLst/>
            <a:cxnLst/>
            <a:rect l="l" t="t" r="r" b="b"/>
            <a:pathLst>
              <a:path w="9808845" h="3975100">
                <a:moveTo>
                  <a:pt x="0" y="3974591"/>
                </a:moveTo>
                <a:lnTo>
                  <a:pt x="9808464" y="3974591"/>
                </a:lnTo>
                <a:lnTo>
                  <a:pt x="9808464" y="0"/>
                </a:lnTo>
                <a:lnTo>
                  <a:pt x="0" y="0"/>
                </a:lnTo>
                <a:lnTo>
                  <a:pt x="0" y="3974591"/>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930046" y="2639695"/>
            <a:ext cx="2606040" cy="221996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spc="15"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2</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入实例</a:t>
            </a:r>
            <a:r>
              <a:rPr sz="1600" spc="15"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 </a:t>
            </a:r>
            <a:r>
              <a:rPr sz="1600" spc="100" dirty="0">
                <a:solidFill>
                  <a:prstClr val="black"/>
                </a:solidFill>
                <a:latin typeface="微软雅黑" panose="020B0503020204020204" charset="-122"/>
                <a:cs typeface="微软雅黑" panose="020B0503020204020204" charset="-122"/>
              </a:rPr>
              <a:t>页后，单击选</a:t>
            </a:r>
            <a:r>
              <a:rPr sz="1600" spc="85" dirty="0">
                <a:solidFill>
                  <a:prstClr val="black"/>
                </a:solidFill>
                <a:latin typeface="微软雅黑" panose="020B0503020204020204" charset="-122"/>
                <a:cs typeface="微软雅黑" panose="020B0503020204020204" charset="-122"/>
              </a:rPr>
              <a:t>择</a:t>
            </a:r>
            <a:r>
              <a:rPr sz="1600" spc="100" dirty="0">
                <a:solidFill>
                  <a:prstClr val="black"/>
                </a:solidFill>
                <a:latin typeface="微软雅黑" panose="020B0503020204020204" charset="-122"/>
                <a:cs typeface="微软雅黑" panose="020B0503020204020204" charset="-122"/>
              </a:rPr>
              <a:t>“</a:t>
            </a:r>
            <a:r>
              <a:rPr sz="1600" spc="85" dirty="0">
                <a:solidFill>
                  <a:prstClr val="black"/>
                </a:solidFill>
                <a:latin typeface="微软雅黑" panose="020B0503020204020204" charset="-122"/>
                <a:cs typeface="微软雅黑" panose="020B0503020204020204" charset="-122"/>
              </a:rPr>
              <a:t>报</a:t>
            </a:r>
            <a:r>
              <a:rPr sz="1600" spc="100" dirty="0">
                <a:solidFill>
                  <a:prstClr val="black"/>
                </a:solidFill>
                <a:latin typeface="微软雅黑" panose="020B0503020204020204" charset="-122"/>
                <a:cs typeface="微软雅黑" panose="020B0503020204020204" charset="-122"/>
              </a:rPr>
              <a:t>警”</a:t>
            </a:r>
            <a:r>
              <a:rPr sz="1600" spc="-5" dirty="0">
                <a:solidFill>
                  <a:prstClr val="black"/>
                </a:solidFill>
                <a:latin typeface="微软雅黑" panose="020B0503020204020204" charset="-122"/>
                <a:cs typeface="微软雅黑" panose="020B0503020204020204" charset="-122"/>
              </a:rPr>
              <a:t>， </a:t>
            </a:r>
            <a:r>
              <a:rPr sz="1600" spc="100" dirty="0">
                <a:solidFill>
                  <a:prstClr val="black"/>
                </a:solidFill>
                <a:latin typeface="微软雅黑" panose="020B0503020204020204" charset="-122"/>
                <a:cs typeface="微软雅黑" panose="020B0503020204020204" charset="-122"/>
              </a:rPr>
              <a:t>确认是否已产</a:t>
            </a:r>
            <a:r>
              <a:rPr sz="1600" spc="80" dirty="0">
                <a:solidFill>
                  <a:prstClr val="black"/>
                </a:solidFill>
                <a:latin typeface="微软雅黑" panose="020B0503020204020204" charset="-122"/>
                <a:cs typeface="微软雅黑" panose="020B0503020204020204" charset="-122"/>
              </a:rPr>
              <a:t>生</a:t>
            </a:r>
            <a:r>
              <a:rPr sz="1600" spc="100" dirty="0">
                <a:solidFill>
                  <a:prstClr val="black"/>
                </a:solidFill>
                <a:latin typeface="微软雅黑" panose="020B0503020204020204" charset="-122"/>
                <a:cs typeface="微软雅黑" panose="020B0503020204020204" charset="-122"/>
              </a:rPr>
              <a:t>报</a:t>
            </a:r>
            <a:r>
              <a:rPr sz="1600" spc="80" dirty="0">
                <a:solidFill>
                  <a:prstClr val="black"/>
                </a:solidFill>
                <a:latin typeface="微软雅黑" panose="020B0503020204020204" charset="-122"/>
                <a:cs typeface="微软雅黑" panose="020B0503020204020204" charset="-122"/>
              </a:rPr>
              <a:t>警</a:t>
            </a:r>
            <a:r>
              <a:rPr sz="1600" spc="100" dirty="0">
                <a:solidFill>
                  <a:prstClr val="black"/>
                </a:solidFill>
                <a:latin typeface="微软雅黑" panose="020B0503020204020204" charset="-122"/>
                <a:cs typeface="微软雅黑" panose="020B0503020204020204" charset="-122"/>
              </a:rPr>
              <a:t>记</a:t>
            </a:r>
            <a:r>
              <a:rPr sz="1600" spc="110" dirty="0">
                <a:solidFill>
                  <a:prstClr val="black"/>
                </a:solidFill>
                <a:latin typeface="微软雅黑" panose="020B0503020204020204" charset="-122"/>
                <a:cs typeface="微软雅黑" panose="020B0503020204020204" charset="-122"/>
              </a:rPr>
              <a:t>录</a:t>
            </a:r>
            <a:r>
              <a:rPr sz="1600" spc="-5" dirty="0">
                <a:solidFill>
                  <a:prstClr val="black"/>
                </a:solidFill>
                <a:latin typeface="微软雅黑" panose="020B0503020204020204" charset="-122"/>
                <a:cs typeface="微软雅黑" panose="020B0503020204020204" charset="-122"/>
              </a:rPr>
              <a:t>。 </a:t>
            </a:r>
            <a:r>
              <a:rPr sz="1600" spc="95" dirty="0">
                <a:solidFill>
                  <a:prstClr val="black"/>
                </a:solidFill>
                <a:latin typeface="微软雅黑" panose="020B0503020204020204" charset="-122"/>
                <a:cs typeface="微软雅黑" panose="020B0503020204020204" charset="-122"/>
              </a:rPr>
              <a:t>如</a:t>
            </a:r>
            <a:r>
              <a:rPr sz="1600" spc="110" dirty="0">
                <a:solidFill>
                  <a:prstClr val="black"/>
                </a:solidFill>
                <a:latin typeface="微软雅黑" panose="020B0503020204020204" charset="-122"/>
                <a:cs typeface="微软雅黑" panose="020B0503020204020204" charset="-122"/>
              </a:rPr>
              <a:t>果产生</a:t>
            </a:r>
            <a:r>
              <a:rPr sz="1600" spc="95" dirty="0">
                <a:solidFill>
                  <a:prstClr val="black"/>
                </a:solidFill>
                <a:latin typeface="微软雅黑" panose="020B0503020204020204" charset="-122"/>
                <a:cs typeface="微软雅黑" panose="020B0503020204020204" charset="-122"/>
              </a:rPr>
              <a:t>报</a:t>
            </a:r>
            <a:r>
              <a:rPr sz="1600" spc="110" dirty="0">
                <a:solidFill>
                  <a:prstClr val="black"/>
                </a:solidFill>
                <a:latin typeface="微软雅黑" panose="020B0503020204020204" charset="-122"/>
                <a:cs typeface="微软雅黑" panose="020B0503020204020204" charset="-122"/>
              </a:rPr>
              <a:t>警记录</a:t>
            </a:r>
            <a:r>
              <a:rPr sz="1600" spc="114"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可单 击</a:t>
            </a:r>
            <a:r>
              <a:rPr sz="1600" spc="110" dirty="0">
                <a:solidFill>
                  <a:prstClr val="black"/>
                </a:solidFill>
                <a:latin typeface="微软雅黑" panose="020B0503020204020204" charset="-122"/>
                <a:cs typeface="微软雅黑" panose="020B0503020204020204" charset="-122"/>
              </a:rPr>
              <a:t>“报警</a:t>
            </a:r>
            <a:r>
              <a:rPr sz="1600" spc="100" dirty="0">
                <a:solidFill>
                  <a:prstClr val="black"/>
                </a:solidFill>
                <a:latin typeface="微软雅黑" panose="020B0503020204020204" charset="-122"/>
                <a:cs typeface="微软雅黑" panose="020B0503020204020204" charset="-122"/>
              </a:rPr>
              <a:t>历</a:t>
            </a:r>
            <a:r>
              <a:rPr sz="1600" spc="114" dirty="0">
                <a:solidFill>
                  <a:prstClr val="black"/>
                </a:solidFill>
                <a:latin typeface="微软雅黑" panose="020B0503020204020204" charset="-122"/>
                <a:cs typeface="微软雅黑" panose="020B0503020204020204" charset="-122"/>
              </a:rPr>
              <a:t>史”</a:t>
            </a:r>
            <a:r>
              <a:rPr sz="1600" spc="100" dirty="0">
                <a:solidFill>
                  <a:prstClr val="black"/>
                </a:solidFill>
                <a:latin typeface="微软雅黑" panose="020B0503020204020204" charset="-122"/>
                <a:cs typeface="微软雅黑" panose="020B0503020204020204" charset="-122"/>
              </a:rPr>
              <a:t>按</a:t>
            </a:r>
            <a:r>
              <a:rPr sz="1600" spc="114" dirty="0">
                <a:solidFill>
                  <a:prstClr val="black"/>
                </a:solidFill>
                <a:latin typeface="微软雅黑" panose="020B0503020204020204" charset="-122"/>
                <a:cs typeface="微软雅黑" panose="020B0503020204020204" charset="-122"/>
              </a:rPr>
              <a:t>钮</a:t>
            </a:r>
            <a:r>
              <a:rPr sz="1600" spc="1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查 看具体的信息。</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715772" y="1341501"/>
            <a:ext cx="283273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验证物模型报警</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4038600" y="1312163"/>
            <a:ext cx="7487411" cy="49728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037076" y="1310639"/>
            <a:ext cx="7490459" cy="4975860"/>
          </a:xfrm>
          <a:custGeom>
            <a:avLst/>
            <a:gdLst/>
            <a:ahLst/>
            <a:cxnLst/>
            <a:rect l="l" t="t" r="r" b="b"/>
            <a:pathLst>
              <a:path w="7490459" h="4975860">
                <a:moveTo>
                  <a:pt x="0" y="4975860"/>
                </a:moveTo>
                <a:lnTo>
                  <a:pt x="7490459" y="4975860"/>
                </a:lnTo>
                <a:lnTo>
                  <a:pt x="7490459" y="0"/>
                </a:lnTo>
                <a:lnTo>
                  <a:pt x="0" y="0"/>
                </a:lnTo>
                <a:lnTo>
                  <a:pt x="0" y="4975860"/>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715772" y="1341501"/>
            <a:ext cx="283273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验证物模型报警</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3767328" y="1312164"/>
            <a:ext cx="7799831" cy="476859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765803" y="1310639"/>
            <a:ext cx="7802880" cy="4772025"/>
          </a:xfrm>
          <a:custGeom>
            <a:avLst/>
            <a:gdLst/>
            <a:ahLst/>
            <a:cxnLst/>
            <a:rect l="l" t="t" r="r" b="b"/>
            <a:pathLst>
              <a:path w="7802880" h="4772025">
                <a:moveTo>
                  <a:pt x="0" y="4771644"/>
                </a:moveTo>
                <a:lnTo>
                  <a:pt x="7802880" y="4771644"/>
                </a:lnTo>
                <a:lnTo>
                  <a:pt x="7802880" y="0"/>
                </a:lnTo>
                <a:lnTo>
                  <a:pt x="0" y="0"/>
                </a:lnTo>
                <a:lnTo>
                  <a:pt x="0" y="477164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894384" y="2722245"/>
            <a:ext cx="2676525" cy="1854835"/>
          </a:xfrm>
          <a:prstGeom prst="rect">
            <a:avLst/>
          </a:prstGeom>
        </p:spPr>
        <p:txBody>
          <a:bodyPr vert="horz" wrap="square" lIns="0" tIns="121920" rIns="0" bIns="0" rtlCol="0">
            <a:spAutoFit/>
          </a:bodyPr>
          <a:lstStyle/>
          <a:p>
            <a:pPr marL="12700" algn="just">
              <a:spcBef>
                <a:spcPts val="960"/>
              </a:spcBef>
            </a:pPr>
            <a:r>
              <a:rPr sz="1600" b="1" spc="50" dirty="0">
                <a:solidFill>
                  <a:prstClr val="black"/>
                </a:solidFill>
                <a:latin typeface="微软雅黑" panose="020B0503020204020204" charset="-122"/>
                <a:cs typeface="微软雅黑" panose="020B0503020204020204" charset="-122"/>
              </a:rPr>
              <a:t>操作步骤3：</a:t>
            </a:r>
            <a:r>
              <a:rPr sz="1600" spc="60" dirty="0">
                <a:solidFill>
                  <a:prstClr val="black"/>
                </a:solidFill>
                <a:latin typeface="微软雅黑" panose="020B0503020204020204" charset="-122"/>
                <a:cs typeface="微软雅黑" panose="020B0503020204020204" charset="-122"/>
              </a:rPr>
              <a:t>在</a:t>
            </a:r>
            <a:r>
              <a:rPr sz="1600" spc="50" dirty="0">
                <a:solidFill>
                  <a:prstClr val="black"/>
                </a:solidFill>
                <a:latin typeface="微软雅黑" panose="020B0503020204020204" charset="-122"/>
                <a:cs typeface="微软雅黑" panose="020B0503020204020204" charset="-122"/>
              </a:rPr>
              <a:t>报警历史</a:t>
            </a:r>
            <a:r>
              <a:rPr sz="1600" spc="55"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4470" algn="just">
              <a:lnSpc>
                <a:spcPct val="150000"/>
              </a:lnSpc>
            </a:pPr>
            <a:r>
              <a:rPr sz="1600" dirty="0">
                <a:solidFill>
                  <a:prstClr val="black"/>
                </a:solidFill>
                <a:latin typeface="微软雅黑" panose="020B0503020204020204" charset="-122"/>
                <a:cs typeface="微软雅黑" panose="020B0503020204020204" charset="-122"/>
              </a:rPr>
              <a:t>检查触发报警的时间及对应 属性值，确定是否按报警规 则触发，完成工业机器人物 </a:t>
            </a:r>
            <a:r>
              <a:rPr sz="1600" spc="-10" dirty="0">
                <a:solidFill>
                  <a:prstClr val="black"/>
                </a:solidFill>
                <a:latin typeface="微软雅黑" panose="020B0503020204020204" charset="-122"/>
                <a:cs typeface="微软雅黑" panose="020B0503020204020204" charset="-122"/>
              </a:rPr>
              <a:t>模型报警配置的验</a:t>
            </a:r>
            <a:r>
              <a:rPr sz="1600" spc="-5" dirty="0">
                <a:solidFill>
                  <a:prstClr val="black"/>
                </a:solidFill>
                <a:latin typeface="微软雅黑" panose="020B0503020204020204" charset="-122"/>
                <a:cs typeface="微软雅黑" panose="020B0503020204020204" charset="-122"/>
              </a:rPr>
              <a:t>证。</a:t>
            </a:r>
            <a:endParaRPr sz="16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3172" y="2346706"/>
            <a:ext cx="2673985" cy="3195955"/>
          </a:xfrm>
          <a:prstGeom prst="rect">
            <a:avLst/>
          </a:prstGeom>
        </p:spPr>
        <p:txBody>
          <a:bodyPr vert="horz" wrap="square" lIns="0" tIns="0" rIns="0" bIns="0" rtlCol="0">
            <a:spAutoFit/>
          </a:bodyPr>
          <a:lstStyle/>
          <a:p>
            <a:pPr marL="12700" marR="5080" algn="just">
              <a:lnSpc>
                <a:spcPct val="130000"/>
              </a:lnSpc>
            </a:pPr>
            <a:r>
              <a:rPr sz="1600" b="1" spc="45" dirty="0">
                <a:latin typeface="微软雅黑" panose="020B0503020204020204" charset="-122"/>
                <a:cs typeface="微软雅黑" panose="020B0503020204020204" charset="-122"/>
              </a:rPr>
              <a:t>b</a:t>
            </a:r>
            <a:r>
              <a:rPr sz="1600" b="1" spc="35" dirty="0">
                <a:latin typeface="微软雅黑" panose="020B0503020204020204" charset="-122"/>
                <a:cs typeface="微软雅黑" panose="020B0503020204020204" charset="-122"/>
              </a:rPr>
              <a:t>）数</a:t>
            </a:r>
            <a:r>
              <a:rPr sz="1600" b="1" spc="50" dirty="0">
                <a:latin typeface="微软雅黑" panose="020B0503020204020204" charset="-122"/>
                <a:cs typeface="微软雅黑" panose="020B0503020204020204" charset="-122"/>
              </a:rPr>
              <a:t>字</a:t>
            </a:r>
            <a:r>
              <a:rPr sz="1600" b="1" spc="45" dirty="0">
                <a:latin typeface="微软雅黑" panose="020B0503020204020204" charset="-122"/>
                <a:cs typeface="微软雅黑" panose="020B0503020204020204" charset="-122"/>
              </a:rPr>
              <a:t>化</a:t>
            </a:r>
            <a:r>
              <a:rPr sz="1600" b="1" spc="50" dirty="0">
                <a:latin typeface="微软雅黑" panose="020B0503020204020204" charset="-122"/>
                <a:cs typeface="微软雅黑" panose="020B0503020204020204" charset="-122"/>
              </a:rPr>
              <a:t>生产</a:t>
            </a:r>
            <a:r>
              <a:rPr sz="1600" b="1" spc="35" dirty="0">
                <a:latin typeface="微软雅黑" panose="020B0503020204020204" charset="-122"/>
                <a:cs typeface="微软雅黑" panose="020B0503020204020204" charset="-122"/>
              </a:rPr>
              <a:t>线</a:t>
            </a:r>
            <a:r>
              <a:rPr sz="1600" spc="35" dirty="0">
                <a:latin typeface="微软雅黑" panose="020B0503020204020204" charset="-122"/>
                <a:cs typeface="微软雅黑" panose="020B0503020204020204" charset="-122"/>
              </a:rPr>
              <a:t>。</a:t>
            </a:r>
            <a:r>
              <a:rPr sz="1600" spc="50" dirty="0">
                <a:latin typeface="微软雅黑" panose="020B0503020204020204" charset="-122"/>
                <a:cs typeface="微软雅黑" panose="020B0503020204020204" charset="-122"/>
              </a:rPr>
              <a:t>将</a:t>
            </a:r>
            <a:r>
              <a:rPr sz="1600" spc="35" dirty="0">
                <a:latin typeface="微软雅黑" panose="020B0503020204020204" charset="-122"/>
                <a:cs typeface="微软雅黑" panose="020B0503020204020204" charset="-122"/>
              </a:rPr>
              <a:t>生</a:t>
            </a:r>
            <a:r>
              <a:rPr sz="1600" spc="5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阶 </a:t>
            </a:r>
            <a:r>
              <a:rPr sz="1600" spc="0" dirty="0">
                <a:latin typeface="微软雅黑" panose="020B0503020204020204" charset="-122"/>
                <a:cs typeface="微软雅黑" panose="020B0503020204020204" charset="-122"/>
              </a:rPr>
              <a:t>段</a:t>
            </a:r>
            <a:r>
              <a:rPr sz="1600" spc="-5"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各种要</a:t>
            </a:r>
            <a:r>
              <a:rPr sz="1600" dirty="0">
                <a:latin typeface="微软雅黑" panose="020B0503020204020204" charset="-122"/>
                <a:cs typeface="微软雅黑" panose="020B0503020204020204" charset="-122"/>
              </a:rPr>
              <a:t>素</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如</a:t>
            </a:r>
            <a:r>
              <a:rPr sz="1600" spc="0" dirty="0">
                <a:latin typeface="微软雅黑" panose="020B0503020204020204" charset="-122"/>
                <a:cs typeface="微软雅黑" panose="020B0503020204020204" charset="-122"/>
              </a:rPr>
              <a:t>原材料</a:t>
            </a:r>
            <a:r>
              <a:rPr sz="1600" spc="-5" dirty="0">
                <a:latin typeface="微软雅黑" panose="020B0503020204020204" charset="-122"/>
                <a:cs typeface="微软雅黑" panose="020B0503020204020204" charset="-122"/>
              </a:rPr>
              <a:t>、设</a:t>
            </a:r>
            <a:endParaRPr sz="1600">
              <a:latin typeface="微软雅黑" panose="020B0503020204020204" charset="-122"/>
              <a:cs typeface="微软雅黑" panose="020B0503020204020204" charset="-122"/>
            </a:endParaRPr>
          </a:p>
          <a:p>
            <a:pPr marL="12700" marR="5715" algn="just">
              <a:lnSpc>
                <a:spcPct val="130000"/>
              </a:lnSpc>
            </a:pPr>
            <a:r>
              <a:rPr sz="1600" spc="0" dirty="0">
                <a:latin typeface="微软雅黑" panose="020B0503020204020204" charset="-122"/>
                <a:cs typeface="微软雅黑" panose="020B0503020204020204" charset="-122"/>
              </a:rPr>
              <a:t>备</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工艺配</a:t>
            </a:r>
            <a:r>
              <a:rPr sz="1600" spc="-5" dirty="0">
                <a:latin typeface="微软雅黑" panose="020B0503020204020204" charset="-122"/>
                <a:cs typeface="微软雅黑" panose="020B0503020204020204" charset="-122"/>
              </a:rPr>
              <a:t>方</a:t>
            </a:r>
            <a:r>
              <a:rPr sz="1600" spc="0" dirty="0">
                <a:latin typeface="微软雅黑" panose="020B0503020204020204" charset="-122"/>
                <a:cs typeface="微软雅黑" panose="020B0503020204020204" charset="-122"/>
              </a:rPr>
              <a:t>和</a:t>
            </a:r>
            <a:r>
              <a:rPr sz="1600" spc="-5" dirty="0">
                <a:latin typeface="微软雅黑" panose="020B0503020204020204" charset="-122"/>
                <a:cs typeface="微软雅黑" panose="020B0503020204020204" charset="-122"/>
              </a:rPr>
              <a:t>工</a:t>
            </a:r>
            <a:r>
              <a:rPr sz="1600" spc="0" dirty="0">
                <a:latin typeface="微软雅黑" panose="020B0503020204020204" charset="-122"/>
                <a:cs typeface="微软雅黑" panose="020B0503020204020204" charset="-122"/>
              </a:rPr>
              <a:t>序要</a:t>
            </a:r>
            <a:r>
              <a:rPr sz="1600" spc="10" dirty="0">
                <a:latin typeface="微软雅黑" panose="020B0503020204020204" charset="-122"/>
                <a:cs typeface="微软雅黑" panose="020B0503020204020204" charset="-122"/>
              </a:rPr>
              <a:t>求</a:t>
            </a:r>
            <a:r>
              <a:rPr sz="1600" spc="-5" dirty="0">
                <a:latin typeface="微软雅黑" panose="020B0503020204020204" charset="-122"/>
                <a:cs typeface="微软雅黑" panose="020B0503020204020204" charset="-122"/>
              </a:rPr>
              <a:t>，通 </a:t>
            </a:r>
            <a:r>
              <a:rPr sz="1600" spc="0" dirty="0">
                <a:latin typeface="微软雅黑" panose="020B0503020204020204" charset="-122"/>
                <a:cs typeface="微软雅黑" panose="020B0503020204020204" charset="-122"/>
              </a:rPr>
              <a:t>过</a:t>
            </a:r>
            <a:r>
              <a:rPr sz="1600" spc="-5" dirty="0">
                <a:latin typeface="微软雅黑" panose="020B0503020204020204" charset="-122"/>
                <a:cs typeface="微软雅黑" panose="020B0503020204020204" charset="-122"/>
              </a:rPr>
              <a:t>数</a:t>
            </a:r>
            <a:r>
              <a:rPr sz="1600" spc="0" dirty="0">
                <a:latin typeface="微软雅黑" panose="020B0503020204020204" charset="-122"/>
                <a:cs typeface="微软雅黑" panose="020B0503020204020204" charset="-122"/>
              </a:rPr>
              <a:t>字化的</a:t>
            </a:r>
            <a:r>
              <a:rPr sz="1600" spc="-5" dirty="0">
                <a:latin typeface="微软雅黑" panose="020B0503020204020204" charset="-122"/>
                <a:cs typeface="微软雅黑" panose="020B0503020204020204" charset="-122"/>
              </a:rPr>
              <a:t>手</a:t>
            </a:r>
            <a:r>
              <a:rPr sz="1600" spc="0" dirty="0">
                <a:latin typeface="微软雅黑" panose="020B0503020204020204" charset="-122"/>
                <a:cs typeface="微软雅黑" panose="020B0503020204020204" charset="-122"/>
              </a:rPr>
              <a:t>段</a:t>
            </a:r>
            <a:r>
              <a:rPr sz="1600" spc="-5" dirty="0">
                <a:latin typeface="微软雅黑" panose="020B0503020204020204" charset="-122"/>
                <a:cs typeface="微软雅黑" panose="020B0503020204020204" charset="-122"/>
              </a:rPr>
              <a:t>集</a:t>
            </a:r>
            <a:r>
              <a:rPr sz="1600" spc="0" dirty="0">
                <a:latin typeface="微软雅黑" panose="020B0503020204020204" charset="-122"/>
                <a:cs typeface="微软雅黑" panose="020B0503020204020204" charset="-122"/>
              </a:rPr>
              <a:t>成在一</a:t>
            </a:r>
            <a:r>
              <a:rPr sz="1600" spc="-5" dirty="0">
                <a:latin typeface="微软雅黑" panose="020B0503020204020204" charset="-122"/>
                <a:cs typeface="微软雅黑" panose="020B0503020204020204" charset="-122"/>
              </a:rPr>
              <a:t>个紧 </a:t>
            </a:r>
            <a:r>
              <a:rPr sz="1600" spc="0" dirty="0">
                <a:latin typeface="微软雅黑" panose="020B0503020204020204" charset="-122"/>
                <a:cs typeface="微软雅黑" panose="020B0503020204020204" charset="-122"/>
              </a:rPr>
              <a:t>密</a:t>
            </a:r>
            <a:r>
              <a:rPr sz="1600" spc="-5" dirty="0">
                <a:latin typeface="微软雅黑" panose="020B0503020204020204" charset="-122"/>
                <a:cs typeface="微软雅黑" panose="020B0503020204020204" charset="-122"/>
              </a:rPr>
              <a:t>协</a:t>
            </a:r>
            <a:r>
              <a:rPr sz="1600" spc="0" dirty="0">
                <a:latin typeface="微软雅黑" panose="020B0503020204020204" charset="-122"/>
                <a:cs typeface="微软雅黑" panose="020B0503020204020204" charset="-122"/>
              </a:rPr>
              <a:t>作的生</a:t>
            </a:r>
            <a:r>
              <a:rPr sz="1600" spc="-5" dirty="0">
                <a:latin typeface="微软雅黑" panose="020B0503020204020204" charset="-122"/>
                <a:cs typeface="微软雅黑" panose="020B0503020204020204" charset="-122"/>
              </a:rPr>
              <a:t>产</a:t>
            </a:r>
            <a:r>
              <a:rPr sz="1600" spc="0" dirty="0">
                <a:latin typeface="微软雅黑" panose="020B0503020204020204" charset="-122"/>
                <a:cs typeface="微软雅黑" panose="020B0503020204020204" charset="-122"/>
              </a:rPr>
              <a:t>过</a:t>
            </a:r>
            <a:r>
              <a:rPr sz="1600" spc="-5" dirty="0">
                <a:latin typeface="微软雅黑" panose="020B0503020204020204" charset="-122"/>
                <a:cs typeface="微软雅黑" panose="020B0503020204020204" charset="-122"/>
              </a:rPr>
              <a:t>程</a:t>
            </a:r>
            <a:r>
              <a:rPr sz="1600" spc="5" dirty="0">
                <a:latin typeface="微软雅黑" panose="020B0503020204020204" charset="-122"/>
                <a:cs typeface="微软雅黑" panose="020B0503020204020204" charset="-122"/>
              </a:rPr>
              <a:t>中</a:t>
            </a:r>
            <a:r>
              <a:rPr sz="1600" spc="0" dirty="0">
                <a:latin typeface="微软雅黑" panose="020B0503020204020204" charset="-122"/>
                <a:cs typeface="微软雅黑" panose="020B0503020204020204" charset="-122"/>
              </a:rPr>
              <a:t>，并</a:t>
            </a:r>
            <a:r>
              <a:rPr sz="1600" spc="-5" dirty="0">
                <a:latin typeface="微软雅黑" panose="020B0503020204020204" charset="-122"/>
                <a:cs typeface="微软雅黑" panose="020B0503020204020204" charset="-122"/>
              </a:rPr>
              <a:t>根据 </a:t>
            </a:r>
            <a:r>
              <a:rPr sz="1600" spc="0" dirty="0">
                <a:latin typeface="微软雅黑" panose="020B0503020204020204" charset="-122"/>
                <a:cs typeface="微软雅黑" panose="020B0503020204020204" charset="-122"/>
              </a:rPr>
              <a:t>既</a:t>
            </a:r>
            <a:r>
              <a:rPr sz="1600" spc="-5" dirty="0">
                <a:latin typeface="微软雅黑" panose="020B0503020204020204" charset="-122"/>
                <a:cs typeface="微软雅黑" panose="020B0503020204020204" charset="-122"/>
              </a:rPr>
              <a:t>定</a:t>
            </a:r>
            <a:r>
              <a:rPr sz="1600" spc="0" dirty="0">
                <a:latin typeface="微软雅黑" panose="020B0503020204020204" charset="-122"/>
                <a:cs typeface="微软雅黑" panose="020B0503020204020204" charset="-122"/>
              </a:rPr>
              <a:t>的规则</a:t>
            </a:r>
            <a:r>
              <a:rPr sz="1600" spc="-5" dirty="0">
                <a:latin typeface="微软雅黑" panose="020B0503020204020204" charset="-122"/>
                <a:cs typeface="微软雅黑" panose="020B0503020204020204" charset="-122"/>
              </a:rPr>
              <a:t>自</a:t>
            </a:r>
            <a:r>
              <a:rPr sz="1600" spc="0" dirty="0">
                <a:latin typeface="微软雅黑" panose="020B0503020204020204" charset="-122"/>
                <a:cs typeface="微软雅黑" panose="020B0503020204020204" charset="-122"/>
              </a:rPr>
              <a:t>动</a:t>
            </a:r>
            <a:r>
              <a:rPr sz="1600" spc="-5" dirty="0">
                <a:latin typeface="微软雅黑" panose="020B0503020204020204" charset="-122"/>
                <a:cs typeface="微软雅黑" panose="020B0503020204020204" charset="-122"/>
              </a:rPr>
              <a:t>完</a:t>
            </a:r>
            <a:r>
              <a:rPr sz="1600" spc="0" dirty="0">
                <a:latin typeface="微软雅黑" panose="020B0503020204020204" charset="-122"/>
                <a:cs typeface="微软雅黑" panose="020B0503020204020204" charset="-122"/>
              </a:rPr>
              <a:t>成不同</a:t>
            </a:r>
            <a:r>
              <a:rPr sz="1600" spc="-5" dirty="0">
                <a:latin typeface="微软雅黑" panose="020B0503020204020204" charset="-122"/>
                <a:cs typeface="微软雅黑" panose="020B0503020204020204" charset="-122"/>
              </a:rPr>
              <a:t>条件 </a:t>
            </a:r>
            <a:r>
              <a:rPr sz="1600" spc="0" dirty="0">
                <a:latin typeface="微软雅黑" panose="020B0503020204020204" charset="-122"/>
                <a:cs typeface="微软雅黑" panose="020B0503020204020204" charset="-122"/>
              </a:rPr>
              <a:t>组</a:t>
            </a:r>
            <a:r>
              <a:rPr sz="1600" spc="-5" dirty="0">
                <a:latin typeface="微软雅黑" panose="020B0503020204020204" charset="-122"/>
                <a:cs typeface="微软雅黑" panose="020B0503020204020204" charset="-122"/>
              </a:rPr>
              <a:t>合</a:t>
            </a:r>
            <a:r>
              <a:rPr sz="1600" spc="0" dirty="0">
                <a:latin typeface="微软雅黑" panose="020B0503020204020204" charset="-122"/>
                <a:cs typeface="微软雅黑" panose="020B0503020204020204" charset="-122"/>
              </a:rPr>
              <a:t>下的操</a:t>
            </a:r>
            <a:r>
              <a:rPr sz="1600" dirty="0">
                <a:latin typeface="微软雅黑" panose="020B0503020204020204" charset="-122"/>
                <a:cs typeface="微软雅黑" panose="020B0503020204020204" charset="-122"/>
              </a:rPr>
              <a:t>作</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实</a:t>
            </a:r>
            <a:r>
              <a:rPr sz="1600" spc="0" dirty="0">
                <a:latin typeface="微软雅黑" panose="020B0503020204020204" charset="-122"/>
                <a:cs typeface="微软雅黑" panose="020B0503020204020204" charset="-122"/>
              </a:rPr>
              <a:t>现自动</a:t>
            </a:r>
            <a:r>
              <a:rPr sz="1600" spc="-5" dirty="0">
                <a:latin typeface="微软雅黑" panose="020B0503020204020204" charset="-122"/>
                <a:cs typeface="微软雅黑" panose="020B0503020204020204" charset="-122"/>
              </a:rPr>
              <a:t>化的 </a:t>
            </a:r>
            <a:r>
              <a:rPr sz="1600" spc="0" dirty="0">
                <a:latin typeface="微软雅黑" panose="020B0503020204020204" charset="-122"/>
                <a:cs typeface="微软雅黑" panose="020B0503020204020204" charset="-122"/>
              </a:rPr>
              <a:t>生</a:t>
            </a:r>
            <a:r>
              <a:rPr sz="1600" spc="-5" dirty="0">
                <a:latin typeface="微软雅黑" panose="020B0503020204020204" charset="-122"/>
                <a:cs typeface="微软雅黑" panose="020B0503020204020204" charset="-122"/>
              </a:rPr>
              <a:t>产</a:t>
            </a:r>
            <a:r>
              <a:rPr sz="1600" spc="0" dirty="0">
                <a:latin typeface="微软雅黑" panose="020B0503020204020204" charset="-122"/>
                <a:cs typeface="微软雅黑" panose="020B0503020204020204" charset="-122"/>
              </a:rPr>
              <a:t>过</a:t>
            </a:r>
            <a:r>
              <a:rPr sz="1600" spc="5" dirty="0">
                <a:latin typeface="微软雅黑" panose="020B0503020204020204" charset="-122"/>
                <a:cs typeface="微软雅黑" panose="020B0503020204020204" charset="-122"/>
              </a:rPr>
              <a:t>程</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同</a:t>
            </a:r>
            <a:r>
              <a:rPr sz="1600" spc="0" dirty="0">
                <a:latin typeface="微软雅黑" panose="020B0503020204020204" charset="-122"/>
                <a:cs typeface="微软雅黑" panose="020B0503020204020204" charset="-122"/>
              </a:rPr>
              <a:t>时</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记录生</a:t>
            </a:r>
            <a:r>
              <a:rPr sz="1600" spc="-5" dirty="0">
                <a:latin typeface="微软雅黑" panose="020B0503020204020204" charset="-122"/>
                <a:cs typeface="微软雅黑" panose="020B0503020204020204" charset="-122"/>
              </a:rPr>
              <a:t>产过 </a:t>
            </a:r>
            <a:r>
              <a:rPr sz="1600" spc="0" dirty="0">
                <a:latin typeface="微软雅黑" panose="020B0503020204020204" charset="-122"/>
                <a:cs typeface="微软雅黑" panose="020B0503020204020204" charset="-122"/>
              </a:rPr>
              <a:t>程</a:t>
            </a:r>
            <a:r>
              <a:rPr sz="1600" spc="-5" dirty="0">
                <a:latin typeface="微软雅黑" panose="020B0503020204020204" charset="-122"/>
                <a:cs typeface="微软雅黑" panose="020B0503020204020204" charset="-122"/>
              </a:rPr>
              <a:t>中</a:t>
            </a:r>
            <a:r>
              <a:rPr sz="1600" spc="0" dirty="0">
                <a:latin typeface="微软雅黑" panose="020B0503020204020204" charset="-122"/>
                <a:cs typeface="微软雅黑" panose="020B0503020204020204" charset="-122"/>
              </a:rPr>
              <a:t>的各类</a:t>
            </a:r>
            <a:r>
              <a:rPr sz="1600" spc="-5"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据</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为后续</a:t>
            </a:r>
            <a:r>
              <a:rPr sz="1600" spc="-5" dirty="0">
                <a:latin typeface="微软雅黑" panose="020B0503020204020204" charset="-122"/>
                <a:cs typeface="微软雅黑" panose="020B0503020204020204" charset="-122"/>
              </a:rPr>
              <a:t>的分 </a:t>
            </a:r>
            <a:r>
              <a:rPr sz="1600" spc="-10" dirty="0">
                <a:latin typeface="微软雅黑" panose="020B0503020204020204" charset="-122"/>
                <a:cs typeface="微软雅黑" panose="020B0503020204020204" charset="-122"/>
              </a:rPr>
              <a:t>析和优化提供可靠的依</a:t>
            </a:r>
            <a:r>
              <a:rPr sz="1600" spc="-5" dirty="0">
                <a:latin typeface="微软雅黑" panose="020B0503020204020204" charset="-122"/>
                <a:cs typeface="微软雅黑" panose="020B0503020204020204" charset="-122"/>
              </a:rPr>
              <a:t>据。</a:t>
            </a:r>
            <a:endParaRPr sz="1600">
              <a:latin typeface="微软雅黑" panose="020B0503020204020204" charset="-122"/>
              <a:cs typeface="微软雅黑" panose="020B0503020204020204" charset="-122"/>
            </a:endParaRPr>
          </a:p>
        </p:txBody>
      </p:sp>
      <p:sp>
        <p:nvSpPr>
          <p:cNvPr id="3" name="object 3"/>
          <p:cNvSpPr/>
          <p:nvPr/>
        </p:nvSpPr>
        <p:spPr>
          <a:xfrm>
            <a:off x="4221479" y="2133599"/>
            <a:ext cx="7339584" cy="3703320"/>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title"/>
          </p:nvPr>
        </p:nvSpPr>
        <p:spPr>
          <a:xfrm>
            <a:off x="2950210" y="1174750"/>
            <a:ext cx="6854190"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-（2）</a:t>
            </a:r>
            <a:r>
              <a:rPr spc="-15" dirty="0"/>
              <a:t>智</a:t>
            </a:r>
            <a:r>
              <a:rPr dirty="0"/>
              <a:t>能制造</a:t>
            </a:r>
            <a:endParaRPr sz="3200"/>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457705" y="1240663"/>
            <a:ext cx="9279255" cy="2830195"/>
          </a:xfrm>
          <a:prstGeom prst="rect">
            <a:avLst/>
          </a:prstGeom>
        </p:spPr>
        <p:txBody>
          <a:bodyPr vert="horz" wrap="square" lIns="0" tIns="0" rIns="0" bIns="0" rtlCol="0">
            <a:spAutoFit/>
          </a:bodyPr>
          <a:lstStyle/>
          <a:p>
            <a:pPr marL="706120" indent="-273050">
              <a:buFontTx/>
              <a:buAutoNum type="arabicPeriod"/>
              <a:tabLst>
                <a:tab pos="706755" algn="l"/>
              </a:tabLst>
            </a:pPr>
            <a:r>
              <a:rPr sz="1600" spc="15" dirty="0">
                <a:solidFill>
                  <a:prstClr val="black"/>
                </a:solidFill>
                <a:latin typeface="微软雅黑" panose="020B0503020204020204" charset="-122"/>
                <a:cs typeface="微软雅黑" panose="020B0503020204020204" charset="-122"/>
              </a:rPr>
              <a:t>请参考</a:t>
            </a:r>
            <a:r>
              <a:rPr sz="1600" spc="2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任务的实操步</a:t>
            </a:r>
            <a:r>
              <a:rPr sz="1600" spc="30" dirty="0">
                <a:solidFill>
                  <a:prstClr val="black"/>
                </a:solidFill>
                <a:latin typeface="微软雅黑" panose="020B0503020204020204" charset="-122"/>
                <a:cs typeface="微软雅黑" panose="020B0503020204020204" charset="-122"/>
              </a:rPr>
              <a:t>骤</a:t>
            </a:r>
            <a:r>
              <a:rPr sz="1600" spc="15" dirty="0">
                <a:solidFill>
                  <a:prstClr val="black"/>
                </a:solidFill>
                <a:latin typeface="微软雅黑" panose="020B0503020204020204" charset="-122"/>
                <a:cs typeface="微软雅黑" panose="020B0503020204020204" charset="-122"/>
              </a:rPr>
              <a:t>，在本项目任务一课后练习中创建</a:t>
            </a:r>
            <a:r>
              <a:rPr sz="1600" spc="2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“工业机器人模</a:t>
            </a:r>
            <a:r>
              <a:rPr sz="1600" spc="20"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02-</a:t>
            </a:r>
            <a:r>
              <a:rPr sz="1600" spc="15"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spc="15" dirty="0">
                <a:solidFill>
                  <a:prstClr val="black"/>
                </a:solidFill>
                <a:latin typeface="微软雅黑" panose="020B0503020204020204" charset="-122"/>
                <a:cs typeface="微软雅黑" panose="020B0503020204020204" charset="-122"/>
              </a:rPr>
              <a:t>”中补</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充报警及规则配</a:t>
            </a:r>
            <a:r>
              <a:rPr sz="1600" spc="-2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，更新发布后在</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应的</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器人</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例02</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中验</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704850" indent="-271780">
              <a:spcBef>
                <a:spcPts val="955"/>
              </a:spcBef>
              <a:buFontTx/>
              <a:buAutoNum type="arabicPeriod" startAt="2"/>
              <a:tabLst>
                <a:tab pos="704850" algn="l"/>
              </a:tabLst>
            </a:pPr>
            <a:r>
              <a:rPr sz="1600" dirty="0">
                <a:solidFill>
                  <a:prstClr val="black"/>
                </a:solidFill>
                <a:latin typeface="微软雅黑" panose="020B0503020204020204" charset="-122"/>
                <a:cs typeface="微软雅黑" panose="020B0503020204020204" charset="-122"/>
              </a:rPr>
              <a:t>当智</a:t>
            </a:r>
            <a:r>
              <a:rPr sz="1600" spc="-5" dirty="0">
                <a:solidFill>
                  <a:prstClr val="black"/>
                </a:solidFill>
                <a:latin typeface="微软雅黑" panose="020B0503020204020204" charset="-122"/>
                <a:cs typeface="微软雅黑" panose="020B0503020204020204" charset="-122"/>
              </a:rPr>
              <a:t>能</a:t>
            </a:r>
            <a:r>
              <a:rPr sz="1600" dirty="0">
                <a:solidFill>
                  <a:prstClr val="black"/>
                </a:solidFill>
                <a:latin typeface="微软雅黑" panose="020B0503020204020204" charset="-122"/>
                <a:cs typeface="微软雅黑" panose="020B0503020204020204" charset="-122"/>
              </a:rPr>
              <a:t>电</a:t>
            </a:r>
            <a:r>
              <a:rPr sz="1600" spc="-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出现故</a:t>
            </a:r>
            <a:r>
              <a:rPr sz="1600" spc="-5" dirty="0">
                <a:solidFill>
                  <a:prstClr val="black"/>
                </a:solidFill>
                <a:latin typeface="微软雅黑" panose="020B0503020204020204" charset="-122"/>
                <a:cs typeface="微软雅黑" panose="020B0503020204020204" charset="-122"/>
              </a:rPr>
              <a:t>障</a:t>
            </a:r>
            <a:r>
              <a:rPr sz="1600" dirty="0">
                <a:solidFill>
                  <a:prstClr val="black"/>
                </a:solidFill>
                <a:latin typeface="微软雅黑" panose="020B0503020204020204" charset="-122"/>
                <a:cs typeface="微软雅黑" panose="020B0503020204020204" charset="-122"/>
              </a:rPr>
              <a:t>等异</a:t>
            </a:r>
            <a:r>
              <a:rPr sz="1600" spc="-5" dirty="0">
                <a:solidFill>
                  <a:prstClr val="black"/>
                </a:solidFill>
                <a:latin typeface="微软雅黑" panose="020B0503020204020204" charset="-122"/>
                <a:cs typeface="微软雅黑" panose="020B0503020204020204" charset="-122"/>
              </a:rPr>
              <a:t>常</a:t>
            </a:r>
            <a:r>
              <a:rPr sz="1600" dirty="0">
                <a:solidFill>
                  <a:prstClr val="black"/>
                </a:solidFill>
                <a:latin typeface="微软雅黑" panose="020B0503020204020204" charset="-122"/>
                <a:cs typeface="微软雅黑" panose="020B0503020204020204" charset="-122"/>
              </a:rPr>
              <a:t>状态</a:t>
            </a:r>
            <a:r>
              <a:rPr sz="1600" spc="10"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也可</a:t>
            </a:r>
            <a:r>
              <a:rPr sz="1600" spc="-5" dirty="0">
                <a:solidFill>
                  <a:prstClr val="black"/>
                </a:solidFill>
                <a:latin typeface="微软雅黑" panose="020B0503020204020204" charset="-122"/>
                <a:cs typeface="微软雅黑" panose="020B0503020204020204" charset="-122"/>
              </a:rPr>
              <a:t>以</a:t>
            </a:r>
            <a:r>
              <a:rPr sz="1600" dirty="0">
                <a:solidFill>
                  <a:prstClr val="black"/>
                </a:solidFill>
                <a:latin typeface="微软雅黑" panose="020B0503020204020204" charset="-122"/>
                <a:cs typeface="微软雅黑" panose="020B0503020204020204" charset="-122"/>
              </a:rPr>
              <a:t>通过配</a:t>
            </a:r>
            <a:r>
              <a:rPr sz="1600" spc="-5" dirty="0">
                <a:solidFill>
                  <a:prstClr val="black"/>
                </a:solidFill>
                <a:latin typeface="微软雅黑" panose="020B0503020204020204" charset="-122"/>
                <a:cs typeface="微软雅黑" panose="020B0503020204020204" charset="-122"/>
              </a:rPr>
              <a:t>置</a:t>
            </a:r>
            <a:r>
              <a:rPr sz="1600" dirty="0">
                <a:solidFill>
                  <a:prstClr val="black"/>
                </a:solidFill>
                <a:latin typeface="微软雅黑" panose="020B0503020204020204" charset="-122"/>
                <a:cs typeface="微软雅黑" panose="020B0503020204020204" charset="-122"/>
              </a:rPr>
              <a:t>报警</a:t>
            </a:r>
            <a:r>
              <a:rPr sz="1600" spc="-5" dirty="0">
                <a:solidFill>
                  <a:prstClr val="black"/>
                </a:solidFill>
                <a:latin typeface="微软雅黑" panose="020B0503020204020204" charset="-122"/>
                <a:cs typeface="微软雅黑" panose="020B0503020204020204" charset="-122"/>
              </a:rPr>
              <a:t>规</a:t>
            </a:r>
            <a:r>
              <a:rPr sz="1600" spc="10" dirty="0">
                <a:solidFill>
                  <a:prstClr val="black"/>
                </a:solidFill>
                <a:latin typeface="微软雅黑" panose="020B0503020204020204" charset="-122"/>
                <a:cs typeface="微软雅黑" panose="020B0503020204020204" charset="-122"/>
              </a:rPr>
              <a:t>则</a:t>
            </a:r>
            <a:r>
              <a:rPr sz="1600" dirty="0">
                <a:solidFill>
                  <a:prstClr val="black"/>
                </a:solidFill>
                <a:latin typeface="微软雅黑" panose="020B0503020204020204" charset="-122"/>
                <a:cs typeface="微软雅黑" panose="020B0503020204020204" charset="-122"/>
              </a:rPr>
              <a:t>，利</a:t>
            </a:r>
            <a:r>
              <a:rPr sz="1600" spc="-5"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数字</a:t>
            </a:r>
            <a:r>
              <a:rPr sz="1600" spc="-5" dirty="0">
                <a:solidFill>
                  <a:prstClr val="black"/>
                </a:solidFill>
                <a:latin typeface="微软雅黑" panose="020B0503020204020204" charset="-122"/>
                <a:cs typeface="微软雅黑" panose="020B0503020204020204" charset="-122"/>
              </a:rPr>
              <a:t>孪</a:t>
            </a:r>
            <a:r>
              <a:rPr sz="1600" dirty="0">
                <a:solidFill>
                  <a:prstClr val="black"/>
                </a:solidFill>
                <a:latin typeface="微软雅黑" panose="020B0503020204020204" charset="-122"/>
                <a:cs typeface="微软雅黑" panose="020B0503020204020204" charset="-122"/>
              </a:rPr>
              <a:t>生技</a:t>
            </a:r>
            <a:r>
              <a:rPr sz="1600" spc="5" dirty="0">
                <a:solidFill>
                  <a:prstClr val="black"/>
                </a:solidFill>
                <a:latin typeface="微软雅黑" panose="020B0503020204020204" charset="-122"/>
                <a:cs typeface="微软雅黑" panose="020B0503020204020204" charset="-122"/>
              </a:rPr>
              <a:t>术</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在工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互</a:t>
            </a:r>
            <a:r>
              <a:rPr sz="1600" spc="-5" dirty="0">
                <a:solidFill>
                  <a:prstClr val="black"/>
                </a:solidFill>
                <a:latin typeface="微软雅黑" panose="020B0503020204020204" charset="-122"/>
                <a:cs typeface="微软雅黑" panose="020B0503020204020204" charset="-122"/>
              </a:rPr>
              <a:t>联</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5" dirty="0">
                <a:solidFill>
                  <a:prstClr val="black"/>
                </a:solidFill>
                <a:latin typeface="微软雅黑" panose="020B0503020204020204" charset="-122"/>
                <a:cs typeface="微软雅黑" panose="020B0503020204020204" charset="-122"/>
              </a:rPr>
              <a:t>网平台及时触发故障等异常报警提</a:t>
            </a:r>
            <a:r>
              <a:rPr sz="1600" spc="-25" dirty="0">
                <a:solidFill>
                  <a:prstClr val="black"/>
                </a:solidFill>
                <a:latin typeface="微软雅黑" panose="020B0503020204020204" charset="-122"/>
                <a:cs typeface="微软雅黑" panose="020B0503020204020204" charset="-122"/>
              </a:rPr>
              <a:t>醒</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从</a:t>
            </a:r>
            <a:r>
              <a:rPr sz="1600" dirty="0">
                <a:solidFill>
                  <a:prstClr val="black"/>
                </a:solidFill>
                <a:latin typeface="微软雅黑" panose="020B0503020204020204" charset="-122"/>
                <a:cs typeface="微软雅黑" panose="020B0503020204020204" charset="-122"/>
              </a:rPr>
              <a:t>而</a:t>
            </a:r>
            <a:r>
              <a:rPr sz="1600" spc="-5" dirty="0">
                <a:solidFill>
                  <a:prstClr val="black"/>
                </a:solidFill>
                <a:latin typeface="微软雅黑" panose="020B0503020204020204" charset="-122"/>
                <a:cs typeface="微软雅黑" panose="020B0503020204020204" charset="-122"/>
              </a:rPr>
              <a:t>提</a:t>
            </a:r>
            <a:r>
              <a:rPr sz="1600" spc="-10" dirty="0">
                <a:solidFill>
                  <a:prstClr val="black"/>
                </a:solidFill>
                <a:latin typeface="微软雅黑" panose="020B0503020204020204" charset="-122"/>
                <a:cs typeface="微软雅黑" panose="020B0503020204020204" charset="-122"/>
              </a:rPr>
              <a:t>高</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运</a:t>
            </a:r>
            <a:r>
              <a:rPr sz="1600" dirty="0">
                <a:solidFill>
                  <a:prstClr val="black"/>
                </a:solidFill>
                <a:latin typeface="微软雅黑" panose="020B0503020204020204" charset="-122"/>
                <a:cs typeface="微软雅黑" panose="020B0503020204020204" charset="-122"/>
              </a:rPr>
              <a:t>维</a:t>
            </a:r>
            <a:r>
              <a:rPr sz="1600" spc="-5" dirty="0">
                <a:solidFill>
                  <a:prstClr val="black"/>
                </a:solidFill>
                <a:latin typeface="微软雅黑" panose="020B0503020204020204" charset="-122"/>
                <a:cs typeface="微软雅黑" panose="020B0503020204020204" charset="-122"/>
              </a:rPr>
              <a:t>效</a:t>
            </a:r>
            <a:r>
              <a:rPr sz="1600" dirty="0">
                <a:solidFill>
                  <a:prstClr val="black"/>
                </a:solidFill>
                <a:latin typeface="微软雅黑" panose="020B0503020204020204" charset="-122"/>
                <a:cs typeface="微软雅黑" panose="020B0503020204020204" charset="-122"/>
              </a:rPr>
              <a:t>率</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6985" indent="420370">
              <a:lnSpc>
                <a:spcPct val="150000"/>
              </a:lnSpc>
            </a:pPr>
            <a:r>
              <a:rPr sz="1600" spc="25" dirty="0">
                <a:solidFill>
                  <a:prstClr val="black"/>
                </a:solidFill>
                <a:latin typeface="微软雅黑" panose="020B0503020204020204" charset="-122"/>
                <a:cs typeface="微软雅黑" panose="020B0503020204020204" charset="-122"/>
              </a:rPr>
              <a:t>请参考本</a:t>
            </a:r>
            <a:r>
              <a:rPr sz="1600" spc="35" dirty="0">
                <a:solidFill>
                  <a:prstClr val="black"/>
                </a:solidFill>
                <a:latin typeface="微软雅黑" panose="020B0503020204020204" charset="-122"/>
                <a:cs typeface="微软雅黑" panose="020B0503020204020204" charset="-122"/>
              </a:rPr>
              <a:t>任</a:t>
            </a:r>
            <a:r>
              <a:rPr sz="1600" spc="25" dirty="0">
                <a:solidFill>
                  <a:prstClr val="black"/>
                </a:solidFill>
                <a:latin typeface="微软雅黑" panose="020B0503020204020204" charset="-122"/>
                <a:cs typeface="微软雅黑" panose="020B0503020204020204" charset="-122"/>
              </a:rPr>
              <a:t>务的实操步</a:t>
            </a:r>
            <a:r>
              <a:rPr sz="1600" spc="35" dirty="0">
                <a:solidFill>
                  <a:prstClr val="black"/>
                </a:solidFill>
                <a:latin typeface="微软雅黑" panose="020B0503020204020204" charset="-122"/>
                <a:cs typeface="微软雅黑" panose="020B0503020204020204" charset="-122"/>
              </a:rPr>
              <a:t>骤，</a:t>
            </a:r>
            <a:r>
              <a:rPr sz="1600" spc="25" dirty="0">
                <a:solidFill>
                  <a:prstClr val="black"/>
                </a:solidFill>
                <a:latin typeface="微软雅黑" panose="020B0503020204020204" charset="-122"/>
                <a:cs typeface="微软雅黑" panose="020B0503020204020204" charset="-122"/>
              </a:rPr>
              <a:t>在本项目任务</a:t>
            </a:r>
            <a:r>
              <a:rPr sz="1600" spc="35" dirty="0">
                <a:solidFill>
                  <a:prstClr val="black"/>
                </a:solidFill>
                <a:latin typeface="微软雅黑" panose="020B0503020204020204" charset="-122"/>
                <a:cs typeface="微软雅黑" panose="020B0503020204020204" charset="-122"/>
              </a:rPr>
              <a:t>一</a:t>
            </a:r>
            <a:r>
              <a:rPr sz="1600" spc="25" dirty="0">
                <a:solidFill>
                  <a:prstClr val="black"/>
                </a:solidFill>
                <a:latin typeface="微软雅黑" panose="020B0503020204020204" charset="-122"/>
                <a:cs typeface="微软雅黑" panose="020B0503020204020204" charset="-122"/>
              </a:rPr>
              <a:t>课后练习中创</a:t>
            </a:r>
            <a:r>
              <a:rPr sz="1600" spc="35" dirty="0">
                <a:solidFill>
                  <a:prstClr val="black"/>
                </a:solidFill>
                <a:latin typeface="微软雅黑" panose="020B0503020204020204" charset="-122"/>
                <a:cs typeface="微软雅黑" panose="020B0503020204020204" charset="-122"/>
              </a:rPr>
              <a:t>建</a:t>
            </a:r>
            <a:r>
              <a:rPr sz="1600" spc="45"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“智能电表</a:t>
            </a:r>
            <a:r>
              <a:rPr sz="1600" spc="-5" dirty="0">
                <a:solidFill>
                  <a:prstClr val="black"/>
                </a:solidFill>
                <a:latin typeface="微软雅黑" panose="020B0503020204020204" charset="-122"/>
                <a:cs typeface="微软雅黑" panose="020B0503020204020204" charset="-122"/>
              </a:rPr>
              <a:t>0</a:t>
            </a:r>
            <a:r>
              <a:rPr sz="1600" dirty="0">
                <a:solidFill>
                  <a:prstClr val="black"/>
                </a:solidFill>
                <a:latin typeface="微软雅黑" panose="020B0503020204020204" charset="-122"/>
                <a:cs typeface="微软雅黑" panose="020B0503020204020204" charset="-122"/>
              </a:rPr>
              <a:t>1</a:t>
            </a:r>
            <a:r>
              <a:rPr sz="1600" spc="3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姓名”模型中</a:t>
            </a:r>
            <a:r>
              <a:rPr sz="1600" spc="10" dirty="0">
                <a:solidFill>
                  <a:prstClr val="black"/>
                </a:solidFill>
                <a:latin typeface="微软雅黑" panose="020B0503020204020204" charset="-122"/>
                <a:cs typeface="微软雅黑" panose="020B0503020204020204" charset="-122"/>
              </a:rPr>
              <a:t>补</a:t>
            </a:r>
            <a:r>
              <a:rPr sz="1600" spc="25" dirty="0">
                <a:solidFill>
                  <a:prstClr val="black"/>
                </a:solidFill>
                <a:latin typeface="微软雅黑" panose="020B0503020204020204" charset="-122"/>
                <a:cs typeface="微软雅黑" panose="020B0503020204020204" charset="-122"/>
              </a:rPr>
              <a:t>充</a:t>
            </a:r>
            <a:r>
              <a:rPr sz="1600" spc="-5" dirty="0">
                <a:solidFill>
                  <a:prstClr val="black"/>
                </a:solidFill>
                <a:latin typeface="微软雅黑" panose="020B0503020204020204" charset="-122"/>
                <a:cs typeface="微软雅黑" panose="020B0503020204020204" charset="-122"/>
              </a:rPr>
              <a:t>报 警及规则配</a:t>
            </a:r>
            <a:r>
              <a:rPr sz="1600" spc="-15"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，并在电表实例中验</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报警</a:t>
            </a:r>
            <a:r>
              <a:rPr sz="1600"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置是</a:t>
            </a:r>
            <a:r>
              <a:rPr sz="1600" dirty="0">
                <a:solidFill>
                  <a:prstClr val="black"/>
                </a:solidFill>
                <a:latin typeface="微软雅黑" panose="020B0503020204020204" charset="-122"/>
                <a:cs typeface="微软雅黑" panose="020B0503020204020204" charset="-122"/>
              </a:rPr>
              <a:t>否</a:t>
            </a:r>
            <a:r>
              <a:rPr sz="1600" spc="-5" dirty="0">
                <a:solidFill>
                  <a:prstClr val="black"/>
                </a:solidFill>
                <a:latin typeface="微软雅黑" panose="020B0503020204020204" charset="-122"/>
                <a:cs typeface="微软雅黑" panose="020B0503020204020204" charset="-122"/>
              </a:rPr>
              <a:t>成</a:t>
            </a:r>
            <a:r>
              <a:rPr sz="1600" dirty="0">
                <a:solidFill>
                  <a:prstClr val="black"/>
                </a:solidFill>
                <a:latin typeface="微软雅黑" panose="020B0503020204020204" charset="-122"/>
                <a:cs typeface="微软雅黑" panose="020B0503020204020204" charset="-122"/>
              </a:rPr>
              <a:t>功</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5" dirty="0">
                <a:solidFill>
                  <a:prstClr val="black"/>
                </a:solidFill>
                <a:latin typeface="微软雅黑" panose="020B0503020204020204" charset="-122"/>
                <a:cs typeface="微软雅黑" panose="020B0503020204020204" charset="-122"/>
              </a:rPr>
              <a:t>1）参考表</a:t>
            </a:r>
            <a:r>
              <a:rPr sz="1600" spc="-10" dirty="0">
                <a:solidFill>
                  <a:prstClr val="black"/>
                </a:solidFill>
                <a:latin typeface="微软雅黑" panose="020B0503020204020204" charset="-122"/>
                <a:cs typeface="微软雅黑" panose="020B0503020204020204" charset="-122"/>
              </a:rPr>
              <a:t>3</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3</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，在电表物模型中补充报警配置</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并“</a:t>
            </a:r>
            <a:r>
              <a:rPr sz="1600" dirty="0">
                <a:solidFill>
                  <a:prstClr val="black"/>
                </a:solidFill>
                <a:latin typeface="微软雅黑" panose="020B0503020204020204" charset="-122"/>
                <a:cs typeface="微软雅黑" panose="020B0503020204020204" charset="-122"/>
              </a:rPr>
              <a:t>更</a:t>
            </a:r>
            <a:r>
              <a:rPr sz="1600" spc="-5" dirty="0">
                <a:solidFill>
                  <a:prstClr val="black"/>
                </a:solidFill>
                <a:latin typeface="微软雅黑" panose="020B0503020204020204" charset="-122"/>
                <a:cs typeface="微软雅黑" panose="020B0503020204020204" charset="-122"/>
              </a:rPr>
              <a:t>新发</a:t>
            </a:r>
            <a:r>
              <a:rPr sz="1600" dirty="0">
                <a:solidFill>
                  <a:prstClr val="black"/>
                </a:solidFill>
                <a:latin typeface="微软雅黑" panose="020B0503020204020204" charset="-122"/>
                <a:cs typeface="微软雅黑" panose="020B0503020204020204" charset="-122"/>
              </a:rPr>
              <a:t>布</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10" dirty="0">
                <a:solidFill>
                  <a:prstClr val="black"/>
                </a:solidFill>
                <a:cs typeface="Calibri" panose="020F0502020204030204"/>
              </a:rPr>
              <a:t>2</a:t>
            </a:r>
            <a:r>
              <a:rPr sz="1600" spc="-5" dirty="0">
                <a:solidFill>
                  <a:prstClr val="black"/>
                </a:solidFill>
                <a:latin typeface="微软雅黑" panose="020B0503020204020204" charset="-122"/>
                <a:cs typeface="微软雅黑" panose="020B0503020204020204" charset="-122"/>
              </a:rPr>
              <a:t>）在电表物实例的报警页面验</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配置</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功，</a:t>
            </a:r>
            <a:r>
              <a:rPr sz="1600" dirty="0">
                <a:solidFill>
                  <a:prstClr val="black"/>
                </a:solidFill>
                <a:latin typeface="微软雅黑" panose="020B0503020204020204" charset="-122"/>
                <a:cs typeface="微软雅黑" panose="020B0503020204020204" charset="-122"/>
              </a:rPr>
              <a:t>有</a:t>
            </a:r>
            <a:r>
              <a:rPr sz="1600" spc="-5" dirty="0">
                <a:solidFill>
                  <a:prstClr val="black"/>
                </a:solidFill>
                <a:latin typeface="微软雅黑" panose="020B0503020204020204" charset="-122"/>
                <a:cs typeface="微软雅黑" panose="020B0503020204020204" charset="-122"/>
              </a:rPr>
              <a:t>报警</a:t>
            </a:r>
            <a:r>
              <a:rPr sz="1600" dirty="0">
                <a:solidFill>
                  <a:prstClr val="black"/>
                </a:solidFill>
                <a:latin typeface="微软雅黑" panose="020B0503020204020204" charset="-122"/>
                <a:cs typeface="微软雅黑" panose="020B0503020204020204" charset="-122"/>
              </a:rPr>
              <a:t>消</a:t>
            </a:r>
            <a:r>
              <a:rPr sz="1600" spc="-5" dirty="0">
                <a:solidFill>
                  <a:prstClr val="black"/>
                </a:solidFill>
                <a:latin typeface="微软雅黑" panose="020B0503020204020204" charset="-122"/>
                <a:cs typeface="微软雅黑" panose="020B0503020204020204" charset="-122"/>
              </a:rPr>
              <a:t>息触</a:t>
            </a:r>
            <a:r>
              <a:rPr sz="1600" spc="5" dirty="0">
                <a:solidFill>
                  <a:prstClr val="black"/>
                </a:solidFill>
                <a:latin typeface="微软雅黑" panose="020B0503020204020204" charset="-122"/>
                <a:cs typeface="微软雅黑" panose="020B0503020204020204" charset="-122"/>
              </a:rPr>
              <a:t>发</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372488" y="4413884"/>
          <a:ext cx="9433431" cy="1399399"/>
        </p:xfrm>
        <a:graphic>
          <a:graphicData uri="http://schemas.openxmlformats.org/drawingml/2006/table">
            <a:tbl>
              <a:tblPr firstRow="1" bandRow="1">
                <a:tableStyleId>{2D5ABB26-0587-4C30-8999-92F81FD0307C}</a:tableStyleId>
              </a:tblPr>
              <a:tblGrid>
                <a:gridCol w="1843278"/>
                <a:gridCol w="1203833"/>
                <a:gridCol w="1553972"/>
                <a:gridCol w="841755"/>
                <a:gridCol w="2190749"/>
                <a:gridCol w="1799844"/>
              </a:tblGrid>
              <a:tr h="808354">
                <a:tc>
                  <a:txBody>
                    <a:bodyPr/>
                    <a:lstStyle/>
                    <a:p>
                      <a:pPr>
                        <a:lnSpc>
                          <a:spcPct val="100000"/>
                        </a:lnSpc>
                      </a:pPr>
                      <a:endParaRPr sz="1800">
                        <a:latin typeface="Times New Roman" panose="02020603050405020304"/>
                        <a:cs typeface="Times New Roman" panose="02020603050405020304"/>
                      </a:endParaRPr>
                    </a:p>
                    <a:p>
                      <a:pPr marL="1905" algn="ctr">
                        <a:lnSpc>
                          <a:spcPct val="100000"/>
                        </a:lnSpc>
                      </a:pPr>
                      <a:r>
                        <a:rPr sz="1600" b="1" dirty="0">
                          <a:solidFill>
                            <a:srgbClr val="FFFFFF"/>
                          </a:solidFill>
                          <a:latin typeface="微软雅黑" panose="020B0503020204020204" charset="-122"/>
                          <a:cs typeface="微软雅黑" panose="020B0503020204020204" charset="-122"/>
                        </a:rPr>
                        <a:t>报警ID</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1800">
                        <a:latin typeface="Times New Roman" panose="02020603050405020304"/>
                        <a:cs typeface="Times New Roman" panose="02020603050405020304"/>
                      </a:endParaRPr>
                    </a:p>
                    <a:p>
                      <a:pPr algn="ctr">
                        <a:lnSpc>
                          <a:spcPct val="100000"/>
                        </a:lnSpc>
                      </a:pPr>
                      <a:r>
                        <a:rPr sz="1600" b="1" dirty="0">
                          <a:solidFill>
                            <a:srgbClr val="FFFFFF"/>
                          </a:solidFill>
                          <a:latin typeface="微软雅黑" panose="020B0503020204020204" charset="-122"/>
                          <a:cs typeface="微软雅黑" panose="020B0503020204020204" charset="-122"/>
                        </a:rPr>
                        <a:t>报警名称</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1800">
                        <a:latin typeface="Times New Roman" panose="02020603050405020304"/>
                        <a:cs typeface="Times New Roman" panose="02020603050405020304"/>
                      </a:endParaRPr>
                    </a:p>
                    <a:p>
                      <a:pPr marL="1270" algn="ctr">
                        <a:lnSpc>
                          <a:spcPct val="100000"/>
                        </a:lnSpc>
                      </a:pPr>
                      <a:r>
                        <a:rPr sz="1600" b="1" dirty="0">
                          <a:solidFill>
                            <a:srgbClr val="FFFFFF"/>
                          </a:solidFill>
                          <a:latin typeface="微软雅黑" panose="020B0503020204020204" charset="-122"/>
                          <a:cs typeface="微软雅黑" panose="020B0503020204020204" charset="-122"/>
                        </a:rPr>
                        <a:t>描述</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211455">
                        <a:lnSpc>
                          <a:spcPct val="100000"/>
                        </a:lnSpc>
                        <a:spcBef>
                          <a:spcPts val="1015"/>
                        </a:spcBef>
                      </a:pPr>
                      <a:r>
                        <a:rPr sz="1600" b="1" dirty="0">
                          <a:solidFill>
                            <a:srgbClr val="FFFFFF"/>
                          </a:solidFill>
                          <a:latin typeface="微软雅黑" panose="020B0503020204020204" charset="-122"/>
                          <a:cs typeface="微软雅黑" panose="020B0503020204020204" charset="-122"/>
                        </a:rPr>
                        <a:t>报警</a:t>
                      </a:r>
                      <a:endParaRPr sz="1600">
                        <a:latin typeface="微软雅黑" panose="020B0503020204020204" charset="-122"/>
                        <a:cs typeface="微软雅黑" panose="020B0503020204020204" charset="-122"/>
                      </a:endParaRPr>
                    </a:p>
                    <a:p>
                      <a:pPr marL="211455">
                        <a:lnSpc>
                          <a:spcPct val="100000"/>
                        </a:lnSpc>
                        <a:spcBef>
                          <a:spcPts val="190"/>
                        </a:spcBef>
                      </a:pPr>
                      <a:r>
                        <a:rPr sz="1600" b="1" spc="-5" dirty="0">
                          <a:solidFill>
                            <a:srgbClr val="FFFFFF"/>
                          </a:solidFill>
                          <a:latin typeface="微软雅黑" panose="020B0503020204020204" charset="-122"/>
                          <a:cs typeface="微软雅黑" panose="020B0503020204020204" charset="-122"/>
                        </a:rPr>
                        <a:t>级别</a:t>
                      </a:r>
                      <a:endParaRPr sz="1600">
                        <a:latin typeface="微软雅黑" panose="020B0503020204020204" charset="-122"/>
                        <a:cs typeface="微软雅黑" panose="020B0503020204020204" charset="-122"/>
                      </a:endParaRPr>
                    </a:p>
                  </a:txBody>
                  <a:tcPr marL="0" marR="0" marT="128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pPr>
                      <a:endParaRPr sz="1800">
                        <a:latin typeface="Times New Roman" panose="02020603050405020304"/>
                        <a:cs typeface="Times New Roman" panose="02020603050405020304"/>
                      </a:endParaRPr>
                    </a:p>
                    <a:p>
                      <a:pPr marL="4445" algn="ctr">
                        <a:lnSpc>
                          <a:spcPct val="100000"/>
                        </a:lnSpc>
                      </a:pPr>
                      <a:r>
                        <a:rPr sz="1600" b="1" dirty="0">
                          <a:solidFill>
                            <a:srgbClr val="FFFFFF"/>
                          </a:solidFill>
                          <a:latin typeface="微软雅黑" panose="020B0503020204020204" charset="-122"/>
                          <a:cs typeface="微软雅黑" panose="020B0503020204020204" charset="-122"/>
                        </a:rPr>
                        <a:t>设置报警触发规则</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70" algn="ctr">
                        <a:lnSpc>
                          <a:spcPct val="100000"/>
                        </a:lnSpc>
                        <a:spcBef>
                          <a:spcPts val="1015"/>
                        </a:spcBef>
                      </a:pPr>
                      <a:r>
                        <a:rPr sz="1600" b="1" dirty="0">
                          <a:solidFill>
                            <a:srgbClr val="FFFFFF"/>
                          </a:solidFill>
                          <a:latin typeface="微软雅黑" panose="020B0503020204020204" charset="-122"/>
                          <a:cs typeface="微软雅黑" panose="020B0503020204020204" charset="-122"/>
                        </a:rPr>
                        <a:t>与报警同时上报</a:t>
                      </a:r>
                      <a:endParaRPr sz="1600">
                        <a:latin typeface="微软雅黑" panose="020B0503020204020204" charset="-122"/>
                        <a:cs typeface="微软雅黑" panose="020B0503020204020204" charset="-122"/>
                      </a:endParaRPr>
                    </a:p>
                    <a:p>
                      <a:pPr marL="2540" algn="ctr">
                        <a:lnSpc>
                          <a:spcPct val="100000"/>
                        </a:lnSpc>
                        <a:spcBef>
                          <a:spcPts val="190"/>
                        </a:spcBef>
                      </a:pPr>
                      <a:r>
                        <a:rPr sz="1600" b="1" spc="-5" dirty="0">
                          <a:solidFill>
                            <a:srgbClr val="FFFFFF"/>
                          </a:solidFill>
                          <a:latin typeface="微软雅黑" panose="020B0503020204020204" charset="-122"/>
                          <a:cs typeface="微软雅黑" panose="020B0503020204020204" charset="-122"/>
                        </a:rPr>
                        <a:t>的属性值</a:t>
                      </a:r>
                      <a:endParaRPr sz="1600">
                        <a:latin typeface="微软雅黑" panose="020B0503020204020204" charset="-122"/>
                        <a:cs typeface="微软雅黑" panose="020B0503020204020204" charset="-122"/>
                      </a:endParaRPr>
                    </a:p>
                  </a:txBody>
                  <a:tcPr marL="0" marR="0" marT="128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591045">
                <a:tc>
                  <a:txBody>
                    <a:bodyPr/>
                    <a:lstStyle/>
                    <a:p>
                      <a:pPr algn="ctr">
                        <a:lnSpc>
                          <a:spcPct val="100000"/>
                        </a:lnSpc>
                        <a:spcBef>
                          <a:spcPts val="1115"/>
                        </a:spcBef>
                      </a:pPr>
                      <a:r>
                        <a:rPr sz="1600" b="1" spc="-10" dirty="0">
                          <a:solidFill>
                            <a:srgbClr val="FFFFFF"/>
                          </a:solidFill>
                          <a:latin typeface="微软雅黑" panose="020B0503020204020204" charset="-122"/>
                          <a:cs typeface="微软雅黑" panose="020B0503020204020204" charset="-122"/>
                        </a:rPr>
                        <a:t>warningSignal</a:t>
                      </a:r>
                      <a:endParaRPr sz="16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1115"/>
                        </a:spcBef>
                      </a:pPr>
                      <a:r>
                        <a:rPr sz="1600" spc="-5" dirty="0">
                          <a:latin typeface="微软雅黑" panose="020B0503020204020204" charset="-122"/>
                          <a:cs typeface="微软雅黑" panose="020B0503020204020204" charset="-122"/>
                        </a:rPr>
                        <a:t>设备故障</a:t>
                      </a:r>
                      <a:endParaRPr sz="16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1115"/>
                        </a:spcBef>
                      </a:pPr>
                      <a:r>
                        <a:rPr sz="1600" spc="-5" dirty="0">
                          <a:latin typeface="微软雅黑" panose="020B0503020204020204" charset="-122"/>
                          <a:cs typeface="微软雅黑" panose="020B0503020204020204" charset="-122"/>
                        </a:rPr>
                        <a:t>设备出现故障</a:t>
                      </a:r>
                      <a:endParaRPr sz="16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211455">
                        <a:lnSpc>
                          <a:spcPct val="100000"/>
                        </a:lnSpc>
                        <a:spcBef>
                          <a:spcPts val="1115"/>
                        </a:spcBef>
                      </a:pPr>
                      <a:r>
                        <a:rPr sz="1600" spc="-5" dirty="0">
                          <a:latin typeface="微软雅黑" panose="020B0503020204020204" charset="-122"/>
                          <a:cs typeface="微软雅黑" panose="020B0503020204020204" charset="-122"/>
                        </a:rPr>
                        <a:t>重要</a:t>
                      </a:r>
                      <a:endParaRPr sz="16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2540" algn="ctr">
                        <a:lnSpc>
                          <a:spcPct val="100000"/>
                        </a:lnSpc>
                        <a:spcBef>
                          <a:spcPts val="1115"/>
                        </a:spcBef>
                      </a:pPr>
                      <a:r>
                        <a:rPr sz="1600" spc="-5" dirty="0">
                          <a:latin typeface="微软雅黑" panose="020B0503020204020204" charset="-122"/>
                          <a:cs typeface="微软雅黑" panose="020B0503020204020204" charset="-122"/>
                        </a:rPr>
                        <a:t>warningSignal==1</a:t>
                      </a:r>
                      <a:endParaRPr sz="16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207645">
                        <a:lnSpc>
                          <a:spcPct val="100000"/>
                        </a:lnSpc>
                        <a:spcBef>
                          <a:spcPts val="1115"/>
                        </a:spcBef>
                      </a:pPr>
                      <a:r>
                        <a:rPr sz="1600" spc="-5" dirty="0">
                          <a:latin typeface="微软雅黑" panose="020B0503020204020204" charset="-122"/>
                          <a:cs typeface="微软雅黑" panose="020B0503020204020204" charset="-122"/>
                        </a:rPr>
                        <a:t>warningSignal</a:t>
                      </a:r>
                      <a:endParaRPr sz="1600">
                        <a:latin typeface="微软雅黑" panose="020B0503020204020204" charset="-122"/>
                        <a:cs typeface="微软雅黑" panose="020B0503020204020204" charset="-122"/>
                      </a:endParaRPr>
                    </a:p>
                  </a:txBody>
                  <a:tcPr marL="0" marR="0" marT="1416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bl>
          </a:graphicData>
        </a:graphic>
      </p:graphicFrame>
      <p:sp>
        <p:nvSpPr>
          <p:cNvPr id="7" name="object 7"/>
          <p:cNvSpPr txBox="1"/>
          <p:nvPr/>
        </p:nvSpPr>
        <p:spPr>
          <a:xfrm>
            <a:off x="4800727" y="5969914"/>
            <a:ext cx="737870"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表3</a:t>
            </a:r>
            <a:r>
              <a:rPr sz="1600" spc="-1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3-</a:t>
            </a:r>
            <a:r>
              <a:rPr sz="1600" spc="-5" dirty="0">
                <a:solidFill>
                  <a:prstClr val="black"/>
                </a:solidFill>
                <a:latin typeface="宋体" pitchFamily="2" charset="-122"/>
                <a:cs typeface="宋体" pitchFamily="2" charset="-122"/>
              </a:rPr>
              <a:t>2</a:t>
            </a:r>
            <a:endParaRPr sz="1600">
              <a:solidFill>
                <a:prstClr val="black"/>
              </a:solidFill>
              <a:latin typeface="宋体" pitchFamily="2" charset="-122"/>
              <a:cs typeface="宋体" pitchFamily="2" charset="-122"/>
            </a:endParaRPr>
          </a:p>
        </p:txBody>
      </p:sp>
      <p:sp>
        <p:nvSpPr>
          <p:cNvPr id="8" name="object 8"/>
          <p:cNvSpPr txBox="1"/>
          <p:nvPr/>
        </p:nvSpPr>
        <p:spPr>
          <a:xfrm>
            <a:off x="5715127" y="5969914"/>
            <a:ext cx="1650364"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智</a:t>
            </a:r>
            <a:r>
              <a:rPr sz="1600" spc="-5" dirty="0">
                <a:solidFill>
                  <a:prstClr val="black"/>
                </a:solidFill>
                <a:latin typeface="宋体" pitchFamily="2" charset="-122"/>
                <a:cs typeface="宋体" pitchFamily="2" charset="-122"/>
              </a:rPr>
              <a:t>能电</a:t>
            </a:r>
            <a:r>
              <a:rPr sz="1600"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报警参考</a:t>
            </a:r>
            <a:endParaRPr sz="1600">
              <a:solidFill>
                <a:prstClr val="black"/>
              </a:solidFill>
              <a:latin typeface="宋体" pitchFamily="2" charset="-122"/>
              <a:cs typeface="宋体" pitchFamily="2" charset="-122"/>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884" y="3585082"/>
            <a:ext cx="6090285" cy="397510"/>
          </a:xfrm>
          <a:prstGeom prst="rect">
            <a:avLst/>
          </a:prstGeom>
        </p:spPr>
        <p:txBody>
          <a:bodyPr vert="horz" wrap="square" lIns="0" tIns="0" rIns="0" bIns="0" rtlCol="0">
            <a:spAutoFit/>
          </a:bodyPr>
          <a:lstStyle/>
          <a:p>
            <a:pPr marL="12700">
              <a:tabLst>
                <a:tab pos="57721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四</a:t>
            </a:r>
            <a:r>
              <a:rPr sz="2400" b="1" dirty="0">
                <a:solidFill>
                  <a:srgbClr val="00A755"/>
                </a:solidFill>
                <a:latin typeface="微软雅黑" panose="020B0503020204020204" charset="-122"/>
                <a:cs typeface="微软雅黑" panose="020B0503020204020204" charset="-122"/>
              </a:rPr>
              <a:t>设置工业设备数字孪生模型的指令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467475"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三</a:t>
            </a:r>
            <a:r>
              <a:rPr sz="2800" b="1" spc="-5" dirty="0">
                <a:solidFill>
                  <a:prstClr val="black"/>
                </a:solidFill>
                <a:latin typeface="微软雅黑" panose="020B0503020204020204" charset="-122"/>
                <a:cs typeface="微软雅黑" panose="020B0503020204020204" charset="-122"/>
              </a:rPr>
              <a:t>构建初级工业设备数字孪生模型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dirty="0"/>
              <a:t>任务说明</a:t>
            </a:r>
            <a:endParaRPr dirty="0"/>
          </a:p>
        </p:txBody>
      </p:sp>
      <p:sp>
        <p:nvSpPr>
          <p:cNvPr id="5" name="object 5"/>
          <p:cNvSpPr txBox="1"/>
          <p:nvPr/>
        </p:nvSpPr>
        <p:spPr>
          <a:xfrm>
            <a:off x="1301622" y="1069086"/>
            <a:ext cx="9592310" cy="2195195"/>
          </a:xfrm>
          <a:prstGeom prst="rect">
            <a:avLst/>
          </a:prstGeom>
        </p:spPr>
        <p:txBody>
          <a:bodyPr vert="horz" wrap="square" lIns="0" tIns="121920" rIns="0" bIns="0" rtlCol="0">
            <a:spAutoFit/>
          </a:bodyPr>
          <a:lstStyle/>
          <a:p>
            <a:pPr marL="12700" indent="420370">
              <a:spcBef>
                <a:spcPts val="960"/>
              </a:spcBef>
            </a:pPr>
            <a:r>
              <a:rPr sz="1600" spc="35" dirty="0">
                <a:solidFill>
                  <a:prstClr val="black"/>
                </a:solidFill>
                <a:latin typeface="微软雅黑" panose="020B0503020204020204" charset="-122"/>
                <a:cs typeface="微软雅黑" panose="020B0503020204020204" charset="-122"/>
              </a:rPr>
              <a:t>数</a:t>
            </a:r>
            <a:r>
              <a:rPr sz="1600" spc="25" dirty="0">
                <a:solidFill>
                  <a:prstClr val="black"/>
                </a:solidFill>
                <a:latin typeface="微软雅黑" panose="020B0503020204020204" charset="-122"/>
                <a:cs typeface="微软雅黑" panose="020B0503020204020204" charset="-122"/>
              </a:rPr>
              <a:t>字</a:t>
            </a:r>
            <a:r>
              <a:rPr sz="1600" spc="35" dirty="0">
                <a:solidFill>
                  <a:prstClr val="black"/>
                </a:solidFill>
                <a:latin typeface="微软雅黑" panose="020B0503020204020204" charset="-122"/>
                <a:cs typeface="微软雅黑" panose="020B0503020204020204" charset="-122"/>
              </a:rPr>
              <a:t>孪</a:t>
            </a:r>
            <a:r>
              <a:rPr sz="1600" spc="25" dirty="0">
                <a:solidFill>
                  <a:prstClr val="black"/>
                </a:solidFill>
                <a:latin typeface="微软雅黑" panose="020B0503020204020204" charset="-122"/>
                <a:cs typeface="微软雅黑" panose="020B0503020204020204" charset="-122"/>
              </a:rPr>
              <a:t>生</a:t>
            </a:r>
            <a:r>
              <a:rPr sz="1600" spc="35" dirty="0">
                <a:solidFill>
                  <a:prstClr val="black"/>
                </a:solidFill>
                <a:latin typeface="微软雅黑" panose="020B0503020204020204" charset="-122"/>
                <a:cs typeface="微软雅黑" panose="020B0503020204020204" charset="-122"/>
              </a:rPr>
              <a:t>在</a:t>
            </a:r>
            <a:r>
              <a:rPr sz="1600" spc="25" dirty="0">
                <a:solidFill>
                  <a:prstClr val="black"/>
                </a:solidFill>
                <a:latin typeface="微软雅黑" panose="020B0503020204020204" charset="-122"/>
                <a:cs typeface="微软雅黑" panose="020B0503020204020204" charset="-122"/>
              </a:rPr>
              <a:t>实现</a:t>
            </a:r>
            <a:r>
              <a:rPr sz="1600" spc="35" dirty="0">
                <a:solidFill>
                  <a:prstClr val="black"/>
                </a:solidFill>
                <a:latin typeface="微软雅黑" panose="020B0503020204020204" charset="-122"/>
                <a:cs typeface="微软雅黑" panose="020B0503020204020204" charset="-122"/>
              </a:rPr>
              <a:t>了</a:t>
            </a:r>
            <a:r>
              <a:rPr sz="1600" spc="25" dirty="0">
                <a:solidFill>
                  <a:prstClr val="black"/>
                </a:solidFill>
                <a:latin typeface="微软雅黑" panose="020B0503020204020204" charset="-122"/>
                <a:cs typeface="微软雅黑" panose="020B0503020204020204" charset="-122"/>
              </a:rPr>
              <a:t>物理</a:t>
            </a:r>
            <a:r>
              <a:rPr sz="1600" spc="35" dirty="0">
                <a:solidFill>
                  <a:prstClr val="black"/>
                </a:solidFill>
                <a:latin typeface="微软雅黑" panose="020B0503020204020204" charset="-122"/>
                <a:cs typeface="微软雅黑" panose="020B0503020204020204" charset="-122"/>
              </a:rPr>
              <a:t>世界</a:t>
            </a:r>
            <a:r>
              <a:rPr sz="1600" spc="25" dirty="0">
                <a:solidFill>
                  <a:prstClr val="black"/>
                </a:solidFill>
                <a:latin typeface="微软雅黑" panose="020B0503020204020204" charset="-122"/>
                <a:cs typeface="微软雅黑" panose="020B0503020204020204" charset="-122"/>
              </a:rPr>
              <a:t>实体设</a:t>
            </a:r>
            <a:r>
              <a:rPr sz="1600" spc="35"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数</a:t>
            </a:r>
            <a:r>
              <a:rPr sz="1600" spc="35" dirty="0">
                <a:solidFill>
                  <a:prstClr val="black"/>
                </a:solidFill>
                <a:latin typeface="微软雅黑" panose="020B0503020204020204" charset="-122"/>
                <a:cs typeface="微软雅黑" panose="020B0503020204020204" charset="-122"/>
              </a:rPr>
              <a:t>字化</a:t>
            </a:r>
            <a:r>
              <a:rPr sz="1600" spc="25" dirty="0">
                <a:solidFill>
                  <a:prstClr val="black"/>
                </a:solidFill>
                <a:latin typeface="微软雅黑" panose="020B0503020204020204" charset="-122"/>
                <a:cs typeface="微软雅黑" panose="020B0503020204020204" charset="-122"/>
              </a:rPr>
              <a:t>的同</a:t>
            </a:r>
            <a:r>
              <a:rPr sz="1600" spc="55" dirty="0">
                <a:solidFill>
                  <a:prstClr val="black"/>
                </a:solidFill>
                <a:latin typeface="微软雅黑" panose="020B0503020204020204" charset="-122"/>
                <a:cs typeface="微软雅黑" panose="020B0503020204020204" charset="-122"/>
              </a:rPr>
              <a:t>时</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利</a:t>
            </a:r>
            <a:r>
              <a:rPr sz="1600" spc="35" dirty="0">
                <a:solidFill>
                  <a:prstClr val="black"/>
                </a:solidFill>
                <a:latin typeface="微软雅黑" panose="020B0503020204020204" charset="-122"/>
                <a:cs typeface="微软雅黑" panose="020B0503020204020204" charset="-122"/>
              </a:rPr>
              <a:t>用工</a:t>
            </a:r>
            <a:r>
              <a:rPr sz="1600" spc="25" dirty="0">
                <a:solidFill>
                  <a:prstClr val="black"/>
                </a:solidFill>
                <a:latin typeface="微软雅黑" panose="020B0503020204020204" charset="-122"/>
                <a:cs typeface="微软雅黑" panose="020B0503020204020204" charset="-122"/>
              </a:rPr>
              <a:t>业互联</a:t>
            </a:r>
            <a:r>
              <a:rPr sz="1600" spc="35" dirty="0">
                <a:solidFill>
                  <a:prstClr val="black"/>
                </a:solidFill>
                <a:latin typeface="微软雅黑" panose="020B0503020204020204" charset="-122"/>
                <a:cs typeface="微软雅黑" panose="020B0503020204020204" charset="-122"/>
              </a:rPr>
              <a:t>网</a:t>
            </a:r>
            <a:r>
              <a:rPr sz="1600" spc="25" dirty="0">
                <a:solidFill>
                  <a:prstClr val="black"/>
                </a:solidFill>
                <a:latin typeface="微软雅黑" panose="020B0503020204020204" charset="-122"/>
                <a:cs typeface="微软雅黑" panose="020B0503020204020204" charset="-122"/>
              </a:rPr>
              <a:t>也</a:t>
            </a:r>
            <a:r>
              <a:rPr sz="1600" spc="35" dirty="0">
                <a:solidFill>
                  <a:prstClr val="black"/>
                </a:solidFill>
                <a:latin typeface="微软雅黑" panose="020B0503020204020204" charset="-122"/>
                <a:cs typeface="微软雅黑" panose="020B0503020204020204" charset="-122"/>
              </a:rPr>
              <a:t>完成</a:t>
            </a:r>
            <a:r>
              <a:rPr sz="1600" spc="25" dirty="0">
                <a:solidFill>
                  <a:prstClr val="black"/>
                </a:solidFill>
                <a:latin typeface="微软雅黑" panose="020B0503020204020204" charset="-122"/>
                <a:cs typeface="微软雅黑" panose="020B0503020204020204" charset="-122"/>
              </a:rPr>
              <a:t>了设备</a:t>
            </a:r>
            <a:r>
              <a:rPr sz="1600" spc="35" dirty="0">
                <a:solidFill>
                  <a:prstClr val="black"/>
                </a:solidFill>
                <a:latin typeface="微软雅黑" panose="020B0503020204020204" charset="-122"/>
                <a:cs typeface="微软雅黑" panose="020B0503020204020204" charset="-122"/>
              </a:rPr>
              <a:t>数</a:t>
            </a:r>
            <a:r>
              <a:rPr sz="1600" spc="25" dirty="0">
                <a:solidFill>
                  <a:prstClr val="black"/>
                </a:solidFill>
                <a:latin typeface="微软雅黑" panose="020B0503020204020204" charset="-122"/>
                <a:cs typeface="微软雅黑" panose="020B0503020204020204" charset="-122"/>
              </a:rPr>
              <a:t>据</a:t>
            </a:r>
            <a:r>
              <a:rPr sz="1600" spc="35" dirty="0">
                <a:solidFill>
                  <a:prstClr val="black"/>
                </a:solidFill>
                <a:latin typeface="微软雅黑" panose="020B0503020204020204" charset="-122"/>
                <a:cs typeface="微软雅黑" panose="020B0503020204020204" charset="-122"/>
              </a:rPr>
              <a:t>的采</a:t>
            </a:r>
            <a:r>
              <a:rPr sz="1600" spc="25" dirty="0">
                <a:solidFill>
                  <a:prstClr val="black"/>
                </a:solidFill>
                <a:latin typeface="微软雅黑" panose="020B0503020204020204" charset="-122"/>
                <a:cs typeface="微软雅黑" panose="020B0503020204020204" charset="-122"/>
              </a:rPr>
              <a:t>集及故</a:t>
            </a:r>
            <a:r>
              <a:rPr sz="1600" spc="-5" dirty="0">
                <a:solidFill>
                  <a:prstClr val="black"/>
                </a:solidFill>
                <a:latin typeface="微软雅黑" panose="020B0503020204020204" charset="-122"/>
                <a:cs typeface="微软雅黑" panose="020B0503020204020204" charset="-122"/>
              </a:rPr>
              <a:t>障</a:t>
            </a:r>
            <a:endParaRPr sz="1600">
              <a:solidFill>
                <a:prstClr val="black"/>
              </a:solidFill>
              <a:latin typeface="微软雅黑" panose="020B0503020204020204" charset="-122"/>
              <a:cs typeface="微软雅黑" panose="020B0503020204020204" charset="-122"/>
            </a:endParaRPr>
          </a:p>
          <a:p>
            <a:pPr marL="12700" marR="10160" algn="just">
              <a:lnSpc>
                <a:spcPct val="150000"/>
              </a:lnSpc>
            </a:pPr>
            <a:r>
              <a:rPr sz="1600" spc="-5" dirty="0">
                <a:solidFill>
                  <a:prstClr val="black"/>
                </a:solidFill>
                <a:latin typeface="微软雅黑" panose="020B0503020204020204" charset="-122"/>
                <a:cs typeface="微软雅黑" panose="020B0503020204020204" charset="-122"/>
              </a:rPr>
              <a:t>等</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r>
              <a:rPr sz="1600" dirty="0">
                <a:solidFill>
                  <a:prstClr val="black"/>
                </a:solidFill>
                <a:latin typeface="微软雅黑" panose="020B0503020204020204" charset="-122"/>
                <a:cs typeface="微软雅黑" panose="020B0503020204020204" charset="-122"/>
              </a:rPr>
              <a:t>报</a:t>
            </a:r>
            <a:r>
              <a:rPr sz="1600" spc="-5" dirty="0">
                <a:solidFill>
                  <a:prstClr val="black"/>
                </a:solidFill>
                <a:latin typeface="微软雅黑" panose="020B0503020204020204" charset="-122"/>
                <a:cs typeface="微软雅黑" panose="020B0503020204020204" charset="-122"/>
              </a:rPr>
              <a:t>警</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际</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当</a:t>
            </a:r>
            <a:r>
              <a:rPr sz="1600" spc="-5" dirty="0">
                <a:solidFill>
                  <a:prstClr val="black"/>
                </a:solidFill>
                <a:latin typeface="微软雅黑" panose="020B0503020204020204" charset="-122"/>
                <a:cs typeface="微软雅黑" panose="020B0503020204020204" charset="-122"/>
              </a:rPr>
              <a:t>报</a:t>
            </a:r>
            <a:r>
              <a:rPr sz="1600" dirty="0">
                <a:solidFill>
                  <a:prstClr val="black"/>
                </a:solidFill>
                <a:latin typeface="微软雅黑" panose="020B0503020204020204" charset="-122"/>
                <a:cs typeface="微软雅黑" panose="020B0503020204020204" charset="-122"/>
              </a:rPr>
              <a:t>警</a:t>
            </a:r>
            <a:r>
              <a:rPr sz="1600" spc="-5" dirty="0">
                <a:solidFill>
                  <a:prstClr val="black"/>
                </a:solidFill>
                <a:latin typeface="微软雅黑" panose="020B0503020204020204" charset="-122"/>
                <a:cs typeface="微软雅黑" panose="020B0503020204020204" charset="-122"/>
              </a:rPr>
              <a:t>产</a:t>
            </a:r>
            <a:r>
              <a:rPr sz="1600" dirty="0">
                <a:solidFill>
                  <a:prstClr val="black"/>
                </a:solidFill>
                <a:latin typeface="微软雅黑" panose="020B0503020204020204" charset="-122"/>
                <a:cs typeface="微软雅黑" panose="020B0503020204020204" charset="-122"/>
              </a:rPr>
              <a:t>生时</a:t>
            </a:r>
            <a:r>
              <a:rPr sz="1600" spc="-5" dirty="0">
                <a:solidFill>
                  <a:prstClr val="black"/>
                </a:solidFill>
                <a:latin typeface="微软雅黑" panose="020B0503020204020204" charset="-122"/>
                <a:cs typeface="微软雅黑" panose="020B0503020204020204" charset="-122"/>
              </a:rPr>
              <a:t>，如</a:t>
            </a:r>
            <a:r>
              <a:rPr sz="1600" dirty="0">
                <a:solidFill>
                  <a:prstClr val="black"/>
                </a:solidFill>
                <a:latin typeface="微软雅黑" panose="020B0503020204020204" charset="-122"/>
                <a:cs typeface="微软雅黑" panose="020B0503020204020204" charset="-122"/>
              </a:rPr>
              <a:t>电</a:t>
            </a:r>
            <a:r>
              <a:rPr sz="1600" spc="-5" dirty="0">
                <a:solidFill>
                  <a:prstClr val="black"/>
                </a:solidFill>
                <a:latin typeface="微软雅黑" panose="020B0503020204020204" charset="-122"/>
                <a:cs typeface="微软雅黑" panose="020B0503020204020204" charset="-122"/>
              </a:rPr>
              <a:t>压</a:t>
            </a:r>
            <a:r>
              <a:rPr sz="1600"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高</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一般</a:t>
            </a:r>
            <a:r>
              <a:rPr sz="1600" dirty="0">
                <a:solidFill>
                  <a:prstClr val="black"/>
                </a:solidFill>
                <a:latin typeface="微软雅黑" panose="020B0503020204020204" charset="-122"/>
                <a:cs typeface="微软雅黑" panose="020B0503020204020204" charset="-122"/>
              </a:rPr>
              <a:t>都</a:t>
            </a:r>
            <a:r>
              <a:rPr sz="1600" spc="-5" dirty="0">
                <a:solidFill>
                  <a:prstClr val="black"/>
                </a:solidFill>
                <a:latin typeface="微软雅黑" panose="020B0503020204020204" charset="-122"/>
                <a:cs typeface="微软雅黑" panose="020B0503020204020204" charset="-122"/>
              </a:rPr>
              <a:t>需</a:t>
            </a:r>
            <a:r>
              <a:rPr sz="1600"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尽</a:t>
            </a:r>
            <a:r>
              <a:rPr sz="1600" dirty="0">
                <a:solidFill>
                  <a:prstClr val="black"/>
                </a:solidFill>
                <a:latin typeface="微软雅黑" panose="020B0503020204020204" charset="-122"/>
                <a:cs typeface="微软雅黑" panose="020B0503020204020204" charset="-122"/>
              </a:rPr>
              <a:t>快</a:t>
            </a:r>
            <a:r>
              <a:rPr sz="1600" spc="-5" dirty="0">
                <a:solidFill>
                  <a:prstClr val="black"/>
                </a:solidFill>
                <a:latin typeface="微软雅黑" panose="020B0503020204020204" charset="-122"/>
                <a:cs typeface="微软雅黑" panose="020B0503020204020204" charset="-122"/>
              </a:rPr>
              <a:t>关机</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这</a:t>
            </a:r>
            <a:r>
              <a:rPr sz="1600"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通</a:t>
            </a:r>
            <a:r>
              <a:rPr sz="1600"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远程</a:t>
            </a:r>
            <a:r>
              <a:rPr sz="1600"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作关 机</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完</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命</a:t>
            </a:r>
            <a:r>
              <a:rPr sz="1600" dirty="0">
                <a:solidFill>
                  <a:prstClr val="black"/>
                </a:solidFill>
                <a:latin typeface="微软雅黑" panose="020B0503020204020204" charset="-122"/>
                <a:cs typeface="微软雅黑" panose="020B0503020204020204" charset="-122"/>
              </a:rPr>
              <a:t>令数</a:t>
            </a:r>
            <a:r>
              <a:rPr sz="1600" spc="-5" dirty="0">
                <a:solidFill>
                  <a:prstClr val="black"/>
                </a:solidFill>
                <a:latin typeface="微软雅黑" panose="020B0503020204020204" charset="-122"/>
                <a:cs typeface="微软雅黑" panose="020B0503020204020204" charset="-122"/>
              </a:rPr>
              <a:t>据</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下</a:t>
            </a:r>
            <a:r>
              <a:rPr sz="1600"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控</a:t>
            </a:r>
            <a:r>
              <a:rPr sz="1600" spc="5" dirty="0">
                <a:solidFill>
                  <a:prstClr val="black"/>
                </a:solidFill>
                <a:latin typeface="微软雅黑" panose="020B0503020204020204" charset="-122"/>
                <a:cs typeface="微软雅黑" panose="020B0503020204020204" charset="-122"/>
              </a:rPr>
              <a:t>制</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也</a:t>
            </a:r>
            <a:r>
              <a:rPr sz="1600" spc="5"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技术</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重</a:t>
            </a:r>
            <a:r>
              <a:rPr sz="1600" spc="5"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组</a:t>
            </a:r>
            <a:r>
              <a:rPr sz="1600" spc="-1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，这</a:t>
            </a:r>
            <a:r>
              <a:rPr sz="1600"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需</a:t>
            </a:r>
            <a:r>
              <a:rPr sz="1600"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基</a:t>
            </a:r>
            <a:r>
              <a:rPr sz="1600"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最后</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类</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a:t>
            </a:r>
            <a:r>
              <a:rPr sz="1600" dirty="0">
                <a:solidFill>
                  <a:prstClr val="black"/>
                </a:solidFill>
                <a:latin typeface="微软雅黑" panose="020B0503020204020204" charset="-122"/>
                <a:cs typeface="微软雅黑" panose="020B0503020204020204" charset="-122"/>
              </a:rPr>
              <a:t>定</a:t>
            </a:r>
            <a:r>
              <a:rPr sz="1600" spc="-5" dirty="0">
                <a:solidFill>
                  <a:prstClr val="black"/>
                </a:solidFill>
                <a:latin typeface="微软雅黑" panose="020B0503020204020204" charset="-122"/>
                <a:cs typeface="微软雅黑" panose="020B0503020204020204" charset="-122"/>
              </a:rPr>
              <a:t>义物</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型的 功能元素——指令。</a:t>
            </a:r>
            <a:endParaRPr sz="1600">
              <a:solidFill>
                <a:prstClr val="black"/>
              </a:solidFill>
              <a:latin typeface="微软雅黑" panose="020B0503020204020204" charset="-122"/>
              <a:cs typeface="微软雅黑" panose="020B0503020204020204" charset="-122"/>
            </a:endParaRPr>
          </a:p>
          <a:p>
            <a:pPr marL="433070">
              <a:spcBef>
                <a:spcPts val="955"/>
              </a:spcBef>
            </a:pPr>
            <a:r>
              <a:rPr sz="1600" spc="35" dirty="0">
                <a:solidFill>
                  <a:prstClr val="black"/>
                </a:solidFill>
                <a:latin typeface="微软雅黑" panose="020B0503020204020204" charset="-122"/>
                <a:cs typeface="微软雅黑" panose="020B0503020204020204" charset="-122"/>
              </a:rPr>
              <a:t>本</a:t>
            </a:r>
            <a:r>
              <a:rPr sz="1600" spc="25" dirty="0">
                <a:solidFill>
                  <a:prstClr val="black"/>
                </a:solidFill>
                <a:latin typeface="微软雅黑" panose="020B0503020204020204" charset="-122"/>
                <a:cs typeface="微软雅黑" panose="020B0503020204020204" charset="-122"/>
              </a:rPr>
              <a:t>任</a:t>
            </a:r>
            <a:r>
              <a:rPr sz="1600" spc="35" dirty="0">
                <a:solidFill>
                  <a:prstClr val="black"/>
                </a:solidFill>
                <a:latin typeface="微软雅黑" panose="020B0503020204020204" charset="-122"/>
                <a:cs typeface="微软雅黑" panose="020B0503020204020204" charset="-122"/>
              </a:rPr>
              <a:t>务</a:t>
            </a:r>
            <a:r>
              <a:rPr sz="1600" spc="25" dirty="0">
                <a:solidFill>
                  <a:prstClr val="black"/>
                </a:solidFill>
                <a:latin typeface="微软雅黑" panose="020B0503020204020204" charset="-122"/>
                <a:cs typeface="微软雅黑" panose="020B0503020204020204" charset="-122"/>
              </a:rPr>
              <a:t>要</a:t>
            </a:r>
            <a:r>
              <a:rPr sz="1600" spc="35" dirty="0">
                <a:solidFill>
                  <a:prstClr val="black"/>
                </a:solidFill>
                <a:latin typeface="微软雅黑" panose="020B0503020204020204" charset="-122"/>
                <a:cs typeface="微软雅黑" panose="020B0503020204020204" charset="-122"/>
              </a:rPr>
              <a:t>求</a:t>
            </a:r>
            <a:r>
              <a:rPr sz="1600" spc="25" dirty="0">
                <a:solidFill>
                  <a:prstClr val="black"/>
                </a:solidFill>
                <a:latin typeface="微软雅黑" panose="020B0503020204020204" charset="-122"/>
                <a:cs typeface="微软雅黑" panose="020B0503020204020204" charset="-122"/>
              </a:rPr>
              <a:t>基于</a:t>
            </a:r>
            <a:r>
              <a:rPr sz="1600" spc="35" dirty="0">
                <a:solidFill>
                  <a:prstClr val="black"/>
                </a:solidFill>
                <a:latin typeface="微软雅黑" panose="020B0503020204020204" charset="-122"/>
                <a:cs typeface="微软雅黑" panose="020B0503020204020204" charset="-122"/>
              </a:rPr>
              <a:t>工</a:t>
            </a:r>
            <a:r>
              <a:rPr sz="1600" spc="25" dirty="0">
                <a:solidFill>
                  <a:prstClr val="black"/>
                </a:solidFill>
                <a:latin typeface="微软雅黑" panose="020B0503020204020204" charset="-122"/>
                <a:cs typeface="微软雅黑" panose="020B0503020204020204" charset="-122"/>
              </a:rPr>
              <a:t>业数</a:t>
            </a:r>
            <a:r>
              <a:rPr sz="1600" spc="35" dirty="0">
                <a:solidFill>
                  <a:prstClr val="black"/>
                </a:solidFill>
                <a:latin typeface="微软雅黑" panose="020B0503020204020204" charset="-122"/>
                <a:cs typeface="微软雅黑" panose="020B0503020204020204" charset="-122"/>
              </a:rPr>
              <a:t>字孪</a:t>
            </a:r>
            <a:r>
              <a:rPr sz="1600" spc="25" dirty="0">
                <a:solidFill>
                  <a:prstClr val="black"/>
                </a:solidFill>
                <a:latin typeface="微软雅黑" panose="020B0503020204020204" charset="-122"/>
                <a:cs typeface="微软雅黑" panose="020B0503020204020204" charset="-122"/>
              </a:rPr>
              <a:t>生建模</a:t>
            </a:r>
            <a:r>
              <a:rPr sz="1600" spc="35" dirty="0">
                <a:solidFill>
                  <a:prstClr val="black"/>
                </a:solidFill>
                <a:latin typeface="微软雅黑" panose="020B0503020204020204" charset="-122"/>
                <a:cs typeface="微软雅黑" panose="020B0503020204020204" charset="-122"/>
              </a:rPr>
              <a:t>平</a:t>
            </a:r>
            <a:r>
              <a:rPr sz="1600" spc="25" dirty="0">
                <a:solidFill>
                  <a:prstClr val="black"/>
                </a:solidFill>
                <a:latin typeface="微软雅黑" panose="020B0503020204020204" charset="-122"/>
                <a:cs typeface="微软雅黑" panose="020B0503020204020204" charset="-122"/>
              </a:rPr>
              <a:t>台</a:t>
            </a:r>
            <a:r>
              <a:rPr sz="1600" spc="35" dirty="0">
                <a:solidFill>
                  <a:prstClr val="black"/>
                </a:solidFill>
                <a:latin typeface="微软雅黑" panose="020B0503020204020204" charset="-122"/>
                <a:cs typeface="微软雅黑" panose="020B0503020204020204" charset="-122"/>
              </a:rPr>
              <a:t>提供</a:t>
            </a:r>
            <a:r>
              <a:rPr sz="1600" spc="25" dirty="0">
                <a:solidFill>
                  <a:prstClr val="black"/>
                </a:solidFill>
                <a:latin typeface="微软雅黑" panose="020B0503020204020204" charset="-122"/>
                <a:cs typeface="微软雅黑" panose="020B0503020204020204" charset="-122"/>
              </a:rPr>
              <a:t>的指令</a:t>
            </a:r>
            <a:r>
              <a:rPr sz="1600" spc="35" dirty="0">
                <a:solidFill>
                  <a:prstClr val="black"/>
                </a:solidFill>
                <a:latin typeface="微软雅黑" panose="020B0503020204020204" charset="-122"/>
                <a:cs typeface="微软雅黑" panose="020B0503020204020204" charset="-122"/>
              </a:rPr>
              <a:t>模</a:t>
            </a:r>
            <a:r>
              <a:rPr sz="1600" spc="75" dirty="0">
                <a:solidFill>
                  <a:prstClr val="black"/>
                </a:solidFill>
                <a:latin typeface="微软雅黑" panose="020B0503020204020204" charset="-122"/>
                <a:cs typeface="微软雅黑" panose="020B0503020204020204" charset="-122"/>
              </a:rPr>
              <a:t>板</a:t>
            </a:r>
            <a:r>
              <a:rPr sz="1600" spc="40"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在</a:t>
            </a:r>
            <a:r>
              <a:rPr sz="1600" spc="25" dirty="0">
                <a:solidFill>
                  <a:prstClr val="black"/>
                </a:solidFill>
                <a:latin typeface="微软雅黑" panose="020B0503020204020204" charset="-122"/>
                <a:cs typeface="微软雅黑" panose="020B0503020204020204" charset="-122"/>
              </a:rPr>
              <a:t>已创建</a:t>
            </a:r>
            <a:r>
              <a:rPr sz="1600" spc="35"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工</a:t>
            </a:r>
            <a:r>
              <a:rPr sz="1600" spc="35" dirty="0">
                <a:solidFill>
                  <a:prstClr val="black"/>
                </a:solidFill>
                <a:latin typeface="微软雅黑" panose="020B0503020204020204" charset="-122"/>
                <a:cs typeface="微软雅黑" panose="020B0503020204020204" charset="-122"/>
              </a:rPr>
              <a:t>业机</a:t>
            </a:r>
            <a:r>
              <a:rPr sz="1600" spc="25" dirty="0">
                <a:solidFill>
                  <a:prstClr val="black"/>
                </a:solidFill>
                <a:latin typeface="微软雅黑" panose="020B0503020204020204" charset="-122"/>
                <a:cs typeface="微软雅黑" panose="020B0503020204020204" charset="-122"/>
              </a:rPr>
              <a:t>器人物</a:t>
            </a:r>
            <a:r>
              <a:rPr sz="1600" spc="35" dirty="0">
                <a:solidFill>
                  <a:prstClr val="black"/>
                </a:solidFill>
                <a:latin typeface="微软雅黑" panose="020B0503020204020204" charset="-122"/>
                <a:cs typeface="微软雅黑" panose="020B0503020204020204" charset="-122"/>
              </a:rPr>
              <a:t>模</a:t>
            </a:r>
            <a:r>
              <a:rPr sz="1600" spc="25" dirty="0">
                <a:solidFill>
                  <a:prstClr val="black"/>
                </a:solidFill>
                <a:latin typeface="微软雅黑" panose="020B0503020204020204" charset="-122"/>
                <a:cs typeface="微软雅黑" panose="020B0503020204020204" charset="-122"/>
              </a:rPr>
              <a:t>型</a:t>
            </a:r>
            <a:r>
              <a:rPr sz="1600" spc="35" dirty="0">
                <a:solidFill>
                  <a:prstClr val="black"/>
                </a:solidFill>
                <a:latin typeface="微软雅黑" panose="020B0503020204020204" charset="-122"/>
                <a:cs typeface="微软雅黑" panose="020B0503020204020204" charset="-122"/>
              </a:rPr>
              <a:t>中添</a:t>
            </a:r>
            <a:r>
              <a:rPr sz="1600" spc="25" dirty="0">
                <a:solidFill>
                  <a:prstClr val="black"/>
                </a:solidFill>
                <a:latin typeface="微软雅黑" panose="020B0503020204020204" charset="-122"/>
                <a:cs typeface="微软雅黑" panose="020B0503020204020204" charset="-122"/>
              </a:rPr>
              <a:t>加指</a:t>
            </a:r>
            <a:r>
              <a:rPr sz="1600" spc="60" dirty="0">
                <a:solidFill>
                  <a:prstClr val="black"/>
                </a:solidFill>
                <a:latin typeface="微软雅黑" panose="020B0503020204020204" charset="-122"/>
                <a:cs typeface="微软雅黑" panose="020B0503020204020204" charset="-122"/>
              </a:rPr>
              <a:t>令</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5" dirty="0">
                <a:solidFill>
                  <a:prstClr val="black"/>
                </a:solidFill>
                <a:latin typeface="微软雅黑" panose="020B0503020204020204" charset="-122"/>
                <a:cs typeface="微软雅黑" panose="020B0503020204020204" charset="-122"/>
              </a:rPr>
              <a:t>并在机器人实例中完成指令验证。</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3599688" y="3381755"/>
            <a:ext cx="4788408" cy="31927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648205" y="1017270"/>
            <a:ext cx="8902700" cy="3779520"/>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物模型的指令</a:t>
            </a:r>
            <a:endParaRPr sz="3200">
              <a:solidFill>
                <a:prstClr val="black"/>
              </a:solidFill>
              <a:latin typeface="微软雅黑" panose="020B0503020204020204" charset="-122"/>
              <a:cs typeface="微软雅黑" panose="020B0503020204020204" charset="-122"/>
            </a:endParaRPr>
          </a:p>
          <a:p>
            <a:pPr marL="12700" marR="5080" indent="420370" algn="just">
              <a:lnSpc>
                <a:spcPct val="125000"/>
              </a:lnSpc>
              <a:spcBef>
                <a:spcPts val="1715"/>
              </a:spcBef>
            </a:pPr>
            <a:r>
              <a:rPr sz="1600" spc="30" dirty="0">
                <a:solidFill>
                  <a:prstClr val="black"/>
                </a:solidFill>
                <a:latin typeface="微软雅黑" panose="020B0503020204020204" charset="-122"/>
                <a:cs typeface="微软雅黑" panose="020B0503020204020204" charset="-122"/>
              </a:rPr>
              <a:t>实</a:t>
            </a:r>
            <a:r>
              <a:rPr sz="1600" spc="20" dirty="0">
                <a:solidFill>
                  <a:prstClr val="black"/>
                </a:solidFill>
                <a:latin typeface="微软雅黑" panose="020B0503020204020204" charset="-122"/>
                <a:cs typeface="微软雅黑" panose="020B0503020204020204" charset="-122"/>
              </a:rPr>
              <a:t>体设备</a:t>
            </a:r>
            <a:r>
              <a:rPr sz="1600" spc="30" dirty="0">
                <a:solidFill>
                  <a:prstClr val="black"/>
                </a:solidFill>
                <a:latin typeface="微软雅黑" panose="020B0503020204020204" charset="-122"/>
                <a:cs typeface="微软雅黑" panose="020B0503020204020204" charset="-122"/>
              </a:rPr>
              <a:t>和</a:t>
            </a:r>
            <a:r>
              <a:rPr sz="1600" spc="20" dirty="0">
                <a:solidFill>
                  <a:prstClr val="black"/>
                </a:solidFill>
                <a:latin typeface="微软雅黑" panose="020B0503020204020204" charset="-122"/>
                <a:cs typeface="微软雅黑" panose="020B0503020204020204" charset="-122"/>
              </a:rPr>
              <a:t>设备数字孪</a:t>
            </a:r>
            <a:r>
              <a:rPr sz="1600" spc="30" dirty="0">
                <a:solidFill>
                  <a:prstClr val="black"/>
                </a:solidFill>
                <a:latin typeface="微软雅黑" panose="020B0503020204020204" charset="-122"/>
                <a:cs typeface="微软雅黑" panose="020B0503020204020204" charset="-122"/>
              </a:rPr>
              <a:t>生</a:t>
            </a:r>
            <a:r>
              <a:rPr sz="1600" spc="20" dirty="0">
                <a:solidFill>
                  <a:prstClr val="black"/>
                </a:solidFill>
                <a:latin typeface="微软雅黑" panose="020B0503020204020204" charset="-122"/>
                <a:cs typeface="微软雅黑" panose="020B0503020204020204" charset="-122"/>
              </a:rPr>
              <a:t>体</a:t>
            </a:r>
            <a:r>
              <a:rPr sz="1600" spc="15" dirty="0">
                <a:solidFill>
                  <a:prstClr val="black"/>
                </a:solidFill>
                <a:latin typeface="微软雅黑" panose="020B0503020204020204" charset="-122"/>
                <a:cs typeface="微软雅黑" panose="020B0503020204020204" charset="-122"/>
              </a:rPr>
              <a:t>（以下简称</a:t>
            </a:r>
            <a:r>
              <a:rPr sz="1600" spc="30" dirty="0">
                <a:solidFill>
                  <a:prstClr val="black"/>
                </a:solidFill>
                <a:latin typeface="微软雅黑" panose="020B0503020204020204" charset="-122"/>
                <a:cs typeface="微软雅黑" panose="020B0503020204020204" charset="-122"/>
              </a:rPr>
              <a:t>“孪</a:t>
            </a:r>
            <a:r>
              <a:rPr sz="1600" spc="15" dirty="0">
                <a:solidFill>
                  <a:prstClr val="black"/>
                </a:solidFill>
                <a:latin typeface="微软雅黑" panose="020B0503020204020204" charset="-122"/>
                <a:cs typeface="微软雅黑" panose="020B0503020204020204" charset="-122"/>
              </a:rPr>
              <a:t>生</a:t>
            </a:r>
            <a:r>
              <a:rPr sz="1600" spc="20" dirty="0">
                <a:solidFill>
                  <a:prstClr val="black"/>
                </a:solidFill>
                <a:latin typeface="微软雅黑" panose="020B0503020204020204" charset="-122"/>
                <a:cs typeface="微软雅黑" panose="020B0503020204020204" charset="-122"/>
              </a:rPr>
              <a:t>体</a:t>
            </a:r>
            <a:r>
              <a:rPr sz="1600" spc="15" dirty="0">
                <a:solidFill>
                  <a:prstClr val="black"/>
                </a:solidFill>
                <a:latin typeface="微软雅黑" panose="020B0503020204020204" charset="-122"/>
                <a:cs typeface="微软雅黑" panose="020B0503020204020204" charset="-122"/>
              </a:rPr>
              <a:t>”）之</a:t>
            </a:r>
            <a:r>
              <a:rPr sz="1600" spc="30" dirty="0">
                <a:solidFill>
                  <a:prstClr val="black"/>
                </a:solidFill>
                <a:latin typeface="微软雅黑" panose="020B0503020204020204" charset="-122"/>
                <a:cs typeface="微软雅黑" panose="020B0503020204020204" charset="-122"/>
              </a:rPr>
              <a:t>间的</a:t>
            </a:r>
            <a:r>
              <a:rPr sz="1600" spc="15" dirty="0">
                <a:solidFill>
                  <a:prstClr val="black"/>
                </a:solidFill>
                <a:latin typeface="微软雅黑" panose="020B0503020204020204" charset="-122"/>
                <a:cs typeface="微软雅黑" panose="020B0503020204020204" charset="-122"/>
              </a:rPr>
              <a:t>数据流动是双</a:t>
            </a:r>
            <a:r>
              <a:rPr sz="1600" spc="30" dirty="0">
                <a:solidFill>
                  <a:prstClr val="black"/>
                </a:solidFill>
                <a:latin typeface="微软雅黑" panose="020B0503020204020204" charset="-122"/>
                <a:cs typeface="微软雅黑" panose="020B0503020204020204" charset="-122"/>
              </a:rPr>
              <a:t>向</a:t>
            </a:r>
            <a:r>
              <a:rPr sz="1600" spc="3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，实体设备</a:t>
            </a:r>
            <a:r>
              <a:rPr sz="1600" spc="3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 </a:t>
            </a:r>
            <a:r>
              <a:rPr sz="1600" spc="15" dirty="0">
                <a:solidFill>
                  <a:prstClr val="black"/>
                </a:solidFill>
                <a:latin typeface="微软雅黑" panose="020B0503020204020204" charset="-122"/>
                <a:cs typeface="微软雅黑" panose="020B0503020204020204" charset="-122"/>
              </a:rPr>
              <a:t>向孪</a:t>
            </a:r>
            <a:r>
              <a:rPr sz="1600" spc="25" dirty="0">
                <a:solidFill>
                  <a:prstClr val="black"/>
                </a:solidFill>
                <a:latin typeface="微软雅黑" panose="020B0503020204020204" charset="-122"/>
                <a:cs typeface="微软雅黑" panose="020B0503020204020204" charset="-122"/>
              </a:rPr>
              <a:t>生</a:t>
            </a:r>
            <a:r>
              <a:rPr sz="1600" spc="15" dirty="0">
                <a:solidFill>
                  <a:prstClr val="black"/>
                </a:solidFill>
                <a:latin typeface="微软雅黑" panose="020B0503020204020204" charset="-122"/>
                <a:cs typeface="微软雅黑" panose="020B0503020204020204" charset="-122"/>
              </a:rPr>
              <a:t>体输</a:t>
            </a:r>
            <a:r>
              <a:rPr sz="1600" spc="25" dirty="0">
                <a:solidFill>
                  <a:prstClr val="black"/>
                </a:solidFill>
                <a:latin typeface="微软雅黑" panose="020B0503020204020204" charset="-122"/>
                <a:cs typeface="微软雅黑" panose="020B0503020204020204" charset="-122"/>
              </a:rPr>
              <a:t>出数</a:t>
            </a:r>
            <a:r>
              <a:rPr sz="1600" spc="30" dirty="0">
                <a:solidFill>
                  <a:prstClr val="black"/>
                </a:solidFill>
                <a:latin typeface="微软雅黑" panose="020B0503020204020204" charset="-122"/>
                <a:cs typeface="微软雅黑" panose="020B0503020204020204" charset="-122"/>
              </a:rPr>
              <a:t>据</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孪</a:t>
            </a:r>
            <a:r>
              <a:rPr sz="1600" spc="15" dirty="0">
                <a:solidFill>
                  <a:prstClr val="black"/>
                </a:solidFill>
                <a:latin typeface="微软雅黑" panose="020B0503020204020204" charset="-122"/>
                <a:cs typeface="微软雅黑" panose="020B0503020204020204" charset="-122"/>
              </a:rPr>
              <a:t>生体</a:t>
            </a:r>
            <a:r>
              <a:rPr sz="1600" spc="25" dirty="0">
                <a:solidFill>
                  <a:prstClr val="black"/>
                </a:solidFill>
                <a:latin typeface="微软雅黑" panose="020B0503020204020204" charset="-122"/>
                <a:cs typeface="微软雅黑" panose="020B0503020204020204" charset="-122"/>
              </a:rPr>
              <a:t>也可</a:t>
            </a:r>
            <a:r>
              <a:rPr sz="1600" spc="15" dirty="0">
                <a:solidFill>
                  <a:prstClr val="black"/>
                </a:solidFill>
                <a:latin typeface="微软雅黑" panose="020B0503020204020204" charset="-122"/>
                <a:cs typeface="微软雅黑" panose="020B0503020204020204" charset="-122"/>
              </a:rPr>
              <a:t>以向</a:t>
            </a:r>
            <a:r>
              <a:rPr sz="1600" spc="25" dirty="0">
                <a:solidFill>
                  <a:prstClr val="black"/>
                </a:solidFill>
                <a:latin typeface="微软雅黑" panose="020B0503020204020204" charset="-122"/>
                <a:cs typeface="微软雅黑" panose="020B0503020204020204" charset="-122"/>
              </a:rPr>
              <a:t>实</a:t>
            </a:r>
            <a:r>
              <a:rPr sz="1600" spc="15" dirty="0">
                <a:solidFill>
                  <a:prstClr val="black"/>
                </a:solidFill>
                <a:latin typeface="微软雅黑" panose="020B0503020204020204" charset="-122"/>
                <a:cs typeface="微软雅黑" panose="020B0503020204020204" charset="-122"/>
              </a:rPr>
              <a:t>体设</a:t>
            </a:r>
            <a:r>
              <a:rPr sz="1600" spc="25" dirty="0">
                <a:solidFill>
                  <a:prstClr val="black"/>
                </a:solidFill>
                <a:latin typeface="微软雅黑" panose="020B0503020204020204" charset="-122"/>
                <a:cs typeface="微软雅黑" panose="020B0503020204020204" charset="-122"/>
              </a:rPr>
              <a:t>备反</a:t>
            </a:r>
            <a:r>
              <a:rPr sz="1600" spc="15" dirty="0">
                <a:solidFill>
                  <a:prstClr val="black"/>
                </a:solidFill>
                <a:latin typeface="微软雅黑" panose="020B0503020204020204" charset="-122"/>
                <a:cs typeface="微软雅黑" panose="020B0503020204020204" charset="-122"/>
              </a:rPr>
              <a:t>馈信</a:t>
            </a:r>
            <a:r>
              <a:rPr sz="1600" spc="40" dirty="0">
                <a:solidFill>
                  <a:prstClr val="black"/>
                </a:solidFill>
                <a:latin typeface="微软雅黑" panose="020B0503020204020204" charset="-122"/>
                <a:cs typeface="微软雅黑" panose="020B0503020204020204" charset="-122"/>
              </a:rPr>
              <a:t>息</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决</a:t>
            </a:r>
            <a:r>
              <a:rPr sz="1600" spc="25" dirty="0">
                <a:solidFill>
                  <a:prstClr val="black"/>
                </a:solidFill>
                <a:latin typeface="微软雅黑" panose="020B0503020204020204" charset="-122"/>
                <a:cs typeface="微软雅黑" panose="020B0503020204020204" charset="-122"/>
              </a:rPr>
              <a:t>策者</a:t>
            </a:r>
            <a:r>
              <a:rPr sz="1600" spc="15" dirty="0">
                <a:solidFill>
                  <a:prstClr val="black"/>
                </a:solidFill>
                <a:latin typeface="微软雅黑" panose="020B0503020204020204" charset="-122"/>
                <a:cs typeface="微软雅黑" panose="020B0503020204020204" charset="-122"/>
              </a:rPr>
              <a:t>可以根</a:t>
            </a:r>
            <a:r>
              <a:rPr sz="1600" spc="25" dirty="0">
                <a:solidFill>
                  <a:prstClr val="black"/>
                </a:solidFill>
                <a:latin typeface="微软雅黑" panose="020B0503020204020204" charset="-122"/>
                <a:cs typeface="微软雅黑" panose="020B0503020204020204" charset="-122"/>
              </a:rPr>
              <a:t>据</a:t>
            </a:r>
            <a:r>
              <a:rPr sz="1600" spc="15" dirty="0">
                <a:solidFill>
                  <a:prstClr val="black"/>
                </a:solidFill>
                <a:latin typeface="微软雅黑" panose="020B0503020204020204" charset="-122"/>
                <a:cs typeface="微软雅黑" panose="020B0503020204020204" charset="-122"/>
              </a:rPr>
              <a:t>孪</a:t>
            </a:r>
            <a:r>
              <a:rPr sz="1600" spc="25" dirty="0">
                <a:solidFill>
                  <a:prstClr val="black"/>
                </a:solidFill>
                <a:latin typeface="微软雅黑" panose="020B0503020204020204" charset="-122"/>
                <a:cs typeface="微软雅黑" panose="020B0503020204020204" charset="-122"/>
              </a:rPr>
              <a:t>生体</a:t>
            </a:r>
            <a:r>
              <a:rPr sz="1600" spc="15" dirty="0">
                <a:solidFill>
                  <a:prstClr val="black"/>
                </a:solidFill>
                <a:latin typeface="微软雅黑" panose="020B0503020204020204" charset="-122"/>
                <a:cs typeface="微软雅黑" panose="020B0503020204020204" charset="-122"/>
              </a:rPr>
              <a:t>反馈的</a:t>
            </a:r>
            <a:r>
              <a:rPr sz="1600" spc="25" dirty="0">
                <a:solidFill>
                  <a:prstClr val="black"/>
                </a:solidFill>
                <a:latin typeface="微软雅黑" panose="020B0503020204020204" charset="-122"/>
                <a:cs typeface="微软雅黑" panose="020B0503020204020204" charset="-122"/>
              </a:rPr>
              <a:t>信</a:t>
            </a:r>
            <a:r>
              <a:rPr sz="1600" spc="40" dirty="0">
                <a:solidFill>
                  <a:prstClr val="black"/>
                </a:solidFill>
                <a:latin typeface="微软雅黑" panose="020B0503020204020204" charset="-122"/>
                <a:cs typeface="微软雅黑" panose="020B0503020204020204" charset="-122"/>
              </a:rPr>
              <a:t>息</a:t>
            </a:r>
            <a:r>
              <a:rPr sz="1600" spc="25" dirty="0">
                <a:solidFill>
                  <a:prstClr val="black"/>
                </a:solidFill>
                <a:latin typeface="微软雅黑" panose="020B0503020204020204" charset="-122"/>
                <a:cs typeface="微软雅黑" panose="020B0503020204020204" charset="-122"/>
              </a:rPr>
              <a:t>，对实 </a:t>
            </a:r>
            <a:r>
              <a:rPr sz="1600" spc="15" dirty="0">
                <a:solidFill>
                  <a:prstClr val="black"/>
                </a:solidFill>
                <a:latin typeface="微软雅黑" panose="020B0503020204020204" charset="-122"/>
                <a:cs typeface="微软雅黑" panose="020B0503020204020204" charset="-122"/>
              </a:rPr>
              <a:t>体设备采取进</a:t>
            </a:r>
            <a:r>
              <a:rPr sz="1600" spc="5" dirty="0">
                <a:solidFill>
                  <a:prstClr val="black"/>
                </a:solidFill>
                <a:latin typeface="微软雅黑" panose="020B0503020204020204" charset="-122"/>
                <a:cs typeface="微软雅黑" panose="020B0503020204020204" charset="-122"/>
              </a:rPr>
              <a:t>一</a:t>
            </a:r>
            <a:r>
              <a:rPr sz="1600" spc="15" dirty="0">
                <a:solidFill>
                  <a:prstClr val="black"/>
                </a:solidFill>
                <a:latin typeface="微软雅黑" panose="020B0503020204020204" charset="-122"/>
                <a:cs typeface="微软雅黑" panose="020B0503020204020204" charset="-122"/>
              </a:rPr>
              <a:t>步的行动和干</a:t>
            </a:r>
            <a:r>
              <a:rPr sz="1600" spc="30" dirty="0">
                <a:solidFill>
                  <a:prstClr val="black"/>
                </a:solidFill>
                <a:latin typeface="微软雅黑" panose="020B0503020204020204" charset="-122"/>
                <a:cs typeface="微软雅黑" panose="020B0503020204020204" charset="-122"/>
              </a:rPr>
              <a:t>预</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比</a:t>
            </a:r>
            <a:r>
              <a:rPr sz="1600" spc="15" dirty="0">
                <a:solidFill>
                  <a:prstClr val="black"/>
                </a:solidFill>
                <a:latin typeface="微软雅黑" panose="020B0503020204020204" charset="-122"/>
                <a:cs typeface="微软雅黑" panose="020B0503020204020204" charset="-122"/>
              </a:rPr>
              <a:t>如，生产车间</a:t>
            </a:r>
            <a:r>
              <a:rPr sz="1600" spc="5" dirty="0">
                <a:solidFill>
                  <a:prstClr val="black"/>
                </a:solidFill>
                <a:latin typeface="微软雅黑" panose="020B0503020204020204" charset="-122"/>
                <a:cs typeface="微软雅黑" panose="020B0503020204020204" charset="-122"/>
              </a:rPr>
              <a:t>目</a:t>
            </a:r>
            <a:r>
              <a:rPr sz="1600" spc="15" dirty="0">
                <a:solidFill>
                  <a:prstClr val="black"/>
                </a:solidFill>
                <a:latin typeface="微软雅黑" panose="020B0503020204020204" charset="-122"/>
                <a:cs typeface="微软雅黑" panose="020B0503020204020204" charset="-122"/>
              </a:rPr>
              <a:t>前共</a:t>
            </a:r>
            <a:r>
              <a:rPr sz="1600" spc="20" dirty="0">
                <a:solidFill>
                  <a:prstClr val="black"/>
                </a:solidFill>
                <a:latin typeface="微软雅黑" panose="020B0503020204020204" charset="-122"/>
                <a:cs typeface="微软雅黑" panose="020B0503020204020204" charset="-122"/>
              </a:rPr>
              <a:t>有</a:t>
            </a:r>
            <a:r>
              <a:rPr sz="1600" spc="10" dirty="0">
                <a:solidFill>
                  <a:prstClr val="black"/>
                </a:solidFill>
                <a:latin typeface="微软雅黑" panose="020B0503020204020204" charset="-122"/>
                <a:cs typeface="微软雅黑" panose="020B0503020204020204" charset="-122"/>
              </a:rPr>
              <a:t>12</a:t>
            </a:r>
            <a:r>
              <a:rPr sz="1600" spc="15" dirty="0">
                <a:solidFill>
                  <a:prstClr val="black"/>
                </a:solidFill>
                <a:latin typeface="微软雅黑" panose="020B0503020204020204" charset="-122"/>
                <a:cs typeface="微软雅黑" panose="020B0503020204020204" charset="-122"/>
              </a:rPr>
              <a:t>台工</a:t>
            </a:r>
            <a:r>
              <a:rPr sz="1600" spc="5" dirty="0">
                <a:solidFill>
                  <a:prstClr val="black"/>
                </a:solidFill>
                <a:latin typeface="微软雅黑" panose="020B0503020204020204" charset="-122"/>
                <a:cs typeface="微软雅黑" panose="020B0503020204020204" charset="-122"/>
              </a:rPr>
              <a:t>业</a:t>
            </a:r>
            <a:r>
              <a:rPr sz="1600" spc="15" dirty="0">
                <a:solidFill>
                  <a:prstClr val="black"/>
                </a:solidFill>
                <a:latin typeface="微软雅黑" panose="020B0503020204020204" charset="-122"/>
                <a:cs typeface="微软雅黑" panose="020B0503020204020204" charset="-122"/>
              </a:rPr>
              <a:t>机器人在开机</a:t>
            </a:r>
            <a:r>
              <a:rPr sz="1600" spc="5" dirty="0">
                <a:solidFill>
                  <a:prstClr val="black"/>
                </a:solidFill>
                <a:latin typeface="微软雅黑" panose="020B0503020204020204" charset="-122"/>
                <a:cs typeface="微软雅黑" panose="020B0503020204020204" charset="-122"/>
              </a:rPr>
              <a:t>作</a:t>
            </a:r>
            <a:r>
              <a:rPr sz="1600" spc="35" dirty="0">
                <a:solidFill>
                  <a:prstClr val="black"/>
                </a:solidFill>
                <a:latin typeface="微软雅黑" panose="020B0503020204020204" charset="-122"/>
                <a:cs typeface="微软雅黑" panose="020B0503020204020204" charset="-122"/>
              </a:rPr>
              <a:t>业</a:t>
            </a:r>
            <a:r>
              <a:rPr sz="1600" spc="15" dirty="0">
                <a:solidFill>
                  <a:prstClr val="black"/>
                </a:solidFill>
                <a:latin typeface="微软雅黑" panose="020B0503020204020204" charset="-122"/>
                <a:cs typeface="微软雅黑" panose="020B0503020204020204" charset="-122"/>
              </a:rPr>
              <a:t>，但是实际 </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计</a:t>
            </a:r>
            <a:r>
              <a:rPr sz="1600" spc="-5" dirty="0">
                <a:solidFill>
                  <a:prstClr val="black"/>
                </a:solidFill>
                <a:latin typeface="微软雅黑" panose="020B0503020204020204" charset="-122"/>
                <a:cs typeface="微软雅黑" panose="020B0503020204020204" charset="-122"/>
              </a:rPr>
              <a:t>划</a:t>
            </a:r>
            <a:r>
              <a:rPr sz="1600" spc="5" dirty="0">
                <a:solidFill>
                  <a:prstClr val="black"/>
                </a:solidFill>
                <a:latin typeface="微软雅黑" panose="020B0503020204020204" charset="-122"/>
                <a:cs typeface="微软雅黑" panose="020B0503020204020204" charset="-122"/>
              </a:rPr>
              <a:t>仅需</a:t>
            </a:r>
            <a:r>
              <a:rPr sz="1600" dirty="0">
                <a:solidFill>
                  <a:prstClr val="black"/>
                </a:solidFill>
                <a:latin typeface="微软雅黑" panose="020B0503020204020204" charset="-122"/>
                <a:cs typeface="微软雅黑" panose="020B0503020204020204" charset="-122"/>
              </a:rPr>
              <a:t>要</a:t>
            </a:r>
            <a:r>
              <a:rPr sz="1600" spc="-10" dirty="0">
                <a:solidFill>
                  <a:prstClr val="black"/>
                </a:solidFill>
                <a:latin typeface="微软雅黑" panose="020B0503020204020204" charset="-122"/>
                <a:cs typeface="微软雅黑" panose="020B0503020204020204" charset="-122"/>
              </a:rPr>
              <a:t>8</a:t>
            </a:r>
            <a:r>
              <a:rPr sz="1600" spc="5"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器人</a:t>
            </a:r>
            <a:r>
              <a:rPr sz="1600" spc="-5"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完</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，得</a:t>
            </a:r>
            <a:r>
              <a:rPr sz="1600" spc="-5"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这</a:t>
            </a:r>
            <a:r>
              <a:rPr sz="1600" spc="-5"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r>
              <a:rPr sz="1600" spc="10"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生产</a:t>
            </a:r>
            <a:r>
              <a:rPr sz="1600" spc="5"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长</a:t>
            </a:r>
            <a:r>
              <a:rPr sz="1600" spc="5" dirty="0">
                <a:solidFill>
                  <a:prstClr val="black"/>
                </a:solidFill>
                <a:latin typeface="微软雅黑" panose="020B0503020204020204" charset="-122"/>
                <a:cs typeface="微软雅黑" panose="020B0503020204020204" charset="-122"/>
              </a:rPr>
              <a:t>就</a:t>
            </a:r>
            <a:r>
              <a:rPr sz="1600" spc="-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根据</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际</a:t>
            </a:r>
            <a:r>
              <a:rPr sz="1600" spc="5" dirty="0">
                <a:solidFill>
                  <a:prstClr val="black"/>
                </a:solidFill>
                <a:latin typeface="微软雅黑" panose="020B0503020204020204" charset="-122"/>
                <a:cs typeface="微软雅黑" panose="020B0503020204020204" charset="-122"/>
              </a:rPr>
              <a:t>情</a:t>
            </a:r>
            <a:r>
              <a:rPr sz="1600" spc="-5" dirty="0">
                <a:solidFill>
                  <a:prstClr val="black"/>
                </a:solidFill>
                <a:latin typeface="微软雅黑" panose="020B0503020204020204" charset="-122"/>
                <a:cs typeface="微软雅黑" panose="020B0503020204020204" charset="-122"/>
              </a:rPr>
              <a:t>况</a:t>
            </a:r>
            <a:r>
              <a:rPr sz="1600" spc="5"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其 中的</a:t>
            </a:r>
            <a:r>
              <a:rPr sz="1600" spc="5" dirty="0">
                <a:solidFill>
                  <a:prstClr val="black"/>
                </a:solidFill>
                <a:latin typeface="微软雅黑" panose="020B0503020204020204" charset="-122"/>
                <a:cs typeface="微软雅黑" panose="020B0503020204020204" charset="-122"/>
              </a:rPr>
              <a:t>4</a:t>
            </a:r>
            <a:r>
              <a:rPr sz="1600" spc="-5"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机器</a:t>
            </a:r>
            <a:r>
              <a:rPr sz="1600" spc="-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远</a:t>
            </a:r>
            <a:r>
              <a:rPr sz="1600" spc="-5"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发</a:t>
            </a:r>
            <a:r>
              <a:rPr sz="1600" spc="5" dirty="0">
                <a:solidFill>
                  <a:prstClr val="black"/>
                </a:solidFill>
                <a:latin typeface="微软雅黑" panose="020B0503020204020204" charset="-122"/>
                <a:cs typeface="微软雅黑" panose="020B0503020204020204" charset="-122"/>
              </a:rPr>
              <a:t>待</a:t>
            </a:r>
            <a:r>
              <a:rPr sz="1600" spc="-5"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或关</a:t>
            </a:r>
            <a:r>
              <a:rPr sz="1600" spc="-5"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命</a:t>
            </a:r>
            <a:r>
              <a:rPr sz="1600" dirty="0">
                <a:solidFill>
                  <a:prstClr val="black"/>
                </a:solidFill>
                <a:latin typeface="微软雅黑" panose="020B0503020204020204" charset="-122"/>
                <a:cs typeface="微软雅黑" panose="020B0503020204020204" charset="-122"/>
              </a:rPr>
              <a:t>令</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已</a:t>
            </a:r>
            <a:r>
              <a:rPr sz="1600" spc="5" dirty="0">
                <a:solidFill>
                  <a:prstClr val="black"/>
                </a:solidFill>
                <a:latin typeface="微软雅黑" panose="020B0503020204020204" charset="-122"/>
                <a:cs typeface="微软雅黑" panose="020B0503020204020204" charset="-122"/>
              </a:rPr>
              <a:t>达到</a:t>
            </a:r>
            <a:r>
              <a:rPr sz="1600" spc="-5" dirty="0">
                <a:solidFill>
                  <a:prstClr val="black"/>
                </a:solidFill>
                <a:latin typeface="微软雅黑" panose="020B0503020204020204" charset="-122"/>
                <a:cs typeface="微软雅黑" panose="020B0503020204020204" charset="-122"/>
              </a:rPr>
              <a:t>节</a:t>
            </a:r>
            <a:r>
              <a:rPr sz="1600" spc="5" dirty="0">
                <a:solidFill>
                  <a:prstClr val="black"/>
                </a:solidFill>
                <a:latin typeface="微软雅黑" panose="020B0503020204020204" charset="-122"/>
                <a:cs typeface="微软雅黑" panose="020B0503020204020204" charset="-122"/>
              </a:rPr>
              <a:t>约</a:t>
            </a:r>
            <a:r>
              <a:rPr sz="1600" spc="-5"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目</a:t>
            </a:r>
            <a:r>
              <a:rPr sz="1600" spc="1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，当</a:t>
            </a:r>
            <a:r>
              <a:rPr sz="1600" spc="5"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求</a:t>
            </a:r>
            <a:r>
              <a:rPr sz="1600" spc="5" dirty="0">
                <a:solidFill>
                  <a:prstClr val="black"/>
                </a:solidFill>
                <a:latin typeface="微软雅黑" panose="020B0503020204020204" charset="-122"/>
                <a:cs typeface="微软雅黑" panose="020B0503020204020204" charset="-122"/>
              </a:rPr>
              <a:t>提</a:t>
            </a:r>
            <a:r>
              <a:rPr sz="1600" spc="-5" dirty="0">
                <a:solidFill>
                  <a:prstClr val="black"/>
                </a:solidFill>
                <a:latin typeface="微软雅黑" panose="020B0503020204020204" charset="-122"/>
                <a:cs typeface="微软雅黑" panose="020B0503020204020204" charset="-122"/>
              </a:rPr>
              <a:t>高，</a:t>
            </a:r>
            <a:r>
              <a:rPr sz="1600" spc="5" dirty="0">
                <a:solidFill>
                  <a:prstClr val="black"/>
                </a:solidFill>
                <a:latin typeface="微软雅黑" panose="020B0503020204020204" charset="-122"/>
                <a:cs typeface="微软雅黑" panose="020B0503020204020204" charset="-122"/>
              </a:rPr>
              <a:t>也</a:t>
            </a:r>
            <a:r>
              <a:rPr sz="1600" spc="-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快</a:t>
            </a:r>
            <a:r>
              <a:rPr sz="1600" spc="5" dirty="0">
                <a:solidFill>
                  <a:prstClr val="black"/>
                </a:solidFill>
                <a:latin typeface="微软雅黑" panose="020B0503020204020204" charset="-122"/>
                <a:cs typeface="微软雅黑" panose="020B0503020204020204" charset="-122"/>
              </a:rPr>
              <a:t>速</a:t>
            </a:r>
            <a:r>
              <a:rPr sz="1600" spc="-5" dirty="0">
                <a:solidFill>
                  <a:prstClr val="black"/>
                </a:solidFill>
                <a:latin typeface="微软雅黑" panose="020B0503020204020204" charset="-122"/>
                <a:cs typeface="微软雅黑" panose="020B0503020204020204" charset="-122"/>
              </a:rPr>
              <a:t>启 </a:t>
            </a:r>
            <a:r>
              <a:rPr sz="1600" spc="-10" dirty="0">
                <a:solidFill>
                  <a:prstClr val="black"/>
                </a:solidFill>
                <a:latin typeface="微软雅黑" panose="020B0503020204020204" charset="-122"/>
                <a:cs typeface="微软雅黑" panose="020B0503020204020204" charset="-122"/>
              </a:rPr>
              <a:t>动设</a:t>
            </a:r>
            <a:r>
              <a:rPr sz="1600" spc="-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，投入生产</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13970" indent="420370" algn="just">
              <a:lnSpc>
                <a:spcPct val="125000"/>
              </a:lnSpc>
            </a:pPr>
            <a:r>
              <a:rPr sz="1600" spc="30" dirty="0">
                <a:solidFill>
                  <a:prstClr val="black"/>
                </a:solidFill>
                <a:latin typeface="微软雅黑" panose="020B0503020204020204" charset="-122"/>
                <a:cs typeface="微软雅黑" panose="020B0503020204020204" charset="-122"/>
              </a:rPr>
              <a:t>这</a:t>
            </a:r>
            <a:r>
              <a:rPr sz="1600" spc="20" dirty="0">
                <a:solidFill>
                  <a:prstClr val="black"/>
                </a:solidFill>
                <a:latin typeface="微软雅黑" panose="020B0503020204020204" charset="-122"/>
                <a:cs typeface="微软雅黑" panose="020B0503020204020204" charset="-122"/>
              </a:rPr>
              <a:t>种设备</a:t>
            </a:r>
            <a:r>
              <a:rPr sz="1600" spc="30" dirty="0">
                <a:solidFill>
                  <a:prstClr val="black"/>
                </a:solidFill>
                <a:latin typeface="微软雅黑" panose="020B0503020204020204" charset="-122"/>
                <a:cs typeface="微软雅黑" panose="020B0503020204020204" charset="-122"/>
              </a:rPr>
              <a:t>可</a:t>
            </a:r>
            <a:r>
              <a:rPr sz="1600" spc="20" dirty="0">
                <a:solidFill>
                  <a:prstClr val="black"/>
                </a:solidFill>
                <a:latin typeface="微软雅黑" panose="020B0503020204020204" charset="-122"/>
                <a:cs typeface="微软雅黑" panose="020B0503020204020204" charset="-122"/>
              </a:rPr>
              <a:t>以被调用的</a:t>
            </a:r>
            <a:r>
              <a:rPr sz="1600" spc="30" dirty="0">
                <a:solidFill>
                  <a:prstClr val="black"/>
                </a:solidFill>
                <a:latin typeface="微软雅黑" panose="020B0503020204020204" charset="-122"/>
                <a:cs typeface="微软雅黑" panose="020B0503020204020204" charset="-122"/>
              </a:rPr>
              <a:t>能力</a:t>
            </a:r>
            <a:r>
              <a:rPr sz="1600" spc="20" dirty="0">
                <a:solidFill>
                  <a:prstClr val="black"/>
                </a:solidFill>
                <a:latin typeface="微软雅黑" panose="020B0503020204020204" charset="-122"/>
                <a:cs typeface="微软雅黑" panose="020B0503020204020204" charset="-122"/>
              </a:rPr>
              <a:t>或者方</a:t>
            </a:r>
            <a:r>
              <a:rPr sz="1600" dirty="0">
                <a:solidFill>
                  <a:prstClr val="black"/>
                </a:solidFill>
                <a:latin typeface="微软雅黑" panose="020B0503020204020204" charset="-122"/>
                <a:cs typeface="微软雅黑" panose="020B0503020204020204" charset="-122"/>
              </a:rPr>
              <a:t>法</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就是</a:t>
            </a:r>
            <a:r>
              <a:rPr sz="1600" b="1" spc="15" dirty="0">
                <a:solidFill>
                  <a:prstClr val="black"/>
                </a:solidFill>
                <a:latin typeface="微软雅黑" panose="020B0503020204020204" charset="-122"/>
                <a:cs typeface="微软雅黑" panose="020B0503020204020204" charset="-122"/>
              </a:rPr>
              <a:t>指令</a:t>
            </a:r>
            <a:r>
              <a:rPr sz="1600" spc="1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也被</a:t>
            </a:r>
            <a:r>
              <a:rPr sz="1600" spc="30" dirty="0">
                <a:solidFill>
                  <a:prstClr val="black"/>
                </a:solidFill>
                <a:latin typeface="微软雅黑" panose="020B0503020204020204" charset="-122"/>
                <a:cs typeface="微软雅黑" panose="020B0503020204020204" charset="-122"/>
              </a:rPr>
              <a:t>称作</a:t>
            </a:r>
            <a:r>
              <a:rPr sz="1600" b="1" spc="15" dirty="0">
                <a:solidFill>
                  <a:prstClr val="black"/>
                </a:solidFill>
                <a:latin typeface="微软雅黑" panose="020B0503020204020204" charset="-122"/>
                <a:cs typeface="微软雅黑" panose="020B0503020204020204" charset="-122"/>
              </a:rPr>
              <a:t>服务动作</a:t>
            </a:r>
            <a:r>
              <a:rPr sz="1600" spc="15" dirty="0">
                <a:solidFill>
                  <a:prstClr val="black"/>
                </a:solidFill>
                <a:latin typeface="微软雅黑" panose="020B0503020204020204" charset="-122"/>
                <a:cs typeface="微软雅黑" panose="020B0503020204020204" charset="-122"/>
              </a:rPr>
              <a:t>。基</a:t>
            </a:r>
            <a:r>
              <a:rPr sz="1600" spc="30"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原理是操作人</a:t>
            </a:r>
            <a:r>
              <a:rPr sz="1600" spc="30" dirty="0">
                <a:solidFill>
                  <a:prstClr val="black"/>
                </a:solidFill>
                <a:latin typeface="微软雅黑" panose="020B0503020204020204" charset="-122"/>
                <a:cs typeface="微软雅黑" panose="020B0503020204020204" charset="-122"/>
              </a:rPr>
              <a:t>员</a:t>
            </a:r>
            <a:r>
              <a:rPr sz="1600" spc="-5" dirty="0">
                <a:solidFill>
                  <a:prstClr val="black"/>
                </a:solidFill>
                <a:latin typeface="微软雅黑" panose="020B0503020204020204" charset="-122"/>
                <a:cs typeface="微软雅黑" panose="020B0503020204020204" charset="-122"/>
              </a:rPr>
              <a:t>利 </a:t>
            </a:r>
            <a:r>
              <a:rPr sz="1600" spc="50" dirty="0">
                <a:solidFill>
                  <a:prstClr val="black"/>
                </a:solidFill>
                <a:latin typeface="微软雅黑" panose="020B0503020204020204" charset="-122"/>
                <a:cs typeface="微软雅黑" panose="020B0503020204020204" charset="-122"/>
              </a:rPr>
              <a:t>用</a:t>
            </a:r>
            <a:r>
              <a:rPr sz="1600" spc="60" dirty="0">
                <a:solidFill>
                  <a:prstClr val="black"/>
                </a:solidFill>
                <a:latin typeface="微软雅黑" panose="020B0503020204020204" charset="-122"/>
                <a:cs typeface="微软雅黑" panose="020B0503020204020204" charset="-122"/>
              </a:rPr>
              <a:t>电</a:t>
            </a:r>
            <a:r>
              <a:rPr sz="1600" spc="70" dirty="0">
                <a:solidFill>
                  <a:prstClr val="black"/>
                </a:solidFill>
                <a:latin typeface="微软雅黑" panose="020B0503020204020204" charset="-122"/>
                <a:cs typeface="微软雅黑" panose="020B0503020204020204" charset="-122"/>
              </a:rPr>
              <a:t>脑</a:t>
            </a:r>
            <a:r>
              <a:rPr sz="1600" spc="60"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手</a:t>
            </a:r>
            <a:r>
              <a:rPr sz="1600" spc="60" dirty="0">
                <a:solidFill>
                  <a:prstClr val="black"/>
                </a:solidFill>
                <a:latin typeface="微软雅黑" panose="020B0503020204020204" charset="-122"/>
                <a:cs typeface="微软雅黑" panose="020B0503020204020204" charset="-122"/>
              </a:rPr>
              <a:t>机等</a:t>
            </a:r>
            <a:r>
              <a:rPr sz="1600" spc="50" dirty="0">
                <a:solidFill>
                  <a:prstClr val="black"/>
                </a:solidFill>
                <a:latin typeface="微软雅黑" panose="020B0503020204020204" charset="-122"/>
                <a:cs typeface="微软雅黑" panose="020B0503020204020204" charset="-122"/>
              </a:rPr>
              <a:t>远</a:t>
            </a:r>
            <a:r>
              <a:rPr sz="1600" spc="60" dirty="0">
                <a:solidFill>
                  <a:prstClr val="black"/>
                </a:solidFill>
                <a:latin typeface="微软雅黑" panose="020B0503020204020204" charset="-122"/>
                <a:cs typeface="微软雅黑" panose="020B0503020204020204" charset="-122"/>
              </a:rPr>
              <a:t>端遥控</a:t>
            </a:r>
            <a:r>
              <a:rPr sz="1600" spc="50" dirty="0">
                <a:solidFill>
                  <a:prstClr val="black"/>
                </a:solidFill>
                <a:latin typeface="微软雅黑" panose="020B0503020204020204" charset="-122"/>
                <a:cs typeface="微软雅黑" panose="020B0503020204020204" charset="-122"/>
              </a:rPr>
              <a:t>设</a:t>
            </a:r>
            <a:r>
              <a:rPr sz="1600" spc="60" dirty="0">
                <a:solidFill>
                  <a:prstClr val="black"/>
                </a:solidFill>
                <a:latin typeface="微软雅黑" panose="020B0503020204020204" charset="-122"/>
                <a:cs typeface="微软雅黑" panose="020B0503020204020204" charset="-122"/>
              </a:rPr>
              <a:t>备通</a:t>
            </a:r>
            <a:r>
              <a:rPr sz="1600" spc="50" dirty="0">
                <a:solidFill>
                  <a:prstClr val="black"/>
                </a:solidFill>
                <a:latin typeface="微软雅黑" panose="020B0503020204020204" charset="-122"/>
                <a:cs typeface="微软雅黑" panose="020B0503020204020204" charset="-122"/>
              </a:rPr>
              <a:t>过</a:t>
            </a:r>
            <a:r>
              <a:rPr sz="1600" spc="60" dirty="0">
                <a:solidFill>
                  <a:prstClr val="black"/>
                </a:solidFill>
                <a:latin typeface="微软雅黑" panose="020B0503020204020204" charset="-122"/>
                <a:cs typeface="微软雅黑" panose="020B0503020204020204" charset="-122"/>
              </a:rPr>
              <a:t>通信网</a:t>
            </a:r>
            <a:r>
              <a:rPr sz="1600" spc="50" dirty="0">
                <a:solidFill>
                  <a:prstClr val="black"/>
                </a:solidFill>
                <a:latin typeface="微软雅黑" panose="020B0503020204020204" charset="-122"/>
                <a:cs typeface="微软雅黑" panose="020B0503020204020204" charset="-122"/>
              </a:rPr>
              <a:t>络</a:t>
            </a:r>
            <a:r>
              <a:rPr sz="1600" spc="60" dirty="0">
                <a:solidFill>
                  <a:prstClr val="black"/>
                </a:solidFill>
                <a:latin typeface="微软雅黑" panose="020B0503020204020204" charset="-122"/>
                <a:cs typeface="微软雅黑" panose="020B0503020204020204" charset="-122"/>
              </a:rPr>
              <a:t>将控</a:t>
            </a:r>
            <a:r>
              <a:rPr sz="1600" spc="50" dirty="0">
                <a:solidFill>
                  <a:prstClr val="black"/>
                </a:solidFill>
                <a:latin typeface="微软雅黑" panose="020B0503020204020204" charset="-122"/>
                <a:cs typeface="微软雅黑" panose="020B0503020204020204" charset="-122"/>
              </a:rPr>
              <a:t>制</a:t>
            </a:r>
            <a:r>
              <a:rPr sz="1600" spc="60" dirty="0">
                <a:solidFill>
                  <a:prstClr val="black"/>
                </a:solidFill>
                <a:latin typeface="微软雅黑" panose="020B0503020204020204" charset="-122"/>
                <a:cs typeface="微软雅黑" panose="020B0503020204020204" charset="-122"/>
              </a:rPr>
              <a:t>指令传</a:t>
            </a:r>
            <a:r>
              <a:rPr sz="1600" spc="50" dirty="0">
                <a:solidFill>
                  <a:prstClr val="black"/>
                </a:solidFill>
                <a:latin typeface="微软雅黑" panose="020B0503020204020204" charset="-122"/>
                <a:cs typeface="微软雅黑" panose="020B0503020204020204" charset="-122"/>
              </a:rPr>
              <a:t>送</a:t>
            </a:r>
            <a:r>
              <a:rPr sz="1600" spc="60" dirty="0">
                <a:solidFill>
                  <a:prstClr val="black"/>
                </a:solidFill>
                <a:latin typeface="微软雅黑" panose="020B0503020204020204" charset="-122"/>
                <a:cs typeface="微软雅黑" panose="020B0503020204020204" charset="-122"/>
              </a:rPr>
              <a:t>到近</a:t>
            </a:r>
            <a:r>
              <a:rPr sz="1600" spc="50" dirty="0">
                <a:solidFill>
                  <a:prstClr val="black"/>
                </a:solidFill>
                <a:latin typeface="微软雅黑" panose="020B0503020204020204" charset="-122"/>
                <a:cs typeface="微软雅黑" panose="020B0503020204020204" charset="-122"/>
              </a:rPr>
              <a:t>端</a:t>
            </a:r>
            <a:r>
              <a:rPr sz="1600" spc="60" dirty="0">
                <a:solidFill>
                  <a:prstClr val="black"/>
                </a:solidFill>
                <a:latin typeface="微软雅黑" panose="020B0503020204020204" charset="-122"/>
                <a:cs typeface="微软雅黑" panose="020B0503020204020204" charset="-122"/>
              </a:rPr>
              <a:t>控制</a:t>
            </a:r>
            <a:r>
              <a:rPr sz="1600" spc="100" dirty="0">
                <a:solidFill>
                  <a:prstClr val="black"/>
                </a:solidFill>
                <a:latin typeface="微软雅黑" panose="020B0503020204020204" charset="-122"/>
                <a:cs typeface="微软雅黑" panose="020B0503020204020204" charset="-122"/>
              </a:rPr>
              <a:t>器</a:t>
            </a:r>
            <a:r>
              <a:rPr sz="1600" spc="60" dirty="0">
                <a:solidFill>
                  <a:prstClr val="black"/>
                </a:solidFill>
                <a:latin typeface="微软雅黑" panose="020B0503020204020204" charset="-122"/>
                <a:cs typeface="微软雅黑" panose="020B0503020204020204" charset="-122"/>
              </a:rPr>
              <a:t>（一般</a:t>
            </a:r>
            <a:r>
              <a:rPr sz="1600" spc="50" dirty="0">
                <a:solidFill>
                  <a:prstClr val="black"/>
                </a:solidFill>
                <a:latin typeface="微软雅黑" panose="020B0503020204020204" charset="-122"/>
                <a:cs typeface="微软雅黑" panose="020B0503020204020204" charset="-122"/>
              </a:rPr>
              <a:t>是</a:t>
            </a:r>
            <a:r>
              <a:rPr sz="1600" spc="60" dirty="0">
                <a:solidFill>
                  <a:prstClr val="black"/>
                </a:solidFill>
                <a:latin typeface="微软雅黑" panose="020B0503020204020204" charset="-122"/>
                <a:cs typeface="微软雅黑" panose="020B0503020204020204" charset="-122"/>
              </a:rPr>
              <a:t>可编</a:t>
            </a:r>
            <a:r>
              <a:rPr sz="1600" spc="50" dirty="0">
                <a:solidFill>
                  <a:prstClr val="black"/>
                </a:solidFill>
                <a:latin typeface="微软雅黑" panose="020B0503020204020204" charset="-122"/>
                <a:cs typeface="微软雅黑" panose="020B0503020204020204" charset="-122"/>
              </a:rPr>
              <a:t>程</a:t>
            </a:r>
            <a:r>
              <a:rPr sz="1600" spc="60" dirty="0">
                <a:solidFill>
                  <a:prstClr val="black"/>
                </a:solidFill>
                <a:latin typeface="微软雅黑" panose="020B0503020204020204" charset="-122"/>
                <a:cs typeface="微软雅黑" panose="020B0503020204020204" charset="-122"/>
              </a:rPr>
              <a:t>控</a:t>
            </a:r>
            <a:r>
              <a:rPr sz="1600" spc="50" dirty="0">
                <a:solidFill>
                  <a:prstClr val="black"/>
                </a:solidFill>
                <a:latin typeface="微软雅黑" panose="020B0503020204020204" charset="-122"/>
                <a:cs typeface="微软雅黑" panose="020B0503020204020204" charset="-122"/>
              </a:rPr>
              <a:t>制</a:t>
            </a:r>
            <a:r>
              <a:rPr sz="1600" spc="-5" dirty="0">
                <a:solidFill>
                  <a:prstClr val="black"/>
                </a:solidFill>
                <a:latin typeface="微软雅黑" panose="020B0503020204020204" charset="-122"/>
                <a:cs typeface="微软雅黑" panose="020B0503020204020204" charset="-122"/>
              </a:rPr>
              <a:t>器</a:t>
            </a:r>
            <a:endParaRPr sz="1600">
              <a:solidFill>
                <a:prstClr val="black"/>
              </a:solidFill>
              <a:latin typeface="微软雅黑" panose="020B0503020204020204" charset="-122"/>
              <a:cs typeface="微软雅黑" panose="020B0503020204020204" charset="-122"/>
            </a:endParaRPr>
          </a:p>
          <a:p>
            <a:pPr algn="ctr">
              <a:spcBef>
                <a:spcPts val="475"/>
              </a:spcBef>
            </a:pPr>
            <a:r>
              <a:rPr sz="1600" spc="-5" dirty="0">
                <a:solidFill>
                  <a:prstClr val="black"/>
                </a:solidFill>
                <a:latin typeface="微软雅黑" panose="020B0503020204020204" charset="-122"/>
                <a:cs typeface="微软雅黑" panose="020B0503020204020204" charset="-122"/>
              </a:rPr>
              <a:t>P</a:t>
            </a:r>
            <a:r>
              <a:rPr sz="1600" spc="-65" dirty="0">
                <a:solidFill>
                  <a:prstClr val="black"/>
                </a:solidFill>
                <a:latin typeface="微软雅黑" panose="020B0503020204020204" charset="-122"/>
                <a:cs typeface="微软雅黑" panose="020B0503020204020204" charset="-122"/>
              </a:rPr>
              <a:t>L</a:t>
            </a:r>
            <a:r>
              <a:rPr sz="1600" dirty="0">
                <a:solidFill>
                  <a:prstClr val="black"/>
                </a:solidFill>
                <a:latin typeface="微软雅黑" panose="020B0503020204020204" charset="-122"/>
                <a:cs typeface="微软雅黑" panose="020B0503020204020204" charset="-122"/>
              </a:rPr>
              <a:t>C）</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P</a:t>
            </a:r>
            <a:r>
              <a:rPr sz="1600" spc="-60" dirty="0">
                <a:solidFill>
                  <a:prstClr val="black"/>
                </a:solidFill>
                <a:latin typeface="微软雅黑" panose="020B0503020204020204" charset="-122"/>
                <a:cs typeface="微软雅黑" panose="020B0503020204020204" charset="-122"/>
              </a:rPr>
              <a:t>L</a:t>
            </a:r>
            <a:r>
              <a:rPr sz="1600" dirty="0">
                <a:solidFill>
                  <a:prstClr val="black"/>
                </a:solidFill>
                <a:latin typeface="微软雅黑" panose="020B0503020204020204" charset="-122"/>
                <a:cs typeface="微软雅黑" panose="020B0503020204020204" charset="-122"/>
              </a:rPr>
              <a:t>C接受</a:t>
            </a:r>
            <a:r>
              <a:rPr sz="1600" spc="-5" dirty="0">
                <a:solidFill>
                  <a:prstClr val="black"/>
                </a:solidFill>
                <a:latin typeface="微软雅黑" panose="020B0503020204020204" charset="-122"/>
                <a:cs typeface="微软雅黑" panose="020B0503020204020204" charset="-122"/>
              </a:rPr>
              <a:t>到</a:t>
            </a:r>
            <a:r>
              <a:rPr sz="1600" dirty="0">
                <a:solidFill>
                  <a:prstClr val="black"/>
                </a:solidFill>
                <a:latin typeface="微软雅黑" panose="020B0503020204020204" charset="-122"/>
                <a:cs typeface="微软雅黑" panose="020B0503020204020204" charset="-122"/>
              </a:rPr>
              <a:t>控制指</a:t>
            </a:r>
            <a:r>
              <a:rPr sz="1600" spc="-5" dirty="0">
                <a:solidFill>
                  <a:prstClr val="black"/>
                </a:solidFill>
                <a:latin typeface="微软雅黑" panose="020B0503020204020204" charset="-122"/>
                <a:cs typeface="微软雅黑" panose="020B0503020204020204" charset="-122"/>
              </a:rPr>
              <a:t>令</a:t>
            </a:r>
            <a:r>
              <a:rPr sz="1600" dirty="0">
                <a:solidFill>
                  <a:prstClr val="black"/>
                </a:solidFill>
                <a:latin typeface="微软雅黑" panose="020B0503020204020204" charset="-122"/>
                <a:cs typeface="微软雅黑" panose="020B0503020204020204" charset="-122"/>
              </a:rPr>
              <a:t>后通</a:t>
            </a:r>
            <a:r>
              <a:rPr sz="1600" spc="-5" dirty="0">
                <a:solidFill>
                  <a:prstClr val="black"/>
                </a:solidFill>
                <a:latin typeface="微软雅黑" panose="020B0503020204020204" charset="-122"/>
                <a:cs typeface="微软雅黑" panose="020B0503020204020204" charset="-122"/>
              </a:rPr>
              <a:t>过</a:t>
            </a:r>
            <a:r>
              <a:rPr sz="1600" dirty="0">
                <a:solidFill>
                  <a:prstClr val="black"/>
                </a:solidFill>
                <a:latin typeface="微软雅黑" panose="020B0503020204020204" charset="-122"/>
                <a:cs typeface="微软雅黑" panose="020B0503020204020204" charset="-122"/>
              </a:rPr>
              <a:t>内部的</a:t>
            </a:r>
            <a:r>
              <a:rPr sz="1600" spc="-5" dirty="0">
                <a:solidFill>
                  <a:prstClr val="black"/>
                </a:solidFill>
                <a:latin typeface="微软雅黑" panose="020B0503020204020204" charset="-122"/>
                <a:cs typeface="微软雅黑" panose="020B0503020204020204" charset="-122"/>
              </a:rPr>
              <a:t>可</a:t>
            </a:r>
            <a:r>
              <a:rPr sz="1600" dirty="0">
                <a:solidFill>
                  <a:prstClr val="black"/>
                </a:solidFill>
                <a:latin typeface="微软雅黑" panose="020B0503020204020204" charset="-122"/>
                <a:cs typeface="微软雅黑" panose="020B0503020204020204" charset="-122"/>
              </a:rPr>
              <a:t>编程</a:t>
            </a:r>
            <a:r>
              <a:rPr sz="1600" spc="-5" dirty="0">
                <a:solidFill>
                  <a:prstClr val="black"/>
                </a:solidFill>
                <a:latin typeface="微软雅黑" panose="020B0503020204020204" charset="-122"/>
                <a:cs typeface="微软雅黑" panose="020B0503020204020204" charset="-122"/>
              </a:rPr>
              <a:t>存</a:t>
            </a:r>
            <a:r>
              <a:rPr sz="1600" dirty="0">
                <a:solidFill>
                  <a:prstClr val="black"/>
                </a:solidFill>
                <a:latin typeface="微软雅黑" panose="020B0503020204020204" charset="-122"/>
                <a:cs typeface="微软雅黑" panose="020B0503020204020204" charset="-122"/>
              </a:rPr>
              <a:t>储器将</a:t>
            </a:r>
            <a:r>
              <a:rPr sz="1600" spc="-5" dirty="0">
                <a:solidFill>
                  <a:prstClr val="black"/>
                </a:solidFill>
                <a:latin typeface="微软雅黑" panose="020B0503020204020204" charset="-122"/>
                <a:cs typeface="微软雅黑" panose="020B0503020204020204" charset="-122"/>
              </a:rPr>
              <a:t>指</a:t>
            </a:r>
            <a:r>
              <a:rPr sz="1600" dirty="0">
                <a:solidFill>
                  <a:prstClr val="black"/>
                </a:solidFill>
                <a:latin typeface="微软雅黑" panose="020B0503020204020204" charset="-122"/>
                <a:cs typeface="微软雅黑" panose="020B0503020204020204" charset="-122"/>
              </a:rPr>
              <a:t>令转</a:t>
            </a:r>
            <a:r>
              <a:rPr sz="1600" spc="-5" dirty="0">
                <a:solidFill>
                  <a:prstClr val="black"/>
                </a:solidFill>
                <a:latin typeface="微软雅黑" panose="020B0503020204020204" charset="-122"/>
                <a:cs typeface="微软雅黑" panose="020B0503020204020204" charset="-122"/>
              </a:rPr>
              <a:t>化</a:t>
            </a:r>
            <a:r>
              <a:rPr sz="1600" dirty="0">
                <a:solidFill>
                  <a:prstClr val="black"/>
                </a:solidFill>
                <a:latin typeface="微软雅黑" panose="020B0503020204020204" charset="-122"/>
                <a:cs typeface="微软雅黑" panose="020B0503020204020204" charset="-122"/>
              </a:rPr>
              <a:t>为机器</a:t>
            </a:r>
            <a:r>
              <a:rPr sz="1600" spc="-5" dirty="0">
                <a:solidFill>
                  <a:prstClr val="black"/>
                </a:solidFill>
                <a:latin typeface="微软雅黑" panose="020B0503020204020204" charset="-122"/>
                <a:cs typeface="微软雅黑" panose="020B0503020204020204" charset="-122"/>
              </a:rPr>
              <a:t>语</a:t>
            </a:r>
            <a:r>
              <a:rPr sz="1600" dirty="0">
                <a:solidFill>
                  <a:prstClr val="black"/>
                </a:solidFill>
                <a:latin typeface="微软雅黑" panose="020B0503020204020204" charset="-122"/>
                <a:cs typeface="微软雅黑" panose="020B0503020204020204" charset="-122"/>
              </a:rPr>
              <a:t>言指</a:t>
            </a:r>
            <a:r>
              <a:rPr sz="1600" spc="20" dirty="0">
                <a:solidFill>
                  <a:prstClr val="black"/>
                </a:solidFill>
                <a:latin typeface="微软雅黑" panose="020B0503020204020204" charset="-122"/>
                <a:cs typeface="微软雅黑" panose="020B0503020204020204" charset="-122"/>
              </a:rPr>
              <a:t>令</a:t>
            </a:r>
            <a:r>
              <a:rPr sz="1600" dirty="0">
                <a:solidFill>
                  <a:prstClr val="black"/>
                </a:solidFill>
                <a:latin typeface="微软雅黑" panose="020B0503020204020204" charset="-122"/>
                <a:cs typeface="微软雅黑" panose="020B0503020204020204" charset="-122"/>
              </a:rPr>
              <a:t>，从而</a:t>
            </a:r>
            <a:r>
              <a:rPr sz="1600" spc="-5" dirty="0">
                <a:solidFill>
                  <a:prstClr val="black"/>
                </a:solidFill>
                <a:latin typeface="微软雅黑" panose="020B0503020204020204" charset="-122"/>
                <a:cs typeface="微软雅黑" panose="020B0503020204020204" charset="-122"/>
              </a:rPr>
              <a:t>完</a:t>
            </a:r>
            <a:r>
              <a:rPr sz="1600" dirty="0">
                <a:solidFill>
                  <a:prstClr val="black"/>
                </a:solidFill>
                <a:latin typeface="微软雅黑" panose="020B0503020204020204" charset="-122"/>
                <a:cs typeface="微软雅黑" panose="020B0503020204020204" charset="-122"/>
              </a:rPr>
              <a:t>成对</a:t>
            </a:r>
            <a:r>
              <a:rPr sz="1600" spc="-5" dirty="0">
                <a:solidFill>
                  <a:prstClr val="black"/>
                </a:solidFill>
                <a:latin typeface="微软雅黑" panose="020B0503020204020204" charset="-122"/>
                <a:cs typeface="微软雅黑" panose="020B0503020204020204" charset="-122"/>
              </a:rPr>
              <a:t>设</a:t>
            </a:r>
            <a:endParaRPr sz="1600">
              <a:solidFill>
                <a:prstClr val="black"/>
              </a:solidFill>
              <a:latin typeface="微软雅黑" panose="020B0503020204020204" charset="-122"/>
              <a:cs typeface="微软雅黑" panose="020B0503020204020204" charset="-122"/>
            </a:endParaRPr>
          </a:p>
          <a:p>
            <a:pPr marL="12700">
              <a:spcBef>
                <a:spcPts val="475"/>
              </a:spcBef>
            </a:pPr>
            <a:r>
              <a:rPr sz="1600" spc="-10" dirty="0">
                <a:solidFill>
                  <a:prstClr val="black"/>
                </a:solidFill>
                <a:latin typeface="微软雅黑" panose="020B0503020204020204" charset="-122"/>
                <a:cs typeface="微软雅黑" panose="020B0503020204020204" charset="-122"/>
              </a:rPr>
              <a:t>备的操</a:t>
            </a:r>
            <a:r>
              <a:rPr sz="1600" spc="-5" dirty="0">
                <a:solidFill>
                  <a:prstClr val="black"/>
                </a:solidFill>
                <a:latin typeface="微软雅黑" panose="020B0503020204020204" charset="-122"/>
                <a:cs typeface="微软雅黑" panose="020B0503020204020204" charset="-122"/>
              </a:rPr>
              <a:t>控</a:t>
            </a:r>
            <a:r>
              <a:rPr sz="1600" spc="-10" dirty="0">
                <a:solidFill>
                  <a:prstClr val="black"/>
                </a:solidFill>
                <a:latin typeface="微软雅黑" panose="020B0503020204020204" charset="-122"/>
                <a:cs typeface="微软雅黑" panose="020B0503020204020204" charset="-122"/>
              </a:rPr>
              <a:t>，达到远程监</a:t>
            </a:r>
            <a:r>
              <a:rPr sz="1600" spc="-5" dirty="0">
                <a:solidFill>
                  <a:prstClr val="black"/>
                </a:solidFill>
                <a:latin typeface="微软雅黑" panose="020B0503020204020204" charset="-122"/>
                <a:cs typeface="微软雅黑" panose="020B0503020204020204" charset="-122"/>
              </a:rPr>
              <a:t>测</a:t>
            </a:r>
            <a:r>
              <a:rPr sz="1600" spc="-10" dirty="0">
                <a:solidFill>
                  <a:prstClr val="black"/>
                </a:solidFill>
                <a:latin typeface="微软雅黑" panose="020B0503020204020204" charset="-122"/>
                <a:cs typeface="微软雅黑" panose="020B0503020204020204" charset="-122"/>
              </a:rPr>
              <a:t>、远程控</a:t>
            </a:r>
            <a:r>
              <a:rPr sz="1600" dirty="0">
                <a:solidFill>
                  <a:prstClr val="black"/>
                </a:solidFill>
                <a:latin typeface="微软雅黑" panose="020B0503020204020204" charset="-122"/>
                <a:cs typeface="微软雅黑" panose="020B0503020204020204" charset="-122"/>
              </a:rPr>
              <a:t>制</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远</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维</a:t>
            </a:r>
            <a:r>
              <a:rPr sz="1600" spc="-10" dirty="0">
                <a:solidFill>
                  <a:prstClr val="black"/>
                </a:solidFill>
                <a:latin typeface="微软雅黑" panose="020B0503020204020204" charset="-122"/>
                <a:cs typeface="微软雅黑" panose="020B0503020204020204" charset="-122"/>
              </a:rPr>
              <a:t>护</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目的</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3331464" y="5332476"/>
            <a:ext cx="1940052" cy="8732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331464" y="5332476"/>
            <a:ext cx="1940560" cy="873760"/>
          </a:xfrm>
          <a:custGeom>
            <a:avLst/>
            <a:gdLst/>
            <a:ahLst/>
            <a:cxnLst/>
            <a:rect l="l" t="t" r="r" b="b"/>
            <a:pathLst>
              <a:path w="1940560" h="873760">
                <a:moveTo>
                  <a:pt x="0" y="436626"/>
                </a:moveTo>
                <a:lnTo>
                  <a:pt x="8168" y="379698"/>
                </a:lnTo>
                <a:lnTo>
                  <a:pt x="31993" y="324987"/>
                </a:lnTo>
                <a:lnTo>
                  <a:pt x="70450" y="272951"/>
                </a:lnTo>
                <a:lnTo>
                  <a:pt x="122517" y="224051"/>
                </a:lnTo>
                <a:lnTo>
                  <a:pt x="153335" y="200921"/>
                </a:lnTo>
                <a:lnTo>
                  <a:pt x="187171" y="178746"/>
                </a:lnTo>
                <a:lnTo>
                  <a:pt x="223898" y="157586"/>
                </a:lnTo>
                <a:lnTo>
                  <a:pt x="263389" y="137497"/>
                </a:lnTo>
                <a:lnTo>
                  <a:pt x="305514" y="118537"/>
                </a:lnTo>
                <a:lnTo>
                  <a:pt x="350147" y="100764"/>
                </a:lnTo>
                <a:lnTo>
                  <a:pt x="397160" y="84234"/>
                </a:lnTo>
                <a:lnTo>
                  <a:pt x="446424" y="69006"/>
                </a:lnTo>
                <a:lnTo>
                  <a:pt x="497812" y="55136"/>
                </a:lnTo>
                <a:lnTo>
                  <a:pt x="551196" y="42683"/>
                </a:lnTo>
                <a:lnTo>
                  <a:pt x="606447" y="31704"/>
                </a:lnTo>
                <a:lnTo>
                  <a:pt x="663439" y="22256"/>
                </a:lnTo>
                <a:lnTo>
                  <a:pt x="722044" y="14397"/>
                </a:lnTo>
                <a:lnTo>
                  <a:pt x="782132" y="8184"/>
                </a:lnTo>
                <a:lnTo>
                  <a:pt x="843577" y="3676"/>
                </a:lnTo>
                <a:lnTo>
                  <a:pt x="906251" y="928"/>
                </a:lnTo>
                <a:lnTo>
                  <a:pt x="970026" y="0"/>
                </a:lnTo>
                <a:lnTo>
                  <a:pt x="1033800" y="928"/>
                </a:lnTo>
                <a:lnTo>
                  <a:pt x="1096474" y="3676"/>
                </a:lnTo>
                <a:lnTo>
                  <a:pt x="1157919" y="8184"/>
                </a:lnTo>
                <a:lnTo>
                  <a:pt x="1218007" y="14397"/>
                </a:lnTo>
                <a:lnTo>
                  <a:pt x="1276612" y="22256"/>
                </a:lnTo>
                <a:lnTo>
                  <a:pt x="1333604" y="31704"/>
                </a:lnTo>
                <a:lnTo>
                  <a:pt x="1388855" y="42683"/>
                </a:lnTo>
                <a:lnTo>
                  <a:pt x="1442239" y="55136"/>
                </a:lnTo>
                <a:lnTo>
                  <a:pt x="1493627" y="69006"/>
                </a:lnTo>
                <a:lnTo>
                  <a:pt x="1542891" y="84234"/>
                </a:lnTo>
                <a:lnTo>
                  <a:pt x="1589904" y="100764"/>
                </a:lnTo>
                <a:lnTo>
                  <a:pt x="1634537" y="118537"/>
                </a:lnTo>
                <a:lnTo>
                  <a:pt x="1676662" y="137497"/>
                </a:lnTo>
                <a:lnTo>
                  <a:pt x="1716153" y="157586"/>
                </a:lnTo>
                <a:lnTo>
                  <a:pt x="1752880" y="178746"/>
                </a:lnTo>
                <a:lnTo>
                  <a:pt x="1786716" y="200921"/>
                </a:lnTo>
                <a:lnTo>
                  <a:pt x="1817534" y="224051"/>
                </a:lnTo>
                <a:lnTo>
                  <a:pt x="1869601" y="272951"/>
                </a:lnTo>
                <a:lnTo>
                  <a:pt x="1908058" y="324987"/>
                </a:lnTo>
                <a:lnTo>
                  <a:pt x="1931883" y="379698"/>
                </a:lnTo>
                <a:lnTo>
                  <a:pt x="1940052" y="436626"/>
                </a:lnTo>
                <a:lnTo>
                  <a:pt x="1937988" y="465334"/>
                </a:lnTo>
                <a:lnTo>
                  <a:pt x="1921863" y="521207"/>
                </a:lnTo>
                <a:lnTo>
                  <a:pt x="1890595" y="574635"/>
                </a:lnTo>
                <a:lnTo>
                  <a:pt x="1845205" y="625159"/>
                </a:lnTo>
                <a:lnTo>
                  <a:pt x="1786716" y="672319"/>
                </a:lnTo>
                <a:lnTo>
                  <a:pt x="1752880" y="694494"/>
                </a:lnTo>
                <a:lnTo>
                  <a:pt x="1716153" y="715654"/>
                </a:lnTo>
                <a:lnTo>
                  <a:pt x="1676662" y="735744"/>
                </a:lnTo>
                <a:lnTo>
                  <a:pt x="1634537" y="754705"/>
                </a:lnTo>
                <a:lnTo>
                  <a:pt x="1589904" y="772479"/>
                </a:lnTo>
                <a:lnTo>
                  <a:pt x="1542891" y="789010"/>
                </a:lnTo>
                <a:lnTo>
                  <a:pt x="1493627" y="804239"/>
                </a:lnTo>
                <a:lnTo>
                  <a:pt x="1442239" y="818109"/>
                </a:lnTo>
                <a:lnTo>
                  <a:pt x="1388855" y="830564"/>
                </a:lnTo>
                <a:lnTo>
                  <a:pt x="1333604" y="841544"/>
                </a:lnTo>
                <a:lnTo>
                  <a:pt x="1276612" y="850993"/>
                </a:lnTo>
                <a:lnTo>
                  <a:pt x="1218007" y="858852"/>
                </a:lnTo>
                <a:lnTo>
                  <a:pt x="1157919" y="865066"/>
                </a:lnTo>
                <a:lnTo>
                  <a:pt x="1096474" y="869575"/>
                </a:lnTo>
                <a:lnTo>
                  <a:pt x="1033800" y="872323"/>
                </a:lnTo>
                <a:lnTo>
                  <a:pt x="970026" y="873252"/>
                </a:lnTo>
                <a:lnTo>
                  <a:pt x="906251" y="872323"/>
                </a:lnTo>
                <a:lnTo>
                  <a:pt x="843577" y="869575"/>
                </a:lnTo>
                <a:lnTo>
                  <a:pt x="782132" y="865066"/>
                </a:lnTo>
                <a:lnTo>
                  <a:pt x="722044" y="858852"/>
                </a:lnTo>
                <a:lnTo>
                  <a:pt x="663439" y="850993"/>
                </a:lnTo>
                <a:lnTo>
                  <a:pt x="606447" y="841544"/>
                </a:lnTo>
                <a:lnTo>
                  <a:pt x="551196" y="830564"/>
                </a:lnTo>
                <a:lnTo>
                  <a:pt x="497812" y="818109"/>
                </a:lnTo>
                <a:lnTo>
                  <a:pt x="446424" y="804239"/>
                </a:lnTo>
                <a:lnTo>
                  <a:pt x="397160" y="789010"/>
                </a:lnTo>
                <a:lnTo>
                  <a:pt x="350147" y="772479"/>
                </a:lnTo>
                <a:lnTo>
                  <a:pt x="305514" y="754705"/>
                </a:lnTo>
                <a:lnTo>
                  <a:pt x="263389" y="735744"/>
                </a:lnTo>
                <a:lnTo>
                  <a:pt x="223898" y="715654"/>
                </a:lnTo>
                <a:lnTo>
                  <a:pt x="187171" y="694494"/>
                </a:lnTo>
                <a:lnTo>
                  <a:pt x="153335" y="672319"/>
                </a:lnTo>
                <a:lnTo>
                  <a:pt x="122517" y="649189"/>
                </a:lnTo>
                <a:lnTo>
                  <a:pt x="70450" y="600289"/>
                </a:lnTo>
                <a:lnTo>
                  <a:pt x="31993" y="548255"/>
                </a:lnTo>
                <a:lnTo>
                  <a:pt x="8168" y="493547"/>
                </a:lnTo>
                <a:lnTo>
                  <a:pt x="0" y="436626"/>
                </a:lnTo>
                <a:close/>
              </a:path>
            </a:pathLst>
          </a:custGeom>
          <a:ln w="6096">
            <a:solidFill>
              <a:srgbClr val="EC7C30"/>
            </a:solidFill>
          </a:ln>
        </p:spPr>
        <p:txBody>
          <a:bodyPr wrap="square" lIns="0" tIns="0" rIns="0" bIns="0" rtlCol="0"/>
          <a:lstStyle/>
          <a:p>
            <a:endParaRPr>
              <a:solidFill>
                <a:prstClr val="black"/>
              </a:solidFill>
            </a:endParaRPr>
          </a:p>
        </p:txBody>
      </p:sp>
      <p:sp>
        <p:nvSpPr>
          <p:cNvPr id="8" name="object 8"/>
          <p:cNvSpPr/>
          <p:nvPr/>
        </p:nvSpPr>
        <p:spPr>
          <a:xfrm>
            <a:off x="6736080" y="5332476"/>
            <a:ext cx="2124455" cy="87325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6736080" y="5332476"/>
            <a:ext cx="2124710" cy="873760"/>
          </a:xfrm>
          <a:custGeom>
            <a:avLst/>
            <a:gdLst/>
            <a:ahLst/>
            <a:cxnLst/>
            <a:rect l="l" t="t" r="r" b="b"/>
            <a:pathLst>
              <a:path w="2124709" h="873760">
                <a:moveTo>
                  <a:pt x="0" y="436626"/>
                </a:moveTo>
                <a:lnTo>
                  <a:pt x="8276" y="381850"/>
                </a:lnTo>
                <a:lnTo>
                  <a:pt x="32443" y="329107"/>
                </a:lnTo>
                <a:lnTo>
                  <a:pt x="71504" y="278804"/>
                </a:lnTo>
                <a:lnTo>
                  <a:pt x="124464" y="231352"/>
                </a:lnTo>
                <a:lnTo>
                  <a:pt x="155844" y="208822"/>
                </a:lnTo>
                <a:lnTo>
                  <a:pt x="190326" y="187158"/>
                </a:lnTo>
                <a:lnTo>
                  <a:pt x="227784" y="166411"/>
                </a:lnTo>
                <a:lnTo>
                  <a:pt x="268095" y="146632"/>
                </a:lnTo>
                <a:lnTo>
                  <a:pt x="311134" y="127873"/>
                </a:lnTo>
                <a:lnTo>
                  <a:pt x="356775" y="110183"/>
                </a:lnTo>
                <a:lnTo>
                  <a:pt x="404896" y="93615"/>
                </a:lnTo>
                <a:lnTo>
                  <a:pt x="455371" y="78220"/>
                </a:lnTo>
                <a:lnTo>
                  <a:pt x="508076" y="64048"/>
                </a:lnTo>
                <a:lnTo>
                  <a:pt x="562886" y="51151"/>
                </a:lnTo>
                <a:lnTo>
                  <a:pt x="619677" y="39580"/>
                </a:lnTo>
                <a:lnTo>
                  <a:pt x="678325" y="29386"/>
                </a:lnTo>
                <a:lnTo>
                  <a:pt x="738705" y="20619"/>
                </a:lnTo>
                <a:lnTo>
                  <a:pt x="800692" y="13333"/>
                </a:lnTo>
                <a:lnTo>
                  <a:pt x="864163" y="7576"/>
                </a:lnTo>
                <a:lnTo>
                  <a:pt x="928992" y="3401"/>
                </a:lnTo>
                <a:lnTo>
                  <a:pt x="995055" y="858"/>
                </a:lnTo>
                <a:lnTo>
                  <a:pt x="1062228" y="0"/>
                </a:lnTo>
                <a:lnTo>
                  <a:pt x="1129400" y="858"/>
                </a:lnTo>
                <a:lnTo>
                  <a:pt x="1195463" y="3401"/>
                </a:lnTo>
                <a:lnTo>
                  <a:pt x="1260292" y="7576"/>
                </a:lnTo>
                <a:lnTo>
                  <a:pt x="1323763" y="13333"/>
                </a:lnTo>
                <a:lnTo>
                  <a:pt x="1385750" y="20619"/>
                </a:lnTo>
                <a:lnTo>
                  <a:pt x="1446130" y="29386"/>
                </a:lnTo>
                <a:lnTo>
                  <a:pt x="1504778" y="39580"/>
                </a:lnTo>
                <a:lnTo>
                  <a:pt x="1561569" y="51151"/>
                </a:lnTo>
                <a:lnTo>
                  <a:pt x="1616379" y="64048"/>
                </a:lnTo>
                <a:lnTo>
                  <a:pt x="1669084" y="78220"/>
                </a:lnTo>
                <a:lnTo>
                  <a:pt x="1719559" y="93615"/>
                </a:lnTo>
                <a:lnTo>
                  <a:pt x="1767680" y="110183"/>
                </a:lnTo>
                <a:lnTo>
                  <a:pt x="1813321" y="127873"/>
                </a:lnTo>
                <a:lnTo>
                  <a:pt x="1856360" y="146632"/>
                </a:lnTo>
                <a:lnTo>
                  <a:pt x="1896671" y="166411"/>
                </a:lnTo>
                <a:lnTo>
                  <a:pt x="1934129" y="187158"/>
                </a:lnTo>
                <a:lnTo>
                  <a:pt x="1968611" y="208822"/>
                </a:lnTo>
                <a:lnTo>
                  <a:pt x="1999991" y="231352"/>
                </a:lnTo>
                <a:lnTo>
                  <a:pt x="2052951" y="278804"/>
                </a:lnTo>
                <a:lnTo>
                  <a:pt x="2092012" y="329107"/>
                </a:lnTo>
                <a:lnTo>
                  <a:pt x="2116179" y="381850"/>
                </a:lnTo>
                <a:lnTo>
                  <a:pt x="2124456" y="436626"/>
                </a:lnTo>
                <a:lnTo>
                  <a:pt x="2122366" y="464239"/>
                </a:lnTo>
                <a:lnTo>
                  <a:pt x="2106019" y="518045"/>
                </a:lnTo>
                <a:lnTo>
                  <a:pt x="2074281" y="569617"/>
                </a:lnTo>
                <a:lnTo>
                  <a:pt x="2028146" y="618544"/>
                </a:lnTo>
                <a:lnTo>
                  <a:pt x="1968611" y="664418"/>
                </a:lnTo>
                <a:lnTo>
                  <a:pt x="1934129" y="686082"/>
                </a:lnTo>
                <a:lnTo>
                  <a:pt x="1896671" y="706829"/>
                </a:lnTo>
                <a:lnTo>
                  <a:pt x="1856360" y="726609"/>
                </a:lnTo>
                <a:lnTo>
                  <a:pt x="1813321" y="745369"/>
                </a:lnTo>
                <a:lnTo>
                  <a:pt x="1767680" y="763059"/>
                </a:lnTo>
                <a:lnTo>
                  <a:pt x="1719559" y="779628"/>
                </a:lnTo>
                <a:lnTo>
                  <a:pt x="1669084" y="795024"/>
                </a:lnTo>
                <a:lnTo>
                  <a:pt x="1616379" y="809197"/>
                </a:lnTo>
                <a:lnTo>
                  <a:pt x="1561569" y="822095"/>
                </a:lnTo>
                <a:lnTo>
                  <a:pt x="1504778" y="833667"/>
                </a:lnTo>
                <a:lnTo>
                  <a:pt x="1446130" y="843862"/>
                </a:lnTo>
                <a:lnTo>
                  <a:pt x="1385750" y="852629"/>
                </a:lnTo>
                <a:lnTo>
                  <a:pt x="1323763" y="859917"/>
                </a:lnTo>
                <a:lnTo>
                  <a:pt x="1260292" y="865674"/>
                </a:lnTo>
                <a:lnTo>
                  <a:pt x="1195463" y="869850"/>
                </a:lnTo>
                <a:lnTo>
                  <a:pt x="1129400" y="872393"/>
                </a:lnTo>
                <a:lnTo>
                  <a:pt x="1062228" y="873252"/>
                </a:lnTo>
                <a:lnTo>
                  <a:pt x="995055" y="872393"/>
                </a:lnTo>
                <a:lnTo>
                  <a:pt x="928992" y="869850"/>
                </a:lnTo>
                <a:lnTo>
                  <a:pt x="864163" y="865674"/>
                </a:lnTo>
                <a:lnTo>
                  <a:pt x="800692" y="859917"/>
                </a:lnTo>
                <a:lnTo>
                  <a:pt x="738705" y="852629"/>
                </a:lnTo>
                <a:lnTo>
                  <a:pt x="678325" y="843862"/>
                </a:lnTo>
                <a:lnTo>
                  <a:pt x="619677" y="833667"/>
                </a:lnTo>
                <a:lnTo>
                  <a:pt x="562886" y="822095"/>
                </a:lnTo>
                <a:lnTo>
                  <a:pt x="508076" y="809197"/>
                </a:lnTo>
                <a:lnTo>
                  <a:pt x="455371" y="795024"/>
                </a:lnTo>
                <a:lnTo>
                  <a:pt x="404896" y="779628"/>
                </a:lnTo>
                <a:lnTo>
                  <a:pt x="356775" y="763059"/>
                </a:lnTo>
                <a:lnTo>
                  <a:pt x="311134" y="745369"/>
                </a:lnTo>
                <a:lnTo>
                  <a:pt x="268095" y="726609"/>
                </a:lnTo>
                <a:lnTo>
                  <a:pt x="227784" y="706829"/>
                </a:lnTo>
                <a:lnTo>
                  <a:pt x="190326" y="686082"/>
                </a:lnTo>
                <a:lnTo>
                  <a:pt x="155844" y="664418"/>
                </a:lnTo>
                <a:lnTo>
                  <a:pt x="124464" y="641888"/>
                </a:lnTo>
                <a:lnTo>
                  <a:pt x="71504" y="594436"/>
                </a:lnTo>
                <a:lnTo>
                  <a:pt x="32443" y="544136"/>
                </a:lnTo>
                <a:lnTo>
                  <a:pt x="8276" y="491396"/>
                </a:lnTo>
                <a:lnTo>
                  <a:pt x="0" y="436626"/>
                </a:lnTo>
                <a:close/>
              </a:path>
            </a:pathLst>
          </a:custGeom>
          <a:ln w="6096">
            <a:solidFill>
              <a:srgbClr val="FFC000"/>
            </a:solidFill>
          </a:ln>
        </p:spPr>
        <p:txBody>
          <a:bodyPr wrap="square" lIns="0" tIns="0" rIns="0" bIns="0" rtlCol="0"/>
          <a:lstStyle/>
          <a:p>
            <a:endParaRPr>
              <a:solidFill>
                <a:prstClr val="black"/>
              </a:solidFill>
            </a:endParaRPr>
          </a:p>
        </p:txBody>
      </p:sp>
      <p:sp>
        <p:nvSpPr>
          <p:cNvPr id="10" name="object 10"/>
          <p:cNvSpPr/>
          <p:nvPr/>
        </p:nvSpPr>
        <p:spPr>
          <a:xfrm>
            <a:off x="5362955" y="5532120"/>
            <a:ext cx="1272540" cy="76200"/>
          </a:xfrm>
          <a:custGeom>
            <a:avLst/>
            <a:gdLst/>
            <a:ahLst/>
            <a:cxnLst/>
            <a:rect l="l" t="t" r="r" b="b"/>
            <a:pathLst>
              <a:path w="1272540" h="76200">
                <a:moveTo>
                  <a:pt x="1196086" y="0"/>
                </a:moveTo>
                <a:lnTo>
                  <a:pt x="1196086" y="76199"/>
                </a:lnTo>
                <a:lnTo>
                  <a:pt x="1259586" y="44449"/>
                </a:lnTo>
                <a:lnTo>
                  <a:pt x="1208786" y="44449"/>
                </a:lnTo>
                <a:lnTo>
                  <a:pt x="1208786" y="31749"/>
                </a:lnTo>
                <a:lnTo>
                  <a:pt x="1259586" y="31749"/>
                </a:lnTo>
                <a:lnTo>
                  <a:pt x="1196086" y="0"/>
                </a:lnTo>
                <a:close/>
              </a:path>
              <a:path w="1272540" h="76200">
                <a:moveTo>
                  <a:pt x="1196086" y="31749"/>
                </a:moveTo>
                <a:lnTo>
                  <a:pt x="0" y="31749"/>
                </a:lnTo>
                <a:lnTo>
                  <a:pt x="0" y="44449"/>
                </a:lnTo>
                <a:lnTo>
                  <a:pt x="1196086" y="44449"/>
                </a:lnTo>
                <a:lnTo>
                  <a:pt x="1196086" y="31749"/>
                </a:lnTo>
                <a:close/>
              </a:path>
              <a:path w="1272540" h="76200">
                <a:moveTo>
                  <a:pt x="1259586" y="31749"/>
                </a:moveTo>
                <a:lnTo>
                  <a:pt x="1208786" y="31749"/>
                </a:lnTo>
                <a:lnTo>
                  <a:pt x="1208786" y="44449"/>
                </a:lnTo>
                <a:lnTo>
                  <a:pt x="1259586" y="44449"/>
                </a:lnTo>
                <a:lnTo>
                  <a:pt x="1272286" y="38099"/>
                </a:lnTo>
                <a:lnTo>
                  <a:pt x="1259586" y="31749"/>
                </a:lnTo>
                <a:close/>
              </a:path>
            </a:pathLst>
          </a:custGeom>
          <a:solidFill>
            <a:srgbClr val="5B9BD4"/>
          </a:solidFill>
        </p:spPr>
        <p:txBody>
          <a:bodyPr wrap="square" lIns="0" tIns="0" rIns="0" bIns="0" rtlCol="0"/>
          <a:lstStyle/>
          <a:p>
            <a:endParaRPr>
              <a:solidFill>
                <a:prstClr val="black"/>
              </a:solidFill>
            </a:endParaRPr>
          </a:p>
        </p:txBody>
      </p:sp>
      <p:sp>
        <p:nvSpPr>
          <p:cNvPr id="11" name="object 11"/>
          <p:cNvSpPr/>
          <p:nvPr/>
        </p:nvSpPr>
        <p:spPr>
          <a:xfrm>
            <a:off x="5362955" y="5884164"/>
            <a:ext cx="1272540" cy="76200"/>
          </a:xfrm>
          <a:custGeom>
            <a:avLst/>
            <a:gdLst/>
            <a:ahLst/>
            <a:cxnLst/>
            <a:rect l="l" t="t" r="r" b="b"/>
            <a:pathLst>
              <a:path w="1272540" h="76200">
                <a:moveTo>
                  <a:pt x="76200" y="0"/>
                </a:moveTo>
                <a:lnTo>
                  <a:pt x="0" y="38100"/>
                </a:lnTo>
                <a:lnTo>
                  <a:pt x="76200" y="76200"/>
                </a:lnTo>
                <a:lnTo>
                  <a:pt x="76200" y="44450"/>
                </a:lnTo>
                <a:lnTo>
                  <a:pt x="63500" y="44450"/>
                </a:lnTo>
                <a:lnTo>
                  <a:pt x="63500" y="31750"/>
                </a:lnTo>
                <a:lnTo>
                  <a:pt x="76200" y="31750"/>
                </a:lnTo>
                <a:lnTo>
                  <a:pt x="76200" y="0"/>
                </a:lnTo>
                <a:close/>
              </a:path>
              <a:path w="1272540" h="76200">
                <a:moveTo>
                  <a:pt x="76200" y="31750"/>
                </a:moveTo>
                <a:lnTo>
                  <a:pt x="63500" y="31750"/>
                </a:lnTo>
                <a:lnTo>
                  <a:pt x="63500" y="44450"/>
                </a:lnTo>
                <a:lnTo>
                  <a:pt x="76200" y="44450"/>
                </a:lnTo>
                <a:lnTo>
                  <a:pt x="76200" y="31750"/>
                </a:lnTo>
                <a:close/>
              </a:path>
              <a:path w="1272540" h="76200">
                <a:moveTo>
                  <a:pt x="1272286" y="31750"/>
                </a:moveTo>
                <a:lnTo>
                  <a:pt x="76200" y="31750"/>
                </a:lnTo>
                <a:lnTo>
                  <a:pt x="76200" y="44450"/>
                </a:lnTo>
                <a:lnTo>
                  <a:pt x="1272286" y="44450"/>
                </a:lnTo>
                <a:lnTo>
                  <a:pt x="1272286" y="31750"/>
                </a:lnTo>
                <a:close/>
              </a:path>
            </a:pathLst>
          </a:custGeom>
          <a:solidFill>
            <a:srgbClr val="5B9BD4"/>
          </a:solidFill>
        </p:spPr>
        <p:txBody>
          <a:bodyPr wrap="square" lIns="0" tIns="0" rIns="0" bIns="0" rtlCol="0"/>
          <a:lstStyle/>
          <a:p>
            <a:endParaRPr>
              <a:solidFill>
                <a:prstClr val="black"/>
              </a:solidFill>
            </a:endParaRPr>
          </a:p>
        </p:txBody>
      </p:sp>
      <p:sp>
        <p:nvSpPr>
          <p:cNvPr id="12" name="object 12"/>
          <p:cNvSpPr txBox="1"/>
          <p:nvPr/>
        </p:nvSpPr>
        <p:spPr>
          <a:xfrm>
            <a:off x="5547359" y="5135879"/>
            <a:ext cx="904240" cy="307975"/>
          </a:xfrm>
          <a:prstGeom prst="rect">
            <a:avLst/>
          </a:prstGeom>
          <a:solidFill>
            <a:srgbClr val="BCD6ED"/>
          </a:solidFill>
        </p:spPr>
        <p:txBody>
          <a:bodyPr vert="horz" wrap="square" lIns="0" tIns="37465" rIns="0" bIns="0" rtlCol="0">
            <a:spAutoFit/>
          </a:bodyPr>
          <a:lstStyle/>
          <a:p>
            <a:pPr marL="92710">
              <a:spcBef>
                <a:spcPts val="295"/>
              </a:spcBef>
            </a:pPr>
            <a:r>
              <a:rPr sz="1400" dirty="0">
                <a:solidFill>
                  <a:prstClr val="black"/>
                </a:solidFill>
                <a:latin typeface="微软雅黑" panose="020B0503020204020204" charset="-122"/>
                <a:cs typeface="微软雅黑" panose="020B0503020204020204" charset="-122"/>
              </a:rPr>
              <a:t>输出数据</a:t>
            </a:r>
            <a:endParaRPr sz="1400">
              <a:solidFill>
                <a:prstClr val="black"/>
              </a:solidFill>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3" name="object 13"/>
          <p:cNvSpPr txBox="1"/>
          <p:nvPr/>
        </p:nvSpPr>
        <p:spPr>
          <a:xfrm>
            <a:off x="5551932" y="6047232"/>
            <a:ext cx="904240" cy="307975"/>
          </a:xfrm>
          <a:prstGeom prst="rect">
            <a:avLst/>
          </a:prstGeom>
          <a:solidFill>
            <a:srgbClr val="BCD6ED"/>
          </a:solidFill>
        </p:spPr>
        <p:txBody>
          <a:bodyPr vert="horz" wrap="square" lIns="0" tIns="37465" rIns="0" bIns="0" rtlCol="0">
            <a:spAutoFit/>
          </a:bodyPr>
          <a:lstStyle/>
          <a:p>
            <a:pPr marL="92075">
              <a:spcBef>
                <a:spcPts val="295"/>
              </a:spcBef>
            </a:pPr>
            <a:r>
              <a:rPr sz="1400" dirty="0">
                <a:solidFill>
                  <a:prstClr val="black"/>
                </a:solidFill>
                <a:latin typeface="微软雅黑" panose="020B0503020204020204" charset="-122"/>
                <a:cs typeface="微软雅黑" panose="020B0503020204020204" charset="-122"/>
              </a:rPr>
              <a:t>反馈信息</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5515355" y="4410455"/>
            <a:ext cx="1111250" cy="579120"/>
          </a:xfrm>
          <a:custGeom>
            <a:avLst/>
            <a:gdLst/>
            <a:ahLst/>
            <a:cxnLst/>
            <a:rect l="l" t="t" r="r" b="b"/>
            <a:pathLst>
              <a:path w="1111250" h="579120">
                <a:moveTo>
                  <a:pt x="0" y="57912"/>
                </a:moveTo>
                <a:lnTo>
                  <a:pt x="0" y="521208"/>
                </a:lnTo>
                <a:lnTo>
                  <a:pt x="9920" y="536610"/>
                </a:lnTo>
                <a:lnTo>
                  <a:pt x="81343" y="562165"/>
                </a:lnTo>
                <a:lnTo>
                  <a:pt x="137555" y="571217"/>
                </a:lnTo>
                <a:lnTo>
                  <a:pt x="203905" y="577052"/>
                </a:lnTo>
                <a:lnTo>
                  <a:pt x="277749" y="579120"/>
                </a:lnTo>
                <a:lnTo>
                  <a:pt x="351592" y="577052"/>
                </a:lnTo>
                <a:lnTo>
                  <a:pt x="417942" y="571217"/>
                </a:lnTo>
                <a:lnTo>
                  <a:pt x="474154" y="562165"/>
                </a:lnTo>
                <a:lnTo>
                  <a:pt x="517581" y="550446"/>
                </a:lnTo>
                <a:lnTo>
                  <a:pt x="565418" y="505805"/>
                </a:lnTo>
                <a:lnTo>
                  <a:pt x="593414" y="491969"/>
                </a:lnTo>
                <a:lnTo>
                  <a:pt x="636841" y="480250"/>
                </a:lnTo>
                <a:lnTo>
                  <a:pt x="693053" y="471198"/>
                </a:lnTo>
                <a:lnTo>
                  <a:pt x="759403" y="465363"/>
                </a:lnTo>
                <a:lnTo>
                  <a:pt x="833247" y="463296"/>
                </a:lnTo>
                <a:lnTo>
                  <a:pt x="1110996" y="463296"/>
                </a:lnTo>
                <a:lnTo>
                  <a:pt x="1110996" y="115824"/>
                </a:lnTo>
                <a:lnTo>
                  <a:pt x="277749" y="115824"/>
                </a:lnTo>
                <a:lnTo>
                  <a:pt x="203905" y="113756"/>
                </a:lnTo>
                <a:lnTo>
                  <a:pt x="137555" y="107921"/>
                </a:lnTo>
                <a:lnTo>
                  <a:pt x="81343" y="98869"/>
                </a:lnTo>
                <a:lnTo>
                  <a:pt x="37916" y="87150"/>
                </a:lnTo>
                <a:lnTo>
                  <a:pt x="9920" y="73314"/>
                </a:lnTo>
                <a:lnTo>
                  <a:pt x="0" y="57912"/>
                </a:lnTo>
                <a:close/>
              </a:path>
              <a:path w="1111250" h="579120">
                <a:moveTo>
                  <a:pt x="1110996" y="463296"/>
                </a:moveTo>
                <a:lnTo>
                  <a:pt x="833247" y="463296"/>
                </a:lnTo>
                <a:lnTo>
                  <a:pt x="907090" y="465363"/>
                </a:lnTo>
                <a:lnTo>
                  <a:pt x="973440" y="471198"/>
                </a:lnTo>
                <a:lnTo>
                  <a:pt x="1029652" y="480250"/>
                </a:lnTo>
                <a:lnTo>
                  <a:pt x="1073079" y="491969"/>
                </a:lnTo>
                <a:lnTo>
                  <a:pt x="1101075" y="505805"/>
                </a:lnTo>
                <a:lnTo>
                  <a:pt x="1110996" y="521208"/>
                </a:lnTo>
                <a:lnTo>
                  <a:pt x="1110996" y="463296"/>
                </a:lnTo>
                <a:close/>
              </a:path>
              <a:path w="1111250" h="579120">
                <a:moveTo>
                  <a:pt x="833247" y="0"/>
                </a:moveTo>
                <a:lnTo>
                  <a:pt x="759403" y="2067"/>
                </a:lnTo>
                <a:lnTo>
                  <a:pt x="693053" y="7902"/>
                </a:lnTo>
                <a:lnTo>
                  <a:pt x="636841" y="16954"/>
                </a:lnTo>
                <a:lnTo>
                  <a:pt x="593414" y="28673"/>
                </a:lnTo>
                <a:lnTo>
                  <a:pt x="545577" y="73314"/>
                </a:lnTo>
                <a:lnTo>
                  <a:pt x="517581" y="87150"/>
                </a:lnTo>
                <a:lnTo>
                  <a:pt x="474154" y="98869"/>
                </a:lnTo>
                <a:lnTo>
                  <a:pt x="417942" y="107921"/>
                </a:lnTo>
                <a:lnTo>
                  <a:pt x="351592" y="113756"/>
                </a:lnTo>
                <a:lnTo>
                  <a:pt x="277749" y="115824"/>
                </a:lnTo>
                <a:lnTo>
                  <a:pt x="1110996" y="115824"/>
                </a:lnTo>
                <a:lnTo>
                  <a:pt x="1110996" y="57912"/>
                </a:lnTo>
                <a:lnTo>
                  <a:pt x="1101075" y="42509"/>
                </a:lnTo>
                <a:lnTo>
                  <a:pt x="1073079" y="28673"/>
                </a:lnTo>
                <a:lnTo>
                  <a:pt x="1029652" y="16954"/>
                </a:lnTo>
                <a:lnTo>
                  <a:pt x="973440" y="7902"/>
                </a:lnTo>
                <a:lnTo>
                  <a:pt x="907090" y="2067"/>
                </a:lnTo>
                <a:lnTo>
                  <a:pt x="833247" y="0"/>
                </a:lnTo>
                <a:close/>
              </a:path>
            </a:pathLst>
          </a:custGeom>
          <a:solidFill>
            <a:srgbClr val="5B9BD4"/>
          </a:solidFill>
        </p:spPr>
        <p:txBody>
          <a:bodyPr wrap="square" lIns="0" tIns="0" rIns="0" bIns="0" rtlCol="0"/>
          <a:lstStyle/>
          <a:p>
            <a:endParaRPr>
              <a:solidFill>
                <a:prstClr val="black"/>
              </a:solidFill>
            </a:endParaRPr>
          </a:p>
        </p:txBody>
      </p:sp>
      <p:sp>
        <p:nvSpPr>
          <p:cNvPr id="6" name="object 6"/>
          <p:cNvSpPr/>
          <p:nvPr/>
        </p:nvSpPr>
        <p:spPr>
          <a:xfrm>
            <a:off x="5515355" y="4410455"/>
            <a:ext cx="1111250" cy="579120"/>
          </a:xfrm>
          <a:custGeom>
            <a:avLst/>
            <a:gdLst/>
            <a:ahLst/>
            <a:cxnLst/>
            <a:rect l="l" t="t" r="r" b="b"/>
            <a:pathLst>
              <a:path w="1111250" h="579120">
                <a:moveTo>
                  <a:pt x="0" y="57912"/>
                </a:moveTo>
                <a:lnTo>
                  <a:pt x="37916" y="87150"/>
                </a:lnTo>
                <a:lnTo>
                  <a:pt x="81343" y="98869"/>
                </a:lnTo>
                <a:lnTo>
                  <a:pt x="137555" y="107921"/>
                </a:lnTo>
                <a:lnTo>
                  <a:pt x="203905" y="113756"/>
                </a:lnTo>
                <a:lnTo>
                  <a:pt x="277749" y="115824"/>
                </a:lnTo>
                <a:lnTo>
                  <a:pt x="351592" y="113756"/>
                </a:lnTo>
                <a:lnTo>
                  <a:pt x="417942" y="107921"/>
                </a:lnTo>
                <a:lnTo>
                  <a:pt x="474154" y="98869"/>
                </a:lnTo>
                <a:lnTo>
                  <a:pt x="517581" y="87150"/>
                </a:lnTo>
                <a:lnTo>
                  <a:pt x="555498" y="57912"/>
                </a:lnTo>
                <a:lnTo>
                  <a:pt x="565418" y="42509"/>
                </a:lnTo>
                <a:lnTo>
                  <a:pt x="593414" y="28673"/>
                </a:lnTo>
                <a:lnTo>
                  <a:pt x="636841" y="16954"/>
                </a:lnTo>
                <a:lnTo>
                  <a:pt x="693053" y="7902"/>
                </a:lnTo>
                <a:lnTo>
                  <a:pt x="759403" y="2067"/>
                </a:lnTo>
                <a:lnTo>
                  <a:pt x="833247" y="0"/>
                </a:lnTo>
                <a:lnTo>
                  <a:pt x="907090" y="2067"/>
                </a:lnTo>
                <a:lnTo>
                  <a:pt x="973440" y="7902"/>
                </a:lnTo>
                <a:lnTo>
                  <a:pt x="1029652" y="16954"/>
                </a:lnTo>
                <a:lnTo>
                  <a:pt x="1073079" y="28673"/>
                </a:lnTo>
                <a:lnTo>
                  <a:pt x="1110996" y="57912"/>
                </a:lnTo>
                <a:lnTo>
                  <a:pt x="1110996" y="521208"/>
                </a:lnTo>
                <a:lnTo>
                  <a:pt x="1101075" y="505805"/>
                </a:lnTo>
                <a:lnTo>
                  <a:pt x="1073079" y="491969"/>
                </a:lnTo>
                <a:lnTo>
                  <a:pt x="1029652" y="480250"/>
                </a:lnTo>
                <a:lnTo>
                  <a:pt x="973440" y="471198"/>
                </a:lnTo>
                <a:lnTo>
                  <a:pt x="907090" y="465363"/>
                </a:lnTo>
                <a:lnTo>
                  <a:pt x="833247" y="463296"/>
                </a:lnTo>
                <a:lnTo>
                  <a:pt x="759403" y="465363"/>
                </a:lnTo>
                <a:lnTo>
                  <a:pt x="693053" y="471198"/>
                </a:lnTo>
                <a:lnTo>
                  <a:pt x="636841" y="480250"/>
                </a:lnTo>
                <a:lnTo>
                  <a:pt x="593414" y="491969"/>
                </a:lnTo>
                <a:lnTo>
                  <a:pt x="555498" y="521208"/>
                </a:lnTo>
                <a:lnTo>
                  <a:pt x="545577" y="536610"/>
                </a:lnTo>
                <a:lnTo>
                  <a:pt x="474154" y="562165"/>
                </a:lnTo>
                <a:lnTo>
                  <a:pt x="417942" y="571217"/>
                </a:lnTo>
                <a:lnTo>
                  <a:pt x="351592" y="577052"/>
                </a:lnTo>
                <a:lnTo>
                  <a:pt x="277749" y="579120"/>
                </a:lnTo>
                <a:lnTo>
                  <a:pt x="203905" y="577052"/>
                </a:lnTo>
                <a:lnTo>
                  <a:pt x="137555" y="571217"/>
                </a:lnTo>
                <a:lnTo>
                  <a:pt x="81343" y="562165"/>
                </a:lnTo>
                <a:lnTo>
                  <a:pt x="37916" y="550446"/>
                </a:lnTo>
                <a:lnTo>
                  <a:pt x="0" y="521208"/>
                </a:lnTo>
                <a:lnTo>
                  <a:pt x="0" y="57912"/>
                </a:lnTo>
                <a:close/>
              </a:path>
            </a:pathLst>
          </a:custGeom>
          <a:ln w="12192">
            <a:solidFill>
              <a:srgbClr val="41709C"/>
            </a:solidFill>
          </a:ln>
        </p:spPr>
        <p:txBody>
          <a:bodyPr wrap="square" lIns="0" tIns="0" rIns="0" bIns="0" rtlCol="0"/>
          <a:lstStyle/>
          <a:p>
            <a:endParaRPr>
              <a:solidFill>
                <a:prstClr val="black"/>
              </a:solidFill>
            </a:endParaRPr>
          </a:p>
        </p:txBody>
      </p:sp>
      <p:sp>
        <p:nvSpPr>
          <p:cNvPr id="7" name="object 7"/>
          <p:cNvSpPr txBox="1"/>
          <p:nvPr/>
        </p:nvSpPr>
        <p:spPr>
          <a:xfrm>
            <a:off x="1639316" y="1017270"/>
            <a:ext cx="9116060" cy="3819525"/>
          </a:xfrm>
          <a:prstGeom prst="rect">
            <a:avLst/>
          </a:prstGeom>
        </p:spPr>
        <p:txBody>
          <a:bodyPr vert="horz" wrap="square" lIns="0" tIns="0" rIns="0" bIns="0" rtlCol="0">
            <a:spAutoFit/>
          </a:bodyPr>
          <a:lstStyle/>
          <a:p>
            <a:pPr marR="193040" algn="ctr"/>
            <a:r>
              <a:rPr sz="3200" b="1" dirty="0">
                <a:solidFill>
                  <a:srgbClr val="00A755"/>
                </a:solidFill>
                <a:latin typeface="微软雅黑" panose="020B0503020204020204" charset="-122"/>
                <a:cs typeface="微软雅黑" panose="020B0503020204020204" charset="-122"/>
              </a:rPr>
              <a:t>物模型的指令</a:t>
            </a:r>
            <a:endParaRPr sz="3200">
              <a:solidFill>
                <a:prstClr val="black"/>
              </a:solidFill>
              <a:latin typeface="微软雅黑" panose="020B0503020204020204" charset="-122"/>
              <a:cs typeface="微软雅黑" panose="020B0503020204020204" charset="-122"/>
            </a:endParaRPr>
          </a:p>
          <a:p>
            <a:pPr marL="12700" marR="5080" indent="421640">
              <a:lnSpc>
                <a:spcPct val="150000"/>
              </a:lnSpc>
              <a:spcBef>
                <a:spcPts val="1870"/>
              </a:spcBef>
            </a:pPr>
            <a:r>
              <a:rPr sz="1600" spc="15" dirty="0">
                <a:solidFill>
                  <a:prstClr val="black"/>
                </a:solidFill>
                <a:latin typeface="微软雅黑" panose="020B0503020204020204" charset="-122"/>
                <a:cs typeface="微软雅黑" panose="020B0503020204020204" charset="-122"/>
              </a:rPr>
              <a:t>除</a:t>
            </a:r>
            <a:r>
              <a:rPr sz="1600" spc="30" dirty="0">
                <a:solidFill>
                  <a:prstClr val="black"/>
                </a:solidFill>
                <a:latin typeface="微软雅黑" panose="020B0503020204020204" charset="-122"/>
                <a:cs typeface="微软雅黑" panose="020B0503020204020204" charset="-122"/>
              </a:rPr>
              <a:t>此</a:t>
            </a:r>
            <a:r>
              <a:rPr sz="1600" spc="15" dirty="0">
                <a:solidFill>
                  <a:prstClr val="black"/>
                </a:solidFill>
                <a:latin typeface="微软雅黑" panose="020B0503020204020204" charset="-122"/>
                <a:cs typeface="微软雅黑" panose="020B0503020204020204" charset="-122"/>
              </a:rPr>
              <a:t>之</a:t>
            </a:r>
            <a:r>
              <a:rPr sz="1600" spc="35" dirty="0">
                <a:solidFill>
                  <a:prstClr val="black"/>
                </a:solidFill>
                <a:latin typeface="微软雅黑" panose="020B0503020204020204" charset="-122"/>
                <a:cs typeface="微软雅黑" panose="020B0503020204020204" charset="-122"/>
              </a:rPr>
              <a:t>外</a:t>
            </a:r>
            <a:r>
              <a:rPr sz="1600" spc="30"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监</a:t>
            </a:r>
            <a:r>
              <a:rPr sz="1600" spc="30" dirty="0">
                <a:solidFill>
                  <a:prstClr val="black"/>
                </a:solidFill>
                <a:latin typeface="微软雅黑" panose="020B0503020204020204" charset="-122"/>
                <a:cs typeface="微软雅黑" panose="020B0503020204020204" charset="-122"/>
              </a:rPr>
              <a:t>测</a:t>
            </a:r>
            <a:r>
              <a:rPr sz="1600" spc="20" dirty="0">
                <a:solidFill>
                  <a:prstClr val="black"/>
                </a:solidFill>
                <a:latin typeface="微软雅黑" panose="020B0503020204020204" charset="-122"/>
                <a:cs typeface="微软雅黑" panose="020B0503020204020204" charset="-122"/>
              </a:rPr>
              <a:t>系</a:t>
            </a:r>
            <a:r>
              <a:rPr sz="1600" spc="30" dirty="0">
                <a:solidFill>
                  <a:prstClr val="black"/>
                </a:solidFill>
                <a:latin typeface="微软雅黑" panose="020B0503020204020204" charset="-122"/>
                <a:cs typeface="微软雅黑" panose="020B0503020204020204" charset="-122"/>
              </a:rPr>
              <a:t>统</a:t>
            </a:r>
            <a:r>
              <a:rPr sz="1600" spc="20" dirty="0">
                <a:solidFill>
                  <a:prstClr val="black"/>
                </a:solidFill>
                <a:latin typeface="微软雅黑" panose="020B0503020204020204" charset="-122"/>
                <a:cs typeface="微软雅黑" panose="020B0503020204020204" charset="-122"/>
              </a:rPr>
              <a:t>会</a:t>
            </a:r>
            <a:r>
              <a:rPr sz="1600" spc="30" dirty="0">
                <a:solidFill>
                  <a:prstClr val="black"/>
                </a:solidFill>
                <a:latin typeface="微软雅黑" panose="020B0503020204020204" charset="-122"/>
                <a:cs typeface="微软雅黑" panose="020B0503020204020204" charset="-122"/>
              </a:rPr>
              <a:t>将监</a:t>
            </a:r>
            <a:r>
              <a:rPr sz="1600" spc="20" dirty="0">
                <a:solidFill>
                  <a:prstClr val="black"/>
                </a:solidFill>
                <a:latin typeface="微软雅黑" panose="020B0503020204020204" charset="-122"/>
                <a:cs typeface="微软雅黑" panose="020B0503020204020204" charset="-122"/>
              </a:rPr>
              <a:t>测</a:t>
            </a:r>
            <a:r>
              <a:rPr sz="1600" spc="30" dirty="0">
                <a:solidFill>
                  <a:prstClr val="black"/>
                </a:solidFill>
                <a:latin typeface="微软雅黑" panose="020B0503020204020204" charset="-122"/>
                <a:cs typeface="微软雅黑" panose="020B0503020204020204" charset="-122"/>
              </a:rPr>
              <a:t>到</a:t>
            </a:r>
            <a:r>
              <a:rPr sz="1600" spc="20"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数</a:t>
            </a:r>
            <a:r>
              <a:rPr sz="1600" spc="20" dirty="0">
                <a:solidFill>
                  <a:prstClr val="black"/>
                </a:solidFill>
                <a:latin typeface="微软雅黑" panose="020B0503020204020204" charset="-122"/>
                <a:cs typeface="微软雅黑" panose="020B0503020204020204" charset="-122"/>
              </a:rPr>
              <a:t>据</a:t>
            </a:r>
            <a:r>
              <a:rPr sz="1600" spc="30" dirty="0">
                <a:solidFill>
                  <a:prstClr val="black"/>
                </a:solidFill>
                <a:latin typeface="微软雅黑" panose="020B0503020204020204" charset="-122"/>
                <a:cs typeface="微软雅黑" panose="020B0503020204020204" charset="-122"/>
              </a:rPr>
              <a:t>以及</a:t>
            </a:r>
            <a:r>
              <a:rPr sz="1600" spc="20" dirty="0">
                <a:solidFill>
                  <a:prstClr val="black"/>
                </a:solidFill>
                <a:latin typeface="微软雅黑" panose="020B0503020204020204" charset="-122"/>
                <a:cs typeface="微软雅黑" panose="020B0503020204020204" charset="-122"/>
              </a:rPr>
              <a:t>设</a:t>
            </a:r>
            <a:r>
              <a:rPr sz="1600" spc="30" dirty="0">
                <a:solidFill>
                  <a:prstClr val="black"/>
                </a:solidFill>
                <a:latin typeface="微软雅黑" panose="020B0503020204020204" charset="-122"/>
                <a:cs typeface="微软雅黑" panose="020B0503020204020204" charset="-122"/>
              </a:rPr>
              <a:t>备</a:t>
            </a:r>
            <a:r>
              <a:rPr sz="1600" spc="20"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运</a:t>
            </a:r>
            <a:r>
              <a:rPr sz="1600" spc="20" dirty="0">
                <a:solidFill>
                  <a:prstClr val="black"/>
                </a:solidFill>
                <a:latin typeface="微软雅黑" panose="020B0503020204020204" charset="-122"/>
                <a:cs typeface="微软雅黑" panose="020B0503020204020204" charset="-122"/>
              </a:rPr>
              <a:t>行</a:t>
            </a:r>
            <a:r>
              <a:rPr sz="1600" spc="30" dirty="0">
                <a:solidFill>
                  <a:prstClr val="black"/>
                </a:solidFill>
                <a:latin typeface="微软雅黑" panose="020B0503020204020204" charset="-122"/>
                <a:cs typeface="微软雅黑" panose="020B0503020204020204" charset="-122"/>
              </a:rPr>
              <a:t>情况</a:t>
            </a:r>
            <a:r>
              <a:rPr sz="1600" spc="20" dirty="0">
                <a:solidFill>
                  <a:prstClr val="black"/>
                </a:solidFill>
                <a:latin typeface="微软雅黑" panose="020B0503020204020204" charset="-122"/>
                <a:cs typeface="微软雅黑" panose="020B0503020204020204" charset="-122"/>
              </a:rPr>
              <a:t>返</a:t>
            </a:r>
            <a:r>
              <a:rPr sz="1600" spc="30" dirty="0">
                <a:solidFill>
                  <a:prstClr val="black"/>
                </a:solidFill>
                <a:latin typeface="微软雅黑" panose="020B0503020204020204" charset="-122"/>
                <a:cs typeface="微软雅黑" panose="020B0503020204020204" charset="-122"/>
              </a:rPr>
              <a:t>回</a:t>
            </a:r>
            <a:r>
              <a:rPr sz="1600" spc="20" dirty="0">
                <a:solidFill>
                  <a:prstClr val="black"/>
                </a:solidFill>
                <a:latin typeface="微软雅黑" panose="020B0503020204020204" charset="-122"/>
                <a:cs typeface="微软雅黑" panose="020B0503020204020204" charset="-122"/>
              </a:rPr>
              <a:t>到</a:t>
            </a:r>
            <a:r>
              <a:rPr sz="1600" spc="30" dirty="0">
                <a:solidFill>
                  <a:prstClr val="black"/>
                </a:solidFill>
                <a:latin typeface="微软雅黑" panose="020B0503020204020204" charset="-122"/>
                <a:cs typeface="微软雅黑" panose="020B0503020204020204" charset="-122"/>
              </a:rPr>
              <a:t>计</a:t>
            </a:r>
            <a:r>
              <a:rPr sz="1600" spc="20" dirty="0">
                <a:solidFill>
                  <a:prstClr val="black"/>
                </a:solidFill>
                <a:latin typeface="微软雅黑" panose="020B0503020204020204" charset="-122"/>
                <a:cs typeface="微软雅黑" panose="020B0503020204020204" charset="-122"/>
              </a:rPr>
              <a:t>算</a:t>
            </a:r>
            <a:r>
              <a:rPr sz="1600" spc="30" dirty="0">
                <a:solidFill>
                  <a:prstClr val="black"/>
                </a:solidFill>
                <a:latin typeface="微软雅黑" panose="020B0503020204020204" charset="-122"/>
                <a:cs typeface="微软雅黑" panose="020B0503020204020204" charset="-122"/>
              </a:rPr>
              <a:t>机处</a:t>
            </a:r>
            <a:r>
              <a:rPr sz="1600" spc="20" dirty="0">
                <a:solidFill>
                  <a:prstClr val="black"/>
                </a:solidFill>
                <a:latin typeface="微软雅黑" panose="020B0503020204020204" charset="-122"/>
                <a:cs typeface="微软雅黑" panose="020B0503020204020204" charset="-122"/>
              </a:rPr>
              <a:t>理</a:t>
            </a:r>
            <a:r>
              <a:rPr sz="1600" spc="30" dirty="0">
                <a:solidFill>
                  <a:prstClr val="black"/>
                </a:solidFill>
                <a:latin typeface="微软雅黑" panose="020B0503020204020204" charset="-122"/>
                <a:cs typeface="微软雅黑" panose="020B0503020204020204" charset="-122"/>
              </a:rPr>
              <a:t>中</a:t>
            </a:r>
            <a:r>
              <a:rPr sz="1600" spc="-10" dirty="0">
                <a:solidFill>
                  <a:prstClr val="black"/>
                </a:solidFill>
                <a:latin typeface="微软雅黑" panose="020B0503020204020204" charset="-122"/>
                <a:cs typeface="微软雅黑" panose="020B0503020204020204" charset="-122"/>
              </a:rPr>
              <a:t>心</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数</a:t>
            </a:r>
            <a:r>
              <a:rPr sz="1600" spc="30" dirty="0">
                <a:solidFill>
                  <a:prstClr val="black"/>
                </a:solidFill>
                <a:latin typeface="微软雅黑" panose="020B0503020204020204" charset="-122"/>
                <a:cs typeface="微软雅黑" panose="020B0503020204020204" charset="-122"/>
              </a:rPr>
              <a:t>据平</a:t>
            </a:r>
            <a:r>
              <a:rPr sz="1600" spc="-5" dirty="0">
                <a:solidFill>
                  <a:prstClr val="black"/>
                </a:solidFill>
                <a:latin typeface="微软雅黑" panose="020B0503020204020204" charset="-122"/>
                <a:cs typeface="微软雅黑" panose="020B0503020204020204" charset="-122"/>
              </a:rPr>
              <a:t>台 </a:t>
            </a:r>
            <a:r>
              <a:rPr sz="1600" spc="15" dirty="0">
                <a:solidFill>
                  <a:prstClr val="black"/>
                </a:solidFill>
                <a:latin typeface="微软雅黑" panose="020B0503020204020204" charset="-122"/>
                <a:cs typeface="微软雅黑" panose="020B0503020204020204" charset="-122"/>
              </a:rPr>
              <a:t>会</a:t>
            </a:r>
            <a:r>
              <a:rPr sz="1600" spc="30" dirty="0">
                <a:solidFill>
                  <a:prstClr val="black"/>
                </a:solidFill>
                <a:latin typeface="微软雅黑" panose="020B0503020204020204" charset="-122"/>
                <a:cs typeface="微软雅黑" panose="020B0503020204020204" charset="-122"/>
              </a:rPr>
              <a:t>将这些</a:t>
            </a:r>
            <a:r>
              <a:rPr sz="1600" spc="15" dirty="0">
                <a:solidFill>
                  <a:prstClr val="black"/>
                </a:solidFill>
                <a:latin typeface="微软雅黑" panose="020B0503020204020204" charset="-122"/>
                <a:cs typeface="微软雅黑" panose="020B0503020204020204" charset="-122"/>
              </a:rPr>
              <a:t>数</a:t>
            </a:r>
            <a:r>
              <a:rPr sz="1600" spc="30" dirty="0">
                <a:solidFill>
                  <a:prstClr val="black"/>
                </a:solidFill>
                <a:latin typeface="微软雅黑" panose="020B0503020204020204" charset="-122"/>
                <a:cs typeface="微软雅黑" panose="020B0503020204020204" charset="-122"/>
              </a:rPr>
              <a:t>据储</a:t>
            </a:r>
            <a:r>
              <a:rPr sz="1600" spc="15" dirty="0">
                <a:solidFill>
                  <a:prstClr val="black"/>
                </a:solidFill>
                <a:latin typeface="微软雅黑" panose="020B0503020204020204" charset="-122"/>
                <a:cs typeface="微软雅黑" panose="020B0503020204020204" charset="-122"/>
              </a:rPr>
              <a:t>存</a:t>
            </a:r>
            <a:r>
              <a:rPr sz="1600" spc="30" dirty="0">
                <a:solidFill>
                  <a:prstClr val="black"/>
                </a:solidFill>
                <a:latin typeface="微软雅黑" panose="020B0503020204020204" charset="-122"/>
                <a:cs typeface="微软雅黑" panose="020B0503020204020204" charset="-122"/>
              </a:rPr>
              <a:t>起来并</a:t>
            </a:r>
            <a:r>
              <a:rPr sz="1600" spc="15" dirty="0">
                <a:solidFill>
                  <a:prstClr val="black"/>
                </a:solidFill>
                <a:latin typeface="微软雅黑" panose="020B0503020204020204" charset="-122"/>
                <a:cs typeface="微软雅黑" panose="020B0503020204020204" charset="-122"/>
              </a:rPr>
              <a:t>分</a:t>
            </a:r>
            <a:r>
              <a:rPr sz="1600" spc="30" dirty="0">
                <a:solidFill>
                  <a:prstClr val="black"/>
                </a:solidFill>
                <a:latin typeface="微软雅黑" panose="020B0503020204020204" charset="-122"/>
                <a:cs typeface="微软雅黑" panose="020B0503020204020204" charset="-122"/>
              </a:rPr>
              <a:t>析处</a:t>
            </a:r>
            <a:r>
              <a:rPr sz="1600" spc="35" dirty="0">
                <a:solidFill>
                  <a:prstClr val="black"/>
                </a:solidFill>
                <a:latin typeface="微软雅黑" panose="020B0503020204020204" charset="-122"/>
                <a:cs typeface="微软雅黑" panose="020B0503020204020204" charset="-122"/>
              </a:rPr>
              <a:t>理</a:t>
            </a:r>
            <a:r>
              <a:rPr sz="1600" spc="30" dirty="0">
                <a:solidFill>
                  <a:prstClr val="black"/>
                </a:solidFill>
                <a:latin typeface="微软雅黑" panose="020B0503020204020204" charset="-122"/>
                <a:cs typeface="微软雅黑" panose="020B0503020204020204" charset="-122"/>
              </a:rPr>
              <a:t>，为后</a:t>
            </a:r>
            <a:r>
              <a:rPr sz="1600" spc="15" dirty="0">
                <a:solidFill>
                  <a:prstClr val="black"/>
                </a:solidFill>
                <a:latin typeface="微软雅黑" panose="020B0503020204020204" charset="-122"/>
                <a:cs typeface="微软雅黑" panose="020B0503020204020204" charset="-122"/>
              </a:rPr>
              <a:t>续</a:t>
            </a:r>
            <a:r>
              <a:rPr sz="1600" spc="30" dirty="0">
                <a:solidFill>
                  <a:prstClr val="black"/>
                </a:solidFill>
                <a:latin typeface="微软雅黑" panose="020B0503020204020204" charset="-122"/>
                <a:cs typeface="微软雅黑" panose="020B0503020204020204" charset="-122"/>
              </a:rPr>
              <a:t>的控</a:t>
            </a:r>
            <a:r>
              <a:rPr sz="1600" spc="15" dirty="0">
                <a:solidFill>
                  <a:prstClr val="black"/>
                </a:solidFill>
                <a:latin typeface="微软雅黑" panose="020B0503020204020204" charset="-122"/>
                <a:cs typeface="微软雅黑" panose="020B0503020204020204" charset="-122"/>
              </a:rPr>
              <a:t>制</a:t>
            </a:r>
            <a:r>
              <a:rPr sz="1600" spc="30" dirty="0">
                <a:solidFill>
                  <a:prstClr val="black"/>
                </a:solidFill>
                <a:latin typeface="微软雅黑" panose="020B0503020204020204" charset="-122"/>
                <a:cs typeface="微软雅黑" panose="020B0503020204020204" charset="-122"/>
              </a:rPr>
              <a:t>和检</a:t>
            </a:r>
            <a:r>
              <a:rPr sz="1600" spc="15" dirty="0">
                <a:solidFill>
                  <a:prstClr val="black"/>
                </a:solidFill>
                <a:latin typeface="微软雅黑" panose="020B0503020204020204" charset="-122"/>
                <a:cs typeface="微软雅黑" panose="020B0503020204020204" charset="-122"/>
              </a:rPr>
              <a:t>修</a:t>
            </a:r>
            <a:r>
              <a:rPr sz="1600" spc="30" dirty="0">
                <a:solidFill>
                  <a:prstClr val="black"/>
                </a:solidFill>
                <a:latin typeface="微软雅黑" panose="020B0503020204020204" charset="-122"/>
                <a:cs typeface="微软雅黑" panose="020B0503020204020204" charset="-122"/>
              </a:rPr>
              <a:t>提供基</a:t>
            </a:r>
            <a:r>
              <a:rPr sz="1600" spc="35" dirty="0">
                <a:solidFill>
                  <a:prstClr val="black"/>
                </a:solidFill>
                <a:latin typeface="微软雅黑" panose="020B0503020204020204" charset="-122"/>
                <a:cs typeface="微软雅黑" panose="020B0503020204020204" charset="-122"/>
              </a:rPr>
              <a:t>础</a:t>
            </a:r>
            <a:r>
              <a:rPr sz="1600" spc="30" dirty="0">
                <a:solidFill>
                  <a:prstClr val="black"/>
                </a:solidFill>
                <a:latin typeface="微软雅黑" panose="020B0503020204020204" charset="-122"/>
                <a:cs typeface="微软雅黑" panose="020B0503020204020204" charset="-122"/>
              </a:rPr>
              <a:t>。因</a:t>
            </a:r>
            <a:r>
              <a:rPr sz="1600" spc="15" dirty="0">
                <a:solidFill>
                  <a:prstClr val="black"/>
                </a:solidFill>
                <a:latin typeface="微软雅黑" panose="020B0503020204020204" charset="-122"/>
                <a:cs typeface="微软雅黑" panose="020B0503020204020204" charset="-122"/>
              </a:rPr>
              <a:t>此</a:t>
            </a:r>
            <a:r>
              <a:rPr sz="1600" spc="30" dirty="0">
                <a:solidFill>
                  <a:prstClr val="black"/>
                </a:solidFill>
                <a:latin typeface="微软雅黑" panose="020B0503020204020204" charset="-122"/>
                <a:cs typeface="微软雅黑" panose="020B0503020204020204" charset="-122"/>
              </a:rPr>
              <a:t>数字孪</a:t>
            </a:r>
            <a:r>
              <a:rPr sz="1600" spc="15" dirty="0">
                <a:solidFill>
                  <a:prstClr val="black"/>
                </a:solidFill>
                <a:latin typeface="微软雅黑" panose="020B0503020204020204" charset="-122"/>
                <a:cs typeface="微软雅黑" panose="020B0503020204020204" charset="-122"/>
              </a:rPr>
              <a:t>生</a:t>
            </a:r>
            <a:r>
              <a:rPr sz="1600" spc="30" dirty="0">
                <a:solidFill>
                  <a:prstClr val="black"/>
                </a:solidFill>
                <a:latin typeface="微软雅黑" panose="020B0503020204020204" charset="-122"/>
                <a:cs typeface="微软雅黑" panose="020B0503020204020204" charset="-122"/>
              </a:rPr>
              <a:t>一方</a:t>
            </a:r>
            <a:r>
              <a:rPr sz="1600" spc="15" dirty="0">
                <a:solidFill>
                  <a:prstClr val="black"/>
                </a:solidFill>
                <a:latin typeface="微软雅黑" panose="020B0503020204020204" charset="-122"/>
                <a:cs typeface="微软雅黑" panose="020B0503020204020204" charset="-122"/>
              </a:rPr>
              <a:t>面</a:t>
            </a:r>
            <a:r>
              <a:rPr sz="1600" spc="30" dirty="0">
                <a:solidFill>
                  <a:prstClr val="black"/>
                </a:solidFill>
                <a:latin typeface="微软雅黑" panose="020B0503020204020204" charset="-122"/>
                <a:cs typeface="微软雅黑" panose="020B0503020204020204" charset="-122"/>
              </a:rPr>
              <a:t>包含将</a:t>
            </a:r>
            <a:r>
              <a:rPr sz="1600" spc="-5" dirty="0">
                <a:solidFill>
                  <a:prstClr val="black"/>
                </a:solidFill>
                <a:latin typeface="微软雅黑" panose="020B0503020204020204" charset="-122"/>
                <a:cs typeface="微软雅黑" panose="020B0503020204020204" charset="-122"/>
              </a:rPr>
              <a:t>物 </a:t>
            </a:r>
            <a:r>
              <a:rPr sz="1600" spc="10" dirty="0">
                <a:solidFill>
                  <a:prstClr val="black"/>
                </a:solidFill>
                <a:latin typeface="微软雅黑" panose="020B0503020204020204" charset="-122"/>
                <a:cs typeface="微软雅黑" panose="020B0503020204020204" charset="-122"/>
              </a:rPr>
              <a:t>理</a:t>
            </a:r>
            <a:r>
              <a:rPr sz="1600" spc="25" dirty="0">
                <a:solidFill>
                  <a:prstClr val="black"/>
                </a:solidFill>
                <a:latin typeface="微软雅黑" panose="020B0503020204020204" charset="-122"/>
                <a:cs typeface="微软雅黑" panose="020B0503020204020204" charset="-122"/>
              </a:rPr>
              <a:t>实体</a:t>
            </a:r>
            <a:r>
              <a:rPr sz="1600" spc="10" dirty="0">
                <a:solidFill>
                  <a:prstClr val="black"/>
                </a:solidFill>
                <a:latin typeface="微软雅黑" panose="020B0503020204020204" charset="-122"/>
                <a:cs typeface="微软雅黑" panose="020B0503020204020204" charset="-122"/>
              </a:rPr>
              <a:t>对</a:t>
            </a:r>
            <a:r>
              <a:rPr sz="1600" spc="25" dirty="0">
                <a:solidFill>
                  <a:prstClr val="black"/>
                </a:solidFill>
                <a:latin typeface="微软雅黑" panose="020B0503020204020204" charset="-122"/>
                <a:cs typeface="微软雅黑" panose="020B0503020204020204" charset="-122"/>
              </a:rPr>
              <a:t>象的数</a:t>
            </a:r>
            <a:r>
              <a:rPr sz="1600" spc="10" dirty="0">
                <a:solidFill>
                  <a:prstClr val="black"/>
                </a:solidFill>
                <a:latin typeface="微软雅黑" panose="020B0503020204020204" charset="-122"/>
                <a:cs typeface="微软雅黑" panose="020B0503020204020204" charset="-122"/>
              </a:rPr>
              <a:t>字</a:t>
            </a:r>
            <a:r>
              <a:rPr sz="1600" spc="25" dirty="0">
                <a:solidFill>
                  <a:prstClr val="black"/>
                </a:solidFill>
                <a:latin typeface="微软雅黑" panose="020B0503020204020204" charset="-122"/>
                <a:cs typeface="微软雅黑" panose="020B0503020204020204" charset="-122"/>
              </a:rPr>
              <a:t>模</a:t>
            </a:r>
            <a:r>
              <a:rPr sz="1600" spc="35" dirty="0">
                <a:solidFill>
                  <a:prstClr val="black"/>
                </a:solidFill>
                <a:latin typeface="微软雅黑" panose="020B0503020204020204" charset="-122"/>
                <a:cs typeface="微软雅黑" panose="020B0503020204020204" charset="-122"/>
              </a:rPr>
              <a:t>型</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通</a:t>
            </a:r>
            <a:r>
              <a:rPr sz="1600" spc="10" dirty="0">
                <a:solidFill>
                  <a:prstClr val="black"/>
                </a:solidFill>
                <a:latin typeface="微软雅黑" panose="020B0503020204020204" charset="-122"/>
                <a:cs typeface="微软雅黑" panose="020B0503020204020204" charset="-122"/>
              </a:rPr>
              <a:t>过</a:t>
            </a:r>
            <a:r>
              <a:rPr sz="1600" spc="25" dirty="0">
                <a:solidFill>
                  <a:prstClr val="black"/>
                </a:solidFill>
                <a:latin typeface="微软雅黑" panose="020B0503020204020204" charset="-122"/>
                <a:cs typeface="微软雅黑" panose="020B0503020204020204" charset="-122"/>
              </a:rPr>
              <a:t>实</a:t>
            </a:r>
            <a:r>
              <a:rPr sz="1600" spc="20" dirty="0">
                <a:solidFill>
                  <a:prstClr val="black"/>
                </a:solidFill>
                <a:latin typeface="微软雅黑" panose="020B0503020204020204" charset="-122"/>
                <a:cs typeface="微软雅黑" panose="020B0503020204020204" charset="-122"/>
              </a:rPr>
              <a:t>测</a:t>
            </a:r>
            <a:r>
              <a:rPr sz="1600" spc="2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仿</a:t>
            </a:r>
            <a:r>
              <a:rPr sz="1600" spc="25" dirty="0">
                <a:solidFill>
                  <a:prstClr val="black"/>
                </a:solidFill>
                <a:latin typeface="微软雅黑" panose="020B0503020204020204" charset="-122"/>
                <a:cs typeface="微软雅黑" panose="020B0503020204020204" charset="-122"/>
              </a:rPr>
              <a:t>真和</a:t>
            </a:r>
            <a:r>
              <a:rPr sz="1600" spc="10" dirty="0">
                <a:solidFill>
                  <a:prstClr val="black"/>
                </a:solidFill>
                <a:latin typeface="微软雅黑" panose="020B0503020204020204" charset="-122"/>
                <a:cs typeface="微软雅黑" panose="020B0503020204020204" charset="-122"/>
              </a:rPr>
              <a:t>数</a:t>
            </a:r>
            <a:r>
              <a:rPr sz="1600" spc="25" dirty="0">
                <a:solidFill>
                  <a:prstClr val="black"/>
                </a:solidFill>
                <a:latin typeface="微软雅黑" panose="020B0503020204020204" charset="-122"/>
                <a:cs typeface="微软雅黑" panose="020B0503020204020204" charset="-122"/>
              </a:rPr>
              <a:t>据</a:t>
            </a:r>
            <a:r>
              <a:rPr sz="1600" spc="10" dirty="0">
                <a:solidFill>
                  <a:prstClr val="black"/>
                </a:solidFill>
                <a:latin typeface="微软雅黑" panose="020B0503020204020204" charset="-122"/>
                <a:cs typeface="微软雅黑" panose="020B0503020204020204" charset="-122"/>
              </a:rPr>
              <a:t>分</a:t>
            </a:r>
            <a:r>
              <a:rPr sz="1600" spc="25" dirty="0">
                <a:solidFill>
                  <a:prstClr val="black"/>
                </a:solidFill>
                <a:latin typeface="微软雅黑" panose="020B0503020204020204" charset="-122"/>
                <a:cs typeface="微软雅黑" panose="020B0503020204020204" charset="-122"/>
              </a:rPr>
              <a:t>析</a:t>
            </a:r>
            <a:r>
              <a:rPr sz="1600" spc="10" dirty="0">
                <a:solidFill>
                  <a:prstClr val="black"/>
                </a:solidFill>
                <a:latin typeface="微软雅黑" panose="020B0503020204020204" charset="-122"/>
                <a:cs typeface="微软雅黑" panose="020B0503020204020204" charset="-122"/>
              </a:rPr>
              <a:t>来</a:t>
            </a:r>
            <a:r>
              <a:rPr sz="1600" spc="25" dirty="0">
                <a:solidFill>
                  <a:prstClr val="black"/>
                </a:solidFill>
                <a:latin typeface="微软雅黑" panose="020B0503020204020204" charset="-122"/>
                <a:cs typeface="微软雅黑" panose="020B0503020204020204" charset="-122"/>
              </a:rPr>
              <a:t>实时</a:t>
            </a:r>
            <a:r>
              <a:rPr sz="1600" spc="10" dirty="0">
                <a:solidFill>
                  <a:prstClr val="black"/>
                </a:solidFill>
                <a:latin typeface="微软雅黑" panose="020B0503020204020204" charset="-122"/>
                <a:cs typeface="微软雅黑" panose="020B0503020204020204" charset="-122"/>
              </a:rPr>
              <a:t>感</a:t>
            </a:r>
            <a:r>
              <a:rPr sz="1600" spc="45" dirty="0">
                <a:solidFill>
                  <a:prstClr val="black"/>
                </a:solidFill>
                <a:latin typeface="微软雅黑" panose="020B0503020204020204" charset="-122"/>
                <a:cs typeface="微软雅黑" panose="020B0503020204020204" charset="-122"/>
              </a:rPr>
              <a:t>知</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诊</a:t>
            </a:r>
            <a:r>
              <a:rPr sz="1600" spc="20" dirty="0">
                <a:solidFill>
                  <a:prstClr val="black"/>
                </a:solidFill>
                <a:latin typeface="微软雅黑" panose="020B0503020204020204" charset="-122"/>
                <a:cs typeface="微软雅黑" panose="020B0503020204020204" charset="-122"/>
              </a:rPr>
              <a:t>断</a:t>
            </a:r>
            <a:r>
              <a:rPr sz="1600" spc="25" dirty="0">
                <a:solidFill>
                  <a:prstClr val="black"/>
                </a:solidFill>
                <a:latin typeface="微软雅黑" panose="020B0503020204020204" charset="-122"/>
                <a:cs typeface="微软雅黑" panose="020B0503020204020204" charset="-122"/>
              </a:rPr>
              <a:t>、预</a:t>
            </a:r>
            <a:r>
              <a:rPr sz="1600" spc="10" dirty="0">
                <a:solidFill>
                  <a:prstClr val="black"/>
                </a:solidFill>
                <a:latin typeface="微软雅黑" panose="020B0503020204020204" charset="-122"/>
                <a:cs typeface="微软雅黑" panose="020B0503020204020204" charset="-122"/>
              </a:rPr>
              <a:t>测</a:t>
            </a:r>
            <a:r>
              <a:rPr sz="1600" spc="25" dirty="0">
                <a:solidFill>
                  <a:prstClr val="black"/>
                </a:solidFill>
                <a:latin typeface="微软雅黑" panose="020B0503020204020204" charset="-122"/>
                <a:cs typeface="微软雅黑" panose="020B0503020204020204" charset="-122"/>
              </a:rPr>
              <a:t>物</a:t>
            </a:r>
            <a:r>
              <a:rPr sz="1600" spc="10" dirty="0">
                <a:solidFill>
                  <a:prstClr val="black"/>
                </a:solidFill>
                <a:latin typeface="微软雅黑" panose="020B0503020204020204" charset="-122"/>
                <a:cs typeface="微软雅黑" panose="020B0503020204020204" charset="-122"/>
              </a:rPr>
              <a:t>理</a:t>
            </a:r>
            <a:r>
              <a:rPr sz="1600" spc="2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体</a:t>
            </a:r>
            <a:r>
              <a:rPr sz="1600" spc="25" dirty="0">
                <a:solidFill>
                  <a:prstClr val="black"/>
                </a:solidFill>
                <a:latin typeface="微软雅黑" panose="020B0503020204020204" charset="-122"/>
                <a:cs typeface="微软雅黑" panose="020B0503020204020204" charset="-122"/>
              </a:rPr>
              <a:t>对象</a:t>
            </a:r>
            <a:r>
              <a:rPr sz="1600" spc="10"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状</a:t>
            </a:r>
            <a:r>
              <a:rPr sz="1600" spc="45"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 同时也包括通过优化和指令来调控</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理实</a:t>
            </a:r>
            <a:r>
              <a:rPr sz="1600" dirty="0">
                <a:solidFill>
                  <a:prstClr val="black"/>
                </a:solidFill>
                <a:latin typeface="微软雅黑" panose="020B0503020204020204" charset="-122"/>
                <a:cs typeface="微软雅黑" panose="020B0503020204020204" charset="-122"/>
              </a:rPr>
              <a:t>体</a:t>
            </a:r>
            <a:r>
              <a:rPr sz="1600" spc="-5" dirty="0">
                <a:solidFill>
                  <a:prstClr val="black"/>
                </a:solidFill>
                <a:latin typeface="微软雅黑" panose="020B0503020204020204" charset="-122"/>
                <a:cs typeface="微软雅黑" panose="020B0503020204020204" charset="-122"/>
              </a:rPr>
              <a:t>对象</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行</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0025" indent="421640" algn="just">
              <a:lnSpc>
                <a:spcPct val="150000"/>
              </a:lnSpc>
            </a:pPr>
            <a:r>
              <a:rPr sz="1600" spc="10" dirty="0">
                <a:solidFill>
                  <a:prstClr val="black"/>
                </a:solidFill>
                <a:latin typeface="微软雅黑" panose="020B0503020204020204" charset="-122"/>
                <a:cs typeface="微软雅黑" panose="020B0503020204020204" charset="-122"/>
              </a:rPr>
              <a:t>指</a:t>
            </a:r>
            <a:r>
              <a:rPr sz="1600" spc="25" dirty="0">
                <a:solidFill>
                  <a:prstClr val="black"/>
                </a:solidFill>
                <a:latin typeface="微软雅黑" panose="020B0503020204020204" charset="-122"/>
                <a:cs typeface="微软雅黑" panose="020B0503020204020204" charset="-122"/>
              </a:rPr>
              <a:t>令</a:t>
            </a:r>
            <a:r>
              <a:rPr sz="1600" spc="10" dirty="0">
                <a:solidFill>
                  <a:prstClr val="black"/>
                </a:solidFill>
                <a:latin typeface="微软雅黑" panose="020B0503020204020204" charset="-122"/>
                <a:cs typeface="微软雅黑" panose="020B0503020204020204" charset="-122"/>
              </a:rPr>
              <a:t>由</a:t>
            </a:r>
            <a:r>
              <a:rPr sz="1600" spc="25" dirty="0">
                <a:solidFill>
                  <a:prstClr val="black"/>
                </a:solidFill>
                <a:latin typeface="微软雅黑" panose="020B0503020204020204" charset="-122"/>
                <a:cs typeface="微软雅黑" panose="020B0503020204020204" charset="-122"/>
              </a:rPr>
              <a:t>平台</a:t>
            </a:r>
            <a:r>
              <a:rPr sz="1600" spc="10" dirty="0">
                <a:solidFill>
                  <a:prstClr val="black"/>
                </a:solidFill>
                <a:latin typeface="微软雅黑" panose="020B0503020204020204" charset="-122"/>
                <a:cs typeface="微软雅黑" panose="020B0503020204020204" charset="-122"/>
              </a:rPr>
              <a:t>下</a:t>
            </a:r>
            <a:r>
              <a:rPr sz="1600" spc="25" dirty="0">
                <a:solidFill>
                  <a:prstClr val="black"/>
                </a:solidFill>
                <a:latin typeface="微软雅黑" panose="020B0503020204020204" charset="-122"/>
                <a:cs typeface="微软雅黑" panose="020B0503020204020204" charset="-122"/>
              </a:rPr>
              <a:t>发</a:t>
            </a:r>
            <a:r>
              <a:rPr sz="1600" spc="10" dirty="0">
                <a:solidFill>
                  <a:prstClr val="black"/>
                </a:solidFill>
                <a:latin typeface="微软雅黑" panose="020B0503020204020204" charset="-122"/>
                <a:cs typeface="微软雅黑" panose="020B0503020204020204" charset="-122"/>
              </a:rPr>
              <a:t>给</a:t>
            </a:r>
            <a:r>
              <a:rPr sz="1600" spc="2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体</a:t>
            </a:r>
            <a:r>
              <a:rPr sz="1600" spc="25" dirty="0">
                <a:solidFill>
                  <a:prstClr val="black"/>
                </a:solidFill>
                <a:latin typeface="微软雅黑" panose="020B0503020204020204" charset="-122"/>
                <a:cs typeface="微软雅黑" panose="020B0503020204020204" charset="-122"/>
              </a:rPr>
              <a:t>设</a:t>
            </a:r>
            <a:r>
              <a:rPr sz="1600" spc="4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体</a:t>
            </a:r>
            <a:r>
              <a:rPr sz="1600" spc="25" dirty="0">
                <a:solidFill>
                  <a:prstClr val="black"/>
                </a:solidFill>
                <a:latin typeface="微软雅黑" panose="020B0503020204020204" charset="-122"/>
                <a:cs typeface="微软雅黑" panose="020B0503020204020204" charset="-122"/>
              </a:rPr>
              <a:t>设</a:t>
            </a:r>
            <a:r>
              <a:rPr sz="1600" spc="10"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可以</a:t>
            </a:r>
            <a:r>
              <a:rPr sz="1600" spc="10" dirty="0">
                <a:solidFill>
                  <a:prstClr val="black"/>
                </a:solidFill>
                <a:latin typeface="微软雅黑" panose="020B0503020204020204" charset="-122"/>
                <a:cs typeface="微软雅黑" panose="020B0503020204020204" charset="-122"/>
              </a:rPr>
              <a:t>返</a:t>
            </a:r>
            <a:r>
              <a:rPr sz="1600" spc="25" dirty="0">
                <a:solidFill>
                  <a:prstClr val="black"/>
                </a:solidFill>
                <a:latin typeface="微软雅黑" panose="020B0503020204020204" charset="-122"/>
                <a:cs typeface="微软雅黑" panose="020B0503020204020204" charset="-122"/>
              </a:rPr>
              <a:t>回</a:t>
            </a:r>
            <a:r>
              <a:rPr sz="1600" spc="10" dirty="0">
                <a:solidFill>
                  <a:prstClr val="black"/>
                </a:solidFill>
                <a:latin typeface="微软雅黑" panose="020B0503020204020204" charset="-122"/>
                <a:cs typeface="微软雅黑" panose="020B0503020204020204" charset="-122"/>
              </a:rPr>
              <a:t>结</a:t>
            </a:r>
            <a:r>
              <a:rPr sz="1600" spc="25" dirty="0">
                <a:solidFill>
                  <a:prstClr val="black"/>
                </a:solidFill>
                <a:latin typeface="微软雅黑" panose="020B0503020204020204" charset="-122"/>
                <a:cs typeface="微软雅黑" panose="020B0503020204020204" charset="-122"/>
              </a:rPr>
              <a:t>果</a:t>
            </a:r>
            <a:r>
              <a:rPr sz="1600" spc="10" dirty="0">
                <a:solidFill>
                  <a:prstClr val="black"/>
                </a:solidFill>
                <a:latin typeface="微软雅黑" panose="020B0503020204020204" charset="-122"/>
                <a:cs typeface="微软雅黑" panose="020B0503020204020204" charset="-122"/>
              </a:rPr>
              <a:t>给</a:t>
            </a:r>
            <a:r>
              <a:rPr sz="1600" spc="25" dirty="0">
                <a:solidFill>
                  <a:prstClr val="black"/>
                </a:solidFill>
                <a:latin typeface="微软雅黑" panose="020B0503020204020204" charset="-122"/>
                <a:cs typeface="微软雅黑" panose="020B0503020204020204" charset="-122"/>
              </a:rPr>
              <a:t>平台</a:t>
            </a:r>
            <a:r>
              <a:rPr sz="1600" spc="10" dirty="0">
                <a:solidFill>
                  <a:prstClr val="black"/>
                </a:solidFill>
                <a:latin typeface="微软雅黑" panose="020B0503020204020204" charset="-122"/>
                <a:cs typeface="微软雅黑" panose="020B0503020204020204" charset="-122"/>
              </a:rPr>
              <a:t>及</a:t>
            </a:r>
            <a:r>
              <a:rPr sz="1600" spc="25" dirty="0">
                <a:solidFill>
                  <a:prstClr val="black"/>
                </a:solidFill>
                <a:latin typeface="微软雅黑" panose="020B0503020204020204" charset="-122"/>
                <a:cs typeface="微软雅黑" panose="020B0503020204020204" charset="-122"/>
              </a:rPr>
              <a:t>应</a:t>
            </a:r>
            <a:r>
              <a:rPr sz="1600" spc="35" dirty="0">
                <a:solidFill>
                  <a:prstClr val="black"/>
                </a:solidFill>
                <a:latin typeface="微软雅黑" panose="020B0503020204020204" charset="-122"/>
                <a:cs typeface="微软雅黑" panose="020B0503020204020204" charset="-122"/>
              </a:rPr>
              <a:t>用</a:t>
            </a:r>
            <a:r>
              <a:rPr sz="1600" spc="2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从</a:t>
            </a:r>
            <a:r>
              <a:rPr sz="1600" spc="25" dirty="0">
                <a:solidFill>
                  <a:prstClr val="black"/>
                </a:solidFill>
                <a:latin typeface="微软雅黑" panose="020B0503020204020204" charset="-122"/>
                <a:cs typeface="微软雅黑" panose="020B0503020204020204" charset="-122"/>
              </a:rPr>
              <a:t>执行</a:t>
            </a:r>
            <a:r>
              <a:rPr sz="1600" spc="10" dirty="0">
                <a:solidFill>
                  <a:prstClr val="black"/>
                </a:solidFill>
                <a:latin typeface="微软雅黑" panose="020B0503020204020204" charset="-122"/>
                <a:cs typeface="微软雅黑" panose="020B0503020204020204" charset="-122"/>
              </a:rPr>
              <a:t>的</a:t>
            </a:r>
            <a:r>
              <a:rPr sz="1600" spc="25" dirty="0">
                <a:solidFill>
                  <a:prstClr val="black"/>
                </a:solidFill>
                <a:latin typeface="微软雅黑" panose="020B0503020204020204" charset="-122"/>
                <a:cs typeface="微软雅黑" panose="020B0503020204020204" charset="-122"/>
              </a:rPr>
              <a:t>流</a:t>
            </a:r>
            <a:r>
              <a:rPr sz="1600" spc="10" dirty="0">
                <a:solidFill>
                  <a:prstClr val="black"/>
                </a:solidFill>
                <a:latin typeface="微软雅黑" panose="020B0503020204020204" charset="-122"/>
                <a:cs typeface="微软雅黑" panose="020B0503020204020204" charset="-122"/>
              </a:rPr>
              <a:t>程</a:t>
            </a:r>
            <a:r>
              <a:rPr sz="1600" spc="30" dirty="0">
                <a:solidFill>
                  <a:prstClr val="black"/>
                </a:solidFill>
                <a:latin typeface="微软雅黑" panose="020B0503020204020204" charset="-122"/>
                <a:cs typeface="微软雅黑" panose="020B0503020204020204" charset="-122"/>
              </a:rPr>
              <a:t>看</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指令还 </a:t>
            </a:r>
            <a:r>
              <a:rPr sz="1600" spc="15" dirty="0">
                <a:solidFill>
                  <a:prstClr val="black"/>
                </a:solidFill>
                <a:latin typeface="微软雅黑" panose="020B0503020204020204" charset="-122"/>
                <a:cs typeface="微软雅黑" panose="020B0503020204020204" charset="-122"/>
              </a:rPr>
              <a:t>可</a:t>
            </a:r>
            <a:r>
              <a:rPr sz="1600" spc="30" dirty="0">
                <a:solidFill>
                  <a:prstClr val="black"/>
                </a:solidFill>
                <a:latin typeface="微软雅黑" panose="020B0503020204020204" charset="-122"/>
                <a:cs typeface="微软雅黑" panose="020B0503020204020204" charset="-122"/>
              </a:rPr>
              <a:t>以进一</a:t>
            </a:r>
            <a:r>
              <a:rPr sz="1600" spc="15" dirty="0">
                <a:solidFill>
                  <a:prstClr val="black"/>
                </a:solidFill>
                <a:latin typeface="微软雅黑" panose="020B0503020204020204" charset="-122"/>
                <a:cs typeface="微软雅黑" panose="020B0503020204020204" charset="-122"/>
              </a:rPr>
              <a:t>步</a:t>
            </a:r>
            <a:r>
              <a:rPr sz="1600" spc="30" dirty="0">
                <a:solidFill>
                  <a:prstClr val="black"/>
                </a:solidFill>
                <a:latin typeface="微软雅黑" panose="020B0503020204020204" charset="-122"/>
                <a:cs typeface="微软雅黑" panose="020B0503020204020204" charset="-122"/>
              </a:rPr>
              <a:t>分为</a:t>
            </a:r>
            <a:r>
              <a:rPr sz="1600" spc="15" dirty="0">
                <a:solidFill>
                  <a:prstClr val="black"/>
                </a:solidFill>
                <a:latin typeface="微软雅黑" panose="020B0503020204020204" charset="-122"/>
                <a:cs typeface="微软雅黑" panose="020B0503020204020204" charset="-122"/>
              </a:rPr>
              <a:t>同</a:t>
            </a:r>
            <a:r>
              <a:rPr sz="1600" spc="30" dirty="0">
                <a:solidFill>
                  <a:prstClr val="black"/>
                </a:solidFill>
                <a:latin typeface="微软雅黑" panose="020B0503020204020204" charset="-122"/>
                <a:cs typeface="微软雅黑" panose="020B0503020204020204" charset="-122"/>
              </a:rPr>
              <a:t>步和异步。这</a:t>
            </a:r>
            <a:r>
              <a:rPr sz="1600" spc="15" dirty="0">
                <a:solidFill>
                  <a:prstClr val="black"/>
                </a:solidFill>
                <a:latin typeface="微软雅黑" panose="020B0503020204020204" charset="-122"/>
                <a:cs typeface="微软雅黑" panose="020B0503020204020204" charset="-122"/>
              </a:rPr>
              <a:t>取</a:t>
            </a:r>
            <a:r>
              <a:rPr sz="1600" spc="30" dirty="0">
                <a:solidFill>
                  <a:prstClr val="black"/>
                </a:solidFill>
                <a:latin typeface="微软雅黑" panose="020B0503020204020204" charset="-122"/>
                <a:cs typeface="微软雅黑" panose="020B0503020204020204" charset="-122"/>
              </a:rPr>
              <a:t>决于动</a:t>
            </a:r>
            <a:r>
              <a:rPr sz="1600" spc="15" dirty="0">
                <a:solidFill>
                  <a:prstClr val="black"/>
                </a:solidFill>
                <a:latin typeface="微软雅黑" panose="020B0503020204020204" charset="-122"/>
                <a:cs typeface="微软雅黑" panose="020B0503020204020204" charset="-122"/>
              </a:rPr>
              <a:t>作</a:t>
            </a:r>
            <a:r>
              <a:rPr sz="1600" spc="30" dirty="0">
                <a:solidFill>
                  <a:prstClr val="black"/>
                </a:solidFill>
                <a:latin typeface="微软雅黑" panose="020B0503020204020204" charset="-122"/>
                <a:cs typeface="微软雅黑" panose="020B0503020204020204" charset="-122"/>
              </a:rPr>
              <a:t>是否</a:t>
            </a:r>
            <a:r>
              <a:rPr sz="1600" spc="15" dirty="0">
                <a:solidFill>
                  <a:prstClr val="black"/>
                </a:solidFill>
                <a:latin typeface="微软雅黑" panose="020B0503020204020204" charset="-122"/>
                <a:cs typeface="微软雅黑" panose="020B0503020204020204" charset="-122"/>
              </a:rPr>
              <a:t>是</a:t>
            </a:r>
            <a:r>
              <a:rPr sz="1600" spc="30" dirty="0">
                <a:solidFill>
                  <a:prstClr val="black"/>
                </a:solidFill>
                <a:latin typeface="微软雅黑" panose="020B0503020204020204" charset="-122"/>
                <a:cs typeface="微软雅黑" panose="020B0503020204020204" charset="-122"/>
              </a:rPr>
              <a:t>耗时</a:t>
            </a:r>
            <a:r>
              <a:rPr sz="1600" spc="1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操</a:t>
            </a:r>
            <a:r>
              <a:rPr sz="1600" spc="45" dirty="0">
                <a:solidFill>
                  <a:prstClr val="black"/>
                </a:solidFill>
                <a:latin typeface="微软雅黑" panose="020B0503020204020204" charset="-122"/>
                <a:cs typeface="微软雅黑" panose="020B0503020204020204" charset="-122"/>
              </a:rPr>
              <a:t>作</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以</a:t>
            </a:r>
            <a:r>
              <a:rPr sz="1600" spc="30" dirty="0">
                <a:solidFill>
                  <a:prstClr val="black"/>
                </a:solidFill>
                <a:latin typeface="微软雅黑" panose="020B0503020204020204" charset="-122"/>
                <a:cs typeface="微软雅黑" panose="020B0503020204020204" charset="-122"/>
              </a:rPr>
              <a:t>及其</a:t>
            </a:r>
            <a:r>
              <a:rPr sz="1600" spc="15" dirty="0">
                <a:solidFill>
                  <a:prstClr val="black"/>
                </a:solidFill>
                <a:latin typeface="微软雅黑" panose="020B0503020204020204" charset="-122"/>
                <a:cs typeface="微软雅黑" panose="020B0503020204020204" charset="-122"/>
              </a:rPr>
              <a:t>他</a:t>
            </a:r>
            <a:r>
              <a:rPr sz="1600" spc="30" dirty="0">
                <a:solidFill>
                  <a:prstClr val="black"/>
                </a:solidFill>
                <a:latin typeface="微软雅黑" panose="020B0503020204020204" charset="-122"/>
                <a:cs typeface="微软雅黑" panose="020B0503020204020204" charset="-122"/>
              </a:rPr>
              <a:t>应用逻</a:t>
            </a:r>
            <a:r>
              <a:rPr sz="1600" spc="15" dirty="0">
                <a:solidFill>
                  <a:prstClr val="black"/>
                </a:solidFill>
                <a:latin typeface="微软雅黑" panose="020B0503020204020204" charset="-122"/>
                <a:cs typeface="微软雅黑" panose="020B0503020204020204" charset="-122"/>
              </a:rPr>
              <a:t>辑</a:t>
            </a:r>
            <a:r>
              <a:rPr sz="1600" spc="30" dirty="0">
                <a:solidFill>
                  <a:prstClr val="black"/>
                </a:solidFill>
                <a:latin typeface="微软雅黑" panose="020B0503020204020204" charset="-122"/>
                <a:cs typeface="微软雅黑" panose="020B0503020204020204" charset="-122"/>
              </a:rPr>
              <a:t>对于</a:t>
            </a:r>
            <a:r>
              <a:rPr sz="1600" spc="15" dirty="0">
                <a:solidFill>
                  <a:prstClr val="black"/>
                </a:solidFill>
                <a:latin typeface="微软雅黑" panose="020B0503020204020204" charset="-122"/>
                <a:cs typeface="微软雅黑" panose="020B0503020204020204" charset="-122"/>
              </a:rPr>
              <a:t>动</a:t>
            </a:r>
            <a:r>
              <a:rPr sz="1600" spc="30" dirty="0">
                <a:solidFill>
                  <a:prstClr val="black"/>
                </a:solidFill>
                <a:latin typeface="微软雅黑" panose="020B0503020204020204" charset="-122"/>
                <a:cs typeface="微软雅黑" panose="020B0503020204020204" charset="-122"/>
              </a:rPr>
              <a:t>作执行</a:t>
            </a:r>
            <a:r>
              <a:rPr sz="1600" spc="-5" dirty="0">
                <a:solidFill>
                  <a:prstClr val="black"/>
                </a:solidFill>
                <a:latin typeface="微软雅黑" panose="020B0503020204020204" charset="-122"/>
                <a:cs typeface="微软雅黑" panose="020B0503020204020204" charset="-122"/>
              </a:rPr>
              <a:t>结 </a:t>
            </a:r>
            <a:r>
              <a:rPr sz="1600" spc="-10" dirty="0">
                <a:solidFill>
                  <a:prstClr val="black"/>
                </a:solidFill>
                <a:latin typeface="微软雅黑" panose="020B0503020204020204" charset="-122"/>
                <a:cs typeface="微软雅黑" panose="020B0503020204020204" charset="-122"/>
              </a:rPr>
              <a:t>果的依赖关</a:t>
            </a:r>
            <a:r>
              <a:rPr sz="1600" spc="-5" dirty="0">
                <a:solidFill>
                  <a:prstClr val="black"/>
                </a:solidFill>
                <a:latin typeface="微软雅黑" panose="020B0503020204020204" charset="-122"/>
                <a:cs typeface="微软雅黑" panose="020B0503020204020204" charset="-122"/>
              </a:rPr>
              <a:t>系。</a:t>
            </a:r>
            <a:endParaRPr sz="1600">
              <a:solidFill>
                <a:prstClr val="black"/>
              </a:solidFill>
              <a:latin typeface="微软雅黑" panose="020B0503020204020204" charset="-122"/>
              <a:cs typeface="微软雅黑" panose="020B0503020204020204" charset="-122"/>
            </a:endParaRPr>
          </a:p>
          <a:p>
            <a:pPr>
              <a:spcBef>
                <a:spcPts val="15"/>
              </a:spcBef>
            </a:pPr>
            <a:endParaRPr>
              <a:solidFill>
                <a:prstClr val="black"/>
              </a:solidFill>
              <a:latin typeface="Times New Roman" panose="02020603050405020304"/>
              <a:cs typeface="Times New Roman" panose="02020603050405020304"/>
            </a:endParaRPr>
          </a:p>
          <a:p>
            <a:pPr marR="245110" algn="ctr"/>
            <a:r>
              <a:rPr sz="1600" b="1" spc="-5" dirty="0">
                <a:solidFill>
                  <a:srgbClr val="FFFFFF"/>
                </a:solidFill>
                <a:latin typeface="微软雅黑" panose="020B0503020204020204" charset="-122"/>
                <a:cs typeface="微软雅黑" panose="020B0503020204020204" charset="-122"/>
              </a:rPr>
              <a:t>指令</a:t>
            </a:r>
            <a:endParaRPr sz="1600">
              <a:solidFill>
                <a:prstClr val="black"/>
              </a:solidFill>
              <a:latin typeface="微软雅黑" panose="020B0503020204020204" charset="-122"/>
              <a:cs typeface="微软雅黑" panose="020B0503020204020204" charset="-122"/>
            </a:endParaRPr>
          </a:p>
        </p:txBody>
      </p:sp>
      <p:sp>
        <p:nvSpPr>
          <p:cNvPr id="8" name="object 8"/>
          <p:cNvSpPr/>
          <p:nvPr/>
        </p:nvSpPr>
        <p:spPr>
          <a:xfrm>
            <a:off x="2961132" y="4931664"/>
            <a:ext cx="1821180" cy="1099185"/>
          </a:xfrm>
          <a:custGeom>
            <a:avLst/>
            <a:gdLst/>
            <a:ahLst/>
            <a:cxnLst/>
            <a:rect l="l" t="t" r="r" b="b"/>
            <a:pathLst>
              <a:path w="1821179" h="1099185">
                <a:moveTo>
                  <a:pt x="910590" y="0"/>
                </a:moveTo>
                <a:lnTo>
                  <a:pt x="850716" y="1168"/>
                </a:lnTo>
                <a:lnTo>
                  <a:pt x="791877" y="4626"/>
                </a:lnTo>
                <a:lnTo>
                  <a:pt x="734193" y="10301"/>
                </a:lnTo>
                <a:lnTo>
                  <a:pt x="677783" y="18120"/>
                </a:lnTo>
                <a:lnTo>
                  <a:pt x="622767" y="28011"/>
                </a:lnTo>
                <a:lnTo>
                  <a:pt x="569265" y="39901"/>
                </a:lnTo>
                <a:lnTo>
                  <a:pt x="517398" y="53718"/>
                </a:lnTo>
                <a:lnTo>
                  <a:pt x="467284" y="69391"/>
                </a:lnTo>
                <a:lnTo>
                  <a:pt x="419045" y="86845"/>
                </a:lnTo>
                <a:lnTo>
                  <a:pt x="372800" y="106009"/>
                </a:lnTo>
                <a:lnTo>
                  <a:pt x="328669" y="126810"/>
                </a:lnTo>
                <a:lnTo>
                  <a:pt x="286773" y="149177"/>
                </a:lnTo>
                <a:lnTo>
                  <a:pt x="247230" y="173036"/>
                </a:lnTo>
                <a:lnTo>
                  <a:pt x="210161" y="198315"/>
                </a:lnTo>
                <a:lnTo>
                  <a:pt x="175686" y="224942"/>
                </a:lnTo>
                <a:lnTo>
                  <a:pt x="143925" y="252844"/>
                </a:lnTo>
                <a:lnTo>
                  <a:pt x="114998" y="281949"/>
                </a:lnTo>
                <a:lnTo>
                  <a:pt x="89025" y="312184"/>
                </a:lnTo>
                <a:lnTo>
                  <a:pt x="66126" y="343478"/>
                </a:lnTo>
                <a:lnTo>
                  <a:pt x="30029" y="408949"/>
                </a:lnTo>
                <a:lnTo>
                  <a:pt x="7667" y="477783"/>
                </a:lnTo>
                <a:lnTo>
                  <a:pt x="0" y="549402"/>
                </a:lnTo>
                <a:lnTo>
                  <a:pt x="1936" y="585525"/>
                </a:lnTo>
                <a:lnTo>
                  <a:pt x="17071" y="655828"/>
                </a:lnTo>
                <a:lnTo>
                  <a:pt x="46421" y="723056"/>
                </a:lnTo>
                <a:lnTo>
                  <a:pt x="89025" y="786630"/>
                </a:lnTo>
                <a:lnTo>
                  <a:pt x="114998" y="816865"/>
                </a:lnTo>
                <a:lnTo>
                  <a:pt x="143925" y="845970"/>
                </a:lnTo>
                <a:lnTo>
                  <a:pt x="175686" y="873872"/>
                </a:lnTo>
                <a:lnTo>
                  <a:pt x="210161" y="900498"/>
                </a:lnTo>
                <a:lnTo>
                  <a:pt x="247230" y="925777"/>
                </a:lnTo>
                <a:lnTo>
                  <a:pt x="286773" y="949635"/>
                </a:lnTo>
                <a:lnTo>
                  <a:pt x="328669" y="972001"/>
                </a:lnTo>
                <a:lnTo>
                  <a:pt x="372800" y="992801"/>
                </a:lnTo>
                <a:lnTo>
                  <a:pt x="419045" y="1011964"/>
                </a:lnTo>
                <a:lnTo>
                  <a:pt x="467284" y="1029418"/>
                </a:lnTo>
                <a:lnTo>
                  <a:pt x="517398" y="1045089"/>
                </a:lnTo>
                <a:lnTo>
                  <a:pt x="569265" y="1058905"/>
                </a:lnTo>
                <a:lnTo>
                  <a:pt x="622767" y="1070795"/>
                </a:lnTo>
                <a:lnTo>
                  <a:pt x="677783" y="1080685"/>
                </a:lnTo>
                <a:lnTo>
                  <a:pt x="734193" y="1088503"/>
                </a:lnTo>
                <a:lnTo>
                  <a:pt x="791877" y="1094177"/>
                </a:lnTo>
                <a:lnTo>
                  <a:pt x="850716" y="1097635"/>
                </a:lnTo>
                <a:lnTo>
                  <a:pt x="910590" y="1098804"/>
                </a:lnTo>
                <a:lnTo>
                  <a:pt x="970463" y="1097635"/>
                </a:lnTo>
                <a:lnTo>
                  <a:pt x="1029302" y="1094177"/>
                </a:lnTo>
                <a:lnTo>
                  <a:pt x="1086986" y="1088503"/>
                </a:lnTo>
                <a:lnTo>
                  <a:pt x="1143396" y="1080685"/>
                </a:lnTo>
                <a:lnTo>
                  <a:pt x="1198412" y="1070795"/>
                </a:lnTo>
                <a:lnTo>
                  <a:pt x="1251914" y="1058905"/>
                </a:lnTo>
                <a:lnTo>
                  <a:pt x="1303781" y="1045089"/>
                </a:lnTo>
                <a:lnTo>
                  <a:pt x="1353895" y="1029418"/>
                </a:lnTo>
                <a:lnTo>
                  <a:pt x="1402134" y="1011964"/>
                </a:lnTo>
                <a:lnTo>
                  <a:pt x="1448379" y="992801"/>
                </a:lnTo>
                <a:lnTo>
                  <a:pt x="1492510" y="972001"/>
                </a:lnTo>
                <a:lnTo>
                  <a:pt x="1534406" y="949635"/>
                </a:lnTo>
                <a:lnTo>
                  <a:pt x="1573949" y="925777"/>
                </a:lnTo>
                <a:lnTo>
                  <a:pt x="1611018" y="900498"/>
                </a:lnTo>
                <a:lnTo>
                  <a:pt x="1645493" y="873872"/>
                </a:lnTo>
                <a:lnTo>
                  <a:pt x="1677254" y="845970"/>
                </a:lnTo>
                <a:lnTo>
                  <a:pt x="1706181" y="816865"/>
                </a:lnTo>
                <a:lnTo>
                  <a:pt x="1732154" y="786630"/>
                </a:lnTo>
                <a:lnTo>
                  <a:pt x="1755053" y="755336"/>
                </a:lnTo>
                <a:lnTo>
                  <a:pt x="1791150" y="689862"/>
                </a:lnTo>
                <a:lnTo>
                  <a:pt x="1813512" y="621025"/>
                </a:lnTo>
                <a:lnTo>
                  <a:pt x="1821180" y="549402"/>
                </a:lnTo>
                <a:lnTo>
                  <a:pt x="1819243" y="513281"/>
                </a:lnTo>
                <a:lnTo>
                  <a:pt x="1804108" y="442982"/>
                </a:lnTo>
                <a:lnTo>
                  <a:pt x="1774758" y="375757"/>
                </a:lnTo>
                <a:lnTo>
                  <a:pt x="1732154" y="312184"/>
                </a:lnTo>
                <a:lnTo>
                  <a:pt x="1706181" y="281949"/>
                </a:lnTo>
                <a:lnTo>
                  <a:pt x="1677254" y="252844"/>
                </a:lnTo>
                <a:lnTo>
                  <a:pt x="1645493" y="224942"/>
                </a:lnTo>
                <a:lnTo>
                  <a:pt x="1611018" y="198315"/>
                </a:lnTo>
                <a:lnTo>
                  <a:pt x="1573949" y="173036"/>
                </a:lnTo>
                <a:lnTo>
                  <a:pt x="1534406" y="149177"/>
                </a:lnTo>
                <a:lnTo>
                  <a:pt x="1492510" y="126810"/>
                </a:lnTo>
                <a:lnTo>
                  <a:pt x="1448379" y="106009"/>
                </a:lnTo>
                <a:lnTo>
                  <a:pt x="1402134" y="86845"/>
                </a:lnTo>
                <a:lnTo>
                  <a:pt x="1353895" y="69391"/>
                </a:lnTo>
                <a:lnTo>
                  <a:pt x="1303781" y="53718"/>
                </a:lnTo>
                <a:lnTo>
                  <a:pt x="1251914" y="39901"/>
                </a:lnTo>
                <a:lnTo>
                  <a:pt x="1198412" y="28011"/>
                </a:lnTo>
                <a:lnTo>
                  <a:pt x="1143396" y="18120"/>
                </a:lnTo>
                <a:lnTo>
                  <a:pt x="1086986" y="10301"/>
                </a:lnTo>
                <a:lnTo>
                  <a:pt x="1029302" y="4626"/>
                </a:lnTo>
                <a:lnTo>
                  <a:pt x="970463" y="1168"/>
                </a:lnTo>
                <a:lnTo>
                  <a:pt x="910590" y="0"/>
                </a:lnTo>
                <a:close/>
              </a:path>
            </a:pathLst>
          </a:custGeom>
          <a:solidFill>
            <a:srgbClr val="6FAC46"/>
          </a:solidFill>
        </p:spPr>
        <p:txBody>
          <a:bodyPr wrap="square" lIns="0" tIns="0" rIns="0" bIns="0" rtlCol="0"/>
          <a:lstStyle/>
          <a:p>
            <a:endParaRPr>
              <a:solidFill>
                <a:prstClr val="black"/>
              </a:solidFill>
            </a:endParaRPr>
          </a:p>
        </p:txBody>
      </p:sp>
      <p:sp>
        <p:nvSpPr>
          <p:cNvPr id="9" name="object 9"/>
          <p:cNvSpPr/>
          <p:nvPr/>
        </p:nvSpPr>
        <p:spPr>
          <a:xfrm>
            <a:off x="2961132" y="4931664"/>
            <a:ext cx="1821180" cy="1099185"/>
          </a:xfrm>
          <a:custGeom>
            <a:avLst/>
            <a:gdLst/>
            <a:ahLst/>
            <a:cxnLst/>
            <a:rect l="l" t="t" r="r" b="b"/>
            <a:pathLst>
              <a:path w="1821179" h="1099185">
                <a:moveTo>
                  <a:pt x="0" y="549402"/>
                </a:moveTo>
                <a:lnTo>
                  <a:pt x="7667" y="477783"/>
                </a:lnTo>
                <a:lnTo>
                  <a:pt x="30029" y="408949"/>
                </a:lnTo>
                <a:lnTo>
                  <a:pt x="66126" y="343478"/>
                </a:lnTo>
                <a:lnTo>
                  <a:pt x="89025" y="312184"/>
                </a:lnTo>
                <a:lnTo>
                  <a:pt x="114998" y="281949"/>
                </a:lnTo>
                <a:lnTo>
                  <a:pt x="143925" y="252844"/>
                </a:lnTo>
                <a:lnTo>
                  <a:pt x="175686" y="224942"/>
                </a:lnTo>
                <a:lnTo>
                  <a:pt x="210161" y="198315"/>
                </a:lnTo>
                <a:lnTo>
                  <a:pt x="247230" y="173036"/>
                </a:lnTo>
                <a:lnTo>
                  <a:pt x="286773" y="149177"/>
                </a:lnTo>
                <a:lnTo>
                  <a:pt x="328669" y="126810"/>
                </a:lnTo>
                <a:lnTo>
                  <a:pt x="372800" y="106009"/>
                </a:lnTo>
                <a:lnTo>
                  <a:pt x="419045" y="86845"/>
                </a:lnTo>
                <a:lnTo>
                  <a:pt x="467284" y="69391"/>
                </a:lnTo>
                <a:lnTo>
                  <a:pt x="517398" y="53718"/>
                </a:lnTo>
                <a:lnTo>
                  <a:pt x="569265" y="39901"/>
                </a:lnTo>
                <a:lnTo>
                  <a:pt x="622767" y="28011"/>
                </a:lnTo>
                <a:lnTo>
                  <a:pt x="677783" y="18120"/>
                </a:lnTo>
                <a:lnTo>
                  <a:pt x="734193" y="10301"/>
                </a:lnTo>
                <a:lnTo>
                  <a:pt x="791877" y="4626"/>
                </a:lnTo>
                <a:lnTo>
                  <a:pt x="850716" y="1168"/>
                </a:lnTo>
                <a:lnTo>
                  <a:pt x="910590" y="0"/>
                </a:lnTo>
                <a:lnTo>
                  <a:pt x="970463" y="1168"/>
                </a:lnTo>
                <a:lnTo>
                  <a:pt x="1029302" y="4626"/>
                </a:lnTo>
                <a:lnTo>
                  <a:pt x="1086986" y="10301"/>
                </a:lnTo>
                <a:lnTo>
                  <a:pt x="1143396" y="18120"/>
                </a:lnTo>
                <a:lnTo>
                  <a:pt x="1198412" y="28011"/>
                </a:lnTo>
                <a:lnTo>
                  <a:pt x="1251914" y="39901"/>
                </a:lnTo>
                <a:lnTo>
                  <a:pt x="1303781" y="53718"/>
                </a:lnTo>
                <a:lnTo>
                  <a:pt x="1353895" y="69391"/>
                </a:lnTo>
                <a:lnTo>
                  <a:pt x="1402134" y="86845"/>
                </a:lnTo>
                <a:lnTo>
                  <a:pt x="1448379" y="106009"/>
                </a:lnTo>
                <a:lnTo>
                  <a:pt x="1492510" y="126810"/>
                </a:lnTo>
                <a:lnTo>
                  <a:pt x="1534406" y="149177"/>
                </a:lnTo>
                <a:lnTo>
                  <a:pt x="1573949" y="173036"/>
                </a:lnTo>
                <a:lnTo>
                  <a:pt x="1611018" y="198315"/>
                </a:lnTo>
                <a:lnTo>
                  <a:pt x="1645493" y="224942"/>
                </a:lnTo>
                <a:lnTo>
                  <a:pt x="1677254" y="252844"/>
                </a:lnTo>
                <a:lnTo>
                  <a:pt x="1706181" y="281949"/>
                </a:lnTo>
                <a:lnTo>
                  <a:pt x="1732154" y="312184"/>
                </a:lnTo>
                <a:lnTo>
                  <a:pt x="1755053" y="343478"/>
                </a:lnTo>
                <a:lnTo>
                  <a:pt x="1791150" y="408949"/>
                </a:lnTo>
                <a:lnTo>
                  <a:pt x="1813512" y="477783"/>
                </a:lnTo>
                <a:lnTo>
                  <a:pt x="1821180" y="549402"/>
                </a:lnTo>
                <a:lnTo>
                  <a:pt x="1819243" y="585525"/>
                </a:lnTo>
                <a:lnTo>
                  <a:pt x="1804108" y="655828"/>
                </a:lnTo>
                <a:lnTo>
                  <a:pt x="1774758" y="723056"/>
                </a:lnTo>
                <a:lnTo>
                  <a:pt x="1732154" y="786630"/>
                </a:lnTo>
                <a:lnTo>
                  <a:pt x="1706181" y="816865"/>
                </a:lnTo>
                <a:lnTo>
                  <a:pt x="1677254" y="845970"/>
                </a:lnTo>
                <a:lnTo>
                  <a:pt x="1645493" y="873872"/>
                </a:lnTo>
                <a:lnTo>
                  <a:pt x="1611018" y="900498"/>
                </a:lnTo>
                <a:lnTo>
                  <a:pt x="1573949" y="925777"/>
                </a:lnTo>
                <a:lnTo>
                  <a:pt x="1534406" y="949635"/>
                </a:lnTo>
                <a:lnTo>
                  <a:pt x="1492510" y="972001"/>
                </a:lnTo>
                <a:lnTo>
                  <a:pt x="1448379" y="992801"/>
                </a:lnTo>
                <a:lnTo>
                  <a:pt x="1402134" y="1011964"/>
                </a:lnTo>
                <a:lnTo>
                  <a:pt x="1353895" y="1029418"/>
                </a:lnTo>
                <a:lnTo>
                  <a:pt x="1303781" y="1045089"/>
                </a:lnTo>
                <a:lnTo>
                  <a:pt x="1251914" y="1058905"/>
                </a:lnTo>
                <a:lnTo>
                  <a:pt x="1198412" y="1070795"/>
                </a:lnTo>
                <a:lnTo>
                  <a:pt x="1143396" y="1080685"/>
                </a:lnTo>
                <a:lnTo>
                  <a:pt x="1086986" y="1088503"/>
                </a:lnTo>
                <a:lnTo>
                  <a:pt x="1029302" y="1094177"/>
                </a:lnTo>
                <a:lnTo>
                  <a:pt x="970463" y="1097635"/>
                </a:lnTo>
                <a:lnTo>
                  <a:pt x="910590" y="1098804"/>
                </a:lnTo>
                <a:lnTo>
                  <a:pt x="850716" y="1097635"/>
                </a:lnTo>
                <a:lnTo>
                  <a:pt x="791877" y="1094177"/>
                </a:lnTo>
                <a:lnTo>
                  <a:pt x="734193" y="1088503"/>
                </a:lnTo>
                <a:lnTo>
                  <a:pt x="677783" y="1080685"/>
                </a:lnTo>
                <a:lnTo>
                  <a:pt x="622767" y="1070795"/>
                </a:lnTo>
                <a:lnTo>
                  <a:pt x="569265" y="1058905"/>
                </a:lnTo>
                <a:lnTo>
                  <a:pt x="517398" y="1045089"/>
                </a:lnTo>
                <a:lnTo>
                  <a:pt x="467284" y="1029418"/>
                </a:lnTo>
                <a:lnTo>
                  <a:pt x="419045" y="1011964"/>
                </a:lnTo>
                <a:lnTo>
                  <a:pt x="372800" y="992801"/>
                </a:lnTo>
                <a:lnTo>
                  <a:pt x="328669" y="972001"/>
                </a:lnTo>
                <a:lnTo>
                  <a:pt x="286773" y="949635"/>
                </a:lnTo>
                <a:lnTo>
                  <a:pt x="247230" y="925777"/>
                </a:lnTo>
                <a:lnTo>
                  <a:pt x="210161" y="900498"/>
                </a:lnTo>
                <a:lnTo>
                  <a:pt x="175686" y="873872"/>
                </a:lnTo>
                <a:lnTo>
                  <a:pt x="143925" y="845970"/>
                </a:lnTo>
                <a:lnTo>
                  <a:pt x="114998" y="816865"/>
                </a:lnTo>
                <a:lnTo>
                  <a:pt x="89025" y="786630"/>
                </a:lnTo>
                <a:lnTo>
                  <a:pt x="66126" y="755336"/>
                </a:lnTo>
                <a:lnTo>
                  <a:pt x="30029" y="689862"/>
                </a:lnTo>
                <a:lnTo>
                  <a:pt x="7667" y="621025"/>
                </a:lnTo>
                <a:lnTo>
                  <a:pt x="0" y="549402"/>
                </a:lnTo>
                <a:close/>
              </a:path>
            </a:pathLst>
          </a:custGeom>
          <a:ln w="12192">
            <a:solidFill>
              <a:srgbClr val="507D31"/>
            </a:solidFill>
          </a:ln>
        </p:spPr>
        <p:txBody>
          <a:bodyPr wrap="square" lIns="0" tIns="0" rIns="0" bIns="0" rtlCol="0"/>
          <a:lstStyle/>
          <a:p>
            <a:endParaRPr>
              <a:solidFill>
                <a:prstClr val="black"/>
              </a:solidFill>
            </a:endParaRPr>
          </a:p>
        </p:txBody>
      </p:sp>
      <p:sp>
        <p:nvSpPr>
          <p:cNvPr id="10" name="object 10"/>
          <p:cNvSpPr txBox="1"/>
          <p:nvPr/>
        </p:nvSpPr>
        <p:spPr>
          <a:xfrm>
            <a:off x="3655567" y="5349366"/>
            <a:ext cx="431800" cy="269240"/>
          </a:xfrm>
          <a:prstGeom prst="rect">
            <a:avLst/>
          </a:prstGeom>
        </p:spPr>
        <p:txBody>
          <a:bodyPr vert="horz" wrap="square" lIns="0" tIns="0" rIns="0" bIns="0" rtlCol="0">
            <a:spAutoFit/>
          </a:bodyPr>
          <a:lstStyle/>
          <a:p>
            <a:pPr marL="12700"/>
            <a:r>
              <a:rPr sz="1600" spc="-5" dirty="0">
                <a:solidFill>
                  <a:srgbClr val="FFFFFF"/>
                </a:solidFill>
                <a:latin typeface="微软雅黑" panose="020B0503020204020204" charset="-122"/>
                <a:cs typeface="微软雅黑" panose="020B0503020204020204" charset="-122"/>
              </a:rPr>
              <a:t>平台</a:t>
            </a:r>
            <a:endParaRPr sz="1600">
              <a:solidFill>
                <a:prstClr val="black"/>
              </a:solidFill>
              <a:latin typeface="微软雅黑" panose="020B0503020204020204" charset="-122"/>
              <a:cs typeface="微软雅黑" panose="020B0503020204020204" charset="-122"/>
            </a:endParaRPr>
          </a:p>
        </p:txBody>
      </p:sp>
      <p:sp>
        <p:nvSpPr>
          <p:cNvPr id="11" name="object 11"/>
          <p:cNvSpPr/>
          <p:nvPr/>
        </p:nvSpPr>
        <p:spPr>
          <a:xfrm>
            <a:off x="5349240" y="5039867"/>
            <a:ext cx="1650491" cy="44653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5349240" y="5039867"/>
            <a:ext cx="1651000" cy="447040"/>
          </a:xfrm>
          <a:custGeom>
            <a:avLst/>
            <a:gdLst/>
            <a:ahLst/>
            <a:cxnLst/>
            <a:rect l="l" t="t" r="r" b="b"/>
            <a:pathLst>
              <a:path w="1651000" h="447039">
                <a:moveTo>
                  <a:pt x="0" y="111632"/>
                </a:moveTo>
                <a:lnTo>
                  <a:pt x="1427226" y="111632"/>
                </a:lnTo>
                <a:lnTo>
                  <a:pt x="1427226" y="0"/>
                </a:lnTo>
                <a:lnTo>
                  <a:pt x="1650492" y="223265"/>
                </a:lnTo>
                <a:lnTo>
                  <a:pt x="1427226" y="446531"/>
                </a:lnTo>
                <a:lnTo>
                  <a:pt x="1427226" y="334898"/>
                </a:lnTo>
                <a:lnTo>
                  <a:pt x="0" y="334898"/>
                </a:lnTo>
                <a:lnTo>
                  <a:pt x="0" y="111632"/>
                </a:lnTo>
                <a:close/>
              </a:path>
            </a:pathLst>
          </a:custGeom>
          <a:ln w="6095">
            <a:solidFill>
              <a:srgbClr val="A4A4A4"/>
            </a:solidFill>
          </a:ln>
        </p:spPr>
        <p:txBody>
          <a:bodyPr wrap="square" lIns="0" tIns="0" rIns="0" bIns="0" rtlCol="0"/>
          <a:lstStyle/>
          <a:p>
            <a:endParaRPr>
              <a:solidFill>
                <a:prstClr val="black"/>
              </a:solidFill>
            </a:endParaRPr>
          </a:p>
        </p:txBody>
      </p:sp>
      <p:sp>
        <p:nvSpPr>
          <p:cNvPr id="13" name="object 13"/>
          <p:cNvSpPr/>
          <p:nvPr/>
        </p:nvSpPr>
        <p:spPr>
          <a:xfrm>
            <a:off x="7567421" y="4872990"/>
            <a:ext cx="1664335" cy="1163320"/>
          </a:xfrm>
          <a:custGeom>
            <a:avLst/>
            <a:gdLst/>
            <a:ahLst/>
            <a:cxnLst/>
            <a:rect l="l" t="t" r="r" b="b"/>
            <a:pathLst>
              <a:path w="1664334" h="1163320">
                <a:moveTo>
                  <a:pt x="832104" y="0"/>
                </a:moveTo>
                <a:lnTo>
                  <a:pt x="760299" y="711"/>
                </a:lnTo>
                <a:lnTo>
                  <a:pt x="690191" y="2805"/>
                </a:lnTo>
                <a:lnTo>
                  <a:pt x="622031" y="6226"/>
                </a:lnTo>
                <a:lnTo>
                  <a:pt x="556068" y="10913"/>
                </a:lnTo>
                <a:lnTo>
                  <a:pt x="492552" y="16810"/>
                </a:lnTo>
                <a:lnTo>
                  <a:pt x="431732" y="23858"/>
                </a:lnTo>
                <a:lnTo>
                  <a:pt x="373857" y="31999"/>
                </a:lnTo>
                <a:lnTo>
                  <a:pt x="319178" y="41175"/>
                </a:lnTo>
                <a:lnTo>
                  <a:pt x="267944" y="51328"/>
                </a:lnTo>
                <a:lnTo>
                  <a:pt x="220404" y="62400"/>
                </a:lnTo>
                <a:lnTo>
                  <a:pt x="176809" y="74332"/>
                </a:lnTo>
                <a:lnTo>
                  <a:pt x="137408" y="87067"/>
                </a:lnTo>
                <a:lnTo>
                  <a:pt x="72186" y="114712"/>
                </a:lnTo>
                <a:lnTo>
                  <a:pt x="26736" y="144870"/>
                </a:lnTo>
                <a:lnTo>
                  <a:pt x="3053" y="177076"/>
                </a:lnTo>
                <a:lnTo>
                  <a:pt x="0" y="193801"/>
                </a:lnTo>
                <a:lnTo>
                  <a:pt x="0" y="969009"/>
                </a:lnTo>
                <a:lnTo>
                  <a:pt x="26736" y="1017933"/>
                </a:lnTo>
                <a:lnTo>
                  <a:pt x="72186" y="1048088"/>
                </a:lnTo>
                <a:lnTo>
                  <a:pt x="137408" y="1075733"/>
                </a:lnTo>
                <a:lnTo>
                  <a:pt x="176809" y="1088468"/>
                </a:lnTo>
                <a:lnTo>
                  <a:pt x="220404" y="1100401"/>
                </a:lnTo>
                <a:lnTo>
                  <a:pt x="267944" y="1111474"/>
                </a:lnTo>
                <a:lnTo>
                  <a:pt x="319178" y="1121628"/>
                </a:lnTo>
                <a:lnTo>
                  <a:pt x="373857" y="1130805"/>
                </a:lnTo>
                <a:lnTo>
                  <a:pt x="431732" y="1138948"/>
                </a:lnTo>
                <a:lnTo>
                  <a:pt x="492552" y="1145997"/>
                </a:lnTo>
                <a:lnTo>
                  <a:pt x="556068" y="1151895"/>
                </a:lnTo>
                <a:lnTo>
                  <a:pt x="622031" y="1156584"/>
                </a:lnTo>
                <a:lnTo>
                  <a:pt x="690191" y="1160005"/>
                </a:lnTo>
                <a:lnTo>
                  <a:pt x="760299" y="1162100"/>
                </a:lnTo>
                <a:lnTo>
                  <a:pt x="832104" y="1162811"/>
                </a:lnTo>
                <a:lnTo>
                  <a:pt x="903908" y="1162100"/>
                </a:lnTo>
                <a:lnTo>
                  <a:pt x="974016" y="1160005"/>
                </a:lnTo>
                <a:lnTo>
                  <a:pt x="1042176" y="1156584"/>
                </a:lnTo>
                <a:lnTo>
                  <a:pt x="1108139" y="1151895"/>
                </a:lnTo>
                <a:lnTo>
                  <a:pt x="1171655" y="1145997"/>
                </a:lnTo>
                <a:lnTo>
                  <a:pt x="1232475" y="1138948"/>
                </a:lnTo>
                <a:lnTo>
                  <a:pt x="1290350" y="1130805"/>
                </a:lnTo>
                <a:lnTo>
                  <a:pt x="1345029" y="1121628"/>
                </a:lnTo>
                <a:lnTo>
                  <a:pt x="1396263" y="1111474"/>
                </a:lnTo>
                <a:lnTo>
                  <a:pt x="1443803" y="1100401"/>
                </a:lnTo>
                <a:lnTo>
                  <a:pt x="1487398" y="1088468"/>
                </a:lnTo>
                <a:lnTo>
                  <a:pt x="1526799" y="1075733"/>
                </a:lnTo>
                <a:lnTo>
                  <a:pt x="1592021" y="1048088"/>
                </a:lnTo>
                <a:lnTo>
                  <a:pt x="1637471" y="1017933"/>
                </a:lnTo>
                <a:lnTo>
                  <a:pt x="1661154" y="985732"/>
                </a:lnTo>
                <a:lnTo>
                  <a:pt x="1664208" y="969009"/>
                </a:lnTo>
                <a:lnTo>
                  <a:pt x="1664208" y="193801"/>
                </a:lnTo>
                <a:lnTo>
                  <a:pt x="1637471" y="144870"/>
                </a:lnTo>
                <a:lnTo>
                  <a:pt x="1592021" y="114712"/>
                </a:lnTo>
                <a:lnTo>
                  <a:pt x="1526799" y="87067"/>
                </a:lnTo>
                <a:lnTo>
                  <a:pt x="1487398" y="74332"/>
                </a:lnTo>
                <a:lnTo>
                  <a:pt x="1443803" y="62400"/>
                </a:lnTo>
                <a:lnTo>
                  <a:pt x="1396263" y="51328"/>
                </a:lnTo>
                <a:lnTo>
                  <a:pt x="1345029" y="41175"/>
                </a:lnTo>
                <a:lnTo>
                  <a:pt x="1290350" y="31999"/>
                </a:lnTo>
                <a:lnTo>
                  <a:pt x="1232475" y="23858"/>
                </a:lnTo>
                <a:lnTo>
                  <a:pt x="1171655" y="16810"/>
                </a:lnTo>
                <a:lnTo>
                  <a:pt x="1108139" y="10913"/>
                </a:lnTo>
                <a:lnTo>
                  <a:pt x="1042176" y="6226"/>
                </a:lnTo>
                <a:lnTo>
                  <a:pt x="974016" y="2805"/>
                </a:lnTo>
                <a:lnTo>
                  <a:pt x="903908" y="711"/>
                </a:lnTo>
                <a:lnTo>
                  <a:pt x="832104" y="0"/>
                </a:lnTo>
                <a:close/>
              </a:path>
            </a:pathLst>
          </a:custGeom>
          <a:solidFill>
            <a:srgbClr val="EC7C30"/>
          </a:solidFill>
        </p:spPr>
        <p:txBody>
          <a:bodyPr wrap="square" lIns="0" tIns="0" rIns="0" bIns="0" rtlCol="0"/>
          <a:lstStyle/>
          <a:p>
            <a:endParaRPr>
              <a:solidFill>
                <a:prstClr val="black"/>
              </a:solidFill>
            </a:endParaRPr>
          </a:p>
        </p:txBody>
      </p:sp>
      <p:sp>
        <p:nvSpPr>
          <p:cNvPr id="14" name="object 14"/>
          <p:cNvSpPr/>
          <p:nvPr/>
        </p:nvSpPr>
        <p:spPr>
          <a:xfrm>
            <a:off x="7567421" y="5066791"/>
            <a:ext cx="1664335" cy="194310"/>
          </a:xfrm>
          <a:custGeom>
            <a:avLst/>
            <a:gdLst/>
            <a:ahLst/>
            <a:cxnLst/>
            <a:rect l="l" t="t" r="r" b="b"/>
            <a:pathLst>
              <a:path w="1664334" h="194310">
                <a:moveTo>
                  <a:pt x="1664207" y="0"/>
                </a:moveTo>
                <a:lnTo>
                  <a:pt x="1637471" y="48931"/>
                </a:lnTo>
                <a:lnTo>
                  <a:pt x="1592021" y="79089"/>
                </a:lnTo>
                <a:lnTo>
                  <a:pt x="1526799" y="106734"/>
                </a:lnTo>
                <a:lnTo>
                  <a:pt x="1487398" y="119469"/>
                </a:lnTo>
                <a:lnTo>
                  <a:pt x="1443803" y="131401"/>
                </a:lnTo>
                <a:lnTo>
                  <a:pt x="1396263" y="142473"/>
                </a:lnTo>
                <a:lnTo>
                  <a:pt x="1345029" y="152626"/>
                </a:lnTo>
                <a:lnTo>
                  <a:pt x="1290350" y="161802"/>
                </a:lnTo>
                <a:lnTo>
                  <a:pt x="1232475" y="169943"/>
                </a:lnTo>
                <a:lnTo>
                  <a:pt x="1171655" y="176991"/>
                </a:lnTo>
                <a:lnTo>
                  <a:pt x="1108139" y="182888"/>
                </a:lnTo>
                <a:lnTo>
                  <a:pt x="1042176" y="187575"/>
                </a:lnTo>
                <a:lnTo>
                  <a:pt x="974016" y="190996"/>
                </a:lnTo>
                <a:lnTo>
                  <a:pt x="903908" y="193090"/>
                </a:lnTo>
                <a:lnTo>
                  <a:pt x="832103" y="193801"/>
                </a:lnTo>
                <a:lnTo>
                  <a:pt x="760299" y="193090"/>
                </a:lnTo>
                <a:lnTo>
                  <a:pt x="690191" y="190996"/>
                </a:lnTo>
                <a:lnTo>
                  <a:pt x="622031" y="187575"/>
                </a:lnTo>
                <a:lnTo>
                  <a:pt x="556068" y="182888"/>
                </a:lnTo>
                <a:lnTo>
                  <a:pt x="492552" y="176991"/>
                </a:lnTo>
                <a:lnTo>
                  <a:pt x="431732" y="169943"/>
                </a:lnTo>
                <a:lnTo>
                  <a:pt x="373857" y="161802"/>
                </a:lnTo>
                <a:lnTo>
                  <a:pt x="319178" y="152626"/>
                </a:lnTo>
                <a:lnTo>
                  <a:pt x="267944" y="142473"/>
                </a:lnTo>
                <a:lnTo>
                  <a:pt x="220404" y="131401"/>
                </a:lnTo>
                <a:lnTo>
                  <a:pt x="176809" y="119469"/>
                </a:lnTo>
                <a:lnTo>
                  <a:pt x="137408" y="106734"/>
                </a:lnTo>
                <a:lnTo>
                  <a:pt x="72186" y="79089"/>
                </a:lnTo>
                <a:lnTo>
                  <a:pt x="26736" y="48931"/>
                </a:lnTo>
                <a:lnTo>
                  <a:pt x="3053" y="16725"/>
                </a:lnTo>
                <a:lnTo>
                  <a:pt x="0" y="0"/>
                </a:lnTo>
              </a:path>
            </a:pathLst>
          </a:custGeom>
          <a:ln w="19811">
            <a:solidFill>
              <a:srgbClr val="FFFFFF"/>
            </a:solidFill>
          </a:ln>
        </p:spPr>
        <p:txBody>
          <a:bodyPr wrap="square" lIns="0" tIns="0" rIns="0" bIns="0" rtlCol="0"/>
          <a:lstStyle/>
          <a:p>
            <a:endParaRPr>
              <a:solidFill>
                <a:prstClr val="black"/>
              </a:solidFill>
            </a:endParaRPr>
          </a:p>
        </p:txBody>
      </p:sp>
      <p:sp>
        <p:nvSpPr>
          <p:cNvPr id="15" name="object 15"/>
          <p:cNvSpPr txBox="1"/>
          <p:nvPr/>
        </p:nvSpPr>
        <p:spPr>
          <a:xfrm>
            <a:off x="7981950" y="5418531"/>
            <a:ext cx="836294" cy="269240"/>
          </a:xfrm>
          <a:prstGeom prst="rect">
            <a:avLst/>
          </a:prstGeom>
        </p:spPr>
        <p:txBody>
          <a:bodyPr vert="horz" wrap="square" lIns="0" tIns="0" rIns="0" bIns="0" rtlCol="0">
            <a:spAutoFit/>
          </a:bodyPr>
          <a:lstStyle/>
          <a:p>
            <a:pPr marL="12700"/>
            <a:r>
              <a:rPr sz="1600" spc="-10" dirty="0">
                <a:solidFill>
                  <a:srgbClr val="FFFFFF"/>
                </a:solidFill>
                <a:latin typeface="微软雅黑" panose="020B0503020204020204" charset="-122"/>
                <a:cs typeface="微软雅黑" panose="020B0503020204020204" charset="-122"/>
              </a:rPr>
              <a:t>实体设备</a:t>
            </a:r>
            <a:endParaRPr sz="1600">
              <a:solidFill>
                <a:prstClr val="black"/>
              </a:solidFill>
              <a:latin typeface="微软雅黑" panose="020B0503020204020204" charset="-122"/>
              <a:cs typeface="微软雅黑" panose="020B0503020204020204" charset="-122"/>
            </a:endParaRPr>
          </a:p>
        </p:txBody>
      </p:sp>
      <p:sp>
        <p:nvSpPr>
          <p:cNvPr id="16" name="object 16"/>
          <p:cNvSpPr/>
          <p:nvPr/>
        </p:nvSpPr>
        <p:spPr>
          <a:xfrm>
            <a:off x="5143500" y="5439155"/>
            <a:ext cx="1633727" cy="43281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5143500" y="5439155"/>
            <a:ext cx="1633855" cy="433070"/>
          </a:xfrm>
          <a:custGeom>
            <a:avLst/>
            <a:gdLst/>
            <a:ahLst/>
            <a:cxnLst/>
            <a:rect l="l" t="t" r="r" b="b"/>
            <a:pathLst>
              <a:path w="1633854" h="433070">
                <a:moveTo>
                  <a:pt x="0" y="216408"/>
                </a:moveTo>
                <a:lnTo>
                  <a:pt x="216408" y="0"/>
                </a:lnTo>
                <a:lnTo>
                  <a:pt x="216408" y="108204"/>
                </a:lnTo>
                <a:lnTo>
                  <a:pt x="1633727" y="108204"/>
                </a:lnTo>
                <a:lnTo>
                  <a:pt x="1633727" y="324612"/>
                </a:lnTo>
                <a:lnTo>
                  <a:pt x="216408" y="324612"/>
                </a:lnTo>
                <a:lnTo>
                  <a:pt x="216408" y="432816"/>
                </a:lnTo>
                <a:lnTo>
                  <a:pt x="0" y="216408"/>
                </a:lnTo>
                <a:close/>
              </a:path>
            </a:pathLst>
          </a:custGeom>
          <a:ln w="6096">
            <a:solidFill>
              <a:srgbClr val="A4A4A4"/>
            </a:solidFill>
          </a:ln>
        </p:spPr>
        <p:txBody>
          <a:bodyPr wrap="square" lIns="0" tIns="0" rIns="0" bIns="0" rtlCol="0"/>
          <a:lstStyle/>
          <a:p>
            <a:endParaRPr>
              <a:solidFill>
                <a:prstClr val="black"/>
              </a:solidFill>
            </a:endParaRPr>
          </a:p>
        </p:txBody>
      </p:sp>
      <p:sp>
        <p:nvSpPr>
          <p:cNvPr id="18" name="object 18"/>
          <p:cNvSpPr txBox="1"/>
          <p:nvPr/>
        </p:nvSpPr>
        <p:spPr>
          <a:xfrm>
            <a:off x="5823584" y="4967833"/>
            <a:ext cx="487045" cy="808990"/>
          </a:xfrm>
          <a:prstGeom prst="rect">
            <a:avLst/>
          </a:prstGeom>
        </p:spPr>
        <p:txBody>
          <a:bodyPr vert="horz" wrap="square" lIns="0" tIns="0" rIns="0" bIns="0" rtlCol="0">
            <a:spAutoFit/>
          </a:bodyPr>
          <a:lstStyle/>
          <a:p>
            <a:pPr marL="12700" marR="5080" indent="104775">
              <a:lnSpc>
                <a:spcPct val="184000"/>
              </a:lnSpc>
            </a:pPr>
            <a:r>
              <a:rPr sz="1400" dirty="0">
                <a:solidFill>
                  <a:prstClr val="black"/>
                </a:solidFill>
                <a:latin typeface="微软雅黑" panose="020B0503020204020204" charset="-122"/>
                <a:cs typeface="微软雅黑" panose="020B0503020204020204" charset="-122"/>
              </a:rPr>
              <a:t>下发 返回</a:t>
            </a:r>
            <a:endParaRPr sz="1400">
              <a:solidFill>
                <a:prstClr val="black"/>
              </a:solidFill>
              <a:latin typeface="微软雅黑" panose="020B0503020204020204" charset="-122"/>
              <a:cs typeface="微软雅黑" panose="020B0503020204020204" charset="-122"/>
            </a:endParaRPr>
          </a:p>
        </p:txBody>
      </p:sp>
      <p:sp>
        <p:nvSpPr>
          <p:cNvPr id="19" name="object 19"/>
          <p:cNvSpPr/>
          <p:nvPr/>
        </p:nvSpPr>
        <p:spPr>
          <a:xfrm>
            <a:off x="5515355" y="5920740"/>
            <a:ext cx="1111250" cy="579120"/>
          </a:xfrm>
          <a:custGeom>
            <a:avLst/>
            <a:gdLst/>
            <a:ahLst/>
            <a:cxnLst/>
            <a:rect l="l" t="t" r="r" b="b"/>
            <a:pathLst>
              <a:path w="1111250" h="579120">
                <a:moveTo>
                  <a:pt x="178688" y="0"/>
                </a:moveTo>
                <a:lnTo>
                  <a:pt x="932307" y="0"/>
                </a:lnTo>
                <a:lnTo>
                  <a:pt x="968316" y="5882"/>
                </a:lnTo>
                <a:lnTo>
                  <a:pt x="1032210" y="49452"/>
                </a:lnTo>
                <a:lnTo>
                  <a:pt x="1058656" y="84810"/>
                </a:lnTo>
                <a:lnTo>
                  <a:pt x="1080476" y="127664"/>
                </a:lnTo>
                <a:lnTo>
                  <a:pt x="1096952" y="176850"/>
                </a:lnTo>
                <a:lnTo>
                  <a:pt x="1107365" y="231203"/>
                </a:lnTo>
                <a:lnTo>
                  <a:pt x="1110995" y="289560"/>
                </a:lnTo>
                <a:lnTo>
                  <a:pt x="1107365" y="347916"/>
                </a:lnTo>
                <a:lnTo>
                  <a:pt x="1096952" y="402269"/>
                </a:lnTo>
                <a:lnTo>
                  <a:pt x="1080476" y="451455"/>
                </a:lnTo>
                <a:lnTo>
                  <a:pt x="1058656" y="494309"/>
                </a:lnTo>
                <a:lnTo>
                  <a:pt x="1032210" y="529667"/>
                </a:lnTo>
                <a:lnTo>
                  <a:pt x="1001857" y="556364"/>
                </a:lnTo>
                <a:lnTo>
                  <a:pt x="932307" y="579120"/>
                </a:lnTo>
                <a:lnTo>
                  <a:pt x="178688" y="579120"/>
                </a:lnTo>
                <a:lnTo>
                  <a:pt x="109138" y="556364"/>
                </a:lnTo>
                <a:lnTo>
                  <a:pt x="78785" y="529667"/>
                </a:lnTo>
                <a:lnTo>
                  <a:pt x="52339" y="494309"/>
                </a:lnTo>
                <a:lnTo>
                  <a:pt x="30519" y="451455"/>
                </a:lnTo>
                <a:lnTo>
                  <a:pt x="14043" y="402269"/>
                </a:lnTo>
                <a:lnTo>
                  <a:pt x="3630" y="347916"/>
                </a:lnTo>
                <a:lnTo>
                  <a:pt x="0" y="289560"/>
                </a:lnTo>
                <a:lnTo>
                  <a:pt x="3630" y="231203"/>
                </a:lnTo>
                <a:lnTo>
                  <a:pt x="14043" y="176850"/>
                </a:lnTo>
                <a:lnTo>
                  <a:pt x="30519" y="127664"/>
                </a:lnTo>
                <a:lnTo>
                  <a:pt x="52339" y="84810"/>
                </a:lnTo>
                <a:lnTo>
                  <a:pt x="78785" y="49452"/>
                </a:lnTo>
                <a:lnTo>
                  <a:pt x="109138" y="22755"/>
                </a:lnTo>
                <a:lnTo>
                  <a:pt x="178688" y="0"/>
                </a:lnTo>
                <a:close/>
              </a:path>
            </a:pathLst>
          </a:custGeom>
          <a:ln w="12192">
            <a:solidFill>
              <a:srgbClr val="4471C4"/>
            </a:solidFill>
          </a:ln>
        </p:spPr>
        <p:txBody>
          <a:bodyPr wrap="square" lIns="0" tIns="0" rIns="0" bIns="0" rtlCol="0"/>
          <a:lstStyle/>
          <a:p>
            <a:endParaRPr>
              <a:solidFill>
                <a:prstClr val="black"/>
              </a:solidFill>
            </a:endParaRPr>
          </a:p>
        </p:txBody>
      </p:sp>
      <p:sp>
        <p:nvSpPr>
          <p:cNvPr id="20" name="object 20"/>
          <p:cNvSpPr txBox="1"/>
          <p:nvPr/>
        </p:nvSpPr>
        <p:spPr>
          <a:xfrm>
            <a:off x="5855970" y="6078728"/>
            <a:ext cx="431165" cy="269240"/>
          </a:xfrm>
          <a:prstGeom prst="rect">
            <a:avLst/>
          </a:prstGeom>
        </p:spPr>
        <p:txBody>
          <a:bodyPr vert="horz" wrap="square" lIns="0" tIns="0" rIns="0" bIns="0" rtlCol="0">
            <a:spAutoFit/>
          </a:bodyPr>
          <a:lstStyle/>
          <a:p>
            <a:pPr marL="12700"/>
            <a:r>
              <a:rPr sz="1600" spc="-5" dirty="0">
                <a:solidFill>
                  <a:prstClr val="black"/>
                </a:solidFill>
                <a:latin typeface="微软雅黑" panose="020B0503020204020204" charset="-122"/>
                <a:cs typeface="微软雅黑" panose="020B0503020204020204" charset="-122"/>
              </a:rPr>
              <a:t>结果</a:t>
            </a:r>
            <a:endParaRPr sz="1600">
              <a:solidFill>
                <a:prstClr val="black"/>
              </a:solidFill>
              <a:latin typeface="微软雅黑" panose="020B0503020204020204" charset="-122"/>
              <a:cs typeface="微软雅黑" panose="020B0503020204020204" charset="-122"/>
            </a:endParaRPr>
          </a:p>
        </p:txBody>
      </p:sp>
      <p:sp>
        <p:nvSpPr>
          <p:cNvPr id="21" name="object 2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765173" y="1017270"/>
            <a:ext cx="8775700" cy="4747895"/>
          </a:xfrm>
          <a:prstGeom prst="rect">
            <a:avLst/>
          </a:prstGeom>
        </p:spPr>
        <p:txBody>
          <a:bodyPr vert="horz" wrap="square" lIns="0" tIns="0" rIns="0" bIns="0" rtlCol="0">
            <a:spAutoFit/>
          </a:bodyPr>
          <a:lstStyle/>
          <a:p>
            <a:pPr marL="2499360"/>
            <a:r>
              <a:rPr sz="3200" b="1" dirty="0">
                <a:solidFill>
                  <a:srgbClr val="00A755"/>
                </a:solidFill>
                <a:latin typeface="微软雅黑" panose="020B0503020204020204" charset="-122"/>
                <a:cs typeface="微软雅黑" panose="020B0503020204020204" charset="-122"/>
              </a:rPr>
              <a:t>常见的工业设备指令</a:t>
            </a:r>
            <a:endParaRPr sz="3200">
              <a:solidFill>
                <a:prstClr val="black"/>
              </a:solidFill>
              <a:latin typeface="微软雅黑" panose="020B0503020204020204" charset="-122"/>
              <a:cs typeface="微软雅黑" panose="020B0503020204020204" charset="-122"/>
            </a:endParaRPr>
          </a:p>
          <a:p>
            <a:pPr marL="12700" marR="201930" indent="476885" algn="just">
              <a:lnSpc>
                <a:spcPct val="150000"/>
              </a:lnSpc>
              <a:spcBef>
                <a:spcPts val="1505"/>
              </a:spcBef>
            </a:pPr>
            <a:r>
              <a:rPr spc="10" dirty="0">
                <a:solidFill>
                  <a:prstClr val="black"/>
                </a:solidFill>
                <a:latin typeface="微软雅黑" panose="020B0503020204020204" charset="-122"/>
                <a:cs typeface="微软雅黑" panose="020B0503020204020204" charset="-122"/>
              </a:rPr>
              <a:t>由</a:t>
            </a:r>
            <a:r>
              <a:rPr spc="20" dirty="0">
                <a:solidFill>
                  <a:prstClr val="black"/>
                </a:solidFill>
                <a:latin typeface="微软雅黑" panose="020B0503020204020204" charset="-122"/>
                <a:cs typeface="微软雅黑" panose="020B0503020204020204" charset="-122"/>
              </a:rPr>
              <a:t>于</a:t>
            </a:r>
            <a:r>
              <a:rPr spc="10" dirty="0">
                <a:solidFill>
                  <a:prstClr val="black"/>
                </a:solidFill>
                <a:latin typeface="微软雅黑" panose="020B0503020204020204" charset="-122"/>
                <a:cs typeface="微软雅黑" panose="020B0503020204020204" charset="-122"/>
              </a:rPr>
              <a:t>大</a:t>
            </a:r>
            <a:r>
              <a:rPr spc="20" dirty="0">
                <a:solidFill>
                  <a:prstClr val="black"/>
                </a:solidFill>
                <a:latin typeface="微软雅黑" panose="020B0503020204020204" charset="-122"/>
                <a:cs typeface="微软雅黑" panose="020B0503020204020204" charset="-122"/>
              </a:rPr>
              <a:t>多</a:t>
            </a:r>
            <a:r>
              <a:rPr spc="10" dirty="0">
                <a:solidFill>
                  <a:prstClr val="black"/>
                </a:solidFill>
                <a:latin typeface="微软雅黑" panose="020B0503020204020204" charset="-122"/>
                <a:cs typeface="微软雅黑" panose="020B0503020204020204" charset="-122"/>
              </a:rPr>
              <a:t>数工业</a:t>
            </a:r>
            <a:r>
              <a:rPr spc="20" dirty="0">
                <a:solidFill>
                  <a:prstClr val="black"/>
                </a:solidFill>
                <a:latin typeface="微软雅黑" panose="020B0503020204020204" charset="-122"/>
                <a:cs typeface="微软雅黑" panose="020B0503020204020204" charset="-122"/>
              </a:rPr>
              <a:t>设</a:t>
            </a:r>
            <a:r>
              <a:rPr spc="25"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如数控</a:t>
            </a:r>
            <a:r>
              <a:rPr spc="20" dirty="0">
                <a:solidFill>
                  <a:prstClr val="black"/>
                </a:solidFill>
                <a:latin typeface="微软雅黑" panose="020B0503020204020204" charset="-122"/>
                <a:cs typeface="微软雅黑" panose="020B0503020204020204" charset="-122"/>
              </a:rPr>
              <a:t>机</a:t>
            </a:r>
            <a:r>
              <a:rPr spc="15" dirty="0">
                <a:solidFill>
                  <a:prstClr val="black"/>
                </a:solidFill>
                <a:latin typeface="微软雅黑" panose="020B0503020204020204" charset="-122"/>
                <a:cs typeface="微软雅黑" panose="020B0503020204020204" charset="-122"/>
              </a:rPr>
              <a:t>床</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冲压机</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压</a:t>
            </a:r>
            <a:r>
              <a:rPr spc="20" dirty="0">
                <a:solidFill>
                  <a:prstClr val="black"/>
                </a:solidFill>
                <a:latin typeface="微软雅黑" panose="020B0503020204020204" charset="-122"/>
                <a:cs typeface="微软雅黑" panose="020B0503020204020204" charset="-122"/>
              </a:rPr>
              <a:t>缩</a:t>
            </a:r>
            <a:r>
              <a:rPr spc="10" dirty="0">
                <a:solidFill>
                  <a:prstClr val="black"/>
                </a:solidFill>
                <a:latin typeface="微软雅黑" panose="020B0503020204020204" charset="-122"/>
                <a:cs typeface="微软雅黑" panose="020B0503020204020204" charset="-122"/>
              </a:rPr>
              <a:t>机等机</a:t>
            </a:r>
            <a:r>
              <a:rPr spc="20" dirty="0">
                <a:solidFill>
                  <a:prstClr val="black"/>
                </a:solidFill>
                <a:latin typeface="微软雅黑" panose="020B0503020204020204" charset="-122"/>
                <a:cs typeface="微软雅黑" panose="020B0503020204020204" charset="-122"/>
              </a:rPr>
              <a:t>器</a:t>
            </a:r>
            <a:r>
              <a:rPr spc="10" dirty="0">
                <a:solidFill>
                  <a:prstClr val="black"/>
                </a:solidFill>
                <a:latin typeface="微软雅黑" panose="020B0503020204020204" charset="-122"/>
                <a:cs typeface="微软雅黑" panose="020B0503020204020204" charset="-122"/>
              </a:rPr>
              <a:t>占</a:t>
            </a:r>
            <a:r>
              <a:rPr spc="20" dirty="0">
                <a:solidFill>
                  <a:prstClr val="black"/>
                </a:solidFill>
                <a:latin typeface="微软雅黑" panose="020B0503020204020204" charset="-122"/>
                <a:cs typeface="微软雅黑" panose="020B0503020204020204" charset="-122"/>
              </a:rPr>
              <a:t>地</a:t>
            </a:r>
            <a:r>
              <a:rPr spc="10" dirty="0">
                <a:solidFill>
                  <a:prstClr val="black"/>
                </a:solidFill>
                <a:latin typeface="微软雅黑" panose="020B0503020204020204" charset="-122"/>
                <a:cs typeface="微软雅黑" panose="020B0503020204020204" charset="-122"/>
              </a:rPr>
              <a:t>面积较</a:t>
            </a:r>
            <a:r>
              <a:rPr spc="40" dirty="0">
                <a:solidFill>
                  <a:prstClr val="black"/>
                </a:solidFill>
                <a:latin typeface="微软雅黑" panose="020B0503020204020204" charset="-122"/>
                <a:cs typeface="微软雅黑" panose="020B0503020204020204" charset="-122"/>
              </a:rPr>
              <a:t>大</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且设 </a:t>
            </a:r>
            <a:r>
              <a:rPr spc="25" dirty="0">
                <a:solidFill>
                  <a:prstClr val="black"/>
                </a:solidFill>
                <a:latin typeface="微软雅黑" panose="020B0503020204020204" charset="-122"/>
                <a:cs typeface="微软雅黑" panose="020B0503020204020204" charset="-122"/>
              </a:rPr>
              <a:t>备内在</a:t>
            </a:r>
            <a:r>
              <a:rPr spc="10" dirty="0">
                <a:solidFill>
                  <a:prstClr val="black"/>
                </a:solidFill>
                <a:latin typeface="微软雅黑" panose="020B0503020204020204" charset="-122"/>
                <a:cs typeface="微软雅黑" panose="020B0503020204020204" charset="-122"/>
              </a:rPr>
              <a:t>复</a:t>
            </a:r>
            <a:r>
              <a:rPr spc="20" dirty="0">
                <a:solidFill>
                  <a:prstClr val="black"/>
                </a:solidFill>
                <a:latin typeface="微软雅黑" panose="020B0503020204020204" charset="-122"/>
                <a:cs typeface="微软雅黑" panose="020B0503020204020204" charset="-122"/>
              </a:rPr>
              <a:t>杂</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可控性</a:t>
            </a:r>
            <a:r>
              <a:rPr spc="10" dirty="0">
                <a:solidFill>
                  <a:prstClr val="black"/>
                </a:solidFill>
                <a:latin typeface="微软雅黑" panose="020B0503020204020204" charset="-122"/>
                <a:cs typeface="微软雅黑" panose="020B0503020204020204" charset="-122"/>
              </a:rPr>
              <a:t>较</a:t>
            </a:r>
            <a:r>
              <a:rPr spc="30" dirty="0">
                <a:solidFill>
                  <a:prstClr val="black"/>
                </a:solidFill>
                <a:latin typeface="微软雅黑" panose="020B0503020204020204" charset="-122"/>
                <a:cs typeface="微软雅黑" panose="020B0503020204020204" charset="-122"/>
              </a:rPr>
              <a:t>低</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因此，</a:t>
            </a:r>
            <a:r>
              <a:rPr spc="10" dirty="0">
                <a:solidFill>
                  <a:prstClr val="black"/>
                </a:solidFill>
                <a:latin typeface="微软雅黑" panose="020B0503020204020204" charset="-122"/>
                <a:cs typeface="微软雅黑" panose="020B0503020204020204" charset="-122"/>
              </a:rPr>
              <a:t>对</a:t>
            </a:r>
            <a:r>
              <a:rPr spc="20" dirty="0">
                <a:solidFill>
                  <a:prstClr val="black"/>
                </a:solidFill>
                <a:latin typeface="微软雅黑" panose="020B0503020204020204" charset="-122"/>
                <a:cs typeface="微软雅黑" panose="020B0503020204020204" charset="-122"/>
              </a:rPr>
              <a:t>于</a:t>
            </a:r>
            <a:r>
              <a:rPr spc="10" dirty="0">
                <a:solidFill>
                  <a:prstClr val="black"/>
                </a:solidFill>
                <a:latin typeface="微软雅黑" panose="020B0503020204020204" charset="-122"/>
                <a:cs typeface="微软雅黑" panose="020B0503020204020204" charset="-122"/>
              </a:rPr>
              <a:t>工</a:t>
            </a:r>
            <a:r>
              <a:rPr spc="20" dirty="0">
                <a:solidFill>
                  <a:prstClr val="black"/>
                </a:solidFill>
                <a:latin typeface="微软雅黑" panose="020B0503020204020204" charset="-122"/>
                <a:cs typeface="微软雅黑" panose="020B0503020204020204" charset="-122"/>
              </a:rPr>
              <a:t>厂而</a:t>
            </a:r>
            <a:r>
              <a:rPr spc="35" dirty="0">
                <a:solidFill>
                  <a:prstClr val="black"/>
                </a:solidFill>
                <a:latin typeface="微软雅黑" panose="020B0503020204020204" charset="-122"/>
                <a:cs typeface="微软雅黑" panose="020B0503020204020204" charset="-122"/>
              </a:rPr>
              <a:t>言</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监</a:t>
            </a:r>
            <a:r>
              <a:rPr spc="10" dirty="0">
                <a:solidFill>
                  <a:prstClr val="black"/>
                </a:solidFill>
                <a:latin typeface="微软雅黑" panose="020B0503020204020204" charset="-122"/>
                <a:cs typeface="微软雅黑" panose="020B0503020204020204" charset="-122"/>
              </a:rPr>
              <a:t>测</a:t>
            </a:r>
            <a:r>
              <a:rPr spc="20" dirty="0">
                <a:solidFill>
                  <a:prstClr val="black"/>
                </a:solidFill>
                <a:latin typeface="微软雅黑" panose="020B0503020204020204" charset="-122"/>
                <a:cs typeface="微软雅黑" panose="020B0503020204020204" charset="-122"/>
              </a:rPr>
              <a:t>设备</a:t>
            </a:r>
            <a:r>
              <a:rPr spc="10" dirty="0">
                <a:solidFill>
                  <a:prstClr val="black"/>
                </a:solidFill>
                <a:latin typeface="微软雅黑" panose="020B0503020204020204" charset="-122"/>
                <a:cs typeface="微软雅黑" panose="020B0503020204020204" charset="-122"/>
              </a:rPr>
              <a:t>状</a:t>
            </a:r>
            <a:r>
              <a:rPr spc="20" dirty="0">
                <a:solidFill>
                  <a:prstClr val="black"/>
                </a:solidFill>
                <a:latin typeface="微软雅黑" panose="020B0503020204020204" charset="-122"/>
                <a:cs typeface="微软雅黑" panose="020B0503020204020204" charset="-122"/>
              </a:rPr>
              <a:t>态并</a:t>
            </a:r>
            <a:r>
              <a:rPr spc="10" dirty="0">
                <a:solidFill>
                  <a:prstClr val="black"/>
                </a:solidFill>
                <a:latin typeface="微软雅黑" panose="020B0503020204020204" charset="-122"/>
                <a:cs typeface="微软雅黑" panose="020B0503020204020204" charset="-122"/>
              </a:rPr>
              <a:t>远</a:t>
            </a:r>
            <a:r>
              <a:rPr spc="20" dirty="0">
                <a:solidFill>
                  <a:prstClr val="black"/>
                </a:solidFill>
                <a:latin typeface="微软雅黑" panose="020B0503020204020204" charset="-122"/>
                <a:cs typeface="微软雅黑" panose="020B0503020204020204" charset="-122"/>
              </a:rPr>
              <a:t>程控</a:t>
            </a:r>
            <a:r>
              <a:rPr spc="10" dirty="0">
                <a:solidFill>
                  <a:prstClr val="black"/>
                </a:solidFill>
                <a:latin typeface="微软雅黑" panose="020B0503020204020204" charset="-122"/>
                <a:cs typeface="微软雅黑" panose="020B0503020204020204" charset="-122"/>
              </a:rPr>
              <a:t>制</a:t>
            </a:r>
            <a:r>
              <a:rPr spc="20" dirty="0">
                <a:solidFill>
                  <a:prstClr val="black"/>
                </a:solidFill>
                <a:latin typeface="微软雅黑" panose="020B0503020204020204" charset="-122"/>
                <a:cs typeface="微软雅黑" panose="020B0503020204020204" charset="-122"/>
              </a:rPr>
              <a:t>必将</a:t>
            </a:r>
            <a:r>
              <a:rPr spc="10" dirty="0">
                <a:solidFill>
                  <a:prstClr val="black"/>
                </a:solidFill>
                <a:latin typeface="微软雅黑" panose="020B0503020204020204" charset="-122"/>
                <a:cs typeface="微软雅黑" panose="020B0503020204020204" charset="-122"/>
              </a:rPr>
              <a:t>成</a:t>
            </a:r>
            <a:r>
              <a:rPr dirty="0">
                <a:solidFill>
                  <a:prstClr val="black"/>
                </a:solidFill>
                <a:latin typeface="微软雅黑" panose="020B0503020204020204" charset="-122"/>
                <a:cs typeface="微软雅黑" panose="020B0503020204020204" charset="-122"/>
              </a:rPr>
              <a:t>为 主流发展趋</a:t>
            </a:r>
            <a:r>
              <a:rPr spc="-10" dirty="0">
                <a:solidFill>
                  <a:prstClr val="black"/>
                </a:solidFill>
                <a:latin typeface="微软雅黑" panose="020B0503020204020204" charset="-122"/>
                <a:cs typeface="微软雅黑" panose="020B0503020204020204" charset="-122"/>
              </a:rPr>
              <a:t>势</a:t>
            </a:r>
            <a:r>
              <a:rPr dirty="0">
                <a:solidFill>
                  <a:prstClr val="black"/>
                </a:solidFill>
                <a:latin typeface="微软雅黑" panose="020B0503020204020204" charset="-122"/>
                <a:cs typeface="微软雅黑" panose="020B0503020204020204" charset="-122"/>
              </a:rPr>
              <a:t>。常见的工业设备指令主要有以下几类：</a:t>
            </a:r>
            <a:endParaRPr>
              <a:solidFill>
                <a:prstClr val="black"/>
              </a:solidFill>
              <a:latin typeface="微软雅黑" panose="020B0503020204020204" charset="-122"/>
              <a:cs typeface="微软雅黑" panose="020B0503020204020204" charset="-122"/>
            </a:endParaRPr>
          </a:p>
          <a:p>
            <a:pPr>
              <a:spcBef>
                <a:spcPts val="35"/>
              </a:spcBef>
            </a:pPr>
            <a:endParaRPr sz="2500">
              <a:solidFill>
                <a:prstClr val="black"/>
              </a:solidFill>
              <a:latin typeface="Times New Roman" panose="02020603050405020304"/>
              <a:cs typeface="Times New Roman" panose="02020603050405020304"/>
            </a:endParaRPr>
          </a:p>
          <a:p>
            <a:pPr marL="12700"/>
            <a:r>
              <a:rPr sz="1600" spc="-5" dirty="0">
                <a:solidFill>
                  <a:srgbClr val="00A755"/>
                </a:solidFill>
                <a:latin typeface="微软雅黑" panose="020B0503020204020204" charset="-122"/>
                <a:cs typeface="微软雅黑" panose="020B0503020204020204" charset="-122"/>
              </a:rPr>
              <a:t>（1）控制指令</a:t>
            </a:r>
            <a:endParaRPr sz="1600">
              <a:solidFill>
                <a:prstClr val="black"/>
              </a:solidFill>
              <a:latin typeface="微软雅黑" panose="020B0503020204020204" charset="-122"/>
              <a:cs typeface="微软雅黑" panose="020B0503020204020204" charset="-122"/>
            </a:endParaRPr>
          </a:p>
          <a:p>
            <a:pPr marL="12700" marR="5080" indent="421005">
              <a:lnSpc>
                <a:spcPct val="150000"/>
              </a:lnSpc>
            </a:pPr>
            <a:r>
              <a:rPr sz="1600" dirty="0">
                <a:solidFill>
                  <a:prstClr val="black"/>
                </a:solidFill>
                <a:latin typeface="微软雅黑" panose="020B0503020204020204" charset="-122"/>
                <a:cs typeface="微软雅黑" panose="020B0503020204020204" charset="-122"/>
              </a:rPr>
              <a:t>主</a:t>
            </a:r>
            <a:r>
              <a:rPr sz="1600" spc="-5" dirty="0">
                <a:solidFill>
                  <a:prstClr val="black"/>
                </a:solidFill>
                <a:latin typeface="微软雅黑" panose="020B0503020204020204" charset="-122"/>
                <a:cs typeface="微软雅黑" panose="020B0503020204020204" charset="-122"/>
              </a:rPr>
              <a:t>要指</a:t>
            </a:r>
            <a:r>
              <a:rPr sz="1600" dirty="0">
                <a:solidFill>
                  <a:prstClr val="black"/>
                </a:solidFill>
                <a:latin typeface="微软雅黑" panose="020B0503020204020204" charset="-122"/>
                <a:cs typeface="微软雅黑" panose="020B0503020204020204" charset="-122"/>
              </a:rPr>
              <a:t>对设</a:t>
            </a:r>
            <a:r>
              <a:rPr sz="1600" spc="-5" dirty="0">
                <a:solidFill>
                  <a:prstClr val="black"/>
                </a:solidFill>
                <a:latin typeface="微软雅黑" panose="020B0503020204020204" charset="-122"/>
                <a:cs typeface="微软雅黑" panose="020B0503020204020204" charset="-122"/>
              </a:rPr>
              <a:t>备进行</a:t>
            </a:r>
            <a:r>
              <a:rPr sz="1600" dirty="0">
                <a:solidFill>
                  <a:prstClr val="black"/>
                </a:solidFill>
                <a:latin typeface="微软雅黑" panose="020B0503020204020204" charset="-122"/>
                <a:cs typeface="微软雅黑" panose="020B0503020204020204" charset="-122"/>
              </a:rPr>
              <a:t>开</a:t>
            </a:r>
            <a:r>
              <a:rPr sz="1600" spc="-5" dirty="0">
                <a:solidFill>
                  <a:prstClr val="black"/>
                </a:solidFill>
                <a:latin typeface="微软雅黑" panose="020B0503020204020204" charset="-122"/>
                <a:cs typeface="微软雅黑" panose="020B0503020204020204" charset="-122"/>
              </a:rPr>
              <a:t>机、</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机、运</a:t>
            </a:r>
            <a:r>
              <a:rPr sz="1600" dirty="0">
                <a:solidFill>
                  <a:prstClr val="black"/>
                </a:solidFill>
                <a:latin typeface="微软雅黑" panose="020B0503020204020204" charset="-122"/>
                <a:cs typeface="微软雅黑" panose="020B0503020204020204" charset="-122"/>
              </a:rPr>
              <a:t>动</a:t>
            </a:r>
            <a:r>
              <a:rPr sz="1600" spc="-5" dirty="0">
                <a:solidFill>
                  <a:prstClr val="black"/>
                </a:solidFill>
                <a:latin typeface="微软雅黑" panose="020B0503020204020204" charset="-122"/>
                <a:cs typeface="微软雅黑" panose="020B0503020204020204" charset="-122"/>
              </a:rPr>
              <a:t>等控</a:t>
            </a:r>
            <a:r>
              <a:rPr sz="1600" dirty="0">
                <a:solidFill>
                  <a:prstClr val="black"/>
                </a:solidFill>
                <a:latin typeface="微软雅黑" panose="020B0503020204020204" charset="-122"/>
                <a:cs typeface="微软雅黑" panose="020B0503020204020204" charset="-122"/>
              </a:rPr>
              <a:t>制</a:t>
            </a:r>
            <a:r>
              <a:rPr sz="1600" spc="-5" dirty="0">
                <a:solidFill>
                  <a:prstClr val="black"/>
                </a:solidFill>
                <a:latin typeface="微软雅黑" panose="020B0503020204020204" charset="-122"/>
                <a:cs typeface="微软雅黑" panose="020B0503020204020204" charset="-122"/>
              </a:rPr>
              <a:t>操作的</a:t>
            </a:r>
            <a:r>
              <a:rPr sz="160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令，</a:t>
            </a:r>
            <a:r>
              <a:rPr sz="1600"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工业现</a:t>
            </a:r>
            <a:r>
              <a:rPr sz="1600"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最常</a:t>
            </a:r>
            <a:r>
              <a:rPr sz="1600" dirty="0">
                <a:solidFill>
                  <a:prstClr val="black"/>
                </a:solidFill>
                <a:latin typeface="微软雅黑" panose="020B0503020204020204" charset="-122"/>
                <a:cs typeface="微软雅黑" panose="020B0503020204020204" charset="-122"/>
              </a:rPr>
              <a:t>见</a:t>
            </a:r>
            <a:r>
              <a:rPr sz="1600" spc="-5" dirty="0">
                <a:solidFill>
                  <a:prstClr val="black"/>
                </a:solidFill>
                <a:latin typeface="微软雅黑" panose="020B0503020204020204" charset="-122"/>
                <a:cs typeface="微软雅黑" panose="020B0503020204020204" charset="-122"/>
              </a:rPr>
              <a:t>的指令</a:t>
            </a:r>
            <a:r>
              <a:rPr sz="1600" dirty="0">
                <a:solidFill>
                  <a:prstClr val="black"/>
                </a:solidFill>
                <a:latin typeface="微软雅黑" panose="020B0503020204020204" charset="-122"/>
                <a:cs typeface="微软雅黑" panose="020B0503020204020204" charset="-122"/>
              </a:rPr>
              <a:t>类</a:t>
            </a:r>
            <a:r>
              <a:rPr sz="1600" spc="-5" dirty="0">
                <a:solidFill>
                  <a:prstClr val="black"/>
                </a:solidFill>
                <a:latin typeface="微软雅黑" panose="020B0503020204020204" charset="-122"/>
                <a:cs typeface="微软雅黑" panose="020B0503020204020204" charset="-122"/>
              </a:rPr>
              <a:t>型之</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 可以方便管理者根据实际情况和需</a:t>
            </a:r>
            <a:r>
              <a:rPr sz="1600" dirty="0">
                <a:solidFill>
                  <a:prstClr val="black"/>
                </a:solidFill>
                <a:latin typeface="微软雅黑" panose="020B0503020204020204" charset="-122"/>
                <a:cs typeface="微软雅黑" panose="020B0503020204020204" charset="-122"/>
              </a:rPr>
              <a:t>求</a:t>
            </a:r>
            <a:r>
              <a:rPr sz="1600" spc="-5" dirty="0">
                <a:solidFill>
                  <a:prstClr val="black"/>
                </a:solidFill>
                <a:latin typeface="微软雅黑" panose="020B0503020204020204" charset="-122"/>
                <a:cs typeface="微软雅黑" panose="020B0503020204020204" charset="-122"/>
              </a:rPr>
              <a:t>，远</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快捷</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调整</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，已</a:t>
            </a:r>
            <a:r>
              <a:rPr sz="1600" dirty="0">
                <a:solidFill>
                  <a:prstClr val="black"/>
                </a:solidFill>
                <a:latin typeface="微软雅黑" panose="020B0503020204020204" charset="-122"/>
                <a:cs typeface="微软雅黑" panose="020B0503020204020204" charset="-122"/>
              </a:rPr>
              <a:t>达</a:t>
            </a:r>
            <a:r>
              <a:rPr sz="1600" spc="-5" dirty="0">
                <a:solidFill>
                  <a:prstClr val="black"/>
                </a:solidFill>
                <a:latin typeface="微软雅黑" panose="020B0503020204020204" charset="-122"/>
                <a:cs typeface="微软雅黑" panose="020B0503020204020204" charset="-122"/>
              </a:rPr>
              <a:t>到设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管理</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目的。</a:t>
            </a:r>
            <a:endParaRPr sz="1600">
              <a:solidFill>
                <a:prstClr val="black"/>
              </a:solidFill>
              <a:latin typeface="微软雅黑" panose="020B0503020204020204" charset="-122"/>
              <a:cs typeface="微软雅黑" panose="020B0503020204020204" charset="-122"/>
            </a:endParaRPr>
          </a:p>
          <a:p>
            <a:pPr marL="12700">
              <a:spcBef>
                <a:spcPts val="965"/>
              </a:spcBef>
            </a:pPr>
            <a:r>
              <a:rPr sz="1600" spc="-5" dirty="0">
                <a:solidFill>
                  <a:srgbClr val="00A755"/>
                </a:solidFill>
                <a:latin typeface="微软雅黑" panose="020B0503020204020204" charset="-122"/>
                <a:cs typeface="微软雅黑" panose="020B0503020204020204" charset="-122"/>
              </a:rPr>
              <a:t>（2）参数设置指令</a:t>
            </a:r>
            <a:endParaRPr sz="1600">
              <a:solidFill>
                <a:prstClr val="black"/>
              </a:solidFill>
              <a:latin typeface="微软雅黑" panose="020B0503020204020204" charset="-122"/>
              <a:cs typeface="微软雅黑" panose="020B0503020204020204" charset="-122"/>
            </a:endParaRPr>
          </a:p>
          <a:p>
            <a:pPr marL="12700" marR="212725" indent="422275" algn="just">
              <a:lnSpc>
                <a:spcPct val="150000"/>
              </a:lnSpc>
            </a:pPr>
            <a:r>
              <a:rPr sz="1600" spc="-5" dirty="0">
                <a:solidFill>
                  <a:prstClr val="black"/>
                </a:solidFill>
                <a:latin typeface="微软雅黑" panose="020B0503020204020204" charset="-122"/>
                <a:cs typeface="微软雅黑" panose="020B0503020204020204" charset="-122"/>
              </a:rPr>
              <a:t>这类指令主要适用于含控制器的工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通过</a:t>
            </a:r>
            <a:r>
              <a:rPr sz="160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令控</a:t>
            </a:r>
            <a:r>
              <a:rPr sz="1600" dirty="0">
                <a:solidFill>
                  <a:prstClr val="black"/>
                </a:solidFill>
                <a:latin typeface="微软雅黑" panose="020B0503020204020204" charset="-122"/>
                <a:cs typeface="微软雅黑" panose="020B0503020204020204" charset="-122"/>
              </a:rPr>
              <a:t>制</a:t>
            </a:r>
            <a:r>
              <a:rPr sz="1600" spc="-5"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关键</a:t>
            </a:r>
            <a:r>
              <a:rPr sz="1600" dirty="0">
                <a:solidFill>
                  <a:prstClr val="black"/>
                </a:solidFill>
                <a:latin typeface="微软雅黑" panose="020B0503020204020204" charset="-122"/>
                <a:cs typeface="微软雅黑" panose="020B0503020204020204" charset="-122"/>
              </a:rPr>
              <a:t>参</a:t>
            </a:r>
            <a:r>
              <a:rPr sz="1600" spc="-5" dirty="0">
                <a:solidFill>
                  <a:prstClr val="black"/>
                </a:solidFill>
                <a:latin typeface="微软雅黑" panose="020B0503020204020204" charset="-122"/>
                <a:cs typeface="微软雅黑" panose="020B0503020204020204" charset="-122"/>
              </a:rPr>
              <a:t>数，</a:t>
            </a:r>
            <a:r>
              <a:rPr sz="1600"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烘干</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，远程 下发温度参数指令，如果在生产线</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配合</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业机</a:t>
            </a:r>
            <a:r>
              <a:rPr sz="1600" spc="5"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以在</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现个</a:t>
            </a:r>
            <a:r>
              <a:rPr sz="1600" spc="5"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化需</a:t>
            </a:r>
            <a:r>
              <a:rPr sz="1600" spc="5" dirty="0">
                <a:solidFill>
                  <a:prstClr val="black"/>
                </a:solidFill>
                <a:latin typeface="微软雅黑" panose="020B0503020204020204" charset="-122"/>
                <a:cs typeface="微软雅黑" panose="020B0503020204020204" charset="-122"/>
              </a:rPr>
              <a:t>求</a:t>
            </a:r>
            <a:r>
              <a:rPr sz="1600" spc="-5" dirty="0">
                <a:solidFill>
                  <a:prstClr val="black"/>
                </a:solidFill>
                <a:latin typeface="微软雅黑" panose="020B0503020204020204" charset="-122"/>
                <a:cs typeface="微软雅黑" panose="020B0503020204020204" charset="-122"/>
              </a:rPr>
              <a:t>的同</a:t>
            </a:r>
            <a:r>
              <a:rPr sz="1600" spc="5"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，大</a:t>
            </a:r>
            <a:r>
              <a:rPr sz="1600" spc="5" dirty="0">
                <a:solidFill>
                  <a:prstClr val="black"/>
                </a:solidFill>
                <a:latin typeface="微软雅黑" panose="020B0503020204020204" charset="-122"/>
                <a:cs typeface="微软雅黑" panose="020B0503020204020204" charset="-122"/>
              </a:rPr>
              <a:t>幅</a:t>
            </a:r>
            <a:r>
              <a:rPr sz="1600" spc="-5" dirty="0">
                <a:solidFill>
                  <a:prstClr val="black"/>
                </a:solidFill>
                <a:latin typeface="微软雅黑" panose="020B0503020204020204" charset="-122"/>
                <a:cs typeface="微软雅黑" panose="020B0503020204020204" charset="-122"/>
              </a:rPr>
              <a:t>提高 </a:t>
            </a:r>
            <a:r>
              <a:rPr sz="1600" spc="-10" dirty="0">
                <a:solidFill>
                  <a:prstClr val="black"/>
                </a:solidFill>
                <a:latin typeface="微软雅黑" panose="020B0503020204020204" charset="-122"/>
                <a:cs typeface="微软雅黑" panose="020B0503020204020204" charset="-122"/>
              </a:rPr>
              <a:t>生产效率。也包括远程下发程序升</a:t>
            </a:r>
            <a:r>
              <a:rPr sz="1600" dirty="0">
                <a:solidFill>
                  <a:prstClr val="black"/>
                </a:solidFill>
                <a:latin typeface="微软雅黑" panose="020B0503020204020204" charset="-122"/>
                <a:cs typeface="微软雅黑" panose="020B0503020204020204" charset="-122"/>
              </a:rPr>
              <a:t>级</a:t>
            </a:r>
            <a:r>
              <a:rPr sz="1600" spc="-10" dirty="0">
                <a:solidFill>
                  <a:prstClr val="black"/>
                </a:solidFill>
                <a:latin typeface="微软雅黑" panose="020B0503020204020204" charset="-122"/>
                <a:cs typeface="微软雅黑" panose="020B0503020204020204" charset="-122"/>
              </a:rPr>
              <a:t>包，</a:t>
            </a:r>
            <a:r>
              <a:rPr sz="1600" dirty="0">
                <a:solidFill>
                  <a:prstClr val="black"/>
                </a:solidFill>
                <a:latin typeface="微软雅黑" panose="020B0503020204020204" charset="-122"/>
                <a:cs typeface="微软雅黑" panose="020B0503020204020204" charset="-122"/>
              </a:rPr>
              <a:t>高</a:t>
            </a:r>
            <a:r>
              <a:rPr sz="1600" spc="-10" dirty="0">
                <a:solidFill>
                  <a:prstClr val="black"/>
                </a:solidFill>
                <a:latin typeface="微软雅黑" panose="020B0503020204020204" charset="-122"/>
                <a:cs typeface="微软雅黑" panose="020B0503020204020204" charset="-122"/>
              </a:rPr>
              <a:t>效完</a:t>
            </a:r>
            <a:r>
              <a:rPr sz="1600" dirty="0">
                <a:solidFill>
                  <a:prstClr val="black"/>
                </a:solidFill>
                <a:latin typeface="微软雅黑" panose="020B0503020204020204" charset="-122"/>
                <a:cs typeface="微软雅黑" panose="020B0503020204020204" charset="-122"/>
              </a:rPr>
              <a:t>成</a:t>
            </a:r>
            <a:r>
              <a:rPr sz="1600" spc="-10" dirty="0">
                <a:solidFill>
                  <a:prstClr val="black"/>
                </a:solidFill>
                <a:latin typeface="微软雅黑" panose="020B0503020204020204" charset="-122"/>
                <a:cs typeface="微软雅黑" panose="020B0503020204020204" charset="-122"/>
              </a:rPr>
              <a:t>系统</a:t>
            </a:r>
            <a:r>
              <a:rPr sz="1600" dirty="0">
                <a:solidFill>
                  <a:prstClr val="black"/>
                </a:solidFill>
                <a:latin typeface="微软雅黑" panose="020B0503020204020204" charset="-122"/>
                <a:cs typeface="微软雅黑" panose="020B0503020204020204" charset="-122"/>
              </a:rPr>
              <a:t>升</a:t>
            </a:r>
            <a:r>
              <a:rPr sz="1600" spc="-10" dirty="0">
                <a:solidFill>
                  <a:prstClr val="black"/>
                </a:solidFill>
                <a:latin typeface="微软雅黑" panose="020B0503020204020204" charset="-122"/>
                <a:cs typeface="微软雅黑" panose="020B0503020204020204" charset="-122"/>
              </a:rPr>
              <a:t>级，</a:t>
            </a:r>
            <a:r>
              <a:rPr sz="1600" dirty="0">
                <a:solidFill>
                  <a:prstClr val="black"/>
                </a:solidFill>
                <a:latin typeface="微软雅黑" panose="020B0503020204020204" charset="-122"/>
                <a:cs typeface="微软雅黑" panose="020B0503020204020204" charset="-122"/>
              </a:rPr>
              <a:t>从</a:t>
            </a:r>
            <a:r>
              <a:rPr sz="1600" spc="-10" dirty="0">
                <a:solidFill>
                  <a:prstClr val="black"/>
                </a:solidFill>
                <a:latin typeface="微软雅黑" panose="020B0503020204020204" charset="-122"/>
                <a:cs typeface="微软雅黑" panose="020B0503020204020204" charset="-122"/>
              </a:rPr>
              <a:t>而快</a:t>
            </a:r>
            <a:r>
              <a:rPr sz="1600" dirty="0">
                <a:solidFill>
                  <a:prstClr val="black"/>
                </a:solidFill>
                <a:latin typeface="微软雅黑" panose="020B0503020204020204" charset="-122"/>
                <a:cs typeface="微软雅黑" panose="020B0503020204020204" charset="-122"/>
              </a:rPr>
              <a:t>速</a:t>
            </a:r>
            <a:r>
              <a:rPr sz="1600" spc="-10" dirty="0">
                <a:solidFill>
                  <a:prstClr val="black"/>
                </a:solidFill>
                <a:latin typeface="微软雅黑" panose="020B0503020204020204" charset="-122"/>
                <a:cs typeface="微软雅黑" panose="020B0503020204020204" charset="-122"/>
              </a:rPr>
              <a:t>处理</a:t>
            </a:r>
            <a:r>
              <a:rPr sz="1600" dirty="0">
                <a:solidFill>
                  <a:prstClr val="black"/>
                </a:solidFill>
                <a:latin typeface="微软雅黑" panose="020B0503020204020204" charset="-122"/>
                <a:cs typeface="微软雅黑" panose="020B0503020204020204" charset="-122"/>
              </a:rPr>
              <a:t>故</a:t>
            </a:r>
            <a:r>
              <a:rPr sz="1600" spc="-10" dirty="0">
                <a:solidFill>
                  <a:prstClr val="black"/>
                </a:solidFill>
                <a:latin typeface="微软雅黑" panose="020B0503020204020204" charset="-122"/>
                <a:cs typeface="微软雅黑" panose="020B0503020204020204" charset="-122"/>
              </a:rPr>
              <a:t>障。</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482344" y="2021585"/>
            <a:ext cx="9229090" cy="3927475"/>
          </a:xfrm>
          <a:prstGeom prst="rect">
            <a:avLst/>
          </a:prstGeom>
        </p:spPr>
        <p:txBody>
          <a:bodyPr vert="horz" wrap="square" lIns="0" tIns="0" rIns="0" bIns="0" rtlCol="0">
            <a:spAutoFit/>
          </a:bodyPr>
          <a:lstStyle/>
          <a:p>
            <a:pPr marL="12700" algn="just"/>
            <a:r>
              <a:rPr sz="1600" spc="-10" dirty="0">
                <a:solidFill>
                  <a:srgbClr val="00A755"/>
                </a:solidFill>
                <a:latin typeface="微软雅黑" panose="020B0503020204020204" charset="-122"/>
                <a:cs typeface="微软雅黑" panose="020B0503020204020204" charset="-122"/>
              </a:rPr>
              <a:t>（3）复位指令</a:t>
            </a:r>
            <a:endParaRPr sz="1600">
              <a:solidFill>
                <a:prstClr val="black"/>
              </a:solidFill>
              <a:latin typeface="微软雅黑" panose="020B0503020204020204" charset="-122"/>
              <a:cs typeface="微软雅黑" panose="020B0503020204020204" charset="-122"/>
            </a:endParaRPr>
          </a:p>
          <a:p>
            <a:pPr marL="12700" marR="5080" indent="420370">
              <a:lnSpc>
                <a:spcPct val="150000"/>
              </a:lnSpc>
            </a:pPr>
            <a:r>
              <a:rPr sz="1600" spc="5" dirty="0">
                <a:solidFill>
                  <a:prstClr val="black"/>
                </a:solidFill>
                <a:latin typeface="微软雅黑" panose="020B0503020204020204" charset="-122"/>
                <a:cs typeface="微软雅黑" panose="020B0503020204020204" charset="-122"/>
              </a:rPr>
              <a:t>这类指令</a:t>
            </a:r>
            <a:r>
              <a:rPr sz="1600" spc="15"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常是由于设备发生故障报警</a:t>
            </a:r>
            <a:r>
              <a:rPr sz="1600" spc="20" dirty="0">
                <a:solidFill>
                  <a:prstClr val="black"/>
                </a:solidFill>
                <a:latin typeface="微软雅黑" panose="020B0503020204020204" charset="-122"/>
                <a:cs typeface="微软雅黑" panose="020B0503020204020204" charset="-122"/>
              </a:rPr>
              <a:t>后</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远程升级或处理后必须人为进行复位才能解除报警</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故 障复位指令就可以远程完成复位，</a:t>
            </a:r>
            <a:r>
              <a:rPr sz="1600" dirty="0">
                <a:solidFill>
                  <a:prstClr val="black"/>
                </a:solidFill>
                <a:latin typeface="微软雅黑" panose="020B0503020204020204" charset="-122"/>
                <a:cs typeface="微软雅黑" panose="020B0503020204020204" charset="-122"/>
              </a:rPr>
              <a:t>节</a:t>
            </a:r>
            <a:r>
              <a:rPr sz="1600" spc="-5" dirty="0">
                <a:solidFill>
                  <a:prstClr val="black"/>
                </a:solidFill>
                <a:latin typeface="微软雅黑" panose="020B0503020204020204" charset="-122"/>
                <a:cs typeface="微软雅黑" panose="020B0503020204020204" charset="-122"/>
              </a:rPr>
              <a:t>省人</a:t>
            </a:r>
            <a:r>
              <a:rPr sz="1600" dirty="0">
                <a:solidFill>
                  <a:prstClr val="black"/>
                </a:solidFill>
                <a:latin typeface="微软雅黑" panose="020B0503020204020204" charset="-122"/>
                <a:cs typeface="微软雅黑" panose="020B0503020204020204" charset="-122"/>
              </a:rPr>
              <a:t>力</a:t>
            </a:r>
            <a:r>
              <a:rPr sz="1600" spc="-5" dirty="0">
                <a:solidFill>
                  <a:prstClr val="black"/>
                </a:solidFill>
                <a:latin typeface="微软雅黑" panose="020B0503020204020204" charset="-122"/>
                <a:cs typeface="微软雅黑" panose="020B0503020204020204" charset="-122"/>
              </a:rPr>
              <a:t>成本。</a:t>
            </a:r>
            <a:endParaRPr sz="1600">
              <a:solidFill>
                <a:prstClr val="black"/>
              </a:solidFill>
              <a:latin typeface="微软雅黑" panose="020B0503020204020204" charset="-122"/>
              <a:cs typeface="微软雅黑" panose="020B0503020204020204" charset="-122"/>
            </a:endParaRPr>
          </a:p>
          <a:p>
            <a:pPr marL="12700" algn="just">
              <a:spcBef>
                <a:spcPts val="955"/>
              </a:spcBef>
            </a:pPr>
            <a:r>
              <a:rPr sz="1600" spc="-5" dirty="0">
                <a:solidFill>
                  <a:srgbClr val="00A755"/>
                </a:solidFill>
                <a:latin typeface="微软雅黑" panose="020B0503020204020204" charset="-122"/>
                <a:cs typeface="微软雅黑" panose="020B0503020204020204" charset="-122"/>
              </a:rPr>
              <a:t>（</a:t>
            </a:r>
            <a:r>
              <a:rPr sz="1600" spc="-10" dirty="0">
                <a:solidFill>
                  <a:srgbClr val="00A755"/>
                </a:solidFill>
                <a:latin typeface="微软雅黑" panose="020B0503020204020204" charset="-122"/>
                <a:cs typeface="微软雅黑" panose="020B0503020204020204" charset="-122"/>
              </a:rPr>
              <a:t>4</a:t>
            </a:r>
            <a:r>
              <a:rPr sz="1600" spc="-5" dirty="0">
                <a:solidFill>
                  <a:srgbClr val="00A755"/>
                </a:solidFill>
                <a:latin typeface="微软雅黑" panose="020B0503020204020204" charset="-122"/>
                <a:cs typeface="微软雅黑" panose="020B0503020204020204" charset="-122"/>
              </a:rPr>
              <a:t>）解锁机</a:t>
            </a:r>
            <a:endParaRPr sz="1600">
              <a:solidFill>
                <a:prstClr val="black"/>
              </a:solidFill>
              <a:latin typeface="微软雅黑" panose="020B0503020204020204" charset="-122"/>
              <a:cs typeface="微软雅黑" panose="020B0503020204020204" charset="-122"/>
            </a:endParaRPr>
          </a:p>
          <a:p>
            <a:pPr marL="12700" marR="5080" indent="420370">
              <a:lnSpc>
                <a:spcPct val="150000"/>
              </a:lnSpc>
            </a:pPr>
            <a:r>
              <a:rPr sz="1600" spc="5" dirty="0">
                <a:solidFill>
                  <a:prstClr val="black"/>
                </a:solidFill>
                <a:latin typeface="微软雅黑" panose="020B0503020204020204" charset="-122"/>
                <a:cs typeface="微软雅黑" panose="020B0503020204020204" charset="-122"/>
              </a:rPr>
              <a:t>挖掘机、</a:t>
            </a:r>
            <a:r>
              <a:rPr sz="1600" spc="15" dirty="0">
                <a:solidFill>
                  <a:prstClr val="black"/>
                </a:solidFill>
                <a:latin typeface="微软雅黑" panose="020B0503020204020204" charset="-122"/>
                <a:cs typeface="微软雅黑" panose="020B0503020204020204" charset="-122"/>
              </a:rPr>
              <a:t>压</a:t>
            </a:r>
            <a:r>
              <a:rPr sz="1600" spc="5" dirty="0">
                <a:solidFill>
                  <a:prstClr val="black"/>
                </a:solidFill>
                <a:latin typeface="微软雅黑" panose="020B0503020204020204" charset="-122"/>
                <a:cs typeface="微软雅黑" panose="020B0503020204020204" charset="-122"/>
              </a:rPr>
              <a:t>路机、泵车等常见的厂外工程机械设</a:t>
            </a:r>
            <a:r>
              <a:rPr sz="1600" spc="1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，对远程监控及操作控制同样拥有极大需求</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甚 至要求比厂内设备的远程控制更灵</a:t>
            </a:r>
            <a:r>
              <a:rPr sz="1600" dirty="0">
                <a:solidFill>
                  <a:prstClr val="black"/>
                </a:solidFill>
                <a:latin typeface="微软雅黑" panose="020B0503020204020204" charset="-122"/>
                <a:cs typeface="微软雅黑" panose="020B0503020204020204" charset="-122"/>
              </a:rPr>
              <a:t>活</a:t>
            </a:r>
            <a:r>
              <a:rPr sz="1600" spc="-5" dirty="0">
                <a:solidFill>
                  <a:prstClr val="black"/>
                </a:solidFill>
                <a:latin typeface="微软雅黑" panose="020B0503020204020204" charset="-122"/>
                <a:cs typeface="微软雅黑" panose="020B0503020204020204" charset="-122"/>
              </a:rPr>
              <a:t>，最</a:t>
            </a:r>
            <a:r>
              <a:rPr sz="1600" dirty="0">
                <a:solidFill>
                  <a:prstClr val="black"/>
                </a:solidFill>
                <a:latin typeface="微软雅黑" panose="020B0503020204020204" charset="-122"/>
                <a:cs typeface="微软雅黑" panose="020B0503020204020204" charset="-122"/>
              </a:rPr>
              <a:t>具</a:t>
            </a:r>
            <a:r>
              <a:rPr sz="1600" spc="-5" dirty="0">
                <a:solidFill>
                  <a:prstClr val="black"/>
                </a:solidFill>
                <a:latin typeface="微软雅黑" panose="020B0503020204020204" charset="-122"/>
                <a:cs typeface="微软雅黑" panose="020B0503020204020204" charset="-122"/>
              </a:rPr>
              <a:t>代表</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指令</a:t>
            </a:r>
            <a:r>
              <a:rPr sz="1600" dirty="0">
                <a:solidFill>
                  <a:prstClr val="black"/>
                </a:solidFill>
                <a:latin typeface="微软雅黑" panose="020B0503020204020204" charset="-122"/>
                <a:cs typeface="微软雅黑" panose="020B0503020204020204" charset="-122"/>
              </a:rPr>
              <a:t>就是</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解</a:t>
            </a:r>
            <a:r>
              <a:rPr sz="1600" spc="-5" dirty="0">
                <a:solidFill>
                  <a:prstClr val="black"/>
                </a:solidFill>
                <a:latin typeface="微软雅黑" panose="020B0503020204020204" charset="-122"/>
                <a:cs typeface="微软雅黑" panose="020B0503020204020204" charset="-122"/>
              </a:rPr>
              <a:t>锁机</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425450">
              <a:spcBef>
                <a:spcPts val="960"/>
              </a:spcBef>
            </a:pPr>
            <a:r>
              <a:rPr sz="1600" dirty="0">
                <a:solidFill>
                  <a:prstClr val="black"/>
                </a:solidFill>
                <a:latin typeface="微软雅黑" panose="020B0503020204020204" charset="-122"/>
                <a:cs typeface="微软雅黑" panose="020B0503020204020204" charset="-122"/>
              </a:rPr>
              <a:t>为了更好</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拓展销</a:t>
            </a:r>
            <a:r>
              <a:rPr sz="1600" spc="10" dirty="0">
                <a:solidFill>
                  <a:prstClr val="black"/>
                </a:solidFill>
                <a:latin typeface="微软雅黑" panose="020B0503020204020204" charset="-122"/>
                <a:cs typeface="微软雅黑" panose="020B0503020204020204" charset="-122"/>
              </a:rPr>
              <a:t>售</a:t>
            </a:r>
            <a:r>
              <a:rPr sz="1600" dirty="0">
                <a:solidFill>
                  <a:prstClr val="black"/>
                </a:solidFill>
                <a:latin typeface="微软雅黑" panose="020B0503020204020204" charset="-122"/>
                <a:cs typeface="微软雅黑" panose="020B0503020204020204" charset="-122"/>
              </a:rPr>
              <a:t>，造</a:t>
            </a:r>
            <a:r>
              <a:rPr sz="1600" spc="10" dirty="0">
                <a:solidFill>
                  <a:prstClr val="black"/>
                </a:solidFill>
                <a:latin typeface="微软雅黑" panose="020B0503020204020204" charset="-122"/>
                <a:cs typeface="微软雅黑" panose="020B0503020204020204" charset="-122"/>
              </a:rPr>
              <a:t>价</a:t>
            </a:r>
            <a:r>
              <a:rPr sz="1600" dirty="0">
                <a:solidFill>
                  <a:prstClr val="black"/>
                </a:solidFill>
                <a:latin typeface="微软雅黑" panose="020B0503020204020204" charset="-122"/>
                <a:cs typeface="微软雅黑" panose="020B0503020204020204" charset="-122"/>
              </a:rPr>
              <a:t>较高的工程机</a:t>
            </a:r>
            <a:r>
              <a:rPr sz="1600" spc="10" dirty="0">
                <a:solidFill>
                  <a:prstClr val="black"/>
                </a:solidFill>
                <a:latin typeface="微软雅黑" panose="020B0503020204020204" charset="-122"/>
                <a:cs typeface="微软雅黑" panose="020B0503020204020204" charset="-122"/>
              </a:rPr>
              <a:t>械</a:t>
            </a:r>
            <a:r>
              <a:rPr sz="1600" dirty="0">
                <a:solidFill>
                  <a:prstClr val="black"/>
                </a:solidFill>
                <a:latin typeface="微软雅黑" panose="020B0503020204020204" charset="-122"/>
                <a:cs typeface="微软雅黑" panose="020B0503020204020204" charset="-122"/>
              </a:rPr>
              <a:t>设备除了全款</a:t>
            </a:r>
            <a:r>
              <a:rPr sz="1600" spc="10" dirty="0">
                <a:solidFill>
                  <a:prstClr val="black"/>
                </a:solidFill>
                <a:latin typeface="微软雅黑" panose="020B0503020204020204" charset="-122"/>
                <a:cs typeface="微软雅黑" panose="020B0503020204020204" charset="-122"/>
              </a:rPr>
              <a:t>购</a:t>
            </a:r>
            <a:r>
              <a:rPr sz="1600" spc="25" dirty="0">
                <a:solidFill>
                  <a:prstClr val="black"/>
                </a:solidFill>
                <a:latin typeface="微软雅黑" panose="020B0503020204020204" charset="-122"/>
                <a:cs typeface="微软雅黑" panose="020B0503020204020204" charset="-122"/>
              </a:rPr>
              <a:t>买</a:t>
            </a:r>
            <a:r>
              <a:rPr sz="1600" dirty="0">
                <a:solidFill>
                  <a:prstClr val="black"/>
                </a:solidFill>
                <a:latin typeface="微软雅黑" panose="020B0503020204020204" charset="-122"/>
                <a:cs typeface="微软雅黑" panose="020B0503020204020204" charset="-122"/>
              </a:rPr>
              <a:t>，也会创新</a:t>
            </a:r>
            <a:r>
              <a:rPr sz="1600" spc="10" dirty="0">
                <a:solidFill>
                  <a:prstClr val="black"/>
                </a:solidFill>
                <a:latin typeface="微软雅黑" panose="020B0503020204020204" charset="-122"/>
                <a:cs typeface="微软雅黑" panose="020B0503020204020204" charset="-122"/>
              </a:rPr>
              <a:t>租</a:t>
            </a:r>
            <a:r>
              <a:rPr sz="1600" spc="5" dirty="0">
                <a:solidFill>
                  <a:prstClr val="black"/>
                </a:solidFill>
                <a:latin typeface="微软雅黑" panose="020B0503020204020204" charset="-122"/>
                <a:cs typeface="微软雅黑" panose="020B0503020204020204" charset="-122"/>
              </a:rPr>
              <a:t>赁</a:t>
            </a:r>
            <a:r>
              <a:rPr sz="1600" dirty="0">
                <a:solidFill>
                  <a:prstClr val="black"/>
                </a:solidFill>
                <a:latin typeface="微软雅黑" panose="020B0503020204020204" charset="-122"/>
                <a:cs typeface="微软雅黑" panose="020B0503020204020204" charset="-122"/>
              </a:rPr>
              <a:t>、贷款等不</a:t>
            </a:r>
            <a:r>
              <a:rPr sz="1600" spc="10" dirty="0">
                <a:solidFill>
                  <a:prstClr val="black"/>
                </a:solidFill>
                <a:latin typeface="微软雅黑" panose="020B0503020204020204" charset="-122"/>
                <a:cs typeface="微软雅黑" panose="020B0503020204020204" charset="-122"/>
              </a:rPr>
              <a:t>同</a:t>
            </a:r>
            <a:r>
              <a:rPr sz="1600" dirty="0">
                <a:solidFill>
                  <a:prstClr val="black"/>
                </a:solidFill>
                <a:latin typeface="微软雅黑" panose="020B0503020204020204" charset="-122"/>
                <a:cs typeface="微软雅黑" panose="020B0503020204020204" charset="-122"/>
              </a:rPr>
              <a:t>的销</a:t>
            </a:r>
            <a:r>
              <a:rPr sz="1600" spc="-5" dirty="0">
                <a:solidFill>
                  <a:prstClr val="black"/>
                </a:solidFill>
                <a:latin typeface="微软雅黑" panose="020B0503020204020204" charset="-122"/>
                <a:cs typeface="微软雅黑" panose="020B0503020204020204" charset="-122"/>
              </a:rPr>
              <a:t>售</a:t>
            </a:r>
            <a:endParaRPr sz="1600">
              <a:solidFill>
                <a:prstClr val="black"/>
              </a:solidFill>
              <a:latin typeface="微软雅黑" panose="020B0503020204020204" charset="-122"/>
              <a:cs typeface="微软雅黑" panose="020B0503020204020204" charset="-122"/>
            </a:endParaRPr>
          </a:p>
          <a:p>
            <a:pPr marL="12700" algn="just">
              <a:spcBef>
                <a:spcPts val="955"/>
              </a:spcBef>
            </a:pPr>
            <a:r>
              <a:rPr sz="1600" dirty="0">
                <a:solidFill>
                  <a:prstClr val="black"/>
                </a:solidFill>
                <a:latin typeface="微软雅黑" panose="020B0503020204020204" charset="-122"/>
                <a:cs typeface="微软雅黑" panose="020B0503020204020204" charset="-122"/>
              </a:rPr>
              <a:t>形</a:t>
            </a:r>
            <a:r>
              <a:rPr sz="1600" spc="5" dirty="0">
                <a:solidFill>
                  <a:prstClr val="black"/>
                </a:solidFill>
                <a:latin typeface="微软雅黑" panose="020B0503020204020204" charset="-122"/>
                <a:cs typeface="微软雅黑" panose="020B0503020204020204" charset="-122"/>
              </a:rPr>
              <a:t>式，</a:t>
            </a:r>
            <a:r>
              <a:rPr sz="1600" dirty="0">
                <a:solidFill>
                  <a:prstClr val="black"/>
                </a:solidFill>
                <a:latin typeface="微软雅黑" panose="020B0503020204020204" charset="-122"/>
                <a:cs typeface="微软雅黑" panose="020B0503020204020204" charset="-122"/>
              </a:rPr>
              <a:t>解锁机</a:t>
            </a:r>
            <a:r>
              <a:rPr sz="1600" spc="15" dirty="0">
                <a:solidFill>
                  <a:prstClr val="black"/>
                </a:solidFill>
                <a:latin typeface="微软雅黑" panose="020B0503020204020204" charset="-122"/>
                <a:cs typeface="微软雅黑" panose="020B0503020204020204" charset="-122"/>
              </a:rPr>
              <a:t>就</a:t>
            </a:r>
            <a:r>
              <a:rPr sz="1600" dirty="0">
                <a:solidFill>
                  <a:prstClr val="black"/>
                </a:solidFill>
                <a:latin typeface="微软雅黑" panose="020B0503020204020204" charset="-122"/>
                <a:cs typeface="微软雅黑" panose="020B0503020204020204" charset="-122"/>
              </a:rPr>
              <a:t>可以有效的保</a:t>
            </a:r>
            <a:r>
              <a:rPr sz="1600" spc="15" dirty="0">
                <a:solidFill>
                  <a:prstClr val="black"/>
                </a:solidFill>
                <a:latin typeface="微软雅黑" panose="020B0503020204020204" charset="-122"/>
                <a:cs typeface="微软雅黑" panose="020B0503020204020204" charset="-122"/>
              </a:rPr>
              <a:t>障</a:t>
            </a:r>
            <a:r>
              <a:rPr sz="1600" dirty="0">
                <a:solidFill>
                  <a:prstClr val="black"/>
                </a:solidFill>
                <a:latin typeface="微软雅黑" panose="020B0503020204020204" charset="-122"/>
                <a:cs typeface="微软雅黑" panose="020B0503020204020204" charset="-122"/>
              </a:rPr>
              <a:t>卖家或租赁方</a:t>
            </a:r>
            <a:r>
              <a:rPr sz="1600" spc="1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权</a:t>
            </a:r>
            <a:r>
              <a:rPr sz="1600" spc="45" dirty="0">
                <a:solidFill>
                  <a:prstClr val="black"/>
                </a:solidFill>
                <a:latin typeface="微软雅黑" panose="020B0503020204020204" charset="-122"/>
                <a:cs typeface="微软雅黑" panose="020B0503020204020204" charset="-122"/>
              </a:rPr>
              <a:t>益</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配合设</a:t>
            </a:r>
            <a:r>
              <a:rPr sz="1600" spc="15"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工况的实时监</a:t>
            </a:r>
            <a:r>
              <a:rPr sz="1600" spc="35" dirty="0">
                <a:solidFill>
                  <a:prstClr val="black"/>
                </a:solidFill>
                <a:latin typeface="微软雅黑" panose="020B0503020204020204" charset="-122"/>
                <a:cs typeface="微软雅黑" panose="020B0503020204020204" charset="-122"/>
              </a:rPr>
              <a:t>控</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一旦出现异</a:t>
            </a:r>
            <a:r>
              <a:rPr sz="1600" spc="15" dirty="0">
                <a:solidFill>
                  <a:prstClr val="black"/>
                </a:solidFill>
                <a:latin typeface="微软雅黑" panose="020B0503020204020204" charset="-122"/>
                <a:cs typeface="微软雅黑" panose="020B0503020204020204" charset="-122"/>
              </a:rPr>
              <a:t>常</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如还</a:t>
            </a:r>
            <a:endParaRPr sz="1600">
              <a:solidFill>
                <a:prstClr val="black"/>
              </a:solidFill>
              <a:latin typeface="微软雅黑" panose="020B0503020204020204" charset="-122"/>
              <a:cs typeface="微软雅黑" panose="020B0503020204020204" charset="-122"/>
            </a:endParaRPr>
          </a:p>
          <a:p>
            <a:pPr marL="12700" marR="8255" algn="just">
              <a:lnSpc>
                <a:spcPct val="150000"/>
              </a:lnSpc>
            </a:pPr>
            <a:r>
              <a:rPr sz="1600" spc="5" dirty="0">
                <a:solidFill>
                  <a:prstClr val="black"/>
                </a:solidFill>
                <a:latin typeface="微软雅黑" panose="020B0503020204020204" charset="-122"/>
                <a:cs typeface="微软雅黑" panose="020B0503020204020204" charset="-122"/>
              </a:rPr>
              <a:t>款逾期或租赁</a:t>
            </a:r>
            <a:r>
              <a:rPr sz="1600" spc="15" dirty="0">
                <a:solidFill>
                  <a:prstClr val="black"/>
                </a:solidFill>
                <a:latin typeface="微软雅黑" panose="020B0503020204020204" charset="-122"/>
                <a:cs typeface="微软雅黑" panose="020B0503020204020204" charset="-122"/>
              </a:rPr>
              <a:t>超</a:t>
            </a:r>
            <a:r>
              <a:rPr sz="1600" spc="10" dirty="0">
                <a:solidFill>
                  <a:prstClr val="black"/>
                </a:solidFill>
                <a:latin typeface="微软雅黑" panose="020B0503020204020204" charset="-122"/>
                <a:cs typeface="微软雅黑" panose="020B0503020204020204" charset="-122"/>
              </a:rPr>
              <a:t>期</a:t>
            </a:r>
            <a:r>
              <a:rPr sz="1600" spc="5" dirty="0">
                <a:solidFill>
                  <a:prstClr val="black"/>
                </a:solidFill>
                <a:latin typeface="微软雅黑" panose="020B0503020204020204" charset="-122"/>
                <a:cs typeface="微软雅黑" panose="020B0503020204020204" charset="-122"/>
              </a:rPr>
              <a:t>，设备的所</a:t>
            </a:r>
            <a:r>
              <a:rPr sz="1600" spc="20" dirty="0">
                <a:solidFill>
                  <a:prstClr val="black"/>
                </a:solidFill>
                <a:latin typeface="微软雅黑" panose="020B0503020204020204" charset="-122"/>
                <a:cs typeface="微软雅黑" panose="020B0503020204020204" charset="-122"/>
              </a:rPr>
              <a:t>有</a:t>
            </a:r>
            <a:r>
              <a:rPr sz="1600" spc="5" dirty="0">
                <a:solidFill>
                  <a:prstClr val="black"/>
                </a:solidFill>
                <a:latin typeface="微软雅黑" panose="020B0503020204020204" charset="-122"/>
                <a:cs typeface="微软雅黑" panose="020B0503020204020204" charset="-122"/>
              </a:rPr>
              <a:t>方就可以远程</a:t>
            </a:r>
            <a:r>
              <a:rPr sz="1600" spc="20" dirty="0">
                <a:solidFill>
                  <a:prstClr val="black"/>
                </a:solidFill>
                <a:latin typeface="微软雅黑" panose="020B0503020204020204" charset="-122"/>
                <a:cs typeface="微软雅黑" panose="020B0503020204020204" charset="-122"/>
              </a:rPr>
              <a:t>锁</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，暂停使用</a:t>
            </a:r>
            <a:r>
              <a:rPr sz="1600" spc="15" dirty="0">
                <a:solidFill>
                  <a:prstClr val="black"/>
                </a:solidFill>
                <a:latin typeface="微软雅黑" panose="020B0503020204020204" charset="-122"/>
                <a:cs typeface="微软雅黑" panose="020B0503020204020204" charset="-122"/>
              </a:rPr>
              <a:t>方</a:t>
            </a:r>
            <a:r>
              <a:rPr sz="1600" spc="5" dirty="0">
                <a:solidFill>
                  <a:prstClr val="black"/>
                </a:solidFill>
                <a:latin typeface="微软雅黑" panose="020B0503020204020204" charset="-122"/>
                <a:cs typeface="微软雅黑" panose="020B0503020204020204" charset="-122"/>
              </a:rPr>
              <a:t>的使用权</a:t>
            </a:r>
            <a:r>
              <a:rPr sz="1600" spc="15" dirty="0">
                <a:solidFill>
                  <a:prstClr val="black"/>
                </a:solidFill>
                <a:latin typeface="微软雅黑" panose="020B0503020204020204" charset="-122"/>
                <a:cs typeface="微软雅黑" panose="020B0503020204020204" charset="-122"/>
              </a:rPr>
              <a:t>利</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实际的应用</a:t>
            </a:r>
            <a:r>
              <a:rPr sz="1600" spc="1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通</a:t>
            </a:r>
            <a:r>
              <a:rPr sz="1600" spc="15" dirty="0">
                <a:solidFill>
                  <a:prstClr val="black"/>
                </a:solidFill>
                <a:latin typeface="微软雅黑" panose="020B0503020204020204" charset="-122"/>
                <a:cs typeface="微软雅黑" panose="020B0503020204020204" charset="-122"/>
              </a:rPr>
              <a:t>常</a:t>
            </a:r>
            <a:r>
              <a:rPr sz="1600" spc="-5" dirty="0">
                <a:solidFill>
                  <a:prstClr val="black"/>
                </a:solidFill>
                <a:latin typeface="微软雅黑" panose="020B0503020204020204" charset="-122"/>
                <a:cs typeface="微软雅黑" panose="020B0503020204020204" charset="-122"/>
              </a:rPr>
              <a:t>还 </a:t>
            </a:r>
            <a:r>
              <a:rPr sz="1600" dirty="0">
                <a:solidFill>
                  <a:prstClr val="black"/>
                </a:solidFill>
                <a:latin typeface="微软雅黑" panose="020B0503020204020204" charset="-122"/>
                <a:cs typeface="微软雅黑" panose="020B0503020204020204" charset="-122"/>
              </a:rPr>
              <a:t>会分不同的等</a:t>
            </a:r>
            <a:r>
              <a:rPr sz="1600" spc="10" dirty="0">
                <a:solidFill>
                  <a:prstClr val="black"/>
                </a:solidFill>
                <a:latin typeface="微软雅黑" panose="020B0503020204020204" charset="-122"/>
                <a:cs typeface="微软雅黑" panose="020B0503020204020204" charset="-122"/>
              </a:rPr>
              <a:t>级</a:t>
            </a:r>
            <a:r>
              <a:rPr sz="1600" dirty="0">
                <a:solidFill>
                  <a:prstClr val="black"/>
                </a:solidFill>
                <a:latin typeface="微软雅黑" panose="020B0503020204020204" charset="-122"/>
                <a:cs typeface="微软雅黑" panose="020B0503020204020204" charset="-122"/>
              </a:rPr>
              <a:t>，从限制设备</a:t>
            </a:r>
            <a:r>
              <a:rPr sz="1600" spc="10" dirty="0">
                <a:solidFill>
                  <a:prstClr val="black"/>
                </a:solidFill>
                <a:latin typeface="微软雅黑" panose="020B0503020204020204" charset="-122"/>
                <a:cs typeface="微软雅黑" panose="020B0503020204020204" charset="-122"/>
              </a:rPr>
              <a:t>运</a:t>
            </a:r>
            <a:r>
              <a:rPr sz="1600" dirty="0">
                <a:solidFill>
                  <a:prstClr val="black"/>
                </a:solidFill>
                <a:latin typeface="微软雅黑" panose="020B0503020204020204" charset="-122"/>
                <a:cs typeface="微软雅黑" panose="020B0503020204020204" charset="-122"/>
              </a:rPr>
              <a:t>动速度的提醒</a:t>
            </a:r>
            <a:r>
              <a:rPr sz="1600" spc="10" dirty="0">
                <a:solidFill>
                  <a:prstClr val="black"/>
                </a:solidFill>
                <a:latin typeface="微软雅黑" panose="020B0503020204020204" charset="-122"/>
                <a:cs typeface="微软雅黑" panose="020B0503020204020204" charset="-122"/>
              </a:rPr>
              <a:t>到</a:t>
            </a:r>
            <a:r>
              <a:rPr sz="1600" dirty="0">
                <a:solidFill>
                  <a:prstClr val="black"/>
                </a:solidFill>
                <a:latin typeface="微软雅黑" panose="020B0503020204020204" charset="-122"/>
                <a:cs typeface="微软雅黑" panose="020B0503020204020204" charset="-122"/>
              </a:rPr>
              <a:t>完全停</a:t>
            </a:r>
            <a:r>
              <a:rPr sz="1600" spc="25" dirty="0">
                <a:solidFill>
                  <a:prstClr val="black"/>
                </a:solidFill>
                <a:latin typeface="微软雅黑" panose="020B0503020204020204" charset="-122"/>
                <a:cs typeface="微软雅黑" panose="020B0503020204020204" charset="-122"/>
              </a:rPr>
              <a:t>机</a:t>
            </a:r>
            <a:r>
              <a:rPr sz="1600" dirty="0">
                <a:solidFill>
                  <a:prstClr val="black"/>
                </a:solidFill>
                <a:latin typeface="微软雅黑" panose="020B0503020204020204" charset="-122"/>
                <a:cs typeface="微软雅黑" panose="020B0503020204020204" charset="-122"/>
              </a:rPr>
              <a:t>。根</a:t>
            </a:r>
            <a:r>
              <a:rPr sz="1600" spc="10" dirty="0">
                <a:solidFill>
                  <a:prstClr val="black"/>
                </a:solidFill>
                <a:latin typeface="微软雅黑" panose="020B0503020204020204" charset="-122"/>
                <a:cs typeface="微软雅黑" panose="020B0503020204020204" charset="-122"/>
              </a:rPr>
              <a:t>云</a:t>
            </a:r>
            <a:r>
              <a:rPr sz="1600" dirty="0">
                <a:solidFill>
                  <a:prstClr val="black"/>
                </a:solidFill>
                <a:latin typeface="微软雅黑" panose="020B0503020204020204" charset="-122"/>
                <a:cs typeface="微软雅黑" panose="020B0503020204020204" charset="-122"/>
              </a:rPr>
              <a:t>工业互联网平</a:t>
            </a:r>
            <a:r>
              <a:rPr sz="1600" spc="10" dirty="0">
                <a:solidFill>
                  <a:prstClr val="black"/>
                </a:solidFill>
                <a:latin typeface="微软雅黑" panose="020B0503020204020204" charset="-122"/>
                <a:cs typeface="微软雅黑" panose="020B0503020204020204" charset="-122"/>
              </a:rPr>
              <a:t>台</a:t>
            </a:r>
            <a:r>
              <a:rPr sz="1600" dirty="0">
                <a:solidFill>
                  <a:prstClr val="black"/>
                </a:solidFill>
                <a:latin typeface="微软雅黑" panose="020B0503020204020204" charset="-122"/>
                <a:cs typeface="微软雅黑" panose="020B0503020204020204" charset="-122"/>
              </a:rPr>
              <a:t>在服务电动车</a:t>
            </a:r>
            <a:r>
              <a:rPr sz="1600" spc="10" dirty="0">
                <a:solidFill>
                  <a:prstClr val="black"/>
                </a:solidFill>
                <a:latin typeface="微软雅黑" panose="020B0503020204020204" charset="-122"/>
                <a:cs typeface="微软雅黑" panose="020B0503020204020204" charset="-122"/>
              </a:rPr>
              <a:t>行</a:t>
            </a:r>
            <a:r>
              <a:rPr sz="1600" dirty="0">
                <a:solidFill>
                  <a:prstClr val="black"/>
                </a:solidFill>
                <a:latin typeface="微软雅黑" panose="020B0503020204020204" charset="-122"/>
                <a:cs typeface="微软雅黑" panose="020B0503020204020204" charset="-122"/>
              </a:rPr>
              <a:t>业</a:t>
            </a:r>
            <a:r>
              <a:rPr sz="1600" spc="3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 通过解锁机对车辆的防盗也起到了</a:t>
            </a:r>
            <a:r>
              <a:rPr sz="1600" dirty="0">
                <a:solidFill>
                  <a:prstClr val="black"/>
                </a:solidFill>
                <a:latin typeface="微软雅黑" panose="020B0503020204020204" charset="-122"/>
                <a:cs typeface="微软雅黑" panose="020B0503020204020204" charset="-122"/>
              </a:rPr>
              <a:t>有</a:t>
            </a:r>
            <a:r>
              <a:rPr sz="1600" spc="-5" dirty="0">
                <a:solidFill>
                  <a:prstClr val="black"/>
                </a:solidFill>
                <a:latin typeface="微软雅黑" panose="020B0503020204020204" charset="-122"/>
                <a:cs typeface="微软雅黑" panose="020B0503020204020204" charset="-122"/>
              </a:rPr>
              <a:t>效作</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252340" y="1017270"/>
            <a:ext cx="36874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常见的工业设备指令</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32495" y="2633852"/>
            <a:ext cx="3341370" cy="2952115"/>
          </a:xfrm>
          <a:prstGeom prst="rect">
            <a:avLst/>
          </a:prstGeom>
        </p:spPr>
        <p:txBody>
          <a:bodyPr vert="horz" wrap="square" lIns="0" tIns="121920" rIns="0" bIns="0" rtlCol="0">
            <a:spAutoFit/>
          </a:bodyPr>
          <a:lstStyle/>
          <a:p>
            <a:pPr marL="12700" algn="just">
              <a:lnSpc>
                <a:spcPct val="100000"/>
              </a:lnSpc>
              <a:spcBef>
                <a:spcPts val="960"/>
              </a:spcBef>
            </a:pPr>
            <a:r>
              <a:rPr sz="1600" b="1" spc="75" dirty="0">
                <a:latin typeface="微软雅黑" panose="020B0503020204020204" charset="-122"/>
                <a:cs typeface="微软雅黑" panose="020B0503020204020204" charset="-122"/>
              </a:rPr>
              <a:t>c）关</a:t>
            </a:r>
            <a:r>
              <a:rPr sz="1600" b="1" spc="80" dirty="0">
                <a:latin typeface="微软雅黑" panose="020B0503020204020204" charset="-122"/>
                <a:cs typeface="微软雅黑" panose="020B0503020204020204" charset="-122"/>
              </a:rPr>
              <a:t>键</a:t>
            </a:r>
            <a:r>
              <a:rPr sz="1600" b="1" spc="75" dirty="0">
                <a:latin typeface="微软雅黑" panose="020B0503020204020204" charset="-122"/>
                <a:cs typeface="微软雅黑" panose="020B0503020204020204" charset="-122"/>
              </a:rPr>
              <a:t>指</a:t>
            </a:r>
            <a:r>
              <a:rPr sz="1600" b="1" spc="85" dirty="0">
                <a:latin typeface="微软雅黑" panose="020B0503020204020204" charset="-122"/>
                <a:cs typeface="微软雅黑" panose="020B0503020204020204" charset="-122"/>
              </a:rPr>
              <a:t>标</a:t>
            </a:r>
            <a:r>
              <a:rPr sz="1600" b="1" spc="80" dirty="0">
                <a:latin typeface="微软雅黑" panose="020B0503020204020204" charset="-122"/>
                <a:cs typeface="微软雅黑" panose="020B0503020204020204" charset="-122"/>
              </a:rPr>
              <a:t>监</a:t>
            </a:r>
            <a:r>
              <a:rPr sz="1600" b="1" spc="75" dirty="0">
                <a:latin typeface="微软雅黑" panose="020B0503020204020204" charset="-122"/>
                <a:cs typeface="微软雅黑" panose="020B0503020204020204" charset="-122"/>
              </a:rPr>
              <a:t>控和</a:t>
            </a:r>
            <a:r>
              <a:rPr sz="1600" b="1" spc="80" dirty="0">
                <a:latin typeface="微软雅黑" panose="020B0503020204020204" charset="-122"/>
                <a:cs typeface="微软雅黑" panose="020B0503020204020204" charset="-122"/>
              </a:rPr>
              <a:t>过</a:t>
            </a:r>
            <a:r>
              <a:rPr sz="1600" b="1" spc="75" dirty="0">
                <a:latin typeface="微软雅黑" panose="020B0503020204020204" charset="-122"/>
                <a:cs typeface="微软雅黑" panose="020B0503020204020204" charset="-122"/>
              </a:rPr>
              <a:t>程</a:t>
            </a:r>
            <a:r>
              <a:rPr sz="1600" b="1" spc="80" dirty="0">
                <a:latin typeface="微软雅黑" panose="020B0503020204020204" charset="-122"/>
                <a:cs typeface="微软雅黑" panose="020B0503020204020204" charset="-122"/>
              </a:rPr>
              <a:t>能</a:t>
            </a:r>
            <a:r>
              <a:rPr sz="1600" b="1" spc="75" dirty="0">
                <a:latin typeface="微软雅黑" panose="020B0503020204020204" charset="-122"/>
                <a:cs typeface="微软雅黑" panose="020B0503020204020204" charset="-122"/>
              </a:rPr>
              <a:t>力</a:t>
            </a:r>
            <a:r>
              <a:rPr sz="1600" b="1" spc="80" dirty="0">
                <a:latin typeface="微软雅黑" panose="020B0503020204020204" charset="-122"/>
                <a:cs typeface="微软雅黑" panose="020B0503020204020204" charset="-122"/>
              </a:rPr>
              <a:t>评</a:t>
            </a:r>
            <a:r>
              <a:rPr sz="1600" b="1" spc="85" dirty="0">
                <a:latin typeface="微软雅黑" panose="020B0503020204020204" charset="-122"/>
                <a:cs typeface="微软雅黑" panose="020B0503020204020204" charset="-122"/>
              </a:rPr>
              <a:t>估</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12700" algn="just">
              <a:lnSpc>
                <a:spcPct val="100000"/>
              </a:lnSpc>
              <a:spcBef>
                <a:spcPts val="960"/>
              </a:spcBef>
            </a:pPr>
            <a:r>
              <a:rPr sz="1600" spc="25" dirty="0">
                <a:latin typeface="微软雅黑" panose="020B0503020204020204" charset="-122"/>
                <a:cs typeface="微软雅黑" panose="020B0503020204020204" charset="-122"/>
              </a:rPr>
              <a:t>通过采集生产</a:t>
            </a:r>
            <a:r>
              <a:rPr sz="1600" spc="30" dirty="0">
                <a:latin typeface="微软雅黑" panose="020B0503020204020204" charset="-122"/>
                <a:cs typeface="微软雅黑" panose="020B0503020204020204" charset="-122"/>
              </a:rPr>
              <a:t>线</a:t>
            </a:r>
            <a:r>
              <a:rPr sz="1600" spc="25" dirty="0">
                <a:latin typeface="微软雅黑" panose="020B0503020204020204" charset="-122"/>
                <a:cs typeface="微软雅黑" panose="020B0503020204020204" charset="-122"/>
              </a:rPr>
              <a:t>上的各种生产</a:t>
            </a:r>
            <a:r>
              <a:rPr sz="1600" spc="30" dirty="0">
                <a:latin typeface="微软雅黑" panose="020B0503020204020204" charset="-122"/>
                <a:cs typeface="微软雅黑" panose="020B0503020204020204" charset="-122"/>
              </a:rPr>
              <a:t>设</a:t>
            </a:r>
            <a:r>
              <a:rPr sz="1600" spc="25" dirty="0">
                <a:latin typeface="微软雅黑" panose="020B0503020204020204" charset="-122"/>
                <a:cs typeface="微软雅黑" panose="020B0503020204020204" charset="-122"/>
              </a:rPr>
              <a:t>备</a:t>
            </a:r>
            <a:r>
              <a:rPr sz="1600" spc="-5" dirty="0">
                <a:latin typeface="微软雅黑" panose="020B0503020204020204" charset="-122"/>
                <a:cs typeface="微软雅黑" panose="020B0503020204020204" charset="-122"/>
              </a:rPr>
              <a:t>的</a:t>
            </a:r>
            <a:endParaRPr sz="1600">
              <a:latin typeface="微软雅黑" panose="020B0503020204020204" charset="-122"/>
              <a:cs typeface="微软雅黑" panose="020B0503020204020204" charset="-122"/>
            </a:endParaRPr>
          </a:p>
          <a:p>
            <a:pPr marL="12700" marR="5080" algn="just">
              <a:lnSpc>
                <a:spcPct val="150000"/>
              </a:lnSpc>
            </a:pPr>
            <a:r>
              <a:rPr sz="1600" spc="25" dirty="0">
                <a:latin typeface="微软雅黑" panose="020B0503020204020204" charset="-122"/>
                <a:cs typeface="微软雅黑" panose="020B0503020204020204" charset="-122"/>
              </a:rPr>
              <a:t>实时运行数据</a:t>
            </a:r>
            <a:r>
              <a:rPr sz="1600" spc="35" dirty="0">
                <a:latin typeface="微软雅黑" panose="020B0503020204020204" charset="-122"/>
                <a:cs typeface="微软雅黑" panose="020B0503020204020204" charset="-122"/>
              </a:rPr>
              <a:t>，</a:t>
            </a:r>
            <a:r>
              <a:rPr sz="1600" spc="25" dirty="0">
                <a:latin typeface="微软雅黑" panose="020B0503020204020204" charset="-122"/>
                <a:cs typeface="微软雅黑" panose="020B0503020204020204" charset="-122"/>
              </a:rPr>
              <a:t>实现全部生产</a:t>
            </a:r>
            <a:r>
              <a:rPr sz="1600" spc="35" dirty="0">
                <a:latin typeface="微软雅黑" panose="020B0503020204020204" charset="-122"/>
                <a:cs typeface="微软雅黑" panose="020B0503020204020204" charset="-122"/>
              </a:rPr>
              <a:t>过</a:t>
            </a:r>
            <a:r>
              <a:rPr sz="1600" spc="25" dirty="0">
                <a:latin typeface="微软雅黑" panose="020B0503020204020204" charset="-122"/>
                <a:cs typeface="微软雅黑" panose="020B0503020204020204" charset="-122"/>
              </a:rPr>
              <a:t>程</a:t>
            </a:r>
            <a:r>
              <a:rPr sz="1600" spc="-5" dirty="0">
                <a:latin typeface="微软雅黑" panose="020B0503020204020204" charset="-122"/>
                <a:cs typeface="微软雅黑" panose="020B0503020204020204" charset="-122"/>
              </a:rPr>
              <a:t>的 </a:t>
            </a:r>
            <a:r>
              <a:rPr sz="1600" spc="25" dirty="0">
                <a:latin typeface="微软雅黑" panose="020B0503020204020204" charset="-122"/>
                <a:cs typeface="微软雅黑" panose="020B0503020204020204" charset="-122"/>
              </a:rPr>
              <a:t>可视化监控，</a:t>
            </a:r>
            <a:r>
              <a:rPr sz="1600" spc="35" dirty="0">
                <a:latin typeface="微软雅黑" panose="020B0503020204020204" charset="-122"/>
                <a:cs typeface="微软雅黑" panose="020B0503020204020204" charset="-122"/>
              </a:rPr>
              <a:t>并</a:t>
            </a:r>
            <a:r>
              <a:rPr sz="1600" spc="25" dirty="0">
                <a:latin typeface="微软雅黑" panose="020B0503020204020204" charset="-122"/>
                <a:cs typeface="微软雅黑" panose="020B0503020204020204" charset="-122"/>
              </a:rPr>
              <a:t>且通过经验或</a:t>
            </a:r>
            <a:r>
              <a:rPr sz="1600" spc="35" dirty="0">
                <a:latin typeface="微软雅黑" panose="020B0503020204020204" charset="-122"/>
                <a:cs typeface="微软雅黑" panose="020B0503020204020204" charset="-122"/>
              </a:rPr>
              <a:t>机</a:t>
            </a:r>
            <a:r>
              <a:rPr sz="1600" spc="25" dirty="0">
                <a:latin typeface="微软雅黑" panose="020B0503020204020204" charset="-122"/>
                <a:cs typeface="微软雅黑" panose="020B0503020204020204" charset="-122"/>
              </a:rPr>
              <a:t>器</a:t>
            </a:r>
            <a:r>
              <a:rPr sz="1600" spc="-5" dirty="0">
                <a:latin typeface="微软雅黑" panose="020B0503020204020204" charset="-122"/>
                <a:cs typeface="微软雅黑" panose="020B0503020204020204" charset="-122"/>
              </a:rPr>
              <a:t>学 </a:t>
            </a:r>
            <a:r>
              <a:rPr sz="1600" spc="25" dirty="0">
                <a:latin typeface="微软雅黑" panose="020B0503020204020204" charset="-122"/>
                <a:cs typeface="微软雅黑" panose="020B0503020204020204" charset="-122"/>
              </a:rPr>
              <a:t>习建立关键设</a:t>
            </a:r>
            <a:r>
              <a:rPr sz="1600" spc="30" dirty="0">
                <a:latin typeface="微软雅黑" panose="020B0503020204020204" charset="-122"/>
                <a:cs typeface="微软雅黑" panose="020B0503020204020204" charset="-122"/>
              </a:rPr>
              <a:t>备</a:t>
            </a:r>
            <a:r>
              <a:rPr sz="1600" spc="25" dirty="0">
                <a:latin typeface="微软雅黑" panose="020B0503020204020204" charset="-122"/>
                <a:cs typeface="微软雅黑" panose="020B0503020204020204" charset="-122"/>
              </a:rPr>
              <a:t>参</a:t>
            </a:r>
            <a:r>
              <a:rPr sz="1600" spc="45" dirty="0">
                <a:latin typeface="微软雅黑" panose="020B0503020204020204" charset="-122"/>
                <a:cs typeface="微软雅黑" panose="020B0503020204020204" charset="-122"/>
              </a:rPr>
              <a:t>数</a:t>
            </a:r>
            <a:r>
              <a:rPr sz="1600" spc="25" dirty="0">
                <a:latin typeface="微软雅黑" panose="020B0503020204020204" charset="-122"/>
                <a:cs typeface="微软雅黑" panose="020B0503020204020204" charset="-122"/>
              </a:rPr>
              <a:t>、检验指</a:t>
            </a:r>
            <a:r>
              <a:rPr sz="1600" spc="30" dirty="0">
                <a:latin typeface="微软雅黑" panose="020B0503020204020204" charset="-122"/>
                <a:cs typeface="微软雅黑" panose="020B0503020204020204" charset="-122"/>
              </a:rPr>
              <a:t>标</a:t>
            </a:r>
            <a:r>
              <a:rPr sz="1600" spc="2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监 </a:t>
            </a:r>
            <a:r>
              <a:rPr sz="1600" spc="25" dirty="0">
                <a:latin typeface="微软雅黑" panose="020B0503020204020204" charset="-122"/>
                <a:cs typeface="微软雅黑" panose="020B0503020204020204" charset="-122"/>
              </a:rPr>
              <a:t>控策略，对出</a:t>
            </a:r>
            <a:r>
              <a:rPr sz="1600" spc="35" dirty="0">
                <a:latin typeface="微软雅黑" panose="020B0503020204020204" charset="-122"/>
                <a:cs typeface="微软雅黑" panose="020B0503020204020204" charset="-122"/>
              </a:rPr>
              <a:t>现</a:t>
            </a:r>
            <a:r>
              <a:rPr sz="1600" spc="25" dirty="0">
                <a:latin typeface="微软雅黑" panose="020B0503020204020204" charset="-122"/>
                <a:cs typeface="微软雅黑" panose="020B0503020204020204" charset="-122"/>
              </a:rPr>
              <a:t>违背策略的异</a:t>
            </a:r>
            <a:r>
              <a:rPr sz="1600" spc="35" dirty="0">
                <a:latin typeface="微软雅黑" panose="020B0503020204020204" charset="-122"/>
                <a:cs typeface="微软雅黑" panose="020B0503020204020204" charset="-122"/>
              </a:rPr>
              <a:t>常</a:t>
            </a:r>
            <a:r>
              <a:rPr sz="1600" spc="25" dirty="0">
                <a:latin typeface="微软雅黑" panose="020B0503020204020204" charset="-122"/>
                <a:cs typeface="微软雅黑" panose="020B0503020204020204" charset="-122"/>
              </a:rPr>
              <a:t>情</a:t>
            </a:r>
            <a:r>
              <a:rPr sz="1600" spc="-5" dirty="0">
                <a:latin typeface="微软雅黑" panose="020B0503020204020204" charset="-122"/>
                <a:cs typeface="微软雅黑" panose="020B0503020204020204" charset="-122"/>
              </a:rPr>
              <a:t>况 </a:t>
            </a:r>
            <a:r>
              <a:rPr sz="1600" spc="25" dirty="0">
                <a:latin typeface="微软雅黑" panose="020B0503020204020204" charset="-122"/>
                <a:cs typeface="微软雅黑" panose="020B0503020204020204" charset="-122"/>
              </a:rPr>
              <a:t>进行及时处理</a:t>
            </a:r>
            <a:r>
              <a:rPr sz="1600" spc="35" dirty="0">
                <a:latin typeface="微软雅黑" panose="020B0503020204020204" charset="-122"/>
                <a:cs typeface="微软雅黑" panose="020B0503020204020204" charset="-122"/>
              </a:rPr>
              <a:t>和</a:t>
            </a:r>
            <a:r>
              <a:rPr sz="1600" spc="25" dirty="0">
                <a:latin typeface="微软雅黑" panose="020B0503020204020204" charset="-122"/>
                <a:cs typeface="微软雅黑" panose="020B0503020204020204" charset="-122"/>
              </a:rPr>
              <a:t>调</a:t>
            </a:r>
            <a:r>
              <a:rPr sz="1600" spc="35" dirty="0">
                <a:latin typeface="微软雅黑" panose="020B0503020204020204" charset="-122"/>
                <a:cs typeface="微软雅黑" panose="020B0503020204020204" charset="-122"/>
              </a:rPr>
              <a:t>整</a:t>
            </a:r>
            <a:r>
              <a:rPr sz="1600" spc="25" dirty="0">
                <a:latin typeface="微软雅黑" panose="020B0503020204020204" charset="-122"/>
                <a:cs typeface="微软雅黑" panose="020B0503020204020204" charset="-122"/>
              </a:rPr>
              <a:t>，实现稳</a:t>
            </a:r>
            <a:r>
              <a:rPr sz="1600" spc="35" dirty="0">
                <a:latin typeface="微软雅黑" panose="020B0503020204020204" charset="-122"/>
                <a:cs typeface="微软雅黑" panose="020B0503020204020204" charset="-122"/>
              </a:rPr>
              <a:t>定</a:t>
            </a:r>
            <a:r>
              <a:rPr sz="1600" spc="25" dirty="0">
                <a:latin typeface="微软雅黑" panose="020B0503020204020204" charset="-122"/>
                <a:cs typeface="微软雅黑" panose="020B0503020204020204" charset="-122"/>
              </a:rPr>
              <a:t>并</a:t>
            </a:r>
            <a:r>
              <a:rPr sz="1600" spc="-5" dirty="0">
                <a:latin typeface="微软雅黑" panose="020B0503020204020204" charset="-122"/>
                <a:cs typeface="微软雅黑" panose="020B0503020204020204" charset="-122"/>
              </a:rPr>
              <a:t>不 断得到优化的生产过程。</a:t>
            </a:r>
            <a:endParaRPr sz="1600">
              <a:latin typeface="微软雅黑" panose="020B0503020204020204" charset="-122"/>
              <a:cs typeface="微软雅黑" panose="020B0503020204020204" charset="-122"/>
            </a:endParaRPr>
          </a:p>
        </p:txBody>
      </p:sp>
      <p:sp>
        <p:nvSpPr>
          <p:cNvPr id="3" name="object 3"/>
          <p:cNvSpPr/>
          <p:nvPr/>
        </p:nvSpPr>
        <p:spPr>
          <a:xfrm>
            <a:off x="576072" y="2075688"/>
            <a:ext cx="7124700" cy="4133088"/>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title"/>
          </p:nvPr>
        </p:nvSpPr>
        <p:spPr>
          <a:xfrm>
            <a:off x="2950210" y="1174750"/>
            <a:ext cx="6574790"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-（2）</a:t>
            </a:r>
            <a:r>
              <a:rPr spc="-15" dirty="0"/>
              <a:t>智</a:t>
            </a:r>
            <a:r>
              <a:rPr dirty="0"/>
              <a:t>能制造</a:t>
            </a:r>
            <a:endParaRPr sz="3200"/>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627626" y="898652"/>
            <a:ext cx="294005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添加物模型指令</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445767" y="1504070"/>
            <a:ext cx="9503410" cy="757555"/>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a:t>
            </a:r>
            <a:r>
              <a:rPr sz="1600" b="1" dirty="0">
                <a:solidFill>
                  <a:prstClr val="black"/>
                </a:solidFill>
                <a:latin typeface="微软雅黑" panose="020B0503020204020204" charset="-122"/>
                <a:cs typeface="微软雅黑" panose="020B0503020204020204" charset="-122"/>
              </a:rPr>
              <a:t>步</a:t>
            </a:r>
            <a:r>
              <a:rPr sz="1600" b="1" spc="-5" dirty="0">
                <a:solidFill>
                  <a:prstClr val="black"/>
                </a:solidFill>
                <a:latin typeface="微软雅黑" panose="020B0503020204020204" charset="-122"/>
                <a:cs typeface="微软雅黑" panose="020B0503020204020204" charset="-122"/>
              </a:rPr>
              <a:t>骤1</a:t>
            </a:r>
            <a:r>
              <a:rPr sz="1600" b="1"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由</a:t>
            </a:r>
            <a:r>
              <a:rPr sz="1600" dirty="0">
                <a:solidFill>
                  <a:prstClr val="black"/>
                </a:solidFill>
                <a:latin typeface="微软雅黑" panose="020B0503020204020204" charset="-122"/>
                <a:cs typeface="微软雅黑" panose="020B0503020204020204" charset="-122"/>
              </a:rPr>
              <a:t>树</a:t>
            </a:r>
            <a:r>
              <a:rPr sz="1600" spc="-5" dirty="0">
                <a:solidFill>
                  <a:prstClr val="black"/>
                </a:solidFill>
                <a:latin typeface="微软雅黑" panose="020B0503020204020204" charset="-122"/>
                <a:cs typeface="微软雅黑" panose="020B0503020204020204" charset="-122"/>
              </a:rPr>
              <a:t>根教</a:t>
            </a:r>
            <a:r>
              <a:rPr sz="1600" dirty="0">
                <a:solidFill>
                  <a:prstClr val="black"/>
                </a:solidFill>
                <a:latin typeface="微软雅黑" panose="020B0503020204020204" charset="-122"/>
                <a:cs typeface="微软雅黑" panose="020B0503020204020204" charset="-122"/>
              </a:rPr>
              <a:t>育</a:t>
            </a:r>
            <a:r>
              <a:rPr sz="1600" spc="-5" dirty="0">
                <a:solidFill>
                  <a:prstClr val="black"/>
                </a:solidFill>
                <a:latin typeface="微软雅黑" panose="020B0503020204020204" charset="-122"/>
                <a:cs typeface="微软雅黑" panose="020B0503020204020204" charset="-122"/>
              </a:rPr>
              <a:t>平台</a:t>
            </a:r>
            <a:r>
              <a:rPr sz="1600" dirty="0">
                <a:solidFill>
                  <a:prstClr val="black"/>
                </a:solidFill>
                <a:latin typeface="微软雅黑" panose="020B0503020204020204" charset="-122"/>
                <a:cs typeface="微软雅黑" panose="020B0503020204020204" charset="-122"/>
              </a:rPr>
              <a:t>的任</a:t>
            </a:r>
            <a:r>
              <a:rPr sz="1600" spc="-5" dirty="0">
                <a:solidFill>
                  <a:prstClr val="black"/>
                </a:solidFill>
                <a:latin typeface="微软雅黑" panose="020B0503020204020204" charset="-122"/>
                <a:cs typeface="微软雅黑" panose="020B0503020204020204" charset="-122"/>
              </a:rPr>
              <a:t>一课</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卡</a:t>
            </a:r>
            <a:r>
              <a:rPr sz="1600" dirty="0">
                <a:solidFill>
                  <a:prstClr val="black"/>
                </a:solidFill>
                <a:latin typeface="微软雅黑" panose="020B0503020204020204" charset="-122"/>
                <a:cs typeface="微软雅黑" panose="020B0503020204020204" charset="-122"/>
              </a:rPr>
              <a:t>片，进</a:t>
            </a:r>
            <a:r>
              <a:rPr sz="1600" spc="-5" dirty="0">
                <a:solidFill>
                  <a:prstClr val="black"/>
                </a:solidFill>
                <a:latin typeface="微软雅黑" panose="020B0503020204020204" charset="-122"/>
                <a:cs typeface="微软雅黑" panose="020B0503020204020204" charset="-122"/>
              </a:rPr>
              <a:t>入“</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业数</a:t>
            </a:r>
            <a:r>
              <a:rPr sz="1600" dirty="0">
                <a:solidFill>
                  <a:prstClr val="black"/>
                </a:solidFill>
                <a:latin typeface="微软雅黑" panose="020B0503020204020204" charset="-122"/>
                <a:cs typeface="微软雅黑" panose="020B0503020204020204" charset="-122"/>
              </a:rPr>
              <a:t>字孪</a:t>
            </a:r>
            <a:r>
              <a:rPr sz="1600" spc="-5" dirty="0">
                <a:solidFill>
                  <a:prstClr val="black"/>
                </a:solidFill>
                <a:latin typeface="微软雅黑" panose="020B0503020204020204" charset="-122"/>
                <a:cs typeface="微软雅黑" panose="020B0503020204020204" charset="-122"/>
              </a:rPr>
              <a:t>生建模</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选择</a:t>
            </a:r>
            <a:r>
              <a:rPr sz="1600" spc="-5" dirty="0">
                <a:solidFill>
                  <a:prstClr val="black"/>
                </a:solidFill>
                <a:latin typeface="微软雅黑" panose="020B0503020204020204" charset="-122"/>
                <a:cs typeface="微软雅黑" panose="020B0503020204020204" charset="-122"/>
              </a:rPr>
              <a:t>左侧菜</a:t>
            </a:r>
            <a:r>
              <a:rPr sz="1600" dirty="0">
                <a:solidFill>
                  <a:prstClr val="black"/>
                </a:solidFill>
                <a:latin typeface="微软雅黑" panose="020B0503020204020204" charset="-122"/>
                <a:cs typeface="微软雅黑" panose="020B0503020204020204" charset="-122"/>
              </a:rPr>
              <a:t>单栏“物</a:t>
            </a:r>
            <a:r>
              <a:rPr sz="1600" spc="-5" dirty="0">
                <a:solidFill>
                  <a:prstClr val="black"/>
                </a:solidFill>
                <a:latin typeface="微软雅黑" panose="020B0503020204020204" charset="-122"/>
                <a:cs typeface="微软雅黑" panose="020B0503020204020204" charset="-122"/>
              </a:rPr>
              <a:t>模型”。 单击本项目任务一创建的“工业机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人模</a:t>
            </a:r>
            <a:r>
              <a:rPr sz="1600" spc="5" dirty="0">
                <a:solidFill>
                  <a:prstClr val="black"/>
                </a:solidFill>
                <a:latin typeface="微软雅黑" panose="020B0503020204020204" charset="-122"/>
                <a:cs typeface="微软雅黑" panose="020B0503020204020204" charset="-122"/>
              </a:rPr>
              <a:t>型</a:t>
            </a:r>
            <a:r>
              <a:rPr sz="1600" dirty="0">
                <a:solidFill>
                  <a:prstClr val="black"/>
                </a:solidFill>
                <a:cs typeface="Calibri" panose="020F0502020204030204"/>
              </a:rPr>
              <a:t>0</a:t>
            </a:r>
            <a:r>
              <a:rPr sz="1600" spc="-10" dirty="0">
                <a:solidFill>
                  <a:prstClr val="black"/>
                </a:solidFill>
                <a:cs typeface="Calibri" panose="020F0502020204030204"/>
              </a:rPr>
              <a:t>1</a:t>
            </a:r>
            <a:r>
              <a:rPr sz="1600" spc="-5" dirty="0">
                <a:solidFill>
                  <a:prstClr val="black"/>
                </a:solidFill>
                <a:cs typeface="Calibri" panose="020F0502020204030204"/>
              </a:rPr>
              <a:t>-</a:t>
            </a:r>
            <a:r>
              <a:rPr sz="1600" spc="-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查</a:t>
            </a:r>
            <a:r>
              <a:rPr sz="1600" spc="-5" dirty="0">
                <a:solidFill>
                  <a:prstClr val="black"/>
                </a:solidFill>
                <a:latin typeface="微软雅黑" panose="020B0503020204020204" charset="-122"/>
                <a:cs typeface="微软雅黑" panose="020B0503020204020204" charset="-122"/>
              </a:rPr>
              <a:t>看”</a:t>
            </a:r>
            <a:r>
              <a:rPr sz="1600"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入模</a:t>
            </a:r>
            <a:r>
              <a:rPr sz="16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信息</a:t>
            </a:r>
            <a:r>
              <a:rPr sz="1600" spc="5"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020824" y="2461259"/>
            <a:ext cx="8150352" cy="40538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019300" y="2459735"/>
            <a:ext cx="8153400" cy="4057015"/>
          </a:xfrm>
          <a:custGeom>
            <a:avLst/>
            <a:gdLst/>
            <a:ahLst/>
            <a:cxnLst/>
            <a:rect l="l" t="t" r="r" b="b"/>
            <a:pathLst>
              <a:path w="8153400" h="4057015">
                <a:moveTo>
                  <a:pt x="0" y="4056888"/>
                </a:moveTo>
                <a:lnTo>
                  <a:pt x="8153400" y="4056888"/>
                </a:lnTo>
                <a:lnTo>
                  <a:pt x="8153400" y="0"/>
                </a:lnTo>
                <a:lnTo>
                  <a:pt x="0" y="0"/>
                </a:lnTo>
                <a:lnTo>
                  <a:pt x="0" y="405688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907539" y="1827021"/>
            <a:ext cx="83972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进入模型信息页后，单击“修改模型”按钮，物模型切换为编辑状态。</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828800" y="2415539"/>
            <a:ext cx="8534400" cy="39243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827276" y="2414016"/>
            <a:ext cx="8537575" cy="3927475"/>
          </a:xfrm>
          <a:custGeom>
            <a:avLst/>
            <a:gdLst/>
            <a:ahLst/>
            <a:cxnLst/>
            <a:rect l="l" t="t" r="r" b="b"/>
            <a:pathLst>
              <a:path w="8537575" h="3927475">
                <a:moveTo>
                  <a:pt x="0" y="3927348"/>
                </a:moveTo>
                <a:lnTo>
                  <a:pt x="8537448" y="3927348"/>
                </a:lnTo>
                <a:lnTo>
                  <a:pt x="8537448" y="0"/>
                </a:lnTo>
                <a:lnTo>
                  <a:pt x="0" y="0"/>
                </a:lnTo>
                <a:lnTo>
                  <a:pt x="0" y="392734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4627626" y="898652"/>
            <a:ext cx="294005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添加物模型指令</a:t>
            </a:r>
            <a:endParaRPr sz="28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107744" y="1807717"/>
            <a:ext cx="86258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：在编辑状态下选择“指令”列，单击“添加指令”开始配置模型的指令。</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028700" y="2420111"/>
            <a:ext cx="10134600" cy="30540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027175" y="2418588"/>
            <a:ext cx="10137775" cy="3057525"/>
          </a:xfrm>
          <a:custGeom>
            <a:avLst/>
            <a:gdLst/>
            <a:ahLst/>
            <a:cxnLst/>
            <a:rect l="l" t="t" r="r" b="b"/>
            <a:pathLst>
              <a:path w="10137775" h="3057525">
                <a:moveTo>
                  <a:pt x="0" y="3057144"/>
                </a:moveTo>
                <a:lnTo>
                  <a:pt x="10137648" y="3057144"/>
                </a:lnTo>
                <a:lnTo>
                  <a:pt x="10137648" y="0"/>
                </a:lnTo>
                <a:lnTo>
                  <a:pt x="0" y="0"/>
                </a:lnTo>
                <a:lnTo>
                  <a:pt x="0" y="305714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107744" y="5804611"/>
            <a:ext cx="8255634" cy="273685"/>
          </a:xfrm>
          <a:prstGeom prst="rect">
            <a:avLst/>
          </a:prstGeom>
        </p:spPr>
        <p:txBody>
          <a:bodyPr vert="horz" wrap="square" lIns="0" tIns="0" rIns="0" bIns="0" rtlCol="0">
            <a:spAutoFit/>
          </a:bodyPr>
          <a:lstStyle/>
          <a:p>
            <a:pPr marL="12700">
              <a:lnSpc>
                <a:spcPts val="2155"/>
              </a:lnSpc>
            </a:pPr>
            <a:r>
              <a:rPr dirty="0">
                <a:solidFill>
                  <a:prstClr val="black"/>
                </a:solidFill>
                <a:latin typeface="宋体" pitchFamily="2" charset="-122"/>
                <a:cs typeface="宋体" pitchFamily="2" charset="-122"/>
              </a:rPr>
              <a:t>【说明】基于平台内置模板创建的物模型，没有内置指令配置，需要自定义添加。</a:t>
            </a:r>
            <a:endParaRPr>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4627626" y="898652"/>
            <a:ext cx="294005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添加物模型指令</a:t>
            </a:r>
            <a:endParaRPr sz="28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93341" y="2378329"/>
            <a:ext cx="3495040" cy="850265"/>
          </a:xfrm>
          <a:prstGeom prst="rect">
            <a:avLst/>
          </a:prstGeom>
        </p:spPr>
        <p:txBody>
          <a:bodyPr vert="horz" wrap="square" lIns="0" tIns="0" rIns="0" bIns="0" rtlCol="0">
            <a:spAutoFit/>
          </a:bodyPr>
          <a:lstStyle/>
          <a:p>
            <a:pPr marL="12700" marR="5080">
              <a:lnSpc>
                <a:spcPct val="150000"/>
              </a:lnSpc>
            </a:pPr>
            <a:r>
              <a:rPr b="1" spc="130" dirty="0">
                <a:solidFill>
                  <a:prstClr val="black"/>
                </a:solidFill>
                <a:latin typeface="微软雅黑" panose="020B0503020204020204" charset="-122"/>
                <a:cs typeface="微软雅黑" panose="020B0503020204020204" charset="-122"/>
              </a:rPr>
              <a:t>操作步骤</a:t>
            </a:r>
            <a:r>
              <a:rPr b="1" spc="135" dirty="0">
                <a:solidFill>
                  <a:prstClr val="black"/>
                </a:solidFill>
                <a:latin typeface="微软雅黑" panose="020B0503020204020204" charset="-122"/>
                <a:cs typeface="微软雅黑" panose="020B0503020204020204" charset="-122"/>
              </a:rPr>
              <a:t>4</a:t>
            </a:r>
            <a:r>
              <a:rPr spc="114" dirty="0">
                <a:solidFill>
                  <a:prstClr val="black"/>
                </a:solidFill>
                <a:latin typeface="微软雅黑" panose="020B0503020204020204" charset="-122"/>
                <a:cs typeface="微软雅黑" panose="020B0503020204020204" charset="-122"/>
              </a:rPr>
              <a:t>：</a:t>
            </a:r>
            <a:r>
              <a:rPr spc="125" dirty="0">
                <a:solidFill>
                  <a:prstClr val="black"/>
                </a:solidFill>
                <a:latin typeface="微软雅黑" panose="020B0503020204020204" charset="-122"/>
                <a:cs typeface="微软雅黑" panose="020B0503020204020204" charset="-122"/>
              </a:rPr>
              <a:t>参考</a:t>
            </a:r>
            <a:r>
              <a:rPr spc="135" dirty="0">
                <a:solidFill>
                  <a:prstClr val="black"/>
                </a:solidFill>
                <a:latin typeface="微软雅黑" panose="020B0503020204020204" charset="-122"/>
                <a:cs typeface="微软雅黑" panose="020B0503020204020204" charset="-122"/>
              </a:rPr>
              <a:t>表</a:t>
            </a:r>
            <a:r>
              <a:rPr dirty="0">
                <a:solidFill>
                  <a:prstClr val="black"/>
                </a:solidFill>
                <a:latin typeface="微软雅黑" panose="020B0503020204020204" charset="-122"/>
                <a:cs typeface="微软雅黑" panose="020B0503020204020204" charset="-122"/>
              </a:rPr>
              <a:t>3</a:t>
            </a:r>
            <a:r>
              <a:rPr spc="-1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4</a:t>
            </a:r>
            <a:r>
              <a:rPr spc="-15" dirty="0">
                <a:solidFill>
                  <a:prstClr val="black"/>
                </a:solidFill>
                <a:latin typeface="微软雅黑" panose="020B0503020204020204" charset="-122"/>
                <a:cs typeface="微软雅黑" panose="020B0503020204020204" charset="-122"/>
              </a:rPr>
              <a:t>-</a:t>
            </a:r>
            <a:r>
              <a:rPr spc="120" dirty="0">
                <a:solidFill>
                  <a:prstClr val="black"/>
                </a:solidFill>
                <a:latin typeface="微软雅黑" panose="020B0503020204020204" charset="-122"/>
                <a:cs typeface="微软雅黑" panose="020B0503020204020204" charset="-122"/>
              </a:rPr>
              <a:t>1</a:t>
            </a:r>
            <a:r>
              <a:rPr spc="130" dirty="0">
                <a:solidFill>
                  <a:prstClr val="black"/>
                </a:solidFill>
                <a:latin typeface="微软雅黑" panose="020B0503020204020204" charset="-122"/>
                <a:cs typeface="微软雅黑" panose="020B0503020204020204" charset="-122"/>
              </a:rPr>
              <a:t>，补充 </a:t>
            </a:r>
            <a:r>
              <a:rPr dirty="0">
                <a:solidFill>
                  <a:prstClr val="black"/>
                </a:solidFill>
                <a:latin typeface="微软雅黑" panose="020B0503020204020204" charset="-122"/>
                <a:cs typeface="微软雅黑" panose="020B0503020204020204" charset="-122"/>
              </a:rPr>
              <a:t>添加物模型指令。</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6352032" y="338327"/>
            <a:ext cx="4283963" cy="63017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350508" y="336804"/>
            <a:ext cx="4287520" cy="6304915"/>
          </a:xfrm>
          <a:custGeom>
            <a:avLst/>
            <a:gdLst/>
            <a:ahLst/>
            <a:cxnLst/>
            <a:rect l="l" t="t" r="r" b="b"/>
            <a:pathLst>
              <a:path w="4287520" h="6304915">
                <a:moveTo>
                  <a:pt x="0" y="6304788"/>
                </a:moveTo>
                <a:lnTo>
                  <a:pt x="4287012" y="6304788"/>
                </a:lnTo>
                <a:lnTo>
                  <a:pt x="4287012" y="0"/>
                </a:lnTo>
                <a:lnTo>
                  <a:pt x="0" y="0"/>
                </a:lnTo>
                <a:lnTo>
                  <a:pt x="0" y="630478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593341" y="3898331"/>
            <a:ext cx="3478529" cy="1072515"/>
          </a:xfrm>
          <a:prstGeom prst="rect">
            <a:avLst/>
          </a:prstGeom>
        </p:spPr>
        <p:txBody>
          <a:bodyPr vert="horz" wrap="square" lIns="0" tIns="0" rIns="0" bIns="0" rtlCol="0">
            <a:spAutoFit/>
          </a:bodyPr>
          <a:lstStyle/>
          <a:p>
            <a:pPr marL="12700" marR="5080" algn="just">
              <a:lnSpc>
                <a:spcPct val="98000"/>
              </a:lnSpc>
            </a:pPr>
            <a:r>
              <a:rPr spc="10" dirty="0">
                <a:solidFill>
                  <a:prstClr val="black"/>
                </a:solidFill>
                <a:latin typeface="宋体" pitchFamily="2" charset="-122"/>
                <a:cs typeface="宋体" pitchFamily="2" charset="-122"/>
              </a:rPr>
              <a:t>【说明】仅有“读写操作设置”</a:t>
            </a:r>
            <a:r>
              <a:rPr dirty="0">
                <a:solidFill>
                  <a:prstClr val="black"/>
                </a:solidFill>
                <a:latin typeface="宋体" pitchFamily="2" charset="-122"/>
                <a:cs typeface="宋体" pitchFamily="2" charset="-122"/>
              </a:rPr>
              <a:t>设 </a:t>
            </a:r>
            <a:r>
              <a:rPr spc="10" dirty="0">
                <a:solidFill>
                  <a:prstClr val="black"/>
                </a:solidFill>
                <a:latin typeface="宋体" pitchFamily="2" charset="-122"/>
                <a:cs typeface="宋体" pitchFamily="2" charset="-122"/>
              </a:rPr>
              <a:t>为“读写”或“只写”类的属性可 以配置指令操作，“只读”类的属 </a:t>
            </a:r>
            <a:r>
              <a:rPr spc="-5" dirty="0">
                <a:solidFill>
                  <a:prstClr val="black"/>
                </a:solidFill>
                <a:latin typeface="宋体" pitchFamily="2" charset="-122"/>
                <a:cs typeface="宋体" pitchFamily="2" charset="-122"/>
              </a:rPr>
              <a:t>性在受控属性中不做呈</a:t>
            </a:r>
            <a:r>
              <a:rPr dirty="0">
                <a:solidFill>
                  <a:prstClr val="black"/>
                </a:solidFill>
                <a:latin typeface="宋体" pitchFamily="2" charset="-122"/>
                <a:cs typeface="宋体" pitchFamily="2" charset="-122"/>
              </a:rPr>
              <a:t>现。</a:t>
            </a:r>
            <a:endParaRPr>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1507616" y="1296161"/>
            <a:ext cx="293814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添加物模型指令</a:t>
            </a:r>
            <a:endParaRPr sz="28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1258671" y="2051050"/>
          <a:ext cx="9661929" cy="3035554"/>
        </p:xfrm>
        <a:graphic>
          <a:graphicData uri="http://schemas.openxmlformats.org/drawingml/2006/table">
            <a:tbl>
              <a:tblPr firstRow="1" bandRow="1">
                <a:tableStyleId>{2D5ABB26-0587-4C30-8999-92F81FD0307C}</a:tableStyleId>
              </a:tblPr>
              <a:tblGrid>
                <a:gridCol w="1587144"/>
                <a:gridCol w="976121"/>
                <a:gridCol w="974598"/>
                <a:gridCol w="2523236"/>
                <a:gridCol w="989964"/>
                <a:gridCol w="2610866"/>
              </a:tblGrid>
              <a:tr h="934085">
                <a:tc>
                  <a:txBody>
                    <a:bodyPr/>
                    <a:lstStyle/>
                    <a:p>
                      <a:pPr>
                        <a:lnSpc>
                          <a:spcPct val="100000"/>
                        </a:lnSpc>
                        <a:spcBef>
                          <a:spcPts val="30"/>
                        </a:spcBef>
                      </a:pPr>
                      <a:endParaRPr sz="2200">
                        <a:latin typeface="Times New Roman" panose="02020603050405020304"/>
                        <a:cs typeface="Times New Roman" panose="02020603050405020304"/>
                      </a:endParaRPr>
                    </a:p>
                    <a:p>
                      <a:pPr marL="469265">
                        <a:lnSpc>
                          <a:spcPct val="100000"/>
                        </a:lnSpc>
                      </a:pPr>
                      <a:r>
                        <a:rPr sz="1600" b="1" spc="-5" dirty="0">
                          <a:solidFill>
                            <a:srgbClr val="FFFFFF"/>
                          </a:solidFill>
                          <a:latin typeface="微软雅黑" panose="020B0503020204020204" charset="-122"/>
                          <a:cs typeface="微软雅黑" panose="020B0503020204020204" charset="-122"/>
                        </a:rPr>
                        <a:t>指令</a:t>
                      </a:r>
                      <a:r>
                        <a:rPr sz="1600" b="1" dirty="0">
                          <a:solidFill>
                            <a:srgbClr val="FFFFFF"/>
                          </a:solidFill>
                          <a:latin typeface="微软雅黑" panose="020B0503020204020204" charset="-122"/>
                          <a:cs typeface="微软雅黑" panose="020B0503020204020204" charset="-122"/>
                        </a:rPr>
                        <a:t>ID</a:t>
                      </a:r>
                      <a:endParaRPr sz="16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2200">
                        <a:latin typeface="Times New Roman" panose="02020603050405020304"/>
                        <a:cs typeface="Times New Roman" panose="02020603050405020304"/>
                      </a:endParaRPr>
                    </a:p>
                    <a:p>
                      <a:pPr algn="ctr">
                        <a:lnSpc>
                          <a:spcPct val="100000"/>
                        </a:lnSpc>
                      </a:pPr>
                      <a:r>
                        <a:rPr sz="1600" b="1" spc="-5" dirty="0">
                          <a:solidFill>
                            <a:srgbClr val="FFFFFF"/>
                          </a:solidFill>
                          <a:latin typeface="微软雅黑" panose="020B0503020204020204" charset="-122"/>
                          <a:cs typeface="微软雅黑" panose="020B0503020204020204" charset="-122"/>
                        </a:rPr>
                        <a:t>指令名称</a:t>
                      </a:r>
                      <a:endParaRPr sz="16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74930">
                        <a:lnSpc>
                          <a:spcPct val="100000"/>
                        </a:lnSpc>
                        <a:spcBef>
                          <a:spcPts val="1505"/>
                        </a:spcBef>
                      </a:pPr>
                      <a:r>
                        <a:rPr sz="1600" b="1" dirty="0">
                          <a:solidFill>
                            <a:srgbClr val="FFFFFF"/>
                          </a:solidFill>
                          <a:latin typeface="微软雅黑" panose="020B0503020204020204" charset="-122"/>
                          <a:cs typeface="微软雅黑" panose="020B0503020204020204" charset="-122"/>
                        </a:rPr>
                        <a:t>命令超过</a:t>
                      </a:r>
                      <a:endParaRPr sz="1600">
                        <a:latin typeface="微软雅黑" panose="020B0503020204020204" charset="-122"/>
                        <a:cs typeface="微软雅黑" panose="020B0503020204020204" charset="-122"/>
                      </a:endParaRPr>
                    </a:p>
                    <a:p>
                      <a:pPr marL="97790">
                        <a:lnSpc>
                          <a:spcPct val="100000"/>
                        </a:lnSpc>
                        <a:spcBef>
                          <a:spcPts val="190"/>
                        </a:spcBef>
                      </a:pPr>
                      <a:r>
                        <a:rPr sz="1600" b="1" spc="-5" dirty="0">
                          <a:solidFill>
                            <a:srgbClr val="FFFFFF"/>
                          </a:solidFill>
                          <a:latin typeface="微软雅黑" panose="020B0503020204020204" charset="-122"/>
                          <a:cs typeface="微软雅黑" panose="020B0503020204020204" charset="-122"/>
                        </a:rPr>
                        <a:t>时</a:t>
                      </a:r>
                      <a:r>
                        <a:rPr sz="1600" b="1" dirty="0">
                          <a:solidFill>
                            <a:srgbClr val="FFFFFF"/>
                          </a:solidFill>
                          <a:latin typeface="微软雅黑" panose="020B0503020204020204" charset="-122"/>
                          <a:cs typeface="微软雅黑" panose="020B0503020204020204" charset="-122"/>
                        </a:rPr>
                        <a:t>间(</a:t>
                      </a:r>
                      <a:r>
                        <a:rPr sz="1600" b="1" spc="-5" dirty="0">
                          <a:solidFill>
                            <a:srgbClr val="FFFFFF"/>
                          </a:solidFill>
                          <a:latin typeface="微软雅黑" panose="020B0503020204020204" charset="-122"/>
                          <a:cs typeface="微软雅黑" panose="020B0503020204020204" charset="-122"/>
                        </a:rPr>
                        <a:t>秒</a:t>
                      </a:r>
                      <a:r>
                        <a:rPr sz="1600" b="1" dirty="0">
                          <a:solidFill>
                            <a:srgbClr val="FFFFFF"/>
                          </a:solidFill>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911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2200">
                        <a:latin typeface="Times New Roman" panose="02020603050405020304"/>
                        <a:cs typeface="Times New Roman" panose="02020603050405020304"/>
                      </a:endParaRPr>
                    </a:p>
                    <a:p>
                      <a:pPr algn="ctr">
                        <a:lnSpc>
                          <a:spcPct val="100000"/>
                        </a:lnSpc>
                      </a:pPr>
                      <a:r>
                        <a:rPr sz="1600" b="1" spc="-5" dirty="0">
                          <a:solidFill>
                            <a:srgbClr val="FFFFFF"/>
                          </a:solidFill>
                          <a:latin typeface="微软雅黑" panose="020B0503020204020204" charset="-122"/>
                          <a:cs typeface="微软雅黑" panose="020B0503020204020204" charset="-122"/>
                        </a:rPr>
                        <a:t>受控属性</a:t>
                      </a:r>
                      <a:endParaRPr sz="16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1505"/>
                        </a:spcBef>
                      </a:pPr>
                      <a:r>
                        <a:rPr sz="1600" b="1" dirty="0">
                          <a:solidFill>
                            <a:srgbClr val="FFFFFF"/>
                          </a:solidFill>
                          <a:latin typeface="微软雅黑" panose="020B0503020204020204" charset="-122"/>
                          <a:cs typeface="微软雅黑" panose="020B0503020204020204" charset="-122"/>
                        </a:rPr>
                        <a:t>给属性写</a:t>
                      </a:r>
                      <a:endParaRPr sz="1600">
                        <a:latin typeface="微软雅黑" panose="020B0503020204020204" charset="-122"/>
                        <a:cs typeface="微软雅黑" panose="020B0503020204020204" charset="-122"/>
                      </a:endParaRPr>
                    </a:p>
                    <a:p>
                      <a:pPr marL="1270" algn="ctr">
                        <a:lnSpc>
                          <a:spcPct val="100000"/>
                        </a:lnSpc>
                        <a:spcBef>
                          <a:spcPts val="190"/>
                        </a:spcBef>
                      </a:pPr>
                      <a:r>
                        <a:rPr sz="1600" b="1" spc="-5" dirty="0">
                          <a:solidFill>
                            <a:srgbClr val="FFFFFF"/>
                          </a:solidFill>
                          <a:latin typeface="微软雅黑" panose="020B0503020204020204" charset="-122"/>
                          <a:cs typeface="微软雅黑" panose="020B0503020204020204" charset="-122"/>
                        </a:rPr>
                        <a:t>入的值</a:t>
                      </a:r>
                      <a:endParaRPr sz="1600">
                        <a:latin typeface="微软雅黑" panose="020B0503020204020204" charset="-122"/>
                        <a:cs typeface="微软雅黑" panose="020B0503020204020204" charset="-122"/>
                      </a:endParaRPr>
                    </a:p>
                  </a:txBody>
                  <a:tcPr marL="0" marR="0" marT="1911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0"/>
                        </a:spcBef>
                      </a:pPr>
                      <a:endParaRPr sz="2200">
                        <a:latin typeface="Times New Roman" panose="02020603050405020304"/>
                        <a:cs typeface="Times New Roman" panose="02020603050405020304"/>
                      </a:endParaRPr>
                    </a:p>
                    <a:p>
                      <a:pPr marL="1270" algn="ctr">
                        <a:lnSpc>
                          <a:spcPct val="100000"/>
                        </a:lnSpc>
                      </a:pPr>
                      <a:r>
                        <a:rPr sz="1600" b="1" spc="-5" dirty="0">
                          <a:solidFill>
                            <a:srgbClr val="FFFFFF"/>
                          </a:solidFill>
                          <a:latin typeface="微软雅黑" panose="020B0503020204020204" charset="-122"/>
                          <a:cs typeface="微软雅黑" panose="020B0503020204020204" charset="-122"/>
                        </a:rPr>
                        <a:t>描述</a:t>
                      </a:r>
                      <a:endParaRPr sz="16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00532">
                <a:tc>
                  <a:txBody>
                    <a:bodyPr/>
                    <a:lstStyle/>
                    <a:p>
                      <a:pPr marL="62230">
                        <a:lnSpc>
                          <a:spcPct val="100000"/>
                        </a:lnSpc>
                        <a:spcBef>
                          <a:spcPts val="485"/>
                        </a:spcBef>
                      </a:pPr>
                      <a:r>
                        <a:rPr sz="1600" b="1" spc="-5" dirty="0">
                          <a:solidFill>
                            <a:srgbClr val="FFFFFF"/>
                          </a:solidFill>
                          <a:latin typeface="微软雅黑" panose="020B0503020204020204" charset="-122"/>
                          <a:cs typeface="微软雅黑" panose="020B0503020204020204" charset="-122"/>
                        </a:rPr>
                        <a:t>Emergency_st</a:t>
                      </a:r>
                      <a:endParaRPr sz="1600">
                        <a:latin typeface="微软雅黑" panose="020B0503020204020204" charset="-122"/>
                        <a:cs typeface="微软雅黑" panose="020B0503020204020204" charset="-122"/>
                      </a:endParaRPr>
                    </a:p>
                    <a:p>
                      <a:pPr marL="62230">
                        <a:lnSpc>
                          <a:spcPct val="100000"/>
                        </a:lnSpc>
                        <a:spcBef>
                          <a:spcPts val="190"/>
                        </a:spcBef>
                      </a:pPr>
                      <a:r>
                        <a:rPr sz="1600" b="1" spc="-10" dirty="0">
                          <a:solidFill>
                            <a:srgbClr val="FFFFFF"/>
                          </a:solidFill>
                          <a:latin typeface="微软雅黑" panose="020B0503020204020204" charset="-122"/>
                          <a:cs typeface="微软雅黑" panose="020B0503020204020204" charset="-122"/>
                        </a:rPr>
                        <a:t>op_Order</a:t>
                      </a:r>
                      <a:endParaRPr sz="16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R="19685" algn="ctr">
                        <a:lnSpc>
                          <a:spcPct val="100000"/>
                        </a:lnSpc>
                        <a:spcBef>
                          <a:spcPts val="1540"/>
                        </a:spcBef>
                      </a:pPr>
                      <a:r>
                        <a:rPr sz="1600" spc="-5" dirty="0">
                          <a:latin typeface="微软雅黑" panose="020B0503020204020204" charset="-122"/>
                          <a:cs typeface="微软雅黑" panose="020B0503020204020204" charset="-122"/>
                        </a:rPr>
                        <a:t>急停指令</a:t>
                      </a:r>
                      <a:endParaRPr sz="1600">
                        <a:latin typeface="微软雅黑" panose="020B0503020204020204" charset="-122"/>
                        <a:cs typeface="微软雅黑" panose="020B0503020204020204" charset="-122"/>
                      </a:endParaRPr>
                    </a:p>
                  </a:txBody>
                  <a:tcPr marL="0" marR="0" marT="195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540"/>
                        </a:spcBef>
                      </a:pPr>
                      <a:r>
                        <a:rPr sz="1600" spc="-10" dirty="0">
                          <a:latin typeface="微软雅黑" panose="020B0503020204020204" charset="-122"/>
                          <a:cs typeface="微软雅黑" panose="020B0503020204020204" charset="-122"/>
                        </a:rPr>
                        <a:t>15</a:t>
                      </a:r>
                      <a:endParaRPr sz="1600">
                        <a:latin typeface="微软雅黑" panose="020B0503020204020204" charset="-122"/>
                        <a:cs typeface="微软雅黑" panose="020B0503020204020204" charset="-122"/>
                      </a:endParaRPr>
                    </a:p>
                  </a:txBody>
                  <a:tcPr marL="0" marR="0" marT="195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485"/>
                        </a:spcBef>
                      </a:pPr>
                      <a:r>
                        <a:rPr sz="1600" dirty="0">
                          <a:latin typeface="微软雅黑" panose="020B0503020204020204" charset="-122"/>
                          <a:cs typeface="微软雅黑" panose="020B0503020204020204" charset="-122"/>
                        </a:rPr>
                        <a:t>急停状态</a:t>
                      </a:r>
                      <a:endParaRPr sz="1600">
                        <a:latin typeface="微软雅黑" panose="020B0503020204020204" charset="-122"/>
                        <a:cs typeface="微软雅黑" panose="020B0503020204020204" charset="-122"/>
                      </a:endParaRPr>
                    </a:p>
                    <a:p>
                      <a:pPr marL="62865">
                        <a:lnSpc>
                          <a:spcPct val="100000"/>
                        </a:lnSpc>
                        <a:spcBef>
                          <a:spcPts val="190"/>
                        </a:spcBef>
                      </a:pPr>
                      <a:r>
                        <a:rPr sz="1600" spc="-10" dirty="0">
                          <a:latin typeface="微软雅黑" panose="020B0503020204020204" charset="-122"/>
                          <a:cs typeface="微软雅黑" panose="020B0503020204020204" charset="-122"/>
                        </a:rPr>
                        <a:t>（Emergency_stop）</a:t>
                      </a:r>
                      <a:endParaRPr sz="16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R="786765" algn="r">
                        <a:lnSpc>
                          <a:spcPct val="100000"/>
                        </a:lnSpc>
                        <a:spcBef>
                          <a:spcPts val="1540"/>
                        </a:spcBef>
                      </a:pPr>
                      <a:r>
                        <a:rPr sz="1600" dirty="0">
                          <a:latin typeface="微软雅黑" panose="020B0503020204020204" charset="-122"/>
                          <a:cs typeface="微软雅黑" panose="020B0503020204020204" charset="-122"/>
                        </a:rPr>
                        <a:t>1</a:t>
                      </a:r>
                      <a:endParaRPr sz="1600">
                        <a:latin typeface="微软雅黑" panose="020B0503020204020204" charset="-122"/>
                        <a:cs typeface="微软雅黑" panose="020B0503020204020204" charset="-122"/>
                      </a:endParaRPr>
                    </a:p>
                  </a:txBody>
                  <a:tcPr marL="0" marR="0" marT="1955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485"/>
                        </a:spcBef>
                      </a:pPr>
                      <a:r>
                        <a:rPr sz="1600" dirty="0">
                          <a:latin typeface="微软雅黑" panose="020B0503020204020204" charset="-122"/>
                          <a:cs typeface="微软雅黑" panose="020B0503020204020204" charset="-122"/>
                        </a:rPr>
                        <a:t>设备发成严重报警为免损伤</a:t>
                      </a:r>
                      <a:endParaRPr sz="1600">
                        <a:latin typeface="微软雅黑" panose="020B0503020204020204" charset="-122"/>
                        <a:cs typeface="微软雅黑" panose="020B0503020204020204" charset="-122"/>
                      </a:endParaRPr>
                    </a:p>
                    <a:p>
                      <a:pPr marL="63500">
                        <a:lnSpc>
                          <a:spcPct val="100000"/>
                        </a:lnSpc>
                        <a:spcBef>
                          <a:spcPts val="190"/>
                        </a:spcBef>
                      </a:pPr>
                      <a:r>
                        <a:rPr sz="1600" spc="-5" dirty="0">
                          <a:latin typeface="微软雅黑" panose="020B0503020204020204" charset="-122"/>
                          <a:cs typeface="微软雅黑" panose="020B0503020204020204" charset="-122"/>
                        </a:rPr>
                        <a:t>设备紧急停止运行</a:t>
                      </a:r>
                      <a:endParaRPr sz="1600">
                        <a:latin typeface="微软雅黑" panose="020B0503020204020204" charset="-122"/>
                        <a:cs typeface="微软雅黑" panose="020B0503020204020204" charset="-122"/>
                      </a:endParaRPr>
                    </a:p>
                  </a:txBody>
                  <a:tcPr marL="0" marR="0" marT="6159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700405">
                <a:tc>
                  <a:txBody>
                    <a:bodyPr/>
                    <a:lstStyle/>
                    <a:p>
                      <a:pPr marL="62230">
                        <a:lnSpc>
                          <a:spcPct val="100000"/>
                        </a:lnSpc>
                        <a:spcBef>
                          <a:spcPts val="585"/>
                        </a:spcBef>
                      </a:pPr>
                      <a:r>
                        <a:rPr sz="1600" b="1" spc="-30" dirty="0">
                          <a:solidFill>
                            <a:srgbClr val="FFFFFF"/>
                          </a:solidFill>
                          <a:latin typeface="微软雅黑" panose="020B0503020204020204" charset="-122"/>
                          <a:cs typeface="微软雅黑" panose="020B0503020204020204" charset="-122"/>
                        </a:rPr>
                        <a:t>eqp_FAULT_R</a:t>
                      </a:r>
                      <a:endParaRPr sz="1600">
                        <a:latin typeface="微软雅黑" panose="020B0503020204020204" charset="-122"/>
                        <a:cs typeface="微软雅黑" panose="020B0503020204020204" charset="-122"/>
                      </a:endParaRPr>
                    </a:p>
                    <a:p>
                      <a:pPr marL="62230">
                        <a:lnSpc>
                          <a:spcPct val="100000"/>
                        </a:lnSpc>
                        <a:spcBef>
                          <a:spcPts val="190"/>
                        </a:spcBef>
                      </a:pPr>
                      <a:r>
                        <a:rPr sz="1600" b="1" spc="-10" dirty="0">
                          <a:solidFill>
                            <a:srgbClr val="FFFFFF"/>
                          </a:solidFill>
                          <a:latin typeface="微软雅黑" panose="020B0503020204020204" charset="-122"/>
                          <a:cs typeface="微软雅黑" panose="020B0503020204020204" charset="-122"/>
                        </a:rPr>
                        <a:t>ST_Order</a:t>
                      </a:r>
                      <a:endParaRPr sz="1600">
                        <a:latin typeface="微软雅黑" panose="020B0503020204020204" charset="-122"/>
                        <a:cs typeface="微软雅黑" panose="020B0503020204020204" charset="-122"/>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R="19050" algn="ctr">
                        <a:lnSpc>
                          <a:spcPct val="100000"/>
                        </a:lnSpc>
                        <a:spcBef>
                          <a:spcPts val="1640"/>
                        </a:spcBef>
                      </a:pPr>
                      <a:r>
                        <a:rPr sz="1600" dirty="0">
                          <a:latin typeface="微软雅黑" panose="020B0503020204020204" charset="-122"/>
                          <a:cs typeface="微软雅黑" panose="020B0503020204020204" charset="-122"/>
                        </a:rPr>
                        <a:t>故障复位</a:t>
                      </a:r>
                      <a:endParaRPr sz="1600">
                        <a:latin typeface="微软雅黑" panose="020B0503020204020204" charset="-122"/>
                        <a:cs typeface="微软雅黑" panose="020B0503020204020204" charset="-122"/>
                      </a:endParaRPr>
                    </a:p>
                  </a:txBody>
                  <a:tcPr marL="0" marR="0" marT="2082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640"/>
                        </a:spcBef>
                      </a:pPr>
                      <a:r>
                        <a:rPr sz="1600" spc="-5" dirty="0">
                          <a:latin typeface="微软雅黑" panose="020B0503020204020204" charset="-122"/>
                          <a:cs typeface="微软雅黑" panose="020B0503020204020204" charset="-122"/>
                        </a:rPr>
                        <a:t>15</a:t>
                      </a:r>
                      <a:endParaRPr sz="1600">
                        <a:latin typeface="微软雅黑" panose="020B0503020204020204" charset="-122"/>
                        <a:cs typeface="微软雅黑" panose="020B0503020204020204" charset="-122"/>
                      </a:endParaRPr>
                    </a:p>
                  </a:txBody>
                  <a:tcPr marL="0" marR="0" marT="2082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585"/>
                        </a:spcBef>
                      </a:pPr>
                      <a:r>
                        <a:rPr sz="1600" dirty="0">
                          <a:latin typeface="微软雅黑" panose="020B0503020204020204" charset="-122"/>
                          <a:cs typeface="微软雅黑" panose="020B0503020204020204" charset="-122"/>
                        </a:rPr>
                        <a:t>故障信号</a:t>
                      </a:r>
                      <a:endParaRPr sz="1600">
                        <a:latin typeface="微软雅黑" panose="020B0503020204020204" charset="-122"/>
                        <a:cs typeface="微软雅黑" panose="020B0503020204020204" charset="-122"/>
                      </a:endParaRPr>
                    </a:p>
                    <a:p>
                      <a:pPr marL="62865">
                        <a:lnSpc>
                          <a:spcPct val="100000"/>
                        </a:lnSpc>
                        <a:spcBef>
                          <a:spcPts val="190"/>
                        </a:spcBef>
                      </a:pPr>
                      <a:r>
                        <a:rPr sz="1600" spc="-5" dirty="0">
                          <a:latin typeface="微软雅黑" panose="020B0503020204020204" charset="-122"/>
                          <a:cs typeface="微软雅黑" panose="020B0503020204020204" charset="-122"/>
                        </a:rPr>
                        <a:t>（warningSignal）</a:t>
                      </a:r>
                      <a:endParaRPr sz="1600">
                        <a:latin typeface="微软雅黑" panose="020B0503020204020204" charset="-122"/>
                        <a:cs typeface="微软雅黑" panose="020B0503020204020204" charset="-122"/>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787400" algn="r">
                        <a:lnSpc>
                          <a:spcPct val="100000"/>
                        </a:lnSpc>
                        <a:spcBef>
                          <a:spcPts val="1640"/>
                        </a:spcBef>
                      </a:pPr>
                      <a:r>
                        <a:rPr sz="1600" dirty="0">
                          <a:latin typeface="微软雅黑" panose="020B0503020204020204" charset="-122"/>
                          <a:cs typeface="微软雅黑" panose="020B0503020204020204" charset="-122"/>
                        </a:rPr>
                        <a:t>0</a:t>
                      </a:r>
                      <a:endParaRPr sz="1600">
                        <a:latin typeface="微软雅黑" panose="020B0503020204020204" charset="-122"/>
                        <a:cs typeface="微软雅黑" panose="020B0503020204020204" charset="-122"/>
                      </a:endParaRPr>
                    </a:p>
                  </a:txBody>
                  <a:tcPr marL="0" marR="0" marT="2082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1640"/>
                        </a:spcBef>
                      </a:pPr>
                      <a:r>
                        <a:rPr sz="1600" dirty="0">
                          <a:latin typeface="微软雅黑" panose="020B0503020204020204" charset="-122"/>
                          <a:cs typeface="微软雅黑" panose="020B0503020204020204" charset="-122"/>
                        </a:rPr>
                        <a:t>用于故障修复后复位</a:t>
                      </a:r>
                      <a:endParaRPr sz="1600">
                        <a:latin typeface="微软雅黑" panose="020B0503020204020204" charset="-122"/>
                        <a:cs typeface="微软雅黑" panose="020B0503020204020204" charset="-122"/>
                      </a:endParaRPr>
                    </a:p>
                  </a:txBody>
                  <a:tcPr marL="0" marR="0" marT="2082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700532">
                <a:tc>
                  <a:txBody>
                    <a:bodyPr/>
                    <a:lstStyle/>
                    <a:p>
                      <a:pPr marL="62230" marR="66040">
                        <a:lnSpc>
                          <a:spcPct val="110000"/>
                        </a:lnSpc>
                        <a:spcBef>
                          <a:spcPts val="395"/>
                        </a:spcBef>
                      </a:pPr>
                      <a:r>
                        <a:rPr sz="1600" b="1" spc="-5" dirty="0">
                          <a:solidFill>
                            <a:srgbClr val="FFFFFF"/>
                          </a:solidFill>
                          <a:latin typeface="微软雅黑" panose="020B0503020204020204" charset="-122"/>
                          <a:cs typeface="微软雅黑" panose="020B0503020204020204" charset="-122"/>
                        </a:rPr>
                        <a:t>o</a:t>
                      </a:r>
                      <a:r>
                        <a:rPr sz="1600" b="1" spc="-10" dirty="0">
                          <a:solidFill>
                            <a:srgbClr val="FFFFFF"/>
                          </a:solidFill>
                          <a:latin typeface="微软雅黑" panose="020B0503020204020204" charset="-122"/>
                          <a:cs typeface="微软雅黑" panose="020B0503020204020204" charset="-122"/>
                        </a:rPr>
                        <a:t>n</a:t>
                      </a:r>
                      <a:r>
                        <a:rPr sz="1600" b="1" spc="-30" dirty="0">
                          <a:solidFill>
                            <a:srgbClr val="FFFFFF"/>
                          </a:solidFill>
                          <a:latin typeface="微软雅黑" panose="020B0503020204020204" charset="-122"/>
                          <a:cs typeface="微软雅黑" panose="020B0503020204020204" charset="-122"/>
                        </a:rPr>
                        <a:t>o</a:t>
                      </a:r>
                      <a:r>
                        <a:rPr sz="1600" b="1" spc="-5" dirty="0">
                          <a:solidFill>
                            <a:srgbClr val="FFFFFF"/>
                          </a:solidFill>
                          <a:latin typeface="微软雅黑" panose="020B0503020204020204" charset="-122"/>
                          <a:cs typeface="微软雅黑" panose="020B0503020204020204" charset="-122"/>
                        </a:rPr>
                        <a:t>ffSi</a:t>
                      </a:r>
                      <a:r>
                        <a:rPr sz="1600" b="1" spc="-10" dirty="0">
                          <a:solidFill>
                            <a:srgbClr val="FFFFFF"/>
                          </a:solidFill>
                          <a:latin typeface="微软雅黑" panose="020B0503020204020204" charset="-122"/>
                          <a:cs typeface="微软雅黑" panose="020B0503020204020204" charset="-122"/>
                        </a:rPr>
                        <a:t>g</a:t>
                      </a:r>
                      <a:r>
                        <a:rPr sz="1600" b="1" dirty="0">
                          <a:solidFill>
                            <a:srgbClr val="FFFFFF"/>
                          </a:solidFill>
                          <a:latin typeface="微软雅黑" panose="020B0503020204020204" charset="-122"/>
                          <a:cs typeface="微软雅黑" panose="020B0503020204020204" charset="-122"/>
                        </a:rPr>
                        <a:t>na</a:t>
                      </a:r>
                      <a:r>
                        <a:rPr sz="1600" b="1" spc="-5" dirty="0">
                          <a:solidFill>
                            <a:srgbClr val="FFFFFF"/>
                          </a:solidFill>
                          <a:latin typeface="微软雅黑" panose="020B0503020204020204" charset="-122"/>
                          <a:cs typeface="微软雅黑" panose="020B0503020204020204" charset="-122"/>
                        </a:rPr>
                        <a:t>l</a:t>
                      </a:r>
                      <a:r>
                        <a:rPr sz="1600" b="1" dirty="0">
                          <a:solidFill>
                            <a:srgbClr val="FFFFFF"/>
                          </a:solidFill>
                          <a:latin typeface="微软雅黑" panose="020B0503020204020204" charset="-122"/>
                          <a:cs typeface="微软雅黑" panose="020B0503020204020204" charset="-122"/>
                        </a:rPr>
                        <a:t>_O  </a:t>
                      </a:r>
                      <a:r>
                        <a:rPr sz="1600" b="1" spc="-10" dirty="0">
                          <a:solidFill>
                            <a:srgbClr val="FFFFFF"/>
                          </a:solidFill>
                          <a:latin typeface="微软雅黑" panose="020B0503020204020204" charset="-122"/>
                          <a:cs typeface="微软雅黑" panose="020B0503020204020204" charset="-122"/>
                        </a:rPr>
                        <a:t>rder</a:t>
                      </a:r>
                      <a:endParaRPr sz="1600">
                        <a:latin typeface="微软雅黑" panose="020B0503020204020204" charset="-122"/>
                        <a:cs typeface="微软雅黑" panose="020B0503020204020204" charset="-122"/>
                      </a:endParaRPr>
                    </a:p>
                  </a:txBody>
                  <a:tcPr marL="0" marR="0" marT="50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marR="81915">
                        <a:lnSpc>
                          <a:spcPct val="110000"/>
                        </a:lnSpc>
                        <a:spcBef>
                          <a:spcPts val="395"/>
                        </a:spcBef>
                      </a:pPr>
                      <a:r>
                        <a:rPr sz="1600" dirty="0">
                          <a:latin typeface="微软雅黑" panose="020B0503020204020204" charset="-122"/>
                          <a:cs typeface="微软雅黑" panose="020B0503020204020204" charset="-122"/>
                        </a:rPr>
                        <a:t>开关机指 </a:t>
                      </a:r>
                      <a:r>
                        <a:rPr sz="1600" spc="-5" dirty="0">
                          <a:latin typeface="微软雅黑" panose="020B0503020204020204" charset="-122"/>
                          <a:cs typeface="微软雅黑" panose="020B0503020204020204" charset="-122"/>
                        </a:rPr>
                        <a:t>令</a:t>
                      </a:r>
                      <a:endParaRPr sz="1600">
                        <a:latin typeface="微软雅黑" panose="020B0503020204020204" charset="-122"/>
                        <a:cs typeface="微软雅黑" panose="020B0503020204020204" charset="-122"/>
                      </a:endParaRPr>
                    </a:p>
                  </a:txBody>
                  <a:tcPr marL="0" marR="0" marT="501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645"/>
                        </a:spcBef>
                      </a:pPr>
                      <a:r>
                        <a:rPr sz="1600" spc="-5" dirty="0">
                          <a:latin typeface="微软雅黑" panose="020B0503020204020204" charset="-122"/>
                          <a:cs typeface="微软雅黑" panose="020B0503020204020204" charset="-122"/>
                        </a:rPr>
                        <a:t>15</a:t>
                      </a:r>
                      <a:endParaRPr sz="1600">
                        <a:latin typeface="微软雅黑" panose="020B0503020204020204" charset="-122"/>
                        <a:cs typeface="微软雅黑" panose="020B0503020204020204" charset="-122"/>
                      </a:endParaRPr>
                    </a:p>
                  </a:txBody>
                  <a:tcPr marL="0" marR="0" marT="2089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46355" algn="ctr">
                        <a:lnSpc>
                          <a:spcPct val="100000"/>
                        </a:lnSpc>
                        <a:spcBef>
                          <a:spcPts val="1645"/>
                        </a:spcBef>
                      </a:pPr>
                      <a:r>
                        <a:rPr sz="1600" dirty="0">
                          <a:latin typeface="微软雅黑" panose="020B0503020204020204" charset="-122"/>
                          <a:cs typeface="微软雅黑" panose="020B0503020204020204" charset="-122"/>
                        </a:rPr>
                        <a:t>开关机</a:t>
                      </a:r>
                      <a:r>
                        <a:rPr sz="1600" spc="10" dirty="0">
                          <a:latin typeface="微软雅黑" panose="020B0503020204020204" charset="-122"/>
                          <a:cs typeface="微软雅黑" panose="020B0503020204020204" charset="-122"/>
                        </a:rPr>
                        <a:t>信</a:t>
                      </a:r>
                      <a:r>
                        <a:rPr sz="1600" dirty="0">
                          <a:latin typeface="微软雅黑" panose="020B0503020204020204" charset="-122"/>
                          <a:cs typeface="微软雅黑" panose="020B0503020204020204" charset="-122"/>
                        </a:rPr>
                        <a:t>号（o</a:t>
                      </a:r>
                      <a:r>
                        <a:rPr sz="1600" spc="10" dirty="0">
                          <a:latin typeface="微软雅黑" panose="020B0503020204020204" charset="-122"/>
                          <a:cs typeface="微软雅黑" panose="020B0503020204020204" charset="-122"/>
                        </a:rPr>
                        <a:t>n</a:t>
                      </a:r>
                      <a:r>
                        <a:rPr sz="1600" spc="-30" dirty="0">
                          <a:latin typeface="微软雅黑" panose="020B0503020204020204" charset="-122"/>
                          <a:cs typeface="微软雅黑" panose="020B0503020204020204" charset="-122"/>
                        </a:rPr>
                        <a:t>o</a:t>
                      </a:r>
                      <a:r>
                        <a:rPr sz="1600" dirty="0">
                          <a:latin typeface="微软雅黑" panose="020B0503020204020204" charset="-122"/>
                          <a:cs typeface="微软雅黑" panose="020B0503020204020204" charset="-122"/>
                        </a:rPr>
                        <a:t>ffS</a:t>
                      </a:r>
                      <a:r>
                        <a:rPr sz="1600" spc="-10" dirty="0">
                          <a:latin typeface="微软雅黑" panose="020B0503020204020204" charset="-122"/>
                          <a:cs typeface="微软雅黑" panose="020B0503020204020204" charset="-122"/>
                        </a:rPr>
                        <a:t>i</a:t>
                      </a:r>
                      <a:r>
                        <a:rPr sz="1600" dirty="0">
                          <a:latin typeface="微软雅黑" panose="020B0503020204020204" charset="-122"/>
                          <a:cs typeface="微软雅黑" panose="020B0503020204020204" charset="-122"/>
                        </a:rPr>
                        <a:t>gnal</a:t>
                      </a:r>
                      <a:endParaRPr sz="1600">
                        <a:latin typeface="微软雅黑" panose="020B0503020204020204" charset="-122"/>
                        <a:cs typeface="微软雅黑" panose="020B0503020204020204" charset="-122"/>
                      </a:endParaRPr>
                    </a:p>
                  </a:txBody>
                  <a:tcPr marL="0" marR="0" marT="2089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64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2089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1645"/>
                        </a:spcBef>
                      </a:pPr>
                      <a:r>
                        <a:rPr sz="1600" dirty="0">
                          <a:latin typeface="微软雅黑" panose="020B0503020204020204" charset="-122"/>
                          <a:cs typeface="微软雅黑" panose="020B0503020204020204" charset="-122"/>
                        </a:rPr>
                        <a:t>远程下发开关机指令</a:t>
                      </a:r>
                      <a:endParaRPr sz="1600">
                        <a:latin typeface="微软雅黑" panose="020B0503020204020204" charset="-122"/>
                        <a:cs typeface="微软雅黑" panose="020B0503020204020204" charset="-122"/>
                      </a:endParaRPr>
                    </a:p>
                  </a:txBody>
                  <a:tcPr marL="0" marR="0" marT="2089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6" name="object 6"/>
          <p:cNvSpPr txBox="1"/>
          <p:nvPr/>
        </p:nvSpPr>
        <p:spPr>
          <a:xfrm>
            <a:off x="4458461" y="5279516"/>
            <a:ext cx="3275965" cy="244475"/>
          </a:xfrm>
          <a:prstGeom prst="rect">
            <a:avLst/>
          </a:prstGeom>
        </p:spPr>
        <p:txBody>
          <a:bodyPr vert="horz" wrap="square" lIns="0" tIns="0" rIns="0" bIns="0" rtlCol="0">
            <a:spAutoFit/>
          </a:bodyPr>
          <a:lstStyle/>
          <a:p>
            <a:pPr marL="12700"/>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3-4-1</a:t>
            </a:r>
            <a:r>
              <a:rPr sz="1600" spc="-7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工业机</a:t>
            </a:r>
            <a:r>
              <a:rPr sz="1600" spc="5" dirty="0">
                <a:solidFill>
                  <a:prstClr val="black"/>
                </a:solidFill>
                <a:latin typeface="宋体" pitchFamily="2" charset="-122"/>
                <a:cs typeface="宋体" pitchFamily="2" charset="-122"/>
              </a:rPr>
              <a:t>器</a:t>
            </a:r>
            <a:r>
              <a:rPr sz="1600" spc="-5" dirty="0">
                <a:solidFill>
                  <a:prstClr val="black"/>
                </a:solidFill>
                <a:latin typeface="宋体" pitchFamily="2" charset="-122"/>
                <a:cs typeface="宋体" pitchFamily="2" charset="-122"/>
              </a:rPr>
              <a:t>人物</a:t>
            </a:r>
            <a:r>
              <a:rPr sz="1600" spc="5"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型指令</a:t>
            </a:r>
            <a:r>
              <a:rPr sz="1600" spc="5" dirty="0">
                <a:solidFill>
                  <a:prstClr val="black"/>
                </a:solidFill>
                <a:latin typeface="宋体" pitchFamily="2" charset="-122"/>
                <a:cs typeface="宋体" pitchFamily="2" charset="-122"/>
              </a:rPr>
              <a:t>参</a:t>
            </a:r>
            <a:r>
              <a:rPr sz="1600" spc="-5" dirty="0">
                <a:solidFill>
                  <a:prstClr val="black"/>
                </a:solidFill>
                <a:latin typeface="宋体" pitchFamily="2" charset="-122"/>
                <a:cs typeface="宋体" pitchFamily="2" charset="-122"/>
              </a:rPr>
              <a:t>考</a:t>
            </a:r>
            <a:endParaRPr sz="1600">
              <a:solidFill>
                <a:prstClr val="black"/>
              </a:solidFill>
              <a:latin typeface="宋体" pitchFamily="2" charset="-122"/>
              <a:cs typeface="宋体" pitchFamily="2" charset="-122"/>
            </a:endParaRPr>
          </a:p>
        </p:txBody>
      </p:sp>
      <p:sp>
        <p:nvSpPr>
          <p:cNvPr id="7" name="object 7"/>
          <p:cNvSpPr txBox="1"/>
          <p:nvPr/>
        </p:nvSpPr>
        <p:spPr>
          <a:xfrm>
            <a:off x="4627626" y="898652"/>
            <a:ext cx="294005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添加物模型指令</a:t>
            </a:r>
            <a:endParaRPr sz="28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679441" y="830071"/>
            <a:ext cx="283273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10" dirty="0">
                <a:solidFill>
                  <a:srgbClr val="00A755"/>
                </a:solidFill>
                <a:latin typeface="微软雅黑" panose="020B0503020204020204" charset="-122"/>
                <a:cs typeface="微软雅黑" panose="020B0503020204020204" charset="-122"/>
              </a:rPr>
              <a:t>更新发布物模型</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1498091" y="1883663"/>
            <a:ext cx="7164323" cy="46634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496567" y="1882139"/>
            <a:ext cx="7167880" cy="4666615"/>
          </a:xfrm>
          <a:custGeom>
            <a:avLst/>
            <a:gdLst/>
            <a:ahLst/>
            <a:cxnLst/>
            <a:rect l="l" t="t" r="r" b="b"/>
            <a:pathLst>
              <a:path w="7167880" h="4666615">
                <a:moveTo>
                  <a:pt x="0" y="4666488"/>
                </a:moveTo>
                <a:lnTo>
                  <a:pt x="7167372" y="4666488"/>
                </a:lnTo>
                <a:lnTo>
                  <a:pt x="7167372" y="0"/>
                </a:lnTo>
                <a:lnTo>
                  <a:pt x="0" y="0"/>
                </a:lnTo>
                <a:lnTo>
                  <a:pt x="0" y="466648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576832" y="1490853"/>
            <a:ext cx="5504180" cy="269240"/>
          </a:xfrm>
          <a:prstGeom prst="rect">
            <a:avLst/>
          </a:prstGeom>
        </p:spPr>
        <p:txBody>
          <a:bodyPr vert="horz" wrap="square" lIns="0" tIns="0" rIns="0" bIns="0" rtlCol="0">
            <a:spAutoFit/>
          </a:bodyPr>
          <a:lstStyle/>
          <a:p>
            <a:pPr marL="12700"/>
            <a:r>
              <a:rPr sz="1600" b="1" spc="-5" dirty="0">
                <a:solidFill>
                  <a:prstClr val="black"/>
                </a:solidFill>
                <a:latin typeface="微软雅黑" panose="020B0503020204020204" charset="-122"/>
                <a:cs typeface="微软雅黑" panose="020B0503020204020204" charset="-122"/>
              </a:rPr>
              <a:t>操作步骤</a:t>
            </a:r>
            <a:r>
              <a:rPr sz="1600" spc="-5" dirty="0">
                <a:solidFill>
                  <a:prstClr val="black"/>
                </a:solidFill>
                <a:latin typeface="微软雅黑" panose="020B0503020204020204" charset="-122"/>
                <a:cs typeface="微软雅黑" panose="020B0503020204020204" charset="-122"/>
              </a:rPr>
              <a:t>：完成所有指令配置后，</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更</a:t>
            </a:r>
            <a:r>
              <a:rPr sz="1600" spc="-5" dirty="0">
                <a:solidFill>
                  <a:prstClr val="black"/>
                </a:solidFill>
                <a:latin typeface="微软雅黑" panose="020B0503020204020204" charset="-122"/>
                <a:cs typeface="微软雅黑" panose="020B0503020204020204" charset="-122"/>
              </a:rPr>
              <a:t>新发</a:t>
            </a:r>
            <a:r>
              <a:rPr sz="1600" dirty="0">
                <a:solidFill>
                  <a:prstClr val="black"/>
                </a:solidFill>
                <a:latin typeface="微软雅黑" panose="020B0503020204020204" charset="-122"/>
                <a:cs typeface="微软雅黑" panose="020B0503020204020204" charset="-122"/>
              </a:rPr>
              <a:t>布</a:t>
            </a:r>
            <a:r>
              <a:rPr sz="1600" spc="-5" dirty="0">
                <a:solidFill>
                  <a:prstClr val="black"/>
                </a:solidFill>
                <a:latin typeface="微软雅黑" panose="020B0503020204020204" charset="-122"/>
                <a:cs typeface="微软雅黑" panose="020B0503020204020204" charset="-122"/>
              </a:rPr>
              <a:t>”物</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a:t>
            </a:r>
            <a:endParaRPr sz="1600">
              <a:solidFill>
                <a:prstClr val="black"/>
              </a:solidFill>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8967343" y="3483991"/>
            <a:ext cx="2060575" cy="1464310"/>
          </a:xfrm>
          <a:prstGeom prst="rect">
            <a:avLst/>
          </a:prstGeom>
        </p:spPr>
        <p:txBody>
          <a:bodyPr vert="horz" wrap="square" lIns="0" tIns="0" rIns="0" bIns="0" rtlCol="0">
            <a:spAutoFit/>
          </a:bodyPr>
          <a:lstStyle/>
          <a:p>
            <a:pPr marL="12700" marR="5080"/>
            <a:r>
              <a:rPr sz="1600" spc="5" dirty="0">
                <a:solidFill>
                  <a:prstClr val="black"/>
                </a:solidFill>
                <a:latin typeface="宋体" pitchFamily="2" charset="-122"/>
                <a:cs typeface="宋体" pitchFamily="2" charset="-122"/>
              </a:rPr>
              <a:t>【说</a:t>
            </a:r>
            <a:r>
              <a:rPr sz="1600" spc="-5" dirty="0">
                <a:solidFill>
                  <a:prstClr val="black"/>
                </a:solidFill>
                <a:latin typeface="宋体" pitchFamily="2" charset="-122"/>
                <a:cs typeface="宋体" pitchFamily="2" charset="-122"/>
              </a:rPr>
              <a:t>明</a:t>
            </a:r>
            <a:r>
              <a:rPr sz="1600" spc="5" dirty="0">
                <a:solidFill>
                  <a:prstClr val="black"/>
                </a:solidFill>
                <a:latin typeface="宋体" pitchFamily="2" charset="-122"/>
                <a:cs typeface="宋体" pitchFamily="2" charset="-122"/>
              </a:rPr>
              <a:t>】与</a:t>
            </a:r>
            <a:r>
              <a:rPr sz="1600" spc="-5" dirty="0">
                <a:solidFill>
                  <a:prstClr val="black"/>
                </a:solidFill>
                <a:latin typeface="宋体" pitchFamily="2" charset="-122"/>
                <a:cs typeface="宋体" pitchFamily="2" charset="-122"/>
              </a:rPr>
              <a:t>报警</a:t>
            </a:r>
            <a:r>
              <a:rPr sz="1600" spc="5" dirty="0">
                <a:solidFill>
                  <a:prstClr val="black"/>
                </a:solidFill>
                <a:latin typeface="宋体" pitchFamily="2" charset="-122"/>
                <a:cs typeface="宋体" pitchFamily="2" charset="-122"/>
              </a:rPr>
              <a:t>配</a:t>
            </a:r>
            <a:r>
              <a:rPr sz="1600" spc="-5" dirty="0">
                <a:solidFill>
                  <a:prstClr val="black"/>
                </a:solidFill>
                <a:latin typeface="宋体" pitchFamily="2" charset="-122"/>
                <a:cs typeface="宋体" pitchFamily="2" charset="-122"/>
              </a:rPr>
              <a:t>置 </a:t>
            </a:r>
            <a:r>
              <a:rPr sz="1600" spc="5" dirty="0">
                <a:solidFill>
                  <a:prstClr val="black"/>
                </a:solidFill>
                <a:latin typeface="宋体" pitchFamily="2" charset="-122"/>
                <a:cs typeface="宋体" pitchFamily="2" charset="-122"/>
              </a:rPr>
              <a:t>新增</a:t>
            </a:r>
            <a:r>
              <a:rPr sz="1600" spc="-5" dirty="0">
                <a:solidFill>
                  <a:prstClr val="black"/>
                </a:solidFill>
                <a:latin typeface="宋体" pitchFamily="2" charset="-122"/>
                <a:cs typeface="宋体" pitchFamily="2" charset="-122"/>
              </a:rPr>
              <a:t>一</a:t>
            </a:r>
            <a:r>
              <a:rPr sz="1600" spc="5" dirty="0">
                <a:solidFill>
                  <a:prstClr val="black"/>
                </a:solidFill>
                <a:latin typeface="宋体" pitchFamily="2" charset="-122"/>
                <a:cs typeface="宋体" pitchFamily="2" charset="-122"/>
              </a:rPr>
              <a:t>样，</a:t>
            </a:r>
            <a:r>
              <a:rPr sz="1600" spc="-5" dirty="0">
                <a:solidFill>
                  <a:prstClr val="black"/>
                </a:solidFill>
                <a:latin typeface="宋体" pitchFamily="2" charset="-122"/>
                <a:cs typeface="宋体" pitchFamily="2" charset="-122"/>
              </a:rPr>
              <a:t>如果</a:t>
            </a:r>
            <a:r>
              <a:rPr sz="1600" spc="5" dirty="0">
                <a:solidFill>
                  <a:prstClr val="black"/>
                </a:solidFill>
                <a:latin typeface="宋体" pitchFamily="2" charset="-122"/>
                <a:cs typeface="宋体" pitchFamily="2" charset="-122"/>
              </a:rPr>
              <a:t>不</a:t>
            </a:r>
            <a:r>
              <a:rPr sz="1600" spc="-5" dirty="0">
                <a:solidFill>
                  <a:prstClr val="black"/>
                </a:solidFill>
                <a:latin typeface="宋体" pitchFamily="2" charset="-122"/>
                <a:cs typeface="宋体" pitchFamily="2" charset="-122"/>
              </a:rPr>
              <a:t>单 </a:t>
            </a:r>
            <a:r>
              <a:rPr sz="1600" spc="5" dirty="0">
                <a:solidFill>
                  <a:prstClr val="black"/>
                </a:solidFill>
                <a:latin typeface="宋体" pitchFamily="2" charset="-122"/>
                <a:cs typeface="宋体" pitchFamily="2" charset="-122"/>
              </a:rPr>
              <a:t>击“</a:t>
            </a:r>
            <a:r>
              <a:rPr sz="1600" spc="-5" dirty="0">
                <a:solidFill>
                  <a:prstClr val="black"/>
                </a:solidFill>
                <a:latin typeface="宋体" pitchFamily="2" charset="-122"/>
                <a:cs typeface="宋体" pitchFamily="2" charset="-122"/>
              </a:rPr>
              <a:t>更</a:t>
            </a:r>
            <a:r>
              <a:rPr sz="1600" dirty="0">
                <a:solidFill>
                  <a:prstClr val="black"/>
                </a:solidFill>
                <a:latin typeface="宋体" pitchFamily="2" charset="-122"/>
                <a:cs typeface="宋体" pitchFamily="2" charset="-122"/>
              </a:rPr>
              <a:t>新发</a:t>
            </a:r>
            <a:r>
              <a:rPr sz="1600" spc="-5" dirty="0">
                <a:solidFill>
                  <a:prstClr val="black"/>
                </a:solidFill>
                <a:latin typeface="宋体" pitchFamily="2" charset="-122"/>
                <a:cs typeface="宋体" pitchFamily="2" charset="-122"/>
              </a:rPr>
              <a:t>布</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修 </a:t>
            </a:r>
            <a:r>
              <a:rPr sz="1600" spc="5" dirty="0">
                <a:solidFill>
                  <a:prstClr val="black"/>
                </a:solidFill>
                <a:latin typeface="宋体" pitchFamily="2" charset="-122"/>
                <a:cs typeface="宋体" pitchFamily="2" charset="-122"/>
              </a:rPr>
              <a:t>改的</a:t>
            </a:r>
            <a:r>
              <a:rPr sz="1600" spc="-5" dirty="0">
                <a:solidFill>
                  <a:prstClr val="black"/>
                </a:solidFill>
                <a:latin typeface="宋体" pitchFamily="2" charset="-122"/>
                <a:cs typeface="宋体" pitchFamily="2" charset="-122"/>
              </a:rPr>
              <a:t>配</a:t>
            </a:r>
            <a:r>
              <a:rPr sz="1600" spc="5" dirty="0">
                <a:solidFill>
                  <a:prstClr val="black"/>
                </a:solidFill>
                <a:latin typeface="宋体" pitchFamily="2" charset="-122"/>
                <a:cs typeface="宋体" pitchFamily="2" charset="-122"/>
              </a:rPr>
              <a:t>置内</a:t>
            </a:r>
            <a:r>
              <a:rPr sz="1600" spc="-5" dirty="0">
                <a:solidFill>
                  <a:prstClr val="black"/>
                </a:solidFill>
                <a:latin typeface="宋体" pitchFamily="2" charset="-122"/>
                <a:cs typeface="宋体" pitchFamily="2" charset="-122"/>
              </a:rPr>
              <a:t>容仅</a:t>
            </a:r>
            <a:r>
              <a:rPr sz="1600" spc="5" dirty="0">
                <a:solidFill>
                  <a:prstClr val="black"/>
                </a:solidFill>
                <a:latin typeface="宋体" pitchFamily="2" charset="-122"/>
                <a:cs typeface="宋体" pitchFamily="2" charset="-122"/>
              </a:rPr>
              <a:t>会</a:t>
            </a:r>
            <a:r>
              <a:rPr sz="1600" spc="-5" dirty="0">
                <a:solidFill>
                  <a:prstClr val="black"/>
                </a:solidFill>
                <a:latin typeface="宋体" pitchFamily="2" charset="-122"/>
                <a:cs typeface="宋体" pitchFamily="2" charset="-122"/>
              </a:rPr>
              <a:t>存 </a:t>
            </a:r>
            <a:r>
              <a:rPr sz="1600" spc="5" dirty="0">
                <a:solidFill>
                  <a:prstClr val="black"/>
                </a:solidFill>
                <a:latin typeface="宋体" pitchFamily="2" charset="-122"/>
                <a:cs typeface="宋体" pitchFamily="2" charset="-122"/>
              </a:rPr>
              <a:t>为草</a:t>
            </a:r>
            <a:r>
              <a:rPr sz="1600" spc="-5" dirty="0">
                <a:solidFill>
                  <a:prstClr val="black"/>
                </a:solidFill>
                <a:latin typeface="宋体" pitchFamily="2" charset="-122"/>
                <a:cs typeface="宋体" pitchFamily="2" charset="-122"/>
              </a:rPr>
              <a:t>稿</a:t>
            </a:r>
            <a:r>
              <a:rPr sz="1600" spc="5" dirty="0">
                <a:solidFill>
                  <a:prstClr val="black"/>
                </a:solidFill>
                <a:latin typeface="宋体" pitchFamily="2" charset="-122"/>
                <a:cs typeface="宋体" pitchFamily="2" charset="-122"/>
              </a:rPr>
              <a:t>，不</a:t>
            </a:r>
            <a:r>
              <a:rPr sz="1600" spc="-5" dirty="0">
                <a:solidFill>
                  <a:prstClr val="black"/>
                </a:solidFill>
                <a:latin typeface="宋体" pitchFamily="2" charset="-122"/>
                <a:cs typeface="宋体" pitchFamily="2" charset="-122"/>
              </a:rPr>
              <a:t>会应</a:t>
            </a:r>
            <a:r>
              <a:rPr sz="1600" spc="5" dirty="0">
                <a:solidFill>
                  <a:prstClr val="black"/>
                </a:solidFill>
                <a:latin typeface="宋体" pitchFamily="2" charset="-122"/>
                <a:cs typeface="宋体" pitchFamily="2" charset="-122"/>
              </a:rPr>
              <a:t>用</a:t>
            </a:r>
            <a:r>
              <a:rPr sz="1600" spc="-5" dirty="0">
                <a:solidFill>
                  <a:prstClr val="black"/>
                </a:solidFill>
                <a:latin typeface="宋体" pitchFamily="2" charset="-122"/>
                <a:cs typeface="宋体" pitchFamily="2" charset="-122"/>
              </a:rPr>
              <a:t>和 </a:t>
            </a:r>
            <a:r>
              <a:rPr sz="1600" dirty="0">
                <a:solidFill>
                  <a:prstClr val="black"/>
                </a:solidFill>
                <a:latin typeface="宋体" pitchFamily="2" charset="-122"/>
                <a:cs typeface="宋体" pitchFamily="2" charset="-122"/>
              </a:rPr>
              <a:t>更新</a:t>
            </a:r>
            <a:r>
              <a:rPr sz="1600" spc="-5" dirty="0">
                <a:solidFill>
                  <a:prstClr val="black"/>
                </a:solidFill>
                <a:latin typeface="宋体" pitchFamily="2" charset="-122"/>
                <a:cs typeface="宋体" pitchFamily="2" charset="-122"/>
              </a:rPr>
              <a:t>到</a:t>
            </a:r>
            <a:r>
              <a:rPr sz="1600" dirty="0">
                <a:solidFill>
                  <a:prstClr val="black"/>
                </a:solidFill>
                <a:latin typeface="宋体" pitchFamily="2" charset="-122"/>
                <a:cs typeface="宋体" pitchFamily="2" charset="-122"/>
              </a:rPr>
              <a:t>对</a:t>
            </a:r>
            <a:r>
              <a:rPr sz="1600" spc="-5" dirty="0">
                <a:solidFill>
                  <a:prstClr val="black"/>
                </a:solidFill>
                <a:latin typeface="宋体" pitchFamily="2" charset="-122"/>
                <a:cs typeface="宋体" pitchFamily="2" charset="-122"/>
              </a:rPr>
              <a:t>应</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物</a:t>
            </a:r>
            <a:r>
              <a:rPr sz="1600" dirty="0">
                <a:solidFill>
                  <a:prstClr val="black"/>
                </a:solidFill>
                <a:latin typeface="宋体" pitchFamily="2" charset="-122"/>
                <a:cs typeface="宋体" pitchFamily="2" charset="-122"/>
              </a:rPr>
              <a:t>实例</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1722120" y="2391155"/>
            <a:ext cx="8744711" cy="40538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720595" y="2389632"/>
            <a:ext cx="8747760" cy="4057015"/>
          </a:xfrm>
          <a:custGeom>
            <a:avLst/>
            <a:gdLst/>
            <a:ahLst/>
            <a:cxnLst/>
            <a:rect l="l" t="t" r="r" b="b"/>
            <a:pathLst>
              <a:path w="8747760" h="4057015">
                <a:moveTo>
                  <a:pt x="0" y="4056888"/>
                </a:moveTo>
                <a:lnTo>
                  <a:pt x="8747760" y="4056888"/>
                </a:lnTo>
                <a:lnTo>
                  <a:pt x="8747760" y="0"/>
                </a:lnTo>
                <a:lnTo>
                  <a:pt x="0" y="0"/>
                </a:lnTo>
                <a:lnTo>
                  <a:pt x="0" y="4056888"/>
                </a:lnTo>
                <a:close/>
              </a:path>
            </a:pathLst>
          </a:custGeom>
          <a:ln w="3175">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801748" y="926338"/>
            <a:ext cx="8587740" cy="1313815"/>
          </a:xfrm>
          <a:prstGeom prst="rect">
            <a:avLst/>
          </a:prstGeom>
        </p:spPr>
        <p:txBody>
          <a:bodyPr vert="horz" wrap="square" lIns="0" tIns="0" rIns="0" bIns="0" rtlCol="0">
            <a:spAutoFit/>
          </a:bodyPr>
          <a:lstStyle/>
          <a:p>
            <a:pPr marL="635" algn="ctr"/>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执行物模型指令</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025"/>
              </a:spcBef>
            </a:pPr>
            <a:r>
              <a:rPr sz="1600" b="1" spc="50" dirty="0">
                <a:solidFill>
                  <a:prstClr val="black"/>
                </a:solidFill>
                <a:latin typeface="微软雅黑" panose="020B0503020204020204" charset="-122"/>
                <a:cs typeface="微软雅黑" panose="020B0503020204020204" charset="-122"/>
              </a:rPr>
              <a:t>操作</a:t>
            </a:r>
            <a:r>
              <a:rPr sz="1600" b="1" spc="65" dirty="0">
                <a:solidFill>
                  <a:prstClr val="black"/>
                </a:solidFill>
                <a:latin typeface="微软雅黑" panose="020B0503020204020204" charset="-122"/>
                <a:cs typeface="微软雅黑" panose="020B0503020204020204" charset="-122"/>
              </a:rPr>
              <a:t>步</a:t>
            </a:r>
            <a:r>
              <a:rPr sz="1600" b="1" spc="60" dirty="0">
                <a:solidFill>
                  <a:prstClr val="black"/>
                </a:solidFill>
                <a:latin typeface="微软雅黑" panose="020B0503020204020204" charset="-122"/>
                <a:cs typeface="微软雅黑" panose="020B0503020204020204" charset="-122"/>
              </a:rPr>
              <a:t>骤</a:t>
            </a:r>
            <a:r>
              <a:rPr sz="1600" b="1" spc="55" dirty="0">
                <a:solidFill>
                  <a:prstClr val="black"/>
                </a:solidFill>
                <a:latin typeface="微软雅黑" panose="020B0503020204020204" charset="-122"/>
                <a:cs typeface="微软雅黑" panose="020B0503020204020204" charset="-122"/>
              </a:rPr>
              <a:t>1</a:t>
            </a:r>
            <a:r>
              <a:rPr sz="1600" spc="55" dirty="0">
                <a:solidFill>
                  <a:prstClr val="black"/>
                </a:solidFill>
                <a:latin typeface="微软雅黑" panose="020B0503020204020204" charset="-122"/>
                <a:cs typeface="微软雅黑" panose="020B0503020204020204" charset="-122"/>
              </a:rPr>
              <a:t>：</a:t>
            </a:r>
            <a:r>
              <a:rPr sz="1600" spc="65" dirty="0">
                <a:solidFill>
                  <a:prstClr val="black"/>
                </a:solidFill>
                <a:latin typeface="微软雅黑" panose="020B0503020204020204" charset="-122"/>
                <a:cs typeface="微软雅黑" panose="020B0503020204020204" charset="-122"/>
              </a:rPr>
              <a:t>从</a:t>
            </a:r>
            <a:r>
              <a:rPr sz="1600" spc="50" dirty="0">
                <a:solidFill>
                  <a:prstClr val="black"/>
                </a:solidFill>
                <a:latin typeface="微软雅黑" panose="020B0503020204020204" charset="-122"/>
                <a:cs typeface="微软雅黑" panose="020B0503020204020204" charset="-122"/>
              </a:rPr>
              <a:t>任一</a:t>
            </a:r>
            <a:r>
              <a:rPr sz="1600" spc="65" dirty="0">
                <a:solidFill>
                  <a:prstClr val="black"/>
                </a:solidFill>
                <a:latin typeface="微软雅黑" panose="020B0503020204020204" charset="-122"/>
                <a:cs typeface="微软雅黑" panose="020B0503020204020204" charset="-122"/>
              </a:rPr>
              <a:t>课</a:t>
            </a:r>
            <a:r>
              <a:rPr sz="1600" spc="50" dirty="0">
                <a:solidFill>
                  <a:prstClr val="black"/>
                </a:solidFill>
                <a:latin typeface="微软雅黑" panose="020B0503020204020204" charset="-122"/>
                <a:cs typeface="微软雅黑" panose="020B0503020204020204" charset="-122"/>
              </a:rPr>
              <a:t>程卡</a:t>
            </a:r>
            <a:r>
              <a:rPr sz="1600" spc="75" dirty="0">
                <a:solidFill>
                  <a:prstClr val="black"/>
                </a:solidFill>
                <a:latin typeface="微软雅黑" panose="020B0503020204020204" charset="-122"/>
                <a:cs typeface="微软雅黑" panose="020B0503020204020204" charset="-122"/>
              </a:rPr>
              <a:t>片</a:t>
            </a:r>
            <a:r>
              <a:rPr sz="1600" spc="65" dirty="0">
                <a:solidFill>
                  <a:prstClr val="black"/>
                </a:solidFill>
                <a:latin typeface="微软雅黑" panose="020B0503020204020204" charset="-122"/>
                <a:cs typeface="微软雅黑" panose="020B0503020204020204" charset="-122"/>
              </a:rPr>
              <a:t>，</a:t>
            </a:r>
            <a:r>
              <a:rPr sz="1600" spc="55" dirty="0">
                <a:solidFill>
                  <a:prstClr val="black"/>
                </a:solidFill>
                <a:latin typeface="微软雅黑" panose="020B0503020204020204" charset="-122"/>
                <a:cs typeface="微软雅黑" panose="020B0503020204020204" charset="-122"/>
              </a:rPr>
              <a:t>单击“</a:t>
            </a:r>
            <a:r>
              <a:rPr sz="1600" spc="65" dirty="0">
                <a:solidFill>
                  <a:prstClr val="black"/>
                </a:solidFill>
                <a:latin typeface="微软雅黑" panose="020B0503020204020204" charset="-122"/>
                <a:cs typeface="微软雅黑" panose="020B0503020204020204" charset="-122"/>
              </a:rPr>
              <a:t>硬</a:t>
            </a:r>
            <a:r>
              <a:rPr sz="1600" spc="50" dirty="0">
                <a:solidFill>
                  <a:prstClr val="black"/>
                </a:solidFill>
                <a:latin typeface="微软雅黑" panose="020B0503020204020204" charset="-122"/>
                <a:cs typeface="微软雅黑" panose="020B0503020204020204" charset="-122"/>
              </a:rPr>
              <a:t>件</a:t>
            </a:r>
            <a:r>
              <a:rPr sz="1600" spc="65" dirty="0">
                <a:solidFill>
                  <a:prstClr val="black"/>
                </a:solidFill>
                <a:latin typeface="微软雅黑" panose="020B0503020204020204" charset="-122"/>
                <a:cs typeface="微软雅黑" panose="020B0503020204020204" charset="-122"/>
              </a:rPr>
              <a:t>设</a:t>
            </a:r>
            <a:r>
              <a:rPr sz="1600" spc="70" dirty="0">
                <a:solidFill>
                  <a:prstClr val="black"/>
                </a:solidFill>
                <a:latin typeface="微软雅黑" panose="020B0503020204020204" charset="-122"/>
                <a:cs typeface="微软雅黑" panose="020B0503020204020204" charset="-122"/>
              </a:rPr>
              <a:t>备</a:t>
            </a:r>
            <a:r>
              <a:rPr sz="1600" spc="5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进入</a:t>
            </a:r>
            <a:r>
              <a:rPr sz="1600" spc="65" dirty="0">
                <a:solidFill>
                  <a:prstClr val="black"/>
                </a:solidFill>
                <a:latin typeface="微软雅黑" panose="020B0503020204020204" charset="-122"/>
                <a:cs typeface="微软雅黑" panose="020B0503020204020204" charset="-122"/>
              </a:rPr>
              <a:t>硬</a:t>
            </a:r>
            <a:r>
              <a:rPr sz="1600" spc="50" dirty="0">
                <a:solidFill>
                  <a:prstClr val="black"/>
                </a:solidFill>
                <a:latin typeface="微软雅黑" panose="020B0503020204020204" charset="-122"/>
                <a:cs typeface="微软雅黑" panose="020B0503020204020204" charset="-122"/>
              </a:rPr>
              <a:t>件</a:t>
            </a:r>
            <a:r>
              <a:rPr sz="1600" spc="65" dirty="0">
                <a:solidFill>
                  <a:prstClr val="black"/>
                </a:solidFill>
                <a:latin typeface="微软雅黑" panose="020B0503020204020204" charset="-122"/>
                <a:cs typeface="微软雅黑" panose="020B0503020204020204" charset="-122"/>
              </a:rPr>
              <a:t>设备</a:t>
            </a:r>
            <a:r>
              <a:rPr sz="1600" spc="50" dirty="0">
                <a:solidFill>
                  <a:prstClr val="black"/>
                </a:solidFill>
                <a:latin typeface="微软雅黑" panose="020B0503020204020204" charset="-122"/>
                <a:cs typeface="微软雅黑" panose="020B0503020204020204" charset="-122"/>
              </a:rPr>
              <a:t>列</a:t>
            </a:r>
            <a:r>
              <a:rPr sz="1600" spc="65" dirty="0">
                <a:solidFill>
                  <a:prstClr val="black"/>
                </a:solidFill>
                <a:latin typeface="微软雅黑" panose="020B0503020204020204" charset="-122"/>
                <a:cs typeface="微软雅黑" panose="020B0503020204020204" charset="-122"/>
              </a:rPr>
              <a:t>表</a:t>
            </a:r>
            <a:r>
              <a:rPr sz="1600" spc="55" dirty="0">
                <a:solidFill>
                  <a:prstClr val="black"/>
                </a:solidFill>
                <a:latin typeface="微软雅黑" panose="020B0503020204020204" charset="-122"/>
                <a:cs typeface="微软雅黑" panose="020B0503020204020204" charset="-122"/>
              </a:rPr>
              <a:t>，</a:t>
            </a:r>
            <a:r>
              <a:rPr sz="1600" spc="65" dirty="0">
                <a:solidFill>
                  <a:prstClr val="black"/>
                </a:solidFill>
                <a:latin typeface="微软雅黑" panose="020B0503020204020204" charset="-122"/>
                <a:cs typeface="微软雅黑" panose="020B0503020204020204" charset="-122"/>
              </a:rPr>
              <a:t>单</a:t>
            </a:r>
            <a:r>
              <a:rPr sz="1600" spc="55" dirty="0">
                <a:solidFill>
                  <a:prstClr val="black"/>
                </a:solidFill>
                <a:latin typeface="微软雅黑" panose="020B0503020204020204" charset="-122"/>
                <a:cs typeface="微软雅黑" panose="020B0503020204020204" charset="-122"/>
              </a:rPr>
              <a:t>击</a:t>
            </a:r>
            <a:r>
              <a:rPr sz="1600" spc="65" dirty="0">
                <a:solidFill>
                  <a:prstClr val="black"/>
                </a:solidFill>
                <a:latin typeface="微软雅黑" panose="020B0503020204020204" charset="-122"/>
                <a:cs typeface="微软雅黑" panose="020B0503020204020204" charset="-122"/>
              </a:rPr>
              <a:t>“工</a:t>
            </a:r>
            <a:r>
              <a:rPr sz="1600" spc="50" dirty="0">
                <a:solidFill>
                  <a:prstClr val="black"/>
                </a:solidFill>
                <a:latin typeface="微软雅黑" panose="020B0503020204020204" charset="-122"/>
                <a:cs typeface="微软雅黑" panose="020B0503020204020204" charset="-122"/>
              </a:rPr>
              <a:t>业机器</a:t>
            </a:r>
            <a:r>
              <a:rPr sz="1600" spc="65" dirty="0">
                <a:solidFill>
                  <a:prstClr val="black"/>
                </a:solidFill>
                <a:latin typeface="微软雅黑" panose="020B0503020204020204" charset="-122"/>
                <a:cs typeface="微软雅黑" panose="020B0503020204020204" charset="-122"/>
              </a:rPr>
              <a:t>人</a:t>
            </a:r>
            <a:r>
              <a:rPr sz="1600" spc="5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 01</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姓名”操作列的“查看”按钮。</a:t>
            </a:r>
            <a:endParaRPr sz="16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433320" y="926338"/>
            <a:ext cx="6240145" cy="980440"/>
          </a:xfrm>
          <a:prstGeom prst="rect">
            <a:avLst/>
          </a:prstGeom>
        </p:spPr>
        <p:txBody>
          <a:bodyPr vert="horz" wrap="square" lIns="0" tIns="0" rIns="0" bIns="0" rtlCol="0">
            <a:spAutoFit/>
          </a:bodyPr>
          <a:lstStyle/>
          <a:p>
            <a:pPr marL="2258695"/>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执行物模型指令</a:t>
            </a:r>
            <a:endParaRPr sz="2800">
              <a:solidFill>
                <a:prstClr val="black"/>
              </a:solidFill>
              <a:latin typeface="微软雅黑" panose="020B0503020204020204" charset="-122"/>
              <a:cs typeface="微软雅黑" panose="020B0503020204020204" charset="-122"/>
            </a:endParaRPr>
          </a:p>
          <a:p>
            <a:pPr marL="12700">
              <a:spcBef>
                <a:spcPts val="2240"/>
              </a:spcBef>
            </a:pPr>
            <a:r>
              <a:rPr sz="1600" b="1" spc="-5" dirty="0">
                <a:solidFill>
                  <a:prstClr val="black"/>
                </a:solidFill>
                <a:latin typeface="微软雅黑" panose="020B0503020204020204" charset="-122"/>
                <a:cs typeface="微软雅黑" panose="020B0503020204020204" charset="-122"/>
              </a:rPr>
              <a:t>操作步骤2</a:t>
            </a:r>
            <a:r>
              <a:rPr sz="1600" spc="-5" dirty="0">
                <a:solidFill>
                  <a:prstClr val="black"/>
                </a:solidFill>
                <a:latin typeface="微软雅黑" panose="020B0503020204020204" charset="-122"/>
                <a:cs typeface="微软雅黑" panose="020B0503020204020204" charset="-122"/>
              </a:rPr>
              <a:t>：进入设备信息页</a:t>
            </a:r>
            <a:r>
              <a:rPr sz="1600" spc="-25"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启</a:t>
            </a:r>
            <a:r>
              <a:rPr sz="1600" spc="-5" dirty="0">
                <a:solidFill>
                  <a:prstClr val="black"/>
                </a:solidFill>
                <a:latin typeface="微软雅黑" panose="020B0503020204020204" charset="-122"/>
                <a:cs typeface="微软雅黑" panose="020B0503020204020204" charset="-122"/>
              </a:rPr>
              <a:t>动”</a:t>
            </a:r>
            <a:r>
              <a:rPr sz="1600"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钮启</a:t>
            </a:r>
            <a:r>
              <a:rPr sz="1600" dirty="0">
                <a:solidFill>
                  <a:prstClr val="black"/>
                </a:solidFill>
                <a:latin typeface="微软雅黑" panose="020B0503020204020204" charset="-122"/>
                <a:cs typeface="微软雅黑" panose="020B0503020204020204" charset="-122"/>
              </a:rPr>
              <a:t>动</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器人。</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354579" y="2042160"/>
            <a:ext cx="7482840" cy="44424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53055" y="2040635"/>
            <a:ext cx="7486015" cy="4445635"/>
          </a:xfrm>
          <a:custGeom>
            <a:avLst/>
            <a:gdLst/>
            <a:ahLst/>
            <a:cxnLst/>
            <a:rect l="l" t="t" r="r" b="b"/>
            <a:pathLst>
              <a:path w="7486015" h="4445635">
                <a:moveTo>
                  <a:pt x="0" y="4445508"/>
                </a:moveTo>
                <a:lnTo>
                  <a:pt x="7485888" y="4445508"/>
                </a:lnTo>
                <a:lnTo>
                  <a:pt x="7485888" y="0"/>
                </a:lnTo>
                <a:lnTo>
                  <a:pt x="0" y="0"/>
                </a:lnTo>
                <a:lnTo>
                  <a:pt x="0" y="444550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53058" y="974597"/>
            <a:ext cx="9687560" cy="1394460"/>
          </a:xfrm>
          <a:prstGeom prst="rect">
            <a:avLst/>
          </a:prstGeom>
        </p:spPr>
        <p:txBody>
          <a:bodyPr vert="horz" wrap="square" lIns="0" tIns="0" rIns="0" bIns="0" rtlCol="0">
            <a:spAutoFit/>
          </a:bodyPr>
          <a:lstStyle/>
          <a:p>
            <a:pPr marR="193675" algn="ctr"/>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执行物模型指令</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655"/>
              </a:spcBef>
            </a:pPr>
            <a:r>
              <a:rPr sz="1600" b="1" spc="30" dirty="0">
                <a:solidFill>
                  <a:prstClr val="black"/>
                </a:solidFill>
                <a:latin typeface="微软雅黑" panose="020B0503020204020204" charset="-122"/>
                <a:cs typeface="微软雅黑" panose="020B0503020204020204" charset="-122"/>
              </a:rPr>
              <a:t>操作步骤3：</a:t>
            </a:r>
            <a:r>
              <a:rPr sz="1600" spc="40" dirty="0">
                <a:solidFill>
                  <a:prstClr val="black"/>
                </a:solidFill>
                <a:latin typeface="微软雅黑" panose="020B0503020204020204" charset="-122"/>
                <a:cs typeface="微软雅黑" panose="020B0503020204020204" charset="-122"/>
              </a:rPr>
              <a:t>切</a:t>
            </a:r>
            <a:r>
              <a:rPr sz="1600" spc="30" dirty="0">
                <a:solidFill>
                  <a:prstClr val="black"/>
                </a:solidFill>
                <a:latin typeface="微软雅黑" panose="020B0503020204020204" charset="-122"/>
                <a:cs typeface="微软雅黑" panose="020B0503020204020204" charset="-122"/>
              </a:rPr>
              <a:t>换到进入物实例列表界</a:t>
            </a:r>
            <a:r>
              <a:rPr sz="1600" spc="40" dirty="0">
                <a:solidFill>
                  <a:prstClr val="black"/>
                </a:solidFill>
                <a:latin typeface="微软雅黑" panose="020B0503020204020204" charset="-122"/>
                <a:cs typeface="微软雅黑" panose="020B0503020204020204" charset="-122"/>
              </a:rPr>
              <a:t>面</a:t>
            </a:r>
            <a:r>
              <a:rPr sz="1600" spc="30" dirty="0">
                <a:solidFill>
                  <a:prstClr val="black"/>
                </a:solidFill>
                <a:latin typeface="微软雅黑" panose="020B0503020204020204" charset="-122"/>
                <a:cs typeface="微软雅黑" panose="020B0503020204020204" charset="-122"/>
              </a:rPr>
              <a:t>，可以看到硬件设备启动后，该设备对应的物实例会处</a:t>
            </a:r>
            <a:r>
              <a:rPr sz="1600" spc="5" dirty="0">
                <a:solidFill>
                  <a:prstClr val="black"/>
                </a:solidFill>
                <a:latin typeface="微软雅黑" panose="020B0503020204020204" charset="-122"/>
                <a:cs typeface="微软雅黑" panose="020B0503020204020204" charset="-122"/>
              </a:rPr>
              <a:t>于</a:t>
            </a:r>
            <a:r>
              <a:rPr sz="1600" spc="30" dirty="0">
                <a:solidFill>
                  <a:prstClr val="black"/>
                </a:solidFill>
                <a:latin typeface="微软雅黑" panose="020B0503020204020204" charset="-122"/>
                <a:cs typeface="微软雅黑" panose="020B0503020204020204" charset="-122"/>
              </a:rPr>
              <a:t>“在线</a:t>
            </a:r>
            <a:r>
              <a:rPr sz="1600" spc="-5" dirty="0">
                <a:solidFill>
                  <a:prstClr val="black"/>
                </a:solidFill>
                <a:latin typeface="微软雅黑" panose="020B0503020204020204" charset="-122"/>
                <a:cs typeface="微软雅黑" panose="020B0503020204020204" charset="-122"/>
              </a:rPr>
              <a:t>”  状态。单击查看“工业机器人实</a:t>
            </a:r>
            <a:r>
              <a:rPr sz="1600" spc="5" dirty="0">
                <a:solidFill>
                  <a:prstClr val="black"/>
                </a:solidFill>
                <a:latin typeface="微软雅黑" panose="020B0503020204020204" charset="-122"/>
                <a:cs typeface="微软雅黑" panose="020B0503020204020204" charset="-122"/>
              </a:rPr>
              <a:t>例</a:t>
            </a:r>
            <a:r>
              <a:rPr sz="1600" spc="-10" dirty="0">
                <a:solidFill>
                  <a:prstClr val="black"/>
                </a:solidFill>
                <a:cs typeface="Calibri" panose="020F0502020204030204"/>
              </a:rPr>
              <a:t>01</a:t>
            </a:r>
            <a:r>
              <a:rPr sz="1600" spc="-5" dirty="0">
                <a:solidFill>
                  <a:prstClr val="black"/>
                </a:solidFill>
                <a:cs typeface="Calibri" panose="020F0502020204030204"/>
              </a:rPr>
              <a:t>-</a:t>
            </a:r>
            <a:r>
              <a:rPr sz="1600"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实例</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息页。</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274063" y="2560319"/>
            <a:ext cx="9643871" cy="37810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72539" y="2558795"/>
            <a:ext cx="9646920" cy="3784600"/>
          </a:xfrm>
          <a:custGeom>
            <a:avLst/>
            <a:gdLst/>
            <a:ahLst/>
            <a:cxnLst/>
            <a:rect l="l" t="t" r="r" b="b"/>
            <a:pathLst>
              <a:path w="9646920" h="3784600">
                <a:moveTo>
                  <a:pt x="0" y="3784091"/>
                </a:moveTo>
                <a:lnTo>
                  <a:pt x="9646920" y="3784091"/>
                </a:lnTo>
                <a:lnTo>
                  <a:pt x="9646920" y="0"/>
                </a:lnTo>
                <a:lnTo>
                  <a:pt x="0" y="0"/>
                </a:lnTo>
                <a:lnTo>
                  <a:pt x="0" y="3784091"/>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53058" y="974597"/>
            <a:ext cx="9687560" cy="1241425"/>
          </a:xfrm>
          <a:prstGeom prst="rect">
            <a:avLst/>
          </a:prstGeom>
        </p:spPr>
        <p:txBody>
          <a:bodyPr vert="horz" wrap="square" lIns="0" tIns="0" rIns="0" bIns="0" rtlCol="0">
            <a:spAutoFit/>
          </a:bodyPr>
          <a:lstStyle/>
          <a:p>
            <a:pPr marR="193675" algn="ctr"/>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执行物模型指令</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455"/>
              </a:spcBef>
            </a:pPr>
            <a:r>
              <a:rPr sz="1600" b="1" spc="25" dirty="0">
                <a:solidFill>
                  <a:prstClr val="black"/>
                </a:solidFill>
                <a:latin typeface="微软雅黑" panose="020B0503020204020204" charset="-122"/>
                <a:cs typeface="微软雅黑" panose="020B0503020204020204" charset="-122"/>
              </a:rPr>
              <a:t>操作步骤4：</a:t>
            </a:r>
            <a:r>
              <a:rPr sz="1600" spc="35" dirty="0">
                <a:solidFill>
                  <a:prstClr val="black"/>
                </a:solidFill>
                <a:latin typeface="微软雅黑" panose="020B0503020204020204" charset="-122"/>
                <a:cs typeface="微软雅黑" panose="020B0503020204020204" charset="-122"/>
              </a:rPr>
              <a:t>进</a:t>
            </a:r>
            <a:r>
              <a:rPr sz="1600" spc="25" dirty="0">
                <a:solidFill>
                  <a:prstClr val="black"/>
                </a:solidFill>
                <a:latin typeface="微软雅黑" panose="020B0503020204020204" charset="-122"/>
                <a:cs typeface="微软雅黑" panose="020B0503020204020204" charset="-122"/>
              </a:rPr>
              <a:t>入实例信息页</a:t>
            </a:r>
            <a:r>
              <a:rPr sz="1600" spc="35" dirty="0">
                <a:solidFill>
                  <a:prstClr val="black"/>
                </a:solidFill>
                <a:latin typeface="微软雅黑" panose="020B0503020204020204" charset="-122"/>
                <a:cs typeface="微软雅黑" panose="020B0503020204020204" charset="-122"/>
              </a:rPr>
              <a:t>后</a:t>
            </a:r>
            <a:r>
              <a:rPr sz="1600" spc="25" dirty="0">
                <a:solidFill>
                  <a:prstClr val="black"/>
                </a:solidFill>
                <a:latin typeface="微软雅黑" panose="020B0503020204020204" charset="-122"/>
                <a:cs typeface="微软雅黑" panose="020B0503020204020204" charset="-122"/>
              </a:rPr>
              <a:t>，单击选择“指令”。选中某个需要操作的指令，单击其操作列的“执行</a:t>
            </a:r>
            <a:r>
              <a:rPr sz="1600" spc="-5" dirty="0">
                <a:solidFill>
                  <a:prstClr val="black"/>
                </a:solidFill>
                <a:latin typeface="微软雅黑" panose="020B0503020204020204" charset="-122"/>
                <a:cs typeface="微软雅黑" panose="020B0503020204020204" charset="-122"/>
              </a:rPr>
              <a:t>” 按钮。</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083307" y="2135124"/>
            <a:ext cx="8025384" cy="439826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081783" y="2133600"/>
            <a:ext cx="8028940" cy="4401820"/>
          </a:xfrm>
          <a:custGeom>
            <a:avLst/>
            <a:gdLst/>
            <a:ahLst/>
            <a:cxnLst/>
            <a:rect l="l" t="t" r="r" b="b"/>
            <a:pathLst>
              <a:path w="8028940" h="4401820">
                <a:moveTo>
                  <a:pt x="0" y="4401312"/>
                </a:moveTo>
                <a:lnTo>
                  <a:pt x="8028432" y="4401312"/>
                </a:lnTo>
                <a:lnTo>
                  <a:pt x="8028432" y="0"/>
                </a:lnTo>
                <a:lnTo>
                  <a:pt x="0" y="0"/>
                </a:lnTo>
                <a:lnTo>
                  <a:pt x="0" y="440131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2589657"/>
            <a:ext cx="3888104" cy="1393190"/>
          </a:xfrm>
          <a:prstGeom prst="rect">
            <a:avLst/>
          </a:prstGeom>
        </p:spPr>
        <p:txBody>
          <a:bodyPr vert="horz" wrap="square" lIns="0" tIns="0" rIns="0" bIns="0" rtlCol="0">
            <a:spAutoFit/>
          </a:bodyPr>
          <a:lstStyle/>
          <a:p>
            <a:pPr marL="158115">
              <a:lnSpc>
                <a:spcPct val="100000"/>
              </a:lnSpc>
            </a:pPr>
            <a:r>
              <a:rPr sz="2800" b="1" spc="-5" dirty="0">
                <a:latin typeface="微软雅黑" panose="020B0503020204020204" charset="-122"/>
                <a:cs typeface="微软雅黑" panose="020B0503020204020204" charset="-122"/>
              </a:rPr>
              <a:t>概述</a:t>
            </a:r>
            <a:endParaRPr sz="2800">
              <a:latin typeface="微软雅黑" panose="020B0503020204020204" charset="-122"/>
              <a:cs typeface="微软雅黑" panose="020B0503020204020204" charset="-122"/>
            </a:endParaRPr>
          </a:p>
          <a:p>
            <a:pPr>
              <a:lnSpc>
                <a:spcPct val="100000"/>
              </a:lnSpc>
              <a:spcBef>
                <a:spcPts val="50"/>
              </a:spcBef>
            </a:pPr>
            <a:endParaRPr sz="3850">
              <a:latin typeface="Times New Roman" panose="02020603050405020304"/>
              <a:cs typeface="Times New Roman" panose="02020603050405020304"/>
            </a:endParaRPr>
          </a:p>
          <a:p>
            <a:pPr marL="12700">
              <a:lnSpc>
                <a:spcPct val="100000"/>
              </a:lnSpc>
              <a:tabLst>
                <a:tab pos="3569970" algn="l"/>
              </a:tabLst>
            </a:pPr>
            <a:r>
              <a:rPr sz="2400" b="1" dirty="0">
                <a:solidFill>
                  <a:srgbClr val="00A755"/>
                </a:solidFill>
                <a:latin typeface="微软雅黑" panose="020B0503020204020204" charset="-122"/>
                <a:cs typeface="微软雅黑" panose="020B0503020204020204" charset="-122"/>
              </a:rPr>
              <a:t>工业数字孪生的基本概念	</a:t>
            </a:r>
            <a:r>
              <a:rPr sz="2400" b="1" dirty="0">
                <a:solidFill>
                  <a:srgbClr val="00A755"/>
                </a:solidFill>
                <a:latin typeface="Calibri" panose="020F0502020204030204"/>
                <a:cs typeface="Calibri" panose="020F0502020204030204"/>
              </a:rPr>
              <a:t>&gt;&gt;</a:t>
            </a:r>
            <a:endParaRPr sz="2400">
              <a:latin typeface="Calibri" panose="020F0502020204030204"/>
              <a:cs typeface="Calibri" panose="020F0502020204030204"/>
            </a:endParaRPr>
          </a:p>
        </p:txBody>
      </p:sp>
      <p:sp>
        <p:nvSpPr>
          <p:cNvPr id="3" name="object 3"/>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p:txBody>
      </p:sp>
      <p:sp>
        <p:nvSpPr>
          <p:cNvPr id="5" name="object 5"/>
          <p:cNvSpPr txBox="1"/>
          <p:nvPr/>
        </p:nvSpPr>
        <p:spPr>
          <a:xfrm>
            <a:off x="881278" y="577341"/>
            <a:ext cx="2997835" cy="301625"/>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微软雅黑" panose="020B0503020204020204" charset="-122"/>
                <a:cs typeface="微软雅黑" panose="020B0503020204020204" charset="-122"/>
              </a:rPr>
              <a:t>《工业数字孪生建模与应</a:t>
            </a:r>
            <a:r>
              <a:rPr sz="1800" dirty="0">
                <a:solidFill>
                  <a:srgbClr val="FFFFFF"/>
                </a:solidFill>
                <a:latin typeface="微软雅黑" panose="020B0503020204020204" charset="-122"/>
                <a:cs typeface="微软雅黑" panose="020B0503020204020204" charset="-122"/>
              </a:rPr>
              <a:t>用》</a:t>
            </a:r>
            <a:endParaRPr sz="1800">
              <a:latin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08448" y="2125980"/>
            <a:ext cx="6583680" cy="3796283"/>
          </a:xfrm>
          <a:prstGeom prst="rect">
            <a:avLst/>
          </a:prstGeom>
          <a:blipFill>
            <a:blip r:embed="rId1" cstate="print"/>
            <a:stretch>
              <a:fillRect/>
            </a:stretch>
          </a:blipFill>
        </p:spPr>
        <p:txBody>
          <a:bodyPr wrap="square" lIns="0" tIns="0" rIns="0" bIns="0" rtlCol="0"/>
          <a:lstStyle/>
          <a:p/>
        </p:txBody>
      </p:sp>
      <p:sp>
        <p:nvSpPr>
          <p:cNvPr id="3" name="object 3"/>
          <p:cNvSpPr txBox="1"/>
          <p:nvPr/>
        </p:nvSpPr>
        <p:spPr>
          <a:xfrm>
            <a:off x="676148" y="1680718"/>
            <a:ext cx="4310380" cy="4573270"/>
          </a:xfrm>
          <a:prstGeom prst="rect">
            <a:avLst/>
          </a:prstGeom>
        </p:spPr>
        <p:txBody>
          <a:bodyPr vert="horz" wrap="square" lIns="0" tIns="0" rIns="0" bIns="0" rtlCol="0">
            <a:spAutoFit/>
          </a:bodyPr>
          <a:lstStyle/>
          <a:p>
            <a:pPr marL="12700" marR="194310" indent="420370" algn="just">
              <a:lnSpc>
                <a:spcPct val="125000"/>
              </a:lnSpc>
            </a:pPr>
            <a:r>
              <a:rPr sz="1600" spc="5" dirty="0">
                <a:latin typeface="微软雅黑" panose="020B0503020204020204" charset="-122"/>
                <a:cs typeface="微软雅黑" panose="020B0503020204020204" charset="-122"/>
              </a:rPr>
              <a:t>例</a:t>
            </a:r>
            <a:r>
              <a:rPr sz="1600" spc="-5" dirty="0">
                <a:latin typeface="微软雅黑" panose="020B0503020204020204" charset="-122"/>
                <a:cs typeface="微软雅黑" panose="020B0503020204020204" charset="-122"/>
              </a:rPr>
              <a:t>如</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三</a:t>
            </a:r>
            <a:r>
              <a:rPr sz="1600" spc="5" dirty="0">
                <a:latin typeface="微软雅黑" panose="020B0503020204020204" charset="-122"/>
                <a:cs typeface="微软雅黑" panose="020B0503020204020204" charset="-122"/>
              </a:rPr>
              <a:t>一</a:t>
            </a:r>
            <a:r>
              <a:rPr sz="1600" spc="-5" dirty="0">
                <a:latin typeface="微软雅黑" panose="020B0503020204020204" charset="-122"/>
                <a:cs typeface="微软雅黑" panose="020B0503020204020204" charset="-122"/>
              </a:rPr>
              <a:t>集团</a:t>
            </a:r>
            <a:r>
              <a:rPr sz="1600" spc="5" dirty="0">
                <a:latin typeface="微软雅黑" panose="020B0503020204020204" charset="-122"/>
                <a:cs typeface="微软雅黑" panose="020B0503020204020204" charset="-122"/>
              </a:rPr>
              <a:t>基</a:t>
            </a:r>
            <a:r>
              <a:rPr sz="1600" spc="-5" dirty="0">
                <a:latin typeface="微软雅黑" panose="020B0503020204020204" charset="-122"/>
                <a:cs typeface="微软雅黑" panose="020B0503020204020204" charset="-122"/>
              </a:rPr>
              <a:t>于树</a:t>
            </a:r>
            <a:r>
              <a:rPr sz="1600" spc="5" dirty="0">
                <a:latin typeface="微软雅黑" panose="020B0503020204020204" charset="-122"/>
                <a:cs typeface="微软雅黑" panose="020B0503020204020204" charset="-122"/>
              </a:rPr>
              <a:t>根互</a:t>
            </a:r>
            <a:r>
              <a:rPr sz="1600" spc="-5" dirty="0">
                <a:latin typeface="微软雅黑" panose="020B0503020204020204" charset="-122"/>
                <a:cs typeface="微软雅黑" panose="020B0503020204020204" charset="-122"/>
              </a:rPr>
              <a:t>联的根</a:t>
            </a:r>
            <a:r>
              <a:rPr sz="1600" spc="5" dirty="0">
                <a:latin typeface="微软雅黑" panose="020B0503020204020204" charset="-122"/>
                <a:cs typeface="微软雅黑" panose="020B0503020204020204" charset="-122"/>
              </a:rPr>
              <a:t>云</a:t>
            </a:r>
            <a:r>
              <a:rPr sz="1600" spc="-5" dirty="0">
                <a:latin typeface="微软雅黑" panose="020B0503020204020204" charset="-122"/>
                <a:cs typeface="微软雅黑" panose="020B0503020204020204" charset="-122"/>
              </a:rPr>
              <a:t>工业 </a:t>
            </a:r>
            <a:r>
              <a:rPr sz="1600" spc="100" dirty="0">
                <a:latin typeface="微软雅黑" panose="020B0503020204020204" charset="-122"/>
                <a:cs typeface="微软雅黑" panose="020B0503020204020204" charset="-122"/>
              </a:rPr>
              <a:t>互联网平台（</a:t>
            </a:r>
            <a:r>
              <a:rPr sz="1600" spc="-5" dirty="0">
                <a:latin typeface="微软雅黑" panose="020B0503020204020204" charset="-122"/>
                <a:cs typeface="微软雅黑" panose="020B0503020204020204" charset="-122"/>
              </a:rPr>
              <a:t>RO</a:t>
            </a:r>
            <a:r>
              <a:rPr sz="1600" spc="-85" dirty="0">
                <a:latin typeface="微软雅黑" panose="020B0503020204020204" charset="-122"/>
                <a:cs typeface="微软雅黑" panose="020B0503020204020204" charset="-122"/>
              </a:rPr>
              <a:t>OT</a:t>
            </a:r>
            <a:r>
              <a:rPr sz="1600" spc="-5" dirty="0">
                <a:latin typeface="微软雅黑" panose="020B0503020204020204" charset="-122"/>
                <a:cs typeface="微软雅黑" panose="020B0503020204020204" charset="-122"/>
              </a:rPr>
              <a:t>C</a:t>
            </a:r>
            <a:r>
              <a:rPr sz="1600" spc="-70" dirty="0">
                <a:latin typeface="微软雅黑" panose="020B0503020204020204" charset="-122"/>
                <a:cs typeface="微软雅黑" panose="020B0503020204020204" charset="-122"/>
              </a:rPr>
              <a:t>L</a:t>
            </a:r>
            <a:r>
              <a:rPr sz="1600" dirty="0">
                <a:latin typeface="微软雅黑" panose="020B0503020204020204" charset="-122"/>
                <a:cs typeface="微软雅黑" panose="020B0503020204020204" charset="-122"/>
              </a:rPr>
              <a:t>OU</a:t>
            </a:r>
            <a:r>
              <a:rPr sz="1600" spc="105" dirty="0">
                <a:latin typeface="微软雅黑" panose="020B0503020204020204" charset="-122"/>
                <a:cs typeface="微软雅黑" panose="020B0503020204020204" charset="-122"/>
              </a:rPr>
              <a:t>D</a:t>
            </a:r>
            <a:r>
              <a:rPr sz="1600" spc="110" dirty="0">
                <a:latin typeface="微软雅黑" panose="020B0503020204020204" charset="-122"/>
                <a:cs typeface="微软雅黑" panose="020B0503020204020204" charset="-122"/>
              </a:rPr>
              <a:t>）</a:t>
            </a:r>
            <a:r>
              <a:rPr sz="1600" spc="100" dirty="0">
                <a:latin typeface="微软雅黑" panose="020B0503020204020204" charset="-122"/>
                <a:cs typeface="微软雅黑" panose="020B0503020204020204" charset="-122"/>
              </a:rPr>
              <a:t>打造的工厂透 </a:t>
            </a:r>
            <a:r>
              <a:rPr sz="1600" spc="5" dirty="0">
                <a:latin typeface="微软雅黑" panose="020B0503020204020204" charset="-122"/>
                <a:cs typeface="微软雅黑" panose="020B0503020204020204" charset="-122"/>
              </a:rPr>
              <a:t>明化管理平台，通过物联采集</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视频集</a:t>
            </a:r>
            <a:r>
              <a:rPr sz="1600" dirty="0">
                <a:latin typeface="微软雅黑" panose="020B0503020204020204" charset="-122"/>
                <a:cs typeface="微软雅黑" panose="020B0503020204020204" charset="-122"/>
              </a:rPr>
              <a:t>成</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信 </a:t>
            </a:r>
            <a:r>
              <a:rPr sz="1600" dirty="0">
                <a:latin typeface="微软雅黑" panose="020B0503020204020204" charset="-122"/>
                <a:cs typeface="微软雅黑" panose="020B0503020204020204" charset="-122"/>
              </a:rPr>
              <a:t>息化系统集成等方</a:t>
            </a:r>
            <a:r>
              <a:rPr sz="1600" spc="10" dirty="0">
                <a:latin typeface="微软雅黑" panose="020B0503020204020204" charset="-122"/>
                <a:cs typeface="微软雅黑" panose="020B0503020204020204" charset="-122"/>
              </a:rPr>
              <a:t>式</a:t>
            </a:r>
            <a:r>
              <a:rPr sz="1600" spc="5"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对生产</a:t>
            </a:r>
            <a:r>
              <a:rPr sz="1600" spc="-5" dirty="0">
                <a:latin typeface="微软雅黑" panose="020B0503020204020204" charset="-122"/>
                <a:cs typeface="微软雅黑" panose="020B0503020204020204" charset="-122"/>
              </a:rPr>
              <a:t>现</a:t>
            </a:r>
            <a:r>
              <a:rPr sz="1600" dirty="0">
                <a:latin typeface="微软雅黑" panose="020B0503020204020204" charset="-122"/>
                <a:cs typeface="微软雅黑" panose="020B0503020204020204" charset="-122"/>
              </a:rPr>
              <a:t>场全域进行</a:t>
            </a:r>
            <a:r>
              <a:rPr sz="1600" spc="-5" dirty="0">
                <a:latin typeface="微软雅黑" panose="020B0503020204020204" charset="-122"/>
                <a:cs typeface="微软雅黑" panose="020B0503020204020204" charset="-122"/>
              </a:rPr>
              <a:t>数 </a:t>
            </a:r>
            <a:r>
              <a:rPr sz="1600" spc="5" dirty="0">
                <a:latin typeface="微软雅黑" panose="020B0503020204020204" charset="-122"/>
                <a:cs typeface="微软雅黑" panose="020B0503020204020204" charset="-122"/>
              </a:rPr>
              <a:t>字孪生建模，实物对象覆盖了</a:t>
            </a:r>
            <a:r>
              <a:rPr sz="1600" spc="-5" dirty="0">
                <a:latin typeface="微软雅黑" panose="020B0503020204020204" charset="-122"/>
                <a:cs typeface="微软雅黑" panose="020B0503020204020204" charset="-122"/>
              </a:rPr>
              <a:t>人</a:t>
            </a:r>
            <a:r>
              <a:rPr sz="1600" spc="1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车、设备</a:t>
            </a:r>
            <a:r>
              <a:rPr sz="1600" spc="-5" dirty="0">
                <a:latin typeface="微软雅黑" panose="020B0503020204020204" charset="-122"/>
                <a:cs typeface="微软雅黑" panose="020B0503020204020204" charset="-122"/>
              </a:rPr>
              <a:t>、 物料、成</a:t>
            </a:r>
            <a:r>
              <a:rPr sz="1600" spc="-10" dirty="0">
                <a:latin typeface="微软雅黑" panose="020B0503020204020204" charset="-122"/>
                <a:cs typeface="微软雅黑" panose="020B0503020204020204" charset="-122"/>
              </a:rPr>
              <a:t>品</a:t>
            </a:r>
            <a:r>
              <a:rPr sz="1600" spc="-5" dirty="0">
                <a:latin typeface="微软雅黑" panose="020B0503020204020204" charset="-122"/>
                <a:cs typeface="微软雅黑" panose="020B0503020204020204" charset="-122"/>
              </a:rPr>
              <a:t>、能耗（水、电、油、</a:t>
            </a:r>
            <a:r>
              <a:rPr sz="1600" spc="0" dirty="0">
                <a:latin typeface="微软雅黑" panose="020B0503020204020204" charset="-122"/>
                <a:cs typeface="微软雅黑" panose="020B0503020204020204" charset="-122"/>
              </a:rPr>
              <a:t>气</a:t>
            </a:r>
            <a:r>
              <a:rPr sz="1600" spc="-5" dirty="0">
                <a:latin typeface="微软雅黑" panose="020B0503020204020204" charset="-122"/>
                <a:cs typeface="微软雅黑" panose="020B0503020204020204" charset="-122"/>
              </a:rPr>
              <a:t>）等。</a:t>
            </a:r>
            <a:endParaRPr sz="1600">
              <a:latin typeface="微软雅黑" panose="020B0503020204020204" charset="-122"/>
              <a:cs typeface="微软雅黑" panose="020B0503020204020204" charset="-122"/>
            </a:endParaRPr>
          </a:p>
          <a:p>
            <a:pPr marL="433070">
              <a:lnSpc>
                <a:spcPct val="100000"/>
              </a:lnSpc>
              <a:spcBef>
                <a:spcPts val="480"/>
              </a:spcBef>
            </a:pPr>
            <a:r>
              <a:rPr sz="1600" spc="0" dirty="0">
                <a:latin typeface="微软雅黑" panose="020B0503020204020204" charset="-122"/>
                <a:cs typeface="微软雅黑" panose="020B0503020204020204" charset="-122"/>
              </a:rPr>
              <a:t>同</a:t>
            </a:r>
            <a:r>
              <a:rPr sz="1600" spc="-5" dirty="0">
                <a:latin typeface="微软雅黑" panose="020B0503020204020204" charset="-122"/>
                <a:cs typeface="微软雅黑" panose="020B0503020204020204" charset="-122"/>
              </a:rPr>
              <a:t>时</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基</a:t>
            </a:r>
            <a:r>
              <a:rPr sz="1600" spc="0" dirty="0">
                <a:latin typeface="微软雅黑" panose="020B0503020204020204" charset="-122"/>
                <a:cs typeface="微软雅黑" panose="020B0503020204020204" charset="-122"/>
              </a:rPr>
              <a:t>于</a:t>
            </a:r>
            <a:r>
              <a:rPr sz="1600" spc="-5" dirty="0">
                <a:latin typeface="微软雅黑" panose="020B0503020204020204" charset="-122"/>
                <a:cs typeface="微软雅黑" panose="020B0503020204020204" charset="-122"/>
              </a:rPr>
              <a:t>数字</a:t>
            </a:r>
            <a:r>
              <a:rPr sz="1600" spc="0" dirty="0">
                <a:latin typeface="微软雅黑" panose="020B0503020204020204" charset="-122"/>
                <a:cs typeface="微软雅黑" panose="020B0503020204020204" charset="-122"/>
              </a:rPr>
              <a:t>孪</a:t>
            </a:r>
            <a:r>
              <a:rPr sz="1600" spc="-5" dirty="0">
                <a:latin typeface="微软雅黑" panose="020B0503020204020204" charset="-122"/>
                <a:cs typeface="微软雅黑" panose="020B0503020204020204" charset="-122"/>
              </a:rPr>
              <a:t>生体</a:t>
            </a:r>
            <a:r>
              <a:rPr sz="1600" spc="0" dirty="0">
                <a:latin typeface="微软雅黑" panose="020B0503020204020204" charset="-122"/>
                <a:cs typeface="微软雅黑" panose="020B0503020204020204" charset="-122"/>
              </a:rPr>
              <a:t>的数</a:t>
            </a:r>
            <a:r>
              <a:rPr sz="1600" dirty="0">
                <a:latin typeface="微软雅黑" panose="020B0503020204020204" charset="-122"/>
                <a:cs typeface="微软雅黑" panose="020B0503020204020204" charset="-122"/>
              </a:rPr>
              <a:t>据</a:t>
            </a:r>
            <a:r>
              <a:rPr sz="1600" spc="-5" dirty="0">
                <a:latin typeface="微软雅黑" panose="020B0503020204020204" charset="-122"/>
                <a:cs typeface="微软雅黑" panose="020B0503020204020204" charset="-122"/>
              </a:rPr>
              <a:t>，构</a:t>
            </a:r>
            <a:r>
              <a:rPr sz="1600" spc="0" dirty="0">
                <a:latin typeface="微软雅黑" panose="020B0503020204020204" charset="-122"/>
                <a:cs typeface="微软雅黑" panose="020B0503020204020204" charset="-122"/>
              </a:rPr>
              <a:t>建</a:t>
            </a:r>
            <a:r>
              <a:rPr sz="1600" spc="-5" dirty="0">
                <a:latin typeface="微软雅黑" panose="020B0503020204020204" charset="-122"/>
                <a:cs typeface="微软雅黑" panose="020B0503020204020204" charset="-122"/>
              </a:rPr>
              <a:t>了指</a:t>
            </a:r>
            <a:endParaRPr sz="1600">
              <a:latin typeface="微软雅黑" panose="020B0503020204020204" charset="-122"/>
              <a:cs typeface="微软雅黑" panose="020B0503020204020204" charset="-122"/>
            </a:endParaRPr>
          </a:p>
          <a:p>
            <a:pPr marL="12700">
              <a:lnSpc>
                <a:spcPct val="100000"/>
              </a:lnSpc>
              <a:spcBef>
                <a:spcPts val="480"/>
              </a:spcBef>
            </a:pPr>
            <a:r>
              <a:rPr sz="1600" dirty="0">
                <a:latin typeface="微软雅黑" panose="020B0503020204020204" charset="-122"/>
                <a:cs typeface="微软雅黑" panose="020B0503020204020204" charset="-122"/>
              </a:rPr>
              <a:t>标体</a:t>
            </a:r>
            <a:r>
              <a:rPr sz="1600" spc="0" dirty="0">
                <a:latin typeface="微软雅黑" panose="020B0503020204020204" charset="-122"/>
                <a:cs typeface="微软雅黑" panose="020B0503020204020204" charset="-122"/>
              </a:rPr>
              <a:t>系，</a:t>
            </a:r>
            <a:r>
              <a:rPr sz="1600" dirty="0">
                <a:latin typeface="微软雅黑" panose="020B0503020204020204" charset="-122"/>
                <a:cs typeface="微软雅黑" panose="020B0503020204020204" charset="-122"/>
              </a:rPr>
              <a:t>对各个对象进行指标</a:t>
            </a:r>
            <a:r>
              <a:rPr sz="1600" spc="-10" dirty="0">
                <a:latin typeface="微软雅黑" panose="020B0503020204020204" charset="-122"/>
                <a:cs typeface="微软雅黑" panose="020B0503020204020204" charset="-122"/>
              </a:rPr>
              <a:t>化</a:t>
            </a:r>
            <a:r>
              <a:rPr sz="1600" dirty="0">
                <a:latin typeface="微软雅黑" panose="020B0503020204020204" charset="-122"/>
                <a:cs typeface="微软雅黑" panose="020B0503020204020204" charset="-122"/>
              </a:rPr>
              <a:t>评价和管</a:t>
            </a:r>
            <a:r>
              <a:rPr sz="1600" spc="5" dirty="0">
                <a:latin typeface="微软雅黑" panose="020B0503020204020204" charset="-122"/>
                <a:cs typeface="微软雅黑" panose="020B0503020204020204" charset="-122"/>
              </a:rPr>
              <a:t>理</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12700" marR="5080">
              <a:lnSpc>
                <a:spcPct val="125000"/>
              </a:lnSpc>
            </a:pPr>
            <a:r>
              <a:rPr sz="1600" spc="5" dirty="0">
                <a:latin typeface="微软雅黑" panose="020B0503020204020204" charset="-122"/>
                <a:cs typeface="微软雅黑" panose="020B0503020204020204" charset="-122"/>
              </a:rPr>
              <a:t>为决策管理人员，提供了实时</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准确的管理驾 驶舱，提升决策的科学性和效</a:t>
            </a:r>
            <a:r>
              <a:rPr sz="1600" spc="-5" dirty="0">
                <a:latin typeface="微软雅黑" panose="020B0503020204020204" charset="-122"/>
                <a:cs typeface="微软雅黑" panose="020B0503020204020204" charset="-122"/>
              </a:rPr>
              <a:t>率</a:t>
            </a:r>
            <a:r>
              <a:rPr sz="1600" spc="5" dirty="0">
                <a:latin typeface="微软雅黑" panose="020B0503020204020204" charset="-122"/>
                <a:cs typeface="微软雅黑" panose="020B0503020204020204" charset="-122"/>
              </a:rPr>
              <a:t>；为现场管理 人员，提供可视化管</a:t>
            </a:r>
            <a:r>
              <a:rPr sz="1600" spc="-10" dirty="0">
                <a:latin typeface="微软雅黑" panose="020B0503020204020204" charset="-122"/>
                <a:cs typeface="微软雅黑" panose="020B0503020204020204" charset="-122"/>
              </a:rPr>
              <a:t>理</a:t>
            </a:r>
            <a:r>
              <a:rPr sz="1600" spc="5" dirty="0">
                <a:latin typeface="微软雅黑" panose="020B0503020204020204" charset="-122"/>
                <a:cs typeface="微软雅黑" panose="020B0503020204020204" charset="-122"/>
              </a:rPr>
              <a:t>，通过</a:t>
            </a:r>
            <a:r>
              <a:rPr sz="1600" spc="-5" dirty="0">
                <a:latin typeface="微软雅黑" panose="020B0503020204020204" charset="-122"/>
                <a:cs typeface="微软雅黑" panose="020B0503020204020204" charset="-122"/>
              </a:rPr>
              <a:t>视</a:t>
            </a:r>
            <a:r>
              <a:rPr sz="1600" spc="5" dirty="0">
                <a:latin typeface="微软雅黑" panose="020B0503020204020204" charset="-122"/>
                <a:cs typeface="微软雅黑" panose="020B0503020204020204" charset="-122"/>
              </a:rPr>
              <a:t>频叠加数据</a:t>
            </a:r>
            <a:r>
              <a:rPr sz="1600" spc="-5" dirty="0">
                <a:latin typeface="微软雅黑" panose="020B0503020204020204" charset="-122"/>
                <a:cs typeface="微软雅黑" panose="020B0503020204020204" charset="-122"/>
              </a:rPr>
              <a:t>的 </a:t>
            </a:r>
            <a:r>
              <a:rPr sz="1600" dirty="0">
                <a:latin typeface="微软雅黑" panose="020B0503020204020204" charset="-122"/>
                <a:cs typeface="微软雅黑" panose="020B0503020204020204" charset="-122"/>
              </a:rPr>
              <a:t>呈现方</a:t>
            </a:r>
            <a:r>
              <a:rPr sz="1600" spc="5" dirty="0">
                <a:latin typeface="微软雅黑" panose="020B0503020204020204" charset="-122"/>
                <a:cs typeface="微软雅黑" panose="020B0503020204020204" charset="-122"/>
              </a:rPr>
              <a:t>式，</a:t>
            </a:r>
            <a:r>
              <a:rPr sz="1600" dirty="0">
                <a:latin typeface="微软雅黑" panose="020B0503020204020204" charset="-122"/>
                <a:cs typeface="微软雅黑" panose="020B0503020204020204" charset="-122"/>
              </a:rPr>
              <a:t>对</a:t>
            </a:r>
            <a:r>
              <a:rPr sz="1600" spc="-5" dirty="0">
                <a:latin typeface="微软雅黑" panose="020B0503020204020204" charset="-122"/>
                <a:cs typeface="微软雅黑" panose="020B0503020204020204" charset="-122"/>
              </a:rPr>
              <a:t>画</a:t>
            </a:r>
            <a:r>
              <a:rPr sz="1600" dirty="0">
                <a:latin typeface="微软雅黑" panose="020B0503020204020204" charset="-122"/>
                <a:cs typeface="微软雅黑" panose="020B0503020204020204" charset="-122"/>
              </a:rPr>
              <a:t>面中实物对</a:t>
            </a:r>
            <a:r>
              <a:rPr sz="1600" spc="15" dirty="0">
                <a:latin typeface="微软雅黑" panose="020B0503020204020204" charset="-122"/>
                <a:cs typeface="微软雅黑" panose="020B0503020204020204" charset="-122"/>
              </a:rPr>
              <a:t>象</a:t>
            </a:r>
            <a:r>
              <a:rPr sz="1600" spc="-1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人、车、</a:t>
            </a:r>
            <a:r>
              <a:rPr sz="1600" dirty="0">
                <a:latin typeface="微软雅黑" panose="020B0503020204020204" charset="-122"/>
                <a:cs typeface="微软雅黑" panose="020B0503020204020204" charset="-122"/>
              </a:rPr>
              <a:t>设</a:t>
            </a:r>
            <a:r>
              <a:rPr sz="1600" spc="5" dirty="0">
                <a:latin typeface="微软雅黑" panose="020B0503020204020204" charset="-122"/>
                <a:cs typeface="微软雅黑" panose="020B0503020204020204" charset="-122"/>
              </a:rPr>
              <a:t>备</a:t>
            </a:r>
            <a:r>
              <a:rPr sz="1600" spc="-5" dirty="0">
                <a:latin typeface="微软雅黑" panose="020B0503020204020204" charset="-122"/>
                <a:cs typeface="微软雅黑" panose="020B0503020204020204" charset="-122"/>
              </a:rPr>
              <a:t>、 </a:t>
            </a:r>
            <a:r>
              <a:rPr sz="1600" spc="5" dirty="0">
                <a:latin typeface="微软雅黑" panose="020B0503020204020204" charset="-122"/>
                <a:cs typeface="微软雅黑" panose="020B0503020204020204" charset="-122"/>
              </a:rPr>
              <a:t>物料、成品</a:t>
            </a:r>
            <a:r>
              <a:rPr sz="1600" dirty="0">
                <a:latin typeface="微软雅黑" panose="020B0503020204020204" charset="-122"/>
                <a:cs typeface="微软雅黑" panose="020B0503020204020204" charset="-122"/>
              </a:rPr>
              <a:t>等</a:t>
            </a:r>
            <a:r>
              <a:rPr sz="1600" spc="5" dirty="0">
                <a:latin typeface="微软雅黑" panose="020B0503020204020204" charset="-122"/>
                <a:cs typeface="微软雅黑" panose="020B0503020204020204" charset="-122"/>
              </a:rPr>
              <a:t>）进行精准识别</a:t>
            </a:r>
            <a:r>
              <a:rPr sz="1600" spc="-5"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对生产现场进 行全面透视，提供科学、全面</a:t>
            </a:r>
            <a:r>
              <a:rPr sz="1600" spc="-5"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数字化精益</a:t>
            </a:r>
            <a:r>
              <a:rPr sz="1600" spc="-5" dirty="0">
                <a:latin typeface="微软雅黑" panose="020B0503020204020204" charset="-122"/>
                <a:cs typeface="微软雅黑" panose="020B0503020204020204" charset="-122"/>
              </a:rPr>
              <a:t>管 理能力，如图所示。</a:t>
            </a:r>
            <a:endParaRPr sz="1600">
              <a:latin typeface="微软雅黑" panose="020B0503020204020204" charset="-122"/>
              <a:cs typeface="微软雅黑" panose="020B0503020204020204" charset="-122"/>
            </a:endParaRP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4" name="object 4"/>
          <p:cNvSpPr txBox="1">
            <a:spLocks noGrp="1"/>
          </p:cNvSpPr>
          <p:nvPr>
            <p:ph type="title"/>
          </p:nvPr>
        </p:nvSpPr>
        <p:spPr>
          <a:xfrm>
            <a:off x="2950210" y="1029335"/>
            <a:ext cx="6579235"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-（2）</a:t>
            </a:r>
            <a:r>
              <a:rPr spc="-15" dirty="0"/>
              <a:t>智</a:t>
            </a:r>
            <a:r>
              <a:rPr dirty="0"/>
              <a:t>能制造</a:t>
            </a:r>
            <a:endParaRPr sz="320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53058" y="974597"/>
            <a:ext cx="6442710" cy="1058545"/>
          </a:xfrm>
          <a:prstGeom prst="rect">
            <a:avLst/>
          </a:prstGeom>
        </p:spPr>
        <p:txBody>
          <a:bodyPr vert="horz" wrap="square" lIns="0" tIns="0" rIns="0" bIns="0" rtlCol="0">
            <a:spAutoFit/>
          </a:bodyPr>
          <a:lstStyle/>
          <a:p>
            <a:pPr marL="3338830"/>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执行物模型指令</a:t>
            </a:r>
            <a:endParaRPr sz="2800">
              <a:solidFill>
                <a:prstClr val="black"/>
              </a:solidFill>
              <a:latin typeface="微软雅黑" panose="020B0503020204020204" charset="-122"/>
              <a:cs typeface="微软雅黑" panose="020B0503020204020204" charset="-122"/>
            </a:endParaRPr>
          </a:p>
          <a:p>
            <a:pPr marL="12700">
              <a:spcBef>
                <a:spcPts val="2850"/>
              </a:spcBef>
            </a:pPr>
            <a:r>
              <a:rPr sz="1600" b="1" spc="-5" dirty="0">
                <a:solidFill>
                  <a:prstClr val="black"/>
                </a:solidFill>
                <a:latin typeface="微软雅黑" panose="020B0503020204020204" charset="-122"/>
                <a:cs typeface="微软雅黑" panose="020B0503020204020204" charset="-122"/>
              </a:rPr>
              <a:t>操作步骤5：</a:t>
            </a:r>
            <a:r>
              <a:rPr sz="1600" spc="-5" dirty="0">
                <a:solidFill>
                  <a:prstClr val="black"/>
                </a:solidFill>
                <a:latin typeface="微软雅黑" panose="020B0503020204020204" charset="-122"/>
                <a:cs typeface="微软雅黑" panose="020B0503020204020204" charset="-122"/>
              </a:rPr>
              <a:t>在弹出来的对话框中</a:t>
            </a:r>
            <a:r>
              <a:rPr sz="1600" dirty="0">
                <a:solidFill>
                  <a:prstClr val="black"/>
                </a:solidFill>
                <a:latin typeface="微软雅黑" panose="020B0503020204020204" charset="-122"/>
                <a:cs typeface="微软雅黑" panose="020B0503020204020204" charset="-122"/>
              </a:rPr>
              <a:t>输</a:t>
            </a:r>
            <a:r>
              <a:rPr sz="1600" spc="-5" dirty="0">
                <a:solidFill>
                  <a:prstClr val="black"/>
                </a:solidFill>
                <a:latin typeface="微软雅黑" panose="020B0503020204020204" charset="-122"/>
                <a:cs typeface="微软雅黑" panose="020B0503020204020204" charset="-122"/>
              </a:rPr>
              <a:t>入要</a:t>
            </a:r>
            <a:r>
              <a:rPr sz="1600" dirty="0">
                <a:solidFill>
                  <a:prstClr val="black"/>
                </a:solidFill>
                <a:latin typeface="微软雅黑" panose="020B0503020204020204" charset="-122"/>
                <a:cs typeface="微软雅黑" panose="020B0503020204020204" charset="-122"/>
              </a:rPr>
              <a:t>执</a:t>
            </a:r>
            <a:r>
              <a:rPr sz="1600" spc="-5" dirty="0">
                <a:solidFill>
                  <a:prstClr val="black"/>
                </a:solidFill>
                <a:latin typeface="微软雅黑" panose="020B0503020204020204" charset="-122"/>
                <a:cs typeface="微软雅黑" panose="020B0503020204020204" charset="-122"/>
              </a:rPr>
              <a:t>行的</a:t>
            </a:r>
            <a:r>
              <a:rPr sz="160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令值</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单击</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确认</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274063" y="2250947"/>
            <a:ext cx="5006340" cy="281482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72539" y="2249423"/>
            <a:ext cx="5009515" cy="2818130"/>
          </a:xfrm>
          <a:custGeom>
            <a:avLst/>
            <a:gdLst/>
            <a:ahLst/>
            <a:cxnLst/>
            <a:rect l="l" t="t" r="r" b="b"/>
            <a:pathLst>
              <a:path w="5009515" h="2818129">
                <a:moveTo>
                  <a:pt x="0" y="2817876"/>
                </a:moveTo>
                <a:lnTo>
                  <a:pt x="5009388" y="2817876"/>
                </a:lnTo>
                <a:lnTo>
                  <a:pt x="5009388" y="0"/>
                </a:lnTo>
                <a:lnTo>
                  <a:pt x="0" y="0"/>
                </a:lnTo>
                <a:lnTo>
                  <a:pt x="0" y="2817876"/>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p:nvPr/>
        </p:nvSpPr>
        <p:spPr>
          <a:xfrm>
            <a:off x="6693407" y="2250947"/>
            <a:ext cx="4483608" cy="2357627"/>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6691883" y="2249423"/>
            <a:ext cx="4486910" cy="2360930"/>
          </a:xfrm>
          <a:custGeom>
            <a:avLst/>
            <a:gdLst/>
            <a:ahLst/>
            <a:cxnLst/>
            <a:rect l="l" t="t" r="r" b="b"/>
            <a:pathLst>
              <a:path w="4486909" h="2360929">
                <a:moveTo>
                  <a:pt x="0" y="2360676"/>
                </a:moveTo>
                <a:lnTo>
                  <a:pt x="4486656" y="2360676"/>
                </a:lnTo>
                <a:lnTo>
                  <a:pt x="4486656" y="0"/>
                </a:lnTo>
                <a:lnTo>
                  <a:pt x="0" y="0"/>
                </a:lnTo>
                <a:lnTo>
                  <a:pt x="0" y="2360676"/>
                </a:lnTo>
                <a:close/>
              </a:path>
            </a:pathLst>
          </a:custGeom>
          <a:ln w="3175">
            <a:solidFill>
              <a:srgbClr val="00AF50"/>
            </a:solidFill>
          </a:ln>
        </p:spPr>
        <p:txBody>
          <a:bodyPr wrap="square" lIns="0" tIns="0" rIns="0" bIns="0" rtlCol="0"/>
          <a:lstStyle/>
          <a:p>
            <a:endParaRPr>
              <a:solidFill>
                <a:prstClr val="black"/>
              </a:solidFill>
            </a:endParaRPr>
          </a:p>
        </p:txBody>
      </p:sp>
      <p:sp>
        <p:nvSpPr>
          <p:cNvPr id="10" name="object 10"/>
          <p:cNvSpPr txBox="1"/>
          <p:nvPr/>
        </p:nvSpPr>
        <p:spPr>
          <a:xfrm>
            <a:off x="6773036" y="4814696"/>
            <a:ext cx="4326890" cy="1464310"/>
          </a:xfrm>
          <a:prstGeom prst="rect">
            <a:avLst/>
          </a:prstGeom>
        </p:spPr>
        <p:txBody>
          <a:bodyPr vert="horz" wrap="square" lIns="0" tIns="0" rIns="0" bIns="0" rtlCol="0">
            <a:spAutoFit/>
          </a:bodyPr>
          <a:lstStyle/>
          <a:p>
            <a:pPr marL="12700" algn="just"/>
            <a:r>
              <a:rPr sz="1600" spc="100" dirty="0">
                <a:solidFill>
                  <a:prstClr val="black"/>
                </a:solidFill>
                <a:latin typeface="宋体" pitchFamily="2" charset="-122"/>
                <a:cs typeface="宋体" pitchFamily="2" charset="-122"/>
              </a:rPr>
              <a:t>【说</a:t>
            </a:r>
            <a:r>
              <a:rPr sz="1600" spc="85" dirty="0">
                <a:solidFill>
                  <a:prstClr val="black"/>
                </a:solidFill>
                <a:latin typeface="宋体" pitchFamily="2" charset="-122"/>
                <a:cs typeface="宋体" pitchFamily="2" charset="-122"/>
              </a:rPr>
              <a:t>明</a:t>
            </a:r>
            <a:r>
              <a:rPr sz="1600" spc="100" dirty="0">
                <a:solidFill>
                  <a:prstClr val="black"/>
                </a:solidFill>
                <a:latin typeface="宋体" pitchFamily="2" charset="-122"/>
                <a:cs typeface="宋体" pitchFamily="2" charset="-122"/>
              </a:rPr>
              <a:t>】</a:t>
            </a:r>
            <a:r>
              <a:rPr sz="1600" spc="80" dirty="0">
                <a:solidFill>
                  <a:prstClr val="black"/>
                </a:solidFill>
                <a:latin typeface="宋体" pitchFamily="2" charset="-122"/>
                <a:cs typeface="宋体" pitchFamily="2" charset="-122"/>
              </a:rPr>
              <a:t>如</a:t>
            </a:r>
            <a:r>
              <a:rPr sz="1600" spc="100" dirty="0">
                <a:solidFill>
                  <a:prstClr val="black"/>
                </a:solidFill>
                <a:latin typeface="宋体" pitchFamily="2" charset="-122"/>
                <a:cs typeface="宋体" pitchFamily="2" charset="-122"/>
              </a:rPr>
              <a:t>果</a:t>
            </a:r>
            <a:r>
              <a:rPr sz="1600" spc="80" dirty="0">
                <a:solidFill>
                  <a:prstClr val="black"/>
                </a:solidFill>
                <a:latin typeface="宋体" pitchFamily="2" charset="-122"/>
                <a:cs typeface="宋体" pitchFamily="2" charset="-122"/>
              </a:rPr>
              <a:t>在</a:t>
            </a:r>
            <a:r>
              <a:rPr sz="1600" spc="100" dirty="0">
                <a:solidFill>
                  <a:prstClr val="black"/>
                </a:solidFill>
                <a:latin typeface="宋体" pitchFamily="2" charset="-122"/>
                <a:cs typeface="宋体" pitchFamily="2" charset="-122"/>
              </a:rPr>
              <a:t>物</a:t>
            </a:r>
            <a:r>
              <a:rPr sz="1600" spc="80" dirty="0">
                <a:solidFill>
                  <a:prstClr val="black"/>
                </a:solidFill>
                <a:latin typeface="宋体" pitchFamily="2" charset="-122"/>
                <a:cs typeface="宋体" pitchFamily="2" charset="-122"/>
              </a:rPr>
              <a:t>模</a:t>
            </a:r>
            <a:r>
              <a:rPr sz="1600" spc="100" dirty="0">
                <a:solidFill>
                  <a:prstClr val="black"/>
                </a:solidFill>
                <a:latin typeface="宋体" pitchFamily="2" charset="-122"/>
                <a:cs typeface="宋体" pitchFamily="2" charset="-122"/>
              </a:rPr>
              <a:t>型</a:t>
            </a:r>
            <a:r>
              <a:rPr sz="1600" spc="80" dirty="0">
                <a:solidFill>
                  <a:prstClr val="black"/>
                </a:solidFill>
                <a:latin typeface="宋体" pitchFamily="2" charset="-122"/>
                <a:cs typeface="宋体" pitchFamily="2" charset="-122"/>
              </a:rPr>
              <a:t>中</a:t>
            </a:r>
            <a:r>
              <a:rPr sz="1600" spc="100" dirty="0">
                <a:solidFill>
                  <a:prstClr val="black"/>
                </a:solidFill>
                <a:latin typeface="宋体" pitchFamily="2" charset="-122"/>
                <a:cs typeface="宋体" pitchFamily="2" charset="-122"/>
              </a:rPr>
              <a:t>配</a:t>
            </a:r>
            <a:r>
              <a:rPr sz="1600" spc="80" dirty="0">
                <a:solidFill>
                  <a:prstClr val="black"/>
                </a:solidFill>
                <a:latin typeface="宋体" pitchFamily="2" charset="-122"/>
                <a:cs typeface="宋体" pitchFamily="2" charset="-122"/>
              </a:rPr>
              <a:t>置指</a:t>
            </a:r>
            <a:r>
              <a:rPr sz="1600" spc="100" dirty="0">
                <a:solidFill>
                  <a:prstClr val="black"/>
                </a:solidFill>
                <a:latin typeface="宋体" pitchFamily="2" charset="-122"/>
                <a:cs typeface="宋体" pitchFamily="2" charset="-122"/>
              </a:rPr>
              <a:t>令时，</a:t>
            </a:r>
            <a:r>
              <a:rPr sz="1600" spc="80" dirty="0">
                <a:solidFill>
                  <a:prstClr val="black"/>
                </a:solidFill>
                <a:latin typeface="宋体" pitchFamily="2" charset="-122"/>
                <a:cs typeface="宋体" pitchFamily="2" charset="-122"/>
              </a:rPr>
              <a:t>填</a:t>
            </a:r>
            <a:r>
              <a:rPr sz="1600" spc="100" dirty="0">
                <a:solidFill>
                  <a:prstClr val="black"/>
                </a:solidFill>
                <a:latin typeface="宋体" pitchFamily="2" charset="-122"/>
                <a:cs typeface="宋体" pitchFamily="2" charset="-122"/>
              </a:rPr>
              <a:t>写</a:t>
            </a:r>
            <a:r>
              <a:rPr sz="1600" spc="-5" dirty="0">
                <a:solidFill>
                  <a:prstClr val="black"/>
                </a:solidFill>
                <a:latin typeface="宋体" pitchFamily="2" charset="-122"/>
                <a:cs typeface="宋体" pitchFamily="2" charset="-122"/>
              </a:rPr>
              <a:t>了</a:t>
            </a:r>
            <a:endParaRPr sz="1600">
              <a:solidFill>
                <a:prstClr val="black"/>
              </a:solidFill>
              <a:latin typeface="宋体" pitchFamily="2" charset="-122"/>
              <a:cs typeface="宋体" pitchFamily="2" charset="-122"/>
            </a:endParaRPr>
          </a:p>
          <a:p>
            <a:pPr marL="12700" marR="5080" algn="just">
              <a:lnSpc>
                <a:spcPct val="125000"/>
              </a:lnSpc>
            </a:pPr>
            <a:r>
              <a:rPr sz="1600" spc="1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给</a:t>
            </a:r>
            <a:r>
              <a:rPr sz="1600" spc="10" dirty="0">
                <a:solidFill>
                  <a:prstClr val="black"/>
                </a:solidFill>
                <a:latin typeface="宋体" pitchFamily="2" charset="-122"/>
                <a:cs typeface="宋体" pitchFamily="2" charset="-122"/>
              </a:rPr>
              <a:t>受</a:t>
            </a:r>
            <a:r>
              <a:rPr sz="1600" dirty="0">
                <a:solidFill>
                  <a:prstClr val="black"/>
                </a:solidFill>
                <a:latin typeface="宋体" pitchFamily="2" charset="-122"/>
                <a:cs typeface="宋体" pitchFamily="2" charset="-122"/>
              </a:rPr>
              <a:t>控</a:t>
            </a:r>
            <a:r>
              <a:rPr sz="1600" spc="10" dirty="0">
                <a:solidFill>
                  <a:prstClr val="black"/>
                </a:solidFill>
                <a:latin typeface="宋体" pitchFamily="2" charset="-122"/>
                <a:cs typeface="宋体" pitchFamily="2" charset="-122"/>
              </a:rPr>
              <a:t>属</a:t>
            </a:r>
            <a:r>
              <a:rPr sz="1600" dirty="0">
                <a:solidFill>
                  <a:prstClr val="black"/>
                </a:solidFill>
                <a:latin typeface="宋体" pitchFamily="2" charset="-122"/>
                <a:cs typeface="宋体" pitchFamily="2" charset="-122"/>
              </a:rPr>
              <a:t>性写</a:t>
            </a:r>
            <a:r>
              <a:rPr sz="1600" spc="10" dirty="0">
                <a:solidFill>
                  <a:prstClr val="black"/>
                </a:solidFill>
                <a:latin typeface="宋体" pitchFamily="2" charset="-122"/>
                <a:cs typeface="宋体" pitchFamily="2" charset="-122"/>
              </a:rPr>
              <a:t>入</a:t>
            </a:r>
            <a:r>
              <a:rPr sz="1600" dirty="0">
                <a:solidFill>
                  <a:prstClr val="black"/>
                </a:solidFill>
                <a:latin typeface="宋体" pitchFamily="2" charset="-122"/>
                <a:cs typeface="宋体" pitchFamily="2" charset="-122"/>
              </a:rPr>
              <a:t>的</a:t>
            </a:r>
            <a:r>
              <a:rPr sz="1600" spc="25" dirty="0">
                <a:solidFill>
                  <a:prstClr val="black"/>
                </a:solidFill>
                <a:latin typeface="宋体" pitchFamily="2" charset="-122"/>
                <a:cs typeface="宋体" pitchFamily="2" charset="-122"/>
              </a:rPr>
              <a:t>值</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单</a:t>
            </a:r>
            <a:r>
              <a:rPr sz="1600" dirty="0">
                <a:solidFill>
                  <a:prstClr val="black"/>
                </a:solidFill>
                <a:latin typeface="宋体" pitchFamily="2" charset="-122"/>
                <a:cs typeface="宋体" pitchFamily="2" charset="-122"/>
              </a:rPr>
              <a:t>击</a:t>
            </a:r>
            <a:r>
              <a:rPr sz="1600" spc="10" dirty="0">
                <a:solidFill>
                  <a:prstClr val="black"/>
                </a:solidFill>
                <a:latin typeface="宋体" pitchFamily="2" charset="-122"/>
                <a:cs typeface="宋体" pitchFamily="2" charset="-122"/>
              </a:rPr>
              <a:t>执</a:t>
            </a:r>
            <a:r>
              <a:rPr sz="1600" dirty="0">
                <a:solidFill>
                  <a:prstClr val="black"/>
                </a:solidFill>
                <a:latin typeface="宋体" pitchFamily="2" charset="-122"/>
                <a:cs typeface="宋体" pitchFamily="2" charset="-122"/>
              </a:rPr>
              <a:t>行</a:t>
            </a:r>
            <a:r>
              <a:rPr sz="1600" spc="10" dirty="0">
                <a:solidFill>
                  <a:prstClr val="black"/>
                </a:solidFill>
                <a:latin typeface="宋体" pitchFamily="2" charset="-122"/>
                <a:cs typeface="宋体" pitchFamily="2" charset="-122"/>
              </a:rPr>
              <a:t>后</a:t>
            </a:r>
            <a:r>
              <a:rPr sz="1600" dirty="0">
                <a:solidFill>
                  <a:prstClr val="black"/>
                </a:solidFill>
                <a:latin typeface="宋体" pitchFamily="2" charset="-122"/>
                <a:cs typeface="宋体" pitchFamily="2" charset="-122"/>
              </a:rPr>
              <a:t>就会</a:t>
            </a:r>
            <a:r>
              <a:rPr sz="1600" spc="10" dirty="0">
                <a:solidFill>
                  <a:prstClr val="black"/>
                </a:solidFill>
                <a:latin typeface="宋体" pitchFamily="2" charset="-122"/>
                <a:cs typeface="宋体" pitchFamily="2" charset="-122"/>
              </a:rPr>
              <a:t>自</a:t>
            </a:r>
            <a:r>
              <a:rPr sz="1600" spc="-5" dirty="0">
                <a:solidFill>
                  <a:prstClr val="black"/>
                </a:solidFill>
                <a:latin typeface="宋体" pitchFamily="2" charset="-122"/>
                <a:cs typeface="宋体" pitchFamily="2" charset="-122"/>
              </a:rPr>
              <a:t>动 </a:t>
            </a:r>
            <a:r>
              <a:rPr sz="1600" spc="10" dirty="0">
                <a:solidFill>
                  <a:prstClr val="black"/>
                </a:solidFill>
                <a:latin typeface="宋体" pitchFamily="2" charset="-122"/>
                <a:cs typeface="宋体" pitchFamily="2" charset="-122"/>
              </a:rPr>
              <a:t>带</a:t>
            </a:r>
            <a:r>
              <a:rPr sz="1600" dirty="0">
                <a:solidFill>
                  <a:prstClr val="black"/>
                </a:solidFill>
                <a:latin typeface="宋体" pitchFamily="2" charset="-122"/>
                <a:cs typeface="宋体" pitchFamily="2" charset="-122"/>
              </a:rPr>
              <a:t>出</a:t>
            </a:r>
            <a:r>
              <a:rPr sz="1600" spc="1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也</a:t>
            </a:r>
            <a:r>
              <a:rPr sz="1600" spc="20" dirty="0">
                <a:solidFill>
                  <a:prstClr val="black"/>
                </a:solidFill>
                <a:latin typeface="宋体" pitchFamily="2" charset="-122"/>
                <a:cs typeface="宋体" pitchFamily="2" charset="-122"/>
              </a:rPr>
              <a:t>可</a:t>
            </a:r>
            <a:r>
              <a:rPr sz="1600" dirty="0">
                <a:solidFill>
                  <a:prstClr val="black"/>
                </a:solidFill>
                <a:latin typeface="宋体" pitchFamily="2" charset="-122"/>
                <a:cs typeface="宋体" pitchFamily="2" charset="-122"/>
              </a:rPr>
              <a:t>修改</a:t>
            </a:r>
            <a:r>
              <a:rPr sz="1600" spc="20" dirty="0">
                <a:solidFill>
                  <a:prstClr val="black"/>
                </a:solidFill>
                <a:latin typeface="宋体" pitchFamily="2" charset="-122"/>
                <a:cs typeface="宋体" pitchFamily="2" charset="-122"/>
              </a:rPr>
              <a:t>值</a:t>
            </a:r>
            <a:r>
              <a:rPr sz="1600" dirty="0">
                <a:solidFill>
                  <a:prstClr val="black"/>
                </a:solidFill>
                <a:latin typeface="宋体" pitchFamily="2" charset="-122"/>
                <a:cs typeface="宋体" pitchFamily="2" charset="-122"/>
              </a:rPr>
              <a:t>；</a:t>
            </a:r>
            <a:r>
              <a:rPr sz="1600" spc="20" dirty="0">
                <a:solidFill>
                  <a:prstClr val="black"/>
                </a:solidFill>
                <a:latin typeface="宋体" pitchFamily="2" charset="-122"/>
                <a:cs typeface="宋体" pitchFamily="2" charset="-122"/>
              </a:rPr>
              <a:t>如</a:t>
            </a:r>
            <a:r>
              <a:rPr sz="1600" dirty="0">
                <a:solidFill>
                  <a:prstClr val="black"/>
                </a:solidFill>
                <a:latin typeface="宋体" pitchFamily="2" charset="-122"/>
                <a:cs typeface="宋体" pitchFamily="2" charset="-122"/>
              </a:rPr>
              <a:t>果没</a:t>
            </a:r>
            <a:r>
              <a:rPr sz="1600" spc="20" dirty="0">
                <a:solidFill>
                  <a:prstClr val="black"/>
                </a:solidFill>
                <a:latin typeface="宋体" pitchFamily="2" charset="-122"/>
                <a:cs typeface="宋体" pitchFamily="2" charset="-122"/>
              </a:rPr>
              <a:t>有</a:t>
            </a:r>
            <a:r>
              <a:rPr sz="1600" dirty="0">
                <a:solidFill>
                  <a:prstClr val="black"/>
                </a:solidFill>
                <a:latin typeface="宋体" pitchFamily="2" charset="-122"/>
                <a:cs typeface="宋体" pitchFamily="2" charset="-122"/>
              </a:rPr>
              <a:t>填</a:t>
            </a:r>
            <a:r>
              <a:rPr sz="1600" spc="5" dirty="0">
                <a:solidFill>
                  <a:prstClr val="black"/>
                </a:solidFill>
                <a:latin typeface="宋体" pitchFamily="2" charset="-122"/>
                <a:cs typeface="宋体" pitchFamily="2" charset="-122"/>
              </a:rPr>
              <a:t>写</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给</a:t>
            </a:r>
            <a:r>
              <a:rPr sz="1600" dirty="0">
                <a:solidFill>
                  <a:prstClr val="black"/>
                </a:solidFill>
                <a:latin typeface="宋体" pitchFamily="2" charset="-122"/>
                <a:cs typeface="宋体" pitchFamily="2" charset="-122"/>
              </a:rPr>
              <a:t>受控</a:t>
            </a:r>
            <a:r>
              <a:rPr sz="1600" spc="10"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 </a:t>
            </a:r>
            <a:r>
              <a:rPr sz="1600" spc="10" dirty="0">
                <a:solidFill>
                  <a:prstClr val="black"/>
                </a:solidFill>
                <a:latin typeface="宋体" pitchFamily="2" charset="-122"/>
                <a:cs typeface="宋体" pitchFamily="2" charset="-122"/>
              </a:rPr>
              <a:t>写</a:t>
            </a:r>
            <a:r>
              <a:rPr sz="1600" dirty="0">
                <a:solidFill>
                  <a:prstClr val="black"/>
                </a:solidFill>
                <a:latin typeface="宋体" pitchFamily="2" charset="-122"/>
                <a:cs typeface="宋体" pitchFamily="2" charset="-122"/>
              </a:rPr>
              <a:t>入</a:t>
            </a:r>
            <a:r>
              <a:rPr sz="1600" spc="1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值</a:t>
            </a:r>
            <a:r>
              <a:rPr sz="1600" spc="1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，单</a:t>
            </a:r>
            <a:r>
              <a:rPr sz="1600" spc="10" dirty="0">
                <a:solidFill>
                  <a:prstClr val="black"/>
                </a:solidFill>
                <a:latin typeface="宋体" pitchFamily="2" charset="-122"/>
                <a:cs typeface="宋体" pitchFamily="2" charset="-122"/>
              </a:rPr>
              <a:t>击</a:t>
            </a:r>
            <a:r>
              <a:rPr sz="1600" dirty="0">
                <a:solidFill>
                  <a:prstClr val="black"/>
                </a:solidFill>
                <a:latin typeface="宋体" pitchFamily="2" charset="-122"/>
                <a:cs typeface="宋体" pitchFamily="2" charset="-122"/>
              </a:rPr>
              <a:t>后</a:t>
            </a:r>
            <a:r>
              <a:rPr sz="1600" spc="10" dirty="0">
                <a:solidFill>
                  <a:prstClr val="black"/>
                </a:solidFill>
                <a:latin typeface="宋体" pitchFamily="2" charset="-122"/>
                <a:cs typeface="宋体" pitchFamily="2" charset="-122"/>
              </a:rPr>
              <a:t>弹</a:t>
            </a:r>
            <a:r>
              <a:rPr sz="1600" dirty="0">
                <a:solidFill>
                  <a:prstClr val="black"/>
                </a:solidFill>
                <a:latin typeface="宋体" pitchFamily="2" charset="-122"/>
                <a:cs typeface="宋体" pitchFamily="2" charset="-122"/>
              </a:rPr>
              <a:t>框中</a:t>
            </a:r>
            <a:r>
              <a:rPr sz="1600" spc="10"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值</a:t>
            </a:r>
            <a:r>
              <a:rPr sz="1600" spc="10" dirty="0">
                <a:solidFill>
                  <a:prstClr val="black"/>
                </a:solidFill>
                <a:latin typeface="宋体" pitchFamily="2" charset="-122"/>
                <a:cs typeface="宋体" pitchFamily="2" charset="-122"/>
              </a:rPr>
              <a:t>为空，</a:t>
            </a:r>
            <a:r>
              <a:rPr sz="1600" dirty="0">
                <a:solidFill>
                  <a:prstClr val="black"/>
                </a:solidFill>
                <a:latin typeface="宋体" pitchFamily="2" charset="-122"/>
                <a:cs typeface="宋体" pitchFamily="2" charset="-122"/>
              </a:rPr>
              <a:t>需要</a:t>
            </a:r>
            <a:r>
              <a:rPr sz="1600" spc="10" dirty="0">
                <a:solidFill>
                  <a:prstClr val="black"/>
                </a:solidFill>
                <a:latin typeface="宋体" pitchFamily="2" charset="-122"/>
                <a:cs typeface="宋体" pitchFamily="2" charset="-122"/>
              </a:rPr>
              <a:t>自</a:t>
            </a:r>
            <a:r>
              <a:rPr sz="1600" spc="-5" dirty="0">
                <a:solidFill>
                  <a:prstClr val="black"/>
                </a:solidFill>
                <a:latin typeface="宋体" pitchFamily="2" charset="-122"/>
                <a:cs typeface="宋体" pitchFamily="2" charset="-122"/>
              </a:rPr>
              <a:t>行 </a:t>
            </a:r>
            <a:r>
              <a:rPr sz="1600" dirty="0">
                <a:solidFill>
                  <a:prstClr val="black"/>
                </a:solidFill>
                <a:latin typeface="宋体" pitchFamily="2" charset="-122"/>
                <a:cs typeface="宋体" pitchFamily="2" charset="-122"/>
              </a:rPr>
              <a:t>填</a:t>
            </a:r>
            <a:r>
              <a:rPr sz="1600" spc="-5" dirty="0">
                <a:solidFill>
                  <a:prstClr val="black"/>
                </a:solidFill>
                <a:latin typeface="宋体" pitchFamily="2" charset="-122"/>
                <a:cs typeface="宋体" pitchFamily="2" charset="-122"/>
              </a:rPr>
              <a:t>写后</a:t>
            </a:r>
            <a:r>
              <a:rPr sz="1600" dirty="0">
                <a:solidFill>
                  <a:prstClr val="black"/>
                </a:solidFill>
                <a:latin typeface="宋体" pitchFamily="2" charset="-122"/>
                <a:cs typeface="宋体" pitchFamily="2" charset="-122"/>
              </a:rPr>
              <a:t>再</a:t>
            </a:r>
            <a:r>
              <a:rPr sz="1600" spc="-5" dirty="0">
                <a:solidFill>
                  <a:prstClr val="black"/>
                </a:solidFill>
                <a:latin typeface="宋体" pitchFamily="2" charset="-122"/>
                <a:cs typeface="宋体" pitchFamily="2" charset="-122"/>
              </a:rPr>
              <a:t>确认下</a:t>
            </a:r>
            <a:r>
              <a:rPr sz="1600" spc="5" dirty="0">
                <a:solidFill>
                  <a:prstClr val="black"/>
                </a:solidFill>
                <a:latin typeface="宋体" pitchFamily="2" charset="-122"/>
                <a:cs typeface="宋体" pitchFamily="2" charset="-122"/>
              </a:rPr>
              <a:t>发</a:t>
            </a:r>
            <a:r>
              <a:rPr sz="1600" spc="-5" dirty="0">
                <a:solidFill>
                  <a:prstClr val="black"/>
                </a:solidFill>
                <a:latin typeface="宋体" pitchFamily="2" charset="-122"/>
                <a:cs typeface="宋体" pitchFamily="2" charset="-122"/>
              </a:rPr>
              <a:t>，如</a:t>
            </a:r>
            <a:r>
              <a:rPr sz="1600" dirty="0">
                <a:solidFill>
                  <a:prstClr val="black"/>
                </a:solidFill>
                <a:latin typeface="宋体" pitchFamily="2" charset="-122"/>
                <a:cs typeface="宋体" pitchFamily="2" charset="-122"/>
              </a:rPr>
              <a:t>上</a:t>
            </a:r>
            <a:r>
              <a:rPr sz="1600" spc="-5" dirty="0">
                <a:solidFill>
                  <a:prstClr val="black"/>
                </a:solidFill>
                <a:latin typeface="宋体" pitchFamily="2" charset="-122"/>
                <a:cs typeface="宋体" pitchFamily="2" charset="-122"/>
              </a:rPr>
              <a:t>图。</a:t>
            </a:r>
            <a:endParaRPr sz="1600">
              <a:solidFill>
                <a:prstClr val="black"/>
              </a:solidFill>
              <a:latin typeface="宋体" pitchFamily="2" charset="-122"/>
              <a:cs typeface="宋体" pitchFamily="2" charset="-122"/>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679441" y="974597"/>
            <a:ext cx="2833370" cy="461645"/>
          </a:xfrm>
          <a:prstGeom prst="rect">
            <a:avLst/>
          </a:prstGeom>
        </p:spPr>
        <p:txBody>
          <a:bodyPr vert="horz" wrap="square" lIns="0" tIns="0" rIns="0" bIns="0" rtlCol="0">
            <a:spAutoFit/>
          </a:bodyPr>
          <a:lstStyle/>
          <a:p>
            <a:pPr marL="12700"/>
            <a:r>
              <a:rPr sz="2800" b="1" dirty="0">
                <a:solidFill>
                  <a:srgbClr val="00A755"/>
                </a:solidFill>
                <a:latin typeface="微软雅黑" panose="020B0503020204020204" charset="-122"/>
                <a:cs typeface="微软雅黑" panose="020B0503020204020204" charset="-122"/>
              </a:rPr>
              <a:t>3.</a:t>
            </a:r>
            <a:r>
              <a:rPr sz="2800" b="1" spc="-5" dirty="0">
                <a:solidFill>
                  <a:srgbClr val="00A755"/>
                </a:solidFill>
                <a:latin typeface="微软雅黑" panose="020B0503020204020204" charset="-122"/>
                <a:cs typeface="微软雅黑" panose="020B0503020204020204" charset="-122"/>
              </a:rPr>
              <a:t>执行物模型指令</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892044" y="2040890"/>
            <a:ext cx="6637655" cy="301625"/>
          </a:xfrm>
          <a:prstGeom prst="rect">
            <a:avLst/>
          </a:prstGeom>
        </p:spPr>
        <p:txBody>
          <a:bodyPr vert="horz" wrap="square" lIns="0" tIns="0" rIns="0" bIns="0" rtlCol="0">
            <a:spAutoFit/>
          </a:bodyPr>
          <a:lstStyle/>
          <a:p>
            <a:pPr marL="12700"/>
            <a:r>
              <a:rPr b="1" spc="20" dirty="0">
                <a:solidFill>
                  <a:prstClr val="black"/>
                </a:solidFill>
                <a:latin typeface="微软雅黑" panose="020B0503020204020204" charset="-122"/>
                <a:cs typeface="微软雅黑" panose="020B0503020204020204" charset="-122"/>
              </a:rPr>
              <a:t>操作</a:t>
            </a:r>
            <a:r>
              <a:rPr b="1" spc="5" dirty="0">
                <a:solidFill>
                  <a:prstClr val="black"/>
                </a:solidFill>
                <a:latin typeface="微软雅黑" panose="020B0503020204020204" charset="-122"/>
                <a:cs typeface="微软雅黑" panose="020B0503020204020204" charset="-122"/>
              </a:rPr>
              <a:t>步</a:t>
            </a:r>
            <a:r>
              <a:rPr b="1" spc="20"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6</a:t>
            </a:r>
            <a:r>
              <a:rPr b="1"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确</a:t>
            </a:r>
            <a:r>
              <a:rPr spc="15" dirty="0">
                <a:solidFill>
                  <a:prstClr val="black"/>
                </a:solidFill>
                <a:latin typeface="微软雅黑" panose="020B0503020204020204" charset="-122"/>
                <a:cs typeface="微软雅黑" panose="020B0503020204020204" charset="-122"/>
              </a:rPr>
              <a:t>认下</a:t>
            </a:r>
            <a:r>
              <a:rPr spc="5" dirty="0">
                <a:solidFill>
                  <a:prstClr val="black"/>
                </a:solidFill>
                <a:latin typeface="微软雅黑" panose="020B0503020204020204" charset="-122"/>
                <a:cs typeface="微软雅黑" panose="020B0503020204020204" charset="-122"/>
              </a:rPr>
              <a:t>发</a:t>
            </a:r>
            <a:r>
              <a:rPr spc="35" dirty="0">
                <a:solidFill>
                  <a:prstClr val="black"/>
                </a:solidFill>
                <a:latin typeface="微软雅黑" panose="020B0503020204020204" charset="-122"/>
                <a:cs typeface="微软雅黑" panose="020B0503020204020204" charset="-122"/>
              </a:rPr>
              <a:t>后</a:t>
            </a:r>
            <a:r>
              <a:rPr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页</a:t>
            </a:r>
            <a:r>
              <a:rPr spc="15" dirty="0">
                <a:solidFill>
                  <a:prstClr val="black"/>
                </a:solidFill>
                <a:latin typeface="微软雅黑" panose="020B0503020204020204" charset="-122"/>
                <a:cs typeface="微软雅黑" panose="020B0503020204020204" charset="-122"/>
              </a:rPr>
              <a:t>面会</a:t>
            </a:r>
            <a:r>
              <a:rPr spc="5" dirty="0">
                <a:solidFill>
                  <a:prstClr val="black"/>
                </a:solidFill>
                <a:latin typeface="微软雅黑" panose="020B0503020204020204" charset="-122"/>
                <a:cs typeface="微软雅黑" panose="020B0503020204020204" charset="-122"/>
              </a:rPr>
              <a:t>出</a:t>
            </a:r>
            <a:r>
              <a:rPr spc="15" dirty="0">
                <a:solidFill>
                  <a:prstClr val="black"/>
                </a:solidFill>
                <a:latin typeface="微软雅黑" panose="020B0503020204020204" charset="-122"/>
                <a:cs typeface="微软雅黑" panose="020B0503020204020204" charset="-122"/>
              </a:rPr>
              <a:t>现</a:t>
            </a:r>
            <a:r>
              <a:rPr spc="5" dirty="0">
                <a:solidFill>
                  <a:prstClr val="black"/>
                </a:solidFill>
                <a:latin typeface="微软雅黑" panose="020B0503020204020204" charset="-122"/>
                <a:cs typeface="微软雅黑" panose="020B0503020204020204" charset="-122"/>
              </a:rPr>
              <a:t>指令</a:t>
            </a:r>
            <a:r>
              <a:rPr spc="15" dirty="0">
                <a:solidFill>
                  <a:prstClr val="black"/>
                </a:solidFill>
                <a:latin typeface="微软雅黑" panose="020B0503020204020204" charset="-122"/>
                <a:cs typeface="微软雅黑" panose="020B0503020204020204" charset="-122"/>
              </a:rPr>
              <a:t>是否</a:t>
            </a:r>
            <a:r>
              <a:rPr spc="5" dirty="0">
                <a:solidFill>
                  <a:prstClr val="black"/>
                </a:solidFill>
                <a:latin typeface="微软雅黑" panose="020B0503020204020204" charset="-122"/>
                <a:cs typeface="微软雅黑" panose="020B0503020204020204" charset="-122"/>
              </a:rPr>
              <a:t>下</a:t>
            </a:r>
            <a:r>
              <a:rPr spc="15" dirty="0">
                <a:solidFill>
                  <a:prstClr val="black"/>
                </a:solidFill>
                <a:latin typeface="微软雅黑" panose="020B0503020204020204" charset="-122"/>
                <a:cs typeface="微软雅黑" panose="020B0503020204020204" charset="-122"/>
              </a:rPr>
              <a:t>发</a:t>
            </a:r>
            <a:r>
              <a:rPr spc="5" dirty="0">
                <a:solidFill>
                  <a:prstClr val="black"/>
                </a:solidFill>
                <a:latin typeface="微软雅黑" panose="020B0503020204020204" charset="-122"/>
                <a:cs typeface="微软雅黑" panose="020B0503020204020204" charset="-122"/>
              </a:rPr>
              <a:t>成功</a:t>
            </a:r>
            <a:r>
              <a:rPr spc="15" dirty="0">
                <a:solidFill>
                  <a:prstClr val="black"/>
                </a:solidFill>
                <a:latin typeface="微软雅黑" panose="020B0503020204020204" charset="-122"/>
                <a:cs typeface="微软雅黑" panose="020B0503020204020204" charset="-122"/>
              </a:rPr>
              <a:t>的提</a:t>
            </a:r>
            <a:r>
              <a:rPr spc="60"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897124" y="2828544"/>
            <a:ext cx="6565392" cy="134264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679441" y="1022730"/>
            <a:ext cx="2833370" cy="461645"/>
          </a:xfrm>
          <a:prstGeom prst="rect">
            <a:avLst/>
          </a:prstGeom>
        </p:spPr>
        <p:txBody>
          <a:bodyPr vert="horz" wrap="square" lIns="0" tIns="0" rIns="0" bIns="0" rtlCol="0">
            <a:spAutoFit/>
          </a:bodyPr>
          <a:lstStyle/>
          <a:p>
            <a:pPr marL="12700"/>
            <a:r>
              <a:rPr sz="2800" b="1" dirty="0">
                <a:solidFill>
                  <a:srgbClr val="00A755"/>
                </a:solidFill>
                <a:latin typeface="微软雅黑" panose="020B0503020204020204" charset="-122"/>
                <a:cs typeface="微软雅黑" panose="020B0503020204020204" charset="-122"/>
              </a:rPr>
              <a:t>4.</a:t>
            </a:r>
            <a:r>
              <a:rPr sz="2800" b="1" spc="-5" dirty="0">
                <a:solidFill>
                  <a:srgbClr val="00A755"/>
                </a:solidFill>
                <a:latin typeface="微软雅黑" panose="020B0503020204020204" charset="-122"/>
                <a:cs typeface="微软雅黑" panose="020B0503020204020204" charset="-122"/>
              </a:rPr>
              <a:t>验证物模型指令</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26261" y="1922398"/>
            <a:ext cx="77114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执行指令后，可以单击“查看”按钮查看受控属性的当前工况。</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246631" y="2586227"/>
            <a:ext cx="9698735" cy="26289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245108" y="2584704"/>
            <a:ext cx="9702165" cy="2632075"/>
          </a:xfrm>
          <a:custGeom>
            <a:avLst/>
            <a:gdLst/>
            <a:ahLst/>
            <a:cxnLst/>
            <a:rect l="l" t="t" r="r" b="b"/>
            <a:pathLst>
              <a:path w="9702165" h="2632075">
                <a:moveTo>
                  <a:pt x="0" y="2631948"/>
                </a:moveTo>
                <a:lnTo>
                  <a:pt x="9701784" y="2631948"/>
                </a:lnTo>
                <a:lnTo>
                  <a:pt x="9701784" y="0"/>
                </a:lnTo>
                <a:lnTo>
                  <a:pt x="0" y="0"/>
                </a:lnTo>
                <a:lnTo>
                  <a:pt x="0" y="263194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411348" y="1022730"/>
            <a:ext cx="7371080" cy="1040130"/>
          </a:xfrm>
          <a:prstGeom prst="rect">
            <a:avLst/>
          </a:prstGeom>
        </p:spPr>
        <p:txBody>
          <a:bodyPr vert="horz" wrap="square" lIns="0" tIns="0" rIns="0" bIns="0" rtlCol="0">
            <a:spAutoFit/>
          </a:bodyPr>
          <a:lstStyle/>
          <a:p>
            <a:pPr algn="ctr"/>
            <a:r>
              <a:rPr sz="2800" b="1" dirty="0">
                <a:solidFill>
                  <a:srgbClr val="00A755"/>
                </a:solidFill>
                <a:latin typeface="微软雅黑" panose="020B0503020204020204" charset="-122"/>
                <a:cs typeface="微软雅黑" panose="020B0503020204020204" charset="-122"/>
              </a:rPr>
              <a:t>4.</a:t>
            </a:r>
            <a:r>
              <a:rPr sz="2800" b="1" spc="-5" dirty="0">
                <a:solidFill>
                  <a:srgbClr val="00A755"/>
                </a:solidFill>
                <a:latin typeface="微软雅黑" panose="020B0503020204020204" charset="-122"/>
                <a:cs typeface="微软雅黑" panose="020B0503020204020204" charset="-122"/>
              </a:rPr>
              <a:t>验证物模型指令</a:t>
            </a:r>
            <a:endParaRPr sz="2800">
              <a:solidFill>
                <a:prstClr val="black"/>
              </a:solidFill>
              <a:latin typeface="微软雅黑" panose="020B0503020204020204" charset="-122"/>
              <a:cs typeface="微软雅黑" panose="020B0503020204020204" charset="-122"/>
            </a:endParaRPr>
          </a:p>
          <a:p>
            <a:pPr algn="ctr">
              <a:spcBef>
                <a:spcPts val="246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弹出来的指令详情如下，可以看到受控属性当前工控值</a:t>
            </a:r>
            <a:r>
              <a:rPr spc="5" dirty="0">
                <a:solidFill>
                  <a:prstClr val="black"/>
                </a:solidFill>
                <a:latin typeface="微软雅黑" panose="020B0503020204020204" charset="-122"/>
                <a:cs typeface="微软雅黑" panose="020B0503020204020204" charset="-122"/>
              </a:rPr>
              <a:t>为</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368040" y="2316480"/>
            <a:ext cx="5455920" cy="42031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366515" y="2314955"/>
            <a:ext cx="5459095" cy="4206240"/>
          </a:xfrm>
          <a:custGeom>
            <a:avLst/>
            <a:gdLst/>
            <a:ahLst/>
            <a:cxnLst/>
            <a:rect l="l" t="t" r="r" b="b"/>
            <a:pathLst>
              <a:path w="5459095" h="4206240">
                <a:moveTo>
                  <a:pt x="0" y="4206240"/>
                </a:moveTo>
                <a:lnTo>
                  <a:pt x="5458968" y="4206240"/>
                </a:lnTo>
                <a:lnTo>
                  <a:pt x="5458968" y="0"/>
                </a:lnTo>
                <a:lnTo>
                  <a:pt x="0" y="0"/>
                </a:lnTo>
                <a:lnTo>
                  <a:pt x="0" y="420624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037969" y="1022730"/>
            <a:ext cx="8117840" cy="1470660"/>
          </a:xfrm>
          <a:prstGeom prst="rect">
            <a:avLst/>
          </a:prstGeom>
        </p:spPr>
        <p:txBody>
          <a:bodyPr vert="horz" wrap="square" lIns="0" tIns="0" rIns="0" bIns="0" rtlCol="0">
            <a:spAutoFit/>
          </a:bodyPr>
          <a:lstStyle/>
          <a:p>
            <a:pPr marL="2653665"/>
            <a:r>
              <a:rPr sz="2800" b="1" dirty="0">
                <a:solidFill>
                  <a:srgbClr val="00A755"/>
                </a:solidFill>
                <a:latin typeface="微软雅黑" panose="020B0503020204020204" charset="-122"/>
                <a:cs typeface="微软雅黑" panose="020B0503020204020204" charset="-122"/>
              </a:rPr>
              <a:t>4.</a:t>
            </a:r>
            <a:r>
              <a:rPr sz="2800" b="1" spc="-5" dirty="0">
                <a:solidFill>
                  <a:srgbClr val="00A755"/>
                </a:solidFill>
                <a:latin typeface="微软雅黑" panose="020B0503020204020204" charset="-122"/>
                <a:cs typeface="微软雅黑" panose="020B0503020204020204" charset="-122"/>
              </a:rPr>
              <a:t>验证物模型指令</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525"/>
              </a:spcBef>
            </a:pPr>
            <a:r>
              <a:rPr b="1" spc="30" dirty="0">
                <a:solidFill>
                  <a:prstClr val="black"/>
                </a:solidFill>
                <a:latin typeface="微软雅黑" panose="020B0503020204020204" charset="-122"/>
                <a:cs typeface="微软雅黑" panose="020B0503020204020204" charset="-122"/>
              </a:rPr>
              <a:t>操作</a:t>
            </a:r>
            <a:r>
              <a:rPr b="1" spc="45" dirty="0">
                <a:solidFill>
                  <a:prstClr val="black"/>
                </a:solidFill>
                <a:latin typeface="微软雅黑" panose="020B0503020204020204" charset="-122"/>
                <a:cs typeface="微软雅黑" panose="020B0503020204020204" charset="-122"/>
              </a:rPr>
              <a:t>步</a:t>
            </a:r>
            <a:r>
              <a:rPr b="1" spc="40" dirty="0">
                <a:solidFill>
                  <a:prstClr val="black"/>
                </a:solidFill>
                <a:latin typeface="微软雅黑" panose="020B0503020204020204" charset="-122"/>
                <a:cs typeface="微软雅黑" panose="020B0503020204020204" charset="-122"/>
              </a:rPr>
              <a:t>骤3</a:t>
            </a:r>
            <a:r>
              <a:rPr b="1" spc="4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从</a:t>
            </a:r>
            <a:r>
              <a:rPr spc="30" dirty="0">
                <a:solidFill>
                  <a:prstClr val="black"/>
                </a:solidFill>
                <a:latin typeface="微软雅黑" panose="020B0503020204020204" charset="-122"/>
                <a:cs typeface="微软雅黑" panose="020B0503020204020204" charset="-122"/>
              </a:rPr>
              <a:t>任一</a:t>
            </a:r>
            <a:r>
              <a:rPr spc="45" dirty="0">
                <a:solidFill>
                  <a:prstClr val="black"/>
                </a:solidFill>
                <a:latin typeface="微软雅黑" panose="020B0503020204020204" charset="-122"/>
                <a:cs typeface="微软雅黑" panose="020B0503020204020204" charset="-122"/>
              </a:rPr>
              <a:t>课</a:t>
            </a:r>
            <a:r>
              <a:rPr spc="30" dirty="0">
                <a:solidFill>
                  <a:prstClr val="black"/>
                </a:solidFill>
                <a:latin typeface="微软雅黑" panose="020B0503020204020204" charset="-122"/>
                <a:cs typeface="微软雅黑" panose="020B0503020204020204" charset="-122"/>
              </a:rPr>
              <a:t>程卡</a:t>
            </a:r>
            <a:r>
              <a:rPr spc="45" dirty="0">
                <a:solidFill>
                  <a:prstClr val="black"/>
                </a:solidFill>
                <a:latin typeface="微软雅黑" panose="020B0503020204020204" charset="-122"/>
                <a:cs typeface="微软雅黑" panose="020B0503020204020204" charset="-122"/>
              </a:rPr>
              <a:t>片</a:t>
            </a:r>
            <a:r>
              <a:rPr spc="30" dirty="0">
                <a:solidFill>
                  <a:prstClr val="black"/>
                </a:solidFill>
                <a:latin typeface="微软雅黑" panose="020B0503020204020204" charset="-122"/>
                <a:cs typeface="微软雅黑" panose="020B0503020204020204" charset="-122"/>
              </a:rPr>
              <a:t>或者</a:t>
            </a:r>
            <a:r>
              <a:rPr spc="45" dirty="0">
                <a:solidFill>
                  <a:prstClr val="black"/>
                </a:solidFill>
                <a:latin typeface="微软雅黑" panose="020B0503020204020204" charset="-122"/>
                <a:cs typeface="微软雅黑" panose="020B0503020204020204" charset="-122"/>
              </a:rPr>
              <a:t>快</a:t>
            </a:r>
            <a:r>
              <a:rPr spc="30" dirty="0">
                <a:solidFill>
                  <a:prstClr val="black"/>
                </a:solidFill>
                <a:latin typeface="微软雅黑" panose="020B0503020204020204" charset="-122"/>
                <a:cs typeface="微软雅黑" panose="020B0503020204020204" charset="-122"/>
              </a:rPr>
              <a:t>速切</a:t>
            </a:r>
            <a:r>
              <a:rPr spc="45" dirty="0">
                <a:solidFill>
                  <a:prstClr val="black"/>
                </a:solidFill>
                <a:latin typeface="微软雅黑" panose="020B0503020204020204" charset="-122"/>
                <a:cs typeface="微软雅黑" panose="020B0503020204020204" charset="-122"/>
              </a:rPr>
              <a:t>换</a:t>
            </a:r>
            <a:r>
              <a:rPr spc="30" dirty="0">
                <a:solidFill>
                  <a:prstClr val="black"/>
                </a:solidFill>
                <a:latin typeface="微软雅黑" panose="020B0503020204020204" charset="-122"/>
                <a:cs typeface="微软雅黑" panose="020B0503020204020204" charset="-122"/>
              </a:rPr>
              <a:t>入</a:t>
            </a:r>
            <a:r>
              <a:rPr spc="60" dirty="0">
                <a:solidFill>
                  <a:prstClr val="black"/>
                </a:solidFill>
                <a:latin typeface="微软雅黑" panose="020B0503020204020204" charset="-122"/>
                <a:cs typeface="微软雅黑" panose="020B0503020204020204" charset="-122"/>
              </a:rPr>
              <a:t>口</a:t>
            </a:r>
            <a:r>
              <a:rPr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切换</a:t>
            </a:r>
            <a:r>
              <a:rPr spc="45" dirty="0">
                <a:solidFill>
                  <a:prstClr val="black"/>
                </a:solidFill>
                <a:latin typeface="微软雅黑" panose="020B0503020204020204" charset="-122"/>
                <a:cs typeface="微软雅黑" panose="020B0503020204020204" charset="-122"/>
              </a:rPr>
              <a:t>到</a:t>
            </a:r>
            <a:r>
              <a:rPr spc="35" dirty="0">
                <a:solidFill>
                  <a:prstClr val="black"/>
                </a:solidFill>
                <a:latin typeface="微软雅黑" panose="020B0503020204020204" charset="-122"/>
                <a:cs typeface="微软雅黑" panose="020B0503020204020204" charset="-122"/>
              </a:rPr>
              <a:t>硬件设</a:t>
            </a:r>
            <a:r>
              <a:rPr spc="45" dirty="0">
                <a:solidFill>
                  <a:prstClr val="black"/>
                </a:solidFill>
                <a:latin typeface="微软雅黑" panose="020B0503020204020204" charset="-122"/>
                <a:cs typeface="微软雅黑" panose="020B0503020204020204" charset="-122"/>
              </a:rPr>
              <a:t>备</a:t>
            </a:r>
            <a:r>
              <a:rPr spc="35" dirty="0">
                <a:solidFill>
                  <a:prstClr val="black"/>
                </a:solidFill>
                <a:latin typeface="微软雅黑" panose="020B0503020204020204" charset="-122"/>
                <a:cs typeface="微软雅黑" panose="020B0503020204020204" charset="-122"/>
              </a:rPr>
              <a:t>列</a:t>
            </a:r>
            <a:r>
              <a:rPr spc="45" dirty="0">
                <a:solidFill>
                  <a:prstClr val="black"/>
                </a:solidFill>
                <a:latin typeface="微软雅黑" panose="020B0503020204020204" charset="-122"/>
                <a:cs typeface="微软雅黑" panose="020B0503020204020204" charset="-122"/>
              </a:rPr>
              <a:t>表</a:t>
            </a:r>
            <a:r>
              <a:rPr spc="35" dirty="0">
                <a:solidFill>
                  <a:prstClr val="black"/>
                </a:solidFill>
                <a:latin typeface="微软雅黑" panose="020B0503020204020204" charset="-122"/>
                <a:cs typeface="微软雅黑" panose="020B0503020204020204" charset="-122"/>
              </a:rPr>
              <a:t>页，查看 </a:t>
            </a:r>
            <a:r>
              <a:rPr dirty="0">
                <a:solidFill>
                  <a:prstClr val="black"/>
                </a:solidFill>
                <a:latin typeface="微软雅黑" panose="020B0503020204020204" charset="-122"/>
                <a:cs typeface="微软雅黑" panose="020B0503020204020204" charset="-122"/>
              </a:rPr>
              <a:t>对应的“工业机器人01-姓名”的设备信息页。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958339" y="2577083"/>
            <a:ext cx="8275319" cy="37536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56816" y="2575560"/>
            <a:ext cx="8278495" cy="3756660"/>
          </a:xfrm>
          <a:custGeom>
            <a:avLst/>
            <a:gdLst/>
            <a:ahLst/>
            <a:cxnLst/>
            <a:rect l="l" t="t" r="r" b="b"/>
            <a:pathLst>
              <a:path w="8278495" h="3756660">
                <a:moveTo>
                  <a:pt x="0" y="3756660"/>
                </a:moveTo>
                <a:lnTo>
                  <a:pt x="8278368" y="3756660"/>
                </a:lnTo>
                <a:lnTo>
                  <a:pt x="8278368" y="0"/>
                </a:lnTo>
                <a:lnTo>
                  <a:pt x="0" y="0"/>
                </a:lnTo>
                <a:lnTo>
                  <a:pt x="0" y="375666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023364" y="1022730"/>
            <a:ext cx="7025640" cy="1134745"/>
          </a:xfrm>
          <a:prstGeom prst="rect">
            <a:avLst/>
          </a:prstGeom>
        </p:spPr>
        <p:txBody>
          <a:bodyPr vert="horz" wrap="square" lIns="0" tIns="0" rIns="0" bIns="0" rtlCol="0">
            <a:spAutoFit/>
          </a:bodyPr>
          <a:lstStyle/>
          <a:p>
            <a:pPr marL="2668270"/>
            <a:r>
              <a:rPr sz="2800" b="1" dirty="0">
                <a:solidFill>
                  <a:srgbClr val="00A755"/>
                </a:solidFill>
                <a:latin typeface="微软雅黑" panose="020B0503020204020204" charset="-122"/>
                <a:cs typeface="微软雅黑" panose="020B0503020204020204" charset="-122"/>
              </a:rPr>
              <a:t>4.</a:t>
            </a:r>
            <a:r>
              <a:rPr sz="2800" b="1" spc="-5" dirty="0">
                <a:solidFill>
                  <a:srgbClr val="00A755"/>
                </a:solidFill>
                <a:latin typeface="微软雅黑" panose="020B0503020204020204" charset="-122"/>
                <a:cs typeface="微软雅黑" panose="020B0503020204020204" charset="-122"/>
              </a:rPr>
              <a:t>验证物模型指令</a:t>
            </a:r>
            <a:endParaRPr sz="2800">
              <a:solidFill>
                <a:prstClr val="black"/>
              </a:solidFill>
              <a:latin typeface="微软雅黑" panose="020B0503020204020204" charset="-122"/>
              <a:cs typeface="微软雅黑" panose="020B0503020204020204" charset="-122"/>
            </a:endParaRPr>
          </a:p>
          <a:p>
            <a:pPr marL="12700">
              <a:spcBef>
                <a:spcPts val="320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启动设备后，单击设备“显示屏”，查看设备实时信息。</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944624" y="2409444"/>
            <a:ext cx="8302752" cy="39700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43100" y="2407920"/>
            <a:ext cx="8305800" cy="3973195"/>
          </a:xfrm>
          <a:custGeom>
            <a:avLst/>
            <a:gdLst/>
            <a:ahLst/>
            <a:cxnLst/>
            <a:rect l="l" t="t" r="r" b="b"/>
            <a:pathLst>
              <a:path w="8305800" h="3973195">
                <a:moveTo>
                  <a:pt x="0" y="3973067"/>
                </a:moveTo>
                <a:lnTo>
                  <a:pt x="8305800" y="3973067"/>
                </a:lnTo>
                <a:lnTo>
                  <a:pt x="8305800" y="0"/>
                </a:lnTo>
                <a:lnTo>
                  <a:pt x="0" y="0"/>
                </a:lnTo>
                <a:lnTo>
                  <a:pt x="0" y="3973067"/>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679441" y="870965"/>
            <a:ext cx="2833370" cy="461645"/>
          </a:xfrm>
          <a:prstGeom prst="rect">
            <a:avLst/>
          </a:prstGeom>
        </p:spPr>
        <p:txBody>
          <a:bodyPr vert="horz" wrap="square" lIns="0" tIns="0" rIns="0" bIns="0" rtlCol="0">
            <a:spAutoFit/>
          </a:bodyPr>
          <a:lstStyle/>
          <a:p>
            <a:pPr marL="12700"/>
            <a:r>
              <a:rPr sz="2800" b="1" dirty="0">
                <a:solidFill>
                  <a:srgbClr val="00A755"/>
                </a:solidFill>
                <a:latin typeface="微软雅黑" panose="020B0503020204020204" charset="-122"/>
                <a:cs typeface="微软雅黑" panose="020B0503020204020204" charset="-122"/>
              </a:rPr>
              <a:t>4.</a:t>
            </a:r>
            <a:r>
              <a:rPr sz="2800" b="1" spc="-5" dirty="0">
                <a:solidFill>
                  <a:srgbClr val="00A755"/>
                </a:solidFill>
                <a:latin typeface="微软雅黑" panose="020B0503020204020204" charset="-122"/>
                <a:cs typeface="微软雅黑" panose="020B0503020204020204" charset="-122"/>
              </a:rPr>
              <a:t>验证物模型指令</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5375148" y="3758184"/>
            <a:ext cx="6016752" cy="28498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373623" y="3756659"/>
            <a:ext cx="6019800" cy="2853055"/>
          </a:xfrm>
          <a:custGeom>
            <a:avLst/>
            <a:gdLst/>
            <a:ahLst/>
            <a:cxnLst/>
            <a:rect l="l" t="t" r="r" b="b"/>
            <a:pathLst>
              <a:path w="6019800" h="2853054">
                <a:moveTo>
                  <a:pt x="0" y="2852928"/>
                </a:moveTo>
                <a:lnTo>
                  <a:pt x="6019800" y="2852928"/>
                </a:lnTo>
                <a:lnTo>
                  <a:pt x="6019800" y="0"/>
                </a:lnTo>
                <a:lnTo>
                  <a:pt x="0" y="0"/>
                </a:lnTo>
                <a:lnTo>
                  <a:pt x="0" y="285292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p:nvPr/>
        </p:nvSpPr>
        <p:spPr>
          <a:xfrm>
            <a:off x="5375148" y="1511808"/>
            <a:ext cx="6016752" cy="209397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5373623" y="1510283"/>
            <a:ext cx="6019800" cy="2097405"/>
          </a:xfrm>
          <a:custGeom>
            <a:avLst/>
            <a:gdLst/>
            <a:ahLst/>
            <a:cxnLst/>
            <a:rect l="l" t="t" r="r" b="b"/>
            <a:pathLst>
              <a:path w="6019800" h="2097404">
                <a:moveTo>
                  <a:pt x="0" y="2097024"/>
                </a:moveTo>
                <a:lnTo>
                  <a:pt x="6019800" y="2097024"/>
                </a:lnTo>
                <a:lnTo>
                  <a:pt x="6019800" y="0"/>
                </a:lnTo>
                <a:lnTo>
                  <a:pt x="0" y="0"/>
                </a:lnTo>
                <a:lnTo>
                  <a:pt x="0" y="2097024"/>
                </a:lnTo>
                <a:close/>
              </a:path>
            </a:pathLst>
          </a:custGeom>
          <a:ln w="3175">
            <a:solidFill>
              <a:srgbClr val="00AF50"/>
            </a:solidFill>
          </a:ln>
        </p:spPr>
        <p:txBody>
          <a:bodyPr wrap="square" lIns="0" tIns="0" rIns="0" bIns="0" rtlCol="0"/>
          <a:lstStyle/>
          <a:p>
            <a:endParaRPr>
              <a:solidFill>
                <a:prstClr val="black"/>
              </a:solidFill>
            </a:endParaRPr>
          </a:p>
        </p:txBody>
      </p:sp>
      <p:sp>
        <p:nvSpPr>
          <p:cNvPr id="10" name="object 10"/>
          <p:cNvSpPr txBox="1"/>
          <p:nvPr/>
        </p:nvSpPr>
        <p:spPr>
          <a:xfrm>
            <a:off x="1338199" y="1507363"/>
            <a:ext cx="3659504" cy="3351529"/>
          </a:xfrm>
          <a:prstGeom prst="rect">
            <a:avLst/>
          </a:prstGeom>
        </p:spPr>
        <p:txBody>
          <a:bodyPr vert="horz" wrap="square" lIns="0" tIns="0" rIns="0" bIns="0" rtlCol="0">
            <a:spAutoFit/>
          </a:bodyPr>
          <a:lstStyle/>
          <a:p>
            <a:pPr marL="12700" marR="5080">
              <a:lnSpc>
                <a:spcPct val="150000"/>
              </a:lnSpc>
            </a:pPr>
            <a:r>
              <a:rPr sz="1600" b="1" spc="10" dirty="0">
                <a:solidFill>
                  <a:prstClr val="black"/>
                </a:solidFill>
                <a:latin typeface="微软雅黑" panose="020B0503020204020204" charset="-122"/>
                <a:cs typeface="微软雅黑" panose="020B0503020204020204" charset="-122"/>
              </a:rPr>
              <a:t>操作</a:t>
            </a:r>
            <a:r>
              <a:rPr sz="1600" b="1" spc="25" dirty="0">
                <a:solidFill>
                  <a:prstClr val="black"/>
                </a:solidFill>
                <a:latin typeface="微软雅黑" panose="020B0503020204020204" charset="-122"/>
                <a:cs typeface="微软雅黑" panose="020B0503020204020204" charset="-122"/>
              </a:rPr>
              <a:t>步</a:t>
            </a:r>
            <a:r>
              <a:rPr sz="1600" b="1" spc="20"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5</a:t>
            </a:r>
            <a:r>
              <a:rPr sz="1600" b="1" spc="2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在</a:t>
            </a:r>
            <a:r>
              <a:rPr sz="1600" spc="10" dirty="0">
                <a:solidFill>
                  <a:prstClr val="black"/>
                </a:solidFill>
                <a:latin typeface="微软雅黑" panose="020B0503020204020204" charset="-122"/>
                <a:cs typeface="微软雅黑" panose="020B0503020204020204" charset="-122"/>
              </a:rPr>
              <a:t>设备</a:t>
            </a:r>
            <a:r>
              <a:rPr sz="1600" spc="2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时信</a:t>
            </a:r>
            <a:r>
              <a:rPr sz="1600" spc="25" dirty="0">
                <a:solidFill>
                  <a:prstClr val="black"/>
                </a:solidFill>
                <a:latin typeface="微软雅黑" panose="020B0503020204020204" charset="-122"/>
                <a:cs typeface="微软雅黑" panose="020B0503020204020204" charset="-122"/>
              </a:rPr>
              <a:t>息对</a:t>
            </a:r>
            <a:r>
              <a:rPr sz="1600" spc="10" dirty="0">
                <a:solidFill>
                  <a:prstClr val="black"/>
                </a:solidFill>
                <a:latin typeface="微软雅黑" panose="020B0503020204020204" charset="-122"/>
                <a:cs typeface="微软雅黑" panose="020B0503020204020204" charset="-122"/>
              </a:rPr>
              <a:t>话框</a:t>
            </a:r>
            <a:r>
              <a:rPr sz="1600" spc="4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 </a:t>
            </a:r>
            <a:r>
              <a:rPr sz="1600" spc="90" dirty="0">
                <a:solidFill>
                  <a:prstClr val="black"/>
                </a:solidFill>
                <a:latin typeface="微软雅黑" panose="020B0503020204020204" charset="-122"/>
                <a:cs typeface="微软雅黑" panose="020B0503020204020204" charset="-122"/>
              </a:rPr>
              <a:t>查看受控属性</a:t>
            </a:r>
            <a:r>
              <a:rPr sz="1600" spc="100" dirty="0">
                <a:solidFill>
                  <a:prstClr val="black"/>
                </a:solidFill>
                <a:latin typeface="微软雅黑" panose="020B0503020204020204" charset="-122"/>
                <a:cs typeface="微软雅黑" panose="020B0503020204020204" charset="-122"/>
              </a:rPr>
              <a:t>（</a:t>
            </a:r>
            <a:r>
              <a:rPr sz="1600" spc="85" dirty="0">
                <a:solidFill>
                  <a:prstClr val="black"/>
                </a:solidFill>
                <a:latin typeface="微软雅黑" panose="020B0503020204020204" charset="-122"/>
                <a:cs typeface="微软雅黑" panose="020B0503020204020204" charset="-122"/>
              </a:rPr>
              <a:t>开关机信号和</a:t>
            </a:r>
            <a:r>
              <a:rPr sz="1600" spc="100" dirty="0">
                <a:solidFill>
                  <a:prstClr val="black"/>
                </a:solidFill>
                <a:latin typeface="微软雅黑" panose="020B0503020204020204" charset="-122"/>
                <a:cs typeface="微软雅黑" panose="020B0503020204020204" charset="-122"/>
              </a:rPr>
              <a:t>急</a:t>
            </a:r>
            <a:r>
              <a:rPr sz="1600" spc="85" dirty="0">
                <a:solidFill>
                  <a:prstClr val="black"/>
                </a:solidFill>
                <a:latin typeface="微软雅黑" panose="020B0503020204020204" charset="-122"/>
                <a:cs typeface="微软雅黑" panose="020B0503020204020204" charset="-122"/>
              </a:rPr>
              <a:t>停</a:t>
            </a:r>
            <a:r>
              <a:rPr sz="1600" spc="-5" dirty="0">
                <a:solidFill>
                  <a:prstClr val="black"/>
                </a:solidFill>
                <a:latin typeface="微软雅黑" panose="020B0503020204020204" charset="-122"/>
                <a:cs typeface="微软雅黑" panose="020B0503020204020204" charset="-122"/>
              </a:rPr>
              <a:t>状 </a:t>
            </a:r>
            <a:r>
              <a:rPr sz="1600" spc="85" dirty="0">
                <a:solidFill>
                  <a:prstClr val="black"/>
                </a:solidFill>
                <a:latin typeface="微软雅黑" panose="020B0503020204020204" charset="-122"/>
                <a:cs typeface="微软雅黑" panose="020B0503020204020204" charset="-122"/>
              </a:rPr>
              <a:t>态）的值是否</a:t>
            </a:r>
            <a:r>
              <a:rPr sz="1600" spc="100" dirty="0">
                <a:solidFill>
                  <a:prstClr val="black"/>
                </a:solidFill>
                <a:latin typeface="微软雅黑" panose="020B0503020204020204" charset="-122"/>
                <a:cs typeface="微软雅黑" panose="020B0503020204020204" charset="-122"/>
              </a:rPr>
              <a:t>变</a:t>
            </a:r>
            <a:r>
              <a:rPr sz="1600" spc="80" dirty="0">
                <a:solidFill>
                  <a:prstClr val="black"/>
                </a:solidFill>
                <a:latin typeface="微软雅黑" panose="020B0503020204020204" charset="-122"/>
                <a:cs typeface="微软雅黑" panose="020B0503020204020204" charset="-122"/>
              </a:rPr>
              <a:t>化</a:t>
            </a:r>
            <a:r>
              <a:rPr sz="1600" spc="85"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同步查看</a:t>
            </a:r>
            <a:r>
              <a:rPr sz="1600" spc="100" dirty="0">
                <a:solidFill>
                  <a:prstClr val="black"/>
                </a:solidFill>
                <a:latin typeface="微软雅黑" panose="020B0503020204020204" charset="-122"/>
                <a:cs typeface="微软雅黑" panose="020B0503020204020204" charset="-122"/>
              </a:rPr>
              <a:t>物</a:t>
            </a:r>
            <a:r>
              <a:rPr sz="1600" spc="8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endParaRPr sz="1600">
              <a:solidFill>
                <a:prstClr val="black"/>
              </a:solidFill>
              <a:latin typeface="微软雅黑" panose="020B0503020204020204" charset="-122"/>
              <a:cs typeface="微软雅黑" panose="020B0503020204020204" charset="-122"/>
            </a:endParaRPr>
          </a:p>
          <a:p>
            <a:pPr marL="12700" marR="208915" algn="just">
              <a:lnSpc>
                <a:spcPct val="150000"/>
              </a:lnSpc>
            </a:pPr>
            <a:r>
              <a:rPr sz="1600" spc="85" dirty="0">
                <a:solidFill>
                  <a:prstClr val="black"/>
                </a:solidFill>
                <a:latin typeface="微软雅黑" panose="020B0503020204020204" charset="-122"/>
                <a:cs typeface="微软雅黑" panose="020B0503020204020204" charset="-122"/>
              </a:rPr>
              <a:t>“运行工况”</a:t>
            </a:r>
            <a:r>
              <a:rPr sz="1600" spc="100" dirty="0">
                <a:solidFill>
                  <a:prstClr val="black"/>
                </a:solidFill>
                <a:latin typeface="微软雅黑" panose="020B0503020204020204" charset="-122"/>
                <a:cs typeface="微软雅黑" panose="020B0503020204020204" charset="-122"/>
              </a:rPr>
              <a:t>对</a:t>
            </a:r>
            <a:r>
              <a:rPr sz="1600" spc="80" dirty="0">
                <a:solidFill>
                  <a:prstClr val="black"/>
                </a:solidFill>
                <a:latin typeface="微软雅黑" panose="020B0503020204020204" charset="-122"/>
                <a:cs typeface="微软雅黑" panose="020B0503020204020204" charset="-122"/>
              </a:rPr>
              <a:t>应属性的</a:t>
            </a:r>
            <a:r>
              <a:rPr sz="1600" spc="95" dirty="0">
                <a:solidFill>
                  <a:prstClr val="black"/>
                </a:solidFill>
                <a:latin typeface="微软雅黑" panose="020B0503020204020204" charset="-122"/>
                <a:cs typeface="微软雅黑" panose="020B0503020204020204" charset="-122"/>
              </a:rPr>
              <a:t>值</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如</a:t>
            </a:r>
            <a:r>
              <a:rPr sz="1600" spc="85" dirty="0">
                <a:solidFill>
                  <a:prstClr val="black"/>
                </a:solidFill>
                <a:latin typeface="微软雅黑" panose="020B0503020204020204" charset="-122"/>
                <a:cs typeface="微软雅黑" panose="020B0503020204020204" charset="-122"/>
              </a:rPr>
              <a:t>果</a:t>
            </a:r>
            <a:r>
              <a:rPr sz="1600" spc="-5" dirty="0">
                <a:solidFill>
                  <a:prstClr val="black"/>
                </a:solidFill>
                <a:latin typeface="微软雅黑" panose="020B0503020204020204" charset="-122"/>
                <a:cs typeface="微软雅黑" panose="020B0503020204020204" charset="-122"/>
              </a:rPr>
              <a:t>对 </a:t>
            </a:r>
            <a:r>
              <a:rPr sz="1600" spc="85" dirty="0">
                <a:solidFill>
                  <a:prstClr val="black"/>
                </a:solidFill>
                <a:latin typeface="微软雅黑" panose="020B0503020204020204" charset="-122"/>
                <a:cs typeface="微软雅黑" panose="020B0503020204020204" charset="-122"/>
              </a:rPr>
              <a:t>应的信息一致</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说明工业机器</a:t>
            </a:r>
            <a:r>
              <a:rPr sz="1600" spc="100" dirty="0">
                <a:solidFill>
                  <a:prstClr val="black"/>
                </a:solidFill>
                <a:latin typeface="微软雅黑" panose="020B0503020204020204" charset="-122"/>
                <a:cs typeface="微软雅黑" panose="020B0503020204020204" charset="-122"/>
              </a:rPr>
              <a:t>人</a:t>
            </a:r>
            <a:r>
              <a:rPr sz="1600" spc="8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模 型指令配置正确。</a:t>
            </a:r>
            <a:endParaRPr sz="1600">
              <a:solidFill>
                <a:prstClr val="black"/>
              </a:solidFill>
              <a:latin typeface="微软雅黑" panose="020B0503020204020204" charset="-122"/>
              <a:cs typeface="微软雅黑" panose="020B0503020204020204" charset="-122"/>
            </a:endParaRPr>
          </a:p>
          <a:p>
            <a:endParaRPr sz="1650">
              <a:solidFill>
                <a:prstClr val="black"/>
              </a:solidFill>
              <a:latin typeface="Times New Roman" panose="02020603050405020304"/>
              <a:cs typeface="Times New Roman" panose="02020603050405020304"/>
            </a:endParaRPr>
          </a:p>
          <a:p>
            <a:pPr marL="12700" marR="211455" algn="just">
              <a:lnSpc>
                <a:spcPct val="125000"/>
              </a:lnSpc>
            </a:pPr>
            <a:r>
              <a:rPr sz="1600" spc="85" dirty="0">
                <a:solidFill>
                  <a:prstClr val="black"/>
                </a:solidFill>
                <a:latin typeface="宋体" pitchFamily="2" charset="-122"/>
                <a:cs typeface="宋体" pitchFamily="2" charset="-122"/>
              </a:rPr>
              <a:t>【</a:t>
            </a:r>
            <a:r>
              <a:rPr sz="1600" spc="100" dirty="0">
                <a:solidFill>
                  <a:prstClr val="black"/>
                </a:solidFill>
                <a:latin typeface="宋体" pitchFamily="2" charset="-122"/>
                <a:cs typeface="宋体" pitchFamily="2" charset="-122"/>
              </a:rPr>
              <a:t>说</a:t>
            </a:r>
            <a:r>
              <a:rPr sz="1600" spc="85" dirty="0">
                <a:solidFill>
                  <a:prstClr val="black"/>
                </a:solidFill>
                <a:latin typeface="宋体" pitchFamily="2" charset="-122"/>
                <a:cs typeface="宋体" pitchFamily="2" charset="-122"/>
              </a:rPr>
              <a:t>明】</a:t>
            </a:r>
            <a:r>
              <a:rPr sz="1600" spc="80" dirty="0">
                <a:solidFill>
                  <a:prstClr val="black"/>
                </a:solidFill>
                <a:latin typeface="宋体" pitchFamily="2" charset="-122"/>
                <a:cs typeface="宋体" pitchFamily="2" charset="-122"/>
              </a:rPr>
              <a:t>可以多次对</a:t>
            </a:r>
            <a:r>
              <a:rPr sz="1600" spc="100" dirty="0">
                <a:solidFill>
                  <a:prstClr val="black"/>
                </a:solidFill>
                <a:latin typeface="宋体" pitchFamily="2" charset="-122"/>
                <a:cs typeface="宋体" pitchFamily="2" charset="-122"/>
              </a:rPr>
              <a:t>同</a:t>
            </a:r>
            <a:r>
              <a:rPr sz="1600" spc="80" dirty="0">
                <a:solidFill>
                  <a:prstClr val="black"/>
                </a:solidFill>
                <a:latin typeface="宋体" pitchFamily="2" charset="-122"/>
                <a:cs typeface="宋体" pitchFamily="2" charset="-122"/>
              </a:rPr>
              <a:t>一受控属性</a:t>
            </a:r>
            <a:r>
              <a:rPr sz="1600" spc="-5" dirty="0">
                <a:solidFill>
                  <a:prstClr val="black"/>
                </a:solidFill>
                <a:latin typeface="宋体" pitchFamily="2" charset="-122"/>
                <a:cs typeface="宋体" pitchFamily="2" charset="-122"/>
              </a:rPr>
              <a:t>下 </a:t>
            </a:r>
            <a:r>
              <a:rPr sz="1600" spc="80" dirty="0">
                <a:solidFill>
                  <a:prstClr val="black"/>
                </a:solidFill>
                <a:latin typeface="宋体" pitchFamily="2" charset="-122"/>
                <a:cs typeface="宋体" pitchFamily="2" charset="-122"/>
              </a:rPr>
              <a:t>发</a:t>
            </a:r>
            <a:r>
              <a:rPr sz="1600" spc="100" dirty="0">
                <a:solidFill>
                  <a:prstClr val="black"/>
                </a:solidFill>
                <a:latin typeface="宋体" pitchFamily="2" charset="-122"/>
                <a:cs typeface="宋体" pitchFamily="2" charset="-122"/>
              </a:rPr>
              <a:t>不</a:t>
            </a:r>
            <a:r>
              <a:rPr sz="1600" spc="80" dirty="0">
                <a:solidFill>
                  <a:prstClr val="black"/>
                </a:solidFill>
                <a:latin typeface="宋体" pitchFamily="2" charset="-122"/>
                <a:cs typeface="宋体" pitchFamily="2" charset="-122"/>
              </a:rPr>
              <a:t>同的</a:t>
            </a:r>
            <a:r>
              <a:rPr sz="1600" spc="95" dirty="0">
                <a:solidFill>
                  <a:prstClr val="black"/>
                </a:solidFill>
                <a:latin typeface="宋体" pitchFamily="2" charset="-122"/>
                <a:cs typeface="宋体" pitchFamily="2" charset="-122"/>
              </a:rPr>
              <a:t>值</a:t>
            </a:r>
            <a:r>
              <a:rPr sz="1600" spc="85" dirty="0">
                <a:solidFill>
                  <a:prstClr val="black"/>
                </a:solidFill>
                <a:latin typeface="宋体" pitchFamily="2" charset="-122"/>
                <a:cs typeface="宋体" pitchFamily="2" charset="-122"/>
              </a:rPr>
              <a:t>，</a:t>
            </a:r>
            <a:r>
              <a:rPr sz="1600" spc="80" dirty="0">
                <a:solidFill>
                  <a:prstClr val="black"/>
                </a:solidFill>
                <a:latin typeface="宋体" pitchFamily="2" charset="-122"/>
                <a:cs typeface="宋体" pitchFamily="2" charset="-122"/>
              </a:rPr>
              <a:t>以准确</a:t>
            </a:r>
            <a:r>
              <a:rPr sz="1600" spc="100" dirty="0">
                <a:solidFill>
                  <a:prstClr val="black"/>
                </a:solidFill>
                <a:latin typeface="宋体" pitchFamily="2" charset="-122"/>
                <a:cs typeface="宋体" pitchFamily="2" charset="-122"/>
              </a:rPr>
              <a:t>验</a:t>
            </a:r>
            <a:r>
              <a:rPr sz="1600" spc="80" dirty="0">
                <a:solidFill>
                  <a:prstClr val="black"/>
                </a:solidFill>
                <a:latin typeface="宋体" pitchFamily="2" charset="-122"/>
                <a:cs typeface="宋体" pitchFamily="2" charset="-122"/>
              </a:rPr>
              <a:t>证指令操作</a:t>
            </a:r>
            <a:r>
              <a:rPr sz="1600" spc="-5" dirty="0">
                <a:solidFill>
                  <a:prstClr val="black"/>
                </a:solidFill>
                <a:latin typeface="宋体" pitchFamily="2" charset="-122"/>
                <a:cs typeface="宋体" pitchFamily="2" charset="-122"/>
              </a:rPr>
              <a:t>是 </a:t>
            </a:r>
            <a:r>
              <a:rPr sz="1600" dirty="0">
                <a:solidFill>
                  <a:prstClr val="black"/>
                </a:solidFill>
                <a:latin typeface="宋体" pitchFamily="2" charset="-122"/>
                <a:cs typeface="宋体" pitchFamily="2" charset="-122"/>
              </a:rPr>
              <a:t>否</a:t>
            </a:r>
            <a:r>
              <a:rPr sz="1600" spc="-5" dirty="0">
                <a:solidFill>
                  <a:prstClr val="black"/>
                </a:solidFill>
                <a:latin typeface="宋体" pitchFamily="2" charset="-122"/>
                <a:cs typeface="宋体" pitchFamily="2" charset="-122"/>
              </a:rPr>
              <a:t>成功。</a:t>
            </a:r>
            <a:endParaRPr sz="1600">
              <a:solidFill>
                <a:prstClr val="black"/>
              </a:solidFill>
              <a:latin typeface="宋体" pitchFamily="2" charset="-122"/>
              <a:cs typeface="宋体" pitchFamily="2" charset="-122"/>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672844" y="992251"/>
            <a:ext cx="8852535" cy="3292475"/>
          </a:xfrm>
          <a:prstGeom prst="rect">
            <a:avLst/>
          </a:prstGeom>
        </p:spPr>
        <p:txBody>
          <a:bodyPr vert="horz" wrap="square" lIns="0" tIns="0" rIns="0" bIns="0" rtlCol="0">
            <a:spAutoFit/>
          </a:bodyPr>
          <a:lstStyle/>
          <a:p>
            <a:pPr marL="12700" marR="10795" indent="420370">
              <a:lnSpc>
                <a:spcPct val="150000"/>
              </a:lnSpc>
              <a:buFontTx/>
              <a:buAutoNum type="arabicPeriod"/>
              <a:tabLst>
                <a:tab pos="706120" algn="l"/>
              </a:tabLst>
            </a:pPr>
            <a:r>
              <a:rPr sz="1600" spc="15" dirty="0">
                <a:solidFill>
                  <a:prstClr val="black"/>
                </a:solidFill>
                <a:latin typeface="微软雅黑" panose="020B0503020204020204" charset="-122"/>
                <a:cs typeface="微软雅黑" panose="020B0503020204020204" charset="-122"/>
              </a:rPr>
              <a:t>请参</a:t>
            </a:r>
            <a:r>
              <a:rPr sz="1600" spc="5" dirty="0">
                <a:solidFill>
                  <a:prstClr val="black"/>
                </a:solidFill>
                <a:latin typeface="微软雅黑" panose="020B0503020204020204" charset="-122"/>
                <a:cs typeface="微软雅黑" panose="020B0503020204020204" charset="-122"/>
              </a:rPr>
              <a:t>考</a:t>
            </a:r>
            <a:r>
              <a:rPr sz="1600" spc="15"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任</a:t>
            </a:r>
            <a:r>
              <a:rPr sz="1600" spc="15" dirty="0">
                <a:solidFill>
                  <a:prstClr val="black"/>
                </a:solidFill>
                <a:latin typeface="微软雅黑" panose="020B0503020204020204" charset="-122"/>
                <a:cs typeface="微软雅黑" panose="020B0503020204020204" charset="-122"/>
              </a:rPr>
              <a:t>务的实</a:t>
            </a:r>
            <a:r>
              <a:rPr sz="1600" spc="5" dirty="0">
                <a:solidFill>
                  <a:prstClr val="black"/>
                </a:solidFill>
                <a:latin typeface="微软雅黑" panose="020B0503020204020204" charset="-122"/>
                <a:cs typeface="微软雅黑" panose="020B0503020204020204" charset="-122"/>
              </a:rPr>
              <a:t>操</a:t>
            </a:r>
            <a:r>
              <a:rPr sz="1600" spc="15" dirty="0">
                <a:solidFill>
                  <a:prstClr val="black"/>
                </a:solidFill>
                <a:latin typeface="微软雅黑" panose="020B0503020204020204" charset="-122"/>
                <a:cs typeface="微软雅黑" panose="020B0503020204020204" charset="-122"/>
              </a:rPr>
              <a:t>步</a:t>
            </a:r>
            <a:r>
              <a:rPr sz="1600" spc="35" dirty="0">
                <a:solidFill>
                  <a:prstClr val="black"/>
                </a:solidFill>
                <a:latin typeface="微软雅黑" panose="020B0503020204020204" charset="-122"/>
                <a:cs typeface="微软雅黑" panose="020B0503020204020204" charset="-122"/>
              </a:rPr>
              <a:t>骤</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在本项</a:t>
            </a:r>
            <a:r>
              <a:rPr sz="1600" spc="5" dirty="0">
                <a:solidFill>
                  <a:prstClr val="black"/>
                </a:solidFill>
                <a:latin typeface="微软雅黑" panose="020B0503020204020204" charset="-122"/>
                <a:cs typeface="微软雅黑" panose="020B0503020204020204" charset="-122"/>
              </a:rPr>
              <a:t>目</a:t>
            </a:r>
            <a:r>
              <a:rPr sz="1600" spc="15" dirty="0">
                <a:solidFill>
                  <a:prstClr val="black"/>
                </a:solidFill>
                <a:latin typeface="微软雅黑" panose="020B0503020204020204" charset="-122"/>
                <a:cs typeface="微软雅黑" panose="020B0503020204020204" charset="-122"/>
              </a:rPr>
              <a:t>任务</a:t>
            </a:r>
            <a:r>
              <a:rPr sz="1600" spc="5" dirty="0">
                <a:solidFill>
                  <a:prstClr val="black"/>
                </a:solidFill>
                <a:latin typeface="微软雅黑" panose="020B0503020204020204" charset="-122"/>
                <a:cs typeface="微软雅黑" panose="020B0503020204020204" charset="-122"/>
              </a:rPr>
              <a:t>一</a:t>
            </a:r>
            <a:r>
              <a:rPr sz="1600" spc="15" dirty="0">
                <a:solidFill>
                  <a:prstClr val="black"/>
                </a:solidFill>
                <a:latin typeface="微软雅黑" panose="020B0503020204020204" charset="-122"/>
                <a:cs typeface="微软雅黑" panose="020B0503020204020204" charset="-122"/>
              </a:rPr>
              <a:t>课后练</a:t>
            </a:r>
            <a:r>
              <a:rPr sz="1600" spc="5" dirty="0">
                <a:solidFill>
                  <a:prstClr val="black"/>
                </a:solidFill>
                <a:latin typeface="微软雅黑" panose="020B0503020204020204" charset="-122"/>
                <a:cs typeface="微软雅黑" panose="020B0503020204020204" charset="-122"/>
              </a:rPr>
              <a:t>习</a:t>
            </a:r>
            <a:r>
              <a:rPr sz="1600" spc="15" dirty="0">
                <a:solidFill>
                  <a:prstClr val="black"/>
                </a:solidFill>
                <a:latin typeface="微软雅黑" panose="020B0503020204020204" charset="-122"/>
                <a:cs typeface="微软雅黑" panose="020B0503020204020204" charset="-122"/>
              </a:rPr>
              <a:t>中创</a:t>
            </a:r>
            <a:r>
              <a:rPr sz="1600" spc="5" dirty="0">
                <a:solidFill>
                  <a:prstClr val="black"/>
                </a:solidFill>
                <a:latin typeface="微软雅黑" panose="020B0503020204020204" charset="-122"/>
                <a:cs typeface="微软雅黑" panose="020B0503020204020204" charset="-122"/>
              </a:rPr>
              <a:t>建</a:t>
            </a:r>
            <a:r>
              <a:rPr sz="1600" spc="4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业机器</a:t>
            </a:r>
            <a:r>
              <a:rPr sz="1600" spc="5" dirty="0">
                <a:solidFill>
                  <a:prstClr val="black"/>
                </a:solidFill>
                <a:latin typeface="微软雅黑" panose="020B0503020204020204" charset="-122"/>
                <a:cs typeface="微软雅黑" panose="020B0503020204020204" charset="-122"/>
              </a:rPr>
              <a:t>人</a:t>
            </a:r>
            <a:r>
              <a:rPr sz="1600" spc="15" dirty="0">
                <a:solidFill>
                  <a:prstClr val="black"/>
                </a:solidFill>
                <a:latin typeface="微软雅黑" panose="020B0503020204020204" charset="-122"/>
                <a:cs typeface="微软雅黑" panose="020B0503020204020204" charset="-122"/>
              </a:rPr>
              <a:t>模型</a:t>
            </a:r>
            <a:r>
              <a:rPr sz="1600" spc="5" dirty="0">
                <a:solidFill>
                  <a:prstClr val="black"/>
                </a:solidFill>
                <a:latin typeface="微软雅黑" panose="020B0503020204020204" charset="-122"/>
                <a:cs typeface="微软雅黑" panose="020B0503020204020204" charset="-122"/>
              </a:rPr>
              <a:t>02-姓</a:t>
            </a:r>
            <a:r>
              <a:rPr sz="1600" spc="2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  中，参考表</a:t>
            </a:r>
            <a:r>
              <a:rPr sz="1600" spc="-10" dirty="0">
                <a:solidFill>
                  <a:prstClr val="black"/>
                </a:solidFill>
                <a:latin typeface="微软雅黑" panose="020B0503020204020204" charset="-122"/>
                <a:cs typeface="微软雅黑" panose="020B0503020204020204" charset="-122"/>
              </a:rPr>
              <a:t>3</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4</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的内容补充指令配</a:t>
            </a:r>
            <a:r>
              <a:rPr sz="1600" spc="-25"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，更新发</a:t>
            </a:r>
            <a:r>
              <a:rPr sz="1600" dirty="0">
                <a:solidFill>
                  <a:prstClr val="black"/>
                </a:solidFill>
                <a:latin typeface="微软雅黑" panose="020B0503020204020204" charset="-122"/>
                <a:cs typeface="微软雅黑" panose="020B0503020204020204" charset="-122"/>
              </a:rPr>
              <a:t>布</a:t>
            </a:r>
            <a:r>
              <a:rPr sz="1600" spc="-5" dirty="0">
                <a:solidFill>
                  <a:prstClr val="black"/>
                </a:solidFill>
                <a:latin typeface="微软雅黑" panose="020B0503020204020204" charset="-122"/>
                <a:cs typeface="微软雅黑" panose="020B0503020204020204" charset="-122"/>
              </a:rPr>
              <a:t>后在</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应工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机器</a:t>
            </a:r>
            <a:r>
              <a:rPr sz="1600"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实例</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验</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702945" indent="-269875">
              <a:spcBef>
                <a:spcPts val="960"/>
              </a:spcBef>
              <a:buFontTx/>
              <a:buAutoNum type="arabicPeriod"/>
              <a:tabLst>
                <a:tab pos="703580" algn="l"/>
              </a:tabLst>
            </a:pP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除</a:t>
            </a:r>
            <a:r>
              <a:rPr sz="1600" dirty="0">
                <a:solidFill>
                  <a:prstClr val="black"/>
                </a:solidFill>
                <a:latin typeface="微软雅黑" panose="020B0503020204020204" charset="-122"/>
                <a:cs typeface="微软雅黑" panose="020B0503020204020204" charset="-122"/>
              </a:rPr>
              <a:t>了</a:t>
            </a:r>
            <a:r>
              <a:rPr sz="1600" spc="-5" dirty="0">
                <a:solidFill>
                  <a:prstClr val="black"/>
                </a:solidFill>
                <a:latin typeface="微软雅黑" panose="020B0503020204020204" charset="-122"/>
                <a:cs typeface="微软雅黑" panose="020B0503020204020204" charset="-122"/>
              </a:rPr>
              <a:t>可</a:t>
            </a:r>
            <a:r>
              <a:rPr sz="1600" spc="-10"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远</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下</a:t>
            </a:r>
            <a:r>
              <a:rPr sz="1600" spc="-10" dirty="0">
                <a:solidFill>
                  <a:prstClr val="black"/>
                </a:solidFill>
                <a:latin typeface="微软雅黑" panose="020B0503020204020204" charset="-122"/>
                <a:cs typeface="微软雅黑" panose="020B0503020204020204" charset="-122"/>
              </a:rPr>
              <a:t>发</a:t>
            </a:r>
            <a:r>
              <a:rPr sz="1600" dirty="0">
                <a:solidFill>
                  <a:prstClr val="black"/>
                </a:solidFill>
                <a:latin typeface="微软雅黑" panose="020B0503020204020204" charset="-122"/>
                <a:cs typeface="微软雅黑" panose="020B0503020204020204" charset="-122"/>
              </a:rPr>
              <a:t>急</a:t>
            </a:r>
            <a:r>
              <a:rPr sz="1600" spc="-5" dirty="0">
                <a:solidFill>
                  <a:prstClr val="black"/>
                </a:solidFill>
                <a:latin typeface="微软雅黑" panose="020B0503020204020204" charset="-122"/>
                <a:cs typeface="微软雅黑" panose="020B0503020204020204" charset="-122"/>
              </a:rPr>
              <a:t>停</a:t>
            </a:r>
            <a:r>
              <a:rPr sz="1600" spc="-1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令</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于</a:t>
            </a:r>
            <a:r>
              <a:rPr sz="1600" spc="-10" dirty="0">
                <a:solidFill>
                  <a:prstClr val="black"/>
                </a:solidFill>
                <a:latin typeface="微软雅黑" panose="020B0503020204020204" charset="-122"/>
                <a:cs typeface="微软雅黑" panose="020B0503020204020204" charset="-122"/>
              </a:rPr>
              <a:t>处</a:t>
            </a:r>
            <a:r>
              <a:rPr sz="1600" dirty="0">
                <a:solidFill>
                  <a:prstClr val="black"/>
                </a:solidFill>
                <a:latin typeface="微软雅黑" panose="020B0503020204020204" charset="-122"/>
                <a:cs typeface="微软雅黑" panose="020B0503020204020204" charset="-122"/>
              </a:rPr>
              <a:t>理</a:t>
            </a:r>
            <a:r>
              <a:rPr sz="1600" spc="-5" dirty="0">
                <a:solidFill>
                  <a:prstClr val="black"/>
                </a:solidFill>
                <a:latin typeface="微软雅黑" panose="020B0503020204020204" charset="-122"/>
                <a:cs typeface="微软雅黑" panose="020B0503020204020204" charset="-122"/>
              </a:rPr>
              <a:t>突</a:t>
            </a:r>
            <a:r>
              <a:rPr sz="1600" spc="-10" dirty="0">
                <a:solidFill>
                  <a:prstClr val="black"/>
                </a:solidFill>
                <a:latin typeface="微软雅黑" panose="020B0503020204020204" charset="-122"/>
                <a:cs typeface="微软雅黑" panose="020B0503020204020204" charset="-122"/>
              </a:rPr>
              <a:t>发</a:t>
            </a:r>
            <a:r>
              <a:rPr sz="1600" spc="-5" dirty="0">
                <a:solidFill>
                  <a:prstClr val="black"/>
                </a:solidFill>
                <a:latin typeface="微软雅黑" panose="020B0503020204020204" charset="-122"/>
                <a:cs typeface="微软雅黑" panose="020B0503020204020204" charset="-122"/>
              </a:rPr>
              <a:t>事</a:t>
            </a:r>
            <a:r>
              <a:rPr sz="1600" spc="20" dirty="0">
                <a:solidFill>
                  <a:prstClr val="black"/>
                </a:solidFill>
                <a:latin typeface="微软雅黑" panose="020B0503020204020204" charset="-122"/>
                <a:cs typeface="微软雅黑" panose="020B0503020204020204" charset="-122"/>
              </a:rPr>
              <a:t>件</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也</a:t>
            </a:r>
            <a:r>
              <a:rPr sz="1600" dirty="0">
                <a:solidFill>
                  <a:prstClr val="black"/>
                </a:solidFill>
                <a:latin typeface="微软雅黑" panose="020B0503020204020204" charset="-122"/>
                <a:cs typeface="微软雅黑" panose="020B0503020204020204" charset="-122"/>
              </a:rPr>
              <a:t>会</a:t>
            </a:r>
            <a:r>
              <a:rPr sz="1600" spc="-5" dirty="0">
                <a:solidFill>
                  <a:prstClr val="black"/>
                </a:solidFill>
                <a:latin typeface="微软雅黑" panose="020B0503020204020204" charset="-122"/>
                <a:cs typeface="微软雅黑" panose="020B0503020204020204" charset="-122"/>
              </a:rPr>
              <a:t>利</a:t>
            </a:r>
            <a:r>
              <a:rPr sz="1600" spc="-1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数</a:t>
            </a:r>
            <a:r>
              <a:rPr sz="1600"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孪</a:t>
            </a:r>
            <a:r>
              <a:rPr sz="1600" spc="-10" dirty="0">
                <a:solidFill>
                  <a:prstClr val="black"/>
                </a:solidFill>
                <a:latin typeface="微软雅黑" panose="020B0503020204020204" charset="-122"/>
                <a:cs typeface="微软雅黑" panose="020B0503020204020204" charset="-122"/>
              </a:rPr>
              <a:t>生</a:t>
            </a:r>
            <a:r>
              <a:rPr sz="1600" dirty="0">
                <a:solidFill>
                  <a:prstClr val="black"/>
                </a:solidFill>
                <a:latin typeface="微软雅黑" panose="020B0503020204020204" charset="-122"/>
                <a:cs typeface="微软雅黑" panose="020B0503020204020204" charset="-122"/>
              </a:rPr>
              <a:t>技</a:t>
            </a:r>
            <a:r>
              <a:rPr sz="1600" spc="-5" dirty="0">
                <a:solidFill>
                  <a:prstClr val="black"/>
                </a:solidFill>
                <a:latin typeface="微软雅黑" panose="020B0503020204020204" charset="-122"/>
                <a:cs typeface="微软雅黑" panose="020B0503020204020204" charset="-122"/>
              </a:rPr>
              <a:t>术</a:t>
            </a:r>
            <a:r>
              <a:rPr sz="1600" spc="-10" dirty="0">
                <a:solidFill>
                  <a:prstClr val="black"/>
                </a:solidFill>
                <a:latin typeface="微软雅黑" panose="020B0503020204020204" charset="-122"/>
                <a:cs typeface="微软雅黑" panose="020B0503020204020204" charset="-122"/>
              </a:rPr>
              <a:t>直</a:t>
            </a:r>
            <a:r>
              <a:rPr sz="1600" spc="-5" dirty="0">
                <a:solidFill>
                  <a:prstClr val="black"/>
                </a:solidFill>
                <a:latin typeface="微软雅黑" panose="020B0503020204020204" charset="-122"/>
                <a:cs typeface="微软雅黑" panose="020B0503020204020204" charset="-122"/>
              </a:rPr>
              <a:t>接</a:t>
            </a:r>
            <a:r>
              <a:rPr sz="1600" dirty="0">
                <a:solidFill>
                  <a:prstClr val="black"/>
                </a:solidFill>
                <a:latin typeface="微软雅黑" panose="020B0503020204020204" charset="-122"/>
                <a:cs typeface="微软雅黑" panose="020B0503020204020204" charset="-122"/>
              </a:rPr>
              <a:t>远</a:t>
            </a:r>
            <a:r>
              <a:rPr sz="1600" spc="-5" dirty="0">
                <a:solidFill>
                  <a:prstClr val="black"/>
                </a:solidFill>
                <a:latin typeface="微软雅黑" panose="020B0503020204020204" charset="-122"/>
                <a:cs typeface="微软雅黑" panose="020B0503020204020204" charset="-122"/>
              </a:rPr>
              <a:t>程</a:t>
            </a:r>
            <a:r>
              <a:rPr sz="1600" dirty="0">
                <a:solidFill>
                  <a:prstClr val="black"/>
                </a:solidFill>
                <a:latin typeface="微软雅黑" panose="020B0503020204020204" charset="-122"/>
                <a:cs typeface="微软雅黑" panose="020B0503020204020204" charset="-122"/>
              </a:rPr>
              <a:t>下</a:t>
            </a:r>
            <a:r>
              <a:rPr sz="1600" spc="15"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控</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制设备的开关机，便于日常设备管</a:t>
            </a:r>
            <a:r>
              <a:rPr sz="1600" spc="-10" dirty="0">
                <a:solidFill>
                  <a:prstClr val="black"/>
                </a:solidFill>
                <a:latin typeface="微软雅黑" panose="020B0503020204020204" charset="-122"/>
                <a:cs typeface="微软雅黑" panose="020B0503020204020204" charset="-122"/>
              </a:rPr>
              <a:t>理</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9525">
              <a:lnSpc>
                <a:spcPct val="150000"/>
              </a:lnSpc>
            </a:pPr>
            <a:r>
              <a:rPr sz="1600" spc="25" dirty="0">
                <a:solidFill>
                  <a:prstClr val="black"/>
                </a:solidFill>
                <a:latin typeface="微软雅黑" panose="020B0503020204020204" charset="-122"/>
                <a:cs typeface="微软雅黑" panose="020B0503020204020204" charset="-122"/>
              </a:rPr>
              <a:t>请参考本任务的实操步骤，按以下要求在项目任务一创建的“智能电表模型</a:t>
            </a:r>
            <a:r>
              <a:rPr sz="1600" spc="-5" dirty="0">
                <a:solidFill>
                  <a:prstClr val="black"/>
                </a:solidFill>
                <a:latin typeface="微软雅黑" panose="020B0503020204020204" charset="-122"/>
                <a:cs typeface="微软雅黑" panose="020B0503020204020204" charset="-122"/>
              </a:rPr>
              <a:t>01</a:t>
            </a:r>
            <a:r>
              <a:rPr sz="1600" spc="2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姓名”模型中</a:t>
            </a:r>
            <a:r>
              <a:rPr sz="1600" spc="2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补 充指令配置。</a:t>
            </a:r>
            <a:endParaRPr sz="1600">
              <a:solidFill>
                <a:prstClr val="black"/>
              </a:solidFill>
              <a:latin typeface="微软雅黑" panose="020B0503020204020204" charset="-122"/>
              <a:cs typeface="微软雅黑" panose="020B0503020204020204" charset="-122"/>
            </a:endParaRPr>
          </a:p>
          <a:p>
            <a:pPr marL="12700" marR="5080">
              <a:lnSpc>
                <a:spcPct val="150000"/>
              </a:lnSpc>
              <a:spcBef>
                <a:spcPts val="5"/>
              </a:spcBef>
            </a:pPr>
            <a:r>
              <a:rPr sz="1600" spc="15" dirty="0">
                <a:solidFill>
                  <a:prstClr val="black"/>
                </a:solidFill>
                <a:latin typeface="微软雅黑" panose="020B0503020204020204" charset="-122"/>
                <a:cs typeface="微软雅黑" panose="020B0503020204020204" charset="-122"/>
              </a:rPr>
              <a:t>1）参</a:t>
            </a:r>
            <a:r>
              <a:rPr sz="1600" spc="30" dirty="0">
                <a:solidFill>
                  <a:prstClr val="black"/>
                </a:solidFill>
                <a:latin typeface="微软雅黑" panose="020B0503020204020204" charset="-122"/>
                <a:cs typeface="微软雅黑" panose="020B0503020204020204" charset="-122"/>
              </a:rPr>
              <a:t>考</a:t>
            </a:r>
            <a:r>
              <a:rPr sz="1600" spc="20"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3-4-2</a:t>
            </a:r>
            <a:r>
              <a:rPr sz="1600" spc="15" dirty="0">
                <a:solidFill>
                  <a:prstClr val="black"/>
                </a:solidFill>
                <a:latin typeface="微软雅黑" panose="020B0503020204020204" charset="-122"/>
                <a:cs typeface="微软雅黑" panose="020B0503020204020204" charset="-122"/>
              </a:rPr>
              <a:t>信</a:t>
            </a:r>
            <a:r>
              <a:rPr sz="1600" spc="20" dirty="0">
                <a:solidFill>
                  <a:prstClr val="black"/>
                </a:solidFill>
                <a:latin typeface="微软雅黑" panose="020B0503020204020204" charset="-122"/>
                <a:cs typeface="微软雅黑" panose="020B0503020204020204" charset="-122"/>
              </a:rPr>
              <a:t>息</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本任</a:t>
            </a:r>
            <a:r>
              <a:rPr sz="1600" spc="30" dirty="0">
                <a:solidFill>
                  <a:prstClr val="black"/>
                </a:solidFill>
                <a:latin typeface="微软雅黑" panose="020B0503020204020204" charset="-122"/>
                <a:cs typeface="微软雅黑" panose="020B0503020204020204" charset="-122"/>
              </a:rPr>
              <a:t>务</a:t>
            </a:r>
            <a:r>
              <a:rPr sz="1600" spc="15" dirty="0">
                <a:solidFill>
                  <a:prstClr val="black"/>
                </a:solidFill>
                <a:latin typeface="微软雅黑" panose="020B0503020204020204" charset="-122"/>
                <a:cs typeface="微软雅黑" panose="020B0503020204020204" charset="-122"/>
              </a:rPr>
              <a:t>实操</a:t>
            </a:r>
            <a:r>
              <a:rPr sz="1600" spc="2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智能</a:t>
            </a:r>
            <a:r>
              <a:rPr sz="1600" spc="30" dirty="0">
                <a:solidFill>
                  <a:prstClr val="black"/>
                </a:solidFill>
                <a:latin typeface="微软雅黑" panose="020B0503020204020204" charset="-122"/>
                <a:cs typeface="微软雅黑" panose="020B0503020204020204" charset="-122"/>
              </a:rPr>
              <a:t>电</a:t>
            </a:r>
            <a:r>
              <a:rPr sz="1600" spc="15" dirty="0">
                <a:solidFill>
                  <a:prstClr val="black"/>
                </a:solidFill>
                <a:latin typeface="微软雅黑" panose="020B0503020204020204" charset="-122"/>
                <a:cs typeface="微软雅黑" panose="020B0503020204020204" charset="-122"/>
              </a:rPr>
              <a:t>表模</a:t>
            </a:r>
            <a:r>
              <a:rPr sz="1600" spc="25"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01-</a:t>
            </a:r>
            <a:r>
              <a:rPr sz="1600" spc="15" dirty="0">
                <a:solidFill>
                  <a:prstClr val="black"/>
                </a:solidFill>
                <a:latin typeface="微软雅黑" panose="020B0503020204020204" charset="-122"/>
                <a:cs typeface="微软雅黑" panose="020B0503020204020204" charset="-122"/>
              </a:rPr>
              <a:t>姓</a:t>
            </a:r>
            <a:r>
              <a:rPr sz="1600" spc="30" dirty="0">
                <a:solidFill>
                  <a:prstClr val="black"/>
                </a:solidFill>
                <a:latin typeface="微软雅黑" panose="020B0503020204020204" charset="-122"/>
                <a:cs typeface="微软雅黑" panose="020B0503020204020204" charset="-122"/>
              </a:rPr>
              <a:t>名</a:t>
            </a:r>
            <a:r>
              <a:rPr sz="1600" spc="15" dirty="0">
                <a:solidFill>
                  <a:prstClr val="black"/>
                </a:solidFill>
                <a:latin typeface="微软雅黑" panose="020B0503020204020204" charset="-122"/>
                <a:cs typeface="微软雅黑" panose="020B0503020204020204" charset="-122"/>
              </a:rPr>
              <a:t>”模型</a:t>
            </a:r>
            <a:r>
              <a:rPr sz="1600" spc="3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补充</a:t>
            </a:r>
            <a:r>
              <a:rPr sz="1600" spc="30" dirty="0">
                <a:solidFill>
                  <a:prstClr val="black"/>
                </a:solidFill>
                <a:latin typeface="微软雅黑" panose="020B0503020204020204" charset="-122"/>
                <a:cs typeface="微软雅黑" panose="020B0503020204020204" charset="-122"/>
              </a:rPr>
              <a:t>指</a:t>
            </a:r>
            <a:r>
              <a:rPr sz="1600" spc="15" dirty="0">
                <a:solidFill>
                  <a:prstClr val="black"/>
                </a:solidFill>
                <a:latin typeface="微软雅黑" panose="020B0503020204020204" charset="-122"/>
                <a:cs typeface="微软雅黑" panose="020B0503020204020204" charset="-122"/>
              </a:rPr>
              <a:t>令配</a:t>
            </a:r>
            <a:r>
              <a:rPr sz="1600" spc="30" dirty="0">
                <a:solidFill>
                  <a:prstClr val="black"/>
                </a:solidFill>
                <a:latin typeface="微软雅黑" panose="020B0503020204020204" charset="-122"/>
                <a:cs typeface="微软雅黑" panose="020B0503020204020204" charset="-122"/>
              </a:rPr>
              <a:t>置，</a:t>
            </a:r>
            <a:r>
              <a:rPr sz="1600" spc="15" dirty="0">
                <a:solidFill>
                  <a:prstClr val="black"/>
                </a:solidFill>
                <a:latin typeface="微软雅黑" panose="020B0503020204020204" charset="-122"/>
                <a:cs typeface="微软雅黑" panose="020B0503020204020204" charset="-122"/>
              </a:rPr>
              <a:t>并“</a:t>
            </a:r>
            <a:r>
              <a:rPr sz="1600" spc="45" dirty="0">
                <a:solidFill>
                  <a:prstClr val="black"/>
                </a:solidFill>
                <a:latin typeface="微软雅黑" panose="020B0503020204020204" charset="-122"/>
                <a:cs typeface="微软雅黑" panose="020B0503020204020204" charset="-122"/>
              </a:rPr>
              <a:t>更新 </a:t>
            </a:r>
            <a:r>
              <a:rPr sz="1600" spc="-5" dirty="0">
                <a:solidFill>
                  <a:prstClr val="black"/>
                </a:solidFill>
                <a:latin typeface="微软雅黑" panose="020B0503020204020204" charset="-122"/>
                <a:cs typeface="微软雅黑" panose="020B0503020204020204" charset="-122"/>
              </a:rPr>
              <a:t>发布”。</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）在智能电表物实例的指令页面执</a:t>
            </a:r>
            <a:r>
              <a:rPr sz="1600"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指令</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可以</a:t>
            </a:r>
            <a:r>
              <a:rPr sz="1600" dirty="0">
                <a:solidFill>
                  <a:prstClr val="black"/>
                </a:solidFill>
                <a:latin typeface="微软雅黑" panose="020B0503020204020204" charset="-122"/>
                <a:cs typeface="微软雅黑" panose="020B0503020204020204" charset="-122"/>
              </a:rPr>
              <a:t>远</a:t>
            </a:r>
            <a:r>
              <a:rPr sz="1600" spc="-5" dirty="0">
                <a:solidFill>
                  <a:prstClr val="black"/>
                </a:solidFill>
                <a:latin typeface="微软雅黑" panose="020B0503020204020204" charset="-122"/>
                <a:cs typeface="微软雅黑" panose="020B0503020204020204" charset="-122"/>
              </a:rPr>
              <a:t>程控</a:t>
            </a:r>
            <a:r>
              <a:rPr sz="1600" dirty="0">
                <a:solidFill>
                  <a:prstClr val="black"/>
                </a:solidFill>
                <a:latin typeface="微软雅黑" panose="020B0503020204020204" charset="-122"/>
                <a:cs typeface="微软雅黑" panose="020B0503020204020204" charset="-122"/>
              </a:rPr>
              <a:t>制</a:t>
            </a:r>
            <a:r>
              <a:rPr sz="1600" spc="-5"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硬</a:t>
            </a:r>
            <a:r>
              <a:rPr sz="1600" spc="-5" dirty="0">
                <a:solidFill>
                  <a:prstClr val="black"/>
                </a:solidFill>
                <a:latin typeface="微软雅黑" panose="020B0503020204020204" charset="-122"/>
                <a:cs typeface="微软雅黑" panose="020B0503020204020204" charset="-122"/>
              </a:rPr>
              <a:t>件。</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595621" y="6169558"/>
            <a:ext cx="737870"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表3</a:t>
            </a:r>
            <a:r>
              <a:rPr sz="1600" spc="-1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4-</a:t>
            </a:r>
            <a:r>
              <a:rPr sz="1600" spc="-5" dirty="0">
                <a:solidFill>
                  <a:prstClr val="black"/>
                </a:solidFill>
                <a:latin typeface="宋体" pitchFamily="2" charset="-122"/>
                <a:cs typeface="宋体" pitchFamily="2" charset="-122"/>
              </a:rPr>
              <a:t>2</a:t>
            </a:r>
            <a:endParaRPr sz="1600">
              <a:solidFill>
                <a:prstClr val="black"/>
              </a:solidFill>
              <a:latin typeface="宋体" pitchFamily="2" charset="-122"/>
              <a:cs typeface="宋体" pitchFamily="2" charset="-122"/>
            </a:endParaRPr>
          </a:p>
        </p:txBody>
      </p:sp>
      <p:sp>
        <p:nvSpPr>
          <p:cNvPr id="7" name="object 7"/>
          <p:cNvSpPr txBox="1"/>
          <p:nvPr/>
        </p:nvSpPr>
        <p:spPr>
          <a:xfrm>
            <a:off x="5510021" y="6169558"/>
            <a:ext cx="2056764"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智</a:t>
            </a:r>
            <a:r>
              <a:rPr sz="1600" spc="-5" dirty="0">
                <a:solidFill>
                  <a:prstClr val="black"/>
                </a:solidFill>
                <a:latin typeface="宋体" pitchFamily="2" charset="-122"/>
                <a:cs typeface="宋体" pitchFamily="2" charset="-122"/>
              </a:rPr>
              <a:t>能电</a:t>
            </a:r>
            <a:r>
              <a:rPr sz="1600"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模型指</a:t>
            </a:r>
            <a:r>
              <a:rPr sz="1600" dirty="0">
                <a:solidFill>
                  <a:prstClr val="black"/>
                </a:solidFill>
                <a:latin typeface="宋体" pitchFamily="2" charset="-122"/>
                <a:cs typeface="宋体" pitchFamily="2" charset="-122"/>
              </a:rPr>
              <a:t>令</a:t>
            </a:r>
            <a:r>
              <a:rPr sz="1600" spc="-5" dirty="0">
                <a:solidFill>
                  <a:prstClr val="black"/>
                </a:solidFill>
                <a:latin typeface="宋体" pitchFamily="2" charset="-122"/>
                <a:cs typeface="宋体" pitchFamily="2" charset="-122"/>
              </a:rPr>
              <a:t>参考</a:t>
            </a:r>
            <a:endParaRPr sz="1600">
              <a:solidFill>
                <a:prstClr val="black"/>
              </a:solidFill>
              <a:latin typeface="宋体" pitchFamily="2" charset="-122"/>
              <a:cs typeface="宋体" pitchFamily="2" charset="-122"/>
            </a:endParaRPr>
          </a:p>
        </p:txBody>
      </p:sp>
      <p:graphicFrame>
        <p:nvGraphicFramePr>
          <p:cNvPr id="8" name="object 8"/>
          <p:cNvGraphicFramePr>
            <a:graphicFrameLocks noGrp="1"/>
          </p:cNvGraphicFramePr>
          <p:nvPr/>
        </p:nvGraphicFramePr>
        <p:xfrm>
          <a:off x="1686051" y="4591177"/>
          <a:ext cx="8807194" cy="1517662"/>
        </p:xfrm>
        <a:graphic>
          <a:graphicData uri="http://schemas.openxmlformats.org/drawingml/2006/table">
            <a:tbl>
              <a:tblPr firstRow="1" bandRow="1">
                <a:tableStyleId>{2D5ABB26-0587-4C30-8999-92F81FD0307C}</a:tableStyleId>
              </a:tblPr>
              <a:tblGrid>
                <a:gridCol w="2057400"/>
                <a:gridCol w="1028319"/>
                <a:gridCol w="1045590"/>
                <a:gridCol w="1571752"/>
                <a:gridCol w="1010538"/>
                <a:gridCol w="2093595"/>
              </a:tblGrid>
              <a:tr h="758825">
                <a:tc>
                  <a:txBody>
                    <a:bodyPr/>
                    <a:lstStyle/>
                    <a:p>
                      <a:pPr algn="ctr">
                        <a:lnSpc>
                          <a:spcPct val="100000"/>
                        </a:lnSpc>
                        <a:spcBef>
                          <a:spcPts val="1875"/>
                        </a:spcBef>
                      </a:pPr>
                      <a:r>
                        <a:rPr sz="1600" b="1" dirty="0">
                          <a:solidFill>
                            <a:srgbClr val="FFFFFF"/>
                          </a:solidFill>
                          <a:latin typeface="微软雅黑" panose="020B0503020204020204" charset="-122"/>
                          <a:cs typeface="微软雅黑" panose="020B0503020204020204" charset="-122"/>
                        </a:rPr>
                        <a:t>指令ID</a:t>
                      </a:r>
                      <a:endParaRPr sz="1600">
                        <a:latin typeface="微软雅黑" panose="020B0503020204020204" charset="-122"/>
                        <a:cs typeface="微软雅黑" panose="020B0503020204020204" charset="-122"/>
                      </a:endParaRPr>
                    </a:p>
                  </a:txBody>
                  <a:tcPr marL="0" marR="0" marT="238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02235">
                        <a:lnSpc>
                          <a:spcPct val="100000"/>
                        </a:lnSpc>
                        <a:spcBef>
                          <a:spcPts val="1875"/>
                        </a:spcBef>
                      </a:pPr>
                      <a:r>
                        <a:rPr sz="1600" b="1" dirty="0">
                          <a:solidFill>
                            <a:srgbClr val="FFFFFF"/>
                          </a:solidFill>
                          <a:latin typeface="微软雅黑" panose="020B0503020204020204" charset="-122"/>
                          <a:cs typeface="微软雅黑" panose="020B0503020204020204" charset="-122"/>
                        </a:rPr>
                        <a:t>指令名称</a:t>
                      </a:r>
                      <a:endParaRPr sz="1600">
                        <a:latin typeface="微软雅黑" panose="020B0503020204020204" charset="-122"/>
                        <a:cs typeface="微软雅黑" panose="020B0503020204020204" charset="-122"/>
                      </a:endParaRPr>
                    </a:p>
                  </a:txBody>
                  <a:tcPr marL="0" marR="0" marT="238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7785">
                        <a:lnSpc>
                          <a:spcPct val="100000"/>
                        </a:lnSpc>
                        <a:spcBef>
                          <a:spcPts val="815"/>
                        </a:spcBef>
                      </a:pPr>
                      <a:r>
                        <a:rPr sz="1600" b="1" spc="-5" dirty="0">
                          <a:solidFill>
                            <a:srgbClr val="FFFFFF"/>
                          </a:solidFill>
                          <a:latin typeface="微软雅黑" panose="020B0503020204020204" charset="-122"/>
                          <a:cs typeface="微软雅黑" panose="020B0503020204020204" charset="-122"/>
                        </a:rPr>
                        <a:t>命令超过</a:t>
                      </a:r>
                      <a:endParaRPr sz="1600">
                        <a:latin typeface="微软雅黑" panose="020B0503020204020204" charset="-122"/>
                        <a:cs typeface="微软雅黑" panose="020B0503020204020204" charset="-122"/>
                      </a:endParaRPr>
                    </a:p>
                    <a:p>
                      <a:pPr marL="8890">
                        <a:lnSpc>
                          <a:spcPct val="100000"/>
                        </a:lnSpc>
                        <a:spcBef>
                          <a:spcPts val="190"/>
                        </a:spcBef>
                      </a:pPr>
                      <a:r>
                        <a:rPr sz="1600" b="1" dirty="0">
                          <a:solidFill>
                            <a:srgbClr val="FFFFFF"/>
                          </a:solidFill>
                          <a:latin typeface="微软雅黑" panose="020B0503020204020204" charset="-122"/>
                          <a:cs typeface="微软雅黑" panose="020B0503020204020204" charset="-122"/>
                        </a:rPr>
                        <a:t>时间（</a:t>
                      </a:r>
                      <a:r>
                        <a:rPr sz="1600" b="1" spc="10" dirty="0">
                          <a:solidFill>
                            <a:srgbClr val="FFFFFF"/>
                          </a:solidFill>
                          <a:latin typeface="微软雅黑" panose="020B0503020204020204" charset="-122"/>
                          <a:cs typeface="微软雅黑" panose="020B0503020204020204" charset="-122"/>
                        </a:rPr>
                        <a:t>秒</a:t>
                      </a:r>
                      <a:r>
                        <a:rPr sz="1600" b="1" dirty="0">
                          <a:solidFill>
                            <a:srgbClr val="FFFFFF"/>
                          </a:solidFill>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1035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74015">
                        <a:lnSpc>
                          <a:spcPct val="100000"/>
                        </a:lnSpc>
                        <a:spcBef>
                          <a:spcPts val="1875"/>
                        </a:spcBef>
                      </a:pPr>
                      <a:r>
                        <a:rPr sz="1600" b="1" dirty="0">
                          <a:solidFill>
                            <a:srgbClr val="FFFFFF"/>
                          </a:solidFill>
                          <a:latin typeface="微软雅黑" panose="020B0503020204020204" charset="-122"/>
                          <a:cs typeface="微软雅黑" panose="020B0503020204020204" charset="-122"/>
                        </a:rPr>
                        <a:t>受控属性</a:t>
                      </a:r>
                      <a:endParaRPr sz="1600">
                        <a:latin typeface="微软雅黑" panose="020B0503020204020204" charset="-122"/>
                        <a:cs typeface="微软雅黑" panose="020B0503020204020204" charset="-122"/>
                      </a:endParaRPr>
                    </a:p>
                  </a:txBody>
                  <a:tcPr marL="0" marR="0" marT="238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815"/>
                        </a:spcBef>
                      </a:pPr>
                      <a:r>
                        <a:rPr sz="1600" b="1" spc="-5" dirty="0">
                          <a:solidFill>
                            <a:srgbClr val="FFFFFF"/>
                          </a:solidFill>
                          <a:latin typeface="微软雅黑" panose="020B0503020204020204" charset="-122"/>
                          <a:cs typeface="微软雅黑" panose="020B0503020204020204" charset="-122"/>
                        </a:rPr>
                        <a:t>给属性写</a:t>
                      </a:r>
                      <a:endParaRPr sz="1600">
                        <a:latin typeface="微软雅黑" panose="020B0503020204020204" charset="-122"/>
                        <a:cs typeface="微软雅黑" panose="020B0503020204020204" charset="-122"/>
                      </a:endParaRPr>
                    </a:p>
                    <a:p>
                      <a:pPr marL="1905" algn="ctr">
                        <a:lnSpc>
                          <a:spcPct val="100000"/>
                        </a:lnSpc>
                        <a:spcBef>
                          <a:spcPts val="190"/>
                        </a:spcBef>
                      </a:pPr>
                      <a:r>
                        <a:rPr sz="1600" b="1" dirty="0">
                          <a:solidFill>
                            <a:srgbClr val="FFFFFF"/>
                          </a:solidFill>
                          <a:latin typeface="微软雅黑" panose="020B0503020204020204" charset="-122"/>
                          <a:cs typeface="微软雅黑" panose="020B0503020204020204" charset="-122"/>
                        </a:rPr>
                        <a:t>入的值</a:t>
                      </a:r>
                      <a:endParaRPr sz="1600">
                        <a:latin typeface="微软雅黑" panose="020B0503020204020204" charset="-122"/>
                        <a:cs typeface="微软雅黑" panose="020B0503020204020204" charset="-122"/>
                      </a:endParaRPr>
                    </a:p>
                  </a:txBody>
                  <a:tcPr marL="0" marR="0" marT="1035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1875"/>
                        </a:spcBef>
                      </a:pPr>
                      <a:r>
                        <a:rPr sz="1600" b="1" dirty="0">
                          <a:solidFill>
                            <a:srgbClr val="FFFFFF"/>
                          </a:solidFill>
                          <a:latin typeface="微软雅黑" panose="020B0503020204020204" charset="-122"/>
                          <a:cs typeface="微软雅黑" panose="020B0503020204020204" charset="-122"/>
                        </a:rPr>
                        <a:t>描述</a:t>
                      </a:r>
                      <a:endParaRPr sz="1600">
                        <a:latin typeface="微软雅黑" panose="020B0503020204020204" charset="-122"/>
                        <a:cs typeface="微软雅黑" panose="020B0503020204020204" charset="-122"/>
                      </a:endParaRPr>
                    </a:p>
                  </a:txBody>
                  <a:tcPr marL="0" marR="0" marT="2381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58837">
                <a:tc>
                  <a:txBody>
                    <a:bodyPr/>
                    <a:lstStyle/>
                    <a:p>
                      <a:pPr algn="ctr">
                        <a:lnSpc>
                          <a:spcPct val="100000"/>
                        </a:lnSpc>
                        <a:spcBef>
                          <a:spcPts val="1775"/>
                        </a:spcBef>
                      </a:pPr>
                      <a:r>
                        <a:rPr sz="1600" b="1" spc="-10" dirty="0">
                          <a:solidFill>
                            <a:srgbClr val="FFFFFF"/>
                          </a:solidFill>
                          <a:latin typeface="微软雅黑" panose="020B0503020204020204" charset="-122"/>
                          <a:cs typeface="微软雅黑" panose="020B0503020204020204" charset="-122"/>
                        </a:rPr>
                        <a:t>onoffSignal_Order</a:t>
                      </a:r>
                      <a:endParaRPr sz="1600">
                        <a:latin typeface="微软雅黑" panose="020B0503020204020204" charset="-122"/>
                        <a:cs typeface="微软雅黑" panose="020B0503020204020204" charset="-122"/>
                      </a:endParaRPr>
                    </a:p>
                  </a:txBody>
                  <a:tcPr marL="0" marR="0" marT="225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405765" marR="95250" indent="-303530">
                        <a:lnSpc>
                          <a:spcPct val="110000"/>
                        </a:lnSpc>
                        <a:spcBef>
                          <a:spcPts val="530"/>
                        </a:spcBef>
                      </a:pPr>
                      <a:r>
                        <a:rPr sz="1600" dirty="0">
                          <a:latin typeface="微软雅黑" panose="020B0503020204020204" charset="-122"/>
                          <a:cs typeface="微软雅黑" panose="020B0503020204020204" charset="-122"/>
                        </a:rPr>
                        <a:t>开关机指 </a:t>
                      </a:r>
                      <a:r>
                        <a:rPr sz="1600" spc="-5" dirty="0">
                          <a:latin typeface="微软雅黑" panose="020B0503020204020204" charset="-122"/>
                          <a:cs typeface="微软雅黑" panose="020B0503020204020204" charset="-122"/>
                        </a:rPr>
                        <a:t>令</a:t>
                      </a:r>
                      <a:endParaRPr sz="1600">
                        <a:latin typeface="微软雅黑" panose="020B0503020204020204" charset="-122"/>
                        <a:cs typeface="微软雅黑" panose="020B0503020204020204" charset="-122"/>
                      </a:endParaRPr>
                    </a:p>
                  </a:txBody>
                  <a:tcPr marL="0" marR="0" marT="673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775"/>
                        </a:spcBef>
                      </a:pPr>
                      <a:r>
                        <a:rPr sz="1600" spc="-5" dirty="0">
                          <a:latin typeface="微软雅黑" panose="020B0503020204020204" charset="-122"/>
                          <a:cs typeface="微软雅黑" panose="020B0503020204020204" charset="-122"/>
                        </a:rPr>
                        <a:t>15</a:t>
                      </a:r>
                      <a:endParaRPr sz="1600">
                        <a:latin typeface="微软雅黑" panose="020B0503020204020204" charset="-122"/>
                        <a:cs typeface="微软雅黑" panose="020B0503020204020204" charset="-122"/>
                      </a:endParaRPr>
                    </a:p>
                  </a:txBody>
                  <a:tcPr marL="0" marR="0" marT="225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57480" marR="147955" indent="115570">
                        <a:lnSpc>
                          <a:spcPct val="110000"/>
                        </a:lnSpc>
                        <a:spcBef>
                          <a:spcPts val="530"/>
                        </a:spcBef>
                      </a:pPr>
                      <a:r>
                        <a:rPr sz="1600" spc="-5" dirty="0">
                          <a:latin typeface="微软雅黑" panose="020B0503020204020204" charset="-122"/>
                          <a:cs typeface="微软雅黑" panose="020B0503020204020204" charset="-122"/>
                        </a:rPr>
                        <a:t>开关机信号 (</a:t>
                      </a:r>
                      <a:r>
                        <a:rPr sz="1600" dirty="0">
                          <a:latin typeface="微软雅黑" panose="020B0503020204020204" charset="-122"/>
                          <a:cs typeface="微软雅黑" panose="020B0503020204020204" charset="-122"/>
                        </a:rPr>
                        <a:t>o</a:t>
                      </a:r>
                      <a:r>
                        <a:rPr sz="1600" spc="-5" dirty="0">
                          <a:latin typeface="微软雅黑" panose="020B0503020204020204" charset="-122"/>
                          <a:cs typeface="微软雅黑" panose="020B0503020204020204" charset="-122"/>
                        </a:rPr>
                        <a:t>n</a:t>
                      </a:r>
                      <a:r>
                        <a:rPr sz="1600" spc="-30" dirty="0">
                          <a:latin typeface="微软雅黑" panose="020B0503020204020204" charset="-122"/>
                          <a:cs typeface="微软雅黑" panose="020B0503020204020204" charset="-122"/>
                        </a:rPr>
                        <a:t>o</a:t>
                      </a:r>
                      <a:r>
                        <a:rPr sz="1600" dirty="0">
                          <a:latin typeface="微软雅黑" panose="020B0503020204020204" charset="-122"/>
                          <a:cs typeface="微软雅黑" panose="020B0503020204020204" charset="-122"/>
                        </a:rPr>
                        <a:t>ffS</a:t>
                      </a:r>
                      <a:r>
                        <a:rPr sz="1600" spc="-10" dirty="0">
                          <a:latin typeface="微软雅黑" panose="020B0503020204020204" charset="-122"/>
                          <a:cs typeface="微软雅黑" panose="020B0503020204020204" charset="-122"/>
                        </a:rPr>
                        <a:t>i</a:t>
                      </a:r>
                      <a:r>
                        <a:rPr sz="1600" dirty="0">
                          <a:latin typeface="微软雅黑" panose="020B0503020204020204" charset="-122"/>
                          <a:cs typeface="微软雅黑" panose="020B0503020204020204" charset="-122"/>
                        </a:rPr>
                        <a:t>gnal)</a:t>
                      </a:r>
                      <a:endParaRPr sz="1600">
                        <a:latin typeface="微软雅黑" panose="020B0503020204020204" charset="-122"/>
                        <a:cs typeface="微软雅黑" panose="020B0503020204020204" charset="-122"/>
                      </a:endParaRPr>
                    </a:p>
                  </a:txBody>
                  <a:tcPr marL="0" marR="0" marT="673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905" algn="ctr">
                        <a:lnSpc>
                          <a:spcPct val="100000"/>
                        </a:lnSpc>
                        <a:spcBef>
                          <a:spcPts val="1775"/>
                        </a:spcBef>
                      </a:pPr>
                      <a:r>
                        <a:rPr sz="1600" dirty="0">
                          <a:latin typeface="微软雅黑" panose="020B0503020204020204" charset="-122"/>
                          <a:cs typeface="微软雅黑" panose="020B0503020204020204" charset="-122"/>
                        </a:rPr>
                        <a:t>远程下发开关机指令</a:t>
                      </a:r>
                      <a:endParaRPr sz="1600">
                        <a:latin typeface="微软雅黑" panose="020B0503020204020204" charset="-122"/>
                        <a:cs typeface="微软雅黑" panose="020B0503020204020204" charset="-122"/>
                      </a:endParaRPr>
                    </a:p>
                  </a:txBody>
                  <a:tcPr marL="0" marR="0" marT="2254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bl>
          </a:graphicData>
        </a:graphic>
      </p:graphicFrame>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884" y="3585082"/>
            <a:ext cx="5649595" cy="397510"/>
          </a:xfrm>
          <a:prstGeom prst="rect">
            <a:avLst/>
          </a:prstGeom>
        </p:spPr>
        <p:txBody>
          <a:bodyPr vert="horz" wrap="square" lIns="0" tIns="0" rIns="0" bIns="0" rtlCol="0">
            <a:spAutoFit/>
          </a:bodyPr>
          <a:lstStyle/>
          <a:p>
            <a:pPr marL="12700"/>
            <a:r>
              <a:rPr sz="2400" b="1" dirty="0">
                <a:solidFill>
                  <a:srgbClr val="00A755"/>
                </a:solidFill>
                <a:latin typeface="微软雅黑" panose="020B0503020204020204" charset="-122"/>
                <a:cs typeface="微软雅黑" panose="020B0503020204020204" charset="-122"/>
              </a:rPr>
              <a:t>拓展任</a:t>
            </a:r>
            <a:r>
              <a:rPr sz="2400" b="1" spc="535" dirty="0">
                <a:solidFill>
                  <a:srgbClr val="00A755"/>
                </a:solidFill>
                <a:latin typeface="微软雅黑" panose="020B0503020204020204" charset="-122"/>
                <a:cs typeface="微软雅黑" panose="020B0503020204020204" charset="-122"/>
              </a:rPr>
              <a:t>务</a:t>
            </a:r>
            <a:r>
              <a:rPr sz="2400" b="1" dirty="0">
                <a:solidFill>
                  <a:srgbClr val="00A755"/>
                </a:solidFill>
                <a:latin typeface="微软雅黑" panose="020B0503020204020204" charset="-122"/>
                <a:cs typeface="微软雅黑" panose="020B0503020204020204" charset="-122"/>
              </a:rPr>
              <a:t>机床设备的数字孪生建模实</a:t>
            </a:r>
            <a:r>
              <a:rPr sz="2400" b="1" spc="545" dirty="0">
                <a:solidFill>
                  <a:srgbClr val="00A755"/>
                </a:solidFill>
                <a:latin typeface="微软雅黑" panose="020B0503020204020204" charset="-122"/>
                <a:cs typeface="微软雅黑" panose="020B0503020204020204" charset="-122"/>
              </a:rPr>
              <a:t>践</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435725"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三</a:t>
            </a:r>
            <a:r>
              <a:rPr sz="2800" b="1" spc="-5" dirty="0">
                <a:solidFill>
                  <a:prstClr val="black"/>
                </a:solidFill>
                <a:latin typeface="微软雅黑" panose="020B0503020204020204" charset="-122"/>
                <a:cs typeface="微软雅黑" panose="020B0503020204020204" charset="-122"/>
              </a:rPr>
              <a:t>构建初级工业设备数字孪生模型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1447" y="2808224"/>
            <a:ext cx="4328160" cy="3378835"/>
          </a:xfrm>
          <a:prstGeom prst="rect">
            <a:avLst/>
          </a:prstGeom>
        </p:spPr>
        <p:txBody>
          <a:bodyPr vert="horz" wrap="square" lIns="0" tIns="0" rIns="0" bIns="0" rtlCol="0">
            <a:spAutoFit/>
          </a:bodyPr>
          <a:lstStyle/>
          <a:p>
            <a:pPr marL="12700" marR="6985" indent="420370" algn="just">
              <a:lnSpc>
                <a:spcPct val="125000"/>
              </a:lnSpc>
            </a:pPr>
            <a:r>
              <a:rPr sz="1600" dirty="0">
                <a:latin typeface="微软雅黑" panose="020B0503020204020204" charset="-122"/>
                <a:cs typeface="微软雅黑" panose="020B0503020204020204" charset="-122"/>
              </a:rPr>
              <a:t>例</a:t>
            </a:r>
            <a:r>
              <a:rPr sz="1600" spc="0" dirty="0">
                <a:latin typeface="微软雅黑" panose="020B0503020204020204" charset="-122"/>
                <a:cs typeface="微软雅黑" panose="020B0503020204020204" charset="-122"/>
              </a:rPr>
              <a:t>如，</a:t>
            </a:r>
            <a:r>
              <a:rPr sz="1600" dirty="0">
                <a:latin typeface="微软雅黑" panose="020B0503020204020204" charset="-122"/>
                <a:cs typeface="微软雅黑" panose="020B0503020204020204" charset="-122"/>
              </a:rPr>
              <a:t>三</a:t>
            </a:r>
            <a:r>
              <a:rPr sz="1600" spc="10" dirty="0">
                <a:latin typeface="微软雅黑" panose="020B0503020204020204" charset="-122"/>
                <a:cs typeface="微软雅黑" panose="020B0503020204020204" charset="-122"/>
              </a:rPr>
              <a:t>一</a:t>
            </a:r>
            <a:r>
              <a:rPr sz="1600" dirty="0">
                <a:latin typeface="微软雅黑" panose="020B0503020204020204" charset="-122"/>
                <a:cs typeface="微软雅黑" panose="020B0503020204020204" charset="-122"/>
              </a:rPr>
              <a:t>集团泵送事业</a:t>
            </a:r>
            <a:r>
              <a:rPr sz="1600" spc="-5" dirty="0">
                <a:latin typeface="微软雅黑" panose="020B0503020204020204" charset="-122"/>
                <a:cs typeface="微软雅黑" panose="020B0503020204020204" charset="-122"/>
              </a:rPr>
              <a:t>部</a:t>
            </a:r>
            <a:r>
              <a:rPr sz="1600" dirty="0">
                <a:latin typeface="微软雅黑" panose="020B0503020204020204" charset="-122"/>
                <a:cs typeface="微软雅黑" panose="020B0503020204020204" charset="-122"/>
              </a:rPr>
              <a:t>是泵送机生</a:t>
            </a:r>
            <a:r>
              <a:rPr sz="1600" spc="3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 </a:t>
            </a:r>
            <a:r>
              <a:rPr sz="1600" spc="0" dirty="0">
                <a:latin typeface="微软雅黑" panose="020B0503020204020204" charset="-122"/>
                <a:cs typeface="微软雅黑" panose="020B0503020204020204" charset="-122"/>
              </a:rPr>
              <a:t>营销与</a:t>
            </a:r>
            <a:r>
              <a:rPr sz="1600" spc="10" dirty="0">
                <a:latin typeface="微软雅黑" panose="020B0503020204020204" charset="-122"/>
                <a:cs typeface="微软雅黑" panose="020B0503020204020204" charset="-122"/>
              </a:rPr>
              <a:t>销</a:t>
            </a:r>
            <a:r>
              <a:rPr sz="1600" spc="0" dirty="0">
                <a:latin typeface="微软雅黑" panose="020B0503020204020204" charset="-122"/>
                <a:cs typeface="微软雅黑" panose="020B0503020204020204" charset="-122"/>
              </a:rPr>
              <a:t>售</a:t>
            </a:r>
            <a:r>
              <a:rPr sz="1600" spc="10" dirty="0">
                <a:latin typeface="微软雅黑" panose="020B0503020204020204" charset="-122"/>
                <a:cs typeface="微软雅黑" panose="020B0503020204020204" charset="-122"/>
              </a:rPr>
              <a:t>核心</a:t>
            </a:r>
            <a:r>
              <a:rPr sz="1600" spc="0" dirty="0">
                <a:latin typeface="微软雅黑" panose="020B0503020204020204" charset="-122"/>
                <a:cs typeface="微软雅黑" panose="020B0503020204020204" charset="-122"/>
              </a:rPr>
              <a:t>部</a:t>
            </a:r>
            <a:r>
              <a:rPr sz="1600" spc="10" dirty="0">
                <a:latin typeface="微软雅黑" panose="020B0503020204020204" charset="-122"/>
                <a:cs typeface="微软雅黑" panose="020B0503020204020204" charset="-122"/>
              </a:rPr>
              <a:t>门</a:t>
            </a:r>
            <a:r>
              <a:rPr sz="1600" spc="0"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长</a:t>
            </a:r>
            <a:r>
              <a:rPr sz="1600" spc="0" dirty="0">
                <a:latin typeface="微软雅黑" panose="020B0503020204020204" charset="-122"/>
                <a:cs typeface="微软雅黑" panose="020B0503020204020204" charset="-122"/>
              </a:rPr>
              <a:t>期</a:t>
            </a:r>
            <a:r>
              <a:rPr sz="1600" spc="10" dirty="0">
                <a:latin typeface="微软雅黑" panose="020B0503020204020204" charset="-122"/>
                <a:cs typeface="微软雅黑" panose="020B0503020204020204" charset="-122"/>
              </a:rPr>
              <a:t>依赖</a:t>
            </a:r>
            <a:r>
              <a:rPr sz="1600" spc="0" dirty="0">
                <a:latin typeface="微软雅黑" panose="020B0503020204020204" charset="-122"/>
                <a:cs typeface="微软雅黑" panose="020B0503020204020204" charset="-122"/>
              </a:rPr>
              <a:t>传统人</a:t>
            </a:r>
            <a:r>
              <a:rPr sz="1600" spc="10" dirty="0">
                <a:latin typeface="微软雅黑" panose="020B0503020204020204" charset="-122"/>
                <a:cs typeface="微软雅黑" panose="020B0503020204020204" charset="-122"/>
              </a:rPr>
              <a:t>工</a:t>
            </a:r>
            <a:r>
              <a:rPr sz="1600" spc="0" dirty="0">
                <a:latin typeface="微软雅黑" panose="020B0503020204020204" charset="-122"/>
                <a:cs typeface="微软雅黑" panose="020B0503020204020204" charset="-122"/>
              </a:rPr>
              <a:t>经</a:t>
            </a:r>
            <a:r>
              <a:rPr sz="1600" spc="10" dirty="0">
                <a:latin typeface="微软雅黑" panose="020B0503020204020204" charset="-122"/>
                <a:cs typeface="微软雅黑" panose="020B0503020204020204" charset="-122"/>
              </a:rPr>
              <a:t>验</a:t>
            </a:r>
            <a:r>
              <a:rPr sz="1600" spc="-5" dirty="0">
                <a:latin typeface="微软雅黑" panose="020B0503020204020204" charset="-122"/>
                <a:cs typeface="微软雅黑" panose="020B0503020204020204" charset="-122"/>
              </a:rPr>
              <a:t>进 </a:t>
            </a:r>
            <a:r>
              <a:rPr sz="1600" spc="0" dirty="0">
                <a:latin typeface="微软雅黑" panose="020B0503020204020204" charset="-122"/>
                <a:cs typeface="微软雅黑" panose="020B0503020204020204" charset="-122"/>
              </a:rPr>
              <a:t>行销售</a:t>
            </a:r>
            <a:r>
              <a:rPr sz="1600" spc="10" dirty="0">
                <a:latin typeface="微软雅黑" panose="020B0503020204020204" charset="-122"/>
                <a:cs typeface="微软雅黑" panose="020B0503020204020204" charset="-122"/>
              </a:rPr>
              <a:t>预</a:t>
            </a:r>
            <a:r>
              <a:rPr sz="1600" spc="5" dirty="0">
                <a:latin typeface="微软雅黑" panose="020B0503020204020204" charset="-122"/>
                <a:cs typeface="微软雅黑" panose="020B0503020204020204" charset="-122"/>
              </a:rPr>
              <a:t>测</a:t>
            </a:r>
            <a:r>
              <a:rPr sz="1600" spc="10" dirty="0">
                <a:latin typeface="微软雅黑" panose="020B0503020204020204" charset="-122"/>
                <a:cs typeface="微软雅黑" panose="020B0503020204020204" charset="-122"/>
              </a:rPr>
              <a:t>，难</a:t>
            </a:r>
            <a:r>
              <a:rPr sz="1600" spc="0" dirty="0">
                <a:latin typeface="微软雅黑" panose="020B0503020204020204" charset="-122"/>
                <a:cs typeface="微软雅黑" panose="020B0503020204020204" charset="-122"/>
              </a:rPr>
              <a:t>以全面</a:t>
            </a:r>
            <a:r>
              <a:rPr sz="1600" spc="10" dirty="0">
                <a:latin typeface="微软雅黑" panose="020B0503020204020204" charset="-122"/>
                <a:cs typeface="微软雅黑" panose="020B0503020204020204" charset="-122"/>
              </a:rPr>
              <a:t>考</a:t>
            </a:r>
            <a:r>
              <a:rPr sz="1600" spc="0" dirty="0">
                <a:latin typeface="微软雅黑" panose="020B0503020204020204" charset="-122"/>
                <a:cs typeface="微软雅黑" panose="020B0503020204020204" charset="-122"/>
              </a:rPr>
              <a:t>虑</a:t>
            </a:r>
            <a:r>
              <a:rPr sz="1600" spc="10" dirty="0">
                <a:latin typeface="微软雅黑" panose="020B0503020204020204" charset="-122"/>
                <a:cs typeface="微软雅黑" panose="020B0503020204020204" charset="-122"/>
              </a:rPr>
              <a:t>行业</a:t>
            </a:r>
            <a:r>
              <a:rPr sz="1600" spc="0" dirty="0">
                <a:latin typeface="微软雅黑" panose="020B0503020204020204" charset="-122"/>
                <a:cs typeface="微软雅黑" panose="020B0503020204020204" charset="-122"/>
              </a:rPr>
              <a:t>季节</a:t>
            </a:r>
            <a:r>
              <a:rPr sz="1600" spc="20" dirty="0">
                <a:latin typeface="微软雅黑" panose="020B0503020204020204" charset="-122"/>
                <a:cs typeface="微软雅黑" panose="020B0503020204020204" charset="-122"/>
              </a:rPr>
              <a:t>性</a:t>
            </a:r>
            <a:r>
              <a:rPr sz="1600" spc="10"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宏</a:t>
            </a:r>
            <a:r>
              <a:rPr sz="1600" spc="10" dirty="0">
                <a:latin typeface="微软雅黑" panose="020B0503020204020204" charset="-122"/>
                <a:cs typeface="微软雅黑" panose="020B0503020204020204" charset="-122"/>
              </a:rPr>
              <a:t>观</a:t>
            </a:r>
            <a:r>
              <a:rPr sz="1600" spc="-5" dirty="0">
                <a:latin typeface="微软雅黑" panose="020B0503020204020204" charset="-122"/>
                <a:cs typeface="微软雅黑" panose="020B0503020204020204" charset="-122"/>
              </a:rPr>
              <a:t>经 </a:t>
            </a:r>
            <a:r>
              <a:rPr sz="1600" spc="0" dirty="0">
                <a:latin typeface="微软雅黑" panose="020B0503020204020204" charset="-122"/>
                <a:cs typeface="微软雅黑" panose="020B0503020204020204" charset="-122"/>
              </a:rPr>
              <a:t>济波动</a:t>
            </a:r>
            <a:r>
              <a:rPr sz="1600" spc="10" dirty="0">
                <a:latin typeface="微软雅黑" panose="020B0503020204020204" charset="-122"/>
                <a:cs typeface="微软雅黑" panose="020B0503020204020204" charset="-122"/>
              </a:rPr>
              <a:t>等</a:t>
            </a:r>
            <a:r>
              <a:rPr sz="1600" spc="0" dirty="0">
                <a:latin typeface="微软雅黑" panose="020B0503020204020204" charset="-122"/>
                <a:cs typeface="微软雅黑" panose="020B0503020204020204" charset="-122"/>
              </a:rPr>
              <a:t>多</a:t>
            </a:r>
            <a:r>
              <a:rPr sz="1600" spc="10" dirty="0">
                <a:latin typeface="微软雅黑" panose="020B0503020204020204" charset="-122"/>
                <a:cs typeface="微软雅黑" panose="020B0503020204020204" charset="-122"/>
              </a:rPr>
              <a:t>重影</a:t>
            </a:r>
            <a:r>
              <a:rPr sz="1600" spc="0" dirty="0">
                <a:latin typeface="微软雅黑" panose="020B0503020204020204" charset="-122"/>
                <a:cs typeface="微软雅黑" panose="020B0503020204020204" charset="-122"/>
              </a:rPr>
              <a:t>响因</a:t>
            </a:r>
            <a:r>
              <a:rPr sz="1600" spc="10" dirty="0">
                <a:latin typeface="微软雅黑" panose="020B0503020204020204" charset="-122"/>
                <a:cs typeface="微软雅黑" panose="020B0503020204020204" charset="-122"/>
              </a:rPr>
              <a:t>素，</a:t>
            </a:r>
            <a:r>
              <a:rPr sz="1600" spc="0" dirty="0">
                <a:latin typeface="微软雅黑" panose="020B0503020204020204" charset="-122"/>
                <a:cs typeface="微软雅黑" panose="020B0503020204020204" charset="-122"/>
              </a:rPr>
              <a:t>销</a:t>
            </a:r>
            <a:r>
              <a:rPr sz="1600" spc="10" dirty="0">
                <a:latin typeface="微软雅黑" panose="020B0503020204020204" charset="-122"/>
                <a:cs typeface="微软雅黑" panose="020B0503020204020204" charset="-122"/>
              </a:rPr>
              <a:t>售预</a:t>
            </a:r>
            <a:r>
              <a:rPr sz="1600" spc="0" dirty="0">
                <a:latin typeface="微软雅黑" panose="020B0503020204020204" charset="-122"/>
                <a:cs typeface="微软雅黑" panose="020B0503020204020204" charset="-122"/>
              </a:rPr>
              <a:t>测准确</a:t>
            </a:r>
            <a:r>
              <a:rPr sz="1600" spc="10" dirty="0">
                <a:latin typeface="微软雅黑" panose="020B0503020204020204" charset="-122"/>
                <a:cs typeface="微软雅黑" panose="020B0503020204020204" charset="-122"/>
              </a:rPr>
              <a:t>率</a:t>
            </a:r>
            <a:r>
              <a:rPr sz="1600" spc="0" dirty="0">
                <a:latin typeface="微软雅黑" panose="020B0503020204020204" charset="-122"/>
                <a:cs typeface="微软雅黑" panose="020B0503020204020204" charset="-122"/>
              </a:rPr>
              <a:t>较</a:t>
            </a:r>
            <a:r>
              <a:rPr sz="1600" spc="25" dirty="0">
                <a:latin typeface="微软雅黑" panose="020B0503020204020204" charset="-122"/>
                <a:cs typeface="微软雅黑" panose="020B0503020204020204" charset="-122"/>
              </a:rPr>
              <a:t>低</a:t>
            </a:r>
            <a:r>
              <a:rPr sz="1600" spc="-5" dirty="0">
                <a:latin typeface="微软雅黑" panose="020B0503020204020204" charset="-122"/>
                <a:cs typeface="微软雅黑" panose="020B0503020204020204" charset="-122"/>
              </a:rPr>
              <a:t>， </a:t>
            </a:r>
            <a:r>
              <a:rPr sz="1600" dirty="0">
                <a:latin typeface="微软雅黑" panose="020B0503020204020204" charset="-122"/>
                <a:cs typeface="微软雅黑" panose="020B0503020204020204" charset="-122"/>
              </a:rPr>
              <a:t>产销协</a:t>
            </a:r>
            <a:r>
              <a:rPr sz="1600" spc="10" dirty="0">
                <a:latin typeface="微软雅黑" panose="020B0503020204020204" charset="-122"/>
                <a:cs typeface="微软雅黑" panose="020B0503020204020204" charset="-122"/>
              </a:rPr>
              <a:t>同</a:t>
            </a:r>
            <a:r>
              <a:rPr sz="1600" dirty="0">
                <a:latin typeface="微软雅黑" panose="020B0503020204020204" charset="-122"/>
                <a:cs typeface="微软雅黑" panose="020B0503020204020204" charset="-122"/>
              </a:rPr>
              <a:t>困</a:t>
            </a:r>
            <a:r>
              <a:rPr sz="1600" spc="25" dirty="0">
                <a:latin typeface="微软雅黑" panose="020B0503020204020204" charset="-122"/>
                <a:cs typeface="微软雅黑" panose="020B0503020204020204" charset="-122"/>
              </a:rPr>
              <a:t>难</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应用基</a:t>
            </a:r>
            <a:r>
              <a:rPr sz="1600" spc="0" dirty="0">
                <a:latin typeface="微软雅黑" panose="020B0503020204020204" charset="-122"/>
                <a:cs typeface="微软雅黑" panose="020B0503020204020204" charset="-122"/>
              </a:rPr>
              <a:t>于</a:t>
            </a:r>
            <a:r>
              <a:rPr sz="1600" spc="5" dirty="0">
                <a:latin typeface="微软雅黑" panose="020B0503020204020204" charset="-122"/>
                <a:cs typeface="微软雅黑" panose="020B0503020204020204" charset="-122"/>
              </a:rPr>
              <a:t>A</a:t>
            </a:r>
            <a:r>
              <a:rPr sz="1600" spc="0" dirty="0">
                <a:latin typeface="微软雅黑" panose="020B0503020204020204" charset="-122"/>
                <a:cs typeface="微软雅黑" panose="020B0503020204020204" charset="-122"/>
              </a:rPr>
              <a:t>I</a:t>
            </a:r>
            <a:r>
              <a:rPr sz="1600" spc="10" dirty="0">
                <a:latin typeface="微软雅黑" panose="020B0503020204020204" charset="-122"/>
                <a:cs typeface="微软雅黑" panose="020B0503020204020204" charset="-122"/>
              </a:rPr>
              <a:t>的大</a:t>
            </a:r>
            <a:r>
              <a:rPr sz="1600" dirty="0">
                <a:latin typeface="微软雅黑" panose="020B0503020204020204" charset="-122"/>
                <a:cs typeface="微软雅黑" panose="020B0503020204020204" charset="-122"/>
              </a:rPr>
              <a:t>数据销</a:t>
            </a:r>
            <a:r>
              <a:rPr sz="1600" spc="10" dirty="0">
                <a:latin typeface="微软雅黑" panose="020B0503020204020204" charset="-122"/>
                <a:cs typeface="微软雅黑" panose="020B0503020204020204" charset="-122"/>
              </a:rPr>
              <a:t>量</a:t>
            </a:r>
            <a:r>
              <a:rPr sz="1600" dirty="0">
                <a:latin typeface="微软雅黑" panose="020B0503020204020204" charset="-122"/>
                <a:cs typeface="微软雅黑" panose="020B0503020204020204" charset="-122"/>
              </a:rPr>
              <a:t>预</a:t>
            </a:r>
            <a:r>
              <a:rPr sz="1600" spc="10" dirty="0">
                <a:latin typeface="微软雅黑" panose="020B0503020204020204" charset="-122"/>
                <a:cs typeface="微软雅黑" panose="020B0503020204020204" charset="-122"/>
              </a:rPr>
              <a:t>测</a:t>
            </a:r>
            <a:r>
              <a:rPr sz="1600" spc="-5" dirty="0">
                <a:latin typeface="微软雅黑" panose="020B0503020204020204" charset="-122"/>
                <a:cs typeface="微软雅黑" panose="020B0503020204020204" charset="-122"/>
              </a:rPr>
              <a:t>模</a:t>
            </a:r>
            <a:endParaRPr sz="1600">
              <a:latin typeface="微软雅黑" panose="020B0503020204020204" charset="-122"/>
              <a:cs typeface="微软雅黑" panose="020B0503020204020204" charset="-122"/>
            </a:endParaRPr>
          </a:p>
          <a:p>
            <a:pPr marL="12700" marR="5080" algn="just">
              <a:lnSpc>
                <a:spcPct val="125000"/>
              </a:lnSpc>
            </a:pPr>
            <a:r>
              <a:rPr sz="1600" spc="0" dirty="0">
                <a:latin typeface="微软雅黑" panose="020B0503020204020204" charset="-122"/>
                <a:cs typeface="微软雅黑" panose="020B0503020204020204" charset="-122"/>
              </a:rPr>
              <a:t>型，将</a:t>
            </a:r>
            <a:r>
              <a:rPr sz="1600" spc="10" dirty="0">
                <a:latin typeface="微软雅黑" panose="020B0503020204020204" charset="-122"/>
                <a:cs typeface="微软雅黑" panose="020B0503020204020204" charset="-122"/>
              </a:rPr>
              <a:t>传</a:t>
            </a:r>
            <a:r>
              <a:rPr sz="1600" spc="0" dirty="0">
                <a:latin typeface="微软雅黑" panose="020B0503020204020204" charset="-122"/>
                <a:cs typeface="微软雅黑" panose="020B0503020204020204" charset="-122"/>
              </a:rPr>
              <a:t>统</a:t>
            </a:r>
            <a:r>
              <a:rPr sz="1600" spc="10" dirty="0">
                <a:latin typeface="微软雅黑" panose="020B0503020204020204" charset="-122"/>
                <a:cs typeface="微软雅黑" panose="020B0503020204020204" charset="-122"/>
              </a:rPr>
              <a:t>时间</a:t>
            </a:r>
            <a:r>
              <a:rPr sz="1600" spc="0" dirty="0">
                <a:latin typeface="微软雅黑" panose="020B0503020204020204" charset="-122"/>
                <a:cs typeface="微软雅黑" panose="020B0503020204020204" charset="-122"/>
              </a:rPr>
              <a:t>序列预</a:t>
            </a:r>
            <a:r>
              <a:rPr sz="1600" spc="10" dirty="0">
                <a:latin typeface="微软雅黑" panose="020B0503020204020204" charset="-122"/>
                <a:cs typeface="微软雅黑" panose="020B0503020204020204" charset="-122"/>
              </a:rPr>
              <a:t>测</a:t>
            </a:r>
            <a:r>
              <a:rPr sz="1600" spc="0" dirty="0">
                <a:latin typeface="微软雅黑" panose="020B0503020204020204" charset="-122"/>
                <a:cs typeface="微软雅黑" panose="020B0503020204020204" charset="-122"/>
              </a:rPr>
              <a:t>转</a:t>
            </a:r>
            <a:r>
              <a:rPr sz="1600" spc="10" dirty="0">
                <a:latin typeface="微软雅黑" panose="020B0503020204020204" charset="-122"/>
                <a:cs typeface="微软雅黑" panose="020B0503020204020204" charset="-122"/>
              </a:rPr>
              <a:t>化为</a:t>
            </a:r>
            <a:r>
              <a:rPr sz="1600" spc="0" dirty="0">
                <a:latin typeface="微软雅黑" panose="020B0503020204020204" charset="-122"/>
                <a:cs typeface="微软雅黑" panose="020B0503020204020204" charset="-122"/>
              </a:rPr>
              <a:t>基于大</a:t>
            </a:r>
            <a:r>
              <a:rPr sz="1600" spc="10" dirty="0">
                <a:latin typeface="微软雅黑" panose="020B0503020204020204" charset="-122"/>
                <a:cs typeface="微软雅黑" panose="020B0503020204020204" charset="-122"/>
              </a:rPr>
              <a:t>数</a:t>
            </a:r>
            <a:r>
              <a:rPr sz="1600" spc="0" dirty="0">
                <a:latin typeface="微软雅黑" panose="020B0503020204020204" charset="-122"/>
                <a:cs typeface="微软雅黑" panose="020B0503020204020204" charset="-122"/>
              </a:rPr>
              <a:t>据</a:t>
            </a:r>
            <a:r>
              <a:rPr sz="1600" spc="10" dirty="0">
                <a:latin typeface="微软雅黑" panose="020B0503020204020204" charset="-122"/>
                <a:cs typeface="微软雅黑" panose="020B0503020204020204" charset="-122"/>
              </a:rPr>
              <a:t>的</a:t>
            </a:r>
            <a:r>
              <a:rPr sz="1600" spc="-5" dirty="0">
                <a:latin typeface="微软雅黑" panose="020B0503020204020204" charset="-122"/>
                <a:cs typeface="微软雅黑" panose="020B0503020204020204" charset="-122"/>
              </a:rPr>
              <a:t>趋 </a:t>
            </a:r>
            <a:r>
              <a:rPr sz="1600" spc="0" dirty="0">
                <a:latin typeface="微软雅黑" panose="020B0503020204020204" charset="-122"/>
                <a:cs typeface="微软雅黑" panose="020B0503020204020204" charset="-122"/>
              </a:rPr>
              <a:t>势项的</a:t>
            </a:r>
            <a:r>
              <a:rPr sz="1600" spc="10" dirty="0">
                <a:latin typeface="微软雅黑" panose="020B0503020204020204" charset="-122"/>
                <a:cs typeface="微软雅黑" panose="020B0503020204020204" charset="-122"/>
              </a:rPr>
              <a:t>回</a:t>
            </a:r>
            <a:r>
              <a:rPr sz="1600" spc="0" dirty="0">
                <a:latin typeface="微软雅黑" panose="020B0503020204020204" charset="-122"/>
                <a:cs typeface="微软雅黑" panose="020B0503020204020204" charset="-122"/>
              </a:rPr>
              <a:t>归</a:t>
            </a:r>
            <a:r>
              <a:rPr sz="1600" spc="10" dirty="0">
                <a:latin typeface="微软雅黑" panose="020B0503020204020204" charset="-122"/>
                <a:cs typeface="微软雅黑" panose="020B0503020204020204" charset="-122"/>
              </a:rPr>
              <a:t>拟合</a:t>
            </a:r>
            <a:r>
              <a:rPr sz="1600" spc="0" dirty="0">
                <a:latin typeface="微软雅黑" panose="020B0503020204020204" charset="-122"/>
                <a:cs typeface="微软雅黑" panose="020B0503020204020204" charset="-122"/>
              </a:rPr>
              <a:t>问</a:t>
            </a:r>
            <a:r>
              <a:rPr sz="1600" spc="10" dirty="0">
                <a:latin typeface="微软雅黑" panose="020B0503020204020204" charset="-122"/>
                <a:cs typeface="微软雅黑" panose="020B0503020204020204" charset="-122"/>
              </a:rPr>
              <a:t>题</a:t>
            </a:r>
            <a:r>
              <a:rPr sz="1600" spc="0"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考</a:t>
            </a:r>
            <a:r>
              <a:rPr sz="1600" spc="0" dirty="0">
                <a:latin typeface="微软雅黑" panose="020B0503020204020204" charset="-122"/>
                <a:cs typeface="微软雅黑" panose="020B0503020204020204" charset="-122"/>
              </a:rPr>
              <a:t>虑</a:t>
            </a:r>
            <a:r>
              <a:rPr sz="1600" spc="10" dirty="0">
                <a:latin typeface="微软雅黑" panose="020B0503020204020204" charset="-122"/>
                <a:cs typeface="微软雅黑" panose="020B0503020204020204" charset="-122"/>
              </a:rPr>
              <a:t>行业</a:t>
            </a:r>
            <a:r>
              <a:rPr sz="1600" spc="0" dirty="0">
                <a:latin typeface="微软雅黑" panose="020B0503020204020204" charset="-122"/>
                <a:cs typeface="微软雅黑" panose="020B0503020204020204" charset="-122"/>
              </a:rPr>
              <a:t>季节</a:t>
            </a:r>
            <a:r>
              <a:rPr sz="1600" spc="5" dirty="0">
                <a:latin typeface="微软雅黑" panose="020B0503020204020204" charset="-122"/>
                <a:cs typeface="微软雅黑" panose="020B0503020204020204" charset="-122"/>
              </a:rPr>
              <a:t>性</a:t>
            </a:r>
            <a:r>
              <a:rPr sz="1600" spc="10"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宏</a:t>
            </a:r>
            <a:r>
              <a:rPr sz="1600" spc="10" dirty="0">
                <a:latin typeface="微软雅黑" panose="020B0503020204020204" charset="-122"/>
                <a:cs typeface="微软雅黑" panose="020B0503020204020204" charset="-122"/>
              </a:rPr>
              <a:t>观</a:t>
            </a:r>
            <a:r>
              <a:rPr sz="1600" spc="-5" dirty="0">
                <a:latin typeface="微软雅黑" panose="020B0503020204020204" charset="-122"/>
                <a:cs typeface="微软雅黑" panose="020B0503020204020204" charset="-122"/>
              </a:rPr>
              <a:t>经 </a:t>
            </a:r>
            <a:r>
              <a:rPr sz="1600" spc="0" dirty="0">
                <a:latin typeface="微软雅黑" panose="020B0503020204020204" charset="-122"/>
                <a:cs typeface="微软雅黑" panose="020B0503020204020204" charset="-122"/>
              </a:rPr>
              <a:t>济波动</a:t>
            </a:r>
            <a:r>
              <a:rPr sz="1600" spc="10" dirty="0">
                <a:latin typeface="微软雅黑" panose="020B0503020204020204" charset="-122"/>
                <a:cs typeface="微软雅黑" panose="020B0503020204020204" charset="-122"/>
              </a:rPr>
              <a:t>的</a:t>
            </a:r>
            <a:r>
              <a:rPr sz="1600" spc="0" dirty="0">
                <a:latin typeface="微软雅黑" panose="020B0503020204020204" charset="-122"/>
                <a:cs typeface="微软雅黑" panose="020B0503020204020204" charset="-122"/>
              </a:rPr>
              <a:t>影</a:t>
            </a:r>
            <a:r>
              <a:rPr sz="1600" spc="20" dirty="0">
                <a:latin typeface="微软雅黑" panose="020B0503020204020204" charset="-122"/>
                <a:cs typeface="微软雅黑" panose="020B0503020204020204" charset="-122"/>
              </a:rPr>
              <a:t>响</a:t>
            </a:r>
            <a:r>
              <a:rPr sz="1600" spc="10"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利用机</a:t>
            </a:r>
            <a:r>
              <a:rPr sz="1600" spc="10" dirty="0">
                <a:latin typeface="微软雅黑" panose="020B0503020204020204" charset="-122"/>
                <a:cs typeface="微软雅黑" panose="020B0503020204020204" charset="-122"/>
              </a:rPr>
              <a:t>器</a:t>
            </a:r>
            <a:r>
              <a:rPr sz="1600" spc="0" dirty="0">
                <a:latin typeface="微软雅黑" panose="020B0503020204020204" charset="-122"/>
                <a:cs typeface="微软雅黑" panose="020B0503020204020204" charset="-122"/>
              </a:rPr>
              <a:t>学</a:t>
            </a:r>
            <a:r>
              <a:rPr sz="1600" spc="10" dirty="0">
                <a:latin typeface="微软雅黑" panose="020B0503020204020204" charset="-122"/>
                <a:cs typeface="微软雅黑" panose="020B0503020204020204" charset="-122"/>
              </a:rPr>
              <a:t>习的</a:t>
            </a:r>
            <a:r>
              <a:rPr sz="1600" spc="0" dirty="0">
                <a:latin typeface="微软雅黑" panose="020B0503020204020204" charset="-122"/>
                <a:cs typeface="微软雅黑" panose="020B0503020204020204" charset="-122"/>
              </a:rPr>
              <a:t>回归预</a:t>
            </a:r>
            <a:r>
              <a:rPr sz="1600" spc="10" dirty="0">
                <a:latin typeface="微软雅黑" panose="020B0503020204020204" charset="-122"/>
                <a:cs typeface="微软雅黑" panose="020B0503020204020204" charset="-122"/>
              </a:rPr>
              <a:t>测</a:t>
            </a:r>
            <a:r>
              <a:rPr sz="1600" spc="0" dirty="0">
                <a:latin typeface="微软雅黑" panose="020B0503020204020204" charset="-122"/>
                <a:cs typeface="微软雅黑" panose="020B0503020204020204" charset="-122"/>
              </a:rPr>
              <a:t>中</a:t>
            </a:r>
            <a:r>
              <a:rPr sz="1600" spc="10" dirty="0">
                <a:latin typeface="微软雅黑" panose="020B0503020204020204" charset="-122"/>
                <a:cs typeface="微软雅黑" panose="020B0503020204020204" charset="-122"/>
              </a:rPr>
              <a:t>短</a:t>
            </a:r>
            <a:r>
              <a:rPr sz="1600" spc="-5" dirty="0">
                <a:latin typeface="微软雅黑" panose="020B0503020204020204" charset="-122"/>
                <a:cs typeface="微软雅黑" panose="020B0503020204020204" charset="-122"/>
              </a:rPr>
              <a:t>期 </a:t>
            </a:r>
            <a:r>
              <a:rPr sz="1600" dirty="0">
                <a:latin typeface="微软雅黑" panose="020B0503020204020204" charset="-122"/>
                <a:cs typeface="微软雅黑" panose="020B0503020204020204" charset="-122"/>
              </a:rPr>
              <a:t>销</a:t>
            </a:r>
            <a:r>
              <a:rPr sz="1600" spc="5" dirty="0">
                <a:latin typeface="微软雅黑" panose="020B0503020204020204" charset="-122"/>
                <a:cs typeface="微软雅黑" panose="020B0503020204020204" charset="-122"/>
              </a:rPr>
              <a:t>量，</a:t>
            </a:r>
            <a:r>
              <a:rPr sz="1600" spc="15" dirty="0">
                <a:latin typeface="微软雅黑" panose="020B0503020204020204" charset="-122"/>
                <a:cs typeface="微软雅黑" panose="020B0503020204020204" charset="-122"/>
              </a:rPr>
              <a:t>利</a:t>
            </a:r>
            <a:r>
              <a:rPr sz="1600" dirty="0">
                <a:latin typeface="微软雅黑" panose="020B0503020204020204" charset="-122"/>
                <a:cs typeface="微软雅黑" panose="020B0503020204020204" charset="-122"/>
              </a:rPr>
              <a:t>用</a:t>
            </a:r>
            <a:r>
              <a:rPr sz="1600" spc="15" dirty="0">
                <a:latin typeface="微软雅黑" panose="020B0503020204020204" charset="-122"/>
                <a:cs typeface="微软雅黑" panose="020B0503020204020204" charset="-122"/>
              </a:rPr>
              <a:t>统计</a:t>
            </a:r>
            <a:r>
              <a:rPr sz="1600" dirty="0">
                <a:latin typeface="微软雅黑" panose="020B0503020204020204" charset="-122"/>
                <a:cs typeface="微软雅黑" panose="020B0503020204020204" charset="-122"/>
              </a:rPr>
              <a:t>学的回</a:t>
            </a:r>
            <a:r>
              <a:rPr sz="1600" spc="15" dirty="0">
                <a:latin typeface="微软雅黑" panose="020B0503020204020204" charset="-122"/>
                <a:cs typeface="微软雅黑" panose="020B0503020204020204" charset="-122"/>
              </a:rPr>
              <a:t>归</a:t>
            </a:r>
            <a:r>
              <a:rPr sz="1600" dirty="0">
                <a:latin typeface="微软雅黑" panose="020B0503020204020204" charset="-122"/>
                <a:cs typeface="微软雅黑" panose="020B0503020204020204" charset="-122"/>
              </a:rPr>
              <a:t>预</a:t>
            </a:r>
            <a:r>
              <a:rPr sz="1600" spc="15" dirty="0">
                <a:latin typeface="微软雅黑" panose="020B0503020204020204" charset="-122"/>
                <a:cs typeface="微软雅黑" panose="020B0503020204020204" charset="-122"/>
              </a:rPr>
              <a:t>测长</a:t>
            </a:r>
            <a:r>
              <a:rPr sz="1600" dirty="0">
                <a:latin typeface="微软雅黑" panose="020B0503020204020204" charset="-122"/>
                <a:cs typeface="微软雅黑" panose="020B0503020204020204" charset="-122"/>
              </a:rPr>
              <a:t>期销</a:t>
            </a:r>
            <a:r>
              <a:rPr sz="1600" spc="25" dirty="0">
                <a:latin typeface="微软雅黑" panose="020B0503020204020204" charset="-122"/>
                <a:cs typeface="微软雅黑" panose="020B0503020204020204" charset="-122"/>
              </a:rPr>
              <a:t>量</a:t>
            </a:r>
            <a:r>
              <a:rPr sz="1600" spc="15"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基</a:t>
            </a:r>
            <a:r>
              <a:rPr sz="1600" spc="15" dirty="0">
                <a:latin typeface="微软雅黑" panose="020B0503020204020204" charset="-122"/>
                <a:cs typeface="微软雅黑" panose="020B0503020204020204" charset="-122"/>
              </a:rPr>
              <a:t>于</a:t>
            </a:r>
            <a:r>
              <a:rPr sz="1600" spc="-5" dirty="0">
                <a:latin typeface="微软雅黑" panose="020B0503020204020204" charset="-122"/>
                <a:cs typeface="微软雅黑" panose="020B0503020204020204" charset="-122"/>
              </a:rPr>
              <a:t>产 </a:t>
            </a:r>
            <a:r>
              <a:rPr sz="1600" spc="0" dirty="0">
                <a:latin typeface="微软雅黑" panose="020B0503020204020204" charset="-122"/>
                <a:cs typeface="微软雅黑" panose="020B0503020204020204" charset="-122"/>
              </a:rPr>
              <a:t>品销量</a:t>
            </a:r>
            <a:r>
              <a:rPr sz="1600" spc="10" dirty="0">
                <a:latin typeface="微软雅黑" panose="020B0503020204020204" charset="-122"/>
                <a:cs typeface="微软雅黑" panose="020B0503020204020204" charset="-122"/>
              </a:rPr>
              <a:t>规</a:t>
            </a:r>
            <a:r>
              <a:rPr sz="1600" spc="5" dirty="0">
                <a:latin typeface="微软雅黑" panose="020B0503020204020204" charset="-122"/>
                <a:cs typeface="微软雅黑" panose="020B0503020204020204" charset="-122"/>
              </a:rPr>
              <a:t>律</a:t>
            </a:r>
            <a:r>
              <a:rPr sz="1600" spc="10" dirty="0">
                <a:latin typeface="微软雅黑" panose="020B0503020204020204" charset="-122"/>
                <a:cs typeface="微软雅黑" panose="020B0503020204020204" charset="-122"/>
              </a:rPr>
              <a:t>，调</a:t>
            </a:r>
            <a:r>
              <a:rPr sz="1600" spc="0" dirty="0">
                <a:latin typeface="微软雅黑" panose="020B0503020204020204" charset="-122"/>
                <a:cs typeface="微软雅黑" panose="020B0503020204020204" charset="-122"/>
              </a:rPr>
              <a:t>整不合</a:t>
            </a:r>
            <a:r>
              <a:rPr sz="1600" spc="10" dirty="0">
                <a:latin typeface="微软雅黑" panose="020B0503020204020204" charset="-122"/>
                <a:cs typeface="微软雅黑" panose="020B0503020204020204" charset="-122"/>
              </a:rPr>
              <a:t>理</a:t>
            </a:r>
            <a:r>
              <a:rPr sz="1600" spc="5" dirty="0">
                <a:latin typeface="微软雅黑" panose="020B0503020204020204" charset="-122"/>
                <a:cs typeface="微软雅黑" panose="020B0503020204020204" charset="-122"/>
              </a:rPr>
              <a:t>的</a:t>
            </a:r>
            <a:r>
              <a:rPr sz="1600" spc="10" dirty="0">
                <a:latin typeface="微软雅黑" panose="020B0503020204020204" charset="-122"/>
                <a:cs typeface="微软雅黑" panose="020B0503020204020204" charset="-122"/>
              </a:rPr>
              <a:t>“行</a:t>
            </a:r>
            <a:r>
              <a:rPr sz="1600" spc="0" dirty="0">
                <a:latin typeface="微软雅黑" panose="020B0503020204020204" charset="-122"/>
                <a:cs typeface="微软雅黑" panose="020B0503020204020204" charset="-122"/>
              </a:rPr>
              <a:t>业销</a:t>
            </a:r>
            <a:r>
              <a:rPr sz="1600" spc="5" dirty="0">
                <a:latin typeface="微软雅黑" panose="020B0503020204020204" charset="-122"/>
                <a:cs typeface="微软雅黑" panose="020B0503020204020204" charset="-122"/>
              </a:rPr>
              <a:t>量</a:t>
            </a:r>
            <a:r>
              <a:rPr sz="1600" spc="10"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包括 </a:t>
            </a:r>
            <a:r>
              <a:rPr sz="1600" spc="-5" dirty="0">
                <a:latin typeface="微软雅黑" panose="020B0503020204020204" charset="-122"/>
                <a:cs typeface="微软雅黑" panose="020B0503020204020204" charset="-122"/>
              </a:rPr>
              <a:t>月销量和季节性规律。同时，预测</a:t>
            </a:r>
            <a:r>
              <a:rPr sz="1600" spc="0" dirty="0">
                <a:latin typeface="微软雅黑" panose="020B0503020204020204" charset="-122"/>
                <a:cs typeface="微软雅黑" panose="020B0503020204020204" charset="-122"/>
              </a:rPr>
              <a:t>行</a:t>
            </a:r>
            <a:r>
              <a:rPr sz="1600" spc="-5" dirty="0">
                <a:latin typeface="微软雅黑" panose="020B0503020204020204" charset="-122"/>
                <a:cs typeface="微软雅黑" panose="020B0503020204020204" charset="-122"/>
              </a:rPr>
              <a:t>业销</a:t>
            </a:r>
            <a:r>
              <a:rPr sz="1600" spc="0" dirty="0">
                <a:latin typeface="微软雅黑" panose="020B0503020204020204" charset="-122"/>
                <a:cs typeface="微软雅黑" panose="020B0503020204020204" charset="-122"/>
              </a:rPr>
              <a:t>量</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3" name="object 3"/>
          <p:cNvSpPr/>
          <p:nvPr/>
        </p:nvSpPr>
        <p:spPr>
          <a:xfrm>
            <a:off x="5821679" y="3089147"/>
            <a:ext cx="5286755" cy="2894076"/>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title"/>
          </p:nvPr>
        </p:nvSpPr>
        <p:spPr>
          <a:xfrm>
            <a:off x="2950210" y="1029335"/>
            <a:ext cx="6477000"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-（3）</a:t>
            </a:r>
            <a:r>
              <a:rPr spc="-15" dirty="0"/>
              <a:t>智</a:t>
            </a:r>
            <a:r>
              <a:rPr dirty="0"/>
              <a:t>能销售</a:t>
            </a:r>
            <a:endParaRPr sz="32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092708" y="1725167"/>
            <a:ext cx="10015855" cy="1016635"/>
          </a:xfrm>
          <a:prstGeom prst="rect">
            <a:avLst/>
          </a:prstGeom>
          <a:solidFill>
            <a:srgbClr val="ECECEC"/>
          </a:solidFill>
        </p:spPr>
        <p:txBody>
          <a:bodyPr vert="horz" wrap="square" lIns="0" tIns="10795" rIns="0" bIns="0" rtlCol="0">
            <a:spAutoFit/>
          </a:bodyPr>
          <a:lstStyle/>
          <a:p>
            <a:pPr marL="91440" marR="83185" indent="420370" algn="just">
              <a:lnSpc>
                <a:spcPct val="125000"/>
              </a:lnSpc>
              <a:spcBef>
                <a:spcPts val="85"/>
              </a:spcBef>
            </a:pPr>
            <a:r>
              <a:rPr sz="1600" spc="15" dirty="0">
                <a:latin typeface="微软雅黑" panose="020B0503020204020204" charset="-122"/>
                <a:cs typeface="微软雅黑" panose="020B0503020204020204" charset="-122"/>
              </a:rPr>
              <a:t>在</a:t>
            </a:r>
            <a:r>
              <a:rPr sz="1600" spc="5" dirty="0">
                <a:latin typeface="微软雅黑" panose="020B0503020204020204" charset="-122"/>
                <a:cs typeface="微软雅黑" panose="020B0503020204020204" charset="-122"/>
              </a:rPr>
              <a:t>销售</a:t>
            </a:r>
            <a:r>
              <a:rPr sz="1600" spc="15" dirty="0">
                <a:latin typeface="微软雅黑" panose="020B0503020204020204" charset="-122"/>
                <a:cs typeface="微软雅黑" panose="020B0503020204020204" charset="-122"/>
              </a:rPr>
              <a:t>领</a:t>
            </a:r>
            <a:r>
              <a:rPr sz="1600" spc="20" dirty="0">
                <a:latin typeface="微软雅黑" panose="020B0503020204020204" charset="-122"/>
                <a:cs typeface="微软雅黑" panose="020B0503020204020204" charset="-122"/>
              </a:rPr>
              <a:t>域</a:t>
            </a:r>
            <a:r>
              <a:rPr sz="1600" spc="5" dirty="0">
                <a:latin typeface="微软雅黑" panose="020B0503020204020204" charset="-122"/>
                <a:cs typeface="微软雅黑" panose="020B0503020204020204" charset="-122"/>
              </a:rPr>
              <a:t>，可以基</a:t>
            </a:r>
            <a:r>
              <a:rPr sz="1600" spc="15" dirty="0">
                <a:latin typeface="微软雅黑" panose="020B0503020204020204" charset="-122"/>
                <a:cs typeface="微软雅黑" panose="020B0503020204020204" charset="-122"/>
              </a:rPr>
              <a:t>于</a:t>
            </a:r>
            <a:r>
              <a:rPr sz="1600" spc="5" dirty="0">
                <a:latin typeface="微软雅黑" panose="020B0503020204020204" charset="-122"/>
                <a:cs typeface="微软雅黑" panose="020B0503020204020204" charset="-122"/>
              </a:rPr>
              <a:t>工</a:t>
            </a:r>
            <a:r>
              <a:rPr sz="1600" spc="15"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数字孪生开</a:t>
            </a:r>
            <a:r>
              <a:rPr sz="1600" spc="15" dirty="0">
                <a:latin typeface="微软雅黑" panose="020B0503020204020204" charset="-122"/>
                <a:cs typeface="微软雅黑" panose="020B0503020204020204" charset="-122"/>
              </a:rPr>
              <a:t>展客</a:t>
            </a:r>
            <a:r>
              <a:rPr sz="1600" spc="5" dirty="0">
                <a:latin typeface="微软雅黑" panose="020B0503020204020204" charset="-122"/>
                <a:cs typeface="微软雅黑" panose="020B0503020204020204" charset="-122"/>
              </a:rPr>
              <a:t>户洞察与销</a:t>
            </a:r>
            <a:r>
              <a:rPr sz="1600" spc="15" dirty="0">
                <a:latin typeface="微软雅黑" panose="020B0503020204020204" charset="-122"/>
                <a:cs typeface="微软雅黑" panose="020B0503020204020204" charset="-122"/>
              </a:rPr>
              <a:t>量预</a:t>
            </a:r>
            <a:r>
              <a:rPr sz="1600" spc="5" dirty="0">
                <a:latin typeface="微软雅黑" panose="020B0503020204020204" charset="-122"/>
                <a:cs typeface="微软雅黑" panose="020B0503020204020204" charset="-122"/>
              </a:rPr>
              <a:t>测服</a:t>
            </a:r>
            <a:r>
              <a:rPr sz="1600" spc="35" dirty="0">
                <a:latin typeface="微软雅黑" panose="020B0503020204020204" charset="-122"/>
                <a:cs typeface="微软雅黑" panose="020B0503020204020204" charset="-122"/>
              </a:rPr>
              <a:t>务</a:t>
            </a:r>
            <a:r>
              <a:rPr sz="1600" spc="5" dirty="0">
                <a:latin typeface="微软雅黑" panose="020B0503020204020204" charset="-122"/>
                <a:cs typeface="微软雅黑" panose="020B0503020204020204" charset="-122"/>
              </a:rPr>
              <a:t>。客</a:t>
            </a:r>
            <a:r>
              <a:rPr sz="1600" spc="15" dirty="0">
                <a:latin typeface="微软雅黑" panose="020B0503020204020204" charset="-122"/>
                <a:cs typeface="微软雅黑" panose="020B0503020204020204" charset="-122"/>
              </a:rPr>
              <a:t>户洞</a:t>
            </a:r>
            <a:r>
              <a:rPr sz="1600" spc="5" dirty="0">
                <a:latin typeface="微软雅黑" panose="020B0503020204020204" charset="-122"/>
                <a:cs typeface="微软雅黑" panose="020B0503020204020204" charset="-122"/>
              </a:rPr>
              <a:t>察方</a:t>
            </a:r>
            <a:r>
              <a:rPr sz="1600" spc="10" dirty="0">
                <a:latin typeface="微软雅黑" panose="020B0503020204020204" charset="-122"/>
                <a:cs typeface="微软雅黑" panose="020B0503020204020204" charset="-122"/>
              </a:rPr>
              <a:t>面</a:t>
            </a:r>
            <a:r>
              <a:rPr sz="1600" spc="5" dirty="0">
                <a:latin typeface="微软雅黑" panose="020B0503020204020204" charset="-122"/>
                <a:cs typeface="微软雅黑" panose="020B0503020204020204" charset="-122"/>
              </a:rPr>
              <a:t>，基</a:t>
            </a:r>
            <a:r>
              <a:rPr sz="1600" spc="15" dirty="0">
                <a:latin typeface="微软雅黑" panose="020B0503020204020204" charset="-122"/>
                <a:cs typeface="微软雅黑" panose="020B0503020204020204" charset="-122"/>
              </a:rPr>
              <a:t>于设</a:t>
            </a:r>
            <a:r>
              <a:rPr sz="1600" spc="5" dirty="0">
                <a:latin typeface="微软雅黑" panose="020B0503020204020204" charset="-122"/>
                <a:cs typeface="微软雅黑" panose="020B0503020204020204" charset="-122"/>
              </a:rPr>
              <a:t>备使用者行</a:t>
            </a:r>
            <a:r>
              <a:rPr sz="1600" spc="-5" dirty="0">
                <a:latin typeface="微软雅黑" panose="020B0503020204020204" charset="-122"/>
                <a:cs typeface="微软雅黑" panose="020B0503020204020204" charset="-122"/>
              </a:rPr>
              <a:t>为 </a:t>
            </a:r>
            <a:r>
              <a:rPr sz="1600" spc="30" dirty="0">
                <a:latin typeface="微软雅黑" panose="020B0503020204020204" charset="-122"/>
                <a:cs typeface="微软雅黑" panose="020B0503020204020204" charset="-122"/>
              </a:rPr>
              <a:t>和设备实时状</a:t>
            </a:r>
            <a:r>
              <a:rPr sz="1600" spc="15" dirty="0">
                <a:latin typeface="微软雅黑" panose="020B0503020204020204" charset="-122"/>
                <a:cs typeface="微软雅黑" panose="020B0503020204020204" charset="-122"/>
              </a:rPr>
              <a:t>态</a:t>
            </a:r>
            <a:r>
              <a:rPr sz="1600" spc="30" dirty="0">
                <a:latin typeface="微软雅黑" panose="020B0503020204020204" charset="-122"/>
                <a:cs typeface="微软雅黑" panose="020B0503020204020204" charset="-122"/>
              </a:rPr>
              <a:t>数</a:t>
            </a:r>
            <a:r>
              <a:rPr sz="1600" spc="40" dirty="0">
                <a:latin typeface="微软雅黑" panose="020B0503020204020204" charset="-122"/>
                <a:cs typeface="微软雅黑" panose="020B0503020204020204" charset="-122"/>
              </a:rPr>
              <a:t>据</a:t>
            </a:r>
            <a:r>
              <a:rPr sz="1600" spc="30" dirty="0">
                <a:latin typeface="微软雅黑" panose="020B0503020204020204" charset="-122"/>
                <a:cs typeface="微软雅黑" panose="020B0503020204020204" charset="-122"/>
              </a:rPr>
              <a:t>，精准刻</a:t>
            </a:r>
            <a:r>
              <a:rPr sz="1600" spc="15" dirty="0">
                <a:latin typeface="微软雅黑" panose="020B0503020204020204" charset="-122"/>
                <a:cs typeface="微软雅黑" panose="020B0503020204020204" charset="-122"/>
              </a:rPr>
              <a:t>画</a:t>
            </a:r>
            <a:r>
              <a:rPr sz="1600" spc="30" dirty="0">
                <a:latin typeface="微软雅黑" panose="020B0503020204020204" charset="-122"/>
                <a:cs typeface="微软雅黑" panose="020B0503020204020204" charset="-122"/>
              </a:rPr>
              <a:t>优质客</a:t>
            </a:r>
            <a:r>
              <a:rPr sz="1600" spc="35" dirty="0">
                <a:latin typeface="微软雅黑" panose="020B0503020204020204" charset="-122"/>
                <a:cs typeface="微软雅黑" panose="020B0503020204020204" charset="-122"/>
              </a:rPr>
              <a:t>群</a:t>
            </a:r>
            <a:r>
              <a:rPr sz="1600" spc="30" dirty="0">
                <a:latin typeface="微软雅黑" panose="020B0503020204020204" charset="-122"/>
                <a:cs typeface="微软雅黑" panose="020B0503020204020204" charset="-122"/>
              </a:rPr>
              <a:t>，建</a:t>
            </a:r>
            <a:r>
              <a:rPr sz="1600" spc="15" dirty="0">
                <a:latin typeface="微软雅黑" panose="020B0503020204020204" charset="-122"/>
                <a:cs typeface="微软雅黑" panose="020B0503020204020204" charset="-122"/>
              </a:rPr>
              <a:t>立</a:t>
            </a:r>
            <a:r>
              <a:rPr sz="1600" spc="30" dirty="0">
                <a:latin typeface="微软雅黑" panose="020B0503020204020204" charset="-122"/>
                <a:cs typeface="微软雅黑" panose="020B0503020204020204" charset="-122"/>
              </a:rPr>
              <a:t>二次销售机</a:t>
            </a:r>
            <a:r>
              <a:rPr sz="1600" spc="40" dirty="0">
                <a:latin typeface="微软雅黑" panose="020B0503020204020204" charset="-122"/>
                <a:cs typeface="微软雅黑" panose="020B0503020204020204" charset="-122"/>
              </a:rPr>
              <a:t>会</a:t>
            </a:r>
            <a:r>
              <a:rPr sz="1600" spc="15" dirty="0">
                <a:latin typeface="微软雅黑" panose="020B0503020204020204" charset="-122"/>
                <a:cs typeface="微软雅黑" panose="020B0503020204020204" charset="-122"/>
              </a:rPr>
              <a:t>。</a:t>
            </a:r>
            <a:r>
              <a:rPr sz="1600" spc="30" dirty="0">
                <a:latin typeface="微软雅黑" panose="020B0503020204020204" charset="-122"/>
                <a:cs typeface="微软雅黑" panose="020B0503020204020204" charset="-122"/>
              </a:rPr>
              <a:t>销量预测方面</a:t>
            </a:r>
            <a:r>
              <a:rPr sz="1600" spc="15" dirty="0">
                <a:latin typeface="微软雅黑" panose="020B0503020204020204" charset="-122"/>
                <a:cs typeface="微软雅黑" panose="020B0503020204020204" charset="-122"/>
              </a:rPr>
              <a:t>，</a:t>
            </a:r>
            <a:r>
              <a:rPr sz="1600" spc="30" dirty="0">
                <a:latin typeface="微软雅黑" panose="020B0503020204020204" charset="-122"/>
                <a:cs typeface="微软雅黑" panose="020B0503020204020204" charset="-122"/>
              </a:rPr>
              <a:t>基于</a:t>
            </a:r>
            <a:r>
              <a:rPr sz="1600" spc="5" dirty="0">
                <a:latin typeface="微软雅黑" panose="020B0503020204020204" charset="-122"/>
                <a:cs typeface="微软雅黑" panose="020B0503020204020204" charset="-122"/>
              </a:rPr>
              <a:t>IoT</a:t>
            </a:r>
            <a:r>
              <a:rPr sz="1600" spc="30" dirty="0">
                <a:latin typeface="微软雅黑" panose="020B0503020204020204" charset="-122"/>
                <a:cs typeface="微软雅黑" panose="020B0503020204020204" charset="-122"/>
              </a:rPr>
              <a:t>数据、</a:t>
            </a:r>
            <a:r>
              <a:rPr sz="1600" spc="20" dirty="0">
                <a:latin typeface="微软雅黑" panose="020B0503020204020204" charset="-122"/>
                <a:cs typeface="微软雅黑" panose="020B0503020204020204" charset="-122"/>
              </a:rPr>
              <a:t>销</a:t>
            </a:r>
            <a:r>
              <a:rPr sz="1600" spc="30" dirty="0">
                <a:latin typeface="微软雅黑" panose="020B0503020204020204" charset="-122"/>
                <a:cs typeface="微软雅黑" panose="020B0503020204020204" charset="-122"/>
              </a:rPr>
              <a:t>量数据</a:t>
            </a:r>
            <a:r>
              <a:rPr sz="1600" spc="40" dirty="0">
                <a:latin typeface="微软雅黑" panose="020B0503020204020204" charset="-122"/>
                <a:cs typeface="微软雅黑" panose="020B0503020204020204" charset="-122"/>
              </a:rPr>
              <a:t>及</a:t>
            </a:r>
            <a:r>
              <a:rPr sz="1600" spc="-5" dirty="0">
                <a:latin typeface="微软雅黑" panose="020B0503020204020204" charset="-122"/>
                <a:cs typeface="微软雅黑" panose="020B0503020204020204" charset="-122"/>
              </a:rPr>
              <a:t>政 策因素等多因子的</a:t>
            </a:r>
            <a:r>
              <a:rPr sz="1600" dirty="0">
                <a:latin typeface="微软雅黑" panose="020B0503020204020204" charset="-122"/>
                <a:cs typeface="微软雅黑" panose="020B0503020204020204" charset="-122"/>
              </a:rPr>
              <a:t>A</a:t>
            </a:r>
            <a:r>
              <a:rPr sz="1600" spc="-5" dirty="0">
                <a:latin typeface="微软雅黑" panose="020B0503020204020204" charset="-122"/>
                <a:cs typeface="微软雅黑" panose="020B0503020204020204" charset="-122"/>
              </a:rPr>
              <a:t>I大数据市场预</a:t>
            </a:r>
            <a:r>
              <a:rPr sz="1600" spc="0" dirty="0">
                <a:latin typeface="微软雅黑" panose="020B0503020204020204" charset="-122"/>
                <a:cs typeface="微软雅黑" panose="020B0503020204020204" charset="-122"/>
              </a:rPr>
              <a:t>测</a:t>
            </a:r>
            <a:r>
              <a:rPr sz="1600" spc="-5" dirty="0">
                <a:latin typeface="微软雅黑" panose="020B0503020204020204" charset="-122"/>
                <a:cs typeface="微软雅黑" panose="020B0503020204020204" charset="-122"/>
              </a:rPr>
              <a:t>，指</a:t>
            </a:r>
            <a:r>
              <a:rPr sz="1600" spc="0" dirty="0">
                <a:latin typeface="微软雅黑" panose="020B0503020204020204" charset="-122"/>
                <a:cs typeface="微软雅黑" panose="020B0503020204020204" charset="-122"/>
              </a:rPr>
              <a:t>导</a:t>
            </a:r>
            <a:r>
              <a:rPr sz="1600" spc="-5" dirty="0">
                <a:latin typeface="微软雅黑" panose="020B0503020204020204" charset="-122"/>
                <a:cs typeface="微软雅黑" panose="020B0503020204020204" charset="-122"/>
              </a:rPr>
              <a:t>营销</a:t>
            </a:r>
            <a:r>
              <a:rPr sz="1600" spc="0" dirty="0">
                <a:latin typeface="微软雅黑" panose="020B0503020204020204" charset="-122"/>
                <a:cs typeface="微软雅黑" panose="020B0503020204020204" charset="-122"/>
              </a:rPr>
              <a:t>策</a:t>
            </a:r>
            <a:r>
              <a:rPr sz="1600" spc="-5" dirty="0">
                <a:latin typeface="微软雅黑" panose="020B0503020204020204" charset="-122"/>
                <a:cs typeface="微软雅黑" panose="020B0503020204020204" charset="-122"/>
              </a:rPr>
              <a:t>略、</a:t>
            </a:r>
            <a:r>
              <a:rPr sz="1600" spc="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销协</a:t>
            </a:r>
            <a:r>
              <a:rPr sz="1600" spc="0" dirty="0">
                <a:latin typeface="微软雅黑" panose="020B0503020204020204" charset="-122"/>
                <a:cs typeface="微软雅黑" panose="020B0503020204020204" charset="-122"/>
              </a:rPr>
              <a:t>同</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dirty="0"/>
              <a:t>任务说明</a:t>
            </a:r>
            <a:endParaRPr dirty="0"/>
          </a:p>
        </p:txBody>
      </p:sp>
      <p:sp>
        <p:nvSpPr>
          <p:cNvPr id="5" name="object 5"/>
          <p:cNvSpPr txBox="1"/>
          <p:nvPr/>
        </p:nvSpPr>
        <p:spPr>
          <a:xfrm>
            <a:off x="1301622" y="1068842"/>
            <a:ext cx="9594215" cy="1463675"/>
          </a:xfrm>
          <a:prstGeom prst="rect">
            <a:avLst/>
          </a:prstGeom>
        </p:spPr>
        <p:txBody>
          <a:bodyPr vert="horz" wrap="square" lIns="0" tIns="0" rIns="0" bIns="0" rtlCol="0">
            <a:spAutoFit/>
          </a:bodyPr>
          <a:lstStyle/>
          <a:p>
            <a:pPr marL="12700" marR="5080" indent="420370">
              <a:lnSpc>
                <a:spcPct val="150000"/>
              </a:lnSpc>
            </a:pPr>
            <a:r>
              <a:rPr sz="1600" spc="40" dirty="0">
                <a:solidFill>
                  <a:prstClr val="black"/>
                </a:solidFill>
                <a:latin typeface="微软雅黑" panose="020B0503020204020204" charset="-122"/>
                <a:cs typeface="微软雅黑" panose="020B0503020204020204" charset="-122"/>
              </a:rPr>
              <a:t>机</a:t>
            </a:r>
            <a:r>
              <a:rPr sz="1600" spc="30" dirty="0">
                <a:solidFill>
                  <a:prstClr val="black"/>
                </a:solidFill>
                <a:latin typeface="微软雅黑" panose="020B0503020204020204" charset="-122"/>
                <a:cs typeface="微软雅黑" panose="020B0503020204020204" charset="-122"/>
              </a:rPr>
              <a:t>床</a:t>
            </a:r>
            <a:r>
              <a:rPr sz="1600" spc="40" dirty="0">
                <a:solidFill>
                  <a:prstClr val="black"/>
                </a:solidFill>
                <a:latin typeface="微软雅黑" panose="020B0503020204020204" charset="-122"/>
                <a:cs typeface="微软雅黑" panose="020B0503020204020204" charset="-122"/>
              </a:rPr>
              <a:t>被</a:t>
            </a:r>
            <a:r>
              <a:rPr sz="1600" spc="30" dirty="0">
                <a:solidFill>
                  <a:prstClr val="black"/>
                </a:solidFill>
                <a:latin typeface="微软雅黑" panose="020B0503020204020204" charset="-122"/>
                <a:cs typeface="微软雅黑" panose="020B0503020204020204" charset="-122"/>
              </a:rPr>
              <a:t>誉</a:t>
            </a:r>
            <a:r>
              <a:rPr sz="1600" spc="45" dirty="0">
                <a:solidFill>
                  <a:prstClr val="black"/>
                </a:solidFill>
                <a:latin typeface="微软雅黑" panose="020B0503020204020204" charset="-122"/>
                <a:cs typeface="微软雅黑" panose="020B0503020204020204" charset="-122"/>
              </a:rPr>
              <a:t>为</a:t>
            </a:r>
            <a:r>
              <a:rPr sz="1600" spc="30" dirty="0">
                <a:solidFill>
                  <a:prstClr val="black"/>
                </a:solidFill>
                <a:latin typeface="微软雅黑" panose="020B0503020204020204" charset="-122"/>
                <a:cs typeface="微软雅黑" panose="020B0503020204020204" charset="-122"/>
              </a:rPr>
              <a:t>“工</a:t>
            </a:r>
            <a:r>
              <a:rPr sz="1600" spc="40" dirty="0">
                <a:solidFill>
                  <a:prstClr val="black"/>
                </a:solidFill>
                <a:latin typeface="微软雅黑" panose="020B0503020204020204" charset="-122"/>
                <a:cs typeface="微软雅黑" panose="020B0503020204020204" charset="-122"/>
              </a:rPr>
              <a:t>业</a:t>
            </a:r>
            <a:r>
              <a:rPr sz="1600" spc="30" dirty="0">
                <a:solidFill>
                  <a:prstClr val="black"/>
                </a:solidFill>
                <a:latin typeface="微软雅黑" panose="020B0503020204020204" charset="-122"/>
                <a:cs typeface="微软雅黑" panose="020B0503020204020204" charset="-122"/>
              </a:rPr>
              <a:t>之母</a:t>
            </a:r>
            <a:r>
              <a:rPr sz="1600" spc="4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而如今</a:t>
            </a:r>
            <a:r>
              <a:rPr sz="1600" spc="40" dirty="0">
                <a:solidFill>
                  <a:prstClr val="black"/>
                </a:solidFill>
                <a:latin typeface="微软雅黑" panose="020B0503020204020204" charset="-122"/>
                <a:cs typeface="微软雅黑" panose="020B0503020204020204" charset="-122"/>
              </a:rPr>
              <a:t>对</a:t>
            </a:r>
            <a:r>
              <a:rPr sz="1600" spc="30" dirty="0">
                <a:solidFill>
                  <a:prstClr val="black"/>
                </a:solidFill>
                <a:latin typeface="微软雅黑" panose="020B0503020204020204" charset="-122"/>
                <a:cs typeface="微软雅黑" panose="020B0503020204020204" charset="-122"/>
              </a:rPr>
              <a:t>于</a:t>
            </a:r>
            <a:r>
              <a:rPr sz="1600" spc="40" dirty="0">
                <a:solidFill>
                  <a:prstClr val="black"/>
                </a:solidFill>
                <a:latin typeface="微软雅黑" panose="020B0503020204020204" charset="-122"/>
                <a:cs typeface="微软雅黑" panose="020B0503020204020204" charset="-122"/>
              </a:rPr>
              <a:t>国内</a:t>
            </a:r>
            <a:r>
              <a:rPr sz="1600" spc="30" dirty="0">
                <a:solidFill>
                  <a:prstClr val="black"/>
                </a:solidFill>
                <a:latin typeface="微软雅黑" panose="020B0503020204020204" charset="-122"/>
                <a:cs typeface="微软雅黑" panose="020B0503020204020204" charset="-122"/>
              </a:rPr>
              <a:t>机床企</a:t>
            </a:r>
            <a:r>
              <a:rPr sz="1600" spc="40" dirty="0">
                <a:solidFill>
                  <a:prstClr val="black"/>
                </a:solidFill>
                <a:latin typeface="微软雅黑" panose="020B0503020204020204" charset="-122"/>
                <a:cs typeface="微软雅黑" panose="020B0503020204020204" charset="-122"/>
              </a:rPr>
              <a:t>业</a:t>
            </a:r>
            <a:r>
              <a:rPr sz="1600" spc="30" dirty="0">
                <a:solidFill>
                  <a:prstClr val="black"/>
                </a:solidFill>
                <a:latin typeface="微软雅黑" panose="020B0503020204020204" charset="-122"/>
                <a:cs typeface="微软雅黑" panose="020B0503020204020204" charset="-122"/>
              </a:rPr>
              <a:t>而</a:t>
            </a:r>
            <a:r>
              <a:rPr sz="1600" spc="35" dirty="0">
                <a:solidFill>
                  <a:prstClr val="black"/>
                </a:solidFill>
                <a:latin typeface="微软雅黑" panose="020B0503020204020204" charset="-122"/>
                <a:cs typeface="微软雅黑" panose="020B0503020204020204" charset="-122"/>
              </a:rPr>
              <a:t>言</a:t>
            </a:r>
            <a:r>
              <a:rPr sz="1600" spc="4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如何紧</a:t>
            </a:r>
            <a:r>
              <a:rPr sz="1600" spc="40" dirty="0">
                <a:solidFill>
                  <a:prstClr val="black"/>
                </a:solidFill>
                <a:latin typeface="微软雅黑" panose="020B0503020204020204" charset="-122"/>
                <a:cs typeface="微软雅黑" panose="020B0503020204020204" charset="-122"/>
              </a:rPr>
              <a:t>跟</a:t>
            </a:r>
            <a:r>
              <a:rPr sz="1600" spc="30" dirty="0">
                <a:solidFill>
                  <a:prstClr val="black"/>
                </a:solidFill>
                <a:latin typeface="微软雅黑" panose="020B0503020204020204" charset="-122"/>
                <a:cs typeface="微软雅黑" panose="020B0503020204020204" charset="-122"/>
              </a:rPr>
              <a:t>时</a:t>
            </a:r>
            <a:r>
              <a:rPr sz="1600" spc="40" dirty="0">
                <a:solidFill>
                  <a:prstClr val="black"/>
                </a:solidFill>
                <a:latin typeface="微软雅黑" panose="020B0503020204020204" charset="-122"/>
                <a:cs typeface="微软雅黑" panose="020B0503020204020204" charset="-122"/>
              </a:rPr>
              <a:t>代实</a:t>
            </a:r>
            <a:r>
              <a:rPr sz="1600" spc="30" dirty="0">
                <a:solidFill>
                  <a:prstClr val="black"/>
                </a:solidFill>
                <a:latin typeface="微软雅黑" panose="020B0503020204020204" charset="-122"/>
                <a:cs typeface="微软雅黑" panose="020B0503020204020204" charset="-122"/>
              </a:rPr>
              <a:t>现高质</a:t>
            </a:r>
            <a:r>
              <a:rPr sz="1600" spc="40" dirty="0">
                <a:solidFill>
                  <a:prstClr val="black"/>
                </a:solidFill>
                <a:latin typeface="微软雅黑" panose="020B0503020204020204" charset="-122"/>
                <a:cs typeface="微软雅黑" panose="020B0503020204020204" charset="-122"/>
              </a:rPr>
              <a:t>量</a:t>
            </a:r>
            <a:r>
              <a:rPr sz="1600" spc="30" dirty="0">
                <a:solidFill>
                  <a:prstClr val="black"/>
                </a:solidFill>
                <a:latin typeface="微软雅黑" panose="020B0503020204020204" charset="-122"/>
                <a:cs typeface="微软雅黑" panose="020B0503020204020204" charset="-122"/>
              </a:rPr>
              <a:t>发</a:t>
            </a:r>
            <a:r>
              <a:rPr sz="1600" spc="55" dirty="0">
                <a:solidFill>
                  <a:prstClr val="black"/>
                </a:solidFill>
                <a:latin typeface="微软雅黑" panose="020B0503020204020204" charset="-122"/>
                <a:cs typeface="微软雅黑" panose="020B0503020204020204" charset="-122"/>
              </a:rPr>
              <a:t>展</a:t>
            </a:r>
            <a:r>
              <a:rPr sz="1600" spc="4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已成为一 </a:t>
            </a:r>
            <a:r>
              <a:rPr sz="1600" spc="-5" dirty="0">
                <a:solidFill>
                  <a:prstClr val="black"/>
                </a:solidFill>
                <a:latin typeface="微软雅黑" panose="020B0503020204020204" charset="-122"/>
                <a:cs typeface="微软雅黑" panose="020B0503020204020204" charset="-122"/>
              </a:rPr>
              <a:t>道难题。许多机床制造企业近年来</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直积</a:t>
            </a:r>
            <a:r>
              <a:rPr sz="1600" dirty="0">
                <a:solidFill>
                  <a:prstClr val="black"/>
                </a:solidFill>
                <a:latin typeface="微软雅黑" panose="020B0503020204020204" charset="-122"/>
                <a:cs typeface="微软雅黑" panose="020B0503020204020204" charset="-122"/>
              </a:rPr>
              <a:t>极</a:t>
            </a:r>
            <a:r>
              <a:rPr sz="1600" spc="-5" dirty="0">
                <a:solidFill>
                  <a:prstClr val="black"/>
                </a:solidFill>
                <a:latin typeface="微软雅黑" panose="020B0503020204020204" charset="-122"/>
                <a:cs typeface="微软雅黑" panose="020B0503020204020204" charset="-122"/>
              </a:rPr>
              <a:t>转型</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不断</a:t>
            </a:r>
            <a:r>
              <a:rPr sz="1600" dirty="0">
                <a:solidFill>
                  <a:prstClr val="black"/>
                </a:solidFill>
                <a:latin typeface="微软雅黑" panose="020B0503020204020204" charset="-122"/>
                <a:cs typeface="微软雅黑" panose="020B0503020204020204" charset="-122"/>
              </a:rPr>
              <a:t>优</a:t>
            </a:r>
            <a:r>
              <a:rPr sz="1600" spc="-5" dirty="0">
                <a:solidFill>
                  <a:prstClr val="black"/>
                </a:solidFill>
                <a:latin typeface="微软雅黑" panose="020B0503020204020204" charset="-122"/>
                <a:cs typeface="微软雅黑" panose="020B0503020204020204" charset="-122"/>
              </a:rPr>
              <a:t>化经</a:t>
            </a:r>
            <a:r>
              <a:rPr sz="1600" dirty="0">
                <a:solidFill>
                  <a:prstClr val="black"/>
                </a:solidFill>
                <a:latin typeface="微软雅黑" panose="020B0503020204020204" charset="-122"/>
                <a:cs typeface="微软雅黑" panose="020B0503020204020204" charset="-122"/>
              </a:rPr>
              <a:t>营</a:t>
            </a:r>
            <a:r>
              <a:rPr sz="1600" spc="-5" dirty="0">
                <a:solidFill>
                  <a:prstClr val="black"/>
                </a:solidFill>
                <a:latin typeface="微软雅黑" panose="020B0503020204020204" charset="-122"/>
                <a:cs typeface="微软雅黑" panose="020B0503020204020204" charset="-122"/>
              </a:rPr>
              <a:t>模式。</a:t>
            </a:r>
            <a:endParaRPr sz="1600">
              <a:solidFill>
                <a:prstClr val="black"/>
              </a:solidFill>
              <a:latin typeface="微软雅黑" panose="020B0503020204020204" charset="-122"/>
              <a:cs typeface="微软雅黑" panose="020B0503020204020204" charset="-122"/>
            </a:endParaRPr>
          </a:p>
          <a:p>
            <a:pPr marL="12700" marR="10160" indent="420370">
              <a:lnSpc>
                <a:spcPct val="150000"/>
              </a:lnSpc>
            </a:pPr>
            <a:r>
              <a:rPr sz="1600" spc="35" dirty="0">
                <a:solidFill>
                  <a:prstClr val="black"/>
                </a:solidFill>
                <a:latin typeface="微软雅黑" panose="020B0503020204020204" charset="-122"/>
                <a:cs typeface="微软雅黑" panose="020B0503020204020204" charset="-122"/>
              </a:rPr>
              <a:t>如</a:t>
            </a:r>
            <a:r>
              <a:rPr sz="1600" spc="25" dirty="0">
                <a:solidFill>
                  <a:prstClr val="black"/>
                </a:solidFill>
                <a:latin typeface="微软雅黑" panose="020B0503020204020204" charset="-122"/>
                <a:cs typeface="微软雅黑" panose="020B0503020204020204" charset="-122"/>
              </a:rPr>
              <a:t>果</a:t>
            </a:r>
            <a:r>
              <a:rPr sz="1600" spc="35" dirty="0">
                <a:solidFill>
                  <a:prstClr val="black"/>
                </a:solidFill>
                <a:latin typeface="微软雅黑" panose="020B0503020204020204" charset="-122"/>
                <a:cs typeface="微软雅黑" panose="020B0503020204020204" charset="-122"/>
              </a:rPr>
              <a:t>你</a:t>
            </a:r>
            <a:r>
              <a:rPr sz="1600" spc="25" dirty="0">
                <a:solidFill>
                  <a:prstClr val="black"/>
                </a:solidFill>
                <a:latin typeface="微软雅黑" panose="020B0503020204020204" charset="-122"/>
                <a:cs typeface="微软雅黑" panose="020B0503020204020204" charset="-122"/>
              </a:rPr>
              <a:t>是</a:t>
            </a:r>
            <a:r>
              <a:rPr sz="1600" spc="35" dirty="0">
                <a:solidFill>
                  <a:prstClr val="black"/>
                </a:solidFill>
                <a:latin typeface="微软雅黑" panose="020B0503020204020204" charset="-122"/>
                <a:cs typeface="微软雅黑" panose="020B0503020204020204" charset="-122"/>
              </a:rPr>
              <a:t>工</a:t>
            </a:r>
            <a:r>
              <a:rPr sz="1600" spc="25" dirty="0">
                <a:solidFill>
                  <a:prstClr val="black"/>
                </a:solidFill>
                <a:latin typeface="微软雅黑" panose="020B0503020204020204" charset="-122"/>
                <a:cs typeface="微软雅黑" panose="020B0503020204020204" charset="-122"/>
              </a:rPr>
              <a:t>业数</a:t>
            </a:r>
            <a:r>
              <a:rPr sz="1600" spc="35" dirty="0">
                <a:solidFill>
                  <a:prstClr val="black"/>
                </a:solidFill>
                <a:latin typeface="微软雅黑" panose="020B0503020204020204" charset="-122"/>
                <a:cs typeface="微软雅黑" panose="020B0503020204020204" charset="-122"/>
              </a:rPr>
              <a:t>字</a:t>
            </a:r>
            <a:r>
              <a:rPr sz="1600" spc="25" dirty="0">
                <a:solidFill>
                  <a:prstClr val="black"/>
                </a:solidFill>
                <a:latin typeface="微软雅黑" panose="020B0503020204020204" charset="-122"/>
                <a:cs typeface="微软雅黑" panose="020B0503020204020204" charset="-122"/>
              </a:rPr>
              <a:t>孪生</a:t>
            </a:r>
            <a:r>
              <a:rPr sz="1600" spc="35" dirty="0">
                <a:solidFill>
                  <a:prstClr val="black"/>
                </a:solidFill>
                <a:latin typeface="微软雅黑" panose="020B0503020204020204" charset="-122"/>
                <a:cs typeface="微软雅黑" panose="020B0503020204020204" charset="-122"/>
              </a:rPr>
              <a:t>建模</a:t>
            </a:r>
            <a:r>
              <a:rPr sz="1600" spc="25" dirty="0">
                <a:solidFill>
                  <a:prstClr val="black"/>
                </a:solidFill>
                <a:latin typeface="微软雅黑" panose="020B0503020204020204" charset="-122"/>
                <a:cs typeface="微软雅黑" panose="020B0503020204020204" charset="-122"/>
              </a:rPr>
              <a:t>与应用</a:t>
            </a:r>
            <a:r>
              <a:rPr sz="1600" spc="35" dirty="0">
                <a:solidFill>
                  <a:prstClr val="black"/>
                </a:solidFill>
                <a:latin typeface="微软雅黑" panose="020B0503020204020204" charset="-122"/>
                <a:cs typeface="微软雅黑" panose="020B0503020204020204" charset="-122"/>
              </a:rPr>
              <a:t>工</a:t>
            </a:r>
            <a:r>
              <a:rPr sz="1600" spc="25" dirty="0">
                <a:solidFill>
                  <a:prstClr val="black"/>
                </a:solidFill>
                <a:latin typeface="微软雅黑" panose="020B0503020204020204" charset="-122"/>
                <a:cs typeface="微软雅黑" panose="020B0503020204020204" charset="-122"/>
              </a:rPr>
              <a:t>程</a:t>
            </a:r>
            <a:r>
              <a:rPr sz="1600" spc="55" dirty="0">
                <a:solidFill>
                  <a:prstClr val="black"/>
                </a:solidFill>
                <a:latin typeface="微软雅黑" panose="020B0503020204020204" charset="-122"/>
                <a:cs typeface="微软雅黑" panose="020B0503020204020204" charset="-122"/>
              </a:rPr>
              <a:t>师</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请你基</a:t>
            </a:r>
            <a:r>
              <a:rPr sz="1600" spc="35" dirty="0">
                <a:solidFill>
                  <a:prstClr val="black"/>
                </a:solidFill>
                <a:latin typeface="微软雅黑" panose="020B0503020204020204" charset="-122"/>
                <a:cs typeface="微软雅黑" panose="020B0503020204020204" charset="-122"/>
              </a:rPr>
              <a:t>于</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硬件</a:t>
            </a:r>
            <a:r>
              <a:rPr sz="1600" spc="25" dirty="0">
                <a:solidFill>
                  <a:prstClr val="black"/>
                </a:solidFill>
                <a:latin typeface="微软雅黑" panose="020B0503020204020204" charset="-122"/>
                <a:cs typeface="微软雅黑" panose="020B0503020204020204" charset="-122"/>
              </a:rPr>
              <a:t>设</a:t>
            </a:r>
            <a:r>
              <a:rPr sz="1600" spc="30"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中</a:t>
            </a:r>
            <a:r>
              <a:rPr sz="1600" spc="25" dirty="0">
                <a:solidFill>
                  <a:prstClr val="black"/>
                </a:solidFill>
                <a:latin typeface="微软雅黑" panose="020B0503020204020204" charset="-122"/>
                <a:cs typeface="微软雅黑" panose="020B0503020204020204" charset="-122"/>
              </a:rPr>
              <a:t>提</a:t>
            </a:r>
            <a:r>
              <a:rPr sz="1600" spc="35" dirty="0">
                <a:solidFill>
                  <a:prstClr val="black"/>
                </a:solidFill>
                <a:latin typeface="微软雅黑" panose="020B0503020204020204" charset="-122"/>
                <a:cs typeface="微软雅黑" panose="020B0503020204020204" charset="-122"/>
              </a:rPr>
              <a:t>供的</a:t>
            </a:r>
            <a:r>
              <a:rPr sz="1600" spc="25" dirty="0">
                <a:solidFill>
                  <a:prstClr val="black"/>
                </a:solidFill>
                <a:latin typeface="微软雅黑" panose="020B0503020204020204" charset="-122"/>
                <a:cs typeface="微软雅黑" panose="020B0503020204020204" charset="-122"/>
              </a:rPr>
              <a:t>机床模</a:t>
            </a:r>
            <a:r>
              <a:rPr sz="1600" spc="50" dirty="0">
                <a:solidFill>
                  <a:prstClr val="black"/>
                </a:solidFill>
                <a:latin typeface="微软雅黑" panose="020B0503020204020204" charset="-122"/>
                <a:cs typeface="微软雅黑" panose="020B0503020204020204" charset="-122"/>
              </a:rPr>
              <a:t>板</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完成</a:t>
            </a:r>
            <a:r>
              <a:rPr sz="1600" spc="25" dirty="0">
                <a:solidFill>
                  <a:prstClr val="black"/>
                </a:solidFill>
                <a:latin typeface="微软雅黑" panose="020B0503020204020204" charset="-122"/>
                <a:cs typeface="微软雅黑" panose="020B0503020204020204" charset="-122"/>
              </a:rPr>
              <a:t>一台机</a:t>
            </a:r>
            <a:r>
              <a:rPr sz="1600" spc="-5" dirty="0">
                <a:solidFill>
                  <a:prstClr val="black"/>
                </a:solidFill>
                <a:latin typeface="微软雅黑" panose="020B0503020204020204" charset="-122"/>
                <a:cs typeface="微软雅黑" panose="020B0503020204020204" charset="-122"/>
              </a:rPr>
              <a:t>床 的数字孪生建模。</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433830" y="6058408"/>
            <a:ext cx="9269095" cy="215900"/>
          </a:xfrm>
          <a:prstGeom prst="rect">
            <a:avLst/>
          </a:prstGeom>
        </p:spPr>
        <p:txBody>
          <a:bodyPr vert="horz" wrap="square" lIns="0" tIns="0" rIns="0" bIns="0" rtlCol="0">
            <a:spAutoFit/>
          </a:bodyPr>
          <a:lstStyle/>
          <a:p>
            <a:pPr marL="12700"/>
            <a:r>
              <a:rPr sz="1400" dirty="0">
                <a:solidFill>
                  <a:prstClr val="black"/>
                </a:solidFill>
                <a:latin typeface="宋体" pitchFamily="2" charset="-122"/>
                <a:cs typeface="宋体" pitchFamily="2" charset="-122"/>
              </a:rPr>
              <a:t>注意：</a:t>
            </a:r>
            <a:r>
              <a:rPr sz="1400" spc="-15" dirty="0">
                <a:solidFill>
                  <a:prstClr val="black"/>
                </a:solidFill>
                <a:latin typeface="宋体" pitchFamily="2" charset="-122"/>
                <a:cs typeface="宋体" pitchFamily="2" charset="-122"/>
              </a:rPr>
              <a:t>本</a:t>
            </a:r>
            <a:r>
              <a:rPr sz="1400" dirty="0">
                <a:solidFill>
                  <a:prstClr val="black"/>
                </a:solidFill>
                <a:latin typeface="宋体" pitchFamily="2" charset="-122"/>
                <a:cs typeface="宋体" pitchFamily="2" charset="-122"/>
              </a:rPr>
              <a:t>任务</a:t>
            </a:r>
            <a:r>
              <a:rPr sz="1400" spc="-15" dirty="0">
                <a:solidFill>
                  <a:prstClr val="black"/>
                </a:solidFill>
                <a:latin typeface="宋体" pitchFamily="2" charset="-122"/>
                <a:cs typeface="宋体" pitchFamily="2" charset="-122"/>
              </a:rPr>
              <a:t>为拓</a:t>
            </a:r>
            <a:r>
              <a:rPr sz="1400" dirty="0">
                <a:solidFill>
                  <a:prstClr val="black"/>
                </a:solidFill>
                <a:latin typeface="宋体" pitchFamily="2" charset="-122"/>
                <a:cs typeface="宋体" pitchFamily="2" charset="-122"/>
              </a:rPr>
              <a:t>展任务</a:t>
            </a:r>
            <a:r>
              <a:rPr sz="1400" spc="-15" dirty="0">
                <a:solidFill>
                  <a:prstClr val="black"/>
                </a:solidFill>
                <a:latin typeface="宋体" pitchFamily="2" charset="-122"/>
                <a:cs typeface="宋体" pitchFamily="2" charset="-122"/>
              </a:rPr>
              <a:t>，</a:t>
            </a:r>
            <a:r>
              <a:rPr sz="1400" dirty="0">
                <a:solidFill>
                  <a:prstClr val="black"/>
                </a:solidFill>
                <a:latin typeface="宋体" pitchFamily="2" charset="-122"/>
                <a:cs typeface="宋体" pitchFamily="2" charset="-122"/>
              </a:rPr>
              <a:t>仅提</a:t>
            </a:r>
            <a:r>
              <a:rPr sz="1400" spc="-15" dirty="0">
                <a:solidFill>
                  <a:prstClr val="black"/>
                </a:solidFill>
                <a:latin typeface="宋体" pitchFamily="2" charset="-122"/>
                <a:cs typeface="宋体" pitchFamily="2" charset="-122"/>
              </a:rPr>
              <a:t>供任</a:t>
            </a:r>
            <a:r>
              <a:rPr sz="1400" dirty="0">
                <a:solidFill>
                  <a:prstClr val="black"/>
                </a:solidFill>
                <a:latin typeface="宋体" pitchFamily="2" charset="-122"/>
                <a:cs typeface="宋体" pitchFamily="2" charset="-122"/>
              </a:rPr>
              <a:t>务操作</a:t>
            </a:r>
            <a:r>
              <a:rPr sz="1400" spc="-15" dirty="0">
                <a:solidFill>
                  <a:prstClr val="black"/>
                </a:solidFill>
                <a:latin typeface="宋体" pitchFamily="2" charset="-122"/>
                <a:cs typeface="宋体" pitchFamily="2" charset="-122"/>
              </a:rPr>
              <a:t>步</a:t>
            </a:r>
            <a:r>
              <a:rPr sz="1400" dirty="0">
                <a:solidFill>
                  <a:prstClr val="black"/>
                </a:solidFill>
                <a:latin typeface="宋体" pitchFamily="2" charset="-122"/>
                <a:cs typeface="宋体" pitchFamily="2" charset="-122"/>
              </a:rPr>
              <a:t>骤指</a:t>
            </a:r>
            <a:r>
              <a:rPr sz="1400" spc="-15" dirty="0">
                <a:solidFill>
                  <a:prstClr val="black"/>
                </a:solidFill>
                <a:latin typeface="宋体" pitchFamily="2" charset="-122"/>
                <a:cs typeface="宋体" pitchFamily="2" charset="-122"/>
              </a:rPr>
              <a:t>引，</a:t>
            </a:r>
            <a:r>
              <a:rPr sz="1400" dirty="0">
                <a:solidFill>
                  <a:prstClr val="black"/>
                </a:solidFill>
                <a:latin typeface="宋体" pitchFamily="2" charset="-122"/>
                <a:cs typeface="宋体" pitchFamily="2" charset="-122"/>
              </a:rPr>
              <a:t>具体系</a:t>
            </a:r>
            <a:r>
              <a:rPr sz="1400" spc="-15" dirty="0">
                <a:solidFill>
                  <a:prstClr val="black"/>
                </a:solidFill>
                <a:latin typeface="宋体" pitchFamily="2" charset="-122"/>
                <a:cs typeface="宋体" pitchFamily="2" charset="-122"/>
              </a:rPr>
              <a:t>统</a:t>
            </a:r>
            <a:r>
              <a:rPr sz="1400" dirty="0">
                <a:solidFill>
                  <a:prstClr val="black"/>
                </a:solidFill>
                <a:latin typeface="宋体" pitchFamily="2" charset="-122"/>
                <a:cs typeface="宋体" pitchFamily="2" charset="-122"/>
              </a:rPr>
              <a:t>图示</a:t>
            </a:r>
            <a:r>
              <a:rPr sz="1400" spc="-15" dirty="0">
                <a:solidFill>
                  <a:prstClr val="black"/>
                </a:solidFill>
                <a:latin typeface="宋体" pitchFamily="2" charset="-122"/>
                <a:cs typeface="宋体" pitchFamily="2" charset="-122"/>
              </a:rPr>
              <a:t>帮助</a:t>
            </a:r>
            <a:r>
              <a:rPr sz="1400" dirty="0">
                <a:solidFill>
                  <a:prstClr val="black"/>
                </a:solidFill>
                <a:latin typeface="宋体" pitchFamily="2" charset="-122"/>
                <a:cs typeface="宋体" pitchFamily="2" charset="-122"/>
              </a:rPr>
              <a:t>，请参</a:t>
            </a:r>
            <a:r>
              <a:rPr sz="1400" spc="-15" dirty="0">
                <a:solidFill>
                  <a:prstClr val="black"/>
                </a:solidFill>
                <a:latin typeface="宋体" pitchFamily="2" charset="-122"/>
                <a:cs typeface="宋体" pitchFamily="2" charset="-122"/>
              </a:rPr>
              <a:t>考</a:t>
            </a:r>
            <a:r>
              <a:rPr sz="1400" dirty="0">
                <a:solidFill>
                  <a:prstClr val="black"/>
                </a:solidFill>
                <a:latin typeface="宋体" pitchFamily="2" charset="-122"/>
                <a:cs typeface="宋体" pitchFamily="2" charset="-122"/>
              </a:rPr>
              <a:t>本项</a:t>
            </a:r>
            <a:r>
              <a:rPr sz="1400" spc="-15" dirty="0">
                <a:solidFill>
                  <a:prstClr val="black"/>
                </a:solidFill>
                <a:latin typeface="宋体" pitchFamily="2" charset="-122"/>
                <a:cs typeface="宋体" pitchFamily="2" charset="-122"/>
              </a:rPr>
              <a:t>目二</a:t>
            </a:r>
            <a:r>
              <a:rPr sz="1400" dirty="0">
                <a:solidFill>
                  <a:prstClr val="black"/>
                </a:solidFill>
                <a:latin typeface="宋体" pitchFamily="2" charset="-122"/>
                <a:cs typeface="宋体" pitchFamily="2" charset="-122"/>
              </a:rPr>
              <a:t>和项目</a:t>
            </a:r>
            <a:r>
              <a:rPr sz="1400" spc="-15" dirty="0">
                <a:solidFill>
                  <a:prstClr val="black"/>
                </a:solidFill>
                <a:latin typeface="宋体" pitchFamily="2" charset="-122"/>
                <a:cs typeface="宋体" pitchFamily="2" charset="-122"/>
              </a:rPr>
              <a:t>三</a:t>
            </a:r>
            <a:r>
              <a:rPr sz="1400" dirty="0">
                <a:solidFill>
                  <a:prstClr val="black"/>
                </a:solidFill>
                <a:latin typeface="宋体" pitchFamily="2" charset="-122"/>
                <a:cs typeface="宋体" pitchFamily="2" charset="-122"/>
              </a:rPr>
              <a:t>的任</a:t>
            </a:r>
            <a:r>
              <a:rPr sz="1400" spc="-15" dirty="0">
                <a:solidFill>
                  <a:prstClr val="black"/>
                </a:solidFill>
                <a:latin typeface="宋体" pitchFamily="2" charset="-122"/>
                <a:cs typeface="宋体" pitchFamily="2" charset="-122"/>
              </a:rPr>
              <a:t>务实</a:t>
            </a:r>
            <a:r>
              <a:rPr sz="1400" dirty="0">
                <a:solidFill>
                  <a:prstClr val="black"/>
                </a:solidFill>
                <a:latin typeface="宋体" pitchFamily="2" charset="-122"/>
                <a:cs typeface="宋体" pitchFamily="2" charset="-122"/>
              </a:rPr>
              <a:t>操步骤。</a:t>
            </a:r>
            <a:endParaRPr sz="1400">
              <a:solidFill>
                <a:prstClr val="black"/>
              </a:solidFill>
              <a:latin typeface="宋体" pitchFamily="2" charset="-122"/>
              <a:cs typeface="宋体" pitchFamily="2" charset="-122"/>
            </a:endParaRPr>
          </a:p>
        </p:txBody>
      </p:sp>
      <p:sp>
        <p:nvSpPr>
          <p:cNvPr id="7" name="object 7"/>
          <p:cNvSpPr/>
          <p:nvPr/>
        </p:nvSpPr>
        <p:spPr>
          <a:xfrm>
            <a:off x="3220211" y="2906268"/>
            <a:ext cx="5036820" cy="28254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449317" y="898652"/>
            <a:ext cx="329311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0"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创建机床硬件设备</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445767" y="1626234"/>
            <a:ext cx="7947025" cy="269240"/>
          </a:xfrm>
          <a:prstGeom prst="rect">
            <a:avLst/>
          </a:prstGeom>
        </p:spPr>
        <p:txBody>
          <a:bodyPr vert="horz" wrap="square" lIns="0" tIns="0" rIns="0" bIns="0" rtlCol="0">
            <a:spAutoFit/>
          </a:bodyPr>
          <a:lstStyle/>
          <a:p>
            <a:pPr marL="12700"/>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）在“硬件设</a:t>
            </a:r>
            <a:r>
              <a:rPr sz="1600" spc="-1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”模块，基于所提</a:t>
            </a:r>
            <a:r>
              <a:rPr sz="1600" dirty="0">
                <a:solidFill>
                  <a:prstClr val="black"/>
                </a:solidFill>
                <a:latin typeface="微软雅黑" panose="020B0503020204020204" charset="-122"/>
                <a:cs typeface="微软雅黑" panose="020B0503020204020204" charset="-122"/>
              </a:rPr>
              <a:t>供</a:t>
            </a:r>
            <a:r>
              <a:rPr sz="1600" spc="-5" dirty="0">
                <a:solidFill>
                  <a:prstClr val="black"/>
                </a:solidFill>
                <a:latin typeface="微软雅黑" panose="020B0503020204020204" charset="-122"/>
                <a:cs typeface="微软雅黑" panose="020B0503020204020204" charset="-122"/>
              </a:rPr>
              <a:t>的机</a:t>
            </a:r>
            <a:r>
              <a:rPr sz="1600" dirty="0">
                <a:solidFill>
                  <a:prstClr val="black"/>
                </a:solidFill>
                <a:latin typeface="微软雅黑" panose="020B0503020204020204" charset="-122"/>
                <a:cs typeface="微软雅黑" panose="020B0503020204020204" charset="-122"/>
              </a:rPr>
              <a:t>床</a:t>
            </a:r>
            <a:r>
              <a:rPr sz="1600" spc="-5" dirty="0">
                <a:solidFill>
                  <a:prstClr val="black"/>
                </a:solidFill>
                <a:latin typeface="微软雅黑" panose="020B0503020204020204" charset="-122"/>
                <a:cs typeface="微软雅黑" panose="020B0503020204020204" charset="-122"/>
              </a:rPr>
              <a:t>模板</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新增</a:t>
            </a:r>
            <a:r>
              <a:rPr sz="1600" dirty="0">
                <a:solidFill>
                  <a:prstClr val="black"/>
                </a:solidFill>
                <a:latin typeface="微软雅黑" panose="020B0503020204020204" charset="-122"/>
                <a:cs typeface="微软雅黑" panose="020B0503020204020204" charset="-122"/>
              </a:rPr>
              <a:t>一</a:t>
            </a:r>
            <a:r>
              <a:rPr sz="1600" spc="-5" dirty="0">
                <a:solidFill>
                  <a:prstClr val="black"/>
                </a:solidFill>
                <a:latin typeface="微软雅黑" panose="020B0503020204020204" charset="-122"/>
                <a:cs typeface="微软雅黑" panose="020B0503020204020204" charset="-122"/>
              </a:rPr>
              <a:t>台名</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“机床</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a:t>
            </a:r>
            <a:r>
              <a:rPr sz="160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床。</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1106423" y="2327147"/>
            <a:ext cx="2724911" cy="16840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101852" y="2322576"/>
            <a:ext cx="2734310" cy="1693545"/>
          </a:xfrm>
          <a:custGeom>
            <a:avLst/>
            <a:gdLst/>
            <a:ahLst/>
            <a:cxnLst/>
            <a:rect l="l" t="t" r="r" b="b"/>
            <a:pathLst>
              <a:path w="2734310" h="1693545">
                <a:moveTo>
                  <a:pt x="0" y="1693164"/>
                </a:moveTo>
                <a:lnTo>
                  <a:pt x="2734056" y="1693164"/>
                </a:lnTo>
                <a:lnTo>
                  <a:pt x="2734056" y="0"/>
                </a:lnTo>
                <a:lnTo>
                  <a:pt x="0" y="0"/>
                </a:lnTo>
                <a:lnTo>
                  <a:pt x="0" y="1693164"/>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4119371" y="2852928"/>
            <a:ext cx="6121908" cy="2913887"/>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4114800" y="2848355"/>
            <a:ext cx="6131560" cy="2923540"/>
          </a:xfrm>
          <a:custGeom>
            <a:avLst/>
            <a:gdLst/>
            <a:ahLst/>
            <a:cxnLst/>
            <a:rect l="l" t="t" r="r" b="b"/>
            <a:pathLst>
              <a:path w="6131559" h="2923540">
                <a:moveTo>
                  <a:pt x="0" y="2923032"/>
                </a:moveTo>
                <a:lnTo>
                  <a:pt x="6131052" y="2923032"/>
                </a:lnTo>
                <a:lnTo>
                  <a:pt x="6131052" y="0"/>
                </a:lnTo>
                <a:lnTo>
                  <a:pt x="0" y="0"/>
                </a:lnTo>
                <a:lnTo>
                  <a:pt x="0" y="2923032"/>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4449317" y="898652"/>
            <a:ext cx="329311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0"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创建机床硬件设备</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445767" y="1504070"/>
            <a:ext cx="9302115" cy="1123315"/>
          </a:xfrm>
          <a:prstGeom prst="rect">
            <a:avLst/>
          </a:prstGeom>
        </p:spPr>
        <p:txBody>
          <a:bodyPr vert="horz" wrap="square" lIns="0" tIns="0" rIns="0" bIns="0" rtlCol="0">
            <a:spAutoFit/>
          </a:bodyPr>
          <a:lstStyle/>
          <a:p>
            <a:pPr marL="12700" marR="5080" algn="just">
              <a:lnSpc>
                <a:spcPct val="150000"/>
              </a:lnSpc>
            </a:pPr>
            <a:r>
              <a:rPr sz="1600" spc="30" dirty="0">
                <a:solidFill>
                  <a:prstClr val="black"/>
                </a:solidFill>
                <a:latin typeface="微软雅黑" panose="020B0503020204020204" charset="-122"/>
                <a:cs typeface="微软雅黑" panose="020B0503020204020204" charset="-122"/>
              </a:rPr>
              <a:t>2）单击网关“配置”，基于表</a:t>
            </a:r>
            <a:r>
              <a:rPr sz="1600" dirty="0">
                <a:solidFill>
                  <a:prstClr val="black"/>
                </a:solidFill>
                <a:latin typeface="微软雅黑" panose="020B0503020204020204" charset="-122"/>
                <a:cs typeface="微软雅黑" panose="020B0503020204020204" charset="-122"/>
              </a:rPr>
              <a:t>3-5-1</a:t>
            </a:r>
            <a:r>
              <a:rPr sz="1600" spc="30" dirty="0">
                <a:solidFill>
                  <a:prstClr val="black"/>
                </a:solidFill>
                <a:latin typeface="微软雅黑" panose="020B0503020204020204" charset="-122"/>
                <a:cs typeface="微软雅黑" panose="020B0503020204020204" charset="-122"/>
              </a:rPr>
              <a:t>机床点</a:t>
            </a:r>
            <a:r>
              <a:rPr sz="1600" spc="15" dirty="0">
                <a:solidFill>
                  <a:prstClr val="black"/>
                </a:solidFill>
                <a:latin typeface="微软雅黑" panose="020B0503020204020204" charset="-122"/>
                <a:cs typeface="微软雅黑" panose="020B0503020204020204" charset="-122"/>
              </a:rPr>
              <a:t>表</a:t>
            </a:r>
            <a:r>
              <a:rPr sz="1600" spc="30" dirty="0">
                <a:solidFill>
                  <a:prstClr val="black"/>
                </a:solidFill>
                <a:latin typeface="微软雅黑" panose="020B0503020204020204" charset="-122"/>
                <a:cs typeface="微软雅黑" panose="020B0503020204020204" charset="-122"/>
              </a:rPr>
              <a:t>模板和</a:t>
            </a:r>
            <a:r>
              <a:rPr sz="1600" spc="3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3-5-2</a:t>
            </a:r>
            <a:r>
              <a:rPr sz="1600" spc="30" dirty="0">
                <a:solidFill>
                  <a:prstClr val="black"/>
                </a:solidFill>
                <a:latin typeface="微软雅黑" panose="020B0503020204020204" charset="-122"/>
                <a:cs typeface="微软雅黑" panose="020B0503020204020204" charset="-122"/>
              </a:rPr>
              <a:t>机床点表映射模板，在南向“点表参数</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中新增</a:t>
            </a:r>
            <a:r>
              <a:rPr sz="1600" spc="15" dirty="0">
                <a:solidFill>
                  <a:prstClr val="black"/>
                </a:solidFill>
                <a:latin typeface="微软雅黑" panose="020B0503020204020204" charset="-122"/>
                <a:cs typeface="微软雅黑" panose="020B0503020204020204" charset="-122"/>
              </a:rPr>
              <a:t>采</a:t>
            </a:r>
            <a:r>
              <a:rPr sz="1600" spc="5" dirty="0">
                <a:solidFill>
                  <a:prstClr val="black"/>
                </a:solidFill>
                <a:latin typeface="微软雅黑" panose="020B0503020204020204" charset="-122"/>
                <a:cs typeface="微软雅黑" panose="020B0503020204020204" charset="-122"/>
              </a:rPr>
              <a:t>集</a:t>
            </a:r>
            <a:r>
              <a:rPr sz="1600" spc="25" dirty="0">
                <a:solidFill>
                  <a:prstClr val="black"/>
                </a:solidFill>
                <a:latin typeface="微软雅黑" panose="020B0503020204020204" charset="-122"/>
                <a:cs typeface="微软雅黑" panose="020B0503020204020204" charset="-122"/>
              </a:rPr>
              <a:t>点</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并在北</a:t>
            </a:r>
            <a:r>
              <a:rPr sz="1600" spc="15" dirty="0">
                <a:solidFill>
                  <a:prstClr val="black"/>
                </a:solidFill>
                <a:latin typeface="微软雅黑" panose="020B0503020204020204" charset="-122"/>
                <a:cs typeface="微软雅黑" panose="020B0503020204020204" charset="-122"/>
              </a:rPr>
              <a:t>向</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点表</a:t>
            </a:r>
            <a:r>
              <a:rPr sz="1600" spc="5" dirty="0">
                <a:solidFill>
                  <a:prstClr val="black"/>
                </a:solidFill>
                <a:latin typeface="微软雅黑" panose="020B0503020204020204" charset="-122"/>
                <a:cs typeface="微软雅黑" panose="020B0503020204020204" charset="-122"/>
              </a:rPr>
              <a:t>映</a:t>
            </a:r>
            <a:r>
              <a:rPr sz="1600" spc="10" dirty="0">
                <a:solidFill>
                  <a:prstClr val="black"/>
                </a:solidFill>
                <a:latin typeface="微软雅黑" panose="020B0503020204020204" charset="-122"/>
                <a:cs typeface="微软雅黑" panose="020B0503020204020204" charset="-122"/>
              </a:rPr>
              <a:t>射</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新</a:t>
            </a:r>
            <a:r>
              <a:rPr sz="1600" spc="15" dirty="0">
                <a:solidFill>
                  <a:prstClr val="black"/>
                </a:solidFill>
                <a:latin typeface="微软雅黑" panose="020B0503020204020204" charset="-122"/>
                <a:cs typeface="微软雅黑" panose="020B0503020204020204" charset="-122"/>
              </a:rPr>
              <a:t>增对</a:t>
            </a:r>
            <a:r>
              <a:rPr sz="1600" spc="5" dirty="0">
                <a:solidFill>
                  <a:prstClr val="black"/>
                </a:solidFill>
                <a:latin typeface="微软雅黑" panose="020B0503020204020204" charset="-122"/>
                <a:cs typeface="微软雅黑" panose="020B0503020204020204" charset="-122"/>
              </a:rPr>
              <a:t>应的映</a:t>
            </a:r>
            <a:r>
              <a:rPr sz="1600" spc="25" dirty="0">
                <a:solidFill>
                  <a:prstClr val="black"/>
                </a:solidFill>
                <a:latin typeface="微软雅黑" panose="020B0503020204020204" charset="-122"/>
                <a:cs typeface="微软雅黑" panose="020B0503020204020204" charset="-122"/>
              </a:rPr>
              <a:t>射</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配置</a:t>
            </a:r>
            <a:r>
              <a:rPr sz="1600" spc="5" dirty="0">
                <a:solidFill>
                  <a:prstClr val="black"/>
                </a:solidFill>
                <a:latin typeface="微软雅黑" panose="020B0503020204020204" charset="-122"/>
                <a:cs typeface="微软雅黑" panose="020B0503020204020204" charset="-122"/>
              </a:rPr>
              <a:t>过程</a:t>
            </a:r>
            <a:r>
              <a:rPr sz="1600" spc="10" dirty="0">
                <a:solidFill>
                  <a:prstClr val="black"/>
                </a:solidFill>
                <a:latin typeface="微软雅黑" panose="020B0503020204020204" charset="-122"/>
                <a:cs typeface="微软雅黑" panose="020B0503020204020204" charset="-122"/>
              </a:rPr>
              <a:t>中</a:t>
            </a:r>
            <a:r>
              <a:rPr sz="1600" dirty="0">
                <a:solidFill>
                  <a:prstClr val="black"/>
                </a:solidFill>
                <a:latin typeface="微软雅黑" panose="020B0503020204020204" charset="-122"/>
                <a:cs typeface="微软雅黑" panose="020B0503020204020204" charset="-122"/>
              </a:rPr>
              <a:t>，“Client</a:t>
            </a:r>
            <a:r>
              <a:rPr sz="1600" spc="31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ID”“</a:t>
            </a:r>
            <a:r>
              <a:rPr sz="1600" spc="1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户</a:t>
            </a:r>
            <a:r>
              <a:rPr sz="1600" spc="20" dirty="0">
                <a:solidFill>
                  <a:prstClr val="black"/>
                </a:solidFill>
                <a:latin typeface="微软雅黑" panose="020B0503020204020204" charset="-122"/>
                <a:cs typeface="微软雅黑" panose="020B0503020204020204" charset="-122"/>
              </a:rPr>
              <a:t>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密 码”先自定义填写。</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976883" y="3268979"/>
            <a:ext cx="3589020" cy="19842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972311" y="3264408"/>
            <a:ext cx="3598545" cy="1993900"/>
          </a:xfrm>
          <a:custGeom>
            <a:avLst/>
            <a:gdLst/>
            <a:ahLst/>
            <a:cxnLst/>
            <a:rect l="l" t="t" r="r" b="b"/>
            <a:pathLst>
              <a:path w="3598545" h="1993900">
                <a:moveTo>
                  <a:pt x="0" y="1993392"/>
                </a:moveTo>
                <a:lnTo>
                  <a:pt x="3598164" y="1993392"/>
                </a:lnTo>
                <a:lnTo>
                  <a:pt x="3598164" y="0"/>
                </a:lnTo>
                <a:lnTo>
                  <a:pt x="0" y="0"/>
                </a:lnTo>
                <a:lnTo>
                  <a:pt x="0" y="1993392"/>
                </a:lnTo>
                <a:close/>
              </a:path>
            </a:pathLst>
          </a:custGeom>
          <a:ln w="9143">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5259323" y="3387851"/>
            <a:ext cx="5971032" cy="186537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254752" y="3383279"/>
            <a:ext cx="5980430" cy="1874520"/>
          </a:xfrm>
          <a:custGeom>
            <a:avLst/>
            <a:gdLst/>
            <a:ahLst/>
            <a:cxnLst/>
            <a:rect l="l" t="t" r="r" b="b"/>
            <a:pathLst>
              <a:path w="5980430" h="1874520">
                <a:moveTo>
                  <a:pt x="0" y="1874520"/>
                </a:moveTo>
                <a:lnTo>
                  <a:pt x="5980176" y="1874520"/>
                </a:lnTo>
                <a:lnTo>
                  <a:pt x="5980176" y="0"/>
                </a:lnTo>
                <a:lnTo>
                  <a:pt x="0" y="0"/>
                </a:lnTo>
                <a:lnTo>
                  <a:pt x="0" y="1874520"/>
                </a:lnTo>
                <a:close/>
              </a:path>
            </a:pathLst>
          </a:custGeom>
          <a:ln w="9143">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4449317" y="898652"/>
            <a:ext cx="329311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0"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创建机床硬件设备</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547113" y="2382901"/>
          <a:ext cx="8930380" cy="2716909"/>
        </p:xfrm>
        <a:graphic>
          <a:graphicData uri="http://schemas.openxmlformats.org/drawingml/2006/table">
            <a:tbl>
              <a:tblPr firstRow="1" bandRow="1">
                <a:tableStyleId>{2D5ABB26-0587-4C30-8999-92F81FD0307C}</a:tableStyleId>
              </a:tblPr>
              <a:tblGrid>
                <a:gridCol w="887603"/>
                <a:gridCol w="630555"/>
                <a:gridCol w="676910"/>
                <a:gridCol w="782319"/>
                <a:gridCol w="782320"/>
                <a:gridCol w="782319"/>
                <a:gridCol w="676910"/>
                <a:gridCol w="676909"/>
                <a:gridCol w="676910"/>
                <a:gridCol w="464440"/>
                <a:gridCol w="676908"/>
                <a:gridCol w="359028"/>
                <a:gridCol w="487552"/>
                <a:gridCol w="369697"/>
              </a:tblGrid>
              <a:tr h="747395">
                <a:tc>
                  <a:txBody>
                    <a:bodyPr/>
                    <a:lstStyle/>
                    <a:p>
                      <a:pPr>
                        <a:lnSpc>
                          <a:spcPct val="100000"/>
                        </a:lnSpc>
                        <a:spcBef>
                          <a:spcPts val="10"/>
                        </a:spcBef>
                      </a:pPr>
                      <a:endParaRPr sz="1700">
                        <a:latin typeface="Times New Roman" panose="02020603050405020304"/>
                        <a:cs typeface="Times New Roman" panose="02020603050405020304"/>
                      </a:endParaRPr>
                    </a:p>
                    <a:p>
                      <a:pPr marL="62230">
                        <a:lnSpc>
                          <a:spcPct val="100000"/>
                        </a:lnSpc>
                      </a:pPr>
                      <a:r>
                        <a:rPr sz="1400" b="1" dirty="0">
                          <a:solidFill>
                            <a:srgbClr val="FFFFFF"/>
                          </a:solidFill>
                          <a:latin typeface="微软雅黑" panose="020B0503020204020204" charset="-122"/>
                          <a:cs typeface="微软雅黑" panose="020B0503020204020204" charset="-122"/>
                        </a:rPr>
                        <a:t>参数名称</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700">
                        <a:latin typeface="Times New Roman" panose="02020603050405020304"/>
                        <a:cs typeface="Times New Roman" panose="02020603050405020304"/>
                      </a:endParaRPr>
                    </a:p>
                    <a:p>
                      <a:pPr marL="62230">
                        <a:lnSpc>
                          <a:spcPct val="100000"/>
                        </a:lnSpc>
                      </a:pPr>
                      <a:r>
                        <a:rPr sz="1400" b="1" dirty="0">
                          <a:solidFill>
                            <a:srgbClr val="FFFFFF"/>
                          </a:solidFill>
                          <a:latin typeface="微软雅黑" panose="020B0503020204020204" charset="-122"/>
                          <a:cs typeface="微软雅黑" panose="020B0503020204020204" charset="-122"/>
                        </a:rPr>
                        <a:t>单位</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230" marR="58420">
                        <a:lnSpc>
                          <a:spcPct val="110000"/>
                        </a:lnSpc>
                        <a:spcBef>
                          <a:spcPts val="870"/>
                        </a:spcBef>
                      </a:pPr>
                      <a:r>
                        <a:rPr sz="1400" b="1" dirty="0">
                          <a:solidFill>
                            <a:srgbClr val="FFFFFF"/>
                          </a:solidFill>
                          <a:latin typeface="微软雅黑" panose="020B0503020204020204" charset="-122"/>
                          <a:cs typeface="微软雅黑" panose="020B0503020204020204" charset="-122"/>
                        </a:rPr>
                        <a:t>数据类 型</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230" marR="163830">
                        <a:lnSpc>
                          <a:spcPct val="110000"/>
                        </a:lnSpc>
                        <a:spcBef>
                          <a:spcPts val="870"/>
                        </a:spcBef>
                      </a:pPr>
                      <a:r>
                        <a:rPr sz="1400" b="1" dirty="0">
                          <a:solidFill>
                            <a:srgbClr val="FFFFFF"/>
                          </a:solidFill>
                          <a:latin typeface="微软雅黑" panose="020B0503020204020204" charset="-122"/>
                          <a:cs typeface="微软雅黑" panose="020B0503020204020204" charset="-122"/>
                        </a:rPr>
                        <a:t>寄存器 类型</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230" marR="163830">
                        <a:lnSpc>
                          <a:spcPct val="110000"/>
                        </a:lnSpc>
                        <a:spcBef>
                          <a:spcPts val="870"/>
                        </a:spcBef>
                      </a:pPr>
                      <a:r>
                        <a:rPr sz="1400" b="1" dirty="0">
                          <a:solidFill>
                            <a:srgbClr val="FFFFFF"/>
                          </a:solidFill>
                          <a:latin typeface="微软雅黑" panose="020B0503020204020204" charset="-122"/>
                          <a:cs typeface="微软雅黑" panose="020B0503020204020204" charset="-122"/>
                        </a:rPr>
                        <a:t>寄存器 地址</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865" marR="163830">
                        <a:lnSpc>
                          <a:spcPct val="110000"/>
                        </a:lnSpc>
                        <a:spcBef>
                          <a:spcPts val="870"/>
                        </a:spcBef>
                      </a:pPr>
                      <a:r>
                        <a:rPr sz="1400" b="1" dirty="0">
                          <a:solidFill>
                            <a:srgbClr val="FFFFFF"/>
                          </a:solidFill>
                          <a:latin typeface="微软雅黑" panose="020B0503020204020204" charset="-122"/>
                          <a:cs typeface="微软雅黑" panose="020B0503020204020204" charset="-122"/>
                        </a:rPr>
                        <a:t>位偏移 地址</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865" marR="58420">
                        <a:lnSpc>
                          <a:spcPct val="110000"/>
                        </a:lnSpc>
                        <a:spcBef>
                          <a:spcPts val="870"/>
                        </a:spcBef>
                      </a:pPr>
                      <a:r>
                        <a:rPr sz="1400" b="1" dirty="0">
                          <a:solidFill>
                            <a:srgbClr val="FFFFFF"/>
                          </a:solidFill>
                          <a:latin typeface="微软雅黑" panose="020B0503020204020204" charset="-122"/>
                          <a:cs typeface="微软雅黑" panose="020B0503020204020204" charset="-122"/>
                        </a:rPr>
                        <a:t>读写要 求</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865" marR="58420">
                        <a:lnSpc>
                          <a:spcPct val="110000"/>
                        </a:lnSpc>
                        <a:spcBef>
                          <a:spcPts val="870"/>
                        </a:spcBef>
                      </a:pPr>
                      <a:r>
                        <a:rPr sz="1400" b="1" dirty="0">
                          <a:solidFill>
                            <a:srgbClr val="FFFFFF"/>
                          </a:solidFill>
                          <a:latin typeface="微软雅黑" panose="020B0503020204020204" charset="-122"/>
                          <a:cs typeface="微软雅黑" panose="020B0503020204020204" charset="-122"/>
                        </a:rPr>
                        <a:t>数据说 明</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865" marR="58420">
                        <a:lnSpc>
                          <a:spcPct val="110000"/>
                        </a:lnSpc>
                        <a:spcBef>
                          <a:spcPts val="870"/>
                        </a:spcBef>
                      </a:pPr>
                      <a:r>
                        <a:rPr sz="1400" b="1" dirty="0">
                          <a:solidFill>
                            <a:srgbClr val="FFFFFF"/>
                          </a:solidFill>
                          <a:latin typeface="微软雅黑" panose="020B0503020204020204" charset="-122"/>
                          <a:cs typeface="微软雅黑" panose="020B0503020204020204" charset="-122"/>
                        </a:rPr>
                        <a:t>模拟规 则</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00" marR="201930">
                        <a:lnSpc>
                          <a:spcPct val="110000"/>
                        </a:lnSpc>
                        <a:spcBef>
                          <a:spcPts val="870"/>
                        </a:spcBef>
                      </a:pPr>
                      <a:r>
                        <a:rPr sz="1400" b="1" dirty="0">
                          <a:solidFill>
                            <a:srgbClr val="FFFFFF"/>
                          </a:solidFill>
                          <a:latin typeface="微软雅黑" panose="020B0503020204020204" charset="-122"/>
                          <a:cs typeface="微软雅黑" panose="020B0503020204020204" charset="-122"/>
                        </a:rPr>
                        <a:t>频 率</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2865" marR="59055">
                        <a:lnSpc>
                          <a:spcPct val="110000"/>
                        </a:lnSpc>
                        <a:spcBef>
                          <a:spcPts val="870"/>
                        </a:spcBef>
                      </a:pPr>
                      <a:r>
                        <a:rPr sz="1400" b="1" dirty="0">
                          <a:solidFill>
                            <a:srgbClr val="FFFFFF"/>
                          </a:solidFill>
                          <a:latin typeface="微软雅黑" panose="020B0503020204020204" charset="-122"/>
                          <a:cs typeface="微软雅黑" panose="020B0503020204020204" charset="-122"/>
                        </a:rPr>
                        <a:t>数据设 值</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00" marR="96520" algn="just">
                        <a:lnSpc>
                          <a:spcPts val="1850"/>
                        </a:lnSpc>
                        <a:spcBef>
                          <a:spcPts val="35"/>
                        </a:spcBef>
                      </a:pPr>
                      <a:r>
                        <a:rPr sz="1400" b="1" dirty="0">
                          <a:solidFill>
                            <a:srgbClr val="FFFFFF"/>
                          </a:solidFill>
                          <a:latin typeface="微软雅黑" panose="020B0503020204020204" charset="-122"/>
                          <a:cs typeface="微软雅黑" panose="020B0503020204020204" charset="-122"/>
                        </a:rPr>
                        <a:t>起 始 值</a:t>
                      </a:r>
                      <a:endParaRPr sz="14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00" marR="224790" algn="just">
                        <a:lnSpc>
                          <a:spcPts val="1850"/>
                        </a:lnSpc>
                        <a:spcBef>
                          <a:spcPts val="35"/>
                        </a:spcBef>
                      </a:pPr>
                      <a:r>
                        <a:rPr sz="1400" b="1" dirty="0">
                          <a:solidFill>
                            <a:srgbClr val="FFFFFF"/>
                          </a:solidFill>
                          <a:latin typeface="微软雅黑" panose="020B0503020204020204" charset="-122"/>
                          <a:cs typeface="微软雅黑" panose="020B0503020204020204" charset="-122"/>
                        </a:rPr>
                        <a:t>结 束 值</a:t>
                      </a:r>
                      <a:endParaRPr sz="14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00" marR="107950">
                        <a:lnSpc>
                          <a:spcPct val="110000"/>
                        </a:lnSpc>
                        <a:spcBef>
                          <a:spcPts val="870"/>
                        </a:spcBef>
                      </a:pPr>
                      <a:r>
                        <a:rPr sz="1400" b="1" dirty="0">
                          <a:solidFill>
                            <a:srgbClr val="FFFFFF"/>
                          </a:solidFill>
                          <a:latin typeface="微软雅黑" panose="020B0503020204020204" charset="-122"/>
                          <a:cs typeface="微软雅黑" panose="020B0503020204020204" charset="-122"/>
                        </a:rPr>
                        <a:t>步 长</a:t>
                      </a:r>
                      <a:endParaRPr sz="1400">
                        <a:latin typeface="微软雅黑" panose="020B0503020204020204" charset="-122"/>
                        <a:cs typeface="微软雅黑" panose="020B0503020204020204" charset="-122"/>
                      </a:endParaRPr>
                    </a:p>
                  </a:txBody>
                  <a:tcPr marL="0" marR="0" marT="11048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492378">
                <a:tc>
                  <a:txBody>
                    <a:bodyPr/>
                    <a:lstStyle/>
                    <a:p>
                      <a:pPr marL="62230">
                        <a:lnSpc>
                          <a:spcPts val="1620"/>
                        </a:lnSpc>
                      </a:pPr>
                      <a:r>
                        <a:rPr sz="1400" b="1" dirty="0">
                          <a:solidFill>
                            <a:srgbClr val="FFFFFF"/>
                          </a:solidFill>
                          <a:latin typeface="微软雅黑" panose="020B0503020204020204" charset="-122"/>
                          <a:cs typeface="微软雅黑" panose="020B0503020204020204" charset="-122"/>
                        </a:rPr>
                        <a:t>进给设定</a:t>
                      </a:r>
                      <a:endParaRPr sz="1400">
                        <a:latin typeface="微软雅黑" panose="020B0503020204020204" charset="-122"/>
                        <a:cs typeface="微软雅黑" panose="020B0503020204020204" charset="-122"/>
                      </a:endParaRPr>
                    </a:p>
                    <a:p>
                      <a:pPr marL="62230">
                        <a:lnSpc>
                          <a:spcPct val="100000"/>
                        </a:lnSpc>
                        <a:spcBef>
                          <a:spcPts val="170"/>
                        </a:spcBef>
                      </a:pPr>
                      <a:r>
                        <a:rPr sz="1400" b="1" dirty="0">
                          <a:solidFill>
                            <a:srgbClr val="FFFFFF"/>
                          </a:solidFill>
                          <a:latin typeface="微软雅黑" panose="020B0503020204020204" charset="-122"/>
                          <a:cs typeface="微软雅黑" panose="020B0503020204020204" charset="-122"/>
                        </a:rPr>
                        <a:t>速度</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2230">
                        <a:lnSpc>
                          <a:spcPts val="1620"/>
                        </a:lnSpc>
                      </a:pPr>
                      <a:r>
                        <a:rPr sz="1400" dirty="0">
                          <a:latin typeface="微软雅黑" panose="020B0503020204020204" charset="-122"/>
                          <a:cs typeface="微软雅黑" panose="020B0503020204020204" charset="-122"/>
                        </a:rPr>
                        <a:t>mm/</a:t>
                      </a:r>
                      <a:endParaRPr sz="1400">
                        <a:latin typeface="微软雅黑" panose="020B0503020204020204" charset="-122"/>
                        <a:cs typeface="微软雅黑" panose="020B0503020204020204" charset="-122"/>
                      </a:endParaRPr>
                    </a:p>
                    <a:p>
                      <a:pPr marL="62230">
                        <a:lnSpc>
                          <a:spcPct val="100000"/>
                        </a:lnSpc>
                        <a:spcBef>
                          <a:spcPts val="170"/>
                        </a:spcBef>
                      </a:pPr>
                      <a:r>
                        <a:rPr sz="1400" spc="-5" dirty="0">
                          <a:latin typeface="微软雅黑" panose="020B0503020204020204" charset="-122"/>
                          <a:cs typeface="微软雅黑" panose="020B0503020204020204" charset="-122"/>
                        </a:rPr>
                        <a:t>min</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ts val="1620"/>
                        </a:lnSpc>
                      </a:pPr>
                      <a:r>
                        <a:rPr sz="1400" dirty="0">
                          <a:latin typeface="微软雅黑" panose="020B0503020204020204" charset="-122"/>
                          <a:cs typeface="微软雅黑" panose="020B0503020204020204" charset="-122"/>
                        </a:rPr>
                        <a:t>Numb</a:t>
                      </a:r>
                      <a:endParaRPr sz="1400">
                        <a:latin typeface="微软雅黑" panose="020B0503020204020204" charset="-122"/>
                        <a:cs typeface="微软雅黑" panose="020B0503020204020204" charset="-122"/>
                      </a:endParaRPr>
                    </a:p>
                    <a:p>
                      <a:pPr marL="62230">
                        <a:lnSpc>
                          <a:spcPct val="100000"/>
                        </a:lnSpc>
                        <a:spcBef>
                          <a:spcPts val="170"/>
                        </a:spcBef>
                      </a:pPr>
                      <a:r>
                        <a:rPr sz="1400" spc="-5" dirty="0">
                          <a:latin typeface="微软雅黑" panose="020B0503020204020204" charset="-122"/>
                          <a:cs typeface="微软雅黑" panose="020B0503020204020204" charset="-122"/>
                        </a:rPr>
                        <a:t>er</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ts val="1620"/>
                        </a:lnSpc>
                      </a:pPr>
                      <a:r>
                        <a:rPr sz="1400" dirty="0">
                          <a:latin typeface="微软雅黑" panose="020B0503020204020204" charset="-122"/>
                          <a:cs typeface="微软雅黑" panose="020B0503020204020204" charset="-122"/>
                        </a:rPr>
                        <a:t>数据寄</a:t>
                      </a:r>
                      <a:endParaRPr sz="1400">
                        <a:latin typeface="微软雅黑" panose="020B0503020204020204" charset="-122"/>
                        <a:cs typeface="微软雅黑" panose="020B0503020204020204" charset="-122"/>
                      </a:endParaRPr>
                    </a:p>
                    <a:p>
                      <a:pPr marL="62230">
                        <a:lnSpc>
                          <a:spcPct val="100000"/>
                        </a:lnSpc>
                        <a:spcBef>
                          <a:spcPts val="170"/>
                        </a:spcBef>
                      </a:pPr>
                      <a:r>
                        <a:rPr sz="1400" dirty="0">
                          <a:latin typeface="微软雅黑" panose="020B0503020204020204" charset="-122"/>
                          <a:cs typeface="微软雅黑" panose="020B0503020204020204" charset="-122"/>
                        </a:rPr>
                        <a:t>存器</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ts val="1620"/>
                        </a:lnSpc>
                      </a:pPr>
                      <a:r>
                        <a:rPr sz="1400" dirty="0">
                          <a:latin typeface="微软雅黑" panose="020B0503020204020204" charset="-122"/>
                          <a:cs typeface="微软雅黑" panose="020B0503020204020204" charset="-122"/>
                        </a:rPr>
                        <a:t>DB100</a:t>
                      </a:r>
                      <a:endParaRPr sz="1400">
                        <a:latin typeface="微软雅黑" panose="020B0503020204020204" charset="-122"/>
                        <a:cs typeface="微软雅黑" panose="020B0503020204020204" charset="-122"/>
                      </a:endParaRPr>
                    </a:p>
                    <a:p>
                      <a:pPr marL="62865">
                        <a:lnSpc>
                          <a:spcPct val="100000"/>
                        </a:lnSpc>
                        <a:spcBef>
                          <a:spcPts val="170"/>
                        </a:spcBef>
                      </a:pPr>
                      <a:r>
                        <a:rPr sz="1400" dirty="0">
                          <a:latin typeface="微软雅黑" panose="020B0503020204020204" charset="-122"/>
                          <a:cs typeface="微软雅黑" panose="020B0503020204020204" charset="-122"/>
                        </a:rPr>
                        <a:t>7.6</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60"/>
                        </a:spcBef>
                      </a:pPr>
                      <a:r>
                        <a:rPr sz="1400" dirty="0">
                          <a:latin typeface="微软雅黑" panose="020B0503020204020204" charset="-122"/>
                          <a:cs typeface="微软雅黑" panose="020B0503020204020204" charset="-122"/>
                        </a:rPr>
                        <a:t>4</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60"/>
                        </a:spcBef>
                      </a:pPr>
                      <a:r>
                        <a:rPr sz="1400" spc="-5" dirty="0">
                          <a:latin typeface="微软雅黑" panose="020B0503020204020204" charset="-122"/>
                          <a:cs typeface="微软雅黑" panose="020B0503020204020204" charset="-122"/>
                        </a:rPr>
                        <a:t>读写</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60"/>
                        </a:spcBef>
                      </a:pPr>
                      <a:r>
                        <a:rPr sz="1400" spc="-5" dirty="0">
                          <a:latin typeface="微软雅黑" panose="020B0503020204020204" charset="-122"/>
                          <a:cs typeface="微软雅黑" panose="020B0503020204020204" charset="-122"/>
                        </a:rPr>
                        <a:t>恒定</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860"/>
                        </a:spcBef>
                      </a:pPr>
                      <a:r>
                        <a:rPr sz="1400" dirty="0">
                          <a:latin typeface="微软雅黑" panose="020B0503020204020204" charset="-122"/>
                          <a:cs typeface="微软雅黑" panose="020B0503020204020204" charset="-122"/>
                        </a:rPr>
                        <a:t>5S</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60"/>
                        </a:spcBef>
                      </a:pPr>
                      <a:r>
                        <a:rPr sz="1400" dirty="0">
                          <a:latin typeface="微软雅黑" panose="020B0503020204020204" charset="-122"/>
                          <a:cs typeface="微软雅黑" panose="020B0503020204020204" charset="-122"/>
                        </a:rPr>
                        <a:t>1500</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860"/>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860"/>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860"/>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492379">
                <a:tc>
                  <a:txBody>
                    <a:bodyPr/>
                    <a:lstStyle/>
                    <a:p>
                      <a:pPr marL="62230">
                        <a:lnSpc>
                          <a:spcPct val="100000"/>
                        </a:lnSpc>
                        <a:spcBef>
                          <a:spcPts val="40"/>
                        </a:spcBef>
                      </a:pPr>
                      <a:r>
                        <a:rPr sz="1400" b="1" dirty="0">
                          <a:solidFill>
                            <a:srgbClr val="FFFFFF"/>
                          </a:solidFill>
                          <a:latin typeface="微软雅黑" panose="020B0503020204020204" charset="-122"/>
                          <a:cs typeface="微软雅黑" panose="020B0503020204020204" charset="-122"/>
                        </a:rPr>
                        <a:t>切削设定</a:t>
                      </a:r>
                      <a:endParaRPr sz="1400">
                        <a:latin typeface="微软雅黑" panose="020B0503020204020204" charset="-122"/>
                        <a:cs typeface="微软雅黑" panose="020B0503020204020204" charset="-122"/>
                      </a:endParaRPr>
                    </a:p>
                    <a:p>
                      <a:pPr marL="62230">
                        <a:lnSpc>
                          <a:spcPct val="100000"/>
                        </a:lnSpc>
                        <a:spcBef>
                          <a:spcPts val="165"/>
                        </a:spcBef>
                      </a:pPr>
                      <a:r>
                        <a:rPr sz="1400" b="1" dirty="0">
                          <a:solidFill>
                            <a:srgbClr val="FFFFFF"/>
                          </a:solidFill>
                          <a:latin typeface="微软雅黑" panose="020B0503020204020204" charset="-122"/>
                          <a:cs typeface="微软雅黑" panose="020B0503020204020204" charset="-122"/>
                        </a:rPr>
                        <a:t>速度</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m/mi</a:t>
                      </a:r>
                      <a:endParaRPr sz="1400">
                        <a:latin typeface="微软雅黑" panose="020B0503020204020204" charset="-122"/>
                        <a:cs typeface="微软雅黑" panose="020B0503020204020204" charset="-122"/>
                      </a:endParaRPr>
                    </a:p>
                    <a:p>
                      <a:pPr marL="62230">
                        <a:lnSpc>
                          <a:spcPct val="100000"/>
                        </a:lnSpc>
                        <a:spcBef>
                          <a:spcPts val="165"/>
                        </a:spcBef>
                      </a:pPr>
                      <a:r>
                        <a:rPr sz="1400" dirty="0">
                          <a:latin typeface="微软雅黑" panose="020B0503020204020204" charset="-122"/>
                          <a:cs typeface="微软雅黑" panose="020B0503020204020204" charset="-122"/>
                        </a:rPr>
                        <a:t>n</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Numb</a:t>
                      </a:r>
                      <a:endParaRPr sz="1400">
                        <a:latin typeface="微软雅黑" panose="020B0503020204020204" charset="-122"/>
                        <a:cs typeface="微软雅黑" panose="020B0503020204020204" charset="-122"/>
                      </a:endParaRPr>
                    </a:p>
                    <a:p>
                      <a:pPr marL="62230">
                        <a:lnSpc>
                          <a:spcPct val="100000"/>
                        </a:lnSpc>
                        <a:spcBef>
                          <a:spcPts val="165"/>
                        </a:spcBef>
                      </a:pPr>
                      <a:r>
                        <a:rPr sz="1400" spc="-5" dirty="0">
                          <a:latin typeface="微软雅黑" panose="020B0503020204020204" charset="-122"/>
                          <a:cs typeface="微软雅黑" panose="020B0503020204020204" charset="-122"/>
                        </a:rPr>
                        <a:t>er</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数据寄</a:t>
                      </a:r>
                      <a:endParaRPr sz="1400">
                        <a:latin typeface="微软雅黑" panose="020B0503020204020204" charset="-122"/>
                        <a:cs typeface="微软雅黑" panose="020B0503020204020204" charset="-122"/>
                      </a:endParaRPr>
                    </a:p>
                    <a:p>
                      <a:pPr marL="62230">
                        <a:lnSpc>
                          <a:spcPct val="100000"/>
                        </a:lnSpc>
                        <a:spcBef>
                          <a:spcPts val="165"/>
                        </a:spcBef>
                      </a:pPr>
                      <a:r>
                        <a:rPr sz="1400" dirty="0">
                          <a:latin typeface="微软雅黑" panose="020B0503020204020204" charset="-122"/>
                          <a:cs typeface="微软雅黑" panose="020B0503020204020204" charset="-122"/>
                        </a:rPr>
                        <a:t>存器</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40"/>
                        </a:spcBef>
                      </a:pPr>
                      <a:r>
                        <a:rPr sz="1400" dirty="0">
                          <a:latin typeface="微软雅黑" panose="020B0503020204020204" charset="-122"/>
                          <a:cs typeface="微软雅黑" panose="020B0503020204020204" charset="-122"/>
                        </a:rPr>
                        <a:t>DB100</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7.9</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0"/>
                        </a:spcBef>
                      </a:pPr>
                      <a:r>
                        <a:rPr sz="1400" dirty="0">
                          <a:latin typeface="微软雅黑" panose="020B0503020204020204" charset="-122"/>
                          <a:cs typeface="微软雅黑" panose="020B0503020204020204" charset="-122"/>
                        </a:rPr>
                        <a:t>4</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0"/>
                        </a:spcBef>
                      </a:pPr>
                      <a:r>
                        <a:rPr sz="1400" dirty="0">
                          <a:latin typeface="微软雅黑" panose="020B0503020204020204" charset="-122"/>
                          <a:cs typeface="微软雅黑" panose="020B0503020204020204" charset="-122"/>
                        </a:rPr>
                        <a:t>读写</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0"/>
                        </a:spcBef>
                      </a:pPr>
                      <a:r>
                        <a:rPr sz="1400" dirty="0">
                          <a:latin typeface="微软雅黑" panose="020B0503020204020204" charset="-122"/>
                          <a:cs typeface="微软雅黑" panose="020B0503020204020204" charset="-122"/>
                        </a:rPr>
                        <a:t>随机</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960"/>
                        </a:spcBef>
                      </a:pPr>
                      <a:r>
                        <a:rPr sz="1400" dirty="0">
                          <a:latin typeface="微软雅黑" panose="020B0503020204020204" charset="-122"/>
                          <a:cs typeface="微软雅黑" panose="020B0503020204020204" charset="-122"/>
                        </a:rPr>
                        <a:t>5S</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0"/>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960"/>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960"/>
                        </a:spcBef>
                      </a:pPr>
                      <a:r>
                        <a:rPr sz="1400" dirty="0">
                          <a:latin typeface="微软雅黑" panose="020B0503020204020204" charset="-122"/>
                          <a:cs typeface="微软雅黑" panose="020B0503020204020204" charset="-122"/>
                        </a:rPr>
                        <a:t>50</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130810" algn="r">
                        <a:lnSpc>
                          <a:spcPct val="100000"/>
                        </a:lnSpc>
                        <a:spcBef>
                          <a:spcPts val="960"/>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19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492378">
                <a:tc>
                  <a:txBody>
                    <a:bodyPr/>
                    <a:lstStyle/>
                    <a:p>
                      <a:pPr marL="62230">
                        <a:lnSpc>
                          <a:spcPct val="100000"/>
                        </a:lnSpc>
                        <a:spcBef>
                          <a:spcPts val="965"/>
                        </a:spcBef>
                      </a:pPr>
                      <a:r>
                        <a:rPr sz="1400" b="1" dirty="0">
                          <a:solidFill>
                            <a:srgbClr val="FFFFFF"/>
                          </a:solidFill>
                          <a:latin typeface="微软雅黑" panose="020B0503020204020204" charset="-122"/>
                          <a:cs typeface="微软雅黑" panose="020B0503020204020204" charset="-122"/>
                        </a:rPr>
                        <a:t>伺服负载</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96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Numb</a:t>
                      </a:r>
                      <a:endParaRPr sz="1400">
                        <a:latin typeface="微软雅黑" panose="020B0503020204020204" charset="-122"/>
                        <a:cs typeface="微软雅黑" panose="020B0503020204020204" charset="-122"/>
                      </a:endParaRPr>
                    </a:p>
                    <a:p>
                      <a:pPr marL="62230">
                        <a:lnSpc>
                          <a:spcPct val="100000"/>
                        </a:lnSpc>
                        <a:spcBef>
                          <a:spcPts val="165"/>
                        </a:spcBef>
                      </a:pPr>
                      <a:r>
                        <a:rPr sz="1400" spc="-5" dirty="0">
                          <a:latin typeface="微软雅黑" panose="020B0503020204020204" charset="-122"/>
                          <a:cs typeface="微软雅黑" panose="020B0503020204020204" charset="-122"/>
                        </a:rPr>
                        <a:t>er</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数据寄</a:t>
                      </a:r>
                      <a:endParaRPr sz="1400">
                        <a:latin typeface="微软雅黑" panose="020B0503020204020204" charset="-122"/>
                        <a:cs typeface="微软雅黑" panose="020B0503020204020204" charset="-122"/>
                      </a:endParaRPr>
                    </a:p>
                    <a:p>
                      <a:pPr marL="62230">
                        <a:lnSpc>
                          <a:spcPct val="100000"/>
                        </a:lnSpc>
                        <a:spcBef>
                          <a:spcPts val="165"/>
                        </a:spcBef>
                      </a:pPr>
                      <a:r>
                        <a:rPr sz="1400" dirty="0">
                          <a:latin typeface="微软雅黑" panose="020B0503020204020204" charset="-122"/>
                          <a:cs typeface="微软雅黑" panose="020B0503020204020204" charset="-122"/>
                        </a:rPr>
                        <a:t>存器</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40"/>
                        </a:spcBef>
                      </a:pPr>
                      <a:r>
                        <a:rPr sz="1400" dirty="0">
                          <a:latin typeface="微软雅黑" panose="020B0503020204020204" charset="-122"/>
                          <a:cs typeface="微软雅黑" panose="020B0503020204020204" charset="-122"/>
                        </a:rPr>
                        <a:t>DB100</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7.15</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4</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随机</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965"/>
                        </a:spcBef>
                      </a:pPr>
                      <a:r>
                        <a:rPr sz="1400" dirty="0">
                          <a:latin typeface="微软雅黑" panose="020B0503020204020204" charset="-122"/>
                          <a:cs typeface="微软雅黑" panose="020B0503020204020204" charset="-122"/>
                        </a:rPr>
                        <a:t>5S</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96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965"/>
                        </a:spcBef>
                      </a:pPr>
                      <a:r>
                        <a:rPr sz="1400" dirty="0">
                          <a:latin typeface="微软雅黑" panose="020B0503020204020204" charset="-122"/>
                          <a:cs typeface="微软雅黑" panose="020B0503020204020204" charset="-122"/>
                        </a:rPr>
                        <a:t>60</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130810" algn="r">
                        <a:lnSpc>
                          <a:spcPct val="100000"/>
                        </a:lnSpc>
                        <a:spcBef>
                          <a:spcPts val="96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92379">
                <a:tc>
                  <a:txBody>
                    <a:bodyPr/>
                    <a:lstStyle/>
                    <a:p>
                      <a:pPr marL="62230">
                        <a:lnSpc>
                          <a:spcPct val="100000"/>
                        </a:lnSpc>
                        <a:spcBef>
                          <a:spcPts val="965"/>
                        </a:spcBef>
                      </a:pPr>
                      <a:r>
                        <a:rPr sz="1400" b="1" dirty="0">
                          <a:solidFill>
                            <a:srgbClr val="FFFFFF"/>
                          </a:solidFill>
                          <a:latin typeface="微软雅黑" panose="020B0503020204020204" charset="-122"/>
                          <a:cs typeface="微软雅黑" panose="020B0503020204020204" charset="-122"/>
                        </a:rPr>
                        <a:t>伺服转速</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965"/>
                        </a:spcBef>
                      </a:pPr>
                      <a:r>
                        <a:rPr sz="1400" dirty="0">
                          <a:latin typeface="微软雅黑" panose="020B0503020204020204" charset="-122"/>
                          <a:cs typeface="微软雅黑" panose="020B0503020204020204" charset="-122"/>
                        </a:rPr>
                        <a:t>rpm</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Numb</a:t>
                      </a:r>
                      <a:endParaRPr sz="1400">
                        <a:latin typeface="微软雅黑" panose="020B0503020204020204" charset="-122"/>
                        <a:cs typeface="微软雅黑" panose="020B0503020204020204" charset="-122"/>
                      </a:endParaRPr>
                    </a:p>
                    <a:p>
                      <a:pPr marL="62230">
                        <a:lnSpc>
                          <a:spcPct val="100000"/>
                        </a:lnSpc>
                        <a:spcBef>
                          <a:spcPts val="165"/>
                        </a:spcBef>
                      </a:pPr>
                      <a:r>
                        <a:rPr sz="1400" spc="-5" dirty="0">
                          <a:latin typeface="微软雅黑" panose="020B0503020204020204" charset="-122"/>
                          <a:cs typeface="微软雅黑" panose="020B0503020204020204" charset="-122"/>
                        </a:rPr>
                        <a:t>er</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40"/>
                        </a:spcBef>
                      </a:pPr>
                      <a:r>
                        <a:rPr sz="1400" dirty="0">
                          <a:latin typeface="微软雅黑" panose="020B0503020204020204" charset="-122"/>
                          <a:cs typeface="微软雅黑" panose="020B0503020204020204" charset="-122"/>
                        </a:rPr>
                        <a:t>数据寄</a:t>
                      </a:r>
                      <a:endParaRPr sz="1400">
                        <a:latin typeface="微软雅黑" panose="020B0503020204020204" charset="-122"/>
                        <a:cs typeface="微软雅黑" panose="020B0503020204020204" charset="-122"/>
                      </a:endParaRPr>
                    </a:p>
                    <a:p>
                      <a:pPr marL="62230">
                        <a:lnSpc>
                          <a:spcPct val="100000"/>
                        </a:lnSpc>
                        <a:spcBef>
                          <a:spcPts val="165"/>
                        </a:spcBef>
                      </a:pPr>
                      <a:r>
                        <a:rPr sz="1400" dirty="0">
                          <a:latin typeface="微软雅黑" panose="020B0503020204020204" charset="-122"/>
                          <a:cs typeface="微软雅黑" panose="020B0503020204020204" charset="-122"/>
                        </a:rPr>
                        <a:t>存器</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40"/>
                        </a:spcBef>
                      </a:pPr>
                      <a:r>
                        <a:rPr sz="1400" dirty="0">
                          <a:latin typeface="微软雅黑" panose="020B0503020204020204" charset="-122"/>
                          <a:cs typeface="微软雅黑" panose="020B0503020204020204" charset="-122"/>
                        </a:rPr>
                        <a:t>DB100</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7.16</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4</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随机</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965"/>
                        </a:spcBef>
                      </a:pPr>
                      <a:r>
                        <a:rPr sz="1400" dirty="0">
                          <a:latin typeface="微软雅黑" panose="020B0503020204020204" charset="-122"/>
                          <a:cs typeface="微软雅黑" panose="020B0503020204020204" charset="-122"/>
                        </a:rPr>
                        <a:t>5S</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96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96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40"/>
                        </a:spcBef>
                      </a:pPr>
                      <a:r>
                        <a:rPr sz="1400" dirty="0">
                          <a:latin typeface="微软雅黑" panose="020B0503020204020204" charset="-122"/>
                          <a:cs typeface="微软雅黑" panose="020B0503020204020204" charset="-122"/>
                        </a:rPr>
                        <a:t>300</a:t>
                      </a:r>
                      <a:endParaRPr sz="1400">
                        <a:latin typeface="微软雅黑" panose="020B0503020204020204" charset="-122"/>
                        <a:cs typeface="微软雅黑" panose="020B0503020204020204" charset="-122"/>
                      </a:endParaRPr>
                    </a:p>
                    <a:p>
                      <a:pPr marL="63500">
                        <a:lnSpc>
                          <a:spcPct val="100000"/>
                        </a:lnSpc>
                        <a:spcBef>
                          <a:spcPts val="16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130810" algn="r">
                        <a:lnSpc>
                          <a:spcPct val="100000"/>
                        </a:lnSpc>
                        <a:spcBef>
                          <a:spcPts val="96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225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5010403" y="5248909"/>
            <a:ext cx="184658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表3-5-1</a:t>
            </a:r>
            <a:r>
              <a:rPr sz="1400" spc="31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机床点表模板</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4449317" y="898652"/>
            <a:ext cx="329311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90"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创建机床硬件设备</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2709672" y="2424176"/>
          <a:ext cx="6808215" cy="2585083"/>
        </p:xfrm>
        <a:graphic>
          <a:graphicData uri="http://schemas.openxmlformats.org/drawingml/2006/table">
            <a:tbl>
              <a:tblPr firstRow="1" bandRow="1">
                <a:tableStyleId>{2D5ABB26-0587-4C30-8999-92F81FD0307C}</a:tableStyleId>
              </a:tblPr>
              <a:tblGrid>
                <a:gridCol w="2265044"/>
                <a:gridCol w="4543171"/>
              </a:tblGrid>
              <a:tr h="517016">
                <a:tc>
                  <a:txBody>
                    <a:bodyPr/>
                    <a:lstStyle/>
                    <a:p>
                      <a:pPr algn="ctr">
                        <a:lnSpc>
                          <a:spcPct val="100000"/>
                        </a:lnSpc>
                        <a:spcBef>
                          <a:spcPts val="920"/>
                        </a:spcBef>
                      </a:pPr>
                      <a:r>
                        <a:rPr sz="1600" b="1" dirty="0">
                          <a:solidFill>
                            <a:srgbClr val="FFFFFF"/>
                          </a:solidFill>
                          <a:latin typeface="微软雅黑" panose="020B0503020204020204" charset="-122"/>
                          <a:cs typeface="微软雅黑" panose="020B0503020204020204" charset="-122"/>
                        </a:rPr>
                        <a:t>采集点名称</a:t>
                      </a:r>
                      <a:endParaRPr sz="1600">
                        <a:latin typeface="微软雅黑" panose="020B0503020204020204" charset="-122"/>
                        <a:cs typeface="微软雅黑" panose="020B0503020204020204" charset="-122"/>
                      </a:endParaRPr>
                    </a:p>
                  </a:txBody>
                  <a:tcPr marL="0" marR="0" marT="1168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920"/>
                        </a:spcBef>
                      </a:pPr>
                      <a:r>
                        <a:rPr sz="1600" b="1" dirty="0">
                          <a:solidFill>
                            <a:srgbClr val="FFFFFF"/>
                          </a:solidFill>
                          <a:latin typeface="微软雅黑" panose="020B0503020204020204" charset="-122"/>
                          <a:cs typeface="微软雅黑" panose="020B0503020204020204" charset="-122"/>
                        </a:rPr>
                        <a:t>映射变量</a:t>
                      </a:r>
                      <a:endParaRPr sz="1600">
                        <a:latin typeface="微软雅黑" panose="020B0503020204020204" charset="-122"/>
                        <a:cs typeface="微软雅黑" panose="020B0503020204020204" charset="-122"/>
                      </a:endParaRPr>
                    </a:p>
                  </a:txBody>
                  <a:tcPr marL="0" marR="0" marT="1168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517017">
                <a:tc>
                  <a:txBody>
                    <a:bodyPr/>
                    <a:lstStyle/>
                    <a:p>
                      <a:pPr marL="635" algn="ctr">
                        <a:lnSpc>
                          <a:spcPct val="100000"/>
                        </a:lnSpc>
                        <a:spcBef>
                          <a:spcPts val="815"/>
                        </a:spcBef>
                      </a:pPr>
                      <a:r>
                        <a:rPr sz="1600" b="1" dirty="0">
                          <a:solidFill>
                            <a:srgbClr val="FFFFFF"/>
                          </a:solidFill>
                          <a:latin typeface="微软雅黑" panose="020B0503020204020204" charset="-122"/>
                          <a:cs typeface="微软雅黑" panose="020B0503020204020204" charset="-122"/>
                        </a:rPr>
                        <a:t>进给设定速度</a:t>
                      </a:r>
                      <a:endParaRPr sz="1600">
                        <a:latin typeface="微软雅黑" panose="020B0503020204020204" charset="-122"/>
                        <a:cs typeface="微软雅黑" panose="020B0503020204020204" charset="-122"/>
                      </a:endParaRPr>
                    </a:p>
                  </a:txBody>
                  <a:tcPr marL="0" marR="0" marT="1035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815"/>
                        </a:spcBef>
                      </a:pPr>
                      <a:r>
                        <a:rPr sz="1600" spc="-5" dirty="0">
                          <a:latin typeface="微软雅黑" panose="020B0503020204020204" charset="-122"/>
                          <a:cs typeface="微软雅黑" panose="020B0503020204020204" charset="-122"/>
                        </a:rPr>
                        <a:t>FeedSetSpeed</a:t>
                      </a:r>
                      <a:endParaRPr sz="1600">
                        <a:latin typeface="微软雅黑" panose="020B0503020204020204" charset="-122"/>
                        <a:cs typeface="微软雅黑" panose="020B0503020204020204" charset="-122"/>
                      </a:endParaRPr>
                    </a:p>
                  </a:txBody>
                  <a:tcPr marL="0" marR="0" marT="1035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517016">
                <a:tc>
                  <a:txBody>
                    <a:bodyPr/>
                    <a:lstStyle/>
                    <a:p>
                      <a:pPr marL="635" algn="ctr">
                        <a:lnSpc>
                          <a:spcPct val="100000"/>
                        </a:lnSpc>
                        <a:spcBef>
                          <a:spcPts val="920"/>
                        </a:spcBef>
                      </a:pPr>
                      <a:r>
                        <a:rPr sz="1600" b="1" dirty="0">
                          <a:solidFill>
                            <a:srgbClr val="FFFFFF"/>
                          </a:solidFill>
                          <a:latin typeface="微软雅黑" panose="020B0503020204020204" charset="-122"/>
                          <a:cs typeface="微软雅黑" panose="020B0503020204020204" charset="-122"/>
                        </a:rPr>
                        <a:t>切削设定速度</a:t>
                      </a:r>
                      <a:endParaRPr sz="1600">
                        <a:latin typeface="微软雅黑" panose="020B0503020204020204" charset="-122"/>
                        <a:cs typeface="微软雅黑" panose="020B0503020204020204" charset="-122"/>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1270" algn="ctr">
                        <a:lnSpc>
                          <a:spcPct val="100000"/>
                        </a:lnSpc>
                        <a:spcBef>
                          <a:spcPts val="920"/>
                        </a:spcBef>
                      </a:pPr>
                      <a:r>
                        <a:rPr sz="1600" spc="-5" dirty="0">
                          <a:latin typeface="微软雅黑" panose="020B0503020204020204" charset="-122"/>
                          <a:cs typeface="微软雅黑" panose="020B0503020204020204" charset="-122"/>
                        </a:rPr>
                        <a:t>CuttingSetSpeed</a:t>
                      </a:r>
                      <a:endParaRPr sz="1600">
                        <a:latin typeface="微软雅黑" panose="020B0503020204020204" charset="-122"/>
                        <a:cs typeface="微软雅黑" panose="020B0503020204020204" charset="-122"/>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517017">
                <a:tc>
                  <a:txBody>
                    <a:bodyPr/>
                    <a:lstStyle/>
                    <a:p>
                      <a:pPr marL="635" algn="ctr">
                        <a:lnSpc>
                          <a:spcPct val="100000"/>
                        </a:lnSpc>
                        <a:spcBef>
                          <a:spcPts val="920"/>
                        </a:spcBef>
                      </a:pPr>
                      <a:r>
                        <a:rPr sz="1600" b="1" dirty="0">
                          <a:solidFill>
                            <a:srgbClr val="FFFFFF"/>
                          </a:solidFill>
                          <a:latin typeface="微软雅黑" panose="020B0503020204020204" charset="-122"/>
                          <a:cs typeface="微软雅黑" panose="020B0503020204020204" charset="-122"/>
                        </a:rPr>
                        <a:t>伺服负载</a:t>
                      </a:r>
                      <a:endParaRPr sz="1600">
                        <a:latin typeface="微软雅黑" panose="020B0503020204020204" charset="-122"/>
                        <a:cs typeface="微软雅黑" panose="020B0503020204020204" charset="-122"/>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1270" algn="ctr">
                        <a:lnSpc>
                          <a:spcPct val="100000"/>
                        </a:lnSpc>
                        <a:spcBef>
                          <a:spcPts val="920"/>
                        </a:spcBef>
                      </a:pPr>
                      <a:r>
                        <a:rPr sz="1600" dirty="0">
                          <a:latin typeface="微软雅黑" panose="020B0503020204020204" charset="-122"/>
                          <a:cs typeface="微软雅黑" panose="020B0503020204020204" charset="-122"/>
                        </a:rPr>
                        <a:t>ServoLoad</a:t>
                      </a:r>
                      <a:endParaRPr sz="1600">
                        <a:latin typeface="微软雅黑" panose="020B0503020204020204" charset="-122"/>
                        <a:cs typeface="微软雅黑" panose="020B0503020204020204" charset="-122"/>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517017">
                <a:tc>
                  <a:txBody>
                    <a:bodyPr/>
                    <a:lstStyle/>
                    <a:p>
                      <a:pPr marL="635" algn="ctr">
                        <a:lnSpc>
                          <a:spcPct val="100000"/>
                        </a:lnSpc>
                        <a:spcBef>
                          <a:spcPts val="920"/>
                        </a:spcBef>
                      </a:pPr>
                      <a:r>
                        <a:rPr sz="1600" b="1" dirty="0">
                          <a:solidFill>
                            <a:srgbClr val="FFFFFF"/>
                          </a:solidFill>
                          <a:latin typeface="微软雅黑" panose="020B0503020204020204" charset="-122"/>
                          <a:cs typeface="微软雅黑" panose="020B0503020204020204" charset="-122"/>
                        </a:rPr>
                        <a:t>伺服转速</a:t>
                      </a:r>
                      <a:endParaRPr sz="1600">
                        <a:latin typeface="微软雅黑" panose="020B0503020204020204" charset="-122"/>
                        <a:cs typeface="微软雅黑" panose="020B0503020204020204" charset="-122"/>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920"/>
                        </a:spcBef>
                      </a:pPr>
                      <a:r>
                        <a:rPr sz="1600" dirty="0">
                          <a:latin typeface="微软雅黑" panose="020B0503020204020204" charset="-122"/>
                          <a:cs typeface="微软雅黑" panose="020B0503020204020204" charset="-122"/>
                        </a:rPr>
                        <a:t>ServoSpeed</a:t>
                      </a:r>
                      <a:endParaRPr sz="1600">
                        <a:latin typeface="微软雅黑" panose="020B0503020204020204" charset="-122"/>
                        <a:cs typeface="微软雅黑" panose="020B0503020204020204" charset="-122"/>
                      </a:endParaRPr>
                    </a:p>
                  </a:txBody>
                  <a:tcPr marL="0" marR="0" marT="11683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4779645" y="5149215"/>
            <a:ext cx="220218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表3-5-2</a:t>
            </a:r>
            <a:r>
              <a:rPr sz="1400" spc="32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机床点表映射模板</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创建机床及其网关的物模型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69847" y="1667255"/>
            <a:ext cx="701802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1）在“工业数字孪生建模”基于模板创建机床网关物模型，并发布。</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293876" y="2508504"/>
            <a:ext cx="3749040" cy="27797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289303" y="2503932"/>
            <a:ext cx="3758565" cy="2788920"/>
          </a:xfrm>
          <a:custGeom>
            <a:avLst/>
            <a:gdLst/>
            <a:ahLst/>
            <a:cxnLst/>
            <a:rect l="l" t="t" r="r" b="b"/>
            <a:pathLst>
              <a:path w="3758565" h="2788920">
                <a:moveTo>
                  <a:pt x="0" y="2788919"/>
                </a:moveTo>
                <a:lnTo>
                  <a:pt x="3758184" y="2788919"/>
                </a:lnTo>
                <a:lnTo>
                  <a:pt x="3758184" y="0"/>
                </a:lnTo>
                <a:lnTo>
                  <a:pt x="0" y="0"/>
                </a:lnTo>
                <a:lnTo>
                  <a:pt x="0" y="2788919"/>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5559552" y="2430780"/>
            <a:ext cx="5541263" cy="29337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554979" y="2426207"/>
            <a:ext cx="5550535" cy="2943225"/>
          </a:xfrm>
          <a:custGeom>
            <a:avLst/>
            <a:gdLst/>
            <a:ahLst/>
            <a:cxnLst/>
            <a:rect l="l" t="t" r="r" b="b"/>
            <a:pathLst>
              <a:path w="5550534" h="2943225">
                <a:moveTo>
                  <a:pt x="0" y="2942843"/>
                </a:moveTo>
                <a:lnTo>
                  <a:pt x="5550408" y="2942843"/>
                </a:lnTo>
                <a:lnTo>
                  <a:pt x="5550408" y="0"/>
                </a:lnTo>
                <a:lnTo>
                  <a:pt x="0" y="0"/>
                </a:lnTo>
                <a:lnTo>
                  <a:pt x="0" y="2942843"/>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创建机床及其网关的物模型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98194" y="1378330"/>
            <a:ext cx="9835515" cy="850265"/>
          </a:xfrm>
          <a:prstGeom prst="rect">
            <a:avLst/>
          </a:prstGeom>
        </p:spPr>
        <p:txBody>
          <a:bodyPr vert="horz" wrap="square" lIns="0" tIns="0" rIns="0" bIns="0" rtlCol="0">
            <a:spAutoFit/>
          </a:bodyPr>
          <a:lstStyle/>
          <a:p>
            <a:pPr marL="12700" marR="5080">
              <a:lnSpc>
                <a:spcPct val="150000"/>
              </a:lnSpc>
            </a:pP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）在平台中创建机床物模型，基于表</a:t>
            </a:r>
            <a:r>
              <a:rPr dirty="0">
                <a:solidFill>
                  <a:prstClr val="black"/>
                </a:solidFill>
                <a:cs typeface="Calibri" panose="020F0502020204030204"/>
              </a:rPr>
              <a:t>3-5-3</a:t>
            </a:r>
            <a:r>
              <a:rPr dirty="0">
                <a:solidFill>
                  <a:prstClr val="black"/>
                </a:solidFill>
                <a:latin typeface="微软雅黑" panose="020B0503020204020204" charset="-122"/>
                <a:cs typeface="微软雅黑" panose="020B0503020204020204" charset="-122"/>
              </a:rPr>
              <a:t>机床原生属性模板、</a:t>
            </a:r>
            <a:r>
              <a:rPr spc="-25" dirty="0">
                <a:solidFill>
                  <a:prstClr val="black"/>
                </a:solidFill>
                <a:latin typeface="微软雅黑" panose="020B0503020204020204" charset="-122"/>
                <a:cs typeface="微软雅黑" panose="020B0503020204020204" charset="-122"/>
              </a:rPr>
              <a:t>表</a:t>
            </a:r>
            <a:r>
              <a:rPr dirty="0">
                <a:solidFill>
                  <a:prstClr val="black"/>
                </a:solidFill>
                <a:cs typeface="Calibri" panose="020F0502020204030204"/>
              </a:rPr>
              <a:t>3-5-4</a:t>
            </a:r>
            <a:r>
              <a:rPr dirty="0">
                <a:solidFill>
                  <a:prstClr val="black"/>
                </a:solidFill>
                <a:latin typeface="微软雅黑" panose="020B0503020204020204" charset="-122"/>
                <a:cs typeface="微软雅黑" panose="020B0503020204020204" charset="-122"/>
              </a:rPr>
              <a:t>机床报警模板、表</a:t>
            </a:r>
            <a:r>
              <a:rPr dirty="0">
                <a:solidFill>
                  <a:prstClr val="black"/>
                </a:solidFill>
                <a:cs typeface="Calibri" panose="020F0502020204030204"/>
              </a:rPr>
              <a:t>3-5-5</a:t>
            </a:r>
            <a:r>
              <a:rPr dirty="0">
                <a:solidFill>
                  <a:prstClr val="black"/>
                </a:solidFill>
                <a:latin typeface="微软雅黑" panose="020B0503020204020204" charset="-122"/>
                <a:cs typeface="微软雅黑" panose="020B0503020204020204" charset="-122"/>
              </a:rPr>
              <a:t>机床 指令模板完成物模型的属性、报警、指令的配置，并发布。</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845819" y="2801111"/>
            <a:ext cx="6630923" cy="31562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841247" y="2796539"/>
            <a:ext cx="6640195" cy="3165475"/>
          </a:xfrm>
          <a:custGeom>
            <a:avLst/>
            <a:gdLst/>
            <a:ahLst/>
            <a:cxnLst/>
            <a:rect l="l" t="t" r="r" b="b"/>
            <a:pathLst>
              <a:path w="6640195" h="3165475">
                <a:moveTo>
                  <a:pt x="0" y="3165348"/>
                </a:moveTo>
                <a:lnTo>
                  <a:pt x="6640068" y="3165348"/>
                </a:lnTo>
                <a:lnTo>
                  <a:pt x="6640068" y="0"/>
                </a:lnTo>
                <a:lnTo>
                  <a:pt x="0" y="0"/>
                </a:lnTo>
                <a:lnTo>
                  <a:pt x="0" y="3165348"/>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7694676" y="3127248"/>
            <a:ext cx="3913632" cy="250393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7690104" y="3122676"/>
            <a:ext cx="3923029" cy="2513330"/>
          </a:xfrm>
          <a:custGeom>
            <a:avLst/>
            <a:gdLst/>
            <a:ahLst/>
            <a:cxnLst/>
            <a:rect l="l" t="t" r="r" b="b"/>
            <a:pathLst>
              <a:path w="3923029" h="2513329">
                <a:moveTo>
                  <a:pt x="0" y="2513076"/>
                </a:moveTo>
                <a:lnTo>
                  <a:pt x="3922776" y="2513076"/>
                </a:lnTo>
                <a:lnTo>
                  <a:pt x="3922776" y="0"/>
                </a:lnTo>
                <a:lnTo>
                  <a:pt x="0" y="0"/>
                </a:lnTo>
                <a:lnTo>
                  <a:pt x="0" y="2513076"/>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创建机床及其网关的物模型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98194" y="1378330"/>
            <a:ext cx="9835515" cy="850265"/>
          </a:xfrm>
          <a:prstGeom prst="rect">
            <a:avLst/>
          </a:prstGeom>
        </p:spPr>
        <p:txBody>
          <a:bodyPr vert="horz" wrap="square" lIns="0" tIns="0" rIns="0" bIns="0" rtlCol="0">
            <a:spAutoFit/>
          </a:bodyPr>
          <a:lstStyle/>
          <a:p>
            <a:pPr marL="12700" marR="5080">
              <a:lnSpc>
                <a:spcPct val="150000"/>
              </a:lnSpc>
            </a:pP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）在平台中创建机床物模型，基于表</a:t>
            </a:r>
            <a:r>
              <a:rPr dirty="0">
                <a:solidFill>
                  <a:prstClr val="black"/>
                </a:solidFill>
                <a:cs typeface="Calibri" panose="020F0502020204030204"/>
              </a:rPr>
              <a:t>3-5-3</a:t>
            </a:r>
            <a:r>
              <a:rPr dirty="0">
                <a:solidFill>
                  <a:prstClr val="black"/>
                </a:solidFill>
                <a:latin typeface="微软雅黑" panose="020B0503020204020204" charset="-122"/>
                <a:cs typeface="微软雅黑" panose="020B0503020204020204" charset="-122"/>
              </a:rPr>
              <a:t>机床原生属性模板、</a:t>
            </a:r>
            <a:r>
              <a:rPr spc="-25" dirty="0">
                <a:solidFill>
                  <a:prstClr val="black"/>
                </a:solidFill>
                <a:latin typeface="微软雅黑" panose="020B0503020204020204" charset="-122"/>
                <a:cs typeface="微软雅黑" panose="020B0503020204020204" charset="-122"/>
              </a:rPr>
              <a:t>表</a:t>
            </a:r>
            <a:r>
              <a:rPr dirty="0">
                <a:solidFill>
                  <a:prstClr val="black"/>
                </a:solidFill>
                <a:cs typeface="Calibri" panose="020F0502020204030204"/>
              </a:rPr>
              <a:t>3-5-4</a:t>
            </a:r>
            <a:r>
              <a:rPr dirty="0">
                <a:solidFill>
                  <a:prstClr val="black"/>
                </a:solidFill>
                <a:latin typeface="微软雅黑" panose="020B0503020204020204" charset="-122"/>
                <a:cs typeface="微软雅黑" panose="020B0503020204020204" charset="-122"/>
              </a:rPr>
              <a:t>机床报警模板、表</a:t>
            </a:r>
            <a:r>
              <a:rPr dirty="0">
                <a:solidFill>
                  <a:prstClr val="black"/>
                </a:solidFill>
                <a:cs typeface="Calibri" panose="020F0502020204030204"/>
              </a:rPr>
              <a:t>3-5-5</a:t>
            </a:r>
            <a:r>
              <a:rPr dirty="0">
                <a:solidFill>
                  <a:prstClr val="black"/>
                </a:solidFill>
                <a:latin typeface="微软雅黑" panose="020B0503020204020204" charset="-122"/>
                <a:cs typeface="微软雅黑" panose="020B0503020204020204" charset="-122"/>
              </a:rPr>
              <a:t>机床 指令模板完成物模型的属性、报警、指令的配置，并发布。</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219200" y="2546604"/>
            <a:ext cx="3755135" cy="312115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214627" y="2542032"/>
            <a:ext cx="3764279" cy="3130550"/>
          </a:xfrm>
          <a:custGeom>
            <a:avLst/>
            <a:gdLst/>
            <a:ahLst/>
            <a:cxnLst/>
            <a:rect l="l" t="t" r="r" b="b"/>
            <a:pathLst>
              <a:path w="3764279" h="3130550">
                <a:moveTo>
                  <a:pt x="0" y="3130295"/>
                </a:moveTo>
                <a:lnTo>
                  <a:pt x="3764279" y="3130295"/>
                </a:lnTo>
                <a:lnTo>
                  <a:pt x="3764279" y="0"/>
                </a:lnTo>
                <a:lnTo>
                  <a:pt x="0" y="0"/>
                </a:lnTo>
                <a:lnTo>
                  <a:pt x="0" y="3130295"/>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5189220" y="2546604"/>
            <a:ext cx="3503675" cy="121615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184647" y="2542032"/>
            <a:ext cx="3512820" cy="1225550"/>
          </a:xfrm>
          <a:custGeom>
            <a:avLst/>
            <a:gdLst/>
            <a:ahLst/>
            <a:cxnLst/>
            <a:rect l="l" t="t" r="r" b="b"/>
            <a:pathLst>
              <a:path w="3512820" h="1225550">
                <a:moveTo>
                  <a:pt x="0" y="1225296"/>
                </a:moveTo>
                <a:lnTo>
                  <a:pt x="3512820" y="1225296"/>
                </a:lnTo>
                <a:lnTo>
                  <a:pt x="3512820" y="0"/>
                </a:lnTo>
                <a:lnTo>
                  <a:pt x="0" y="0"/>
                </a:lnTo>
                <a:lnTo>
                  <a:pt x="0" y="1225296"/>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p:nvPr/>
        </p:nvSpPr>
        <p:spPr>
          <a:xfrm>
            <a:off x="5772911" y="3663696"/>
            <a:ext cx="3503675" cy="138379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5768340" y="3659123"/>
            <a:ext cx="3512820" cy="1393190"/>
          </a:xfrm>
          <a:custGeom>
            <a:avLst/>
            <a:gdLst/>
            <a:ahLst/>
            <a:cxnLst/>
            <a:rect l="l" t="t" r="r" b="b"/>
            <a:pathLst>
              <a:path w="3512820" h="1393189">
                <a:moveTo>
                  <a:pt x="0" y="1392936"/>
                </a:moveTo>
                <a:lnTo>
                  <a:pt x="3512819" y="1392936"/>
                </a:lnTo>
                <a:lnTo>
                  <a:pt x="3512819" y="0"/>
                </a:lnTo>
                <a:lnTo>
                  <a:pt x="0" y="0"/>
                </a:lnTo>
                <a:lnTo>
                  <a:pt x="0" y="1392936"/>
                </a:lnTo>
                <a:close/>
              </a:path>
            </a:pathLst>
          </a:custGeom>
          <a:ln w="9144">
            <a:solidFill>
              <a:srgbClr val="00AF50"/>
            </a:solidFill>
          </a:ln>
        </p:spPr>
        <p:txBody>
          <a:bodyPr wrap="square" lIns="0" tIns="0" rIns="0" bIns="0" rtlCol="0"/>
          <a:lstStyle/>
          <a:p>
            <a:endParaRPr>
              <a:solidFill>
                <a:prstClr val="black"/>
              </a:solidFill>
            </a:endParaRPr>
          </a:p>
        </p:txBody>
      </p:sp>
      <p:sp>
        <p:nvSpPr>
          <p:cNvPr id="13" name="object 13"/>
          <p:cNvSpPr/>
          <p:nvPr/>
        </p:nvSpPr>
        <p:spPr>
          <a:xfrm>
            <a:off x="7153656" y="4908803"/>
            <a:ext cx="3078479" cy="135940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7149083" y="4904232"/>
            <a:ext cx="3088005" cy="1369060"/>
          </a:xfrm>
          <a:custGeom>
            <a:avLst/>
            <a:gdLst/>
            <a:ahLst/>
            <a:cxnLst/>
            <a:rect l="l" t="t" r="r" b="b"/>
            <a:pathLst>
              <a:path w="3088004" h="1369060">
                <a:moveTo>
                  <a:pt x="0" y="1368552"/>
                </a:moveTo>
                <a:lnTo>
                  <a:pt x="3087624" y="1368552"/>
                </a:lnTo>
                <a:lnTo>
                  <a:pt x="3087624" y="0"/>
                </a:lnTo>
                <a:lnTo>
                  <a:pt x="0" y="0"/>
                </a:lnTo>
                <a:lnTo>
                  <a:pt x="0" y="1368552"/>
                </a:lnTo>
                <a:close/>
              </a:path>
            </a:pathLst>
          </a:custGeom>
          <a:ln w="9144">
            <a:solidFill>
              <a:srgbClr val="00AF50"/>
            </a:solidFill>
          </a:ln>
        </p:spPr>
        <p:txBody>
          <a:bodyPr wrap="square" lIns="0" tIns="0" rIns="0" bIns="0" rtlCol="0"/>
          <a:lstStyle/>
          <a:p>
            <a:endParaRPr>
              <a:solidFill>
                <a:prstClr val="black"/>
              </a:solidFill>
            </a:endParaRP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71288" y="3022092"/>
            <a:ext cx="5983223" cy="3363467"/>
          </a:xfrm>
          <a:prstGeom prst="rect">
            <a:avLst/>
          </a:prstGeom>
          <a:blipFill>
            <a:blip r:embed="rId1" cstate="print"/>
            <a:stretch>
              <a:fillRect/>
            </a:stretch>
          </a:blipFill>
        </p:spPr>
        <p:txBody>
          <a:bodyPr wrap="square" lIns="0" tIns="0" rIns="0" bIns="0" rtlCol="0"/>
          <a:lstStyle/>
          <a:p/>
        </p:txBody>
      </p:sp>
      <p:sp>
        <p:nvSpPr>
          <p:cNvPr id="3" name="object 3"/>
          <p:cNvSpPr txBox="1">
            <a:spLocks noGrp="1"/>
          </p:cNvSpPr>
          <p:nvPr>
            <p:ph type="title"/>
          </p:nvPr>
        </p:nvSpPr>
        <p:spPr>
          <a:xfrm>
            <a:off x="2950210" y="975360"/>
            <a:ext cx="6770370" cy="492125"/>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-（4）</a:t>
            </a:r>
            <a:r>
              <a:rPr spc="-15" dirty="0"/>
              <a:t>智</a:t>
            </a:r>
            <a:r>
              <a:rPr dirty="0"/>
              <a:t>能服务</a:t>
            </a:r>
            <a:endParaRPr sz="32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
        <p:nvSpPr>
          <p:cNvPr id="4" name="object 4"/>
          <p:cNvSpPr txBox="1"/>
          <p:nvPr/>
        </p:nvSpPr>
        <p:spPr>
          <a:xfrm>
            <a:off x="1239011" y="1670304"/>
            <a:ext cx="9715500" cy="1161415"/>
          </a:xfrm>
          <a:prstGeom prst="rect">
            <a:avLst/>
          </a:prstGeom>
          <a:solidFill>
            <a:srgbClr val="ECECEC"/>
          </a:solidFill>
        </p:spPr>
        <p:txBody>
          <a:bodyPr vert="horz" wrap="square" lIns="0" tIns="27305" rIns="0" bIns="0" rtlCol="0">
            <a:spAutoFit/>
          </a:bodyPr>
          <a:lstStyle/>
          <a:p>
            <a:pPr marL="90805" marR="81280" indent="458470" algn="just">
              <a:lnSpc>
                <a:spcPts val="2880"/>
              </a:lnSpc>
              <a:spcBef>
                <a:spcPts val="215"/>
              </a:spcBef>
            </a:pPr>
            <a:r>
              <a:rPr sz="1600" spc="30" dirty="0">
                <a:latin typeface="微软雅黑" panose="020B0503020204020204" charset="-122"/>
                <a:cs typeface="微软雅黑" panose="020B0503020204020204" charset="-122"/>
              </a:rPr>
              <a:t>随</a:t>
            </a:r>
            <a:r>
              <a:rPr sz="1600" spc="15" dirty="0">
                <a:latin typeface="微软雅黑" panose="020B0503020204020204" charset="-122"/>
                <a:cs typeface="微软雅黑" panose="020B0503020204020204" charset="-122"/>
              </a:rPr>
              <a:t>着物</a:t>
            </a:r>
            <a:r>
              <a:rPr sz="1600" spc="30" dirty="0">
                <a:latin typeface="微软雅黑" panose="020B0503020204020204" charset="-122"/>
                <a:cs typeface="微软雅黑" panose="020B0503020204020204" charset="-122"/>
              </a:rPr>
              <a:t>联网</a:t>
            </a:r>
            <a:r>
              <a:rPr sz="1600" spc="15" dirty="0">
                <a:latin typeface="微软雅黑" panose="020B0503020204020204" charset="-122"/>
                <a:cs typeface="微软雅黑" panose="020B0503020204020204" charset="-122"/>
              </a:rPr>
              <a:t>技术的</a:t>
            </a:r>
            <a:r>
              <a:rPr sz="1600" spc="30" dirty="0">
                <a:latin typeface="微软雅黑" panose="020B0503020204020204" charset="-122"/>
                <a:cs typeface="微软雅黑" panose="020B0503020204020204" charset="-122"/>
              </a:rPr>
              <a:t>成</a:t>
            </a:r>
            <a:r>
              <a:rPr sz="1600" spc="15" dirty="0">
                <a:latin typeface="微软雅黑" panose="020B0503020204020204" charset="-122"/>
                <a:cs typeface="微软雅黑" panose="020B0503020204020204" charset="-122"/>
              </a:rPr>
              <a:t>熟和</a:t>
            </a:r>
            <a:r>
              <a:rPr sz="1600" spc="30" dirty="0">
                <a:latin typeface="微软雅黑" panose="020B0503020204020204" charset="-122"/>
                <a:cs typeface="微软雅黑" panose="020B0503020204020204" charset="-122"/>
              </a:rPr>
              <a:t>传</a:t>
            </a:r>
            <a:r>
              <a:rPr sz="1600" spc="15" dirty="0">
                <a:latin typeface="微软雅黑" panose="020B0503020204020204" charset="-122"/>
                <a:cs typeface="微软雅黑" panose="020B0503020204020204" charset="-122"/>
              </a:rPr>
              <a:t>感器成</a:t>
            </a:r>
            <a:r>
              <a:rPr sz="1600" spc="30" dirty="0">
                <a:latin typeface="微软雅黑" panose="020B0503020204020204" charset="-122"/>
                <a:cs typeface="微软雅黑" panose="020B0503020204020204" charset="-122"/>
              </a:rPr>
              <a:t>本</a:t>
            </a:r>
            <a:r>
              <a:rPr sz="1600" spc="15" dirty="0">
                <a:latin typeface="微软雅黑" panose="020B0503020204020204" charset="-122"/>
                <a:cs typeface="微软雅黑" panose="020B0503020204020204" charset="-122"/>
              </a:rPr>
              <a:t>的下</a:t>
            </a:r>
            <a:r>
              <a:rPr sz="1600" spc="60" dirty="0">
                <a:latin typeface="微软雅黑" panose="020B0503020204020204" charset="-122"/>
                <a:cs typeface="微软雅黑" panose="020B0503020204020204" charset="-122"/>
              </a:rPr>
              <a:t>降</a:t>
            </a:r>
            <a:r>
              <a:rPr sz="1600" spc="15" dirty="0">
                <a:latin typeface="微软雅黑" panose="020B0503020204020204" charset="-122"/>
                <a:cs typeface="微软雅黑" panose="020B0503020204020204" charset="-122"/>
              </a:rPr>
              <a:t>，从大</a:t>
            </a:r>
            <a:r>
              <a:rPr sz="1600" spc="30" dirty="0">
                <a:latin typeface="微软雅黑" panose="020B0503020204020204" charset="-122"/>
                <a:cs typeface="微软雅黑" panose="020B0503020204020204" charset="-122"/>
              </a:rPr>
              <a:t>型</a:t>
            </a:r>
            <a:r>
              <a:rPr sz="1600" spc="15" dirty="0">
                <a:latin typeface="微软雅黑" panose="020B0503020204020204" charset="-122"/>
                <a:cs typeface="微软雅黑" panose="020B0503020204020204" charset="-122"/>
              </a:rPr>
              <a:t>装备</a:t>
            </a:r>
            <a:r>
              <a:rPr sz="1600" spc="30" dirty="0">
                <a:latin typeface="微软雅黑" panose="020B0503020204020204" charset="-122"/>
                <a:cs typeface="微软雅黑" panose="020B0503020204020204" charset="-122"/>
              </a:rPr>
              <a:t>到</a:t>
            </a:r>
            <a:r>
              <a:rPr sz="1600" spc="15" dirty="0">
                <a:latin typeface="微软雅黑" panose="020B0503020204020204" charset="-122"/>
                <a:cs typeface="微软雅黑" panose="020B0503020204020204" charset="-122"/>
              </a:rPr>
              <a:t>消费级</a:t>
            </a:r>
            <a:r>
              <a:rPr sz="1600" spc="30" dirty="0">
                <a:latin typeface="微软雅黑" panose="020B0503020204020204" charset="-122"/>
                <a:cs typeface="微软雅黑" panose="020B0503020204020204" charset="-122"/>
              </a:rPr>
              <a:t>的</a:t>
            </a:r>
            <a:r>
              <a:rPr sz="1600" spc="15" dirty="0">
                <a:latin typeface="微软雅黑" panose="020B0503020204020204" charset="-122"/>
                <a:cs typeface="微软雅黑" panose="020B0503020204020204" charset="-122"/>
              </a:rPr>
              <a:t>很多</a:t>
            </a:r>
            <a:r>
              <a:rPr sz="1600" spc="30" dirty="0">
                <a:latin typeface="微软雅黑" panose="020B0503020204020204" charset="-122"/>
                <a:cs typeface="微软雅黑" panose="020B0503020204020204" charset="-122"/>
              </a:rPr>
              <a:t>工</a:t>
            </a:r>
            <a:r>
              <a:rPr sz="1600" spc="15" dirty="0">
                <a:latin typeface="微软雅黑" panose="020B0503020204020204" charset="-122"/>
                <a:cs typeface="微软雅黑" panose="020B0503020204020204" charset="-122"/>
              </a:rPr>
              <a:t>业产</a:t>
            </a:r>
            <a:r>
              <a:rPr sz="1600" spc="45" dirty="0">
                <a:latin typeface="微软雅黑" panose="020B0503020204020204" charset="-122"/>
                <a:cs typeface="微软雅黑" panose="020B0503020204020204" charset="-122"/>
              </a:rPr>
              <a:t>品</a:t>
            </a:r>
            <a:r>
              <a:rPr sz="1600" spc="15" dirty="0">
                <a:latin typeface="微软雅黑" panose="020B0503020204020204" charset="-122"/>
                <a:cs typeface="微软雅黑" panose="020B0503020204020204" charset="-122"/>
              </a:rPr>
              <a:t>，</a:t>
            </a:r>
            <a:r>
              <a:rPr sz="1600" spc="30" dirty="0">
                <a:latin typeface="微软雅黑" panose="020B0503020204020204" charset="-122"/>
                <a:cs typeface="微软雅黑" panose="020B0503020204020204" charset="-122"/>
              </a:rPr>
              <a:t>都</a:t>
            </a:r>
            <a:r>
              <a:rPr sz="1600" spc="15" dirty="0">
                <a:latin typeface="微软雅黑" panose="020B0503020204020204" charset="-122"/>
                <a:cs typeface="微软雅黑" panose="020B0503020204020204" charset="-122"/>
              </a:rPr>
              <a:t>使</a:t>
            </a:r>
            <a:r>
              <a:rPr sz="1600" spc="30" dirty="0">
                <a:latin typeface="微软雅黑" panose="020B0503020204020204" charset="-122"/>
                <a:cs typeface="微软雅黑" panose="020B0503020204020204" charset="-122"/>
              </a:rPr>
              <a:t>用</a:t>
            </a:r>
            <a:r>
              <a:rPr sz="1600" spc="15" dirty="0">
                <a:latin typeface="微软雅黑" panose="020B0503020204020204" charset="-122"/>
                <a:cs typeface="微软雅黑" panose="020B0503020204020204" charset="-122"/>
              </a:rPr>
              <a:t>了大量</a:t>
            </a:r>
            <a:r>
              <a:rPr sz="1600" spc="-5" dirty="0">
                <a:latin typeface="微软雅黑" panose="020B0503020204020204" charset="-122"/>
                <a:cs typeface="微软雅黑" panose="020B0503020204020204" charset="-122"/>
              </a:rPr>
              <a:t>的 </a:t>
            </a:r>
            <a:r>
              <a:rPr sz="1600" spc="25" dirty="0">
                <a:latin typeface="微软雅黑" panose="020B0503020204020204" charset="-122"/>
                <a:cs typeface="微软雅黑" panose="020B0503020204020204" charset="-122"/>
              </a:rPr>
              <a:t>传感器来采集产品运行阶段的环境和工作状</a:t>
            </a:r>
            <a:r>
              <a:rPr sz="1600" spc="30" dirty="0">
                <a:latin typeface="微软雅黑" panose="020B0503020204020204" charset="-122"/>
                <a:cs typeface="微软雅黑" panose="020B0503020204020204" charset="-122"/>
              </a:rPr>
              <a:t>态</a:t>
            </a:r>
            <a:r>
              <a:rPr sz="1600" spc="25" dirty="0">
                <a:latin typeface="微软雅黑" panose="020B0503020204020204" charset="-122"/>
                <a:cs typeface="微软雅黑" panose="020B0503020204020204" charset="-122"/>
              </a:rPr>
              <a:t>，并通过数据分析和优化来减少甚至避免产品的故</a:t>
            </a:r>
            <a:r>
              <a:rPr sz="1600" spc="30" dirty="0">
                <a:latin typeface="微软雅黑" panose="020B0503020204020204" charset="-122"/>
                <a:cs typeface="微软雅黑" panose="020B0503020204020204" charset="-122"/>
              </a:rPr>
              <a:t>障</a:t>
            </a:r>
            <a:r>
              <a:rPr sz="1600" spc="25" dirty="0">
                <a:latin typeface="微软雅黑" panose="020B0503020204020204" charset="-122"/>
                <a:cs typeface="微软雅黑" panose="020B0503020204020204" charset="-122"/>
              </a:rPr>
              <a:t>，改善 </a:t>
            </a:r>
            <a:r>
              <a:rPr sz="1600" spc="-10" dirty="0">
                <a:latin typeface="微软雅黑" panose="020B0503020204020204" charset="-122"/>
                <a:cs typeface="微软雅黑" panose="020B0503020204020204" charset="-122"/>
              </a:rPr>
              <a:t>用户对产品的使用体</a:t>
            </a:r>
            <a:r>
              <a:rPr sz="1600" spc="-5" dirty="0">
                <a:latin typeface="微软雅黑" panose="020B0503020204020204" charset="-122"/>
                <a:cs typeface="微软雅黑" panose="020B0503020204020204" charset="-122"/>
              </a:rPr>
              <a:t>验</a:t>
            </a:r>
            <a:r>
              <a:rPr sz="1600" spc="-1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在</a:t>
            </a:r>
            <a:r>
              <a:rPr sz="1600" spc="-10" dirty="0">
                <a:latin typeface="微软雅黑" panose="020B0503020204020204" charset="-122"/>
                <a:cs typeface="微软雅黑" panose="020B0503020204020204" charset="-122"/>
              </a:rPr>
              <a:t>这</a:t>
            </a:r>
            <a:r>
              <a:rPr sz="1600" spc="-5" dirty="0">
                <a:latin typeface="微软雅黑" panose="020B0503020204020204" charset="-122"/>
                <a:cs typeface="微软雅黑" panose="020B0503020204020204" charset="-122"/>
              </a:rPr>
              <a:t>个</a:t>
            </a:r>
            <a:r>
              <a:rPr sz="1600" spc="-10" dirty="0">
                <a:latin typeface="微软雅黑" panose="020B0503020204020204" charset="-122"/>
                <a:cs typeface="微软雅黑" panose="020B0503020204020204" charset="-122"/>
              </a:rPr>
              <a:t>阶</a:t>
            </a:r>
            <a:r>
              <a:rPr sz="1600" dirty="0">
                <a:latin typeface="微软雅黑" panose="020B0503020204020204" charset="-122"/>
                <a:cs typeface="微软雅黑" panose="020B0503020204020204" charset="-122"/>
              </a:rPr>
              <a:t>段</a:t>
            </a:r>
            <a:r>
              <a:rPr sz="1600" spc="-5" dirty="0">
                <a:latin typeface="微软雅黑" panose="020B0503020204020204" charset="-122"/>
                <a:cs typeface="微软雅黑" panose="020B0503020204020204" charset="-122"/>
              </a:rPr>
              <a:t>中</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字</a:t>
            </a:r>
            <a:r>
              <a:rPr sz="1600" spc="-10" dirty="0">
                <a:latin typeface="微软雅黑" panose="020B0503020204020204" charset="-122"/>
                <a:cs typeface="微软雅黑" panose="020B0503020204020204" charset="-122"/>
              </a:rPr>
              <a:t>孪</a:t>
            </a:r>
            <a:r>
              <a:rPr sz="1600" dirty="0">
                <a:latin typeface="微软雅黑" panose="020B0503020204020204" charset="-122"/>
                <a:cs typeface="微软雅黑" panose="020B0503020204020204" charset="-122"/>
              </a:rPr>
              <a:t>生</a:t>
            </a:r>
            <a:r>
              <a:rPr sz="1600" spc="-5" dirty="0">
                <a:latin typeface="微软雅黑" panose="020B0503020204020204" charset="-122"/>
                <a:cs typeface="微软雅黑" panose="020B0503020204020204" charset="-122"/>
              </a:rPr>
              <a:t>体</a:t>
            </a:r>
            <a:r>
              <a:rPr sz="1600" spc="-10" dirty="0">
                <a:latin typeface="微软雅黑" panose="020B0503020204020204" charset="-122"/>
                <a:cs typeface="微软雅黑" panose="020B0503020204020204" charset="-122"/>
              </a:rPr>
              <a:t>主</a:t>
            </a:r>
            <a:r>
              <a:rPr sz="1600" dirty="0">
                <a:latin typeface="微软雅黑" panose="020B0503020204020204" charset="-122"/>
                <a:cs typeface="微软雅黑" panose="020B0503020204020204" charset="-122"/>
              </a:rPr>
              <a:t>要</a:t>
            </a:r>
            <a:r>
              <a:rPr sz="1600" spc="-5" dirty="0">
                <a:latin typeface="微软雅黑" panose="020B0503020204020204" charset="-122"/>
                <a:cs typeface="微软雅黑" panose="020B0503020204020204" charset="-122"/>
              </a:rPr>
              <a:t>有</a:t>
            </a:r>
            <a:r>
              <a:rPr sz="1600" spc="-10" dirty="0">
                <a:latin typeface="微软雅黑" panose="020B0503020204020204" charset="-122"/>
                <a:cs typeface="微软雅黑" panose="020B0503020204020204" charset="-122"/>
              </a:rPr>
              <a:t>以</a:t>
            </a:r>
            <a:r>
              <a:rPr sz="1600" dirty="0">
                <a:latin typeface="微软雅黑" panose="020B0503020204020204" charset="-122"/>
                <a:cs typeface="微软雅黑" panose="020B0503020204020204" charset="-122"/>
              </a:rPr>
              <a:t>下</a:t>
            </a:r>
            <a:r>
              <a:rPr sz="1600" spc="-5" dirty="0">
                <a:latin typeface="微软雅黑" panose="020B0503020204020204" charset="-122"/>
                <a:cs typeface="微软雅黑" panose="020B0503020204020204" charset="-122"/>
              </a:rPr>
              <a:t>三</a:t>
            </a:r>
            <a:r>
              <a:rPr sz="1600" spc="-10" dirty="0">
                <a:latin typeface="微软雅黑" panose="020B0503020204020204" charset="-122"/>
                <a:cs typeface="微软雅黑" panose="020B0503020204020204" charset="-122"/>
              </a:rPr>
              <a:t>方</a:t>
            </a:r>
            <a:r>
              <a:rPr sz="1600" dirty="0">
                <a:latin typeface="微软雅黑" panose="020B0503020204020204" charset="-122"/>
                <a:cs typeface="微软雅黑" panose="020B0503020204020204" charset="-122"/>
              </a:rPr>
              <a:t>面</a:t>
            </a:r>
            <a:r>
              <a:rPr sz="1600" spc="-5" dirty="0">
                <a:latin typeface="微软雅黑" panose="020B0503020204020204" charset="-122"/>
                <a:cs typeface="微软雅黑" panose="020B0503020204020204" charset="-122"/>
              </a:rPr>
              <a:t>应</a:t>
            </a:r>
            <a:r>
              <a:rPr sz="1600" spc="-10" dirty="0">
                <a:latin typeface="微软雅黑" panose="020B0503020204020204" charset="-122"/>
                <a:cs typeface="微软雅黑" panose="020B0503020204020204" charset="-122"/>
              </a:rPr>
              <a:t>用</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5" name="object 5"/>
          <p:cNvSpPr txBox="1"/>
          <p:nvPr/>
        </p:nvSpPr>
        <p:spPr>
          <a:xfrm>
            <a:off x="1317116" y="3017265"/>
            <a:ext cx="3703954" cy="3318510"/>
          </a:xfrm>
          <a:prstGeom prst="rect">
            <a:avLst/>
          </a:prstGeom>
        </p:spPr>
        <p:txBody>
          <a:bodyPr vert="horz" wrap="square" lIns="0" tIns="121920" rIns="0" bIns="0" rtlCol="0">
            <a:spAutoFit/>
          </a:bodyPr>
          <a:lstStyle/>
          <a:p>
            <a:pPr marL="12700">
              <a:lnSpc>
                <a:spcPct val="100000"/>
              </a:lnSpc>
              <a:spcBef>
                <a:spcPts val="960"/>
              </a:spcBef>
            </a:pPr>
            <a:r>
              <a:rPr sz="1600" b="1" spc="35" dirty="0">
                <a:latin typeface="微软雅黑" panose="020B0503020204020204" charset="-122"/>
                <a:cs typeface="微软雅黑" panose="020B0503020204020204" charset="-122"/>
              </a:rPr>
              <a:t>a</a:t>
            </a:r>
            <a:r>
              <a:rPr sz="1600" b="1" spc="50" dirty="0">
                <a:latin typeface="微软雅黑" panose="020B0503020204020204" charset="-122"/>
                <a:cs typeface="微软雅黑" panose="020B0503020204020204" charset="-122"/>
              </a:rPr>
              <a:t>）远程</a:t>
            </a:r>
            <a:r>
              <a:rPr sz="1600" b="1" spc="30" dirty="0">
                <a:latin typeface="微软雅黑" panose="020B0503020204020204" charset="-122"/>
                <a:cs typeface="微软雅黑" panose="020B0503020204020204" charset="-122"/>
              </a:rPr>
              <a:t>监</a:t>
            </a:r>
            <a:r>
              <a:rPr sz="1600" b="1" spc="50" dirty="0">
                <a:latin typeface="微软雅黑" panose="020B0503020204020204" charset="-122"/>
                <a:cs typeface="微软雅黑" panose="020B0503020204020204" charset="-122"/>
              </a:rPr>
              <a:t>控和</a:t>
            </a:r>
            <a:r>
              <a:rPr sz="1600" b="1" spc="30" dirty="0">
                <a:latin typeface="微软雅黑" panose="020B0503020204020204" charset="-122"/>
                <a:cs typeface="微软雅黑" panose="020B0503020204020204" charset="-122"/>
              </a:rPr>
              <a:t>预</a:t>
            </a:r>
            <a:r>
              <a:rPr sz="1600" b="1" spc="50" dirty="0">
                <a:latin typeface="微软雅黑" panose="020B0503020204020204" charset="-122"/>
                <a:cs typeface="微软雅黑" panose="020B0503020204020204" charset="-122"/>
              </a:rPr>
              <a:t>测性维</a:t>
            </a:r>
            <a:r>
              <a:rPr sz="1600" b="1" spc="55" dirty="0">
                <a:latin typeface="微软雅黑" panose="020B0503020204020204" charset="-122"/>
                <a:cs typeface="微软雅黑" panose="020B0503020204020204" charset="-122"/>
              </a:rPr>
              <a:t>修</a:t>
            </a:r>
            <a:r>
              <a:rPr sz="1600" spc="50" dirty="0">
                <a:latin typeface="微软雅黑" panose="020B0503020204020204" charset="-122"/>
                <a:cs typeface="微软雅黑" panose="020B0503020204020204" charset="-122"/>
              </a:rPr>
              <a:t>。通</a:t>
            </a:r>
            <a:r>
              <a:rPr sz="1600" spc="30" dirty="0">
                <a:latin typeface="微软雅黑" panose="020B0503020204020204" charset="-122"/>
                <a:cs typeface="微软雅黑" panose="020B0503020204020204" charset="-122"/>
              </a:rPr>
              <a:t>过</a:t>
            </a:r>
            <a:r>
              <a:rPr sz="1600" spc="50" dirty="0">
                <a:latin typeface="微软雅黑" panose="020B0503020204020204" charset="-122"/>
                <a:cs typeface="微软雅黑" panose="020B0503020204020204" charset="-122"/>
              </a:rPr>
              <a:t>读</a:t>
            </a:r>
            <a:r>
              <a:rPr sz="1600" spc="-5" dirty="0">
                <a:latin typeface="微软雅黑" panose="020B0503020204020204" charset="-122"/>
                <a:cs typeface="微软雅黑" panose="020B0503020204020204" charset="-122"/>
              </a:rPr>
              <a:t>取</a:t>
            </a:r>
            <a:endParaRPr sz="1600">
              <a:latin typeface="微软雅黑" panose="020B0503020204020204" charset="-122"/>
              <a:cs typeface="微软雅黑" panose="020B0503020204020204" charset="-122"/>
            </a:endParaRPr>
          </a:p>
          <a:p>
            <a:pPr marL="12700" marR="5080">
              <a:lnSpc>
                <a:spcPct val="150000"/>
              </a:lnSpc>
            </a:pPr>
            <a:r>
              <a:rPr sz="1600" spc="5" dirty="0">
                <a:latin typeface="微软雅黑" panose="020B0503020204020204" charset="-122"/>
                <a:cs typeface="微软雅黑" panose="020B0503020204020204" charset="-122"/>
              </a:rPr>
              <a:t>智能工业产</a:t>
            </a:r>
            <a:r>
              <a:rPr sz="1600" spc="15" dirty="0">
                <a:latin typeface="微软雅黑" panose="020B0503020204020204" charset="-122"/>
                <a:cs typeface="微软雅黑" panose="020B0503020204020204" charset="-122"/>
              </a:rPr>
              <a:t>品的</a:t>
            </a:r>
            <a:r>
              <a:rPr sz="1600" spc="5" dirty="0">
                <a:latin typeface="微软雅黑" panose="020B0503020204020204" charset="-122"/>
                <a:cs typeface="微软雅黑" panose="020B0503020204020204" charset="-122"/>
              </a:rPr>
              <a:t>传感器或者</a:t>
            </a:r>
            <a:r>
              <a:rPr sz="1600" spc="15" dirty="0">
                <a:latin typeface="微软雅黑" panose="020B0503020204020204" charset="-122"/>
                <a:cs typeface="微软雅黑" panose="020B0503020204020204" charset="-122"/>
              </a:rPr>
              <a:t>控制</a:t>
            </a:r>
            <a:r>
              <a:rPr sz="1600" spc="5" dirty="0">
                <a:latin typeface="微软雅黑" panose="020B0503020204020204" charset="-122"/>
                <a:cs typeface="微软雅黑" panose="020B0503020204020204" charset="-122"/>
              </a:rPr>
              <a:t>系统</a:t>
            </a:r>
            <a:r>
              <a:rPr sz="1600" spc="-5" dirty="0">
                <a:latin typeface="微软雅黑" panose="020B0503020204020204" charset="-122"/>
                <a:cs typeface="微软雅黑" panose="020B0503020204020204" charset="-122"/>
              </a:rPr>
              <a:t>的 </a:t>
            </a:r>
            <a:r>
              <a:rPr sz="1600" spc="0" dirty="0">
                <a:latin typeface="微软雅黑" panose="020B0503020204020204" charset="-122"/>
                <a:cs typeface="微软雅黑" panose="020B0503020204020204" charset="-122"/>
              </a:rPr>
              <a:t>各种实时参</a:t>
            </a:r>
            <a:r>
              <a:rPr sz="1600" spc="5" dirty="0">
                <a:latin typeface="微软雅黑" panose="020B0503020204020204" charset="-122"/>
                <a:cs typeface="微软雅黑" panose="020B0503020204020204" charset="-122"/>
              </a:rPr>
              <a:t>数</a:t>
            </a:r>
            <a:r>
              <a:rPr sz="1600" spc="10"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构建可视化的</a:t>
            </a:r>
            <a:r>
              <a:rPr sz="1600" spc="10" dirty="0">
                <a:latin typeface="微软雅黑" panose="020B0503020204020204" charset="-122"/>
                <a:cs typeface="微软雅黑" panose="020B0503020204020204" charset="-122"/>
              </a:rPr>
              <a:t>远</a:t>
            </a:r>
            <a:r>
              <a:rPr sz="1600" spc="0" dirty="0">
                <a:latin typeface="微软雅黑" panose="020B0503020204020204" charset="-122"/>
                <a:cs typeface="微软雅黑" panose="020B0503020204020204" charset="-122"/>
              </a:rPr>
              <a:t>程监</a:t>
            </a:r>
            <a:r>
              <a:rPr sz="1600" spc="10" dirty="0">
                <a:latin typeface="微软雅黑" panose="020B0503020204020204" charset="-122"/>
                <a:cs typeface="微软雅黑" panose="020B0503020204020204" charset="-122"/>
              </a:rPr>
              <a:t>控</a:t>
            </a:r>
            <a:r>
              <a:rPr sz="1600" spc="-5" dirty="0">
                <a:latin typeface="微软雅黑" panose="020B0503020204020204" charset="-122"/>
                <a:cs typeface="微软雅黑" panose="020B0503020204020204" charset="-122"/>
              </a:rPr>
              <a:t>， </a:t>
            </a:r>
            <a:r>
              <a:rPr sz="1600" spc="5" dirty="0">
                <a:latin typeface="微软雅黑" panose="020B0503020204020204" charset="-122"/>
                <a:cs typeface="微软雅黑" panose="020B0503020204020204" charset="-122"/>
              </a:rPr>
              <a:t>并根据采集</a:t>
            </a:r>
            <a:r>
              <a:rPr sz="1600" spc="15" dirty="0">
                <a:latin typeface="微软雅黑" panose="020B0503020204020204" charset="-122"/>
                <a:cs typeface="微软雅黑" panose="020B0503020204020204" charset="-122"/>
              </a:rPr>
              <a:t>的历</a:t>
            </a:r>
            <a:r>
              <a:rPr sz="1600" spc="5" dirty="0">
                <a:latin typeface="微软雅黑" panose="020B0503020204020204" charset="-122"/>
                <a:cs typeface="微软雅黑" panose="020B0503020204020204" charset="-122"/>
              </a:rPr>
              <a:t>史数据构建</a:t>
            </a:r>
            <a:r>
              <a:rPr sz="1600" spc="15" dirty="0">
                <a:latin typeface="微软雅黑" panose="020B0503020204020204" charset="-122"/>
                <a:cs typeface="微软雅黑" panose="020B0503020204020204" charset="-122"/>
              </a:rPr>
              <a:t>层次</a:t>
            </a:r>
            <a:r>
              <a:rPr sz="1600" spc="5" dirty="0">
                <a:latin typeface="微软雅黑" panose="020B0503020204020204" charset="-122"/>
                <a:cs typeface="微软雅黑" panose="020B0503020204020204" charset="-122"/>
              </a:rPr>
              <a:t>化的</a:t>
            </a:r>
            <a:r>
              <a:rPr sz="1600" spc="-5" dirty="0">
                <a:latin typeface="微软雅黑" panose="020B0503020204020204" charset="-122"/>
                <a:cs typeface="微软雅黑" panose="020B0503020204020204" charset="-122"/>
              </a:rPr>
              <a:t>部 </a:t>
            </a:r>
            <a:r>
              <a:rPr sz="1600" spc="5" dirty="0">
                <a:latin typeface="微软雅黑" panose="020B0503020204020204" charset="-122"/>
                <a:cs typeface="微软雅黑" panose="020B0503020204020204" charset="-122"/>
              </a:rPr>
              <a:t>件、子系统</a:t>
            </a:r>
            <a:r>
              <a:rPr sz="1600" spc="15" dirty="0">
                <a:latin typeface="微软雅黑" panose="020B0503020204020204" charset="-122"/>
                <a:cs typeface="微软雅黑" panose="020B0503020204020204" charset="-122"/>
              </a:rPr>
              <a:t>乃至</a:t>
            </a:r>
            <a:r>
              <a:rPr sz="1600" spc="5" dirty="0">
                <a:latin typeface="微软雅黑" panose="020B0503020204020204" charset="-122"/>
                <a:cs typeface="微软雅黑" panose="020B0503020204020204" charset="-122"/>
              </a:rPr>
              <a:t>整个设备的</a:t>
            </a:r>
            <a:r>
              <a:rPr sz="1600" spc="15" dirty="0">
                <a:latin typeface="微软雅黑" panose="020B0503020204020204" charset="-122"/>
                <a:cs typeface="微软雅黑" panose="020B0503020204020204" charset="-122"/>
              </a:rPr>
              <a:t>健康</a:t>
            </a:r>
            <a:r>
              <a:rPr sz="1600" spc="5" dirty="0">
                <a:latin typeface="微软雅黑" panose="020B0503020204020204" charset="-122"/>
                <a:cs typeface="微软雅黑" panose="020B0503020204020204" charset="-122"/>
              </a:rPr>
              <a:t>指标</a:t>
            </a:r>
            <a:r>
              <a:rPr sz="1600" spc="-5" dirty="0">
                <a:latin typeface="微软雅黑" panose="020B0503020204020204" charset="-122"/>
                <a:cs typeface="微软雅黑" panose="020B0503020204020204" charset="-122"/>
              </a:rPr>
              <a:t>体 </a:t>
            </a:r>
            <a:r>
              <a:rPr sz="1600" spc="5" dirty="0">
                <a:latin typeface="微软雅黑" panose="020B0503020204020204" charset="-122"/>
                <a:cs typeface="微软雅黑" panose="020B0503020204020204" charset="-122"/>
              </a:rPr>
              <a:t>系，使用人</a:t>
            </a:r>
            <a:r>
              <a:rPr sz="1600" spc="15" dirty="0">
                <a:latin typeface="微软雅黑" panose="020B0503020204020204" charset="-122"/>
                <a:cs typeface="微软雅黑" panose="020B0503020204020204" charset="-122"/>
              </a:rPr>
              <a:t>工智</a:t>
            </a:r>
            <a:r>
              <a:rPr sz="1600" spc="5" dirty="0">
                <a:latin typeface="微软雅黑" panose="020B0503020204020204" charset="-122"/>
                <a:cs typeface="微软雅黑" panose="020B0503020204020204" charset="-122"/>
              </a:rPr>
              <a:t>能实现趋势</a:t>
            </a:r>
            <a:r>
              <a:rPr sz="1600" spc="15" dirty="0">
                <a:latin typeface="微软雅黑" panose="020B0503020204020204" charset="-122"/>
                <a:cs typeface="微软雅黑" panose="020B0503020204020204" charset="-122"/>
              </a:rPr>
              <a:t>预</a:t>
            </a:r>
            <a:r>
              <a:rPr sz="1600" spc="30" dirty="0">
                <a:latin typeface="微软雅黑" panose="020B0503020204020204" charset="-122"/>
                <a:cs typeface="微软雅黑" panose="020B0503020204020204" charset="-122"/>
              </a:rPr>
              <a:t>测</a:t>
            </a:r>
            <a:r>
              <a:rPr sz="1600" spc="5" dirty="0">
                <a:latin typeface="微软雅黑" panose="020B0503020204020204" charset="-122"/>
                <a:cs typeface="微软雅黑" panose="020B0503020204020204" charset="-122"/>
              </a:rPr>
              <a:t>。基于 </a:t>
            </a:r>
            <a:r>
              <a:rPr sz="1600" spc="65" dirty="0">
                <a:latin typeface="微软雅黑" panose="020B0503020204020204" charset="-122"/>
                <a:cs typeface="微软雅黑" panose="020B0503020204020204" charset="-122"/>
              </a:rPr>
              <a:t>预测结果</a:t>
            </a:r>
            <a:r>
              <a:rPr sz="1600" spc="70" dirty="0">
                <a:latin typeface="微软雅黑" panose="020B0503020204020204" charset="-122"/>
                <a:cs typeface="微软雅黑" panose="020B0503020204020204" charset="-122"/>
              </a:rPr>
              <a:t>，</a:t>
            </a:r>
            <a:r>
              <a:rPr sz="1600" spc="65" dirty="0">
                <a:latin typeface="微软雅黑" panose="020B0503020204020204" charset="-122"/>
                <a:cs typeface="微软雅黑" panose="020B0503020204020204" charset="-122"/>
              </a:rPr>
              <a:t>对维修策略、备品/备件的 </a:t>
            </a:r>
            <a:r>
              <a:rPr sz="1600" dirty="0">
                <a:latin typeface="微软雅黑" panose="020B0503020204020204" charset="-122"/>
                <a:cs typeface="微软雅黑" panose="020B0503020204020204" charset="-122"/>
              </a:rPr>
              <a:t>管理策略进</a:t>
            </a:r>
            <a:r>
              <a:rPr sz="1600" spc="15" dirty="0">
                <a:latin typeface="微软雅黑" panose="020B0503020204020204" charset="-122"/>
                <a:cs typeface="微软雅黑" panose="020B0503020204020204" charset="-122"/>
              </a:rPr>
              <a:t>行优</a:t>
            </a:r>
            <a:r>
              <a:rPr sz="1600" spc="20" dirty="0">
                <a:latin typeface="微软雅黑" panose="020B0503020204020204" charset="-122"/>
                <a:cs typeface="微软雅黑" panose="020B0503020204020204" charset="-122"/>
              </a:rPr>
              <a:t>化</a:t>
            </a:r>
            <a:r>
              <a:rPr sz="1600" spc="5"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降低和</a:t>
            </a:r>
            <a:r>
              <a:rPr sz="1600" spc="15" dirty="0">
                <a:latin typeface="微软雅黑" panose="020B0503020204020204" charset="-122"/>
                <a:cs typeface="微软雅黑" panose="020B0503020204020204" charset="-122"/>
              </a:rPr>
              <a:t>避免</a:t>
            </a:r>
            <a:r>
              <a:rPr sz="1600" dirty="0">
                <a:latin typeface="微软雅黑" panose="020B0503020204020204" charset="-122"/>
                <a:cs typeface="微软雅黑" panose="020B0503020204020204" charset="-122"/>
              </a:rPr>
              <a:t>客户</a:t>
            </a:r>
            <a:r>
              <a:rPr sz="1600" spc="-5" dirty="0">
                <a:latin typeface="微软雅黑" panose="020B0503020204020204" charset="-122"/>
                <a:cs typeface="微软雅黑" panose="020B0503020204020204" charset="-122"/>
              </a:rPr>
              <a:t>因 为非计划停机带来的损失和矛盾。</a:t>
            </a:r>
            <a:endParaRPr sz="1600">
              <a:latin typeface="微软雅黑" panose="020B0503020204020204" charset="-122"/>
              <a:cs typeface="微软雅黑" panose="020B0503020204020204" charset="-122"/>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创建机床及其网关的物模型</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674367" y="2339594"/>
          <a:ext cx="8902823" cy="2665982"/>
        </p:xfrm>
        <a:graphic>
          <a:graphicData uri="http://schemas.openxmlformats.org/drawingml/2006/table">
            <a:tbl>
              <a:tblPr firstRow="1" bandRow="1">
                <a:tableStyleId>{2D5ABB26-0587-4C30-8999-92F81FD0307C}</a:tableStyleId>
              </a:tblPr>
              <a:tblGrid>
                <a:gridCol w="819023"/>
                <a:gridCol w="1486788"/>
                <a:gridCol w="1155572"/>
                <a:gridCol w="824357"/>
                <a:gridCol w="826262"/>
                <a:gridCol w="991743"/>
                <a:gridCol w="495047"/>
                <a:gridCol w="826133"/>
                <a:gridCol w="826134"/>
                <a:gridCol w="651764"/>
              </a:tblGrid>
              <a:tr h="704088">
                <a:tc>
                  <a:txBody>
                    <a:bodyPr/>
                    <a:lstStyle/>
                    <a:p>
                      <a:pPr marL="314325" marR="127000" indent="-178435">
                        <a:lnSpc>
                          <a:spcPct val="110000"/>
                        </a:lnSpc>
                        <a:spcBef>
                          <a:spcPts val="705"/>
                        </a:spcBef>
                      </a:pPr>
                      <a:r>
                        <a:rPr sz="1400" b="1" dirty="0">
                          <a:solidFill>
                            <a:srgbClr val="FFFFFF"/>
                          </a:solidFill>
                          <a:latin typeface="微软雅黑" panose="020B0503020204020204" charset="-122"/>
                          <a:cs typeface="微软雅黑" panose="020B0503020204020204" charset="-122"/>
                        </a:rPr>
                        <a:t>属性名 称</a:t>
                      </a:r>
                      <a:endParaRPr sz="1400">
                        <a:latin typeface="微软雅黑" panose="020B0503020204020204" charset="-122"/>
                        <a:cs typeface="微软雅黑" panose="020B0503020204020204" charset="-122"/>
                      </a:endParaRPr>
                    </a:p>
                  </a:txBody>
                  <a:tcPr marL="0" marR="0" marT="895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550">
                        <a:latin typeface="Times New Roman" panose="02020603050405020304"/>
                        <a:cs typeface="Times New Roman" panose="02020603050405020304"/>
                      </a:endParaRPr>
                    </a:p>
                    <a:p>
                      <a:pPr marL="457200">
                        <a:lnSpc>
                          <a:spcPct val="100000"/>
                        </a:lnSpc>
                      </a:pPr>
                      <a:r>
                        <a:rPr sz="1400" b="1" dirty="0">
                          <a:solidFill>
                            <a:srgbClr val="FFFFFF"/>
                          </a:solidFill>
                          <a:latin typeface="微软雅黑" panose="020B0503020204020204" charset="-122"/>
                          <a:cs typeface="微软雅黑" panose="020B0503020204020204" charset="-122"/>
                        </a:rPr>
                        <a:t>属性</a:t>
                      </a:r>
                      <a:r>
                        <a:rPr sz="1400" b="1" spc="-5" dirty="0">
                          <a:solidFill>
                            <a:srgbClr val="FFFFFF"/>
                          </a:solidFill>
                          <a:latin typeface="微软雅黑" panose="020B0503020204020204" charset="-122"/>
                          <a:cs typeface="微软雅黑" panose="020B0503020204020204" charset="-122"/>
                        </a:rPr>
                        <a:t>ID</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93700" marR="384175" algn="ctr">
                        <a:lnSpc>
                          <a:spcPct val="116000"/>
                        </a:lnSpc>
                        <a:spcBef>
                          <a:spcPts val="555"/>
                        </a:spcBef>
                      </a:pPr>
                      <a:r>
                        <a:rPr sz="1400" b="1" dirty="0">
                          <a:solidFill>
                            <a:srgbClr val="FFFFFF"/>
                          </a:solidFill>
                          <a:latin typeface="微软雅黑" panose="020B0503020204020204" charset="-122"/>
                          <a:cs typeface="微软雅黑" panose="020B0503020204020204" charset="-122"/>
                        </a:rPr>
                        <a:t>数据 类型</a:t>
                      </a:r>
                      <a:endParaRPr sz="1400">
                        <a:latin typeface="微软雅黑" panose="020B0503020204020204" charset="-122"/>
                        <a:cs typeface="微软雅黑" panose="020B0503020204020204" charset="-122"/>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37795" marR="131445">
                        <a:lnSpc>
                          <a:spcPct val="110000"/>
                        </a:lnSpc>
                        <a:spcBef>
                          <a:spcPts val="705"/>
                        </a:spcBef>
                      </a:pPr>
                      <a:r>
                        <a:rPr sz="1400" b="1" dirty="0">
                          <a:solidFill>
                            <a:srgbClr val="FFFFFF"/>
                          </a:solidFill>
                          <a:latin typeface="微软雅黑" panose="020B0503020204020204" charset="-122"/>
                          <a:cs typeface="微软雅黑" panose="020B0503020204020204" charset="-122"/>
                        </a:rPr>
                        <a:t>读写操 作设置</a:t>
                      </a:r>
                      <a:endParaRPr sz="1400">
                        <a:latin typeface="微软雅黑" panose="020B0503020204020204" charset="-122"/>
                        <a:cs typeface="微软雅黑" panose="020B0503020204020204" charset="-122"/>
                      </a:endParaRPr>
                    </a:p>
                  </a:txBody>
                  <a:tcPr marL="0" marR="0" marT="895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228600" marR="131445" indent="-90170">
                        <a:lnSpc>
                          <a:spcPct val="116000"/>
                        </a:lnSpc>
                        <a:spcBef>
                          <a:spcPts val="555"/>
                        </a:spcBef>
                      </a:pPr>
                      <a:r>
                        <a:rPr sz="1400" b="1" dirty="0">
                          <a:solidFill>
                            <a:srgbClr val="FFFFFF"/>
                          </a:solidFill>
                          <a:latin typeface="微软雅黑" panose="020B0503020204020204" charset="-122"/>
                          <a:cs typeface="微软雅黑" panose="020B0503020204020204" charset="-122"/>
                        </a:rPr>
                        <a:t>属性值 来源</a:t>
                      </a:r>
                      <a:endParaRPr sz="1400">
                        <a:latin typeface="微软雅黑" panose="020B0503020204020204" charset="-122"/>
                        <a:cs typeface="微软雅黑" panose="020B0503020204020204" charset="-122"/>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550">
                        <a:latin typeface="Times New Roman" panose="02020603050405020304"/>
                        <a:cs typeface="Times New Roman" panose="02020603050405020304"/>
                      </a:endParaRPr>
                    </a:p>
                    <a:p>
                      <a:pPr marL="133350">
                        <a:lnSpc>
                          <a:spcPct val="100000"/>
                        </a:lnSpc>
                      </a:pPr>
                      <a:r>
                        <a:rPr sz="1400" b="1" dirty="0">
                          <a:solidFill>
                            <a:srgbClr val="FFFFFF"/>
                          </a:solidFill>
                          <a:latin typeface="微软雅黑" panose="020B0503020204020204" charset="-122"/>
                          <a:cs typeface="微软雅黑" panose="020B0503020204020204" charset="-122"/>
                        </a:rPr>
                        <a:t>连接变量</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00" marR="53975">
                        <a:lnSpc>
                          <a:spcPct val="116000"/>
                        </a:lnSpc>
                        <a:spcBef>
                          <a:spcPts val="555"/>
                        </a:spcBef>
                      </a:pPr>
                      <a:r>
                        <a:rPr sz="1400" b="1" dirty="0">
                          <a:solidFill>
                            <a:srgbClr val="FFFFFF"/>
                          </a:solidFill>
                          <a:latin typeface="微软雅黑" panose="020B0503020204020204" charset="-122"/>
                          <a:cs typeface="微软雅黑" panose="020B0503020204020204" charset="-122"/>
                        </a:rPr>
                        <a:t>取值 范围</a:t>
                      </a:r>
                      <a:endParaRPr sz="1400">
                        <a:latin typeface="微软雅黑" panose="020B0503020204020204" charset="-122"/>
                        <a:cs typeface="微软雅黑" panose="020B0503020204020204" charset="-122"/>
                      </a:endParaRPr>
                    </a:p>
                  </a:txBody>
                  <a:tcPr marL="0" marR="0" marT="70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17500" marR="132080" indent="-178435">
                        <a:lnSpc>
                          <a:spcPct val="110000"/>
                        </a:lnSpc>
                        <a:spcBef>
                          <a:spcPts val="705"/>
                        </a:spcBef>
                      </a:pPr>
                      <a:r>
                        <a:rPr sz="1400" b="1" dirty="0">
                          <a:solidFill>
                            <a:srgbClr val="FFFFFF"/>
                          </a:solidFill>
                          <a:latin typeface="微软雅黑" panose="020B0503020204020204" charset="-122"/>
                          <a:cs typeface="微软雅黑" panose="020B0503020204020204" charset="-122"/>
                        </a:rPr>
                        <a:t>小数点 位</a:t>
                      </a:r>
                      <a:endParaRPr sz="1400">
                        <a:latin typeface="微软雅黑" panose="020B0503020204020204" charset="-122"/>
                        <a:cs typeface="微软雅黑" panose="020B0503020204020204" charset="-122"/>
                      </a:endParaRPr>
                    </a:p>
                  </a:txBody>
                  <a:tcPr marL="0" marR="0" marT="895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39065">
                        <a:lnSpc>
                          <a:spcPts val="1630"/>
                        </a:lnSpc>
                      </a:pPr>
                      <a:r>
                        <a:rPr sz="1400" b="1" dirty="0">
                          <a:solidFill>
                            <a:srgbClr val="FFFFFF"/>
                          </a:solidFill>
                          <a:latin typeface="微软雅黑" panose="020B0503020204020204" charset="-122"/>
                          <a:cs typeface="微软雅黑" panose="020B0503020204020204" charset="-122"/>
                        </a:rPr>
                        <a:t>历史数</a:t>
                      </a:r>
                      <a:endParaRPr sz="1400">
                        <a:latin typeface="微软雅黑" panose="020B0503020204020204" charset="-122"/>
                        <a:cs typeface="微软雅黑" panose="020B0503020204020204" charset="-122"/>
                      </a:endParaRPr>
                    </a:p>
                    <a:p>
                      <a:pPr marL="229235" marR="130810" indent="-90170">
                        <a:lnSpc>
                          <a:spcPct val="110000"/>
                        </a:lnSpc>
                      </a:pPr>
                      <a:r>
                        <a:rPr sz="1400" b="1" dirty="0">
                          <a:solidFill>
                            <a:srgbClr val="FFFFFF"/>
                          </a:solidFill>
                          <a:latin typeface="微软雅黑" panose="020B0503020204020204" charset="-122"/>
                          <a:cs typeface="微软雅黑" panose="020B0503020204020204" charset="-122"/>
                        </a:rPr>
                        <a:t>据保存 方式</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42875" marR="130810">
                        <a:lnSpc>
                          <a:spcPct val="110000"/>
                        </a:lnSpc>
                        <a:spcBef>
                          <a:spcPts val="705"/>
                        </a:spcBef>
                      </a:pPr>
                      <a:r>
                        <a:rPr sz="1400" b="1" dirty="0">
                          <a:solidFill>
                            <a:srgbClr val="FFFFFF"/>
                          </a:solidFill>
                          <a:latin typeface="微软雅黑" panose="020B0503020204020204" charset="-122"/>
                          <a:cs typeface="微软雅黑" panose="020B0503020204020204" charset="-122"/>
                        </a:rPr>
                        <a:t>工程 单位</a:t>
                      </a:r>
                      <a:endParaRPr sz="1400">
                        <a:latin typeface="微软雅黑" panose="020B0503020204020204" charset="-122"/>
                        <a:cs typeface="微软雅黑" panose="020B0503020204020204" charset="-122"/>
                      </a:endParaRPr>
                    </a:p>
                  </a:txBody>
                  <a:tcPr marL="0" marR="0" marT="8953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553719">
                <a:tc>
                  <a:txBody>
                    <a:bodyPr/>
                    <a:lstStyle/>
                    <a:p>
                      <a:pPr marL="62230" marR="201930">
                        <a:lnSpc>
                          <a:spcPct val="110000"/>
                        </a:lnSpc>
                        <a:spcBef>
                          <a:spcPts val="10"/>
                        </a:spcBef>
                      </a:pPr>
                      <a:r>
                        <a:rPr sz="1400" b="1" dirty="0">
                          <a:solidFill>
                            <a:srgbClr val="FFFFFF"/>
                          </a:solidFill>
                          <a:latin typeface="微软雅黑" panose="020B0503020204020204" charset="-122"/>
                          <a:cs typeface="微软雅黑" panose="020B0503020204020204" charset="-122"/>
                        </a:rPr>
                        <a:t>进给设 定速度</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1105"/>
                        </a:spcBef>
                      </a:pPr>
                      <a:r>
                        <a:rPr sz="1400" spc="-5" dirty="0">
                          <a:latin typeface="微软雅黑" panose="020B0503020204020204" charset="-122"/>
                          <a:cs typeface="微软雅黑" panose="020B0503020204020204" charset="-122"/>
                        </a:rPr>
                        <a:t>FeedSetSpeed</a:t>
                      </a:r>
                      <a:endParaRPr sz="1400">
                        <a:latin typeface="微软雅黑" panose="020B0503020204020204" charset="-122"/>
                        <a:cs typeface="微软雅黑" panose="020B0503020204020204" charset="-122"/>
                      </a:endParaRPr>
                    </a:p>
                  </a:txBody>
                  <a:tcPr marL="0" marR="0" marT="1403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105"/>
                        </a:spcBef>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1403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1105"/>
                        </a:spcBef>
                      </a:pPr>
                      <a:r>
                        <a:rPr sz="1400" dirty="0">
                          <a:latin typeface="微软雅黑" panose="020B0503020204020204" charset="-122"/>
                          <a:cs typeface="微软雅黑" panose="020B0503020204020204" charset="-122"/>
                        </a:rPr>
                        <a:t>读写</a:t>
                      </a:r>
                      <a:endParaRPr sz="1400">
                        <a:latin typeface="微软雅黑" panose="020B0503020204020204" charset="-122"/>
                        <a:cs typeface="微软雅黑" panose="020B0503020204020204" charset="-122"/>
                      </a:endParaRPr>
                    </a:p>
                  </a:txBody>
                  <a:tcPr marL="0" marR="0" marT="1403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marR="207645">
                        <a:lnSpc>
                          <a:spcPct val="110000"/>
                        </a:lnSpc>
                        <a:spcBef>
                          <a:spcPts val="10"/>
                        </a:spcBef>
                      </a:pPr>
                      <a:r>
                        <a:rPr sz="1400" dirty="0">
                          <a:latin typeface="微软雅黑" panose="020B0503020204020204" charset="-122"/>
                          <a:cs typeface="微软雅黑" panose="020B0503020204020204" charset="-122"/>
                        </a:rPr>
                        <a:t>连接变 量</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marR="124460">
                        <a:lnSpc>
                          <a:spcPct val="110000"/>
                        </a:lnSpc>
                        <a:spcBef>
                          <a:spcPts val="10"/>
                        </a:spcBef>
                      </a:pPr>
                      <a:r>
                        <a:rPr sz="1400" spc="-5" dirty="0">
                          <a:latin typeface="微软雅黑" panose="020B0503020204020204" charset="-122"/>
                          <a:cs typeface="微软雅黑" panose="020B0503020204020204" charset="-122"/>
                        </a:rPr>
                        <a:t>F</a:t>
                      </a:r>
                      <a:r>
                        <a:rPr sz="1400" spc="-10" dirty="0">
                          <a:latin typeface="微软雅黑" panose="020B0503020204020204" charset="-122"/>
                          <a:cs typeface="微软雅黑" panose="020B0503020204020204" charset="-122"/>
                        </a:rPr>
                        <a:t>e</a:t>
                      </a:r>
                      <a:r>
                        <a:rPr sz="1400" spc="-5" dirty="0">
                          <a:latin typeface="微软雅黑" panose="020B0503020204020204" charset="-122"/>
                          <a:cs typeface="微软雅黑" panose="020B0503020204020204" charset="-122"/>
                        </a:rPr>
                        <a:t>edSetS  </a:t>
                      </a:r>
                      <a:r>
                        <a:rPr sz="1400" dirty="0">
                          <a:latin typeface="微软雅黑" panose="020B0503020204020204" charset="-122"/>
                          <a:cs typeface="微软雅黑" panose="020B0503020204020204" charset="-122"/>
                        </a:rPr>
                        <a:t>peed</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110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403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1105"/>
                        </a:spcBef>
                      </a:pPr>
                      <a:r>
                        <a:rPr sz="1400" dirty="0">
                          <a:latin typeface="微软雅黑" panose="020B0503020204020204" charset="-122"/>
                          <a:cs typeface="微软雅黑" panose="020B0503020204020204" charset="-122"/>
                        </a:rPr>
                        <a:t>保留2位</a:t>
                      </a:r>
                      <a:endParaRPr sz="1400">
                        <a:latin typeface="微软雅黑" panose="020B0503020204020204" charset="-122"/>
                        <a:cs typeface="微软雅黑" panose="020B0503020204020204" charset="-122"/>
                      </a:endParaRPr>
                    </a:p>
                  </a:txBody>
                  <a:tcPr marL="0" marR="0" marT="1403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marR="207010">
                        <a:lnSpc>
                          <a:spcPct val="110000"/>
                        </a:lnSpc>
                        <a:spcBef>
                          <a:spcPts val="10"/>
                        </a:spcBef>
                      </a:pPr>
                      <a:r>
                        <a:rPr sz="1400" dirty="0">
                          <a:latin typeface="微软雅黑" panose="020B0503020204020204" charset="-122"/>
                          <a:cs typeface="微软雅黑" panose="020B0503020204020204" charset="-122"/>
                        </a:rPr>
                        <a:t>变化保 存</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marR="155575">
                        <a:lnSpc>
                          <a:spcPct val="110000"/>
                        </a:lnSpc>
                        <a:spcBef>
                          <a:spcPts val="10"/>
                        </a:spcBef>
                      </a:pPr>
                      <a:r>
                        <a:rPr sz="1400" dirty="0">
                          <a:latin typeface="微软雅黑" panose="020B0503020204020204" charset="-122"/>
                          <a:cs typeface="微软雅黑" panose="020B0503020204020204" charset="-122"/>
                        </a:rPr>
                        <a:t>mm/  </a:t>
                      </a:r>
                      <a:r>
                        <a:rPr sz="1400" spc="-5" dirty="0">
                          <a:latin typeface="微软雅黑" panose="020B0503020204020204" charset="-122"/>
                          <a:cs typeface="微软雅黑" panose="020B0503020204020204" charset="-122"/>
                        </a:rPr>
                        <a:t>min</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469392">
                <a:tc>
                  <a:txBody>
                    <a:bodyPr/>
                    <a:lstStyle/>
                    <a:p>
                      <a:pPr marL="62230">
                        <a:lnSpc>
                          <a:spcPts val="1630"/>
                        </a:lnSpc>
                      </a:pPr>
                      <a:r>
                        <a:rPr sz="1400" b="1" dirty="0">
                          <a:solidFill>
                            <a:srgbClr val="FFFFFF"/>
                          </a:solidFill>
                          <a:latin typeface="微软雅黑" panose="020B0503020204020204" charset="-122"/>
                          <a:cs typeface="微软雅黑" panose="020B0503020204020204" charset="-122"/>
                        </a:rPr>
                        <a:t>切削设</a:t>
                      </a:r>
                      <a:endParaRPr sz="1400">
                        <a:latin typeface="微软雅黑" panose="020B0503020204020204" charset="-122"/>
                        <a:cs typeface="微软雅黑" panose="020B0503020204020204" charset="-122"/>
                      </a:endParaRPr>
                    </a:p>
                    <a:p>
                      <a:pPr marL="62230">
                        <a:lnSpc>
                          <a:spcPct val="100000"/>
                        </a:lnSpc>
                        <a:spcBef>
                          <a:spcPts val="165"/>
                        </a:spcBef>
                      </a:pPr>
                      <a:r>
                        <a:rPr sz="1400" b="1" dirty="0">
                          <a:solidFill>
                            <a:srgbClr val="FFFFFF"/>
                          </a:solidFill>
                          <a:latin typeface="微软雅黑" panose="020B0503020204020204" charset="-122"/>
                          <a:cs typeface="微软雅黑" panose="020B0503020204020204" charset="-122"/>
                        </a:rPr>
                        <a:t>定速度</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ts val="1630"/>
                        </a:lnSpc>
                      </a:pPr>
                      <a:r>
                        <a:rPr sz="1400" dirty="0">
                          <a:latin typeface="微软雅黑" panose="020B0503020204020204" charset="-122"/>
                          <a:cs typeface="微软雅黑" panose="020B0503020204020204" charset="-122"/>
                        </a:rPr>
                        <a:t>CuttingSetSpee</a:t>
                      </a:r>
                      <a:endParaRPr sz="1400">
                        <a:latin typeface="微软雅黑" panose="020B0503020204020204" charset="-122"/>
                        <a:cs typeface="微软雅黑" panose="020B0503020204020204" charset="-122"/>
                      </a:endParaRPr>
                    </a:p>
                    <a:p>
                      <a:pPr marL="62230">
                        <a:lnSpc>
                          <a:spcPct val="100000"/>
                        </a:lnSpc>
                        <a:spcBef>
                          <a:spcPts val="165"/>
                        </a:spcBef>
                      </a:pPr>
                      <a:r>
                        <a:rPr sz="1400" dirty="0">
                          <a:latin typeface="微软雅黑" panose="020B0503020204020204" charset="-122"/>
                          <a:cs typeface="微软雅黑" panose="020B0503020204020204" charset="-122"/>
                        </a:rPr>
                        <a:t>d</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875"/>
                        </a:spcBef>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读写</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ts val="1630"/>
                        </a:lnSpc>
                      </a:pPr>
                      <a:r>
                        <a:rPr sz="1400" dirty="0">
                          <a:latin typeface="微软雅黑" panose="020B0503020204020204" charset="-122"/>
                          <a:cs typeface="微软雅黑" panose="020B0503020204020204" charset="-122"/>
                        </a:rPr>
                        <a:t>连接变</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量</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ts val="1630"/>
                        </a:lnSpc>
                      </a:pPr>
                      <a:r>
                        <a:rPr sz="1400" dirty="0">
                          <a:latin typeface="微软雅黑" panose="020B0503020204020204" charset="-122"/>
                          <a:cs typeface="微软雅黑" panose="020B0503020204020204" charset="-122"/>
                        </a:rPr>
                        <a:t>CuttingSe</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tSpeed</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保留2位</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ts val="1630"/>
                        </a:lnSpc>
                      </a:pPr>
                      <a:r>
                        <a:rPr sz="1400" dirty="0">
                          <a:latin typeface="微软雅黑" panose="020B0503020204020204" charset="-122"/>
                          <a:cs typeface="微软雅黑" panose="020B0503020204020204" charset="-122"/>
                        </a:rPr>
                        <a:t>变化保</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存</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ts val="1630"/>
                        </a:lnSpc>
                      </a:pPr>
                      <a:r>
                        <a:rPr sz="1400" dirty="0">
                          <a:latin typeface="微软雅黑" panose="020B0503020204020204" charset="-122"/>
                          <a:cs typeface="微软雅黑" panose="020B0503020204020204" charset="-122"/>
                        </a:rPr>
                        <a:t>m/mi</a:t>
                      </a:r>
                      <a:endParaRPr sz="1400">
                        <a:latin typeface="微软雅黑" panose="020B0503020204020204" charset="-122"/>
                        <a:cs typeface="微软雅黑" panose="020B0503020204020204" charset="-122"/>
                      </a:endParaRPr>
                    </a:p>
                    <a:p>
                      <a:pPr marL="63500">
                        <a:lnSpc>
                          <a:spcPct val="100000"/>
                        </a:lnSpc>
                        <a:spcBef>
                          <a:spcPts val="165"/>
                        </a:spcBef>
                      </a:pPr>
                      <a:r>
                        <a:rPr sz="1400" dirty="0">
                          <a:latin typeface="微软雅黑" panose="020B0503020204020204" charset="-122"/>
                          <a:cs typeface="微软雅黑" panose="020B0503020204020204" charset="-122"/>
                        </a:rPr>
                        <a:t>n</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469392">
                <a:tc>
                  <a:txBody>
                    <a:bodyPr/>
                    <a:lstStyle/>
                    <a:p>
                      <a:pPr marL="62230">
                        <a:lnSpc>
                          <a:spcPts val="1630"/>
                        </a:lnSpc>
                      </a:pPr>
                      <a:r>
                        <a:rPr sz="1400" b="1" dirty="0">
                          <a:solidFill>
                            <a:srgbClr val="FFFFFF"/>
                          </a:solidFill>
                          <a:latin typeface="微软雅黑" panose="020B0503020204020204" charset="-122"/>
                          <a:cs typeface="微软雅黑" panose="020B0503020204020204" charset="-122"/>
                        </a:rPr>
                        <a:t>伺服负</a:t>
                      </a:r>
                      <a:endParaRPr sz="1400">
                        <a:latin typeface="微软雅黑" panose="020B0503020204020204" charset="-122"/>
                        <a:cs typeface="微软雅黑" panose="020B0503020204020204" charset="-122"/>
                      </a:endParaRPr>
                    </a:p>
                    <a:p>
                      <a:pPr marL="62230">
                        <a:lnSpc>
                          <a:spcPct val="100000"/>
                        </a:lnSpc>
                        <a:spcBef>
                          <a:spcPts val="165"/>
                        </a:spcBef>
                      </a:pPr>
                      <a:r>
                        <a:rPr sz="1400" b="1" dirty="0">
                          <a:solidFill>
                            <a:srgbClr val="FFFFFF"/>
                          </a:solidFill>
                          <a:latin typeface="微软雅黑" panose="020B0503020204020204" charset="-122"/>
                          <a:cs typeface="微软雅黑" panose="020B0503020204020204" charset="-122"/>
                        </a:rPr>
                        <a:t>载</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875"/>
                        </a:spcBef>
                      </a:pPr>
                      <a:r>
                        <a:rPr sz="1400" dirty="0">
                          <a:latin typeface="微软雅黑" panose="020B0503020204020204" charset="-122"/>
                          <a:cs typeface="微软雅黑" panose="020B0503020204020204" charset="-122"/>
                        </a:rPr>
                        <a:t>ServoLoad</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875"/>
                        </a:spcBef>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ts val="1630"/>
                        </a:lnSpc>
                      </a:pPr>
                      <a:r>
                        <a:rPr sz="1400" dirty="0">
                          <a:latin typeface="微软雅黑" panose="020B0503020204020204" charset="-122"/>
                          <a:cs typeface="微软雅黑" panose="020B0503020204020204" charset="-122"/>
                        </a:rPr>
                        <a:t>连接变</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量</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ts val="1630"/>
                        </a:lnSpc>
                      </a:pPr>
                      <a:r>
                        <a:rPr sz="1400" dirty="0">
                          <a:latin typeface="微软雅黑" panose="020B0503020204020204" charset="-122"/>
                          <a:cs typeface="微软雅黑" panose="020B0503020204020204" charset="-122"/>
                        </a:rPr>
                        <a:t>ServoLoa</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d</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保留2位</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ts val="1630"/>
                        </a:lnSpc>
                      </a:pPr>
                      <a:r>
                        <a:rPr sz="1400" dirty="0">
                          <a:latin typeface="微软雅黑" panose="020B0503020204020204" charset="-122"/>
                          <a:cs typeface="微软雅黑" panose="020B0503020204020204" charset="-122"/>
                        </a:rPr>
                        <a:t>变化保</a:t>
                      </a:r>
                      <a:endParaRPr sz="1400">
                        <a:latin typeface="微软雅黑" panose="020B0503020204020204" charset="-122"/>
                        <a:cs typeface="微软雅黑" panose="020B0503020204020204" charset="-122"/>
                      </a:endParaRPr>
                    </a:p>
                    <a:p>
                      <a:pPr marL="62865">
                        <a:lnSpc>
                          <a:spcPct val="100000"/>
                        </a:lnSpc>
                        <a:spcBef>
                          <a:spcPts val="165"/>
                        </a:spcBef>
                      </a:pPr>
                      <a:r>
                        <a:rPr sz="1400" dirty="0">
                          <a:latin typeface="微软雅黑" panose="020B0503020204020204" charset="-122"/>
                          <a:cs typeface="微软雅黑" panose="020B0503020204020204" charset="-122"/>
                        </a:rPr>
                        <a:t>存</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87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69391">
                <a:tc>
                  <a:txBody>
                    <a:bodyPr/>
                    <a:lstStyle/>
                    <a:p>
                      <a:pPr marL="62230">
                        <a:lnSpc>
                          <a:spcPts val="1630"/>
                        </a:lnSpc>
                      </a:pPr>
                      <a:r>
                        <a:rPr sz="1400" b="1" dirty="0">
                          <a:solidFill>
                            <a:srgbClr val="FFFFFF"/>
                          </a:solidFill>
                          <a:latin typeface="微软雅黑" panose="020B0503020204020204" charset="-122"/>
                          <a:cs typeface="微软雅黑" panose="020B0503020204020204" charset="-122"/>
                        </a:rPr>
                        <a:t>伺服转</a:t>
                      </a:r>
                      <a:endParaRPr sz="1400">
                        <a:latin typeface="微软雅黑" panose="020B0503020204020204" charset="-122"/>
                        <a:cs typeface="微软雅黑" panose="020B0503020204020204" charset="-122"/>
                      </a:endParaRPr>
                    </a:p>
                    <a:p>
                      <a:pPr marL="62230">
                        <a:lnSpc>
                          <a:spcPct val="100000"/>
                        </a:lnSpc>
                        <a:spcBef>
                          <a:spcPts val="170"/>
                        </a:spcBef>
                      </a:pPr>
                      <a:r>
                        <a:rPr sz="1400" b="1" dirty="0">
                          <a:solidFill>
                            <a:srgbClr val="FFFFFF"/>
                          </a:solidFill>
                          <a:latin typeface="微软雅黑" panose="020B0503020204020204" charset="-122"/>
                          <a:cs typeface="微软雅黑" panose="020B0503020204020204" charset="-122"/>
                        </a:rPr>
                        <a:t>速</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875"/>
                        </a:spcBef>
                      </a:pPr>
                      <a:r>
                        <a:rPr sz="1400" dirty="0">
                          <a:latin typeface="微软雅黑" panose="020B0503020204020204" charset="-122"/>
                          <a:cs typeface="微软雅黑" panose="020B0503020204020204" charset="-122"/>
                        </a:rPr>
                        <a:t>ServoSpeed</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875"/>
                        </a:spcBef>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875"/>
                        </a:spcBef>
                      </a:pPr>
                      <a:r>
                        <a:rPr sz="1400" spc="-5"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ts val="1630"/>
                        </a:lnSpc>
                      </a:pPr>
                      <a:r>
                        <a:rPr sz="1400" dirty="0">
                          <a:latin typeface="微软雅黑" panose="020B0503020204020204" charset="-122"/>
                          <a:cs typeface="微软雅黑" panose="020B0503020204020204" charset="-122"/>
                        </a:rPr>
                        <a:t>连接变</a:t>
                      </a:r>
                      <a:endParaRPr sz="1400">
                        <a:latin typeface="微软雅黑" panose="020B0503020204020204" charset="-122"/>
                        <a:cs typeface="微软雅黑" panose="020B0503020204020204" charset="-122"/>
                      </a:endParaRPr>
                    </a:p>
                    <a:p>
                      <a:pPr marL="62865">
                        <a:lnSpc>
                          <a:spcPct val="100000"/>
                        </a:lnSpc>
                        <a:spcBef>
                          <a:spcPts val="170"/>
                        </a:spcBef>
                      </a:pPr>
                      <a:r>
                        <a:rPr sz="1400" dirty="0">
                          <a:latin typeface="微软雅黑" panose="020B0503020204020204" charset="-122"/>
                          <a:cs typeface="微软雅黑" panose="020B0503020204020204" charset="-122"/>
                        </a:rPr>
                        <a:t>量</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ts val="1630"/>
                        </a:lnSpc>
                      </a:pPr>
                      <a:r>
                        <a:rPr sz="1400" dirty="0">
                          <a:latin typeface="微软雅黑" panose="020B0503020204020204" charset="-122"/>
                          <a:cs typeface="微软雅黑" panose="020B0503020204020204" charset="-122"/>
                        </a:rPr>
                        <a:t>ServoSpe</a:t>
                      </a:r>
                      <a:endParaRPr sz="1400">
                        <a:latin typeface="微软雅黑" panose="020B0503020204020204" charset="-122"/>
                        <a:cs typeface="微软雅黑" panose="020B0503020204020204" charset="-122"/>
                      </a:endParaRPr>
                    </a:p>
                    <a:p>
                      <a:pPr marL="62865">
                        <a:lnSpc>
                          <a:spcPct val="100000"/>
                        </a:lnSpc>
                        <a:spcBef>
                          <a:spcPts val="170"/>
                        </a:spcBef>
                      </a:pPr>
                      <a:r>
                        <a:rPr sz="1400" spc="-5" dirty="0">
                          <a:latin typeface="微软雅黑" panose="020B0503020204020204" charset="-122"/>
                          <a:cs typeface="微软雅黑" panose="020B0503020204020204" charset="-122"/>
                        </a:rPr>
                        <a:t>ed</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875"/>
                        </a:spcBef>
                      </a:pPr>
                      <a:r>
                        <a:rPr sz="1400" dirty="0">
                          <a:latin typeface="微软雅黑" panose="020B0503020204020204" charset="-122"/>
                          <a:cs typeface="微软雅黑" panose="020B0503020204020204" charset="-122"/>
                        </a:rPr>
                        <a:t>0</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875"/>
                        </a:spcBef>
                      </a:pPr>
                      <a:r>
                        <a:rPr sz="1400" spc="-5" dirty="0">
                          <a:latin typeface="微软雅黑" panose="020B0503020204020204" charset="-122"/>
                          <a:cs typeface="微软雅黑" panose="020B0503020204020204" charset="-122"/>
                        </a:rPr>
                        <a:t>保留</a:t>
                      </a:r>
                      <a:r>
                        <a:rPr sz="1400" dirty="0">
                          <a:latin typeface="微软雅黑" panose="020B0503020204020204" charset="-122"/>
                          <a:cs typeface="微软雅黑" panose="020B0503020204020204" charset="-122"/>
                        </a:rPr>
                        <a:t>2位</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ts val="1630"/>
                        </a:lnSpc>
                      </a:pPr>
                      <a:r>
                        <a:rPr sz="1400" dirty="0">
                          <a:latin typeface="微软雅黑" panose="020B0503020204020204" charset="-122"/>
                          <a:cs typeface="微软雅黑" panose="020B0503020204020204" charset="-122"/>
                        </a:rPr>
                        <a:t>变化保</a:t>
                      </a:r>
                      <a:endParaRPr sz="1400">
                        <a:latin typeface="微软雅黑" panose="020B0503020204020204" charset="-122"/>
                        <a:cs typeface="微软雅黑" panose="020B0503020204020204" charset="-122"/>
                      </a:endParaRPr>
                    </a:p>
                    <a:p>
                      <a:pPr marL="62865">
                        <a:lnSpc>
                          <a:spcPct val="100000"/>
                        </a:lnSpc>
                        <a:spcBef>
                          <a:spcPts val="170"/>
                        </a:spcBef>
                      </a:pPr>
                      <a:r>
                        <a:rPr sz="1400" dirty="0">
                          <a:latin typeface="微软雅黑" panose="020B0503020204020204" charset="-122"/>
                          <a:cs typeface="微软雅黑" panose="020B0503020204020204" charset="-122"/>
                        </a:rPr>
                        <a:t>存</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875"/>
                        </a:spcBef>
                      </a:pPr>
                      <a:r>
                        <a:rPr sz="1400" dirty="0">
                          <a:latin typeface="微软雅黑" panose="020B0503020204020204" charset="-122"/>
                          <a:cs typeface="微软雅黑" panose="020B0503020204020204" charset="-122"/>
                        </a:rPr>
                        <a:t>rpm</a:t>
                      </a:r>
                      <a:endParaRPr sz="1400">
                        <a:latin typeface="微软雅黑" panose="020B0503020204020204" charset="-122"/>
                        <a:cs typeface="微软雅黑" panose="020B0503020204020204" charset="-122"/>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4689094" y="5149215"/>
            <a:ext cx="220218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表3-5-3</a:t>
            </a:r>
            <a:r>
              <a:rPr sz="1400" spc="32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机床原生属性模板</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创建机床及其网关的物模型</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938225" y="1652142"/>
          <a:ext cx="10302795" cy="2039238"/>
        </p:xfrm>
        <a:graphic>
          <a:graphicData uri="http://schemas.openxmlformats.org/drawingml/2006/table">
            <a:tbl>
              <a:tblPr firstRow="1" bandRow="1">
                <a:tableStyleId>{2D5ABB26-0587-4C30-8999-92F81FD0307C}</a:tableStyleId>
              </a:tblPr>
              <a:tblGrid>
                <a:gridCol w="1801672"/>
                <a:gridCol w="1186179"/>
                <a:gridCol w="1994661"/>
                <a:gridCol w="832358"/>
                <a:gridCol w="2332608"/>
                <a:gridCol w="2155317"/>
              </a:tblGrid>
              <a:tr h="685546">
                <a:tc>
                  <a:txBody>
                    <a:bodyPr/>
                    <a:lstStyle/>
                    <a:p>
                      <a:pPr>
                        <a:lnSpc>
                          <a:spcPct val="100000"/>
                        </a:lnSpc>
                        <a:spcBef>
                          <a:spcPts val="50"/>
                        </a:spcBef>
                      </a:pPr>
                      <a:endParaRPr sz="1450">
                        <a:latin typeface="Times New Roman" panose="02020603050405020304"/>
                        <a:cs typeface="Times New Roman" panose="02020603050405020304"/>
                      </a:endParaRPr>
                    </a:p>
                    <a:p>
                      <a:pPr algn="ctr">
                        <a:lnSpc>
                          <a:spcPct val="100000"/>
                        </a:lnSpc>
                      </a:pPr>
                      <a:r>
                        <a:rPr sz="1400" b="1" spc="-5" dirty="0">
                          <a:solidFill>
                            <a:srgbClr val="FFFFFF"/>
                          </a:solidFill>
                          <a:latin typeface="微软雅黑" panose="020B0503020204020204" charset="-122"/>
                          <a:cs typeface="微软雅黑" panose="020B0503020204020204" charset="-122"/>
                        </a:rPr>
                        <a:t>报警ID</a:t>
                      </a:r>
                      <a:endParaRPr sz="14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50"/>
                        </a:spcBef>
                      </a:pPr>
                      <a:endParaRPr sz="1450">
                        <a:latin typeface="Times New Roman" panose="02020603050405020304"/>
                        <a:cs typeface="Times New Roman" panose="02020603050405020304"/>
                      </a:endParaRPr>
                    </a:p>
                    <a:p>
                      <a:pPr marL="230505">
                        <a:lnSpc>
                          <a:spcPct val="100000"/>
                        </a:lnSpc>
                      </a:pPr>
                      <a:r>
                        <a:rPr sz="1400" b="1" spc="-5" dirty="0">
                          <a:solidFill>
                            <a:srgbClr val="FFFFFF"/>
                          </a:solidFill>
                          <a:latin typeface="微软雅黑" panose="020B0503020204020204" charset="-122"/>
                          <a:cs typeface="微软雅黑" panose="020B0503020204020204" charset="-122"/>
                        </a:rPr>
                        <a:t>报警名称</a:t>
                      </a:r>
                      <a:endParaRPr sz="14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50"/>
                        </a:spcBef>
                      </a:pPr>
                      <a:endParaRPr sz="1450">
                        <a:latin typeface="Times New Roman" panose="02020603050405020304"/>
                        <a:cs typeface="Times New Roman" panose="02020603050405020304"/>
                      </a:endParaRPr>
                    </a:p>
                    <a:p>
                      <a:pPr algn="ctr">
                        <a:lnSpc>
                          <a:spcPct val="100000"/>
                        </a:lnSpc>
                      </a:pPr>
                      <a:r>
                        <a:rPr sz="1400" b="1" spc="-5" dirty="0">
                          <a:solidFill>
                            <a:srgbClr val="FFFFFF"/>
                          </a:solidFill>
                          <a:latin typeface="微软雅黑" panose="020B0503020204020204" charset="-122"/>
                          <a:cs typeface="微软雅黑" panose="020B0503020204020204" charset="-122"/>
                        </a:rPr>
                        <a:t>描述</a:t>
                      </a:r>
                      <a:endParaRPr sz="14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21310" marR="133985" indent="-178435">
                        <a:lnSpc>
                          <a:spcPct val="110000"/>
                        </a:lnSpc>
                        <a:spcBef>
                          <a:spcPts val="625"/>
                        </a:spcBef>
                      </a:pPr>
                      <a:r>
                        <a:rPr sz="1400" b="1" dirty="0">
                          <a:solidFill>
                            <a:srgbClr val="FFFFFF"/>
                          </a:solidFill>
                          <a:latin typeface="微软雅黑" panose="020B0503020204020204" charset="-122"/>
                          <a:cs typeface="微软雅黑" panose="020B0503020204020204" charset="-122"/>
                        </a:rPr>
                        <a:t>报警级 别</a:t>
                      </a:r>
                      <a:endParaRPr sz="1400">
                        <a:latin typeface="微软雅黑" panose="020B0503020204020204" charset="-122"/>
                        <a:cs typeface="微软雅黑" panose="020B0503020204020204" charset="-122"/>
                      </a:endParaRPr>
                    </a:p>
                  </a:txBody>
                  <a:tcPr marL="0" marR="0" marT="793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50"/>
                        </a:spcBef>
                      </a:pPr>
                      <a:endParaRPr sz="1450">
                        <a:latin typeface="Times New Roman" panose="02020603050405020304"/>
                        <a:cs typeface="Times New Roman" panose="02020603050405020304"/>
                      </a:endParaRPr>
                    </a:p>
                    <a:p>
                      <a:pPr marL="447675">
                        <a:lnSpc>
                          <a:spcPct val="100000"/>
                        </a:lnSpc>
                      </a:pPr>
                      <a:r>
                        <a:rPr sz="1400" b="1" dirty="0">
                          <a:solidFill>
                            <a:srgbClr val="FFFFFF"/>
                          </a:solidFill>
                          <a:latin typeface="微软雅黑" panose="020B0503020204020204" charset="-122"/>
                          <a:cs typeface="微软雅黑" panose="020B0503020204020204" charset="-122"/>
                        </a:rPr>
                        <a:t>设置报警触发规则</a:t>
                      </a:r>
                      <a:endParaRPr sz="14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50"/>
                        </a:spcBef>
                      </a:pPr>
                      <a:endParaRPr sz="1450">
                        <a:latin typeface="Times New Roman" panose="02020603050405020304"/>
                        <a:cs typeface="Times New Roman" panose="02020603050405020304"/>
                      </a:endParaRPr>
                    </a:p>
                    <a:p>
                      <a:pPr marL="92710">
                        <a:lnSpc>
                          <a:spcPct val="100000"/>
                        </a:lnSpc>
                      </a:pPr>
                      <a:r>
                        <a:rPr sz="1400" b="1" spc="-5" dirty="0">
                          <a:solidFill>
                            <a:srgbClr val="FFFFFF"/>
                          </a:solidFill>
                          <a:latin typeface="微软雅黑" panose="020B0503020204020204" charset="-122"/>
                          <a:cs typeface="微软雅黑" panose="020B0503020204020204" charset="-122"/>
                        </a:rPr>
                        <a:t>与报警同时上报的属性值</a:t>
                      </a:r>
                      <a:endParaRPr sz="14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01801">
                <a:tc>
                  <a:txBody>
                    <a:bodyPr/>
                    <a:lstStyle/>
                    <a:p>
                      <a:pPr marL="62230" marR="110490">
                        <a:lnSpc>
                          <a:spcPct val="110000"/>
                        </a:lnSpc>
                        <a:spcBef>
                          <a:spcPts val="595"/>
                        </a:spcBef>
                      </a:pPr>
                      <a:r>
                        <a:rPr sz="1400" b="1" dirty="0">
                          <a:solidFill>
                            <a:srgbClr val="FFFFFF"/>
                          </a:solidFill>
                          <a:latin typeface="微软雅黑" panose="020B0503020204020204" charset="-122"/>
                          <a:cs typeface="微软雅黑" panose="020B0503020204020204" charset="-122"/>
                        </a:rPr>
                        <a:t>Spindle</a:t>
                      </a:r>
                      <a:r>
                        <a:rPr sz="1400" b="1" spc="-130" dirty="0">
                          <a:solidFill>
                            <a:srgbClr val="FFFFFF"/>
                          </a:solidFill>
                          <a:latin typeface="微软雅黑" panose="020B0503020204020204" charset="-122"/>
                          <a:cs typeface="微软雅黑" panose="020B0503020204020204" charset="-122"/>
                        </a:rPr>
                        <a:t>T</a:t>
                      </a:r>
                      <a:r>
                        <a:rPr sz="1400" b="1" dirty="0">
                          <a:solidFill>
                            <a:srgbClr val="FFFFFF"/>
                          </a:solidFill>
                          <a:latin typeface="微软雅黑" panose="020B0503020204020204" charset="-122"/>
                          <a:cs typeface="微软雅黑" panose="020B0503020204020204" charset="-122"/>
                        </a:rPr>
                        <a:t>e</a:t>
                      </a:r>
                      <a:r>
                        <a:rPr sz="1400" b="1" spc="-10" dirty="0">
                          <a:solidFill>
                            <a:srgbClr val="FFFFFF"/>
                          </a:solidFill>
                          <a:latin typeface="微软雅黑" panose="020B0503020204020204" charset="-122"/>
                          <a:cs typeface="微软雅黑" panose="020B0503020204020204" charset="-122"/>
                        </a:rPr>
                        <a:t>m</a:t>
                      </a:r>
                      <a:r>
                        <a:rPr sz="1400" b="1" dirty="0">
                          <a:solidFill>
                            <a:srgbClr val="FFFFFF"/>
                          </a:solidFill>
                          <a:latin typeface="微软雅黑" panose="020B0503020204020204" charset="-122"/>
                          <a:cs typeface="微软雅黑" panose="020B0503020204020204" charset="-122"/>
                        </a:rPr>
                        <a:t>p_A</a:t>
                      </a:r>
                      <a:r>
                        <a:rPr sz="1400" b="1" spc="-5" dirty="0">
                          <a:solidFill>
                            <a:srgbClr val="FFFFFF"/>
                          </a:solidFill>
                          <a:latin typeface="微软雅黑" panose="020B0503020204020204" charset="-122"/>
                          <a:cs typeface="微软雅黑" panose="020B0503020204020204" charset="-122"/>
                        </a:rPr>
                        <a:t>l</a:t>
                      </a:r>
                      <a:r>
                        <a:rPr sz="1400" b="1" spc="5" dirty="0">
                          <a:solidFill>
                            <a:srgbClr val="FFFFFF"/>
                          </a:solidFill>
                          <a:latin typeface="微软雅黑" panose="020B0503020204020204" charset="-122"/>
                          <a:cs typeface="微软雅黑" panose="020B0503020204020204" charset="-122"/>
                        </a:rPr>
                        <a:t>a</a:t>
                      </a:r>
                      <a:r>
                        <a:rPr sz="1400" b="1" dirty="0">
                          <a:solidFill>
                            <a:srgbClr val="FFFFFF"/>
                          </a:solidFill>
                          <a:latin typeface="微软雅黑" panose="020B0503020204020204" charset="-122"/>
                          <a:cs typeface="微软雅黑" panose="020B0503020204020204" charset="-122"/>
                        </a:rPr>
                        <a:t>r  m</a:t>
                      </a:r>
                      <a:endParaRPr sz="1400">
                        <a:latin typeface="微软雅黑" panose="020B0503020204020204" charset="-122"/>
                        <a:cs typeface="微软雅黑" panose="020B0503020204020204" charset="-122"/>
                      </a:endParaRPr>
                    </a:p>
                  </a:txBody>
                  <a:tcPr marL="0" marR="0" marT="755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2230" marR="211455">
                        <a:lnSpc>
                          <a:spcPct val="110000"/>
                        </a:lnSpc>
                        <a:spcBef>
                          <a:spcPts val="595"/>
                        </a:spcBef>
                      </a:pPr>
                      <a:r>
                        <a:rPr sz="1400" dirty="0">
                          <a:latin typeface="微软雅黑" panose="020B0503020204020204" charset="-122"/>
                          <a:cs typeface="微软雅黑" panose="020B0503020204020204" charset="-122"/>
                        </a:rPr>
                        <a:t>主轴温度报 警</a:t>
                      </a:r>
                      <a:endParaRPr sz="1400">
                        <a:latin typeface="微软雅黑" panose="020B0503020204020204" charset="-122"/>
                        <a:cs typeface="微软雅黑" panose="020B0503020204020204" charset="-122"/>
                      </a:endParaRPr>
                    </a:p>
                  </a:txBody>
                  <a:tcPr marL="0" marR="0" marT="755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marR="128270">
                        <a:lnSpc>
                          <a:spcPct val="110000"/>
                        </a:lnSpc>
                        <a:spcBef>
                          <a:spcPts val="595"/>
                        </a:spcBef>
                      </a:pPr>
                      <a:r>
                        <a:rPr sz="1400" dirty="0">
                          <a:latin typeface="微软雅黑" panose="020B0503020204020204" charset="-122"/>
                          <a:cs typeface="微软雅黑" panose="020B0503020204020204" charset="-122"/>
                        </a:rPr>
                        <a:t>主轴温度超过安全限定 触发报警</a:t>
                      </a:r>
                      <a:endParaRPr sz="1400">
                        <a:latin typeface="微软雅黑" panose="020B0503020204020204" charset="-122"/>
                        <a:cs typeface="微软雅黑" panose="020B0503020204020204" charset="-122"/>
                      </a:endParaRPr>
                    </a:p>
                  </a:txBody>
                  <a:tcPr marL="0" marR="0" marT="755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5"/>
                        </a:spcBef>
                      </a:pPr>
                      <a:endParaRPr sz="1450">
                        <a:latin typeface="Times New Roman" panose="02020603050405020304"/>
                        <a:cs typeface="Times New Roman" panose="02020603050405020304"/>
                      </a:endParaRPr>
                    </a:p>
                    <a:p>
                      <a:pPr marL="62865">
                        <a:lnSpc>
                          <a:spcPct val="100000"/>
                        </a:lnSpc>
                        <a:spcBef>
                          <a:spcPts val="5"/>
                        </a:spcBef>
                      </a:pPr>
                      <a:r>
                        <a:rPr sz="1400" dirty="0">
                          <a:latin typeface="微软雅黑" panose="020B0503020204020204" charset="-122"/>
                          <a:cs typeface="微软雅黑" panose="020B0503020204020204" charset="-122"/>
                        </a:rPr>
                        <a:t>重要</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5"/>
                        </a:spcBef>
                      </a:pPr>
                      <a:endParaRPr sz="1450">
                        <a:latin typeface="Times New Roman" panose="02020603050405020304"/>
                        <a:cs typeface="Times New Roman" panose="02020603050405020304"/>
                      </a:endParaRPr>
                    </a:p>
                    <a:p>
                      <a:pPr marL="62865">
                        <a:lnSpc>
                          <a:spcPct val="100000"/>
                        </a:lnSpc>
                        <a:spcBef>
                          <a:spcPts val="5"/>
                        </a:spcBef>
                      </a:pPr>
                      <a:r>
                        <a:rPr sz="1400" spc="-10" dirty="0">
                          <a:latin typeface="微软雅黑" panose="020B0503020204020204" charset="-122"/>
                          <a:cs typeface="微软雅黑" panose="020B0503020204020204" charset="-122"/>
                        </a:rPr>
                        <a:t>SpindleTemperature&gt;45</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5"/>
                        </a:spcBef>
                      </a:pPr>
                      <a:endParaRPr sz="1450">
                        <a:latin typeface="Times New Roman" panose="02020603050405020304"/>
                        <a:cs typeface="Times New Roman" panose="02020603050405020304"/>
                      </a:endParaRPr>
                    </a:p>
                    <a:p>
                      <a:pPr marL="63500">
                        <a:lnSpc>
                          <a:spcPct val="100000"/>
                        </a:lnSpc>
                        <a:spcBef>
                          <a:spcPts val="5"/>
                        </a:spcBef>
                      </a:pPr>
                      <a:r>
                        <a:rPr sz="1400" spc="-10" dirty="0">
                          <a:latin typeface="微软雅黑" panose="020B0503020204020204" charset="-122"/>
                          <a:cs typeface="微软雅黑" panose="020B0503020204020204" charset="-122"/>
                        </a:rPr>
                        <a:t>SpindleTemperature</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651891">
                <a:tc>
                  <a:txBody>
                    <a:bodyPr/>
                    <a:lstStyle/>
                    <a:p>
                      <a:pPr marL="62230">
                        <a:lnSpc>
                          <a:spcPct val="100000"/>
                        </a:lnSpc>
                        <a:spcBef>
                          <a:spcPts val="1590"/>
                        </a:spcBef>
                      </a:pPr>
                      <a:r>
                        <a:rPr sz="1400" b="1" spc="-5" dirty="0">
                          <a:solidFill>
                            <a:srgbClr val="FFFFFF"/>
                          </a:solidFill>
                          <a:latin typeface="微软雅黑" panose="020B0503020204020204" charset="-122"/>
                          <a:cs typeface="微软雅黑" panose="020B0503020204020204" charset="-122"/>
                        </a:rPr>
                        <a:t>Spindle_Overload</a:t>
                      </a:r>
                      <a:endParaRPr sz="14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1590"/>
                        </a:spcBef>
                      </a:pPr>
                      <a:r>
                        <a:rPr sz="1400" dirty="0">
                          <a:latin typeface="微软雅黑" panose="020B0503020204020204" charset="-122"/>
                          <a:cs typeface="微软雅黑" panose="020B0503020204020204" charset="-122"/>
                        </a:rPr>
                        <a:t>主轴过载</a:t>
                      </a:r>
                      <a:endParaRPr sz="14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marR="128270">
                        <a:lnSpc>
                          <a:spcPct val="110000"/>
                        </a:lnSpc>
                        <a:spcBef>
                          <a:spcPts val="500"/>
                        </a:spcBef>
                      </a:pPr>
                      <a:r>
                        <a:rPr sz="1400" dirty="0">
                          <a:latin typeface="微软雅黑" panose="020B0503020204020204" charset="-122"/>
                          <a:cs typeface="微软雅黑" panose="020B0503020204020204" charset="-122"/>
                        </a:rPr>
                        <a:t>主轴负载超过安全限定 触发报警</a:t>
                      </a:r>
                      <a:endParaRPr sz="1400">
                        <a:latin typeface="微软雅黑" panose="020B0503020204020204" charset="-122"/>
                        <a:cs typeface="微软雅黑" panose="020B0503020204020204" charset="-122"/>
                      </a:endParaRPr>
                    </a:p>
                  </a:txBody>
                  <a:tcPr marL="0" marR="0" marT="635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590"/>
                        </a:spcBef>
                      </a:pPr>
                      <a:r>
                        <a:rPr sz="1400" dirty="0">
                          <a:latin typeface="微软雅黑" panose="020B0503020204020204" charset="-122"/>
                          <a:cs typeface="微软雅黑" panose="020B0503020204020204" charset="-122"/>
                        </a:rPr>
                        <a:t>重要</a:t>
                      </a:r>
                      <a:endParaRPr sz="14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590"/>
                        </a:spcBef>
                      </a:pPr>
                      <a:r>
                        <a:rPr sz="1400" dirty="0">
                          <a:latin typeface="微软雅黑" panose="020B0503020204020204" charset="-122"/>
                          <a:cs typeface="微软雅黑" panose="020B0503020204020204" charset="-122"/>
                        </a:rPr>
                        <a:t>SpindleLoad&gt;70</a:t>
                      </a:r>
                      <a:endParaRPr sz="14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a:lnSpc>
                          <a:spcPct val="100000"/>
                        </a:lnSpc>
                        <a:spcBef>
                          <a:spcPts val="1590"/>
                        </a:spcBef>
                      </a:pPr>
                      <a:r>
                        <a:rPr sz="1400" spc="-5" dirty="0">
                          <a:latin typeface="微软雅黑" panose="020B0503020204020204" charset="-122"/>
                          <a:cs typeface="微软雅黑" panose="020B0503020204020204" charset="-122"/>
                        </a:rPr>
                        <a:t>SpindleLoad</a:t>
                      </a:r>
                      <a:endParaRPr sz="1400">
                        <a:latin typeface="微软雅黑" panose="020B0503020204020204" charset="-122"/>
                        <a:cs typeface="微软雅黑" panose="020B0503020204020204" charset="-122"/>
                      </a:endParaRPr>
                    </a:p>
                  </a:txBody>
                  <a:tcPr marL="0" marR="0" marT="201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5166105" y="3749294"/>
            <a:ext cx="1845945"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表3-5-4</a:t>
            </a:r>
            <a:r>
              <a:rPr sz="1400" spc="31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机床报警模板</a:t>
            </a:r>
            <a:endParaRPr sz="1400">
              <a:solidFill>
                <a:prstClr val="black"/>
              </a:solidFill>
              <a:latin typeface="微软雅黑" panose="020B0503020204020204" charset="-122"/>
              <a:cs typeface="微软雅黑" panose="020B0503020204020204" charset="-122"/>
            </a:endParaRPr>
          </a:p>
        </p:txBody>
      </p:sp>
      <p:graphicFrame>
        <p:nvGraphicFramePr>
          <p:cNvPr id="8" name="object 8"/>
          <p:cNvGraphicFramePr>
            <a:graphicFrameLocks noGrp="1"/>
          </p:cNvGraphicFramePr>
          <p:nvPr/>
        </p:nvGraphicFramePr>
        <p:xfrm>
          <a:off x="983488" y="4212590"/>
          <a:ext cx="10212322" cy="1901202"/>
        </p:xfrm>
        <a:graphic>
          <a:graphicData uri="http://schemas.openxmlformats.org/drawingml/2006/table">
            <a:tbl>
              <a:tblPr firstRow="1" bandRow="1">
                <a:tableStyleId>{2D5ABB26-0587-4C30-8999-92F81FD0307C}</a:tableStyleId>
              </a:tblPr>
              <a:tblGrid>
                <a:gridCol w="1697355"/>
                <a:gridCol w="1137539"/>
                <a:gridCol w="1574800"/>
                <a:gridCol w="2734817"/>
                <a:gridCol w="1380744"/>
                <a:gridCol w="1687067"/>
              </a:tblGrid>
              <a:tr h="633730">
                <a:tc>
                  <a:txBody>
                    <a:bodyPr/>
                    <a:lstStyle/>
                    <a:p>
                      <a:pPr algn="ctr">
                        <a:lnSpc>
                          <a:spcPct val="100000"/>
                        </a:lnSpc>
                        <a:spcBef>
                          <a:spcPts val="1520"/>
                        </a:spcBef>
                      </a:pPr>
                      <a:r>
                        <a:rPr sz="1400" b="1" dirty="0">
                          <a:solidFill>
                            <a:srgbClr val="FFFFFF"/>
                          </a:solidFill>
                          <a:latin typeface="微软雅黑" panose="020B0503020204020204" charset="-122"/>
                          <a:cs typeface="微软雅黑" panose="020B0503020204020204" charset="-122"/>
                        </a:rPr>
                        <a:t>指令</a:t>
                      </a:r>
                      <a:r>
                        <a:rPr sz="1400" b="1" spc="-5" dirty="0">
                          <a:solidFill>
                            <a:srgbClr val="FFFFFF"/>
                          </a:solidFill>
                          <a:latin typeface="微软雅黑" panose="020B0503020204020204" charset="-122"/>
                          <a:cs typeface="微软雅黑" panose="020B0503020204020204" charset="-122"/>
                        </a:rPr>
                        <a:t>ID</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R="197485" algn="r">
                        <a:lnSpc>
                          <a:spcPct val="100000"/>
                        </a:lnSpc>
                        <a:spcBef>
                          <a:spcPts val="1520"/>
                        </a:spcBef>
                      </a:pPr>
                      <a:r>
                        <a:rPr sz="1400" b="1" dirty="0">
                          <a:solidFill>
                            <a:srgbClr val="FFFFFF"/>
                          </a:solidFill>
                          <a:latin typeface="微软雅黑" panose="020B0503020204020204" charset="-122"/>
                          <a:cs typeface="微软雅黑" panose="020B0503020204020204" charset="-122"/>
                        </a:rPr>
                        <a:t>指令名称</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520"/>
                        </a:spcBef>
                      </a:pPr>
                      <a:r>
                        <a:rPr sz="1400" b="1" dirty="0">
                          <a:solidFill>
                            <a:srgbClr val="FFFFFF"/>
                          </a:solidFill>
                          <a:latin typeface="微软雅黑" panose="020B0503020204020204" charset="-122"/>
                          <a:cs typeface="微软雅黑" panose="020B0503020204020204" charset="-122"/>
                        </a:rPr>
                        <a:t>命令超</a:t>
                      </a:r>
                      <a:r>
                        <a:rPr sz="1400" b="1" spc="-15" dirty="0">
                          <a:solidFill>
                            <a:srgbClr val="FFFFFF"/>
                          </a:solidFill>
                          <a:latin typeface="微软雅黑" panose="020B0503020204020204" charset="-122"/>
                          <a:cs typeface="微软雅黑" panose="020B0503020204020204" charset="-122"/>
                        </a:rPr>
                        <a:t>过</a:t>
                      </a:r>
                      <a:r>
                        <a:rPr sz="1400" b="1" dirty="0">
                          <a:solidFill>
                            <a:srgbClr val="FFFFFF"/>
                          </a:solidFill>
                          <a:latin typeface="微软雅黑" panose="020B0503020204020204" charset="-122"/>
                          <a:cs typeface="微软雅黑" panose="020B0503020204020204" charset="-122"/>
                        </a:rPr>
                        <a:t>时间</a:t>
                      </a:r>
                      <a:r>
                        <a:rPr sz="1400" b="1" spc="-15" dirty="0">
                          <a:solidFill>
                            <a:srgbClr val="FFFFFF"/>
                          </a:solidFill>
                          <a:latin typeface="微软雅黑" panose="020B0503020204020204" charset="-122"/>
                          <a:cs typeface="微软雅黑" panose="020B0503020204020204" charset="-122"/>
                        </a:rPr>
                        <a:t>（秒</a:t>
                      </a:r>
                      <a:r>
                        <a:rPr sz="1400" b="1" dirty="0">
                          <a:solidFill>
                            <a:srgbClr val="FFFFFF"/>
                          </a:solidFill>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70" algn="ctr">
                        <a:lnSpc>
                          <a:spcPct val="100000"/>
                        </a:lnSpc>
                        <a:spcBef>
                          <a:spcPts val="1520"/>
                        </a:spcBef>
                      </a:pPr>
                      <a:r>
                        <a:rPr sz="1400" b="1" dirty="0">
                          <a:solidFill>
                            <a:srgbClr val="FFFFFF"/>
                          </a:solidFill>
                          <a:latin typeface="微软雅黑" panose="020B0503020204020204" charset="-122"/>
                          <a:cs typeface="微软雅黑" panose="020B0503020204020204" charset="-122"/>
                        </a:rPr>
                        <a:t>受控属性</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594995" marR="139700" indent="-445135">
                        <a:lnSpc>
                          <a:spcPct val="110000"/>
                        </a:lnSpc>
                        <a:spcBef>
                          <a:spcPts val="430"/>
                        </a:spcBef>
                      </a:pPr>
                      <a:r>
                        <a:rPr sz="1400" b="1" dirty="0">
                          <a:solidFill>
                            <a:srgbClr val="FFFFFF"/>
                          </a:solidFill>
                          <a:latin typeface="微软雅黑" panose="020B0503020204020204" charset="-122"/>
                          <a:cs typeface="微软雅黑" panose="020B0503020204020204" charset="-122"/>
                        </a:rPr>
                        <a:t>给属性写入的 值</a:t>
                      </a:r>
                      <a:endParaRPr sz="1400">
                        <a:latin typeface="微软雅黑" panose="020B0503020204020204" charset="-122"/>
                        <a:cs typeface="微软雅黑" panose="020B0503020204020204" charset="-122"/>
                      </a:endParaRPr>
                    </a:p>
                  </a:txBody>
                  <a:tcPr marL="0" marR="0" marT="546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70" algn="ctr">
                        <a:lnSpc>
                          <a:spcPct val="100000"/>
                        </a:lnSpc>
                        <a:spcBef>
                          <a:spcPts val="1520"/>
                        </a:spcBef>
                      </a:pPr>
                      <a:r>
                        <a:rPr sz="1400" b="1" dirty="0">
                          <a:solidFill>
                            <a:srgbClr val="FFFFFF"/>
                          </a:solidFill>
                          <a:latin typeface="微软雅黑" panose="020B0503020204020204" charset="-122"/>
                          <a:cs typeface="微软雅黑" panose="020B0503020204020204" charset="-122"/>
                        </a:rPr>
                        <a:t>描述</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633730">
                <a:tc>
                  <a:txBody>
                    <a:bodyPr/>
                    <a:lstStyle/>
                    <a:p>
                      <a:pPr marL="62230">
                        <a:lnSpc>
                          <a:spcPct val="100000"/>
                        </a:lnSpc>
                        <a:spcBef>
                          <a:spcPts val="1420"/>
                        </a:spcBef>
                      </a:pPr>
                      <a:r>
                        <a:rPr sz="1400" b="1" spc="-5" dirty="0">
                          <a:solidFill>
                            <a:srgbClr val="FFFFFF"/>
                          </a:solidFill>
                          <a:latin typeface="微软雅黑" panose="020B0503020204020204" charset="-122"/>
                          <a:cs typeface="微软雅黑" panose="020B0503020204020204" charset="-122"/>
                        </a:rPr>
                        <a:t>SpindleSetSpeed</a:t>
                      </a:r>
                      <a:endParaRPr sz="1400">
                        <a:latin typeface="微软雅黑" panose="020B0503020204020204" charset="-122"/>
                        <a:cs typeface="微软雅黑" panose="020B0503020204020204" charset="-122"/>
                      </a:endParaRPr>
                    </a:p>
                  </a:txBody>
                  <a:tcPr marL="0" marR="0" marT="1803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2230" marR="163830">
                        <a:lnSpc>
                          <a:spcPct val="110000"/>
                        </a:lnSpc>
                        <a:spcBef>
                          <a:spcPts val="330"/>
                        </a:spcBef>
                      </a:pPr>
                      <a:r>
                        <a:rPr sz="1400" dirty="0">
                          <a:latin typeface="微软雅黑" panose="020B0503020204020204" charset="-122"/>
                          <a:cs typeface="微软雅黑" panose="020B0503020204020204" charset="-122"/>
                        </a:rPr>
                        <a:t>主轴设定速 度</a:t>
                      </a:r>
                      <a:endParaRPr sz="1400">
                        <a:latin typeface="微软雅黑" panose="020B0503020204020204" charset="-122"/>
                        <a:cs typeface="微软雅黑" panose="020B0503020204020204" charset="-122"/>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1420"/>
                        </a:spcBef>
                      </a:pPr>
                      <a:r>
                        <a:rPr sz="1400" dirty="0">
                          <a:latin typeface="微软雅黑" panose="020B0503020204020204" charset="-122"/>
                          <a:cs typeface="微软雅黑" panose="020B0503020204020204" charset="-122"/>
                        </a:rPr>
                        <a:t>15</a:t>
                      </a:r>
                      <a:endParaRPr sz="1400">
                        <a:latin typeface="微软雅黑" panose="020B0503020204020204" charset="-122"/>
                        <a:cs typeface="微软雅黑" panose="020B0503020204020204" charset="-122"/>
                      </a:endParaRPr>
                    </a:p>
                  </a:txBody>
                  <a:tcPr marL="0" marR="0" marT="1803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500"/>
                        </a:spcBef>
                      </a:pPr>
                      <a:r>
                        <a:rPr sz="1400" dirty="0">
                          <a:latin typeface="微软雅黑" panose="020B0503020204020204" charset="-122"/>
                          <a:cs typeface="微软雅黑" panose="020B0503020204020204" charset="-122"/>
                        </a:rPr>
                        <a:t>主轴设定速度</a:t>
                      </a:r>
                      <a:endParaRPr sz="1400">
                        <a:latin typeface="微软雅黑" panose="020B0503020204020204" charset="-122"/>
                        <a:cs typeface="微软雅黑" panose="020B0503020204020204" charset="-122"/>
                      </a:endParaRPr>
                    </a:p>
                    <a:p>
                      <a:pPr marL="62230">
                        <a:lnSpc>
                          <a:spcPct val="100000"/>
                        </a:lnSpc>
                        <a:spcBef>
                          <a:spcPts val="165"/>
                        </a:spcBef>
                      </a:pPr>
                      <a:r>
                        <a:rPr sz="1400" spc="-5" dirty="0">
                          <a:latin typeface="微软雅黑" panose="020B0503020204020204" charset="-122"/>
                          <a:cs typeface="微软雅黑" panose="020B0503020204020204" charset="-122"/>
                        </a:rPr>
                        <a:t>（SpindleSetSpeed）</a:t>
                      </a:r>
                      <a:endParaRPr sz="1400">
                        <a:latin typeface="微软雅黑" panose="020B0503020204020204" charset="-122"/>
                        <a:cs typeface="微软雅黑" panose="020B0503020204020204" charset="-122"/>
                      </a:endParaRPr>
                    </a:p>
                  </a:txBody>
                  <a:tcPr marL="0" marR="0" marT="635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a:lnSpc>
                          <a:spcPct val="100000"/>
                        </a:lnSpc>
                        <a:spcBef>
                          <a:spcPts val="1420"/>
                        </a:spcBef>
                      </a:pPr>
                      <a:r>
                        <a:rPr sz="1400" dirty="0">
                          <a:latin typeface="微软雅黑" panose="020B0503020204020204" charset="-122"/>
                          <a:cs typeface="微软雅黑" panose="020B0503020204020204" charset="-122"/>
                        </a:rPr>
                        <a:t>远程设定主轴速度</a:t>
                      </a:r>
                      <a:endParaRPr sz="1400">
                        <a:latin typeface="微软雅黑" panose="020B0503020204020204" charset="-122"/>
                        <a:cs typeface="微软雅黑" panose="020B0503020204020204" charset="-122"/>
                      </a:endParaRPr>
                    </a:p>
                  </a:txBody>
                  <a:tcPr marL="0" marR="0" marT="1803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633742">
                <a:tc>
                  <a:txBody>
                    <a:bodyPr/>
                    <a:lstStyle/>
                    <a:p>
                      <a:pPr marL="62230">
                        <a:lnSpc>
                          <a:spcPct val="100000"/>
                        </a:lnSpc>
                        <a:spcBef>
                          <a:spcPts val="1520"/>
                        </a:spcBef>
                      </a:pPr>
                      <a:r>
                        <a:rPr sz="1400" b="1" spc="-10" dirty="0">
                          <a:solidFill>
                            <a:srgbClr val="FFFFFF"/>
                          </a:solidFill>
                          <a:latin typeface="微软雅黑" panose="020B0503020204020204" charset="-122"/>
                          <a:cs typeface="微软雅黑" panose="020B0503020204020204" charset="-122"/>
                        </a:rPr>
                        <a:t>onoffStatus</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R="163195" algn="r">
                        <a:lnSpc>
                          <a:spcPct val="100000"/>
                        </a:lnSpc>
                        <a:spcBef>
                          <a:spcPts val="1520"/>
                        </a:spcBef>
                      </a:pPr>
                      <a:r>
                        <a:rPr sz="1400" spc="-5" dirty="0">
                          <a:latin typeface="微软雅黑" panose="020B0503020204020204" charset="-122"/>
                          <a:cs typeface="微软雅黑" panose="020B0503020204020204" charset="-122"/>
                        </a:rPr>
                        <a:t>开关机指令</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520"/>
                        </a:spcBef>
                      </a:pPr>
                      <a:r>
                        <a:rPr sz="1400" dirty="0">
                          <a:latin typeface="微软雅黑" panose="020B0503020204020204" charset="-122"/>
                          <a:cs typeface="微软雅黑" panose="020B0503020204020204" charset="-122"/>
                        </a:rPr>
                        <a:t>15</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a:lnSpc>
                          <a:spcPct val="100000"/>
                        </a:lnSpc>
                        <a:spcBef>
                          <a:spcPts val="1520"/>
                        </a:spcBef>
                      </a:pPr>
                      <a:r>
                        <a:rPr sz="1400" spc="-5" dirty="0">
                          <a:latin typeface="微软雅黑" panose="020B0503020204020204" charset="-122"/>
                          <a:cs typeface="微软雅黑" panose="020B0503020204020204" charset="-122"/>
                        </a:rPr>
                        <a:t>开关机信</a:t>
                      </a:r>
                      <a:r>
                        <a:rPr sz="1400" dirty="0">
                          <a:latin typeface="微软雅黑" panose="020B0503020204020204" charset="-122"/>
                          <a:cs typeface="微软雅黑" panose="020B0503020204020204" charset="-122"/>
                        </a:rPr>
                        <a:t>号</a:t>
                      </a:r>
                      <a:r>
                        <a:rPr sz="1400" spc="-5" dirty="0">
                          <a:latin typeface="微软雅黑" panose="020B0503020204020204" charset="-122"/>
                          <a:cs typeface="微软雅黑" panose="020B0503020204020204" charset="-122"/>
                        </a:rPr>
                        <a:t>(</a:t>
                      </a:r>
                      <a:r>
                        <a:rPr sz="1400" spc="-10" dirty="0">
                          <a:latin typeface="微软雅黑" panose="020B0503020204020204" charset="-122"/>
                          <a:cs typeface="微软雅黑" panose="020B0503020204020204" charset="-122"/>
                        </a:rPr>
                        <a:t>o</a:t>
                      </a:r>
                      <a:r>
                        <a:rPr sz="1400" spc="-5" dirty="0">
                          <a:latin typeface="微软雅黑" panose="020B0503020204020204" charset="-122"/>
                          <a:cs typeface="微软雅黑" panose="020B0503020204020204" charset="-122"/>
                        </a:rPr>
                        <a:t>n</a:t>
                      </a:r>
                      <a:r>
                        <a:rPr sz="1400" spc="-35" dirty="0">
                          <a:latin typeface="微软雅黑" panose="020B0503020204020204" charset="-122"/>
                          <a:cs typeface="微软雅黑" panose="020B0503020204020204" charset="-122"/>
                        </a:rPr>
                        <a:t>o</a:t>
                      </a:r>
                      <a:r>
                        <a:rPr sz="1400" dirty="0">
                          <a:latin typeface="微软雅黑" panose="020B0503020204020204" charset="-122"/>
                          <a:cs typeface="微软雅黑" panose="020B0503020204020204" charset="-122"/>
                        </a:rPr>
                        <a:t>f</a:t>
                      </a:r>
                      <a:r>
                        <a:rPr sz="1400" spc="5" dirty="0">
                          <a:latin typeface="微软雅黑" panose="020B0503020204020204" charset="-122"/>
                          <a:cs typeface="微软雅黑" panose="020B0503020204020204" charset="-122"/>
                        </a:rPr>
                        <a:t>f</a:t>
                      </a:r>
                      <a:r>
                        <a:rPr sz="1400" spc="-10" dirty="0">
                          <a:latin typeface="微软雅黑" panose="020B0503020204020204" charset="-122"/>
                          <a:cs typeface="微软雅黑" panose="020B0503020204020204" charset="-122"/>
                        </a:rPr>
                        <a:t>S</a:t>
                      </a:r>
                      <a:r>
                        <a:rPr sz="1400" spc="-5" dirty="0">
                          <a:latin typeface="微软雅黑" panose="020B0503020204020204" charset="-122"/>
                          <a:cs typeface="微软雅黑" panose="020B0503020204020204" charset="-122"/>
                        </a:rPr>
                        <a:t>ign</a:t>
                      </a:r>
                      <a:r>
                        <a:rPr sz="1400" dirty="0">
                          <a:latin typeface="微软雅黑" panose="020B0503020204020204" charset="-122"/>
                          <a:cs typeface="微软雅黑" panose="020B0503020204020204" charset="-122"/>
                        </a:rPr>
                        <a:t>al)</a:t>
                      </a:r>
                      <a:endParaRPr sz="1400">
                        <a:latin typeface="微软雅黑" panose="020B0503020204020204" charset="-122"/>
                        <a:cs typeface="微软雅黑" panose="020B0503020204020204" charset="-122"/>
                      </a:endParaRPr>
                    </a:p>
                  </a:txBody>
                  <a:tcPr marL="0" marR="0" marT="193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marR="176530">
                        <a:lnSpc>
                          <a:spcPct val="110000"/>
                        </a:lnSpc>
                        <a:spcBef>
                          <a:spcPts val="1080"/>
                        </a:spcBef>
                      </a:pPr>
                      <a:r>
                        <a:rPr sz="1400" dirty="0">
                          <a:latin typeface="微软雅黑" panose="020B0503020204020204" charset="-122"/>
                          <a:cs typeface="微软雅黑" panose="020B0503020204020204" charset="-122"/>
                        </a:rPr>
                        <a:t>远程下发开关机指 令</a:t>
                      </a:r>
                      <a:endParaRPr sz="1400">
                        <a:latin typeface="微软雅黑" panose="020B0503020204020204" charset="-122"/>
                        <a:cs typeface="微软雅黑" panose="020B0503020204020204" charset="-122"/>
                      </a:endParaRPr>
                    </a:p>
                  </a:txBody>
                  <a:tcPr marL="0" marR="0" marT="1371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9" name="object 9"/>
          <p:cNvSpPr txBox="1"/>
          <p:nvPr/>
        </p:nvSpPr>
        <p:spPr>
          <a:xfrm>
            <a:off x="5166105" y="6225133"/>
            <a:ext cx="1845945"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表3-5-5</a:t>
            </a:r>
            <a:r>
              <a:rPr sz="1400" spc="31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机床指令模板</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注册机床及其网关的物实例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88744" y="1669541"/>
            <a:ext cx="8672195" cy="269240"/>
          </a:xfrm>
          <a:prstGeom prst="rect">
            <a:avLst/>
          </a:prstGeom>
        </p:spPr>
        <p:txBody>
          <a:bodyPr vert="horz" wrap="square" lIns="0" tIns="0" rIns="0" bIns="0" rtlCol="0">
            <a:spAutoFit/>
          </a:bodyPr>
          <a:lstStyle/>
          <a:p>
            <a:pPr marL="12700"/>
            <a:r>
              <a:rPr sz="1600" spc="-10" dirty="0">
                <a:solidFill>
                  <a:prstClr val="black"/>
                </a:solidFill>
                <a:latin typeface="微软雅黑" panose="020B0503020204020204" charset="-122"/>
                <a:cs typeface="微软雅黑" panose="020B0503020204020204" charset="-122"/>
              </a:rPr>
              <a:t>1）在“工业数字孪生建模”模块注</a:t>
            </a:r>
            <a:r>
              <a:rPr sz="1600" dirty="0">
                <a:solidFill>
                  <a:prstClr val="black"/>
                </a:solidFill>
                <a:latin typeface="微软雅黑" panose="020B0503020204020204" charset="-122"/>
                <a:cs typeface="微软雅黑" panose="020B0503020204020204" charset="-122"/>
              </a:rPr>
              <a:t>册</a:t>
            </a:r>
            <a:r>
              <a:rPr sz="1600" spc="-10" dirty="0">
                <a:solidFill>
                  <a:prstClr val="black"/>
                </a:solidFill>
                <a:latin typeface="微软雅黑" panose="020B0503020204020204" charset="-122"/>
                <a:cs typeface="微软雅黑" panose="020B0503020204020204" charset="-122"/>
              </a:rPr>
              <a:t>对应</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机床</a:t>
            </a:r>
            <a:r>
              <a:rPr sz="1600" dirty="0">
                <a:solidFill>
                  <a:prstClr val="black"/>
                </a:solidFill>
                <a:latin typeface="微软雅黑" panose="020B0503020204020204" charset="-122"/>
                <a:cs typeface="微软雅黑" panose="020B0503020204020204" charset="-122"/>
              </a:rPr>
              <a:t>网</a:t>
            </a:r>
            <a:r>
              <a:rPr sz="1600" spc="-10" dirty="0">
                <a:solidFill>
                  <a:prstClr val="black"/>
                </a:solidFill>
                <a:latin typeface="微软雅黑" panose="020B0503020204020204" charset="-122"/>
                <a:cs typeface="微软雅黑" panose="020B0503020204020204" charset="-122"/>
              </a:rPr>
              <a:t>关物</a:t>
            </a:r>
            <a:r>
              <a:rPr sz="1600"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例，</a:t>
            </a:r>
            <a:r>
              <a:rPr sz="1600" dirty="0">
                <a:solidFill>
                  <a:prstClr val="black"/>
                </a:solidFill>
                <a:latin typeface="微软雅黑" panose="020B0503020204020204" charset="-122"/>
                <a:cs typeface="微软雅黑" panose="020B0503020204020204" charset="-122"/>
              </a:rPr>
              <a:t>获</a:t>
            </a:r>
            <a:r>
              <a:rPr sz="1600" spc="-10" dirty="0">
                <a:solidFill>
                  <a:prstClr val="black"/>
                </a:solidFill>
                <a:latin typeface="微软雅黑" panose="020B0503020204020204" charset="-122"/>
                <a:cs typeface="微软雅黑" panose="020B0503020204020204" charset="-122"/>
              </a:rPr>
              <a:t>取对</a:t>
            </a:r>
            <a:r>
              <a:rPr sz="1600" dirty="0">
                <a:solidFill>
                  <a:prstClr val="black"/>
                </a:solidFill>
                <a:latin typeface="微软雅黑" panose="020B0503020204020204" charset="-122"/>
                <a:cs typeface="微软雅黑" panose="020B0503020204020204" charset="-122"/>
              </a:rPr>
              <a:t>应</a:t>
            </a:r>
            <a:r>
              <a:rPr sz="1600" spc="-10" dirty="0">
                <a:solidFill>
                  <a:prstClr val="black"/>
                </a:solidFill>
                <a:latin typeface="微软雅黑" panose="020B0503020204020204" charset="-122"/>
                <a:cs typeface="微软雅黑" panose="020B0503020204020204" charset="-122"/>
              </a:rPr>
              <a:t>的认</a:t>
            </a:r>
            <a:r>
              <a:rPr sz="1600" dirty="0">
                <a:solidFill>
                  <a:prstClr val="black"/>
                </a:solidFill>
                <a:latin typeface="微软雅黑" panose="020B0503020204020204" charset="-122"/>
                <a:cs typeface="微软雅黑" panose="020B0503020204020204" charset="-122"/>
              </a:rPr>
              <a:t>证</a:t>
            </a:r>
            <a:r>
              <a:rPr sz="1600" spc="-10" dirty="0">
                <a:solidFill>
                  <a:prstClr val="black"/>
                </a:solidFill>
                <a:latin typeface="微软雅黑" panose="020B0503020204020204" charset="-122"/>
                <a:cs typeface="微软雅黑" panose="020B0503020204020204" charset="-122"/>
              </a:rPr>
              <a:t>标识</a:t>
            </a:r>
            <a:r>
              <a:rPr sz="1600" dirty="0">
                <a:solidFill>
                  <a:prstClr val="black"/>
                </a:solidFill>
                <a:latin typeface="微软雅黑" panose="020B0503020204020204" charset="-122"/>
                <a:cs typeface="微软雅黑" panose="020B0503020204020204" charset="-122"/>
              </a:rPr>
              <a:t>和</a:t>
            </a:r>
            <a:r>
              <a:rPr sz="1600" spc="-10" dirty="0">
                <a:solidFill>
                  <a:prstClr val="black"/>
                </a:solidFill>
                <a:latin typeface="微软雅黑" panose="020B0503020204020204" charset="-122"/>
                <a:cs typeface="微软雅黑" panose="020B0503020204020204" charset="-122"/>
              </a:rPr>
              <a:t>认证</a:t>
            </a:r>
            <a:r>
              <a:rPr sz="1600" dirty="0">
                <a:solidFill>
                  <a:prstClr val="black"/>
                </a:solidFill>
                <a:latin typeface="微软雅黑" panose="020B0503020204020204" charset="-122"/>
                <a:cs typeface="微软雅黑" panose="020B0503020204020204" charset="-122"/>
              </a:rPr>
              <a:t>密</a:t>
            </a:r>
            <a:r>
              <a:rPr sz="1600" spc="20" dirty="0">
                <a:solidFill>
                  <a:prstClr val="black"/>
                </a:solidFill>
                <a:latin typeface="微软雅黑" panose="020B0503020204020204" charset="-122"/>
                <a:cs typeface="微软雅黑" panose="020B0503020204020204" charset="-122"/>
              </a:rPr>
              <a:t>钥</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6155435" y="2412491"/>
            <a:ext cx="5143499" cy="33177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150864" y="2407920"/>
            <a:ext cx="5153025" cy="3327400"/>
          </a:xfrm>
          <a:custGeom>
            <a:avLst/>
            <a:gdLst/>
            <a:ahLst/>
            <a:cxnLst/>
            <a:rect l="l" t="t" r="r" b="b"/>
            <a:pathLst>
              <a:path w="5153025" h="3327400">
                <a:moveTo>
                  <a:pt x="0" y="3326891"/>
                </a:moveTo>
                <a:lnTo>
                  <a:pt x="5152644" y="3326891"/>
                </a:lnTo>
                <a:lnTo>
                  <a:pt x="5152644" y="0"/>
                </a:lnTo>
                <a:lnTo>
                  <a:pt x="0" y="0"/>
                </a:lnTo>
                <a:lnTo>
                  <a:pt x="0" y="3326891"/>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1004316" y="2406395"/>
            <a:ext cx="4898135" cy="332384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999744" y="2401823"/>
            <a:ext cx="4907280" cy="3333115"/>
          </a:xfrm>
          <a:custGeom>
            <a:avLst/>
            <a:gdLst/>
            <a:ahLst/>
            <a:cxnLst/>
            <a:rect l="l" t="t" r="r" b="b"/>
            <a:pathLst>
              <a:path w="4907280" h="3333115">
                <a:moveTo>
                  <a:pt x="0" y="3332988"/>
                </a:moveTo>
                <a:lnTo>
                  <a:pt x="4907280" y="3332988"/>
                </a:lnTo>
                <a:lnTo>
                  <a:pt x="4907280" y="0"/>
                </a:lnTo>
                <a:lnTo>
                  <a:pt x="0" y="0"/>
                </a:lnTo>
                <a:lnTo>
                  <a:pt x="0" y="3332988"/>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39134" y="898652"/>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注册机床及其网关的物实例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88744" y="1669541"/>
            <a:ext cx="8870950" cy="269240"/>
          </a:xfrm>
          <a:prstGeom prst="rect">
            <a:avLst/>
          </a:prstGeom>
        </p:spPr>
        <p:txBody>
          <a:bodyPr vert="horz" wrap="square" lIns="0" tIns="0" rIns="0" bIns="0" rtlCol="0">
            <a:spAutoFit/>
          </a:bodyPr>
          <a:lstStyle/>
          <a:p>
            <a:pPr marL="12700"/>
            <a:r>
              <a:rPr sz="1600" spc="-10" dirty="0">
                <a:solidFill>
                  <a:prstClr val="black"/>
                </a:solidFill>
                <a:latin typeface="微软雅黑" panose="020B0503020204020204" charset="-122"/>
                <a:cs typeface="微软雅黑" panose="020B0503020204020204" charset="-122"/>
              </a:rPr>
              <a:t>2）在平台注册对应的机床物实例，</a:t>
            </a:r>
            <a:r>
              <a:rPr sz="1600" dirty="0">
                <a:solidFill>
                  <a:prstClr val="black"/>
                </a:solidFill>
                <a:latin typeface="微软雅黑" panose="020B0503020204020204" charset="-122"/>
                <a:cs typeface="微软雅黑" panose="020B0503020204020204" charset="-122"/>
              </a:rPr>
              <a:t>并</a:t>
            </a:r>
            <a:r>
              <a:rPr sz="1600" spc="-10" dirty="0">
                <a:solidFill>
                  <a:prstClr val="black"/>
                </a:solidFill>
                <a:latin typeface="微软雅黑" panose="020B0503020204020204" charset="-122"/>
                <a:cs typeface="微软雅黑" panose="020B0503020204020204" charset="-122"/>
              </a:rPr>
              <a:t>关联</a:t>
            </a:r>
            <a:r>
              <a:rPr sz="1600" dirty="0">
                <a:solidFill>
                  <a:prstClr val="black"/>
                </a:solidFill>
                <a:latin typeface="微软雅黑" panose="020B0503020204020204" charset="-122"/>
                <a:cs typeface="微软雅黑" panose="020B0503020204020204" charset="-122"/>
              </a:rPr>
              <a:t>上</a:t>
            </a:r>
            <a:r>
              <a:rPr sz="1600" spc="-10" dirty="0">
                <a:solidFill>
                  <a:prstClr val="black"/>
                </a:solidFill>
                <a:latin typeface="微软雅黑" panose="020B0503020204020204" charset="-122"/>
                <a:cs typeface="微软雅黑" panose="020B0503020204020204" charset="-122"/>
              </a:rPr>
              <a:t>一步</a:t>
            </a:r>
            <a:r>
              <a:rPr sz="1600" dirty="0">
                <a:solidFill>
                  <a:prstClr val="black"/>
                </a:solidFill>
                <a:latin typeface="微软雅黑" panose="020B0503020204020204" charset="-122"/>
                <a:cs typeface="微软雅黑" panose="020B0503020204020204" charset="-122"/>
              </a:rPr>
              <a:t>注</a:t>
            </a:r>
            <a:r>
              <a:rPr sz="1600" spc="-10" dirty="0">
                <a:solidFill>
                  <a:prstClr val="black"/>
                </a:solidFill>
                <a:latin typeface="微软雅黑" panose="020B0503020204020204" charset="-122"/>
                <a:cs typeface="微软雅黑" panose="020B0503020204020204" charset="-122"/>
              </a:rPr>
              <a:t>册的</a:t>
            </a:r>
            <a:r>
              <a:rPr sz="1600" dirty="0">
                <a:solidFill>
                  <a:prstClr val="black"/>
                </a:solidFill>
                <a:latin typeface="微软雅黑" panose="020B0503020204020204" charset="-122"/>
                <a:cs typeface="微软雅黑" panose="020B0503020204020204" charset="-122"/>
              </a:rPr>
              <a:t>网</a:t>
            </a:r>
            <a:r>
              <a:rPr sz="1600" spc="-10" dirty="0">
                <a:solidFill>
                  <a:prstClr val="black"/>
                </a:solidFill>
                <a:latin typeface="微软雅黑" panose="020B0503020204020204" charset="-122"/>
                <a:cs typeface="微软雅黑" panose="020B0503020204020204" charset="-122"/>
              </a:rPr>
              <a:t>关实</a:t>
            </a:r>
            <a:r>
              <a:rPr sz="1600"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，完</a:t>
            </a:r>
            <a:r>
              <a:rPr sz="1600" dirty="0">
                <a:solidFill>
                  <a:prstClr val="black"/>
                </a:solidFill>
                <a:latin typeface="微软雅黑" panose="020B0503020204020204" charset="-122"/>
                <a:cs typeface="微软雅黑" panose="020B0503020204020204" charset="-122"/>
              </a:rPr>
              <a:t>成</a:t>
            </a:r>
            <a:r>
              <a:rPr sz="1600" spc="-10"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及</a:t>
            </a:r>
            <a:r>
              <a:rPr sz="1600" spc="-10" dirty="0">
                <a:solidFill>
                  <a:prstClr val="black"/>
                </a:solidFill>
                <a:latin typeface="微软雅黑" panose="020B0503020204020204" charset="-122"/>
                <a:cs typeface="微软雅黑" panose="020B0503020204020204" charset="-122"/>
              </a:rPr>
              <a:t>网关</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物实</a:t>
            </a:r>
            <a:r>
              <a:rPr sz="1600"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注册。</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3115055" y="2133600"/>
            <a:ext cx="5730240" cy="42382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3110483" y="2129027"/>
            <a:ext cx="5739765" cy="4247515"/>
          </a:xfrm>
          <a:custGeom>
            <a:avLst/>
            <a:gdLst/>
            <a:ahLst/>
            <a:cxnLst/>
            <a:rect l="l" t="t" r="r" b="b"/>
            <a:pathLst>
              <a:path w="5739765" h="4247515">
                <a:moveTo>
                  <a:pt x="0" y="4247388"/>
                </a:moveTo>
                <a:lnTo>
                  <a:pt x="5739384" y="4247388"/>
                </a:lnTo>
                <a:lnTo>
                  <a:pt x="5739384" y="0"/>
                </a:lnTo>
                <a:lnTo>
                  <a:pt x="0" y="0"/>
                </a:lnTo>
                <a:lnTo>
                  <a:pt x="0" y="4247388"/>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17441" y="898652"/>
            <a:ext cx="435864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完善机床设备的网关配置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48588" y="1378330"/>
            <a:ext cx="10081260" cy="850265"/>
          </a:xfrm>
          <a:prstGeom prst="rect">
            <a:avLst/>
          </a:prstGeom>
        </p:spPr>
        <p:txBody>
          <a:bodyPr vert="horz" wrap="square" lIns="0" tIns="0" rIns="0" bIns="0" rtlCol="0">
            <a:spAutoFit/>
          </a:bodyPr>
          <a:lstStyle/>
          <a:p>
            <a:pPr marL="12700" marR="5080">
              <a:lnSpc>
                <a:spcPct val="150000"/>
              </a:lnSpc>
            </a:pPr>
            <a:r>
              <a:rPr dirty="0">
                <a:solidFill>
                  <a:prstClr val="black"/>
                </a:solidFill>
                <a:latin typeface="微软雅黑" panose="020B0503020204020204" charset="-122"/>
                <a:cs typeface="微软雅黑" panose="020B0503020204020204" charset="-122"/>
              </a:rPr>
              <a:t>基于本任务</a:t>
            </a:r>
            <a:r>
              <a:rPr spc="-5" dirty="0">
                <a:solidFill>
                  <a:prstClr val="black"/>
                </a:solidFill>
                <a:latin typeface="微软雅黑" panose="020B0503020204020204" charset="-122"/>
                <a:cs typeface="微软雅黑" panose="020B0503020204020204" charset="-122"/>
              </a:rPr>
              <a:t>“</a:t>
            </a:r>
            <a:r>
              <a:rPr spc="-5" dirty="0">
                <a:solidFill>
                  <a:prstClr val="black"/>
                </a:solidFill>
                <a:cs typeface="Calibri" panose="020F0502020204030204"/>
              </a:rPr>
              <a:t>3.</a:t>
            </a:r>
            <a:r>
              <a:rPr spc="-90" dirty="0">
                <a:solidFill>
                  <a:prstClr val="black"/>
                </a:solidFill>
                <a:cs typeface="Calibri" panose="020F0502020204030204"/>
              </a:rPr>
              <a:t> </a:t>
            </a:r>
            <a:r>
              <a:rPr dirty="0">
                <a:solidFill>
                  <a:prstClr val="black"/>
                </a:solidFill>
                <a:latin typeface="微软雅黑" panose="020B0503020204020204" charset="-122"/>
                <a:cs typeface="微软雅黑" panose="020B0503020204020204" charset="-122"/>
              </a:rPr>
              <a:t>注册机床及其网关的物实例”中获取的认证标识和认证密钥，完善对应机床硬件设备 的网关配置，并下发配置。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06552" y="2418588"/>
            <a:ext cx="4543044" cy="36377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01980" y="2414016"/>
            <a:ext cx="4552315" cy="3647440"/>
          </a:xfrm>
          <a:custGeom>
            <a:avLst/>
            <a:gdLst/>
            <a:ahLst/>
            <a:cxnLst/>
            <a:rect l="l" t="t" r="r" b="b"/>
            <a:pathLst>
              <a:path w="4552315" h="3647440">
                <a:moveTo>
                  <a:pt x="0" y="3646932"/>
                </a:moveTo>
                <a:lnTo>
                  <a:pt x="4552188" y="3646932"/>
                </a:lnTo>
                <a:lnTo>
                  <a:pt x="4552188" y="0"/>
                </a:lnTo>
                <a:lnTo>
                  <a:pt x="0" y="0"/>
                </a:lnTo>
                <a:lnTo>
                  <a:pt x="0" y="3646932"/>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5361432" y="2418588"/>
            <a:ext cx="6010655" cy="363778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356859" y="2414016"/>
            <a:ext cx="6019800" cy="3647440"/>
          </a:xfrm>
          <a:custGeom>
            <a:avLst/>
            <a:gdLst/>
            <a:ahLst/>
            <a:cxnLst/>
            <a:rect l="l" t="t" r="r" b="b"/>
            <a:pathLst>
              <a:path w="6019800" h="3647440">
                <a:moveTo>
                  <a:pt x="0" y="3646932"/>
                </a:moveTo>
                <a:lnTo>
                  <a:pt x="6019799" y="3646932"/>
                </a:lnTo>
                <a:lnTo>
                  <a:pt x="6019799" y="0"/>
                </a:lnTo>
                <a:lnTo>
                  <a:pt x="0" y="0"/>
                </a:lnTo>
                <a:lnTo>
                  <a:pt x="0" y="3646932"/>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61999" y="940689"/>
            <a:ext cx="9987280" cy="1363980"/>
          </a:xfrm>
          <a:prstGeom prst="rect">
            <a:avLst/>
          </a:prstGeom>
        </p:spPr>
        <p:txBody>
          <a:bodyPr vert="horz" wrap="square" lIns="0" tIns="0" rIns="0" bIns="0" rtlCol="0">
            <a:spAutoFit/>
          </a:bodyPr>
          <a:lstStyle/>
          <a:p>
            <a:pPr marL="2758440"/>
            <a:r>
              <a:rPr sz="2800" b="1" spc="-5" dirty="0">
                <a:solidFill>
                  <a:srgbClr val="00A755"/>
                </a:solidFill>
                <a:latin typeface="微软雅黑" panose="020B0503020204020204" charset="-122"/>
                <a:cs typeface="微软雅黑" panose="020B0503020204020204" charset="-122"/>
              </a:rPr>
              <a:t>5.</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数字孪生建模的数据验证</a:t>
            </a:r>
            <a:endParaRPr sz="2800">
              <a:solidFill>
                <a:prstClr val="black"/>
              </a:solidFill>
              <a:latin typeface="微软雅黑" panose="020B0503020204020204" charset="-122"/>
              <a:cs typeface="微软雅黑" panose="020B0503020204020204" charset="-122"/>
            </a:endParaRPr>
          </a:p>
          <a:p>
            <a:pPr marL="12700">
              <a:spcBef>
                <a:spcPts val="1760"/>
              </a:spcBef>
            </a:pPr>
            <a:r>
              <a:rPr spc="-5" dirty="0">
                <a:solidFill>
                  <a:prstClr val="black"/>
                </a:solidFill>
                <a:latin typeface="微软雅黑" panose="020B0503020204020204" charset="-122"/>
                <a:cs typeface="微软雅黑" panose="020B0503020204020204" charset="-122"/>
              </a:rPr>
              <a:t>1）启动对应的机床硬件设备，在机床硬件显示屏、日志信息、数字孪生建模机床物实例运行工况中</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对照验证采集的数据是否上传成功。</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7659623" y="2563367"/>
            <a:ext cx="2878836" cy="17434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7655052" y="2558795"/>
            <a:ext cx="2887980" cy="1752600"/>
          </a:xfrm>
          <a:custGeom>
            <a:avLst/>
            <a:gdLst/>
            <a:ahLst/>
            <a:cxnLst/>
            <a:rect l="l" t="t" r="r" b="b"/>
            <a:pathLst>
              <a:path w="2887979" h="1752600">
                <a:moveTo>
                  <a:pt x="0" y="1752599"/>
                </a:moveTo>
                <a:lnTo>
                  <a:pt x="2887979" y="1752599"/>
                </a:lnTo>
                <a:lnTo>
                  <a:pt x="2887979" y="0"/>
                </a:lnTo>
                <a:lnTo>
                  <a:pt x="0" y="0"/>
                </a:lnTo>
                <a:lnTo>
                  <a:pt x="0" y="1752599"/>
                </a:lnTo>
                <a:close/>
              </a:path>
            </a:pathLst>
          </a:custGeom>
          <a:ln w="9144">
            <a:solidFill>
              <a:srgbClr val="00AF50"/>
            </a:solidFill>
          </a:ln>
        </p:spPr>
        <p:txBody>
          <a:bodyPr wrap="square" lIns="0" tIns="0" rIns="0" bIns="0" rtlCol="0"/>
          <a:lstStyle/>
          <a:p>
            <a:endParaRPr>
              <a:solidFill>
                <a:prstClr val="black"/>
              </a:solidFill>
            </a:endParaRPr>
          </a:p>
        </p:txBody>
      </p:sp>
      <p:sp>
        <p:nvSpPr>
          <p:cNvPr id="8" name="object 8"/>
          <p:cNvSpPr/>
          <p:nvPr/>
        </p:nvSpPr>
        <p:spPr>
          <a:xfrm>
            <a:off x="7315200" y="4433315"/>
            <a:ext cx="3915155" cy="236067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7310628" y="4428744"/>
            <a:ext cx="3924300" cy="2369820"/>
          </a:xfrm>
          <a:custGeom>
            <a:avLst/>
            <a:gdLst/>
            <a:ahLst/>
            <a:cxnLst/>
            <a:rect l="l" t="t" r="r" b="b"/>
            <a:pathLst>
              <a:path w="3924300" h="2369820">
                <a:moveTo>
                  <a:pt x="0" y="2369819"/>
                </a:moveTo>
                <a:lnTo>
                  <a:pt x="3924300" y="2369819"/>
                </a:lnTo>
                <a:lnTo>
                  <a:pt x="3924300" y="0"/>
                </a:lnTo>
                <a:lnTo>
                  <a:pt x="0" y="0"/>
                </a:lnTo>
                <a:lnTo>
                  <a:pt x="0" y="2369819"/>
                </a:lnTo>
                <a:close/>
              </a:path>
            </a:pathLst>
          </a:custGeom>
          <a:ln w="9144">
            <a:solidFill>
              <a:srgbClr val="00AF50"/>
            </a:solidFill>
          </a:ln>
        </p:spPr>
        <p:txBody>
          <a:bodyPr wrap="square" lIns="0" tIns="0" rIns="0" bIns="0" rtlCol="0"/>
          <a:lstStyle/>
          <a:p>
            <a:endParaRPr>
              <a:solidFill>
                <a:prstClr val="black"/>
              </a:solidFill>
            </a:endParaRPr>
          </a:p>
        </p:txBody>
      </p:sp>
      <p:sp>
        <p:nvSpPr>
          <p:cNvPr id="10" name="object 10"/>
          <p:cNvSpPr/>
          <p:nvPr/>
        </p:nvSpPr>
        <p:spPr>
          <a:xfrm>
            <a:off x="723900" y="2891027"/>
            <a:ext cx="6217920" cy="283159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719327" y="2886455"/>
            <a:ext cx="6227445" cy="2840990"/>
          </a:xfrm>
          <a:custGeom>
            <a:avLst/>
            <a:gdLst/>
            <a:ahLst/>
            <a:cxnLst/>
            <a:rect l="l" t="t" r="r" b="b"/>
            <a:pathLst>
              <a:path w="6227445" h="2840990">
                <a:moveTo>
                  <a:pt x="0" y="2840736"/>
                </a:moveTo>
                <a:lnTo>
                  <a:pt x="6227064" y="2840736"/>
                </a:lnTo>
                <a:lnTo>
                  <a:pt x="6227064" y="0"/>
                </a:lnTo>
                <a:lnTo>
                  <a:pt x="0" y="0"/>
                </a:lnTo>
                <a:lnTo>
                  <a:pt x="0" y="2840736"/>
                </a:lnTo>
                <a:close/>
              </a:path>
            </a:pathLst>
          </a:custGeom>
          <a:ln w="9144">
            <a:solidFill>
              <a:srgbClr val="00AF50"/>
            </a:solidFill>
          </a:ln>
        </p:spPr>
        <p:txBody>
          <a:bodyPr wrap="square" lIns="0" tIns="0" rIns="0" bIns="0" rtlCol="0"/>
          <a:lstStyle/>
          <a:p>
            <a:endParaRPr>
              <a:solidFill>
                <a:prstClr val="black"/>
              </a:solidFill>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17441" y="898652"/>
            <a:ext cx="435864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5.</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数字孪生建模的数据验证</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61999" y="1591309"/>
            <a:ext cx="9987280" cy="713105"/>
          </a:xfrm>
          <a:prstGeom prst="rect">
            <a:avLst/>
          </a:prstGeom>
        </p:spPr>
        <p:txBody>
          <a:bodyPr vert="horz" wrap="square" lIns="0" tIns="0" rIns="0" bIns="0" rtlCol="0">
            <a:spAutoFit/>
          </a:bodyPr>
          <a:lstStyle/>
          <a:p>
            <a:pPr marL="12700"/>
            <a:r>
              <a:rPr spc="-5" dirty="0">
                <a:solidFill>
                  <a:prstClr val="black"/>
                </a:solidFill>
                <a:latin typeface="微软雅黑" panose="020B0503020204020204" charset="-122"/>
                <a:cs typeface="微软雅黑" panose="020B0503020204020204" charset="-122"/>
              </a:rPr>
              <a:t>2）在数字孪生建模机床物实例中，下发指令操作，对照机床硬件设备中显示屏及日志信息，验证下</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行指令数据。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923543" y="2417063"/>
            <a:ext cx="4916423" cy="25892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918972" y="2412492"/>
            <a:ext cx="4925695" cy="2598420"/>
          </a:xfrm>
          <a:custGeom>
            <a:avLst/>
            <a:gdLst/>
            <a:ahLst/>
            <a:cxnLst/>
            <a:rect l="l" t="t" r="r" b="b"/>
            <a:pathLst>
              <a:path w="4925695" h="2598420">
                <a:moveTo>
                  <a:pt x="0" y="2598419"/>
                </a:moveTo>
                <a:lnTo>
                  <a:pt x="4925568" y="2598419"/>
                </a:lnTo>
                <a:lnTo>
                  <a:pt x="4925568" y="0"/>
                </a:lnTo>
                <a:lnTo>
                  <a:pt x="0" y="0"/>
                </a:lnTo>
                <a:lnTo>
                  <a:pt x="0" y="2598419"/>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3227832" y="4668011"/>
            <a:ext cx="3290315" cy="186537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3223260" y="4663440"/>
            <a:ext cx="3299460" cy="1874520"/>
          </a:xfrm>
          <a:custGeom>
            <a:avLst/>
            <a:gdLst/>
            <a:ahLst/>
            <a:cxnLst/>
            <a:rect l="l" t="t" r="r" b="b"/>
            <a:pathLst>
              <a:path w="3299459" h="1874520">
                <a:moveTo>
                  <a:pt x="0" y="1874519"/>
                </a:moveTo>
                <a:lnTo>
                  <a:pt x="3299460" y="1874519"/>
                </a:lnTo>
                <a:lnTo>
                  <a:pt x="3299460" y="0"/>
                </a:lnTo>
                <a:lnTo>
                  <a:pt x="0" y="0"/>
                </a:lnTo>
                <a:lnTo>
                  <a:pt x="0" y="1874519"/>
                </a:lnTo>
                <a:close/>
              </a:path>
            </a:pathLst>
          </a:custGeom>
          <a:ln w="9144">
            <a:solidFill>
              <a:srgbClr val="00AF50"/>
            </a:solidFill>
          </a:ln>
        </p:spPr>
        <p:txBody>
          <a:bodyPr wrap="square" lIns="0" tIns="0" rIns="0" bIns="0" rtlCol="0"/>
          <a:lstStyle/>
          <a:p>
            <a:endParaRPr>
              <a:solidFill>
                <a:prstClr val="black"/>
              </a:solidFill>
            </a:endParaRPr>
          </a:p>
        </p:txBody>
      </p:sp>
      <p:sp>
        <p:nvSpPr>
          <p:cNvPr id="11" name="object 11"/>
          <p:cNvSpPr/>
          <p:nvPr/>
        </p:nvSpPr>
        <p:spPr>
          <a:xfrm>
            <a:off x="6859523" y="2339340"/>
            <a:ext cx="4538471" cy="3738371"/>
          </a:xfrm>
          <a:prstGeom prst="rect">
            <a:avLst/>
          </a:prstGeom>
          <a:blipFill>
            <a:blip r:embed="rId3" cstate="print"/>
            <a:stretch>
              <a:fillRect/>
            </a:stretch>
          </a:blipFill>
        </p:spPr>
        <p:txBody>
          <a:bodyPr wrap="square" lIns="0" tIns="0" rIns="0" bIns="0" rtlCol="0"/>
          <a:lstStyle/>
          <a:p>
            <a:endParaRPr>
              <a:solidFill>
                <a:prstClr val="black"/>
              </a:solidFill>
            </a:endParaRPr>
          </a:p>
        </p:txBody>
      </p:sp>
      <p:graphicFrame>
        <p:nvGraphicFramePr>
          <p:cNvPr id="12" name="object 12"/>
          <p:cNvGraphicFramePr>
            <a:graphicFrameLocks noGrp="1"/>
          </p:cNvGraphicFramePr>
          <p:nvPr/>
        </p:nvGraphicFramePr>
        <p:xfrm>
          <a:off x="6850380" y="2330195"/>
          <a:ext cx="4547615" cy="3747515"/>
        </p:xfrm>
        <a:graphic>
          <a:graphicData uri="http://schemas.openxmlformats.org/drawingml/2006/table">
            <a:tbl>
              <a:tblPr firstRow="1" bandRow="1">
                <a:tableStyleId>{2D5ABB26-0587-4C30-8999-92F81FD0307C}</a:tableStyleId>
              </a:tblPr>
              <a:tblGrid>
                <a:gridCol w="4547615"/>
              </a:tblGrid>
              <a:tr h="498347">
                <a:tc>
                  <a:txBody>
                    <a:bodyPr/>
                    <a:lstStyle/>
                    <a:p>
                      <a:endParaRPr sz="1800">
                        <a:latin typeface="微软雅黑" panose="020B0503020204020204" charset="-122"/>
                        <a:cs typeface="微软雅黑" panose="020B0503020204020204" charset="-122"/>
                      </a:endParaRPr>
                    </a:p>
                  </a:txBody>
                  <a:tcPr marL="0" marR="0" marT="0" marB="0">
                    <a:lnL w="9144">
                      <a:solidFill>
                        <a:srgbClr val="00AF50"/>
                      </a:solidFill>
                      <a:prstDash val="solid"/>
                    </a:lnL>
                    <a:lnR w="9144">
                      <a:solidFill>
                        <a:srgbClr val="00AF50"/>
                      </a:solidFill>
                      <a:prstDash val="solid"/>
                    </a:lnR>
                    <a:lnT w="9144">
                      <a:solidFill>
                        <a:srgbClr val="00AF50"/>
                      </a:solidFill>
                      <a:prstDash val="solid"/>
                    </a:lnT>
                    <a:lnB w="9144">
                      <a:solidFill>
                        <a:srgbClr val="00AF50"/>
                      </a:solidFill>
                      <a:prstDash val="solid"/>
                    </a:lnB>
                  </a:tcPr>
                </a:tc>
              </a:tr>
              <a:tr h="551688">
                <a:tc>
                  <a:txBody>
                    <a:bodyPr/>
                    <a:lstStyle/>
                    <a:p>
                      <a:pPr>
                        <a:lnSpc>
                          <a:spcPct val="100000"/>
                        </a:lnSpc>
                      </a:pPr>
                      <a:endParaRPr sz="1000">
                        <a:latin typeface="Times New Roman" panose="02020603050405020304"/>
                        <a:cs typeface="Times New Roman" panose="02020603050405020304"/>
                      </a:endParaRPr>
                    </a:p>
                    <a:p>
                      <a:pPr>
                        <a:lnSpc>
                          <a:spcPct val="100000"/>
                        </a:lnSpc>
                      </a:pPr>
                      <a:endParaRPr sz="1000">
                        <a:latin typeface="Times New Roman" panose="02020603050405020304"/>
                        <a:cs typeface="Times New Roman" panose="02020603050405020304"/>
                      </a:endParaRPr>
                    </a:p>
                    <a:p>
                      <a:pPr>
                        <a:lnSpc>
                          <a:spcPct val="100000"/>
                        </a:lnSpc>
                      </a:pPr>
                      <a:endParaRPr sz="1000">
                        <a:latin typeface="Times New Roman" panose="02020603050405020304"/>
                        <a:cs typeface="Times New Roman" panose="02020603050405020304"/>
                      </a:endParaRPr>
                    </a:p>
                  </a:txBody>
                  <a:tcPr marL="0" marR="0" marT="0" marB="0">
                    <a:lnL w="9144">
                      <a:solidFill>
                        <a:srgbClr val="00AF50"/>
                      </a:solidFill>
                      <a:prstDash val="solid"/>
                    </a:lnL>
                    <a:lnR w="9144">
                      <a:solidFill>
                        <a:srgbClr val="00AF50"/>
                      </a:solidFill>
                      <a:prstDash val="solid"/>
                    </a:lnR>
                    <a:lnT w="9144">
                      <a:solidFill>
                        <a:srgbClr val="00AF50"/>
                      </a:solidFill>
                      <a:prstDash val="solid"/>
                    </a:lnT>
                    <a:lnB w="9144">
                      <a:solidFill>
                        <a:srgbClr val="00AF50"/>
                      </a:solidFill>
                      <a:prstDash val="solid"/>
                    </a:lnB>
                  </a:tcPr>
                </a:tc>
              </a:tr>
              <a:tr h="2697480">
                <a:tc>
                  <a:txBody>
                    <a:bodyPr/>
                    <a:lstStyle/>
                    <a:p>
                      <a:endParaRPr sz="1000">
                        <a:latin typeface="Times New Roman" panose="02020603050405020304"/>
                        <a:cs typeface="Times New Roman" panose="02020603050405020304"/>
                      </a:endParaRPr>
                    </a:p>
                  </a:txBody>
                  <a:tcPr marL="0" marR="0" marT="0" marB="0">
                    <a:lnL w="9144">
                      <a:solidFill>
                        <a:srgbClr val="00AF50"/>
                      </a:solidFill>
                      <a:prstDash val="solid"/>
                    </a:lnL>
                    <a:lnR w="9144">
                      <a:solidFill>
                        <a:srgbClr val="00AF50"/>
                      </a:solidFill>
                      <a:prstDash val="solid"/>
                    </a:lnR>
                    <a:lnT w="9144">
                      <a:solidFill>
                        <a:srgbClr val="00AF50"/>
                      </a:solidFill>
                      <a:prstDash val="solid"/>
                    </a:lnT>
                    <a:lnB w="9144">
                      <a:solidFill>
                        <a:srgbClr val="00AF50"/>
                      </a:solidFill>
                      <a:prstDash val="solid"/>
                    </a:lnB>
                  </a:tcPr>
                </a:tc>
              </a:tr>
            </a:tbl>
          </a:graphicData>
        </a:graphic>
      </p:graphicFrame>
      <p:sp>
        <p:nvSpPr>
          <p:cNvPr id="13" name="object 13"/>
          <p:cNvSpPr/>
          <p:nvPr/>
        </p:nvSpPr>
        <p:spPr>
          <a:xfrm>
            <a:off x="6859523" y="2837688"/>
            <a:ext cx="4538471" cy="54254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4" name="object 14"/>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4497705" cy="397510"/>
          </a:xfrm>
          <a:prstGeom prst="rect">
            <a:avLst/>
          </a:prstGeom>
        </p:spPr>
        <p:txBody>
          <a:bodyPr vert="horz" wrap="square" lIns="0" tIns="0" rIns="0" bIns="0" rtlCol="0">
            <a:spAutoFit/>
          </a:bodyPr>
          <a:lstStyle/>
          <a:p>
            <a:pPr marL="12700"/>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一</a:t>
            </a:r>
            <a:r>
              <a:rPr sz="2400" b="1" dirty="0">
                <a:solidFill>
                  <a:srgbClr val="00A755"/>
                </a:solidFill>
                <a:latin typeface="微软雅黑" panose="020B0503020204020204" charset="-122"/>
                <a:cs typeface="微软雅黑" panose="020B0503020204020204" charset="-122"/>
              </a:rPr>
              <a:t>设置物模型的派生属性</a:t>
            </a:r>
            <a:r>
              <a:rPr sz="2400" b="1" spc="250" dirty="0">
                <a:solidFill>
                  <a:srgbClr val="00A755"/>
                </a:solidFill>
                <a:latin typeface="微软雅黑" panose="020B0503020204020204" charset="-122"/>
                <a:cs typeface="微软雅黑" panose="020B0503020204020204" charset="-122"/>
              </a:rPr>
              <a:t>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395085"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四</a:t>
            </a:r>
            <a:r>
              <a:rPr sz="2800" b="1" spc="-5" dirty="0">
                <a:solidFill>
                  <a:prstClr val="black"/>
                </a:solidFill>
                <a:latin typeface="微软雅黑" panose="020B0503020204020204" charset="-122"/>
                <a:cs typeface="微软雅黑" panose="020B0503020204020204" charset="-122"/>
              </a:rPr>
              <a:t>构建进阶工业设备数字孪生模型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4069" y="1260347"/>
            <a:ext cx="1854200" cy="589915"/>
          </a:xfrm>
          <a:prstGeom prst="rect">
            <a:avLst/>
          </a:prstGeom>
        </p:spPr>
        <p:txBody>
          <a:bodyPr vert="horz" wrap="square" lIns="0" tIns="0" rIns="0" bIns="0" rtlCol="0">
            <a:spAutoFit/>
          </a:bodyPr>
          <a:lstStyle/>
          <a:p>
            <a:pPr marL="12700">
              <a:lnSpc>
                <a:spcPct val="100000"/>
              </a:lnSpc>
            </a:pPr>
            <a:r>
              <a:rPr dirty="0"/>
              <a:t>项目引入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1237488" y="2092451"/>
            <a:ext cx="5058410" cy="4308475"/>
          </a:xfrm>
          <a:prstGeom prst="rect">
            <a:avLst/>
          </a:prstGeom>
          <a:solidFill>
            <a:srgbClr val="F1F1F1"/>
          </a:solidFill>
        </p:spPr>
        <p:txBody>
          <a:bodyPr vert="horz" wrap="square" lIns="0" tIns="117475" rIns="0" bIns="0" rtlCol="0">
            <a:spAutoFit/>
          </a:bodyPr>
          <a:lstStyle/>
          <a:p>
            <a:pPr marL="600710">
              <a:spcBef>
                <a:spcPts val="925"/>
              </a:spcBef>
            </a:pPr>
            <a:r>
              <a:rPr sz="1600" spc="-5" dirty="0">
                <a:solidFill>
                  <a:prstClr val="black"/>
                </a:solidFill>
                <a:latin typeface="微软雅黑" panose="020B0503020204020204" charset="-122"/>
                <a:cs typeface="微软雅黑" panose="020B0503020204020204" charset="-122"/>
              </a:rPr>
              <a:t>在项目三中，我们主要完成了基于</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备本</a:t>
            </a:r>
            <a:r>
              <a:rPr sz="1600" dirty="0">
                <a:solidFill>
                  <a:prstClr val="black"/>
                </a:solidFill>
                <a:latin typeface="微软雅黑" panose="020B0503020204020204" charset="-122"/>
                <a:cs typeface="微软雅黑" panose="020B0503020204020204" charset="-122"/>
              </a:rPr>
              <a:t>身</a:t>
            </a:r>
            <a:r>
              <a:rPr sz="1600" spc="-5" dirty="0">
                <a:solidFill>
                  <a:prstClr val="black"/>
                </a:solidFill>
                <a:latin typeface="微软雅黑" panose="020B0503020204020204" charset="-122"/>
                <a:cs typeface="微软雅黑" panose="020B0503020204020204" charset="-122"/>
              </a:rPr>
              <a:t>的点</a:t>
            </a:r>
            <a:endParaRPr sz="1600">
              <a:solidFill>
                <a:prstClr val="black"/>
              </a:solidFill>
              <a:latin typeface="微软雅黑" panose="020B0503020204020204" charset="-122"/>
              <a:cs typeface="微软雅黑" panose="020B0503020204020204" charset="-122"/>
            </a:endParaRPr>
          </a:p>
          <a:p>
            <a:pPr marL="143510" algn="just">
              <a:spcBef>
                <a:spcPts val="960"/>
              </a:spcBef>
            </a:pPr>
            <a:r>
              <a:rPr sz="1600" spc="-10" dirty="0">
                <a:solidFill>
                  <a:prstClr val="black"/>
                </a:solidFill>
                <a:latin typeface="微软雅黑" panose="020B0503020204020204" charset="-122"/>
                <a:cs typeface="微软雅黑" panose="020B0503020204020204" charset="-122"/>
              </a:rPr>
              <a:t>表属性及网关可采集到的数据，完</a:t>
            </a:r>
            <a:r>
              <a:rPr sz="1600" dirty="0">
                <a:solidFill>
                  <a:prstClr val="black"/>
                </a:solidFill>
                <a:latin typeface="微软雅黑" panose="020B0503020204020204" charset="-122"/>
                <a:cs typeface="微软雅黑" panose="020B0503020204020204" charset="-122"/>
              </a:rPr>
              <a:t>成</a:t>
            </a:r>
            <a:r>
              <a:rPr sz="1600" spc="-10" dirty="0">
                <a:solidFill>
                  <a:prstClr val="black"/>
                </a:solidFill>
                <a:latin typeface="微软雅黑" panose="020B0503020204020204" charset="-122"/>
                <a:cs typeface="微软雅黑" panose="020B0503020204020204" charset="-122"/>
              </a:rPr>
              <a:t>单台</a:t>
            </a:r>
            <a:r>
              <a:rPr sz="1600" dirty="0">
                <a:solidFill>
                  <a:prstClr val="black"/>
                </a:solidFill>
                <a:latin typeface="微软雅黑" panose="020B0503020204020204" charset="-122"/>
                <a:cs typeface="微软雅黑" panose="020B0503020204020204" charset="-122"/>
              </a:rPr>
              <a:t>工</a:t>
            </a:r>
            <a:r>
              <a:rPr sz="1600" spc="-10" dirty="0">
                <a:solidFill>
                  <a:prstClr val="black"/>
                </a:solidFill>
                <a:latin typeface="微软雅黑" panose="020B0503020204020204" charset="-122"/>
                <a:cs typeface="微软雅黑" panose="020B0503020204020204" charset="-122"/>
              </a:rPr>
              <a:t>业设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的</a:t>
            </a:r>
            <a:endParaRPr sz="1600">
              <a:solidFill>
                <a:prstClr val="black"/>
              </a:solidFill>
              <a:latin typeface="微软雅黑" panose="020B0503020204020204" charset="-122"/>
              <a:cs typeface="微软雅黑" panose="020B0503020204020204" charset="-122"/>
            </a:endParaRPr>
          </a:p>
          <a:p>
            <a:pPr marL="143510" marR="240665" algn="just">
              <a:lnSpc>
                <a:spcPct val="150000"/>
              </a:lnSpc>
            </a:pPr>
            <a:r>
              <a:rPr sz="1600" spc="-5" dirty="0">
                <a:solidFill>
                  <a:prstClr val="black"/>
                </a:solidFill>
                <a:latin typeface="微软雅黑" panose="020B0503020204020204" charset="-122"/>
                <a:cs typeface="微软雅黑" panose="020B0503020204020204" charset="-122"/>
              </a:rPr>
              <a:t>数字孪生建模，实现数据的双向流</a:t>
            </a:r>
            <a:r>
              <a:rPr sz="1600"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。而</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了更</a:t>
            </a:r>
            <a:r>
              <a:rPr sz="1600" dirty="0">
                <a:solidFill>
                  <a:prstClr val="black"/>
                </a:solidFill>
                <a:latin typeface="微软雅黑" panose="020B0503020204020204" charset="-122"/>
                <a:cs typeface="微软雅黑" panose="020B0503020204020204" charset="-122"/>
              </a:rPr>
              <a:t>好</a:t>
            </a:r>
            <a:r>
              <a:rPr sz="1600" spc="-5" dirty="0">
                <a:solidFill>
                  <a:prstClr val="black"/>
                </a:solidFill>
                <a:latin typeface="微软雅黑" panose="020B0503020204020204" charset="-122"/>
                <a:cs typeface="微软雅黑" panose="020B0503020204020204" charset="-122"/>
              </a:rPr>
              <a:t>地 挖掘数字孪生技术的价值，我们还</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以基</a:t>
            </a:r>
            <a:r>
              <a:rPr sz="1600"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原生</a:t>
            </a:r>
            <a:r>
              <a:rPr sz="1600"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 的数据，设计和计算得到更多与设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能效</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业务</a:t>
            </a:r>
            <a:r>
              <a:rPr sz="160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标 相关的属性，如设备的开机率、作</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率等</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我们</a:t>
            </a:r>
            <a:r>
              <a:rPr sz="1600" dirty="0">
                <a:solidFill>
                  <a:prstClr val="black"/>
                </a:solidFill>
                <a:latin typeface="微软雅黑" panose="020B0503020204020204" charset="-122"/>
                <a:cs typeface="微软雅黑" panose="020B0503020204020204" charset="-122"/>
              </a:rPr>
              <a:t>称</a:t>
            </a:r>
            <a:r>
              <a:rPr sz="1600" spc="-5" dirty="0">
                <a:solidFill>
                  <a:prstClr val="black"/>
                </a:solidFill>
                <a:latin typeface="微软雅黑" panose="020B0503020204020204" charset="-122"/>
                <a:cs typeface="微软雅黑" panose="020B0503020204020204" charset="-122"/>
              </a:rPr>
              <a:t>其 为“派生属性”。</a:t>
            </a:r>
            <a:endParaRPr sz="1600">
              <a:solidFill>
                <a:prstClr val="black"/>
              </a:solidFill>
              <a:latin typeface="微软雅黑" panose="020B0503020204020204" charset="-122"/>
              <a:cs typeface="微软雅黑" panose="020B0503020204020204" charset="-122"/>
            </a:endParaRPr>
          </a:p>
          <a:p>
            <a:pPr marL="143510" marR="191135" indent="457200" algn="just">
              <a:lnSpc>
                <a:spcPct val="150000"/>
              </a:lnSpc>
              <a:spcBef>
                <a:spcPts val="1195"/>
              </a:spcBef>
            </a:pPr>
            <a:r>
              <a:rPr sz="1600" spc="-10" dirty="0">
                <a:solidFill>
                  <a:prstClr val="black"/>
                </a:solidFill>
                <a:latin typeface="微软雅黑" panose="020B0503020204020204" charset="-122"/>
                <a:cs typeface="微软雅黑" panose="020B0503020204020204" charset="-122"/>
              </a:rPr>
              <a:t>与此同时，真实的工业现场中不论</a:t>
            </a:r>
            <a:r>
              <a:rPr sz="1600" dirty="0">
                <a:solidFill>
                  <a:prstClr val="black"/>
                </a:solidFill>
                <a:latin typeface="微软雅黑" panose="020B0503020204020204" charset="-122"/>
                <a:cs typeface="微软雅黑" panose="020B0503020204020204" charset="-122"/>
              </a:rPr>
              <a:t>是</a:t>
            </a:r>
            <a:r>
              <a:rPr sz="1600" spc="-10"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复杂 </a:t>
            </a:r>
            <a:r>
              <a:rPr sz="1600" spc="-5" dirty="0">
                <a:solidFill>
                  <a:prstClr val="black"/>
                </a:solidFill>
                <a:latin typeface="微软雅黑" panose="020B0503020204020204" charset="-122"/>
                <a:cs typeface="微软雅黑" panose="020B0503020204020204" charset="-122"/>
              </a:rPr>
              <a:t>性还是产线的复杂性，都远远超过</a:t>
            </a:r>
            <a:r>
              <a:rPr sz="1600" spc="5" dirty="0">
                <a:solidFill>
                  <a:prstClr val="black"/>
                </a:solidFill>
                <a:latin typeface="微软雅黑" panose="020B0503020204020204" charset="-122"/>
                <a:cs typeface="微软雅黑" panose="020B0503020204020204" charset="-122"/>
              </a:rPr>
              <a:t>我</a:t>
            </a:r>
            <a:r>
              <a:rPr sz="1600" spc="-5" dirty="0">
                <a:solidFill>
                  <a:prstClr val="black"/>
                </a:solidFill>
                <a:latin typeface="微软雅黑" panose="020B0503020204020204" charset="-122"/>
                <a:cs typeface="微软雅黑" panose="020B0503020204020204" charset="-122"/>
              </a:rPr>
              <a:t>们的</a:t>
            </a:r>
            <a:r>
              <a:rPr sz="1600" spc="5" dirty="0">
                <a:solidFill>
                  <a:prstClr val="black"/>
                </a:solidFill>
                <a:latin typeface="微软雅黑" panose="020B0503020204020204" charset="-122"/>
                <a:cs typeface="微软雅黑" panose="020B0503020204020204" charset="-122"/>
              </a:rPr>
              <a:t>想</a:t>
            </a:r>
            <a:r>
              <a:rPr sz="1600" spc="-5" dirty="0">
                <a:solidFill>
                  <a:prstClr val="black"/>
                </a:solidFill>
                <a:latin typeface="微软雅黑" panose="020B0503020204020204" charset="-122"/>
                <a:cs typeface="微软雅黑" panose="020B0503020204020204" charset="-122"/>
              </a:rPr>
              <a:t>象，</a:t>
            </a:r>
            <a:r>
              <a:rPr sz="1600" spc="5" dirty="0">
                <a:solidFill>
                  <a:prstClr val="black"/>
                </a:solidFill>
                <a:latin typeface="微软雅黑" panose="020B0503020204020204" charset="-122"/>
                <a:cs typeface="微软雅黑" panose="020B0503020204020204" charset="-122"/>
              </a:rPr>
              <a:t>仅</a:t>
            </a:r>
            <a:r>
              <a:rPr sz="1600" spc="-5" dirty="0">
                <a:solidFill>
                  <a:prstClr val="black"/>
                </a:solidFill>
                <a:latin typeface="微软雅黑" panose="020B0503020204020204" charset="-122"/>
                <a:cs typeface="微软雅黑" panose="020B0503020204020204" charset="-122"/>
              </a:rPr>
              <a:t>仅 只是单设备的数字孪生建模显然无</a:t>
            </a:r>
            <a:r>
              <a:rPr sz="1600" spc="5" dirty="0">
                <a:solidFill>
                  <a:prstClr val="black"/>
                </a:solidFill>
                <a:latin typeface="微软雅黑" panose="020B0503020204020204" charset="-122"/>
                <a:cs typeface="微软雅黑" panose="020B0503020204020204" charset="-122"/>
              </a:rPr>
              <a:t>法</a:t>
            </a:r>
            <a:r>
              <a:rPr sz="1600" spc="-5" dirty="0">
                <a:solidFill>
                  <a:prstClr val="black"/>
                </a:solidFill>
                <a:latin typeface="微软雅黑" panose="020B0503020204020204" charset="-122"/>
                <a:cs typeface="微软雅黑" panose="020B0503020204020204" charset="-122"/>
              </a:rPr>
              <a:t>高效</a:t>
            </a:r>
            <a:r>
              <a:rPr sz="1600" spc="5" dirty="0">
                <a:solidFill>
                  <a:prstClr val="black"/>
                </a:solidFill>
                <a:latin typeface="微软雅黑" panose="020B0503020204020204" charset="-122"/>
                <a:cs typeface="微软雅黑" panose="020B0503020204020204" charset="-122"/>
              </a:rPr>
              <a:t>满</a:t>
            </a:r>
            <a:r>
              <a:rPr sz="1600" spc="-5" dirty="0">
                <a:solidFill>
                  <a:prstClr val="black"/>
                </a:solidFill>
                <a:latin typeface="微软雅黑" panose="020B0503020204020204" charset="-122"/>
                <a:cs typeface="微软雅黑" panose="020B0503020204020204" charset="-122"/>
              </a:rPr>
              <a:t>足更</a:t>
            </a:r>
            <a:r>
              <a:rPr sz="1600" spc="5" dirty="0">
                <a:solidFill>
                  <a:prstClr val="black"/>
                </a:solidFill>
                <a:latin typeface="微软雅黑" panose="020B0503020204020204" charset="-122"/>
                <a:cs typeface="微软雅黑" panose="020B0503020204020204" charset="-122"/>
              </a:rPr>
              <a:t>复</a:t>
            </a:r>
            <a:r>
              <a:rPr sz="1600" spc="-5" dirty="0">
                <a:solidFill>
                  <a:prstClr val="black"/>
                </a:solidFill>
                <a:latin typeface="微软雅黑" panose="020B0503020204020204" charset="-122"/>
                <a:cs typeface="微软雅黑" panose="020B0503020204020204" charset="-122"/>
              </a:rPr>
              <a:t>杂 的业务需要。</a:t>
            </a:r>
            <a:endParaRPr sz="16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6607302" y="2095119"/>
            <a:ext cx="4475480" cy="664210"/>
          </a:xfrm>
          <a:prstGeom prst="rect">
            <a:avLst/>
          </a:prstGeom>
        </p:spPr>
        <p:txBody>
          <a:bodyPr vert="horz" wrap="square" lIns="0" tIns="0" rIns="0" bIns="0" rtlCol="0">
            <a:spAutoFit/>
          </a:bodyPr>
          <a:lstStyle/>
          <a:p>
            <a:pPr marL="12700" marR="5080">
              <a:lnSpc>
                <a:spcPct val="150000"/>
              </a:lnSpc>
            </a:pPr>
            <a:r>
              <a:rPr sz="1400" dirty="0">
                <a:solidFill>
                  <a:prstClr val="black"/>
                </a:solidFill>
                <a:latin typeface="微软雅黑" panose="020B0503020204020204" charset="-122"/>
                <a:cs typeface="微软雅黑" panose="020B0503020204020204" charset="-122"/>
              </a:rPr>
              <a:t>作为一名数字孪生建模</a:t>
            </a:r>
            <a:r>
              <a:rPr sz="1400" spc="-15" dirty="0">
                <a:solidFill>
                  <a:prstClr val="black"/>
                </a:solidFill>
                <a:latin typeface="微软雅黑" panose="020B0503020204020204" charset="-122"/>
                <a:cs typeface="微软雅黑" panose="020B0503020204020204" charset="-122"/>
              </a:rPr>
              <a:t>工</a:t>
            </a:r>
            <a:r>
              <a:rPr sz="1400" dirty="0">
                <a:solidFill>
                  <a:prstClr val="black"/>
                </a:solidFill>
                <a:latin typeface="微软雅黑" panose="020B0503020204020204" charset="-122"/>
                <a:cs typeface="微软雅黑" panose="020B0503020204020204" charset="-122"/>
              </a:rPr>
              <a:t>程师</a:t>
            </a:r>
            <a:r>
              <a:rPr sz="1400" spc="-10" dirty="0">
                <a:solidFill>
                  <a:prstClr val="black"/>
                </a:solidFill>
                <a:latin typeface="微软雅黑" panose="020B0503020204020204" charset="-122"/>
                <a:cs typeface="微软雅黑" panose="020B0503020204020204" charset="-122"/>
              </a:rPr>
              <a:t>，</a:t>
            </a:r>
            <a:r>
              <a:rPr sz="1400" dirty="0">
                <a:solidFill>
                  <a:prstClr val="black"/>
                </a:solidFill>
                <a:latin typeface="微软雅黑" panose="020B0503020204020204" charset="-122"/>
                <a:cs typeface="微软雅黑" panose="020B0503020204020204" charset="-122"/>
              </a:rPr>
              <a:t>为了</a:t>
            </a:r>
            <a:r>
              <a:rPr sz="1400" spc="-15" dirty="0">
                <a:solidFill>
                  <a:prstClr val="black"/>
                </a:solidFill>
                <a:latin typeface="微软雅黑" panose="020B0503020204020204" charset="-122"/>
                <a:cs typeface="微软雅黑" panose="020B0503020204020204" charset="-122"/>
              </a:rPr>
              <a:t>更</a:t>
            </a:r>
            <a:r>
              <a:rPr sz="1400" dirty="0">
                <a:solidFill>
                  <a:prstClr val="black"/>
                </a:solidFill>
                <a:latin typeface="微软雅黑" panose="020B0503020204020204" charset="-122"/>
                <a:cs typeface="微软雅黑" panose="020B0503020204020204" charset="-122"/>
              </a:rPr>
              <a:t>贴近</a:t>
            </a:r>
            <a:r>
              <a:rPr sz="1400" spc="-15" dirty="0">
                <a:solidFill>
                  <a:prstClr val="black"/>
                </a:solidFill>
                <a:latin typeface="微软雅黑" panose="020B0503020204020204" charset="-122"/>
                <a:cs typeface="微软雅黑" panose="020B0503020204020204" charset="-122"/>
              </a:rPr>
              <a:t>和</a:t>
            </a:r>
            <a:r>
              <a:rPr sz="1400" dirty="0">
                <a:solidFill>
                  <a:prstClr val="black"/>
                </a:solidFill>
                <a:latin typeface="微软雅黑" panose="020B0503020204020204" charset="-122"/>
                <a:cs typeface="微软雅黑" panose="020B0503020204020204" charset="-122"/>
              </a:rPr>
              <a:t>满足</a:t>
            </a:r>
            <a:r>
              <a:rPr sz="1400" spc="-15" dirty="0">
                <a:solidFill>
                  <a:prstClr val="black"/>
                </a:solidFill>
                <a:latin typeface="微软雅黑" panose="020B0503020204020204" charset="-122"/>
                <a:cs typeface="微软雅黑" panose="020B0503020204020204" charset="-122"/>
              </a:rPr>
              <a:t>实</a:t>
            </a:r>
            <a:r>
              <a:rPr sz="1400" dirty="0">
                <a:solidFill>
                  <a:prstClr val="black"/>
                </a:solidFill>
                <a:latin typeface="微软雅黑" panose="020B0503020204020204" charset="-122"/>
                <a:cs typeface="微软雅黑" panose="020B0503020204020204" charset="-122"/>
              </a:rPr>
              <a:t>际的 工业设备及现场的需求</a:t>
            </a:r>
            <a:r>
              <a:rPr sz="1400" spc="-15" dirty="0">
                <a:solidFill>
                  <a:prstClr val="black"/>
                </a:solidFill>
                <a:latin typeface="微软雅黑" panose="020B0503020204020204" charset="-122"/>
                <a:cs typeface="微软雅黑" panose="020B0503020204020204" charset="-122"/>
              </a:rPr>
              <a:t>，</a:t>
            </a:r>
            <a:r>
              <a:rPr sz="1400" dirty="0">
                <a:solidFill>
                  <a:prstClr val="black"/>
                </a:solidFill>
                <a:latin typeface="微软雅黑" panose="020B0503020204020204" charset="-122"/>
                <a:cs typeface="微软雅黑" panose="020B0503020204020204" charset="-122"/>
              </a:rPr>
              <a:t>请你</a:t>
            </a:r>
            <a:r>
              <a:rPr sz="1400" spc="-15" dirty="0">
                <a:solidFill>
                  <a:prstClr val="black"/>
                </a:solidFill>
                <a:latin typeface="微软雅黑" panose="020B0503020204020204" charset="-122"/>
                <a:cs typeface="微软雅黑" panose="020B0503020204020204" charset="-122"/>
              </a:rPr>
              <a:t>思</a:t>
            </a:r>
            <a:r>
              <a:rPr sz="1400" dirty="0">
                <a:solidFill>
                  <a:prstClr val="black"/>
                </a:solidFill>
                <a:latin typeface="微软雅黑" panose="020B0503020204020204" charset="-122"/>
                <a:cs typeface="微软雅黑" panose="020B0503020204020204" charset="-122"/>
              </a:rPr>
              <a:t>考：</a:t>
            </a:r>
            <a:endParaRPr sz="1400">
              <a:solidFill>
                <a:prstClr val="black"/>
              </a:solidFill>
              <a:latin typeface="微软雅黑" panose="020B0503020204020204" charset="-122"/>
              <a:cs typeface="微软雅黑" panose="020B0503020204020204" charset="-122"/>
            </a:endParaRPr>
          </a:p>
        </p:txBody>
      </p:sp>
      <p:sp>
        <p:nvSpPr>
          <p:cNvPr id="6" name="object 6"/>
          <p:cNvSpPr/>
          <p:nvPr/>
        </p:nvSpPr>
        <p:spPr>
          <a:xfrm>
            <a:off x="6527292" y="2950464"/>
            <a:ext cx="4645152" cy="345033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8820657" y="3470219"/>
            <a:ext cx="1549400" cy="1120140"/>
          </a:xfrm>
          <a:prstGeom prst="rect">
            <a:avLst/>
          </a:prstGeom>
        </p:spPr>
        <p:txBody>
          <a:bodyPr vert="horz" wrap="square" lIns="0" tIns="0" rIns="0" bIns="0" rtlCol="0">
            <a:spAutoFit/>
          </a:bodyPr>
          <a:lstStyle/>
          <a:p>
            <a:pPr marL="12700" marR="5080" algn="just">
              <a:lnSpc>
                <a:spcPct val="150000"/>
              </a:lnSpc>
            </a:pPr>
            <a:r>
              <a:rPr sz="1200" dirty="0">
                <a:solidFill>
                  <a:prstClr val="black"/>
                </a:solidFill>
                <a:latin typeface="微软雅黑" panose="020B0503020204020204" charset="-122"/>
                <a:cs typeface="微软雅黑" panose="020B0503020204020204" charset="-122"/>
              </a:rPr>
              <a:t>可否构建多台设备的数 </a:t>
            </a:r>
            <a:r>
              <a:rPr sz="1200" spc="-5" dirty="0">
                <a:solidFill>
                  <a:prstClr val="black"/>
                </a:solidFill>
                <a:latin typeface="微软雅黑" panose="020B0503020204020204" charset="-122"/>
                <a:cs typeface="微软雅黑" panose="020B0503020204020204" charset="-122"/>
              </a:rPr>
              <a:t>字孪生体？如何构建并 </a:t>
            </a:r>
            <a:r>
              <a:rPr sz="1200" dirty="0">
                <a:solidFill>
                  <a:prstClr val="black"/>
                </a:solidFill>
                <a:latin typeface="微软雅黑" panose="020B0503020204020204" charset="-122"/>
                <a:cs typeface="微软雅黑" panose="020B0503020204020204" charset="-122"/>
              </a:rPr>
              <a:t>设置物模型的属性、报 警等业务指标？</a:t>
            </a:r>
            <a:endParaRPr sz="12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78740">
              <a:lnSpc>
                <a:spcPct val="100000"/>
              </a:lnSpc>
            </a:pPr>
            <a:r>
              <a:rPr dirty="0"/>
              <a:t>项目引入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1503425" y="2746502"/>
            <a:ext cx="4018279" cy="272923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【知识目标】</a:t>
            </a:r>
            <a:endParaRPr>
              <a:solidFill>
                <a:prstClr val="black"/>
              </a:solidFill>
              <a:latin typeface="微软雅黑" panose="020B0503020204020204" charset="-122"/>
              <a:cs typeface="微软雅黑" panose="020B0503020204020204" charset="-122"/>
            </a:endParaRPr>
          </a:p>
          <a:p>
            <a:pPr marL="355600" indent="-342900">
              <a:spcBef>
                <a:spcPts val="130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了解生产节拍的定义；</a:t>
            </a:r>
            <a:endParaRPr sz="1600">
              <a:solidFill>
                <a:prstClr val="black"/>
              </a:solidFill>
              <a:latin typeface="微软雅黑" panose="020B0503020204020204" charset="-122"/>
              <a:cs typeface="微软雅黑" panose="020B0503020204020204" charset="-122"/>
            </a:endParaRPr>
          </a:p>
          <a:p>
            <a:pPr marL="355600" indent="-342900">
              <a:spcBef>
                <a:spcPts val="12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了解常见的工业设备管理指标；</a:t>
            </a:r>
            <a:endParaRPr sz="1600">
              <a:solidFill>
                <a:prstClr val="black"/>
              </a:solidFill>
              <a:latin typeface="微软雅黑" panose="020B0503020204020204" charset="-122"/>
              <a:cs typeface="微软雅黑" panose="020B0503020204020204" charset="-122"/>
            </a:endParaRPr>
          </a:p>
          <a:p>
            <a:pPr marL="355600" indent="-342900">
              <a:spcBef>
                <a:spcPts val="12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了解复合物模型的属性计算函数；</a:t>
            </a:r>
            <a:endParaRPr sz="1600">
              <a:solidFill>
                <a:prstClr val="black"/>
              </a:solidFill>
              <a:latin typeface="微软雅黑" panose="020B0503020204020204" charset="-122"/>
              <a:cs typeface="微软雅黑" panose="020B0503020204020204" charset="-122"/>
            </a:endParaRPr>
          </a:p>
          <a:p>
            <a:pPr marL="355600" indent="-342900">
              <a:spcBef>
                <a:spcPts val="12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熟悉常见的工业设备派生属性及其</a:t>
            </a:r>
            <a:r>
              <a:rPr sz="1600" dirty="0">
                <a:solidFill>
                  <a:prstClr val="black"/>
                </a:solidFill>
                <a:latin typeface="微软雅黑" panose="020B0503020204020204" charset="-122"/>
                <a:cs typeface="微软雅黑" panose="020B0503020204020204" charset="-122"/>
              </a:rPr>
              <a:t>作</a:t>
            </a:r>
            <a:r>
              <a:rPr sz="1600" spc="-5" dirty="0">
                <a:solidFill>
                  <a:prstClr val="black"/>
                </a:solidFill>
                <a:latin typeface="微软雅黑" panose="020B0503020204020204" charset="-122"/>
                <a:cs typeface="微软雅黑" panose="020B0503020204020204" charset="-122"/>
              </a:rPr>
              <a:t>用；</a:t>
            </a:r>
            <a:endParaRPr sz="1600">
              <a:solidFill>
                <a:prstClr val="black"/>
              </a:solidFill>
              <a:latin typeface="微软雅黑" panose="020B0503020204020204" charset="-122"/>
              <a:cs typeface="微软雅黑" panose="020B0503020204020204" charset="-122"/>
            </a:endParaRPr>
          </a:p>
          <a:p>
            <a:pPr marL="355600" indent="-342900">
              <a:spcBef>
                <a:spcPts val="12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熟悉复合物模型的概念和主要应用</a:t>
            </a:r>
            <a:r>
              <a:rPr sz="1600"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景；</a:t>
            </a:r>
            <a:endParaRPr sz="1600">
              <a:solidFill>
                <a:prstClr val="black"/>
              </a:solidFill>
              <a:latin typeface="微软雅黑" panose="020B0503020204020204" charset="-122"/>
              <a:cs typeface="微软雅黑" panose="020B0503020204020204" charset="-122"/>
            </a:endParaRPr>
          </a:p>
          <a:p>
            <a:pPr marL="355600" indent="-342900">
              <a:spcBef>
                <a:spcPts val="12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熟悉复合物模型的属性和报警。</a:t>
            </a:r>
            <a:endParaRPr sz="16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6539610" y="2848609"/>
            <a:ext cx="1397000" cy="301625"/>
          </a:xfrm>
          <a:prstGeom prst="rect">
            <a:avLst/>
          </a:prstGeom>
        </p:spPr>
        <p:txBody>
          <a:bodyPr vert="horz" wrap="square" lIns="0" tIns="0" rIns="0" bIns="0" rtlCol="0">
            <a:spAutoFit/>
          </a:bodyPr>
          <a:lstStyle/>
          <a:p>
            <a:pPr marL="12700"/>
            <a:r>
              <a:rPr b="1" dirty="0">
                <a:solidFill>
                  <a:srgbClr val="00A755"/>
                </a:solidFill>
                <a:latin typeface="微软雅黑" panose="020B0503020204020204" charset="-122"/>
                <a:cs typeface="微软雅黑" panose="020B0503020204020204" charset="-122"/>
              </a:rPr>
              <a:t>【技能目标】</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6260719" y="3415029"/>
            <a:ext cx="4220210" cy="1321435"/>
          </a:xfrm>
          <a:prstGeom prst="rect">
            <a:avLst/>
          </a:prstGeom>
        </p:spPr>
        <p:txBody>
          <a:bodyPr vert="horz" wrap="square" lIns="0" tIns="0" rIns="0" bIns="0" rtlCol="0">
            <a:spAutoFit/>
          </a:bodyPr>
          <a:lstStyle/>
          <a:p>
            <a:pPr marL="355600" indent="-342900">
              <a:buFont typeface="Wingdings" panose="05000000000000000000"/>
              <a:buChar char=""/>
              <a:tabLst>
                <a:tab pos="354965" algn="l"/>
                <a:tab pos="355600" algn="l"/>
              </a:tabLst>
            </a:pPr>
            <a:r>
              <a:rPr sz="1600" spc="-10" dirty="0">
                <a:solidFill>
                  <a:prstClr val="black"/>
                </a:solidFill>
                <a:latin typeface="微软雅黑" panose="020B0503020204020204" charset="-122"/>
                <a:cs typeface="微软雅黑" panose="020B0503020204020204" charset="-122"/>
              </a:rPr>
              <a:t>能根据业务需求，添加物模型的派</a:t>
            </a:r>
            <a:r>
              <a:rPr sz="1600" dirty="0">
                <a:solidFill>
                  <a:prstClr val="black"/>
                </a:solidFill>
                <a:latin typeface="微软雅黑" panose="020B0503020204020204" charset="-122"/>
                <a:cs typeface="微软雅黑" panose="020B0503020204020204" charset="-122"/>
              </a:rPr>
              <a:t>生</a:t>
            </a:r>
            <a:r>
              <a:rPr sz="1600" spc="-10" dirty="0">
                <a:solidFill>
                  <a:prstClr val="black"/>
                </a:solidFill>
                <a:latin typeface="微软雅黑" panose="020B0503020204020204" charset="-122"/>
                <a:cs typeface="微软雅黑" panose="020B0503020204020204" charset="-122"/>
              </a:rPr>
              <a:t>属性；</a:t>
            </a:r>
            <a:endParaRPr sz="1600">
              <a:solidFill>
                <a:prstClr val="black"/>
              </a:solidFill>
              <a:latin typeface="微软雅黑" panose="020B0503020204020204" charset="-122"/>
              <a:cs typeface="微软雅黑" panose="020B0503020204020204" charset="-122"/>
            </a:endParaRPr>
          </a:p>
          <a:p>
            <a:pPr>
              <a:spcBef>
                <a:spcPts val="35"/>
              </a:spcBef>
              <a:buFont typeface="Wingdings" panose="05000000000000000000"/>
              <a:buChar char=""/>
            </a:pPr>
            <a:endParaRPr sz="1900">
              <a:solidFill>
                <a:prstClr val="black"/>
              </a:solidFill>
              <a:latin typeface="Times New Roman" panose="02020603050405020304"/>
              <a:cs typeface="Times New Roman" panose="02020603050405020304"/>
            </a:endParaRPr>
          </a:p>
          <a:p>
            <a:pPr marL="355600" indent="-342900">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能创建复合物模型并注册对应的物</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endParaRPr sz="1600">
              <a:solidFill>
                <a:prstClr val="black"/>
              </a:solidFill>
              <a:latin typeface="微软雅黑" panose="020B0503020204020204" charset="-122"/>
              <a:cs typeface="微软雅黑" panose="020B0503020204020204" charset="-122"/>
            </a:endParaRPr>
          </a:p>
          <a:p>
            <a:pPr>
              <a:spcBef>
                <a:spcPts val="30"/>
              </a:spcBef>
              <a:buFont typeface="Wingdings" panose="05000000000000000000"/>
              <a:buChar char=""/>
            </a:pPr>
            <a:endParaRPr sz="1900">
              <a:solidFill>
                <a:prstClr val="black"/>
              </a:solidFill>
              <a:latin typeface="Times New Roman" panose="02020603050405020304"/>
              <a:cs typeface="Times New Roman" panose="02020603050405020304"/>
            </a:endParaRPr>
          </a:p>
          <a:p>
            <a:pPr marL="355600" indent="-342900">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能更新发布复合物模型并验证。</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6032" y="956945"/>
            <a:ext cx="10143490" cy="1696720"/>
          </a:xfrm>
          <a:prstGeom prst="rect">
            <a:avLst/>
          </a:prstGeom>
        </p:spPr>
        <p:txBody>
          <a:bodyPr vert="horz" wrap="square" lIns="0" tIns="0" rIns="0" bIns="0" rtlCol="0">
            <a:spAutoFit/>
          </a:bodyPr>
          <a:lstStyle/>
          <a:p>
            <a:pPr marL="1836420">
              <a:lnSpc>
                <a:spcPct val="100000"/>
              </a:lnSpc>
            </a:pPr>
            <a:r>
              <a:rPr sz="3200" dirty="0">
                <a:solidFill>
                  <a:srgbClr val="00A755"/>
                </a:solidFill>
              </a:rPr>
              <a:t>工业数字孪生的应用场景</a:t>
            </a:r>
            <a:r>
              <a:rPr dirty="0"/>
              <a:t>-</a:t>
            </a:r>
            <a:r>
              <a:rPr spc="-5" dirty="0"/>
              <a:t>（4</a:t>
            </a:r>
            <a:r>
              <a:rPr spc="5" dirty="0"/>
              <a:t>）</a:t>
            </a:r>
            <a:r>
              <a:rPr spc="-15" dirty="0"/>
              <a:t>智</a:t>
            </a:r>
            <a:r>
              <a:rPr spc="5" dirty="0"/>
              <a:t>能服务</a:t>
            </a:r>
            <a:endParaRPr sz="3200"/>
          </a:p>
          <a:p>
            <a:pPr marL="12700" marR="5080">
              <a:lnSpc>
                <a:spcPct val="150000"/>
              </a:lnSpc>
              <a:spcBef>
                <a:spcPts val="675"/>
              </a:spcBef>
            </a:pPr>
            <a:r>
              <a:rPr sz="1600" spc="-5" dirty="0"/>
              <a:t>b）</a:t>
            </a:r>
            <a:r>
              <a:rPr sz="1600" spc="5" dirty="0"/>
              <a:t>优化</a:t>
            </a:r>
            <a:r>
              <a:rPr sz="1600" spc="-5" dirty="0"/>
              <a:t>客</a:t>
            </a:r>
            <a:r>
              <a:rPr sz="1600" spc="5" dirty="0"/>
              <a:t>户的</a:t>
            </a:r>
            <a:r>
              <a:rPr sz="1600" spc="-5" dirty="0"/>
              <a:t>生</a:t>
            </a:r>
            <a:r>
              <a:rPr sz="1600" spc="5" dirty="0"/>
              <a:t>产指</a:t>
            </a:r>
            <a:r>
              <a:rPr sz="1600" spc="15" dirty="0"/>
              <a:t>标</a:t>
            </a:r>
            <a:r>
              <a:rPr sz="1600" b="0" spc="-5" dirty="0">
                <a:latin typeface="微软雅黑" panose="020B0503020204020204" charset="-122"/>
                <a:cs typeface="微软雅黑" panose="020B0503020204020204" charset="-122"/>
              </a:rPr>
              <a:t>。</a:t>
            </a:r>
            <a:r>
              <a:rPr sz="1600" b="0" spc="5" dirty="0">
                <a:latin typeface="微软雅黑" panose="020B0503020204020204" charset="-122"/>
                <a:cs typeface="微软雅黑" panose="020B0503020204020204" charset="-122"/>
              </a:rPr>
              <a:t>对于</a:t>
            </a:r>
            <a:r>
              <a:rPr sz="1600" b="0" spc="-5" dirty="0">
                <a:latin typeface="微软雅黑" panose="020B0503020204020204" charset="-122"/>
                <a:cs typeface="微软雅黑" panose="020B0503020204020204" charset="-122"/>
              </a:rPr>
              <a:t>需</a:t>
            </a:r>
            <a:r>
              <a:rPr sz="1600" b="0" spc="5" dirty="0">
                <a:latin typeface="微软雅黑" panose="020B0503020204020204" charset="-122"/>
                <a:cs typeface="微软雅黑" panose="020B0503020204020204" charset="-122"/>
              </a:rPr>
              <a:t>要依</a:t>
            </a:r>
            <a:r>
              <a:rPr sz="1600" b="0" spc="-5" dirty="0">
                <a:latin typeface="微软雅黑" panose="020B0503020204020204" charset="-122"/>
                <a:cs typeface="微软雅黑" panose="020B0503020204020204" charset="-122"/>
              </a:rPr>
              <a:t>赖</a:t>
            </a:r>
            <a:r>
              <a:rPr sz="1600" b="0" spc="5" dirty="0">
                <a:latin typeface="微软雅黑" panose="020B0503020204020204" charset="-122"/>
                <a:cs typeface="微软雅黑" panose="020B0503020204020204" charset="-122"/>
              </a:rPr>
              <a:t>工业装</a:t>
            </a:r>
            <a:r>
              <a:rPr sz="1600" b="0" spc="-5" dirty="0">
                <a:latin typeface="微软雅黑" panose="020B0503020204020204" charset="-122"/>
                <a:cs typeface="微软雅黑" panose="020B0503020204020204" charset="-122"/>
              </a:rPr>
              <a:t>备</a:t>
            </a:r>
            <a:r>
              <a:rPr sz="1600" b="0" spc="5" dirty="0">
                <a:latin typeface="微软雅黑" panose="020B0503020204020204" charset="-122"/>
                <a:cs typeface="微软雅黑" panose="020B0503020204020204" charset="-122"/>
              </a:rPr>
              <a:t>来实</a:t>
            </a:r>
            <a:r>
              <a:rPr sz="1600" b="0" spc="-5" dirty="0">
                <a:latin typeface="微软雅黑" panose="020B0503020204020204" charset="-122"/>
                <a:cs typeface="微软雅黑" panose="020B0503020204020204" charset="-122"/>
              </a:rPr>
              <a:t>现</a:t>
            </a:r>
            <a:r>
              <a:rPr sz="1600" b="0" spc="5" dirty="0">
                <a:latin typeface="微软雅黑" panose="020B0503020204020204" charset="-122"/>
                <a:cs typeface="微软雅黑" panose="020B0503020204020204" charset="-122"/>
              </a:rPr>
              <a:t>生产的</a:t>
            </a:r>
            <a:r>
              <a:rPr sz="1600" b="0" spc="-5" dirty="0">
                <a:latin typeface="微软雅黑" panose="020B0503020204020204" charset="-122"/>
                <a:cs typeface="微软雅黑" panose="020B0503020204020204" charset="-122"/>
              </a:rPr>
              <a:t>客</a:t>
            </a:r>
            <a:r>
              <a:rPr sz="1600" b="0" spc="5" dirty="0">
                <a:latin typeface="微软雅黑" panose="020B0503020204020204" charset="-122"/>
                <a:cs typeface="微软雅黑" panose="020B0503020204020204" charset="-122"/>
              </a:rPr>
              <a:t>户而</a:t>
            </a:r>
            <a:r>
              <a:rPr sz="1600" b="0" spc="10" dirty="0">
                <a:latin typeface="微软雅黑" panose="020B0503020204020204" charset="-122"/>
                <a:cs typeface="微软雅黑" panose="020B0503020204020204" charset="-122"/>
              </a:rPr>
              <a:t>言</a:t>
            </a:r>
            <a:r>
              <a:rPr sz="1600" b="0" spc="5" dirty="0">
                <a:latin typeface="微软雅黑" panose="020B0503020204020204" charset="-122"/>
                <a:cs typeface="微软雅黑" panose="020B0503020204020204" charset="-122"/>
              </a:rPr>
              <a:t>，工业</a:t>
            </a:r>
            <a:r>
              <a:rPr sz="1600" b="0" spc="-5" dirty="0">
                <a:latin typeface="微软雅黑" panose="020B0503020204020204" charset="-122"/>
                <a:cs typeface="微软雅黑" panose="020B0503020204020204" charset="-122"/>
              </a:rPr>
              <a:t>装</a:t>
            </a:r>
            <a:r>
              <a:rPr sz="1600" b="0" spc="5" dirty="0">
                <a:latin typeface="微软雅黑" panose="020B0503020204020204" charset="-122"/>
                <a:cs typeface="微软雅黑" panose="020B0503020204020204" charset="-122"/>
              </a:rPr>
              <a:t>备来</a:t>
            </a:r>
            <a:r>
              <a:rPr sz="1600" b="0" spc="-5" dirty="0">
                <a:latin typeface="微软雅黑" panose="020B0503020204020204" charset="-122"/>
                <a:cs typeface="微软雅黑" panose="020B0503020204020204" charset="-122"/>
              </a:rPr>
              <a:t>实</a:t>
            </a:r>
            <a:r>
              <a:rPr sz="1600" b="0" spc="5" dirty="0">
                <a:latin typeface="微软雅黑" panose="020B0503020204020204" charset="-122"/>
                <a:cs typeface="微软雅黑" panose="020B0503020204020204" charset="-122"/>
              </a:rPr>
              <a:t>现生产</a:t>
            </a:r>
            <a:r>
              <a:rPr sz="1600" b="0" spc="-5" dirty="0">
                <a:latin typeface="微软雅黑" panose="020B0503020204020204" charset="-122"/>
                <a:cs typeface="微软雅黑" panose="020B0503020204020204" charset="-122"/>
              </a:rPr>
              <a:t>参</a:t>
            </a:r>
            <a:r>
              <a:rPr sz="1600" b="0" spc="5" dirty="0">
                <a:latin typeface="微软雅黑" panose="020B0503020204020204" charset="-122"/>
                <a:cs typeface="微软雅黑" panose="020B0503020204020204" charset="-122"/>
              </a:rPr>
              <a:t>数设</a:t>
            </a:r>
            <a:r>
              <a:rPr sz="1600" b="0" spc="-5" dirty="0">
                <a:latin typeface="微软雅黑" panose="020B0503020204020204" charset="-122"/>
                <a:cs typeface="微软雅黑" panose="020B0503020204020204" charset="-122"/>
              </a:rPr>
              <a:t>置</a:t>
            </a:r>
            <a:r>
              <a:rPr sz="1600" b="0" spc="5" dirty="0">
                <a:latin typeface="微软雅黑" panose="020B0503020204020204" charset="-122"/>
                <a:cs typeface="微软雅黑" panose="020B0503020204020204" charset="-122"/>
              </a:rPr>
              <a:t>的</a:t>
            </a:r>
            <a:r>
              <a:rPr sz="1600" b="0" spc="-5" dirty="0">
                <a:latin typeface="微软雅黑" panose="020B0503020204020204" charset="-122"/>
                <a:cs typeface="微软雅黑" panose="020B0503020204020204" charset="-122"/>
              </a:rPr>
              <a:t>合理 </a:t>
            </a:r>
            <a:r>
              <a:rPr sz="1600" b="0" spc="15" dirty="0">
                <a:latin typeface="微软雅黑" panose="020B0503020204020204" charset="-122"/>
                <a:cs typeface="微软雅黑" panose="020B0503020204020204" charset="-122"/>
              </a:rPr>
              <a:t>性</a:t>
            </a:r>
            <a:r>
              <a:rPr sz="1600" b="0" spc="30" dirty="0">
                <a:latin typeface="微软雅黑" panose="020B0503020204020204" charset="-122"/>
                <a:cs typeface="微软雅黑" panose="020B0503020204020204" charset="-122"/>
              </a:rPr>
              <a:t>及</a:t>
            </a:r>
            <a:r>
              <a:rPr sz="1600" b="0" spc="15" dirty="0">
                <a:latin typeface="微软雅黑" panose="020B0503020204020204" charset="-122"/>
                <a:cs typeface="微软雅黑" panose="020B0503020204020204" charset="-122"/>
              </a:rPr>
              <a:t>在</a:t>
            </a:r>
            <a:r>
              <a:rPr sz="1600" b="0" spc="30" dirty="0">
                <a:latin typeface="微软雅黑" panose="020B0503020204020204" charset="-122"/>
                <a:cs typeface="微软雅黑" panose="020B0503020204020204" charset="-122"/>
              </a:rPr>
              <a:t>不</a:t>
            </a:r>
            <a:r>
              <a:rPr sz="1600" b="0" spc="15" dirty="0">
                <a:latin typeface="微软雅黑" panose="020B0503020204020204" charset="-122"/>
                <a:cs typeface="微软雅黑" panose="020B0503020204020204" charset="-122"/>
              </a:rPr>
              <a:t>同</a:t>
            </a:r>
            <a:r>
              <a:rPr sz="1600" b="0" spc="30" dirty="0">
                <a:latin typeface="微软雅黑" panose="020B0503020204020204" charset="-122"/>
                <a:cs typeface="微软雅黑" panose="020B0503020204020204" charset="-122"/>
              </a:rPr>
              <a:t>生产</a:t>
            </a:r>
            <a:r>
              <a:rPr sz="1600" b="0" spc="15" dirty="0">
                <a:latin typeface="微软雅黑" panose="020B0503020204020204" charset="-122"/>
                <a:cs typeface="微软雅黑" panose="020B0503020204020204" charset="-122"/>
              </a:rPr>
              <a:t>条</a:t>
            </a:r>
            <a:r>
              <a:rPr sz="1600" b="0" spc="30" dirty="0">
                <a:latin typeface="微软雅黑" panose="020B0503020204020204" charset="-122"/>
                <a:cs typeface="微软雅黑" panose="020B0503020204020204" charset="-122"/>
              </a:rPr>
              <a:t>件</a:t>
            </a:r>
            <a:r>
              <a:rPr sz="1600" b="0" spc="15" dirty="0">
                <a:latin typeface="微软雅黑" panose="020B0503020204020204" charset="-122"/>
                <a:cs typeface="微软雅黑" panose="020B0503020204020204" charset="-122"/>
              </a:rPr>
              <a:t>下</a:t>
            </a:r>
            <a:r>
              <a:rPr sz="1600" b="0" spc="30" dirty="0">
                <a:latin typeface="微软雅黑" panose="020B0503020204020204" charset="-122"/>
                <a:cs typeface="微软雅黑" panose="020B0503020204020204" charset="-122"/>
              </a:rPr>
              <a:t>的</a:t>
            </a:r>
            <a:r>
              <a:rPr sz="1600" b="0" spc="15" dirty="0">
                <a:latin typeface="微软雅黑" panose="020B0503020204020204" charset="-122"/>
                <a:cs typeface="微软雅黑" panose="020B0503020204020204" charset="-122"/>
              </a:rPr>
              <a:t>适</a:t>
            </a:r>
            <a:r>
              <a:rPr sz="1600" b="0" spc="30" dirty="0">
                <a:latin typeface="微软雅黑" panose="020B0503020204020204" charset="-122"/>
                <a:cs typeface="微软雅黑" panose="020B0503020204020204" charset="-122"/>
              </a:rPr>
              <a:t>应性</a:t>
            </a:r>
            <a:r>
              <a:rPr sz="1600" b="0" spc="15" dirty="0">
                <a:latin typeface="微软雅黑" panose="020B0503020204020204" charset="-122"/>
                <a:cs typeface="微软雅黑" panose="020B0503020204020204" charset="-122"/>
              </a:rPr>
              <a:t>决</a:t>
            </a:r>
            <a:r>
              <a:rPr sz="1600" b="0" spc="30" dirty="0">
                <a:latin typeface="微软雅黑" panose="020B0503020204020204" charset="-122"/>
                <a:cs typeface="微软雅黑" panose="020B0503020204020204" charset="-122"/>
              </a:rPr>
              <a:t>了</a:t>
            </a:r>
            <a:r>
              <a:rPr sz="1600" b="0" spc="15" dirty="0">
                <a:latin typeface="微软雅黑" panose="020B0503020204020204" charset="-122"/>
                <a:cs typeface="微软雅黑" panose="020B0503020204020204" charset="-122"/>
              </a:rPr>
              <a:t>客</a:t>
            </a:r>
            <a:r>
              <a:rPr sz="1600" b="0" spc="30" dirty="0">
                <a:latin typeface="微软雅黑" panose="020B0503020204020204" charset="-122"/>
                <a:cs typeface="微软雅黑" panose="020B0503020204020204" charset="-122"/>
              </a:rPr>
              <a:t>户</a:t>
            </a:r>
            <a:r>
              <a:rPr sz="1600" b="0" spc="15" dirty="0">
                <a:latin typeface="微软雅黑" panose="020B0503020204020204" charset="-122"/>
                <a:cs typeface="微软雅黑" panose="020B0503020204020204" charset="-122"/>
              </a:rPr>
              <a:t>产</a:t>
            </a:r>
            <a:r>
              <a:rPr sz="1600" b="0" spc="30" dirty="0">
                <a:latin typeface="微软雅黑" panose="020B0503020204020204" charset="-122"/>
                <a:cs typeface="微软雅黑" panose="020B0503020204020204" charset="-122"/>
              </a:rPr>
              <a:t>品的</a:t>
            </a:r>
            <a:r>
              <a:rPr sz="1600" b="0" spc="15" dirty="0">
                <a:latin typeface="微软雅黑" panose="020B0503020204020204" charset="-122"/>
                <a:cs typeface="微软雅黑" panose="020B0503020204020204" charset="-122"/>
              </a:rPr>
              <a:t>质</a:t>
            </a:r>
            <a:r>
              <a:rPr sz="1600" b="0" spc="30" dirty="0">
                <a:latin typeface="微软雅黑" panose="020B0503020204020204" charset="-122"/>
                <a:cs typeface="微软雅黑" panose="020B0503020204020204" charset="-122"/>
              </a:rPr>
              <a:t>量</a:t>
            </a:r>
            <a:r>
              <a:rPr sz="1600" b="0" spc="15" dirty="0">
                <a:latin typeface="微软雅黑" panose="020B0503020204020204" charset="-122"/>
                <a:cs typeface="微软雅黑" panose="020B0503020204020204" charset="-122"/>
              </a:rPr>
              <a:t>等</a:t>
            </a:r>
            <a:r>
              <a:rPr sz="1600" b="0" spc="30" dirty="0">
                <a:latin typeface="微软雅黑" panose="020B0503020204020204" charset="-122"/>
                <a:cs typeface="微软雅黑" panose="020B0503020204020204" charset="-122"/>
              </a:rPr>
              <a:t>级</a:t>
            </a:r>
            <a:r>
              <a:rPr sz="1600" b="0" spc="15" dirty="0">
                <a:latin typeface="微软雅黑" panose="020B0503020204020204" charset="-122"/>
                <a:cs typeface="微软雅黑" panose="020B0503020204020204" charset="-122"/>
              </a:rPr>
              <a:t>和</a:t>
            </a:r>
            <a:r>
              <a:rPr sz="1600" b="0" spc="30" dirty="0">
                <a:latin typeface="微软雅黑" panose="020B0503020204020204" charset="-122"/>
                <a:cs typeface="微软雅黑" panose="020B0503020204020204" charset="-122"/>
              </a:rPr>
              <a:t>交付</a:t>
            </a:r>
            <a:r>
              <a:rPr sz="1600" b="0" spc="15" dirty="0">
                <a:latin typeface="微软雅黑" panose="020B0503020204020204" charset="-122"/>
                <a:cs typeface="微软雅黑" panose="020B0503020204020204" charset="-122"/>
              </a:rPr>
              <a:t>周</a:t>
            </a:r>
            <a:r>
              <a:rPr sz="1600" b="0" spc="30" dirty="0">
                <a:latin typeface="微软雅黑" panose="020B0503020204020204" charset="-122"/>
                <a:cs typeface="微软雅黑" panose="020B0503020204020204" charset="-122"/>
              </a:rPr>
              <a:t>期</a:t>
            </a:r>
            <a:r>
              <a:rPr sz="1600" b="0" spc="15" dirty="0">
                <a:latin typeface="微软雅黑" panose="020B0503020204020204" charset="-122"/>
                <a:cs typeface="微软雅黑" panose="020B0503020204020204" charset="-122"/>
              </a:rPr>
              <a:t>的</a:t>
            </a:r>
            <a:r>
              <a:rPr sz="1600" b="0" spc="30" dirty="0">
                <a:latin typeface="微软雅黑" panose="020B0503020204020204" charset="-122"/>
                <a:cs typeface="微软雅黑" panose="020B0503020204020204" charset="-122"/>
              </a:rPr>
              <a:t>长</a:t>
            </a:r>
            <a:r>
              <a:rPr sz="1600" b="0" spc="65" dirty="0">
                <a:latin typeface="微软雅黑" panose="020B0503020204020204" charset="-122"/>
                <a:cs typeface="微软雅黑" panose="020B0503020204020204" charset="-122"/>
              </a:rPr>
              <a:t>短</a:t>
            </a:r>
            <a:r>
              <a:rPr sz="1600" b="0" spc="30" dirty="0">
                <a:latin typeface="微软雅黑" panose="020B0503020204020204" charset="-122"/>
                <a:cs typeface="微软雅黑" panose="020B0503020204020204" charset="-122"/>
              </a:rPr>
              <a:t>。工</a:t>
            </a:r>
            <a:r>
              <a:rPr sz="1600" b="0" spc="15" dirty="0">
                <a:latin typeface="微软雅黑" panose="020B0503020204020204" charset="-122"/>
                <a:cs typeface="微软雅黑" panose="020B0503020204020204" charset="-122"/>
              </a:rPr>
              <a:t>业</a:t>
            </a:r>
            <a:r>
              <a:rPr sz="1600" b="0" spc="30" dirty="0">
                <a:latin typeface="微软雅黑" panose="020B0503020204020204" charset="-122"/>
                <a:cs typeface="微软雅黑" panose="020B0503020204020204" charset="-122"/>
              </a:rPr>
              <a:t>装</a:t>
            </a:r>
            <a:r>
              <a:rPr sz="1600" b="0" spc="15" dirty="0">
                <a:latin typeface="微软雅黑" panose="020B0503020204020204" charset="-122"/>
                <a:cs typeface="微软雅黑" panose="020B0503020204020204" charset="-122"/>
              </a:rPr>
              <a:t>备</a:t>
            </a:r>
            <a:r>
              <a:rPr sz="1600" b="0" spc="30" dirty="0">
                <a:latin typeface="微软雅黑" panose="020B0503020204020204" charset="-122"/>
                <a:cs typeface="微软雅黑" panose="020B0503020204020204" charset="-122"/>
              </a:rPr>
              <a:t>厂</a:t>
            </a:r>
            <a:r>
              <a:rPr sz="1600" b="0" spc="15" dirty="0">
                <a:latin typeface="微软雅黑" panose="020B0503020204020204" charset="-122"/>
                <a:cs typeface="微软雅黑" panose="020B0503020204020204" charset="-122"/>
              </a:rPr>
              <a:t>商</a:t>
            </a:r>
            <a:r>
              <a:rPr sz="1600" b="0" spc="30" dirty="0">
                <a:latin typeface="微软雅黑" panose="020B0503020204020204" charset="-122"/>
                <a:cs typeface="微软雅黑" panose="020B0503020204020204" charset="-122"/>
              </a:rPr>
              <a:t>可以</a:t>
            </a:r>
            <a:r>
              <a:rPr sz="1600" b="0" spc="15" dirty="0">
                <a:latin typeface="微软雅黑" panose="020B0503020204020204" charset="-122"/>
                <a:cs typeface="微软雅黑" panose="020B0503020204020204" charset="-122"/>
              </a:rPr>
              <a:t>通</a:t>
            </a:r>
            <a:r>
              <a:rPr sz="1600" b="0" spc="30" dirty="0">
                <a:latin typeface="微软雅黑" panose="020B0503020204020204" charset="-122"/>
                <a:cs typeface="微软雅黑" panose="020B0503020204020204" charset="-122"/>
              </a:rPr>
              <a:t>过</a:t>
            </a:r>
            <a:r>
              <a:rPr sz="1600" b="0" spc="15" dirty="0">
                <a:latin typeface="微软雅黑" panose="020B0503020204020204" charset="-122"/>
                <a:cs typeface="微软雅黑" panose="020B0503020204020204" charset="-122"/>
              </a:rPr>
              <a:t>采</a:t>
            </a:r>
            <a:r>
              <a:rPr sz="1600" b="0" spc="30" dirty="0">
                <a:latin typeface="微软雅黑" panose="020B0503020204020204" charset="-122"/>
                <a:cs typeface="微软雅黑" panose="020B0503020204020204" charset="-122"/>
              </a:rPr>
              <a:t>集</a:t>
            </a:r>
            <a:r>
              <a:rPr sz="1600" b="0" spc="15" dirty="0">
                <a:latin typeface="微软雅黑" panose="020B0503020204020204" charset="-122"/>
                <a:cs typeface="微软雅黑" panose="020B0503020204020204" charset="-122"/>
              </a:rPr>
              <a:t>海</a:t>
            </a:r>
            <a:r>
              <a:rPr sz="1600" b="0" spc="-5" dirty="0">
                <a:latin typeface="微软雅黑" panose="020B0503020204020204" charset="-122"/>
                <a:cs typeface="微软雅黑" panose="020B0503020204020204" charset="-122"/>
              </a:rPr>
              <a:t>量 </a:t>
            </a:r>
            <a:r>
              <a:rPr sz="1600" b="0" spc="10" dirty="0">
                <a:latin typeface="微软雅黑" panose="020B0503020204020204" charset="-122"/>
                <a:cs typeface="微软雅黑" panose="020B0503020204020204" charset="-122"/>
              </a:rPr>
              <a:t>数</a:t>
            </a:r>
            <a:r>
              <a:rPr sz="1600" b="0" spc="25" dirty="0">
                <a:latin typeface="微软雅黑" panose="020B0503020204020204" charset="-122"/>
                <a:cs typeface="微软雅黑" panose="020B0503020204020204" charset="-122"/>
              </a:rPr>
              <a:t>据</a:t>
            </a:r>
            <a:r>
              <a:rPr sz="1600" b="0" spc="10" dirty="0">
                <a:latin typeface="微软雅黑" panose="020B0503020204020204" charset="-122"/>
                <a:cs typeface="微软雅黑" panose="020B0503020204020204" charset="-122"/>
              </a:rPr>
              <a:t>，</a:t>
            </a:r>
            <a:r>
              <a:rPr sz="1600" b="0" spc="25" dirty="0">
                <a:latin typeface="微软雅黑" panose="020B0503020204020204" charset="-122"/>
                <a:cs typeface="微软雅黑" panose="020B0503020204020204" charset="-122"/>
              </a:rPr>
              <a:t>构</a:t>
            </a:r>
            <a:r>
              <a:rPr sz="1600" b="0" spc="10" dirty="0">
                <a:latin typeface="微软雅黑" panose="020B0503020204020204" charset="-122"/>
                <a:cs typeface="微软雅黑" panose="020B0503020204020204" charset="-122"/>
              </a:rPr>
              <a:t>建</a:t>
            </a:r>
            <a:r>
              <a:rPr sz="1600" b="0" spc="25" dirty="0">
                <a:latin typeface="微软雅黑" panose="020B0503020204020204" charset="-122"/>
                <a:cs typeface="微软雅黑" panose="020B0503020204020204" charset="-122"/>
              </a:rPr>
              <a:t>针对</a:t>
            </a:r>
            <a:r>
              <a:rPr sz="1600" b="0" spc="10" dirty="0">
                <a:latin typeface="微软雅黑" panose="020B0503020204020204" charset="-122"/>
                <a:cs typeface="微软雅黑" panose="020B0503020204020204" charset="-122"/>
              </a:rPr>
              <a:t>不</a:t>
            </a:r>
            <a:r>
              <a:rPr sz="1600" b="0" spc="25" dirty="0">
                <a:latin typeface="微软雅黑" panose="020B0503020204020204" charset="-122"/>
                <a:cs typeface="微软雅黑" panose="020B0503020204020204" charset="-122"/>
              </a:rPr>
              <a:t>同</a:t>
            </a:r>
            <a:r>
              <a:rPr sz="1600" b="0" spc="10" dirty="0">
                <a:latin typeface="微软雅黑" panose="020B0503020204020204" charset="-122"/>
                <a:cs typeface="微软雅黑" panose="020B0503020204020204" charset="-122"/>
              </a:rPr>
              <a:t>应</a:t>
            </a:r>
            <a:r>
              <a:rPr sz="1600" b="0" spc="25" dirty="0">
                <a:latin typeface="微软雅黑" panose="020B0503020204020204" charset="-122"/>
                <a:cs typeface="微软雅黑" panose="020B0503020204020204" charset="-122"/>
              </a:rPr>
              <a:t>用</a:t>
            </a:r>
            <a:r>
              <a:rPr sz="1600" b="0" spc="10" dirty="0">
                <a:latin typeface="微软雅黑" panose="020B0503020204020204" charset="-122"/>
                <a:cs typeface="微软雅黑" panose="020B0503020204020204" charset="-122"/>
              </a:rPr>
              <a:t>场</a:t>
            </a:r>
            <a:r>
              <a:rPr sz="1600" b="0" spc="45" dirty="0">
                <a:latin typeface="微软雅黑" panose="020B0503020204020204" charset="-122"/>
                <a:cs typeface="微软雅黑" panose="020B0503020204020204" charset="-122"/>
              </a:rPr>
              <a:t>景</a:t>
            </a:r>
            <a:r>
              <a:rPr sz="1600" b="0" spc="25" dirty="0">
                <a:latin typeface="微软雅黑" panose="020B0503020204020204" charset="-122"/>
                <a:cs typeface="微软雅黑" panose="020B0503020204020204" charset="-122"/>
              </a:rPr>
              <a:t>、</a:t>
            </a:r>
            <a:r>
              <a:rPr sz="1600" b="0" spc="10" dirty="0">
                <a:latin typeface="微软雅黑" panose="020B0503020204020204" charset="-122"/>
                <a:cs typeface="微软雅黑" panose="020B0503020204020204" charset="-122"/>
              </a:rPr>
              <a:t>生</a:t>
            </a:r>
            <a:r>
              <a:rPr sz="1600" b="0" spc="25" dirty="0">
                <a:latin typeface="微软雅黑" panose="020B0503020204020204" charset="-122"/>
                <a:cs typeface="微软雅黑" panose="020B0503020204020204" charset="-122"/>
              </a:rPr>
              <a:t>产</a:t>
            </a:r>
            <a:r>
              <a:rPr sz="1600" b="0" spc="10" dirty="0">
                <a:latin typeface="微软雅黑" panose="020B0503020204020204" charset="-122"/>
                <a:cs typeface="微软雅黑" panose="020B0503020204020204" charset="-122"/>
              </a:rPr>
              <a:t>过</a:t>
            </a:r>
            <a:r>
              <a:rPr sz="1600" b="0" spc="25" dirty="0">
                <a:latin typeface="微软雅黑" panose="020B0503020204020204" charset="-122"/>
                <a:cs typeface="微软雅黑" panose="020B0503020204020204" charset="-122"/>
              </a:rPr>
              <a:t>程</a:t>
            </a:r>
            <a:r>
              <a:rPr sz="1600" b="0" spc="10" dirty="0">
                <a:latin typeface="微软雅黑" panose="020B0503020204020204" charset="-122"/>
                <a:cs typeface="微软雅黑" panose="020B0503020204020204" charset="-122"/>
              </a:rPr>
              <a:t>的</a:t>
            </a:r>
            <a:r>
              <a:rPr sz="1600" b="0" spc="25" dirty="0">
                <a:latin typeface="微软雅黑" panose="020B0503020204020204" charset="-122"/>
                <a:cs typeface="微软雅黑" panose="020B0503020204020204" charset="-122"/>
              </a:rPr>
              <a:t>经验</a:t>
            </a:r>
            <a:r>
              <a:rPr sz="1600" b="0" spc="10" dirty="0">
                <a:latin typeface="微软雅黑" panose="020B0503020204020204" charset="-122"/>
                <a:cs typeface="微软雅黑" panose="020B0503020204020204" charset="-122"/>
              </a:rPr>
              <a:t>模</a:t>
            </a:r>
            <a:r>
              <a:rPr sz="1600" b="0" spc="25" dirty="0">
                <a:latin typeface="微软雅黑" panose="020B0503020204020204" charset="-122"/>
                <a:cs typeface="微软雅黑" panose="020B0503020204020204" charset="-122"/>
              </a:rPr>
              <a:t>型</a:t>
            </a:r>
            <a:r>
              <a:rPr sz="1600" b="0" spc="10" dirty="0">
                <a:latin typeface="微软雅黑" panose="020B0503020204020204" charset="-122"/>
                <a:cs typeface="微软雅黑" panose="020B0503020204020204" charset="-122"/>
              </a:rPr>
              <a:t>帮</a:t>
            </a:r>
            <a:r>
              <a:rPr sz="1600" b="0" spc="25" dirty="0">
                <a:latin typeface="微软雅黑" panose="020B0503020204020204" charset="-122"/>
                <a:cs typeface="微软雅黑" panose="020B0503020204020204" charset="-122"/>
              </a:rPr>
              <a:t>助</a:t>
            </a:r>
            <a:r>
              <a:rPr sz="1600" b="0" spc="10" dirty="0">
                <a:latin typeface="微软雅黑" panose="020B0503020204020204" charset="-122"/>
                <a:cs typeface="微软雅黑" panose="020B0503020204020204" charset="-122"/>
              </a:rPr>
              <a:t>客</a:t>
            </a:r>
            <a:r>
              <a:rPr sz="1600" b="0" spc="25" dirty="0">
                <a:latin typeface="微软雅黑" panose="020B0503020204020204" charset="-122"/>
                <a:cs typeface="微软雅黑" panose="020B0503020204020204" charset="-122"/>
              </a:rPr>
              <a:t>户优</a:t>
            </a:r>
            <a:r>
              <a:rPr sz="1600" b="0" spc="10" dirty="0">
                <a:latin typeface="微软雅黑" panose="020B0503020204020204" charset="-122"/>
                <a:cs typeface="微软雅黑" panose="020B0503020204020204" charset="-122"/>
              </a:rPr>
              <a:t>化</a:t>
            </a:r>
            <a:r>
              <a:rPr sz="1600" b="0" spc="25" dirty="0">
                <a:latin typeface="微软雅黑" panose="020B0503020204020204" charset="-122"/>
                <a:cs typeface="微软雅黑" panose="020B0503020204020204" charset="-122"/>
              </a:rPr>
              <a:t>参</a:t>
            </a:r>
            <a:r>
              <a:rPr sz="1600" b="0" spc="10" dirty="0">
                <a:latin typeface="微软雅黑" panose="020B0503020204020204" charset="-122"/>
                <a:cs typeface="微软雅黑" panose="020B0503020204020204" charset="-122"/>
              </a:rPr>
              <a:t>数</a:t>
            </a:r>
            <a:r>
              <a:rPr sz="1600" b="0" spc="25" dirty="0">
                <a:latin typeface="微软雅黑" panose="020B0503020204020204" charset="-122"/>
                <a:cs typeface="微软雅黑" panose="020B0503020204020204" charset="-122"/>
              </a:rPr>
              <a:t>配</a:t>
            </a:r>
            <a:r>
              <a:rPr sz="1600" b="0" spc="45" dirty="0">
                <a:latin typeface="微软雅黑" panose="020B0503020204020204" charset="-122"/>
                <a:cs typeface="微软雅黑" panose="020B0503020204020204" charset="-122"/>
              </a:rPr>
              <a:t>置</a:t>
            </a:r>
            <a:r>
              <a:rPr sz="1600" b="0" spc="25" dirty="0">
                <a:latin typeface="微软雅黑" panose="020B0503020204020204" charset="-122"/>
                <a:cs typeface="微软雅黑" panose="020B0503020204020204" charset="-122"/>
              </a:rPr>
              <a:t>，改</a:t>
            </a:r>
            <a:r>
              <a:rPr sz="1600" b="0" spc="10" dirty="0">
                <a:latin typeface="微软雅黑" panose="020B0503020204020204" charset="-122"/>
                <a:cs typeface="微软雅黑" panose="020B0503020204020204" charset="-122"/>
              </a:rPr>
              <a:t>善客</a:t>
            </a:r>
            <a:r>
              <a:rPr sz="1600" b="0" spc="25" dirty="0">
                <a:latin typeface="微软雅黑" panose="020B0503020204020204" charset="-122"/>
                <a:cs typeface="微软雅黑" panose="020B0503020204020204" charset="-122"/>
              </a:rPr>
              <a:t>户</a:t>
            </a:r>
            <a:r>
              <a:rPr sz="1600" b="0" spc="10" dirty="0">
                <a:latin typeface="微软雅黑" panose="020B0503020204020204" charset="-122"/>
                <a:cs typeface="微软雅黑" panose="020B0503020204020204" charset="-122"/>
              </a:rPr>
              <a:t>的</a:t>
            </a:r>
            <a:r>
              <a:rPr sz="1600" b="0" spc="25" dirty="0">
                <a:latin typeface="微软雅黑" panose="020B0503020204020204" charset="-122"/>
                <a:cs typeface="微软雅黑" panose="020B0503020204020204" charset="-122"/>
              </a:rPr>
              <a:t>产</a:t>
            </a:r>
            <a:r>
              <a:rPr sz="1600" b="0" spc="10" dirty="0">
                <a:latin typeface="微软雅黑" panose="020B0503020204020204" charset="-122"/>
                <a:cs typeface="微软雅黑" panose="020B0503020204020204" charset="-122"/>
              </a:rPr>
              <a:t>品</a:t>
            </a:r>
            <a:r>
              <a:rPr sz="1600" b="0" spc="25" dirty="0">
                <a:latin typeface="微软雅黑" panose="020B0503020204020204" charset="-122"/>
                <a:cs typeface="微软雅黑" panose="020B0503020204020204" charset="-122"/>
              </a:rPr>
              <a:t>质</a:t>
            </a:r>
            <a:r>
              <a:rPr sz="1600" b="0" spc="10" dirty="0">
                <a:latin typeface="微软雅黑" panose="020B0503020204020204" charset="-122"/>
                <a:cs typeface="微软雅黑" panose="020B0503020204020204" charset="-122"/>
              </a:rPr>
              <a:t>量和</a:t>
            </a:r>
            <a:r>
              <a:rPr sz="1600" b="0" spc="25" dirty="0">
                <a:latin typeface="微软雅黑" panose="020B0503020204020204" charset="-122"/>
                <a:cs typeface="微软雅黑" panose="020B0503020204020204" charset="-122"/>
              </a:rPr>
              <a:t>生</a:t>
            </a:r>
            <a:r>
              <a:rPr sz="1600" b="0" spc="10" dirty="0">
                <a:latin typeface="微软雅黑" panose="020B0503020204020204" charset="-122"/>
                <a:cs typeface="微软雅黑" panose="020B0503020204020204" charset="-122"/>
              </a:rPr>
              <a:t>产</a:t>
            </a:r>
            <a:r>
              <a:rPr sz="1600" b="0" spc="25" dirty="0">
                <a:latin typeface="微软雅黑" panose="020B0503020204020204" charset="-122"/>
                <a:cs typeface="微软雅黑" panose="020B0503020204020204" charset="-122"/>
              </a:rPr>
              <a:t>效</a:t>
            </a:r>
            <a:r>
              <a:rPr sz="1600" b="0" spc="30" dirty="0">
                <a:latin typeface="微软雅黑" panose="020B0503020204020204" charset="-122"/>
                <a:cs typeface="微软雅黑" panose="020B0503020204020204" charset="-122"/>
              </a:rPr>
              <a:t>率</a:t>
            </a:r>
            <a:r>
              <a:rPr sz="1600" b="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3" name="object 3"/>
          <p:cNvSpPr/>
          <p:nvPr/>
        </p:nvSpPr>
        <p:spPr>
          <a:xfrm>
            <a:off x="2807207" y="2810256"/>
            <a:ext cx="6577584" cy="3707891"/>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任务说明</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962150" y="2232660"/>
            <a:ext cx="8266430" cy="2534920"/>
          </a:xfrm>
          <a:prstGeom prst="rect">
            <a:avLst/>
          </a:prstGeom>
        </p:spPr>
        <p:txBody>
          <a:bodyPr vert="horz" wrap="square" lIns="0" tIns="0" rIns="0" bIns="0" rtlCol="0">
            <a:spAutoFit/>
          </a:bodyPr>
          <a:lstStyle/>
          <a:p>
            <a:pPr marL="12700" marR="5080" indent="467995" algn="just">
              <a:lnSpc>
                <a:spcPct val="150000"/>
              </a:lnSpc>
            </a:pPr>
            <a:r>
              <a:rPr dirty="0">
                <a:solidFill>
                  <a:prstClr val="black"/>
                </a:solidFill>
                <a:latin typeface="微软雅黑" panose="020B0503020204020204" charset="-122"/>
                <a:cs typeface="微软雅黑" panose="020B0503020204020204" charset="-122"/>
              </a:rPr>
              <a:t>在项目三的学习中我们了解到，属性主要用来描述设备状态，在配置物模型属 性时，除了可直接采集到的设备点表数据外，我们还可以利用工业互联网平台，配 置基于原生属性的派生属性，如根据设备作业信号灯的亮灯时长计算，派生出设备 的作业率。</a:t>
            </a:r>
            <a:endParaRPr>
              <a:solidFill>
                <a:prstClr val="black"/>
              </a:solidFill>
              <a:latin typeface="微软雅黑" panose="020B0503020204020204" charset="-122"/>
              <a:cs typeface="微软雅黑" panose="020B0503020204020204" charset="-122"/>
            </a:endParaRPr>
          </a:p>
          <a:p>
            <a:pPr marL="480695">
              <a:spcBef>
                <a:spcPts val="1380"/>
              </a:spcBef>
            </a:pPr>
            <a:r>
              <a:rPr spc="-5" dirty="0">
                <a:solidFill>
                  <a:prstClr val="black"/>
                </a:solidFill>
                <a:latin typeface="微软雅黑" panose="020B0503020204020204" charset="-122"/>
                <a:cs typeface="微软雅黑" panose="020B0503020204020204" charset="-122"/>
              </a:rPr>
              <a:t>本任务要求学习了解常见的设备派生属性及其含义，并在项目三创建的工业机</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器人物模型中基于提供的派生属性模板，添加派生属性，完成物模型更新发布。</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659248" y="1087754"/>
            <a:ext cx="287401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派生属性的概念</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2520695" y="4183379"/>
            <a:ext cx="1742439" cy="1179830"/>
          </a:xfrm>
          <a:custGeom>
            <a:avLst/>
            <a:gdLst/>
            <a:ahLst/>
            <a:cxnLst/>
            <a:rect l="l" t="t" r="r" b="b"/>
            <a:pathLst>
              <a:path w="1742439" h="1179829">
                <a:moveTo>
                  <a:pt x="1545336" y="0"/>
                </a:moveTo>
                <a:lnTo>
                  <a:pt x="196596" y="0"/>
                </a:lnTo>
                <a:lnTo>
                  <a:pt x="151515" y="5191"/>
                </a:lnTo>
                <a:lnTo>
                  <a:pt x="110134" y="19980"/>
                </a:lnTo>
                <a:lnTo>
                  <a:pt x="73631" y="43187"/>
                </a:lnTo>
                <a:lnTo>
                  <a:pt x="43187" y="73631"/>
                </a:lnTo>
                <a:lnTo>
                  <a:pt x="19980" y="110134"/>
                </a:lnTo>
                <a:lnTo>
                  <a:pt x="5191" y="151515"/>
                </a:lnTo>
                <a:lnTo>
                  <a:pt x="0" y="196596"/>
                </a:lnTo>
                <a:lnTo>
                  <a:pt x="0" y="982980"/>
                </a:lnTo>
                <a:lnTo>
                  <a:pt x="5191" y="1028060"/>
                </a:lnTo>
                <a:lnTo>
                  <a:pt x="19980" y="1069441"/>
                </a:lnTo>
                <a:lnTo>
                  <a:pt x="43187" y="1105944"/>
                </a:lnTo>
                <a:lnTo>
                  <a:pt x="73631" y="1136388"/>
                </a:lnTo>
                <a:lnTo>
                  <a:pt x="110134" y="1159595"/>
                </a:lnTo>
                <a:lnTo>
                  <a:pt x="151515" y="1174384"/>
                </a:lnTo>
                <a:lnTo>
                  <a:pt x="196596" y="1179576"/>
                </a:lnTo>
                <a:lnTo>
                  <a:pt x="1545336" y="1179576"/>
                </a:lnTo>
                <a:lnTo>
                  <a:pt x="1590416" y="1174384"/>
                </a:lnTo>
                <a:lnTo>
                  <a:pt x="1631797" y="1159595"/>
                </a:lnTo>
                <a:lnTo>
                  <a:pt x="1668300" y="1136388"/>
                </a:lnTo>
                <a:lnTo>
                  <a:pt x="1698744" y="1105944"/>
                </a:lnTo>
                <a:lnTo>
                  <a:pt x="1721951" y="1069441"/>
                </a:lnTo>
                <a:lnTo>
                  <a:pt x="1736740" y="1028060"/>
                </a:lnTo>
                <a:lnTo>
                  <a:pt x="1741932" y="982980"/>
                </a:lnTo>
                <a:lnTo>
                  <a:pt x="1741932" y="196596"/>
                </a:lnTo>
                <a:lnTo>
                  <a:pt x="1736740" y="151515"/>
                </a:lnTo>
                <a:lnTo>
                  <a:pt x="1721951" y="110134"/>
                </a:lnTo>
                <a:lnTo>
                  <a:pt x="1698744" y="73631"/>
                </a:lnTo>
                <a:lnTo>
                  <a:pt x="1668300" y="43187"/>
                </a:lnTo>
                <a:lnTo>
                  <a:pt x="1631797" y="19980"/>
                </a:lnTo>
                <a:lnTo>
                  <a:pt x="1590416" y="5191"/>
                </a:lnTo>
                <a:lnTo>
                  <a:pt x="1545336" y="0"/>
                </a:lnTo>
                <a:close/>
              </a:path>
            </a:pathLst>
          </a:custGeom>
          <a:solidFill>
            <a:srgbClr val="5B9BD4"/>
          </a:solidFill>
        </p:spPr>
        <p:txBody>
          <a:bodyPr wrap="square" lIns="0" tIns="0" rIns="0" bIns="0" rtlCol="0"/>
          <a:lstStyle/>
          <a:p>
            <a:endParaRPr>
              <a:solidFill>
                <a:prstClr val="black"/>
              </a:solidFill>
            </a:endParaRPr>
          </a:p>
        </p:txBody>
      </p:sp>
      <p:sp>
        <p:nvSpPr>
          <p:cNvPr id="7" name="object 7"/>
          <p:cNvSpPr/>
          <p:nvPr/>
        </p:nvSpPr>
        <p:spPr>
          <a:xfrm>
            <a:off x="2520695" y="4183379"/>
            <a:ext cx="1742439" cy="1179830"/>
          </a:xfrm>
          <a:custGeom>
            <a:avLst/>
            <a:gdLst/>
            <a:ahLst/>
            <a:cxnLst/>
            <a:rect l="l" t="t" r="r" b="b"/>
            <a:pathLst>
              <a:path w="1742439" h="1179829">
                <a:moveTo>
                  <a:pt x="0" y="196596"/>
                </a:moveTo>
                <a:lnTo>
                  <a:pt x="5191" y="151515"/>
                </a:lnTo>
                <a:lnTo>
                  <a:pt x="19980" y="110134"/>
                </a:lnTo>
                <a:lnTo>
                  <a:pt x="43187" y="73631"/>
                </a:lnTo>
                <a:lnTo>
                  <a:pt x="73631" y="43187"/>
                </a:lnTo>
                <a:lnTo>
                  <a:pt x="110134" y="19980"/>
                </a:lnTo>
                <a:lnTo>
                  <a:pt x="151515" y="5191"/>
                </a:lnTo>
                <a:lnTo>
                  <a:pt x="196596" y="0"/>
                </a:lnTo>
                <a:lnTo>
                  <a:pt x="1545336" y="0"/>
                </a:lnTo>
                <a:lnTo>
                  <a:pt x="1590416" y="5191"/>
                </a:lnTo>
                <a:lnTo>
                  <a:pt x="1631797" y="19980"/>
                </a:lnTo>
                <a:lnTo>
                  <a:pt x="1668300" y="43187"/>
                </a:lnTo>
                <a:lnTo>
                  <a:pt x="1698744" y="73631"/>
                </a:lnTo>
                <a:lnTo>
                  <a:pt x="1721951" y="110134"/>
                </a:lnTo>
                <a:lnTo>
                  <a:pt x="1736740" y="151515"/>
                </a:lnTo>
                <a:lnTo>
                  <a:pt x="1741932" y="196596"/>
                </a:lnTo>
                <a:lnTo>
                  <a:pt x="1741932" y="982980"/>
                </a:lnTo>
                <a:lnTo>
                  <a:pt x="1736740" y="1028060"/>
                </a:lnTo>
                <a:lnTo>
                  <a:pt x="1721951" y="1069441"/>
                </a:lnTo>
                <a:lnTo>
                  <a:pt x="1698744" y="1105944"/>
                </a:lnTo>
                <a:lnTo>
                  <a:pt x="1668300" y="1136388"/>
                </a:lnTo>
                <a:lnTo>
                  <a:pt x="1631797" y="1159595"/>
                </a:lnTo>
                <a:lnTo>
                  <a:pt x="1590416" y="1174384"/>
                </a:lnTo>
                <a:lnTo>
                  <a:pt x="1545336" y="1179576"/>
                </a:lnTo>
                <a:lnTo>
                  <a:pt x="196596" y="1179576"/>
                </a:lnTo>
                <a:lnTo>
                  <a:pt x="151515" y="1174384"/>
                </a:lnTo>
                <a:lnTo>
                  <a:pt x="110134" y="1159595"/>
                </a:lnTo>
                <a:lnTo>
                  <a:pt x="73631" y="1136388"/>
                </a:lnTo>
                <a:lnTo>
                  <a:pt x="43187" y="1105944"/>
                </a:lnTo>
                <a:lnTo>
                  <a:pt x="19980" y="1069441"/>
                </a:lnTo>
                <a:lnTo>
                  <a:pt x="5191" y="1028060"/>
                </a:lnTo>
                <a:lnTo>
                  <a:pt x="0" y="982980"/>
                </a:lnTo>
                <a:lnTo>
                  <a:pt x="0" y="196596"/>
                </a:lnTo>
                <a:close/>
              </a:path>
            </a:pathLst>
          </a:custGeom>
          <a:ln w="12192">
            <a:solidFill>
              <a:srgbClr val="41709C"/>
            </a:solidFill>
          </a:ln>
        </p:spPr>
        <p:txBody>
          <a:bodyPr wrap="square" lIns="0" tIns="0" rIns="0" bIns="0" rtlCol="0"/>
          <a:lstStyle/>
          <a:p>
            <a:endParaRPr>
              <a:solidFill>
                <a:prstClr val="black"/>
              </a:solidFill>
            </a:endParaRPr>
          </a:p>
        </p:txBody>
      </p:sp>
      <p:sp>
        <p:nvSpPr>
          <p:cNvPr id="8" name="object 8"/>
          <p:cNvSpPr txBox="1"/>
          <p:nvPr/>
        </p:nvSpPr>
        <p:spPr>
          <a:xfrm>
            <a:off x="2921000" y="4623180"/>
            <a:ext cx="941069"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原生属性</a:t>
            </a:r>
            <a:endParaRPr>
              <a:solidFill>
                <a:prstClr val="black"/>
              </a:solidFill>
              <a:latin typeface="微软雅黑" panose="020B0503020204020204" charset="-122"/>
              <a:cs typeface="微软雅黑" panose="020B0503020204020204" charset="-122"/>
            </a:endParaRPr>
          </a:p>
        </p:txBody>
      </p:sp>
      <p:sp>
        <p:nvSpPr>
          <p:cNvPr id="9" name="object 9"/>
          <p:cNvSpPr/>
          <p:nvPr/>
        </p:nvSpPr>
        <p:spPr>
          <a:xfrm>
            <a:off x="4841747" y="4544567"/>
            <a:ext cx="2635250" cy="424180"/>
          </a:xfrm>
          <a:custGeom>
            <a:avLst/>
            <a:gdLst/>
            <a:ahLst/>
            <a:cxnLst/>
            <a:rect l="l" t="t" r="r" b="b"/>
            <a:pathLst>
              <a:path w="2635250" h="424179">
                <a:moveTo>
                  <a:pt x="0" y="105917"/>
                </a:moveTo>
                <a:lnTo>
                  <a:pt x="2423160" y="105917"/>
                </a:lnTo>
                <a:lnTo>
                  <a:pt x="2423160" y="0"/>
                </a:lnTo>
                <a:lnTo>
                  <a:pt x="2634996" y="211835"/>
                </a:lnTo>
                <a:lnTo>
                  <a:pt x="2423160" y="423671"/>
                </a:lnTo>
                <a:lnTo>
                  <a:pt x="2423160" y="317753"/>
                </a:lnTo>
                <a:lnTo>
                  <a:pt x="0" y="317753"/>
                </a:lnTo>
                <a:lnTo>
                  <a:pt x="0" y="105917"/>
                </a:lnTo>
                <a:close/>
              </a:path>
            </a:pathLst>
          </a:custGeom>
          <a:ln w="12191">
            <a:solidFill>
              <a:srgbClr val="4471C4"/>
            </a:solidFill>
          </a:ln>
        </p:spPr>
        <p:txBody>
          <a:bodyPr wrap="square" lIns="0" tIns="0" rIns="0" bIns="0" rtlCol="0"/>
          <a:lstStyle/>
          <a:p>
            <a:endParaRPr>
              <a:solidFill>
                <a:prstClr val="black"/>
              </a:solidFill>
            </a:endParaRPr>
          </a:p>
        </p:txBody>
      </p:sp>
      <p:sp>
        <p:nvSpPr>
          <p:cNvPr id="10" name="object 10"/>
          <p:cNvSpPr/>
          <p:nvPr/>
        </p:nvSpPr>
        <p:spPr>
          <a:xfrm>
            <a:off x="7929371" y="4183379"/>
            <a:ext cx="1742439" cy="1179830"/>
          </a:xfrm>
          <a:custGeom>
            <a:avLst/>
            <a:gdLst/>
            <a:ahLst/>
            <a:cxnLst/>
            <a:rect l="l" t="t" r="r" b="b"/>
            <a:pathLst>
              <a:path w="1742440" h="1179829">
                <a:moveTo>
                  <a:pt x="1545336" y="0"/>
                </a:moveTo>
                <a:lnTo>
                  <a:pt x="196596" y="0"/>
                </a:lnTo>
                <a:lnTo>
                  <a:pt x="151515" y="5191"/>
                </a:lnTo>
                <a:lnTo>
                  <a:pt x="110134" y="19980"/>
                </a:lnTo>
                <a:lnTo>
                  <a:pt x="73631" y="43187"/>
                </a:lnTo>
                <a:lnTo>
                  <a:pt x="43187" y="73631"/>
                </a:lnTo>
                <a:lnTo>
                  <a:pt x="19980" y="110134"/>
                </a:lnTo>
                <a:lnTo>
                  <a:pt x="5191" y="151515"/>
                </a:lnTo>
                <a:lnTo>
                  <a:pt x="0" y="196596"/>
                </a:lnTo>
                <a:lnTo>
                  <a:pt x="0" y="982980"/>
                </a:lnTo>
                <a:lnTo>
                  <a:pt x="5191" y="1028060"/>
                </a:lnTo>
                <a:lnTo>
                  <a:pt x="19980" y="1069441"/>
                </a:lnTo>
                <a:lnTo>
                  <a:pt x="43187" y="1105944"/>
                </a:lnTo>
                <a:lnTo>
                  <a:pt x="73631" y="1136388"/>
                </a:lnTo>
                <a:lnTo>
                  <a:pt x="110134" y="1159595"/>
                </a:lnTo>
                <a:lnTo>
                  <a:pt x="151515" y="1174384"/>
                </a:lnTo>
                <a:lnTo>
                  <a:pt x="196596" y="1179576"/>
                </a:lnTo>
                <a:lnTo>
                  <a:pt x="1545336" y="1179576"/>
                </a:lnTo>
                <a:lnTo>
                  <a:pt x="1590416" y="1174384"/>
                </a:lnTo>
                <a:lnTo>
                  <a:pt x="1631797" y="1159595"/>
                </a:lnTo>
                <a:lnTo>
                  <a:pt x="1668300" y="1136388"/>
                </a:lnTo>
                <a:lnTo>
                  <a:pt x="1698744" y="1105944"/>
                </a:lnTo>
                <a:lnTo>
                  <a:pt x="1721951" y="1069441"/>
                </a:lnTo>
                <a:lnTo>
                  <a:pt x="1736740" y="1028060"/>
                </a:lnTo>
                <a:lnTo>
                  <a:pt x="1741932" y="982980"/>
                </a:lnTo>
                <a:lnTo>
                  <a:pt x="1741932" y="196596"/>
                </a:lnTo>
                <a:lnTo>
                  <a:pt x="1736740" y="151515"/>
                </a:lnTo>
                <a:lnTo>
                  <a:pt x="1721951" y="110134"/>
                </a:lnTo>
                <a:lnTo>
                  <a:pt x="1698744" y="73631"/>
                </a:lnTo>
                <a:lnTo>
                  <a:pt x="1668300" y="43187"/>
                </a:lnTo>
                <a:lnTo>
                  <a:pt x="1631797" y="19980"/>
                </a:lnTo>
                <a:lnTo>
                  <a:pt x="1590416" y="5191"/>
                </a:lnTo>
                <a:lnTo>
                  <a:pt x="1545336" y="0"/>
                </a:lnTo>
                <a:close/>
              </a:path>
            </a:pathLst>
          </a:custGeom>
          <a:solidFill>
            <a:srgbClr val="5B9BD4"/>
          </a:solidFill>
        </p:spPr>
        <p:txBody>
          <a:bodyPr wrap="square" lIns="0" tIns="0" rIns="0" bIns="0" rtlCol="0"/>
          <a:lstStyle/>
          <a:p>
            <a:endParaRPr>
              <a:solidFill>
                <a:prstClr val="black"/>
              </a:solidFill>
            </a:endParaRPr>
          </a:p>
        </p:txBody>
      </p:sp>
      <p:sp>
        <p:nvSpPr>
          <p:cNvPr id="11" name="object 11"/>
          <p:cNvSpPr/>
          <p:nvPr/>
        </p:nvSpPr>
        <p:spPr>
          <a:xfrm>
            <a:off x="7929371" y="4183379"/>
            <a:ext cx="1742439" cy="1179830"/>
          </a:xfrm>
          <a:custGeom>
            <a:avLst/>
            <a:gdLst/>
            <a:ahLst/>
            <a:cxnLst/>
            <a:rect l="l" t="t" r="r" b="b"/>
            <a:pathLst>
              <a:path w="1742440" h="1179829">
                <a:moveTo>
                  <a:pt x="0" y="196596"/>
                </a:moveTo>
                <a:lnTo>
                  <a:pt x="5191" y="151515"/>
                </a:lnTo>
                <a:lnTo>
                  <a:pt x="19980" y="110134"/>
                </a:lnTo>
                <a:lnTo>
                  <a:pt x="43187" y="73631"/>
                </a:lnTo>
                <a:lnTo>
                  <a:pt x="73631" y="43187"/>
                </a:lnTo>
                <a:lnTo>
                  <a:pt x="110134" y="19980"/>
                </a:lnTo>
                <a:lnTo>
                  <a:pt x="151515" y="5191"/>
                </a:lnTo>
                <a:lnTo>
                  <a:pt x="196596" y="0"/>
                </a:lnTo>
                <a:lnTo>
                  <a:pt x="1545336" y="0"/>
                </a:lnTo>
                <a:lnTo>
                  <a:pt x="1590416" y="5191"/>
                </a:lnTo>
                <a:lnTo>
                  <a:pt x="1631797" y="19980"/>
                </a:lnTo>
                <a:lnTo>
                  <a:pt x="1668300" y="43187"/>
                </a:lnTo>
                <a:lnTo>
                  <a:pt x="1698744" y="73631"/>
                </a:lnTo>
                <a:lnTo>
                  <a:pt x="1721951" y="110134"/>
                </a:lnTo>
                <a:lnTo>
                  <a:pt x="1736740" y="151515"/>
                </a:lnTo>
                <a:lnTo>
                  <a:pt x="1741932" y="196596"/>
                </a:lnTo>
                <a:lnTo>
                  <a:pt x="1741932" y="982980"/>
                </a:lnTo>
                <a:lnTo>
                  <a:pt x="1736740" y="1028060"/>
                </a:lnTo>
                <a:lnTo>
                  <a:pt x="1721951" y="1069441"/>
                </a:lnTo>
                <a:lnTo>
                  <a:pt x="1698744" y="1105944"/>
                </a:lnTo>
                <a:lnTo>
                  <a:pt x="1668300" y="1136388"/>
                </a:lnTo>
                <a:lnTo>
                  <a:pt x="1631797" y="1159595"/>
                </a:lnTo>
                <a:lnTo>
                  <a:pt x="1590416" y="1174384"/>
                </a:lnTo>
                <a:lnTo>
                  <a:pt x="1545336" y="1179576"/>
                </a:lnTo>
                <a:lnTo>
                  <a:pt x="196596" y="1179576"/>
                </a:lnTo>
                <a:lnTo>
                  <a:pt x="151515" y="1174384"/>
                </a:lnTo>
                <a:lnTo>
                  <a:pt x="110134" y="1159595"/>
                </a:lnTo>
                <a:lnTo>
                  <a:pt x="73631" y="1136388"/>
                </a:lnTo>
                <a:lnTo>
                  <a:pt x="43187" y="1105944"/>
                </a:lnTo>
                <a:lnTo>
                  <a:pt x="19980" y="1069441"/>
                </a:lnTo>
                <a:lnTo>
                  <a:pt x="5191" y="1028060"/>
                </a:lnTo>
                <a:lnTo>
                  <a:pt x="0" y="982980"/>
                </a:lnTo>
                <a:lnTo>
                  <a:pt x="0" y="196596"/>
                </a:lnTo>
                <a:close/>
              </a:path>
            </a:pathLst>
          </a:custGeom>
          <a:ln w="12192">
            <a:solidFill>
              <a:srgbClr val="41709C"/>
            </a:solidFill>
          </a:ln>
        </p:spPr>
        <p:txBody>
          <a:bodyPr wrap="square" lIns="0" tIns="0" rIns="0" bIns="0" rtlCol="0"/>
          <a:lstStyle/>
          <a:p>
            <a:endParaRPr>
              <a:solidFill>
                <a:prstClr val="black"/>
              </a:solidFill>
            </a:endParaRPr>
          </a:p>
        </p:txBody>
      </p:sp>
      <p:sp>
        <p:nvSpPr>
          <p:cNvPr id="12" name="object 12"/>
          <p:cNvSpPr txBox="1"/>
          <p:nvPr/>
        </p:nvSpPr>
        <p:spPr>
          <a:xfrm>
            <a:off x="8331200" y="4623180"/>
            <a:ext cx="941069"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派生属性</a:t>
            </a:r>
            <a:endParaRPr>
              <a:solidFill>
                <a:prstClr val="black"/>
              </a:solidFill>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3" name="object 13"/>
          <p:cNvSpPr txBox="1">
            <a:spLocks noGrp="1"/>
          </p:cNvSpPr>
          <p:nvPr>
            <p:ph type="body" idx="1"/>
          </p:nvPr>
        </p:nvSpPr>
        <p:spPr>
          <a:prstGeom prst="rect">
            <a:avLst/>
          </a:prstGeom>
        </p:spPr>
        <p:txBody>
          <a:bodyPr vert="horz" wrap="square" lIns="0" tIns="0" rIns="0" bIns="0" rtlCol="0">
            <a:spAutoFit/>
          </a:bodyPr>
          <a:lstStyle/>
          <a:p>
            <a:pPr marL="12700" marR="5080" indent="469265">
              <a:lnSpc>
                <a:spcPct val="150000"/>
              </a:lnSpc>
            </a:pPr>
            <a:r>
              <a:rPr spc="10" dirty="0"/>
              <a:t>基于物</a:t>
            </a:r>
            <a:r>
              <a:rPr spc="20" dirty="0"/>
              <a:t>模</a:t>
            </a:r>
            <a:r>
              <a:rPr spc="10" dirty="0"/>
              <a:t>型属性值来</a:t>
            </a:r>
            <a:r>
              <a:rPr dirty="0"/>
              <a:t>源</a:t>
            </a:r>
            <a:r>
              <a:rPr spc="10" dirty="0"/>
              <a:t>的区</a:t>
            </a:r>
            <a:r>
              <a:rPr spc="25" dirty="0"/>
              <a:t>别</a:t>
            </a:r>
            <a:r>
              <a:rPr spc="10" dirty="0"/>
              <a:t>，我</a:t>
            </a:r>
            <a:r>
              <a:rPr dirty="0"/>
              <a:t>们</a:t>
            </a:r>
            <a:r>
              <a:rPr spc="10" dirty="0"/>
              <a:t>将需要利用</a:t>
            </a:r>
            <a:r>
              <a:rPr dirty="0"/>
              <a:t>规</a:t>
            </a:r>
            <a:r>
              <a:rPr spc="10" dirty="0"/>
              <a:t>则表达</a:t>
            </a:r>
            <a:r>
              <a:rPr spc="5" dirty="0"/>
              <a:t>式</a:t>
            </a:r>
            <a:r>
              <a:rPr spc="10" dirty="0"/>
              <a:t>，</a:t>
            </a:r>
            <a:r>
              <a:rPr dirty="0"/>
              <a:t>对</a:t>
            </a:r>
            <a:r>
              <a:rPr spc="10" dirty="0"/>
              <a:t>原生属性进</a:t>
            </a:r>
            <a:r>
              <a:rPr dirty="0"/>
              <a:t>行</a:t>
            </a:r>
            <a:r>
              <a:rPr spc="10" dirty="0"/>
              <a:t>处理</a:t>
            </a:r>
            <a:r>
              <a:rPr spc="20" dirty="0"/>
              <a:t>运算</a:t>
            </a:r>
            <a:r>
              <a:rPr dirty="0"/>
              <a:t>才 能得到的衍生属性称为“派生属性”，一般适用于偏业务指标的属性，如开机率、作业率</a:t>
            </a:r>
            <a:r>
              <a:rPr spc="-10" dirty="0"/>
              <a:t>等</a:t>
            </a:r>
            <a:r>
              <a:rPr dirty="0"/>
              <a:t>。</a:t>
            </a:r>
            <a:endParaRPr dirty="0"/>
          </a:p>
          <a:p>
            <a:pPr marL="483235">
              <a:lnSpc>
                <a:spcPct val="100000"/>
              </a:lnSpc>
              <a:spcBef>
                <a:spcPts val="1080"/>
              </a:spcBef>
            </a:pPr>
            <a:r>
              <a:rPr dirty="0"/>
              <a:t>派生属性的数据值需要对从设备直接采集到得数据进行计算加工才能得</a:t>
            </a:r>
            <a:r>
              <a:rPr spc="5" dirty="0"/>
              <a:t>到</a:t>
            </a:r>
            <a:r>
              <a:rPr dirty="0"/>
              <a:t>。</a:t>
            </a:r>
            <a:endParaRPr dirty="0"/>
          </a:p>
          <a:p>
            <a:pPr>
              <a:lnSpc>
                <a:spcPct val="100000"/>
              </a:lnSpc>
            </a:pPr>
            <a:endParaRPr sz="2400">
              <a:latin typeface="Times New Roman" panose="02020603050405020304"/>
              <a:cs typeface="Times New Roman" panose="02020603050405020304"/>
            </a:endParaRPr>
          </a:p>
          <a:p>
            <a:pPr>
              <a:lnSpc>
                <a:spcPct val="100000"/>
              </a:lnSpc>
              <a:spcBef>
                <a:spcPts val="35"/>
              </a:spcBef>
            </a:pPr>
            <a:endParaRPr sz="2650">
              <a:latin typeface="Times New Roman" panose="02020603050405020304"/>
              <a:cs typeface="Times New Roman" panose="02020603050405020304"/>
            </a:endParaRPr>
          </a:p>
          <a:p>
            <a:pPr marL="1270" algn="ctr">
              <a:lnSpc>
                <a:spcPct val="100000"/>
              </a:lnSpc>
            </a:pPr>
            <a:r>
              <a:rPr dirty="0"/>
              <a:t>处理运算</a:t>
            </a:r>
            <a:endParaRPr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302511" y="1947418"/>
            <a:ext cx="9626600" cy="1673225"/>
          </a:xfrm>
          <a:prstGeom prst="rect">
            <a:avLst/>
          </a:prstGeom>
        </p:spPr>
        <p:txBody>
          <a:bodyPr vert="horz" wrap="square" lIns="0" tIns="0" rIns="0" bIns="0" rtlCol="0">
            <a:spAutoFit/>
          </a:bodyPr>
          <a:lstStyle/>
          <a:p>
            <a:pPr marL="12700" marR="5080" indent="469265" algn="just">
              <a:lnSpc>
                <a:spcPct val="150000"/>
              </a:lnSpc>
            </a:pPr>
            <a:r>
              <a:rPr spc="45" dirty="0">
                <a:solidFill>
                  <a:prstClr val="black"/>
                </a:solidFill>
                <a:latin typeface="微软雅黑" panose="020B0503020204020204" charset="-122"/>
                <a:cs typeface="微软雅黑" panose="020B0503020204020204" charset="-122"/>
              </a:rPr>
              <a:t>数字孪生技术的</a:t>
            </a:r>
            <a:r>
              <a:rPr spc="30" dirty="0">
                <a:solidFill>
                  <a:prstClr val="black"/>
                </a:solidFill>
                <a:latin typeface="微软雅黑" panose="020B0503020204020204" charset="-122"/>
                <a:cs typeface="微软雅黑" panose="020B0503020204020204" charset="-122"/>
              </a:rPr>
              <a:t>价</a:t>
            </a:r>
            <a:r>
              <a:rPr spc="45" dirty="0">
                <a:solidFill>
                  <a:prstClr val="black"/>
                </a:solidFill>
                <a:latin typeface="微软雅黑" panose="020B0503020204020204" charset="-122"/>
                <a:cs typeface="微软雅黑" panose="020B0503020204020204" charset="-122"/>
              </a:rPr>
              <a:t>值</a:t>
            </a:r>
            <a:r>
              <a:rPr spc="30" dirty="0">
                <a:solidFill>
                  <a:prstClr val="black"/>
                </a:solidFill>
                <a:latin typeface="微软雅黑" panose="020B0503020204020204" charset="-122"/>
                <a:cs typeface="微软雅黑" panose="020B0503020204020204" charset="-122"/>
              </a:rPr>
              <a:t>一</a:t>
            </a:r>
            <a:r>
              <a:rPr spc="45" dirty="0">
                <a:solidFill>
                  <a:prstClr val="black"/>
                </a:solidFill>
                <a:latin typeface="微软雅黑" panose="020B0503020204020204" charset="-122"/>
                <a:cs typeface="微软雅黑" panose="020B0503020204020204" charset="-122"/>
              </a:rPr>
              <a:t>方面在</a:t>
            </a:r>
            <a:r>
              <a:rPr spc="30" dirty="0">
                <a:solidFill>
                  <a:prstClr val="black"/>
                </a:solidFill>
                <a:latin typeface="微软雅黑" panose="020B0503020204020204" charset="-122"/>
                <a:cs typeface="微软雅黑" panose="020B0503020204020204" charset="-122"/>
              </a:rPr>
              <a:t>于</a:t>
            </a:r>
            <a:r>
              <a:rPr spc="45" dirty="0">
                <a:solidFill>
                  <a:prstClr val="black"/>
                </a:solidFill>
                <a:latin typeface="微软雅黑" panose="020B0503020204020204" charset="-122"/>
                <a:cs typeface="微软雅黑" panose="020B0503020204020204" charset="-122"/>
              </a:rPr>
              <a:t>透</a:t>
            </a:r>
            <a:r>
              <a:rPr spc="30" dirty="0">
                <a:solidFill>
                  <a:prstClr val="black"/>
                </a:solidFill>
                <a:latin typeface="微软雅黑" panose="020B0503020204020204" charset="-122"/>
                <a:cs typeface="微软雅黑" panose="020B0503020204020204" charset="-122"/>
              </a:rPr>
              <a:t>明</a:t>
            </a:r>
            <a:r>
              <a:rPr spc="45" dirty="0">
                <a:solidFill>
                  <a:prstClr val="black"/>
                </a:solidFill>
                <a:latin typeface="微软雅黑" panose="020B0503020204020204" charset="-122"/>
                <a:cs typeface="微软雅黑" panose="020B0503020204020204" charset="-122"/>
              </a:rPr>
              <a:t>化设备</a:t>
            </a:r>
            <a:r>
              <a:rPr spc="30" dirty="0">
                <a:solidFill>
                  <a:prstClr val="black"/>
                </a:solidFill>
                <a:latin typeface="微软雅黑" panose="020B0503020204020204" charset="-122"/>
                <a:cs typeface="微软雅黑" panose="020B0503020204020204" charset="-122"/>
              </a:rPr>
              <a:t>实</a:t>
            </a:r>
            <a:r>
              <a:rPr spc="45" dirty="0">
                <a:solidFill>
                  <a:prstClr val="black"/>
                </a:solidFill>
                <a:latin typeface="微软雅黑" panose="020B0503020204020204" charset="-122"/>
                <a:cs typeface="微软雅黑" panose="020B0503020204020204" charset="-122"/>
              </a:rPr>
              <a:t>时</a:t>
            </a:r>
            <a:r>
              <a:rPr spc="30" dirty="0">
                <a:solidFill>
                  <a:prstClr val="black"/>
                </a:solidFill>
                <a:latin typeface="微软雅黑" panose="020B0503020204020204" charset="-122"/>
                <a:cs typeface="微软雅黑" panose="020B0503020204020204" charset="-122"/>
              </a:rPr>
              <a:t>工</a:t>
            </a:r>
            <a:r>
              <a:rPr spc="60" dirty="0">
                <a:solidFill>
                  <a:prstClr val="black"/>
                </a:solidFill>
                <a:latin typeface="微软雅黑" panose="020B0503020204020204" charset="-122"/>
                <a:cs typeface="微软雅黑" panose="020B0503020204020204" charset="-122"/>
              </a:rPr>
              <a:t>况</a:t>
            </a:r>
            <a:r>
              <a:rPr spc="45"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另</a:t>
            </a:r>
            <a:r>
              <a:rPr spc="30" dirty="0">
                <a:solidFill>
                  <a:prstClr val="black"/>
                </a:solidFill>
                <a:latin typeface="微软雅黑" panose="020B0503020204020204" charset="-122"/>
                <a:cs typeface="微软雅黑" panose="020B0503020204020204" charset="-122"/>
              </a:rPr>
              <a:t>一</a:t>
            </a:r>
            <a:r>
              <a:rPr spc="40" dirty="0">
                <a:solidFill>
                  <a:prstClr val="black"/>
                </a:solidFill>
                <a:latin typeface="微软雅黑" panose="020B0503020204020204" charset="-122"/>
                <a:cs typeface="微软雅黑" panose="020B0503020204020204" charset="-122"/>
              </a:rPr>
              <a:t>方</a:t>
            </a:r>
            <a:r>
              <a:rPr spc="30" dirty="0">
                <a:solidFill>
                  <a:prstClr val="black"/>
                </a:solidFill>
                <a:latin typeface="微软雅黑" panose="020B0503020204020204" charset="-122"/>
                <a:cs typeface="微软雅黑" panose="020B0503020204020204" charset="-122"/>
              </a:rPr>
              <a:t>面</a:t>
            </a:r>
            <a:r>
              <a:rPr spc="40" dirty="0">
                <a:solidFill>
                  <a:prstClr val="black"/>
                </a:solidFill>
                <a:latin typeface="微软雅黑" panose="020B0503020204020204" charset="-122"/>
                <a:cs typeface="微软雅黑" panose="020B0503020204020204" charset="-122"/>
              </a:rPr>
              <a:t>的核心</a:t>
            </a:r>
            <a:r>
              <a:rPr spc="30" dirty="0">
                <a:solidFill>
                  <a:prstClr val="black"/>
                </a:solidFill>
                <a:latin typeface="微软雅黑" panose="020B0503020204020204" charset="-122"/>
                <a:cs typeface="微软雅黑" panose="020B0503020204020204" charset="-122"/>
              </a:rPr>
              <a:t>价</a:t>
            </a:r>
            <a:r>
              <a:rPr spc="40" dirty="0">
                <a:solidFill>
                  <a:prstClr val="black"/>
                </a:solidFill>
                <a:latin typeface="微软雅黑" panose="020B0503020204020204" charset="-122"/>
                <a:cs typeface="微软雅黑" panose="020B0503020204020204" charset="-122"/>
              </a:rPr>
              <a:t>值</a:t>
            </a:r>
            <a:r>
              <a:rPr spc="30" dirty="0">
                <a:solidFill>
                  <a:prstClr val="black"/>
                </a:solidFill>
                <a:latin typeface="微软雅黑" panose="020B0503020204020204" charset="-122"/>
                <a:cs typeface="微软雅黑" panose="020B0503020204020204" charset="-122"/>
              </a:rPr>
              <a:t>在</a:t>
            </a:r>
            <a:r>
              <a:rPr spc="40" dirty="0">
                <a:solidFill>
                  <a:prstClr val="black"/>
                </a:solidFill>
                <a:latin typeface="微软雅黑" panose="020B0503020204020204" charset="-122"/>
                <a:cs typeface="微软雅黑" panose="020B0503020204020204" charset="-122"/>
              </a:rPr>
              <a:t>于基于设</a:t>
            </a:r>
            <a:r>
              <a:rPr dirty="0">
                <a:solidFill>
                  <a:prstClr val="black"/>
                </a:solidFill>
                <a:latin typeface="微软雅黑" panose="020B0503020204020204" charset="-122"/>
                <a:cs typeface="微软雅黑" panose="020B0503020204020204" charset="-122"/>
              </a:rPr>
              <a:t>备 </a:t>
            </a:r>
            <a:r>
              <a:rPr spc="45" dirty="0">
                <a:solidFill>
                  <a:prstClr val="black"/>
                </a:solidFill>
                <a:latin typeface="微软雅黑" panose="020B0503020204020204" charset="-122"/>
                <a:cs typeface="微软雅黑" panose="020B0503020204020204" charset="-122"/>
              </a:rPr>
              <a:t>工况衍生</a:t>
            </a:r>
            <a:r>
              <a:rPr spc="30" dirty="0">
                <a:solidFill>
                  <a:prstClr val="black"/>
                </a:solidFill>
                <a:latin typeface="微软雅黑" panose="020B0503020204020204" charset="-122"/>
                <a:cs typeface="微软雅黑" panose="020B0503020204020204" charset="-122"/>
              </a:rPr>
              <a:t>的业</a:t>
            </a:r>
            <a:r>
              <a:rPr spc="45" dirty="0">
                <a:solidFill>
                  <a:prstClr val="black"/>
                </a:solidFill>
                <a:latin typeface="微软雅黑" panose="020B0503020204020204" charset="-122"/>
                <a:cs typeface="微软雅黑" panose="020B0503020204020204" charset="-122"/>
              </a:rPr>
              <a:t>务数据指</a:t>
            </a:r>
            <a:r>
              <a:rPr spc="30" dirty="0">
                <a:solidFill>
                  <a:prstClr val="black"/>
                </a:solidFill>
                <a:latin typeface="微软雅黑" panose="020B0503020204020204" charset="-122"/>
                <a:cs typeface="微软雅黑" panose="020B0503020204020204" charset="-122"/>
              </a:rPr>
              <a:t>导业</a:t>
            </a:r>
            <a:r>
              <a:rPr spc="45" dirty="0">
                <a:solidFill>
                  <a:prstClr val="black"/>
                </a:solidFill>
                <a:latin typeface="微软雅黑" panose="020B0503020204020204" charset="-122"/>
                <a:cs typeface="微软雅黑" panose="020B0503020204020204" charset="-122"/>
              </a:rPr>
              <a:t>务决</a:t>
            </a:r>
            <a:r>
              <a:rPr spc="65" dirty="0">
                <a:solidFill>
                  <a:prstClr val="black"/>
                </a:solidFill>
                <a:latin typeface="微软雅黑" panose="020B0503020204020204" charset="-122"/>
                <a:cs typeface="微软雅黑" panose="020B0503020204020204" charset="-122"/>
              </a:rPr>
              <a:t>策</a:t>
            </a:r>
            <a:r>
              <a:rPr spc="5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派生</a:t>
            </a:r>
            <a:r>
              <a:rPr spc="45" dirty="0">
                <a:solidFill>
                  <a:prstClr val="black"/>
                </a:solidFill>
                <a:latin typeface="微软雅黑" panose="020B0503020204020204" charset="-122"/>
                <a:cs typeface="微软雅黑" panose="020B0503020204020204" charset="-122"/>
              </a:rPr>
              <a:t>属性在其</a:t>
            </a:r>
            <a:r>
              <a:rPr spc="30" dirty="0">
                <a:solidFill>
                  <a:prstClr val="black"/>
                </a:solidFill>
                <a:latin typeface="微软雅黑" panose="020B0503020204020204" charset="-122"/>
                <a:cs typeface="微软雅黑" panose="020B0503020204020204" charset="-122"/>
              </a:rPr>
              <a:t>中发</a:t>
            </a:r>
            <a:r>
              <a:rPr spc="45" dirty="0">
                <a:solidFill>
                  <a:prstClr val="black"/>
                </a:solidFill>
                <a:latin typeface="微软雅黑" panose="020B0503020204020204" charset="-122"/>
                <a:cs typeface="微软雅黑" panose="020B0503020204020204" charset="-122"/>
              </a:rPr>
              <a:t>挥了很大</a:t>
            </a:r>
            <a:r>
              <a:rPr spc="30" dirty="0">
                <a:solidFill>
                  <a:prstClr val="black"/>
                </a:solidFill>
                <a:latin typeface="微软雅黑" panose="020B0503020204020204" charset="-122"/>
                <a:cs typeface="微软雅黑" panose="020B0503020204020204" charset="-122"/>
              </a:rPr>
              <a:t>的作</a:t>
            </a:r>
            <a:r>
              <a:rPr spc="70" dirty="0">
                <a:solidFill>
                  <a:prstClr val="black"/>
                </a:solidFill>
                <a:latin typeface="微软雅黑" panose="020B0503020204020204" charset="-122"/>
                <a:cs typeface="微软雅黑" panose="020B0503020204020204" charset="-122"/>
              </a:rPr>
              <a:t>用</a:t>
            </a:r>
            <a:r>
              <a:rPr spc="45" dirty="0">
                <a:solidFill>
                  <a:prstClr val="black"/>
                </a:solidFill>
                <a:latin typeface="微软雅黑" panose="020B0503020204020204" charset="-122"/>
                <a:cs typeface="微软雅黑" panose="020B0503020204020204" charset="-122"/>
              </a:rPr>
              <a:t>，下面</a:t>
            </a:r>
            <a:r>
              <a:rPr spc="30" dirty="0">
                <a:solidFill>
                  <a:prstClr val="black"/>
                </a:solidFill>
                <a:latin typeface="微软雅黑" panose="020B0503020204020204" charset="-122"/>
                <a:cs typeface="微软雅黑" panose="020B0503020204020204" charset="-122"/>
              </a:rPr>
              <a:t>我们</a:t>
            </a:r>
            <a:r>
              <a:rPr spc="45" dirty="0">
                <a:solidFill>
                  <a:prstClr val="black"/>
                </a:solidFill>
                <a:latin typeface="微软雅黑" panose="020B0503020204020204" charset="-122"/>
                <a:cs typeface="微软雅黑" panose="020B0503020204020204" charset="-122"/>
              </a:rPr>
              <a:t>以项目</a:t>
            </a:r>
            <a:r>
              <a:rPr spc="55" dirty="0">
                <a:solidFill>
                  <a:prstClr val="black"/>
                </a:solidFill>
                <a:latin typeface="微软雅黑" panose="020B0503020204020204" charset="-122"/>
                <a:cs typeface="微软雅黑" panose="020B0503020204020204" charset="-122"/>
              </a:rPr>
              <a:t>二</a:t>
            </a:r>
            <a:r>
              <a:rPr dirty="0">
                <a:solidFill>
                  <a:prstClr val="black"/>
                </a:solidFill>
                <a:latin typeface="微软雅黑" panose="020B0503020204020204" charset="-122"/>
                <a:cs typeface="微软雅黑" panose="020B0503020204020204" charset="-122"/>
              </a:rPr>
              <a:t>创 </a:t>
            </a:r>
            <a:r>
              <a:rPr spc="45" dirty="0">
                <a:solidFill>
                  <a:prstClr val="black"/>
                </a:solidFill>
                <a:latin typeface="微软雅黑" panose="020B0503020204020204" charset="-122"/>
                <a:cs typeface="微软雅黑" panose="020B0503020204020204" charset="-122"/>
              </a:rPr>
              <a:t>建的模拟</a:t>
            </a:r>
            <a:r>
              <a:rPr spc="30" dirty="0">
                <a:solidFill>
                  <a:prstClr val="black"/>
                </a:solidFill>
                <a:latin typeface="微软雅黑" panose="020B0503020204020204" charset="-122"/>
                <a:cs typeface="微软雅黑" panose="020B0503020204020204" charset="-122"/>
              </a:rPr>
              <a:t>工业</a:t>
            </a:r>
            <a:r>
              <a:rPr spc="45" dirty="0">
                <a:solidFill>
                  <a:prstClr val="black"/>
                </a:solidFill>
                <a:latin typeface="微软雅黑" panose="020B0503020204020204" charset="-122"/>
                <a:cs typeface="微软雅黑" panose="020B0503020204020204" charset="-122"/>
              </a:rPr>
              <a:t>机器人设</a:t>
            </a:r>
            <a:r>
              <a:rPr spc="30" dirty="0">
                <a:solidFill>
                  <a:prstClr val="black"/>
                </a:solidFill>
                <a:latin typeface="微软雅黑" panose="020B0503020204020204" charset="-122"/>
                <a:cs typeface="微软雅黑" panose="020B0503020204020204" charset="-122"/>
              </a:rPr>
              <a:t>备及</a:t>
            </a:r>
            <a:r>
              <a:rPr spc="45" dirty="0">
                <a:solidFill>
                  <a:prstClr val="black"/>
                </a:solidFill>
                <a:latin typeface="微软雅黑" panose="020B0503020204020204" charset="-122"/>
                <a:cs typeface="微软雅黑" panose="020B0503020204020204" charset="-122"/>
              </a:rPr>
              <a:t>其点表为</a:t>
            </a:r>
            <a:r>
              <a:rPr spc="60" dirty="0">
                <a:solidFill>
                  <a:prstClr val="black"/>
                </a:solidFill>
                <a:latin typeface="微软雅黑" panose="020B0503020204020204" charset="-122"/>
                <a:cs typeface="微软雅黑" panose="020B0503020204020204" charset="-122"/>
              </a:rPr>
              <a:t>例</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列举出一</a:t>
            </a:r>
            <a:r>
              <a:rPr spc="30" dirty="0">
                <a:solidFill>
                  <a:prstClr val="black"/>
                </a:solidFill>
                <a:latin typeface="微软雅黑" panose="020B0503020204020204" charset="-122"/>
                <a:cs typeface="微软雅黑" panose="020B0503020204020204" charset="-122"/>
              </a:rPr>
              <a:t>些常</a:t>
            </a:r>
            <a:r>
              <a:rPr spc="45" dirty="0">
                <a:solidFill>
                  <a:prstClr val="black"/>
                </a:solidFill>
                <a:latin typeface="微软雅黑" panose="020B0503020204020204" charset="-122"/>
                <a:cs typeface="微软雅黑" panose="020B0503020204020204" charset="-122"/>
              </a:rPr>
              <a:t>见的工业</a:t>
            </a:r>
            <a:r>
              <a:rPr spc="30" dirty="0">
                <a:solidFill>
                  <a:prstClr val="black"/>
                </a:solidFill>
                <a:latin typeface="微软雅黑" panose="020B0503020204020204" charset="-122"/>
                <a:cs typeface="微软雅黑" panose="020B0503020204020204" charset="-122"/>
              </a:rPr>
              <a:t>设备</a:t>
            </a:r>
            <a:r>
              <a:rPr spc="45" dirty="0">
                <a:solidFill>
                  <a:prstClr val="black"/>
                </a:solidFill>
                <a:latin typeface="微软雅黑" panose="020B0503020204020204" charset="-122"/>
                <a:cs typeface="微软雅黑" panose="020B0503020204020204" charset="-122"/>
              </a:rPr>
              <a:t>派生属</a:t>
            </a:r>
            <a:r>
              <a:rPr spc="70" dirty="0">
                <a:solidFill>
                  <a:prstClr val="black"/>
                </a:solidFill>
                <a:latin typeface="微软雅黑" panose="020B0503020204020204" charset="-122"/>
                <a:cs typeface="微软雅黑" panose="020B0503020204020204" charset="-122"/>
              </a:rPr>
              <a:t>性</a:t>
            </a:r>
            <a:r>
              <a:rPr spc="35" dirty="0">
                <a:solidFill>
                  <a:prstClr val="black"/>
                </a:solidFill>
                <a:latin typeface="微软雅黑" panose="020B0503020204020204" charset="-122"/>
                <a:cs typeface="微软雅黑" panose="020B0503020204020204" charset="-122"/>
              </a:rPr>
              <a:t>，供</a:t>
            </a:r>
            <a:r>
              <a:rPr spc="45" dirty="0">
                <a:solidFill>
                  <a:prstClr val="black"/>
                </a:solidFill>
                <a:latin typeface="微软雅黑" panose="020B0503020204020204" charset="-122"/>
                <a:cs typeface="微软雅黑" panose="020B0503020204020204" charset="-122"/>
              </a:rPr>
              <a:t>大家更</a:t>
            </a:r>
            <a:r>
              <a:rPr spc="60" dirty="0">
                <a:solidFill>
                  <a:prstClr val="black"/>
                </a:solidFill>
                <a:latin typeface="微软雅黑" panose="020B0503020204020204" charset="-122"/>
                <a:cs typeface="微软雅黑" panose="020B0503020204020204" charset="-122"/>
              </a:rPr>
              <a:t>好</a:t>
            </a:r>
            <a:r>
              <a:rPr dirty="0">
                <a:solidFill>
                  <a:prstClr val="black"/>
                </a:solidFill>
                <a:latin typeface="微软雅黑" panose="020B0503020204020204" charset="-122"/>
                <a:cs typeface="微软雅黑" panose="020B0503020204020204" charset="-122"/>
              </a:rPr>
              <a:t>的 理解。</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678171" y="1017270"/>
            <a:ext cx="2875915" cy="525780"/>
          </a:xfrm>
          <a:prstGeom prst="rect">
            <a:avLst/>
          </a:prstGeom>
        </p:spPr>
        <p:txBody>
          <a:bodyPr vert="horz" wrap="square" lIns="0" tIns="0" rIns="0" bIns="0" rtlCol="0">
            <a:spAutoFit/>
          </a:bodyPr>
          <a:lstStyle/>
          <a:p>
            <a:pPr marL="12700"/>
            <a:r>
              <a:rPr sz="3200" b="1" spc="5" dirty="0">
                <a:solidFill>
                  <a:srgbClr val="00A755"/>
                </a:solidFill>
                <a:latin typeface="微软雅黑" panose="020B0503020204020204" charset="-122"/>
                <a:cs typeface="微软雅黑" panose="020B0503020204020204" charset="-122"/>
              </a:rPr>
              <a:t>常见的派生属性</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1263396" y="4056888"/>
            <a:ext cx="1470660" cy="147066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433827" y="4056888"/>
            <a:ext cx="1470660" cy="147066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3604259" y="4056888"/>
            <a:ext cx="1470660" cy="147066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0" name="object 10"/>
          <p:cNvSpPr txBox="1"/>
          <p:nvPr/>
        </p:nvSpPr>
        <p:spPr>
          <a:xfrm>
            <a:off x="1604010" y="4346702"/>
            <a:ext cx="3131185" cy="812165"/>
          </a:xfrm>
          <a:prstGeom prst="rect">
            <a:avLst/>
          </a:prstGeom>
        </p:spPr>
        <p:txBody>
          <a:bodyPr vert="horz" wrap="square" lIns="0" tIns="0" rIns="0" bIns="0" rtlCol="0">
            <a:spAutoFit/>
          </a:bodyPr>
          <a:lstStyle/>
          <a:p>
            <a:pPr marL="12700" marR="5080">
              <a:lnSpc>
                <a:spcPct val="128000"/>
              </a:lnSpc>
              <a:tabLst>
                <a:tab pos="1183005" algn="l"/>
                <a:tab pos="1437640" algn="l"/>
                <a:tab pos="2353945" algn="l"/>
                <a:tab pos="2608580" algn="l"/>
              </a:tabLst>
            </a:pPr>
            <a:r>
              <a:rPr sz="2000" dirty="0">
                <a:solidFill>
                  <a:prstClr val="black"/>
                </a:solidFill>
                <a:latin typeface="微软雅黑" panose="020B0503020204020204" charset="-122"/>
                <a:cs typeface="微软雅黑" panose="020B0503020204020204" charset="-122"/>
              </a:rPr>
              <a:t>设备工	作业时	停机时 作状态		长		长</a:t>
            </a:r>
            <a:endParaRPr sz="2000">
              <a:solidFill>
                <a:prstClr val="black"/>
              </a:solidFill>
              <a:latin typeface="微软雅黑" panose="020B0503020204020204" charset="-122"/>
              <a:cs typeface="微软雅黑" panose="020B0503020204020204" charset="-122"/>
            </a:endParaRPr>
          </a:p>
        </p:txBody>
      </p:sp>
      <p:sp>
        <p:nvSpPr>
          <p:cNvPr id="11" name="object 11"/>
          <p:cNvSpPr/>
          <p:nvPr/>
        </p:nvSpPr>
        <p:spPr>
          <a:xfrm>
            <a:off x="4774691" y="4056888"/>
            <a:ext cx="1472183" cy="147066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5945123" y="4056888"/>
            <a:ext cx="1472183" cy="147066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7117080" y="4056888"/>
            <a:ext cx="1470660" cy="147066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8287511" y="4056888"/>
            <a:ext cx="1470660" cy="147066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txBox="1"/>
          <p:nvPr/>
        </p:nvSpPr>
        <p:spPr>
          <a:xfrm>
            <a:off x="5116829" y="4629530"/>
            <a:ext cx="4301490" cy="333375"/>
          </a:xfrm>
          <a:prstGeom prst="rect">
            <a:avLst/>
          </a:prstGeom>
        </p:spPr>
        <p:txBody>
          <a:bodyPr vert="horz" wrap="square" lIns="0" tIns="0" rIns="0" bIns="0" rtlCol="0">
            <a:spAutoFit/>
          </a:bodyPr>
          <a:lstStyle/>
          <a:p>
            <a:pPr marL="12700">
              <a:tabLst>
                <a:tab pos="1183005" algn="l"/>
                <a:tab pos="2353945" algn="l"/>
                <a:tab pos="3524885" algn="l"/>
              </a:tabLst>
            </a:pPr>
            <a:r>
              <a:rPr sz="2000" dirty="0">
                <a:solidFill>
                  <a:prstClr val="black"/>
                </a:solidFill>
                <a:latin typeface="微软雅黑" panose="020B0503020204020204" charset="-122"/>
                <a:cs typeface="微软雅黑" panose="020B0503020204020204" charset="-122"/>
              </a:rPr>
              <a:t>作业率	利用率	开机率	总产量</a:t>
            </a:r>
            <a:endParaRPr sz="2000">
              <a:solidFill>
                <a:prstClr val="black"/>
              </a:solidFill>
              <a:latin typeface="微软雅黑" panose="020B0503020204020204" charset="-122"/>
              <a:cs typeface="微软雅黑" panose="020B0503020204020204" charset="-122"/>
            </a:endParaRPr>
          </a:p>
        </p:txBody>
      </p:sp>
      <p:sp>
        <p:nvSpPr>
          <p:cNvPr id="16" name="object 16"/>
          <p:cNvSpPr/>
          <p:nvPr/>
        </p:nvSpPr>
        <p:spPr>
          <a:xfrm>
            <a:off x="9457944" y="4056888"/>
            <a:ext cx="1470660" cy="1470660"/>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7" name="object 17"/>
          <p:cNvSpPr txBox="1"/>
          <p:nvPr/>
        </p:nvSpPr>
        <p:spPr>
          <a:xfrm>
            <a:off x="9800335" y="4346702"/>
            <a:ext cx="789305" cy="812165"/>
          </a:xfrm>
          <a:prstGeom prst="rect">
            <a:avLst/>
          </a:prstGeom>
        </p:spPr>
        <p:txBody>
          <a:bodyPr vert="horz" wrap="square" lIns="0" tIns="0" rIns="0" bIns="0" rtlCol="0">
            <a:spAutoFit/>
          </a:bodyPr>
          <a:lstStyle/>
          <a:p>
            <a:pPr marL="266700" marR="5080" indent="-254635">
              <a:lnSpc>
                <a:spcPct val="128000"/>
              </a:lnSpc>
            </a:pPr>
            <a:r>
              <a:rPr sz="2000" dirty="0">
                <a:solidFill>
                  <a:prstClr val="black"/>
                </a:solidFill>
                <a:latin typeface="微软雅黑" panose="020B0503020204020204" charset="-122"/>
                <a:cs typeface="微软雅黑" panose="020B0503020204020204" charset="-122"/>
              </a:rPr>
              <a:t>生产节 拍</a:t>
            </a:r>
            <a:endParaRPr sz="2000">
              <a:solidFill>
                <a:prstClr val="black"/>
              </a:solidFill>
              <a:latin typeface="微软雅黑" panose="020B0503020204020204" charset="-122"/>
              <a:cs typeface="微软雅黑" panose="020B0503020204020204" charset="-122"/>
            </a:endParaRPr>
          </a:p>
        </p:txBody>
      </p:sp>
      <p:sp>
        <p:nvSpPr>
          <p:cNvPr id="18" name="object 1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407413" y="1017270"/>
            <a:ext cx="9378315" cy="4853305"/>
          </a:xfrm>
          <a:prstGeom prst="rect">
            <a:avLst/>
          </a:prstGeom>
        </p:spPr>
        <p:txBody>
          <a:bodyPr vert="horz" wrap="square" lIns="0" tIns="0" rIns="0" bIns="0" rtlCol="0">
            <a:spAutoFit/>
          </a:bodyPr>
          <a:lstStyle/>
          <a:p>
            <a:pPr marL="2113280"/>
            <a:r>
              <a:rPr sz="3200" b="1" dirty="0">
                <a:solidFill>
                  <a:srgbClr val="00A755"/>
                </a:solidFill>
                <a:latin typeface="微软雅黑" panose="020B0503020204020204" charset="-122"/>
                <a:cs typeface="微软雅黑" panose="020B0503020204020204" charset="-122"/>
              </a:rPr>
              <a:t>常见的派生属</a:t>
            </a:r>
            <a:r>
              <a:rPr sz="3200" b="1" spc="10" dirty="0">
                <a:solidFill>
                  <a:srgbClr val="00A755"/>
                </a:solidFill>
                <a:latin typeface="微软雅黑" panose="020B0503020204020204" charset="-122"/>
                <a:cs typeface="微软雅黑" panose="020B0503020204020204" charset="-122"/>
              </a:rPr>
              <a:t>性</a:t>
            </a:r>
            <a:r>
              <a:rPr sz="2000" b="1" dirty="0">
                <a:solidFill>
                  <a:prstClr val="black"/>
                </a:solidFill>
                <a:latin typeface="微软雅黑" panose="020B0503020204020204" charset="-122"/>
                <a:cs typeface="微软雅黑" panose="020B0503020204020204" charset="-122"/>
              </a:rPr>
              <a:t>-</a:t>
            </a:r>
            <a:r>
              <a:rPr sz="2000" b="1" spc="-5" dirty="0">
                <a:solidFill>
                  <a:prstClr val="black"/>
                </a:solidFill>
                <a:latin typeface="微软雅黑" panose="020B0503020204020204" charset="-122"/>
                <a:cs typeface="微软雅黑" panose="020B0503020204020204" charset="-122"/>
              </a:rPr>
              <a:t>（1</a:t>
            </a:r>
            <a:r>
              <a:rPr sz="2000" b="1" spc="5" dirty="0">
                <a:solidFill>
                  <a:prstClr val="black"/>
                </a:solidFill>
                <a:latin typeface="微软雅黑" panose="020B0503020204020204" charset="-122"/>
                <a:cs typeface="微软雅黑" panose="020B0503020204020204" charset="-122"/>
              </a:rPr>
              <a:t>）设</a:t>
            </a:r>
            <a:r>
              <a:rPr sz="2000" b="1" spc="-15" dirty="0">
                <a:solidFill>
                  <a:prstClr val="black"/>
                </a:solidFill>
                <a:latin typeface="微软雅黑" panose="020B0503020204020204" charset="-122"/>
                <a:cs typeface="微软雅黑" panose="020B0503020204020204" charset="-122"/>
              </a:rPr>
              <a:t>备</a:t>
            </a:r>
            <a:r>
              <a:rPr sz="2000" b="1" spc="5" dirty="0">
                <a:solidFill>
                  <a:prstClr val="black"/>
                </a:solidFill>
                <a:latin typeface="微软雅黑" panose="020B0503020204020204" charset="-122"/>
                <a:cs typeface="微软雅黑" panose="020B0503020204020204" charset="-122"/>
              </a:rPr>
              <a:t>工作</a:t>
            </a:r>
            <a:r>
              <a:rPr sz="2000" b="1" spc="-15" dirty="0">
                <a:solidFill>
                  <a:prstClr val="black"/>
                </a:solidFill>
                <a:latin typeface="微软雅黑" panose="020B0503020204020204" charset="-122"/>
                <a:cs typeface="微软雅黑" panose="020B0503020204020204" charset="-122"/>
              </a:rPr>
              <a:t>状</a:t>
            </a:r>
            <a:r>
              <a:rPr sz="2000" b="1" spc="5" dirty="0">
                <a:solidFill>
                  <a:prstClr val="black"/>
                </a:solidFill>
                <a:latin typeface="微软雅黑" panose="020B0503020204020204" charset="-122"/>
                <a:cs typeface="微软雅黑" panose="020B0503020204020204" charset="-122"/>
              </a:rPr>
              <a:t>态</a:t>
            </a:r>
            <a:endParaRPr sz="2000">
              <a:solidFill>
                <a:prstClr val="black"/>
              </a:solidFill>
              <a:latin typeface="微软雅黑" panose="020B0503020204020204" charset="-122"/>
              <a:cs typeface="微软雅黑" panose="020B0503020204020204" charset="-122"/>
            </a:endParaRPr>
          </a:p>
          <a:p>
            <a:pPr marL="12700" marR="5080" indent="476885" algn="just">
              <a:lnSpc>
                <a:spcPct val="150000"/>
              </a:lnSpc>
              <a:spcBef>
                <a:spcPts val="2260"/>
              </a:spcBef>
            </a:pPr>
            <a:r>
              <a:rPr spc="30" dirty="0">
                <a:solidFill>
                  <a:prstClr val="black"/>
                </a:solidFill>
                <a:latin typeface="微软雅黑" panose="020B0503020204020204" charset="-122"/>
                <a:cs typeface="微软雅黑" panose="020B0503020204020204" charset="-122"/>
              </a:rPr>
              <a:t>设</a:t>
            </a:r>
            <a:r>
              <a:rPr spc="40" dirty="0">
                <a:solidFill>
                  <a:prstClr val="black"/>
                </a:solidFill>
                <a:latin typeface="微软雅黑" panose="020B0503020204020204" charset="-122"/>
                <a:cs typeface="微软雅黑" panose="020B0503020204020204" charset="-122"/>
              </a:rPr>
              <a:t>备</a:t>
            </a:r>
            <a:r>
              <a:rPr spc="30" dirty="0">
                <a:solidFill>
                  <a:prstClr val="black"/>
                </a:solidFill>
                <a:latin typeface="微软雅黑" panose="020B0503020204020204" charset="-122"/>
                <a:cs typeface="微软雅黑" panose="020B0503020204020204" charset="-122"/>
              </a:rPr>
              <a:t>工</a:t>
            </a:r>
            <a:r>
              <a:rPr spc="40" dirty="0">
                <a:solidFill>
                  <a:prstClr val="black"/>
                </a:solidFill>
                <a:latin typeface="微软雅黑" panose="020B0503020204020204" charset="-122"/>
                <a:cs typeface="微软雅黑" panose="020B0503020204020204" charset="-122"/>
              </a:rPr>
              <a:t>作</a:t>
            </a:r>
            <a:r>
              <a:rPr spc="30" dirty="0">
                <a:solidFill>
                  <a:prstClr val="black"/>
                </a:solidFill>
                <a:latin typeface="微软雅黑" panose="020B0503020204020204" charset="-122"/>
                <a:cs typeface="微软雅黑" panose="020B0503020204020204" charset="-122"/>
              </a:rPr>
              <a:t>状态是</a:t>
            </a:r>
            <a:r>
              <a:rPr spc="40" dirty="0">
                <a:solidFill>
                  <a:prstClr val="black"/>
                </a:solidFill>
                <a:latin typeface="微软雅黑" panose="020B0503020204020204" charset="-122"/>
                <a:cs typeface="微软雅黑" panose="020B0503020204020204" charset="-122"/>
              </a:rPr>
              <a:t>由</a:t>
            </a:r>
            <a:r>
              <a:rPr spc="30" dirty="0">
                <a:solidFill>
                  <a:prstClr val="black"/>
                </a:solidFill>
                <a:latin typeface="微软雅黑" panose="020B0503020204020204" charset="-122"/>
                <a:cs typeface="微软雅黑" panose="020B0503020204020204" charset="-122"/>
              </a:rPr>
              <a:t>采</a:t>
            </a:r>
            <a:r>
              <a:rPr spc="40" dirty="0">
                <a:solidFill>
                  <a:prstClr val="black"/>
                </a:solidFill>
                <a:latin typeface="微软雅黑" panose="020B0503020204020204" charset="-122"/>
                <a:cs typeface="微软雅黑" panose="020B0503020204020204" charset="-122"/>
              </a:rPr>
              <a:t>集</a:t>
            </a:r>
            <a:r>
              <a:rPr spc="30" dirty="0">
                <a:solidFill>
                  <a:prstClr val="black"/>
                </a:solidFill>
                <a:latin typeface="微软雅黑" panose="020B0503020204020204" charset="-122"/>
                <a:cs typeface="微软雅黑" panose="020B0503020204020204" charset="-122"/>
              </a:rPr>
              <a:t>到的设</a:t>
            </a:r>
            <a:r>
              <a:rPr spc="40" dirty="0">
                <a:solidFill>
                  <a:prstClr val="black"/>
                </a:solidFill>
                <a:latin typeface="微软雅黑" panose="020B0503020204020204" charset="-122"/>
                <a:cs typeface="微软雅黑" panose="020B0503020204020204" charset="-122"/>
              </a:rPr>
              <a:t>备</a:t>
            </a:r>
            <a:r>
              <a:rPr spc="30" dirty="0">
                <a:solidFill>
                  <a:prstClr val="black"/>
                </a:solidFill>
                <a:latin typeface="微软雅黑" panose="020B0503020204020204" charset="-122"/>
                <a:cs typeface="微软雅黑" panose="020B0503020204020204" charset="-122"/>
              </a:rPr>
              <a:t>自</a:t>
            </a:r>
            <a:r>
              <a:rPr spc="40" dirty="0">
                <a:solidFill>
                  <a:prstClr val="black"/>
                </a:solidFill>
                <a:latin typeface="微软雅黑" panose="020B0503020204020204" charset="-122"/>
                <a:cs typeface="微软雅黑" panose="020B0503020204020204" charset="-122"/>
              </a:rPr>
              <a:t>身</a:t>
            </a:r>
            <a:r>
              <a:rPr spc="30" dirty="0">
                <a:solidFill>
                  <a:prstClr val="black"/>
                </a:solidFill>
                <a:latin typeface="微软雅黑" panose="020B0503020204020204" charset="-122"/>
                <a:cs typeface="微软雅黑" panose="020B0503020204020204" charset="-122"/>
              </a:rPr>
              <a:t>的状态</a:t>
            </a:r>
            <a:r>
              <a:rPr spc="40" dirty="0">
                <a:solidFill>
                  <a:prstClr val="black"/>
                </a:solidFill>
                <a:latin typeface="微软雅黑" panose="020B0503020204020204" charset="-122"/>
                <a:cs typeface="微软雅黑" panose="020B0503020204020204" charset="-122"/>
              </a:rPr>
              <a:t>信</a:t>
            </a:r>
            <a:r>
              <a:rPr spc="30" dirty="0">
                <a:solidFill>
                  <a:prstClr val="black"/>
                </a:solidFill>
                <a:latin typeface="微软雅黑" panose="020B0503020204020204" charset="-122"/>
                <a:cs typeface="微软雅黑" panose="020B0503020204020204" charset="-122"/>
              </a:rPr>
              <a:t>号</a:t>
            </a:r>
            <a:r>
              <a:rPr spc="40" dirty="0">
                <a:solidFill>
                  <a:prstClr val="black"/>
                </a:solidFill>
                <a:latin typeface="微软雅黑" panose="020B0503020204020204" charset="-122"/>
                <a:cs typeface="微软雅黑" panose="020B0503020204020204" charset="-122"/>
              </a:rPr>
              <a:t>来</a:t>
            </a:r>
            <a:r>
              <a:rPr spc="30" dirty="0">
                <a:solidFill>
                  <a:prstClr val="black"/>
                </a:solidFill>
                <a:latin typeface="微软雅黑" panose="020B0503020204020204" charset="-122"/>
                <a:cs typeface="微软雅黑" panose="020B0503020204020204" charset="-122"/>
              </a:rPr>
              <a:t>衍生定</a:t>
            </a:r>
            <a:r>
              <a:rPr spc="40" dirty="0">
                <a:solidFill>
                  <a:prstClr val="black"/>
                </a:solidFill>
                <a:latin typeface="微软雅黑" panose="020B0503020204020204" charset="-122"/>
                <a:cs typeface="微软雅黑" panose="020B0503020204020204" charset="-122"/>
              </a:rPr>
              <a:t>义</a:t>
            </a:r>
            <a:r>
              <a:rPr spc="30" dirty="0">
                <a:solidFill>
                  <a:prstClr val="black"/>
                </a:solidFill>
                <a:latin typeface="微软雅黑" panose="020B0503020204020204" charset="-122"/>
                <a:cs typeface="微软雅黑" panose="020B0503020204020204" charset="-122"/>
              </a:rPr>
              <a:t>的</a:t>
            </a:r>
            <a:r>
              <a:rPr spc="40" dirty="0">
                <a:solidFill>
                  <a:prstClr val="black"/>
                </a:solidFill>
                <a:latin typeface="微软雅黑" panose="020B0503020204020204" charset="-122"/>
                <a:cs typeface="微软雅黑" panose="020B0503020204020204" charset="-122"/>
              </a:rPr>
              <a:t>设</a:t>
            </a:r>
            <a:r>
              <a:rPr spc="30" dirty="0">
                <a:solidFill>
                  <a:prstClr val="black"/>
                </a:solidFill>
                <a:latin typeface="微软雅黑" panose="020B0503020204020204" charset="-122"/>
                <a:cs typeface="微软雅黑" panose="020B0503020204020204" charset="-122"/>
              </a:rPr>
              <a:t>备当前的</a:t>
            </a:r>
            <a:r>
              <a:rPr spc="40" dirty="0">
                <a:solidFill>
                  <a:prstClr val="black"/>
                </a:solidFill>
                <a:latin typeface="微软雅黑" panose="020B0503020204020204" charset="-122"/>
                <a:cs typeface="微软雅黑" panose="020B0503020204020204" charset="-122"/>
              </a:rPr>
              <a:t>工作</a:t>
            </a:r>
            <a:r>
              <a:rPr spc="30" dirty="0">
                <a:solidFill>
                  <a:prstClr val="black"/>
                </a:solidFill>
                <a:latin typeface="微软雅黑" panose="020B0503020204020204" charset="-122"/>
                <a:cs typeface="微软雅黑" panose="020B0503020204020204" charset="-122"/>
              </a:rPr>
              <a:t>状</a:t>
            </a:r>
            <a:r>
              <a:rPr spc="110" dirty="0">
                <a:solidFill>
                  <a:prstClr val="black"/>
                </a:solidFill>
                <a:latin typeface="微软雅黑" panose="020B0503020204020204" charset="-122"/>
                <a:cs typeface="微软雅黑" panose="020B0503020204020204" charset="-122"/>
              </a:rPr>
              <a:t>态</a:t>
            </a:r>
            <a:r>
              <a:rPr spc="3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本 </a:t>
            </a:r>
            <a:r>
              <a:rPr spc="10" dirty="0">
                <a:solidFill>
                  <a:prstClr val="black"/>
                </a:solidFill>
                <a:latin typeface="微软雅黑" panose="020B0503020204020204" charset="-122"/>
                <a:cs typeface="微软雅黑" panose="020B0503020204020204" charset="-122"/>
              </a:rPr>
              <a:t>书定义了停</a:t>
            </a:r>
            <a:r>
              <a:rPr spc="20" dirty="0">
                <a:solidFill>
                  <a:prstClr val="black"/>
                </a:solidFill>
                <a:latin typeface="微软雅黑" panose="020B0503020204020204" charset="-122"/>
                <a:cs typeface="微软雅黑" panose="020B0503020204020204" charset="-122"/>
              </a:rPr>
              <a:t>机</a:t>
            </a:r>
            <a:r>
              <a:rPr spc="10" dirty="0">
                <a:solidFill>
                  <a:prstClr val="black"/>
                </a:solidFill>
                <a:latin typeface="微软雅黑" panose="020B0503020204020204" charset="-122"/>
                <a:cs typeface="微软雅黑" panose="020B0503020204020204" charset="-122"/>
              </a:rPr>
              <a:t>、待机、作</a:t>
            </a:r>
            <a:r>
              <a:rPr spc="20" dirty="0">
                <a:solidFill>
                  <a:prstClr val="black"/>
                </a:solidFill>
                <a:latin typeface="微软雅黑" panose="020B0503020204020204" charset="-122"/>
                <a:cs typeface="微软雅黑" panose="020B0503020204020204" charset="-122"/>
              </a:rPr>
              <a:t>业</a:t>
            </a:r>
            <a:r>
              <a:rPr spc="10" dirty="0">
                <a:solidFill>
                  <a:prstClr val="black"/>
                </a:solidFill>
                <a:latin typeface="微软雅黑" panose="020B0503020204020204" charset="-122"/>
                <a:cs typeface="微软雅黑" panose="020B0503020204020204" charset="-122"/>
              </a:rPr>
              <a:t>和故</a:t>
            </a:r>
            <a:r>
              <a:rPr spc="15" dirty="0">
                <a:solidFill>
                  <a:prstClr val="black"/>
                </a:solidFill>
                <a:latin typeface="微软雅黑" panose="020B0503020204020204" charset="-122"/>
                <a:cs typeface="微软雅黑" panose="020B0503020204020204" charset="-122"/>
              </a:rPr>
              <a:t>障</a:t>
            </a:r>
            <a:r>
              <a:rPr spc="10" dirty="0">
                <a:solidFill>
                  <a:prstClr val="black"/>
                </a:solidFill>
                <a:latin typeface="微软雅黑" panose="020B0503020204020204" charset="-122"/>
                <a:cs typeface="微软雅黑" panose="020B0503020204020204" charset="-122"/>
              </a:rPr>
              <a:t>4种设</a:t>
            </a:r>
            <a:r>
              <a:rPr spc="20"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工作状</a:t>
            </a:r>
            <a:r>
              <a:rPr spc="20" dirty="0">
                <a:solidFill>
                  <a:prstClr val="black"/>
                </a:solidFill>
                <a:latin typeface="微软雅黑" panose="020B0503020204020204" charset="-122"/>
                <a:cs typeface="微软雅黑" panose="020B0503020204020204" charset="-122"/>
              </a:rPr>
              <a:t>态</a:t>
            </a:r>
            <a:r>
              <a:rPr spc="10" dirty="0">
                <a:solidFill>
                  <a:prstClr val="black"/>
                </a:solidFill>
                <a:latin typeface="微软雅黑" panose="020B0503020204020204" charset="-122"/>
                <a:cs typeface="微软雅黑" panose="020B0503020204020204" charset="-122"/>
              </a:rPr>
              <a:t>。</a:t>
            </a:r>
            <a:r>
              <a:rPr b="1" spc="20" dirty="0">
                <a:solidFill>
                  <a:prstClr val="black"/>
                </a:solidFill>
                <a:latin typeface="微软雅黑" panose="020B0503020204020204" charset="-122"/>
                <a:cs typeface="微软雅黑" panose="020B0503020204020204" charset="-122"/>
              </a:rPr>
              <a:t>在</a:t>
            </a:r>
            <a:r>
              <a:rPr b="1" spc="10" dirty="0">
                <a:solidFill>
                  <a:prstClr val="black"/>
                </a:solidFill>
                <a:latin typeface="微软雅黑" panose="020B0503020204020204" charset="-122"/>
                <a:cs typeface="微软雅黑" panose="020B0503020204020204" charset="-122"/>
              </a:rPr>
              <a:t>实际的工业</a:t>
            </a:r>
            <a:r>
              <a:rPr b="1" spc="20" dirty="0">
                <a:solidFill>
                  <a:prstClr val="black"/>
                </a:solidFill>
                <a:latin typeface="微软雅黑" panose="020B0503020204020204" charset="-122"/>
                <a:cs typeface="微软雅黑" panose="020B0503020204020204" charset="-122"/>
              </a:rPr>
              <a:t>现</a:t>
            </a:r>
            <a:r>
              <a:rPr b="1" spc="25" dirty="0">
                <a:solidFill>
                  <a:prstClr val="black"/>
                </a:solidFill>
                <a:latin typeface="微软雅黑" panose="020B0503020204020204" charset="-122"/>
                <a:cs typeface="微软雅黑" panose="020B0503020204020204" charset="-122"/>
              </a:rPr>
              <a:t>场</a:t>
            </a:r>
            <a:r>
              <a:rPr b="1" spc="10" dirty="0">
                <a:solidFill>
                  <a:prstClr val="black"/>
                </a:solidFill>
                <a:latin typeface="微软雅黑" panose="020B0503020204020204" charset="-122"/>
                <a:cs typeface="微软雅黑" panose="020B0503020204020204" charset="-122"/>
              </a:rPr>
              <a:t>，可以根</a:t>
            </a:r>
            <a:r>
              <a:rPr b="1" spc="20" dirty="0">
                <a:solidFill>
                  <a:prstClr val="black"/>
                </a:solidFill>
                <a:latin typeface="微软雅黑" panose="020B0503020204020204" charset="-122"/>
                <a:cs typeface="微软雅黑" panose="020B0503020204020204" charset="-122"/>
              </a:rPr>
              <a:t>据</a:t>
            </a:r>
            <a:r>
              <a:rPr b="1" spc="10" dirty="0">
                <a:solidFill>
                  <a:prstClr val="black"/>
                </a:solidFill>
                <a:latin typeface="微软雅黑" panose="020B0503020204020204" charset="-122"/>
                <a:cs typeface="微软雅黑" panose="020B0503020204020204" charset="-122"/>
              </a:rPr>
              <a:t>业务需</a:t>
            </a:r>
            <a:r>
              <a:rPr b="1" dirty="0">
                <a:solidFill>
                  <a:prstClr val="black"/>
                </a:solidFill>
                <a:latin typeface="微软雅黑" panose="020B0503020204020204" charset="-122"/>
                <a:cs typeface="微软雅黑" panose="020B0503020204020204" charset="-122"/>
              </a:rPr>
              <a:t>求 重新定义设备工作状态或衍生出更多设备工作状态。</a:t>
            </a:r>
            <a:endParaRPr>
              <a:solidFill>
                <a:prstClr val="black"/>
              </a:solidFill>
              <a:latin typeface="微软雅黑" panose="020B0503020204020204" charset="-122"/>
              <a:cs typeface="微软雅黑" panose="020B0503020204020204" charset="-122"/>
            </a:endParaRPr>
          </a:p>
          <a:p>
            <a:pPr marL="489585">
              <a:spcBef>
                <a:spcPts val="1075"/>
              </a:spcBef>
            </a:pPr>
            <a:r>
              <a:rPr spc="30" dirty="0">
                <a:solidFill>
                  <a:prstClr val="black"/>
                </a:solidFill>
                <a:latin typeface="微软雅黑" panose="020B0503020204020204" charset="-122"/>
                <a:cs typeface="微软雅黑" panose="020B0503020204020204" charset="-122"/>
              </a:rPr>
              <a:t>工</a:t>
            </a:r>
            <a:r>
              <a:rPr spc="40" dirty="0">
                <a:solidFill>
                  <a:prstClr val="black"/>
                </a:solidFill>
                <a:latin typeface="微软雅黑" panose="020B0503020204020204" charset="-122"/>
                <a:cs typeface="微软雅黑" panose="020B0503020204020204" charset="-122"/>
              </a:rPr>
              <a:t>业</a:t>
            </a:r>
            <a:r>
              <a:rPr spc="30" dirty="0">
                <a:solidFill>
                  <a:prstClr val="black"/>
                </a:solidFill>
                <a:latin typeface="微软雅黑" panose="020B0503020204020204" charset="-122"/>
                <a:cs typeface="微软雅黑" panose="020B0503020204020204" charset="-122"/>
              </a:rPr>
              <a:t>机</a:t>
            </a:r>
            <a:r>
              <a:rPr spc="40" dirty="0">
                <a:solidFill>
                  <a:prstClr val="black"/>
                </a:solidFill>
                <a:latin typeface="微软雅黑" panose="020B0503020204020204" charset="-122"/>
                <a:cs typeface="微软雅黑" panose="020B0503020204020204" charset="-122"/>
              </a:rPr>
              <a:t>器</a:t>
            </a:r>
            <a:r>
              <a:rPr spc="30" dirty="0">
                <a:solidFill>
                  <a:prstClr val="black"/>
                </a:solidFill>
                <a:latin typeface="微软雅黑" panose="020B0503020204020204" charset="-122"/>
                <a:cs typeface="微软雅黑" panose="020B0503020204020204" charset="-122"/>
              </a:rPr>
              <a:t>人设备</a:t>
            </a:r>
            <a:r>
              <a:rPr spc="40" dirty="0">
                <a:solidFill>
                  <a:prstClr val="black"/>
                </a:solidFill>
                <a:latin typeface="微软雅黑" panose="020B0503020204020204" charset="-122"/>
                <a:cs typeface="微软雅黑" panose="020B0503020204020204" charset="-122"/>
              </a:rPr>
              <a:t>点</a:t>
            </a:r>
            <a:r>
              <a:rPr spc="30" dirty="0">
                <a:solidFill>
                  <a:prstClr val="black"/>
                </a:solidFill>
                <a:latin typeface="微软雅黑" panose="020B0503020204020204" charset="-122"/>
                <a:cs typeface="微软雅黑" panose="020B0503020204020204" charset="-122"/>
              </a:rPr>
              <a:t>表</a:t>
            </a:r>
            <a:r>
              <a:rPr spc="40" dirty="0">
                <a:solidFill>
                  <a:prstClr val="black"/>
                </a:solidFill>
                <a:latin typeface="微软雅黑" panose="020B0503020204020204" charset="-122"/>
                <a:cs typeface="微软雅黑" panose="020B0503020204020204" charset="-122"/>
              </a:rPr>
              <a:t>中</a:t>
            </a:r>
            <a:r>
              <a:rPr spc="30" dirty="0">
                <a:solidFill>
                  <a:prstClr val="black"/>
                </a:solidFill>
                <a:latin typeface="微软雅黑" panose="020B0503020204020204" charset="-122"/>
                <a:cs typeface="微软雅黑" panose="020B0503020204020204" charset="-122"/>
              </a:rPr>
              <a:t>包含急</a:t>
            </a:r>
            <a:r>
              <a:rPr spc="40" dirty="0">
                <a:solidFill>
                  <a:prstClr val="black"/>
                </a:solidFill>
                <a:latin typeface="微软雅黑" panose="020B0503020204020204" charset="-122"/>
                <a:cs typeface="微软雅黑" panose="020B0503020204020204" charset="-122"/>
              </a:rPr>
              <a:t>停</a:t>
            </a:r>
            <a:r>
              <a:rPr spc="30" dirty="0">
                <a:solidFill>
                  <a:prstClr val="black"/>
                </a:solidFill>
                <a:latin typeface="微软雅黑" panose="020B0503020204020204" charset="-122"/>
                <a:cs typeface="微软雅黑" panose="020B0503020204020204" charset="-122"/>
              </a:rPr>
              <a:t>状</a:t>
            </a:r>
            <a:r>
              <a:rPr spc="40" dirty="0">
                <a:solidFill>
                  <a:prstClr val="black"/>
                </a:solidFill>
                <a:latin typeface="微软雅黑" panose="020B0503020204020204" charset="-122"/>
                <a:cs typeface="微软雅黑" panose="020B0503020204020204" charset="-122"/>
              </a:rPr>
              <a:t>态</a:t>
            </a:r>
            <a:r>
              <a:rPr spc="30" dirty="0">
                <a:solidFill>
                  <a:prstClr val="black"/>
                </a:solidFill>
                <a:latin typeface="微软雅黑" panose="020B0503020204020204" charset="-122"/>
                <a:cs typeface="微软雅黑" panose="020B0503020204020204" charset="-122"/>
              </a:rPr>
              <a:t>信</a:t>
            </a:r>
            <a:r>
              <a:rPr spc="70" dirty="0">
                <a:solidFill>
                  <a:prstClr val="black"/>
                </a:solidFill>
                <a:latin typeface="微软雅黑" panose="020B0503020204020204" charset="-122"/>
                <a:cs typeface="微软雅黑" panose="020B0503020204020204" charset="-122"/>
              </a:rPr>
              <a:t>号</a:t>
            </a:r>
            <a:r>
              <a:rPr spc="30"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马</a:t>
            </a:r>
            <a:r>
              <a:rPr spc="30" dirty="0">
                <a:solidFill>
                  <a:prstClr val="black"/>
                </a:solidFill>
                <a:latin typeface="微软雅黑" panose="020B0503020204020204" charset="-122"/>
                <a:cs typeface="微软雅黑" panose="020B0503020204020204" charset="-122"/>
              </a:rPr>
              <a:t>达</a:t>
            </a:r>
            <a:r>
              <a:rPr spc="40" dirty="0">
                <a:solidFill>
                  <a:prstClr val="black"/>
                </a:solidFill>
                <a:latin typeface="微软雅黑" panose="020B0503020204020204" charset="-122"/>
                <a:cs typeface="微软雅黑" panose="020B0503020204020204" charset="-122"/>
              </a:rPr>
              <a:t>信号</a:t>
            </a:r>
            <a:r>
              <a:rPr spc="30" dirty="0">
                <a:solidFill>
                  <a:prstClr val="black"/>
                </a:solidFill>
                <a:latin typeface="微软雅黑" panose="020B0503020204020204" charset="-122"/>
                <a:cs typeface="微软雅黑" panose="020B0503020204020204" charset="-122"/>
              </a:rPr>
              <a:t>、开</a:t>
            </a:r>
            <a:r>
              <a:rPr spc="45" dirty="0">
                <a:solidFill>
                  <a:prstClr val="black"/>
                </a:solidFill>
                <a:latin typeface="微软雅黑" panose="020B0503020204020204" charset="-122"/>
                <a:cs typeface="微软雅黑" panose="020B0503020204020204" charset="-122"/>
              </a:rPr>
              <a:t>关</a:t>
            </a:r>
            <a:r>
              <a:rPr spc="30" dirty="0">
                <a:solidFill>
                  <a:prstClr val="black"/>
                </a:solidFill>
                <a:latin typeface="微软雅黑" panose="020B0503020204020204" charset="-122"/>
                <a:cs typeface="微软雅黑" panose="020B0503020204020204" charset="-122"/>
              </a:rPr>
              <a:t>机</a:t>
            </a:r>
            <a:r>
              <a:rPr spc="45" dirty="0">
                <a:solidFill>
                  <a:prstClr val="black"/>
                </a:solidFill>
                <a:latin typeface="微软雅黑" panose="020B0503020204020204" charset="-122"/>
                <a:cs typeface="微软雅黑" panose="020B0503020204020204" charset="-122"/>
              </a:rPr>
              <a:t>信</a:t>
            </a:r>
            <a:r>
              <a:rPr spc="30" dirty="0">
                <a:solidFill>
                  <a:prstClr val="black"/>
                </a:solidFill>
                <a:latin typeface="微软雅黑" panose="020B0503020204020204" charset="-122"/>
                <a:cs typeface="微软雅黑" panose="020B0503020204020204" charset="-122"/>
              </a:rPr>
              <a:t>号三类设</a:t>
            </a:r>
            <a:r>
              <a:rPr spc="45" dirty="0">
                <a:solidFill>
                  <a:prstClr val="black"/>
                </a:solidFill>
                <a:latin typeface="微软雅黑" panose="020B0503020204020204" charset="-122"/>
                <a:cs typeface="微软雅黑" panose="020B0503020204020204" charset="-122"/>
              </a:rPr>
              <a:t>备自</a:t>
            </a:r>
            <a:r>
              <a:rPr spc="30" dirty="0">
                <a:solidFill>
                  <a:prstClr val="black"/>
                </a:solidFill>
                <a:latin typeface="微软雅黑" panose="020B0503020204020204" charset="-122"/>
                <a:cs typeface="微软雅黑" panose="020B0503020204020204" charset="-122"/>
              </a:rPr>
              <a:t>身的信</a:t>
            </a:r>
            <a:r>
              <a:rPr dirty="0">
                <a:solidFill>
                  <a:prstClr val="black"/>
                </a:solidFill>
                <a:latin typeface="微软雅黑" panose="020B0503020204020204" charset="-122"/>
                <a:cs typeface="微软雅黑" panose="020B0503020204020204" charset="-122"/>
              </a:rPr>
              <a:t>号</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数据，本书定义的几个设备工作状态的派生属性计算逻辑如下：</a:t>
            </a:r>
            <a:endParaRPr>
              <a:solidFill>
                <a:prstClr val="black"/>
              </a:solidFill>
              <a:latin typeface="微软雅黑" panose="020B0503020204020204" charset="-122"/>
              <a:cs typeface="微软雅黑" panose="020B0503020204020204" charset="-122"/>
            </a:endParaRPr>
          </a:p>
          <a:p>
            <a:pPr>
              <a:spcBef>
                <a:spcPts val="10"/>
              </a:spcBef>
            </a:pPr>
            <a:endParaRPr sz="3300">
              <a:solidFill>
                <a:prstClr val="black"/>
              </a:solidFill>
              <a:latin typeface="Times New Roman" panose="02020603050405020304"/>
              <a:cs typeface="Times New Roman" panose="02020603050405020304"/>
            </a:endParaRPr>
          </a:p>
          <a:p>
            <a:pPr marL="299085" indent="-286385">
              <a:buFont typeface="Wingdings" panose="05000000000000000000"/>
              <a:buChar char=""/>
              <a:tabLst>
                <a:tab pos="299720" algn="l"/>
              </a:tabLst>
            </a:pPr>
            <a:r>
              <a:rPr spc="-5" dirty="0">
                <a:solidFill>
                  <a:prstClr val="black"/>
                </a:solidFill>
                <a:latin typeface="微软雅黑" panose="020B0503020204020204" charset="-122"/>
                <a:cs typeface="微软雅黑" panose="020B0503020204020204" charset="-122"/>
              </a:rPr>
              <a:t>当开关机信号</a:t>
            </a:r>
            <a:r>
              <a:rPr dirty="0">
                <a:solidFill>
                  <a:prstClr val="black"/>
                </a:solidFill>
                <a:latin typeface="微软雅黑" panose="020B0503020204020204" charset="-122"/>
                <a:cs typeface="微软雅黑" panose="020B0503020204020204" charset="-122"/>
              </a:rPr>
              <a:t>为</a:t>
            </a:r>
            <a:r>
              <a:rPr spc="-5" dirty="0">
                <a:solidFill>
                  <a:prstClr val="black"/>
                </a:solidFill>
                <a:cs typeface="Calibri" panose="020F0502020204030204"/>
              </a:rPr>
              <a:t>0</a:t>
            </a:r>
            <a:r>
              <a:rPr spc="-5" dirty="0">
                <a:solidFill>
                  <a:prstClr val="black"/>
                </a:solidFill>
                <a:latin typeface="微软雅黑" panose="020B0503020204020204" charset="-122"/>
                <a:cs typeface="微软雅黑" panose="020B0503020204020204" charset="-122"/>
              </a:rPr>
              <a:t>，设备工作状态</a:t>
            </a:r>
            <a:r>
              <a:rPr dirty="0">
                <a:solidFill>
                  <a:prstClr val="black"/>
                </a:solidFill>
                <a:latin typeface="微软雅黑" panose="020B0503020204020204" charset="-122"/>
                <a:cs typeface="微软雅黑" panose="020B0503020204020204" charset="-122"/>
              </a:rPr>
              <a:t>为【</a:t>
            </a:r>
            <a:r>
              <a:rPr spc="-5" dirty="0">
                <a:solidFill>
                  <a:prstClr val="black"/>
                </a:solidFill>
                <a:latin typeface="微软雅黑" panose="020B0503020204020204" charset="-122"/>
                <a:cs typeface="微软雅黑" panose="020B0503020204020204" charset="-122"/>
              </a:rPr>
              <a:t>停机】，返回值：</a:t>
            </a:r>
            <a:r>
              <a:rPr spc="-5" dirty="0">
                <a:solidFill>
                  <a:prstClr val="black"/>
                </a:solidFill>
                <a:cs typeface="Calibri" panose="020F0502020204030204"/>
              </a:rPr>
              <a:t>0</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299085" indent="-286385">
              <a:spcBef>
                <a:spcPts val="1080"/>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当急停信号为</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，设备工作状态为【故</a:t>
            </a:r>
            <a:r>
              <a:rPr spc="-5" dirty="0">
                <a:solidFill>
                  <a:prstClr val="black"/>
                </a:solidFill>
                <a:latin typeface="微软雅黑" panose="020B0503020204020204" charset="-122"/>
                <a:cs typeface="微软雅黑" panose="020B0503020204020204" charset="-122"/>
              </a:rPr>
              <a:t>障</a:t>
            </a:r>
            <a:r>
              <a:rPr dirty="0">
                <a:solidFill>
                  <a:prstClr val="black"/>
                </a:solidFill>
                <a:latin typeface="微软雅黑" panose="020B0503020204020204" charset="-122"/>
                <a:cs typeface="微软雅黑" panose="020B0503020204020204" charset="-122"/>
              </a:rPr>
              <a:t>】，返回值：</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299085" indent="-286385">
              <a:spcBef>
                <a:spcPts val="1075"/>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当开关机信号为</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且马达信号为</a:t>
            </a:r>
            <a:r>
              <a:rPr dirty="0">
                <a:solidFill>
                  <a:prstClr val="black"/>
                </a:solidFill>
                <a:cs typeface="Calibri" panose="020F0502020204030204"/>
              </a:rPr>
              <a:t>0</a:t>
            </a:r>
            <a:r>
              <a:rPr dirty="0">
                <a:solidFill>
                  <a:prstClr val="black"/>
                </a:solidFill>
                <a:latin typeface="微软雅黑" panose="020B0503020204020204" charset="-122"/>
                <a:cs typeface="微软雅黑" panose="020B0503020204020204" charset="-122"/>
              </a:rPr>
              <a:t>，设备工作状态为【待机】，返回值</a:t>
            </a:r>
            <a:r>
              <a:rPr spc="-10" dirty="0">
                <a:solidFill>
                  <a:prstClr val="black"/>
                </a:solidFill>
                <a:latin typeface="微软雅黑" panose="020B0503020204020204" charset="-122"/>
                <a:cs typeface="微软雅黑" panose="020B0503020204020204" charset="-122"/>
              </a:rPr>
              <a:t>：</a:t>
            </a: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299085" indent="-286385">
              <a:spcBef>
                <a:spcPts val="1075"/>
              </a:spcBef>
              <a:buFont typeface="Wingdings" panose="05000000000000000000"/>
              <a:buChar char=""/>
              <a:tabLst>
                <a:tab pos="299720" algn="l"/>
              </a:tabLst>
            </a:pPr>
            <a:r>
              <a:rPr spc="-5" dirty="0">
                <a:solidFill>
                  <a:prstClr val="black"/>
                </a:solidFill>
                <a:latin typeface="微软雅黑" panose="020B0503020204020204" charset="-122"/>
                <a:cs typeface="微软雅黑" panose="020B0503020204020204" charset="-122"/>
              </a:rPr>
              <a:t>当开关机信号</a:t>
            </a:r>
            <a:r>
              <a:rPr dirty="0">
                <a:solidFill>
                  <a:prstClr val="black"/>
                </a:solidFill>
                <a:latin typeface="微软雅黑" panose="020B0503020204020204" charset="-122"/>
                <a:cs typeface="微软雅黑" panose="020B0503020204020204" charset="-122"/>
              </a:rPr>
              <a:t>为</a:t>
            </a:r>
            <a:r>
              <a:rPr spc="-5" dirty="0">
                <a:solidFill>
                  <a:prstClr val="black"/>
                </a:solidFill>
                <a:cs typeface="Calibri" panose="020F0502020204030204"/>
              </a:rPr>
              <a:t>1</a:t>
            </a:r>
            <a:r>
              <a:rPr spc="-5" dirty="0">
                <a:solidFill>
                  <a:prstClr val="black"/>
                </a:solidFill>
                <a:latin typeface="微软雅黑" panose="020B0503020204020204" charset="-122"/>
                <a:cs typeface="微软雅黑" panose="020B0503020204020204" charset="-122"/>
              </a:rPr>
              <a:t>且马达信号</a:t>
            </a:r>
            <a:r>
              <a:rPr dirty="0">
                <a:solidFill>
                  <a:prstClr val="black"/>
                </a:solidFill>
                <a:latin typeface="微软雅黑" panose="020B0503020204020204" charset="-122"/>
                <a:cs typeface="微软雅黑" panose="020B0503020204020204" charset="-122"/>
              </a:rPr>
              <a:t>为</a:t>
            </a:r>
            <a:r>
              <a:rPr spc="-5" dirty="0">
                <a:solidFill>
                  <a:prstClr val="black"/>
                </a:solidFill>
                <a:cs typeface="Calibri" panose="020F0502020204030204"/>
              </a:rPr>
              <a:t>1</a:t>
            </a:r>
            <a:r>
              <a:rPr spc="-5" dirty="0">
                <a:solidFill>
                  <a:prstClr val="black"/>
                </a:solidFill>
                <a:latin typeface="微软雅黑" panose="020B0503020204020204" charset="-122"/>
                <a:cs typeface="微软雅黑" panose="020B0503020204020204" charset="-122"/>
              </a:rPr>
              <a:t>，设备工作状态</a:t>
            </a:r>
            <a:r>
              <a:rPr dirty="0">
                <a:solidFill>
                  <a:prstClr val="black"/>
                </a:solidFill>
                <a:latin typeface="微软雅黑" panose="020B0503020204020204" charset="-122"/>
                <a:cs typeface="微软雅黑" panose="020B0503020204020204" charset="-122"/>
              </a:rPr>
              <a:t>为</a:t>
            </a:r>
            <a:r>
              <a:rPr spc="-5" dirty="0">
                <a:solidFill>
                  <a:prstClr val="black"/>
                </a:solidFill>
                <a:latin typeface="微软雅黑" panose="020B0503020204020204" charset="-122"/>
                <a:cs typeface="微软雅黑" panose="020B0503020204020204" charset="-122"/>
              </a:rPr>
              <a:t>【作业】</a:t>
            </a:r>
            <a:r>
              <a:rPr dirty="0">
                <a:solidFill>
                  <a:prstClr val="black"/>
                </a:solidFill>
                <a:latin typeface="微软雅黑" panose="020B0503020204020204" charset="-122"/>
                <a:cs typeface="微软雅黑" panose="020B0503020204020204" charset="-122"/>
              </a:rPr>
              <a:t>，返回值</a:t>
            </a:r>
            <a:r>
              <a:rPr spc="-10" dirty="0">
                <a:solidFill>
                  <a:prstClr val="black"/>
                </a:solidFill>
                <a:latin typeface="微软雅黑" panose="020B0503020204020204" charset="-122"/>
                <a:cs typeface="微软雅黑" panose="020B0503020204020204" charset="-122"/>
              </a:rPr>
              <a:t>：</a:t>
            </a:r>
            <a:r>
              <a:rPr spc="-5" dirty="0">
                <a:solidFill>
                  <a:prstClr val="black"/>
                </a:solidFill>
                <a:cs typeface="Calibri" panose="020F0502020204030204"/>
              </a:rPr>
              <a:t>3</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340611" y="1017270"/>
            <a:ext cx="9351010" cy="2448560"/>
          </a:xfrm>
          <a:prstGeom prst="rect">
            <a:avLst/>
          </a:prstGeom>
        </p:spPr>
        <p:txBody>
          <a:bodyPr vert="horz" wrap="square" lIns="0" tIns="0" rIns="0" bIns="0" rtlCol="0">
            <a:spAutoFit/>
          </a:bodyPr>
          <a:lstStyle/>
          <a:p>
            <a:pPr marL="2434590"/>
            <a:r>
              <a:rPr sz="3200" b="1" spc="5" dirty="0">
                <a:solidFill>
                  <a:srgbClr val="00A755"/>
                </a:solidFill>
                <a:latin typeface="微软雅黑" panose="020B0503020204020204" charset="-122"/>
                <a:cs typeface="微软雅黑" panose="020B0503020204020204" charset="-122"/>
              </a:rPr>
              <a:t>常见的派生属</a:t>
            </a:r>
            <a:r>
              <a:rPr sz="3200" b="1" spc="-5" dirty="0">
                <a:solidFill>
                  <a:srgbClr val="00A755"/>
                </a:solidFill>
                <a:latin typeface="微软雅黑" panose="020B0503020204020204" charset="-122"/>
                <a:cs typeface="微软雅黑" panose="020B0503020204020204" charset="-122"/>
              </a:rPr>
              <a:t>性</a:t>
            </a:r>
            <a:r>
              <a:rPr sz="2000" b="1" dirty="0">
                <a:solidFill>
                  <a:prstClr val="black"/>
                </a:solidFill>
                <a:latin typeface="微软雅黑" panose="020B0503020204020204" charset="-122"/>
                <a:cs typeface="微软雅黑" panose="020B0503020204020204" charset="-122"/>
              </a:rPr>
              <a:t>-</a:t>
            </a:r>
            <a:r>
              <a:rPr sz="2000" b="1" spc="-5" dirty="0">
                <a:solidFill>
                  <a:prstClr val="black"/>
                </a:solidFill>
                <a:latin typeface="微软雅黑" panose="020B0503020204020204" charset="-122"/>
                <a:cs typeface="微软雅黑" panose="020B0503020204020204" charset="-122"/>
              </a:rPr>
              <a:t>（2</a:t>
            </a:r>
            <a:r>
              <a:rPr sz="2000" b="1" spc="5" dirty="0">
                <a:solidFill>
                  <a:prstClr val="black"/>
                </a:solidFill>
                <a:latin typeface="微软雅黑" panose="020B0503020204020204" charset="-122"/>
                <a:cs typeface="微软雅黑" panose="020B0503020204020204" charset="-122"/>
              </a:rPr>
              <a:t>）作</a:t>
            </a:r>
            <a:r>
              <a:rPr sz="2000" b="1" spc="-15" dirty="0">
                <a:solidFill>
                  <a:prstClr val="black"/>
                </a:solidFill>
                <a:latin typeface="微软雅黑" panose="020B0503020204020204" charset="-122"/>
                <a:cs typeface="微软雅黑" panose="020B0503020204020204" charset="-122"/>
              </a:rPr>
              <a:t>业</a:t>
            </a:r>
            <a:r>
              <a:rPr sz="2000" b="1" spc="5" dirty="0">
                <a:solidFill>
                  <a:prstClr val="black"/>
                </a:solidFill>
                <a:latin typeface="微软雅黑" panose="020B0503020204020204" charset="-122"/>
                <a:cs typeface="微软雅黑" panose="020B0503020204020204" charset="-122"/>
              </a:rPr>
              <a:t>时长</a:t>
            </a:r>
            <a:endParaRPr sz="2000">
              <a:solidFill>
                <a:prstClr val="black"/>
              </a:solidFill>
              <a:latin typeface="微软雅黑" panose="020B0503020204020204" charset="-122"/>
              <a:cs typeface="微软雅黑" panose="020B0503020204020204" charset="-122"/>
            </a:endParaRPr>
          </a:p>
          <a:p>
            <a:pPr marL="452755" algn="ctr">
              <a:spcBef>
                <a:spcPts val="3340"/>
              </a:spcBef>
            </a:pPr>
            <a:r>
              <a:rPr spc="-5" dirty="0">
                <a:solidFill>
                  <a:prstClr val="black"/>
                </a:solidFill>
                <a:latin typeface="微软雅黑" panose="020B0503020204020204" charset="-122"/>
                <a:cs typeface="微软雅黑" panose="020B0503020204020204" charset="-122"/>
              </a:rPr>
              <a:t>汇总统计设备工作状态为“作业”的持续时长，也就是系统返回值</a:t>
            </a:r>
            <a:r>
              <a:rPr spc="15" dirty="0">
                <a:solidFill>
                  <a:prstClr val="black"/>
                </a:solidFill>
                <a:latin typeface="微软雅黑" panose="020B0503020204020204" charset="-122"/>
                <a:cs typeface="微软雅黑" panose="020B0503020204020204" charset="-122"/>
              </a:rPr>
              <a:t>为</a:t>
            </a:r>
            <a:r>
              <a:rPr spc="-5" dirty="0">
                <a:solidFill>
                  <a:prstClr val="black"/>
                </a:solidFill>
                <a:latin typeface="微软雅黑" panose="020B0503020204020204" charset="-122"/>
                <a:cs typeface="微软雅黑" panose="020B0503020204020204" charset="-122"/>
              </a:rPr>
              <a:t>3的持续时长，单位</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为小时。</a:t>
            </a:r>
            <a:endParaRPr>
              <a:solidFill>
                <a:prstClr val="black"/>
              </a:solidFill>
              <a:latin typeface="微软雅黑" panose="020B0503020204020204" charset="-122"/>
              <a:cs typeface="微软雅黑" panose="020B0503020204020204" charset="-122"/>
            </a:endParaRPr>
          </a:p>
          <a:p>
            <a:pPr marL="409575" algn="ctr">
              <a:spcBef>
                <a:spcPts val="1075"/>
              </a:spcBef>
            </a:pPr>
            <a:r>
              <a:rPr dirty="0">
                <a:solidFill>
                  <a:prstClr val="black"/>
                </a:solidFill>
                <a:latin typeface="微软雅黑" panose="020B0503020204020204" charset="-122"/>
                <a:cs typeface="微软雅黑" panose="020B0503020204020204" charset="-122"/>
              </a:rPr>
              <a:t>“作业时长”这个派生属性是基于“设备工作状态”这个派生属性计算得到，可见，派生</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属性可以计算处理物模型中已配置的所有属性，从而得到的一个新的属性。</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7950707" y="4303776"/>
            <a:ext cx="1580515" cy="782320"/>
          </a:xfrm>
          <a:prstGeom prst="rect">
            <a:avLst/>
          </a:prstGeom>
          <a:solidFill>
            <a:srgbClr val="E1EFD9"/>
          </a:solidFill>
        </p:spPr>
        <p:txBody>
          <a:bodyPr vert="horz" wrap="square" lIns="0" tIns="224154" rIns="0" bIns="0" rtlCol="0">
            <a:spAutoFit/>
          </a:bodyPr>
          <a:lstStyle/>
          <a:p>
            <a:pPr marL="281940">
              <a:spcBef>
                <a:spcPts val="1765"/>
              </a:spcBef>
            </a:pPr>
            <a:r>
              <a:rPr sz="2000" b="1" dirty="0">
                <a:solidFill>
                  <a:prstClr val="black"/>
                </a:solidFill>
                <a:latin typeface="微软雅黑" panose="020B0503020204020204" charset="-122"/>
                <a:cs typeface="微软雅黑" panose="020B0503020204020204" charset="-122"/>
              </a:rPr>
              <a:t>作业时长</a:t>
            </a:r>
            <a:endParaRPr sz="20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2133600" y="3791711"/>
            <a:ext cx="1582420" cy="780415"/>
          </a:xfrm>
          <a:prstGeom prst="rect">
            <a:avLst/>
          </a:prstGeom>
          <a:solidFill>
            <a:srgbClr val="E1EFD9"/>
          </a:solidFill>
        </p:spPr>
        <p:txBody>
          <a:bodyPr vert="horz" wrap="square" lIns="0" tIns="223520" rIns="0" bIns="0" rtlCol="0">
            <a:spAutoFit/>
          </a:bodyPr>
          <a:lstStyle/>
          <a:p>
            <a:pPr marL="154940">
              <a:spcBef>
                <a:spcPts val="1760"/>
              </a:spcBef>
            </a:pPr>
            <a:r>
              <a:rPr sz="2000" b="1" dirty="0">
                <a:solidFill>
                  <a:prstClr val="black"/>
                </a:solidFill>
                <a:latin typeface="微软雅黑" panose="020B0503020204020204" charset="-122"/>
                <a:cs typeface="微软雅黑" panose="020B0503020204020204" charset="-122"/>
              </a:rPr>
              <a:t>开关机信号</a:t>
            </a:r>
            <a:endParaRPr sz="20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2133600" y="4905755"/>
            <a:ext cx="1582420" cy="780415"/>
          </a:xfrm>
          <a:prstGeom prst="rect">
            <a:avLst/>
          </a:prstGeom>
          <a:solidFill>
            <a:srgbClr val="E1EFD9"/>
          </a:solidFill>
        </p:spPr>
        <p:txBody>
          <a:bodyPr vert="horz" wrap="square" lIns="0" tIns="224154" rIns="0" bIns="0" rtlCol="0">
            <a:spAutoFit/>
          </a:bodyPr>
          <a:lstStyle/>
          <a:p>
            <a:pPr marL="281940">
              <a:spcBef>
                <a:spcPts val="1765"/>
              </a:spcBef>
            </a:pPr>
            <a:r>
              <a:rPr sz="2000" b="1" dirty="0">
                <a:solidFill>
                  <a:prstClr val="black"/>
                </a:solidFill>
                <a:latin typeface="微软雅黑" panose="020B0503020204020204" charset="-122"/>
                <a:cs typeface="微软雅黑" panose="020B0503020204020204" charset="-122"/>
              </a:rPr>
              <a:t>马达信号</a:t>
            </a:r>
            <a:endParaRPr sz="2000">
              <a:solidFill>
                <a:prstClr val="black"/>
              </a:solidFill>
              <a:latin typeface="微软雅黑" panose="020B0503020204020204" charset="-122"/>
              <a:cs typeface="微软雅黑" panose="020B0503020204020204" charset="-122"/>
            </a:endParaRPr>
          </a:p>
        </p:txBody>
      </p:sp>
      <p:sp>
        <p:nvSpPr>
          <p:cNvPr id="9" name="object 9"/>
          <p:cNvSpPr/>
          <p:nvPr/>
        </p:nvSpPr>
        <p:spPr>
          <a:xfrm>
            <a:off x="3842003" y="4181855"/>
            <a:ext cx="666750" cy="0"/>
          </a:xfrm>
          <a:custGeom>
            <a:avLst/>
            <a:gdLst/>
            <a:ahLst/>
            <a:cxnLst/>
            <a:rect l="l" t="t" r="r" b="b"/>
            <a:pathLst>
              <a:path w="666750">
                <a:moveTo>
                  <a:pt x="0" y="0"/>
                </a:moveTo>
                <a:lnTo>
                  <a:pt x="666750" y="0"/>
                </a:lnTo>
              </a:path>
            </a:pathLst>
          </a:custGeom>
          <a:ln w="6096">
            <a:solidFill>
              <a:srgbClr val="5B9BD4"/>
            </a:solidFill>
          </a:ln>
        </p:spPr>
        <p:txBody>
          <a:bodyPr wrap="square" lIns="0" tIns="0" rIns="0" bIns="0" rtlCol="0"/>
          <a:lstStyle/>
          <a:p>
            <a:endParaRPr>
              <a:solidFill>
                <a:prstClr val="black"/>
              </a:solidFill>
            </a:endParaRPr>
          </a:p>
        </p:txBody>
      </p:sp>
      <p:sp>
        <p:nvSpPr>
          <p:cNvPr id="10" name="object 10"/>
          <p:cNvSpPr/>
          <p:nvPr/>
        </p:nvSpPr>
        <p:spPr>
          <a:xfrm>
            <a:off x="3842003" y="5295900"/>
            <a:ext cx="666750" cy="0"/>
          </a:xfrm>
          <a:custGeom>
            <a:avLst/>
            <a:gdLst/>
            <a:ahLst/>
            <a:cxnLst/>
            <a:rect l="l" t="t" r="r" b="b"/>
            <a:pathLst>
              <a:path w="666750">
                <a:moveTo>
                  <a:pt x="0" y="0"/>
                </a:moveTo>
                <a:lnTo>
                  <a:pt x="666750" y="0"/>
                </a:lnTo>
              </a:path>
            </a:pathLst>
          </a:custGeom>
          <a:ln w="6096">
            <a:solidFill>
              <a:srgbClr val="5B9BD4"/>
            </a:solidFill>
          </a:ln>
        </p:spPr>
        <p:txBody>
          <a:bodyPr wrap="square" lIns="0" tIns="0" rIns="0" bIns="0" rtlCol="0"/>
          <a:lstStyle/>
          <a:p>
            <a:endParaRPr>
              <a:solidFill>
                <a:prstClr val="black"/>
              </a:solidFill>
            </a:endParaRPr>
          </a:p>
        </p:txBody>
      </p:sp>
      <p:sp>
        <p:nvSpPr>
          <p:cNvPr id="11" name="object 11"/>
          <p:cNvSpPr/>
          <p:nvPr/>
        </p:nvSpPr>
        <p:spPr>
          <a:xfrm>
            <a:off x="4636008" y="3855720"/>
            <a:ext cx="695325" cy="628015"/>
          </a:xfrm>
          <a:custGeom>
            <a:avLst/>
            <a:gdLst/>
            <a:ahLst/>
            <a:cxnLst/>
            <a:rect l="l" t="t" r="r" b="b"/>
            <a:pathLst>
              <a:path w="695325" h="628014">
                <a:moveTo>
                  <a:pt x="347472" y="0"/>
                </a:moveTo>
                <a:lnTo>
                  <a:pt x="296126" y="3404"/>
                </a:lnTo>
                <a:lnTo>
                  <a:pt x="247119" y="13294"/>
                </a:lnTo>
                <a:lnTo>
                  <a:pt x="200989" y="29183"/>
                </a:lnTo>
                <a:lnTo>
                  <a:pt x="158272" y="50586"/>
                </a:lnTo>
                <a:lnTo>
                  <a:pt x="119507" y="77015"/>
                </a:lnTo>
                <a:lnTo>
                  <a:pt x="85231" y="107986"/>
                </a:lnTo>
                <a:lnTo>
                  <a:pt x="55981" y="143012"/>
                </a:lnTo>
                <a:lnTo>
                  <a:pt x="32295" y="181606"/>
                </a:lnTo>
                <a:lnTo>
                  <a:pt x="14712" y="223284"/>
                </a:lnTo>
                <a:lnTo>
                  <a:pt x="3767" y="267558"/>
                </a:lnTo>
                <a:lnTo>
                  <a:pt x="0" y="313943"/>
                </a:lnTo>
                <a:lnTo>
                  <a:pt x="3767" y="360329"/>
                </a:lnTo>
                <a:lnTo>
                  <a:pt x="14712" y="404603"/>
                </a:lnTo>
                <a:lnTo>
                  <a:pt x="32295" y="446281"/>
                </a:lnTo>
                <a:lnTo>
                  <a:pt x="55981" y="484875"/>
                </a:lnTo>
                <a:lnTo>
                  <a:pt x="85231" y="519901"/>
                </a:lnTo>
                <a:lnTo>
                  <a:pt x="119507" y="550872"/>
                </a:lnTo>
                <a:lnTo>
                  <a:pt x="158272" y="577301"/>
                </a:lnTo>
                <a:lnTo>
                  <a:pt x="200989" y="598704"/>
                </a:lnTo>
                <a:lnTo>
                  <a:pt x="247119" y="614593"/>
                </a:lnTo>
                <a:lnTo>
                  <a:pt x="296126" y="624483"/>
                </a:lnTo>
                <a:lnTo>
                  <a:pt x="347472" y="627887"/>
                </a:lnTo>
                <a:lnTo>
                  <a:pt x="398817" y="624483"/>
                </a:lnTo>
                <a:lnTo>
                  <a:pt x="447824" y="614593"/>
                </a:lnTo>
                <a:lnTo>
                  <a:pt x="493954" y="598704"/>
                </a:lnTo>
                <a:lnTo>
                  <a:pt x="536671" y="577301"/>
                </a:lnTo>
                <a:lnTo>
                  <a:pt x="575436" y="550872"/>
                </a:lnTo>
                <a:lnTo>
                  <a:pt x="609712" y="519901"/>
                </a:lnTo>
                <a:lnTo>
                  <a:pt x="638962" y="484875"/>
                </a:lnTo>
                <a:lnTo>
                  <a:pt x="662648" y="446281"/>
                </a:lnTo>
                <a:lnTo>
                  <a:pt x="680231" y="404603"/>
                </a:lnTo>
                <a:lnTo>
                  <a:pt x="691176" y="360329"/>
                </a:lnTo>
                <a:lnTo>
                  <a:pt x="694944" y="313943"/>
                </a:lnTo>
                <a:lnTo>
                  <a:pt x="691176" y="267558"/>
                </a:lnTo>
                <a:lnTo>
                  <a:pt x="680231" y="223284"/>
                </a:lnTo>
                <a:lnTo>
                  <a:pt x="662648" y="181606"/>
                </a:lnTo>
                <a:lnTo>
                  <a:pt x="638962" y="143012"/>
                </a:lnTo>
                <a:lnTo>
                  <a:pt x="609712" y="107986"/>
                </a:lnTo>
                <a:lnTo>
                  <a:pt x="575436" y="77015"/>
                </a:lnTo>
                <a:lnTo>
                  <a:pt x="536671" y="50586"/>
                </a:lnTo>
                <a:lnTo>
                  <a:pt x="493954" y="29183"/>
                </a:lnTo>
                <a:lnTo>
                  <a:pt x="447824" y="13294"/>
                </a:lnTo>
                <a:lnTo>
                  <a:pt x="398817" y="3404"/>
                </a:lnTo>
                <a:lnTo>
                  <a:pt x="347472" y="0"/>
                </a:lnTo>
                <a:close/>
              </a:path>
            </a:pathLst>
          </a:custGeom>
          <a:solidFill>
            <a:srgbClr val="5B9BD4"/>
          </a:solidFill>
        </p:spPr>
        <p:txBody>
          <a:bodyPr wrap="square" lIns="0" tIns="0" rIns="0" bIns="0" rtlCol="0"/>
          <a:lstStyle/>
          <a:p>
            <a:endParaRPr>
              <a:solidFill>
                <a:prstClr val="black"/>
              </a:solidFill>
            </a:endParaRPr>
          </a:p>
        </p:txBody>
      </p:sp>
      <p:sp>
        <p:nvSpPr>
          <p:cNvPr id="12" name="object 12"/>
          <p:cNvSpPr/>
          <p:nvPr/>
        </p:nvSpPr>
        <p:spPr>
          <a:xfrm>
            <a:off x="4636008" y="3855720"/>
            <a:ext cx="695325" cy="628015"/>
          </a:xfrm>
          <a:custGeom>
            <a:avLst/>
            <a:gdLst/>
            <a:ahLst/>
            <a:cxnLst/>
            <a:rect l="l" t="t" r="r" b="b"/>
            <a:pathLst>
              <a:path w="695325" h="628014">
                <a:moveTo>
                  <a:pt x="0" y="313943"/>
                </a:moveTo>
                <a:lnTo>
                  <a:pt x="3767" y="267558"/>
                </a:lnTo>
                <a:lnTo>
                  <a:pt x="14712" y="223284"/>
                </a:lnTo>
                <a:lnTo>
                  <a:pt x="32295" y="181606"/>
                </a:lnTo>
                <a:lnTo>
                  <a:pt x="55981" y="143012"/>
                </a:lnTo>
                <a:lnTo>
                  <a:pt x="85231" y="107986"/>
                </a:lnTo>
                <a:lnTo>
                  <a:pt x="119507" y="77015"/>
                </a:lnTo>
                <a:lnTo>
                  <a:pt x="158272" y="50586"/>
                </a:lnTo>
                <a:lnTo>
                  <a:pt x="200989" y="29183"/>
                </a:lnTo>
                <a:lnTo>
                  <a:pt x="247119" y="13294"/>
                </a:lnTo>
                <a:lnTo>
                  <a:pt x="296126" y="3404"/>
                </a:lnTo>
                <a:lnTo>
                  <a:pt x="347472" y="0"/>
                </a:lnTo>
                <a:lnTo>
                  <a:pt x="398817" y="3404"/>
                </a:lnTo>
                <a:lnTo>
                  <a:pt x="447824" y="13294"/>
                </a:lnTo>
                <a:lnTo>
                  <a:pt x="493954" y="29183"/>
                </a:lnTo>
                <a:lnTo>
                  <a:pt x="536671" y="50586"/>
                </a:lnTo>
                <a:lnTo>
                  <a:pt x="575436" y="77015"/>
                </a:lnTo>
                <a:lnTo>
                  <a:pt x="609712" y="107986"/>
                </a:lnTo>
                <a:lnTo>
                  <a:pt x="638962" y="143012"/>
                </a:lnTo>
                <a:lnTo>
                  <a:pt x="662648" y="181606"/>
                </a:lnTo>
                <a:lnTo>
                  <a:pt x="680231" y="223284"/>
                </a:lnTo>
                <a:lnTo>
                  <a:pt x="691176" y="267558"/>
                </a:lnTo>
                <a:lnTo>
                  <a:pt x="694944" y="313943"/>
                </a:lnTo>
                <a:lnTo>
                  <a:pt x="691176" y="360329"/>
                </a:lnTo>
                <a:lnTo>
                  <a:pt x="680231" y="404603"/>
                </a:lnTo>
                <a:lnTo>
                  <a:pt x="662648" y="446281"/>
                </a:lnTo>
                <a:lnTo>
                  <a:pt x="638962" y="484875"/>
                </a:lnTo>
                <a:lnTo>
                  <a:pt x="609712" y="519901"/>
                </a:lnTo>
                <a:lnTo>
                  <a:pt x="575436" y="550872"/>
                </a:lnTo>
                <a:lnTo>
                  <a:pt x="536671" y="577301"/>
                </a:lnTo>
                <a:lnTo>
                  <a:pt x="493954" y="598704"/>
                </a:lnTo>
                <a:lnTo>
                  <a:pt x="447824" y="614593"/>
                </a:lnTo>
                <a:lnTo>
                  <a:pt x="398817" y="624483"/>
                </a:lnTo>
                <a:lnTo>
                  <a:pt x="347472" y="627887"/>
                </a:lnTo>
                <a:lnTo>
                  <a:pt x="296126" y="624483"/>
                </a:lnTo>
                <a:lnTo>
                  <a:pt x="247119" y="614593"/>
                </a:lnTo>
                <a:lnTo>
                  <a:pt x="200989" y="598704"/>
                </a:lnTo>
                <a:lnTo>
                  <a:pt x="158272" y="577301"/>
                </a:lnTo>
                <a:lnTo>
                  <a:pt x="119507" y="550872"/>
                </a:lnTo>
                <a:lnTo>
                  <a:pt x="85231" y="519901"/>
                </a:lnTo>
                <a:lnTo>
                  <a:pt x="55981" y="484875"/>
                </a:lnTo>
                <a:lnTo>
                  <a:pt x="32295" y="446281"/>
                </a:lnTo>
                <a:lnTo>
                  <a:pt x="14712" y="404603"/>
                </a:lnTo>
                <a:lnTo>
                  <a:pt x="3767" y="360329"/>
                </a:lnTo>
                <a:lnTo>
                  <a:pt x="0" y="313943"/>
                </a:lnTo>
                <a:close/>
              </a:path>
            </a:pathLst>
          </a:custGeom>
          <a:ln w="12192">
            <a:solidFill>
              <a:srgbClr val="41709C"/>
            </a:solidFill>
          </a:ln>
        </p:spPr>
        <p:txBody>
          <a:bodyPr wrap="square" lIns="0" tIns="0" rIns="0" bIns="0" rtlCol="0"/>
          <a:lstStyle/>
          <a:p>
            <a:endParaRPr>
              <a:solidFill>
                <a:prstClr val="black"/>
              </a:solidFill>
            </a:endParaRPr>
          </a:p>
        </p:txBody>
      </p:sp>
      <p:sp>
        <p:nvSpPr>
          <p:cNvPr id="13" name="object 13"/>
          <p:cNvSpPr txBox="1"/>
          <p:nvPr/>
        </p:nvSpPr>
        <p:spPr>
          <a:xfrm>
            <a:off x="4855590" y="4018533"/>
            <a:ext cx="256540" cy="298450"/>
          </a:xfrm>
          <a:prstGeom prst="rect">
            <a:avLst/>
          </a:prstGeom>
        </p:spPr>
        <p:txBody>
          <a:bodyPr vert="horz" wrap="square" lIns="0" tIns="0" rIns="0" bIns="0" rtlCol="0">
            <a:spAutoFit/>
          </a:bodyPr>
          <a:lstStyle/>
          <a:p>
            <a:pPr marL="12700"/>
            <a:r>
              <a:rPr dirty="0">
                <a:solidFill>
                  <a:srgbClr val="FFFFFF"/>
                </a:solidFill>
                <a:cs typeface="Calibri" panose="020F0502020204030204"/>
              </a:rPr>
              <a:t>=1</a:t>
            </a:r>
            <a:endParaRPr>
              <a:solidFill>
                <a:prstClr val="black"/>
              </a:solidFill>
              <a:cs typeface="Calibri" panose="020F0502020204030204"/>
            </a:endParaRPr>
          </a:p>
        </p:txBody>
      </p:sp>
      <p:sp>
        <p:nvSpPr>
          <p:cNvPr id="14" name="object 14"/>
          <p:cNvSpPr/>
          <p:nvPr/>
        </p:nvSpPr>
        <p:spPr>
          <a:xfrm>
            <a:off x="4636008" y="4981955"/>
            <a:ext cx="695325" cy="628015"/>
          </a:xfrm>
          <a:custGeom>
            <a:avLst/>
            <a:gdLst/>
            <a:ahLst/>
            <a:cxnLst/>
            <a:rect l="l" t="t" r="r" b="b"/>
            <a:pathLst>
              <a:path w="695325" h="628014">
                <a:moveTo>
                  <a:pt x="347472" y="0"/>
                </a:moveTo>
                <a:lnTo>
                  <a:pt x="296126" y="3404"/>
                </a:lnTo>
                <a:lnTo>
                  <a:pt x="247119" y="13294"/>
                </a:lnTo>
                <a:lnTo>
                  <a:pt x="200989" y="29183"/>
                </a:lnTo>
                <a:lnTo>
                  <a:pt x="158272" y="50586"/>
                </a:lnTo>
                <a:lnTo>
                  <a:pt x="119507" y="77015"/>
                </a:lnTo>
                <a:lnTo>
                  <a:pt x="85231" y="107986"/>
                </a:lnTo>
                <a:lnTo>
                  <a:pt x="55981" y="143012"/>
                </a:lnTo>
                <a:lnTo>
                  <a:pt x="32295" y="181606"/>
                </a:lnTo>
                <a:lnTo>
                  <a:pt x="14712" y="223284"/>
                </a:lnTo>
                <a:lnTo>
                  <a:pt x="3767" y="267558"/>
                </a:lnTo>
                <a:lnTo>
                  <a:pt x="0" y="313944"/>
                </a:lnTo>
                <a:lnTo>
                  <a:pt x="3767" y="360329"/>
                </a:lnTo>
                <a:lnTo>
                  <a:pt x="14712" y="404603"/>
                </a:lnTo>
                <a:lnTo>
                  <a:pt x="32295" y="446281"/>
                </a:lnTo>
                <a:lnTo>
                  <a:pt x="55981" y="484875"/>
                </a:lnTo>
                <a:lnTo>
                  <a:pt x="85231" y="519901"/>
                </a:lnTo>
                <a:lnTo>
                  <a:pt x="119507" y="550872"/>
                </a:lnTo>
                <a:lnTo>
                  <a:pt x="158272" y="577301"/>
                </a:lnTo>
                <a:lnTo>
                  <a:pt x="200989" y="598704"/>
                </a:lnTo>
                <a:lnTo>
                  <a:pt x="247119" y="614593"/>
                </a:lnTo>
                <a:lnTo>
                  <a:pt x="296126" y="624483"/>
                </a:lnTo>
                <a:lnTo>
                  <a:pt x="347472" y="627888"/>
                </a:lnTo>
                <a:lnTo>
                  <a:pt x="398817" y="624483"/>
                </a:lnTo>
                <a:lnTo>
                  <a:pt x="447824" y="614593"/>
                </a:lnTo>
                <a:lnTo>
                  <a:pt x="493954" y="598704"/>
                </a:lnTo>
                <a:lnTo>
                  <a:pt x="536671" y="577301"/>
                </a:lnTo>
                <a:lnTo>
                  <a:pt x="575436" y="550872"/>
                </a:lnTo>
                <a:lnTo>
                  <a:pt x="609712" y="519901"/>
                </a:lnTo>
                <a:lnTo>
                  <a:pt x="638962" y="484875"/>
                </a:lnTo>
                <a:lnTo>
                  <a:pt x="662648" y="446281"/>
                </a:lnTo>
                <a:lnTo>
                  <a:pt x="680231" y="404603"/>
                </a:lnTo>
                <a:lnTo>
                  <a:pt x="691176" y="360329"/>
                </a:lnTo>
                <a:lnTo>
                  <a:pt x="694944" y="313944"/>
                </a:lnTo>
                <a:lnTo>
                  <a:pt x="691176" y="267558"/>
                </a:lnTo>
                <a:lnTo>
                  <a:pt x="680231" y="223284"/>
                </a:lnTo>
                <a:lnTo>
                  <a:pt x="662648" y="181606"/>
                </a:lnTo>
                <a:lnTo>
                  <a:pt x="638962" y="143012"/>
                </a:lnTo>
                <a:lnTo>
                  <a:pt x="609712" y="107986"/>
                </a:lnTo>
                <a:lnTo>
                  <a:pt x="575436" y="77015"/>
                </a:lnTo>
                <a:lnTo>
                  <a:pt x="536671" y="50586"/>
                </a:lnTo>
                <a:lnTo>
                  <a:pt x="493954" y="29183"/>
                </a:lnTo>
                <a:lnTo>
                  <a:pt x="447824" y="13294"/>
                </a:lnTo>
                <a:lnTo>
                  <a:pt x="398817" y="3404"/>
                </a:lnTo>
                <a:lnTo>
                  <a:pt x="347472" y="0"/>
                </a:lnTo>
                <a:close/>
              </a:path>
            </a:pathLst>
          </a:custGeom>
          <a:solidFill>
            <a:srgbClr val="5B9BD4"/>
          </a:solidFill>
        </p:spPr>
        <p:txBody>
          <a:bodyPr wrap="square" lIns="0" tIns="0" rIns="0" bIns="0" rtlCol="0"/>
          <a:lstStyle/>
          <a:p>
            <a:endParaRPr>
              <a:solidFill>
                <a:prstClr val="black"/>
              </a:solidFill>
            </a:endParaRPr>
          </a:p>
        </p:txBody>
      </p:sp>
      <p:sp>
        <p:nvSpPr>
          <p:cNvPr id="15" name="object 15"/>
          <p:cNvSpPr/>
          <p:nvPr/>
        </p:nvSpPr>
        <p:spPr>
          <a:xfrm>
            <a:off x="4636008" y="4981955"/>
            <a:ext cx="695325" cy="628015"/>
          </a:xfrm>
          <a:custGeom>
            <a:avLst/>
            <a:gdLst/>
            <a:ahLst/>
            <a:cxnLst/>
            <a:rect l="l" t="t" r="r" b="b"/>
            <a:pathLst>
              <a:path w="695325" h="628014">
                <a:moveTo>
                  <a:pt x="0" y="313944"/>
                </a:moveTo>
                <a:lnTo>
                  <a:pt x="3767" y="267558"/>
                </a:lnTo>
                <a:lnTo>
                  <a:pt x="14712" y="223284"/>
                </a:lnTo>
                <a:lnTo>
                  <a:pt x="32295" y="181606"/>
                </a:lnTo>
                <a:lnTo>
                  <a:pt x="55981" y="143012"/>
                </a:lnTo>
                <a:lnTo>
                  <a:pt x="85231" y="107986"/>
                </a:lnTo>
                <a:lnTo>
                  <a:pt x="119507" y="77015"/>
                </a:lnTo>
                <a:lnTo>
                  <a:pt x="158272" y="50586"/>
                </a:lnTo>
                <a:lnTo>
                  <a:pt x="200989" y="29183"/>
                </a:lnTo>
                <a:lnTo>
                  <a:pt x="247119" y="13294"/>
                </a:lnTo>
                <a:lnTo>
                  <a:pt x="296126" y="3404"/>
                </a:lnTo>
                <a:lnTo>
                  <a:pt x="347472" y="0"/>
                </a:lnTo>
                <a:lnTo>
                  <a:pt x="398817" y="3404"/>
                </a:lnTo>
                <a:lnTo>
                  <a:pt x="447824" y="13294"/>
                </a:lnTo>
                <a:lnTo>
                  <a:pt x="493954" y="29183"/>
                </a:lnTo>
                <a:lnTo>
                  <a:pt x="536671" y="50586"/>
                </a:lnTo>
                <a:lnTo>
                  <a:pt x="575436" y="77015"/>
                </a:lnTo>
                <a:lnTo>
                  <a:pt x="609712" y="107986"/>
                </a:lnTo>
                <a:lnTo>
                  <a:pt x="638962" y="143012"/>
                </a:lnTo>
                <a:lnTo>
                  <a:pt x="662648" y="181606"/>
                </a:lnTo>
                <a:lnTo>
                  <a:pt x="680231" y="223284"/>
                </a:lnTo>
                <a:lnTo>
                  <a:pt x="691176" y="267558"/>
                </a:lnTo>
                <a:lnTo>
                  <a:pt x="694944" y="313944"/>
                </a:lnTo>
                <a:lnTo>
                  <a:pt x="691176" y="360329"/>
                </a:lnTo>
                <a:lnTo>
                  <a:pt x="680231" y="404603"/>
                </a:lnTo>
                <a:lnTo>
                  <a:pt x="662648" y="446281"/>
                </a:lnTo>
                <a:lnTo>
                  <a:pt x="638962" y="484875"/>
                </a:lnTo>
                <a:lnTo>
                  <a:pt x="609712" y="519901"/>
                </a:lnTo>
                <a:lnTo>
                  <a:pt x="575436" y="550872"/>
                </a:lnTo>
                <a:lnTo>
                  <a:pt x="536671" y="577301"/>
                </a:lnTo>
                <a:lnTo>
                  <a:pt x="493954" y="598704"/>
                </a:lnTo>
                <a:lnTo>
                  <a:pt x="447824" y="614593"/>
                </a:lnTo>
                <a:lnTo>
                  <a:pt x="398817" y="624483"/>
                </a:lnTo>
                <a:lnTo>
                  <a:pt x="347472" y="627888"/>
                </a:lnTo>
                <a:lnTo>
                  <a:pt x="296126" y="624483"/>
                </a:lnTo>
                <a:lnTo>
                  <a:pt x="247119" y="614593"/>
                </a:lnTo>
                <a:lnTo>
                  <a:pt x="200989" y="598704"/>
                </a:lnTo>
                <a:lnTo>
                  <a:pt x="158272" y="577301"/>
                </a:lnTo>
                <a:lnTo>
                  <a:pt x="119507" y="550872"/>
                </a:lnTo>
                <a:lnTo>
                  <a:pt x="85231" y="519901"/>
                </a:lnTo>
                <a:lnTo>
                  <a:pt x="55981" y="484875"/>
                </a:lnTo>
                <a:lnTo>
                  <a:pt x="32295" y="446281"/>
                </a:lnTo>
                <a:lnTo>
                  <a:pt x="14712" y="404603"/>
                </a:lnTo>
                <a:lnTo>
                  <a:pt x="3767" y="360329"/>
                </a:lnTo>
                <a:lnTo>
                  <a:pt x="0" y="313944"/>
                </a:lnTo>
                <a:close/>
              </a:path>
            </a:pathLst>
          </a:custGeom>
          <a:ln w="12192">
            <a:solidFill>
              <a:srgbClr val="41709C"/>
            </a:solidFill>
          </a:ln>
        </p:spPr>
        <p:txBody>
          <a:bodyPr wrap="square" lIns="0" tIns="0" rIns="0" bIns="0" rtlCol="0"/>
          <a:lstStyle/>
          <a:p>
            <a:endParaRPr>
              <a:solidFill>
                <a:prstClr val="black"/>
              </a:solidFill>
            </a:endParaRPr>
          </a:p>
        </p:txBody>
      </p:sp>
      <p:sp>
        <p:nvSpPr>
          <p:cNvPr id="16" name="object 16"/>
          <p:cNvSpPr txBox="1"/>
          <p:nvPr/>
        </p:nvSpPr>
        <p:spPr>
          <a:xfrm>
            <a:off x="4855590" y="5145023"/>
            <a:ext cx="256540" cy="299085"/>
          </a:xfrm>
          <a:prstGeom prst="rect">
            <a:avLst/>
          </a:prstGeom>
        </p:spPr>
        <p:txBody>
          <a:bodyPr vert="horz" wrap="square" lIns="0" tIns="0" rIns="0" bIns="0" rtlCol="0">
            <a:spAutoFit/>
          </a:bodyPr>
          <a:lstStyle/>
          <a:p>
            <a:pPr marL="12700"/>
            <a:r>
              <a:rPr dirty="0">
                <a:solidFill>
                  <a:srgbClr val="FFFFFF"/>
                </a:solidFill>
                <a:cs typeface="Calibri" panose="020F0502020204030204"/>
              </a:rPr>
              <a:t>=1</a:t>
            </a:r>
            <a:endParaRPr>
              <a:solidFill>
                <a:prstClr val="black"/>
              </a:solidFill>
              <a:cs typeface="Calibri" panose="020F0502020204030204"/>
            </a:endParaRPr>
          </a:p>
        </p:txBody>
      </p:sp>
      <p:sp>
        <p:nvSpPr>
          <p:cNvPr id="17" name="object 17"/>
          <p:cNvSpPr/>
          <p:nvPr/>
        </p:nvSpPr>
        <p:spPr>
          <a:xfrm>
            <a:off x="5632703" y="4134611"/>
            <a:ext cx="401320" cy="1161415"/>
          </a:xfrm>
          <a:custGeom>
            <a:avLst/>
            <a:gdLst/>
            <a:ahLst/>
            <a:cxnLst/>
            <a:rect l="l" t="t" r="r" b="b"/>
            <a:pathLst>
              <a:path w="401320" h="1161414">
                <a:moveTo>
                  <a:pt x="0" y="0"/>
                </a:moveTo>
                <a:lnTo>
                  <a:pt x="78033" y="2629"/>
                </a:lnTo>
                <a:lnTo>
                  <a:pt x="141732" y="9794"/>
                </a:lnTo>
                <a:lnTo>
                  <a:pt x="184665" y="20413"/>
                </a:lnTo>
                <a:lnTo>
                  <a:pt x="200406" y="33401"/>
                </a:lnTo>
                <a:lnTo>
                  <a:pt x="200406" y="547243"/>
                </a:lnTo>
                <a:lnTo>
                  <a:pt x="216146" y="560230"/>
                </a:lnTo>
                <a:lnTo>
                  <a:pt x="259079" y="570849"/>
                </a:lnTo>
                <a:lnTo>
                  <a:pt x="322778" y="578014"/>
                </a:lnTo>
                <a:lnTo>
                  <a:pt x="400812" y="580644"/>
                </a:lnTo>
                <a:lnTo>
                  <a:pt x="322778" y="583273"/>
                </a:lnTo>
                <a:lnTo>
                  <a:pt x="259079" y="590438"/>
                </a:lnTo>
                <a:lnTo>
                  <a:pt x="216146" y="601057"/>
                </a:lnTo>
                <a:lnTo>
                  <a:pt x="200406" y="614045"/>
                </a:lnTo>
                <a:lnTo>
                  <a:pt x="200406" y="1127887"/>
                </a:lnTo>
                <a:lnTo>
                  <a:pt x="184665" y="1140874"/>
                </a:lnTo>
                <a:lnTo>
                  <a:pt x="141731" y="1151493"/>
                </a:lnTo>
                <a:lnTo>
                  <a:pt x="78033" y="1158658"/>
                </a:lnTo>
                <a:lnTo>
                  <a:pt x="0" y="1161288"/>
                </a:lnTo>
              </a:path>
            </a:pathLst>
          </a:custGeom>
          <a:ln w="6095">
            <a:solidFill>
              <a:srgbClr val="5B9BD4"/>
            </a:solidFill>
          </a:ln>
        </p:spPr>
        <p:txBody>
          <a:bodyPr wrap="square" lIns="0" tIns="0" rIns="0" bIns="0" rtlCol="0"/>
          <a:lstStyle/>
          <a:p>
            <a:endParaRPr>
              <a:solidFill>
                <a:prstClr val="black"/>
              </a:solidFill>
            </a:endParaRPr>
          </a:p>
        </p:txBody>
      </p:sp>
      <p:sp>
        <p:nvSpPr>
          <p:cNvPr id="18" name="object 18"/>
          <p:cNvSpPr/>
          <p:nvPr/>
        </p:nvSpPr>
        <p:spPr>
          <a:xfrm>
            <a:off x="6167628" y="4379976"/>
            <a:ext cx="1647825" cy="629920"/>
          </a:xfrm>
          <a:custGeom>
            <a:avLst/>
            <a:gdLst/>
            <a:ahLst/>
            <a:cxnLst/>
            <a:rect l="l" t="t" r="r" b="b"/>
            <a:pathLst>
              <a:path w="1647825" h="629920">
                <a:moveTo>
                  <a:pt x="823722" y="0"/>
                </a:moveTo>
                <a:lnTo>
                  <a:pt x="756166" y="1042"/>
                </a:lnTo>
                <a:lnTo>
                  <a:pt x="690113" y="4117"/>
                </a:lnTo>
                <a:lnTo>
                  <a:pt x="625776" y="9142"/>
                </a:lnTo>
                <a:lnTo>
                  <a:pt x="563367" y="16038"/>
                </a:lnTo>
                <a:lnTo>
                  <a:pt x="503098" y="24723"/>
                </a:lnTo>
                <a:lnTo>
                  <a:pt x="445180" y="35116"/>
                </a:lnTo>
                <a:lnTo>
                  <a:pt x="389827" y="47136"/>
                </a:lnTo>
                <a:lnTo>
                  <a:pt x="337249" y="60703"/>
                </a:lnTo>
                <a:lnTo>
                  <a:pt x="287658" y="75736"/>
                </a:lnTo>
                <a:lnTo>
                  <a:pt x="241268" y="92154"/>
                </a:lnTo>
                <a:lnTo>
                  <a:pt x="198289" y="109875"/>
                </a:lnTo>
                <a:lnTo>
                  <a:pt x="158934" y="128820"/>
                </a:lnTo>
                <a:lnTo>
                  <a:pt x="123416" y="148907"/>
                </a:lnTo>
                <a:lnTo>
                  <a:pt x="64734" y="192184"/>
                </a:lnTo>
                <a:lnTo>
                  <a:pt x="23940" y="239060"/>
                </a:lnTo>
                <a:lnTo>
                  <a:pt x="2730" y="288887"/>
                </a:lnTo>
                <a:lnTo>
                  <a:pt x="0" y="314706"/>
                </a:lnTo>
                <a:lnTo>
                  <a:pt x="2730" y="340524"/>
                </a:lnTo>
                <a:lnTo>
                  <a:pt x="23940" y="390351"/>
                </a:lnTo>
                <a:lnTo>
                  <a:pt x="64734" y="437227"/>
                </a:lnTo>
                <a:lnTo>
                  <a:pt x="123416" y="480504"/>
                </a:lnTo>
                <a:lnTo>
                  <a:pt x="158934" y="500591"/>
                </a:lnTo>
                <a:lnTo>
                  <a:pt x="198289" y="519536"/>
                </a:lnTo>
                <a:lnTo>
                  <a:pt x="241268" y="537257"/>
                </a:lnTo>
                <a:lnTo>
                  <a:pt x="287658" y="553675"/>
                </a:lnTo>
                <a:lnTo>
                  <a:pt x="337249" y="568708"/>
                </a:lnTo>
                <a:lnTo>
                  <a:pt x="389827" y="582275"/>
                </a:lnTo>
                <a:lnTo>
                  <a:pt x="445180" y="594295"/>
                </a:lnTo>
                <a:lnTo>
                  <a:pt x="503098" y="604688"/>
                </a:lnTo>
                <a:lnTo>
                  <a:pt x="563367" y="613373"/>
                </a:lnTo>
                <a:lnTo>
                  <a:pt x="625776" y="620269"/>
                </a:lnTo>
                <a:lnTo>
                  <a:pt x="690113" y="625294"/>
                </a:lnTo>
                <a:lnTo>
                  <a:pt x="756166" y="628369"/>
                </a:lnTo>
                <a:lnTo>
                  <a:pt x="823722" y="629412"/>
                </a:lnTo>
                <a:lnTo>
                  <a:pt x="891277" y="628369"/>
                </a:lnTo>
                <a:lnTo>
                  <a:pt x="957330" y="625294"/>
                </a:lnTo>
                <a:lnTo>
                  <a:pt x="1021667" y="620269"/>
                </a:lnTo>
                <a:lnTo>
                  <a:pt x="1084076" y="613373"/>
                </a:lnTo>
                <a:lnTo>
                  <a:pt x="1144345" y="604688"/>
                </a:lnTo>
                <a:lnTo>
                  <a:pt x="1202263" y="594295"/>
                </a:lnTo>
                <a:lnTo>
                  <a:pt x="1257616" y="582275"/>
                </a:lnTo>
                <a:lnTo>
                  <a:pt x="1310194" y="568708"/>
                </a:lnTo>
                <a:lnTo>
                  <a:pt x="1359785" y="553675"/>
                </a:lnTo>
                <a:lnTo>
                  <a:pt x="1406175" y="537257"/>
                </a:lnTo>
                <a:lnTo>
                  <a:pt x="1449154" y="519536"/>
                </a:lnTo>
                <a:lnTo>
                  <a:pt x="1488509" y="500591"/>
                </a:lnTo>
                <a:lnTo>
                  <a:pt x="1524027" y="480504"/>
                </a:lnTo>
                <a:lnTo>
                  <a:pt x="1582709" y="437227"/>
                </a:lnTo>
                <a:lnTo>
                  <a:pt x="1623503" y="390351"/>
                </a:lnTo>
                <a:lnTo>
                  <a:pt x="1644713" y="340524"/>
                </a:lnTo>
                <a:lnTo>
                  <a:pt x="1647444" y="314706"/>
                </a:lnTo>
                <a:lnTo>
                  <a:pt x="1644713" y="288887"/>
                </a:lnTo>
                <a:lnTo>
                  <a:pt x="1623503" y="239060"/>
                </a:lnTo>
                <a:lnTo>
                  <a:pt x="1582709" y="192184"/>
                </a:lnTo>
                <a:lnTo>
                  <a:pt x="1524027" y="148907"/>
                </a:lnTo>
                <a:lnTo>
                  <a:pt x="1488509" y="128820"/>
                </a:lnTo>
                <a:lnTo>
                  <a:pt x="1449154" y="109875"/>
                </a:lnTo>
                <a:lnTo>
                  <a:pt x="1406175" y="92154"/>
                </a:lnTo>
                <a:lnTo>
                  <a:pt x="1359785" y="75736"/>
                </a:lnTo>
                <a:lnTo>
                  <a:pt x="1310194" y="60703"/>
                </a:lnTo>
                <a:lnTo>
                  <a:pt x="1257616" y="47136"/>
                </a:lnTo>
                <a:lnTo>
                  <a:pt x="1202263" y="35116"/>
                </a:lnTo>
                <a:lnTo>
                  <a:pt x="1144345" y="24723"/>
                </a:lnTo>
                <a:lnTo>
                  <a:pt x="1084076" y="16038"/>
                </a:lnTo>
                <a:lnTo>
                  <a:pt x="1021667" y="9142"/>
                </a:lnTo>
                <a:lnTo>
                  <a:pt x="957330" y="4117"/>
                </a:lnTo>
                <a:lnTo>
                  <a:pt x="891277" y="1042"/>
                </a:lnTo>
                <a:lnTo>
                  <a:pt x="823722" y="0"/>
                </a:lnTo>
                <a:close/>
              </a:path>
            </a:pathLst>
          </a:custGeom>
          <a:solidFill>
            <a:srgbClr val="5B9BD4"/>
          </a:solidFill>
        </p:spPr>
        <p:txBody>
          <a:bodyPr wrap="square" lIns="0" tIns="0" rIns="0" bIns="0" rtlCol="0"/>
          <a:lstStyle/>
          <a:p>
            <a:endParaRPr>
              <a:solidFill>
                <a:prstClr val="black"/>
              </a:solidFill>
            </a:endParaRPr>
          </a:p>
        </p:txBody>
      </p:sp>
      <p:sp>
        <p:nvSpPr>
          <p:cNvPr id="19" name="object 19"/>
          <p:cNvSpPr/>
          <p:nvPr/>
        </p:nvSpPr>
        <p:spPr>
          <a:xfrm>
            <a:off x="6167628" y="4379976"/>
            <a:ext cx="1647825" cy="629920"/>
          </a:xfrm>
          <a:custGeom>
            <a:avLst/>
            <a:gdLst/>
            <a:ahLst/>
            <a:cxnLst/>
            <a:rect l="l" t="t" r="r" b="b"/>
            <a:pathLst>
              <a:path w="1647825" h="629920">
                <a:moveTo>
                  <a:pt x="0" y="314706"/>
                </a:moveTo>
                <a:lnTo>
                  <a:pt x="10781" y="263645"/>
                </a:lnTo>
                <a:lnTo>
                  <a:pt x="41995" y="215213"/>
                </a:lnTo>
                <a:lnTo>
                  <a:pt x="91945" y="170055"/>
                </a:lnTo>
                <a:lnTo>
                  <a:pt x="158934" y="128820"/>
                </a:lnTo>
                <a:lnTo>
                  <a:pt x="198289" y="109875"/>
                </a:lnTo>
                <a:lnTo>
                  <a:pt x="241268" y="92154"/>
                </a:lnTo>
                <a:lnTo>
                  <a:pt x="287658" y="75736"/>
                </a:lnTo>
                <a:lnTo>
                  <a:pt x="337249" y="60703"/>
                </a:lnTo>
                <a:lnTo>
                  <a:pt x="389827" y="47136"/>
                </a:lnTo>
                <a:lnTo>
                  <a:pt x="445180" y="35116"/>
                </a:lnTo>
                <a:lnTo>
                  <a:pt x="503098" y="24723"/>
                </a:lnTo>
                <a:lnTo>
                  <a:pt x="563367" y="16038"/>
                </a:lnTo>
                <a:lnTo>
                  <a:pt x="625776" y="9142"/>
                </a:lnTo>
                <a:lnTo>
                  <a:pt x="690113" y="4117"/>
                </a:lnTo>
                <a:lnTo>
                  <a:pt x="756166" y="1042"/>
                </a:lnTo>
                <a:lnTo>
                  <a:pt x="823722" y="0"/>
                </a:lnTo>
                <a:lnTo>
                  <a:pt x="891277" y="1042"/>
                </a:lnTo>
                <a:lnTo>
                  <a:pt x="957330" y="4117"/>
                </a:lnTo>
                <a:lnTo>
                  <a:pt x="1021667" y="9142"/>
                </a:lnTo>
                <a:lnTo>
                  <a:pt x="1084076" y="16038"/>
                </a:lnTo>
                <a:lnTo>
                  <a:pt x="1144345" y="24723"/>
                </a:lnTo>
                <a:lnTo>
                  <a:pt x="1202263" y="35116"/>
                </a:lnTo>
                <a:lnTo>
                  <a:pt x="1257616" y="47136"/>
                </a:lnTo>
                <a:lnTo>
                  <a:pt x="1310194" y="60703"/>
                </a:lnTo>
                <a:lnTo>
                  <a:pt x="1359785" y="75736"/>
                </a:lnTo>
                <a:lnTo>
                  <a:pt x="1406175" y="92154"/>
                </a:lnTo>
                <a:lnTo>
                  <a:pt x="1449154" y="109875"/>
                </a:lnTo>
                <a:lnTo>
                  <a:pt x="1488509" y="128820"/>
                </a:lnTo>
                <a:lnTo>
                  <a:pt x="1524027" y="148907"/>
                </a:lnTo>
                <a:lnTo>
                  <a:pt x="1582709" y="192184"/>
                </a:lnTo>
                <a:lnTo>
                  <a:pt x="1623503" y="239060"/>
                </a:lnTo>
                <a:lnTo>
                  <a:pt x="1644713" y="288887"/>
                </a:lnTo>
                <a:lnTo>
                  <a:pt x="1647444" y="314706"/>
                </a:lnTo>
                <a:lnTo>
                  <a:pt x="1644713" y="340524"/>
                </a:lnTo>
                <a:lnTo>
                  <a:pt x="1623503" y="390351"/>
                </a:lnTo>
                <a:lnTo>
                  <a:pt x="1582709" y="437227"/>
                </a:lnTo>
                <a:lnTo>
                  <a:pt x="1524027" y="480504"/>
                </a:lnTo>
                <a:lnTo>
                  <a:pt x="1488509" y="500591"/>
                </a:lnTo>
                <a:lnTo>
                  <a:pt x="1449154" y="519536"/>
                </a:lnTo>
                <a:lnTo>
                  <a:pt x="1406175" y="537257"/>
                </a:lnTo>
                <a:lnTo>
                  <a:pt x="1359785" y="553675"/>
                </a:lnTo>
                <a:lnTo>
                  <a:pt x="1310194" y="568708"/>
                </a:lnTo>
                <a:lnTo>
                  <a:pt x="1257616" y="582275"/>
                </a:lnTo>
                <a:lnTo>
                  <a:pt x="1202263" y="594295"/>
                </a:lnTo>
                <a:lnTo>
                  <a:pt x="1144345" y="604688"/>
                </a:lnTo>
                <a:lnTo>
                  <a:pt x="1084076" y="613373"/>
                </a:lnTo>
                <a:lnTo>
                  <a:pt x="1021667" y="620269"/>
                </a:lnTo>
                <a:lnTo>
                  <a:pt x="957330" y="625294"/>
                </a:lnTo>
                <a:lnTo>
                  <a:pt x="891277" y="628369"/>
                </a:lnTo>
                <a:lnTo>
                  <a:pt x="823722" y="629412"/>
                </a:lnTo>
                <a:lnTo>
                  <a:pt x="756166" y="628369"/>
                </a:lnTo>
                <a:lnTo>
                  <a:pt x="690113" y="625294"/>
                </a:lnTo>
                <a:lnTo>
                  <a:pt x="625776" y="620269"/>
                </a:lnTo>
                <a:lnTo>
                  <a:pt x="563367" y="613373"/>
                </a:lnTo>
                <a:lnTo>
                  <a:pt x="503098" y="604688"/>
                </a:lnTo>
                <a:lnTo>
                  <a:pt x="445180" y="594295"/>
                </a:lnTo>
                <a:lnTo>
                  <a:pt x="389827" y="582275"/>
                </a:lnTo>
                <a:lnTo>
                  <a:pt x="337249" y="568708"/>
                </a:lnTo>
                <a:lnTo>
                  <a:pt x="287658" y="553675"/>
                </a:lnTo>
                <a:lnTo>
                  <a:pt x="241268" y="537257"/>
                </a:lnTo>
                <a:lnTo>
                  <a:pt x="198289" y="519536"/>
                </a:lnTo>
                <a:lnTo>
                  <a:pt x="158934" y="500591"/>
                </a:lnTo>
                <a:lnTo>
                  <a:pt x="123416" y="480504"/>
                </a:lnTo>
                <a:lnTo>
                  <a:pt x="64734" y="437227"/>
                </a:lnTo>
                <a:lnTo>
                  <a:pt x="23940" y="390351"/>
                </a:lnTo>
                <a:lnTo>
                  <a:pt x="2730" y="340524"/>
                </a:lnTo>
                <a:lnTo>
                  <a:pt x="0" y="314706"/>
                </a:lnTo>
                <a:close/>
              </a:path>
            </a:pathLst>
          </a:custGeom>
          <a:ln w="12192">
            <a:solidFill>
              <a:srgbClr val="41709C"/>
            </a:solidFill>
          </a:ln>
        </p:spPr>
        <p:txBody>
          <a:bodyPr wrap="square" lIns="0" tIns="0" rIns="0" bIns="0" rtlCol="0"/>
          <a:lstStyle/>
          <a:p>
            <a:endParaRPr>
              <a:solidFill>
                <a:prstClr val="black"/>
              </a:solidFill>
            </a:endParaRPr>
          </a:p>
        </p:txBody>
      </p:sp>
      <p:sp>
        <p:nvSpPr>
          <p:cNvPr id="20" name="object 20"/>
          <p:cNvSpPr txBox="1"/>
          <p:nvPr/>
        </p:nvSpPr>
        <p:spPr>
          <a:xfrm>
            <a:off x="6521322" y="4544567"/>
            <a:ext cx="942340"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返回值</a:t>
            </a:r>
            <a:r>
              <a:rPr dirty="0">
                <a:solidFill>
                  <a:srgbClr val="FFFFFF"/>
                </a:solidFill>
                <a:cs typeface="Calibri" panose="020F0502020204030204"/>
              </a:rPr>
              <a:t>=3</a:t>
            </a:r>
            <a:endParaRPr>
              <a:solidFill>
                <a:prstClr val="black"/>
              </a:solidFill>
              <a:cs typeface="Calibri" panose="020F0502020204030204"/>
            </a:endParaRPr>
          </a:p>
        </p:txBody>
      </p:sp>
      <p:sp>
        <p:nvSpPr>
          <p:cNvPr id="22" name="object 2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21" name="object 21"/>
          <p:cNvSpPr txBox="1"/>
          <p:nvPr/>
        </p:nvSpPr>
        <p:spPr>
          <a:xfrm>
            <a:off x="7633207" y="5075280"/>
            <a:ext cx="2345690" cy="850900"/>
          </a:xfrm>
          <a:prstGeom prst="rect">
            <a:avLst/>
          </a:prstGeom>
        </p:spPr>
        <p:txBody>
          <a:bodyPr vert="horz" wrap="square" lIns="0" tIns="0" rIns="0" bIns="0" rtlCol="0">
            <a:spAutoFit/>
          </a:bodyPr>
          <a:lstStyle/>
          <a:p>
            <a:pPr marL="12700" marR="5080">
              <a:lnSpc>
                <a:spcPct val="150000"/>
              </a:lnSpc>
            </a:pPr>
            <a:r>
              <a:rPr spc="30" dirty="0">
                <a:solidFill>
                  <a:prstClr val="black"/>
                </a:solidFill>
                <a:latin typeface="微软雅黑" panose="020B0503020204020204" charset="-122"/>
                <a:cs typeface="微软雅黑" panose="020B0503020204020204" charset="-122"/>
              </a:rPr>
              <a:t>汇总</a:t>
            </a:r>
            <a:r>
              <a:rPr spc="20" dirty="0">
                <a:solidFill>
                  <a:prstClr val="black"/>
                </a:solidFill>
                <a:latin typeface="微软雅黑" panose="020B0503020204020204" charset="-122"/>
                <a:cs typeface="微软雅黑" panose="020B0503020204020204" charset="-122"/>
              </a:rPr>
              <a:t>统</a:t>
            </a:r>
            <a:r>
              <a:rPr spc="30" dirty="0">
                <a:solidFill>
                  <a:prstClr val="black"/>
                </a:solidFill>
                <a:latin typeface="微软雅黑" panose="020B0503020204020204" charset="-122"/>
                <a:cs typeface="微软雅黑" panose="020B0503020204020204" charset="-122"/>
              </a:rPr>
              <a:t>计</a:t>
            </a:r>
            <a:r>
              <a:rPr spc="20" dirty="0">
                <a:solidFill>
                  <a:prstClr val="black"/>
                </a:solidFill>
                <a:latin typeface="微软雅黑" panose="020B0503020204020204" charset="-122"/>
                <a:cs typeface="微软雅黑" panose="020B0503020204020204" charset="-122"/>
              </a:rPr>
              <a:t>设备</a:t>
            </a:r>
            <a:r>
              <a:rPr spc="30" dirty="0">
                <a:solidFill>
                  <a:prstClr val="black"/>
                </a:solidFill>
                <a:latin typeface="微软雅黑" panose="020B0503020204020204" charset="-122"/>
                <a:cs typeface="微软雅黑" panose="020B0503020204020204" charset="-122"/>
              </a:rPr>
              <a:t>工作状</a:t>
            </a:r>
            <a:r>
              <a:rPr dirty="0">
                <a:solidFill>
                  <a:prstClr val="black"/>
                </a:solidFill>
                <a:latin typeface="微软雅黑" panose="020B0503020204020204" charset="-122"/>
                <a:cs typeface="微软雅黑" panose="020B0503020204020204" charset="-122"/>
              </a:rPr>
              <a:t>态 返回值为</a:t>
            </a:r>
            <a:r>
              <a:rPr dirty="0">
                <a:solidFill>
                  <a:prstClr val="black"/>
                </a:solidFill>
                <a:cs typeface="Calibri" panose="020F0502020204030204"/>
              </a:rPr>
              <a:t>3</a:t>
            </a:r>
            <a:r>
              <a:rPr dirty="0">
                <a:solidFill>
                  <a:prstClr val="black"/>
                </a:solidFill>
                <a:latin typeface="微软雅黑" panose="020B0503020204020204" charset="-122"/>
                <a:cs typeface="微软雅黑" panose="020B0503020204020204" charset="-122"/>
              </a:rPr>
              <a:t>的持续时长</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026791" y="2335403"/>
            <a:ext cx="6085205"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汇总统计设备工作状态返回值为</a:t>
            </a:r>
            <a:r>
              <a:rPr dirty="0">
                <a:solidFill>
                  <a:prstClr val="black"/>
                </a:solidFill>
                <a:cs typeface="Calibri" panose="020F0502020204030204"/>
              </a:rPr>
              <a:t>0</a:t>
            </a:r>
            <a:r>
              <a:rPr dirty="0">
                <a:solidFill>
                  <a:prstClr val="black"/>
                </a:solidFill>
                <a:latin typeface="微软雅黑" panose="020B0503020204020204" charset="-122"/>
                <a:cs typeface="微软雅黑" panose="020B0503020204020204" charset="-122"/>
              </a:rPr>
              <a:t>的持续时长，单位为小时。</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752469" y="1017270"/>
            <a:ext cx="469011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常见的派生属</a:t>
            </a:r>
            <a:r>
              <a:rPr sz="3200" b="1" spc="5" dirty="0">
                <a:solidFill>
                  <a:srgbClr val="00A755"/>
                </a:solidFill>
                <a:latin typeface="微软雅黑" panose="020B0503020204020204" charset="-122"/>
                <a:cs typeface="微软雅黑" panose="020B0503020204020204" charset="-122"/>
              </a:rPr>
              <a:t>性</a:t>
            </a:r>
            <a:r>
              <a:rPr sz="2400" dirty="0">
                <a:solidFill>
                  <a:prstClr val="black"/>
                </a:solidFill>
                <a:latin typeface="微软雅黑" panose="020B0503020204020204" charset="-122"/>
                <a:cs typeface="微软雅黑" panose="020B0503020204020204" charset="-122"/>
              </a:rPr>
              <a:t>-</a:t>
            </a:r>
            <a:r>
              <a:rPr sz="2000" b="1" spc="-5" dirty="0">
                <a:solidFill>
                  <a:prstClr val="black"/>
                </a:solidFill>
                <a:latin typeface="微软雅黑" panose="020B0503020204020204" charset="-122"/>
                <a:cs typeface="微软雅黑" panose="020B0503020204020204" charset="-122"/>
              </a:rPr>
              <a:t>（3</a:t>
            </a:r>
            <a:r>
              <a:rPr sz="2000" b="1" spc="5" dirty="0">
                <a:solidFill>
                  <a:prstClr val="black"/>
                </a:solidFill>
                <a:latin typeface="微软雅黑" panose="020B0503020204020204" charset="-122"/>
                <a:cs typeface="微软雅黑" panose="020B0503020204020204" charset="-122"/>
              </a:rPr>
              <a:t>）</a:t>
            </a:r>
            <a:r>
              <a:rPr sz="2000" b="1" spc="-15" dirty="0">
                <a:solidFill>
                  <a:prstClr val="black"/>
                </a:solidFill>
                <a:latin typeface="微软雅黑" panose="020B0503020204020204" charset="-122"/>
                <a:cs typeface="微软雅黑" panose="020B0503020204020204" charset="-122"/>
              </a:rPr>
              <a:t>停</a:t>
            </a:r>
            <a:r>
              <a:rPr sz="2000" b="1" spc="5" dirty="0">
                <a:solidFill>
                  <a:prstClr val="black"/>
                </a:solidFill>
                <a:latin typeface="微软雅黑" panose="020B0503020204020204" charset="-122"/>
                <a:cs typeface="微软雅黑" panose="020B0503020204020204" charset="-122"/>
              </a:rPr>
              <a:t>机时长</a:t>
            </a:r>
            <a:endParaRPr sz="20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8042147" y="3537203"/>
            <a:ext cx="1580515" cy="780415"/>
          </a:xfrm>
          <a:prstGeom prst="rect">
            <a:avLst/>
          </a:prstGeom>
          <a:solidFill>
            <a:srgbClr val="E1EFD9"/>
          </a:solidFill>
        </p:spPr>
        <p:txBody>
          <a:bodyPr vert="horz" wrap="square" lIns="0" tIns="223520" rIns="0" bIns="0" rtlCol="0">
            <a:spAutoFit/>
          </a:bodyPr>
          <a:lstStyle/>
          <a:p>
            <a:pPr marL="281940">
              <a:spcBef>
                <a:spcPts val="1760"/>
              </a:spcBef>
            </a:pPr>
            <a:r>
              <a:rPr sz="2000" b="1" dirty="0">
                <a:solidFill>
                  <a:prstClr val="black"/>
                </a:solidFill>
                <a:latin typeface="微软雅黑" panose="020B0503020204020204" charset="-122"/>
                <a:cs typeface="微软雅黑" panose="020B0503020204020204" charset="-122"/>
              </a:rPr>
              <a:t>停机时长</a:t>
            </a:r>
            <a:endParaRPr sz="20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2097023" y="3547871"/>
            <a:ext cx="1582420" cy="782320"/>
          </a:xfrm>
          <a:prstGeom prst="rect">
            <a:avLst/>
          </a:prstGeom>
          <a:solidFill>
            <a:srgbClr val="E1EFD9"/>
          </a:solidFill>
        </p:spPr>
        <p:txBody>
          <a:bodyPr vert="horz" wrap="square" lIns="0" tIns="224790" rIns="0" bIns="0" rtlCol="0">
            <a:spAutoFit/>
          </a:bodyPr>
          <a:lstStyle/>
          <a:p>
            <a:pPr marL="154940">
              <a:spcBef>
                <a:spcPts val="1770"/>
              </a:spcBef>
            </a:pPr>
            <a:r>
              <a:rPr sz="2000" b="1" dirty="0">
                <a:solidFill>
                  <a:prstClr val="black"/>
                </a:solidFill>
                <a:latin typeface="微软雅黑" panose="020B0503020204020204" charset="-122"/>
                <a:cs typeface="微软雅黑" panose="020B0503020204020204" charset="-122"/>
              </a:rPr>
              <a:t>开关机信号</a:t>
            </a:r>
            <a:endParaRPr sz="2000">
              <a:solidFill>
                <a:prstClr val="black"/>
              </a:solidFill>
              <a:latin typeface="微软雅黑" panose="020B0503020204020204" charset="-122"/>
              <a:cs typeface="微软雅黑" panose="020B0503020204020204" charset="-122"/>
            </a:endParaRPr>
          </a:p>
        </p:txBody>
      </p:sp>
      <p:sp>
        <p:nvSpPr>
          <p:cNvPr id="9" name="object 9"/>
          <p:cNvSpPr/>
          <p:nvPr/>
        </p:nvSpPr>
        <p:spPr>
          <a:xfrm>
            <a:off x="3805428" y="3936491"/>
            <a:ext cx="666750" cy="0"/>
          </a:xfrm>
          <a:custGeom>
            <a:avLst/>
            <a:gdLst/>
            <a:ahLst/>
            <a:cxnLst/>
            <a:rect l="l" t="t" r="r" b="b"/>
            <a:pathLst>
              <a:path w="666750">
                <a:moveTo>
                  <a:pt x="0" y="0"/>
                </a:moveTo>
                <a:lnTo>
                  <a:pt x="666750" y="0"/>
                </a:lnTo>
              </a:path>
            </a:pathLst>
          </a:custGeom>
          <a:ln w="6096">
            <a:solidFill>
              <a:srgbClr val="5B9BD4"/>
            </a:solidFill>
          </a:ln>
        </p:spPr>
        <p:txBody>
          <a:bodyPr wrap="square" lIns="0" tIns="0" rIns="0" bIns="0" rtlCol="0"/>
          <a:lstStyle/>
          <a:p>
            <a:endParaRPr>
              <a:solidFill>
                <a:prstClr val="black"/>
              </a:solidFill>
            </a:endParaRPr>
          </a:p>
        </p:txBody>
      </p:sp>
      <p:sp>
        <p:nvSpPr>
          <p:cNvPr id="10" name="object 10"/>
          <p:cNvSpPr/>
          <p:nvPr/>
        </p:nvSpPr>
        <p:spPr>
          <a:xfrm>
            <a:off x="4597908" y="3622547"/>
            <a:ext cx="696595" cy="628015"/>
          </a:xfrm>
          <a:custGeom>
            <a:avLst/>
            <a:gdLst/>
            <a:ahLst/>
            <a:cxnLst/>
            <a:rect l="l" t="t" r="r" b="b"/>
            <a:pathLst>
              <a:path w="696595" h="628014">
                <a:moveTo>
                  <a:pt x="348234" y="0"/>
                </a:moveTo>
                <a:lnTo>
                  <a:pt x="296784" y="3404"/>
                </a:lnTo>
                <a:lnTo>
                  <a:pt x="247676" y="13294"/>
                </a:lnTo>
                <a:lnTo>
                  <a:pt x="201447" y="29183"/>
                </a:lnTo>
                <a:lnTo>
                  <a:pt x="158637" y="50586"/>
                </a:lnTo>
                <a:lnTo>
                  <a:pt x="119785" y="77015"/>
                </a:lnTo>
                <a:lnTo>
                  <a:pt x="85431" y="107986"/>
                </a:lnTo>
                <a:lnTo>
                  <a:pt x="56114" y="143012"/>
                </a:lnTo>
                <a:lnTo>
                  <a:pt x="32373" y="181606"/>
                </a:lnTo>
                <a:lnTo>
                  <a:pt x="14747" y="223284"/>
                </a:lnTo>
                <a:lnTo>
                  <a:pt x="3776" y="267558"/>
                </a:lnTo>
                <a:lnTo>
                  <a:pt x="0" y="313944"/>
                </a:lnTo>
                <a:lnTo>
                  <a:pt x="3776" y="360329"/>
                </a:lnTo>
                <a:lnTo>
                  <a:pt x="14747" y="404603"/>
                </a:lnTo>
                <a:lnTo>
                  <a:pt x="32373" y="446281"/>
                </a:lnTo>
                <a:lnTo>
                  <a:pt x="56114" y="484875"/>
                </a:lnTo>
                <a:lnTo>
                  <a:pt x="85431" y="519901"/>
                </a:lnTo>
                <a:lnTo>
                  <a:pt x="119785" y="550872"/>
                </a:lnTo>
                <a:lnTo>
                  <a:pt x="158637" y="577301"/>
                </a:lnTo>
                <a:lnTo>
                  <a:pt x="201447" y="598704"/>
                </a:lnTo>
                <a:lnTo>
                  <a:pt x="247676" y="614593"/>
                </a:lnTo>
                <a:lnTo>
                  <a:pt x="296784" y="624483"/>
                </a:lnTo>
                <a:lnTo>
                  <a:pt x="348234" y="627888"/>
                </a:lnTo>
                <a:lnTo>
                  <a:pt x="399683" y="624483"/>
                </a:lnTo>
                <a:lnTo>
                  <a:pt x="448791" y="614593"/>
                </a:lnTo>
                <a:lnTo>
                  <a:pt x="495020" y="598704"/>
                </a:lnTo>
                <a:lnTo>
                  <a:pt x="537830" y="577301"/>
                </a:lnTo>
                <a:lnTo>
                  <a:pt x="576682" y="550872"/>
                </a:lnTo>
                <a:lnTo>
                  <a:pt x="611036" y="519901"/>
                </a:lnTo>
                <a:lnTo>
                  <a:pt x="640353" y="484875"/>
                </a:lnTo>
                <a:lnTo>
                  <a:pt x="664094" y="446281"/>
                </a:lnTo>
                <a:lnTo>
                  <a:pt x="681720" y="404603"/>
                </a:lnTo>
                <a:lnTo>
                  <a:pt x="692691" y="360329"/>
                </a:lnTo>
                <a:lnTo>
                  <a:pt x="696468" y="313944"/>
                </a:lnTo>
                <a:lnTo>
                  <a:pt x="692691" y="267558"/>
                </a:lnTo>
                <a:lnTo>
                  <a:pt x="681720" y="223284"/>
                </a:lnTo>
                <a:lnTo>
                  <a:pt x="664094" y="181606"/>
                </a:lnTo>
                <a:lnTo>
                  <a:pt x="640353" y="143012"/>
                </a:lnTo>
                <a:lnTo>
                  <a:pt x="611036" y="107986"/>
                </a:lnTo>
                <a:lnTo>
                  <a:pt x="576682" y="77015"/>
                </a:lnTo>
                <a:lnTo>
                  <a:pt x="537830" y="50586"/>
                </a:lnTo>
                <a:lnTo>
                  <a:pt x="495020" y="29183"/>
                </a:lnTo>
                <a:lnTo>
                  <a:pt x="448791" y="13294"/>
                </a:lnTo>
                <a:lnTo>
                  <a:pt x="399683" y="3404"/>
                </a:lnTo>
                <a:lnTo>
                  <a:pt x="348234" y="0"/>
                </a:lnTo>
                <a:close/>
              </a:path>
            </a:pathLst>
          </a:custGeom>
          <a:solidFill>
            <a:srgbClr val="5B9BD4"/>
          </a:solidFill>
        </p:spPr>
        <p:txBody>
          <a:bodyPr wrap="square" lIns="0" tIns="0" rIns="0" bIns="0" rtlCol="0"/>
          <a:lstStyle/>
          <a:p>
            <a:endParaRPr>
              <a:solidFill>
                <a:prstClr val="black"/>
              </a:solidFill>
            </a:endParaRPr>
          </a:p>
        </p:txBody>
      </p:sp>
      <p:sp>
        <p:nvSpPr>
          <p:cNvPr id="11" name="object 11"/>
          <p:cNvSpPr/>
          <p:nvPr/>
        </p:nvSpPr>
        <p:spPr>
          <a:xfrm>
            <a:off x="4597908" y="3622547"/>
            <a:ext cx="696595" cy="628015"/>
          </a:xfrm>
          <a:custGeom>
            <a:avLst/>
            <a:gdLst/>
            <a:ahLst/>
            <a:cxnLst/>
            <a:rect l="l" t="t" r="r" b="b"/>
            <a:pathLst>
              <a:path w="696595" h="628014">
                <a:moveTo>
                  <a:pt x="0" y="313944"/>
                </a:moveTo>
                <a:lnTo>
                  <a:pt x="3776" y="267558"/>
                </a:lnTo>
                <a:lnTo>
                  <a:pt x="14747" y="223284"/>
                </a:lnTo>
                <a:lnTo>
                  <a:pt x="32373" y="181606"/>
                </a:lnTo>
                <a:lnTo>
                  <a:pt x="56114" y="143012"/>
                </a:lnTo>
                <a:lnTo>
                  <a:pt x="85431" y="107986"/>
                </a:lnTo>
                <a:lnTo>
                  <a:pt x="119785" y="77015"/>
                </a:lnTo>
                <a:lnTo>
                  <a:pt x="158637" y="50586"/>
                </a:lnTo>
                <a:lnTo>
                  <a:pt x="201447" y="29183"/>
                </a:lnTo>
                <a:lnTo>
                  <a:pt x="247676" y="13294"/>
                </a:lnTo>
                <a:lnTo>
                  <a:pt x="296784" y="3404"/>
                </a:lnTo>
                <a:lnTo>
                  <a:pt x="348234" y="0"/>
                </a:lnTo>
                <a:lnTo>
                  <a:pt x="399683" y="3404"/>
                </a:lnTo>
                <a:lnTo>
                  <a:pt x="448791" y="13294"/>
                </a:lnTo>
                <a:lnTo>
                  <a:pt x="495020" y="29183"/>
                </a:lnTo>
                <a:lnTo>
                  <a:pt x="537830" y="50586"/>
                </a:lnTo>
                <a:lnTo>
                  <a:pt x="576682" y="77015"/>
                </a:lnTo>
                <a:lnTo>
                  <a:pt x="611036" y="107986"/>
                </a:lnTo>
                <a:lnTo>
                  <a:pt x="640353" y="143012"/>
                </a:lnTo>
                <a:lnTo>
                  <a:pt x="664094" y="181606"/>
                </a:lnTo>
                <a:lnTo>
                  <a:pt x="681720" y="223284"/>
                </a:lnTo>
                <a:lnTo>
                  <a:pt x="692691" y="267558"/>
                </a:lnTo>
                <a:lnTo>
                  <a:pt x="696468" y="313944"/>
                </a:lnTo>
                <a:lnTo>
                  <a:pt x="692691" y="360329"/>
                </a:lnTo>
                <a:lnTo>
                  <a:pt x="681720" y="404603"/>
                </a:lnTo>
                <a:lnTo>
                  <a:pt x="664094" y="446281"/>
                </a:lnTo>
                <a:lnTo>
                  <a:pt x="640353" y="484875"/>
                </a:lnTo>
                <a:lnTo>
                  <a:pt x="611036" y="519901"/>
                </a:lnTo>
                <a:lnTo>
                  <a:pt x="576682" y="550872"/>
                </a:lnTo>
                <a:lnTo>
                  <a:pt x="537830" y="577301"/>
                </a:lnTo>
                <a:lnTo>
                  <a:pt x="495020" y="598704"/>
                </a:lnTo>
                <a:lnTo>
                  <a:pt x="448791" y="614593"/>
                </a:lnTo>
                <a:lnTo>
                  <a:pt x="399683" y="624483"/>
                </a:lnTo>
                <a:lnTo>
                  <a:pt x="348234" y="627888"/>
                </a:lnTo>
                <a:lnTo>
                  <a:pt x="296784" y="624483"/>
                </a:lnTo>
                <a:lnTo>
                  <a:pt x="247676" y="614593"/>
                </a:lnTo>
                <a:lnTo>
                  <a:pt x="201447" y="598704"/>
                </a:lnTo>
                <a:lnTo>
                  <a:pt x="158637" y="577301"/>
                </a:lnTo>
                <a:lnTo>
                  <a:pt x="119785" y="550872"/>
                </a:lnTo>
                <a:lnTo>
                  <a:pt x="85431" y="519901"/>
                </a:lnTo>
                <a:lnTo>
                  <a:pt x="56114" y="484875"/>
                </a:lnTo>
                <a:lnTo>
                  <a:pt x="32373" y="446281"/>
                </a:lnTo>
                <a:lnTo>
                  <a:pt x="14747" y="404603"/>
                </a:lnTo>
                <a:lnTo>
                  <a:pt x="3776" y="360329"/>
                </a:lnTo>
                <a:lnTo>
                  <a:pt x="0" y="313944"/>
                </a:lnTo>
                <a:close/>
              </a:path>
            </a:pathLst>
          </a:custGeom>
          <a:ln w="12192">
            <a:solidFill>
              <a:srgbClr val="41709C"/>
            </a:solidFill>
          </a:ln>
        </p:spPr>
        <p:txBody>
          <a:bodyPr wrap="square" lIns="0" tIns="0" rIns="0" bIns="0" rtlCol="0"/>
          <a:lstStyle/>
          <a:p>
            <a:endParaRPr>
              <a:solidFill>
                <a:prstClr val="black"/>
              </a:solidFill>
            </a:endParaRPr>
          </a:p>
        </p:txBody>
      </p:sp>
      <p:sp>
        <p:nvSpPr>
          <p:cNvPr id="12" name="object 12"/>
          <p:cNvSpPr txBox="1"/>
          <p:nvPr/>
        </p:nvSpPr>
        <p:spPr>
          <a:xfrm>
            <a:off x="4818379" y="3785616"/>
            <a:ext cx="256540" cy="298450"/>
          </a:xfrm>
          <a:prstGeom prst="rect">
            <a:avLst/>
          </a:prstGeom>
        </p:spPr>
        <p:txBody>
          <a:bodyPr vert="horz" wrap="square" lIns="0" tIns="0" rIns="0" bIns="0" rtlCol="0">
            <a:spAutoFit/>
          </a:bodyPr>
          <a:lstStyle/>
          <a:p>
            <a:pPr marL="12700"/>
            <a:r>
              <a:rPr dirty="0">
                <a:solidFill>
                  <a:srgbClr val="FFFFFF"/>
                </a:solidFill>
                <a:cs typeface="Calibri" panose="020F0502020204030204"/>
              </a:rPr>
              <a:t>=0</a:t>
            </a:r>
            <a:endParaRPr>
              <a:solidFill>
                <a:prstClr val="black"/>
              </a:solidFill>
              <a:cs typeface="Calibri" panose="020F0502020204030204"/>
            </a:endParaRPr>
          </a:p>
        </p:txBody>
      </p:sp>
      <p:sp>
        <p:nvSpPr>
          <p:cNvPr id="13" name="object 13"/>
          <p:cNvSpPr/>
          <p:nvPr/>
        </p:nvSpPr>
        <p:spPr>
          <a:xfrm>
            <a:off x="5596128" y="3355847"/>
            <a:ext cx="399415" cy="1161415"/>
          </a:xfrm>
          <a:custGeom>
            <a:avLst/>
            <a:gdLst/>
            <a:ahLst/>
            <a:cxnLst/>
            <a:rect l="l" t="t" r="r" b="b"/>
            <a:pathLst>
              <a:path w="399414" h="1161414">
                <a:moveTo>
                  <a:pt x="0" y="0"/>
                </a:moveTo>
                <a:lnTo>
                  <a:pt x="77700" y="2609"/>
                </a:lnTo>
                <a:lnTo>
                  <a:pt x="141160" y="9731"/>
                </a:lnTo>
                <a:lnTo>
                  <a:pt x="183951" y="20306"/>
                </a:lnTo>
                <a:lnTo>
                  <a:pt x="199644" y="33274"/>
                </a:lnTo>
                <a:lnTo>
                  <a:pt x="199644" y="547370"/>
                </a:lnTo>
                <a:lnTo>
                  <a:pt x="215336" y="560337"/>
                </a:lnTo>
                <a:lnTo>
                  <a:pt x="258127" y="570912"/>
                </a:lnTo>
                <a:lnTo>
                  <a:pt x="321587" y="578034"/>
                </a:lnTo>
                <a:lnTo>
                  <a:pt x="399288" y="580644"/>
                </a:lnTo>
                <a:lnTo>
                  <a:pt x="321587" y="583253"/>
                </a:lnTo>
                <a:lnTo>
                  <a:pt x="258127" y="590375"/>
                </a:lnTo>
                <a:lnTo>
                  <a:pt x="215336" y="600950"/>
                </a:lnTo>
                <a:lnTo>
                  <a:pt x="199644" y="613918"/>
                </a:lnTo>
                <a:lnTo>
                  <a:pt x="199644" y="1128014"/>
                </a:lnTo>
                <a:lnTo>
                  <a:pt x="183951" y="1140981"/>
                </a:lnTo>
                <a:lnTo>
                  <a:pt x="141160" y="1151556"/>
                </a:lnTo>
                <a:lnTo>
                  <a:pt x="77700" y="1158678"/>
                </a:lnTo>
                <a:lnTo>
                  <a:pt x="0" y="1161288"/>
                </a:lnTo>
              </a:path>
            </a:pathLst>
          </a:custGeom>
          <a:ln w="6096">
            <a:solidFill>
              <a:srgbClr val="5B9BD4"/>
            </a:solidFill>
          </a:ln>
        </p:spPr>
        <p:txBody>
          <a:bodyPr wrap="square" lIns="0" tIns="0" rIns="0" bIns="0" rtlCol="0"/>
          <a:lstStyle/>
          <a:p>
            <a:endParaRPr>
              <a:solidFill>
                <a:prstClr val="black"/>
              </a:solidFill>
            </a:endParaRPr>
          </a:p>
        </p:txBody>
      </p:sp>
      <p:sp>
        <p:nvSpPr>
          <p:cNvPr id="14" name="object 14"/>
          <p:cNvSpPr/>
          <p:nvPr/>
        </p:nvSpPr>
        <p:spPr>
          <a:xfrm>
            <a:off x="6131052" y="3613403"/>
            <a:ext cx="1647825" cy="628015"/>
          </a:xfrm>
          <a:custGeom>
            <a:avLst/>
            <a:gdLst/>
            <a:ahLst/>
            <a:cxnLst/>
            <a:rect l="l" t="t" r="r" b="b"/>
            <a:pathLst>
              <a:path w="1647825" h="628014">
                <a:moveTo>
                  <a:pt x="823722" y="0"/>
                </a:moveTo>
                <a:lnTo>
                  <a:pt x="756166" y="1040"/>
                </a:lnTo>
                <a:lnTo>
                  <a:pt x="690113" y="4109"/>
                </a:lnTo>
                <a:lnTo>
                  <a:pt x="625776" y="9125"/>
                </a:lnTo>
                <a:lnTo>
                  <a:pt x="563367" y="16008"/>
                </a:lnTo>
                <a:lnTo>
                  <a:pt x="503098" y="24675"/>
                </a:lnTo>
                <a:lnTo>
                  <a:pt x="445180" y="35047"/>
                </a:lnTo>
                <a:lnTo>
                  <a:pt x="389827" y="47043"/>
                </a:lnTo>
                <a:lnTo>
                  <a:pt x="337249" y="60582"/>
                </a:lnTo>
                <a:lnTo>
                  <a:pt x="287658" y="75582"/>
                </a:lnTo>
                <a:lnTo>
                  <a:pt x="241268" y="91963"/>
                </a:lnTo>
                <a:lnTo>
                  <a:pt x="198289" y="109645"/>
                </a:lnTo>
                <a:lnTo>
                  <a:pt x="158934" y="128546"/>
                </a:lnTo>
                <a:lnTo>
                  <a:pt x="123416" y="148585"/>
                </a:lnTo>
                <a:lnTo>
                  <a:pt x="64734" y="191756"/>
                </a:lnTo>
                <a:lnTo>
                  <a:pt x="23940" y="238509"/>
                </a:lnTo>
                <a:lnTo>
                  <a:pt x="2730" y="288199"/>
                </a:lnTo>
                <a:lnTo>
                  <a:pt x="0" y="313944"/>
                </a:lnTo>
                <a:lnTo>
                  <a:pt x="2730" y="339688"/>
                </a:lnTo>
                <a:lnTo>
                  <a:pt x="23940" y="389378"/>
                </a:lnTo>
                <a:lnTo>
                  <a:pt x="64734" y="436131"/>
                </a:lnTo>
                <a:lnTo>
                  <a:pt x="123416" y="479302"/>
                </a:lnTo>
                <a:lnTo>
                  <a:pt x="158934" y="499341"/>
                </a:lnTo>
                <a:lnTo>
                  <a:pt x="198289" y="518242"/>
                </a:lnTo>
                <a:lnTo>
                  <a:pt x="241268" y="535924"/>
                </a:lnTo>
                <a:lnTo>
                  <a:pt x="287658" y="552305"/>
                </a:lnTo>
                <a:lnTo>
                  <a:pt x="337249" y="567305"/>
                </a:lnTo>
                <a:lnTo>
                  <a:pt x="389827" y="580844"/>
                </a:lnTo>
                <a:lnTo>
                  <a:pt x="445180" y="592840"/>
                </a:lnTo>
                <a:lnTo>
                  <a:pt x="503098" y="603212"/>
                </a:lnTo>
                <a:lnTo>
                  <a:pt x="563367" y="611879"/>
                </a:lnTo>
                <a:lnTo>
                  <a:pt x="625776" y="618762"/>
                </a:lnTo>
                <a:lnTo>
                  <a:pt x="690113" y="623778"/>
                </a:lnTo>
                <a:lnTo>
                  <a:pt x="756166" y="626847"/>
                </a:lnTo>
                <a:lnTo>
                  <a:pt x="823722" y="627888"/>
                </a:lnTo>
                <a:lnTo>
                  <a:pt x="891277" y="626847"/>
                </a:lnTo>
                <a:lnTo>
                  <a:pt x="957330" y="623778"/>
                </a:lnTo>
                <a:lnTo>
                  <a:pt x="1021667" y="618762"/>
                </a:lnTo>
                <a:lnTo>
                  <a:pt x="1084076" y="611879"/>
                </a:lnTo>
                <a:lnTo>
                  <a:pt x="1144345" y="603212"/>
                </a:lnTo>
                <a:lnTo>
                  <a:pt x="1202263" y="592840"/>
                </a:lnTo>
                <a:lnTo>
                  <a:pt x="1257616" y="580844"/>
                </a:lnTo>
                <a:lnTo>
                  <a:pt x="1310194" y="567305"/>
                </a:lnTo>
                <a:lnTo>
                  <a:pt x="1359785" y="552305"/>
                </a:lnTo>
                <a:lnTo>
                  <a:pt x="1406175" y="535924"/>
                </a:lnTo>
                <a:lnTo>
                  <a:pt x="1449154" y="518242"/>
                </a:lnTo>
                <a:lnTo>
                  <a:pt x="1488509" y="499341"/>
                </a:lnTo>
                <a:lnTo>
                  <a:pt x="1524027" y="479302"/>
                </a:lnTo>
                <a:lnTo>
                  <a:pt x="1582709" y="436131"/>
                </a:lnTo>
                <a:lnTo>
                  <a:pt x="1623503" y="389378"/>
                </a:lnTo>
                <a:lnTo>
                  <a:pt x="1644713" y="339688"/>
                </a:lnTo>
                <a:lnTo>
                  <a:pt x="1647444" y="313944"/>
                </a:lnTo>
                <a:lnTo>
                  <a:pt x="1644713" y="288199"/>
                </a:lnTo>
                <a:lnTo>
                  <a:pt x="1623503" y="238509"/>
                </a:lnTo>
                <a:lnTo>
                  <a:pt x="1582709" y="191756"/>
                </a:lnTo>
                <a:lnTo>
                  <a:pt x="1524027" y="148585"/>
                </a:lnTo>
                <a:lnTo>
                  <a:pt x="1488509" y="128546"/>
                </a:lnTo>
                <a:lnTo>
                  <a:pt x="1449154" y="109645"/>
                </a:lnTo>
                <a:lnTo>
                  <a:pt x="1406175" y="91963"/>
                </a:lnTo>
                <a:lnTo>
                  <a:pt x="1359785" y="75582"/>
                </a:lnTo>
                <a:lnTo>
                  <a:pt x="1310194" y="60582"/>
                </a:lnTo>
                <a:lnTo>
                  <a:pt x="1257616" y="47043"/>
                </a:lnTo>
                <a:lnTo>
                  <a:pt x="1202263" y="35047"/>
                </a:lnTo>
                <a:lnTo>
                  <a:pt x="1144345" y="24675"/>
                </a:lnTo>
                <a:lnTo>
                  <a:pt x="1084076" y="16008"/>
                </a:lnTo>
                <a:lnTo>
                  <a:pt x="1021667" y="9125"/>
                </a:lnTo>
                <a:lnTo>
                  <a:pt x="957330" y="4109"/>
                </a:lnTo>
                <a:lnTo>
                  <a:pt x="891277" y="1040"/>
                </a:lnTo>
                <a:lnTo>
                  <a:pt x="823722" y="0"/>
                </a:lnTo>
                <a:close/>
              </a:path>
            </a:pathLst>
          </a:custGeom>
          <a:solidFill>
            <a:srgbClr val="5B9BD4"/>
          </a:solidFill>
        </p:spPr>
        <p:txBody>
          <a:bodyPr wrap="square" lIns="0" tIns="0" rIns="0" bIns="0" rtlCol="0"/>
          <a:lstStyle/>
          <a:p>
            <a:endParaRPr>
              <a:solidFill>
                <a:prstClr val="black"/>
              </a:solidFill>
            </a:endParaRPr>
          </a:p>
        </p:txBody>
      </p:sp>
      <p:sp>
        <p:nvSpPr>
          <p:cNvPr id="15" name="object 15"/>
          <p:cNvSpPr/>
          <p:nvPr/>
        </p:nvSpPr>
        <p:spPr>
          <a:xfrm>
            <a:off x="6131052" y="3613403"/>
            <a:ext cx="1647825" cy="628015"/>
          </a:xfrm>
          <a:custGeom>
            <a:avLst/>
            <a:gdLst/>
            <a:ahLst/>
            <a:cxnLst/>
            <a:rect l="l" t="t" r="r" b="b"/>
            <a:pathLst>
              <a:path w="1647825" h="628014">
                <a:moveTo>
                  <a:pt x="0" y="313944"/>
                </a:moveTo>
                <a:lnTo>
                  <a:pt x="10781" y="263028"/>
                </a:lnTo>
                <a:lnTo>
                  <a:pt x="41995" y="214725"/>
                </a:lnTo>
                <a:lnTo>
                  <a:pt x="91945" y="169682"/>
                </a:lnTo>
                <a:lnTo>
                  <a:pt x="158934" y="128546"/>
                </a:lnTo>
                <a:lnTo>
                  <a:pt x="198289" y="109645"/>
                </a:lnTo>
                <a:lnTo>
                  <a:pt x="241268" y="91963"/>
                </a:lnTo>
                <a:lnTo>
                  <a:pt x="287658" y="75582"/>
                </a:lnTo>
                <a:lnTo>
                  <a:pt x="337249" y="60582"/>
                </a:lnTo>
                <a:lnTo>
                  <a:pt x="389827" y="47043"/>
                </a:lnTo>
                <a:lnTo>
                  <a:pt x="445180" y="35047"/>
                </a:lnTo>
                <a:lnTo>
                  <a:pt x="503098" y="24675"/>
                </a:lnTo>
                <a:lnTo>
                  <a:pt x="563367" y="16008"/>
                </a:lnTo>
                <a:lnTo>
                  <a:pt x="625776" y="9125"/>
                </a:lnTo>
                <a:lnTo>
                  <a:pt x="690113" y="4109"/>
                </a:lnTo>
                <a:lnTo>
                  <a:pt x="756166" y="1040"/>
                </a:lnTo>
                <a:lnTo>
                  <a:pt x="823722" y="0"/>
                </a:lnTo>
                <a:lnTo>
                  <a:pt x="891277" y="1040"/>
                </a:lnTo>
                <a:lnTo>
                  <a:pt x="957330" y="4109"/>
                </a:lnTo>
                <a:lnTo>
                  <a:pt x="1021667" y="9125"/>
                </a:lnTo>
                <a:lnTo>
                  <a:pt x="1084076" y="16008"/>
                </a:lnTo>
                <a:lnTo>
                  <a:pt x="1144345" y="24675"/>
                </a:lnTo>
                <a:lnTo>
                  <a:pt x="1202263" y="35047"/>
                </a:lnTo>
                <a:lnTo>
                  <a:pt x="1257616" y="47043"/>
                </a:lnTo>
                <a:lnTo>
                  <a:pt x="1310194" y="60582"/>
                </a:lnTo>
                <a:lnTo>
                  <a:pt x="1359785" y="75582"/>
                </a:lnTo>
                <a:lnTo>
                  <a:pt x="1406175" y="91963"/>
                </a:lnTo>
                <a:lnTo>
                  <a:pt x="1449154" y="109645"/>
                </a:lnTo>
                <a:lnTo>
                  <a:pt x="1488509" y="128546"/>
                </a:lnTo>
                <a:lnTo>
                  <a:pt x="1524027" y="148585"/>
                </a:lnTo>
                <a:lnTo>
                  <a:pt x="1582709" y="191756"/>
                </a:lnTo>
                <a:lnTo>
                  <a:pt x="1623503" y="238509"/>
                </a:lnTo>
                <a:lnTo>
                  <a:pt x="1644713" y="288199"/>
                </a:lnTo>
                <a:lnTo>
                  <a:pt x="1647444" y="313944"/>
                </a:lnTo>
                <a:lnTo>
                  <a:pt x="1644713" y="339688"/>
                </a:lnTo>
                <a:lnTo>
                  <a:pt x="1623503" y="389378"/>
                </a:lnTo>
                <a:lnTo>
                  <a:pt x="1582709" y="436131"/>
                </a:lnTo>
                <a:lnTo>
                  <a:pt x="1524027" y="479302"/>
                </a:lnTo>
                <a:lnTo>
                  <a:pt x="1488509" y="499341"/>
                </a:lnTo>
                <a:lnTo>
                  <a:pt x="1449154" y="518242"/>
                </a:lnTo>
                <a:lnTo>
                  <a:pt x="1406175" y="535924"/>
                </a:lnTo>
                <a:lnTo>
                  <a:pt x="1359785" y="552305"/>
                </a:lnTo>
                <a:lnTo>
                  <a:pt x="1310194" y="567305"/>
                </a:lnTo>
                <a:lnTo>
                  <a:pt x="1257616" y="580844"/>
                </a:lnTo>
                <a:lnTo>
                  <a:pt x="1202263" y="592840"/>
                </a:lnTo>
                <a:lnTo>
                  <a:pt x="1144345" y="603212"/>
                </a:lnTo>
                <a:lnTo>
                  <a:pt x="1084076" y="611879"/>
                </a:lnTo>
                <a:lnTo>
                  <a:pt x="1021667" y="618762"/>
                </a:lnTo>
                <a:lnTo>
                  <a:pt x="957330" y="623778"/>
                </a:lnTo>
                <a:lnTo>
                  <a:pt x="891277" y="626847"/>
                </a:lnTo>
                <a:lnTo>
                  <a:pt x="823722" y="627888"/>
                </a:lnTo>
                <a:lnTo>
                  <a:pt x="756166" y="626847"/>
                </a:lnTo>
                <a:lnTo>
                  <a:pt x="690113" y="623778"/>
                </a:lnTo>
                <a:lnTo>
                  <a:pt x="625776" y="618762"/>
                </a:lnTo>
                <a:lnTo>
                  <a:pt x="563367" y="611879"/>
                </a:lnTo>
                <a:lnTo>
                  <a:pt x="503098" y="603212"/>
                </a:lnTo>
                <a:lnTo>
                  <a:pt x="445180" y="592840"/>
                </a:lnTo>
                <a:lnTo>
                  <a:pt x="389827" y="580844"/>
                </a:lnTo>
                <a:lnTo>
                  <a:pt x="337249" y="567305"/>
                </a:lnTo>
                <a:lnTo>
                  <a:pt x="287658" y="552305"/>
                </a:lnTo>
                <a:lnTo>
                  <a:pt x="241268" y="535924"/>
                </a:lnTo>
                <a:lnTo>
                  <a:pt x="198289" y="518242"/>
                </a:lnTo>
                <a:lnTo>
                  <a:pt x="158934" y="499341"/>
                </a:lnTo>
                <a:lnTo>
                  <a:pt x="123416" y="479302"/>
                </a:lnTo>
                <a:lnTo>
                  <a:pt x="64734" y="436131"/>
                </a:lnTo>
                <a:lnTo>
                  <a:pt x="23940" y="389378"/>
                </a:lnTo>
                <a:lnTo>
                  <a:pt x="2730" y="339688"/>
                </a:lnTo>
                <a:lnTo>
                  <a:pt x="0" y="313944"/>
                </a:lnTo>
                <a:close/>
              </a:path>
            </a:pathLst>
          </a:custGeom>
          <a:ln w="12191">
            <a:solidFill>
              <a:srgbClr val="41709C"/>
            </a:solidFill>
          </a:ln>
        </p:spPr>
        <p:txBody>
          <a:bodyPr wrap="square" lIns="0" tIns="0" rIns="0" bIns="0" rtlCol="0"/>
          <a:lstStyle/>
          <a:p>
            <a:endParaRPr>
              <a:solidFill>
                <a:prstClr val="black"/>
              </a:solidFill>
            </a:endParaRPr>
          </a:p>
        </p:txBody>
      </p:sp>
      <p:sp>
        <p:nvSpPr>
          <p:cNvPr id="16" name="object 16"/>
          <p:cNvSpPr txBox="1"/>
          <p:nvPr/>
        </p:nvSpPr>
        <p:spPr>
          <a:xfrm>
            <a:off x="6484111" y="3777360"/>
            <a:ext cx="94234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返回</a:t>
            </a:r>
            <a:r>
              <a:rPr spc="-5" dirty="0">
                <a:solidFill>
                  <a:srgbClr val="FFFFFF"/>
                </a:solidFill>
                <a:latin typeface="微软雅黑" panose="020B0503020204020204" charset="-122"/>
                <a:cs typeface="微软雅黑" panose="020B0503020204020204" charset="-122"/>
              </a:rPr>
              <a:t>值</a:t>
            </a:r>
            <a:r>
              <a:rPr dirty="0">
                <a:solidFill>
                  <a:srgbClr val="FFFFFF"/>
                </a:solidFill>
                <a:cs typeface="Calibri" panose="020F0502020204030204"/>
              </a:rPr>
              <a:t>=0</a:t>
            </a:r>
            <a:endParaRPr>
              <a:solidFill>
                <a:prstClr val="black"/>
              </a:solidFill>
              <a:cs typeface="Calibri" panose="020F0502020204030204"/>
            </a:endParaRPr>
          </a:p>
        </p:txBody>
      </p:sp>
      <p:sp>
        <p:nvSpPr>
          <p:cNvPr id="18" name="object 1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7" name="object 17"/>
          <p:cNvSpPr txBox="1"/>
          <p:nvPr/>
        </p:nvSpPr>
        <p:spPr>
          <a:xfrm>
            <a:off x="7650226" y="4407407"/>
            <a:ext cx="2314575" cy="71310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汇总统计设备工作状态</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返回值</a:t>
            </a:r>
            <a:r>
              <a:rPr spc="-5" dirty="0">
                <a:solidFill>
                  <a:prstClr val="black"/>
                </a:solidFill>
                <a:latin typeface="微软雅黑" panose="020B0503020204020204" charset="-122"/>
                <a:cs typeface="微软雅黑" panose="020B0503020204020204" charset="-122"/>
              </a:rPr>
              <a:t>为</a:t>
            </a:r>
            <a:r>
              <a:rPr spc="-5" dirty="0">
                <a:solidFill>
                  <a:prstClr val="black"/>
                </a:solidFill>
                <a:cs typeface="Calibri" panose="020F0502020204030204"/>
              </a:rPr>
              <a:t>0</a:t>
            </a:r>
            <a:r>
              <a:rPr spc="-5" dirty="0">
                <a:solidFill>
                  <a:prstClr val="black"/>
                </a:solidFill>
                <a:latin typeface="微软雅黑" panose="020B0503020204020204" charset="-122"/>
                <a:cs typeface="微软雅黑" panose="020B0503020204020204" charset="-122"/>
              </a:rPr>
              <a:t>的持续时长</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1240942" y="2237485"/>
            <a:ext cx="960247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设备作业率</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设备作业时长</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设备开机时长，</a:t>
            </a:r>
            <a:r>
              <a:rPr b="1" u="heavy" dirty="0">
                <a:solidFill>
                  <a:prstClr val="black"/>
                </a:solidFill>
                <a:latin typeface="微软雅黑" panose="020B0503020204020204" charset="-122"/>
                <a:cs typeface="微软雅黑" panose="020B0503020204020204" charset="-122"/>
              </a:rPr>
              <a:t>这个派生属性同样是基于另外的派生属性计算得</a:t>
            </a:r>
            <a:r>
              <a:rPr b="1" u="heavy" spc="5" dirty="0">
                <a:solidFill>
                  <a:prstClr val="black"/>
                </a:solidFill>
                <a:latin typeface="微软雅黑" panose="020B0503020204020204" charset="-122"/>
                <a:cs typeface="微软雅黑" panose="020B0503020204020204" charset="-122"/>
              </a:rPr>
              <a:t>到</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3775075" y="1017270"/>
            <a:ext cx="4413885" cy="525780"/>
          </a:xfrm>
          <a:prstGeom prst="rect">
            <a:avLst/>
          </a:prstGeom>
        </p:spPr>
        <p:txBody>
          <a:bodyPr vert="horz" wrap="square" lIns="0" tIns="0" rIns="0" bIns="0" rtlCol="0">
            <a:spAutoFit/>
          </a:bodyPr>
          <a:lstStyle/>
          <a:p>
            <a:pPr marL="12700">
              <a:lnSpc>
                <a:spcPct val="100000"/>
              </a:lnSpc>
            </a:pPr>
            <a:r>
              <a:rPr sz="3200" spc="5" dirty="0"/>
              <a:t>常见的派生属</a:t>
            </a:r>
            <a:r>
              <a:rPr sz="3200" spc="-5" dirty="0"/>
              <a:t>性</a:t>
            </a:r>
            <a:r>
              <a:rPr sz="2000" dirty="0">
                <a:solidFill>
                  <a:srgbClr val="000000"/>
                </a:solidFill>
              </a:rPr>
              <a:t>-（4）</a:t>
            </a:r>
            <a:r>
              <a:rPr sz="2000" spc="5" dirty="0">
                <a:solidFill>
                  <a:srgbClr val="000000"/>
                </a:solidFill>
              </a:rPr>
              <a:t>作</a:t>
            </a:r>
            <a:r>
              <a:rPr sz="2000" spc="-15" dirty="0">
                <a:solidFill>
                  <a:srgbClr val="000000"/>
                </a:solidFill>
              </a:rPr>
              <a:t>业</a:t>
            </a:r>
            <a:r>
              <a:rPr sz="2000" spc="5" dirty="0">
                <a:solidFill>
                  <a:srgbClr val="000000"/>
                </a:solidFill>
              </a:rPr>
              <a:t>率</a:t>
            </a:r>
            <a:endParaRPr sz="2000"/>
          </a:p>
        </p:txBody>
      </p:sp>
      <p:sp>
        <p:nvSpPr>
          <p:cNvPr id="7" name="object 7"/>
          <p:cNvSpPr txBox="1"/>
          <p:nvPr/>
        </p:nvSpPr>
        <p:spPr>
          <a:xfrm>
            <a:off x="3340608" y="3681984"/>
            <a:ext cx="1580515" cy="780415"/>
          </a:xfrm>
          <a:prstGeom prst="rect">
            <a:avLst/>
          </a:prstGeom>
          <a:solidFill>
            <a:srgbClr val="E1EFD9"/>
          </a:solidFill>
        </p:spPr>
        <p:txBody>
          <a:bodyPr vert="horz" wrap="square" lIns="0" tIns="224154" rIns="0" bIns="0" rtlCol="0">
            <a:spAutoFit/>
          </a:bodyPr>
          <a:lstStyle/>
          <a:p>
            <a:pPr marL="154305">
              <a:spcBef>
                <a:spcPts val="1765"/>
              </a:spcBef>
            </a:pPr>
            <a:r>
              <a:rPr sz="2000" b="1" dirty="0">
                <a:solidFill>
                  <a:prstClr val="black"/>
                </a:solidFill>
                <a:latin typeface="微软雅黑" panose="020B0503020204020204" charset="-122"/>
                <a:cs typeface="微软雅黑" panose="020B0503020204020204" charset="-122"/>
              </a:rPr>
              <a:t>设备作业率</a:t>
            </a:r>
            <a:endParaRPr sz="20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3142233" y="4623816"/>
            <a:ext cx="2197735" cy="71310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设备作业率</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设备作业</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时</a:t>
            </a:r>
            <a:r>
              <a:rPr dirty="0">
                <a:solidFill>
                  <a:prstClr val="black"/>
                </a:solidFill>
                <a:latin typeface="微软雅黑" panose="020B0503020204020204" charset="-122"/>
                <a:cs typeface="微软雅黑" panose="020B0503020204020204" charset="-122"/>
              </a:rPr>
              <a:t>长</a:t>
            </a:r>
            <a:r>
              <a:rPr spc="-5" dirty="0">
                <a:solidFill>
                  <a:prstClr val="black"/>
                </a:solidFill>
                <a:cs typeface="Calibri" panose="020F0502020204030204"/>
              </a:rPr>
              <a:t>/</a:t>
            </a:r>
            <a:r>
              <a:rPr spc="-5" dirty="0">
                <a:solidFill>
                  <a:prstClr val="black"/>
                </a:solidFill>
                <a:latin typeface="微软雅黑" panose="020B0503020204020204" charset="-122"/>
                <a:cs typeface="微软雅黑" panose="020B0503020204020204" charset="-122"/>
              </a:rPr>
              <a:t>设备开机时长</a:t>
            </a:r>
            <a:endParaRPr>
              <a:solidFill>
                <a:prstClr val="black"/>
              </a:solidFill>
              <a:latin typeface="微软雅黑" panose="020B0503020204020204" charset="-122"/>
              <a:cs typeface="微软雅黑" panose="020B0503020204020204" charset="-122"/>
            </a:endParaRPr>
          </a:p>
        </p:txBody>
      </p:sp>
      <p:sp>
        <p:nvSpPr>
          <p:cNvPr id="9" name="object 9"/>
          <p:cNvSpPr txBox="1"/>
          <p:nvPr/>
        </p:nvSpPr>
        <p:spPr>
          <a:xfrm>
            <a:off x="5169534" y="3766692"/>
            <a:ext cx="253365" cy="584835"/>
          </a:xfrm>
          <a:prstGeom prst="rect">
            <a:avLst/>
          </a:prstGeom>
        </p:spPr>
        <p:txBody>
          <a:bodyPr vert="horz" wrap="square" lIns="0" tIns="0" rIns="0" bIns="0" rtlCol="0">
            <a:spAutoFit/>
          </a:bodyPr>
          <a:lstStyle/>
          <a:p>
            <a:pPr marL="12700"/>
            <a:r>
              <a:rPr sz="3600" b="1" dirty="0">
                <a:solidFill>
                  <a:prstClr val="black"/>
                </a:solidFill>
                <a:cs typeface="Calibri" panose="020F0502020204030204"/>
              </a:rPr>
              <a:t>=</a:t>
            </a:r>
            <a:endParaRPr sz="3600">
              <a:solidFill>
                <a:prstClr val="black"/>
              </a:solidFill>
              <a:cs typeface="Calibri" panose="020F0502020204030204"/>
            </a:endParaRPr>
          </a:p>
        </p:txBody>
      </p:sp>
      <p:sp>
        <p:nvSpPr>
          <p:cNvPr id="10" name="object 10"/>
          <p:cNvSpPr/>
          <p:nvPr/>
        </p:nvSpPr>
        <p:spPr>
          <a:xfrm>
            <a:off x="5587746" y="4072890"/>
            <a:ext cx="3312795" cy="0"/>
          </a:xfrm>
          <a:custGeom>
            <a:avLst/>
            <a:gdLst/>
            <a:ahLst/>
            <a:cxnLst/>
            <a:rect l="l" t="t" r="r" b="b"/>
            <a:pathLst>
              <a:path w="3312795">
                <a:moveTo>
                  <a:pt x="0" y="0"/>
                </a:moveTo>
                <a:lnTo>
                  <a:pt x="3312795" y="0"/>
                </a:lnTo>
              </a:path>
            </a:pathLst>
          </a:custGeom>
          <a:ln w="28956">
            <a:solidFill>
              <a:srgbClr val="5B9BD4"/>
            </a:solidFill>
          </a:ln>
        </p:spPr>
        <p:txBody>
          <a:bodyPr wrap="square" lIns="0" tIns="0" rIns="0" bIns="0" rtlCol="0"/>
          <a:lstStyle/>
          <a:p>
            <a:endParaRPr>
              <a:solidFill>
                <a:prstClr val="black"/>
              </a:solidFill>
            </a:endParaRPr>
          </a:p>
        </p:txBody>
      </p:sp>
      <p:sp>
        <p:nvSpPr>
          <p:cNvPr id="11" name="object 11"/>
          <p:cNvSpPr txBox="1"/>
          <p:nvPr/>
        </p:nvSpPr>
        <p:spPr>
          <a:xfrm>
            <a:off x="6391655" y="3160776"/>
            <a:ext cx="1908175" cy="780415"/>
          </a:xfrm>
          <a:prstGeom prst="rect">
            <a:avLst/>
          </a:prstGeom>
          <a:solidFill>
            <a:srgbClr val="E1EFD9"/>
          </a:solidFill>
        </p:spPr>
        <p:txBody>
          <a:bodyPr vert="horz" wrap="square" lIns="0" tIns="223520" rIns="0" bIns="0" rtlCol="0">
            <a:spAutoFit/>
          </a:bodyPr>
          <a:lstStyle/>
          <a:p>
            <a:pPr marL="190500">
              <a:spcBef>
                <a:spcPts val="1760"/>
              </a:spcBef>
            </a:pPr>
            <a:r>
              <a:rPr sz="2000" b="1" dirty="0">
                <a:solidFill>
                  <a:prstClr val="black"/>
                </a:solidFill>
                <a:latin typeface="微软雅黑" panose="020B0503020204020204" charset="-122"/>
                <a:cs typeface="微软雅黑" panose="020B0503020204020204" charset="-122"/>
              </a:rPr>
              <a:t>设备作业时长</a:t>
            </a:r>
            <a:endParaRPr sz="2000">
              <a:solidFill>
                <a:prstClr val="black"/>
              </a:solidFill>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2" name="object 12"/>
          <p:cNvSpPr txBox="1"/>
          <p:nvPr/>
        </p:nvSpPr>
        <p:spPr>
          <a:xfrm>
            <a:off x="6391655" y="4264152"/>
            <a:ext cx="1908175" cy="782320"/>
          </a:xfrm>
          <a:prstGeom prst="rect">
            <a:avLst/>
          </a:prstGeom>
          <a:solidFill>
            <a:srgbClr val="E1EFD9"/>
          </a:solidFill>
        </p:spPr>
        <p:txBody>
          <a:bodyPr vert="horz" wrap="square" lIns="0" tIns="224154" rIns="0" bIns="0" rtlCol="0">
            <a:spAutoFit/>
          </a:bodyPr>
          <a:lstStyle/>
          <a:p>
            <a:pPr marL="190500">
              <a:spcBef>
                <a:spcPts val="1765"/>
              </a:spcBef>
            </a:pPr>
            <a:r>
              <a:rPr sz="2000" b="1" dirty="0">
                <a:solidFill>
                  <a:prstClr val="black"/>
                </a:solidFill>
                <a:latin typeface="微软雅黑" panose="020B0503020204020204" charset="-122"/>
                <a:cs typeface="微软雅黑" panose="020B0503020204020204" charset="-122"/>
              </a:rPr>
              <a:t>设备开机时长</a:t>
            </a:r>
            <a:endParaRPr sz="20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1240942" y="2098801"/>
            <a:ext cx="9372600" cy="850265"/>
          </a:xfrm>
          <a:prstGeom prst="rect">
            <a:avLst/>
          </a:prstGeom>
        </p:spPr>
        <p:txBody>
          <a:bodyPr vert="horz" wrap="square" lIns="0" tIns="0" rIns="0" bIns="0" rtlCol="0">
            <a:spAutoFit/>
          </a:bodyPr>
          <a:lstStyle/>
          <a:p>
            <a:pPr marL="12700" marR="5080">
              <a:lnSpc>
                <a:spcPct val="150000"/>
              </a:lnSpc>
            </a:pPr>
            <a:r>
              <a:rPr dirty="0">
                <a:solidFill>
                  <a:prstClr val="black"/>
                </a:solidFill>
                <a:latin typeface="微软雅黑" panose="020B0503020204020204" charset="-122"/>
                <a:cs typeface="微软雅黑" panose="020B0503020204020204" charset="-122"/>
              </a:rPr>
              <a:t>设备利用率</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设备作业时长</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硬件设备累计的启动时长，这么与作业率稍作区别，以设备启动为 基准，囊括</a:t>
            </a:r>
            <a:r>
              <a:rPr b="1" u="heavy" dirty="0">
                <a:solidFill>
                  <a:prstClr val="black"/>
                </a:solidFill>
                <a:latin typeface="微软雅黑" panose="020B0503020204020204" charset="-122"/>
                <a:cs typeface="微软雅黑" panose="020B0503020204020204" charset="-122"/>
              </a:rPr>
              <a:t>作业、待机</a:t>
            </a:r>
            <a:r>
              <a:rPr dirty="0">
                <a:solidFill>
                  <a:prstClr val="black"/>
                </a:solidFill>
                <a:latin typeface="微软雅黑" panose="020B0503020204020204" charset="-122"/>
                <a:cs typeface="微软雅黑" panose="020B0503020204020204" charset="-122"/>
              </a:rPr>
              <a:t>等状态，计算设备整体的利用率。</a:t>
            </a:r>
            <a:endParaRPr>
              <a:solidFill>
                <a:prstClr val="black"/>
              </a:solidFill>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3775075" y="1017270"/>
            <a:ext cx="4413885" cy="525780"/>
          </a:xfrm>
          <a:prstGeom prst="rect">
            <a:avLst/>
          </a:prstGeom>
        </p:spPr>
        <p:txBody>
          <a:bodyPr vert="horz" wrap="square" lIns="0" tIns="0" rIns="0" bIns="0" rtlCol="0">
            <a:spAutoFit/>
          </a:bodyPr>
          <a:lstStyle/>
          <a:p>
            <a:pPr marL="12700">
              <a:lnSpc>
                <a:spcPct val="100000"/>
              </a:lnSpc>
            </a:pPr>
            <a:r>
              <a:rPr sz="3200" spc="5" dirty="0"/>
              <a:t>常见的派生属</a:t>
            </a:r>
            <a:r>
              <a:rPr sz="3200" spc="-5" dirty="0"/>
              <a:t>性</a:t>
            </a:r>
            <a:r>
              <a:rPr sz="2000" dirty="0">
                <a:solidFill>
                  <a:srgbClr val="000000"/>
                </a:solidFill>
              </a:rPr>
              <a:t>-（5）</a:t>
            </a:r>
            <a:r>
              <a:rPr sz="2000" spc="5" dirty="0">
                <a:solidFill>
                  <a:srgbClr val="000000"/>
                </a:solidFill>
              </a:rPr>
              <a:t>利</a:t>
            </a:r>
            <a:r>
              <a:rPr sz="2000" spc="-15" dirty="0">
                <a:solidFill>
                  <a:srgbClr val="000000"/>
                </a:solidFill>
              </a:rPr>
              <a:t>用</a:t>
            </a:r>
            <a:r>
              <a:rPr sz="2000" spc="5" dirty="0">
                <a:solidFill>
                  <a:srgbClr val="000000"/>
                </a:solidFill>
              </a:rPr>
              <a:t>率</a:t>
            </a:r>
            <a:endParaRPr sz="2000"/>
          </a:p>
        </p:txBody>
      </p:sp>
      <p:sp>
        <p:nvSpPr>
          <p:cNvPr id="7" name="object 7"/>
          <p:cNvSpPr txBox="1"/>
          <p:nvPr/>
        </p:nvSpPr>
        <p:spPr>
          <a:xfrm>
            <a:off x="3201923" y="4093464"/>
            <a:ext cx="1580515" cy="782320"/>
          </a:xfrm>
          <a:prstGeom prst="rect">
            <a:avLst/>
          </a:prstGeom>
          <a:solidFill>
            <a:srgbClr val="E1EFD9"/>
          </a:solidFill>
        </p:spPr>
        <p:txBody>
          <a:bodyPr vert="horz" wrap="square" lIns="0" tIns="224790" rIns="0" bIns="0" rtlCol="0">
            <a:spAutoFit/>
          </a:bodyPr>
          <a:lstStyle/>
          <a:p>
            <a:pPr marL="154305">
              <a:spcBef>
                <a:spcPts val="1770"/>
              </a:spcBef>
            </a:pPr>
            <a:r>
              <a:rPr sz="2000" b="1" dirty="0">
                <a:solidFill>
                  <a:prstClr val="black"/>
                </a:solidFill>
                <a:latin typeface="微软雅黑" panose="020B0503020204020204" charset="-122"/>
                <a:cs typeface="微软雅黑" panose="020B0503020204020204" charset="-122"/>
              </a:rPr>
              <a:t>设备利用率</a:t>
            </a:r>
            <a:endParaRPr sz="20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5031104" y="4179061"/>
            <a:ext cx="253365" cy="584835"/>
          </a:xfrm>
          <a:prstGeom prst="rect">
            <a:avLst/>
          </a:prstGeom>
        </p:spPr>
        <p:txBody>
          <a:bodyPr vert="horz" wrap="square" lIns="0" tIns="0" rIns="0" bIns="0" rtlCol="0">
            <a:spAutoFit/>
          </a:bodyPr>
          <a:lstStyle/>
          <a:p>
            <a:pPr marL="12700"/>
            <a:r>
              <a:rPr sz="3600" b="1" dirty="0">
                <a:solidFill>
                  <a:prstClr val="black"/>
                </a:solidFill>
                <a:cs typeface="Calibri" panose="020F0502020204030204"/>
              </a:rPr>
              <a:t>=</a:t>
            </a:r>
            <a:endParaRPr sz="3600">
              <a:solidFill>
                <a:prstClr val="black"/>
              </a:solidFill>
              <a:cs typeface="Calibri" panose="020F0502020204030204"/>
            </a:endParaRPr>
          </a:p>
        </p:txBody>
      </p:sp>
      <p:sp>
        <p:nvSpPr>
          <p:cNvPr id="9" name="object 9"/>
          <p:cNvSpPr/>
          <p:nvPr/>
        </p:nvSpPr>
        <p:spPr>
          <a:xfrm>
            <a:off x="5449061" y="4485894"/>
            <a:ext cx="3312795" cy="0"/>
          </a:xfrm>
          <a:custGeom>
            <a:avLst/>
            <a:gdLst/>
            <a:ahLst/>
            <a:cxnLst/>
            <a:rect l="l" t="t" r="r" b="b"/>
            <a:pathLst>
              <a:path w="3312795">
                <a:moveTo>
                  <a:pt x="0" y="0"/>
                </a:moveTo>
                <a:lnTo>
                  <a:pt x="3312795" y="0"/>
                </a:lnTo>
              </a:path>
            </a:pathLst>
          </a:custGeom>
          <a:ln w="28956">
            <a:solidFill>
              <a:srgbClr val="5B9BD4"/>
            </a:solidFill>
          </a:ln>
        </p:spPr>
        <p:txBody>
          <a:bodyPr wrap="square" lIns="0" tIns="0" rIns="0" bIns="0" rtlCol="0"/>
          <a:lstStyle/>
          <a:p>
            <a:endParaRPr>
              <a:solidFill>
                <a:prstClr val="black"/>
              </a:solidFill>
            </a:endParaRPr>
          </a:p>
        </p:txBody>
      </p:sp>
      <p:sp>
        <p:nvSpPr>
          <p:cNvPr id="10" name="object 10"/>
          <p:cNvSpPr txBox="1"/>
          <p:nvPr/>
        </p:nvSpPr>
        <p:spPr>
          <a:xfrm>
            <a:off x="6252971" y="3572255"/>
            <a:ext cx="1908175" cy="782320"/>
          </a:xfrm>
          <a:prstGeom prst="rect">
            <a:avLst/>
          </a:prstGeom>
          <a:solidFill>
            <a:srgbClr val="E1EFD9"/>
          </a:solidFill>
        </p:spPr>
        <p:txBody>
          <a:bodyPr vert="horz" wrap="square" lIns="0" tIns="224154" rIns="0" bIns="0" rtlCol="0">
            <a:spAutoFit/>
          </a:bodyPr>
          <a:lstStyle/>
          <a:p>
            <a:pPr marL="190500">
              <a:spcBef>
                <a:spcPts val="1765"/>
              </a:spcBef>
            </a:pPr>
            <a:r>
              <a:rPr sz="2000" b="1" dirty="0">
                <a:solidFill>
                  <a:prstClr val="black"/>
                </a:solidFill>
                <a:latin typeface="微软雅黑" panose="020B0503020204020204" charset="-122"/>
                <a:cs typeface="微软雅黑" panose="020B0503020204020204" charset="-122"/>
              </a:rPr>
              <a:t>设备作业时长</a:t>
            </a:r>
            <a:endParaRPr sz="2000">
              <a:solidFill>
                <a:prstClr val="black"/>
              </a:solidFill>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1" name="object 11"/>
          <p:cNvSpPr txBox="1"/>
          <p:nvPr/>
        </p:nvSpPr>
        <p:spPr>
          <a:xfrm>
            <a:off x="6252971" y="4677155"/>
            <a:ext cx="1908175" cy="1096010"/>
          </a:xfrm>
          <a:prstGeom prst="rect">
            <a:avLst/>
          </a:prstGeom>
          <a:solidFill>
            <a:srgbClr val="E1EFD9"/>
          </a:solidFill>
        </p:spPr>
        <p:txBody>
          <a:bodyPr vert="horz" wrap="square" lIns="0" tIns="180340" rIns="0" bIns="0" rtlCol="0">
            <a:spAutoFit/>
          </a:bodyPr>
          <a:lstStyle/>
          <a:p>
            <a:pPr marL="1905" algn="ctr">
              <a:spcBef>
                <a:spcPts val="1420"/>
              </a:spcBef>
            </a:pPr>
            <a:r>
              <a:rPr sz="2000" b="1" dirty="0">
                <a:solidFill>
                  <a:prstClr val="black"/>
                </a:solidFill>
                <a:latin typeface="微软雅黑" panose="020B0503020204020204" charset="-122"/>
                <a:cs typeface="微软雅黑" panose="020B0503020204020204" charset="-122"/>
              </a:rPr>
              <a:t>硬件设备累计</a:t>
            </a:r>
            <a:endParaRPr sz="2000">
              <a:solidFill>
                <a:prstClr val="black"/>
              </a:solidFill>
              <a:latin typeface="微软雅黑" panose="020B0503020204020204" charset="-122"/>
              <a:cs typeface="微软雅黑" panose="020B0503020204020204" charset="-122"/>
            </a:endParaRPr>
          </a:p>
          <a:p>
            <a:pPr marL="2540" algn="ctr">
              <a:spcBef>
                <a:spcPts val="1195"/>
              </a:spcBef>
            </a:pPr>
            <a:r>
              <a:rPr sz="2000" b="1" dirty="0">
                <a:solidFill>
                  <a:prstClr val="black"/>
                </a:solidFill>
                <a:latin typeface="微软雅黑" panose="020B0503020204020204" charset="-122"/>
                <a:cs typeface="微软雅黑" panose="020B0503020204020204" charset="-122"/>
              </a:rPr>
              <a:t>的启动时长</a:t>
            </a:r>
            <a:endParaRPr sz="20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0210" y="993266"/>
            <a:ext cx="6294755" cy="525780"/>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工业数字孪生的应用场景</a:t>
            </a:r>
            <a:r>
              <a:rPr dirty="0"/>
              <a:t>-（4）</a:t>
            </a:r>
            <a:r>
              <a:rPr spc="-15" dirty="0"/>
              <a:t>智</a:t>
            </a:r>
            <a:r>
              <a:rPr dirty="0"/>
              <a:t>能服务</a:t>
            </a:r>
            <a:endParaRPr sz="3200"/>
          </a:p>
        </p:txBody>
      </p:sp>
      <p:sp>
        <p:nvSpPr>
          <p:cNvPr id="3" name="object 3"/>
          <p:cNvSpPr txBox="1"/>
          <p:nvPr/>
        </p:nvSpPr>
        <p:spPr>
          <a:xfrm>
            <a:off x="1099515" y="2033650"/>
            <a:ext cx="3385820" cy="3731260"/>
          </a:xfrm>
          <a:prstGeom prst="rect">
            <a:avLst/>
          </a:prstGeom>
        </p:spPr>
        <p:txBody>
          <a:bodyPr vert="horz" wrap="square" lIns="0" tIns="0" rIns="0" bIns="0" rtlCol="0">
            <a:spAutoFit/>
          </a:bodyPr>
          <a:lstStyle/>
          <a:p>
            <a:pPr marL="12700" marR="5080" algn="just">
              <a:lnSpc>
                <a:spcPct val="150000"/>
              </a:lnSpc>
            </a:pPr>
            <a:r>
              <a:rPr sz="1800" b="1" spc="5" dirty="0">
                <a:latin typeface="微软雅黑" panose="020B0503020204020204" charset="-122"/>
                <a:cs typeface="微软雅黑" panose="020B0503020204020204" charset="-122"/>
              </a:rPr>
              <a:t>c</a:t>
            </a:r>
            <a:r>
              <a:rPr sz="1800" b="1" spc="20" dirty="0">
                <a:latin typeface="微软雅黑" panose="020B0503020204020204" charset="-122"/>
                <a:cs typeface="微软雅黑" panose="020B0503020204020204" charset="-122"/>
              </a:rPr>
              <a:t>）</a:t>
            </a:r>
            <a:r>
              <a:rPr sz="1800" b="1" spc="10" dirty="0">
                <a:latin typeface="微软雅黑" panose="020B0503020204020204" charset="-122"/>
                <a:cs typeface="微软雅黑" panose="020B0503020204020204" charset="-122"/>
              </a:rPr>
              <a:t>产</a:t>
            </a:r>
            <a:r>
              <a:rPr sz="1800" b="1" spc="25" dirty="0">
                <a:latin typeface="微软雅黑" panose="020B0503020204020204" charset="-122"/>
                <a:cs typeface="微软雅黑" panose="020B0503020204020204" charset="-122"/>
              </a:rPr>
              <a:t>品</a:t>
            </a:r>
            <a:r>
              <a:rPr sz="1800" b="1" spc="10" dirty="0">
                <a:latin typeface="微软雅黑" panose="020B0503020204020204" charset="-122"/>
                <a:cs typeface="微软雅黑" panose="020B0503020204020204" charset="-122"/>
              </a:rPr>
              <a:t>使</a:t>
            </a:r>
            <a:r>
              <a:rPr sz="1800" b="1" spc="25" dirty="0">
                <a:latin typeface="微软雅黑" panose="020B0503020204020204" charset="-122"/>
                <a:cs typeface="微软雅黑" panose="020B0503020204020204" charset="-122"/>
              </a:rPr>
              <a:t>用反</a:t>
            </a:r>
            <a:r>
              <a:rPr sz="1800" b="1" spc="5" dirty="0">
                <a:latin typeface="微软雅黑" panose="020B0503020204020204" charset="-122"/>
                <a:cs typeface="微软雅黑" panose="020B0503020204020204" charset="-122"/>
              </a:rPr>
              <a:t>馈</a:t>
            </a:r>
            <a:r>
              <a:rPr sz="1800" spc="10" dirty="0">
                <a:latin typeface="微软雅黑" panose="020B0503020204020204" charset="-122"/>
                <a:cs typeface="微软雅黑" panose="020B0503020204020204" charset="-122"/>
              </a:rPr>
              <a:t>。</a:t>
            </a:r>
            <a:r>
              <a:rPr sz="1800" spc="20" dirty="0">
                <a:latin typeface="微软雅黑" panose="020B0503020204020204" charset="-122"/>
                <a:cs typeface="微软雅黑" panose="020B0503020204020204" charset="-122"/>
              </a:rPr>
              <a:t>通</a:t>
            </a:r>
            <a:r>
              <a:rPr sz="1800" spc="10" dirty="0">
                <a:latin typeface="微软雅黑" panose="020B0503020204020204" charset="-122"/>
                <a:cs typeface="微软雅黑" panose="020B0503020204020204" charset="-122"/>
              </a:rPr>
              <a:t>过</a:t>
            </a:r>
            <a:r>
              <a:rPr sz="1800" spc="20" dirty="0">
                <a:latin typeface="微软雅黑" panose="020B0503020204020204" charset="-122"/>
                <a:cs typeface="微软雅黑" panose="020B0503020204020204" charset="-122"/>
              </a:rPr>
              <a:t>采集</a:t>
            </a:r>
            <a:r>
              <a:rPr sz="1800" spc="10" dirty="0">
                <a:latin typeface="微软雅黑" panose="020B0503020204020204" charset="-122"/>
                <a:cs typeface="微软雅黑" panose="020B0503020204020204" charset="-122"/>
              </a:rPr>
              <a:t>智</a:t>
            </a:r>
            <a:r>
              <a:rPr sz="1800" dirty="0">
                <a:latin typeface="微软雅黑" panose="020B0503020204020204" charset="-122"/>
                <a:cs typeface="微软雅黑" panose="020B0503020204020204" charset="-122"/>
              </a:rPr>
              <a:t>能 </a:t>
            </a:r>
            <a:r>
              <a:rPr sz="1800" spc="90" dirty="0">
                <a:latin typeface="微软雅黑" panose="020B0503020204020204" charset="-122"/>
                <a:cs typeface="微软雅黑" panose="020B0503020204020204" charset="-122"/>
              </a:rPr>
              <a:t>工业</a:t>
            </a:r>
            <a:r>
              <a:rPr sz="1800" spc="75" dirty="0">
                <a:latin typeface="微软雅黑" panose="020B0503020204020204" charset="-122"/>
                <a:cs typeface="微软雅黑" panose="020B0503020204020204" charset="-122"/>
              </a:rPr>
              <a:t>产</a:t>
            </a:r>
            <a:r>
              <a:rPr sz="1800" spc="90" dirty="0">
                <a:latin typeface="微软雅黑" panose="020B0503020204020204" charset="-122"/>
                <a:cs typeface="微软雅黑" panose="020B0503020204020204" charset="-122"/>
              </a:rPr>
              <a:t>品</a:t>
            </a:r>
            <a:r>
              <a:rPr sz="1800" spc="75" dirty="0">
                <a:latin typeface="微软雅黑" panose="020B0503020204020204" charset="-122"/>
                <a:cs typeface="微软雅黑" panose="020B0503020204020204" charset="-122"/>
              </a:rPr>
              <a:t>的实</a:t>
            </a:r>
            <a:r>
              <a:rPr sz="1800" spc="90" dirty="0">
                <a:latin typeface="微软雅黑" panose="020B0503020204020204" charset="-122"/>
                <a:cs typeface="微软雅黑" panose="020B0503020204020204" charset="-122"/>
              </a:rPr>
              <a:t>时运</a:t>
            </a:r>
            <a:r>
              <a:rPr sz="1800" spc="75" dirty="0">
                <a:latin typeface="微软雅黑" panose="020B0503020204020204" charset="-122"/>
                <a:cs typeface="微软雅黑" panose="020B0503020204020204" charset="-122"/>
              </a:rPr>
              <a:t>行</a:t>
            </a:r>
            <a:r>
              <a:rPr sz="1800" spc="90" dirty="0">
                <a:latin typeface="微软雅黑" panose="020B0503020204020204" charset="-122"/>
                <a:cs typeface="微软雅黑" panose="020B0503020204020204" charset="-122"/>
              </a:rPr>
              <a:t>数</a:t>
            </a:r>
            <a:r>
              <a:rPr sz="1800" spc="105" dirty="0">
                <a:latin typeface="微软雅黑" panose="020B0503020204020204" charset="-122"/>
                <a:cs typeface="微软雅黑" panose="020B0503020204020204" charset="-122"/>
              </a:rPr>
              <a:t>据</a:t>
            </a:r>
            <a:r>
              <a:rPr sz="1800" spc="80" dirty="0">
                <a:latin typeface="微软雅黑" panose="020B0503020204020204" charset="-122"/>
                <a:cs typeface="微软雅黑" panose="020B0503020204020204" charset="-122"/>
              </a:rPr>
              <a:t>，工业 </a:t>
            </a:r>
            <a:r>
              <a:rPr sz="1800" spc="90" dirty="0">
                <a:latin typeface="微软雅黑" panose="020B0503020204020204" charset="-122"/>
                <a:cs typeface="微软雅黑" panose="020B0503020204020204" charset="-122"/>
              </a:rPr>
              <a:t>装备</a:t>
            </a:r>
            <a:r>
              <a:rPr sz="1800" spc="80" dirty="0">
                <a:latin typeface="微软雅黑" panose="020B0503020204020204" charset="-122"/>
                <a:cs typeface="微软雅黑" panose="020B0503020204020204" charset="-122"/>
              </a:rPr>
              <a:t>厂</a:t>
            </a:r>
            <a:r>
              <a:rPr sz="1800" spc="90" dirty="0">
                <a:latin typeface="微软雅黑" panose="020B0503020204020204" charset="-122"/>
                <a:cs typeface="微软雅黑" panose="020B0503020204020204" charset="-122"/>
              </a:rPr>
              <a:t>商</a:t>
            </a:r>
            <a:r>
              <a:rPr sz="1800" spc="80" dirty="0">
                <a:latin typeface="微软雅黑" panose="020B0503020204020204" charset="-122"/>
                <a:cs typeface="微软雅黑" panose="020B0503020204020204" charset="-122"/>
              </a:rPr>
              <a:t>可以</a:t>
            </a:r>
            <a:r>
              <a:rPr sz="1800" spc="90" dirty="0">
                <a:latin typeface="微软雅黑" panose="020B0503020204020204" charset="-122"/>
                <a:cs typeface="微软雅黑" panose="020B0503020204020204" charset="-122"/>
              </a:rPr>
              <a:t>洞悉</a:t>
            </a:r>
            <a:r>
              <a:rPr sz="1800" spc="80" dirty="0">
                <a:latin typeface="微软雅黑" panose="020B0503020204020204" charset="-122"/>
                <a:cs typeface="微软雅黑" panose="020B0503020204020204" charset="-122"/>
              </a:rPr>
              <a:t>客</a:t>
            </a:r>
            <a:r>
              <a:rPr sz="1800" spc="90" dirty="0">
                <a:latin typeface="微软雅黑" panose="020B0503020204020204" charset="-122"/>
                <a:cs typeface="微软雅黑" panose="020B0503020204020204" charset="-122"/>
              </a:rPr>
              <a:t>户</a:t>
            </a:r>
            <a:r>
              <a:rPr sz="1800" spc="80" dirty="0">
                <a:latin typeface="微软雅黑" panose="020B0503020204020204" charset="-122"/>
                <a:cs typeface="微软雅黑" panose="020B0503020204020204" charset="-122"/>
              </a:rPr>
              <a:t>对产品</a:t>
            </a:r>
            <a:r>
              <a:rPr sz="1800" dirty="0">
                <a:latin typeface="微软雅黑" panose="020B0503020204020204" charset="-122"/>
                <a:cs typeface="微软雅黑" panose="020B0503020204020204" charset="-122"/>
              </a:rPr>
              <a:t>的 </a:t>
            </a:r>
            <a:r>
              <a:rPr sz="1800" spc="90" dirty="0">
                <a:latin typeface="微软雅黑" panose="020B0503020204020204" charset="-122"/>
                <a:cs typeface="微软雅黑" panose="020B0503020204020204" charset="-122"/>
              </a:rPr>
              <a:t>真实</a:t>
            </a:r>
            <a:r>
              <a:rPr sz="1800" spc="80" dirty="0">
                <a:latin typeface="微软雅黑" panose="020B0503020204020204" charset="-122"/>
                <a:cs typeface="微软雅黑" panose="020B0503020204020204" charset="-122"/>
              </a:rPr>
              <a:t>需</a:t>
            </a:r>
            <a:r>
              <a:rPr sz="1800" spc="100" dirty="0">
                <a:latin typeface="微软雅黑" panose="020B0503020204020204" charset="-122"/>
                <a:cs typeface="微软雅黑" panose="020B0503020204020204" charset="-122"/>
              </a:rPr>
              <a:t>求</a:t>
            </a:r>
            <a:r>
              <a:rPr sz="1800" spc="80" dirty="0">
                <a:latin typeface="微软雅黑" panose="020B0503020204020204" charset="-122"/>
                <a:cs typeface="微软雅黑" panose="020B0503020204020204" charset="-122"/>
              </a:rPr>
              <a:t>，不</a:t>
            </a:r>
            <a:r>
              <a:rPr sz="1800" spc="90" dirty="0">
                <a:latin typeface="微软雅黑" panose="020B0503020204020204" charset="-122"/>
                <a:cs typeface="微软雅黑" panose="020B0503020204020204" charset="-122"/>
              </a:rPr>
              <a:t>仅能</a:t>
            </a:r>
            <a:r>
              <a:rPr sz="1800" spc="80" dirty="0">
                <a:latin typeface="微软雅黑" panose="020B0503020204020204" charset="-122"/>
                <a:cs typeface="微软雅黑" panose="020B0503020204020204" charset="-122"/>
              </a:rPr>
              <a:t>够</a:t>
            </a:r>
            <a:r>
              <a:rPr sz="1800" spc="90" dirty="0">
                <a:latin typeface="微软雅黑" panose="020B0503020204020204" charset="-122"/>
                <a:cs typeface="微软雅黑" panose="020B0503020204020204" charset="-122"/>
              </a:rPr>
              <a:t>帮</a:t>
            </a:r>
            <a:r>
              <a:rPr sz="1800" spc="80" dirty="0">
                <a:latin typeface="微软雅黑" panose="020B0503020204020204" charset="-122"/>
                <a:cs typeface="微软雅黑" panose="020B0503020204020204" charset="-122"/>
              </a:rPr>
              <a:t>助客户</a:t>
            </a:r>
            <a:r>
              <a:rPr sz="1800" dirty="0">
                <a:latin typeface="微软雅黑" panose="020B0503020204020204" charset="-122"/>
                <a:cs typeface="微软雅黑" panose="020B0503020204020204" charset="-122"/>
              </a:rPr>
              <a:t>缩 </a:t>
            </a:r>
            <a:r>
              <a:rPr sz="1800" spc="90" dirty="0">
                <a:latin typeface="微软雅黑" panose="020B0503020204020204" charset="-122"/>
                <a:cs typeface="微软雅黑" panose="020B0503020204020204" charset="-122"/>
              </a:rPr>
              <a:t>短新</a:t>
            </a:r>
            <a:r>
              <a:rPr sz="1800" spc="75" dirty="0">
                <a:latin typeface="微软雅黑" panose="020B0503020204020204" charset="-122"/>
                <a:cs typeface="微软雅黑" panose="020B0503020204020204" charset="-122"/>
              </a:rPr>
              <a:t>产</a:t>
            </a:r>
            <a:r>
              <a:rPr sz="1800" spc="90" dirty="0">
                <a:latin typeface="微软雅黑" panose="020B0503020204020204" charset="-122"/>
                <a:cs typeface="微软雅黑" panose="020B0503020204020204" charset="-122"/>
              </a:rPr>
              <a:t>品</a:t>
            </a:r>
            <a:r>
              <a:rPr sz="1800" spc="75" dirty="0">
                <a:latin typeface="微软雅黑" panose="020B0503020204020204" charset="-122"/>
                <a:cs typeface="微软雅黑" panose="020B0503020204020204" charset="-122"/>
              </a:rPr>
              <a:t>的导</a:t>
            </a:r>
            <a:r>
              <a:rPr sz="1800" spc="90" dirty="0">
                <a:latin typeface="微软雅黑" panose="020B0503020204020204" charset="-122"/>
                <a:cs typeface="微软雅黑" panose="020B0503020204020204" charset="-122"/>
              </a:rPr>
              <a:t>入周</a:t>
            </a:r>
            <a:r>
              <a:rPr sz="1800" spc="100" dirty="0">
                <a:latin typeface="微软雅黑" panose="020B0503020204020204" charset="-122"/>
                <a:cs typeface="微软雅黑" panose="020B0503020204020204" charset="-122"/>
              </a:rPr>
              <a:t>期</a:t>
            </a:r>
            <a:r>
              <a:rPr sz="1800" spc="90" dirty="0">
                <a:latin typeface="微软雅黑" panose="020B0503020204020204" charset="-122"/>
                <a:cs typeface="微软雅黑" panose="020B0503020204020204" charset="-122"/>
              </a:rPr>
              <a:t>、</a:t>
            </a:r>
            <a:r>
              <a:rPr sz="1800" spc="80" dirty="0">
                <a:latin typeface="微软雅黑" panose="020B0503020204020204" charset="-122"/>
                <a:cs typeface="微软雅黑" panose="020B0503020204020204" charset="-122"/>
              </a:rPr>
              <a:t>避免产品 </a:t>
            </a:r>
            <a:r>
              <a:rPr sz="1800" spc="90" dirty="0">
                <a:latin typeface="微软雅黑" panose="020B0503020204020204" charset="-122"/>
                <a:cs typeface="微软雅黑" panose="020B0503020204020204" charset="-122"/>
              </a:rPr>
              <a:t>错误</a:t>
            </a:r>
            <a:r>
              <a:rPr sz="1800" spc="80" dirty="0">
                <a:latin typeface="微软雅黑" panose="020B0503020204020204" charset="-122"/>
                <a:cs typeface="微软雅黑" panose="020B0503020204020204" charset="-122"/>
              </a:rPr>
              <a:t>使</a:t>
            </a:r>
            <a:r>
              <a:rPr sz="1800" spc="90" dirty="0">
                <a:latin typeface="微软雅黑" panose="020B0503020204020204" charset="-122"/>
                <a:cs typeface="微软雅黑" panose="020B0503020204020204" charset="-122"/>
              </a:rPr>
              <a:t>用</a:t>
            </a:r>
            <a:r>
              <a:rPr sz="1800" spc="80" dirty="0">
                <a:latin typeface="微软雅黑" panose="020B0503020204020204" charset="-122"/>
                <a:cs typeface="微软雅黑" panose="020B0503020204020204" charset="-122"/>
              </a:rPr>
              <a:t>导致</a:t>
            </a:r>
            <a:r>
              <a:rPr sz="1800" spc="90" dirty="0">
                <a:latin typeface="微软雅黑" panose="020B0503020204020204" charset="-122"/>
                <a:cs typeface="微软雅黑" panose="020B0503020204020204" charset="-122"/>
              </a:rPr>
              <a:t>的故</a:t>
            </a:r>
            <a:r>
              <a:rPr sz="1800" spc="100" dirty="0">
                <a:latin typeface="微软雅黑" panose="020B0503020204020204" charset="-122"/>
                <a:cs typeface="微软雅黑" panose="020B0503020204020204" charset="-122"/>
              </a:rPr>
              <a:t>障</a:t>
            </a:r>
            <a:r>
              <a:rPr sz="1800" spc="95" dirty="0">
                <a:latin typeface="微软雅黑" panose="020B0503020204020204" charset="-122"/>
                <a:cs typeface="微软雅黑" panose="020B0503020204020204" charset="-122"/>
              </a:rPr>
              <a:t>、</a:t>
            </a:r>
            <a:r>
              <a:rPr sz="1800" spc="85" dirty="0">
                <a:latin typeface="微软雅黑" panose="020B0503020204020204" charset="-122"/>
                <a:cs typeface="微软雅黑" panose="020B0503020204020204" charset="-122"/>
              </a:rPr>
              <a:t>提高产品 </a:t>
            </a:r>
            <a:r>
              <a:rPr sz="1800" spc="90" dirty="0">
                <a:latin typeface="微软雅黑" panose="020B0503020204020204" charset="-122"/>
                <a:cs typeface="微软雅黑" panose="020B0503020204020204" charset="-122"/>
              </a:rPr>
              <a:t>参数</a:t>
            </a:r>
            <a:r>
              <a:rPr sz="1800" spc="80" dirty="0">
                <a:latin typeface="微软雅黑" panose="020B0503020204020204" charset="-122"/>
                <a:cs typeface="微软雅黑" panose="020B0503020204020204" charset="-122"/>
              </a:rPr>
              <a:t>配</a:t>
            </a:r>
            <a:r>
              <a:rPr sz="1800" spc="90" dirty="0">
                <a:latin typeface="微软雅黑" panose="020B0503020204020204" charset="-122"/>
                <a:cs typeface="微软雅黑" panose="020B0503020204020204" charset="-122"/>
              </a:rPr>
              <a:t>置</a:t>
            </a:r>
            <a:r>
              <a:rPr sz="1800" spc="80" dirty="0">
                <a:latin typeface="微软雅黑" panose="020B0503020204020204" charset="-122"/>
                <a:cs typeface="微软雅黑" panose="020B0503020204020204" charset="-122"/>
              </a:rPr>
              <a:t>的准</a:t>
            </a:r>
            <a:r>
              <a:rPr sz="1800" spc="90" dirty="0">
                <a:latin typeface="微软雅黑" panose="020B0503020204020204" charset="-122"/>
                <a:cs typeface="微软雅黑" panose="020B0503020204020204" charset="-122"/>
              </a:rPr>
              <a:t>确</a:t>
            </a:r>
            <a:r>
              <a:rPr sz="1800" spc="110" dirty="0">
                <a:latin typeface="微软雅黑" panose="020B0503020204020204" charset="-122"/>
                <a:cs typeface="微软雅黑" panose="020B0503020204020204" charset="-122"/>
              </a:rPr>
              <a:t>性</a:t>
            </a:r>
            <a:r>
              <a:rPr sz="1800" spc="80" dirty="0">
                <a:latin typeface="微软雅黑" panose="020B0503020204020204" charset="-122"/>
                <a:cs typeface="微软雅黑" panose="020B0503020204020204" charset="-122"/>
              </a:rPr>
              <a:t>，</a:t>
            </a:r>
            <a:r>
              <a:rPr sz="1800" spc="90" dirty="0">
                <a:latin typeface="微软雅黑" panose="020B0503020204020204" charset="-122"/>
                <a:cs typeface="微软雅黑" panose="020B0503020204020204" charset="-122"/>
              </a:rPr>
              <a:t>更</a:t>
            </a:r>
            <a:r>
              <a:rPr sz="1800" spc="80" dirty="0">
                <a:latin typeface="微软雅黑" panose="020B0503020204020204" charset="-122"/>
                <a:cs typeface="微软雅黑" panose="020B0503020204020204" charset="-122"/>
              </a:rPr>
              <a:t>能够精</a:t>
            </a:r>
            <a:r>
              <a:rPr sz="1800" dirty="0">
                <a:latin typeface="微软雅黑" panose="020B0503020204020204" charset="-122"/>
                <a:cs typeface="微软雅黑" panose="020B0503020204020204" charset="-122"/>
              </a:rPr>
              <a:t>确 </a:t>
            </a:r>
            <a:r>
              <a:rPr sz="1800" spc="90" dirty="0">
                <a:latin typeface="微软雅黑" panose="020B0503020204020204" charset="-122"/>
                <a:cs typeface="微软雅黑" panose="020B0503020204020204" charset="-122"/>
              </a:rPr>
              <a:t>把握</a:t>
            </a:r>
            <a:r>
              <a:rPr sz="1800" spc="75" dirty="0">
                <a:latin typeface="微软雅黑" panose="020B0503020204020204" charset="-122"/>
                <a:cs typeface="微软雅黑" panose="020B0503020204020204" charset="-122"/>
              </a:rPr>
              <a:t>客</a:t>
            </a:r>
            <a:r>
              <a:rPr sz="1800" spc="90" dirty="0">
                <a:latin typeface="微软雅黑" panose="020B0503020204020204" charset="-122"/>
                <a:cs typeface="微软雅黑" panose="020B0503020204020204" charset="-122"/>
              </a:rPr>
              <a:t>户</a:t>
            </a:r>
            <a:r>
              <a:rPr sz="1800" spc="75" dirty="0">
                <a:latin typeface="微软雅黑" panose="020B0503020204020204" charset="-122"/>
                <a:cs typeface="微软雅黑" panose="020B0503020204020204" charset="-122"/>
              </a:rPr>
              <a:t>的需</a:t>
            </a:r>
            <a:r>
              <a:rPr sz="1800" spc="110" dirty="0">
                <a:latin typeface="微软雅黑" panose="020B0503020204020204" charset="-122"/>
                <a:cs typeface="微软雅黑" panose="020B0503020204020204" charset="-122"/>
              </a:rPr>
              <a:t>求</a:t>
            </a:r>
            <a:r>
              <a:rPr sz="1800" spc="90" dirty="0">
                <a:latin typeface="微软雅黑" panose="020B0503020204020204" charset="-122"/>
                <a:cs typeface="微软雅黑" panose="020B0503020204020204" charset="-122"/>
              </a:rPr>
              <a:t>，</a:t>
            </a:r>
            <a:r>
              <a:rPr sz="1800" spc="75" dirty="0">
                <a:latin typeface="微软雅黑" panose="020B0503020204020204" charset="-122"/>
                <a:cs typeface="微软雅黑" panose="020B0503020204020204" charset="-122"/>
              </a:rPr>
              <a:t>从</a:t>
            </a:r>
            <a:r>
              <a:rPr sz="1800" spc="90" dirty="0">
                <a:latin typeface="微软雅黑" panose="020B0503020204020204" charset="-122"/>
                <a:cs typeface="微软雅黑" panose="020B0503020204020204" charset="-122"/>
              </a:rPr>
              <a:t>而</a:t>
            </a:r>
            <a:r>
              <a:rPr sz="1800" spc="75" dirty="0">
                <a:latin typeface="微软雅黑" panose="020B0503020204020204" charset="-122"/>
                <a:cs typeface="微软雅黑" panose="020B0503020204020204" charset="-122"/>
              </a:rPr>
              <a:t>避免研</a:t>
            </a:r>
            <a:r>
              <a:rPr sz="1800" dirty="0">
                <a:latin typeface="微软雅黑" panose="020B0503020204020204" charset="-122"/>
                <a:cs typeface="微软雅黑" panose="020B0503020204020204" charset="-122"/>
              </a:rPr>
              <a:t>发 决策失误。</a:t>
            </a:r>
            <a:endParaRPr sz="1800">
              <a:latin typeface="微软雅黑" panose="020B0503020204020204" charset="-122"/>
              <a:cs typeface="微软雅黑" panose="020B0503020204020204" charset="-122"/>
            </a:endParaRPr>
          </a:p>
        </p:txBody>
      </p:sp>
      <p:sp>
        <p:nvSpPr>
          <p:cNvPr id="4" name="object 4"/>
          <p:cNvSpPr/>
          <p:nvPr/>
        </p:nvSpPr>
        <p:spPr>
          <a:xfrm>
            <a:off x="4806695" y="2043684"/>
            <a:ext cx="6432803" cy="3642359"/>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2509520" y="2229358"/>
            <a:ext cx="7544434"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设备开机率</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设备开机时长</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硬件设备累计的启动时长。需要与利用率区分。</a:t>
            </a:r>
            <a:endParaRPr>
              <a:solidFill>
                <a:prstClr val="black"/>
              </a:solidFill>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3775075" y="1017270"/>
            <a:ext cx="4413885" cy="525780"/>
          </a:xfrm>
          <a:prstGeom prst="rect">
            <a:avLst/>
          </a:prstGeom>
        </p:spPr>
        <p:txBody>
          <a:bodyPr vert="horz" wrap="square" lIns="0" tIns="0" rIns="0" bIns="0" rtlCol="0">
            <a:spAutoFit/>
          </a:bodyPr>
          <a:lstStyle/>
          <a:p>
            <a:pPr marL="12700">
              <a:lnSpc>
                <a:spcPct val="100000"/>
              </a:lnSpc>
            </a:pPr>
            <a:r>
              <a:rPr sz="3200" spc="5" dirty="0"/>
              <a:t>常见的派生属</a:t>
            </a:r>
            <a:r>
              <a:rPr sz="3200" spc="-5" dirty="0"/>
              <a:t>性</a:t>
            </a:r>
            <a:r>
              <a:rPr sz="2000" dirty="0">
                <a:solidFill>
                  <a:srgbClr val="000000"/>
                </a:solidFill>
              </a:rPr>
              <a:t>-（6）开</a:t>
            </a:r>
            <a:r>
              <a:rPr sz="2000" spc="-10" dirty="0">
                <a:solidFill>
                  <a:srgbClr val="000000"/>
                </a:solidFill>
              </a:rPr>
              <a:t>机</a:t>
            </a:r>
            <a:r>
              <a:rPr sz="2000" spc="5" dirty="0">
                <a:solidFill>
                  <a:srgbClr val="000000"/>
                </a:solidFill>
              </a:rPr>
              <a:t>率</a:t>
            </a:r>
            <a:endParaRPr sz="2000"/>
          </a:p>
        </p:txBody>
      </p:sp>
      <p:sp>
        <p:nvSpPr>
          <p:cNvPr id="7" name="object 7"/>
          <p:cNvSpPr txBox="1"/>
          <p:nvPr/>
        </p:nvSpPr>
        <p:spPr>
          <a:xfrm>
            <a:off x="3201923" y="4093464"/>
            <a:ext cx="1580515" cy="782320"/>
          </a:xfrm>
          <a:prstGeom prst="rect">
            <a:avLst/>
          </a:prstGeom>
          <a:solidFill>
            <a:srgbClr val="E1EFD9"/>
          </a:solidFill>
        </p:spPr>
        <p:txBody>
          <a:bodyPr vert="horz" wrap="square" lIns="0" tIns="224790" rIns="0" bIns="0" rtlCol="0">
            <a:spAutoFit/>
          </a:bodyPr>
          <a:lstStyle/>
          <a:p>
            <a:pPr marL="154305">
              <a:spcBef>
                <a:spcPts val="1770"/>
              </a:spcBef>
            </a:pPr>
            <a:r>
              <a:rPr sz="2000" b="1" dirty="0">
                <a:solidFill>
                  <a:prstClr val="black"/>
                </a:solidFill>
                <a:latin typeface="微软雅黑" panose="020B0503020204020204" charset="-122"/>
                <a:cs typeface="微软雅黑" panose="020B0503020204020204" charset="-122"/>
              </a:rPr>
              <a:t>设备利用率</a:t>
            </a:r>
            <a:endParaRPr sz="20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5031104" y="4179061"/>
            <a:ext cx="253365" cy="584835"/>
          </a:xfrm>
          <a:prstGeom prst="rect">
            <a:avLst/>
          </a:prstGeom>
        </p:spPr>
        <p:txBody>
          <a:bodyPr vert="horz" wrap="square" lIns="0" tIns="0" rIns="0" bIns="0" rtlCol="0">
            <a:spAutoFit/>
          </a:bodyPr>
          <a:lstStyle/>
          <a:p>
            <a:pPr marL="12700"/>
            <a:r>
              <a:rPr sz="3600" b="1" dirty="0">
                <a:solidFill>
                  <a:prstClr val="black"/>
                </a:solidFill>
                <a:cs typeface="Calibri" panose="020F0502020204030204"/>
              </a:rPr>
              <a:t>=</a:t>
            </a:r>
            <a:endParaRPr sz="3600">
              <a:solidFill>
                <a:prstClr val="black"/>
              </a:solidFill>
              <a:cs typeface="Calibri" panose="020F0502020204030204"/>
            </a:endParaRPr>
          </a:p>
        </p:txBody>
      </p:sp>
      <p:sp>
        <p:nvSpPr>
          <p:cNvPr id="9" name="object 9"/>
          <p:cNvSpPr/>
          <p:nvPr/>
        </p:nvSpPr>
        <p:spPr>
          <a:xfrm>
            <a:off x="5449061" y="4485894"/>
            <a:ext cx="3312795" cy="0"/>
          </a:xfrm>
          <a:custGeom>
            <a:avLst/>
            <a:gdLst/>
            <a:ahLst/>
            <a:cxnLst/>
            <a:rect l="l" t="t" r="r" b="b"/>
            <a:pathLst>
              <a:path w="3312795">
                <a:moveTo>
                  <a:pt x="0" y="0"/>
                </a:moveTo>
                <a:lnTo>
                  <a:pt x="3312795" y="0"/>
                </a:lnTo>
              </a:path>
            </a:pathLst>
          </a:custGeom>
          <a:ln w="28956">
            <a:solidFill>
              <a:srgbClr val="5B9BD4"/>
            </a:solidFill>
          </a:ln>
        </p:spPr>
        <p:txBody>
          <a:bodyPr wrap="square" lIns="0" tIns="0" rIns="0" bIns="0" rtlCol="0"/>
          <a:lstStyle/>
          <a:p>
            <a:endParaRPr>
              <a:solidFill>
                <a:prstClr val="black"/>
              </a:solidFill>
            </a:endParaRPr>
          </a:p>
        </p:txBody>
      </p:sp>
      <p:sp>
        <p:nvSpPr>
          <p:cNvPr id="10" name="object 10"/>
          <p:cNvSpPr txBox="1"/>
          <p:nvPr/>
        </p:nvSpPr>
        <p:spPr>
          <a:xfrm>
            <a:off x="6252971" y="3572255"/>
            <a:ext cx="1908175" cy="782320"/>
          </a:xfrm>
          <a:prstGeom prst="rect">
            <a:avLst/>
          </a:prstGeom>
          <a:solidFill>
            <a:srgbClr val="E1EFD9"/>
          </a:solidFill>
        </p:spPr>
        <p:txBody>
          <a:bodyPr vert="horz" wrap="square" lIns="0" tIns="224154" rIns="0" bIns="0" rtlCol="0">
            <a:spAutoFit/>
          </a:bodyPr>
          <a:lstStyle/>
          <a:p>
            <a:pPr marL="190500">
              <a:spcBef>
                <a:spcPts val="1765"/>
              </a:spcBef>
            </a:pPr>
            <a:r>
              <a:rPr sz="2000" b="1" dirty="0">
                <a:solidFill>
                  <a:prstClr val="black"/>
                </a:solidFill>
                <a:latin typeface="微软雅黑" panose="020B0503020204020204" charset="-122"/>
                <a:cs typeface="微软雅黑" panose="020B0503020204020204" charset="-122"/>
              </a:rPr>
              <a:t>设备开机时长</a:t>
            </a:r>
            <a:endParaRPr sz="2000">
              <a:solidFill>
                <a:prstClr val="black"/>
              </a:solidFill>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1" name="object 11"/>
          <p:cNvSpPr txBox="1"/>
          <p:nvPr/>
        </p:nvSpPr>
        <p:spPr>
          <a:xfrm>
            <a:off x="6252971" y="4677155"/>
            <a:ext cx="1908175" cy="1096010"/>
          </a:xfrm>
          <a:prstGeom prst="rect">
            <a:avLst/>
          </a:prstGeom>
          <a:solidFill>
            <a:srgbClr val="E1EFD9"/>
          </a:solidFill>
        </p:spPr>
        <p:txBody>
          <a:bodyPr vert="horz" wrap="square" lIns="0" tIns="180340" rIns="0" bIns="0" rtlCol="0">
            <a:spAutoFit/>
          </a:bodyPr>
          <a:lstStyle/>
          <a:p>
            <a:pPr marL="1905" algn="ctr">
              <a:spcBef>
                <a:spcPts val="1420"/>
              </a:spcBef>
            </a:pPr>
            <a:r>
              <a:rPr sz="2000" b="1" dirty="0">
                <a:solidFill>
                  <a:prstClr val="black"/>
                </a:solidFill>
                <a:latin typeface="微软雅黑" panose="020B0503020204020204" charset="-122"/>
                <a:cs typeface="微软雅黑" panose="020B0503020204020204" charset="-122"/>
              </a:rPr>
              <a:t>硬件设备累计</a:t>
            </a:r>
            <a:endParaRPr sz="2000">
              <a:solidFill>
                <a:prstClr val="black"/>
              </a:solidFill>
              <a:latin typeface="微软雅黑" panose="020B0503020204020204" charset="-122"/>
              <a:cs typeface="微软雅黑" panose="020B0503020204020204" charset="-122"/>
            </a:endParaRPr>
          </a:p>
          <a:p>
            <a:pPr marL="2540" algn="ctr">
              <a:spcBef>
                <a:spcPts val="1195"/>
              </a:spcBef>
            </a:pPr>
            <a:r>
              <a:rPr sz="2000" b="1" dirty="0">
                <a:solidFill>
                  <a:prstClr val="black"/>
                </a:solidFill>
                <a:latin typeface="微软雅黑" panose="020B0503020204020204" charset="-122"/>
                <a:cs typeface="微软雅黑" panose="020B0503020204020204" charset="-122"/>
              </a:rPr>
              <a:t>的启动时长</a:t>
            </a:r>
            <a:endParaRPr sz="20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726819" y="1017270"/>
            <a:ext cx="8955405" cy="2580640"/>
          </a:xfrm>
          <a:prstGeom prst="rect">
            <a:avLst/>
          </a:prstGeom>
        </p:spPr>
        <p:txBody>
          <a:bodyPr vert="horz" wrap="square" lIns="0" tIns="0" rIns="0" bIns="0" rtlCol="0">
            <a:spAutoFit/>
          </a:bodyPr>
          <a:lstStyle/>
          <a:p>
            <a:pPr marL="2317750"/>
            <a:r>
              <a:rPr sz="3200" b="1" dirty="0">
                <a:solidFill>
                  <a:srgbClr val="00A755"/>
                </a:solidFill>
                <a:latin typeface="微软雅黑" panose="020B0503020204020204" charset="-122"/>
                <a:cs typeface="微软雅黑" panose="020B0503020204020204" charset="-122"/>
              </a:rPr>
              <a:t>常见的派生属</a:t>
            </a:r>
            <a:r>
              <a:rPr sz="3200" b="1" spc="10" dirty="0">
                <a:solidFill>
                  <a:srgbClr val="00A755"/>
                </a:solidFill>
                <a:latin typeface="微软雅黑" panose="020B0503020204020204" charset="-122"/>
                <a:cs typeface="微软雅黑" panose="020B0503020204020204" charset="-122"/>
              </a:rPr>
              <a:t>性</a:t>
            </a:r>
            <a:r>
              <a:rPr sz="2000" b="1" dirty="0">
                <a:solidFill>
                  <a:prstClr val="black"/>
                </a:solidFill>
                <a:latin typeface="微软雅黑" panose="020B0503020204020204" charset="-122"/>
                <a:cs typeface="微软雅黑" panose="020B0503020204020204" charset="-122"/>
              </a:rPr>
              <a:t>-（7）</a:t>
            </a:r>
            <a:r>
              <a:rPr sz="2000" b="1" spc="5" dirty="0">
                <a:solidFill>
                  <a:prstClr val="black"/>
                </a:solidFill>
                <a:latin typeface="微软雅黑" panose="020B0503020204020204" charset="-122"/>
                <a:cs typeface="微软雅黑" panose="020B0503020204020204" charset="-122"/>
              </a:rPr>
              <a:t>总</a:t>
            </a:r>
            <a:r>
              <a:rPr sz="2000" b="1" spc="-15" dirty="0">
                <a:solidFill>
                  <a:prstClr val="black"/>
                </a:solidFill>
                <a:latin typeface="微软雅黑" panose="020B0503020204020204" charset="-122"/>
                <a:cs typeface="微软雅黑" panose="020B0503020204020204" charset="-122"/>
              </a:rPr>
              <a:t>产</a:t>
            </a:r>
            <a:r>
              <a:rPr sz="2000" b="1" spc="5" dirty="0">
                <a:solidFill>
                  <a:prstClr val="black"/>
                </a:solidFill>
                <a:latin typeface="微软雅黑" panose="020B0503020204020204" charset="-122"/>
                <a:cs typeface="微软雅黑" panose="020B0503020204020204" charset="-122"/>
              </a:rPr>
              <a:t>量</a:t>
            </a:r>
            <a:endParaRPr sz="2000">
              <a:solidFill>
                <a:prstClr val="black"/>
              </a:solidFill>
              <a:latin typeface="微软雅黑" panose="020B0503020204020204" charset="-122"/>
              <a:cs typeface="微软雅黑" panose="020B0503020204020204" charset="-122"/>
            </a:endParaRPr>
          </a:p>
          <a:p>
            <a:pPr marL="12700" marR="5080" indent="513080" algn="just">
              <a:lnSpc>
                <a:spcPct val="150000"/>
              </a:lnSpc>
              <a:spcBef>
                <a:spcPts val="1845"/>
              </a:spcBef>
            </a:pPr>
            <a:r>
              <a:rPr sz="2000" dirty="0">
                <a:solidFill>
                  <a:prstClr val="black"/>
                </a:solidFill>
                <a:latin typeface="微软雅黑" panose="020B0503020204020204" charset="-122"/>
                <a:cs typeface="微软雅黑" panose="020B0503020204020204" charset="-122"/>
              </a:rPr>
              <a:t>真实的生产现场会有代表产</a:t>
            </a:r>
            <a:r>
              <a:rPr sz="2000" spc="-15" dirty="0">
                <a:solidFill>
                  <a:prstClr val="black"/>
                </a:solidFill>
                <a:latin typeface="微软雅黑" panose="020B0503020204020204" charset="-122"/>
                <a:cs typeface="微软雅黑" panose="020B0503020204020204" charset="-122"/>
              </a:rPr>
              <a:t>量</a:t>
            </a:r>
            <a:r>
              <a:rPr sz="2000" dirty="0">
                <a:solidFill>
                  <a:prstClr val="black"/>
                </a:solidFill>
                <a:latin typeface="微软雅黑" panose="020B0503020204020204" charset="-122"/>
                <a:cs typeface="微软雅黑" panose="020B0503020204020204" charset="-122"/>
              </a:rPr>
              <a:t>的属</a:t>
            </a:r>
            <a:r>
              <a:rPr sz="2000" spc="-15" dirty="0">
                <a:solidFill>
                  <a:prstClr val="black"/>
                </a:solidFill>
                <a:latin typeface="微软雅黑" panose="020B0503020204020204" charset="-122"/>
                <a:cs typeface="微软雅黑" panose="020B0503020204020204" charset="-122"/>
              </a:rPr>
              <a:t>性</a:t>
            </a:r>
            <a:r>
              <a:rPr sz="2000" dirty="0">
                <a:solidFill>
                  <a:prstClr val="black"/>
                </a:solidFill>
                <a:latin typeface="微软雅黑" panose="020B0503020204020204" charset="-122"/>
                <a:cs typeface="微软雅黑" panose="020B0503020204020204" charset="-122"/>
              </a:rPr>
              <a:t>值可</a:t>
            </a:r>
            <a:r>
              <a:rPr sz="2000" spc="-15" dirty="0">
                <a:solidFill>
                  <a:prstClr val="black"/>
                </a:solidFill>
                <a:latin typeface="微软雅黑" panose="020B0503020204020204" charset="-122"/>
                <a:cs typeface="微软雅黑" panose="020B0503020204020204" charset="-122"/>
              </a:rPr>
              <a:t>进</a:t>
            </a:r>
            <a:r>
              <a:rPr sz="2000" dirty="0">
                <a:solidFill>
                  <a:prstClr val="black"/>
                </a:solidFill>
                <a:latin typeface="微软雅黑" panose="020B0503020204020204" charset="-122"/>
                <a:cs typeface="微软雅黑" panose="020B0503020204020204" charset="-122"/>
              </a:rPr>
              <a:t>行运</a:t>
            </a:r>
            <a:r>
              <a:rPr sz="2000" spc="-15" dirty="0">
                <a:solidFill>
                  <a:prstClr val="black"/>
                </a:solidFill>
                <a:latin typeface="微软雅黑" panose="020B0503020204020204" charset="-122"/>
                <a:cs typeface="微软雅黑" panose="020B0503020204020204" charset="-122"/>
              </a:rPr>
              <a:t>算</a:t>
            </a:r>
            <a:r>
              <a:rPr sz="2000" spc="5" dirty="0">
                <a:solidFill>
                  <a:prstClr val="black"/>
                </a:solidFill>
                <a:latin typeface="微软雅黑" panose="020B0503020204020204" charset="-122"/>
                <a:cs typeface="微软雅黑" panose="020B0503020204020204" charset="-122"/>
              </a:rPr>
              <a:t>，</a:t>
            </a:r>
            <a:r>
              <a:rPr sz="2000" dirty="0">
                <a:solidFill>
                  <a:prstClr val="black"/>
                </a:solidFill>
                <a:latin typeface="微软雅黑" panose="020B0503020204020204" charset="-122"/>
                <a:cs typeface="微软雅黑" panose="020B0503020204020204" charset="-122"/>
              </a:rPr>
              <a:t>一</a:t>
            </a:r>
            <a:r>
              <a:rPr sz="2000" spc="-15" dirty="0">
                <a:solidFill>
                  <a:prstClr val="black"/>
                </a:solidFill>
                <a:latin typeface="微软雅黑" panose="020B0503020204020204" charset="-122"/>
                <a:cs typeface="微软雅黑" panose="020B0503020204020204" charset="-122"/>
              </a:rPr>
              <a:t>般</a:t>
            </a:r>
            <a:r>
              <a:rPr sz="2000" dirty="0">
                <a:solidFill>
                  <a:prstClr val="black"/>
                </a:solidFill>
                <a:latin typeface="微软雅黑" panose="020B0503020204020204" charset="-122"/>
                <a:cs typeface="微软雅黑" panose="020B0503020204020204" charset="-122"/>
              </a:rPr>
              <a:t>会使</a:t>
            </a:r>
            <a:r>
              <a:rPr sz="2000" spc="-15" dirty="0">
                <a:solidFill>
                  <a:prstClr val="black"/>
                </a:solidFill>
                <a:latin typeface="微软雅黑" panose="020B0503020204020204" charset="-122"/>
                <a:cs typeface="微软雅黑" panose="020B0503020204020204" charset="-122"/>
              </a:rPr>
              <a:t>用</a:t>
            </a:r>
            <a:r>
              <a:rPr sz="2000" dirty="0">
                <a:solidFill>
                  <a:prstClr val="black"/>
                </a:solidFill>
                <a:latin typeface="微软雅黑" panose="020B0503020204020204" charset="-122"/>
                <a:cs typeface="微软雅黑" panose="020B0503020204020204" charset="-122"/>
              </a:rPr>
              <a:t>到电</a:t>
            </a:r>
            <a:r>
              <a:rPr sz="2000" spc="-15" dirty="0">
                <a:solidFill>
                  <a:prstClr val="black"/>
                </a:solidFill>
                <a:latin typeface="微软雅黑" panose="020B0503020204020204" charset="-122"/>
                <a:cs typeface="微软雅黑" panose="020B0503020204020204" charset="-122"/>
              </a:rPr>
              <a:t>流</a:t>
            </a:r>
            <a:r>
              <a:rPr sz="2000" dirty="0">
                <a:solidFill>
                  <a:prstClr val="black"/>
                </a:solidFill>
                <a:latin typeface="微软雅黑" panose="020B0503020204020204" charset="-122"/>
                <a:cs typeface="微软雅黑" panose="020B0503020204020204" charset="-122"/>
              </a:rPr>
              <a:t>或者 电压变化，或者其他综</a:t>
            </a:r>
            <a:r>
              <a:rPr sz="2000" spc="-15" dirty="0">
                <a:solidFill>
                  <a:prstClr val="black"/>
                </a:solidFill>
                <a:latin typeface="微软雅黑" panose="020B0503020204020204" charset="-122"/>
                <a:cs typeface="微软雅黑" panose="020B0503020204020204" charset="-122"/>
              </a:rPr>
              <a:t>合</a:t>
            </a:r>
            <a:r>
              <a:rPr sz="2000" dirty="0">
                <a:solidFill>
                  <a:prstClr val="black"/>
                </a:solidFill>
                <a:latin typeface="微软雅黑" panose="020B0503020204020204" charset="-122"/>
                <a:cs typeface="微软雅黑" panose="020B0503020204020204" charset="-122"/>
              </a:rPr>
              <a:t>数据</a:t>
            </a:r>
            <a:r>
              <a:rPr sz="2000" spc="-15" dirty="0">
                <a:solidFill>
                  <a:prstClr val="black"/>
                </a:solidFill>
                <a:latin typeface="微软雅黑" panose="020B0503020204020204" charset="-122"/>
                <a:cs typeface="微软雅黑" panose="020B0503020204020204" charset="-122"/>
              </a:rPr>
              <a:t>的</a:t>
            </a:r>
            <a:r>
              <a:rPr sz="2000" dirty="0">
                <a:solidFill>
                  <a:prstClr val="black"/>
                </a:solidFill>
                <a:latin typeface="微软雅黑" panose="020B0503020204020204" charset="-122"/>
                <a:cs typeface="微软雅黑" panose="020B0503020204020204" charset="-122"/>
              </a:rPr>
              <a:t>变化</a:t>
            </a:r>
            <a:r>
              <a:rPr sz="2000" spc="-15" dirty="0">
                <a:solidFill>
                  <a:prstClr val="black"/>
                </a:solidFill>
                <a:latin typeface="微软雅黑" panose="020B0503020204020204" charset="-122"/>
                <a:cs typeface="微软雅黑" panose="020B0503020204020204" charset="-122"/>
              </a:rPr>
              <a:t>进</a:t>
            </a:r>
            <a:r>
              <a:rPr sz="2000" dirty="0">
                <a:solidFill>
                  <a:prstClr val="black"/>
                </a:solidFill>
                <a:latin typeface="微软雅黑" panose="020B0503020204020204" charset="-122"/>
                <a:cs typeface="微软雅黑" panose="020B0503020204020204" charset="-122"/>
              </a:rPr>
              <a:t>行计</a:t>
            </a:r>
            <a:r>
              <a:rPr sz="2000" spc="-15" dirty="0">
                <a:solidFill>
                  <a:prstClr val="black"/>
                </a:solidFill>
                <a:latin typeface="微软雅黑" panose="020B0503020204020204" charset="-122"/>
                <a:cs typeface="微软雅黑" panose="020B0503020204020204" charset="-122"/>
              </a:rPr>
              <a:t>算</a:t>
            </a:r>
            <a:r>
              <a:rPr sz="2000" dirty="0">
                <a:solidFill>
                  <a:prstClr val="black"/>
                </a:solidFill>
                <a:latin typeface="微软雅黑" panose="020B0503020204020204" charset="-122"/>
                <a:cs typeface="微软雅黑" panose="020B0503020204020204" charset="-122"/>
              </a:rPr>
              <a:t>判断</a:t>
            </a:r>
            <a:r>
              <a:rPr sz="2000" spc="-5" dirty="0">
                <a:solidFill>
                  <a:prstClr val="black"/>
                </a:solidFill>
                <a:latin typeface="微软雅黑" panose="020B0503020204020204" charset="-122"/>
                <a:cs typeface="微软雅黑" panose="020B0503020204020204" charset="-122"/>
              </a:rPr>
              <a:t>。</a:t>
            </a:r>
            <a:r>
              <a:rPr sz="2000" b="1" u="heavy" dirty="0">
                <a:solidFill>
                  <a:prstClr val="black"/>
                </a:solidFill>
                <a:latin typeface="微软雅黑" panose="020B0503020204020204" charset="-122"/>
                <a:cs typeface="微软雅黑" panose="020B0503020204020204" charset="-122"/>
              </a:rPr>
              <a:t>在模</a:t>
            </a:r>
            <a:r>
              <a:rPr sz="2000" b="1" u="heavy" spc="-15" dirty="0">
                <a:solidFill>
                  <a:prstClr val="black"/>
                </a:solidFill>
                <a:latin typeface="微软雅黑" panose="020B0503020204020204" charset="-122"/>
                <a:cs typeface="微软雅黑" panose="020B0503020204020204" charset="-122"/>
              </a:rPr>
              <a:t>拟</a:t>
            </a:r>
            <a:r>
              <a:rPr sz="2000" b="1" u="heavy" dirty="0">
                <a:solidFill>
                  <a:prstClr val="black"/>
                </a:solidFill>
                <a:latin typeface="微软雅黑" panose="020B0503020204020204" charset="-122"/>
                <a:cs typeface="微软雅黑" panose="020B0503020204020204" charset="-122"/>
              </a:rPr>
              <a:t>设备</a:t>
            </a:r>
            <a:r>
              <a:rPr sz="2000" b="1" u="heavy" spc="-15" dirty="0">
                <a:solidFill>
                  <a:prstClr val="black"/>
                </a:solidFill>
                <a:latin typeface="微软雅黑" panose="020B0503020204020204" charset="-122"/>
                <a:cs typeface="微软雅黑" panose="020B0503020204020204" charset="-122"/>
              </a:rPr>
              <a:t>中</a:t>
            </a:r>
            <a:r>
              <a:rPr sz="2000" dirty="0">
                <a:solidFill>
                  <a:prstClr val="black"/>
                </a:solidFill>
                <a:latin typeface="微软雅黑" panose="020B0503020204020204" charset="-122"/>
                <a:cs typeface="微软雅黑" panose="020B0503020204020204" charset="-122"/>
              </a:rPr>
              <a:t>，我</a:t>
            </a:r>
            <a:r>
              <a:rPr sz="2000" spc="-15" dirty="0">
                <a:solidFill>
                  <a:prstClr val="black"/>
                </a:solidFill>
                <a:latin typeface="微软雅黑" panose="020B0503020204020204" charset="-122"/>
                <a:cs typeface="微软雅黑" panose="020B0503020204020204" charset="-122"/>
              </a:rPr>
              <a:t>们</a:t>
            </a:r>
            <a:r>
              <a:rPr sz="2000" dirty="0">
                <a:solidFill>
                  <a:prstClr val="black"/>
                </a:solidFill>
                <a:latin typeface="微软雅黑" panose="020B0503020204020204" charset="-122"/>
                <a:cs typeface="微软雅黑" panose="020B0503020204020204" charset="-122"/>
              </a:rPr>
              <a:t>参考马 达信号（作业信</a:t>
            </a:r>
            <a:r>
              <a:rPr sz="2000" spc="-10" dirty="0">
                <a:solidFill>
                  <a:prstClr val="black"/>
                </a:solidFill>
                <a:latin typeface="微软雅黑" panose="020B0503020204020204" charset="-122"/>
                <a:cs typeface="微软雅黑" panose="020B0503020204020204" charset="-122"/>
              </a:rPr>
              <a:t>号</a:t>
            </a:r>
            <a:r>
              <a:rPr sz="2000" dirty="0">
                <a:solidFill>
                  <a:prstClr val="black"/>
                </a:solidFill>
                <a:latin typeface="微软雅黑" panose="020B0503020204020204" charset="-122"/>
                <a:cs typeface="微软雅黑" panose="020B0503020204020204" charset="-122"/>
              </a:rPr>
              <a:t>），</a:t>
            </a:r>
            <a:r>
              <a:rPr sz="2000" spc="-15" dirty="0">
                <a:solidFill>
                  <a:prstClr val="black"/>
                </a:solidFill>
                <a:latin typeface="微软雅黑" panose="020B0503020204020204" charset="-122"/>
                <a:cs typeface="微软雅黑" panose="020B0503020204020204" charset="-122"/>
              </a:rPr>
              <a:t>将</a:t>
            </a:r>
            <a:r>
              <a:rPr sz="2000" dirty="0">
                <a:solidFill>
                  <a:prstClr val="black"/>
                </a:solidFill>
                <a:latin typeface="微软雅黑" panose="020B0503020204020204" charset="-122"/>
                <a:cs typeface="微软雅黑" panose="020B0503020204020204" charset="-122"/>
              </a:rPr>
              <a:t>作业</a:t>
            </a:r>
            <a:r>
              <a:rPr sz="2000" spc="-15" dirty="0">
                <a:solidFill>
                  <a:prstClr val="black"/>
                </a:solidFill>
                <a:latin typeface="微软雅黑" panose="020B0503020204020204" charset="-122"/>
                <a:cs typeface="微软雅黑" panose="020B0503020204020204" charset="-122"/>
              </a:rPr>
              <a:t>信</a:t>
            </a:r>
            <a:r>
              <a:rPr sz="2000" dirty="0">
                <a:solidFill>
                  <a:prstClr val="black"/>
                </a:solidFill>
                <a:latin typeface="微软雅黑" panose="020B0503020204020204" charset="-122"/>
                <a:cs typeface="微软雅黑" panose="020B0503020204020204" charset="-122"/>
              </a:rPr>
              <a:t>号以</a:t>
            </a:r>
            <a:r>
              <a:rPr sz="2000" spc="-5" dirty="0">
                <a:solidFill>
                  <a:prstClr val="black"/>
                </a:solidFill>
                <a:cs typeface="Calibri" panose="020F0502020204030204"/>
              </a:rPr>
              <a:t>0-1-0</a:t>
            </a:r>
            <a:r>
              <a:rPr sz="2000" dirty="0">
                <a:solidFill>
                  <a:prstClr val="black"/>
                </a:solidFill>
                <a:latin typeface="微软雅黑" panose="020B0503020204020204" charset="-122"/>
                <a:cs typeface="微软雅黑" panose="020B0503020204020204" charset="-122"/>
              </a:rPr>
              <a:t>变</a:t>
            </a:r>
            <a:r>
              <a:rPr sz="2000" spc="-15" dirty="0">
                <a:solidFill>
                  <a:prstClr val="black"/>
                </a:solidFill>
                <a:latin typeface="微软雅黑" panose="020B0503020204020204" charset="-122"/>
                <a:cs typeface="微软雅黑" panose="020B0503020204020204" charset="-122"/>
              </a:rPr>
              <a:t>化</a:t>
            </a:r>
            <a:r>
              <a:rPr sz="2000" dirty="0">
                <a:solidFill>
                  <a:prstClr val="black"/>
                </a:solidFill>
                <a:latin typeface="微软雅黑" panose="020B0503020204020204" charset="-122"/>
                <a:cs typeface="微软雅黑" panose="020B0503020204020204" charset="-122"/>
              </a:rPr>
              <a:t>一次</a:t>
            </a:r>
            <a:r>
              <a:rPr sz="2000" spc="-15" dirty="0">
                <a:solidFill>
                  <a:prstClr val="black"/>
                </a:solidFill>
                <a:latin typeface="微软雅黑" panose="020B0503020204020204" charset="-122"/>
                <a:cs typeface="微软雅黑" panose="020B0503020204020204" charset="-122"/>
              </a:rPr>
              <a:t>作</a:t>
            </a:r>
            <a:r>
              <a:rPr sz="2000" dirty="0">
                <a:solidFill>
                  <a:prstClr val="black"/>
                </a:solidFill>
                <a:latin typeface="微软雅黑" panose="020B0503020204020204" charset="-122"/>
                <a:cs typeface="微软雅黑" panose="020B0503020204020204" charset="-122"/>
              </a:rPr>
              <a:t>为生</a:t>
            </a:r>
            <a:r>
              <a:rPr sz="2000" spc="-15" dirty="0">
                <a:solidFill>
                  <a:prstClr val="black"/>
                </a:solidFill>
                <a:latin typeface="微软雅黑" panose="020B0503020204020204" charset="-122"/>
                <a:cs typeface="微软雅黑" panose="020B0503020204020204" charset="-122"/>
              </a:rPr>
              <a:t>产</a:t>
            </a:r>
            <a:r>
              <a:rPr sz="2000" dirty="0">
                <a:solidFill>
                  <a:prstClr val="black"/>
                </a:solidFill>
                <a:latin typeface="微软雅黑" panose="020B0503020204020204" charset="-122"/>
                <a:cs typeface="微软雅黑" panose="020B0503020204020204" charset="-122"/>
              </a:rPr>
              <a:t>一件</a:t>
            </a:r>
            <a:r>
              <a:rPr sz="2000" spc="-15" dirty="0">
                <a:solidFill>
                  <a:prstClr val="black"/>
                </a:solidFill>
                <a:latin typeface="微软雅黑" panose="020B0503020204020204" charset="-122"/>
                <a:cs typeface="微软雅黑" panose="020B0503020204020204" charset="-122"/>
              </a:rPr>
              <a:t>，</a:t>
            </a:r>
            <a:r>
              <a:rPr sz="2000" dirty="0">
                <a:solidFill>
                  <a:prstClr val="black"/>
                </a:solidFill>
                <a:latin typeface="微软雅黑" panose="020B0503020204020204" charset="-122"/>
                <a:cs typeface="微软雅黑" panose="020B0503020204020204" charset="-122"/>
              </a:rPr>
              <a:t>统计</a:t>
            </a:r>
            <a:r>
              <a:rPr sz="2000" spc="-15" dirty="0">
                <a:solidFill>
                  <a:prstClr val="black"/>
                </a:solidFill>
                <a:latin typeface="微软雅黑" panose="020B0503020204020204" charset="-122"/>
                <a:cs typeface="微软雅黑" panose="020B0503020204020204" charset="-122"/>
              </a:rPr>
              <a:t>变</a:t>
            </a:r>
            <a:r>
              <a:rPr sz="2000" dirty="0">
                <a:solidFill>
                  <a:prstClr val="black"/>
                </a:solidFill>
                <a:latin typeface="微软雅黑" panose="020B0503020204020204" charset="-122"/>
                <a:cs typeface="微软雅黑" panose="020B0503020204020204" charset="-122"/>
              </a:rPr>
              <a:t>化次数 记为总产量。</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26819" y="3912742"/>
            <a:ext cx="2159000" cy="397510"/>
          </a:xfrm>
          <a:prstGeom prst="rect">
            <a:avLst/>
          </a:prstGeom>
        </p:spPr>
        <p:txBody>
          <a:bodyPr vert="horz" wrap="square" lIns="0" tIns="0" rIns="0" bIns="0" rtlCol="0">
            <a:spAutoFit/>
          </a:bodyPr>
          <a:lstStyle/>
          <a:p>
            <a:pPr marL="12700"/>
            <a:r>
              <a:rPr sz="2400" b="1" spc="-5" dirty="0">
                <a:solidFill>
                  <a:srgbClr val="00A755"/>
                </a:solidFill>
                <a:latin typeface="微软雅黑" panose="020B0503020204020204" charset="-122"/>
                <a:cs typeface="微软雅黑" panose="020B0503020204020204" charset="-122"/>
              </a:rPr>
              <a:t>模拟硬件举例：</a:t>
            </a:r>
            <a:endParaRPr sz="24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4143502" y="3927602"/>
            <a:ext cx="4855845" cy="1434465"/>
          </a:xfrm>
          <a:prstGeom prst="rect">
            <a:avLst/>
          </a:prstGeom>
        </p:spPr>
        <p:txBody>
          <a:bodyPr vert="horz" wrap="square" lIns="0" tIns="0" rIns="0" bIns="0" rtlCol="0">
            <a:spAutoFit/>
          </a:bodyPr>
          <a:lstStyle/>
          <a:p>
            <a:pPr marL="12700"/>
            <a:r>
              <a:rPr sz="2000" dirty="0">
                <a:solidFill>
                  <a:prstClr val="black"/>
                </a:solidFill>
                <a:latin typeface="微软雅黑" panose="020B0503020204020204" charset="-122"/>
                <a:cs typeface="微软雅黑" panose="020B0503020204020204" charset="-122"/>
              </a:rPr>
              <a:t>如果监测到如下信号变</a:t>
            </a:r>
            <a:r>
              <a:rPr sz="2000" spc="-10" dirty="0">
                <a:solidFill>
                  <a:prstClr val="black"/>
                </a:solidFill>
                <a:latin typeface="微软雅黑" panose="020B0503020204020204" charset="-122"/>
                <a:cs typeface="微软雅黑" panose="020B0503020204020204" charset="-122"/>
              </a:rPr>
              <a:t>化</a:t>
            </a:r>
            <a:r>
              <a:rPr sz="2000" dirty="0">
                <a:solidFill>
                  <a:prstClr val="black"/>
                </a:solidFill>
                <a:latin typeface="微软雅黑" panose="020B0503020204020204" charset="-122"/>
                <a:cs typeface="微软雅黑" panose="020B0503020204020204" charset="-122"/>
              </a:rPr>
              <a:t>，则</a:t>
            </a:r>
            <a:r>
              <a:rPr sz="2000" spc="-10" dirty="0">
                <a:solidFill>
                  <a:prstClr val="black"/>
                </a:solidFill>
                <a:latin typeface="微软雅黑" panose="020B0503020204020204" charset="-122"/>
                <a:cs typeface="微软雅黑" panose="020B0503020204020204" charset="-122"/>
              </a:rPr>
              <a:t>生</a:t>
            </a:r>
            <a:r>
              <a:rPr sz="2000" dirty="0">
                <a:solidFill>
                  <a:prstClr val="black"/>
                </a:solidFill>
                <a:latin typeface="微软雅黑" panose="020B0503020204020204" charset="-122"/>
                <a:cs typeface="微软雅黑" panose="020B0503020204020204" charset="-122"/>
              </a:rPr>
              <a:t>产多</a:t>
            </a:r>
            <a:r>
              <a:rPr sz="2000" spc="-10" dirty="0">
                <a:solidFill>
                  <a:prstClr val="black"/>
                </a:solidFill>
                <a:latin typeface="微软雅黑" panose="020B0503020204020204" charset="-122"/>
                <a:cs typeface="微软雅黑" panose="020B0503020204020204" charset="-122"/>
              </a:rPr>
              <a:t>少</a:t>
            </a:r>
            <a:r>
              <a:rPr sz="2000" dirty="0">
                <a:solidFill>
                  <a:prstClr val="black"/>
                </a:solidFill>
                <a:latin typeface="微软雅黑" panose="020B0503020204020204" charset="-122"/>
                <a:cs typeface="微软雅黑" panose="020B0503020204020204" charset="-122"/>
              </a:rPr>
              <a:t>件？</a:t>
            </a:r>
            <a:endParaRPr sz="2000">
              <a:solidFill>
                <a:prstClr val="black"/>
              </a:solidFill>
              <a:latin typeface="微软雅黑" panose="020B0503020204020204" charset="-122"/>
              <a:cs typeface="微软雅黑" panose="020B0503020204020204" charset="-122"/>
            </a:endParaRPr>
          </a:p>
          <a:p>
            <a:pPr marL="12700">
              <a:spcBef>
                <a:spcPts val="1340"/>
              </a:spcBef>
            </a:pPr>
            <a:r>
              <a:rPr sz="2400" spc="-5" dirty="0">
                <a:solidFill>
                  <a:prstClr val="black"/>
                </a:solidFill>
                <a:cs typeface="Calibri" panose="020F0502020204030204"/>
              </a:rPr>
              <a:t>0-1-0-1-0-1-0-1-0-1-0-1-0-1-0-1-0</a:t>
            </a:r>
            <a:endParaRPr sz="2400">
              <a:solidFill>
                <a:prstClr val="black"/>
              </a:solidFill>
              <a:cs typeface="Calibri" panose="020F0502020204030204"/>
            </a:endParaRPr>
          </a:p>
          <a:p>
            <a:pPr marL="12700">
              <a:spcBef>
                <a:spcPts val="2045"/>
              </a:spcBef>
            </a:pPr>
            <a:r>
              <a:rPr sz="2000" dirty="0">
                <a:solidFill>
                  <a:prstClr val="black"/>
                </a:solidFill>
                <a:latin typeface="微软雅黑" panose="020B0503020204020204" charset="-122"/>
                <a:cs typeface="微软雅黑" panose="020B0503020204020204" charset="-122"/>
              </a:rPr>
              <a:t>总产量为：</a:t>
            </a:r>
            <a:r>
              <a:rPr sz="2000" dirty="0">
                <a:solidFill>
                  <a:prstClr val="black"/>
                </a:solidFill>
                <a:cs typeface="Calibri" panose="020F0502020204030204"/>
              </a:rPr>
              <a:t>8</a:t>
            </a:r>
            <a:r>
              <a:rPr sz="2000" dirty="0">
                <a:solidFill>
                  <a:prstClr val="black"/>
                </a:solidFill>
                <a:latin typeface="微软雅黑" panose="020B0503020204020204" charset="-122"/>
                <a:cs typeface="微软雅黑" panose="020B0503020204020204" charset="-122"/>
              </a:rPr>
              <a:t>件</a:t>
            </a:r>
            <a:endParaRPr sz="20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349755" y="1017270"/>
            <a:ext cx="9587230" cy="4793615"/>
          </a:xfrm>
          <a:prstGeom prst="rect">
            <a:avLst/>
          </a:prstGeom>
        </p:spPr>
        <p:txBody>
          <a:bodyPr vert="horz" wrap="square" lIns="0" tIns="0" rIns="0" bIns="0" rtlCol="0">
            <a:spAutoFit/>
          </a:bodyPr>
          <a:lstStyle/>
          <a:p>
            <a:pPr marL="2147570"/>
            <a:r>
              <a:rPr sz="3200" b="1" dirty="0">
                <a:solidFill>
                  <a:srgbClr val="00A755"/>
                </a:solidFill>
                <a:latin typeface="微软雅黑" panose="020B0503020204020204" charset="-122"/>
                <a:cs typeface="微软雅黑" panose="020B0503020204020204" charset="-122"/>
              </a:rPr>
              <a:t>常见的派生属</a:t>
            </a:r>
            <a:r>
              <a:rPr sz="3200" b="1" spc="5" dirty="0">
                <a:solidFill>
                  <a:srgbClr val="00A755"/>
                </a:solidFill>
                <a:latin typeface="微软雅黑" panose="020B0503020204020204" charset="-122"/>
                <a:cs typeface="微软雅黑" panose="020B0503020204020204" charset="-122"/>
              </a:rPr>
              <a:t>性</a:t>
            </a:r>
            <a:r>
              <a:rPr sz="2000" b="1" dirty="0">
                <a:solidFill>
                  <a:prstClr val="black"/>
                </a:solidFill>
                <a:latin typeface="微软雅黑" panose="020B0503020204020204" charset="-122"/>
                <a:cs typeface="微软雅黑" panose="020B0503020204020204" charset="-122"/>
              </a:rPr>
              <a:t>-（8）</a:t>
            </a:r>
            <a:r>
              <a:rPr sz="2000" b="1" spc="5" dirty="0">
                <a:solidFill>
                  <a:prstClr val="black"/>
                </a:solidFill>
                <a:latin typeface="微软雅黑" panose="020B0503020204020204" charset="-122"/>
                <a:cs typeface="微软雅黑" panose="020B0503020204020204" charset="-122"/>
              </a:rPr>
              <a:t>生</a:t>
            </a:r>
            <a:r>
              <a:rPr sz="2000" b="1" spc="-15" dirty="0">
                <a:solidFill>
                  <a:prstClr val="black"/>
                </a:solidFill>
                <a:latin typeface="微软雅黑" panose="020B0503020204020204" charset="-122"/>
                <a:cs typeface="微软雅黑" panose="020B0503020204020204" charset="-122"/>
              </a:rPr>
              <a:t>产</a:t>
            </a:r>
            <a:r>
              <a:rPr sz="2000" b="1" spc="5" dirty="0">
                <a:solidFill>
                  <a:prstClr val="black"/>
                </a:solidFill>
                <a:latin typeface="微软雅黑" panose="020B0503020204020204" charset="-122"/>
                <a:cs typeface="微软雅黑" panose="020B0503020204020204" charset="-122"/>
              </a:rPr>
              <a:t>节拍</a:t>
            </a:r>
            <a:endParaRPr sz="2000">
              <a:solidFill>
                <a:prstClr val="black"/>
              </a:solidFill>
              <a:latin typeface="微软雅黑" panose="020B0503020204020204" charset="-122"/>
              <a:cs typeface="微软雅黑" panose="020B0503020204020204" charset="-122"/>
            </a:endParaRPr>
          </a:p>
          <a:p>
            <a:pPr marL="12700" marR="5080" indent="420370">
              <a:lnSpc>
                <a:spcPct val="150000"/>
              </a:lnSpc>
              <a:spcBef>
                <a:spcPts val="2015"/>
              </a:spcBef>
            </a:pP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产节</a:t>
            </a:r>
            <a:r>
              <a:rPr sz="1600" dirty="0">
                <a:solidFill>
                  <a:prstClr val="black"/>
                </a:solidFill>
                <a:latin typeface="微软雅黑" panose="020B0503020204020204" charset="-122"/>
                <a:cs typeface="微软雅黑" panose="020B0503020204020204" charset="-122"/>
              </a:rPr>
              <a:t>拍也</a:t>
            </a:r>
            <a:r>
              <a:rPr sz="1600" spc="-5" dirty="0">
                <a:solidFill>
                  <a:prstClr val="black"/>
                </a:solidFill>
                <a:latin typeface="微软雅黑" panose="020B0503020204020204" charset="-122"/>
                <a:cs typeface="微软雅黑" panose="020B0503020204020204" charset="-122"/>
              </a:rPr>
              <a:t>叫节拍</a:t>
            </a:r>
            <a:r>
              <a:rPr sz="1600"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间，</a:t>
            </a:r>
            <a:r>
              <a:rPr sz="1600"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指连续</a:t>
            </a:r>
            <a:r>
              <a:rPr sz="1600" dirty="0">
                <a:solidFill>
                  <a:prstClr val="black"/>
                </a:solidFill>
                <a:latin typeface="微软雅黑" panose="020B0503020204020204" charset="-122"/>
                <a:cs typeface="微软雅黑" panose="020B0503020204020204" charset="-122"/>
              </a:rPr>
              <a:t>完</a:t>
            </a:r>
            <a:r>
              <a:rPr sz="1600" spc="-5" dirty="0">
                <a:solidFill>
                  <a:prstClr val="black"/>
                </a:solidFill>
                <a:latin typeface="微软雅黑" panose="020B0503020204020204" charset="-122"/>
                <a:cs typeface="微软雅黑" panose="020B0503020204020204" charset="-122"/>
              </a:rPr>
              <a:t>成相</a:t>
            </a:r>
            <a:r>
              <a:rPr sz="1600" dirty="0">
                <a:solidFill>
                  <a:prstClr val="black"/>
                </a:solidFill>
                <a:latin typeface="微软雅黑" panose="020B0503020204020204" charset="-122"/>
                <a:cs typeface="微软雅黑" panose="020B0503020204020204" charset="-122"/>
              </a:rPr>
              <a:t>同</a:t>
            </a:r>
            <a:r>
              <a:rPr sz="1600" spc="-5" dirty="0">
                <a:solidFill>
                  <a:prstClr val="black"/>
                </a:solidFill>
                <a:latin typeface="微软雅黑" panose="020B0503020204020204" charset="-122"/>
                <a:cs typeface="微软雅黑" panose="020B0503020204020204" charset="-122"/>
              </a:rPr>
              <a:t>的两个</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品（</a:t>
            </a:r>
            <a:r>
              <a:rPr sz="1600" dirty="0">
                <a:solidFill>
                  <a:prstClr val="black"/>
                </a:solidFill>
                <a:latin typeface="微软雅黑" panose="020B0503020204020204" charset="-122"/>
                <a:cs typeface="微软雅黑" panose="020B0503020204020204" charset="-122"/>
              </a:rPr>
              <a:t>或</a:t>
            </a:r>
            <a:r>
              <a:rPr sz="1600" spc="-5" dirty="0">
                <a:solidFill>
                  <a:prstClr val="black"/>
                </a:solidFill>
                <a:latin typeface="微软雅黑" panose="020B0503020204020204" charset="-122"/>
                <a:cs typeface="微软雅黑" panose="020B0503020204020204" charset="-122"/>
              </a:rPr>
              <a:t>两次服</a:t>
            </a:r>
            <a:r>
              <a:rPr sz="1600" dirty="0">
                <a:solidFill>
                  <a:prstClr val="black"/>
                </a:solidFill>
                <a:latin typeface="微软雅黑" panose="020B0503020204020204" charset="-122"/>
                <a:cs typeface="微软雅黑" panose="020B0503020204020204" charset="-122"/>
              </a:rPr>
              <a:t>务</a:t>
            </a:r>
            <a:r>
              <a:rPr sz="1600" spc="-5" dirty="0">
                <a:solidFill>
                  <a:prstClr val="black"/>
                </a:solidFill>
                <a:latin typeface="微软雅黑" panose="020B0503020204020204" charset="-122"/>
                <a:cs typeface="微软雅黑" panose="020B0503020204020204" charset="-122"/>
              </a:rPr>
              <a:t>，或</a:t>
            </a:r>
            <a:r>
              <a:rPr sz="1600" dirty="0">
                <a:solidFill>
                  <a:prstClr val="black"/>
                </a:solidFill>
                <a:latin typeface="微软雅黑" panose="020B0503020204020204" charset="-122"/>
                <a:cs typeface="微软雅黑" panose="020B0503020204020204" charset="-122"/>
              </a:rPr>
              <a:t>两</a:t>
            </a:r>
            <a:r>
              <a:rPr sz="1600" spc="-5" dirty="0">
                <a:solidFill>
                  <a:prstClr val="black"/>
                </a:solidFill>
                <a:latin typeface="微软雅黑" panose="020B0503020204020204" charset="-122"/>
                <a:cs typeface="微软雅黑" panose="020B0503020204020204" charset="-122"/>
              </a:rPr>
              <a:t>批产品</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之间</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间隔时</a:t>
            </a:r>
            <a:r>
              <a:rPr sz="1600" dirty="0">
                <a:solidFill>
                  <a:prstClr val="black"/>
                </a:solidFill>
                <a:latin typeface="微软雅黑" panose="020B0503020204020204" charset="-122"/>
                <a:cs typeface="微软雅黑" panose="020B0503020204020204" charset="-122"/>
              </a:rPr>
              <a:t>间</a:t>
            </a:r>
            <a:r>
              <a:rPr sz="1600" spc="-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它可以反应生产能力的大小。换句</a:t>
            </a:r>
            <a:r>
              <a:rPr sz="1600" dirty="0">
                <a:solidFill>
                  <a:prstClr val="black"/>
                </a:solidFill>
                <a:latin typeface="微软雅黑" panose="020B0503020204020204" charset="-122"/>
                <a:cs typeface="微软雅黑" panose="020B0503020204020204" charset="-122"/>
              </a:rPr>
              <a:t>话</a:t>
            </a:r>
            <a:r>
              <a:rPr sz="1600" spc="-10" dirty="0">
                <a:solidFill>
                  <a:prstClr val="black"/>
                </a:solidFill>
                <a:latin typeface="微软雅黑" panose="020B0503020204020204" charset="-122"/>
                <a:cs typeface="微软雅黑" panose="020B0503020204020204" charset="-122"/>
              </a:rPr>
              <a:t>说，</a:t>
            </a:r>
            <a:r>
              <a:rPr sz="1600" dirty="0">
                <a:solidFill>
                  <a:prstClr val="black"/>
                </a:solidFill>
                <a:latin typeface="微软雅黑" panose="020B0503020204020204" charset="-122"/>
                <a:cs typeface="微软雅黑" panose="020B0503020204020204" charset="-122"/>
              </a:rPr>
              <a:t>生</a:t>
            </a:r>
            <a:r>
              <a:rPr sz="1600" spc="-10" dirty="0">
                <a:solidFill>
                  <a:prstClr val="black"/>
                </a:solidFill>
                <a:latin typeface="微软雅黑" panose="020B0503020204020204" charset="-122"/>
                <a:cs typeface="微软雅黑" panose="020B0503020204020204" charset="-122"/>
              </a:rPr>
              <a:t>产节</a:t>
            </a:r>
            <a:r>
              <a:rPr sz="1600" dirty="0">
                <a:solidFill>
                  <a:prstClr val="black"/>
                </a:solidFill>
                <a:latin typeface="微软雅黑" panose="020B0503020204020204" charset="-122"/>
                <a:cs typeface="微软雅黑" panose="020B0503020204020204" charset="-122"/>
              </a:rPr>
              <a:t>拍</a:t>
            </a:r>
            <a:r>
              <a:rPr sz="1600" spc="-10" dirty="0">
                <a:solidFill>
                  <a:prstClr val="black"/>
                </a:solidFill>
                <a:latin typeface="微软雅黑" panose="020B0503020204020204" charset="-122"/>
                <a:cs typeface="微软雅黑" panose="020B0503020204020204" charset="-122"/>
              </a:rPr>
              <a:t>即指</a:t>
            </a:r>
            <a:r>
              <a:rPr sz="1600" dirty="0">
                <a:solidFill>
                  <a:prstClr val="black"/>
                </a:solidFill>
                <a:latin typeface="微软雅黑" panose="020B0503020204020204" charset="-122"/>
                <a:cs typeface="微软雅黑" panose="020B0503020204020204" charset="-122"/>
              </a:rPr>
              <a:t>完</a:t>
            </a:r>
            <a:r>
              <a:rPr sz="1600" spc="-10" dirty="0">
                <a:solidFill>
                  <a:prstClr val="black"/>
                </a:solidFill>
                <a:latin typeface="微软雅黑" panose="020B0503020204020204" charset="-122"/>
                <a:cs typeface="微软雅黑" panose="020B0503020204020204" charset="-122"/>
              </a:rPr>
              <a:t>成一</a:t>
            </a:r>
            <a:r>
              <a:rPr sz="1600" dirty="0">
                <a:solidFill>
                  <a:prstClr val="black"/>
                </a:solidFill>
                <a:latin typeface="微软雅黑" panose="020B0503020204020204" charset="-122"/>
                <a:cs typeface="微软雅黑" panose="020B0503020204020204" charset="-122"/>
              </a:rPr>
              <a:t>个</a:t>
            </a:r>
            <a:r>
              <a:rPr sz="1600" spc="-10" dirty="0">
                <a:solidFill>
                  <a:prstClr val="black"/>
                </a:solidFill>
                <a:latin typeface="微软雅黑" panose="020B0503020204020204" charset="-122"/>
                <a:cs typeface="微软雅黑" panose="020B0503020204020204" charset="-122"/>
              </a:rPr>
              <a:t>产品</a:t>
            </a:r>
            <a:r>
              <a:rPr sz="1600" dirty="0">
                <a:solidFill>
                  <a:prstClr val="black"/>
                </a:solidFill>
                <a:latin typeface="微软雅黑" panose="020B0503020204020204" charset="-122"/>
                <a:cs typeface="微软雅黑" panose="020B0503020204020204" charset="-122"/>
              </a:rPr>
              <a:t>所</a:t>
            </a:r>
            <a:r>
              <a:rPr sz="1600" spc="-10" dirty="0">
                <a:solidFill>
                  <a:prstClr val="black"/>
                </a:solidFill>
                <a:latin typeface="微软雅黑" panose="020B0503020204020204" charset="-122"/>
                <a:cs typeface="微软雅黑" panose="020B0503020204020204" charset="-122"/>
              </a:rPr>
              <a:t>需的</a:t>
            </a:r>
            <a:r>
              <a:rPr sz="1600" dirty="0">
                <a:solidFill>
                  <a:prstClr val="black"/>
                </a:solidFill>
                <a:latin typeface="微软雅黑" panose="020B0503020204020204" charset="-122"/>
                <a:cs typeface="微软雅黑" panose="020B0503020204020204" charset="-122"/>
              </a:rPr>
              <a:t>平</a:t>
            </a:r>
            <a:r>
              <a:rPr sz="1600" spc="-10" dirty="0">
                <a:solidFill>
                  <a:prstClr val="black"/>
                </a:solidFill>
                <a:latin typeface="微软雅黑" panose="020B0503020204020204" charset="-122"/>
                <a:cs typeface="微软雅黑" panose="020B0503020204020204" charset="-122"/>
              </a:rPr>
              <a:t>均时</a:t>
            </a:r>
            <a:r>
              <a:rPr sz="1600" dirty="0">
                <a:solidFill>
                  <a:prstClr val="black"/>
                </a:solidFill>
                <a:latin typeface="微软雅黑" panose="020B0503020204020204" charset="-122"/>
                <a:cs typeface="微软雅黑" panose="020B0503020204020204" charset="-122"/>
              </a:rPr>
              <a:t>间</a:t>
            </a:r>
            <a:r>
              <a:rPr sz="1600" spc="-10" dirty="0">
                <a:solidFill>
                  <a:prstClr val="black"/>
                </a:solidFill>
                <a:latin typeface="微软雅黑" panose="020B0503020204020204" charset="-122"/>
                <a:cs typeface="微软雅黑" panose="020B0503020204020204" charset="-122"/>
              </a:rPr>
              <a:t>。节</a:t>
            </a:r>
            <a:r>
              <a:rPr sz="1600" dirty="0">
                <a:solidFill>
                  <a:prstClr val="black"/>
                </a:solidFill>
                <a:latin typeface="微软雅黑" panose="020B0503020204020204" charset="-122"/>
                <a:cs typeface="微软雅黑" panose="020B0503020204020204" charset="-122"/>
              </a:rPr>
              <a:t>拍</a:t>
            </a:r>
            <a:r>
              <a:rPr sz="1600" spc="-10" dirty="0">
                <a:solidFill>
                  <a:prstClr val="black"/>
                </a:solidFill>
                <a:latin typeface="微软雅黑" panose="020B0503020204020204" charset="-122"/>
                <a:cs typeface="微软雅黑" panose="020B0503020204020204" charset="-122"/>
              </a:rPr>
              <a:t>通常</a:t>
            </a:r>
            <a:r>
              <a:rPr sz="1600" dirty="0">
                <a:solidFill>
                  <a:prstClr val="black"/>
                </a:solidFill>
                <a:latin typeface="微软雅黑" panose="020B0503020204020204" charset="-122"/>
                <a:cs typeface="微软雅黑" panose="020B0503020204020204" charset="-122"/>
              </a:rPr>
              <a:t>用</a:t>
            </a:r>
            <a:r>
              <a:rPr sz="1600" spc="-10" dirty="0">
                <a:solidFill>
                  <a:prstClr val="black"/>
                </a:solidFill>
                <a:latin typeface="微软雅黑" panose="020B0503020204020204" charset="-122"/>
                <a:cs typeface="微软雅黑" panose="020B0503020204020204" charset="-122"/>
              </a:rPr>
              <a:t>于定义 </a:t>
            </a:r>
            <a:r>
              <a:rPr sz="1600" spc="-5" dirty="0">
                <a:solidFill>
                  <a:prstClr val="black"/>
                </a:solidFill>
                <a:latin typeface="微软雅黑" panose="020B0503020204020204" charset="-122"/>
                <a:cs typeface="微软雅黑" panose="020B0503020204020204" charset="-122"/>
              </a:rPr>
              <a:t>一个流程中某一具体工序或环节的</a:t>
            </a:r>
            <a:r>
              <a:rPr sz="1600" spc="5"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位产</a:t>
            </a:r>
            <a:r>
              <a:rPr sz="1600" spc="5" dirty="0">
                <a:solidFill>
                  <a:prstClr val="black"/>
                </a:solidFill>
                <a:latin typeface="微软雅黑" panose="020B0503020204020204" charset="-122"/>
                <a:cs typeface="微软雅黑" panose="020B0503020204020204" charset="-122"/>
              </a:rPr>
              <a:t>出</a:t>
            </a:r>
            <a:r>
              <a:rPr sz="1600" spc="-5" dirty="0">
                <a:solidFill>
                  <a:prstClr val="black"/>
                </a:solidFill>
                <a:latin typeface="微软雅黑" panose="020B0503020204020204" charset="-122"/>
                <a:cs typeface="微软雅黑" panose="020B0503020204020204" charset="-122"/>
              </a:rPr>
              <a:t>时间</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如果</a:t>
            </a:r>
            <a:r>
              <a:rPr sz="1600" spc="5"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品必</a:t>
            </a:r>
            <a:r>
              <a:rPr sz="1600" spc="5" dirty="0">
                <a:solidFill>
                  <a:prstClr val="black"/>
                </a:solidFill>
                <a:latin typeface="微软雅黑" panose="020B0503020204020204" charset="-122"/>
                <a:cs typeface="微软雅黑" panose="020B0503020204020204" charset="-122"/>
              </a:rPr>
              <a:t>须</a:t>
            </a:r>
            <a:r>
              <a:rPr sz="1600" spc="-5" dirty="0">
                <a:solidFill>
                  <a:prstClr val="black"/>
                </a:solidFill>
                <a:latin typeface="微软雅黑" panose="020B0503020204020204" charset="-122"/>
                <a:cs typeface="微软雅黑" panose="020B0503020204020204" charset="-122"/>
              </a:rPr>
              <a:t>是成</a:t>
            </a:r>
            <a:r>
              <a:rPr sz="1600" spc="5" dirty="0">
                <a:solidFill>
                  <a:prstClr val="black"/>
                </a:solidFill>
                <a:latin typeface="微软雅黑" panose="020B0503020204020204" charset="-122"/>
                <a:cs typeface="微软雅黑" panose="020B0503020204020204" charset="-122"/>
              </a:rPr>
              <a:t>批</a:t>
            </a:r>
            <a:r>
              <a:rPr sz="1600" spc="-5" dirty="0">
                <a:solidFill>
                  <a:prstClr val="black"/>
                </a:solidFill>
                <a:latin typeface="微软雅黑" panose="020B0503020204020204" charset="-122"/>
                <a:cs typeface="微软雅黑" panose="020B0503020204020204" charset="-122"/>
              </a:rPr>
              <a:t>制作</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，则</a:t>
            </a:r>
            <a:r>
              <a:rPr sz="1600" spc="5" dirty="0">
                <a:solidFill>
                  <a:prstClr val="black"/>
                </a:solidFill>
                <a:latin typeface="微软雅黑" panose="020B0503020204020204" charset="-122"/>
                <a:cs typeface="微软雅黑" panose="020B0503020204020204" charset="-122"/>
              </a:rPr>
              <a:t>节</a:t>
            </a:r>
            <a:r>
              <a:rPr sz="1600" spc="-5" dirty="0">
                <a:solidFill>
                  <a:prstClr val="black"/>
                </a:solidFill>
                <a:latin typeface="微软雅黑" panose="020B0503020204020204" charset="-122"/>
                <a:cs typeface="微软雅黑" panose="020B0503020204020204" charset="-122"/>
              </a:rPr>
              <a:t>拍指</a:t>
            </a:r>
            <a:r>
              <a:rPr sz="1600" spc="5" dirty="0">
                <a:solidFill>
                  <a:prstClr val="black"/>
                </a:solidFill>
                <a:latin typeface="微软雅黑" panose="020B0503020204020204" charset="-122"/>
                <a:cs typeface="微软雅黑" panose="020B0503020204020204" charset="-122"/>
              </a:rPr>
              <a:t>两</a:t>
            </a:r>
            <a:r>
              <a:rPr sz="1600" spc="-5" dirty="0">
                <a:solidFill>
                  <a:prstClr val="black"/>
                </a:solidFill>
                <a:latin typeface="微软雅黑" panose="020B0503020204020204" charset="-122"/>
                <a:cs typeface="微软雅黑" panose="020B0503020204020204" charset="-122"/>
              </a:rPr>
              <a:t>批产</a:t>
            </a:r>
            <a:r>
              <a:rPr sz="1600" spc="5" dirty="0">
                <a:solidFill>
                  <a:prstClr val="black"/>
                </a:solidFill>
                <a:latin typeface="微软雅黑" panose="020B0503020204020204" charset="-122"/>
                <a:cs typeface="微软雅黑" panose="020B0503020204020204" charset="-122"/>
              </a:rPr>
              <a:t>品</a:t>
            </a:r>
            <a:r>
              <a:rPr sz="1600" spc="-5" dirty="0">
                <a:solidFill>
                  <a:prstClr val="black"/>
                </a:solidFill>
                <a:latin typeface="微软雅黑" panose="020B0503020204020204" charset="-122"/>
                <a:cs typeface="微软雅黑" panose="020B0503020204020204" charset="-122"/>
              </a:rPr>
              <a:t>之间的 间隔时间。</a:t>
            </a:r>
            <a:endParaRPr sz="1600">
              <a:solidFill>
                <a:prstClr val="black"/>
              </a:solidFill>
              <a:latin typeface="微软雅黑" panose="020B0503020204020204" charset="-122"/>
              <a:cs typeface="微软雅黑" panose="020B0503020204020204" charset="-122"/>
            </a:endParaRPr>
          </a:p>
          <a:p>
            <a:pPr marL="12700" indent="421640">
              <a:spcBef>
                <a:spcPts val="955"/>
              </a:spcBef>
            </a:pPr>
            <a:r>
              <a:rPr sz="1600" spc="-5" dirty="0">
                <a:solidFill>
                  <a:prstClr val="black"/>
                </a:solidFill>
                <a:latin typeface="微软雅黑" panose="020B0503020204020204" charset="-122"/>
                <a:cs typeface="微软雅黑" panose="020B0503020204020204" charset="-122"/>
              </a:rPr>
              <a:t>生产节拍对生产的作用首先体现在</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生产</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调节</a:t>
            </a:r>
            <a:r>
              <a:rPr sz="1600" dirty="0">
                <a:solidFill>
                  <a:prstClr val="black"/>
                </a:solidFill>
                <a:latin typeface="微软雅黑" panose="020B0503020204020204" charset="-122"/>
                <a:cs typeface="微软雅黑" panose="020B0503020204020204" charset="-122"/>
              </a:rPr>
              <a:t>控</a:t>
            </a:r>
            <a:r>
              <a:rPr sz="1600" spc="-5" dirty="0">
                <a:solidFill>
                  <a:prstClr val="black"/>
                </a:solidFill>
                <a:latin typeface="微软雅黑" panose="020B0503020204020204" charset="-122"/>
                <a:cs typeface="微软雅黑" panose="020B0503020204020204" charset="-122"/>
              </a:rPr>
              <a:t>制，</a:t>
            </a:r>
            <a:r>
              <a:rPr sz="1600"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过节</a:t>
            </a:r>
            <a:r>
              <a:rPr sz="1600" dirty="0">
                <a:solidFill>
                  <a:prstClr val="black"/>
                </a:solidFill>
                <a:latin typeface="微软雅黑" panose="020B0503020204020204" charset="-122"/>
                <a:cs typeface="微软雅黑" panose="020B0503020204020204" charset="-122"/>
              </a:rPr>
              <a:t>拍</a:t>
            </a:r>
            <a:r>
              <a:rPr sz="1600" spc="-5" dirty="0">
                <a:solidFill>
                  <a:prstClr val="black"/>
                </a:solidFill>
                <a:latin typeface="微软雅黑" panose="020B0503020204020204" charset="-122"/>
                <a:cs typeface="微软雅黑" panose="020B0503020204020204" charset="-122"/>
              </a:rPr>
              <a:t>和生</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周期</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比较</a:t>
            </a:r>
            <a:r>
              <a:rPr sz="1600" dirty="0">
                <a:solidFill>
                  <a:prstClr val="black"/>
                </a:solidFill>
                <a:latin typeface="微软雅黑" panose="020B0503020204020204" charset="-122"/>
                <a:cs typeface="微软雅黑" panose="020B0503020204020204" charset="-122"/>
              </a:rPr>
              <a:t>分</a:t>
            </a:r>
            <a:r>
              <a:rPr sz="1600" spc="-5" dirty="0">
                <a:solidFill>
                  <a:prstClr val="black"/>
                </a:solidFill>
                <a:latin typeface="微软雅黑" panose="020B0503020204020204" charset="-122"/>
                <a:cs typeface="微软雅黑" panose="020B0503020204020204" charset="-122"/>
              </a:rPr>
              <a:t>析，</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市场</a:t>
            </a:r>
            <a:r>
              <a:rPr sz="1600" dirty="0">
                <a:solidFill>
                  <a:prstClr val="black"/>
                </a:solidFill>
                <a:latin typeface="微软雅黑" panose="020B0503020204020204" charset="-122"/>
                <a:cs typeface="微软雅黑" panose="020B0503020204020204" charset="-122"/>
              </a:rPr>
              <a:t>稳</a:t>
            </a:r>
            <a:r>
              <a:rPr sz="1600" spc="-5" dirty="0">
                <a:solidFill>
                  <a:prstClr val="black"/>
                </a:solidFill>
                <a:latin typeface="微软雅黑" panose="020B0503020204020204" charset="-122"/>
                <a:cs typeface="微软雅黑" panose="020B0503020204020204" charset="-122"/>
              </a:rPr>
              <a:t>定</a:t>
            </a:r>
            <a:endParaRPr sz="1600">
              <a:solidFill>
                <a:prstClr val="black"/>
              </a:solidFill>
              <a:latin typeface="微软雅黑" panose="020B0503020204020204" charset="-122"/>
              <a:cs typeface="微软雅黑" panose="020B0503020204020204" charset="-122"/>
            </a:endParaRPr>
          </a:p>
          <a:p>
            <a:pPr marL="12700" marR="228600" algn="just">
              <a:lnSpc>
                <a:spcPct val="150000"/>
              </a:lnSpc>
            </a:pPr>
            <a:r>
              <a:rPr sz="1600" spc="-5" dirty="0">
                <a:solidFill>
                  <a:prstClr val="black"/>
                </a:solidFill>
                <a:latin typeface="微软雅黑" panose="020B0503020204020204" charset="-122"/>
                <a:cs typeface="微软雅黑" panose="020B0503020204020204" charset="-122"/>
              </a:rPr>
              <a:t>的情况下，可以明确需要改进的环</a:t>
            </a:r>
            <a:r>
              <a:rPr sz="1600" dirty="0">
                <a:solidFill>
                  <a:prstClr val="black"/>
                </a:solidFill>
                <a:latin typeface="微软雅黑" panose="020B0503020204020204" charset="-122"/>
                <a:cs typeface="微软雅黑" panose="020B0503020204020204" charset="-122"/>
              </a:rPr>
              <a:t>节</a:t>
            </a:r>
            <a:r>
              <a:rPr sz="1600" spc="-5" dirty="0">
                <a:solidFill>
                  <a:prstClr val="black"/>
                </a:solidFill>
                <a:latin typeface="微软雅黑" panose="020B0503020204020204" charset="-122"/>
                <a:cs typeface="微软雅黑" panose="020B0503020204020204" charset="-122"/>
              </a:rPr>
              <a:t>，从</a:t>
            </a:r>
            <a:r>
              <a:rPr sz="1600" dirty="0">
                <a:solidFill>
                  <a:prstClr val="black"/>
                </a:solidFill>
                <a:latin typeface="微软雅黑" panose="020B0503020204020204" charset="-122"/>
                <a:cs typeface="微软雅黑" panose="020B0503020204020204" charset="-122"/>
              </a:rPr>
              <a:t>而</a:t>
            </a:r>
            <a:r>
              <a:rPr sz="1600" spc="-5" dirty="0">
                <a:solidFill>
                  <a:prstClr val="black"/>
                </a:solidFill>
                <a:latin typeface="微软雅黑" panose="020B0503020204020204" charset="-122"/>
                <a:cs typeface="微软雅黑" panose="020B0503020204020204" charset="-122"/>
              </a:rPr>
              <a:t>采取</a:t>
            </a:r>
            <a:r>
              <a:rPr sz="1600" dirty="0">
                <a:solidFill>
                  <a:prstClr val="black"/>
                </a:solidFill>
                <a:latin typeface="微软雅黑" panose="020B0503020204020204" charset="-122"/>
                <a:cs typeface="微软雅黑" panose="020B0503020204020204" charset="-122"/>
              </a:rPr>
              <a:t>针</a:t>
            </a:r>
            <a:r>
              <a:rPr sz="1600" spc="-5" dirty="0">
                <a:solidFill>
                  <a:prstClr val="black"/>
                </a:solidFill>
                <a:latin typeface="微软雅黑" panose="020B0503020204020204" charset="-122"/>
                <a:cs typeface="微软雅黑" panose="020B0503020204020204" charset="-122"/>
              </a:rPr>
              <a:t>对性</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措施</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行调</a:t>
            </a:r>
            <a:r>
              <a:rPr sz="1600" dirty="0">
                <a:solidFill>
                  <a:prstClr val="black"/>
                </a:solidFill>
                <a:latin typeface="微软雅黑" panose="020B0503020204020204" charset="-122"/>
                <a:cs typeface="微软雅黑" panose="020B0503020204020204" charset="-122"/>
              </a:rPr>
              <a:t>整</a:t>
            </a:r>
            <a:r>
              <a:rPr sz="1600" spc="-5" dirty="0">
                <a:solidFill>
                  <a:prstClr val="black"/>
                </a:solidFill>
                <a:latin typeface="微软雅黑" panose="020B0503020204020204" charset="-122"/>
                <a:cs typeface="微软雅黑" panose="020B0503020204020204" charset="-122"/>
              </a:rPr>
              <a:t>。生</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节拍</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另一</a:t>
            </a:r>
            <a:r>
              <a:rPr sz="1600"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作用</a:t>
            </a:r>
            <a:r>
              <a:rPr sz="1600"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能够有 效防止生产过剩造成的浪费和生产</a:t>
            </a:r>
            <a:r>
              <a:rPr sz="1600" dirty="0">
                <a:solidFill>
                  <a:prstClr val="black"/>
                </a:solidFill>
                <a:latin typeface="微软雅黑" panose="020B0503020204020204" charset="-122"/>
                <a:cs typeface="微软雅黑" panose="020B0503020204020204" charset="-122"/>
              </a:rPr>
              <a:t>过</a:t>
            </a:r>
            <a:r>
              <a:rPr sz="1600" spc="-5" dirty="0">
                <a:solidFill>
                  <a:prstClr val="black"/>
                </a:solidFill>
                <a:latin typeface="微软雅黑" panose="020B0503020204020204" charset="-122"/>
                <a:cs typeface="微软雅黑" panose="020B0503020204020204" charset="-122"/>
              </a:rPr>
              <a:t>迟造</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的分</a:t>
            </a:r>
            <a:r>
              <a:rPr sz="1600" dirty="0">
                <a:solidFill>
                  <a:prstClr val="black"/>
                </a:solidFill>
                <a:latin typeface="微软雅黑" panose="020B0503020204020204" charset="-122"/>
                <a:cs typeface="微软雅黑" panose="020B0503020204020204" charset="-122"/>
              </a:rPr>
              <a:t>段</a:t>
            </a:r>
            <a:r>
              <a:rPr sz="1600" spc="-5" dirty="0">
                <a:solidFill>
                  <a:prstClr val="black"/>
                </a:solidFill>
                <a:latin typeface="微软雅黑" panose="020B0503020204020204" charset="-122"/>
                <a:cs typeface="微软雅黑" panose="020B0503020204020204" charset="-122"/>
              </a:rPr>
              <a:t>供应</a:t>
            </a:r>
            <a:r>
              <a:rPr sz="1600"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连续</a:t>
            </a:r>
            <a:r>
              <a:rPr sz="1600" dirty="0">
                <a:solidFill>
                  <a:prstClr val="black"/>
                </a:solidFill>
                <a:latin typeface="微软雅黑" panose="020B0503020204020204" charset="-122"/>
                <a:cs typeface="微软雅黑" panose="020B0503020204020204" charset="-122"/>
              </a:rPr>
              <a:t>问</a:t>
            </a:r>
            <a:r>
              <a:rPr sz="1600" spc="-5" dirty="0">
                <a:solidFill>
                  <a:prstClr val="black"/>
                </a:solidFill>
                <a:latin typeface="微软雅黑" panose="020B0503020204020204" charset="-122"/>
                <a:cs typeface="微软雅黑" panose="020B0503020204020204" charset="-122"/>
              </a:rPr>
              <a:t>题，</a:t>
            </a:r>
            <a:r>
              <a:rPr sz="1600" dirty="0">
                <a:solidFill>
                  <a:prstClr val="black"/>
                </a:solidFill>
                <a:latin typeface="微软雅黑" panose="020B0503020204020204" charset="-122"/>
                <a:cs typeface="微软雅黑" panose="020B0503020204020204" charset="-122"/>
              </a:rPr>
              <a:t>并</a:t>
            </a:r>
            <a:r>
              <a:rPr sz="1600" spc="-5" dirty="0">
                <a:solidFill>
                  <a:prstClr val="black"/>
                </a:solidFill>
                <a:latin typeface="微软雅黑" panose="020B0503020204020204" charset="-122"/>
                <a:cs typeface="微软雅黑" panose="020B0503020204020204" charset="-122"/>
              </a:rPr>
              <a:t>确定</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序间</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标准</a:t>
            </a:r>
            <a:r>
              <a:rPr sz="1600" dirty="0">
                <a:solidFill>
                  <a:prstClr val="black"/>
                </a:solidFill>
                <a:latin typeface="微软雅黑" panose="020B0503020204020204" charset="-122"/>
                <a:cs typeface="微软雅黑" panose="020B0503020204020204" charset="-122"/>
              </a:rPr>
              <a:t>手</a:t>
            </a:r>
            <a:r>
              <a:rPr sz="1600" spc="-5" dirty="0">
                <a:solidFill>
                  <a:prstClr val="black"/>
                </a:solidFill>
                <a:latin typeface="微软雅黑" panose="020B0503020204020204" charset="-122"/>
                <a:cs typeface="微软雅黑" panose="020B0503020204020204" charset="-122"/>
              </a:rPr>
              <a:t>持品</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量。生 产节拍的使用将会使生产现场的作</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规律</a:t>
            </a:r>
            <a:r>
              <a:rPr sz="160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，达</a:t>
            </a:r>
            <a:r>
              <a:rPr sz="1600"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生产</a:t>
            </a:r>
            <a:r>
              <a:rPr sz="1600" dirty="0">
                <a:solidFill>
                  <a:prstClr val="black"/>
                </a:solidFill>
                <a:latin typeface="微软雅黑" panose="020B0503020204020204" charset="-122"/>
                <a:cs typeface="微软雅黑" panose="020B0503020204020204" charset="-122"/>
              </a:rPr>
              <a:t>活</a:t>
            </a:r>
            <a:r>
              <a:rPr sz="1600" spc="-5" dirty="0">
                <a:solidFill>
                  <a:prstClr val="black"/>
                </a:solidFill>
                <a:latin typeface="微软雅黑" panose="020B0503020204020204" charset="-122"/>
                <a:cs typeface="微软雅黑" panose="020B0503020204020204" charset="-122"/>
              </a:rPr>
              <a:t>动的</a:t>
            </a:r>
            <a:r>
              <a:rPr sz="1600" dirty="0">
                <a:solidFill>
                  <a:prstClr val="black"/>
                </a:solidFill>
                <a:latin typeface="微软雅黑" panose="020B0503020204020204" charset="-122"/>
                <a:cs typeface="微软雅黑" panose="020B0503020204020204" charset="-122"/>
              </a:rPr>
              <a:t>稳</a:t>
            </a:r>
            <a:r>
              <a:rPr sz="1600" spc="-5" dirty="0">
                <a:solidFill>
                  <a:prstClr val="black"/>
                </a:solidFill>
                <a:latin typeface="微软雅黑" panose="020B0503020204020204" charset="-122"/>
                <a:cs typeface="微软雅黑" panose="020B0503020204020204" charset="-122"/>
              </a:rPr>
              <a:t>定，</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现定</a:t>
            </a:r>
            <a:r>
              <a:rPr sz="160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管理</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并作</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现场</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产效率 </a:t>
            </a:r>
            <a:r>
              <a:rPr sz="1600" spc="-10" dirty="0">
                <a:solidFill>
                  <a:prstClr val="black"/>
                </a:solidFill>
                <a:latin typeface="微软雅黑" panose="020B0503020204020204" charset="-122"/>
                <a:cs typeface="微软雅黑" panose="020B0503020204020204" charset="-122"/>
              </a:rPr>
              <a:t>改善的依据。</a:t>
            </a:r>
            <a:endParaRPr sz="1600">
              <a:solidFill>
                <a:prstClr val="black"/>
              </a:solidFill>
              <a:latin typeface="微软雅黑" panose="020B0503020204020204" charset="-122"/>
              <a:cs typeface="微软雅黑" panose="020B0503020204020204" charset="-122"/>
            </a:endParaRPr>
          </a:p>
          <a:p>
            <a:pPr marL="12700" marR="287655" indent="421640">
              <a:lnSpc>
                <a:spcPct val="150000"/>
              </a:lnSpc>
            </a:pPr>
            <a:r>
              <a:rPr sz="1600" spc="-5" dirty="0">
                <a:solidFill>
                  <a:prstClr val="black"/>
                </a:solidFill>
                <a:latin typeface="微软雅黑" panose="020B0503020204020204" charset="-122"/>
                <a:cs typeface="微软雅黑" panose="020B0503020204020204" charset="-122"/>
              </a:rPr>
              <a:t>与总产量类型，我们也在模拟设备</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参考</a:t>
            </a:r>
            <a:r>
              <a:rPr sz="1600" dirty="0">
                <a:solidFill>
                  <a:prstClr val="black"/>
                </a:solidFill>
                <a:latin typeface="微软雅黑" panose="020B0503020204020204" charset="-122"/>
                <a:cs typeface="微软雅黑" panose="020B0503020204020204" charset="-122"/>
              </a:rPr>
              <a:t>作</a:t>
            </a:r>
            <a:r>
              <a:rPr sz="1600" spc="-5" dirty="0">
                <a:solidFill>
                  <a:prstClr val="black"/>
                </a:solidFill>
                <a:latin typeface="微软雅黑" panose="020B0503020204020204" charset="-122"/>
                <a:cs typeface="微软雅黑" panose="020B0503020204020204" charset="-122"/>
              </a:rPr>
              <a:t>业信</a:t>
            </a:r>
            <a:r>
              <a:rPr sz="1600" dirty="0">
                <a:solidFill>
                  <a:prstClr val="black"/>
                </a:solidFill>
                <a:latin typeface="微软雅黑" panose="020B0503020204020204" charset="-122"/>
                <a:cs typeface="微软雅黑" panose="020B0503020204020204" charset="-122"/>
              </a:rPr>
              <a:t>号</a:t>
            </a:r>
            <a:r>
              <a:rPr sz="1600" spc="-5" dirty="0">
                <a:solidFill>
                  <a:prstClr val="black"/>
                </a:solidFill>
                <a:latin typeface="微软雅黑" panose="020B0503020204020204" charset="-122"/>
                <a:cs typeface="微软雅黑" panose="020B0503020204020204" charset="-122"/>
              </a:rPr>
              <a:t>，将</a:t>
            </a:r>
            <a:r>
              <a:rPr sz="1600" dirty="0">
                <a:solidFill>
                  <a:prstClr val="black"/>
                </a:solidFill>
                <a:latin typeface="微软雅黑" panose="020B0503020204020204" charset="-122"/>
                <a:cs typeface="微软雅黑" panose="020B0503020204020204" charset="-122"/>
              </a:rPr>
              <a:t>作</a:t>
            </a:r>
            <a:r>
              <a:rPr sz="1600" spc="-5" dirty="0">
                <a:solidFill>
                  <a:prstClr val="black"/>
                </a:solidFill>
                <a:latin typeface="微软雅黑" panose="020B0503020204020204" charset="-122"/>
                <a:cs typeface="微软雅黑" panose="020B0503020204020204" charset="-122"/>
              </a:rPr>
              <a:t>业信</a:t>
            </a:r>
            <a:r>
              <a:rPr sz="1600" dirty="0">
                <a:solidFill>
                  <a:prstClr val="black"/>
                </a:solidFill>
                <a:latin typeface="微软雅黑" panose="020B0503020204020204" charset="-122"/>
                <a:cs typeface="微软雅黑" panose="020B0503020204020204" charset="-122"/>
              </a:rPr>
              <a:t>号以</a:t>
            </a:r>
            <a:r>
              <a:rPr sz="1600" spc="-10" dirty="0">
                <a:solidFill>
                  <a:prstClr val="black"/>
                </a:solidFill>
                <a:latin typeface="微软雅黑" panose="020B0503020204020204" charset="-122"/>
                <a:cs typeface="微软雅黑" panose="020B0503020204020204" charset="-122"/>
              </a:rPr>
              <a:t>0</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0</a:t>
            </a:r>
            <a:r>
              <a:rPr sz="1600" spc="-5" dirty="0">
                <a:solidFill>
                  <a:prstClr val="black"/>
                </a:solidFill>
                <a:latin typeface="微软雅黑" panose="020B0503020204020204" charset="-122"/>
                <a:cs typeface="微软雅黑" panose="020B0503020204020204" charset="-122"/>
              </a:rPr>
              <a:t>变化一次</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时长</a:t>
            </a:r>
            <a:r>
              <a:rPr sz="160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均值</a:t>
            </a:r>
            <a:r>
              <a:rPr sz="1600" dirty="0">
                <a:solidFill>
                  <a:prstClr val="black"/>
                </a:solidFill>
                <a:latin typeface="微软雅黑" panose="020B0503020204020204" charset="-122"/>
                <a:cs typeface="微软雅黑" panose="020B0503020204020204" charset="-122"/>
              </a:rPr>
              <a:t>记</a:t>
            </a:r>
            <a:r>
              <a:rPr sz="1600" spc="-5" dirty="0">
                <a:solidFill>
                  <a:prstClr val="black"/>
                </a:solidFill>
                <a:latin typeface="微软雅黑" panose="020B0503020204020204" charset="-122"/>
                <a:cs typeface="微软雅黑" panose="020B0503020204020204" charset="-122"/>
              </a:rPr>
              <a:t>为 生产节拍。</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855470" y="1997075"/>
            <a:ext cx="8709025" cy="153606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1.</a:t>
            </a:r>
            <a:r>
              <a:rPr b="1" spc="-55" dirty="0">
                <a:solidFill>
                  <a:prstClr val="black"/>
                </a:solidFill>
                <a:latin typeface="微软雅黑" panose="020B0503020204020204" charset="-122"/>
                <a:cs typeface="微软雅黑" panose="020B0503020204020204" charset="-122"/>
              </a:rPr>
              <a:t> </a:t>
            </a:r>
            <a:r>
              <a:rPr b="1" spc="-5" dirty="0">
                <a:solidFill>
                  <a:prstClr val="black"/>
                </a:solidFill>
                <a:latin typeface="微软雅黑" panose="020B0503020204020204" charset="-122"/>
                <a:cs typeface="微软雅黑" panose="020B0503020204020204" charset="-122"/>
              </a:rPr>
              <a:t>calDeviceStatus(A,B,C)</a:t>
            </a:r>
            <a:endParaRPr>
              <a:solidFill>
                <a:prstClr val="black"/>
              </a:solidFill>
              <a:latin typeface="微软雅黑" panose="020B0503020204020204" charset="-122"/>
              <a:cs typeface="微软雅黑" panose="020B0503020204020204" charset="-122"/>
            </a:endParaRPr>
          </a:p>
          <a:p>
            <a:pPr marL="489585">
              <a:spcBef>
                <a:spcPts val="1080"/>
              </a:spcBef>
            </a:pPr>
            <a:r>
              <a:rPr spc="45" dirty="0">
                <a:solidFill>
                  <a:prstClr val="black"/>
                </a:solidFill>
                <a:latin typeface="微软雅黑" panose="020B0503020204020204" charset="-122"/>
                <a:cs typeface="微软雅黑" panose="020B0503020204020204" charset="-122"/>
              </a:rPr>
              <a:t>填入</a:t>
            </a:r>
            <a:r>
              <a:rPr spc="50" dirty="0">
                <a:solidFill>
                  <a:prstClr val="black"/>
                </a:solidFill>
                <a:latin typeface="微软雅黑" panose="020B0503020204020204" charset="-122"/>
                <a:cs typeface="微软雅黑" panose="020B0503020204020204" charset="-122"/>
              </a:rPr>
              <a:t>A</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开关机类）、</a:t>
            </a:r>
            <a:r>
              <a:rPr spc="30" dirty="0">
                <a:solidFill>
                  <a:prstClr val="black"/>
                </a:solidFill>
                <a:latin typeface="微软雅黑" panose="020B0503020204020204" charset="-122"/>
                <a:cs typeface="微软雅黑" panose="020B0503020204020204" charset="-122"/>
              </a:rPr>
              <a:t>B</a:t>
            </a:r>
            <a:r>
              <a:rPr spc="45" dirty="0">
                <a:solidFill>
                  <a:prstClr val="black"/>
                </a:solidFill>
                <a:latin typeface="微软雅黑" panose="020B0503020204020204" charset="-122"/>
                <a:cs typeface="微软雅黑" panose="020B0503020204020204" charset="-122"/>
              </a:rPr>
              <a:t>（故障</a:t>
            </a:r>
            <a:r>
              <a:rPr spc="50" dirty="0">
                <a:solidFill>
                  <a:prstClr val="black"/>
                </a:solidFill>
                <a:latin typeface="微软雅黑" panose="020B0503020204020204" charset="-122"/>
                <a:cs typeface="微软雅黑" panose="020B0503020204020204" charset="-122"/>
              </a:rPr>
              <a:t>类</a:t>
            </a:r>
            <a:r>
              <a:rPr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C</a:t>
            </a:r>
            <a:r>
              <a:rPr spc="45" dirty="0">
                <a:solidFill>
                  <a:prstClr val="black"/>
                </a:solidFill>
                <a:latin typeface="微软雅黑" panose="020B0503020204020204" charset="-122"/>
                <a:cs typeface="微软雅黑" panose="020B0503020204020204" charset="-122"/>
              </a:rPr>
              <a:t>（作业类</a:t>
            </a:r>
            <a:r>
              <a:rPr spc="35" dirty="0">
                <a:solidFill>
                  <a:prstClr val="black"/>
                </a:solidFill>
                <a:latin typeface="微软雅黑" panose="020B0503020204020204" charset="-122"/>
                <a:cs typeface="微软雅黑" panose="020B0503020204020204" charset="-122"/>
              </a:rPr>
              <a:t>）</a:t>
            </a:r>
            <a:r>
              <a:rPr spc="50" dirty="0">
                <a:solidFill>
                  <a:prstClr val="black"/>
                </a:solidFill>
                <a:latin typeface="微软雅黑" panose="020B0503020204020204" charset="-122"/>
                <a:cs typeface="微软雅黑" panose="020B0503020204020204" charset="-122"/>
              </a:rPr>
              <a:t>三个参</a:t>
            </a:r>
            <a:r>
              <a:rPr spc="40" dirty="0">
                <a:solidFill>
                  <a:prstClr val="black"/>
                </a:solidFill>
                <a:latin typeface="微软雅黑" panose="020B0503020204020204" charset="-122"/>
                <a:cs typeface="微软雅黑" panose="020B0503020204020204" charset="-122"/>
              </a:rPr>
              <a:t>数</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会</a:t>
            </a:r>
            <a:r>
              <a:rPr spc="45" dirty="0">
                <a:solidFill>
                  <a:prstClr val="black"/>
                </a:solidFill>
                <a:latin typeface="微软雅黑" panose="020B0503020204020204" charset="-122"/>
                <a:cs typeface="微软雅黑" panose="020B0503020204020204" charset="-122"/>
              </a:rPr>
              <a:t>依次计</a:t>
            </a:r>
            <a:r>
              <a:rPr spc="50" dirty="0">
                <a:solidFill>
                  <a:prstClr val="black"/>
                </a:solidFill>
                <a:latin typeface="微软雅黑" panose="020B0503020204020204" charset="-122"/>
                <a:cs typeface="微软雅黑" panose="020B0503020204020204" charset="-122"/>
              </a:rPr>
              <a:t>算</a:t>
            </a:r>
            <a:r>
              <a:rPr spc="5" dirty="0">
                <a:solidFill>
                  <a:prstClr val="black"/>
                </a:solidFill>
                <a:latin typeface="微软雅黑" panose="020B0503020204020204" charset="-122"/>
                <a:cs typeface="微软雅黑" panose="020B0503020204020204" charset="-122"/>
              </a:rPr>
              <a:t>A</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0</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B=</a:t>
            </a:r>
            <a:r>
              <a:rPr spc="20" dirty="0">
                <a:solidFill>
                  <a:prstClr val="black"/>
                </a:solidFill>
                <a:latin typeface="微软雅黑" panose="020B0503020204020204" charset="-122"/>
                <a:cs typeface="微软雅黑" panose="020B0503020204020204" charset="-122"/>
              </a:rPr>
              <a:t>1、</a:t>
            </a:r>
            <a:r>
              <a:rPr spc="5" dirty="0">
                <a:solidFill>
                  <a:prstClr val="black"/>
                </a:solidFill>
                <a:latin typeface="微软雅黑" panose="020B0503020204020204" charset="-122"/>
                <a:cs typeface="微软雅黑" panose="020B0503020204020204" charset="-122"/>
              </a:rPr>
              <a:t>A</a:t>
            </a:r>
            <a:r>
              <a:rPr spc="-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1</a:t>
            </a:r>
            <a:r>
              <a:rPr spc="25" dirty="0">
                <a:solidFill>
                  <a:prstClr val="black"/>
                </a:solidFill>
                <a:latin typeface="微软雅黑" panose="020B0503020204020204" charset="-122"/>
                <a:cs typeface="微软雅黑" panose="020B0503020204020204" charset="-122"/>
              </a:rPr>
              <a:t>且</a:t>
            </a:r>
            <a:r>
              <a:rPr spc="-20" dirty="0">
                <a:solidFill>
                  <a:prstClr val="black"/>
                </a:solidFill>
                <a:latin typeface="微软雅黑" panose="020B0503020204020204" charset="-122"/>
                <a:cs typeface="微软雅黑" panose="020B0503020204020204" charset="-122"/>
              </a:rPr>
              <a:t>C</a:t>
            </a:r>
            <a:r>
              <a:rPr spc="-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0、</a:t>
            </a:r>
            <a:r>
              <a:rPr spc="5" dirty="0">
                <a:solidFill>
                  <a:prstClr val="black"/>
                </a:solidFill>
                <a:latin typeface="微软雅黑" panose="020B0503020204020204" charset="-122"/>
                <a:cs typeface="微软雅黑" panose="020B0503020204020204" charset="-122"/>
              </a:rPr>
              <a:t>A</a:t>
            </a:r>
            <a:r>
              <a:rPr spc="-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1且</a:t>
            </a:r>
            <a:r>
              <a:rPr spc="-5" dirty="0">
                <a:solidFill>
                  <a:prstClr val="black"/>
                </a:solidFill>
                <a:latin typeface="微软雅黑" panose="020B0503020204020204" charset="-122"/>
                <a:cs typeface="微软雅黑" panose="020B0503020204020204" charset="-122"/>
              </a:rPr>
              <a:t>C=</a:t>
            </a:r>
            <a:r>
              <a:rPr spc="25" dirty="0">
                <a:solidFill>
                  <a:prstClr val="black"/>
                </a:solidFill>
                <a:latin typeface="微软雅黑" panose="020B0503020204020204" charset="-122"/>
                <a:cs typeface="微软雅黑" panose="020B0503020204020204" charset="-122"/>
              </a:rPr>
              <a:t>1四种结</a:t>
            </a:r>
            <a:r>
              <a:rPr spc="15" dirty="0">
                <a:solidFill>
                  <a:prstClr val="black"/>
                </a:solidFill>
                <a:latin typeface="微软雅黑" panose="020B0503020204020204" charset="-122"/>
                <a:cs typeface="微软雅黑" panose="020B0503020204020204" charset="-122"/>
              </a:rPr>
              <a:t>果</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固</a:t>
            </a:r>
            <a:r>
              <a:rPr spc="20" dirty="0">
                <a:solidFill>
                  <a:prstClr val="black"/>
                </a:solidFill>
                <a:latin typeface="微软雅黑" panose="020B0503020204020204" charset="-122"/>
                <a:cs typeface="微软雅黑" panose="020B0503020204020204" charset="-122"/>
              </a:rPr>
              <a:t>定得到停</a:t>
            </a:r>
            <a:r>
              <a:rPr spc="35" dirty="0">
                <a:solidFill>
                  <a:prstClr val="black"/>
                </a:solidFill>
                <a:latin typeface="微软雅黑" panose="020B0503020204020204" charset="-122"/>
                <a:cs typeface="微软雅黑" panose="020B0503020204020204" charset="-122"/>
              </a:rPr>
              <a:t>机</a:t>
            </a:r>
            <a:r>
              <a:rPr spc="20" dirty="0">
                <a:solidFill>
                  <a:prstClr val="black"/>
                </a:solidFill>
                <a:latin typeface="微软雅黑" panose="020B0503020204020204" charset="-122"/>
                <a:cs typeface="微软雅黑" panose="020B0503020204020204" charset="-122"/>
              </a:rPr>
              <a:t>、故障、待机、作业4</a:t>
            </a:r>
            <a:r>
              <a:rPr spc="25" dirty="0">
                <a:solidFill>
                  <a:prstClr val="black"/>
                </a:solidFill>
                <a:latin typeface="微软雅黑" panose="020B0503020204020204" charset="-122"/>
                <a:cs typeface="微软雅黑" panose="020B0503020204020204" charset="-122"/>
              </a:rPr>
              <a:t>个设</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备工作状态</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因此要求</a:t>
            </a:r>
            <a:r>
              <a:rPr dirty="0">
                <a:solidFill>
                  <a:prstClr val="black"/>
                </a:solidFill>
                <a:latin typeface="微软雅黑" panose="020B0503020204020204" charset="-122"/>
                <a:cs typeface="微软雅黑" panose="020B0503020204020204" charset="-122"/>
              </a:rPr>
              <a:t>A</a:t>
            </a:r>
            <a:r>
              <a:rPr spc="-5" dirty="0">
                <a:solidFill>
                  <a:prstClr val="black"/>
                </a:solidFill>
                <a:latin typeface="微软雅黑" panose="020B0503020204020204" charset="-122"/>
                <a:cs typeface="微软雅黑" panose="020B0503020204020204" charset="-122"/>
              </a:rPr>
              <a:t>填入开关机信</a:t>
            </a:r>
            <a:r>
              <a:rPr dirty="0">
                <a:solidFill>
                  <a:prstClr val="black"/>
                </a:solidFill>
                <a:latin typeface="微软雅黑" panose="020B0503020204020204" charset="-122"/>
                <a:cs typeface="微软雅黑" panose="020B0503020204020204" charset="-122"/>
              </a:rPr>
              <a:t>号</a:t>
            </a:r>
            <a:r>
              <a:rPr spc="-5" dirty="0">
                <a:solidFill>
                  <a:prstClr val="black"/>
                </a:solidFill>
                <a:latin typeface="微软雅黑" panose="020B0503020204020204" charset="-122"/>
                <a:cs typeface="微软雅黑" panose="020B0503020204020204" charset="-122"/>
              </a:rPr>
              <a:t>，B填入故障信</a:t>
            </a:r>
            <a:r>
              <a:rPr dirty="0">
                <a:solidFill>
                  <a:prstClr val="black"/>
                </a:solidFill>
                <a:latin typeface="微软雅黑" panose="020B0503020204020204" charset="-122"/>
                <a:cs typeface="微软雅黑" panose="020B0503020204020204" charset="-122"/>
              </a:rPr>
              <a:t>号</a:t>
            </a:r>
            <a:r>
              <a:rPr spc="-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C</a:t>
            </a:r>
            <a:r>
              <a:rPr spc="-5" dirty="0">
                <a:solidFill>
                  <a:prstClr val="black"/>
                </a:solidFill>
                <a:latin typeface="微软雅黑" panose="020B0503020204020204" charset="-122"/>
                <a:cs typeface="微软雅黑" panose="020B0503020204020204" charset="-122"/>
              </a:rPr>
              <a:t>填入作业信</a:t>
            </a:r>
            <a:r>
              <a:rPr dirty="0">
                <a:solidFill>
                  <a:prstClr val="black"/>
                </a:solidFill>
                <a:latin typeface="微软雅黑" panose="020B0503020204020204" charset="-122"/>
                <a:cs typeface="微软雅黑" panose="020B0503020204020204" charset="-122"/>
              </a:rPr>
              <a:t>号。</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252340" y="1017270"/>
            <a:ext cx="36874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派生属性的计算函数</a:t>
            </a:r>
            <a:endParaRPr sz="32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3366515" y="3925823"/>
            <a:ext cx="887094" cy="584200"/>
          </a:xfrm>
          <a:prstGeom prst="rect">
            <a:avLst/>
          </a:prstGeom>
          <a:solidFill>
            <a:srgbClr val="E1EFD9"/>
          </a:solidFill>
        </p:spPr>
        <p:txBody>
          <a:bodyPr vert="horz" wrap="square" lIns="0" tIns="124460" rIns="0" bIns="0" rtlCol="0">
            <a:spAutoFit/>
          </a:bodyPr>
          <a:lstStyle/>
          <a:p>
            <a:pPr marL="238125">
              <a:spcBef>
                <a:spcPts val="980"/>
              </a:spcBef>
            </a:pPr>
            <a:r>
              <a:rPr sz="2000" b="1" spc="-5" dirty="0">
                <a:solidFill>
                  <a:prstClr val="black"/>
                </a:solidFill>
                <a:cs typeface="Calibri" panose="020F0502020204030204"/>
              </a:rPr>
              <a:t>A=0</a:t>
            </a:r>
            <a:endParaRPr sz="2000">
              <a:solidFill>
                <a:prstClr val="black"/>
              </a:solidFill>
              <a:cs typeface="Calibri" panose="020F0502020204030204"/>
            </a:endParaRPr>
          </a:p>
        </p:txBody>
      </p:sp>
      <p:sp>
        <p:nvSpPr>
          <p:cNvPr id="8" name="object 8"/>
          <p:cNvSpPr txBox="1"/>
          <p:nvPr/>
        </p:nvSpPr>
        <p:spPr>
          <a:xfrm>
            <a:off x="4680203" y="3925823"/>
            <a:ext cx="889000" cy="584200"/>
          </a:xfrm>
          <a:prstGeom prst="rect">
            <a:avLst/>
          </a:prstGeom>
          <a:solidFill>
            <a:srgbClr val="E1EFD9"/>
          </a:solidFill>
        </p:spPr>
        <p:txBody>
          <a:bodyPr vert="horz" wrap="square" lIns="0" tIns="125730" rIns="0" bIns="0" rtlCol="0">
            <a:spAutoFit/>
          </a:bodyPr>
          <a:lstStyle/>
          <a:p>
            <a:pPr marL="189230">
              <a:spcBef>
                <a:spcPts val="990"/>
              </a:spcBef>
            </a:pPr>
            <a:r>
              <a:rPr sz="2000" b="1" dirty="0">
                <a:solidFill>
                  <a:prstClr val="black"/>
                </a:solidFill>
                <a:latin typeface="微软雅黑" panose="020B0503020204020204" charset="-122"/>
                <a:cs typeface="微软雅黑" panose="020B0503020204020204" charset="-122"/>
              </a:rPr>
              <a:t>停机</a:t>
            </a:r>
            <a:endParaRPr sz="2000">
              <a:solidFill>
                <a:prstClr val="black"/>
              </a:solidFill>
              <a:latin typeface="微软雅黑" panose="020B0503020204020204" charset="-122"/>
              <a:cs typeface="微软雅黑" panose="020B0503020204020204" charset="-122"/>
            </a:endParaRPr>
          </a:p>
        </p:txBody>
      </p:sp>
      <p:sp>
        <p:nvSpPr>
          <p:cNvPr id="9" name="object 9"/>
          <p:cNvSpPr/>
          <p:nvPr/>
        </p:nvSpPr>
        <p:spPr>
          <a:xfrm>
            <a:off x="4253484" y="4122420"/>
            <a:ext cx="381000" cy="155575"/>
          </a:xfrm>
          <a:custGeom>
            <a:avLst/>
            <a:gdLst/>
            <a:ahLst/>
            <a:cxnLst/>
            <a:rect l="l" t="t" r="r" b="b"/>
            <a:pathLst>
              <a:path w="381000" h="155575">
                <a:moveTo>
                  <a:pt x="303276" y="0"/>
                </a:moveTo>
                <a:lnTo>
                  <a:pt x="303276" y="38861"/>
                </a:lnTo>
                <a:lnTo>
                  <a:pt x="0" y="38861"/>
                </a:lnTo>
                <a:lnTo>
                  <a:pt x="0" y="116585"/>
                </a:lnTo>
                <a:lnTo>
                  <a:pt x="303276" y="116585"/>
                </a:lnTo>
                <a:lnTo>
                  <a:pt x="303276" y="155447"/>
                </a:lnTo>
                <a:lnTo>
                  <a:pt x="381000" y="77723"/>
                </a:lnTo>
                <a:lnTo>
                  <a:pt x="303276" y="0"/>
                </a:lnTo>
                <a:close/>
              </a:path>
            </a:pathLst>
          </a:custGeom>
          <a:solidFill>
            <a:srgbClr val="FFC000"/>
          </a:solidFill>
        </p:spPr>
        <p:txBody>
          <a:bodyPr wrap="square" lIns="0" tIns="0" rIns="0" bIns="0" rtlCol="0"/>
          <a:lstStyle/>
          <a:p>
            <a:endParaRPr>
              <a:solidFill>
                <a:prstClr val="black"/>
              </a:solidFill>
            </a:endParaRPr>
          </a:p>
        </p:txBody>
      </p:sp>
      <p:sp>
        <p:nvSpPr>
          <p:cNvPr id="10" name="object 10"/>
          <p:cNvSpPr/>
          <p:nvPr/>
        </p:nvSpPr>
        <p:spPr>
          <a:xfrm>
            <a:off x="4253484" y="4122420"/>
            <a:ext cx="381000" cy="155575"/>
          </a:xfrm>
          <a:custGeom>
            <a:avLst/>
            <a:gdLst/>
            <a:ahLst/>
            <a:cxnLst/>
            <a:rect l="l" t="t" r="r" b="b"/>
            <a:pathLst>
              <a:path w="381000" h="155575">
                <a:moveTo>
                  <a:pt x="0" y="38861"/>
                </a:moveTo>
                <a:lnTo>
                  <a:pt x="303276" y="38861"/>
                </a:lnTo>
                <a:lnTo>
                  <a:pt x="303276" y="0"/>
                </a:lnTo>
                <a:lnTo>
                  <a:pt x="381000" y="77723"/>
                </a:lnTo>
                <a:lnTo>
                  <a:pt x="303276" y="155447"/>
                </a:lnTo>
                <a:lnTo>
                  <a:pt x="303276" y="116585"/>
                </a:lnTo>
                <a:lnTo>
                  <a:pt x="0" y="116585"/>
                </a:lnTo>
                <a:lnTo>
                  <a:pt x="0" y="38861"/>
                </a:lnTo>
                <a:close/>
              </a:path>
            </a:pathLst>
          </a:custGeom>
          <a:ln w="12191">
            <a:solidFill>
              <a:srgbClr val="41709C"/>
            </a:solidFill>
          </a:ln>
        </p:spPr>
        <p:txBody>
          <a:bodyPr wrap="square" lIns="0" tIns="0" rIns="0" bIns="0" rtlCol="0"/>
          <a:lstStyle/>
          <a:p>
            <a:endParaRPr>
              <a:solidFill>
                <a:prstClr val="black"/>
              </a:solidFill>
            </a:endParaRPr>
          </a:p>
        </p:txBody>
      </p:sp>
      <p:sp>
        <p:nvSpPr>
          <p:cNvPr id="11" name="object 11"/>
          <p:cNvSpPr/>
          <p:nvPr/>
        </p:nvSpPr>
        <p:spPr>
          <a:xfrm>
            <a:off x="3366515" y="4823459"/>
            <a:ext cx="887094" cy="584200"/>
          </a:xfrm>
          <a:custGeom>
            <a:avLst/>
            <a:gdLst/>
            <a:ahLst/>
            <a:cxnLst/>
            <a:rect l="l" t="t" r="r" b="b"/>
            <a:pathLst>
              <a:path w="887095" h="584200">
                <a:moveTo>
                  <a:pt x="0" y="583691"/>
                </a:moveTo>
                <a:lnTo>
                  <a:pt x="886967" y="583691"/>
                </a:lnTo>
                <a:lnTo>
                  <a:pt x="886967" y="0"/>
                </a:lnTo>
                <a:lnTo>
                  <a:pt x="0" y="0"/>
                </a:lnTo>
                <a:lnTo>
                  <a:pt x="0" y="583691"/>
                </a:lnTo>
                <a:close/>
              </a:path>
            </a:pathLst>
          </a:custGeom>
          <a:solidFill>
            <a:srgbClr val="E1EFD9"/>
          </a:solidFill>
        </p:spPr>
        <p:txBody>
          <a:bodyPr wrap="square" lIns="0" tIns="0" rIns="0" bIns="0" rtlCol="0"/>
          <a:lstStyle/>
          <a:p>
            <a:endParaRPr>
              <a:solidFill>
                <a:prstClr val="black"/>
              </a:solidFill>
            </a:endParaRPr>
          </a:p>
        </p:txBody>
      </p:sp>
      <p:sp>
        <p:nvSpPr>
          <p:cNvPr id="12" name="object 12"/>
          <p:cNvSpPr txBox="1"/>
          <p:nvPr/>
        </p:nvSpPr>
        <p:spPr>
          <a:xfrm>
            <a:off x="3592448" y="4947666"/>
            <a:ext cx="434975" cy="330835"/>
          </a:xfrm>
          <a:prstGeom prst="rect">
            <a:avLst/>
          </a:prstGeom>
        </p:spPr>
        <p:txBody>
          <a:bodyPr vert="horz" wrap="square" lIns="0" tIns="0" rIns="0" bIns="0" rtlCol="0">
            <a:spAutoFit/>
          </a:bodyPr>
          <a:lstStyle/>
          <a:p>
            <a:pPr marL="12700"/>
            <a:r>
              <a:rPr sz="2000" b="1" spc="-5" dirty="0">
                <a:solidFill>
                  <a:prstClr val="black"/>
                </a:solidFill>
                <a:cs typeface="Calibri" panose="020F0502020204030204"/>
              </a:rPr>
              <a:t>A=1</a:t>
            </a:r>
            <a:endParaRPr sz="2000">
              <a:solidFill>
                <a:prstClr val="black"/>
              </a:solidFill>
              <a:cs typeface="Calibri" panose="020F0502020204030204"/>
            </a:endParaRPr>
          </a:p>
        </p:txBody>
      </p:sp>
      <p:sp>
        <p:nvSpPr>
          <p:cNvPr id="13" name="object 13"/>
          <p:cNvSpPr txBox="1"/>
          <p:nvPr/>
        </p:nvSpPr>
        <p:spPr>
          <a:xfrm>
            <a:off x="4680203" y="5166359"/>
            <a:ext cx="889000" cy="585470"/>
          </a:xfrm>
          <a:prstGeom prst="rect">
            <a:avLst/>
          </a:prstGeom>
          <a:solidFill>
            <a:srgbClr val="E1EFD9"/>
          </a:solidFill>
        </p:spPr>
        <p:txBody>
          <a:bodyPr vert="horz" wrap="square" lIns="0" tIns="126365" rIns="0" bIns="0" rtlCol="0">
            <a:spAutoFit/>
          </a:bodyPr>
          <a:lstStyle/>
          <a:p>
            <a:pPr marL="189230">
              <a:spcBef>
                <a:spcPts val="995"/>
              </a:spcBef>
            </a:pPr>
            <a:r>
              <a:rPr sz="2000" b="1" dirty="0">
                <a:solidFill>
                  <a:prstClr val="black"/>
                </a:solidFill>
                <a:latin typeface="微软雅黑" panose="020B0503020204020204" charset="-122"/>
                <a:cs typeface="微软雅黑" panose="020B0503020204020204" charset="-122"/>
              </a:rPr>
              <a:t>待机</a:t>
            </a:r>
            <a:endParaRPr sz="2000">
              <a:solidFill>
                <a:prstClr val="black"/>
              </a:solidFill>
              <a:latin typeface="微软雅黑" panose="020B0503020204020204" charset="-122"/>
              <a:cs typeface="微软雅黑" panose="020B0503020204020204" charset="-122"/>
            </a:endParaRPr>
          </a:p>
        </p:txBody>
      </p:sp>
      <p:sp>
        <p:nvSpPr>
          <p:cNvPr id="14" name="object 14"/>
          <p:cNvSpPr/>
          <p:nvPr/>
        </p:nvSpPr>
        <p:spPr>
          <a:xfrm>
            <a:off x="4253484" y="5340096"/>
            <a:ext cx="381000" cy="155575"/>
          </a:xfrm>
          <a:custGeom>
            <a:avLst/>
            <a:gdLst/>
            <a:ahLst/>
            <a:cxnLst/>
            <a:rect l="l" t="t" r="r" b="b"/>
            <a:pathLst>
              <a:path w="381000" h="155575">
                <a:moveTo>
                  <a:pt x="303276" y="0"/>
                </a:moveTo>
                <a:lnTo>
                  <a:pt x="303276" y="38861"/>
                </a:lnTo>
                <a:lnTo>
                  <a:pt x="0" y="38861"/>
                </a:lnTo>
                <a:lnTo>
                  <a:pt x="0" y="116585"/>
                </a:lnTo>
                <a:lnTo>
                  <a:pt x="303276" y="116585"/>
                </a:lnTo>
                <a:lnTo>
                  <a:pt x="303276" y="155447"/>
                </a:lnTo>
                <a:lnTo>
                  <a:pt x="381000" y="77723"/>
                </a:lnTo>
                <a:lnTo>
                  <a:pt x="303276" y="0"/>
                </a:lnTo>
                <a:close/>
              </a:path>
            </a:pathLst>
          </a:custGeom>
          <a:solidFill>
            <a:srgbClr val="FFC000"/>
          </a:solidFill>
        </p:spPr>
        <p:txBody>
          <a:bodyPr wrap="square" lIns="0" tIns="0" rIns="0" bIns="0" rtlCol="0"/>
          <a:lstStyle/>
          <a:p>
            <a:endParaRPr>
              <a:solidFill>
                <a:prstClr val="black"/>
              </a:solidFill>
            </a:endParaRPr>
          </a:p>
        </p:txBody>
      </p:sp>
      <p:sp>
        <p:nvSpPr>
          <p:cNvPr id="15" name="object 15"/>
          <p:cNvSpPr/>
          <p:nvPr/>
        </p:nvSpPr>
        <p:spPr>
          <a:xfrm>
            <a:off x="4253484" y="5340096"/>
            <a:ext cx="381000" cy="155575"/>
          </a:xfrm>
          <a:custGeom>
            <a:avLst/>
            <a:gdLst/>
            <a:ahLst/>
            <a:cxnLst/>
            <a:rect l="l" t="t" r="r" b="b"/>
            <a:pathLst>
              <a:path w="381000" h="155575">
                <a:moveTo>
                  <a:pt x="0" y="38861"/>
                </a:moveTo>
                <a:lnTo>
                  <a:pt x="303276" y="38861"/>
                </a:lnTo>
                <a:lnTo>
                  <a:pt x="303276" y="0"/>
                </a:lnTo>
                <a:lnTo>
                  <a:pt x="381000" y="77723"/>
                </a:lnTo>
                <a:lnTo>
                  <a:pt x="303276" y="155447"/>
                </a:lnTo>
                <a:lnTo>
                  <a:pt x="303276" y="116585"/>
                </a:lnTo>
                <a:lnTo>
                  <a:pt x="0" y="116585"/>
                </a:lnTo>
                <a:lnTo>
                  <a:pt x="0" y="38861"/>
                </a:lnTo>
                <a:close/>
              </a:path>
            </a:pathLst>
          </a:custGeom>
          <a:ln w="12191">
            <a:solidFill>
              <a:srgbClr val="41709C"/>
            </a:solidFill>
          </a:ln>
        </p:spPr>
        <p:txBody>
          <a:bodyPr wrap="square" lIns="0" tIns="0" rIns="0" bIns="0" rtlCol="0"/>
          <a:lstStyle/>
          <a:p>
            <a:endParaRPr>
              <a:solidFill>
                <a:prstClr val="black"/>
              </a:solidFill>
            </a:endParaRPr>
          </a:p>
        </p:txBody>
      </p:sp>
      <p:sp>
        <p:nvSpPr>
          <p:cNvPr id="16" name="object 16"/>
          <p:cNvSpPr txBox="1"/>
          <p:nvPr/>
        </p:nvSpPr>
        <p:spPr>
          <a:xfrm>
            <a:off x="6623304" y="3848100"/>
            <a:ext cx="889000" cy="585470"/>
          </a:xfrm>
          <a:prstGeom prst="rect">
            <a:avLst/>
          </a:prstGeom>
          <a:solidFill>
            <a:srgbClr val="E1EFD9"/>
          </a:solidFill>
        </p:spPr>
        <p:txBody>
          <a:bodyPr vert="horz" wrap="square" lIns="0" tIns="124460" rIns="0" bIns="0" rtlCol="0">
            <a:spAutoFit/>
          </a:bodyPr>
          <a:lstStyle/>
          <a:p>
            <a:pPr marL="244475">
              <a:spcBef>
                <a:spcPts val="980"/>
              </a:spcBef>
            </a:pPr>
            <a:r>
              <a:rPr sz="2000" b="1" dirty="0">
                <a:solidFill>
                  <a:prstClr val="black"/>
                </a:solidFill>
                <a:cs typeface="Calibri" panose="020F0502020204030204"/>
              </a:rPr>
              <a:t>B=1</a:t>
            </a:r>
            <a:endParaRPr sz="2000">
              <a:solidFill>
                <a:prstClr val="black"/>
              </a:solidFill>
              <a:cs typeface="Calibri" panose="020F0502020204030204"/>
            </a:endParaRPr>
          </a:p>
        </p:txBody>
      </p:sp>
      <p:sp>
        <p:nvSpPr>
          <p:cNvPr id="17" name="object 17"/>
          <p:cNvSpPr txBox="1"/>
          <p:nvPr/>
        </p:nvSpPr>
        <p:spPr>
          <a:xfrm>
            <a:off x="7938516" y="3848100"/>
            <a:ext cx="887094" cy="585470"/>
          </a:xfrm>
          <a:prstGeom prst="rect">
            <a:avLst/>
          </a:prstGeom>
          <a:solidFill>
            <a:srgbClr val="E1EFD9"/>
          </a:solidFill>
        </p:spPr>
        <p:txBody>
          <a:bodyPr vert="horz" wrap="square" lIns="0" tIns="126365" rIns="0" bIns="0" rtlCol="0">
            <a:spAutoFit/>
          </a:bodyPr>
          <a:lstStyle/>
          <a:p>
            <a:pPr marL="188595">
              <a:spcBef>
                <a:spcPts val="995"/>
              </a:spcBef>
            </a:pPr>
            <a:r>
              <a:rPr sz="2000" b="1" dirty="0">
                <a:solidFill>
                  <a:prstClr val="black"/>
                </a:solidFill>
                <a:latin typeface="微软雅黑" panose="020B0503020204020204" charset="-122"/>
                <a:cs typeface="微软雅黑" panose="020B0503020204020204" charset="-122"/>
              </a:rPr>
              <a:t>故障</a:t>
            </a:r>
            <a:endParaRPr sz="2000">
              <a:solidFill>
                <a:prstClr val="black"/>
              </a:solidFill>
              <a:latin typeface="微软雅黑" panose="020B0503020204020204" charset="-122"/>
              <a:cs typeface="微软雅黑" panose="020B0503020204020204" charset="-122"/>
            </a:endParaRPr>
          </a:p>
        </p:txBody>
      </p:sp>
      <p:sp>
        <p:nvSpPr>
          <p:cNvPr id="18" name="object 18"/>
          <p:cNvSpPr/>
          <p:nvPr/>
        </p:nvSpPr>
        <p:spPr>
          <a:xfrm>
            <a:off x="7511795" y="4044696"/>
            <a:ext cx="381000" cy="155575"/>
          </a:xfrm>
          <a:custGeom>
            <a:avLst/>
            <a:gdLst/>
            <a:ahLst/>
            <a:cxnLst/>
            <a:rect l="l" t="t" r="r" b="b"/>
            <a:pathLst>
              <a:path w="381000" h="155575">
                <a:moveTo>
                  <a:pt x="303276" y="0"/>
                </a:moveTo>
                <a:lnTo>
                  <a:pt x="303276" y="38861"/>
                </a:lnTo>
                <a:lnTo>
                  <a:pt x="0" y="38861"/>
                </a:lnTo>
                <a:lnTo>
                  <a:pt x="0" y="116585"/>
                </a:lnTo>
                <a:lnTo>
                  <a:pt x="303276" y="116585"/>
                </a:lnTo>
                <a:lnTo>
                  <a:pt x="303276" y="155447"/>
                </a:lnTo>
                <a:lnTo>
                  <a:pt x="381000" y="77723"/>
                </a:lnTo>
                <a:lnTo>
                  <a:pt x="303276" y="0"/>
                </a:lnTo>
                <a:close/>
              </a:path>
            </a:pathLst>
          </a:custGeom>
          <a:solidFill>
            <a:srgbClr val="FFC000"/>
          </a:solidFill>
        </p:spPr>
        <p:txBody>
          <a:bodyPr wrap="square" lIns="0" tIns="0" rIns="0" bIns="0" rtlCol="0"/>
          <a:lstStyle/>
          <a:p>
            <a:endParaRPr>
              <a:solidFill>
                <a:prstClr val="black"/>
              </a:solidFill>
            </a:endParaRPr>
          </a:p>
        </p:txBody>
      </p:sp>
      <p:sp>
        <p:nvSpPr>
          <p:cNvPr id="19" name="object 19"/>
          <p:cNvSpPr/>
          <p:nvPr/>
        </p:nvSpPr>
        <p:spPr>
          <a:xfrm>
            <a:off x="7511795" y="4044696"/>
            <a:ext cx="381000" cy="155575"/>
          </a:xfrm>
          <a:custGeom>
            <a:avLst/>
            <a:gdLst/>
            <a:ahLst/>
            <a:cxnLst/>
            <a:rect l="l" t="t" r="r" b="b"/>
            <a:pathLst>
              <a:path w="381000" h="155575">
                <a:moveTo>
                  <a:pt x="0" y="38861"/>
                </a:moveTo>
                <a:lnTo>
                  <a:pt x="303276" y="38861"/>
                </a:lnTo>
                <a:lnTo>
                  <a:pt x="303276" y="0"/>
                </a:lnTo>
                <a:lnTo>
                  <a:pt x="381000" y="77723"/>
                </a:lnTo>
                <a:lnTo>
                  <a:pt x="303276" y="155447"/>
                </a:lnTo>
                <a:lnTo>
                  <a:pt x="303276" y="116585"/>
                </a:lnTo>
                <a:lnTo>
                  <a:pt x="0" y="116585"/>
                </a:lnTo>
                <a:lnTo>
                  <a:pt x="0" y="38861"/>
                </a:lnTo>
                <a:close/>
              </a:path>
            </a:pathLst>
          </a:custGeom>
          <a:ln w="12191">
            <a:solidFill>
              <a:srgbClr val="41709C"/>
            </a:solidFill>
          </a:ln>
        </p:spPr>
        <p:txBody>
          <a:bodyPr wrap="square" lIns="0" tIns="0" rIns="0" bIns="0" rtlCol="0"/>
          <a:lstStyle/>
          <a:p>
            <a:endParaRPr>
              <a:solidFill>
                <a:prstClr val="black"/>
              </a:solidFill>
            </a:endParaRPr>
          </a:p>
        </p:txBody>
      </p:sp>
      <p:sp>
        <p:nvSpPr>
          <p:cNvPr id="20" name="object 20"/>
          <p:cNvSpPr/>
          <p:nvPr/>
        </p:nvSpPr>
        <p:spPr>
          <a:xfrm>
            <a:off x="3366515" y="5428488"/>
            <a:ext cx="887094" cy="584200"/>
          </a:xfrm>
          <a:custGeom>
            <a:avLst/>
            <a:gdLst/>
            <a:ahLst/>
            <a:cxnLst/>
            <a:rect l="l" t="t" r="r" b="b"/>
            <a:pathLst>
              <a:path w="887095" h="584200">
                <a:moveTo>
                  <a:pt x="0" y="583692"/>
                </a:moveTo>
                <a:lnTo>
                  <a:pt x="886967" y="583692"/>
                </a:lnTo>
                <a:lnTo>
                  <a:pt x="886967" y="0"/>
                </a:lnTo>
                <a:lnTo>
                  <a:pt x="0" y="0"/>
                </a:lnTo>
                <a:lnTo>
                  <a:pt x="0" y="583692"/>
                </a:lnTo>
                <a:close/>
              </a:path>
            </a:pathLst>
          </a:custGeom>
          <a:solidFill>
            <a:srgbClr val="E1EFD9"/>
          </a:solidFill>
        </p:spPr>
        <p:txBody>
          <a:bodyPr wrap="square" lIns="0" tIns="0" rIns="0" bIns="0" rtlCol="0"/>
          <a:lstStyle/>
          <a:p>
            <a:endParaRPr>
              <a:solidFill>
                <a:prstClr val="black"/>
              </a:solidFill>
            </a:endParaRPr>
          </a:p>
        </p:txBody>
      </p:sp>
      <p:sp>
        <p:nvSpPr>
          <p:cNvPr id="21" name="object 21"/>
          <p:cNvSpPr txBox="1"/>
          <p:nvPr/>
        </p:nvSpPr>
        <p:spPr>
          <a:xfrm>
            <a:off x="3601592" y="5552744"/>
            <a:ext cx="415290" cy="330835"/>
          </a:xfrm>
          <a:prstGeom prst="rect">
            <a:avLst/>
          </a:prstGeom>
        </p:spPr>
        <p:txBody>
          <a:bodyPr vert="horz" wrap="square" lIns="0" tIns="0" rIns="0" bIns="0" rtlCol="0">
            <a:spAutoFit/>
          </a:bodyPr>
          <a:lstStyle/>
          <a:p>
            <a:pPr marL="12700"/>
            <a:r>
              <a:rPr sz="2000" b="1" spc="-5" dirty="0">
                <a:solidFill>
                  <a:prstClr val="black"/>
                </a:solidFill>
                <a:cs typeface="Calibri" panose="020F0502020204030204"/>
              </a:rPr>
              <a:t>C</a:t>
            </a:r>
            <a:r>
              <a:rPr sz="2000" b="1" spc="-10" dirty="0">
                <a:solidFill>
                  <a:prstClr val="black"/>
                </a:solidFill>
                <a:cs typeface="Calibri" panose="020F0502020204030204"/>
              </a:rPr>
              <a:t>=</a:t>
            </a:r>
            <a:r>
              <a:rPr sz="2000" b="1" dirty="0">
                <a:solidFill>
                  <a:prstClr val="black"/>
                </a:solidFill>
                <a:cs typeface="Calibri" panose="020F0502020204030204"/>
              </a:rPr>
              <a:t>0</a:t>
            </a:r>
            <a:endParaRPr sz="2000">
              <a:solidFill>
                <a:prstClr val="black"/>
              </a:solidFill>
              <a:cs typeface="Calibri" panose="020F0502020204030204"/>
            </a:endParaRPr>
          </a:p>
        </p:txBody>
      </p:sp>
      <p:sp>
        <p:nvSpPr>
          <p:cNvPr id="22" name="object 22"/>
          <p:cNvSpPr/>
          <p:nvPr/>
        </p:nvSpPr>
        <p:spPr>
          <a:xfrm>
            <a:off x="6623304" y="4823459"/>
            <a:ext cx="889000" cy="584200"/>
          </a:xfrm>
          <a:custGeom>
            <a:avLst/>
            <a:gdLst/>
            <a:ahLst/>
            <a:cxnLst/>
            <a:rect l="l" t="t" r="r" b="b"/>
            <a:pathLst>
              <a:path w="889000" h="584200">
                <a:moveTo>
                  <a:pt x="0" y="583691"/>
                </a:moveTo>
                <a:lnTo>
                  <a:pt x="888492" y="583691"/>
                </a:lnTo>
                <a:lnTo>
                  <a:pt x="888492" y="0"/>
                </a:lnTo>
                <a:lnTo>
                  <a:pt x="0" y="0"/>
                </a:lnTo>
                <a:lnTo>
                  <a:pt x="0" y="583691"/>
                </a:lnTo>
                <a:close/>
              </a:path>
            </a:pathLst>
          </a:custGeom>
          <a:solidFill>
            <a:srgbClr val="E1EFD9"/>
          </a:solidFill>
        </p:spPr>
        <p:txBody>
          <a:bodyPr wrap="square" lIns="0" tIns="0" rIns="0" bIns="0" rtlCol="0"/>
          <a:lstStyle/>
          <a:p>
            <a:endParaRPr>
              <a:solidFill>
                <a:prstClr val="black"/>
              </a:solidFill>
            </a:endParaRPr>
          </a:p>
        </p:txBody>
      </p:sp>
      <p:sp>
        <p:nvSpPr>
          <p:cNvPr id="23" name="object 23"/>
          <p:cNvSpPr txBox="1"/>
          <p:nvPr/>
        </p:nvSpPr>
        <p:spPr>
          <a:xfrm>
            <a:off x="6850506" y="4947666"/>
            <a:ext cx="434975" cy="330835"/>
          </a:xfrm>
          <a:prstGeom prst="rect">
            <a:avLst/>
          </a:prstGeom>
        </p:spPr>
        <p:txBody>
          <a:bodyPr vert="horz" wrap="square" lIns="0" tIns="0" rIns="0" bIns="0" rtlCol="0">
            <a:spAutoFit/>
          </a:bodyPr>
          <a:lstStyle/>
          <a:p>
            <a:pPr marL="12700"/>
            <a:r>
              <a:rPr sz="2000" b="1" spc="-5" dirty="0">
                <a:solidFill>
                  <a:prstClr val="black"/>
                </a:solidFill>
                <a:cs typeface="Calibri" panose="020F0502020204030204"/>
              </a:rPr>
              <a:t>A=1</a:t>
            </a:r>
            <a:endParaRPr sz="2000">
              <a:solidFill>
                <a:prstClr val="black"/>
              </a:solidFill>
              <a:cs typeface="Calibri" panose="020F0502020204030204"/>
            </a:endParaRPr>
          </a:p>
        </p:txBody>
      </p:sp>
      <p:sp>
        <p:nvSpPr>
          <p:cNvPr id="24" name="object 24"/>
          <p:cNvSpPr txBox="1"/>
          <p:nvPr/>
        </p:nvSpPr>
        <p:spPr>
          <a:xfrm>
            <a:off x="7938516" y="5166359"/>
            <a:ext cx="887094" cy="585470"/>
          </a:xfrm>
          <a:prstGeom prst="rect">
            <a:avLst/>
          </a:prstGeom>
          <a:solidFill>
            <a:srgbClr val="E1EFD9"/>
          </a:solidFill>
        </p:spPr>
        <p:txBody>
          <a:bodyPr vert="horz" wrap="square" lIns="0" tIns="126365" rIns="0" bIns="0" rtlCol="0">
            <a:spAutoFit/>
          </a:bodyPr>
          <a:lstStyle/>
          <a:p>
            <a:pPr marL="188595">
              <a:spcBef>
                <a:spcPts val="995"/>
              </a:spcBef>
            </a:pPr>
            <a:r>
              <a:rPr sz="2000" b="1" dirty="0">
                <a:solidFill>
                  <a:prstClr val="black"/>
                </a:solidFill>
                <a:latin typeface="微软雅黑" panose="020B0503020204020204" charset="-122"/>
                <a:cs typeface="微软雅黑" panose="020B0503020204020204" charset="-122"/>
              </a:rPr>
              <a:t>作业</a:t>
            </a:r>
            <a:endParaRPr sz="2000">
              <a:solidFill>
                <a:prstClr val="black"/>
              </a:solidFill>
              <a:latin typeface="微软雅黑" panose="020B0503020204020204" charset="-122"/>
              <a:cs typeface="微软雅黑" panose="020B0503020204020204" charset="-122"/>
            </a:endParaRPr>
          </a:p>
        </p:txBody>
      </p:sp>
      <p:sp>
        <p:nvSpPr>
          <p:cNvPr id="25" name="object 25"/>
          <p:cNvSpPr/>
          <p:nvPr/>
        </p:nvSpPr>
        <p:spPr>
          <a:xfrm>
            <a:off x="7511795" y="5340096"/>
            <a:ext cx="381000" cy="155575"/>
          </a:xfrm>
          <a:custGeom>
            <a:avLst/>
            <a:gdLst/>
            <a:ahLst/>
            <a:cxnLst/>
            <a:rect l="l" t="t" r="r" b="b"/>
            <a:pathLst>
              <a:path w="381000" h="155575">
                <a:moveTo>
                  <a:pt x="303276" y="0"/>
                </a:moveTo>
                <a:lnTo>
                  <a:pt x="303276" y="38861"/>
                </a:lnTo>
                <a:lnTo>
                  <a:pt x="0" y="38861"/>
                </a:lnTo>
                <a:lnTo>
                  <a:pt x="0" y="116585"/>
                </a:lnTo>
                <a:lnTo>
                  <a:pt x="303276" y="116585"/>
                </a:lnTo>
                <a:lnTo>
                  <a:pt x="303276" y="155447"/>
                </a:lnTo>
                <a:lnTo>
                  <a:pt x="381000" y="77723"/>
                </a:lnTo>
                <a:lnTo>
                  <a:pt x="303276" y="0"/>
                </a:lnTo>
                <a:close/>
              </a:path>
            </a:pathLst>
          </a:custGeom>
          <a:solidFill>
            <a:srgbClr val="FFC000"/>
          </a:solidFill>
        </p:spPr>
        <p:txBody>
          <a:bodyPr wrap="square" lIns="0" tIns="0" rIns="0" bIns="0" rtlCol="0"/>
          <a:lstStyle/>
          <a:p>
            <a:endParaRPr>
              <a:solidFill>
                <a:prstClr val="black"/>
              </a:solidFill>
            </a:endParaRPr>
          </a:p>
        </p:txBody>
      </p:sp>
      <p:sp>
        <p:nvSpPr>
          <p:cNvPr id="26" name="object 26"/>
          <p:cNvSpPr/>
          <p:nvPr/>
        </p:nvSpPr>
        <p:spPr>
          <a:xfrm>
            <a:off x="7511795" y="5340096"/>
            <a:ext cx="381000" cy="155575"/>
          </a:xfrm>
          <a:custGeom>
            <a:avLst/>
            <a:gdLst/>
            <a:ahLst/>
            <a:cxnLst/>
            <a:rect l="l" t="t" r="r" b="b"/>
            <a:pathLst>
              <a:path w="381000" h="155575">
                <a:moveTo>
                  <a:pt x="0" y="38861"/>
                </a:moveTo>
                <a:lnTo>
                  <a:pt x="303276" y="38861"/>
                </a:lnTo>
                <a:lnTo>
                  <a:pt x="303276" y="0"/>
                </a:lnTo>
                <a:lnTo>
                  <a:pt x="381000" y="77723"/>
                </a:lnTo>
                <a:lnTo>
                  <a:pt x="303276" y="155447"/>
                </a:lnTo>
                <a:lnTo>
                  <a:pt x="303276" y="116585"/>
                </a:lnTo>
                <a:lnTo>
                  <a:pt x="0" y="116585"/>
                </a:lnTo>
                <a:lnTo>
                  <a:pt x="0" y="38861"/>
                </a:lnTo>
                <a:close/>
              </a:path>
            </a:pathLst>
          </a:custGeom>
          <a:ln w="12191">
            <a:solidFill>
              <a:srgbClr val="41709C"/>
            </a:solidFill>
          </a:ln>
        </p:spPr>
        <p:txBody>
          <a:bodyPr wrap="square" lIns="0" tIns="0" rIns="0" bIns="0" rtlCol="0"/>
          <a:lstStyle/>
          <a:p>
            <a:endParaRPr>
              <a:solidFill>
                <a:prstClr val="black"/>
              </a:solidFill>
            </a:endParaRPr>
          </a:p>
        </p:txBody>
      </p:sp>
      <p:sp>
        <p:nvSpPr>
          <p:cNvPr id="27" name="object 27"/>
          <p:cNvSpPr/>
          <p:nvPr/>
        </p:nvSpPr>
        <p:spPr>
          <a:xfrm>
            <a:off x="6623304" y="5428488"/>
            <a:ext cx="889000" cy="584200"/>
          </a:xfrm>
          <a:custGeom>
            <a:avLst/>
            <a:gdLst/>
            <a:ahLst/>
            <a:cxnLst/>
            <a:rect l="l" t="t" r="r" b="b"/>
            <a:pathLst>
              <a:path w="889000" h="584200">
                <a:moveTo>
                  <a:pt x="0" y="583692"/>
                </a:moveTo>
                <a:lnTo>
                  <a:pt x="888492" y="583692"/>
                </a:lnTo>
                <a:lnTo>
                  <a:pt x="888492" y="0"/>
                </a:lnTo>
                <a:lnTo>
                  <a:pt x="0" y="0"/>
                </a:lnTo>
                <a:lnTo>
                  <a:pt x="0" y="583692"/>
                </a:lnTo>
                <a:close/>
              </a:path>
            </a:pathLst>
          </a:custGeom>
          <a:solidFill>
            <a:srgbClr val="E1EFD9"/>
          </a:solidFill>
        </p:spPr>
        <p:txBody>
          <a:bodyPr wrap="square" lIns="0" tIns="0" rIns="0" bIns="0" rtlCol="0"/>
          <a:lstStyle/>
          <a:p>
            <a:endParaRPr>
              <a:solidFill>
                <a:prstClr val="black"/>
              </a:solidFill>
            </a:endParaRPr>
          </a:p>
        </p:txBody>
      </p:sp>
      <p:sp>
        <p:nvSpPr>
          <p:cNvPr id="28" name="object 28"/>
          <p:cNvSpPr txBox="1"/>
          <p:nvPr/>
        </p:nvSpPr>
        <p:spPr>
          <a:xfrm>
            <a:off x="6859651" y="5552744"/>
            <a:ext cx="415290" cy="330835"/>
          </a:xfrm>
          <a:prstGeom prst="rect">
            <a:avLst/>
          </a:prstGeom>
        </p:spPr>
        <p:txBody>
          <a:bodyPr vert="horz" wrap="square" lIns="0" tIns="0" rIns="0" bIns="0" rtlCol="0">
            <a:spAutoFit/>
          </a:bodyPr>
          <a:lstStyle/>
          <a:p>
            <a:pPr marL="12700"/>
            <a:r>
              <a:rPr sz="2000" b="1" spc="-5" dirty="0">
                <a:solidFill>
                  <a:prstClr val="black"/>
                </a:solidFill>
                <a:cs typeface="Calibri" panose="020F0502020204030204"/>
              </a:rPr>
              <a:t>C</a:t>
            </a:r>
            <a:r>
              <a:rPr sz="2000" b="1" spc="-10" dirty="0">
                <a:solidFill>
                  <a:prstClr val="black"/>
                </a:solidFill>
                <a:cs typeface="Calibri" panose="020F0502020204030204"/>
              </a:rPr>
              <a:t>=</a:t>
            </a:r>
            <a:r>
              <a:rPr sz="2000" b="1" dirty="0">
                <a:solidFill>
                  <a:prstClr val="black"/>
                </a:solidFill>
                <a:cs typeface="Calibri" panose="020F0502020204030204"/>
              </a:rPr>
              <a:t>1</a:t>
            </a:r>
            <a:endParaRPr sz="2000">
              <a:solidFill>
                <a:prstClr val="black"/>
              </a:solidFill>
              <a:cs typeface="Calibri" panose="020F0502020204030204"/>
            </a:endParaRPr>
          </a:p>
        </p:txBody>
      </p:sp>
      <p:sp>
        <p:nvSpPr>
          <p:cNvPr id="29" name="object 2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456944" y="3425952"/>
            <a:ext cx="2453640" cy="2362200"/>
          </a:xfrm>
          <a:prstGeom prst="rect">
            <a:avLst/>
          </a:prstGeom>
          <a:solidFill>
            <a:srgbClr val="DEEBF7"/>
          </a:solidFill>
        </p:spPr>
        <p:txBody>
          <a:bodyPr vert="horz" wrap="square" lIns="0" tIns="27940" rIns="0" bIns="0" rtlCol="0">
            <a:spAutoFit/>
          </a:bodyPr>
          <a:lstStyle/>
          <a:p>
            <a:pPr marL="92075" marR="71755" algn="just">
              <a:lnSpc>
                <a:spcPts val="2880"/>
              </a:lnSpc>
              <a:spcBef>
                <a:spcPts val="220"/>
              </a:spcBef>
            </a:pPr>
            <a:r>
              <a:rPr sz="1600" spc="75" dirty="0">
                <a:solidFill>
                  <a:prstClr val="black"/>
                </a:solidFill>
                <a:latin typeface="微软雅黑" panose="020B0503020204020204" charset="-122"/>
                <a:cs typeface="微软雅黑" panose="020B0503020204020204" charset="-122"/>
              </a:rPr>
              <a:t>拓展：</a:t>
            </a:r>
            <a:r>
              <a:rPr sz="1600" spc="85" dirty="0">
                <a:solidFill>
                  <a:prstClr val="black"/>
                </a:solidFill>
                <a:latin typeface="微软雅黑" panose="020B0503020204020204" charset="-122"/>
                <a:cs typeface="微软雅黑" panose="020B0503020204020204" charset="-122"/>
              </a:rPr>
              <a:t>如果</a:t>
            </a:r>
            <a:r>
              <a:rPr sz="1600" spc="80" dirty="0">
                <a:solidFill>
                  <a:prstClr val="black"/>
                </a:solidFill>
                <a:latin typeface="微软雅黑" panose="020B0503020204020204" charset="-122"/>
                <a:cs typeface="微软雅黑" panose="020B0503020204020204" charset="-122"/>
              </a:rPr>
              <a:t>X</a:t>
            </a:r>
            <a:r>
              <a:rPr sz="1600" spc="85" dirty="0">
                <a:solidFill>
                  <a:prstClr val="black"/>
                </a:solidFill>
                <a:latin typeface="微软雅黑" panose="020B0503020204020204" charset="-122"/>
                <a:cs typeface="微软雅黑" panose="020B0503020204020204" charset="-122"/>
              </a:rPr>
              <a:t>为</a:t>
            </a:r>
            <a:r>
              <a:rPr sz="1600" spc="75" dirty="0">
                <a:solidFill>
                  <a:prstClr val="black"/>
                </a:solidFill>
                <a:latin typeface="微软雅黑" panose="020B0503020204020204" charset="-122"/>
                <a:cs typeface="微软雅黑" panose="020B0503020204020204" charset="-122"/>
              </a:rPr>
              <a:t>设备工</a:t>
            </a:r>
            <a:r>
              <a:rPr sz="1600" spc="-5" dirty="0">
                <a:solidFill>
                  <a:prstClr val="black"/>
                </a:solidFill>
                <a:latin typeface="微软雅黑" panose="020B0503020204020204" charset="-122"/>
                <a:cs typeface="微软雅黑" panose="020B0503020204020204" charset="-122"/>
              </a:rPr>
              <a:t>作 </a:t>
            </a:r>
            <a:r>
              <a:rPr sz="1600" spc="85" dirty="0">
                <a:solidFill>
                  <a:prstClr val="black"/>
                </a:solidFill>
                <a:latin typeface="微软雅黑" panose="020B0503020204020204" charset="-122"/>
                <a:cs typeface="微软雅黑" panose="020B0503020204020204" charset="-122"/>
              </a:rPr>
              <a:t>状态，填入值</a:t>
            </a:r>
            <a:r>
              <a:rPr sz="1600" spc="95" dirty="0">
                <a:solidFill>
                  <a:prstClr val="black"/>
                </a:solidFill>
                <a:latin typeface="微软雅黑" panose="020B0503020204020204" charset="-122"/>
                <a:cs typeface="微软雅黑" panose="020B0503020204020204" charset="-122"/>
              </a:rPr>
              <a:t>为</a:t>
            </a:r>
            <a:r>
              <a:rPr sz="1600" spc="85" dirty="0">
                <a:solidFill>
                  <a:prstClr val="black"/>
                </a:solidFill>
                <a:latin typeface="微软雅黑" panose="020B0503020204020204" charset="-122"/>
                <a:cs typeface="微软雅黑" panose="020B0503020204020204" charset="-122"/>
              </a:rPr>
              <a:t>2，可以 </a:t>
            </a:r>
            <a:r>
              <a:rPr sz="1600" spc="10" dirty="0">
                <a:solidFill>
                  <a:prstClr val="black"/>
                </a:solidFill>
                <a:latin typeface="微软雅黑" panose="020B0503020204020204" charset="-122"/>
                <a:cs typeface="微软雅黑" panose="020B0503020204020204" charset="-122"/>
              </a:rPr>
              <a:t>得</a:t>
            </a:r>
            <a:r>
              <a:rPr sz="1600" spc="25" dirty="0">
                <a:solidFill>
                  <a:prstClr val="black"/>
                </a:solidFill>
                <a:latin typeface="微软雅黑" panose="020B0503020204020204" charset="-122"/>
                <a:cs typeface="微软雅黑" panose="020B0503020204020204" charset="-122"/>
              </a:rPr>
              <a:t>到</a:t>
            </a:r>
            <a:r>
              <a:rPr sz="1600" spc="10" dirty="0">
                <a:solidFill>
                  <a:prstClr val="black"/>
                </a:solidFill>
                <a:latin typeface="微软雅黑" panose="020B0503020204020204" charset="-122"/>
                <a:cs typeface="微软雅黑" panose="020B0503020204020204" charset="-122"/>
              </a:rPr>
              <a:t>待</a:t>
            </a:r>
            <a:r>
              <a:rPr sz="1600" spc="25" dirty="0">
                <a:solidFill>
                  <a:prstClr val="black"/>
                </a:solidFill>
                <a:latin typeface="微软雅黑" panose="020B0503020204020204" charset="-122"/>
                <a:cs typeface="微软雅黑" panose="020B0503020204020204" charset="-122"/>
              </a:rPr>
              <a:t>机时长。</a:t>
            </a:r>
            <a:r>
              <a:rPr sz="1600" spc="10" dirty="0">
                <a:solidFill>
                  <a:prstClr val="black"/>
                </a:solidFill>
                <a:latin typeface="微软雅黑" panose="020B0503020204020204" charset="-122"/>
                <a:cs typeface="微软雅黑" panose="020B0503020204020204" charset="-122"/>
              </a:rPr>
              <a:t>填</a:t>
            </a:r>
            <a:r>
              <a:rPr sz="1600" spc="25" dirty="0">
                <a:solidFill>
                  <a:prstClr val="black"/>
                </a:solidFill>
                <a:latin typeface="微软雅黑" panose="020B0503020204020204" charset="-122"/>
                <a:cs typeface="微软雅黑" panose="020B0503020204020204" charset="-122"/>
              </a:rPr>
              <a:t>入</a:t>
            </a:r>
            <a:r>
              <a:rPr sz="1600" spc="10" dirty="0">
                <a:solidFill>
                  <a:prstClr val="black"/>
                </a:solidFill>
                <a:latin typeface="微软雅黑" panose="020B0503020204020204" charset="-122"/>
                <a:cs typeface="微软雅黑" panose="020B0503020204020204" charset="-122"/>
              </a:rPr>
              <a:t>值</a:t>
            </a:r>
            <a:r>
              <a:rPr sz="1600" spc="-5" dirty="0">
                <a:solidFill>
                  <a:prstClr val="black"/>
                </a:solidFill>
                <a:latin typeface="微软雅黑" panose="020B0503020204020204" charset="-122"/>
                <a:cs typeface="微软雅黑" panose="020B0503020204020204" charset="-122"/>
              </a:rPr>
              <a:t>为</a:t>
            </a:r>
            <a:endParaRPr sz="1600">
              <a:solidFill>
                <a:prstClr val="black"/>
              </a:solidFill>
              <a:latin typeface="微软雅黑" panose="020B0503020204020204" charset="-122"/>
              <a:cs typeface="微软雅黑" panose="020B0503020204020204" charset="-122"/>
            </a:endParaRPr>
          </a:p>
          <a:p>
            <a:pPr marL="91440" marR="85090" algn="just">
              <a:lnSpc>
                <a:spcPts val="2880"/>
              </a:lnSpc>
            </a:pPr>
            <a:r>
              <a:rPr sz="1600" spc="85" dirty="0">
                <a:solidFill>
                  <a:prstClr val="black"/>
                </a:solidFill>
                <a:latin typeface="微软雅黑" panose="020B0503020204020204" charset="-122"/>
                <a:cs typeface="微软雅黑" panose="020B0503020204020204" charset="-122"/>
              </a:rPr>
              <a:t>1，</a:t>
            </a:r>
            <a:r>
              <a:rPr sz="1600" spc="80" dirty="0">
                <a:solidFill>
                  <a:prstClr val="black"/>
                </a:solidFill>
                <a:latin typeface="微软雅黑" panose="020B0503020204020204" charset="-122"/>
                <a:cs typeface="微软雅黑" panose="020B0503020204020204" charset="-122"/>
              </a:rPr>
              <a:t>可以得到</a:t>
            </a:r>
            <a:r>
              <a:rPr sz="1600" spc="100" dirty="0">
                <a:solidFill>
                  <a:prstClr val="black"/>
                </a:solidFill>
                <a:latin typeface="微软雅黑" panose="020B0503020204020204" charset="-122"/>
                <a:cs typeface="微软雅黑" panose="020B0503020204020204" charset="-122"/>
              </a:rPr>
              <a:t>故</a:t>
            </a:r>
            <a:r>
              <a:rPr sz="1600" spc="80" dirty="0">
                <a:solidFill>
                  <a:prstClr val="black"/>
                </a:solidFill>
                <a:latin typeface="微软雅黑" panose="020B0503020204020204" charset="-122"/>
                <a:cs typeface="微软雅黑" panose="020B0503020204020204" charset="-122"/>
              </a:rPr>
              <a:t>障时</a:t>
            </a:r>
            <a:r>
              <a:rPr sz="1600" spc="100" dirty="0">
                <a:solidFill>
                  <a:prstClr val="black"/>
                </a:solidFill>
                <a:latin typeface="微软雅黑" panose="020B0503020204020204" charset="-122"/>
                <a:cs typeface="微软雅黑" panose="020B0503020204020204" charset="-122"/>
              </a:rPr>
              <a:t>长</a:t>
            </a:r>
            <a:r>
              <a:rPr sz="1600" spc="-5" dirty="0">
                <a:solidFill>
                  <a:prstClr val="black"/>
                </a:solidFill>
                <a:latin typeface="微软雅黑" panose="020B0503020204020204" charset="-122"/>
                <a:cs typeface="微软雅黑" panose="020B0503020204020204" charset="-122"/>
              </a:rPr>
              <a:t>。 </a:t>
            </a:r>
            <a:r>
              <a:rPr sz="1600" spc="85" dirty="0">
                <a:solidFill>
                  <a:prstClr val="black"/>
                </a:solidFill>
                <a:latin typeface="微软雅黑" panose="020B0503020204020204" charset="-122"/>
                <a:cs typeface="微软雅黑" panose="020B0503020204020204" charset="-122"/>
              </a:rPr>
              <a:t>填入值为0，</a:t>
            </a:r>
            <a:r>
              <a:rPr sz="1600" spc="100" dirty="0">
                <a:solidFill>
                  <a:prstClr val="black"/>
                </a:solidFill>
                <a:latin typeface="微软雅黑" panose="020B0503020204020204" charset="-122"/>
                <a:cs typeface="微软雅黑" panose="020B0503020204020204" charset="-122"/>
              </a:rPr>
              <a:t>可</a:t>
            </a:r>
            <a:r>
              <a:rPr sz="1600" spc="80" dirty="0">
                <a:solidFill>
                  <a:prstClr val="black"/>
                </a:solidFill>
                <a:latin typeface="微软雅黑" panose="020B0503020204020204" charset="-122"/>
                <a:cs typeface="微软雅黑" panose="020B0503020204020204" charset="-122"/>
              </a:rPr>
              <a:t>以得到</a:t>
            </a:r>
            <a:r>
              <a:rPr sz="1600" spc="-5" dirty="0">
                <a:solidFill>
                  <a:prstClr val="black"/>
                </a:solidFill>
                <a:latin typeface="微软雅黑" panose="020B0503020204020204" charset="-122"/>
                <a:cs typeface="微软雅黑" panose="020B0503020204020204" charset="-122"/>
              </a:rPr>
              <a:t>停 机时长。</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4200144" y="3430523"/>
            <a:ext cx="6534911" cy="235762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195571" y="3425952"/>
            <a:ext cx="6544309" cy="2367280"/>
          </a:xfrm>
          <a:custGeom>
            <a:avLst/>
            <a:gdLst/>
            <a:ahLst/>
            <a:cxnLst/>
            <a:rect l="l" t="t" r="r" b="b"/>
            <a:pathLst>
              <a:path w="6544309" h="2367279">
                <a:moveTo>
                  <a:pt x="0" y="2366772"/>
                </a:moveTo>
                <a:lnTo>
                  <a:pt x="6544056" y="2366772"/>
                </a:lnTo>
                <a:lnTo>
                  <a:pt x="6544056" y="0"/>
                </a:lnTo>
                <a:lnTo>
                  <a:pt x="0" y="0"/>
                </a:lnTo>
                <a:lnTo>
                  <a:pt x="0" y="2366772"/>
                </a:lnTo>
                <a:close/>
              </a:path>
            </a:pathLst>
          </a:custGeom>
          <a:ln w="9143">
            <a:solidFill>
              <a:srgbClr val="00A755"/>
            </a:solidFill>
          </a:ln>
        </p:spPr>
        <p:txBody>
          <a:bodyPr wrap="square" lIns="0" tIns="0" rIns="0" bIns="0" rtlCol="0"/>
          <a:lstStyle/>
          <a:p>
            <a:endParaRPr>
              <a:solidFill>
                <a:prstClr val="black"/>
              </a:solidFill>
            </a:endParaRPr>
          </a:p>
        </p:txBody>
      </p:sp>
      <p:sp>
        <p:nvSpPr>
          <p:cNvPr id="8" name="object 8"/>
          <p:cNvSpPr txBox="1"/>
          <p:nvPr/>
        </p:nvSpPr>
        <p:spPr>
          <a:xfrm>
            <a:off x="1536319" y="1017270"/>
            <a:ext cx="9117965" cy="2059305"/>
          </a:xfrm>
          <a:prstGeom prst="rect">
            <a:avLst/>
          </a:prstGeom>
        </p:spPr>
        <p:txBody>
          <a:bodyPr vert="horz" wrap="square" lIns="0" tIns="0" rIns="0" bIns="0" rtlCol="0">
            <a:spAutoFit/>
          </a:bodyPr>
          <a:lstStyle/>
          <a:p>
            <a:pPr marL="2728595"/>
            <a:r>
              <a:rPr sz="3200" b="1" dirty="0">
                <a:solidFill>
                  <a:srgbClr val="00A755"/>
                </a:solidFill>
                <a:latin typeface="微软雅黑" panose="020B0503020204020204" charset="-122"/>
                <a:cs typeface="微软雅黑" panose="020B0503020204020204" charset="-122"/>
              </a:rPr>
              <a:t>派生属性的计算函数</a:t>
            </a:r>
            <a:endParaRPr sz="3200">
              <a:solidFill>
                <a:prstClr val="black"/>
              </a:solidFill>
              <a:latin typeface="微软雅黑" panose="020B0503020204020204" charset="-122"/>
              <a:cs typeface="微软雅黑" panose="020B0503020204020204" charset="-122"/>
            </a:endParaRPr>
          </a:p>
          <a:p>
            <a:pPr marL="12700">
              <a:spcBef>
                <a:spcPts val="3520"/>
              </a:spcBef>
            </a:pPr>
            <a:r>
              <a:rPr b="1" dirty="0">
                <a:solidFill>
                  <a:prstClr val="black"/>
                </a:solidFill>
                <a:latin typeface="微软雅黑" panose="020B0503020204020204" charset="-122"/>
                <a:cs typeface="微软雅黑" panose="020B0503020204020204" charset="-122"/>
              </a:rPr>
              <a:t>2. </a:t>
            </a:r>
            <a:r>
              <a:rPr b="1" spc="-5" dirty="0">
                <a:solidFill>
                  <a:prstClr val="black"/>
                </a:solidFill>
                <a:latin typeface="微软雅黑" panose="020B0503020204020204" charset="-122"/>
                <a:cs typeface="微软雅黑" panose="020B0503020204020204" charset="-122"/>
              </a:rPr>
              <a:t>calElapsedTime(X,value)</a:t>
            </a:r>
            <a:endParaRPr>
              <a:solidFill>
                <a:prstClr val="black"/>
              </a:solidFill>
              <a:latin typeface="微软雅黑" panose="020B0503020204020204" charset="-122"/>
              <a:cs typeface="微软雅黑" panose="020B0503020204020204" charset="-122"/>
            </a:endParaRPr>
          </a:p>
          <a:p>
            <a:pPr marL="489585">
              <a:spcBef>
                <a:spcPts val="1080"/>
              </a:spcBef>
            </a:pPr>
            <a:r>
              <a:rPr spc="20" dirty="0">
                <a:solidFill>
                  <a:prstClr val="black"/>
                </a:solidFill>
                <a:latin typeface="微软雅黑" panose="020B0503020204020204" charset="-122"/>
                <a:cs typeface="微软雅黑" panose="020B0503020204020204" charset="-122"/>
              </a:rPr>
              <a:t>填入参</a:t>
            </a:r>
            <a:r>
              <a:rPr spc="25" dirty="0">
                <a:solidFill>
                  <a:prstClr val="black"/>
                </a:solidFill>
                <a:latin typeface="微软雅黑" panose="020B0503020204020204" charset="-122"/>
                <a:cs typeface="微软雅黑" panose="020B0503020204020204" charset="-122"/>
              </a:rPr>
              <a:t>数</a:t>
            </a:r>
            <a:r>
              <a:rPr spc="35" dirty="0">
                <a:solidFill>
                  <a:prstClr val="black"/>
                </a:solidFill>
                <a:latin typeface="微软雅黑" panose="020B0503020204020204" charset="-122"/>
                <a:cs typeface="微软雅黑" panose="020B0503020204020204" charset="-122"/>
              </a:rPr>
              <a:t>X</a:t>
            </a:r>
            <a:r>
              <a:rPr spc="20" dirty="0">
                <a:solidFill>
                  <a:prstClr val="black"/>
                </a:solidFill>
                <a:latin typeface="微软雅黑" panose="020B0503020204020204" charset="-122"/>
                <a:cs typeface="微软雅黑" panose="020B0503020204020204" charset="-122"/>
              </a:rPr>
              <a:t>，会计算</a:t>
            </a:r>
            <a:r>
              <a:rPr dirty="0">
                <a:solidFill>
                  <a:prstClr val="black"/>
                </a:solidFill>
                <a:latin typeface="微软雅黑" panose="020B0503020204020204" charset="-122"/>
                <a:cs typeface="微软雅黑" panose="020B0503020204020204" charset="-122"/>
              </a:rPr>
              <a:t>X=</a:t>
            </a:r>
            <a:r>
              <a:rPr spc="-25" dirty="0">
                <a:solidFill>
                  <a:prstClr val="black"/>
                </a:solidFill>
                <a:latin typeface="微软雅黑" panose="020B0503020204020204" charset="-122"/>
                <a:cs typeface="微软雅黑" panose="020B0503020204020204" charset="-122"/>
              </a:rPr>
              <a:t>v</a:t>
            </a:r>
            <a:r>
              <a:rPr dirty="0">
                <a:solidFill>
                  <a:prstClr val="black"/>
                </a:solidFill>
                <a:latin typeface="微软雅黑" panose="020B0503020204020204" charset="-122"/>
                <a:cs typeface="微软雅黑" panose="020B0503020204020204" charset="-122"/>
              </a:rPr>
              <a:t>alu</a:t>
            </a:r>
            <a:r>
              <a:rPr spc="20" dirty="0">
                <a:solidFill>
                  <a:prstClr val="black"/>
                </a:solidFill>
                <a:latin typeface="微软雅黑" panose="020B0503020204020204" charset="-122"/>
                <a:cs typeface="微软雅黑" panose="020B0503020204020204" charset="-122"/>
              </a:rPr>
              <a:t>e</a:t>
            </a:r>
            <a:r>
              <a:rPr spc="3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累计时</a:t>
            </a:r>
            <a:r>
              <a:rPr spc="45" dirty="0">
                <a:solidFill>
                  <a:prstClr val="black"/>
                </a:solidFill>
                <a:latin typeface="微软雅黑" panose="020B0503020204020204" charset="-122"/>
                <a:cs typeface="微软雅黑" panose="020B0503020204020204" charset="-122"/>
              </a:rPr>
              <a:t>长</a:t>
            </a:r>
            <a:r>
              <a:rPr spc="20" dirty="0">
                <a:solidFill>
                  <a:prstClr val="black"/>
                </a:solidFill>
                <a:latin typeface="微软雅黑" panose="020B0503020204020204" charset="-122"/>
                <a:cs typeface="微软雅黑" panose="020B0503020204020204" charset="-122"/>
              </a:rPr>
              <a:t>，单位：小</a:t>
            </a:r>
            <a:r>
              <a:rPr spc="35" dirty="0">
                <a:solidFill>
                  <a:prstClr val="black"/>
                </a:solidFill>
                <a:latin typeface="微软雅黑" panose="020B0503020204020204" charset="-122"/>
                <a:cs typeface="微软雅黑" panose="020B0503020204020204" charset="-122"/>
              </a:rPr>
              <a:t>时</a:t>
            </a:r>
            <a:r>
              <a:rPr spc="20" dirty="0">
                <a:solidFill>
                  <a:prstClr val="black"/>
                </a:solidFill>
                <a:latin typeface="微软雅黑" panose="020B0503020204020204" charset="-122"/>
                <a:cs typeface="微软雅黑" panose="020B0503020204020204" charset="-122"/>
              </a:rPr>
              <a:t>。例如：填</a:t>
            </a:r>
            <a:r>
              <a:rPr spc="30" dirty="0">
                <a:solidFill>
                  <a:prstClr val="black"/>
                </a:solidFill>
                <a:latin typeface="微软雅黑" panose="020B0503020204020204" charset="-122"/>
                <a:cs typeface="微软雅黑" panose="020B0503020204020204" charset="-122"/>
              </a:rPr>
              <a:t>入</a:t>
            </a:r>
            <a:r>
              <a:rPr spc="35" dirty="0">
                <a:solidFill>
                  <a:prstClr val="black"/>
                </a:solidFill>
                <a:latin typeface="微软雅黑" panose="020B0503020204020204" charset="-122"/>
                <a:cs typeface="微软雅黑" panose="020B0503020204020204" charset="-122"/>
              </a:rPr>
              <a:t>的</a:t>
            </a:r>
            <a:r>
              <a:rPr spc="25" dirty="0">
                <a:solidFill>
                  <a:prstClr val="black"/>
                </a:solidFill>
                <a:latin typeface="微软雅黑" panose="020B0503020204020204" charset="-122"/>
                <a:cs typeface="微软雅黑" panose="020B0503020204020204" charset="-122"/>
              </a:rPr>
              <a:t>X</a:t>
            </a:r>
            <a:r>
              <a:rPr spc="20" dirty="0">
                <a:solidFill>
                  <a:prstClr val="black"/>
                </a:solidFill>
                <a:latin typeface="微软雅黑" panose="020B0503020204020204" charset="-122"/>
                <a:cs typeface="微软雅黑" panose="020B0503020204020204" charset="-122"/>
              </a:rPr>
              <a:t>为“设备</a:t>
            </a:r>
            <a:r>
              <a:rPr spc="3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作</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状态”</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填入的</a:t>
            </a:r>
            <a:r>
              <a:rPr spc="-35" dirty="0">
                <a:solidFill>
                  <a:prstClr val="black"/>
                </a:solidFill>
                <a:latin typeface="微软雅黑" panose="020B0503020204020204" charset="-122"/>
                <a:cs typeface="微软雅黑" panose="020B0503020204020204" charset="-122"/>
              </a:rPr>
              <a:t>v</a:t>
            </a:r>
            <a:r>
              <a:rPr dirty="0">
                <a:solidFill>
                  <a:prstClr val="black"/>
                </a:solidFill>
                <a:latin typeface="微软雅黑" panose="020B0503020204020204" charset="-122"/>
                <a:cs typeface="微软雅黑" panose="020B0503020204020204" charset="-122"/>
              </a:rPr>
              <a:t>al</a:t>
            </a:r>
            <a:r>
              <a:rPr spc="-10" dirty="0">
                <a:solidFill>
                  <a:prstClr val="black"/>
                </a:solidFill>
                <a:latin typeface="微软雅黑" panose="020B0503020204020204" charset="-122"/>
                <a:cs typeface="微软雅黑" panose="020B0503020204020204" charset="-122"/>
              </a:rPr>
              <a:t>u</a:t>
            </a:r>
            <a:r>
              <a:rPr spc="-5" dirty="0">
                <a:solidFill>
                  <a:prstClr val="black"/>
                </a:solidFill>
                <a:latin typeface="微软雅黑" panose="020B0503020204020204" charset="-122"/>
                <a:cs typeface="微软雅黑" panose="020B0503020204020204" charset="-122"/>
              </a:rPr>
              <a:t>e为“3”</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可得到设备工作状态</a:t>
            </a:r>
            <a:r>
              <a:rPr dirty="0">
                <a:solidFill>
                  <a:prstClr val="black"/>
                </a:solidFill>
                <a:latin typeface="微软雅黑" panose="020B0503020204020204" charset="-122"/>
                <a:cs typeface="微软雅黑" panose="020B0503020204020204" charset="-122"/>
              </a:rPr>
              <a:t>为</a:t>
            </a:r>
            <a:r>
              <a:rPr spc="-5" dirty="0">
                <a:solidFill>
                  <a:prstClr val="black"/>
                </a:solidFill>
                <a:latin typeface="微软雅黑" panose="020B0503020204020204" charset="-122"/>
                <a:cs typeface="微软雅黑" panose="020B0503020204020204" charset="-122"/>
              </a:rPr>
              <a:t>3的累计时长，即作业时</a:t>
            </a:r>
            <a:r>
              <a:rPr dirty="0">
                <a:solidFill>
                  <a:prstClr val="black"/>
                </a:solidFill>
                <a:latin typeface="微软雅黑" panose="020B0503020204020204" charset="-122"/>
                <a:cs typeface="微软雅黑" panose="020B0503020204020204" charset="-122"/>
              </a:rPr>
              <a:t>长。</a:t>
            </a:r>
            <a:endParaRPr>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721866" y="1949196"/>
            <a:ext cx="8978900" cy="153606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3.</a:t>
            </a:r>
            <a:r>
              <a:rPr b="1" spc="-60" dirty="0">
                <a:solidFill>
                  <a:prstClr val="black"/>
                </a:solidFill>
                <a:latin typeface="微软雅黑" panose="020B0503020204020204" charset="-122"/>
                <a:cs typeface="微软雅黑" panose="020B0503020204020204" charset="-122"/>
              </a:rPr>
              <a:t> </a:t>
            </a:r>
            <a:r>
              <a:rPr b="1" spc="-5" dirty="0">
                <a:solidFill>
                  <a:prstClr val="black"/>
                </a:solidFill>
                <a:latin typeface="微软雅黑" panose="020B0503020204020204" charset="-122"/>
                <a:cs typeface="微软雅黑" panose="020B0503020204020204" charset="-122"/>
              </a:rPr>
              <a:t>calRunningRatio(X)</a:t>
            </a:r>
            <a:endParaRPr>
              <a:solidFill>
                <a:prstClr val="black"/>
              </a:solidFill>
              <a:latin typeface="微软雅黑" panose="020B0503020204020204" charset="-122"/>
              <a:cs typeface="微软雅黑" panose="020B0503020204020204" charset="-122"/>
            </a:endParaRPr>
          </a:p>
          <a:p>
            <a:pPr marL="12700" marR="5080" indent="476885" algn="just">
              <a:lnSpc>
                <a:spcPct val="150000"/>
              </a:lnSpc>
            </a:pPr>
            <a:r>
              <a:rPr spc="5" dirty="0">
                <a:solidFill>
                  <a:prstClr val="black"/>
                </a:solidFill>
                <a:latin typeface="微软雅黑" panose="020B0503020204020204" charset="-122"/>
                <a:cs typeface="微软雅黑" panose="020B0503020204020204" charset="-122"/>
              </a:rPr>
              <a:t>填入参</a:t>
            </a:r>
            <a:r>
              <a:rPr dirty="0">
                <a:solidFill>
                  <a:prstClr val="black"/>
                </a:solidFill>
                <a:latin typeface="微软雅黑" panose="020B0503020204020204" charset="-122"/>
                <a:cs typeface="微软雅黑" panose="020B0503020204020204" charset="-122"/>
              </a:rPr>
              <a:t>数</a:t>
            </a:r>
            <a:r>
              <a:rPr spc="5" dirty="0">
                <a:solidFill>
                  <a:prstClr val="black"/>
                </a:solidFill>
                <a:latin typeface="微软雅黑" panose="020B0503020204020204" charset="-122"/>
                <a:cs typeface="微软雅黑" panose="020B0503020204020204" charset="-122"/>
              </a:rPr>
              <a:t>X，</a:t>
            </a:r>
            <a:r>
              <a:rPr spc="-5" dirty="0">
                <a:solidFill>
                  <a:prstClr val="black"/>
                </a:solidFill>
                <a:latin typeface="微软雅黑" panose="020B0503020204020204" charset="-122"/>
                <a:cs typeface="微软雅黑" panose="020B0503020204020204" charset="-122"/>
              </a:rPr>
              <a:t>会计算</a:t>
            </a:r>
            <a:r>
              <a:rPr spc="10" dirty="0">
                <a:solidFill>
                  <a:prstClr val="black"/>
                </a:solidFill>
                <a:latin typeface="微软雅黑" panose="020B0503020204020204" charset="-122"/>
                <a:cs typeface="微软雅黑" panose="020B0503020204020204" charset="-122"/>
              </a:rPr>
              <a:t>X</a:t>
            </a:r>
            <a:r>
              <a:rPr dirty="0">
                <a:solidFill>
                  <a:prstClr val="black"/>
                </a:solidFill>
                <a:latin typeface="微软雅黑" panose="020B0503020204020204" charset="-122"/>
                <a:cs typeface="微软雅黑" panose="020B0503020204020204" charset="-122"/>
              </a:rPr>
              <a:t>除</a:t>
            </a:r>
            <a:r>
              <a:rPr spc="5" dirty="0">
                <a:solidFill>
                  <a:prstClr val="black"/>
                </a:solidFill>
                <a:latin typeface="微软雅黑" panose="020B0503020204020204" charset="-122"/>
                <a:cs typeface="微软雅黑" panose="020B0503020204020204" charset="-122"/>
              </a:rPr>
              <a:t>以</a:t>
            </a:r>
            <a:r>
              <a:rPr dirty="0">
                <a:solidFill>
                  <a:prstClr val="black"/>
                </a:solidFill>
                <a:latin typeface="微软雅黑" panose="020B0503020204020204" charset="-122"/>
                <a:cs typeface="微软雅黑" panose="020B0503020204020204" charset="-122"/>
              </a:rPr>
              <a:t>硬件设备</a:t>
            </a:r>
            <a:r>
              <a:rPr spc="10" dirty="0">
                <a:solidFill>
                  <a:prstClr val="black"/>
                </a:solidFill>
                <a:latin typeface="微软雅黑" panose="020B0503020204020204" charset="-122"/>
                <a:cs typeface="微软雅黑" panose="020B0503020204020204" charset="-122"/>
              </a:rPr>
              <a:t>启</a:t>
            </a:r>
            <a:r>
              <a:rPr spc="5" dirty="0">
                <a:solidFill>
                  <a:prstClr val="black"/>
                </a:solidFill>
                <a:latin typeface="微软雅黑" panose="020B0503020204020204" charset="-122"/>
                <a:cs typeface="微软雅黑" panose="020B0503020204020204" charset="-122"/>
              </a:rPr>
              <a:t>动</a:t>
            </a:r>
            <a:r>
              <a:rPr dirty="0">
                <a:solidFill>
                  <a:prstClr val="black"/>
                </a:solidFill>
                <a:latin typeface="微软雅黑" panose="020B0503020204020204" charset="-122"/>
                <a:cs typeface="微软雅黑" panose="020B0503020204020204" charset="-122"/>
              </a:rPr>
              <a:t>的累计时</a:t>
            </a:r>
            <a:r>
              <a:rPr spc="20" dirty="0">
                <a:solidFill>
                  <a:prstClr val="black"/>
                </a:solidFill>
                <a:latin typeface="微软雅黑" panose="020B0503020204020204" charset="-122"/>
                <a:cs typeface="微软雅黑" panose="020B0503020204020204" charset="-122"/>
              </a:rPr>
              <a:t>长</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例如：填</a:t>
            </a:r>
            <a:r>
              <a:rPr spc="10" dirty="0">
                <a:solidFill>
                  <a:prstClr val="black"/>
                </a:solidFill>
                <a:latin typeface="微软雅黑" panose="020B0503020204020204" charset="-122"/>
                <a:cs typeface="微软雅黑" panose="020B0503020204020204" charset="-122"/>
              </a:rPr>
              <a:t>入</a:t>
            </a:r>
            <a:r>
              <a:rPr dirty="0">
                <a:solidFill>
                  <a:prstClr val="black"/>
                </a:solidFill>
                <a:latin typeface="微软雅黑" panose="020B0503020204020204" charset="-122"/>
                <a:cs typeface="微软雅黑" panose="020B0503020204020204" charset="-122"/>
              </a:rPr>
              <a:t>X</a:t>
            </a:r>
            <a:r>
              <a:rPr spc="10" dirty="0">
                <a:solidFill>
                  <a:prstClr val="black"/>
                </a:solidFill>
                <a:latin typeface="微软雅黑" panose="020B0503020204020204" charset="-122"/>
                <a:cs typeface="微软雅黑" panose="020B0503020204020204" charset="-122"/>
              </a:rPr>
              <a:t>为</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作</a:t>
            </a:r>
            <a:r>
              <a:rPr spc="5" dirty="0">
                <a:solidFill>
                  <a:prstClr val="black"/>
                </a:solidFill>
                <a:latin typeface="微软雅黑" panose="020B0503020204020204" charset="-122"/>
                <a:cs typeface="微软雅黑" panose="020B0503020204020204" charset="-122"/>
              </a:rPr>
              <a:t>业</a:t>
            </a:r>
            <a:r>
              <a:rPr dirty="0">
                <a:solidFill>
                  <a:prstClr val="black"/>
                </a:solidFill>
                <a:latin typeface="微软雅黑" panose="020B0503020204020204" charset="-122"/>
                <a:cs typeface="微软雅黑" panose="020B0503020204020204" charset="-122"/>
              </a:rPr>
              <a:t>时</a:t>
            </a:r>
            <a:r>
              <a:rPr spc="10" dirty="0">
                <a:solidFill>
                  <a:prstClr val="black"/>
                </a:solidFill>
                <a:latin typeface="微软雅黑" panose="020B0503020204020204" charset="-122"/>
                <a:cs typeface="微软雅黑" panose="020B0503020204020204" charset="-122"/>
              </a:rPr>
              <a:t>长</a:t>
            </a:r>
            <a:r>
              <a:rPr spc="5"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可得到</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作</a:t>
            </a:r>
            <a:r>
              <a:rPr spc="10" dirty="0">
                <a:solidFill>
                  <a:prstClr val="black"/>
                </a:solidFill>
                <a:latin typeface="微软雅黑" panose="020B0503020204020204" charset="-122"/>
                <a:cs typeface="微软雅黑" panose="020B0503020204020204" charset="-122"/>
              </a:rPr>
              <a:t>业</a:t>
            </a:r>
            <a:r>
              <a:rPr dirty="0">
                <a:solidFill>
                  <a:prstClr val="black"/>
                </a:solidFill>
                <a:latin typeface="微软雅黑" panose="020B0503020204020204" charset="-122"/>
                <a:cs typeface="微软雅黑" panose="020B0503020204020204" charset="-122"/>
              </a:rPr>
              <a:t>时长</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硬件</a:t>
            </a:r>
            <a:r>
              <a:rPr spc="10" dirty="0">
                <a:solidFill>
                  <a:prstClr val="black"/>
                </a:solidFill>
                <a:latin typeface="微软雅黑" panose="020B0503020204020204" charset="-122"/>
                <a:cs typeface="微软雅黑" panose="020B0503020204020204" charset="-122"/>
              </a:rPr>
              <a:t>设备</a:t>
            </a:r>
            <a:r>
              <a:rPr dirty="0">
                <a:solidFill>
                  <a:prstClr val="black"/>
                </a:solidFill>
                <a:latin typeface="微软雅黑" panose="020B0503020204020204" charset="-122"/>
                <a:cs typeface="微软雅黑" panose="020B0503020204020204" charset="-122"/>
              </a:rPr>
              <a:t>启动的累</a:t>
            </a:r>
            <a:r>
              <a:rPr spc="10" dirty="0">
                <a:solidFill>
                  <a:prstClr val="black"/>
                </a:solidFill>
                <a:latin typeface="微软雅黑" panose="020B0503020204020204" charset="-122"/>
                <a:cs typeface="微软雅黑" panose="020B0503020204020204" charset="-122"/>
              </a:rPr>
              <a:t>计时</a:t>
            </a:r>
            <a:r>
              <a:rPr spc="5" dirty="0">
                <a:solidFill>
                  <a:prstClr val="black"/>
                </a:solidFill>
                <a:latin typeface="微软雅黑" panose="020B0503020204020204" charset="-122"/>
                <a:cs typeface="微软雅黑" panose="020B0503020204020204" charset="-122"/>
              </a:rPr>
              <a:t>长</a:t>
            </a:r>
            <a:r>
              <a:rPr dirty="0">
                <a:solidFill>
                  <a:prstClr val="black"/>
                </a:solidFill>
                <a:latin typeface="微软雅黑" panose="020B0503020204020204" charset="-122"/>
                <a:cs typeface="微软雅黑" panose="020B0503020204020204" charset="-122"/>
              </a:rPr>
              <a:t>”的值</a:t>
            </a:r>
            <a:r>
              <a:rPr spc="10" dirty="0">
                <a:solidFill>
                  <a:prstClr val="black"/>
                </a:solidFill>
                <a:latin typeface="微软雅黑" panose="020B0503020204020204" charset="-122"/>
                <a:cs typeface="微软雅黑" panose="020B0503020204020204" charset="-122"/>
              </a:rPr>
              <a:t>，即</a:t>
            </a:r>
            <a:r>
              <a:rPr dirty="0">
                <a:solidFill>
                  <a:prstClr val="black"/>
                </a:solidFill>
                <a:latin typeface="微软雅黑" panose="020B0503020204020204" charset="-122"/>
                <a:cs typeface="微软雅黑" panose="020B0503020204020204" charset="-122"/>
              </a:rPr>
              <a:t>利用率。</a:t>
            </a:r>
            <a:r>
              <a:rPr spc="10" dirty="0">
                <a:solidFill>
                  <a:prstClr val="black"/>
                </a:solidFill>
                <a:latin typeface="微软雅黑" panose="020B0503020204020204" charset="-122"/>
                <a:cs typeface="微软雅黑" panose="020B0503020204020204" charset="-122"/>
              </a:rPr>
              <a:t>填</a:t>
            </a:r>
            <a:r>
              <a:rPr dirty="0">
                <a:solidFill>
                  <a:prstClr val="black"/>
                </a:solidFill>
                <a:latin typeface="微软雅黑" panose="020B0503020204020204" charset="-122"/>
                <a:cs typeface="微软雅黑" panose="020B0503020204020204" charset="-122"/>
              </a:rPr>
              <a:t>入</a:t>
            </a:r>
            <a:r>
              <a:rPr spc="15" dirty="0">
                <a:solidFill>
                  <a:prstClr val="black"/>
                </a:solidFill>
                <a:latin typeface="微软雅黑" panose="020B0503020204020204" charset="-122"/>
                <a:cs typeface="微软雅黑" panose="020B0503020204020204" charset="-122"/>
              </a:rPr>
              <a:t>X</a:t>
            </a:r>
            <a:r>
              <a:rPr dirty="0">
                <a:solidFill>
                  <a:prstClr val="black"/>
                </a:solidFill>
                <a:latin typeface="微软雅黑" panose="020B0503020204020204" charset="-122"/>
                <a:cs typeface="微软雅黑" panose="020B0503020204020204" charset="-122"/>
              </a:rPr>
              <a:t>为“开机</a:t>
            </a:r>
            <a:r>
              <a:rPr spc="10" dirty="0">
                <a:solidFill>
                  <a:prstClr val="black"/>
                </a:solidFill>
                <a:latin typeface="微软雅黑" panose="020B0503020204020204" charset="-122"/>
                <a:cs typeface="微软雅黑" panose="020B0503020204020204" charset="-122"/>
              </a:rPr>
              <a:t>时</a:t>
            </a:r>
            <a:r>
              <a:rPr spc="15" dirty="0">
                <a:solidFill>
                  <a:prstClr val="black"/>
                </a:solidFill>
                <a:latin typeface="微软雅黑" panose="020B0503020204020204" charset="-122"/>
                <a:cs typeface="微软雅黑" panose="020B0503020204020204" charset="-122"/>
              </a:rPr>
              <a:t>长</a:t>
            </a:r>
            <a:r>
              <a:rPr dirty="0">
                <a:solidFill>
                  <a:prstClr val="black"/>
                </a:solidFill>
                <a:latin typeface="微软雅黑" panose="020B0503020204020204" charset="-122"/>
                <a:cs typeface="微软雅黑" panose="020B0503020204020204" charset="-122"/>
              </a:rPr>
              <a:t>”， 可得到“开机时长</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硬件设备启动的累计时长”的值，即开机率。</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759708" y="3713988"/>
            <a:ext cx="6789419" cy="23530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755135" y="3709415"/>
            <a:ext cx="6798945" cy="2362200"/>
          </a:xfrm>
          <a:custGeom>
            <a:avLst/>
            <a:gdLst/>
            <a:ahLst/>
            <a:cxnLst/>
            <a:rect l="l" t="t" r="r" b="b"/>
            <a:pathLst>
              <a:path w="6798945" h="2362200">
                <a:moveTo>
                  <a:pt x="0" y="2362200"/>
                </a:moveTo>
                <a:lnTo>
                  <a:pt x="6798563" y="2362200"/>
                </a:lnTo>
                <a:lnTo>
                  <a:pt x="6798563" y="0"/>
                </a:lnTo>
                <a:lnTo>
                  <a:pt x="0" y="0"/>
                </a:lnTo>
                <a:lnTo>
                  <a:pt x="0" y="2362200"/>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p:nvPr/>
        </p:nvSpPr>
        <p:spPr>
          <a:xfrm>
            <a:off x="1642872" y="3713988"/>
            <a:ext cx="1987550" cy="2353310"/>
          </a:xfrm>
          <a:prstGeom prst="rect">
            <a:avLst/>
          </a:prstGeom>
          <a:solidFill>
            <a:srgbClr val="DEEBF7"/>
          </a:solidFill>
        </p:spPr>
        <p:txBody>
          <a:bodyPr vert="horz" wrap="square" lIns="0" tIns="117475" rIns="0" bIns="0" rtlCol="0">
            <a:spAutoFit/>
          </a:bodyPr>
          <a:lstStyle/>
          <a:p>
            <a:pPr marL="91440" algn="just">
              <a:spcBef>
                <a:spcPts val="925"/>
              </a:spcBef>
            </a:pPr>
            <a:r>
              <a:rPr sz="1600" spc="35" dirty="0">
                <a:solidFill>
                  <a:prstClr val="black"/>
                </a:solidFill>
                <a:latin typeface="微软雅黑" panose="020B0503020204020204" charset="-122"/>
                <a:cs typeface="微软雅黑" panose="020B0503020204020204" charset="-122"/>
              </a:rPr>
              <a:t>拓展：如果填</a:t>
            </a:r>
            <a:r>
              <a:rPr sz="1600" spc="50" dirty="0">
                <a:solidFill>
                  <a:prstClr val="black"/>
                </a:solidFill>
                <a:latin typeface="微软雅黑" panose="020B0503020204020204" charset="-122"/>
                <a:cs typeface="微软雅黑" panose="020B0503020204020204" charset="-122"/>
              </a:rPr>
              <a:t>入</a:t>
            </a:r>
            <a:r>
              <a:rPr sz="1600" spc="45" dirty="0">
                <a:solidFill>
                  <a:prstClr val="black"/>
                </a:solidFill>
                <a:latin typeface="微软雅黑" panose="020B0503020204020204" charset="-122"/>
                <a:cs typeface="微软雅黑" panose="020B0503020204020204" charset="-122"/>
              </a:rPr>
              <a:t>X</a:t>
            </a:r>
            <a:r>
              <a:rPr sz="1600" spc="-5" dirty="0">
                <a:solidFill>
                  <a:prstClr val="black"/>
                </a:solidFill>
                <a:latin typeface="微软雅黑" panose="020B0503020204020204" charset="-122"/>
                <a:cs typeface="微软雅黑" panose="020B0503020204020204" charset="-122"/>
              </a:rPr>
              <a:t>为</a:t>
            </a:r>
            <a:endParaRPr sz="1600">
              <a:solidFill>
                <a:prstClr val="black"/>
              </a:solidFill>
              <a:latin typeface="微软雅黑" panose="020B0503020204020204" charset="-122"/>
              <a:cs typeface="微软雅黑" panose="020B0503020204020204" charset="-122"/>
            </a:endParaRPr>
          </a:p>
          <a:p>
            <a:pPr marL="91440" marR="59055" algn="just">
              <a:lnSpc>
                <a:spcPct val="150000"/>
              </a:lnSpc>
            </a:pPr>
            <a:r>
              <a:rPr sz="1600" spc="-5" dirty="0">
                <a:solidFill>
                  <a:prstClr val="black"/>
                </a:solidFill>
                <a:latin typeface="微软雅黑" panose="020B0503020204020204" charset="-122"/>
                <a:cs typeface="微软雅黑" panose="020B0503020204020204" charset="-122"/>
              </a:rPr>
              <a:t>“</a:t>
            </a:r>
            <a:r>
              <a:rPr sz="1600" spc="-295" dirty="0">
                <a:solidFill>
                  <a:prstClr val="black"/>
                </a:solidFill>
                <a:latin typeface="微软雅黑" panose="020B0503020204020204" charset="-122"/>
                <a:cs typeface="微软雅黑" panose="020B0503020204020204" charset="-122"/>
              </a:rPr>
              <a:t> </a:t>
            </a:r>
            <a:r>
              <a:rPr sz="1600" spc="195" dirty="0">
                <a:solidFill>
                  <a:prstClr val="black"/>
                </a:solidFill>
                <a:latin typeface="微软雅黑" panose="020B0503020204020204" charset="-122"/>
                <a:cs typeface="微软雅黑" panose="020B0503020204020204" charset="-122"/>
              </a:rPr>
              <a:t>开机时</a:t>
            </a:r>
            <a:r>
              <a:rPr sz="1600" spc="200" dirty="0">
                <a:solidFill>
                  <a:prstClr val="black"/>
                </a:solidFill>
                <a:latin typeface="微软雅黑" panose="020B0503020204020204" charset="-122"/>
                <a:cs typeface="微软雅黑" panose="020B0503020204020204" charset="-122"/>
              </a:rPr>
              <a:t>长</a:t>
            </a:r>
            <a:r>
              <a:rPr sz="1600" spc="-5" dirty="0">
                <a:solidFill>
                  <a:prstClr val="black"/>
                </a:solidFill>
                <a:latin typeface="微软雅黑" panose="020B0503020204020204" charset="-122"/>
                <a:cs typeface="微软雅黑" panose="020B0503020204020204" charset="-122"/>
              </a:rPr>
              <a:t>”</a:t>
            </a:r>
            <a:r>
              <a:rPr sz="1600" spc="-29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a:t>
            </a:r>
            <a:r>
              <a:rPr sz="1600" spc="-29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可 </a:t>
            </a:r>
            <a:r>
              <a:rPr sz="1600" spc="90" dirty="0">
                <a:solidFill>
                  <a:prstClr val="black"/>
                </a:solidFill>
                <a:latin typeface="微软雅黑" panose="020B0503020204020204" charset="-122"/>
                <a:cs typeface="微软雅黑" panose="020B0503020204020204" charset="-122"/>
              </a:rPr>
              <a:t>得</a:t>
            </a:r>
            <a:r>
              <a:rPr sz="1600" spc="75" dirty="0">
                <a:solidFill>
                  <a:prstClr val="black"/>
                </a:solidFill>
                <a:latin typeface="微软雅黑" panose="020B0503020204020204" charset="-122"/>
                <a:cs typeface="微软雅黑" panose="020B0503020204020204" charset="-122"/>
              </a:rPr>
              <a:t>到</a:t>
            </a:r>
            <a:r>
              <a:rPr sz="1600" spc="90" dirty="0">
                <a:solidFill>
                  <a:prstClr val="black"/>
                </a:solidFill>
                <a:latin typeface="微软雅黑" panose="020B0503020204020204" charset="-122"/>
                <a:cs typeface="微软雅黑" panose="020B0503020204020204" charset="-122"/>
              </a:rPr>
              <a:t>“开机</a:t>
            </a:r>
            <a:r>
              <a:rPr sz="1600" spc="75" dirty="0">
                <a:solidFill>
                  <a:prstClr val="black"/>
                </a:solidFill>
                <a:latin typeface="微软雅黑" panose="020B0503020204020204" charset="-122"/>
                <a:cs typeface="微软雅黑" panose="020B0503020204020204" charset="-122"/>
              </a:rPr>
              <a:t>时</a:t>
            </a:r>
            <a:r>
              <a:rPr sz="1600" spc="90" dirty="0">
                <a:solidFill>
                  <a:prstClr val="black"/>
                </a:solidFill>
                <a:latin typeface="微软雅黑" panose="020B0503020204020204" charset="-122"/>
                <a:cs typeface="微软雅黑" panose="020B0503020204020204" charset="-122"/>
              </a:rPr>
              <a:t>长</a:t>
            </a:r>
            <a:r>
              <a:rPr sz="1600" spc="8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硬 </a:t>
            </a:r>
            <a:r>
              <a:rPr sz="1600" spc="195" dirty="0">
                <a:solidFill>
                  <a:prstClr val="black"/>
                </a:solidFill>
                <a:latin typeface="微软雅黑" panose="020B0503020204020204" charset="-122"/>
                <a:cs typeface="微软雅黑" panose="020B0503020204020204" charset="-122"/>
              </a:rPr>
              <a:t>件设备启动的累计 时长</a:t>
            </a:r>
            <a:r>
              <a:rPr sz="1600" spc="-5" dirty="0">
                <a:solidFill>
                  <a:prstClr val="black"/>
                </a:solidFill>
                <a:latin typeface="微软雅黑" panose="020B0503020204020204" charset="-122"/>
                <a:cs typeface="微软雅黑" panose="020B0503020204020204" charset="-122"/>
              </a:rPr>
              <a:t>”</a:t>
            </a:r>
            <a:r>
              <a:rPr sz="1600" spc="-300" dirty="0">
                <a:solidFill>
                  <a:prstClr val="black"/>
                </a:solidFill>
                <a:latin typeface="微软雅黑" panose="020B0503020204020204" charset="-122"/>
                <a:cs typeface="微软雅黑" panose="020B0503020204020204" charset="-122"/>
              </a:rPr>
              <a:t> </a:t>
            </a:r>
            <a:r>
              <a:rPr sz="1600" spc="195" dirty="0">
                <a:solidFill>
                  <a:prstClr val="black"/>
                </a:solidFill>
                <a:latin typeface="微软雅黑" panose="020B0503020204020204" charset="-122"/>
                <a:cs typeface="微软雅黑" panose="020B0503020204020204" charset="-122"/>
              </a:rPr>
              <a:t>的</a:t>
            </a:r>
            <a:r>
              <a:rPr sz="1600" spc="200" dirty="0">
                <a:solidFill>
                  <a:prstClr val="black"/>
                </a:solidFill>
                <a:latin typeface="微软雅黑" panose="020B0503020204020204" charset="-122"/>
                <a:cs typeface="微软雅黑" panose="020B0503020204020204" charset="-122"/>
              </a:rPr>
              <a:t>值</a:t>
            </a:r>
            <a:r>
              <a:rPr sz="1600" spc="-5" dirty="0">
                <a:solidFill>
                  <a:prstClr val="black"/>
                </a:solidFill>
                <a:latin typeface="微软雅黑" panose="020B0503020204020204" charset="-122"/>
                <a:cs typeface="微软雅黑" panose="020B0503020204020204" charset="-122"/>
              </a:rPr>
              <a:t>，</a:t>
            </a:r>
            <a:r>
              <a:rPr sz="1600" spc="-300" dirty="0">
                <a:solidFill>
                  <a:prstClr val="black"/>
                </a:solidFill>
                <a:latin typeface="微软雅黑" panose="020B0503020204020204" charset="-122"/>
                <a:cs typeface="微软雅黑" panose="020B0503020204020204" charset="-122"/>
              </a:rPr>
              <a:t> </a:t>
            </a:r>
            <a:r>
              <a:rPr sz="1600" spc="195" dirty="0">
                <a:solidFill>
                  <a:prstClr val="black"/>
                </a:solidFill>
                <a:latin typeface="微软雅黑" panose="020B0503020204020204" charset="-122"/>
                <a:cs typeface="微软雅黑" panose="020B0503020204020204" charset="-122"/>
              </a:rPr>
              <a:t>即</a:t>
            </a:r>
            <a:r>
              <a:rPr sz="1600" spc="-5" dirty="0">
                <a:solidFill>
                  <a:prstClr val="black"/>
                </a:solidFill>
                <a:latin typeface="微软雅黑" panose="020B0503020204020204" charset="-122"/>
                <a:cs typeface="微软雅黑" panose="020B0503020204020204" charset="-122"/>
              </a:rPr>
              <a:t>开 机率。</a:t>
            </a:r>
            <a:endParaRPr sz="1600">
              <a:solidFill>
                <a:prstClr val="black"/>
              </a:solidFill>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4252340" y="1017270"/>
            <a:ext cx="36874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派生属性的计算函数</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729232" y="2043684"/>
            <a:ext cx="8963660" cy="153606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4）calWorkingRatio(A,B)</a:t>
            </a:r>
            <a:endParaRPr>
              <a:solidFill>
                <a:prstClr val="black"/>
              </a:solidFill>
              <a:latin typeface="微软雅黑" panose="020B0503020204020204" charset="-122"/>
              <a:cs typeface="微软雅黑" panose="020B0503020204020204" charset="-122"/>
            </a:endParaRPr>
          </a:p>
          <a:p>
            <a:pPr marL="12700" marR="5080">
              <a:lnSpc>
                <a:spcPct val="150000"/>
              </a:lnSpc>
            </a:pPr>
            <a:r>
              <a:rPr spc="35" dirty="0">
                <a:solidFill>
                  <a:prstClr val="black"/>
                </a:solidFill>
                <a:latin typeface="微软雅黑" panose="020B0503020204020204" charset="-122"/>
                <a:cs typeface="微软雅黑" panose="020B0503020204020204" charset="-122"/>
              </a:rPr>
              <a:t>填入参</a:t>
            </a:r>
            <a:r>
              <a:rPr spc="20" dirty="0">
                <a:solidFill>
                  <a:prstClr val="black"/>
                </a:solidFill>
                <a:latin typeface="微软雅黑" panose="020B0503020204020204" charset="-122"/>
                <a:cs typeface="微软雅黑" panose="020B0503020204020204" charset="-122"/>
              </a:rPr>
              <a:t>数</a:t>
            </a:r>
            <a:r>
              <a:rPr spc="40" dirty="0">
                <a:solidFill>
                  <a:prstClr val="black"/>
                </a:solidFill>
                <a:latin typeface="微软雅黑" panose="020B0503020204020204" charset="-122"/>
                <a:cs typeface="微软雅黑" panose="020B0503020204020204" charset="-122"/>
              </a:rPr>
              <a:t>A</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会计</a:t>
            </a:r>
            <a:r>
              <a:rPr spc="30" dirty="0">
                <a:solidFill>
                  <a:prstClr val="black"/>
                </a:solidFill>
                <a:latin typeface="微软雅黑" panose="020B0503020204020204" charset="-122"/>
                <a:cs typeface="微软雅黑" panose="020B0503020204020204" charset="-122"/>
              </a:rPr>
              <a:t>算</a:t>
            </a:r>
            <a:r>
              <a:rPr spc="25" dirty="0">
                <a:solidFill>
                  <a:prstClr val="black"/>
                </a:solidFill>
                <a:latin typeface="微软雅黑" panose="020B0503020204020204" charset="-122"/>
                <a:cs typeface="微软雅黑" panose="020B0503020204020204" charset="-122"/>
              </a:rPr>
              <a:t>A</a:t>
            </a:r>
            <a:r>
              <a:rPr spc="35" dirty="0">
                <a:solidFill>
                  <a:prstClr val="black"/>
                </a:solidFill>
                <a:latin typeface="微软雅黑" panose="020B0503020204020204" charset="-122"/>
                <a:cs typeface="微软雅黑" panose="020B0503020204020204" charset="-122"/>
              </a:rPr>
              <a:t>除以</a:t>
            </a:r>
            <a:r>
              <a:rPr spc="20" dirty="0">
                <a:solidFill>
                  <a:prstClr val="black"/>
                </a:solidFill>
                <a:latin typeface="微软雅黑" panose="020B0503020204020204" charset="-122"/>
                <a:cs typeface="微软雅黑" panose="020B0503020204020204" charset="-122"/>
              </a:rPr>
              <a:t>B</a:t>
            </a:r>
            <a:r>
              <a:rPr spc="35" dirty="0">
                <a:solidFill>
                  <a:prstClr val="black"/>
                </a:solidFill>
                <a:latin typeface="微软雅黑" panose="020B0503020204020204" charset="-122"/>
                <a:cs typeface="微软雅黑" panose="020B0503020204020204" charset="-122"/>
              </a:rPr>
              <a:t>的比率。例</a:t>
            </a:r>
            <a:r>
              <a:rPr spc="25" dirty="0">
                <a:solidFill>
                  <a:prstClr val="black"/>
                </a:solidFill>
                <a:latin typeface="微软雅黑" panose="020B0503020204020204" charset="-122"/>
                <a:cs typeface="微软雅黑" panose="020B0503020204020204" charset="-122"/>
              </a:rPr>
              <a:t>如</a:t>
            </a:r>
            <a:r>
              <a:rPr spc="35" dirty="0">
                <a:solidFill>
                  <a:prstClr val="black"/>
                </a:solidFill>
                <a:latin typeface="微软雅黑" panose="020B0503020204020204" charset="-122"/>
                <a:cs typeface="微软雅黑" panose="020B0503020204020204" charset="-122"/>
              </a:rPr>
              <a:t>：填入</a:t>
            </a:r>
            <a:r>
              <a:rPr spc="25" dirty="0">
                <a:solidFill>
                  <a:prstClr val="black"/>
                </a:solidFill>
                <a:latin typeface="微软雅黑" panose="020B0503020204020204" charset="-122"/>
                <a:cs typeface="微软雅黑" panose="020B0503020204020204" charset="-122"/>
              </a:rPr>
              <a:t>A</a:t>
            </a:r>
            <a:r>
              <a:rPr spc="35" dirty="0">
                <a:solidFill>
                  <a:prstClr val="black"/>
                </a:solidFill>
                <a:latin typeface="微软雅黑" panose="020B0503020204020204" charset="-122"/>
                <a:cs typeface="微软雅黑" panose="020B0503020204020204" charset="-122"/>
              </a:rPr>
              <a:t>为</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作业时长”，</a:t>
            </a:r>
            <a:r>
              <a:rPr spc="20" dirty="0">
                <a:solidFill>
                  <a:prstClr val="black"/>
                </a:solidFill>
                <a:latin typeface="微软雅黑" panose="020B0503020204020204" charset="-122"/>
                <a:cs typeface="微软雅黑" panose="020B0503020204020204" charset="-122"/>
              </a:rPr>
              <a:t>B</a:t>
            </a:r>
            <a:r>
              <a:rPr spc="35" dirty="0">
                <a:solidFill>
                  <a:prstClr val="black"/>
                </a:solidFill>
                <a:latin typeface="微软雅黑" panose="020B0503020204020204" charset="-122"/>
                <a:cs typeface="微软雅黑" panose="020B0503020204020204" charset="-122"/>
              </a:rPr>
              <a:t>为“开机时</a:t>
            </a:r>
            <a:r>
              <a:rPr spc="25" dirty="0">
                <a:solidFill>
                  <a:prstClr val="black"/>
                </a:solidFill>
                <a:latin typeface="微软雅黑" panose="020B0503020204020204" charset="-122"/>
                <a:cs typeface="微软雅黑" panose="020B0503020204020204" charset="-122"/>
              </a:rPr>
              <a:t>长</a:t>
            </a:r>
            <a:r>
              <a:rPr spc="3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可得到“作业时长/开机时长”的值</a:t>
            </a:r>
            <a:r>
              <a:rPr spc="1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即</a:t>
            </a:r>
            <a:r>
              <a:rPr dirty="0">
                <a:solidFill>
                  <a:prstClr val="black"/>
                </a:solidFill>
                <a:latin typeface="微软雅黑" panose="020B0503020204020204" charset="-122"/>
                <a:cs typeface="微软雅黑" panose="020B0503020204020204" charset="-122"/>
              </a:rPr>
              <a:t>作</a:t>
            </a:r>
            <a:r>
              <a:rPr spc="10" dirty="0">
                <a:solidFill>
                  <a:prstClr val="black"/>
                </a:solidFill>
                <a:latin typeface="微软雅黑" panose="020B0503020204020204" charset="-122"/>
                <a:cs typeface="微软雅黑" panose="020B0503020204020204" charset="-122"/>
              </a:rPr>
              <a:t>业率。注意</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作业率也可</a:t>
            </a:r>
            <a:r>
              <a:rPr dirty="0">
                <a:solidFill>
                  <a:prstClr val="black"/>
                </a:solidFill>
                <a:latin typeface="微软雅黑" panose="020B0503020204020204" charset="-122"/>
                <a:cs typeface="微软雅黑" panose="020B0503020204020204" charset="-122"/>
              </a:rPr>
              <a:t>以</a:t>
            </a:r>
            <a:r>
              <a:rPr spc="20" dirty="0">
                <a:solidFill>
                  <a:prstClr val="black"/>
                </a:solidFill>
                <a:latin typeface="微软雅黑" panose="020B0503020204020204" charset="-122"/>
                <a:cs typeface="微软雅黑" panose="020B0503020204020204" charset="-122"/>
              </a:rPr>
              <a:t>用</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操作</a:t>
            </a:r>
            <a:r>
              <a:rPr spc="20" dirty="0">
                <a:solidFill>
                  <a:prstClr val="black"/>
                </a:solidFill>
                <a:latin typeface="微软雅黑" panose="020B0503020204020204" charset="-122"/>
                <a:cs typeface="微软雅黑" panose="020B0503020204020204" charset="-122"/>
              </a:rPr>
              <a:t>符</a:t>
            </a:r>
            <a:r>
              <a:rPr dirty="0">
                <a:solidFill>
                  <a:prstClr val="black"/>
                </a:solidFill>
                <a:latin typeface="微软雅黑" panose="020B0503020204020204" charset="-122"/>
                <a:cs typeface="微软雅黑" panose="020B0503020204020204" charset="-122"/>
              </a:rPr>
              <a:t>来 计算，分子选择“作业时长”属性，分母选</a:t>
            </a:r>
            <a:r>
              <a:rPr spc="-5"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“开机时长”属</a:t>
            </a:r>
            <a:r>
              <a:rPr spc="-5" dirty="0">
                <a:solidFill>
                  <a:prstClr val="black"/>
                </a:solidFill>
                <a:latin typeface="微软雅黑" panose="020B0503020204020204" charset="-122"/>
                <a:cs typeface="微软雅黑" panose="020B0503020204020204" charset="-122"/>
              </a:rPr>
              <a:t>性</a:t>
            </a:r>
            <a:r>
              <a:rPr dirty="0">
                <a:solidFill>
                  <a:prstClr val="black"/>
                </a:solidFill>
                <a:latin typeface="微软雅黑" panose="020B0503020204020204" charset="-122"/>
                <a:cs typeface="微软雅黑" panose="020B0503020204020204" charset="-122"/>
              </a:rPr>
              <a:t>，即可计算得出。</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252340" y="1017270"/>
            <a:ext cx="36874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派生属性的计算函数</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2819400" y="3802380"/>
            <a:ext cx="6230111" cy="253288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814827" y="3797808"/>
            <a:ext cx="6239510" cy="2542540"/>
          </a:xfrm>
          <a:custGeom>
            <a:avLst/>
            <a:gdLst/>
            <a:ahLst/>
            <a:cxnLst/>
            <a:rect l="l" t="t" r="r" b="b"/>
            <a:pathLst>
              <a:path w="6239509" h="2542540">
                <a:moveTo>
                  <a:pt x="0" y="2542031"/>
                </a:moveTo>
                <a:lnTo>
                  <a:pt x="6239256" y="2542031"/>
                </a:lnTo>
                <a:lnTo>
                  <a:pt x="6239256" y="0"/>
                </a:lnTo>
                <a:lnTo>
                  <a:pt x="0" y="0"/>
                </a:lnTo>
                <a:lnTo>
                  <a:pt x="0" y="2542031"/>
                </a:lnTo>
                <a:close/>
              </a:path>
            </a:pathLst>
          </a:custGeom>
          <a:ln w="9144">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729232" y="2043684"/>
            <a:ext cx="8962390" cy="112458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5）countsignal(X)：</a:t>
            </a:r>
            <a:endParaRPr>
              <a:solidFill>
                <a:prstClr val="black"/>
              </a:solidFill>
              <a:latin typeface="微软雅黑" panose="020B0503020204020204" charset="-122"/>
              <a:cs typeface="微软雅黑" panose="020B0503020204020204" charset="-122"/>
            </a:endParaRPr>
          </a:p>
          <a:p>
            <a:pPr marL="12700" marR="5080" indent="543560">
              <a:lnSpc>
                <a:spcPts val="3240"/>
              </a:lnSpc>
              <a:spcBef>
                <a:spcPts val="285"/>
              </a:spcBef>
            </a:pPr>
            <a:r>
              <a:rPr spc="10" dirty="0">
                <a:solidFill>
                  <a:prstClr val="black"/>
                </a:solidFill>
                <a:latin typeface="微软雅黑" panose="020B0503020204020204" charset="-122"/>
                <a:cs typeface="微软雅黑" panose="020B0503020204020204" charset="-122"/>
              </a:rPr>
              <a:t>填入参数</a:t>
            </a:r>
            <a:r>
              <a:rPr spc="15" dirty="0">
                <a:solidFill>
                  <a:prstClr val="black"/>
                </a:solidFill>
                <a:latin typeface="微软雅黑" panose="020B0503020204020204" charset="-122"/>
                <a:cs typeface="微软雅黑" panose="020B0503020204020204" charset="-122"/>
              </a:rPr>
              <a:t>X</a:t>
            </a:r>
            <a:r>
              <a:rPr spc="10" dirty="0">
                <a:solidFill>
                  <a:prstClr val="black"/>
                </a:solidFill>
                <a:latin typeface="微软雅黑" panose="020B0503020204020204" charset="-122"/>
                <a:cs typeface="微软雅黑" panose="020B0503020204020204" charset="-122"/>
              </a:rPr>
              <a:t>，会</a:t>
            </a:r>
            <a:r>
              <a:rPr dirty="0">
                <a:solidFill>
                  <a:prstClr val="black"/>
                </a:solidFill>
                <a:latin typeface="微软雅黑" panose="020B0503020204020204" charset="-122"/>
                <a:cs typeface="微软雅黑" panose="020B0503020204020204" charset="-122"/>
              </a:rPr>
              <a:t>统</a:t>
            </a:r>
            <a:r>
              <a:rPr spc="10" dirty="0">
                <a:solidFill>
                  <a:prstClr val="black"/>
                </a:solidFill>
                <a:latin typeface="微软雅黑" panose="020B0503020204020204" charset="-122"/>
                <a:cs typeface="微软雅黑" panose="020B0503020204020204" charset="-122"/>
              </a:rPr>
              <a:t>计</a:t>
            </a:r>
            <a:r>
              <a:rPr dirty="0">
                <a:solidFill>
                  <a:prstClr val="black"/>
                </a:solidFill>
                <a:latin typeface="微软雅黑" panose="020B0503020204020204" charset="-122"/>
                <a:cs typeface="微软雅黑" panose="020B0503020204020204" charset="-122"/>
              </a:rPr>
              <a:t>X的</a:t>
            </a:r>
            <a:r>
              <a:rPr spc="10" dirty="0">
                <a:solidFill>
                  <a:prstClr val="black"/>
                </a:solidFill>
                <a:latin typeface="微软雅黑" panose="020B0503020204020204" charset="-122"/>
                <a:cs typeface="微软雅黑" panose="020B0503020204020204" charset="-122"/>
              </a:rPr>
              <a:t>值发</a:t>
            </a:r>
            <a:r>
              <a:rPr dirty="0">
                <a:solidFill>
                  <a:prstClr val="black"/>
                </a:solidFill>
                <a:latin typeface="微软雅黑" panose="020B0503020204020204" charset="-122"/>
                <a:cs typeface="微软雅黑" panose="020B0503020204020204" charset="-122"/>
              </a:rPr>
              <a:t>生0-</a:t>
            </a:r>
            <a:r>
              <a:rPr spc="-15" dirty="0">
                <a:solidFill>
                  <a:prstClr val="black"/>
                </a:solidFill>
                <a:latin typeface="微软雅黑" panose="020B0503020204020204" charset="-122"/>
                <a:cs typeface="微软雅黑" panose="020B0503020204020204" charset="-122"/>
              </a:rPr>
              <a:t>1-</a:t>
            </a:r>
            <a:r>
              <a:rPr spc="10" dirty="0">
                <a:solidFill>
                  <a:prstClr val="black"/>
                </a:solidFill>
                <a:latin typeface="微软雅黑" panose="020B0503020204020204" charset="-122"/>
                <a:cs typeface="微软雅黑" panose="020B0503020204020204" charset="-122"/>
              </a:rPr>
              <a:t>0</a:t>
            </a:r>
            <a:r>
              <a:rPr dirty="0">
                <a:solidFill>
                  <a:prstClr val="black"/>
                </a:solidFill>
                <a:latin typeface="微软雅黑" panose="020B0503020204020204" charset="-122"/>
                <a:cs typeface="微软雅黑" panose="020B0503020204020204" charset="-122"/>
              </a:rPr>
              <a:t>变</a:t>
            </a:r>
            <a:r>
              <a:rPr spc="10" dirty="0">
                <a:solidFill>
                  <a:prstClr val="black"/>
                </a:solidFill>
                <a:latin typeface="微软雅黑" panose="020B0503020204020204" charset="-122"/>
                <a:cs typeface="微软雅黑" panose="020B0503020204020204" charset="-122"/>
              </a:rPr>
              <a:t>化的次</a:t>
            </a:r>
            <a:r>
              <a:rPr dirty="0">
                <a:solidFill>
                  <a:prstClr val="black"/>
                </a:solidFill>
                <a:latin typeface="微软雅黑" panose="020B0503020204020204" charset="-122"/>
                <a:cs typeface="微软雅黑" panose="020B0503020204020204" charset="-122"/>
              </a:rPr>
              <a:t>数</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例</a:t>
            </a:r>
            <a:r>
              <a:rPr spc="10" dirty="0">
                <a:solidFill>
                  <a:prstClr val="black"/>
                </a:solidFill>
                <a:latin typeface="微软雅黑" panose="020B0503020204020204" charset="-122"/>
                <a:cs typeface="微软雅黑" panose="020B0503020204020204" charset="-122"/>
              </a:rPr>
              <a:t>如：填</a:t>
            </a:r>
            <a:r>
              <a:rPr spc="5" dirty="0">
                <a:solidFill>
                  <a:prstClr val="black"/>
                </a:solidFill>
                <a:latin typeface="微软雅黑" panose="020B0503020204020204" charset="-122"/>
                <a:cs typeface="微软雅黑" panose="020B0503020204020204" charset="-122"/>
              </a:rPr>
              <a:t>入</a:t>
            </a:r>
            <a:r>
              <a:rPr spc="15" dirty="0">
                <a:solidFill>
                  <a:prstClr val="black"/>
                </a:solidFill>
                <a:latin typeface="微软雅黑" panose="020B0503020204020204" charset="-122"/>
                <a:cs typeface="微软雅黑" panose="020B0503020204020204" charset="-122"/>
              </a:rPr>
              <a:t>X</a:t>
            </a:r>
            <a:r>
              <a:rPr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作业</a:t>
            </a:r>
            <a:r>
              <a:rPr dirty="0">
                <a:solidFill>
                  <a:prstClr val="black"/>
                </a:solidFill>
                <a:latin typeface="微软雅黑" panose="020B0503020204020204" charset="-122"/>
                <a:cs typeface="微软雅黑" panose="020B0503020204020204" charset="-122"/>
              </a:rPr>
              <a:t>信</a:t>
            </a:r>
            <a:r>
              <a:rPr spc="10" dirty="0">
                <a:solidFill>
                  <a:prstClr val="black"/>
                </a:solidFill>
                <a:latin typeface="微软雅黑" panose="020B0503020204020204" charset="-122"/>
                <a:cs typeface="微软雅黑" panose="020B0503020204020204" charset="-122"/>
              </a:rPr>
              <a:t>号</a:t>
            </a:r>
            <a:r>
              <a:rPr spc="1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时， 可得到作业信号为0-1-0的累计变化次数，即总产量。</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650491" y="3602735"/>
            <a:ext cx="6489191" cy="23484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45920" y="3598164"/>
            <a:ext cx="6498590" cy="2357755"/>
          </a:xfrm>
          <a:custGeom>
            <a:avLst/>
            <a:gdLst/>
            <a:ahLst/>
            <a:cxnLst/>
            <a:rect l="l" t="t" r="r" b="b"/>
            <a:pathLst>
              <a:path w="6498590" h="2357754">
                <a:moveTo>
                  <a:pt x="0" y="2357628"/>
                </a:moveTo>
                <a:lnTo>
                  <a:pt x="6498335" y="2357628"/>
                </a:lnTo>
                <a:lnTo>
                  <a:pt x="6498335" y="0"/>
                </a:lnTo>
                <a:lnTo>
                  <a:pt x="0" y="0"/>
                </a:lnTo>
                <a:lnTo>
                  <a:pt x="0" y="2357628"/>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p:nvPr/>
        </p:nvSpPr>
        <p:spPr>
          <a:xfrm>
            <a:off x="8759190" y="3987810"/>
            <a:ext cx="1908175" cy="1464310"/>
          </a:xfrm>
          <a:prstGeom prst="rect">
            <a:avLst/>
          </a:prstGeom>
        </p:spPr>
        <p:txBody>
          <a:bodyPr vert="horz" wrap="square" lIns="0" tIns="0" rIns="0" bIns="0" rtlCol="0">
            <a:spAutoFit/>
          </a:bodyPr>
          <a:lstStyle/>
          <a:p>
            <a:pPr marL="12700" marR="5080">
              <a:lnSpc>
                <a:spcPct val="150000"/>
              </a:lnSpc>
            </a:pPr>
            <a:r>
              <a:rPr sz="1600" spc="60" dirty="0">
                <a:solidFill>
                  <a:prstClr val="black"/>
                </a:solidFill>
                <a:latin typeface="宋体" pitchFamily="2" charset="-122"/>
                <a:cs typeface="宋体" pitchFamily="2" charset="-122"/>
              </a:rPr>
              <a:t>说</a:t>
            </a:r>
            <a:r>
              <a:rPr sz="1600" spc="50" dirty="0">
                <a:solidFill>
                  <a:prstClr val="black"/>
                </a:solidFill>
                <a:latin typeface="宋体" pitchFamily="2" charset="-122"/>
                <a:cs typeface="宋体" pitchFamily="2" charset="-122"/>
              </a:rPr>
              <a:t>明</a:t>
            </a:r>
            <a:r>
              <a:rPr sz="1600" spc="60"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左图</a:t>
            </a:r>
            <a:r>
              <a:rPr sz="1600" spc="70" dirty="0">
                <a:solidFill>
                  <a:prstClr val="black"/>
                </a:solidFill>
                <a:latin typeface="宋体" pitchFamily="2" charset="-122"/>
                <a:cs typeface="宋体" pitchFamily="2" charset="-122"/>
              </a:rPr>
              <a:t>中</a:t>
            </a:r>
            <a:r>
              <a:rPr sz="1600" spc="5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马 </a:t>
            </a:r>
            <a:r>
              <a:rPr sz="1600" spc="65" dirty="0">
                <a:solidFill>
                  <a:prstClr val="black"/>
                </a:solidFill>
                <a:latin typeface="宋体" pitchFamily="2" charset="-122"/>
                <a:cs typeface="宋体" pitchFamily="2" charset="-122"/>
              </a:rPr>
              <a:t>达</a:t>
            </a:r>
            <a:r>
              <a:rPr sz="1600" spc="50" dirty="0">
                <a:solidFill>
                  <a:prstClr val="black"/>
                </a:solidFill>
                <a:latin typeface="宋体" pitchFamily="2" charset="-122"/>
                <a:cs typeface="宋体" pitchFamily="2" charset="-122"/>
              </a:rPr>
              <a:t>信</a:t>
            </a:r>
            <a:r>
              <a:rPr sz="1600" spc="65" dirty="0">
                <a:solidFill>
                  <a:prstClr val="black"/>
                </a:solidFill>
                <a:latin typeface="宋体" pitchFamily="2" charset="-122"/>
                <a:cs typeface="宋体" pitchFamily="2" charset="-122"/>
              </a:rPr>
              <a:t>号</a:t>
            </a:r>
            <a:r>
              <a:rPr sz="1600" spc="55" dirty="0">
                <a:solidFill>
                  <a:prstClr val="black"/>
                </a:solidFill>
                <a:latin typeface="宋体" pitchFamily="2" charset="-122"/>
                <a:cs typeface="宋体" pitchFamily="2" charset="-122"/>
              </a:rPr>
              <a:t>”即</a:t>
            </a:r>
            <a:r>
              <a:rPr sz="1600" spc="65" dirty="0">
                <a:solidFill>
                  <a:prstClr val="black"/>
                </a:solidFill>
                <a:latin typeface="宋体" pitchFamily="2" charset="-122"/>
                <a:cs typeface="宋体" pitchFamily="2" charset="-122"/>
              </a:rPr>
              <a:t>“</a:t>
            </a:r>
            <a:r>
              <a:rPr sz="1600" spc="55" dirty="0">
                <a:solidFill>
                  <a:prstClr val="black"/>
                </a:solidFill>
                <a:latin typeface="宋体" pitchFamily="2" charset="-122"/>
                <a:cs typeface="宋体" pitchFamily="2" charset="-122"/>
              </a:rPr>
              <a:t>作业 </a:t>
            </a:r>
            <a:r>
              <a:rPr sz="1600" spc="65" dirty="0">
                <a:solidFill>
                  <a:prstClr val="black"/>
                </a:solidFill>
                <a:latin typeface="宋体" pitchFamily="2" charset="-122"/>
                <a:cs typeface="宋体" pitchFamily="2" charset="-122"/>
              </a:rPr>
              <a:t>信</a:t>
            </a:r>
            <a:r>
              <a:rPr sz="1600" spc="55" dirty="0">
                <a:solidFill>
                  <a:prstClr val="black"/>
                </a:solidFill>
                <a:latin typeface="宋体" pitchFamily="2" charset="-122"/>
                <a:cs typeface="宋体" pitchFamily="2" charset="-122"/>
              </a:rPr>
              <a:t>号</a:t>
            </a:r>
            <a:r>
              <a:rPr sz="1600" spc="60"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属</a:t>
            </a:r>
            <a:r>
              <a:rPr sz="1600" spc="65" dirty="0">
                <a:solidFill>
                  <a:prstClr val="black"/>
                </a:solidFill>
                <a:latin typeface="宋体" pitchFamily="2" charset="-122"/>
                <a:cs typeface="宋体" pitchFamily="2" charset="-122"/>
              </a:rPr>
              <a:t>性</a:t>
            </a:r>
            <a:r>
              <a:rPr sz="1600" spc="50" dirty="0">
                <a:solidFill>
                  <a:prstClr val="black"/>
                </a:solidFill>
                <a:latin typeface="宋体" pitchFamily="2" charset="-122"/>
                <a:cs typeface="宋体" pitchFamily="2" charset="-122"/>
              </a:rPr>
              <a:t>值</a:t>
            </a:r>
            <a:r>
              <a:rPr sz="1600" spc="-5" dirty="0">
                <a:solidFill>
                  <a:prstClr val="black"/>
                </a:solidFill>
                <a:latin typeface="宋体" pitchFamily="2" charset="-122"/>
                <a:cs typeface="宋体" pitchFamily="2" charset="-122"/>
              </a:rPr>
              <a:t>填 </a:t>
            </a:r>
            <a:r>
              <a:rPr sz="1600" spc="160" dirty="0">
                <a:solidFill>
                  <a:prstClr val="black"/>
                </a:solidFill>
                <a:latin typeface="宋体" pitchFamily="2" charset="-122"/>
                <a:cs typeface="宋体" pitchFamily="2" charset="-122"/>
              </a:rPr>
              <a:t>入</a:t>
            </a:r>
            <a:r>
              <a:rPr sz="1600" spc="-5" dirty="0">
                <a:solidFill>
                  <a:prstClr val="black"/>
                </a:solidFill>
                <a:latin typeface="宋体" pitchFamily="2" charset="-122"/>
                <a:cs typeface="宋体" pitchFamily="2" charset="-122"/>
              </a:rPr>
              <a:t>1</a:t>
            </a:r>
            <a:r>
              <a:rPr sz="1600" spc="-69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a:t>
            </a:r>
            <a:r>
              <a:rPr sz="1600" spc="-690" dirty="0">
                <a:solidFill>
                  <a:prstClr val="black"/>
                </a:solidFill>
                <a:latin typeface="宋体" pitchFamily="2" charset="-122"/>
                <a:cs typeface="宋体" pitchFamily="2" charset="-122"/>
              </a:rPr>
              <a:t> </a:t>
            </a:r>
            <a:r>
              <a:rPr sz="1600" spc="145" dirty="0">
                <a:solidFill>
                  <a:prstClr val="black"/>
                </a:solidFill>
                <a:latin typeface="宋体" pitchFamily="2" charset="-122"/>
                <a:cs typeface="宋体" pitchFamily="2" charset="-122"/>
              </a:rPr>
              <a:t>计算总产</a:t>
            </a:r>
            <a:r>
              <a:rPr sz="1600" spc="150" dirty="0">
                <a:solidFill>
                  <a:prstClr val="black"/>
                </a:solidFill>
                <a:latin typeface="宋体" pitchFamily="2" charset="-122"/>
                <a:cs typeface="宋体" pitchFamily="2" charset="-122"/>
              </a:rPr>
              <a:t>量</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4252340" y="1017270"/>
            <a:ext cx="36874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派生属性的计算函数</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823466" y="2005584"/>
            <a:ext cx="8773160" cy="112458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6）calProductionCycle（X</a:t>
            </a:r>
            <a:r>
              <a:rPr spc="-5"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69265">
              <a:lnSpc>
                <a:spcPct val="150000"/>
              </a:lnSpc>
            </a:pPr>
            <a:r>
              <a:rPr spc="10" dirty="0">
                <a:solidFill>
                  <a:prstClr val="black"/>
                </a:solidFill>
                <a:latin typeface="微软雅黑" panose="020B0503020204020204" charset="-122"/>
                <a:cs typeface="微软雅黑" panose="020B0503020204020204" charset="-122"/>
              </a:rPr>
              <a:t>填入参数</a:t>
            </a:r>
            <a:r>
              <a:rPr dirty="0">
                <a:solidFill>
                  <a:prstClr val="black"/>
                </a:solidFill>
                <a:cs typeface="Calibri" panose="020F0502020204030204"/>
              </a:rPr>
              <a:t>X</a:t>
            </a:r>
            <a:r>
              <a:rPr spc="10" dirty="0">
                <a:solidFill>
                  <a:prstClr val="black"/>
                </a:solidFill>
                <a:latin typeface="微软雅黑" panose="020B0503020204020204" charset="-122"/>
                <a:cs typeface="微软雅黑" panose="020B0503020204020204" charset="-122"/>
              </a:rPr>
              <a:t>，会</a:t>
            </a:r>
            <a:r>
              <a:rPr dirty="0">
                <a:solidFill>
                  <a:prstClr val="black"/>
                </a:solidFill>
                <a:latin typeface="微软雅黑" panose="020B0503020204020204" charset="-122"/>
                <a:cs typeface="微软雅黑" panose="020B0503020204020204" charset="-122"/>
              </a:rPr>
              <a:t>统</a:t>
            </a:r>
            <a:r>
              <a:rPr spc="10" dirty="0">
                <a:solidFill>
                  <a:prstClr val="black"/>
                </a:solidFill>
                <a:latin typeface="微软雅黑" panose="020B0503020204020204" charset="-122"/>
                <a:cs typeface="微软雅黑" panose="020B0503020204020204" charset="-122"/>
              </a:rPr>
              <a:t>计</a:t>
            </a:r>
            <a:r>
              <a:rPr dirty="0">
                <a:solidFill>
                  <a:prstClr val="black"/>
                </a:solidFill>
                <a:cs typeface="Calibri" panose="020F0502020204030204"/>
              </a:rPr>
              <a:t>X</a:t>
            </a:r>
            <a:r>
              <a:rPr spc="10" dirty="0">
                <a:solidFill>
                  <a:prstClr val="black"/>
                </a:solidFill>
                <a:latin typeface="微软雅黑" panose="020B0503020204020204" charset="-122"/>
                <a:cs typeface="微软雅黑" panose="020B0503020204020204" charset="-122"/>
              </a:rPr>
              <a:t>为</a:t>
            </a:r>
            <a:r>
              <a:rPr dirty="0">
                <a:solidFill>
                  <a:prstClr val="black"/>
                </a:solidFill>
                <a:latin typeface="微软雅黑" panose="020B0503020204020204" charset="-122"/>
                <a:cs typeface="微软雅黑" panose="020B0503020204020204" charset="-122"/>
              </a:rPr>
              <a:t>“</a:t>
            </a:r>
            <a:r>
              <a:rPr spc="10" dirty="0">
                <a:solidFill>
                  <a:prstClr val="black"/>
                </a:solidFill>
                <a:cs typeface="Calibri" panose="020F0502020204030204"/>
              </a:rPr>
              <a:t>1</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累</a:t>
            </a:r>
            <a:r>
              <a:rPr dirty="0">
                <a:solidFill>
                  <a:prstClr val="black"/>
                </a:solidFill>
                <a:latin typeface="微软雅黑" panose="020B0503020204020204" charset="-122"/>
                <a:cs typeface="微软雅黑" panose="020B0503020204020204" charset="-122"/>
              </a:rPr>
              <a:t>计</a:t>
            </a:r>
            <a:r>
              <a:rPr spc="10" dirty="0">
                <a:solidFill>
                  <a:prstClr val="black"/>
                </a:solidFill>
                <a:latin typeface="微软雅黑" panose="020B0503020204020204" charset="-122"/>
                <a:cs typeface="微软雅黑" panose="020B0503020204020204" charset="-122"/>
              </a:rPr>
              <a:t>时</a:t>
            </a:r>
            <a:r>
              <a:rPr dirty="0">
                <a:solidFill>
                  <a:prstClr val="black"/>
                </a:solidFill>
                <a:latin typeface="微软雅黑" panose="020B0503020204020204" charset="-122"/>
                <a:cs typeface="微软雅黑" panose="020B0503020204020204" charset="-122"/>
              </a:rPr>
              <a:t>长</a:t>
            </a:r>
            <a:r>
              <a:rPr spc="10" dirty="0">
                <a:solidFill>
                  <a:prstClr val="black"/>
                </a:solidFill>
                <a:latin typeface="微软雅黑" panose="020B0503020204020204" charset="-122"/>
                <a:cs typeface="微软雅黑" panose="020B0503020204020204" charset="-122"/>
              </a:rPr>
              <a:t>平均</a:t>
            </a:r>
            <a:r>
              <a:rPr spc="5" dirty="0">
                <a:solidFill>
                  <a:prstClr val="black"/>
                </a:solidFill>
                <a:latin typeface="微软雅黑" panose="020B0503020204020204" charset="-122"/>
                <a:cs typeface="微软雅黑" panose="020B0503020204020204" charset="-122"/>
              </a:rPr>
              <a:t>值</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例如</a:t>
            </a:r>
            <a:r>
              <a:rPr spc="10" dirty="0">
                <a:solidFill>
                  <a:prstClr val="black"/>
                </a:solidFill>
                <a:latin typeface="微软雅黑" panose="020B0503020204020204" charset="-122"/>
                <a:cs typeface="微软雅黑" panose="020B0503020204020204" charset="-122"/>
              </a:rPr>
              <a:t>：填</a:t>
            </a:r>
            <a:r>
              <a:rPr dirty="0">
                <a:solidFill>
                  <a:prstClr val="black"/>
                </a:solidFill>
                <a:latin typeface="微软雅黑" panose="020B0503020204020204" charset="-122"/>
                <a:cs typeface="微软雅黑" panose="020B0503020204020204" charset="-122"/>
              </a:rPr>
              <a:t>入</a:t>
            </a:r>
            <a:r>
              <a:rPr spc="10" dirty="0">
                <a:solidFill>
                  <a:prstClr val="black"/>
                </a:solidFill>
                <a:cs typeface="Calibri" panose="020F0502020204030204"/>
              </a:rPr>
              <a:t>X</a:t>
            </a:r>
            <a:r>
              <a:rPr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作业信</a:t>
            </a:r>
            <a:r>
              <a:rPr spc="10" dirty="0">
                <a:solidFill>
                  <a:prstClr val="black"/>
                </a:solidFill>
                <a:latin typeface="微软雅黑" panose="020B0503020204020204" charset="-122"/>
                <a:cs typeface="微软雅黑" panose="020B0503020204020204" charset="-122"/>
              </a:rPr>
              <a:t>号</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时</a:t>
            </a:r>
            <a:r>
              <a:rPr dirty="0">
                <a:solidFill>
                  <a:prstClr val="black"/>
                </a:solidFill>
                <a:latin typeface="微软雅黑" panose="020B0503020204020204" charset="-122"/>
                <a:cs typeface="微软雅黑" panose="020B0503020204020204" charset="-122"/>
              </a:rPr>
              <a:t>， 可得到作业信号</a:t>
            </a:r>
            <a:r>
              <a:rPr spc="-15" dirty="0">
                <a:solidFill>
                  <a:prstClr val="black"/>
                </a:solidFill>
                <a:latin typeface="微软雅黑" panose="020B0503020204020204" charset="-122"/>
                <a:cs typeface="微软雅黑" panose="020B0503020204020204" charset="-122"/>
              </a:rPr>
              <a:t>为</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的时长平均值，即生产节拍。</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00300" y="3526535"/>
            <a:ext cx="7391400" cy="26273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95727" y="3521964"/>
            <a:ext cx="7400925" cy="2636520"/>
          </a:xfrm>
          <a:custGeom>
            <a:avLst/>
            <a:gdLst/>
            <a:ahLst/>
            <a:cxnLst/>
            <a:rect l="l" t="t" r="r" b="b"/>
            <a:pathLst>
              <a:path w="7400925" h="2636520">
                <a:moveTo>
                  <a:pt x="0" y="2636520"/>
                </a:moveTo>
                <a:lnTo>
                  <a:pt x="7400544" y="2636520"/>
                </a:lnTo>
                <a:lnTo>
                  <a:pt x="7400544" y="0"/>
                </a:lnTo>
                <a:lnTo>
                  <a:pt x="0" y="0"/>
                </a:lnTo>
                <a:lnTo>
                  <a:pt x="0" y="2636520"/>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p:nvPr/>
        </p:nvSpPr>
        <p:spPr>
          <a:xfrm>
            <a:off x="4252340" y="1017270"/>
            <a:ext cx="36874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派生属性的计算函数</a:t>
            </a:r>
            <a:endParaRPr sz="32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lnSpc>
                <a:spcPct val="100000"/>
              </a:lnSpc>
            </a:pPr>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1572767" y="1827276"/>
            <a:ext cx="9046845" cy="1274445"/>
          </a:xfrm>
          <a:prstGeom prst="rect">
            <a:avLst/>
          </a:prstGeom>
          <a:solidFill>
            <a:srgbClr val="ECECEC"/>
          </a:solidFill>
        </p:spPr>
        <p:txBody>
          <a:bodyPr vert="horz" wrap="square" lIns="0" tIns="38100" rIns="0" bIns="0" rtlCol="0">
            <a:spAutoFit/>
          </a:bodyPr>
          <a:lstStyle/>
          <a:p>
            <a:pPr marL="144145" marR="137795" indent="412750" algn="just">
              <a:lnSpc>
                <a:spcPct val="150000"/>
              </a:lnSpc>
              <a:spcBef>
                <a:spcPts val="300"/>
              </a:spcBef>
            </a:pPr>
            <a:r>
              <a:rPr sz="1600" spc="30" dirty="0">
                <a:latin typeface="微软雅黑" panose="020B0503020204020204" charset="-122"/>
                <a:cs typeface="微软雅黑" panose="020B0503020204020204" charset="-122"/>
              </a:rPr>
              <a:t>当产</a:t>
            </a:r>
            <a:r>
              <a:rPr sz="1600" spc="15" dirty="0">
                <a:latin typeface="微软雅黑" panose="020B0503020204020204" charset="-122"/>
                <a:cs typeface="微软雅黑" panose="020B0503020204020204" charset="-122"/>
              </a:rPr>
              <a:t>品</a:t>
            </a:r>
            <a:r>
              <a:rPr sz="1600" spc="30" dirty="0">
                <a:latin typeface="微软雅黑" panose="020B0503020204020204" charset="-122"/>
                <a:cs typeface="微软雅黑" panose="020B0503020204020204" charset="-122"/>
              </a:rPr>
              <a:t>报</a:t>
            </a:r>
            <a:r>
              <a:rPr sz="1600" spc="20" dirty="0">
                <a:latin typeface="微软雅黑" panose="020B0503020204020204" charset="-122"/>
                <a:cs typeface="微软雅黑" panose="020B0503020204020204" charset="-122"/>
              </a:rPr>
              <a:t>废</a:t>
            </a:r>
            <a:r>
              <a:rPr sz="1600" spc="25" dirty="0">
                <a:latin typeface="Calibri" panose="020F0502020204030204"/>
                <a:cs typeface="Calibri" panose="020F0502020204030204"/>
              </a:rPr>
              <a:t>/</a:t>
            </a:r>
            <a:r>
              <a:rPr sz="1600" spc="15" dirty="0">
                <a:latin typeface="微软雅黑" panose="020B0503020204020204" charset="-122"/>
                <a:cs typeface="微软雅黑" panose="020B0503020204020204" charset="-122"/>
              </a:rPr>
              <a:t>回</a:t>
            </a:r>
            <a:r>
              <a:rPr sz="1600" spc="30" dirty="0">
                <a:latin typeface="微软雅黑" panose="020B0503020204020204" charset="-122"/>
                <a:cs typeface="微软雅黑" panose="020B0503020204020204" charset="-122"/>
              </a:rPr>
              <a:t>收</a:t>
            </a:r>
            <a:r>
              <a:rPr sz="1600" spc="20" dirty="0">
                <a:latin typeface="微软雅黑" panose="020B0503020204020204" charset="-122"/>
                <a:cs typeface="微软雅黑" panose="020B0503020204020204" charset="-122"/>
              </a:rPr>
              <a:t>后</a:t>
            </a:r>
            <a:r>
              <a:rPr sz="1600" spc="30"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该</a:t>
            </a:r>
            <a:r>
              <a:rPr sz="1600" spc="30" dirty="0">
                <a:latin typeface="微软雅黑" panose="020B0503020204020204" charset="-122"/>
                <a:cs typeface="微软雅黑" panose="020B0503020204020204" charset="-122"/>
              </a:rPr>
              <a:t>产品</a:t>
            </a:r>
            <a:r>
              <a:rPr sz="1600" spc="15" dirty="0">
                <a:latin typeface="微软雅黑" panose="020B0503020204020204" charset="-122"/>
                <a:cs typeface="微软雅黑" panose="020B0503020204020204" charset="-122"/>
              </a:rPr>
              <a:t>数</a:t>
            </a:r>
            <a:r>
              <a:rPr sz="1600" spc="30" dirty="0">
                <a:latin typeface="微软雅黑" panose="020B0503020204020204" charset="-122"/>
                <a:cs typeface="微软雅黑" panose="020B0503020204020204" charset="-122"/>
              </a:rPr>
              <a:t>字</a:t>
            </a:r>
            <a:r>
              <a:rPr sz="1600" spc="15" dirty="0">
                <a:latin typeface="微软雅黑" panose="020B0503020204020204" charset="-122"/>
                <a:cs typeface="微软雅黑" panose="020B0503020204020204" charset="-122"/>
              </a:rPr>
              <a:t>孪</a:t>
            </a:r>
            <a:r>
              <a:rPr sz="1600" spc="30" dirty="0">
                <a:latin typeface="微软雅黑" panose="020B0503020204020204" charset="-122"/>
                <a:cs typeface="微软雅黑" panose="020B0503020204020204" charset="-122"/>
              </a:rPr>
              <a:t>生</a:t>
            </a:r>
            <a:r>
              <a:rPr sz="1600" spc="15" dirty="0">
                <a:latin typeface="微软雅黑" panose="020B0503020204020204" charset="-122"/>
                <a:cs typeface="微软雅黑" panose="020B0503020204020204" charset="-122"/>
              </a:rPr>
              <a:t>体</a:t>
            </a:r>
            <a:r>
              <a:rPr sz="1600" spc="30" dirty="0">
                <a:latin typeface="微软雅黑" panose="020B0503020204020204" charset="-122"/>
                <a:cs typeface="微软雅黑" panose="020B0503020204020204" charset="-122"/>
              </a:rPr>
              <a:t>包括</a:t>
            </a:r>
            <a:r>
              <a:rPr sz="1600" spc="15" dirty="0">
                <a:latin typeface="微软雅黑" panose="020B0503020204020204" charset="-122"/>
                <a:cs typeface="微软雅黑" panose="020B0503020204020204" charset="-122"/>
              </a:rPr>
              <a:t>的</a:t>
            </a:r>
            <a:r>
              <a:rPr sz="1600" spc="30" dirty="0">
                <a:latin typeface="微软雅黑" panose="020B0503020204020204" charset="-122"/>
                <a:cs typeface="微软雅黑" panose="020B0503020204020204" charset="-122"/>
              </a:rPr>
              <a:t>所</a:t>
            </a:r>
            <a:r>
              <a:rPr sz="1600" spc="15" dirty="0">
                <a:latin typeface="微软雅黑" panose="020B0503020204020204" charset="-122"/>
                <a:cs typeface="微软雅黑" panose="020B0503020204020204" charset="-122"/>
              </a:rPr>
              <a:t>有</a:t>
            </a:r>
            <a:r>
              <a:rPr sz="1600" spc="30" dirty="0">
                <a:latin typeface="微软雅黑" panose="020B0503020204020204" charset="-122"/>
                <a:cs typeface="微软雅黑" panose="020B0503020204020204" charset="-122"/>
              </a:rPr>
              <a:t>模</a:t>
            </a:r>
            <a:r>
              <a:rPr sz="1600" spc="15" dirty="0">
                <a:latin typeface="微软雅黑" panose="020B0503020204020204" charset="-122"/>
                <a:cs typeface="微软雅黑" panose="020B0503020204020204" charset="-122"/>
              </a:rPr>
              <a:t>型</a:t>
            </a:r>
            <a:r>
              <a:rPr sz="1600" spc="30" dirty="0">
                <a:latin typeface="微软雅黑" panose="020B0503020204020204" charset="-122"/>
                <a:cs typeface="微软雅黑" panose="020B0503020204020204" charset="-122"/>
              </a:rPr>
              <a:t>和数</a:t>
            </a:r>
            <a:r>
              <a:rPr sz="1600" spc="15" dirty="0">
                <a:latin typeface="微软雅黑" panose="020B0503020204020204" charset="-122"/>
                <a:cs typeface="微软雅黑" panose="020B0503020204020204" charset="-122"/>
              </a:rPr>
              <a:t>据</a:t>
            </a:r>
            <a:r>
              <a:rPr sz="1600" spc="30" dirty="0">
                <a:latin typeface="微软雅黑" panose="020B0503020204020204" charset="-122"/>
                <a:cs typeface="微软雅黑" panose="020B0503020204020204" charset="-122"/>
              </a:rPr>
              <a:t>都</a:t>
            </a:r>
            <a:r>
              <a:rPr sz="1600" spc="15" dirty="0">
                <a:latin typeface="微软雅黑" panose="020B0503020204020204" charset="-122"/>
                <a:cs typeface="微软雅黑" panose="020B0503020204020204" charset="-122"/>
              </a:rPr>
              <a:t>将</a:t>
            </a:r>
            <a:r>
              <a:rPr sz="1600" spc="30" dirty="0">
                <a:latin typeface="微软雅黑" panose="020B0503020204020204" charset="-122"/>
                <a:cs typeface="微软雅黑" panose="020B0503020204020204" charset="-122"/>
              </a:rPr>
              <a:t>成</a:t>
            </a:r>
            <a:r>
              <a:rPr sz="1600" spc="15" dirty="0">
                <a:latin typeface="微软雅黑" panose="020B0503020204020204" charset="-122"/>
                <a:cs typeface="微软雅黑" panose="020B0503020204020204" charset="-122"/>
              </a:rPr>
              <a:t>为</a:t>
            </a:r>
            <a:r>
              <a:rPr sz="1600" spc="30" dirty="0">
                <a:latin typeface="微软雅黑" panose="020B0503020204020204" charset="-122"/>
                <a:cs typeface="微软雅黑" panose="020B0503020204020204" charset="-122"/>
              </a:rPr>
              <a:t>同种</a:t>
            </a:r>
            <a:r>
              <a:rPr sz="1600" spc="15" dirty="0">
                <a:latin typeface="微软雅黑" panose="020B0503020204020204" charset="-122"/>
                <a:cs typeface="微软雅黑" panose="020B0503020204020204" charset="-122"/>
              </a:rPr>
              <a:t>类</a:t>
            </a:r>
            <a:r>
              <a:rPr sz="1600" spc="30" dirty="0">
                <a:latin typeface="微软雅黑" panose="020B0503020204020204" charset="-122"/>
                <a:cs typeface="微软雅黑" panose="020B0503020204020204" charset="-122"/>
              </a:rPr>
              <a:t>型</a:t>
            </a:r>
            <a:r>
              <a:rPr sz="1600" spc="15" dirty="0">
                <a:latin typeface="微软雅黑" panose="020B0503020204020204" charset="-122"/>
                <a:cs typeface="微软雅黑" panose="020B0503020204020204" charset="-122"/>
              </a:rPr>
              <a:t>产</a:t>
            </a:r>
            <a:r>
              <a:rPr sz="1600" spc="30" dirty="0">
                <a:latin typeface="微软雅黑" panose="020B0503020204020204" charset="-122"/>
                <a:cs typeface="微软雅黑" panose="020B0503020204020204" charset="-122"/>
              </a:rPr>
              <a:t>品</a:t>
            </a:r>
            <a:r>
              <a:rPr sz="1600" spc="15" dirty="0">
                <a:latin typeface="微软雅黑" panose="020B0503020204020204" charset="-122"/>
                <a:cs typeface="微软雅黑" panose="020B0503020204020204" charset="-122"/>
              </a:rPr>
              <a:t>组</a:t>
            </a:r>
            <a:r>
              <a:rPr sz="1600" spc="30" dirty="0">
                <a:latin typeface="微软雅黑" panose="020B0503020204020204" charset="-122"/>
                <a:cs typeface="微软雅黑" panose="020B0503020204020204" charset="-122"/>
              </a:rPr>
              <a:t>历</a:t>
            </a:r>
            <a:r>
              <a:rPr sz="1600" spc="-5" dirty="0">
                <a:latin typeface="微软雅黑" panose="020B0503020204020204" charset="-122"/>
                <a:cs typeface="微软雅黑" panose="020B0503020204020204" charset="-122"/>
              </a:rPr>
              <a:t>史 数</a:t>
            </a:r>
            <a:r>
              <a:rPr sz="1600" spc="0" dirty="0">
                <a:latin typeface="微软雅黑" panose="020B0503020204020204" charset="-122"/>
                <a:cs typeface="微软雅黑" panose="020B0503020204020204" charset="-122"/>
              </a:rPr>
              <a:t>据的</a:t>
            </a:r>
            <a:r>
              <a:rPr sz="1600" spc="-5" dirty="0">
                <a:latin typeface="微软雅黑" panose="020B0503020204020204" charset="-122"/>
                <a:cs typeface="微软雅黑" panose="020B0503020204020204" charset="-122"/>
              </a:rPr>
              <a:t>一</a:t>
            </a:r>
            <a:r>
              <a:rPr sz="1600" spc="0" dirty="0">
                <a:latin typeface="微软雅黑" panose="020B0503020204020204" charset="-122"/>
                <a:cs typeface="微软雅黑" panose="020B0503020204020204" charset="-122"/>
              </a:rPr>
              <a:t>部分进</a:t>
            </a:r>
            <a:r>
              <a:rPr sz="1600" spc="-5" dirty="0">
                <a:latin typeface="微软雅黑" panose="020B0503020204020204" charset="-122"/>
                <a:cs typeface="微软雅黑" panose="020B0503020204020204" charset="-122"/>
              </a:rPr>
              <a:t>行</a:t>
            </a:r>
            <a:r>
              <a:rPr sz="1600" spc="0" dirty="0">
                <a:latin typeface="微软雅黑" panose="020B0503020204020204" charset="-122"/>
                <a:cs typeface="微软雅黑" panose="020B0503020204020204" charset="-122"/>
              </a:rPr>
              <a:t>归</a:t>
            </a:r>
            <a:r>
              <a:rPr sz="1600" dirty="0">
                <a:latin typeface="微软雅黑" panose="020B0503020204020204" charset="-122"/>
                <a:cs typeface="微软雅黑" panose="020B0503020204020204" charset="-122"/>
              </a:rPr>
              <a:t>档</a:t>
            </a:r>
            <a:r>
              <a:rPr sz="1600" spc="0" dirty="0">
                <a:latin typeface="微软雅黑" panose="020B0503020204020204" charset="-122"/>
                <a:cs typeface="微软雅黑" panose="020B0503020204020204" charset="-122"/>
              </a:rPr>
              <a:t>，为</a:t>
            </a:r>
            <a:r>
              <a:rPr sz="1600" spc="-5" dirty="0">
                <a:latin typeface="微软雅黑" panose="020B0503020204020204" charset="-122"/>
                <a:cs typeface="微软雅黑" panose="020B0503020204020204" charset="-122"/>
              </a:rPr>
              <a:t>下</a:t>
            </a:r>
            <a:r>
              <a:rPr sz="1600" spc="0" dirty="0">
                <a:latin typeface="微软雅黑" panose="020B0503020204020204" charset="-122"/>
                <a:cs typeface="微软雅黑" panose="020B0503020204020204" charset="-122"/>
              </a:rPr>
              <a:t>一</a:t>
            </a:r>
            <a:r>
              <a:rPr sz="1600" spc="-5" dirty="0">
                <a:latin typeface="微软雅黑" panose="020B0503020204020204" charset="-122"/>
                <a:cs typeface="微软雅黑" panose="020B0503020204020204" charset="-122"/>
              </a:rPr>
              <a:t>代</a:t>
            </a:r>
            <a:r>
              <a:rPr sz="1600" spc="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品</a:t>
            </a:r>
            <a:r>
              <a:rPr sz="1600" spc="0" dirty="0">
                <a:latin typeface="微软雅黑" panose="020B0503020204020204" charset="-122"/>
                <a:cs typeface="微软雅黑" panose="020B0503020204020204" charset="-122"/>
              </a:rPr>
              <a:t>的设</a:t>
            </a:r>
            <a:r>
              <a:rPr sz="1600" spc="-5" dirty="0">
                <a:latin typeface="微软雅黑" panose="020B0503020204020204" charset="-122"/>
                <a:cs typeface="微软雅黑" panose="020B0503020204020204" charset="-122"/>
              </a:rPr>
              <a:t>计</a:t>
            </a:r>
            <a:r>
              <a:rPr sz="1600" spc="0" dirty="0">
                <a:latin typeface="微软雅黑" panose="020B0503020204020204" charset="-122"/>
                <a:cs typeface="微软雅黑" panose="020B0503020204020204" charset="-122"/>
              </a:rPr>
              <a:t>改</a:t>
            </a:r>
            <a:r>
              <a:rPr sz="1600" spc="-5" dirty="0">
                <a:latin typeface="微软雅黑" panose="020B0503020204020204" charset="-122"/>
                <a:cs typeface="微软雅黑" panose="020B0503020204020204" charset="-122"/>
              </a:rPr>
              <a:t>进</a:t>
            </a:r>
            <a:r>
              <a:rPr sz="1600" spc="0" dirty="0">
                <a:latin typeface="微软雅黑" panose="020B0503020204020204" charset="-122"/>
                <a:cs typeface="微软雅黑" panose="020B0503020204020204" charset="-122"/>
              </a:rPr>
              <a:t>和</a:t>
            </a:r>
            <a:r>
              <a:rPr sz="1600" spc="-5" dirty="0">
                <a:latin typeface="微软雅黑" panose="020B0503020204020204" charset="-122"/>
                <a:cs typeface="微软雅黑" panose="020B0503020204020204" charset="-122"/>
              </a:rPr>
              <a:t>创</a:t>
            </a:r>
            <a:r>
              <a:rPr sz="1600" spc="5" dirty="0">
                <a:latin typeface="微软雅黑" panose="020B0503020204020204" charset="-122"/>
                <a:cs typeface="微软雅黑" panose="020B0503020204020204" charset="-122"/>
              </a:rPr>
              <a:t>新</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同</a:t>
            </a:r>
            <a:r>
              <a:rPr sz="1600" spc="0" dirty="0">
                <a:latin typeface="微软雅黑" panose="020B0503020204020204" charset="-122"/>
                <a:cs typeface="微软雅黑" panose="020B0503020204020204" charset="-122"/>
              </a:rPr>
              <a:t>类</a:t>
            </a:r>
            <a:r>
              <a:rPr sz="1600" spc="-5" dirty="0">
                <a:latin typeface="微软雅黑" panose="020B0503020204020204" charset="-122"/>
                <a:cs typeface="微软雅黑" panose="020B0503020204020204" charset="-122"/>
              </a:rPr>
              <a:t>型</a:t>
            </a:r>
            <a:r>
              <a:rPr sz="1600" spc="0" dirty="0">
                <a:latin typeface="微软雅黑" panose="020B0503020204020204" charset="-122"/>
                <a:cs typeface="微软雅黑" panose="020B0503020204020204" charset="-122"/>
              </a:rPr>
              <a:t>产</a:t>
            </a:r>
            <a:r>
              <a:rPr sz="1600" spc="-5" dirty="0">
                <a:latin typeface="微软雅黑" panose="020B0503020204020204" charset="-122"/>
                <a:cs typeface="微软雅黑" panose="020B0503020204020204" charset="-122"/>
              </a:rPr>
              <a:t>品</a:t>
            </a:r>
            <a:r>
              <a:rPr sz="1600" spc="0" dirty="0">
                <a:latin typeface="微软雅黑" panose="020B0503020204020204" charset="-122"/>
                <a:cs typeface="微软雅黑" panose="020B0503020204020204" charset="-122"/>
              </a:rPr>
              <a:t>的质</a:t>
            </a:r>
            <a:r>
              <a:rPr sz="1600" spc="-5" dirty="0">
                <a:latin typeface="微软雅黑" panose="020B0503020204020204" charset="-122"/>
                <a:cs typeface="微软雅黑" panose="020B0503020204020204" charset="-122"/>
              </a:rPr>
              <a:t>量</a:t>
            </a:r>
            <a:r>
              <a:rPr sz="1600" spc="0" dirty="0">
                <a:latin typeface="微软雅黑" panose="020B0503020204020204" charset="-122"/>
                <a:cs typeface="微软雅黑" panose="020B0503020204020204" charset="-122"/>
              </a:rPr>
              <a:t>分</a:t>
            </a:r>
            <a:r>
              <a:rPr sz="1600" spc="-5" dirty="0">
                <a:latin typeface="微软雅黑" panose="020B0503020204020204" charset="-122"/>
                <a:cs typeface="微软雅黑" panose="020B0503020204020204" charset="-122"/>
              </a:rPr>
              <a:t>析</a:t>
            </a:r>
            <a:r>
              <a:rPr sz="1600" spc="0" dirty="0">
                <a:latin typeface="微软雅黑" panose="020B0503020204020204" charset="-122"/>
                <a:cs typeface="微软雅黑" panose="020B0503020204020204" charset="-122"/>
              </a:rPr>
              <a:t>及</a:t>
            </a:r>
            <a:r>
              <a:rPr sz="1600" spc="-5" dirty="0">
                <a:latin typeface="微软雅黑" panose="020B0503020204020204" charset="-122"/>
                <a:cs typeface="微软雅黑" panose="020B0503020204020204" charset="-122"/>
              </a:rPr>
              <a:t>预</a:t>
            </a:r>
            <a:r>
              <a:rPr sz="1600" spc="10" dirty="0">
                <a:latin typeface="微软雅黑" panose="020B0503020204020204" charset="-122"/>
                <a:cs typeface="微软雅黑" panose="020B0503020204020204" charset="-122"/>
              </a:rPr>
              <a:t>测</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基</a:t>
            </a:r>
            <a:r>
              <a:rPr sz="1600" spc="10" dirty="0">
                <a:latin typeface="微软雅黑" panose="020B0503020204020204" charset="-122"/>
                <a:cs typeface="微软雅黑" panose="020B0503020204020204" charset="-122"/>
              </a:rPr>
              <a:t>于</a:t>
            </a:r>
            <a:r>
              <a:rPr sz="1600" spc="-5" dirty="0">
                <a:latin typeface="微软雅黑" panose="020B0503020204020204" charset="-122"/>
                <a:cs typeface="微软雅黑" panose="020B0503020204020204" charset="-122"/>
              </a:rPr>
              <a:t>物 理的产品仿真模型和分析模型的优</a:t>
            </a:r>
            <a:r>
              <a:rPr sz="1600" spc="0" dirty="0">
                <a:latin typeface="微软雅黑" panose="020B0503020204020204" charset="-122"/>
                <a:cs typeface="微软雅黑" panose="020B0503020204020204" charset="-122"/>
              </a:rPr>
              <a:t>化</a:t>
            </a:r>
            <a:r>
              <a:rPr sz="1600" spc="-5" dirty="0">
                <a:latin typeface="微软雅黑" panose="020B0503020204020204" charset="-122"/>
                <a:cs typeface="微软雅黑" panose="020B0503020204020204" charset="-122"/>
              </a:rPr>
              <a:t>等提</a:t>
            </a:r>
            <a:r>
              <a:rPr sz="1600" spc="0" dirty="0">
                <a:latin typeface="微软雅黑" panose="020B0503020204020204" charset="-122"/>
                <a:cs typeface="微软雅黑" panose="020B0503020204020204" charset="-122"/>
              </a:rPr>
              <a:t>供</a:t>
            </a:r>
            <a:r>
              <a:rPr sz="1600" spc="-5" dirty="0">
                <a:latin typeface="微软雅黑" panose="020B0503020204020204" charset="-122"/>
                <a:cs typeface="微软雅黑" panose="020B0503020204020204" charset="-122"/>
              </a:rPr>
              <a:t>数据</a:t>
            </a:r>
            <a:r>
              <a:rPr sz="1600" spc="0" dirty="0">
                <a:latin typeface="微软雅黑" panose="020B0503020204020204" charset="-122"/>
                <a:cs typeface="微软雅黑" panose="020B0503020204020204" charset="-122"/>
              </a:rPr>
              <a:t>支</a:t>
            </a:r>
            <a:r>
              <a:rPr sz="1600" dirty="0">
                <a:latin typeface="微软雅黑" panose="020B0503020204020204" charset="-122"/>
                <a:cs typeface="微软雅黑" panose="020B0503020204020204" charset="-122"/>
              </a:rPr>
              <a:t>持</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5" name="object 5"/>
          <p:cNvSpPr/>
          <p:nvPr/>
        </p:nvSpPr>
        <p:spPr>
          <a:xfrm>
            <a:off x="2037587" y="3776472"/>
            <a:ext cx="2843783" cy="2087879"/>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5524500" y="3168396"/>
            <a:ext cx="1915667" cy="1406651"/>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5678423" y="4951476"/>
            <a:ext cx="1943100" cy="1427988"/>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8013192" y="3870959"/>
            <a:ext cx="1943100" cy="1427988"/>
          </a:xfrm>
          <a:prstGeom prst="rect">
            <a:avLst/>
          </a:prstGeom>
          <a:blipFill>
            <a:blip r:embed="rId2" cstate="print"/>
            <a:stretch>
              <a:fillRect/>
            </a:stretch>
          </a:blipFill>
        </p:spPr>
        <p:txBody>
          <a:bodyPr wrap="square" lIns="0" tIns="0" rIns="0" bIns="0" rtlCol="0"/>
          <a:lstStyle/>
          <a:p/>
        </p:txBody>
      </p:sp>
      <p:sp>
        <p:nvSpPr>
          <p:cNvPr id="9" name="object 9"/>
          <p:cNvSpPr txBox="1"/>
          <p:nvPr/>
        </p:nvSpPr>
        <p:spPr>
          <a:xfrm>
            <a:off x="5926582" y="6415532"/>
            <a:ext cx="1444625" cy="269240"/>
          </a:xfrm>
          <a:prstGeom prst="rect">
            <a:avLst/>
          </a:prstGeom>
        </p:spPr>
        <p:txBody>
          <a:bodyPr vert="horz" wrap="square" lIns="0" tIns="0" rIns="0" bIns="0" rtlCol="0">
            <a:spAutoFit/>
          </a:bodyPr>
          <a:lstStyle/>
          <a:p>
            <a:pPr marL="12700">
              <a:lnSpc>
                <a:spcPct val="100000"/>
              </a:lnSpc>
            </a:pPr>
            <a:r>
              <a:rPr sz="1600" spc="-5" dirty="0">
                <a:latin typeface="微软雅黑" panose="020B0503020204020204" charset="-122"/>
                <a:cs typeface="微软雅黑" panose="020B0503020204020204" charset="-122"/>
              </a:rPr>
              <a:t>下一代优化产品</a:t>
            </a:r>
            <a:endParaRPr sz="1600">
              <a:latin typeface="微软雅黑" panose="020B0503020204020204" charset="-122"/>
              <a:cs typeface="微软雅黑" panose="020B0503020204020204" charset="-122"/>
            </a:endParaRPr>
          </a:p>
        </p:txBody>
      </p:sp>
      <p:sp>
        <p:nvSpPr>
          <p:cNvPr id="10" name="object 10"/>
          <p:cNvSpPr txBox="1"/>
          <p:nvPr/>
        </p:nvSpPr>
        <p:spPr>
          <a:xfrm>
            <a:off x="2735072" y="4610480"/>
            <a:ext cx="7244715" cy="1801495"/>
          </a:xfrm>
          <a:prstGeom prst="rect">
            <a:avLst/>
          </a:prstGeom>
        </p:spPr>
        <p:txBody>
          <a:bodyPr vert="horz" wrap="square" lIns="0" tIns="0" rIns="0" bIns="0" rtlCol="0">
            <a:spAutoFit/>
          </a:bodyPr>
          <a:lstStyle/>
          <a:p>
            <a:pPr marL="582295" algn="ctr">
              <a:lnSpc>
                <a:spcPct val="100000"/>
              </a:lnSpc>
            </a:pPr>
            <a:r>
              <a:rPr sz="1600" spc="-5" dirty="0">
                <a:latin typeface="微软雅黑" panose="020B0503020204020204" charset="-122"/>
                <a:cs typeface="微软雅黑" panose="020B0503020204020204" charset="-122"/>
              </a:rPr>
              <a:t>下一代优化产品</a:t>
            </a:r>
            <a:endParaRPr sz="1600">
              <a:latin typeface="微软雅黑" panose="020B0503020204020204" charset="-122"/>
              <a:cs typeface="微软雅黑" panose="020B0503020204020204" charset="-122"/>
            </a:endParaRPr>
          </a:p>
          <a:p>
            <a:pPr>
              <a:lnSpc>
                <a:spcPct val="100000"/>
              </a:lnSpc>
            </a:pPr>
            <a:endParaRPr sz="2100">
              <a:latin typeface="Times New Roman" panose="02020603050405020304"/>
              <a:cs typeface="Times New Roman" panose="02020603050405020304"/>
            </a:endParaRPr>
          </a:p>
          <a:p>
            <a:pPr marR="5080" algn="r">
              <a:lnSpc>
                <a:spcPct val="100000"/>
              </a:lnSpc>
              <a:spcBef>
                <a:spcPts val="1365"/>
              </a:spcBef>
            </a:pPr>
            <a:r>
              <a:rPr sz="1600" spc="-5" dirty="0">
                <a:latin typeface="微软雅黑" panose="020B0503020204020204" charset="-122"/>
                <a:cs typeface="微软雅黑" panose="020B0503020204020204" charset="-122"/>
              </a:rPr>
              <a:t>持续迭代优化产品</a:t>
            </a:r>
            <a:endParaRPr sz="1600">
              <a:latin typeface="微软雅黑" panose="020B0503020204020204" charset="-122"/>
              <a:cs typeface="微软雅黑" panose="020B0503020204020204" charset="-122"/>
            </a:endParaRPr>
          </a:p>
          <a:p>
            <a:pPr>
              <a:lnSpc>
                <a:spcPct val="100000"/>
              </a:lnSpc>
              <a:spcBef>
                <a:spcPts val="15"/>
              </a:spcBef>
            </a:pPr>
            <a:endParaRPr sz="2200">
              <a:latin typeface="Times New Roman" panose="02020603050405020304"/>
              <a:cs typeface="Times New Roman" panose="02020603050405020304"/>
            </a:endParaRPr>
          </a:p>
          <a:p>
            <a:pPr marL="12700">
              <a:lnSpc>
                <a:spcPts val="1910"/>
              </a:lnSpc>
            </a:pPr>
            <a:r>
              <a:rPr sz="1600" spc="-10" dirty="0">
                <a:latin typeface="微软雅黑" panose="020B0503020204020204" charset="-122"/>
                <a:cs typeface="微软雅黑" panose="020B0503020204020204" charset="-122"/>
              </a:rPr>
              <a:t>产品数字孪生体</a:t>
            </a:r>
            <a:endParaRPr sz="1600">
              <a:latin typeface="微软雅黑" panose="020B0503020204020204" charset="-122"/>
              <a:cs typeface="微软雅黑" panose="020B0503020204020204" charset="-122"/>
            </a:endParaRPr>
          </a:p>
          <a:p>
            <a:pPr marL="12700">
              <a:lnSpc>
                <a:spcPts val="1910"/>
              </a:lnSpc>
            </a:pPr>
            <a:r>
              <a:rPr sz="1600" spc="-5" dirty="0">
                <a:latin typeface="微软雅黑" panose="020B0503020204020204" charset="-122"/>
                <a:cs typeface="微软雅黑" panose="020B0503020204020204" charset="-122"/>
              </a:rPr>
              <a:t>归档模型及数据</a:t>
            </a:r>
            <a:endParaRPr sz="1600">
              <a:latin typeface="微软雅黑" panose="020B0503020204020204" charset="-122"/>
              <a:cs typeface="微软雅黑" panose="020B0503020204020204" charset="-122"/>
            </a:endParaRPr>
          </a:p>
        </p:txBody>
      </p:sp>
      <p:sp>
        <p:nvSpPr>
          <p:cNvPr id="11" name="object 11"/>
          <p:cNvSpPr/>
          <p:nvPr/>
        </p:nvSpPr>
        <p:spPr>
          <a:xfrm>
            <a:off x="4721605" y="3870452"/>
            <a:ext cx="803275" cy="400050"/>
          </a:xfrm>
          <a:custGeom>
            <a:avLst/>
            <a:gdLst/>
            <a:ahLst/>
            <a:cxnLst/>
            <a:rect l="l" t="t" r="r" b="b"/>
            <a:pathLst>
              <a:path w="803275" h="400050">
                <a:moveTo>
                  <a:pt x="732076" y="28461"/>
                </a:moveTo>
                <a:lnTo>
                  <a:pt x="0" y="388747"/>
                </a:lnTo>
                <a:lnTo>
                  <a:pt x="5587" y="400050"/>
                </a:lnTo>
                <a:lnTo>
                  <a:pt x="737697" y="39872"/>
                </a:lnTo>
                <a:lnTo>
                  <a:pt x="732076" y="28461"/>
                </a:lnTo>
                <a:close/>
              </a:path>
              <a:path w="803275" h="400050">
                <a:moveTo>
                  <a:pt x="786280" y="22860"/>
                </a:moveTo>
                <a:lnTo>
                  <a:pt x="743458" y="22860"/>
                </a:lnTo>
                <a:lnTo>
                  <a:pt x="749046" y="34289"/>
                </a:lnTo>
                <a:lnTo>
                  <a:pt x="737697" y="39872"/>
                </a:lnTo>
                <a:lnTo>
                  <a:pt x="751713" y="68325"/>
                </a:lnTo>
                <a:lnTo>
                  <a:pt x="786280" y="22860"/>
                </a:lnTo>
                <a:close/>
              </a:path>
              <a:path w="803275" h="400050">
                <a:moveTo>
                  <a:pt x="743458" y="22860"/>
                </a:moveTo>
                <a:lnTo>
                  <a:pt x="732076" y="28461"/>
                </a:lnTo>
                <a:lnTo>
                  <a:pt x="737697" y="39872"/>
                </a:lnTo>
                <a:lnTo>
                  <a:pt x="749046" y="34289"/>
                </a:lnTo>
                <a:lnTo>
                  <a:pt x="743458" y="22860"/>
                </a:lnTo>
                <a:close/>
              </a:path>
              <a:path w="803275" h="400050">
                <a:moveTo>
                  <a:pt x="718058" y="0"/>
                </a:moveTo>
                <a:lnTo>
                  <a:pt x="732076" y="28461"/>
                </a:lnTo>
                <a:lnTo>
                  <a:pt x="743458" y="22860"/>
                </a:lnTo>
                <a:lnTo>
                  <a:pt x="786280" y="22860"/>
                </a:lnTo>
                <a:lnTo>
                  <a:pt x="803275" y="507"/>
                </a:lnTo>
                <a:lnTo>
                  <a:pt x="718058" y="0"/>
                </a:lnTo>
                <a:close/>
              </a:path>
            </a:pathLst>
          </a:custGeom>
          <a:solidFill>
            <a:srgbClr val="5B9BD4"/>
          </a:solidFill>
        </p:spPr>
        <p:txBody>
          <a:bodyPr wrap="square" lIns="0" tIns="0" rIns="0" bIns="0" rtlCol="0"/>
          <a:lstStyle/>
          <a:p/>
        </p:txBody>
      </p:sp>
      <p:sp>
        <p:nvSpPr>
          <p:cNvPr id="12" name="object 12"/>
          <p:cNvSpPr/>
          <p:nvPr/>
        </p:nvSpPr>
        <p:spPr>
          <a:xfrm>
            <a:off x="4693920" y="5413121"/>
            <a:ext cx="984250" cy="271780"/>
          </a:xfrm>
          <a:custGeom>
            <a:avLst/>
            <a:gdLst/>
            <a:ahLst/>
            <a:cxnLst/>
            <a:rect l="l" t="t" r="r" b="b"/>
            <a:pathLst>
              <a:path w="984250" h="271779">
                <a:moveTo>
                  <a:pt x="908662" y="240775"/>
                </a:moveTo>
                <a:lnTo>
                  <a:pt x="900938" y="271564"/>
                </a:lnTo>
                <a:lnTo>
                  <a:pt x="984123" y="253187"/>
                </a:lnTo>
                <a:lnTo>
                  <a:pt x="973285" y="243878"/>
                </a:lnTo>
                <a:lnTo>
                  <a:pt x="921004" y="243878"/>
                </a:lnTo>
                <a:lnTo>
                  <a:pt x="908662" y="240775"/>
                </a:lnTo>
                <a:close/>
              </a:path>
              <a:path w="984250" h="271779">
                <a:moveTo>
                  <a:pt x="911751" y="228466"/>
                </a:moveTo>
                <a:lnTo>
                  <a:pt x="908662" y="240775"/>
                </a:lnTo>
                <a:lnTo>
                  <a:pt x="921004" y="243878"/>
                </a:lnTo>
                <a:lnTo>
                  <a:pt x="924052" y="231559"/>
                </a:lnTo>
                <a:lnTo>
                  <a:pt x="911751" y="228466"/>
                </a:lnTo>
                <a:close/>
              </a:path>
              <a:path w="984250" h="271779">
                <a:moveTo>
                  <a:pt x="919480" y="197662"/>
                </a:moveTo>
                <a:lnTo>
                  <a:pt x="911751" y="228466"/>
                </a:lnTo>
                <a:lnTo>
                  <a:pt x="924052" y="231559"/>
                </a:lnTo>
                <a:lnTo>
                  <a:pt x="921004" y="243878"/>
                </a:lnTo>
                <a:lnTo>
                  <a:pt x="973285" y="243878"/>
                </a:lnTo>
                <a:lnTo>
                  <a:pt x="919480" y="197662"/>
                </a:lnTo>
                <a:close/>
              </a:path>
              <a:path w="984250" h="271779">
                <a:moveTo>
                  <a:pt x="3048" y="0"/>
                </a:moveTo>
                <a:lnTo>
                  <a:pt x="0" y="12318"/>
                </a:lnTo>
                <a:lnTo>
                  <a:pt x="908662" y="240775"/>
                </a:lnTo>
                <a:lnTo>
                  <a:pt x="911751" y="228466"/>
                </a:lnTo>
                <a:lnTo>
                  <a:pt x="3048" y="0"/>
                </a:lnTo>
                <a:close/>
              </a:path>
            </a:pathLst>
          </a:custGeom>
          <a:solidFill>
            <a:srgbClr val="5B9BD4"/>
          </a:solidFill>
        </p:spPr>
        <p:txBody>
          <a:bodyPr wrap="square" lIns="0" tIns="0" rIns="0" bIns="0" rtlCol="0"/>
          <a:lstStyle/>
          <a:p/>
        </p:txBody>
      </p:sp>
      <p:sp>
        <p:nvSpPr>
          <p:cNvPr id="13" name="object 13"/>
          <p:cNvSpPr/>
          <p:nvPr/>
        </p:nvSpPr>
        <p:spPr>
          <a:xfrm>
            <a:off x="7619492" y="3864990"/>
            <a:ext cx="729615" cy="270510"/>
          </a:xfrm>
          <a:custGeom>
            <a:avLst/>
            <a:gdLst/>
            <a:ahLst/>
            <a:cxnLst/>
            <a:rect l="l" t="t" r="r" b="b"/>
            <a:pathLst>
              <a:path w="729615" h="270510">
                <a:moveTo>
                  <a:pt x="655562" y="240187"/>
                </a:moveTo>
                <a:lnTo>
                  <a:pt x="645160" y="270128"/>
                </a:lnTo>
                <a:lnTo>
                  <a:pt x="729615" y="259206"/>
                </a:lnTo>
                <a:lnTo>
                  <a:pt x="715157" y="244347"/>
                </a:lnTo>
                <a:lnTo>
                  <a:pt x="667512" y="244347"/>
                </a:lnTo>
                <a:lnTo>
                  <a:pt x="655562" y="240187"/>
                </a:lnTo>
                <a:close/>
              </a:path>
              <a:path w="729615" h="270510">
                <a:moveTo>
                  <a:pt x="659753" y="228125"/>
                </a:moveTo>
                <a:lnTo>
                  <a:pt x="655562" y="240187"/>
                </a:lnTo>
                <a:lnTo>
                  <a:pt x="667512" y="244347"/>
                </a:lnTo>
                <a:lnTo>
                  <a:pt x="671703" y="232282"/>
                </a:lnTo>
                <a:lnTo>
                  <a:pt x="659753" y="228125"/>
                </a:lnTo>
                <a:close/>
              </a:path>
              <a:path w="729615" h="270510">
                <a:moveTo>
                  <a:pt x="670179" y="198119"/>
                </a:moveTo>
                <a:lnTo>
                  <a:pt x="659753" y="228125"/>
                </a:lnTo>
                <a:lnTo>
                  <a:pt x="671703" y="232282"/>
                </a:lnTo>
                <a:lnTo>
                  <a:pt x="667512" y="244347"/>
                </a:lnTo>
                <a:lnTo>
                  <a:pt x="715157" y="244347"/>
                </a:lnTo>
                <a:lnTo>
                  <a:pt x="670179" y="198119"/>
                </a:lnTo>
                <a:close/>
              </a:path>
              <a:path w="729615" h="270510">
                <a:moveTo>
                  <a:pt x="4064" y="0"/>
                </a:moveTo>
                <a:lnTo>
                  <a:pt x="0" y="11937"/>
                </a:lnTo>
                <a:lnTo>
                  <a:pt x="655562" y="240187"/>
                </a:lnTo>
                <a:lnTo>
                  <a:pt x="659753" y="228125"/>
                </a:lnTo>
                <a:lnTo>
                  <a:pt x="4064" y="0"/>
                </a:lnTo>
                <a:close/>
              </a:path>
            </a:pathLst>
          </a:custGeom>
          <a:solidFill>
            <a:srgbClr val="5B9BD4"/>
          </a:solidFill>
        </p:spPr>
        <p:txBody>
          <a:bodyPr wrap="square" lIns="0" tIns="0" rIns="0" bIns="0" rtlCol="0"/>
          <a:lstStyle/>
          <a:p/>
        </p:txBody>
      </p:sp>
      <p:sp>
        <p:nvSpPr>
          <p:cNvPr id="14" name="object 14"/>
          <p:cNvSpPr txBox="1">
            <a:spLocks noGrp="1"/>
          </p:cNvSpPr>
          <p:nvPr>
            <p:ph type="title"/>
          </p:nvPr>
        </p:nvSpPr>
        <p:spPr>
          <a:xfrm>
            <a:off x="2950210" y="975233"/>
            <a:ext cx="6294755" cy="525780"/>
          </a:xfrm>
          <a:prstGeom prst="rect">
            <a:avLst/>
          </a:prstGeom>
        </p:spPr>
        <p:txBody>
          <a:bodyPr vert="horz" wrap="square" lIns="0" tIns="0" rIns="0" bIns="0" rtlCol="0">
            <a:spAutoFit/>
          </a:bodyPr>
          <a:lstStyle/>
          <a:p>
            <a:pPr marL="12700">
              <a:lnSpc>
                <a:spcPct val="100000"/>
              </a:lnSpc>
            </a:pPr>
            <a:r>
              <a:rPr sz="3200" dirty="0">
                <a:solidFill>
                  <a:srgbClr val="00A755"/>
                </a:solidFill>
              </a:rPr>
              <a:t>工业数字孪生的应用场</a:t>
            </a:r>
            <a:r>
              <a:rPr sz="3200" spc="-10" dirty="0">
                <a:solidFill>
                  <a:srgbClr val="00A755"/>
                </a:solidFill>
              </a:rPr>
              <a:t>景</a:t>
            </a:r>
            <a:r>
              <a:rPr dirty="0"/>
              <a:t>-（5）</a:t>
            </a:r>
            <a:r>
              <a:rPr spc="-15" dirty="0"/>
              <a:t>智</a:t>
            </a:r>
            <a:r>
              <a:rPr dirty="0"/>
              <a:t>能运营</a:t>
            </a:r>
            <a:endParaRPr sz="320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21155" y="947420"/>
            <a:ext cx="9952990" cy="1364615"/>
          </a:xfrm>
          <a:prstGeom prst="rect">
            <a:avLst/>
          </a:prstGeom>
        </p:spPr>
        <p:txBody>
          <a:bodyPr vert="horz" wrap="square" lIns="0" tIns="0" rIns="0" bIns="0" rtlCol="0">
            <a:spAutoFit/>
          </a:bodyPr>
          <a:lstStyle/>
          <a:p>
            <a:pPr marL="303911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为物模型添加派生属性</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690"/>
              </a:spcBef>
            </a:pPr>
            <a:r>
              <a:rPr b="1" spc="35" dirty="0">
                <a:solidFill>
                  <a:prstClr val="black"/>
                </a:solidFill>
                <a:latin typeface="微软雅黑" panose="020B0503020204020204" charset="-122"/>
                <a:cs typeface="微软雅黑" panose="020B0503020204020204" charset="-122"/>
              </a:rPr>
              <a:t>操作步</a:t>
            </a:r>
            <a:r>
              <a:rPr b="1" spc="30" dirty="0">
                <a:solidFill>
                  <a:prstClr val="black"/>
                </a:solidFill>
                <a:latin typeface="微软雅黑" panose="020B0503020204020204" charset="-122"/>
                <a:cs typeface="微软雅黑" panose="020B0503020204020204" charset="-122"/>
              </a:rPr>
              <a:t>骤</a:t>
            </a:r>
            <a:r>
              <a:rPr b="1" spc="40" dirty="0">
                <a:solidFill>
                  <a:prstClr val="black"/>
                </a:solidFill>
                <a:latin typeface="微软雅黑" panose="020B0503020204020204" charset="-122"/>
                <a:cs typeface="微软雅黑" panose="020B0503020204020204" charset="-122"/>
              </a:rPr>
              <a:t>1</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从</a:t>
            </a:r>
            <a:r>
              <a:rPr spc="35" dirty="0">
                <a:solidFill>
                  <a:prstClr val="black"/>
                </a:solidFill>
                <a:latin typeface="微软雅黑" panose="020B0503020204020204" charset="-122"/>
                <a:cs typeface="微软雅黑" panose="020B0503020204020204" charset="-122"/>
              </a:rPr>
              <a:t>树根教育平</a:t>
            </a:r>
            <a:r>
              <a:rPr spc="20" dirty="0">
                <a:solidFill>
                  <a:prstClr val="black"/>
                </a:solidFill>
                <a:latin typeface="微软雅黑" panose="020B0503020204020204" charset="-122"/>
                <a:cs typeface="微软雅黑" panose="020B0503020204020204" charset="-122"/>
              </a:rPr>
              <a:t>台</a:t>
            </a:r>
            <a:r>
              <a:rPr spc="30" dirty="0">
                <a:solidFill>
                  <a:prstClr val="black"/>
                </a:solidFill>
                <a:latin typeface="微软雅黑" panose="020B0503020204020204" charset="-122"/>
                <a:cs typeface="微软雅黑" panose="020B0503020204020204" charset="-122"/>
              </a:rPr>
              <a:t>的任一课程</a:t>
            </a:r>
            <a:r>
              <a:rPr spc="20" dirty="0">
                <a:solidFill>
                  <a:prstClr val="black"/>
                </a:solidFill>
                <a:latin typeface="微软雅黑" panose="020B0503020204020204" charset="-122"/>
                <a:cs typeface="微软雅黑" panose="020B0503020204020204" charset="-122"/>
              </a:rPr>
              <a:t>卡</a:t>
            </a:r>
            <a:r>
              <a:rPr spc="45" dirty="0">
                <a:solidFill>
                  <a:prstClr val="black"/>
                </a:solidFill>
                <a:latin typeface="微软雅黑" panose="020B0503020204020204" charset="-122"/>
                <a:cs typeface="微软雅黑" panose="020B0503020204020204" charset="-122"/>
              </a:rPr>
              <a:t>片</a:t>
            </a:r>
            <a:r>
              <a:rPr spc="35" dirty="0">
                <a:solidFill>
                  <a:prstClr val="black"/>
                </a:solidFill>
                <a:latin typeface="微软雅黑" panose="020B0503020204020204" charset="-122"/>
                <a:cs typeface="微软雅黑" panose="020B0503020204020204" charset="-122"/>
              </a:rPr>
              <a:t>，进入“</a:t>
            </a:r>
            <a:r>
              <a:rPr spc="20" dirty="0">
                <a:solidFill>
                  <a:prstClr val="black"/>
                </a:solidFill>
                <a:latin typeface="微软雅黑" panose="020B0503020204020204" charset="-122"/>
                <a:cs typeface="微软雅黑" panose="020B0503020204020204" charset="-122"/>
              </a:rPr>
              <a:t>工</a:t>
            </a:r>
            <a:r>
              <a:rPr spc="30" dirty="0">
                <a:solidFill>
                  <a:prstClr val="black"/>
                </a:solidFill>
                <a:latin typeface="微软雅黑" panose="020B0503020204020204" charset="-122"/>
                <a:cs typeface="微软雅黑" panose="020B0503020204020204" charset="-122"/>
              </a:rPr>
              <a:t>业数字孪生</a:t>
            </a:r>
            <a:r>
              <a:rPr spc="20" dirty="0">
                <a:solidFill>
                  <a:prstClr val="black"/>
                </a:solidFill>
                <a:latin typeface="微软雅黑" panose="020B0503020204020204" charset="-122"/>
                <a:cs typeface="微软雅黑" panose="020B0503020204020204" charset="-122"/>
              </a:rPr>
              <a:t>建</a:t>
            </a:r>
            <a:r>
              <a:rPr spc="50" dirty="0">
                <a:solidFill>
                  <a:prstClr val="black"/>
                </a:solidFill>
                <a:latin typeface="微软雅黑" panose="020B0503020204020204" charset="-122"/>
                <a:cs typeface="微软雅黑" panose="020B0503020204020204" charset="-122"/>
              </a:rPr>
              <a:t>模</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的物模</a:t>
            </a:r>
            <a:r>
              <a:rPr spc="20" dirty="0">
                <a:solidFill>
                  <a:prstClr val="black"/>
                </a:solidFill>
                <a:latin typeface="微软雅黑" panose="020B0503020204020204" charset="-122"/>
                <a:cs typeface="微软雅黑" panose="020B0503020204020204" charset="-122"/>
              </a:rPr>
              <a:t>型</a:t>
            </a:r>
            <a:r>
              <a:rPr spc="30" dirty="0">
                <a:solidFill>
                  <a:prstClr val="black"/>
                </a:solidFill>
                <a:latin typeface="微软雅黑" panose="020B0503020204020204" charset="-122"/>
                <a:cs typeface="微软雅黑" panose="020B0503020204020204" charset="-122"/>
              </a:rPr>
              <a:t>列表界</a:t>
            </a:r>
            <a:r>
              <a:rPr spc="50" dirty="0">
                <a:solidFill>
                  <a:prstClr val="black"/>
                </a:solidFill>
                <a:latin typeface="微软雅黑" panose="020B0503020204020204" charset="-122"/>
                <a:cs typeface="微软雅黑" panose="020B0503020204020204" charset="-122"/>
              </a:rPr>
              <a:t>面</a:t>
            </a:r>
            <a:r>
              <a:rPr spc="3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选 择查看项目三任务一创建</a:t>
            </a:r>
            <a:r>
              <a:rPr spc="-25"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“工业机器人模型01-姓名”的模型信息页。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292095" y="2430780"/>
            <a:ext cx="7607807" cy="40599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90572" y="2429255"/>
            <a:ext cx="7611109" cy="4063365"/>
          </a:xfrm>
          <a:custGeom>
            <a:avLst/>
            <a:gdLst/>
            <a:ahLst/>
            <a:cxnLst/>
            <a:rect l="l" t="t" r="r" b="b"/>
            <a:pathLst>
              <a:path w="7611109" h="4063365">
                <a:moveTo>
                  <a:pt x="0" y="4062984"/>
                </a:moveTo>
                <a:lnTo>
                  <a:pt x="7610856" y="4062984"/>
                </a:lnTo>
                <a:lnTo>
                  <a:pt x="7610856" y="0"/>
                </a:lnTo>
                <a:lnTo>
                  <a:pt x="0" y="0"/>
                </a:lnTo>
                <a:lnTo>
                  <a:pt x="0" y="406298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4159377" y="1130553"/>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为物模型添加派生属性</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33043" y="2181097"/>
            <a:ext cx="77114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：在模型信息页，单击“修改模型”按钮，使模型处于编辑状态。</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066800" y="2910839"/>
            <a:ext cx="10082784" cy="322326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065275" y="2909316"/>
            <a:ext cx="10086340" cy="3226435"/>
          </a:xfrm>
          <a:custGeom>
            <a:avLst/>
            <a:gdLst/>
            <a:ahLst/>
            <a:cxnLst/>
            <a:rect l="l" t="t" r="r" b="b"/>
            <a:pathLst>
              <a:path w="10086340" h="3226435">
                <a:moveTo>
                  <a:pt x="0" y="3226308"/>
                </a:moveTo>
                <a:lnTo>
                  <a:pt x="10085832" y="3226308"/>
                </a:lnTo>
                <a:lnTo>
                  <a:pt x="10085832" y="0"/>
                </a:lnTo>
                <a:lnTo>
                  <a:pt x="0" y="0"/>
                </a:lnTo>
                <a:lnTo>
                  <a:pt x="0" y="322630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354963" y="1130553"/>
            <a:ext cx="7482840" cy="1085215"/>
          </a:xfrm>
          <a:prstGeom prst="rect">
            <a:avLst/>
          </a:prstGeom>
        </p:spPr>
        <p:txBody>
          <a:bodyPr vert="horz" wrap="square" lIns="0" tIns="0" rIns="0" bIns="0" rtlCol="0">
            <a:spAutoFit/>
          </a:bodyPr>
          <a:lstStyle/>
          <a:p>
            <a:pPr marL="281686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为物模型添加派生属性</a:t>
            </a:r>
            <a:endParaRPr sz="2800">
              <a:solidFill>
                <a:prstClr val="black"/>
              </a:solidFill>
              <a:latin typeface="微软雅黑" panose="020B0503020204020204" charset="-122"/>
              <a:cs typeface="微软雅黑" panose="020B0503020204020204" charset="-122"/>
            </a:endParaRPr>
          </a:p>
          <a:p>
            <a:pPr marL="12700">
              <a:spcBef>
                <a:spcPts val="281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：在模型编辑状态下，选择“属性”，单击“添加属性”按钮。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275588" y="2513076"/>
            <a:ext cx="9663684" cy="38907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74063" y="2511551"/>
            <a:ext cx="9667240" cy="3893820"/>
          </a:xfrm>
          <a:custGeom>
            <a:avLst/>
            <a:gdLst/>
            <a:ahLst/>
            <a:cxnLst/>
            <a:rect l="l" t="t" r="r" b="b"/>
            <a:pathLst>
              <a:path w="9667240" h="3893820">
                <a:moveTo>
                  <a:pt x="0" y="3893820"/>
                </a:moveTo>
                <a:lnTo>
                  <a:pt x="9666732" y="3893820"/>
                </a:lnTo>
                <a:lnTo>
                  <a:pt x="9666732" y="0"/>
                </a:lnTo>
                <a:lnTo>
                  <a:pt x="0" y="0"/>
                </a:lnTo>
                <a:lnTo>
                  <a:pt x="0" y="389382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7" name="object 7"/>
          <p:cNvSpPr txBox="1"/>
          <p:nvPr/>
        </p:nvSpPr>
        <p:spPr>
          <a:xfrm>
            <a:off x="4159377" y="729488"/>
            <a:ext cx="389826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为物模型添加派生属性</a:t>
            </a:r>
            <a:endParaRPr sz="28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1490217" y="1301379"/>
            <a:ext cx="4767580" cy="940435"/>
          </a:xfrm>
          <a:prstGeom prst="rect">
            <a:avLst/>
          </a:prstGeom>
        </p:spPr>
        <p:txBody>
          <a:bodyPr vert="horz" wrap="square" lIns="0" tIns="0" rIns="0" bIns="0" rtlCol="0">
            <a:spAutoFit/>
          </a:bodyPr>
          <a:lstStyle/>
          <a:p>
            <a:pPr marL="12700" marR="5080" algn="just">
              <a:lnSpc>
                <a:spcPct val="125000"/>
              </a:lnSpc>
            </a:pPr>
            <a:r>
              <a:rPr sz="1600" b="1" dirty="0">
                <a:solidFill>
                  <a:prstClr val="black"/>
                </a:solidFill>
                <a:latin typeface="微软雅黑" panose="020B0503020204020204" charset="-122"/>
                <a:cs typeface="微软雅黑" panose="020B0503020204020204" charset="-122"/>
              </a:rPr>
              <a:t>操作步</a:t>
            </a:r>
            <a:r>
              <a:rPr sz="1600" b="1" spc="5" dirty="0">
                <a:solidFill>
                  <a:prstClr val="black"/>
                </a:solidFill>
                <a:latin typeface="微软雅黑" panose="020B0503020204020204" charset="-122"/>
                <a:cs typeface="微软雅黑" panose="020B0503020204020204" charset="-122"/>
              </a:rPr>
              <a:t>骤4</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在弹出来的对话框</a:t>
            </a:r>
            <a:r>
              <a:rPr sz="1600" spc="1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参考</a:t>
            </a:r>
            <a:r>
              <a:rPr sz="1600" spc="5" dirty="0">
                <a:solidFill>
                  <a:prstClr val="black"/>
                </a:solidFill>
                <a:latin typeface="微软雅黑" panose="020B0503020204020204" charset="-122"/>
                <a:cs typeface="微软雅黑" panose="020B0503020204020204" charset="-122"/>
              </a:rPr>
              <a:t>表</a:t>
            </a:r>
            <a:r>
              <a:rPr sz="1600" spc="-5" dirty="0">
                <a:solidFill>
                  <a:prstClr val="black"/>
                </a:solidFill>
                <a:latin typeface="微软雅黑" panose="020B0503020204020204" charset="-122"/>
                <a:cs typeface="微软雅黑" panose="020B0503020204020204" charset="-122"/>
              </a:rPr>
              <a:t>4-1-1，填 </a:t>
            </a:r>
            <a:r>
              <a:rPr sz="1600" spc="10" dirty="0">
                <a:solidFill>
                  <a:prstClr val="black"/>
                </a:solidFill>
                <a:latin typeface="微软雅黑" panose="020B0503020204020204" charset="-122"/>
                <a:cs typeface="微软雅黑" panose="020B0503020204020204" charset="-122"/>
              </a:rPr>
              <a:t>写自定</a:t>
            </a:r>
            <a:r>
              <a:rPr sz="1600" spc="25" dirty="0">
                <a:solidFill>
                  <a:prstClr val="black"/>
                </a:solidFill>
                <a:latin typeface="微软雅黑" panose="020B0503020204020204" charset="-122"/>
                <a:cs typeface="微软雅黑" panose="020B0503020204020204" charset="-122"/>
              </a:rPr>
              <a:t>义</a:t>
            </a:r>
            <a:r>
              <a:rPr sz="1600" spc="10" dirty="0">
                <a:solidFill>
                  <a:prstClr val="black"/>
                </a:solidFill>
                <a:latin typeface="微软雅黑" panose="020B0503020204020204" charset="-122"/>
                <a:cs typeface="微软雅黑" panose="020B0503020204020204" charset="-122"/>
              </a:rPr>
              <a:t>派</a:t>
            </a:r>
            <a:r>
              <a:rPr sz="1600" spc="25" dirty="0">
                <a:solidFill>
                  <a:prstClr val="black"/>
                </a:solidFill>
                <a:latin typeface="微软雅黑" panose="020B0503020204020204" charset="-122"/>
                <a:cs typeface="微软雅黑" panose="020B0503020204020204" charset="-122"/>
              </a:rPr>
              <a:t>生属</a:t>
            </a:r>
            <a:r>
              <a:rPr sz="1600" spc="10" dirty="0">
                <a:solidFill>
                  <a:prstClr val="black"/>
                </a:solidFill>
                <a:latin typeface="微软雅黑" panose="020B0503020204020204" charset="-122"/>
                <a:cs typeface="微软雅黑" panose="020B0503020204020204" charset="-122"/>
              </a:rPr>
              <a:t>性的基</a:t>
            </a:r>
            <a:r>
              <a:rPr sz="1600" spc="25" dirty="0">
                <a:solidFill>
                  <a:prstClr val="black"/>
                </a:solidFill>
                <a:latin typeface="微软雅黑" panose="020B0503020204020204" charset="-122"/>
                <a:cs typeface="微软雅黑" panose="020B0503020204020204" charset="-122"/>
              </a:rPr>
              <a:t>本</a:t>
            </a:r>
            <a:r>
              <a:rPr sz="1600" spc="10" dirty="0">
                <a:solidFill>
                  <a:prstClr val="black"/>
                </a:solidFill>
                <a:latin typeface="微软雅黑" panose="020B0503020204020204" charset="-122"/>
                <a:cs typeface="微软雅黑" panose="020B0503020204020204" charset="-122"/>
              </a:rPr>
              <a:t>信</a:t>
            </a:r>
            <a:r>
              <a:rPr sz="1600" spc="25" dirty="0">
                <a:solidFill>
                  <a:prstClr val="black"/>
                </a:solidFill>
                <a:latin typeface="微软雅黑" panose="020B0503020204020204" charset="-122"/>
                <a:cs typeface="微软雅黑" panose="020B0503020204020204" charset="-122"/>
              </a:rPr>
              <a:t>息及</a:t>
            </a:r>
            <a:r>
              <a:rPr sz="1600" spc="10" dirty="0">
                <a:solidFill>
                  <a:prstClr val="black"/>
                </a:solidFill>
                <a:latin typeface="微软雅黑" panose="020B0503020204020204" charset="-122"/>
                <a:cs typeface="微软雅黑" panose="020B0503020204020204" charset="-122"/>
              </a:rPr>
              <a:t>属性值</a:t>
            </a:r>
            <a:r>
              <a:rPr sz="1600" spc="25" dirty="0">
                <a:solidFill>
                  <a:prstClr val="black"/>
                </a:solidFill>
                <a:latin typeface="微软雅黑" panose="020B0503020204020204" charset="-122"/>
                <a:cs typeface="微软雅黑" panose="020B0503020204020204" charset="-122"/>
              </a:rPr>
              <a:t>定</a:t>
            </a:r>
            <a:r>
              <a:rPr sz="1600" spc="45" dirty="0">
                <a:solidFill>
                  <a:prstClr val="black"/>
                </a:solidFill>
                <a:latin typeface="微软雅黑" panose="020B0503020204020204" charset="-122"/>
                <a:cs typeface="微软雅黑" panose="020B0503020204020204" charset="-122"/>
              </a:rPr>
              <a:t>义</a:t>
            </a:r>
            <a:r>
              <a:rPr sz="1600" spc="25" dirty="0">
                <a:solidFill>
                  <a:prstClr val="black"/>
                </a:solidFill>
                <a:latin typeface="微软雅黑" panose="020B0503020204020204" charset="-122"/>
                <a:cs typeface="微软雅黑" panose="020B0503020204020204" charset="-122"/>
              </a:rPr>
              <a:t>，完</a:t>
            </a:r>
            <a:r>
              <a:rPr sz="16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后 单击“确定”按钮保存。</a:t>
            </a:r>
            <a:endParaRPr sz="1600">
              <a:solidFill>
                <a:prstClr val="black"/>
              </a:solidFill>
              <a:latin typeface="微软雅黑" panose="020B0503020204020204" charset="-122"/>
              <a:cs typeface="微软雅黑" panose="020B0503020204020204" charset="-122"/>
            </a:endParaRPr>
          </a:p>
        </p:txBody>
      </p:sp>
      <p:sp>
        <p:nvSpPr>
          <p:cNvPr id="9" name="object 9"/>
          <p:cNvSpPr/>
          <p:nvPr/>
        </p:nvSpPr>
        <p:spPr>
          <a:xfrm>
            <a:off x="6591300" y="1303020"/>
            <a:ext cx="4282440" cy="457809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6589776" y="1301496"/>
            <a:ext cx="4285615" cy="4581525"/>
          </a:xfrm>
          <a:custGeom>
            <a:avLst/>
            <a:gdLst/>
            <a:ahLst/>
            <a:cxnLst/>
            <a:rect l="l" t="t" r="r" b="b"/>
            <a:pathLst>
              <a:path w="4285615" h="4581525">
                <a:moveTo>
                  <a:pt x="0" y="4581144"/>
                </a:moveTo>
                <a:lnTo>
                  <a:pt x="4285487" y="4581144"/>
                </a:lnTo>
                <a:lnTo>
                  <a:pt x="4285487" y="0"/>
                </a:lnTo>
                <a:lnTo>
                  <a:pt x="0" y="0"/>
                </a:lnTo>
                <a:lnTo>
                  <a:pt x="0" y="4581144"/>
                </a:lnTo>
                <a:close/>
              </a:path>
            </a:pathLst>
          </a:custGeom>
          <a:ln w="3175">
            <a:solidFill>
              <a:srgbClr val="00AF50"/>
            </a:solidFill>
          </a:ln>
        </p:spPr>
        <p:txBody>
          <a:bodyPr wrap="square" lIns="0" tIns="0" rIns="0" bIns="0" rtlCol="0"/>
          <a:lstStyle/>
          <a:p>
            <a:endParaRPr>
              <a:solidFill>
                <a:prstClr val="black"/>
              </a:solidFill>
            </a:endParaRPr>
          </a:p>
        </p:txBody>
      </p:sp>
      <p:sp>
        <p:nvSpPr>
          <p:cNvPr id="11" name="object 11"/>
          <p:cNvSpPr/>
          <p:nvPr/>
        </p:nvSpPr>
        <p:spPr>
          <a:xfrm>
            <a:off x="1411223" y="2426208"/>
            <a:ext cx="4343400" cy="346710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1409700" y="2424683"/>
            <a:ext cx="4346575" cy="3470275"/>
          </a:xfrm>
          <a:custGeom>
            <a:avLst/>
            <a:gdLst/>
            <a:ahLst/>
            <a:cxnLst/>
            <a:rect l="l" t="t" r="r" b="b"/>
            <a:pathLst>
              <a:path w="4346575" h="3470275">
                <a:moveTo>
                  <a:pt x="0" y="3470148"/>
                </a:moveTo>
                <a:lnTo>
                  <a:pt x="4346448" y="3470148"/>
                </a:lnTo>
                <a:lnTo>
                  <a:pt x="4346448" y="0"/>
                </a:lnTo>
                <a:lnTo>
                  <a:pt x="0" y="0"/>
                </a:lnTo>
                <a:lnTo>
                  <a:pt x="0" y="3470148"/>
                </a:lnTo>
                <a:close/>
              </a:path>
            </a:pathLst>
          </a:custGeom>
          <a:ln w="3175">
            <a:solidFill>
              <a:srgbClr val="00AF50"/>
            </a:solidFill>
          </a:ln>
        </p:spPr>
        <p:txBody>
          <a:bodyPr wrap="square" lIns="0" tIns="0" rIns="0" bIns="0" rtlCol="0"/>
          <a:lstStyle/>
          <a:p>
            <a:endParaRPr>
              <a:solidFill>
                <a:prstClr val="black"/>
              </a:solidFill>
            </a:endParaRPr>
          </a:p>
        </p:txBody>
      </p:sp>
      <p:sp>
        <p:nvSpPr>
          <p:cNvPr id="13" name="object 13"/>
          <p:cNvSpPr txBox="1"/>
          <p:nvPr/>
        </p:nvSpPr>
        <p:spPr>
          <a:xfrm>
            <a:off x="1490217" y="5947054"/>
            <a:ext cx="9307830" cy="732790"/>
          </a:xfrm>
          <a:prstGeom prst="rect">
            <a:avLst/>
          </a:prstGeom>
        </p:spPr>
        <p:txBody>
          <a:bodyPr vert="horz" wrap="square" lIns="0" tIns="0" rIns="0" bIns="0" rtlCol="0">
            <a:spAutoFit/>
          </a:bodyPr>
          <a:lstStyle/>
          <a:p>
            <a:pPr marL="12700" marR="5080" indent="278765" algn="just"/>
            <a:r>
              <a:rPr sz="1600" spc="5"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说</a:t>
            </a:r>
            <a:r>
              <a:rPr sz="1600" spc="5" dirty="0">
                <a:solidFill>
                  <a:prstClr val="black"/>
                </a:solidFill>
                <a:latin typeface="宋体" pitchFamily="2" charset="-122"/>
                <a:cs typeface="宋体" pitchFamily="2" charset="-122"/>
              </a:rPr>
              <a:t>明】①</a:t>
            </a:r>
            <a:r>
              <a:rPr sz="1600" spc="20" dirty="0">
                <a:solidFill>
                  <a:prstClr val="black"/>
                </a:solidFill>
                <a:latin typeface="宋体" pitchFamily="2" charset="-122"/>
                <a:cs typeface="宋体" pitchFamily="2" charset="-122"/>
              </a:rPr>
              <a:t>基</a:t>
            </a:r>
            <a:r>
              <a:rPr sz="1600" spc="5" dirty="0">
                <a:solidFill>
                  <a:prstClr val="black"/>
                </a:solidFill>
                <a:latin typeface="宋体" pitchFamily="2" charset="-122"/>
                <a:cs typeface="宋体" pitchFamily="2" charset="-122"/>
              </a:rPr>
              <a:t>于系</a:t>
            </a:r>
            <a:r>
              <a:rPr sz="1600" spc="20" dirty="0">
                <a:solidFill>
                  <a:prstClr val="black"/>
                </a:solidFill>
                <a:latin typeface="宋体" pitchFamily="2" charset="-122"/>
                <a:cs typeface="宋体" pitchFamily="2" charset="-122"/>
              </a:rPr>
              <a:t>统</a:t>
            </a:r>
            <a:r>
              <a:rPr sz="1600" spc="5" dirty="0">
                <a:solidFill>
                  <a:prstClr val="black"/>
                </a:solidFill>
                <a:latin typeface="宋体" pitchFamily="2" charset="-122"/>
                <a:cs typeface="宋体" pitchFamily="2" charset="-122"/>
              </a:rPr>
              <a:t>内置模</a:t>
            </a:r>
            <a:r>
              <a:rPr sz="1600" spc="20" dirty="0">
                <a:solidFill>
                  <a:prstClr val="black"/>
                </a:solidFill>
                <a:latin typeface="宋体" pitchFamily="2" charset="-122"/>
                <a:cs typeface="宋体" pitchFamily="2" charset="-122"/>
              </a:rPr>
              <a:t>板</a:t>
            </a:r>
            <a:r>
              <a:rPr sz="1600" spc="5" dirty="0">
                <a:solidFill>
                  <a:prstClr val="black"/>
                </a:solidFill>
                <a:latin typeface="宋体" pitchFamily="2" charset="-122"/>
                <a:cs typeface="宋体" pitchFamily="2" charset="-122"/>
              </a:rPr>
              <a:t>创建</a:t>
            </a:r>
            <a:r>
              <a:rPr sz="1600" spc="2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物模</a:t>
            </a:r>
            <a:r>
              <a:rPr sz="1600" spc="-5" dirty="0">
                <a:solidFill>
                  <a:prstClr val="black"/>
                </a:solidFill>
                <a:latin typeface="宋体" pitchFamily="2" charset="-122"/>
                <a:cs typeface="宋体" pitchFamily="2" charset="-122"/>
              </a:rPr>
              <a:t>型</a:t>
            </a:r>
            <a:r>
              <a:rPr sz="1600" spc="1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已内</a:t>
            </a:r>
            <a:r>
              <a:rPr sz="1600" spc="15" dirty="0">
                <a:solidFill>
                  <a:prstClr val="black"/>
                </a:solidFill>
                <a:latin typeface="宋体" pitchFamily="2" charset="-122"/>
                <a:cs typeface="宋体" pitchFamily="2" charset="-122"/>
              </a:rPr>
              <a:t>置</a:t>
            </a:r>
            <a:r>
              <a:rPr sz="1600" spc="5" dirty="0">
                <a:solidFill>
                  <a:prstClr val="black"/>
                </a:solidFill>
                <a:latin typeface="宋体" pitchFamily="2" charset="-122"/>
                <a:cs typeface="宋体" pitchFamily="2" charset="-122"/>
              </a:rPr>
              <a:t>部分对应设备</a:t>
            </a:r>
            <a:r>
              <a:rPr sz="1600" spc="15"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派生属性及其</a:t>
            </a:r>
            <a:r>
              <a:rPr sz="1600" spc="15" dirty="0">
                <a:solidFill>
                  <a:prstClr val="black"/>
                </a:solidFill>
                <a:latin typeface="宋体" pitchFamily="2" charset="-122"/>
                <a:cs typeface="宋体" pitchFamily="2" charset="-122"/>
              </a:rPr>
              <a:t>处</a:t>
            </a:r>
            <a:r>
              <a:rPr sz="1600" spc="5" dirty="0">
                <a:solidFill>
                  <a:prstClr val="black"/>
                </a:solidFill>
                <a:latin typeface="宋体" pitchFamily="2" charset="-122"/>
                <a:cs typeface="宋体" pitchFamily="2" charset="-122"/>
              </a:rPr>
              <a:t>理规</a:t>
            </a:r>
            <a:r>
              <a:rPr sz="1600" spc="30" dirty="0">
                <a:solidFill>
                  <a:prstClr val="black"/>
                </a:solidFill>
                <a:latin typeface="宋体" pitchFamily="2" charset="-122"/>
                <a:cs typeface="宋体" pitchFamily="2" charset="-122"/>
              </a:rPr>
              <a:t>则</a:t>
            </a:r>
            <a:r>
              <a:rPr sz="1600" spc="5" dirty="0">
                <a:solidFill>
                  <a:prstClr val="black"/>
                </a:solidFill>
                <a:latin typeface="宋体" pitchFamily="2" charset="-122"/>
                <a:cs typeface="宋体" pitchFamily="2" charset="-122"/>
              </a:rPr>
              <a:t>。②</a:t>
            </a:r>
            <a:r>
              <a:rPr sz="1600" spc="15" dirty="0">
                <a:solidFill>
                  <a:prstClr val="black"/>
                </a:solidFill>
                <a:latin typeface="宋体" pitchFamily="2" charset="-122"/>
                <a:cs typeface="宋体" pitchFamily="2" charset="-122"/>
              </a:rPr>
              <a:t>派生 </a:t>
            </a:r>
            <a:r>
              <a:rPr sz="1600" spc="25" dirty="0">
                <a:solidFill>
                  <a:prstClr val="black"/>
                </a:solidFill>
                <a:latin typeface="宋体" pitchFamily="2" charset="-122"/>
                <a:cs typeface="宋体" pitchFamily="2" charset="-122"/>
              </a:rPr>
              <a:t>属</a:t>
            </a:r>
            <a:r>
              <a:rPr sz="1600" spc="15" dirty="0">
                <a:solidFill>
                  <a:prstClr val="black"/>
                </a:solidFill>
                <a:latin typeface="宋体" pitchFamily="2" charset="-122"/>
                <a:cs typeface="宋体" pitchFamily="2" charset="-122"/>
              </a:rPr>
              <a:t>性需</a:t>
            </a:r>
            <a:r>
              <a:rPr sz="1600" spc="25" dirty="0">
                <a:solidFill>
                  <a:prstClr val="black"/>
                </a:solidFill>
                <a:latin typeface="宋体" pitchFamily="2" charset="-122"/>
                <a:cs typeface="宋体" pitchFamily="2" charset="-122"/>
              </a:rPr>
              <a:t>要</a:t>
            </a:r>
            <a:r>
              <a:rPr sz="1600" spc="15" dirty="0">
                <a:solidFill>
                  <a:prstClr val="black"/>
                </a:solidFill>
                <a:latin typeface="宋体" pitchFamily="2" charset="-122"/>
                <a:cs typeface="宋体" pitchFamily="2" charset="-122"/>
              </a:rPr>
              <a:t>利</a:t>
            </a:r>
            <a:r>
              <a:rPr sz="1600" spc="25" dirty="0">
                <a:solidFill>
                  <a:prstClr val="black"/>
                </a:solidFill>
                <a:latin typeface="宋体" pitchFamily="2" charset="-122"/>
                <a:cs typeface="宋体" pitchFamily="2" charset="-122"/>
              </a:rPr>
              <a:t>用</a:t>
            </a:r>
            <a:r>
              <a:rPr sz="1600" spc="15" dirty="0">
                <a:solidFill>
                  <a:prstClr val="black"/>
                </a:solidFill>
                <a:latin typeface="宋体" pitchFamily="2" charset="-122"/>
                <a:cs typeface="宋体" pitchFamily="2" charset="-122"/>
              </a:rPr>
              <a:t>规</a:t>
            </a:r>
            <a:r>
              <a:rPr sz="1600" spc="25" dirty="0">
                <a:solidFill>
                  <a:prstClr val="black"/>
                </a:solidFill>
                <a:latin typeface="宋体" pitchFamily="2" charset="-122"/>
                <a:cs typeface="宋体" pitchFamily="2" charset="-122"/>
              </a:rPr>
              <a:t>则</a:t>
            </a:r>
            <a:r>
              <a:rPr sz="1600" spc="15" dirty="0">
                <a:solidFill>
                  <a:prstClr val="black"/>
                </a:solidFill>
                <a:latin typeface="宋体" pitchFamily="2" charset="-122"/>
                <a:cs typeface="宋体" pitchFamily="2" charset="-122"/>
              </a:rPr>
              <a:t>表达</a:t>
            </a:r>
            <a:r>
              <a:rPr sz="1600" spc="25" dirty="0">
                <a:solidFill>
                  <a:prstClr val="black"/>
                </a:solidFill>
                <a:latin typeface="宋体" pitchFamily="2" charset="-122"/>
                <a:cs typeface="宋体" pitchFamily="2" charset="-122"/>
              </a:rPr>
              <a:t>式</a:t>
            </a:r>
            <a:r>
              <a:rPr sz="1600" spc="15" dirty="0">
                <a:solidFill>
                  <a:prstClr val="black"/>
                </a:solidFill>
                <a:latin typeface="宋体" pitchFamily="2" charset="-122"/>
                <a:cs typeface="宋体" pitchFamily="2" charset="-122"/>
              </a:rPr>
              <a:t>进</a:t>
            </a:r>
            <a:r>
              <a:rPr sz="1600" spc="25" dirty="0">
                <a:solidFill>
                  <a:prstClr val="black"/>
                </a:solidFill>
                <a:latin typeface="宋体" pitchFamily="2" charset="-122"/>
                <a:cs typeface="宋体" pitchFamily="2" charset="-122"/>
              </a:rPr>
              <a:t>行</a:t>
            </a:r>
            <a:r>
              <a:rPr sz="1600" spc="15" dirty="0">
                <a:solidFill>
                  <a:prstClr val="black"/>
                </a:solidFill>
                <a:latin typeface="宋体" pitchFamily="2" charset="-122"/>
                <a:cs typeface="宋体" pitchFamily="2" charset="-122"/>
              </a:rPr>
              <a:t>运</a:t>
            </a:r>
            <a:r>
              <a:rPr sz="1600" spc="25" dirty="0">
                <a:solidFill>
                  <a:prstClr val="black"/>
                </a:solidFill>
                <a:latin typeface="宋体" pitchFamily="2" charset="-122"/>
                <a:cs typeface="宋体" pitchFamily="2" charset="-122"/>
              </a:rPr>
              <a:t>算</a:t>
            </a:r>
            <a:r>
              <a:rPr sz="1600" spc="15" dirty="0">
                <a:solidFill>
                  <a:prstClr val="black"/>
                </a:solidFill>
                <a:latin typeface="宋体" pitchFamily="2" charset="-122"/>
                <a:cs typeface="宋体" pitchFamily="2" charset="-122"/>
              </a:rPr>
              <a:t>处理</a:t>
            </a:r>
            <a:r>
              <a:rPr sz="1600" spc="25" dirty="0">
                <a:solidFill>
                  <a:prstClr val="black"/>
                </a:solidFill>
                <a:latin typeface="宋体" pitchFamily="2" charset="-122"/>
                <a:cs typeface="宋体" pitchFamily="2" charset="-122"/>
              </a:rPr>
              <a:t>得</a:t>
            </a:r>
            <a:r>
              <a:rPr sz="1600" spc="50" dirty="0">
                <a:solidFill>
                  <a:prstClr val="black"/>
                </a:solidFill>
                <a:latin typeface="宋体" pitchFamily="2" charset="-122"/>
                <a:cs typeface="宋体" pitchFamily="2" charset="-122"/>
              </a:rPr>
              <a:t>到</a:t>
            </a:r>
            <a:r>
              <a:rPr sz="1600" spc="15" dirty="0">
                <a:solidFill>
                  <a:prstClr val="black"/>
                </a:solidFill>
                <a:latin typeface="宋体" pitchFamily="2" charset="-122"/>
                <a:cs typeface="宋体" pitchFamily="2" charset="-122"/>
              </a:rPr>
              <a:t>，因</a:t>
            </a:r>
            <a:r>
              <a:rPr sz="1600" spc="25" dirty="0">
                <a:solidFill>
                  <a:prstClr val="black"/>
                </a:solidFill>
                <a:latin typeface="宋体" pitchFamily="2" charset="-122"/>
                <a:cs typeface="宋体" pitchFamily="2" charset="-122"/>
              </a:rPr>
              <a:t>此</a:t>
            </a:r>
            <a:r>
              <a:rPr sz="1600" spc="15" dirty="0">
                <a:solidFill>
                  <a:prstClr val="black"/>
                </a:solidFill>
                <a:latin typeface="宋体" pitchFamily="2" charset="-122"/>
                <a:cs typeface="宋体" pitchFamily="2" charset="-122"/>
              </a:rPr>
              <a:t>属性</a:t>
            </a:r>
            <a:r>
              <a:rPr sz="1600" spc="25" dirty="0">
                <a:solidFill>
                  <a:prstClr val="black"/>
                </a:solidFill>
                <a:latin typeface="宋体" pitchFamily="2" charset="-122"/>
                <a:cs typeface="宋体" pitchFamily="2" charset="-122"/>
              </a:rPr>
              <a:t>值</a:t>
            </a:r>
            <a:r>
              <a:rPr sz="1600" spc="15" dirty="0">
                <a:solidFill>
                  <a:prstClr val="black"/>
                </a:solidFill>
                <a:latin typeface="宋体" pitchFamily="2" charset="-122"/>
                <a:cs typeface="宋体" pitchFamily="2" charset="-122"/>
              </a:rPr>
              <a:t>来源应</a:t>
            </a:r>
            <a:r>
              <a:rPr sz="1600" spc="25" dirty="0">
                <a:solidFill>
                  <a:prstClr val="black"/>
                </a:solidFill>
                <a:latin typeface="宋体" pitchFamily="2" charset="-122"/>
                <a:cs typeface="宋体" pitchFamily="2" charset="-122"/>
              </a:rPr>
              <a:t>选</a:t>
            </a:r>
            <a:r>
              <a:rPr sz="1600" spc="30" dirty="0">
                <a:solidFill>
                  <a:prstClr val="black"/>
                </a:solidFill>
                <a:latin typeface="宋体" pitchFamily="2" charset="-122"/>
                <a:cs typeface="宋体" pitchFamily="2" charset="-122"/>
              </a:rPr>
              <a:t>为</a:t>
            </a:r>
            <a:r>
              <a:rPr sz="1600" spc="1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规</a:t>
            </a:r>
            <a:r>
              <a:rPr sz="1600" spc="15" dirty="0">
                <a:solidFill>
                  <a:prstClr val="black"/>
                </a:solidFill>
                <a:latin typeface="宋体" pitchFamily="2" charset="-122"/>
                <a:cs typeface="宋体" pitchFamily="2" charset="-122"/>
              </a:rPr>
              <a:t>则指</a:t>
            </a:r>
            <a:r>
              <a:rPr sz="1600" spc="20" dirty="0">
                <a:solidFill>
                  <a:prstClr val="black"/>
                </a:solidFill>
                <a:latin typeface="宋体" pitchFamily="2" charset="-122"/>
                <a:cs typeface="宋体" pitchFamily="2" charset="-122"/>
              </a:rPr>
              <a:t>定”，</a:t>
            </a:r>
            <a:r>
              <a:rPr sz="1600" spc="15" dirty="0">
                <a:solidFill>
                  <a:prstClr val="black"/>
                </a:solidFill>
                <a:latin typeface="宋体" pitchFamily="2" charset="-122"/>
                <a:cs typeface="宋体" pitchFamily="2" charset="-122"/>
              </a:rPr>
              <a:t>需</a:t>
            </a:r>
            <a:r>
              <a:rPr sz="1600" spc="25" dirty="0">
                <a:solidFill>
                  <a:prstClr val="black"/>
                </a:solidFill>
                <a:latin typeface="宋体" pitchFamily="2" charset="-122"/>
                <a:cs typeface="宋体" pitchFamily="2" charset="-122"/>
              </a:rPr>
              <a:t>真</a:t>
            </a:r>
            <a:r>
              <a:rPr sz="1600" spc="15" dirty="0">
                <a:solidFill>
                  <a:prstClr val="black"/>
                </a:solidFill>
                <a:latin typeface="宋体" pitchFamily="2" charset="-122"/>
                <a:cs typeface="宋体" pitchFamily="2" charset="-122"/>
              </a:rPr>
              <a:t>正理解</a:t>
            </a:r>
            <a:r>
              <a:rPr sz="1600" spc="25" dirty="0">
                <a:solidFill>
                  <a:prstClr val="black"/>
                </a:solidFill>
                <a:latin typeface="宋体" pitchFamily="2" charset="-122"/>
                <a:cs typeface="宋体" pitchFamily="2" charset="-122"/>
              </a:rPr>
              <a:t>函</a:t>
            </a:r>
            <a:r>
              <a:rPr sz="1600" spc="15"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的 </a:t>
            </a:r>
            <a:r>
              <a:rPr sz="1600" dirty="0">
                <a:solidFill>
                  <a:prstClr val="black"/>
                </a:solidFill>
                <a:latin typeface="宋体" pitchFamily="2" charset="-122"/>
                <a:cs typeface="宋体" pitchFamily="2" charset="-122"/>
              </a:rPr>
              <a:t>运</a:t>
            </a:r>
            <a:r>
              <a:rPr sz="1600" spc="-5" dirty="0">
                <a:solidFill>
                  <a:prstClr val="black"/>
                </a:solidFill>
                <a:latin typeface="宋体" pitchFamily="2" charset="-122"/>
                <a:cs typeface="宋体" pitchFamily="2" charset="-122"/>
              </a:rPr>
              <a:t>算逻</a:t>
            </a:r>
            <a:r>
              <a:rPr sz="1600" dirty="0">
                <a:solidFill>
                  <a:prstClr val="black"/>
                </a:solidFill>
                <a:latin typeface="宋体" pitchFamily="2" charset="-122"/>
                <a:cs typeface="宋体" pitchFamily="2" charset="-122"/>
              </a:rPr>
              <a:t>辑</a:t>
            </a:r>
            <a:r>
              <a:rPr sz="1600" spc="-5" dirty="0">
                <a:solidFill>
                  <a:prstClr val="black"/>
                </a:solidFill>
                <a:latin typeface="宋体" pitchFamily="2" charset="-122"/>
                <a:cs typeface="宋体" pitchFamily="2" charset="-122"/>
              </a:rPr>
              <a:t>选择正</a:t>
            </a:r>
            <a:r>
              <a:rPr sz="1600" dirty="0">
                <a:solidFill>
                  <a:prstClr val="black"/>
                </a:solidFill>
                <a:latin typeface="宋体" pitchFamily="2" charset="-122"/>
                <a:cs typeface="宋体" pitchFamily="2" charset="-122"/>
              </a:rPr>
              <a:t>确</a:t>
            </a:r>
            <a:r>
              <a:rPr sz="1600" spc="-5" dirty="0">
                <a:solidFill>
                  <a:prstClr val="black"/>
                </a:solidFill>
                <a:latin typeface="宋体" pitchFamily="2" charset="-122"/>
                <a:cs typeface="宋体" pitchFamily="2" charset="-122"/>
              </a:rPr>
              <a:t>的函</a:t>
            </a:r>
            <a:r>
              <a:rPr sz="1600"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及要用</a:t>
            </a:r>
            <a:r>
              <a:rPr sz="1600" dirty="0">
                <a:solidFill>
                  <a:prstClr val="black"/>
                </a:solidFill>
                <a:latin typeface="宋体" pitchFamily="2" charset="-122"/>
                <a:cs typeface="宋体" pitchFamily="2" charset="-122"/>
              </a:rPr>
              <a:t>到</a:t>
            </a:r>
            <a:r>
              <a:rPr sz="1600" spc="-5" dirty="0">
                <a:solidFill>
                  <a:prstClr val="black"/>
                </a:solidFill>
                <a:latin typeface="宋体" pitchFamily="2" charset="-122"/>
                <a:cs typeface="宋体" pitchFamily="2" charset="-122"/>
              </a:rPr>
              <a:t>的原</a:t>
            </a:r>
            <a:r>
              <a:rPr sz="1600" dirty="0">
                <a:solidFill>
                  <a:prstClr val="black"/>
                </a:solidFill>
                <a:latin typeface="宋体" pitchFamily="2" charset="-122"/>
                <a:cs typeface="宋体" pitchFamily="2" charset="-122"/>
              </a:rPr>
              <a:t>生</a:t>
            </a:r>
            <a:r>
              <a:rPr sz="1600" spc="-5" dirty="0">
                <a:solidFill>
                  <a:prstClr val="black"/>
                </a:solidFill>
                <a:latin typeface="宋体" pitchFamily="2" charset="-122"/>
                <a:cs typeface="宋体" pitchFamily="2" charset="-122"/>
              </a:rPr>
              <a:t>属</a:t>
            </a:r>
            <a:r>
              <a:rPr sz="1600" dirty="0">
                <a:solidFill>
                  <a:prstClr val="black"/>
                </a:solidFill>
                <a:latin typeface="宋体" pitchFamily="2" charset="-122"/>
                <a:cs typeface="宋体" pitchFamily="2" charset="-122"/>
              </a:rPr>
              <a:t>性</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③</a:t>
            </a:r>
            <a:r>
              <a:rPr sz="1600" spc="-5" dirty="0">
                <a:solidFill>
                  <a:prstClr val="black"/>
                </a:solidFill>
                <a:latin typeface="宋体" pitchFamily="2" charset="-122"/>
                <a:cs typeface="宋体" pitchFamily="2" charset="-122"/>
              </a:rPr>
              <a:t>可以</a:t>
            </a:r>
            <a:r>
              <a:rPr sz="1600" dirty="0">
                <a:solidFill>
                  <a:prstClr val="black"/>
                </a:solidFill>
                <a:latin typeface="宋体" pitchFamily="2" charset="-122"/>
                <a:cs typeface="宋体" pitchFamily="2" charset="-122"/>
              </a:rPr>
              <a:t>在</a:t>
            </a:r>
            <a:r>
              <a:rPr sz="1600" spc="-5" dirty="0">
                <a:solidFill>
                  <a:prstClr val="black"/>
                </a:solidFill>
                <a:latin typeface="宋体" pitchFamily="2" charset="-122"/>
                <a:cs typeface="宋体" pitchFamily="2" charset="-122"/>
              </a:rPr>
              <a:t>属性标</a:t>
            </a:r>
            <a:r>
              <a:rPr sz="1600" dirty="0">
                <a:solidFill>
                  <a:prstClr val="black"/>
                </a:solidFill>
                <a:latin typeface="宋体" pitchFamily="2" charset="-122"/>
                <a:cs typeface="宋体" pitchFamily="2" charset="-122"/>
              </a:rPr>
              <a:t>签</a:t>
            </a:r>
            <a:r>
              <a:rPr sz="1600" spc="-5" dirty="0">
                <a:solidFill>
                  <a:prstClr val="black"/>
                </a:solidFill>
                <a:latin typeface="宋体" pitchFamily="2" charset="-122"/>
                <a:cs typeface="宋体" pitchFamily="2" charset="-122"/>
              </a:rPr>
              <a:t>中添</a:t>
            </a:r>
            <a:r>
              <a:rPr sz="1600" spc="5" dirty="0">
                <a:solidFill>
                  <a:prstClr val="black"/>
                </a:solidFill>
                <a:latin typeface="宋体" pitchFamily="2" charset="-122"/>
                <a:cs typeface="宋体" pitchFamily="2" charset="-122"/>
              </a:rPr>
              <a:t>加</a:t>
            </a:r>
            <a:r>
              <a:rPr sz="1600" spc="-5" dirty="0">
                <a:solidFill>
                  <a:prstClr val="black"/>
                </a:solidFill>
                <a:latin typeface="宋体" pitchFamily="2" charset="-122"/>
                <a:cs typeface="宋体" pitchFamily="2" charset="-122"/>
              </a:rPr>
              <a:t>“派生</a:t>
            </a:r>
            <a:r>
              <a:rPr sz="1600"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a:t>
            </a:r>
            <a:r>
              <a:rPr sz="1600" dirty="0">
                <a:solidFill>
                  <a:prstClr val="black"/>
                </a:solidFill>
                <a:latin typeface="宋体" pitchFamily="2" charset="-122"/>
                <a:cs typeface="宋体" pitchFamily="2" charset="-122"/>
              </a:rPr>
              <a:t>标</a:t>
            </a:r>
            <a:r>
              <a:rPr sz="1600" spc="-5" dirty="0">
                <a:solidFill>
                  <a:prstClr val="black"/>
                </a:solidFill>
                <a:latin typeface="宋体" pitchFamily="2" charset="-122"/>
                <a:cs typeface="宋体" pitchFamily="2" charset="-122"/>
              </a:rPr>
              <a:t>签。</a:t>
            </a:r>
            <a:endParaRPr sz="1600">
              <a:solidFill>
                <a:prstClr val="black"/>
              </a:solidFill>
              <a:latin typeface="宋体" pitchFamily="2" charset="-122"/>
              <a:cs typeface="宋体" pitchFamily="2" charset="-122"/>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graphicFrame>
        <p:nvGraphicFramePr>
          <p:cNvPr id="5" name="object 5"/>
          <p:cNvGraphicFramePr>
            <a:graphicFrameLocks noGrp="1"/>
          </p:cNvGraphicFramePr>
          <p:nvPr/>
        </p:nvGraphicFramePr>
        <p:xfrm>
          <a:off x="728040" y="1821179"/>
          <a:ext cx="10723165" cy="3755262"/>
        </p:xfrm>
        <a:graphic>
          <a:graphicData uri="http://schemas.openxmlformats.org/drawingml/2006/table">
            <a:tbl>
              <a:tblPr firstRow="1" bandRow="1">
                <a:tableStyleId>{2D5ABB26-0587-4C30-8999-92F81FD0307C}</a:tableStyleId>
              </a:tblPr>
              <a:tblGrid>
                <a:gridCol w="970203"/>
                <a:gridCol w="995807"/>
                <a:gridCol w="977773"/>
                <a:gridCol w="735838"/>
                <a:gridCol w="697102"/>
                <a:gridCol w="4200779"/>
                <a:gridCol w="615696"/>
                <a:gridCol w="959611"/>
                <a:gridCol w="570356"/>
              </a:tblGrid>
              <a:tr h="804672">
                <a:tc>
                  <a:txBody>
                    <a:bodyPr/>
                    <a:lstStyle/>
                    <a:p>
                      <a:pPr>
                        <a:lnSpc>
                          <a:spcPct val="100000"/>
                        </a:lnSpc>
                        <a:spcBef>
                          <a:spcPts val="35"/>
                        </a:spcBef>
                      </a:pPr>
                      <a:endParaRPr sz="1750">
                        <a:latin typeface="Times New Roman" panose="02020603050405020304"/>
                        <a:cs typeface="Times New Roman" panose="02020603050405020304"/>
                      </a:endParaRPr>
                    </a:p>
                    <a:p>
                      <a:pPr marL="72390">
                        <a:lnSpc>
                          <a:spcPct val="100000"/>
                        </a:lnSpc>
                      </a:pPr>
                      <a:r>
                        <a:rPr sz="1600" b="1" dirty="0">
                          <a:solidFill>
                            <a:srgbClr val="FFFFFF"/>
                          </a:solidFill>
                          <a:latin typeface="微软雅黑" panose="020B0503020204020204" charset="-122"/>
                          <a:cs typeface="微软雅黑" panose="020B0503020204020204" charset="-122"/>
                        </a:rPr>
                        <a:t>属性名称</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750">
                        <a:latin typeface="Times New Roman" panose="02020603050405020304"/>
                        <a:cs typeface="Times New Roman" panose="02020603050405020304"/>
                      </a:endParaRPr>
                    </a:p>
                    <a:p>
                      <a:pPr marL="174625">
                        <a:lnSpc>
                          <a:spcPct val="100000"/>
                        </a:lnSpc>
                      </a:pPr>
                      <a:r>
                        <a:rPr sz="1600" b="1" dirty="0">
                          <a:solidFill>
                            <a:srgbClr val="FFFFFF"/>
                          </a:solidFill>
                          <a:latin typeface="微软雅黑" panose="020B0503020204020204" charset="-122"/>
                          <a:cs typeface="微软雅黑" panose="020B0503020204020204" charset="-122"/>
                        </a:rPr>
                        <a:t>属性ID</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750">
                        <a:latin typeface="Times New Roman" panose="02020603050405020304"/>
                        <a:cs typeface="Times New Roman" panose="02020603050405020304"/>
                      </a:endParaRPr>
                    </a:p>
                    <a:p>
                      <a:pPr marL="635" algn="ctr">
                        <a:lnSpc>
                          <a:spcPct val="100000"/>
                        </a:lnSpc>
                      </a:pPr>
                      <a:r>
                        <a:rPr sz="1600" b="1" dirty="0">
                          <a:solidFill>
                            <a:srgbClr val="FFFFFF"/>
                          </a:solidFill>
                          <a:latin typeface="微软雅黑" panose="020B0503020204020204" charset="-122"/>
                          <a:cs typeface="微软雅黑" panose="020B0503020204020204" charset="-122"/>
                        </a:rPr>
                        <a:t>数据类型</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58750">
                        <a:lnSpc>
                          <a:spcPts val="1855"/>
                        </a:lnSpc>
                      </a:pPr>
                      <a:r>
                        <a:rPr sz="1600" b="1" spc="-5" dirty="0">
                          <a:solidFill>
                            <a:srgbClr val="FFFFFF"/>
                          </a:solidFill>
                          <a:latin typeface="微软雅黑" panose="020B0503020204020204" charset="-122"/>
                          <a:cs typeface="微软雅黑" panose="020B0503020204020204" charset="-122"/>
                        </a:rPr>
                        <a:t>读写</a:t>
                      </a:r>
                      <a:endParaRPr sz="1600">
                        <a:latin typeface="微软雅黑" panose="020B0503020204020204" charset="-122"/>
                        <a:cs typeface="微软雅黑" panose="020B0503020204020204" charset="-122"/>
                      </a:endParaRPr>
                    </a:p>
                    <a:p>
                      <a:pPr marL="158750" marR="151765">
                        <a:lnSpc>
                          <a:spcPct val="110000"/>
                        </a:lnSpc>
                      </a:pPr>
                      <a:r>
                        <a:rPr sz="1600" b="1" dirty="0">
                          <a:solidFill>
                            <a:srgbClr val="FFFFFF"/>
                          </a:solidFill>
                          <a:latin typeface="微软雅黑" panose="020B0503020204020204" charset="-122"/>
                          <a:cs typeface="微软雅黑" panose="020B0503020204020204" charset="-122"/>
                        </a:rPr>
                        <a:t>操作 设置</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40335">
                        <a:lnSpc>
                          <a:spcPts val="1855"/>
                        </a:lnSpc>
                      </a:pPr>
                      <a:r>
                        <a:rPr sz="1600" b="1" spc="-5" dirty="0">
                          <a:solidFill>
                            <a:srgbClr val="FFFFFF"/>
                          </a:solidFill>
                          <a:latin typeface="微软雅黑" panose="020B0503020204020204" charset="-122"/>
                          <a:cs typeface="微软雅黑" panose="020B0503020204020204" charset="-122"/>
                        </a:rPr>
                        <a:t>属性</a:t>
                      </a:r>
                      <a:endParaRPr sz="1600">
                        <a:latin typeface="微软雅黑" panose="020B0503020204020204" charset="-122"/>
                        <a:cs typeface="微软雅黑" panose="020B0503020204020204" charset="-122"/>
                      </a:endParaRPr>
                    </a:p>
                    <a:p>
                      <a:pPr marL="240665" marR="130810" indent="-100965">
                        <a:lnSpc>
                          <a:spcPct val="110000"/>
                        </a:lnSpc>
                      </a:pPr>
                      <a:r>
                        <a:rPr sz="1600" b="1" dirty="0">
                          <a:solidFill>
                            <a:srgbClr val="FFFFFF"/>
                          </a:solidFill>
                          <a:latin typeface="微软雅黑" panose="020B0503020204020204" charset="-122"/>
                          <a:cs typeface="微软雅黑" panose="020B0503020204020204" charset="-122"/>
                        </a:rPr>
                        <a:t>值来 </a:t>
                      </a:r>
                      <a:r>
                        <a:rPr sz="1600" b="1" spc="-5" dirty="0">
                          <a:solidFill>
                            <a:srgbClr val="FFFFFF"/>
                          </a:solidFill>
                          <a:latin typeface="微软雅黑" panose="020B0503020204020204" charset="-122"/>
                          <a:cs typeface="微软雅黑" panose="020B0503020204020204" charset="-122"/>
                        </a:rPr>
                        <a:t>源</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35"/>
                        </a:spcBef>
                      </a:pPr>
                      <a:endParaRPr sz="1750">
                        <a:latin typeface="Times New Roman" panose="02020603050405020304"/>
                        <a:cs typeface="Times New Roman" panose="02020603050405020304"/>
                      </a:endParaRPr>
                    </a:p>
                    <a:p>
                      <a:pPr marL="1283335">
                        <a:lnSpc>
                          <a:spcPct val="100000"/>
                        </a:lnSpc>
                      </a:pPr>
                      <a:r>
                        <a:rPr sz="1600" b="1" dirty="0">
                          <a:solidFill>
                            <a:srgbClr val="FFFFFF"/>
                          </a:solidFill>
                          <a:latin typeface="微软雅黑" panose="020B0503020204020204" charset="-122"/>
                          <a:cs typeface="微软雅黑" panose="020B0503020204020204" charset="-122"/>
                        </a:rPr>
                        <a:t>使用函数及属性值</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9695" marR="90805">
                        <a:lnSpc>
                          <a:spcPct val="110000"/>
                        </a:lnSpc>
                        <a:spcBef>
                          <a:spcPts val="800"/>
                        </a:spcBef>
                      </a:pPr>
                      <a:r>
                        <a:rPr sz="1600" b="1" dirty="0">
                          <a:solidFill>
                            <a:srgbClr val="FFFFFF"/>
                          </a:solidFill>
                          <a:latin typeface="微软雅黑" panose="020B0503020204020204" charset="-122"/>
                          <a:cs typeface="微软雅黑" panose="020B0503020204020204" charset="-122"/>
                        </a:rPr>
                        <a:t>小数 点位</a:t>
                      </a:r>
                      <a:endParaRPr sz="1600">
                        <a:latin typeface="微软雅黑" panose="020B0503020204020204" charset="-122"/>
                        <a:cs typeface="微软雅黑" panose="020B0503020204020204" charset="-122"/>
                      </a:endParaRPr>
                    </a:p>
                  </a:txBody>
                  <a:tcPr marL="0" marR="0" marT="1016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9215" marR="57150">
                        <a:lnSpc>
                          <a:spcPct val="110000"/>
                        </a:lnSpc>
                        <a:spcBef>
                          <a:spcPts val="800"/>
                        </a:spcBef>
                      </a:pPr>
                      <a:r>
                        <a:rPr sz="1600" b="1" dirty="0">
                          <a:solidFill>
                            <a:srgbClr val="FFFFFF"/>
                          </a:solidFill>
                          <a:latin typeface="微软雅黑" panose="020B0503020204020204" charset="-122"/>
                          <a:cs typeface="微软雅黑" panose="020B0503020204020204" charset="-122"/>
                        </a:rPr>
                        <a:t>历史数据 保存方式</a:t>
                      </a:r>
                      <a:endParaRPr sz="1600">
                        <a:latin typeface="微软雅黑" panose="020B0503020204020204" charset="-122"/>
                        <a:cs typeface="微软雅黑" panose="020B0503020204020204" charset="-122"/>
                      </a:endParaRPr>
                    </a:p>
                  </a:txBody>
                  <a:tcPr marL="0" marR="0" marT="1016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77470" marR="66675">
                        <a:lnSpc>
                          <a:spcPct val="110000"/>
                        </a:lnSpc>
                        <a:spcBef>
                          <a:spcPts val="800"/>
                        </a:spcBef>
                      </a:pPr>
                      <a:r>
                        <a:rPr sz="1600" b="1" dirty="0">
                          <a:solidFill>
                            <a:srgbClr val="FFFFFF"/>
                          </a:solidFill>
                          <a:latin typeface="微软雅黑" panose="020B0503020204020204" charset="-122"/>
                          <a:cs typeface="微软雅黑" panose="020B0503020204020204" charset="-122"/>
                        </a:rPr>
                        <a:t>工程 单位</a:t>
                      </a:r>
                      <a:endParaRPr sz="1600">
                        <a:latin typeface="微软雅黑" panose="020B0503020204020204" charset="-122"/>
                        <a:cs typeface="微软雅黑" panose="020B0503020204020204" charset="-122"/>
                      </a:endParaRPr>
                    </a:p>
                  </a:txBody>
                  <a:tcPr marL="0" marR="0" marT="10160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1033907">
                <a:tc>
                  <a:txBody>
                    <a:bodyPr/>
                    <a:lstStyle/>
                    <a:p>
                      <a:pPr>
                        <a:lnSpc>
                          <a:spcPct val="100000"/>
                        </a:lnSpc>
                        <a:spcBef>
                          <a:spcPts val="35"/>
                        </a:spcBef>
                      </a:pPr>
                      <a:endParaRPr sz="2450">
                        <a:latin typeface="Times New Roman" panose="02020603050405020304"/>
                        <a:cs typeface="Times New Roman" panose="02020603050405020304"/>
                      </a:endParaRPr>
                    </a:p>
                    <a:p>
                      <a:pPr marL="61595">
                        <a:lnSpc>
                          <a:spcPct val="100000"/>
                        </a:lnSpc>
                      </a:pPr>
                      <a:r>
                        <a:rPr sz="1600" b="1" spc="-5" dirty="0">
                          <a:solidFill>
                            <a:srgbClr val="FFFFFF"/>
                          </a:solidFill>
                          <a:latin typeface="微软雅黑" panose="020B0503020204020204" charset="-122"/>
                          <a:cs typeface="微软雅黑" panose="020B0503020204020204" charset="-122"/>
                        </a:rPr>
                        <a:t>停机时长</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marL="61595">
                        <a:lnSpc>
                          <a:spcPct val="100000"/>
                        </a:lnSpc>
                        <a:spcBef>
                          <a:spcPts val="1795"/>
                        </a:spcBef>
                      </a:pPr>
                      <a:r>
                        <a:rPr sz="1600" spc="-5" dirty="0">
                          <a:latin typeface="微软雅黑" panose="020B0503020204020204" charset="-122"/>
                          <a:cs typeface="微软雅黑" panose="020B0503020204020204" charset="-122"/>
                        </a:rPr>
                        <a:t>down_ti</a:t>
                      </a:r>
                      <a:endParaRPr sz="1600">
                        <a:latin typeface="微软雅黑" panose="020B0503020204020204" charset="-122"/>
                        <a:cs typeface="微软雅黑" panose="020B0503020204020204" charset="-122"/>
                      </a:endParaRPr>
                    </a:p>
                    <a:p>
                      <a:pPr marL="61595">
                        <a:lnSpc>
                          <a:spcPct val="100000"/>
                        </a:lnSpc>
                        <a:spcBef>
                          <a:spcPts val="190"/>
                        </a:spcBef>
                      </a:pPr>
                      <a:r>
                        <a:rPr sz="1600" spc="-5" dirty="0">
                          <a:latin typeface="微软雅黑" panose="020B0503020204020204" charset="-122"/>
                          <a:cs typeface="微软雅黑" panose="020B0503020204020204" charset="-122"/>
                        </a:rPr>
                        <a:t>me</a:t>
                      </a:r>
                      <a:endParaRPr sz="1600">
                        <a:latin typeface="微软雅黑" panose="020B0503020204020204" charset="-122"/>
                        <a:cs typeface="微软雅黑" panose="020B0503020204020204" charset="-122"/>
                      </a:endParaRPr>
                    </a:p>
                  </a:txBody>
                  <a:tcPr marL="0" marR="0" marT="2279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2450">
                        <a:latin typeface="Times New Roman" panose="02020603050405020304"/>
                        <a:cs typeface="Times New Roman" panose="02020603050405020304"/>
                      </a:endParaRPr>
                    </a:p>
                    <a:p>
                      <a:pPr marR="31750" algn="ctr">
                        <a:lnSpc>
                          <a:spcPct val="100000"/>
                        </a:lnSpc>
                      </a:pPr>
                      <a:r>
                        <a:rPr sz="1600" spc="-5" dirty="0">
                          <a:latin typeface="微软雅黑" panose="020B0503020204020204" charset="-122"/>
                          <a:cs typeface="微软雅黑" panose="020B0503020204020204" charset="-122"/>
                        </a:rPr>
                        <a:t>Number</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2450">
                        <a:latin typeface="Times New Roman" panose="02020603050405020304"/>
                        <a:cs typeface="Times New Roman" panose="02020603050405020304"/>
                      </a:endParaRPr>
                    </a:p>
                    <a:p>
                      <a:pPr marL="61595">
                        <a:lnSpc>
                          <a:spcPct val="100000"/>
                        </a:lnSpc>
                      </a:pPr>
                      <a:r>
                        <a:rPr sz="1600" spc="-5"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1595">
                        <a:lnSpc>
                          <a:spcPct val="100000"/>
                        </a:lnSpc>
                        <a:spcBef>
                          <a:spcPts val="1795"/>
                        </a:spcBef>
                      </a:pPr>
                      <a:r>
                        <a:rPr sz="1600" dirty="0">
                          <a:latin typeface="微软雅黑" panose="020B0503020204020204" charset="-122"/>
                          <a:cs typeface="微软雅黑" panose="020B0503020204020204" charset="-122"/>
                        </a:rPr>
                        <a:t>规则</a:t>
                      </a:r>
                      <a:endParaRPr sz="1600">
                        <a:latin typeface="微软雅黑" panose="020B0503020204020204" charset="-122"/>
                        <a:cs typeface="微软雅黑" panose="020B0503020204020204" charset="-122"/>
                      </a:endParaRPr>
                    </a:p>
                    <a:p>
                      <a:pPr marL="61595">
                        <a:lnSpc>
                          <a:spcPct val="100000"/>
                        </a:lnSpc>
                        <a:spcBef>
                          <a:spcPts val="190"/>
                        </a:spcBef>
                      </a:pPr>
                      <a:r>
                        <a:rPr sz="1600" spc="-5" dirty="0">
                          <a:latin typeface="微软雅黑" panose="020B0503020204020204" charset="-122"/>
                          <a:cs typeface="微软雅黑" panose="020B0503020204020204" charset="-122"/>
                        </a:rPr>
                        <a:t>指定</a:t>
                      </a:r>
                      <a:endParaRPr sz="1600">
                        <a:latin typeface="微软雅黑" panose="020B0503020204020204" charset="-122"/>
                        <a:cs typeface="微软雅黑" panose="020B0503020204020204" charset="-122"/>
                      </a:endParaRPr>
                    </a:p>
                  </a:txBody>
                  <a:tcPr marL="0" marR="0" marT="2279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230">
                        <a:lnSpc>
                          <a:spcPct val="100000"/>
                        </a:lnSpc>
                        <a:spcBef>
                          <a:spcPts val="690"/>
                        </a:spcBef>
                      </a:pPr>
                      <a:r>
                        <a:rPr sz="1600" spc="-5" dirty="0">
                          <a:latin typeface="微软雅黑" panose="020B0503020204020204" charset="-122"/>
                          <a:cs typeface="微软雅黑" panose="020B0503020204020204" charset="-122"/>
                        </a:rPr>
                        <a:t>函数：c</a:t>
                      </a:r>
                      <a:r>
                        <a:rPr sz="1600" spc="5" dirty="0">
                          <a:latin typeface="微软雅黑" panose="020B0503020204020204" charset="-122"/>
                          <a:cs typeface="微软雅黑" panose="020B0503020204020204" charset="-122"/>
                        </a:rPr>
                        <a:t>a</a:t>
                      </a:r>
                      <a:r>
                        <a:rPr sz="1600" spc="-5" dirty="0">
                          <a:latin typeface="微软雅黑" panose="020B0503020204020204" charset="-122"/>
                          <a:cs typeface="微软雅黑" panose="020B0503020204020204" charset="-122"/>
                        </a:rPr>
                        <a:t>l</a:t>
                      </a:r>
                      <a:r>
                        <a:rPr sz="1600" dirty="0">
                          <a:latin typeface="微软雅黑" panose="020B0503020204020204" charset="-122"/>
                          <a:cs typeface="微软雅黑" panose="020B0503020204020204" charset="-122"/>
                        </a:rPr>
                        <a:t>E</a:t>
                      </a:r>
                      <a:r>
                        <a:rPr sz="1600" spc="-10" dirty="0">
                          <a:latin typeface="微软雅黑" panose="020B0503020204020204" charset="-122"/>
                          <a:cs typeface="微软雅黑" panose="020B0503020204020204" charset="-122"/>
                        </a:rPr>
                        <a:t>l</a:t>
                      </a:r>
                      <a:r>
                        <a:rPr sz="1600" dirty="0">
                          <a:latin typeface="微软雅黑" panose="020B0503020204020204" charset="-122"/>
                          <a:cs typeface="微软雅黑" panose="020B0503020204020204" charset="-122"/>
                        </a:rPr>
                        <a:t>ap</a:t>
                      </a:r>
                      <a:r>
                        <a:rPr sz="1600" spc="5" dirty="0">
                          <a:latin typeface="微软雅黑" panose="020B0503020204020204" charset="-122"/>
                          <a:cs typeface="微软雅黑" panose="020B0503020204020204" charset="-122"/>
                        </a:rPr>
                        <a:t>s</a:t>
                      </a:r>
                      <a:r>
                        <a:rPr sz="1600" spc="-10" dirty="0">
                          <a:latin typeface="微软雅黑" panose="020B0503020204020204" charset="-122"/>
                          <a:cs typeface="微软雅黑" panose="020B0503020204020204" charset="-122"/>
                        </a:rPr>
                        <a:t>e</a:t>
                      </a:r>
                      <a:r>
                        <a:rPr sz="1600" dirty="0">
                          <a:latin typeface="微软雅黑" panose="020B0503020204020204" charset="-122"/>
                          <a:cs typeface="微软雅黑" panose="020B0503020204020204" charset="-122"/>
                        </a:rPr>
                        <a:t>d</a:t>
                      </a:r>
                      <a:r>
                        <a:rPr sz="1600" spc="-10" dirty="0">
                          <a:latin typeface="微软雅黑" panose="020B0503020204020204" charset="-122"/>
                          <a:cs typeface="微软雅黑" panose="020B0503020204020204" charset="-122"/>
                        </a:rPr>
                        <a:t>T</a:t>
                      </a:r>
                      <a:r>
                        <a:rPr sz="1600" spc="-5" dirty="0">
                          <a:latin typeface="微软雅黑" panose="020B0503020204020204" charset="-122"/>
                          <a:cs typeface="微软雅黑" panose="020B0503020204020204" charset="-122"/>
                        </a:rPr>
                        <a:t>i</a:t>
                      </a:r>
                      <a:r>
                        <a:rPr sz="1600" dirty="0">
                          <a:latin typeface="微软雅黑" panose="020B0503020204020204" charset="-122"/>
                          <a:cs typeface="微软雅黑" panose="020B0503020204020204" charset="-122"/>
                        </a:rPr>
                        <a:t>me</a:t>
                      </a:r>
                      <a:r>
                        <a:rPr sz="1600" spc="-10"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s</a:t>
                      </a:r>
                      <a:r>
                        <a:rPr sz="1600" spc="5" dirty="0">
                          <a:latin typeface="微软雅黑" panose="020B0503020204020204" charset="-122"/>
                          <a:cs typeface="微软雅黑" panose="020B0503020204020204" charset="-122"/>
                        </a:rPr>
                        <a:t>t</a:t>
                      </a:r>
                      <a:r>
                        <a:rPr sz="1600" dirty="0">
                          <a:latin typeface="微软雅黑" panose="020B0503020204020204" charset="-122"/>
                          <a:cs typeface="微软雅黑" panose="020B0503020204020204" charset="-122"/>
                        </a:rPr>
                        <a:t>a</a:t>
                      </a:r>
                      <a:r>
                        <a:rPr sz="1600" spc="5" dirty="0">
                          <a:latin typeface="微软雅黑" panose="020B0503020204020204" charset="-122"/>
                          <a:cs typeface="微软雅黑" panose="020B0503020204020204" charset="-122"/>
                        </a:rPr>
                        <a:t>t</a:t>
                      </a:r>
                      <a:r>
                        <a:rPr sz="1600" spc="-5" dirty="0">
                          <a:latin typeface="微软雅黑" panose="020B0503020204020204" charset="-122"/>
                          <a:cs typeface="微软雅黑" panose="020B0503020204020204" charset="-122"/>
                        </a:rPr>
                        <a:t>us</a:t>
                      </a:r>
                      <a:r>
                        <a:rPr sz="1600" dirty="0">
                          <a:latin typeface="微软雅黑" panose="020B0503020204020204" charset="-122"/>
                          <a:cs typeface="微软雅黑" panose="020B0503020204020204" charset="-122"/>
                        </a:rPr>
                        <a:t>S</a:t>
                      </a:r>
                      <a:r>
                        <a:rPr sz="1600" spc="-5" dirty="0">
                          <a:latin typeface="微软雅黑" panose="020B0503020204020204" charset="-122"/>
                          <a:cs typeface="微软雅黑" panose="020B0503020204020204" charset="-122"/>
                        </a:rPr>
                        <a:t>i</a:t>
                      </a:r>
                      <a:r>
                        <a:rPr sz="1600" dirty="0">
                          <a:latin typeface="微软雅黑" panose="020B0503020204020204" charset="-122"/>
                          <a:cs typeface="微软雅黑" panose="020B0503020204020204" charset="-122"/>
                        </a:rPr>
                        <a:t>gn</a:t>
                      </a:r>
                      <a:r>
                        <a:rPr sz="1600" spc="10" dirty="0">
                          <a:latin typeface="微软雅黑" panose="020B0503020204020204" charset="-122"/>
                          <a:cs typeface="微软雅黑" panose="020B0503020204020204" charset="-122"/>
                        </a:rPr>
                        <a:t>a</a:t>
                      </a:r>
                      <a:r>
                        <a:rPr sz="1600" spc="-5" dirty="0">
                          <a:latin typeface="微软雅黑" panose="020B0503020204020204" charset="-122"/>
                          <a:cs typeface="微软雅黑" panose="020B0503020204020204" charset="-122"/>
                        </a:rPr>
                        <a:t>l</a:t>
                      </a:r>
                      <a:r>
                        <a:rPr sz="1600" dirty="0">
                          <a:latin typeface="微软雅黑" panose="020B0503020204020204" charset="-122"/>
                          <a:cs typeface="微软雅黑" panose="020B0503020204020204" charset="-122"/>
                        </a:rPr>
                        <a:t>,</a:t>
                      </a:r>
                      <a:r>
                        <a:rPr sz="1600" spc="-40" dirty="0">
                          <a:latin typeface="微软雅黑" panose="020B0503020204020204" charset="-122"/>
                          <a:cs typeface="微软雅黑" panose="020B0503020204020204" charset="-122"/>
                        </a:rPr>
                        <a:t>v</a:t>
                      </a:r>
                      <a:r>
                        <a:rPr sz="1600" spc="10" dirty="0">
                          <a:latin typeface="微软雅黑" panose="020B0503020204020204" charset="-122"/>
                          <a:cs typeface="微软雅黑" panose="020B0503020204020204" charset="-122"/>
                        </a:rPr>
                        <a:t>a</a:t>
                      </a:r>
                      <a:r>
                        <a:rPr sz="1600" spc="-5" dirty="0">
                          <a:latin typeface="微软雅黑" panose="020B0503020204020204" charset="-122"/>
                          <a:cs typeface="微软雅黑" panose="020B0503020204020204" charset="-122"/>
                        </a:rPr>
                        <a:t>l</a:t>
                      </a:r>
                      <a:r>
                        <a:rPr sz="1600" spc="5" dirty="0">
                          <a:latin typeface="微软雅黑" panose="020B0503020204020204" charset="-122"/>
                          <a:cs typeface="微软雅黑" panose="020B0503020204020204" charset="-122"/>
                        </a:rPr>
                        <a:t>u</a:t>
                      </a:r>
                      <a:r>
                        <a:rPr sz="1600" spc="15" dirty="0">
                          <a:latin typeface="微软雅黑" panose="020B0503020204020204" charset="-122"/>
                          <a:cs typeface="微软雅黑" panose="020B0503020204020204" charset="-122"/>
                        </a:rPr>
                        <a:t>e</a:t>
                      </a: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62230" marR="2293620">
                        <a:lnSpc>
                          <a:spcPts val="2210"/>
                        </a:lnSpc>
                        <a:spcBef>
                          <a:spcPts val="25"/>
                        </a:spcBef>
                      </a:pPr>
                      <a:r>
                        <a:rPr sz="1600" dirty="0">
                          <a:latin typeface="微软雅黑" panose="020B0503020204020204" charset="-122"/>
                          <a:cs typeface="微软雅黑" panose="020B0503020204020204" charset="-122"/>
                        </a:rPr>
                        <a:t>属性：设备工作状态 属性值：0</a:t>
                      </a:r>
                      <a:endParaRPr sz="1600">
                        <a:latin typeface="微软雅黑" panose="020B0503020204020204" charset="-122"/>
                        <a:cs typeface="微软雅黑" panose="020B0503020204020204" charset="-122"/>
                      </a:endParaRPr>
                    </a:p>
                  </a:txBody>
                  <a:tcPr marL="0" marR="0" marT="876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1795"/>
                        </a:spcBef>
                      </a:pPr>
                      <a:r>
                        <a:rPr sz="1600" dirty="0">
                          <a:latin typeface="微软雅黑" panose="020B0503020204020204" charset="-122"/>
                          <a:cs typeface="微软雅黑" panose="020B0503020204020204" charset="-122"/>
                        </a:rPr>
                        <a:t>保留</a:t>
                      </a:r>
                      <a:endParaRPr sz="1600">
                        <a:latin typeface="微软雅黑" panose="020B0503020204020204" charset="-122"/>
                        <a:cs typeface="微软雅黑" panose="020B0503020204020204" charset="-122"/>
                      </a:endParaRPr>
                    </a:p>
                    <a:p>
                      <a:pPr marL="62865">
                        <a:lnSpc>
                          <a:spcPct val="100000"/>
                        </a:lnSpc>
                        <a:spcBef>
                          <a:spcPts val="190"/>
                        </a:spcBef>
                      </a:pPr>
                      <a:r>
                        <a:rPr sz="1600" spc="-5" dirty="0">
                          <a:latin typeface="微软雅黑" panose="020B0503020204020204" charset="-122"/>
                          <a:cs typeface="微软雅黑" panose="020B0503020204020204" charset="-122"/>
                        </a:rPr>
                        <a:t>2</a:t>
                      </a:r>
                      <a:r>
                        <a:rPr sz="1600" dirty="0">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2279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2450">
                        <a:latin typeface="Times New Roman" panose="02020603050405020304"/>
                        <a:cs typeface="Times New Roman" panose="02020603050405020304"/>
                      </a:endParaRPr>
                    </a:p>
                    <a:p>
                      <a:pPr marR="65405" algn="r">
                        <a:lnSpc>
                          <a:spcPct val="100000"/>
                        </a:lnSpc>
                      </a:pPr>
                      <a:r>
                        <a:rPr sz="1600" spc="-5" dirty="0">
                          <a:latin typeface="微软雅黑" panose="020B0503020204020204" charset="-122"/>
                          <a:cs typeface="微软雅黑" panose="020B0503020204020204" charset="-122"/>
                        </a:rPr>
                        <a:t>全部保存</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35"/>
                        </a:spcBef>
                      </a:pPr>
                      <a:endParaRPr sz="2450">
                        <a:latin typeface="Times New Roman" panose="02020603050405020304"/>
                        <a:cs typeface="Times New Roman" panose="02020603050405020304"/>
                      </a:endParaRPr>
                    </a:p>
                    <a:p>
                      <a:pPr marL="62865">
                        <a:lnSpc>
                          <a:spcPct val="100000"/>
                        </a:lnSpc>
                      </a:pPr>
                      <a:r>
                        <a:rPr sz="1600" dirty="0">
                          <a:latin typeface="微软雅黑" panose="020B0503020204020204" charset="-122"/>
                          <a:cs typeface="微软雅黑" panose="020B0503020204020204" charset="-122"/>
                        </a:rPr>
                        <a:t>h</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818388">
                <a:tc>
                  <a:txBody>
                    <a:bodyPr/>
                    <a:lstStyle/>
                    <a:p>
                      <a:pPr>
                        <a:lnSpc>
                          <a:spcPct val="100000"/>
                        </a:lnSpc>
                        <a:spcBef>
                          <a:spcPts val="35"/>
                        </a:spcBef>
                      </a:pPr>
                      <a:endParaRPr sz="1800">
                        <a:latin typeface="Times New Roman" panose="02020603050405020304"/>
                        <a:cs typeface="Times New Roman" panose="02020603050405020304"/>
                      </a:endParaRPr>
                    </a:p>
                    <a:p>
                      <a:pPr marL="61595">
                        <a:lnSpc>
                          <a:spcPct val="100000"/>
                        </a:lnSpc>
                        <a:spcBef>
                          <a:spcPts val="5"/>
                        </a:spcBef>
                      </a:pPr>
                      <a:r>
                        <a:rPr sz="1600" b="1" dirty="0">
                          <a:solidFill>
                            <a:srgbClr val="FFFFFF"/>
                          </a:solidFill>
                          <a:latin typeface="微软雅黑" panose="020B0503020204020204" charset="-122"/>
                          <a:cs typeface="微软雅黑" panose="020B0503020204020204" charset="-122"/>
                        </a:rPr>
                        <a:t>利用率</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1595" marR="82550">
                        <a:lnSpc>
                          <a:spcPct val="110000"/>
                        </a:lnSpc>
                        <a:spcBef>
                          <a:spcPts val="860"/>
                        </a:spcBef>
                      </a:pPr>
                      <a:r>
                        <a:rPr sz="1600" spc="-5" dirty="0">
                          <a:latin typeface="微软雅黑" panose="020B0503020204020204" charset="-122"/>
                          <a:cs typeface="微软雅黑" panose="020B0503020204020204" charset="-122"/>
                        </a:rPr>
                        <a:t>u</a:t>
                      </a:r>
                      <a:r>
                        <a:rPr sz="1600" dirty="0">
                          <a:latin typeface="微软雅黑" panose="020B0503020204020204" charset="-122"/>
                          <a:cs typeface="微软雅黑" panose="020B0503020204020204" charset="-122"/>
                        </a:rPr>
                        <a:t>t</a:t>
                      </a:r>
                      <a:r>
                        <a:rPr sz="1600" spc="-5" dirty="0">
                          <a:latin typeface="微软雅黑" panose="020B0503020204020204" charset="-122"/>
                          <a:cs typeface="微软雅黑" panose="020B0503020204020204" charset="-122"/>
                        </a:rPr>
                        <a:t>i</a:t>
                      </a:r>
                      <a:r>
                        <a:rPr sz="1600" spc="-10" dirty="0">
                          <a:latin typeface="微软雅黑" panose="020B0503020204020204" charset="-122"/>
                          <a:cs typeface="微软雅黑" panose="020B0503020204020204" charset="-122"/>
                        </a:rPr>
                        <a:t>l</a:t>
                      </a:r>
                      <a:r>
                        <a:rPr sz="1600" spc="-5" dirty="0">
                          <a:latin typeface="微软雅黑" panose="020B0503020204020204" charset="-122"/>
                          <a:cs typeface="微软雅黑" panose="020B0503020204020204" charset="-122"/>
                        </a:rPr>
                        <a:t>i</a:t>
                      </a:r>
                      <a:r>
                        <a:rPr sz="1600" spc="-10" dirty="0">
                          <a:latin typeface="微软雅黑" panose="020B0503020204020204" charset="-122"/>
                          <a:cs typeface="微软雅黑" panose="020B0503020204020204" charset="-122"/>
                        </a:rPr>
                        <a:t>z</a:t>
                      </a:r>
                      <a:r>
                        <a:rPr sz="1600" dirty="0">
                          <a:latin typeface="微软雅黑" panose="020B0503020204020204" charset="-122"/>
                          <a:cs typeface="微软雅黑" panose="020B0503020204020204" charset="-122"/>
                        </a:rPr>
                        <a:t>atio  </a:t>
                      </a:r>
                      <a:r>
                        <a:rPr sz="1600" spc="-5" dirty="0">
                          <a:latin typeface="微软雅黑" panose="020B0503020204020204" charset="-122"/>
                          <a:cs typeface="微软雅黑" panose="020B0503020204020204" charset="-122"/>
                        </a:rPr>
                        <a:t>n_ratio</a:t>
                      </a:r>
                      <a:endParaRPr sz="16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800">
                        <a:latin typeface="Times New Roman" panose="02020603050405020304"/>
                        <a:cs typeface="Times New Roman" panose="02020603050405020304"/>
                      </a:endParaRPr>
                    </a:p>
                    <a:p>
                      <a:pPr marR="31750" algn="ctr">
                        <a:lnSpc>
                          <a:spcPct val="100000"/>
                        </a:lnSpc>
                        <a:spcBef>
                          <a:spcPts val="5"/>
                        </a:spcBef>
                      </a:pPr>
                      <a:r>
                        <a:rPr sz="1600" spc="-5" dirty="0">
                          <a:latin typeface="微软雅黑" panose="020B0503020204020204" charset="-122"/>
                          <a:cs typeface="微软雅黑" panose="020B0503020204020204" charset="-122"/>
                        </a:rPr>
                        <a:t>Number</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800">
                        <a:latin typeface="Times New Roman" panose="02020603050405020304"/>
                        <a:cs typeface="Times New Roman" panose="02020603050405020304"/>
                      </a:endParaRPr>
                    </a:p>
                    <a:p>
                      <a:pPr marL="61595">
                        <a:lnSpc>
                          <a:spcPct val="100000"/>
                        </a:lnSpc>
                        <a:spcBef>
                          <a:spcPts val="5"/>
                        </a:spcBef>
                      </a:pPr>
                      <a:r>
                        <a:rPr sz="1600"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1595" marR="208915">
                        <a:lnSpc>
                          <a:spcPct val="110000"/>
                        </a:lnSpc>
                        <a:spcBef>
                          <a:spcPts val="860"/>
                        </a:spcBef>
                      </a:pPr>
                      <a:r>
                        <a:rPr sz="1600" dirty="0">
                          <a:latin typeface="微软雅黑" panose="020B0503020204020204" charset="-122"/>
                          <a:cs typeface="微软雅黑" panose="020B0503020204020204" charset="-122"/>
                        </a:rPr>
                        <a:t>规则 指定</a:t>
                      </a:r>
                      <a:endParaRPr sz="1600">
                        <a:latin typeface="微软雅黑" panose="020B0503020204020204" charset="-122"/>
                        <a:cs typeface="微软雅黑" panose="020B0503020204020204" charset="-122"/>
                      </a:endParaRPr>
                    </a:p>
                  </a:txBody>
                  <a:tcPr marL="0" marR="0" marT="1092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marR="546100">
                        <a:lnSpc>
                          <a:spcPct val="115000"/>
                        </a:lnSpc>
                        <a:spcBef>
                          <a:spcPts val="715"/>
                        </a:spcBef>
                      </a:pPr>
                      <a:r>
                        <a:rPr sz="1600" spc="-5" dirty="0">
                          <a:latin typeface="微软雅黑" panose="020B0503020204020204" charset="-122"/>
                          <a:cs typeface="微软雅黑" panose="020B0503020204020204" charset="-122"/>
                        </a:rPr>
                        <a:t>函数：calRunningRatio(runningTime)  </a:t>
                      </a:r>
                      <a:r>
                        <a:rPr sz="1600" dirty="0">
                          <a:latin typeface="微软雅黑" panose="020B0503020204020204" charset="-122"/>
                          <a:cs typeface="微软雅黑" panose="020B0503020204020204" charset="-122"/>
                        </a:rPr>
                        <a:t>属性：作业时长</a:t>
                      </a:r>
                      <a:endParaRPr sz="1600">
                        <a:latin typeface="微软雅黑" panose="020B0503020204020204" charset="-122"/>
                        <a:cs typeface="微软雅黑" panose="020B0503020204020204" charset="-122"/>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050"/>
                        </a:spcBef>
                      </a:pPr>
                      <a:r>
                        <a:rPr sz="1600" dirty="0">
                          <a:latin typeface="微软雅黑" panose="020B0503020204020204" charset="-122"/>
                          <a:cs typeface="微软雅黑" panose="020B0503020204020204" charset="-122"/>
                        </a:rPr>
                        <a:t>保留</a:t>
                      </a:r>
                      <a:endParaRPr sz="1600">
                        <a:latin typeface="微软雅黑" panose="020B0503020204020204" charset="-122"/>
                        <a:cs typeface="微软雅黑" panose="020B0503020204020204" charset="-122"/>
                      </a:endParaRPr>
                    </a:p>
                    <a:p>
                      <a:pPr marL="62865">
                        <a:lnSpc>
                          <a:spcPct val="100000"/>
                        </a:lnSpc>
                        <a:spcBef>
                          <a:spcPts val="190"/>
                        </a:spcBef>
                      </a:pPr>
                      <a:r>
                        <a:rPr sz="1600" spc="-5" dirty="0">
                          <a:latin typeface="微软雅黑" panose="020B0503020204020204" charset="-122"/>
                          <a:cs typeface="微软雅黑" panose="020B0503020204020204" charset="-122"/>
                        </a:rPr>
                        <a:t>2</a:t>
                      </a:r>
                      <a:r>
                        <a:rPr sz="1600" dirty="0">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133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800">
                        <a:latin typeface="Times New Roman" panose="02020603050405020304"/>
                        <a:cs typeface="Times New Roman" panose="02020603050405020304"/>
                      </a:endParaRPr>
                    </a:p>
                    <a:p>
                      <a:pPr marR="65405" algn="r">
                        <a:lnSpc>
                          <a:spcPct val="100000"/>
                        </a:lnSpc>
                        <a:spcBef>
                          <a:spcPts val="5"/>
                        </a:spcBef>
                      </a:pPr>
                      <a:r>
                        <a:rPr sz="1600" dirty="0">
                          <a:latin typeface="微软雅黑" panose="020B0503020204020204" charset="-122"/>
                          <a:cs typeface="微软雅黑" panose="020B0503020204020204" charset="-122"/>
                        </a:rPr>
                        <a:t>全部保存</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800">
                        <a:latin typeface="Times New Roman" panose="02020603050405020304"/>
                        <a:cs typeface="Times New Roman" panose="02020603050405020304"/>
                      </a:endParaRPr>
                    </a:p>
                    <a:p>
                      <a:pPr marL="62865">
                        <a:lnSpc>
                          <a:spcPct val="100000"/>
                        </a:lnSpc>
                        <a:spcBef>
                          <a:spcPts val="5"/>
                        </a:spcBef>
                      </a:pPr>
                      <a:r>
                        <a:rPr sz="1600"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1098295">
                <a:tc>
                  <a:txBody>
                    <a:bodyPr/>
                    <a:lstStyle/>
                    <a:p>
                      <a:pPr>
                        <a:lnSpc>
                          <a:spcPct val="100000"/>
                        </a:lnSpc>
                        <a:spcBef>
                          <a:spcPts val="50"/>
                        </a:spcBef>
                      </a:pPr>
                      <a:endParaRPr sz="2750">
                        <a:latin typeface="Times New Roman" panose="02020603050405020304"/>
                        <a:cs typeface="Times New Roman" panose="02020603050405020304"/>
                      </a:endParaRPr>
                    </a:p>
                    <a:p>
                      <a:pPr marL="61595">
                        <a:lnSpc>
                          <a:spcPct val="100000"/>
                        </a:lnSpc>
                      </a:pPr>
                      <a:r>
                        <a:rPr sz="1600" b="1" dirty="0">
                          <a:solidFill>
                            <a:srgbClr val="FFFFFF"/>
                          </a:solidFill>
                          <a:latin typeface="微软雅黑" panose="020B0503020204020204" charset="-122"/>
                          <a:cs typeface="微软雅黑" panose="020B0503020204020204" charset="-122"/>
                        </a:rPr>
                        <a:t>生产节拍</a:t>
                      </a:r>
                      <a:endParaRPr sz="16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10"/>
                        </a:spcBef>
                      </a:pPr>
                      <a:endParaRPr sz="1700">
                        <a:latin typeface="Times New Roman" panose="02020603050405020304"/>
                        <a:cs typeface="Times New Roman" panose="02020603050405020304"/>
                      </a:endParaRPr>
                    </a:p>
                    <a:p>
                      <a:pPr marL="61595" marR="90170">
                        <a:lnSpc>
                          <a:spcPct val="110000"/>
                        </a:lnSpc>
                      </a:pPr>
                      <a:r>
                        <a:rPr sz="1600" dirty="0">
                          <a:latin typeface="微软雅黑" panose="020B0503020204020204" charset="-122"/>
                          <a:cs typeface="微软雅黑" panose="020B0503020204020204" charset="-122"/>
                        </a:rPr>
                        <a:t>p</a:t>
                      </a:r>
                      <a:r>
                        <a:rPr sz="1600" spc="-25" dirty="0">
                          <a:latin typeface="微软雅黑" panose="020B0503020204020204" charset="-122"/>
                          <a:cs typeface="微软雅黑" panose="020B0503020204020204" charset="-122"/>
                        </a:rPr>
                        <a:t>r</a:t>
                      </a:r>
                      <a:r>
                        <a:rPr sz="1600" dirty="0">
                          <a:latin typeface="微软雅黑" panose="020B0503020204020204" charset="-122"/>
                          <a:cs typeface="微软雅黑" panose="020B0503020204020204" charset="-122"/>
                        </a:rPr>
                        <a:t>oducti  o</a:t>
                      </a:r>
                      <a:r>
                        <a:rPr sz="1600" spc="-5" dirty="0">
                          <a:latin typeface="微软雅黑" panose="020B0503020204020204" charset="-122"/>
                          <a:cs typeface="微软雅黑" panose="020B0503020204020204" charset="-122"/>
                        </a:rPr>
                        <a:t>n</a:t>
                      </a:r>
                      <a:r>
                        <a:rPr sz="1600" dirty="0">
                          <a:latin typeface="微软雅黑" panose="020B0503020204020204" charset="-122"/>
                          <a:cs typeface="微软雅黑" panose="020B0503020204020204" charset="-122"/>
                        </a:rPr>
                        <a:t>_</a:t>
                      </a:r>
                      <a:r>
                        <a:rPr sz="1600" spc="-5" dirty="0">
                          <a:latin typeface="微软雅黑" panose="020B0503020204020204" charset="-122"/>
                          <a:cs typeface="微软雅黑" panose="020B0503020204020204" charset="-122"/>
                        </a:rPr>
                        <a:t>c</a:t>
                      </a:r>
                      <a:r>
                        <a:rPr sz="1600" spc="-15" dirty="0">
                          <a:latin typeface="微软雅黑" panose="020B0503020204020204" charset="-122"/>
                          <a:cs typeface="微软雅黑" panose="020B0503020204020204" charset="-122"/>
                        </a:rPr>
                        <a:t>y</a:t>
                      </a:r>
                      <a:r>
                        <a:rPr sz="1600" spc="-5" dirty="0">
                          <a:latin typeface="微软雅黑" panose="020B0503020204020204" charset="-122"/>
                          <a:cs typeface="微软雅黑" panose="020B0503020204020204" charset="-122"/>
                        </a:rPr>
                        <a:t>cle</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0"/>
                        </a:spcBef>
                      </a:pPr>
                      <a:endParaRPr sz="2750">
                        <a:latin typeface="Times New Roman" panose="02020603050405020304"/>
                        <a:cs typeface="Times New Roman" panose="02020603050405020304"/>
                      </a:endParaRPr>
                    </a:p>
                    <a:p>
                      <a:pPr marR="31750" algn="ctr">
                        <a:lnSpc>
                          <a:spcPct val="100000"/>
                        </a:lnSpc>
                      </a:pPr>
                      <a:r>
                        <a:rPr sz="1600" spc="-5" dirty="0">
                          <a:latin typeface="微软雅黑" panose="020B0503020204020204" charset="-122"/>
                          <a:cs typeface="微软雅黑" panose="020B0503020204020204" charset="-122"/>
                        </a:rPr>
                        <a:t>Number</a:t>
                      </a:r>
                      <a:endParaRPr sz="16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0"/>
                        </a:spcBef>
                      </a:pPr>
                      <a:endParaRPr sz="2750">
                        <a:latin typeface="Times New Roman" panose="02020603050405020304"/>
                        <a:cs typeface="Times New Roman" panose="02020603050405020304"/>
                      </a:endParaRPr>
                    </a:p>
                    <a:p>
                      <a:pPr marL="61595">
                        <a:lnSpc>
                          <a:spcPct val="100000"/>
                        </a:lnSpc>
                      </a:pPr>
                      <a:r>
                        <a:rPr sz="1600"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0"/>
                        </a:spcBef>
                      </a:pPr>
                      <a:endParaRPr sz="1700">
                        <a:latin typeface="Times New Roman" panose="02020603050405020304"/>
                        <a:cs typeface="Times New Roman" panose="02020603050405020304"/>
                      </a:endParaRPr>
                    </a:p>
                    <a:p>
                      <a:pPr marL="61595" marR="208915">
                        <a:lnSpc>
                          <a:spcPct val="110000"/>
                        </a:lnSpc>
                      </a:pPr>
                      <a:r>
                        <a:rPr sz="1600" dirty="0">
                          <a:latin typeface="微软雅黑" panose="020B0503020204020204" charset="-122"/>
                          <a:cs typeface="微软雅黑" panose="020B0503020204020204" charset="-122"/>
                        </a:rPr>
                        <a:t>规则 指定</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230">
                        <a:lnSpc>
                          <a:spcPts val="1865"/>
                        </a:lnSpc>
                      </a:pPr>
                      <a:r>
                        <a:rPr sz="1600" dirty="0">
                          <a:latin typeface="微软雅黑" panose="020B0503020204020204" charset="-122"/>
                          <a:cs typeface="微软雅黑" panose="020B0503020204020204" charset="-122"/>
                        </a:rPr>
                        <a:t>函数：</a:t>
                      </a:r>
                      <a:endParaRPr sz="1600">
                        <a:latin typeface="微软雅黑" panose="020B0503020204020204" charset="-122"/>
                        <a:cs typeface="微软雅黑" panose="020B0503020204020204" charset="-122"/>
                      </a:endParaRPr>
                    </a:p>
                    <a:p>
                      <a:pPr marL="62230" marR="594360">
                        <a:lnSpc>
                          <a:spcPts val="2210"/>
                        </a:lnSpc>
                        <a:spcBef>
                          <a:spcPts val="20"/>
                        </a:spcBef>
                      </a:pPr>
                      <a:r>
                        <a:rPr sz="1600" spc="-5" dirty="0">
                          <a:latin typeface="微软雅黑" panose="020B0503020204020204" charset="-122"/>
                          <a:cs typeface="微软雅黑" panose="020B0503020204020204" charset="-122"/>
                        </a:rPr>
                        <a:t>c</a:t>
                      </a:r>
                      <a:r>
                        <a:rPr sz="1600" spc="5" dirty="0">
                          <a:latin typeface="微软雅黑" panose="020B0503020204020204" charset="-122"/>
                          <a:cs typeface="微软雅黑" panose="020B0503020204020204" charset="-122"/>
                        </a:rPr>
                        <a:t>a</a:t>
                      </a:r>
                      <a:r>
                        <a:rPr sz="1600" spc="-5" dirty="0">
                          <a:latin typeface="微软雅黑" panose="020B0503020204020204" charset="-122"/>
                          <a:cs typeface="微软雅黑" panose="020B0503020204020204" charset="-122"/>
                        </a:rPr>
                        <a:t>l</a:t>
                      </a:r>
                      <a:r>
                        <a:rPr sz="1600" spc="-10" dirty="0">
                          <a:latin typeface="微软雅黑" panose="020B0503020204020204" charset="-122"/>
                          <a:cs typeface="微软雅黑" panose="020B0503020204020204" charset="-122"/>
                        </a:rPr>
                        <a:t>P</a:t>
                      </a:r>
                      <a:r>
                        <a:rPr sz="1600" spc="-25" dirty="0">
                          <a:latin typeface="微软雅黑" panose="020B0503020204020204" charset="-122"/>
                          <a:cs typeface="微软雅黑" panose="020B0503020204020204" charset="-122"/>
                        </a:rPr>
                        <a:t>r</a:t>
                      </a:r>
                      <a:r>
                        <a:rPr sz="1600" dirty="0">
                          <a:latin typeface="微软雅黑" panose="020B0503020204020204" charset="-122"/>
                          <a:cs typeface="微软雅黑" panose="020B0503020204020204" charset="-122"/>
                        </a:rPr>
                        <a:t>oduct</a:t>
                      </a:r>
                      <a:r>
                        <a:rPr sz="1600" spc="-5" dirty="0">
                          <a:latin typeface="微软雅黑" panose="020B0503020204020204" charset="-122"/>
                          <a:cs typeface="微软雅黑" panose="020B0503020204020204" charset="-122"/>
                        </a:rPr>
                        <a:t>ionC</a:t>
                      </a:r>
                      <a:r>
                        <a:rPr sz="1600" spc="-15" dirty="0">
                          <a:latin typeface="微软雅黑" panose="020B0503020204020204" charset="-122"/>
                          <a:cs typeface="微软雅黑" panose="020B0503020204020204" charset="-122"/>
                        </a:rPr>
                        <a:t>y</a:t>
                      </a:r>
                      <a:r>
                        <a:rPr sz="1600" spc="-5" dirty="0">
                          <a:latin typeface="微软雅黑" panose="020B0503020204020204" charset="-122"/>
                          <a:cs typeface="微软雅黑" panose="020B0503020204020204" charset="-122"/>
                        </a:rPr>
                        <a:t>cl</a:t>
                      </a:r>
                      <a:r>
                        <a:rPr sz="1600" dirty="0">
                          <a:latin typeface="微软雅黑" panose="020B0503020204020204" charset="-122"/>
                          <a:cs typeface="微软雅黑" panose="020B0503020204020204" charset="-122"/>
                        </a:rPr>
                        <a:t>e</a:t>
                      </a:r>
                      <a:r>
                        <a:rPr sz="1600" spc="-5" dirty="0">
                          <a:latin typeface="微软雅黑" panose="020B0503020204020204" charset="-122"/>
                          <a:cs typeface="微软雅黑" panose="020B0503020204020204" charset="-122"/>
                        </a:rPr>
                        <a:t>(</a:t>
                      </a:r>
                      <a:r>
                        <a:rPr sz="1600" dirty="0">
                          <a:latin typeface="微软雅黑" panose="020B0503020204020204" charset="-122"/>
                          <a:cs typeface="微软雅黑" panose="020B0503020204020204" charset="-122"/>
                        </a:rPr>
                        <a:t>opera</a:t>
                      </a:r>
                      <a:r>
                        <a:rPr sz="1600" spc="5" dirty="0">
                          <a:latin typeface="微软雅黑" panose="020B0503020204020204" charset="-122"/>
                          <a:cs typeface="微软雅黑" panose="020B0503020204020204" charset="-122"/>
                        </a:rPr>
                        <a:t>t</a:t>
                      </a:r>
                      <a:r>
                        <a:rPr sz="1600" spc="-5" dirty="0">
                          <a:latin typeface="微软雅黑" panose="020B0503020204020204" charset="-122"/>
                          <a:cs typeface="微软雅黑" panose="020B0503020204020204" charset="-122"/>
                        </a:rPr>
                        <a:t>ionS</a:t>
                      </a:r>
                      <a:r>
                        <a:rPr sz="1600" spc="5" dirty="0">
                          <a:latin typeface="微软雅黑" panose="020B0503020204020204" charset="-122"/>
                          <a:cs typeface="微软雅黑" panose="020B0503020204020204" charset="-122"/>
                        </a:rPr>
                        <a:t>i</a:t>
                      </a:r>
                      <a:r>
                        <a:rPr sz="1600" dirty="0">
                          <a:latin typeface="微软雅黑" panose="020B0503020204020204" charset="-122"/>
                          <a:cs typeface="微软雅黑" panose="020B0503020204020204" charset="-122"/>
                        </a:rPr>
                        <a:t>gna</a:t>
                      </a:r>
                      <a:r>
                        <a:rPr sz="1600" spc="10" dirty="0">
                          <a:latin typeface="微软雅黑" panose="020B0503020204020204" charset="-122"/>
                          <a:cs typeface="微软雅黑" panose="020B0503020204020204" charset="-122"/>
                        </a:rPr>
                        <a:t>l</a:t>
                      </a:r>
                      <a:r>
                        <a:rPr sz="1600" dirty="0">
                          <a:latin typeface="微软雅黑" panose="020B0503020204020204" charset="-122"/>
                          <a:cs typeface="微软雅黑" panose="020B0503020204020204" charset="-122"/>
                        </a:rPr>
                        <a:t>) 属性：马达信号</a:t>
                      </a:r>
                      <a:endParaRPr sz="1600">
                        <a:latin typeface="微软雅黑" panose="020B0503020204020204" charset="-122"/>
                        <a:cs typeface="微软雅黑" panose="020B0503020204020204" charset="-122"/>
                      </a:endParaRPr>
                    </a:p>
                    <a:p>
                      <a:pPr marL="62230">
                        <a:lnSpc>
                          <a:spcPct val="100000"/>
                        </a:lnSpc>
                        <a:spcBef>
                          <a:spcPts val="175"/>
                        </a:spcBef>
                      </a:pPr>
                      <a:r>
                        <a:rPr sz="1600" dirty="0">
                          <a:latin typeface="微软雅黑" panose="020B0503020204020204" charset="-122"/>
                          <a:cs typeface="微软雅黑" panose="020B0503020204020204" charset="-122"/>
                        </a:rPr>
                        <a:t>属性值：1</a:t>
                      </a:r>
                      <a:endParaRPr sz="16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5"/>
                        </a:spcBef>
                      </a:pPr>
                      <a:endParaRPr sz="1850">
                        <a:latin typeface="Times New Roman" panose="02020603050405020304"/>
                        <a:cs typeface="Times New Roman" panose="02020603050405020304"/>
                      </a:endParaRPr>
                    </a:p>
                    <a:p>
                      <a:pPr marL="62865">
                        <a:lnSpc>
                          <a:spcPct val="100000"/>
                        </a:lnSpc>
                        <a:spcBef>
                          <a:spcPts val="5"/>
                        </a:spcBef>
                      </a:pPr>
                      <a:r>
                        <a:rPr sz="1600" dirty="0">
                          <a:latin typeface="微软雅黑" panose="020B0503020204020204" charset="-122"/>
                          <a:cs typeface="微软雅黑" panose="020B0503020204020204" charset="-122"/>
                        </a:rPr>
                        <a:t>保留</a:t>
                      </a:r>
                      <a:endParaRPr sz="1600">
                        <a:latin typeface="微软雅黑" panose="020B0503020204020204" charset="-122"/>
                        <a:cs typeface="微软雅黑" panose="020B0503020204020204" charset="-122"/>
                      </a:endParaRPr>
                    </a:p>
                    <a:p>
                      <a:pPr marL="62865">
                        <a:lnSpc>
                          <a:spcPct val="100000"/>
                        </a:lnSpc>
                        <a:spcBef>
                          <a:spcPts val="190"/>
                        </a:spcBef>
                      </a:pPr>
                      <a:r>
                        <a:rPr sz="1600" spc="-5" dirty="0">
                          <a:latin typeface="微软雅黑" panose="020B0503020204020204" charset="-122"/>
                          <a:cs typeface="微软雅黑" panose="020B0503020204020204" charset="-122"/>
                        </a:rPr>
                        <a:t>2</a:t>
                      </a:r>
                      <a:r>
                        <a:rPr sz="1600" dirty="0">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0"/>
                        </a:spcBef>
                      </a:pPr>
                      <a:endParaRPr sz="2750">
                        <a:latin typeface="Times New Roman" panose="02020603050405020304"/>
                        <a:cs typeface="Times New Roman" panose="02020603050405020304"/>
                      </a:endParaRPr>
                    </a:p>
                    <a:p>
                      <a:pPr marR="65405" algn="r">
                        <a:lnSpc>
                          <a:spcPct val="100000"/>
                        </a:lnSpc>
                      </a:pPr>
                      <a:r>
                        <a:rPr sz="1600" dirty="0">
                          <a:latin typeface="微软雅黑" panose="020B0503020204020204" charset="-122"/>
                          <a:cs typeface="微软雅黑" panose="020B0503020204020204" charset="-122"/>
                        </a:rPr>
                        <a:t>全部保存</a:t>
                      </a:r>
                      <a:endParaRPr sz="16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0"/>
                        </a:spcBef>
                      </a:pPr>
                      <a:endParaRPr sz="2750">
                        <a:latin typeface="Times New Roman" panose="02020603050405020304"/>
                        <a:cs typeface="Times New Roman" panose="02020603050405020304"/>
                      </a:endParaRPr>
                    </a:p>
                    <a:p>
                      <a:pPr marL="62865">
                        <a:lnSpc>
                          <a:spcPct val="100000"/>
                        </a:lnSpc>
                      </a:pPr>
                      <a:r>
                        <a:rPr sz="1600" spc="-5" dirty="0">
                          <a:latin typeface="微软雅黑" panose="020B0503020204020204" charset="-122"/>
                          <a:cs typeface="微软雅黑" panose="020B0503020204020204" charset="-122"/>
                        </a:rPr>
                        <a:t>min</a:t>
                      </a:r>
                      <a:endParaRPr sz="1600">
                        <a:latin typeface="微软雅黑" panose="020B0503020204020204" charset="-122"/>
                        <a:cs typeface="微软雅黑" panose="020B0503020204020204" charset="-122"/>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sp>
        <p:nvSpPr>
          <p:cNvPr id="6" name="object 6"/>
          <p:cNvSpPr txBox="1"/>
          <p:nvPr/>
        </p:nvSpPr>
        <p:spPr>
          <a:xfrm>
            <a:off x="4147565" y="970534"/>
            <a:ext cx="3897629"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为物模型添加派生属性</a:t>
            </a:r>
            <a:endParaRPr sz="28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4256278" y="5680354"/>
            <a:ext cx="3681729" cy="244475"/>
          </a:xfrm>
          <a:prstGeom prst="rect">
            <a:avLst/>
          </a:prstGeom>
        </p:spPr>
        <p:txBody>
          <a:bodyPr vert="horz" wrap="square" lIns="0" tIns="0" rIns="0" bIns="0" rtlCol="0">
            <a:spAutoFit/>
          </a:bodyPr>
          <a:lstStyle/>
          <a:p>
            <a:pPr marL="12700"/>
            <a:r>
              <a:rPr sz="1600" spc="5" dirty="0">
                <a:solidFill>
                  <a:prstClr val="black"/>
                </a:solidFill>
                <a:latin typeface="宋体" pitchFamily="2" charset="-122"/>
                <a:cs typeface="宋体" pitchFamily="2" charset="-122"/>
              </a:rPr>
              <a:t>表</a:t>
            </a:r>
            <a:r>
              <a:rPr sz="1600" spc="-5" dirty="0">
                <a:solidFill>
                  <a:prstClr val="black"/>
                </a:solidFill>
                <a:latin typeface="宋体" pitchFamily="2" charset="-122"/>
                <a:cs typeface="宋体" pitchFamily="2" charset="-122"/>
              </a:rPr>
              <a:t>4-1-1</a:t>
            </a:r>
            <a:r>
              <a:rPr sz="1600" spc="-7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工业机</a:t>
            </a:r>
            <a:r>
              <a:rPr sz="1600" spc="5" dirty="0">
                <a:solidFill>
                  <a:prstClr val="black"/>
                </a:solidFill>
                <a:latin typeface="宋体" pitchFamily="2" charset="-122"/>
                <a:cs typeface="宋体" pitchFamily="2" charset="-122"/>
              </a:rPr>
              <a:t>器</a:t>
            </a:r>
            <a:r>
              <a:rPr sz="1600" spc="-5" dirty="0">
                <a:solidFill>
                  <a:prstClr val="black"/>
                </a:solidFill>
                <a:latin typeface="宋体" pitchFamily="2" charset="-122"/>
                <a:cs typeface="宋体" pitchFamily="2" charset="-122"/>
              </a:rPr>
              <a:t>人物</a:t>
            </a:r>
            <a:r>
              <a:rPr sz="1600" spc="5"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型派生</a:t>
            </a:r>
            <a:r>
              <a:rPr sz="1600" spc="5"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性模板</a:t>
            </a:r>
            <a:endParaRPr sz="1600">
              <a:solidFill>
                <a:prstClr val="black"/>
              </a:solidFill>
              <a:latin typeface="宋体" pitchFamily="2" charset="-122"/>
              <a:cs typeface="宋体" pitchFamily="2" charset="-122"/>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265936" y="1904110"/>
            <a:ext cx="7112634"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dirty="0">
                <a:solidFill>
                  <a:prstClr val="black"/>
                </a:solidFill>
                <a:latin typeface="微软雅黑" panose="020B0503020204020204" charset="-122"/>
                <a:cs typeface="微软雅黑" panose="020B0503020204020204" charset="-122"/>
              </a:rPr>
              <a:t>完成派生属性及其规则配置后，单击“更新发布”物模型。</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679441" y="1028827"/>
            <a:ext cx="283273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10" dirty="0">
                <a:solidFill>
                  <a:srgbClr val="00A755"/>
                </a:solidFill>
                <a:latin typeface="微软雅黑" panose="020B0503020204020204" charset="-122"/>
                <a:cs typeface="微软雅黑" panose="020B0503020204020204" charset="-122"/>
              </a:rPr>
              <a:t>更新发布物模型</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1187196" y="2499360"/>
            <a:ext cx="9817607" cy="37840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185672" y="2497835"/>
            <a:ext cx="9820910" cy="3787140"/>
          </a:xfrm>
          <a:custGeom>
            <a:avLst/>
            <a:gdLst/>
            <a:ahLst/>
            <a:cxnLst/>
            <a:rect l="l" t="t" r="r" b="b"/>
            <a:pathLst>
              <a:path w="9820910" h="3787140">
                <a:moveTo>
                  <a:pt x="0" y="3787140"/>
                </a:moveTo>
                <a:lnTo>
                  <a:pt x="9820656" y="3787140"/>
                </a:lnTo>
                <a:lnTo>
                  <a:pt x="9820656" y="0"/>
                </a:lnTo>
                <a:lnTo>
                  <a:pt x="0" y="0"/>
                </a:lnTo>
                <a:lnTo>
                  <a:pt x="0" y="3787140"/>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535430" y="999871"/>
            <a:ext cx="9326245" cy="1304925"/>
          </a:xfrm>
          <a:prstGeom prst="rect">
            <a:avLst/>
          </a:prstGeom>
        </p:spPr>
        <p:txBody>
          <a:bodyPr vert="horz" wrap="square" lIns="0" tIns="0" rIns="0" bIns="0" rtlCol="0">
            <a:spAutoFit/>
          </a:bodyPr>
          <a:lstStyle/>
          <a:p>
            <a:pPr marL="297942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验证派生属性的值</a:t>
            </a:r>
            <a:endParaRPr sz="2800">
              <a:solidFill>
                <a:prstClr val="black"/>
              </a:solidFill>
              <a:latin typeface="微软雅黑" panose="020B0503020204020204" charset="-122"/>
              <a:cs typeface="微软雅黑" panose="020B0503020204020204" charset="-122"/>
            </a:endParaRPr>
          </a:p>
          <a:p>
            <a:pPr marL="12700">
              <a:spcBef>
                <a:spcPts val="1915"/>
              </a:spcBef>
            </a:pPr>
            <a:r>
              <a:rPr sz="1600" b="1" spc="15" dirty="0">
                <a:solidFill>
                  <a:prstClr val="black"/>
                </a:solidFill>
                <a:latin typeface="微软雅黑" panose="020B0503020204020204" charset="-122"/>
                <a:cs typeface="微软雅黑" panose="020B0503020204020204" charset="-122"/>
              </a:rPr>
              <a:t>操作步骤1：</a:t>
            </a:r>
            <a:r>
              <a:rPr sz="1600" spc="15" dirty="0">
                <a:solidFill>
                  <a:prstClr val="black"/>
                </a:solidFill>
                <a:latin typeface="微软雅黑" panose="020B0503020204020204" charset="-122"/>
                <a:cs typeface="微软雅黑" panose="020B0503020204020204" charset="-122"/>
              </a:rPr>
              <a:t>单击左侧菜单栏进入物实例列表界</a:t>
            </a:r>
            <a:r>
              <a:rPr sz="1600" spc="25" dirty="0">
                <a:solidFill>
                  <a:prstClr val="black"/>
                </a:solidFill>
                <a:latin typeface="微软雅黑" panose="020B0503020204020204" charset="-122"/>
                <a:cs typeface="微软雅黑" panose="020B0503020204020204" charset="-122"/>
              </a:rPr>
              <a:t>面</a:t>
            </a:r>
            <a:r>
              <a:rPr sz="1600" spc="15" dirty="0">
                <a:solidFill>
                  <a:prstClr val="black"/>
                </a:solidFill>
                <a:latin typeface="微软雅黑" panose="020B0503020204020204" charset="-122"/>
                <a:cs typeface="微软雅黑" panose="020B0503020204020204" charset="-122"/>
              </a:rPr>
              <a:t>，查看对应的“工业机器人实</a:t>
            </a:r>
            <a:r>
              <a:rPr sz="1600" spc="20" dirty="0">
                <a:solidFill>
                  <a:prstClr val="black"/>
                </a:solidFill>
                <a:latin typeface="微软雅黑" panose="020B0503020204020204" charset="-122"/>
                <a:cs typeface="微软雅黑" panose="020B0503020204020204" charset="-122"/>
              </a:rPr>
              <a:t>例</a:t>
            </a:r>
            <a:r>
              <a:rPr sz="1600" dirty="0">
                <a:solidFill>
                  <a:prstClr val="black"/>
                </a:solidFill>
                <a:latin typeface="微软雅黑" panose="020B0503020204020204" charset="-122"/>
                <a:cs typeface="微软雅黑" panose="020B0503020204020204" charset="-122"/>
              </a:rPr>
              <a:t>01-</a:t>
            </a:r>
            <a:r>
              <a:rPr sz="1600" spc="1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实</a:t>
            </a:r>
            <a:r>
              <a:rPr sz="1600" spc="15" dirty="0">
                <a:solidFill>
                  <a:prstClr val="black"/>
                </a:solidFill>
                <a:latin typeface="微软雅黑" panose="020B0503020204020204" charset="-122"/>
                <a:cs typeface="微软雅黑" panose="020B0503020204020204" charset="-122"/>
              </a:rPr>
              <a:t>例信</a:t>
            </a:r>
            <a:r>
              <a:rPr sz="1600" spc="20"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请确保该实例处于在线状态（其对</a:t>
            </a:r>
            <a:r>
              <a:rPr sz="1600" dirty="0">
                <a:solidFill>
                  <a:prstClr val="black"/>
                </a:solidFill>
                <a:latin typeface="微软雅黑" panose="020B0503020204020204" charset="-122"/>
                <a:cs typeface="微软雅黑" panose="020B0503020204020204" charset="-122"/>
              </a:rPr>
              <a:t>应</a:t>
            </a:r>
            <a:r>
              <a:rPr sz="1600" spc="-5" dirty="0">
                <a:solidFill>
                  <a:prstClr val="black"/>
                </a:solidFill>
                <a:latin typeface="微软雅黑" panose="020B0503020204020204" charset="-122"/>
                <a:cs typeface="微软雅黑" panose="020B0503020204020204" charset="-122"/>
              </a:rPr>
              <a:t>的硬</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设备</a:t>
            </a:r>
            <a:r>
              <a:rPr sz="1600" dirty="0">
                <a:solidFill>
                  <a:prstClr val="black"/>
                </a:solidFill>
                <a:latin typeface="微软雅黑" panose="020B0503020204020204" charset="-122"/>
                <a:cs typeface="微软雅黑" panose="020B0503020204020204" charset="-122"/>
              </a:rPr>
              <a:t>启</a:t>
            </a:r>
            <a:r>
              <a:rPr sz="1600" spc="-5" dirty="0">
                <a:solidFill>
                  <a:prstClr val="black"/>
                </a:solidFill>
                <a:latin typeface="微软雅黑" panose="020B0503020204020204" charset="-122"/>
                <a:cs typeface="微软雅黑" panose="020B0503020204020204" charset="-122"/>
              </a:rPr>
              <a:t>动后</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实例</a:t>
            </a:r>
            <a:r>
              <a:rPr sz="1600" dirty="0">
                <a:solidFill>
                  <a:prstClr val="black"/>
                </a:solidFill>
                <a:latin typeface="微软雅黑" panose="020B0503020204020204" charset="-122"/>
                <a:cs typeface="微软雅黑" panose="020B0503020204020204" charset="-122"/>
              </a:rPr>
              <a:t>会</a:t>
            </a:r>
            <a:r>
              <a:rPr sz="1600" spc="-5" dirty="0">
                <a:solidFill>
                  <a:prstClr val="black"/>
                </a:solidFill>
                <a:latin typeface="微软雅黑" panose="020B0503020204020204" charset="-122"/>
                <a:cs typeface="微软雅黑" panose="020B0503020204020204" charset="-122"/>
              </a:rPr>
              <a:t>处于</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线状</a:t>
            </a:r>
            <a:r>
              <a:rPr sz="1600" spc="5"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435608" y="2447543"/>
            <a:ext cx="9279635" cy="40264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434083" y="2446020"/>
            <a:ext cx="9283065" cy="4029710"/>
          </a:xfrm>
          <a:custGeom>
            <a:avLst/>
            <a:gdLst/>
            <a:ahLst/>
            <a:cxnLst/>
            <a:rect l="l" t="t" r="r" b="b"/>
            <a:pathLst>
              <a:path w="9283065" h="4029710">
                <a:moveTo>
                  <a:pt x="0" y="4029455"/>
                </a:moveTo>
                <a:lnTo>
                  <a:pt x="9282684" y="4029455"/>
                </a:lnTo>
                <a:lnTo>
                  <a:pt x="9282684" y="0"/>
                </a:lnTo>
                <a:lnTo>
                  <a:pt x="0" y="0"/>
                </a:lnTo>
                <a:lnTo>
                  <a:pt x="0" y="4029455"/>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395475" y="999871"/>
            <a:ext cx="7024370" cy="1001394"/>
          </a:xfrm>
          <a:prstGeom prst="rect">
            <a:avLst/>
          </a:prstGeom>
        </p:spPr>
        <p:txBody>
          <a:bodyPr vert="horz" wrap="square" lIns="0" tIns="0" rIns="0" bIns="0" rtlCol="0">
            <a:spAutoFit/>
          </a:bodyPr>
          <a:lstStyle/>
          <a:p>
            <a:pPr marL="311975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验证派生属性的值</a:t>
            </a:r>
            <a:endParaRPr sz="2800">
              <a:solidFill>
                <a:prstClr val="black"/>
              </a:solidFill>
              <a:latin typeface="微软雅黑" panose="020B0503020204020204" charset="-122"/>
              <a:cs typeface="微软雅黑" panose="020B0503020204020204" charset="-122"/>
            </a:endParaRPr>
          </a:p>
          <a:p>
            <a:pPr marL="12700">
              <a:spcBef>
                <a:spcPts val="2150"/>
              </a:spcBef>
            </a:pPr>
            <a:r>
              <a:rPr b="1" spc="-5" dirty="0">
                <a:solidFill>
                  <a:prstClr val="black"/>
                </a:solidFill>
                <a:latin typeface="微软雅黑" panose="020B0503020204020204" charset="-122"/>
                <a:cs typeface="微软雅黑" panose="020B0503020204020204" charset="-122"/>
              </a:rPr>
              <a:t>操作步骤</a:t>
            </a:r>
            <a:r>
              <a:rPr b="1" dirty="0">
                <a:solidFill>
                  <a:prstClr val="black"/>
                </a:solidFill>
                <a:latin typeface="微软雅黑" panose="020B0503020204020204" charset="-122"/>
                <a:cs typeface="微软雅黑" panose="020B0503020204020204" charset="-122"/>
              </a:rPr>
              <a:t>2</a:t>
            </a:r>
            <a:r>
              <a:rPr spc="-5" dirty="0">
                <a:solidFill>
                  <a:prstClr val="black"/>
                </a:solidFill>
                <a:latin typeface="微软雅黑" panose="020B0503020204020204" charset="-122"/>
                <a:cs typeface="微软雅黑" panose="020B0503020204020204" charset="-122"/>
              </a:rPr>
              <a:t>：在实例信息页的“运行工况”中验证是否产生计算结果。</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316736" y="2206751"/>
            <a:ext cx="9467088" cy="35341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315211" y="2205227"/>
            <a:ext cx="9470390" cy="3537585"/>
          </a:xfrm>
          <a:custGeom>
            <a:avLst/>
            <a:gdLst/>
            <a:ahLst/>
            <a:cxnLst/>
            <a:rect l="l" t="t" r="r" b="b"/>
            <a:pathLst>
              <a:path w="9470390" h="3537585">
                <a:moveTo>
                  <a:pt x="0" y="3537204"/>
                </a:moveTo>
                <a:lnTo>
                  <a:pt x="9470136" y="3537204"/>
                </a:lnTo>
                <a:lnTo>
                  <a:pt x="9470136" y="0"/>
                </a:lnTo>
                <a:lnTo>
                  <a:pt x="0" y="0"/>
                </a:lnTo>
                <a:lnTo>
                  <a:pt x="0" y="353720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395475" y="5794654"/>
            <a:ext cx="9311005" cy="732155"/>
          </a:xfrm>
          <a:prstGeom prst="rect">
            <a:avLst/>
          </a:prstGeom>
        </p:spPr>
        <p:txBody>
          <a:bodyPr vert="horz" wrap="square" lIns="0" tIns="0" rIns="0" bIns="0" rtlCol="0">
            <a:spAutoFit/>
          </a:bodyPr>
          <a:lstStyle/>
          <a:p>
            <a:pPr marL="12700" marR="5080" algn="just"/>
            <a:r>
              <a:rPr sz="1600" spc="5" dirty="0">
                <a:solidFill>
                  <a:prstClr val="black"/>
                </a:solidFill>
                <a:latin typeface="宋体" pitchFamily="2" charset="-122"/>
                <a:cs typeface="宋体" pitchFamily="2" charset="-122"/>
              </a:rPr>
              <a:t>【说明】自定</a:t>
            </a:r>
            <a:r>
              <a:rPr sz="1600" spc="-5"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新增</a:t>
            </a:r>
            <a:r>
              <a:rPr sz="1600" spc="10"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3</a:t>
            </a:r>
            <a:r>
              <a:rPr sz="1600" spc="5" dirty="0">
                <a:solidFill>
                  <a:prstClr val="black"/>
                </a:solidFill>
                <a:latin typeface="宋体" pitchFamily="2" charset="-122"/>
                <a:cs typeface="宋体" pitchFamily="2" charset="-122"/>
              </a:rPr>
              <a:t>个派生属性中“生产节</a:t>
            </a:r>
            <a:r>
              <a:rPr sz="1600" spc="-5" dirty="0">
                <a:solidFill>
                  <a:prstClr val="black"/>
                </a:solidFill>
                <a:latin typeface="宋体" pitchFamily="2" charset="-122"/>
                <a:cs typeface="宋体" pitchFamily="2" charset="-122"/>
              </a:rPr>
              <a:t>拍</a:t>
            </a:r>
            <a:r>
              <a:rPr sz="1600" spc="5" dirty="0">
                <a:solidFill>
                  <a:prstClr val="black"/>
                </a:solidFill>
                <a:latin typeface="宋体" pitchFamily="2" charset="-122"/>
                <a:cs typeface="宋体" pitchFamily="2" charset="-122"/>
              </a:rPr>
              <a:t>”与“利用率</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无法准确判断</a:t>
            </a:r>
            <a:r>
              <a:rPr sz="1600" spc="-5" dirty="0">
                <a:solidFill>
                  <a:prstClr val="black"/>
                </a:solidFill>
                <a:latin typeface="宋体" pitchFamily="2" charset="-122"/>
                <a:cs typeface="宋体" pitchFamily="2" charset="-122"/>
              </a:rPr>
              <a:t>属</a:t>
            </a:r>
            <a:r>
              <a:rPr sz="1600" spc="5" dirty="0">
                <a:solidFill>
                  <a:prstClr val="black"/>
                </a:solidFill>
                <a:latin typeface="宋体" pitchFamily="2" charset="-122"/>
                <a:cs typeface="宋体" pitchFamily="2" charset="-122"/>
              </a:rPr>
              <a:t>性值的正确</a:t>
            </a:r>
            <a:r>
              <a:rPr sz="1600" spc="15" dirty="0">
                <a:solidFill>
                  <a:prstClr val="black"/>
                </a:solidFill>
                <a:latin typeface="宋体" pitchFamily="2" charset="-122"/>
                <a:cs typeface="宋体" pitchFamily="2" charset="-122"/>
              </a:rPr>
              <a:t>性</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因此验 </a:t>
            </a:r>
            <a:r>
              <a:rPr sz="1600" spc="30" dirty="0">
                <a:solidFill>
                  <a:prstClr val="black"/>
                </a:solidFill>
                <a:latin typeface="宋体" pitchFamily="2" charset="-122"/>
                <a:cs typeface="宋体" pitchFamily="2" charset="-122"/>
              </a:rPr>
              <a:t>证</a:t>
            </a:r>
            <a:r>
              <a:rPr sz="1600" spc="15" dirty="0">
                <a:solidFill>
                  <a:prstClr val="black"/>
                </a:solidFill>
                <a:latin typeface="宋体" pitchFamily="2" charset="-122"/>
                <a:cs typeface="宋体" pitchFamily="2" charset="-122"/>
              </a:rPr>
              <a:t>正</a:t>
            </a:r>
            <a:r>
              <a:rPr sz="1600" spc="30" dirty="0">
                <a:solidFill>
                  <a:prstClr val="black"/>
                </a:solidFill>
                <a:latin typeface="宋体" pitchFamily="2" charset="-122"/>
                <a:cs typeface="宋体" pitchFamily="2" charset="-122"/>
              </a:rPr>
              <a:t>确</a:t>
            </a:r>
            <a:r>
              <a:rPr sz="1600" spc="15" dirty="0">
                <a:solidFill>
                  <a:prstClr val="black"/>
                </a:solidFill>
                <a:latin typeface="宋体" pitchFamily="2" charset="-122"/>
                <a:cs typeface="宋体" pitchFamily="2" charset="-122"/>
              </a:rPr>
              <a:t>性</a:t>
            </a:r>
            <a:r>
              <a:rPr sz="1600" spc="20" dirty="0">
                <a:solidFill>
                  <a:prstClr val="black"/>
                </a:solidFill>
                <a:latin typeface="宋体" pitchFamily="2" charset="-122"/>
                <a:cs typeface="宋体" pitchFamily="2" charset="-122"/>
              </a:rPr>
              <a:t>时</a:t>
            </a:r>
            <a:r>
              <a:rPr sz="1600" spc="30"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可</a:t>
            </a:r>
            <a:r>
              <a:rPr sz="1600" spc="30" dirty="0">
                <a:solidFill>
                  <a:prstClr val="black"/>
                </a:solidFill>
                <a:latin typeface="宋体" pitchFamily="2" charset="-122"/>
                <a:cs typeface="宋体" pitchFamily="2" charset="-122"/>
              </a:rPr>
              <a:t>以</a:t>
            </a:r>
            <a:r>
              <a:rPr sz="1600" spc="15" dirty="0">
                <a:solidFill>
                  <a:prstClr val="black"/>
                </a:solidFill>
                <a:latin typeface="宋体" pitchFamily="2" charset="-122"/>
                <a:cs typeface="宋体" pitchFamily="2" charset="-122"/>
              </a:rPr>
              <a:t>根</a:t>
            </a:r>
            <a:r>
              <a:rPr sz="1600" spc="30" dirty="0">
                <a:solidFill>
                  <a:prstClr val="black"/>
                </a:solidFill>
                <a:latin typeface="宋体" pitchFamily="2" charset="-122"/>
                <a:cs typeface="宋体" pitchFamily="2" charset="-122"/>
              </a:rPr>
              <a:t>据</a:t>
            </a:r>
            <a:r>
              <a:rPr sz="1600" spc="15" dirty="0">
                <a:solidFill>
                  <a:prstClr val="black"/>
                </a:solidFill>
                <a:latin typeface="宋体" pitchFamily="2" charset="-122"/>
                <a:cs typeface="宋体" pitchFamily="2" charset="-122"/>
              </a:rPr>
              <a:t>停机</a:t>
            </a:r>
            <a:r>
              <a:rPr sz="1600" spc="30" dirty="0">
                <a:solidFill>
                  <a:prstClr val="black"/>
                </a:solidFill>
                <a:latin typeface="宋体" pitchFamily="2" charset="-122"/>
                <a:cs typeface="宋体" pitchFamily="2" charset="-122"/>
              </a:rPr>
              <a:t>时长，</a:t>
            </a:r>
            <a:r>
              <a:rPr sz="1600" spc="15" dirty="0">
                <a:solidFill>
                  <a:prstClr val="black"/>
                </a:solidFill>
                <a:latin typeface="宋体" pitchFamily="2" charset="-122"/>
                <a:cs typeface="宋体" pitchFamily="2" charset="-122"/>
              </a:rPr>
              <a:t>使</a:t>
            </a:r>
            <a:r>
              <a:rPr sz="1600" spc="30" dirty="0">
                <a:solidFill>
                  <a:prstClr val="black"/>
                </a:solidFill>
                <a:latin typeface="宋体" pitchFamily="2" charset="-122"/>
                <a:cs typeface="宋体" pitchFamily="2" charset="-122"/>
              </a:rPr>
              <a:t>用</a:t>
            </a:r>
            <a:r>
              <a:rPr sz="1600" spc="15" dirty="0">
                <a:solidFill>
                  <a:prstClr val="black"/>
                </a:solidFill>
                <a:latin typeface="宋体" pitchFamily="2" charset="-122"/>
                <a:cs typeface="宋体" pitchFamily="2" charset="-122"/>
              </a:rPr>
              <a:t>“开</a:t>
            </a:r>
            <a:r>
              <a:rPr sz="1600" spc="30" dirty="0">
                <a:solidFill>
                  <a:prstClr val="black"/>
                </a:solidFill>
                <a:latin typeface="宋体" pitchFamily="2" charset="-122"/>
                <a:cs typeface="宋体" pitchFamily="2" charset="-122"/>
              </a:rPr>
              <a:t>关</a:t>
            </a:r>
            <a:r>
              <a:rPr sz="1600" spc="15" dirty="0">
                <a:solidFill>
                  <a:prstClr val="black"/>
                </a:solidFill>
                <a:latin typeface="宋体" pitchFamily="2" charset="-122"/>
                <a:cs typeface="宋体" pitchFamily="2" charset="-122"/>
              </a:rPr>
              <a:t>机</a:t>
            </a:r>
            <a:r>
              <a:rPr sz="1600" spc="30" dirty="0">
                <a:solidFill>
                  <a:prstClr val="black"/>
                </a:solidFill>
                <a:latin typeface="宋体" pitchFamily="2" charset="-122"/>
                <a:cs typeface="宋体" pitchFamily="2" charset="-122"/>
              </a:rPr>
              <a:t>指</a:t>
            </a:r>
            <a:r>
              <a:rPr sz="1600" spc="25" dirty="0">
                <a:solidFill>
                  <a:prstClr val="black"/>
                </a:solidFill>
                <a:latin typeface="宋体" pitchFamily="2" charset="-122"/>
                <a:cs typeface="宋体" pitchFamily="2" charset="-122"/>
              </a:rPr>
              <a:t>令</a:t>
            </a:r>
            <a:r>
              <a:rPr sz="1600" spc="30"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让硬</a:t>
            </a:r>
            <a:r>
              <a:rPr sz="1600" spc="30" dirty="0">
                <a:solidFill>
                  <a:prstClr val="black"/>
                </a:solidFill>
                <a:latin typeface="宋体" pitchFamily="2" charset="-122"/>
                <a:cs typeface="宋体" pitchFamily="2" charset="-122"/>
              </a:rPr>
              <a:t>件</a:t>
            </a:r>
            <a:r>
              <a:rPr sz="1600" spc="15" dirty="0">
                <a:solidFill>
                  <a:prstClr val="black"/>
                </a:solidFill>
                <a:latin typeface="宋体" pitchFamily="2" charset="-122"/>
                <a:cs typeface="宋体" pitchFamily="2" charset="-122"/>
              </a:rPr>
              <a:t>设</a:t>
            </a:r>
            <a:r>
              <a:rPr sz="1600" spc="30" dirty="0">
                <a:solidFill>
                  <a:prstClr val="black"/>
                </a:solidFill>
                <a:latin typeface="宋体" pitchFamily="2" charset="-122"/>
                <a:cs typeface="宋体" pitchFamily="2" charset="-122"/>
              </a:rPr>
              <a:t>备</a:t>
            </a:r>
            <a:r>
              <a:rPr sz="1600" spc="15" dirty="0">
                <a:solidFill>
                  <a:prstClr val="black"/>
                </a:solidFill>
                <a:latin typeface="宋体" pitchFamily="2" charset="-122"/>
                <a:cs typeface="宋体" pitchFamily="2" charset="-122"/>
              </a:rPr>
              <a:t>关</a:t>
            </a:r>
            <a:r>
              <a:rPr sz="1600" spc="30" dirty="0">
                <a:solidFill>
                  <a:prstClr val="black"/>
                </a:solidFill>
                <a:latin typeface="宋体" pitchFamily="2" charset="-122"/>
                <a:cs typeface="宋体" pitchFamily="2" charset="-122"/>
              </a:rPr>
              <a:t>机</a:t>
            </a:r>
            <a:r>
              <a:rPr sz="1600" spc="15" dirty="0">
                <a:solidFill>
                  <a:prstClr val="black"/>
                </a:solidFill>
                <a:latin typeface="宋体" pitchFamily="2" charset="-122"/>
                <a:cs typeface="宋体" pitchFamily="2" charset="-122"/>
              </a:rPr>
              <a:t>一段</a:t>
            </a:r>
            <a:r>
              <a:rPr sz="1600" spc="30" dirty="0">
                <a:solidFill>
                  <a:prstClr val="black"/>
                </a:solidFill>
                <a:latin typeface="宋体" pitchFamily="2" charset="-122"/>
                <a:cs typeface="宋体" pitchFamily="2" charset="-122"/>
              </a:rPr>
              <a:t>时</a:t>
            </a:r>
            <a:r>
              <a:rPr sz="1600" spc="15" dirty="0">
                <a:solidFill>
                  <a:prstClr val="black"/>
                </a:solidFill>
                <a:latin typeface="宋体" pitchFamily="2" charset="-122"/>
                <a:cs typeface="宋体" pitchFamily="2" charset="-122"/>
              </a:rPr>
              <a:t>间</a:t>
            </a:r>
            <a:r>
              <a:rPr sz="1600" spc="30" dirty="0">
                <a:solidFill>
                  <a:prstClr val="black"/>
                </a:solidFill>
                <a:latin typeface="宋体" pitchFamily="2" charset="-122"/>
                <a:cs typeface="宋体" pitchFamily="2" charset="-122"/>
              </a:rPr>
              <a:t>后</a:t>
            </a:r>
            <a:r>
              <a:rPr sz="1600" spc="15" dirty="0">
                <a:solidFill>
                  <a:prstClr val="black"/>
                </a:solidFill>
                <a:latin typeface="宋体" pitchFamily="2" charset="-122"/>
                <a:cs typeface="宋体" pitchFamily="2" charset="-122"/>
              </a:rPr>
              <a:t>再</a:t>
            </a:r>
            <a:r>
              <a:rPr sz="1600" spc="30" dirty="0">
                <a:solidFill>
                  <a:prstClr val="black"/>
                </a:solidFill>
                <a:latin typeface="宋体" pitchFamily="2" charset="-122"/>
                <a:cs typeface="宋体" pitchFamily="2" charset="-122"/>
              </a:rPr>
              <a:t>开</a:t>
            </a:r>
            <a:r>
              <a:rPr sz="1600" spc="35" dirty="0">
                <a:solidFill>
                  <a:prstClr val="black"/>
                </a:solidFill>
                <a:latin typeface="宋体" pitchFamily="2" charset="-122"/>
                <a:cs typeface="宋体" pitchFamily="2" charset="-122"/>
              </a:rPr>
              <a:t>机</a:t>
            </a:r>
            <a:r>
              <a:rPr sz="1600" spc="15" dirty="0">
                <a:solidFill>
                  <a:prstClr val="black"/>
                </a:solidFill>
                <a:latin typeface="宋体" pitchFamily="2" charset="-122"/>
                <a:cs typeface="宋体" pitchFamily="2" charset="-122"/>
              </a:rPr>
              <a:t>，</a:t>
            </a:r>
            <a:r>
              <a:rPr sz="1600" spc="30" dirty="0">
                <a:solidFill>
                  <a:prstClr val="black"/>
                </a:solidFill>
                <a:latin typeface="宋体" pitchFamily="2" charset="-122"/>
                <a:cs typeface="宋体" pitchFamily="2" charset="-122"/>
              </a:rPr>
              <a:t>检</a:t>
            </a:r>
            <a:r>
              <a:rPr sz="1600" spc="15" dirty="0">
                <a:solidFill>
                  <a:prstClr val="black"/>
                </a:solidFill>
                <a:latin typeface="宋体" pitchFamily="2" charset="-122"/>
                <a:cs typeface="宋体" pitchFamily="2" charset="-122"/>
              </a:rPr>
              <a:t>查</a:t>
            </a:r>
            <a:r>
              <a:rPr sz="1600" spc="30" dirty="0">
                <a:solidFill>
                  <a:prstClr val="black"/>
                </a:solidFill>
                <a:latin typeface="宋体" pitchFamily="2" charset="-122"/>
                <a:cs typeface="宋体" pitchFamily="2" charset="-122"/>
              </a:rPr>
              <a:t>停</a:t>
            </a:r>
            <a:r>
              <a:rPr sz="1600" spc="15" dirty="0">
                <a:solidFill>
                  <a:prstClr val="black"/>
                </a:solidFill>
                <a:latin typeface="宋体" pitchFamily="2" charset="-122"/>
                <a:cs typeface="宋体" pitchFamily="2" charset="-122"/>
              </a:rPr>
              <a:t>机</a:t>
            </a:r>
            <a:r>
              <a:rPr sz="1600" spc="-5" dirty="0">
                <a:solidFill>
                  <a:prstClr val="black"/>
                </a:solidFill>
                <a:latin typeface="宋体" pitchFamily="2" charset="-122"/>
                <a:cs typeface="宋体" pitchFamily="2" charset="-122"/>
              </a:rPr>
              <a:t>时 </a:t>
            </a:r>
            <a:r>
              <a:rPr sz="1600" dirty="0">
                <a:solidFill>
                  <a:prstClr val="black"/>
                </a:solidFill>
                <a:latin typeface="宋体" pitchFamily="2" charset="-122"/>
                <a:cs typeface="宋体" pitchFamily="2" charset="-122"/>
              </a:rPr>
              <a:t>长</a:t>
            </a:r>
            <a:r>
              <a:rPr sz="1600" spc="-5" dirty="0">
                <a:solidFill>
                  <a:prstClr val="black"/>
                </a:solidFill>
                <a:latin typeface="宋体" pitchFamily="2" charset="-122"/>
                <a:cs typeface="宋体" pitchFamily="2" charset="-122"/>
              </a:rPr>
              <a:t>是否</a:t>
            </a:r>
            <a:r>
              <a:rPr sz="1600" dirty="0">
                <a:solidFill>
                  <a:prstClr val="black"/>
                </a:solidFill>
                <a:latin typeface="宋体" pitchFamily="2" charset="-122"/>
                <a:cs typeface="宋体" pitchFamily="2" charset="-122"/>
              </a:rPr>
              <a:t>有</a:t>
            </a:r>
            <a:r>
              <a:rPr sz="1600" spc="-5" dirty="0">
                <a:solidFill>
                  <a:prstClr val="black"/>
                </a:solidFill>
                <a:latin typeface="宋体" pitchFamily="2" charset="-122"/>
                <a:cs typeface="宋体" pitchFamily="2" charset="-122"/>
              </a:rPr>
              <a:t>变化。</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982470" y="1647443"/>
            <a:ext cx="8230234" cy="4142740"/>
          </a:xfrm>
          <a:prstGeom prst="rect">
            <a:avLst/>
          </a:prstGeom>
        </p:spPr>
        <p:txBody>
          <a:bodyPr vert="horz" wrap="square" lIns="0" tIns="0" rIns="0" bIns="0" rtlCol="0">
            <a:spAutoFit/>
          </a:bodyPr>
          <a:lstStyle/>
          <a:p>
            <a:pPr marL="12700" marR="5080" indent="476885" algn="just">
              <a:lnSpc>
                <a:spcPct val="150000"/>
              </a:lnSpc>
              <a:buFontTx/>
              <a:buAutoNum type="arabicPeriod"/>
              <a:tabLst>
                <a:tab pos="796290" algn="l"/>
              </a:tabLst>
            </a:pPr>
            <a:r>
              <a:rPr spc="25" dirty="0">
                <a:solidFill>
                  <a:prstClr val="black"/>
                </a:solidFill>
                <a:latin typeface="微软雅黑" panose="020B0503020204020204" charset="-122"/>
                <a:cs typeface="微软雅黑" panose="020B0503020204020204" charset="-122"/>
              </a:rPr>
              <a:t>请参</a:t>
            </a:r>
            <a:r>
              <a:rPr spc="35" dirty="0">
                <a:solidFill>
                  <a:prstClr val="black"/>
                </a:solidFill>
                <a:latin typeface="微软雅黑" panose="020B0503020204020204" charset="-122"/>
                <a:cs typeface="微软雅黑" panose="020B0503020204020204" charset="-122"/>
              </a:rPr>
              <a:t>考</a:t>
            </a:r>
            <a:r>
              <a:rPr spc="25" dirty="0">
                <a:solidFill>
                  <a:prstClr val="black"/>
                </a:solidFill>
                <a:latin typeface="微软雅黑" panose="020B0503020204020204" charset="-122"/>
                <a:cs typeface="微软雅黑" panose="020B0503020204020204" charset="-122"/>
              </a:rPr>
              <a:t>本任务的实</a:t>
            </a:r>
            <a:r>
              <a:rPr spc="35" dirty="0">
                <a:solidFill>
                  <a:prstClr val="black"/>
                </a:solidFill>
                <a:latin typeface="微软雅黑" panose="020B0503020204020204" charset="-122"/>
                <a:cs typeface="微软雅黑" panose="020B0503020204020204" charset="-122"/>
              </a:rPr>
              <a:t>操</a:t>
            </a:r>
            <a:r>
              <a:rPr spc="25" dirty="0">
                <a:solidFill>
                  <a:prstClr val="black"/>
                </a:solidFill>
                <a:latin typeface="微软雅黑" panose="020B0503020204020204" charset="-122"/>
                <a:cs typeface="微软雅黑" panose="020B0503020204020204" charset="-122"/>
              </a:rPr>
              <a:t>步</a:t>
            </a:r>
            <a:r>
              <a:rPr spc="15" dirty="0">
                <a:solidFill>
                  <a:prstClr val="black"/>
                </a:solidFill>
                <a:latin typeface="微软雅黑" panose="020B0503020204020204" charset="-122"/>
                <a:cs typeface="微软雅黑" panose="020B0503020204020204" charset="-122"/>
              </a:rPr>
              <a:t>骤</a:t>
            </a:r>
            <a:r>
              <a:rPr spc="20" dirty="0">
                <a:solidFill>
                  <a:prstClr val="black"/>
                </a:solidFill>
                <a:latin typeface="微软雅黑" panose="020B0503020204020204" charset="-122"/>
                <a:cs typeface="微软雅黑" panose="020B0503020204020204" charset="-122"/>
              </a:rPr>
              <a:t>，在项</a:t>
            </a:r>
            <a:r>
              <a:rPr spc="30" dirty="0">
                <a:solidFill>
                  <a:prstClr val="black"/>
                </a:solidFill>
                <a:latin typeface="微软雅黑" panose="020B0503020204020204" charset="-122"/>
                <a:cs typeface="微软雅黑" panose="020B0503020204020204" charset="-122"/>
              </a:rPr>
              <a:t>目</a:t>
            </a:r>
            <a:r>
              <a:rPr spc="20" dirty="0">
                <a:solidFill>
                  <a:prstClr val="black"/>
                </a:solidFill>
                <a:latin typeface="微软雅黑" panose="020B0503020204020204" charset="-122"/>
                <a:cs typeface="微软雅黑" panose="020B0503020204020204" charset="-122"/>
              </a:rPr>
              <a:t>三任务一课</a:t>
            </a:r>
            <a:r>
              <a:rPr spc="30" dirty="0">
                <a:solidFill>
                  <a:prstClr val="black"/>
                </a:solidFill>
                <a:latin typeface="微软雅黑" panose="020B0503020204020204" charset="-122"/>
                <a:cs typeface="微软雅黑" panose="020B0503020204020204" charset="-122"/>
              </a:rPr>
              <a:t>后</a:t>
            </a:r>
            <a:r>
              <a:rPr spc="20" dirty="0">
                <a:solidFill>
                  <a:prstClr val="black"/>
                </a:solidFill>
                <a:latin typeface="微软雅黑" panose="020B0503020204020204" charset="-122"/>
                <a:cs typeface="微软雅黑" panose="020B0503020204020204" charset="-122"/>
              </a:rPr>
              <a:t>练习中创建</a:t>
            </a:r>
            <a:r>
              <a:rPr spc="7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“工业机器 </a:t>
            </a:r>
            <a:r>
              <a:rPr spc="10" dirty="0">
                <a:solidFill>
                  <a:prstClr val="black"/>
                </a:solidFill>
                <a:latin typeface="微软雅黑" panose="020B0503020204020204" charset="-122"/>
                <a:cs typeface="微软雅黑" panose="020B0503020204020204" charset="-122"/>
              </a:rPr>
              <a:t>人模型</a:t>
            </a:r>
            <a:r>
              <a:rPr dirty="0">
                <a:solidFill>
                  <a:prstClr val="black"/>
                </a:solidFill>
                <a:latin typeface="微软雅黑" panose="020B0503020204020204" charset="-122"/>
                <a:cs typeface="微软雅黑" panose="020B0503020204020204" charset="-122"/>
              </a:rPr>
              <a:t>02</a:t>
            </a:r>
            <a:r>
              <a:rPr spc="10" dirty="0">
                <a:solidFill>
                  <a:prstClr val="black"/>
                </a:solidFill>
                <a:latin typeface="微软雅黑" panose="020B0503020204020204" charset="-122"/>
                <a:cs typeface="微软雅黑" panose="020B0503020204020204" charset="-122"/>
              </a:rPr>
              <a:t>-姓名”中，补充</a:t>
            </a:r>
            <a:r>
              <a:rPr spc="20" dirty="0">
                <a:solidFill>
                  <a:prstClr val="black"/>
                </a:solidFill>
                <a:latin typeface="微软雅黑" panose="020B0503020204020204" charset="-122"/>
                <a:cs typeface="微软雅黑" panose="020B0503020204020204" charset="-122"/>
              </a:rPr>
              <a:t>派</a:t>
            </a:r>
            <a:r>
              <a:rPr spc="10" dirty="0">
                <a:solidFill>
                  <a:prstClr val="black"/>
                </a:solidFill>
                <a:latin typeface="微软雅黑" panose="020B0503020204020204" charset="-122"/>
                <a:cs typeface="微软雅黑" panose="020B0503020204020204" charset="-122"/>
              </a:rPr>
              <a:t>生属性配</a:t>
            </a:r>
            <a:r>
              <a:rPr spc="20"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更新发布后</a:t>
            </a:r>
            <a:r>
              <a:rPr spc="20" dirty="0">
                <a:solidFill>
                  <a:prstClr val="black"/>
                </a:solidFill>
                <a:latin typeface="微软雅黑" panose="020B0503020204020204" charset="-122"/>
                <a:cs typeface="微软雅黑" panose="020B0503020204020204" charset="-122"/>
              </a:rPr>
              <a:t>在</a:t>
            </a:r>
            <a:r>
              <a:rPr spc="10" dirty="0">
                <a:solidFill>
                  <a:prstClr val="black"/>
                </a:solidFill>
                <a:latin typeface="微软雅黑" panose="020B0503020204020204" charset="-122"/>
                <a:cs typeface="微软雅黑" panose="020B0503020204020204" charset="-122"/>
              </a:rPr>
              <a:t>对应工业机</a:t>
            </a:r>
            <a:r>
              <a:rPr spc="20" dirty="0">
                <a:solidFill>
                  <a:prstClr val="black"/>
                </a:solidFill>
                <a:latin typeface="微软雅黑" panose="020B0503020204020204" charset="-122"/>
                <a:cs typeface="微软雅黑" panose="020B0503020204020204" charset="-122"/>
              </a:rPr>
              <a:t>器</a:t>
            </a:r>
            <a:r>
              <a:rPr spc="10" dirty="0">
                <a:solidFill>
                  <a:prstClr val="black"/>
                </a:solidFill>
                <a:latin typeface="微软雅黑" panose="020B0503020204020204" charset="-122"/>
                <a:cs typeface="微软雅黑" panose="020B0503020204020204" charset="-122"/>
              </a:rPr>
              <a:t>人实例中</a:t>
            </a:r>
            <a:r>
              <a:rPr dirty="0">
                <a:solidFill>
                  <a:prstClr val="black"/>
                </a:solidFill>
                <a:latin typeface="微软雅黑" panose="020B0503020204020204" charset="-122"/>
                <a:cs typeface="微软雅黑" panose="020B0503020204020204" charset="-122"/>
              </a:rPr>
              <a:t>验 </a:t>
            </a:r>
            <a:r>
              <a:rPr spc="-5" dirty="0">
                <a:solidFill>
                  <a:prstClr val="black"/>
                </a:solidFill>
                <a:latin typeface="微软雅黑" panose="020B0503020204020204" charset="-122"/>
                <a:cs typeface="微软雅黑" panose="020B0503020204020204" charset="-122"/>
              </a:rPr>
              <a:t>证</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10160" indent="476885" algn="just">
              <a:lnSpc>
                <a:spcPct val="150000"/>
              </a:lnSpc>
              <a:buFontTx/>
              <a:buAutoNum type="arabicPeriod"/>
              <a:tabLst>
                <a:tab pos="796290" algn="l"/>
              </a:tabLst>
            </a:pPr>
            <a:r>
              <a:rPr spc="25" dirty="0">
                <a:solidFill>
                  <a:prstClr val="black"/>
                </a:solidFill>
                <a:latin typeface="微软雅黑" panose="020B0503020204020204" charset="-122"/>
                <a:cs typeface="微软雅黑" panose="020B0503020204020204" charset="-122"/>
              </a:rPr>
              <a:t>派生</a:t>
            </a:r>
            <a:r>
              <a:rPr spc="35" dirty="0">
                <a:solidFill>
                  <a:prstClr val="black"/>
                </a:solidFill>
                <a:latin typeface="微软雅黑" panose="020B0503020204020204" charset="-122"/>
                <a:cs typeface="微软雅黑" panose="020B0503020204020204" charset="-122"/>
              </a:rPr>
              <a:t>属</a:t>
            </a:r>
            <a:r>
              <a:rPr spc="25" dirty="0">
                <a:solidFill>
                  <a:prstClr val="black"/>
                </a:solidFill>
                <a:latin typeface="微软雅黑" panose="020B0503020204020204" charset="-122"/>
                <a:cs typeface="微软雅黑" panose="020B0503020204020204" charset="-122"/>
              </a:rPr>
              <a:t>性可以更好</a:t>
            </a:r>
            <a:r>
              <a:rPr spc="35" dirty="0">
                <a:solidFill>
                  <a:prstClr val="black"/>
                </a:solidFill>
                <a:latin typeface="微软雅黑" panose="020B0503020204020204" charset="-122"/>
                <a:cs typeface="微软雅黑" panose="020B0503020204020204" charset="-122"/>
              </a:rPr>
              <a:t>的</a:t>
            </a:r>
            <a:r>
              <a:rPr spc="25" dirty="0">
                <a:solidFill>
                  <a:prstClr val="black"/>
                </a:solidFill>
                <a:latin typeface="微软雅黑" panose="020B0503020204020204" charset="-122"/>
                <a:cs typeface="微软雅黑" panose="020B0503020204020204" charset="-122"/>
              </a:rPr>
              <a:t>挖掘设备实</a:t>
            </a:r>
            <a:r>
              <a:rPr spc="35" dirty="0">
                <a:solidFill>
                  <a:prstClr val="black"/>
                </a:solidFill>
                <a:latin typeface="微软雅黑" panose="020B0503020204020204" charset="-122"/>
                <a:cs typeface="微软雅黑" panose="020B0503020204020204" charset="-122"/>
              </a:rPr>
              <a:t>时</a:t>
            </a:r>
            <a:r>
              <a:rPr spc="25" dirty="0">
                <a:solidFill>
                  <a:prstClr val="black"/>
                </a:solidFill>
                <a:latin typeface="微软雅黑" panose="020B0503020204020204" charset="-122"/>
                <a:cs typeface="微软雅黑" panose="020B0503020204020204" charset="-122"/>
              </a:rPr>
              <a:t>工况数据的</a:t>
            </a:r>
            <a:r>
              <a:rPr spc="35" dirty="0">
                <a:solidFill>
                  <a:prstClr val="black"/>
                </a:solidFill>
                <a:latin typeface="微软雅黑" panose="020B0503020204020204" charset="-122"/>
                <a:cs typeface="微软雅黑" panose="020B0503020204020204" charset="-122"/>
              </a:rPr>
              <a:t>价</a:t>
            </a:r>
            <a:r>
              <a:rPr spc="10" dirty="0">
                <a:solidFill>
                  <a:prstClr val="black"/>
                </a:solidFill>
                <a:latin typeface="微软雅黑" panose="020B0503020204020204" charset="-122"/>
                <a:cs typeface="微软雅黑" panose="020B0503020204020204" charset="-122"/>
              </a:rPr>
              <a:t>值</a:t>
            </a:r>
            <a:r>
              <a:rPr spc="20" dirty="0">
                <a:solidFill>
                  <a:prstClr val="black"/>
                </a:solidFill>
                <a:latin typeface="微软雅黑" panose="020B0503020204020204" charset="-122"/>
                <a:cs typeface="微软雅黑" panose="020B0503020204020204" charset="-122"/>
              </a:rPr>
              <a:t>，在实现</a:t>
            </a:r>
            <a:r>
              <a:rPr spc="3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备实时监</a:t>
            </a:r>
            <a:r>
              <a:rPr dirty="0">
                <a:solidFill>
                  <a:prstClr val="black"/>
                </a:solidFill>
                <a:latin typeface="微软雅黑" panose="020B0503020204020204" charset="-122"/>
                <a:cs typeface="微软雅黑" panose="020B0503020204020204" charset="-122"/>
              </a:rPr>
              <a:t>控 </a:t>
            </a:r>
            <a:r>
              <a:rPr spc="45" dirty="0">
                <a:solidFill>
                  <a:prstClr val="black"/>
                </a:solidFill>
                <a:latin typeface="微软雅黑" panose="020B0503020204020204" charset="-122"/>
                <a:cs typeface="微软雅黑" panose="020B0503020204020204" charset="-122"/>
              </a:rPr>
              <a:t>的基础</a:t>
            </a:r>
            <a:r>
              <a:rPr spc="50" dirty="0">
                <a:solidFill>
                  <a:prstClr val="black"/>
                </a:solidFill>
                <a:latin typeface="微软雅黑" panose="020B0503020204020204" charset="-122"/>
                <a:cs typeface="微软雅黑" panose="020B0503020204020204" charset="-122"/>
              </a:rPr>
              <a:t>上</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甚</a:t>
            </a:r>
            <a:r>
              <a:rPr spc="45" dirty="0">
                <a:solidFill>
                  <a:prstClr val="black"/>
                </a:solidFill>
                <a:latin typeface="微软雅黑" panose="020B0503020204020204" charset="-122"/>
                <a:cs typeface="微软雅黑" panose="020B0503020204020204" charset="-122"/>
              </a:rPr>
              <a:t>至可以支撑</a:t>
            </a:r>
            <a:r>
              <a:rPr spc="30" dirty="0">
                <a:solidFill>
                  <a:prstClr val="black"/>
                </a:solidFill>
                <a:latin typeface="微软雅黑" panose="020B0503020204020204" charset="-122"/>
                <a:cs typeface="微软雅黑" panose="020B0503020204020204" charset="-122"/>
              </a:rPr>
              <a:t>业</a:t>
            </a:r>
            <a:r>
              <a:rPr spc="45" dirty="0">
                <a:solidFill>
                  <a:prstClr val="black"/>
                </a:solidFill>
                <a:latin typeface="微软雅黑" panose="020B0503020204020204" charset="-122"/>
                <a:cs typeface="微软雅黑" panose="020B0503020204020204" charset="-122"/>
              </a:rPr>
              <a:t>务决</a:t>
            </a:r>
            <a:r>
              <a:rPr spc="60" dirty="0">
                <a:solidFill>
                  <a:prstClr val="black"/>
                </a:solidFill>
                <a:latin typeface="微软雅黑" panose="020B0503020204020204" charset="-122"/>
                <a:cs typeface="微软雅黑" panose="020B0503020204020204" charset="-122"/>
              </a:rPr>
              <a:t>策</a:t>
            </a:r>
            <a:r>
              <a:rPr spc="45" dirty="0">
                <a:solidFill>
                  <a:prstClr val="black"/>
                </a:solidFill>
                <a:latin typeface="微软雅黑" panose="020B0503020204020204" charset="-122"/>
                <a:cs typeface="微软雅黑" panose="020B0503020204020204" charset="-122"/>
              </a:rPr>
              <a:t>，体</a:t>
            </a:r>
            <a:r>
              <a:rPr spc="30" dirty="0">
                <a:solidFill>
                  <a:prstClr val="black"/>
                </a:solidFill>
                <a:latin typeface="微软雅黑" panose="020B0503020204020204" charset="-122"/>
                <a:cs typeface="微软雅黑" panose="020B0503020204020204" charset="-122"/>
              </a:rPr>
              <a:t>现</a:t>
            </a:r>
            <a:r>
              <a:rPr spc="45" dirty="0">
                <a:solidFill>
                  <a:prstClr val="black"/>
                </a:solidFill>
                <a:latin typeface="微软雅黑" panose="020B0503020204020204" charset="-122"/>
                <a:cs typeface="微软雅黑" panose="020B0503020204020204" charset="-122"/>
              </a:rPr>
              <a:t>出数字孪生</a:t>
            </a:r>
            <a:r>
              <a:rPr spc="30" dirty="0">
                <a:solidFill>
                  <a:prstClr val="black"/>
                </a:solidFill>
                <a:latin typeface="微软雅黑" panose="020B0503020204020204" charset="-122"/>
                <a:cs typeface="微软雅黑" panose="020B0503020204020204" charset="-122"/>
              </a:rPr>
              <a:t>技</a:t>
            </a:r>
            <a:r>
              <a:rPr spc="45" dirty="0">
                <a:solidFill>
                  <a:prstClr val="black"/>
                </a:solidFill>
                <a:latin typeface="微软雅黑" panose="020B0503020204020204" charset="-122"/>
                <a:cs typeface="微软雅黑" panose="020B0503020204020204" charset="-122"/>
              </a:rPr>
              <a:t>术贴合业务</a:t>
            </a:r>
            <a:r>
              <a:rPr spc="30" dirty="0">
                <a:solidFill>
                  <a:prstClr val="black"/>
                </a:solidFill>
                <a:latin typeface="微软雅黑" panose="020B0503020204020204" charset="-122"/>
                <a:cs typeface="微软雅黑" panose="020B0503020204020204" charset="-122"/>
              </a:rPr>
              <a:t>管</a:t>
            </a:r>
            <a:r>
              <a:rPr spc="45" dirty="0">
                <a:solidFill>
                  <a:prstClr val="black"/>
                </a:solidFill>
                <a:latin typeface="微软雅黑" panose="020B0503020204020204" charset="-122"/>
                <a:cs typeface="微软雅黑" panose="020B0503020204020204" charset="-122"/>
              </a:rPr>
              <a:t>理需求的</a:t>
            </a:r>
            <a:r>
              <a:rPr dirty="0">
                <a:solidFill>
                  <a:prstClr val="black"/>
                </a:solidFill>
                <a:latin typeface="微软雅黑" panose="020B0503020204020204" charset="-122"/>
                <a:cs typeface="微软雅黑" panose="020B0503020204020204" charset="-122"/>
              </a:rPr>
              <a:t>价 </a:t>
            </a:r>
            <a:r>
              <a:rPr spc="-5" dirty="0">
                <a:solidFill>
                  <a:prstClr val="black"/>
                </a:solidFill>
                <a:latin typeface="微软雅黑" panose="020B0503020204020204" charset="-122"/>
                <a:cs typeface="微软雅黑" panose="020B0503020204020204" charset="-122"/>
              </a:rPr>
              <a:t>值</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12065" indent="408305">
              <a:lnSpc>
                <a:spcPct val="150000"/>
              </a:lnSpc>
            </a:pPr>
            <a:r>
              <a:rPr spc="10" dirty="0">
                <a:solidFill>
                  <a:prstClr val="black"/>
                </a:solidFill>
                <a:latin typeface="微软雅黑" panose="020B0503020204020204" charset="-122"/>
                <a:cs typeface="微软雅黑" panose="020B0503020204020204" charset="-122"/>
              </a:rPr>
              <a:t>请</a:t>
            </a:r>
            <a:r>
              <a:rPr dirty="0">
                <a:solidFill>
                  <a:prstClr val="black"/>
                </a:solidFill>
                <a:latin typeface="微软雅黑" panose="020B0503020204020204" charset="-122"/>
                <a:cs typeface="微软雅黑" panose="020B0503020204020204" charset="-122"/>
              </a:rPr>
              <a:t>参考</a:t>
            </a:r>
            <a:r>
              <a:rPr spc="15" dirty="0">
                <a:solidFill>
                  <a:prstClr val="black"/>
                </a:solidFill>
                <a:latin typeface="微软雅黑" panose="020B0503020204020204" charset="-122"/>
                <a:cs typeface="微软雅黑" panose="020B0503020204020204" charset="-122"/>
              </a:rPr>
              <a:t>本</a:t>
            </a:r>
            <a:r>
              <a:rPr spc="10" dirty="0">
                <a:solidFill>
                  <a:prstClr val="black"/>
                </a:solidFill>
                <a:latin typeface="微软雅黑" panose="020B0503020204020204" charset="-122"/>
                <a:cs typeface="微软雅黑" panose="020B0503020204020204" charset="-122"/>
              </a:rPr>
              <a:t>任</a:t>
            </a:r>
            <a:r>
              <a:rPr dirty="0">
                <a:solidFill>
                  <a:prstClr val="black"/>
                </a:solidFill>
                <a:latin typeface="微软雅黑" panose="020B0503020204020204" charset="-122"/>
                <a:cs typeface="微软雅黑" panose="020B0503020204020204" charset="-122"/>
              </a:rPr>
              <a:t>务的</a:t>
            </a:r>
            <a:r>
              <a:rPr spc="5" dirty="0">
                <a:solidFill>
                  <a:prstClr val="black"/>
                </a:solidFill>
                <a:latin typeface="微软雅黑" panose="020B0503020204020204" charset="-122"/>
                <a:cs typeface="微软雅黑" panose="020B0503020204020204" charset="-122"/>
              </a:rPr>
              <a:t>实</a:t>
            </a:r>
            <a:r>
              <a:rPr spc="10" dirty="0">
                <a:solidFill>
                  <a:prstClr val="black"/>
                </a:solidFill>
                <a:latin typeface="微软雅黑" panose="020B0503020204020204" charset="-122"/>
                <a:cs typeface="微软雅黑" panose="020B0503020204020204" charset="-122"/>
              </a:rPr>
              <a:t>操</a:t>
            </a:r>
            <a:r>
              <a:rPr dirty="0">
                <a:solidFill>
                  <a:prstClr val="black"/>
                </a:solidFill>
                <a:latin typeface="微软雅黑" panose="020B0503020204020204" charset="-122"/>
                <a:cs typeface="微软雅黑" panose="020B0503020204020204" charset="-122"/>
              </a:rPr>
              <a:t>步骤，按以</a:t>
            </a:r>
            <a:r>
              <a:rPr spc="10" dirty="0">
                <a:solidFill>
                  <a:prstClr val="black"/>
                </a:solidFill>
                <a:latin typeface="微软雅黑" panose="020B0503020204020204" charset="-122"/>
                <a:cs typeface="微软雅黑" panose="020B0503020204020204" charset="-122"/>
              </a:rPr>
              <a:t>下</a:t>
            </a:r>
            <a:r>
              <a:rPr dirty="0">
                <a:solidFill>
                  <a:prstClr val="black"/>
                </a:solidFill>
                <a:latin typeface="微软雅黑" panose="020B0503020204020204" charset="-122"/>
                <a:cs typeface="微软雅黑" panose="020B0503020204020204" charset="-122"/>
              </a:rPr>
              <a:t>要</a:t>
            </a:r>
            <a:r>
              <a:rPr spc="10" dirty="0">
                <a:solidFill>
                  <a:prstClr val="black"/>
                </a:solidFill>
                <a:latin typeface="微软雅黑" panose="020B0503020204020204" charset="-122"/>
                <a:cs typeface="微软雅黑" panose="020B0503020204020204" charset="-122"/>
              </a:rPr>
              <a:t>求</a:t>
            </a:r>
            <a:r>
              <a:rPr dirty="0">
                <a:solidFill>
                  <a:prstClr val="black"/>
                </a:solidFill>
                <a:latin typeface="微软雅黑" panose="020B0503020204020204" charset="-122"/>
                <a:cs typeface="微软雅黑" panose="020B0503020204020204" charset="-122"/>
              </a:rPr>
              <a:t>在项目</a:t>
            </a:r>
            <a:r>
              <a:rPr spc="10" dirty="0">
                <a:solidFill>
                  <a:prstClr val="black"/>
                </a:solidFill>
                <a:latin typeface="微软雅黑" panose="020B0503020204020204" charset="-122"/>
                <a:cs typeface="微软雅黑" panose="020B0503020204020204" charset="-122"/>
              </a:rPr>
              <a:t>三</a:t>
            </a:r>
            <a:r>
              <a:rPr dirty="0">
                <a:solidFill>
                  <a:prstClr val="black"/>
                </a:solidFill>
                <a:latin typeface="微软雅黑" panose="020B0503020204020204" charset="-122"/>
                <a:cs typeface="微软雅黑" panose="020B0503020204020204" charset="-122"/>
              </a:rPr>
              <a:t>拓</a:t>
            </a:r>
            <a:r>
              <a:rPr spc="10" dirty="0">
                <a:solidFill>
                  <a:prstClr val="black"/>
                </a:solidFill>
                <a:latin typeface="微软雅黑" panose="020B0503020204020204" charset="-122"/>
                <a:cs typeface="微软雅黑" panose="020B0503020204020204" charset="-122"/>
              </a:rPr>
              <a:t>展</a:t>
            </a:r>
            <a:r>
              <a:rPr dirty="0">
                <a:solidFill>
                  <a:prstClr val="black"/>
                </a:solidFill>
                <a:latin typeface="微软雅黑" panose="020B0503020204020204" charset="-122"/>
                <a:cs typeface="微软雅黑" panose="020B0503020204020204" charset="-122"/>
              </a:rPr>
              <a:t>任务中</a:t>
            </a:r>
            <a:r>
              <a:rPr spc="10" dirty="0">
                <a:solidFill>
                  <a:prstClr val="black"/>
                </a:solidFill>
                <a:latin typeface="微软雅黑" panose="020B0503020204020204" charset="-122"/>
                <a:cs typeface="微软雅黑" panose="020B0503020204020204" charset="-122"/>
              </a:rPr>
              <a:t>创</a:t>
            </a:r>
            <a:r>
              <a:rPr dirty="0">
                <a:solidFill>
                  <a:prstClr val="black"/>
                </a:solidFill>
                <a:latin typeface="微软雅黑" panose="020B0503020204020204" charset="-122"/>
                <a:cs typeface="微软雅黑" panose="020B0503020204020204" charset="-122"/>
              </a:rPr>
              <a:t>建</a:t>
            </a:r>
            <a:r>
              <a:rPr spc="10"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机床物模型 中，补充派生属性并更新发布。</a:t>
            </a:r>
            <a:endParaRPr>
              <a:solidFill>
                <a:prstClr val="black"/>
              </a:solidFill>
              <a:latin typeface="微软雅黑" panose="020B0503020204020204" charset="-122"/>
              <a:cs typeface="微软雅黑" panose="020B0503020204020204" charset="-122"/>
            </a:endParaRPr>
          </a:p>
          <a:p>
            <a:pPr marL="469900">
              <a:spcBef>
                <a:spcPts val="1075"/>
              </a:spcBef>
            </a:pPr>
            <a:r>
              <a:rPr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参考表4</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2信息，在机床物模型中补充派生属性</a:t>
            </a:r>
            <a:r>
              <a:rPr spc="5" dirty="0">
                <a:solidFill>
                  <a:prstClr val="black"/>
                </a:solidFill>
                <a:latin typeface="微软雅黑" panose="020B0503020204020204" charset="-122"/>
                <a:cs typeface="微软雅黑" panose="020B0503020204020204" charset="-122"/>
              </a:rPr>
              <a:t>并</a:t>
            </a:r>
            <a:r>
              <a:rPr spc="-5" dirty="0">
                <a:solidFill>
                  <a:prstClr val="black"/>
                </a:solidFill>
                <a:latin typeface="微软雅黑" panose="020B0503020204020204" charset="-122"/>
                <a:cs typeface="微软雅黑" panose="020B0503020204020204" charset="-122"/>
              </a:rPr>
              <a:t>“更新发布”</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69900">
              <a:spcBef>
                <a:spcPts val="1075"/>
              </a:spcBef>
            </a:pPr>
            <a:r>
              <a:rPr dirty="0">
                <a:solidFill>
                  <a:prstClr val="black"/>
                </a:solidFill>
                <a:latin typeface="微软雅黑" panose="020B0503020204020204" charset="-122"/>
                <a:cs typeface="微软雅黑" panose="020B0503020204020204" charset="-122"/>
              </a:rPr>
              <a:t>2）验证派生属性配置是否成功。</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8626" y="3585082"/>
            <a:ext cx="3516629" cy="397510"/>
          </a:xfrm>
          <a:prstGeom prst="rect">
            <a:avLst/>
          </a:prstGeom>
        </p:spPr>
        <p:txBody>
          <a:bodyPr vert="horz" wrap="square" lIns="0" tIns="0" rIns="0" bIns="0" rtlCol="0">
            <a:spAutoFit/>
          </a:bodyPr>
          <a:lstStyle/>
          <a:p>
            <a:pPr marL="12700">
              <a:tabLst>
                <a:tab pos="3197860" algn="l"/>
              </a:tabLst>
            </a:pPr>
            <a:r>
              <a:rPr sz="2400" b="1" dirty="0">
                <a:solidFill>
                  <a:srgbClr val="00A755"/>
                </a:solidFill>
                <a:latin typeface="微软雅黑" panose="020B0503020204020204" charset="-122"/>
                <a:cs typeface="微软雅黑" panose="020B0503020204020204" charset="-122"/>
              </a:rPr>
              <a:t>体验工业数字孪生建模	</a:t>
            </a:r>
            <a:r>
              <a:rPr sz="2400" b="1" spc="5"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884" y="2547365"/>
            <a:ext cx="4750435" cy="461645"/>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项目一</a:t>
            </a:r>
            <a:r>
              <a:rPr sz="2800" b="1" spc="-75" dirty="0">
                <a:solidFill>
                  <a:prstClr val="black"/>
                </a:solidFill>
                <a:latin typeface="微软雅黑" panose="020B0503020204020204" charset="-122"/>
                <a:cs typeface="微软雅黑" panose="020B0503020204020204" charset="-122"/>
              </a:rPr>
              <a:t> </a:t>
            </a:r>
            <a:r>
              <a:rPr sz="2800" b="1" spc="-5" dirty="0">
                <a:solidFill>
                  <a:prstClr val="black"/>
                </a:solidFill>
                <a:latin typeface="微软雅黑" panose="020B0503020204020204" charset="-122"/>
                <a:cs typeface="微软雅黑" panose="020B0503020204020204" charset="-122"/>
              </a:rPr>
              <a:t>体验工业数字孪生建模</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graphicFrame>
        <p:nvGraphicFramePr>
          <p:cNvPr id="7" name="object 7"/>
          <p:cNvGraphicFramePr>
            <a:graphicFrameLocks noGrp="1"/>
          </p:cNvGraphicFramePr>
          <p:nvPr/>
        </p:nvGraphicFramePr>
        <p:xfrm>
          <a:off x="654888" y="1784857"/>
          <a:ext cx="10887631" cy="4532983"/>
        </p:xfrm>
        <a:graphic>
          <a:graphicData uri="http://schemas.openxmlformats.org/drawingml/2006/table">
            <a:tbl>
              <a:tblPr firstRow="1" bandRow="1">
                <a:tableStyleId>{2D5ABB26-0587-4C30-8999-92F81FD0307C}</a:tableStyleId>
              </a:tblPr>
              <a:tblGrid>
                <a:gridCol w="611936"/>
                <a:gridCol w="1602486"/>
                <a:gridCol w="938784"/>
                <a:gridCol w="754760"/>
                <a:gridCol w="678434"/>
                <a:gridCol w="4552061"/>
                <a:gridCol w="580517"/>
                <a:gridCol w="616330"/>
                <a:gridCol w="552323"/>
              </a:tblGrid>
              <a:tr h="938783">
                <a:tc>
                  <a:txBody>
                    <a:bodyPr/>
                    <a:lstStyle/>
                    <a:p>
                      <a:pPr>
                        <a:lnSpc>
                          <a:spcPct val="100000"/>
                        </a:lnSpc>
                        <a:spcBef>
                          <a:spcPts val="10"/>
                        </a:spcBef>
                      </a:pPr>
                      <a:endParaRPr sz="1400">
                        <a:latin typeface="Times New Roman" panose="02020603050405020304"/>
                        <a:cs typeface="Times New Roman" panose="02020603050405020304"/>
                      </a:endParaRPr>
                    </a:p>
                    <a:p>
                      <a:pPr marL="120015" marR="114300">
                        <a:lnSpc>
                          <a:spcPct val="110000"/>
                        </a:lnSpc>
                      </a:pPr>
                      <a:r>
                        <a:rPr sz="1400" b="1" dirty="0">
                          <a:solidFill>
                            <a:srgbClr val="FFFFFF"/>
                          </a:solidFill>
                          <a:latin typeface="微软雅黑" panose="020B0503020204020204" charset="-122"/>
                          <a:cs typeface="微软雅黑" panose="020B0503020204020204" charset="-122"/>
                        </a:rPr>
                        <a:t>属性 名称</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2350">
                        <a:latin typeface="Times New Roman" panose="02020603050405020304"/>
                        <a:cs typeface="Times New Roman" panose="02020603050405020304"/>
                      </a:endParaRPr>
                    </a:p>
                    <a:p>
                      <a:pPr marL="514985">
                        <a:lnSpc>
                          <a:spcPct val="100000"/>
                        </a:lnSpc>
                        <a:spcBef>
                          <a:spcPts val="5"/>
                        </a:spcBef>
                      </a:pPr>
                      <a:r>
                        <a:rPr sz="1400" b="1" spc="-5" dirty="0">
                          <a:solidFill>
                            <a:srgbClr val="FFFFFF"/>
                          </a:solidFill>
                          <a:latin typeface="微软雅黑" panose="020B0503020204020204" charset="-122"/>
                          <a:cs typeface="微软雅黑" panose="020B0503020204020204" charset="-122"/>
                        </a:rPr>
                        <a:t>属性ID</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2350">
                        <a:latin typeface="Times New Roman" panose="02020603050405020304"/>
                        <a:cs typeface="Times New Roman" panose="02020603050405020304"/>
                      </a:endParaRPr>
                    </a:p>
                    <a:p>
                      <a:pPr marL="105410">
                        <a:lnSpc>
                          <a:spcPct val="100000"/>
                        </a:lnSpc>
                        <a:spcBef>
                          <a:spcPts val="5"/>
                        </a:spcBef>
                      </a:pPr>
                      <a:r>
                        <a:rPr sz="1400" b="1" dirty="0">
                          <a:solidFill>
                            <a:srgbClr val="FFFFFF"/>
                          </a:solidFill>
                          <a:latin typeface="微软雅黑" panose="020B0503020204020204" charset="-122"/>
                          <a:cs typeface="微软雅黑" panose="020B0503020204020204" charset="-122"/>
                        </a:rPr>
                        <a:t>数据类型</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400">
                        <a:latin typeface="Times New Roman" panose="02020603050405020304"/>
                        <a:cs typeface="Times New Roman" panose="02020603050405020304"/>
                      </a:endParaRPr>
                    </a:p>
                    <a:p>
                      <a:pPr marL="103505" marR="95250">
                        <a:lnSpc>
                          <a:spcPct val="110000"/>
                        </a:lnSpc>
                      </a:pPr>
                      <a:r>
                        <a:rPr sz="1400" b="1" dirty="0">
                          <a:solidFill>
                            <a:srgbClr val="FFFFFF"/>
                          </a:solidFill>
                          <a:latin typeface="微软雅黑" panose="020B0503020204020204" charset="-122"/>
                          <a:cs typeface="微软雅黑" panose="020B0503020204020204" charset="-122"/>
                        </a:rPr>
                        <a:t>读写操 作设置</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400">
                        <a:latin typeface="Times New Roman" panose="02020603050405020304"/>
                        <a:cs typeface="Times New Roman" panose="02020603050405020304"/>
                      </a:endParaRPr>
                    </a:p>
                    <a:p>
                      <a:pPr marL="154305" marR="57785" indent="-90170">
                        <a:lnSpc>
                          <a:spcPct val="110000"/>
                        </a:lnSpc>
                      </a:pPr>
                      <a:r>
                        <a:rPr sz="1400" b="1" dirty="0">
                          <a:solidFill>
                            <a:srgbClr val="FFFFFF"/>
                          </a:solidFill>
                          <a:latin typeface="微软雅黑" panose="020B0503020204020204" charset="-122"/>
                          <a:cs typeface="微软雅黑" panose="020B0503020204020204" charset="-122"/>
                        </a:rPr>
                        <a:t>属性值 来源</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2350">
                        <a:latin typeface="Times New Roman" panose="02020603050405020304"/>
                        <a:cs typeface="Times New Roman" panose="02020603050405020304"/>
                      </a:endParaRPr>
                    </a:p>
                    <a:p>
                      <a:pPr algn="ctr">
                        <a:lnSpc>
                          <a:spcPct val="100000"/>
                        </a:lnSpc>
                        <a:spcBef>
                          <a:spcPts val="5"/>
                        </a:spcBef>
                      </a:pPr>
                      <a:r>
                        <a:rPr sz="1400" b="1" spc="-5" dirty="0">
                          <a:solidFill>
                            <a:srgbClr val="FFFFFF"/>
                          </a:solidFill>
                          <a:latin typeface="微软雅黑" panose="020B0503020204020204" charset="-122"/>
                          <a:cs typeface="微软雅黑" panose="020B0503020204020204" charset="-122"/>
                        </a:rPr>
                        <a:t>使用函数及属性值</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400">
                        <a:latin typeface="Times New Roman" panose="02020603050405020304"/>
                        <a:cs typeface="Times New Roman" panose="02020603050405020304"/>
                      </a:endParaRPr>
                    </a:p>
                    <a:p>
                      <a:pPr marL="106045" marR="97155">
                        <a:lnSpc>
                          <a:spcPct val="110000"/>
                        </a:lnSpc>
                      </a:pPr>
                      <a:r>
                        <a:rPr sz="1400" b="1" dirty="0">
                          <a:solidFill>
                            <a:srgbClr val="FFFFFF"/>
                          </a:solidFill>
                          <a:latin typeface="微软雅黑" panose="020B0503020204020204" charset="-122"/>
                          <a:cs typeface="微软雅黑" panose="020B0503020204020204" charset="-122"/>
                        </a:rPr>
                        <a:t>小数 点位</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5095">
                        <a:lnSpc>
                          <a:spcPts val="1625"/>
                        </a:lnSpc>
                      </a:pPr>
                      <a:r>
                        <a:rPr sz="1400" b="1" dirty="0">
                          <a:solidFill>
                            <a:srgbClr val="FFFFFF"/>
                          </a:solidFill>
                          <a:latin typeface="微软雅黑" panose="020B0503020204020204" charset="-122"/>
                          <a:cs typeface="微软雅黑" panose="020B0503020204020204" charset="-122"/>
                        </a:rPr>
                        <a:t>历史</a:t>
                      </a:r>
                      <a:endParaRPr sz="1400">
                        <a:latin typeface="微软雅黑" panose="020B0503020204020204" charset="-122"/>
                        <a:cs typeface="微软雅黑" panose="020B0503020204020204" charset="-122"/>
                      </a:endParaRPr>
                    </a:p>
                    <a:p>
                      <a:pPr marL="125095">
                        <a:lnSpc>
                          <a:spcPct val="100000"/>
                        </a:lnSpc>
                        <a:spcBef>
                          <a:spcPts val="165"/>
                        </a:spcBef>
                      </a:pPr>
                      <a:r>
                        <a:rPr sz="1400" b="1" dirty="0">
                          <a:solidFill>
                            <a:srgbClr val="FFFFFF"/>
                          </a:solidFill>
                          <a:latin typeface="微软雅黑" panose="020B0503020204020204" charset="-122"/>
                          <a:cs typeface="微软雅黑" panose="020B0503020204020204" charset="-122"/>
                        </a:rPr>
                        <a:t>数据</a:t>
                      </a:r>
                      <a:endParaRPr sz="1400">
                        <a:latin typeface="微软雅黑" panose="020B0503020204020204" charset="-122"/>
                        <a:cs typeface="微软雅黑" panose="020B0503020204020204" charset="-122"/>
                      </a:endParaRPr>
                    </a:p>
                    <a:p>
                      <a:pPr marL="125095" marR="113665">
                        <a:lnSpc>
                          <a:spcPct val="110000"/>
                        </a:lnSpc>
                      </a:pPr>
                      <a:r>
                        <a:rPr sz="1400" b="1" dirty="0">
                          <a:solidFill>
                            <a:srgbClr val="FFFFFF"/>
                          </a:solidFill>
                          <a:latin typeface="微软雅黑" panose="020B0503020204020204" charset="-122"/>
                          <a:cs typeface="微软雅黑" panose="020B0503020204020204" charset="-122"/>
                        </a:rPr>
                        <a:t>保存 方式</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1400">
                        <a:latin typeface="Times New Roman" panose="02020603050405020304"/>
                        <a:cs typeface="Times New Roman" panose="02020603050405020304"/>
                      </a:endParaRPr>
                    </a:p>
                    <a:p>
                      <a:pPr marL="92710" marR="81915">
                        <a:lnSpc>
                          <a:spcPct val="110000"/>
                        </a:lnSpc>
                      </a:pPr>
                      <a:r>
                        <a:rPr sz="1400" b="1" dirty="0">
                          <a:solidFill>
                            <a:srgbClr val="FFFFFF"/>
                          </a:solidFill>
                          <a:latin typeface="微软雅黑" panose="020B0503020204020204" charset="-122"/>
                          <a:cs typeface="微软雅黑" panose="020B0503020204020204" charset="-122"/>
                        </a:rPr>
                        <a:t>工程 单位</a:t>
                      </a:r>
                      <a:endParaRPr sz="14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950214">
                <a:tc>
                  <a:txBody>
                    <a:bodyPr/>
                    <a:lstStyle/>
                    <a:p>
                      <a:pPr marL="62230" marR="172085">
                        <a:lnSpc>
                          <a:spcPct val="110000"/>
                        </a:lnSpc>
                        <a:spcBef>
                          <a:spcPts val="1570"/>
                        </a:spcBef>
                      </a:pPr>
                      <a:r>
                        <a:rPr sz="1400" b="1" dirty="0">
                          <a:solidFill>
                            <a:srgbClr val="FFFFFF"/>
                          </a:solidFill>
                          <a:latin typeface="微软雅黑" panose="020B0503020204020204" charset="-122"/>
                          <a:cs typeface="微软雅黑" panose="020B0503020204020204" charset="-122"/>
                        </a:rPr>
                        <a:t>停机 时长</a:t>
                      </a:r>
                      <a:endParaRPr sz="1400">
                        <a:latin typeface="微软雅黑" panose="020B0503020204020204" charset="-122"/>
                        <a:cs typeface="微软雅黑" panose="020B0503020204020204" charset="-122"/>
                      </a:endParaRPr>
                    </a:p>
                  </a:txBody>
                  <a:tcPr marL="0" marR="0" marT="1993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20"/>
                        </a:spcBef>
                      </a:pPr>
                      <a:endParaRPr sz="2300">
                        <a:latin typeface="Times New Roman" panose="02020603050405020304"/>
                        <a:cs typeface="Times New Roman" panose="02020603050405020304"/>
                      </a:endParaRPr>
                    </a:p>
                    <a:p>
                      <a:pPr marL="62230">
                        <a:lnSpc>
                          <a:spcPct val="100000"/>
                        </a:lnSpc>
                      </a:pPr>
                      <a:r>
                        <a:rPr sz="1400" spc="-5" dirty="0">
                          <a:latin typeface="微软雅黑" panose="020B0503020204020204" charset="-122"/>
                          <a:cs typeface="微软雅黑" panose="020B0503020204020204" charset="-122"/>
                        </a:rPr>
                        <a:t>down_time</a:t>
                      </a:r>
                      <a:endParaRPr sz="14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300">
                        <a:latin typeface="Times New Roman" panose="02020603050405020304"/>
                        <a:cs typeface="Times New Roman" panose="02020603050405020304"/>
                      </a:endParaRPr>
                    </a:p>
                    <a:p>
                      <a:pPr marL="62230">
                        <a:lnSpc>
                          <a:spcPct val="100000"/>
                        </a:lnSpc>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300">
                        <a:latin typeface="Times New Roman" panose="02020603050405020304"/>
                        <a:cs typeface="Times New Roman" panose="02020603050405020304"/>
                      </a:endParaRPr>
                    </a:p>
                    <a:p>
                      <a:pPr marL="62230">
                        <a:lnSpc>
                          <a:spcPct val="100000"/>
                        </a:lnSpc>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marR="60960">
                        <a:lnSpc>
                          <a:spcPct val="110000"/>
                        </a:lnSpc>
                        <a:spcBef>
                          <a:spcPts val="1570"/>
                        </a:spcBef>
                      </a:pPr>
                      <a:r>
                        <a:rPr sz="1400" dirty="0">
                          <a:latin typeface="微软雅黑" panose="020B0503020204020204" charset="-122"/>
                          <a:cs typeface="微软雅黑" panose="020B0503020204020204" charset="-122"/>
                        </a:rPr>
                        <a:t>规则指 定</a:t>
                      </a:r>
                      <a:endParaRPr sz="1400">
                        <a:latin typeface="微软雅黑" panose="020B0503020204020204" charset="-122"/>
                        <a:cs typeface="微软雅黑" panose="020B0503020204020204" charset="-122"/>
                      </a:endParaRPr>
                    </a:p>
                  </a:txBody>
                  <a:tcPr marL="0" marR="0" marT="1993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715"/>
                        </a:spcBef>
                      </a:pPr>
                      <a:r>
                        <a:rPr sz="1400" dirty="0">
                          <a:latin typeface="微软雅黑" panose="020B0503020204020204" charset="-122"/>
                          <a:cs typeface="微软雅黑" panose="020B0503020204020204" charset="-122"/>
                        </a:rPr>
                        <a:t>函数</a:t>
                      </a:r>
                      <a:r>
                        <a:rPr sz="1400" spc="-5" dirty="0">
                          <a:latin typeface="微软雅黑" panose="020B0503020204020204" charset="-122"/>
                          <a:cs typeface="微软雅黑" panose="020B0503020204020204" charset="-122"/>
                        </a:rPr>
                        <a:t>：calElapsedTime(statusSignal,value)</a:t>
                      </a:r>
                      <a:endParaRPr sz="1400">
                        <a:latin typeface="微软雅黑" panose="020B0503020204020204" charset="-122"/>
                        <a:cs typeface="微软雅黑" panose="020B0503020204020204" charset="-122"/>
                      </a:endParaRPr>
                    </a:p>
                    <a:p>
                      <a:pPr marL="62865">
                        <a:lnSpc>
                          <a:spcPct val="100000"/>
                        </a:lnSpc>
                        <a:spcBef>
                          <a:spcPts val="260"/>
                        </a:spcBef>
                      </a:pPr>
                      <a:r>
                        <a:rPr sz="1400" spc="-5" dirty="0">
                          <a:latin typeface="微软雅黑" panose="020B0503020204020204" charset="-122"/>
                          <a:cs typeface="微软雅黑" panose="020B0503020204020204" charset="-122"/>
                        </a:rPr>
                        <a:t>属性：设备工作状态</a:t>
                      </a:r>
                      <a:endParaRPr sz="1400">
                        <a:latin typeface="微软雅黑" panose="020B0503020204020204" charset="-122"/>
                        <a:cs typeface="微软雅黑" panose="020B0503020204020204" charset="-122"/>
                      </a:endParaRPr>
                    </a:p>
                    <a:p>
                      <a:pPr marL="62865">
                        <a:lnSpc>
                          <a:spcPct val="100000"/>
                        </a:lnSpc>
                        <a:spcBef>
                          <a:spcPts val="260"/>
                        </a:spcBef>
                      </a:pPr>
                      <a:r>
                        <a:rPr sz="1400" dirty="0">
                          <a:latin typeface="微软雅黑" panose="020B0503020204020204" charset="-122"/>
                          <a:cs typeface="微软雅黑" panose="020B0503020204020204" charset="-122"/>
                        </a:rPr>
                        <a:t>属性值：0</a:t>
                      </a:r>
                      <a:endParaRPr sz="1400">
                        <a:latin typeface="微软雅黑" panose="020B0503020204020204" charset="-122"/>
                        <a:cs typeface="微软雅黑" panose="020B0503020204020204" charset="-122"/>
                      </a:endParaRPr>
                    </a:p>
                  </a:txBody>
                  <a:tcPr marL="0" marR="0" marT="908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15"/>
                        </a:spcBef>
                      </a:pPr>
                      <a:endParaRPr sz="1500">
                        <a:latin typeface="Times New Roman" panose="02020603050405020304"/>
                        <a:cs typeface="Times New Roman" panose="02020603050405020304"/>
                      </a:endParaRPr>
                    </a:p>
                    <a:p>
                      <a:pPr marL="62865">
                        <a:lnSpc>
                          <a:spcPct val="100000"/>
                        </a:lnSpc>
                      </a:pPr>
                      <a:r>
                        <a:rPr sz="1400" dirty="0">
                          <a:latin typeface="微软雅黑" panose="020B0503020204020204" charset="-122"/>
                          <a:cs typeface="微软雅黑" panose="020B0503020204020204" charset="-122"/>
                        </a:rPr>
                        <a:t>保留</a:t>
                      </a:r>
                      <a:endParaRPr sz="1400">
                        <a:latin typeface="微软雅黑" panose="020B0503020204020204" charset="-122"/>
                        <a:cs typeface="微软雅黑" panose="020B0503020204020204" charset="-122"/>
                      </a:endParaRPr>
                    </a:p>
                    <a:p>
                      <a:pPr marL="62865">
                        <a:lnSpc>
                          <a:spcPct val="100000"/>
                        </a:lnSpc>
                        <a:spcBef>
                          <a:spcPts val="165"/>
                        </a:spcBef>
                      </a:pPr>
                      <a:r>
                        <a:rPr sz="1400" spc="5" dirty="0">
                          <a:latin typeface="微软雅黑" panose="020B0503020204020204" charset="-122"/>
                          <a:cs typeface="微软雅黑" panose="020B0503020204020204" charset="-122"/>
                        </a:rPr>
                        <a:t>2</a:t>
                      </a:r>
                      <a:r>
                        <a:rPr sz="1400" dirty="0">
                          <a:latin typeface="微软雅黑" panose="020B0503020204020204" charset="-122"/>
                          <a:cs typeface="微软雅黑" panose="020B0503020204020204" charset="-122"/>
                        </a:rPr>
                        <a:t>位</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00" marR="175260">
                        <a:lnSpc>
                          <a:spcPct val="110000"/>
                        </a:lnSpc>
                        <a:spcBef>
                          <a:spcPts val="1570"/>
                        </a:spcBef>
                      </a:pPr>
                      <a:r>
                        <a:rPr sz="1400" dirty="0">
                          <a:latin typeface="微软雅黑" panose="020B0503020204020204" charset="-122"/>
                          <a:cs typeface="微软雅黑" panose="020B0503020204020204" charset="-122"/>
                        </a:rPr>
                        <a:t>变化 保存</a:t>
                      </a:r>
                      <a:endParaRPr sz="1400">
                        <a:latin typeface="微软雅黑" panose="020B0503020204020204" charset="-122"/>
                        <a:cs typeface="微软雅黑" panose="020B0503020204020204" charset="-122"/>
                      </a:endParaRPr>
                    </a:p>
                  </a:txBody>
                  <a:tcPr marL="0" marR="0" marT="1993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300">
                        <a:latin typeface="Times New Roman" panose="02020603050405020304"/>
                        <a:cs typeface="Times New Roman" panose="02020603050405020304"/>
                      </a:endParaRPr>
                    </a:p>
                    <a:p>
                      <a:pPr marL="63500">
                        <a:lnSpc>
                          <a:spcPct val="100000"/>
                        </a:lnSpc>
                      </a:pPr>
                      <a:r>
                        <a:rPr sz="1400" dirty="0">
                          <a:latin typeface="微软雅黑" panose="020B0503020204020204" charset="-122"/>
                          <a:cs typeface="微软雅黑" panose="020B0503020204020204" charset="-122"/>
                        </a:rPr>
                        <a:t>h</a:t>
                      </a:r>
                      <a:endParaRPr sz="14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752348">
                <a:tc>
                  <a:txBody>
                    <a:bodyPr/>
                    <a:lstStyle/>
                    <a:p>
                      <a:pPr marL="62230" marR="172085">
                        <a:lnSpc>
                          <a:spcPct val="110000"/>
                        </a:lnSpc>
                        <a:spcBef>
                          <a:spcPts val="895"/>
                        </a:spcBef>
                      </a:pPr>
                      <a:r>
                        <a:rPr sz="1400" b="1" dirty="0">
                          <a:solidFill>
                            <a:srgbClr val="FFFFFF"/>
                          </a:solidFill>
                          <a:latin typeface="微软雅黑" panose="020B0503020204020204" charset="-122"/>
                          <a:cs typeface="微软雅黑" panose="020B0503020204020204" charset="-122"/>
                        </a:rPr>
                        <a:t>利用 率</a:t>
                      </a:r>
                      <a:endParaRPr sz="1400">
                        <a:latin typeface="微软雅黑" panose="020B0503020204020204" charset="-122"/>
                        <a:cs typeface="微软雅黑" panose="020B0503020204020204" charset="-122"/>
                      </a:endParaRPr>
                    </a:p>
                  </a:txBody>
                  <a:tcPr marL="0" marR="0" marT="11366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0"/>
                        </a:spcBef>
                      </a:pPr>
                      <a:endParaRPr sz="1700">
                        <a:latin typeface="Times New Roman" panose="02020603050405020304"/>
                        <a:cs typeface="Times New Roman" panose="02020603050405020304"/>
                      </a:endParaRPr>
                    </a:p>
                    <a:p>
                      <a:pPr marL="62230">
                        <a:lnSpc>
                          <a:spcPct val="100000"/>
                        </a:lnSpc>
                        <a:spcBef>
                          <a:spcPts val="5"/>
                        </a:spcBef>
                      </a:pPr>
                      <a:r>
                        <a:rPr sz="1400" spc="-5" dirty="0">
                          <a:latin typeface="微软雅黑" panose="020B0503020204020204" charset="-122"/>
                          <a:cs typeface="微软雅黑" panose="020B0503020204020204" charset="-122"/>
                        </a:rPr>
                        <a:t>utilization_ratio</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700">
                        <a:latin typeface="Times New Roman" panose="02020603050405020304"/>
                        <a:cs typeface="Times New Roman" panose="02020603050405020304"/>
                      </a:endParaRPr>
                    </a:p>
                    <a:p>
                      <a:pPr marL="62230">
                        <a:lnSpc>
                          <a:spcPct val="100000"/>
                        </a:lnSpc>
                        <a:spcBef>
                          <a:spcPts val="5"/>
                        </a:spcBef>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700">
                        <a:latin typeface="Times New Roman" panose="02020603050405020304"/>
                        <a:cs typeface="Times New Roman" panose="02020603050405020304"/>
                      </a:endParaRPr>
                    </a:p>
                    <a:p>
                      <a:pPr marL="62230">
                        <a:lnSpc>
                          <a:spcPct val="100000"/>
                        </a:lnSpc>
                        <a:spcBef>
                          <a:spcPts val="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230" marR="60960">
                        <a:lnSpc>
                          <a:spcPct val="110000"/>
                        </a:lnSpc>
                        <a:spcBef>
                          <a:spcPts val="895"/>
                        </a:spcBef>
                      </a:pPr>
                      <a:r>
                        <a:rPr sz="1400" dirty="0">
                          <a:latin typeface="微软雅黑" panose="020B0503020204020204" charset="-122"/>
                          <a:cs typeface="微软雅黑" panose="020B0503020204020204" charset="-122"/>
                        </a:rPr>
                        <a:t>规则指 定</a:t>
                      </a:r>
                      <a:endParaRPr sz="1400">
                        <a:latin typeface="微软雅黑" panose="020B0503020204020204" charset="-122"/>
                        <a:cs typeface="微软雅黑" panose="020B0503020204020204" charset="-122"/>
                      </a:endParaRPr>
                    </a:p>
                  </a:txBody>
                  <a:tcPr marL="0" marR="0" marT="11366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marR="1334770">
                        <a:lnSpc>
                          <a:spcPct val="116000"/>
                        </a:lnSpc>
                        <a:spcBef>
                          <a:spcPts val="750"/>
                        </a:spcBef>
                      </a:pPr>
                      <a:r>
                        <a:rPr sz="1400" dirty="0">
                          <a:latin typeface="微软雅黑" panose="020B0503020204020204" charset="-122"/>
                          <a:cs typeface="微软雅黑" panose="020B0503020204020204" charset="-122"/>
                        </a:rPr>
                        <a:t>函数</a:t>
                      </a:r>
                      <a:r>
                        <a:rPr sz="1400" spc="-5" dirty="0">
                          <a:latin typeface="微软雅黑" panose="020B0503020204020204" charset="-122"/>
                          <a:cs typeface="微软雅黑" panose="020B0503020204020204" charset="-122"/>
                        </a:rPr>
                        <a:t>：calRunningRatio(runningTime)  </a:t>
                      </a:r>
                      <a:r>
                        <a:rPr sz="1400" dirty="0">
                          <a:latin typeface="微软雅黑" panose="020B0503020204020204" charset="-122"/>
                          <a:cs typeface="微软雅黑" panose="020B0503020204020204" charset="-122"/>
                        </a:rPr>
                        <a:t>属性：作业时长</a:t>
                      </a:r>
                      <a:endParaRPr sz="1400">
                        <a:latin typeface="微软雅黑" panose="020B0503020204020204" charset="-122"/>
                        <a:cs typeface="微软雅黑" panose="020B0503020204020204" charset="-122"/>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065"/>
                        </a:spcBef>
                      </a:pPr>
                      <a:r>
                        <a:rPr sz="1400" dirty="0">
                          <a:latin typeface="微软雅黑" panose="020B0503020204020204" charset="-122"/>
                          <a:cs typeface="微软雅黑" panose="020B0503020204020204" charset="-122"/>
                        </a:rPr>
                        <a:t>保留</a:t>
                      </a:r>
                      <a:endParaRPr sz="1400">
                        <a:latin typeface="微软雅黑" panose="020B0503020204020204" charset="-122"/>
                        <a:cs typeface="微软雅黑" panose="020B0503020204020204" charset="-122"/>
                      </a:endParaRPr>
                    </a:p>
                    <a:p>
                      <a:pPr marL="62865">
                        <a:lnSpc>
                          <a:spcPct val="100000"/>
                        </a:lnSpc>
                        <a:spcBef>
                          <a:spcPts val="165"/>
                        </a:spcBef>
                      </a:pPr>
                      <a:r>
                        <a:rPr sz="1400" spc="5" dirty="0">
                          <a:latin typeface="微软雅黑" panose="020B0503020204020204" charset="-122"/>
                          <a:cs typeface="微软雅黑" panose="020B0503020204020204" charset="-122"/>
                        </a:rPr>
                        <a:t>2</a:t>
                      </a:r>
                      <a:r>
                        <a:rPr sz="1400" dirty="0">
                          <a:latin typeface="微软雅黑" panose="020B0503020204020204" charset="-122"/>
                          <a:cs typeface="微软雅黑" panose="020B0503020204020204" charset="-122"/>
                        </a:rPr>
                        <a:t>位</a:t>
                      </a:r>
                      <a:endParaRPr sz="1400">
                        <a:latin typeface="微软雅黑" panose="020B0503020204020204" charset="-122"/>
                        <a:cs typeface="微软雅黑" panose="020B0503020204020204" charset="-122"/>
                      </a:endParaRPr>
                    </a:p>
                  </a:txBody>
                  <a:tcPr marL="0" marR="0" marT="135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00" marR="175260">
                        <a:lnSpc>
                          <a:spcPct val="110000"/>
                        </a:lnSpc>
                        <a:spcBef>
                          <a:spcPts val="895"/>
                        </a:spcBef>
                      </a:pPr>
                      <a:r>
                        <a:rPr sz="1400" dirty="0">
                          <a:latin typeface="微软雅黑" panose="020B0503020204020204" charset="-122"/>
                          <a:cs typeface="微软雅黑" panose="020B0503020204020204" charset="-122"/>
                        </a:rPr>
                        <a:t>变化 保存</a:t>
                      </a:r>
                      <a:endParaRPr sz="1400">
                        <a:latin typeface="微软雅黑" panose="020B0503020204020204" charset="-122"/>
                        <a:cs typeface="微软雅黑" panose="020B0503020204020204" charset="-122"/>
                      </a:endParaRPr>
                    </a:p>
                  </a:txBody>
                  <a:tcPr marL="0" marR="0" marT="11366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700">
                        <a:latin typeface="Times New Roman" panose="02020603050405020304"/>
                        <a:cs typeface="Times New Roman" panose="02020603050405020304"/>
                      </a:endParaRPr>
                    </a:p>
                    <a:p>
                      <a:pPr marL="63500">
                        <a:lnSpc>
                          <a:spcPct val="100000"/>
                        </a:lnSpc>
                        <a:spcBef>
                          <a:spcPts val="5"/>
                        </a:spcBef>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950213">
                <a:tc>
                  <a:txBody>
                    <a:bodyPr/>
                    <a:lstStyle/>
                    <a:p>
                      <a:pPr>
                        <a:lnSpc>
                          <a:spcPct val="100000"/>
                        </a:lnSpc>
                      </a:pPr>
                      <a:endParaRPr sz="1600">
                        <a:latin typeface="Times New Roman" panose="02020603050405020304"/>
                        <a:cs typeface="Times New Roman" panose="02020603050405020304"/>
                      </a:endParaRPr>
                    </a:p>
                    <a:p>
                      <a:pPr marL="62230">
                        <a:lnSpc>
                          <a:spcPct val="100000"/>
                        </a:lnSpc>
                        <a:spcBef>
                          <a:spcPts val="5"/>
                        </a:spcBef>
                      </a:pPr>
                      <a:r>
                        <a:rPr sz="1400" b="1" dirty="0">
                          <a:solidFill>
                            <a:srgbClr val="FFFFFF"/>
                          </a:solidFill>
                          <a:latin typeface="微软雅黑" panose="020B0503020204020204" charset="-122"/>
                          <a:cs typeface="微软雅黑" panose="020B0503020204020204" charset="-122"/>
                        </a:rPr>
                        <a:t>生产</a:t>
                      </a:r>
                      <a:endParaRPr sz="1400">
                        <a:latin typeface="微软雅黑" panose="020B0503020204020204" charset="-122"/>
                        <a:cs typeface="微软雅黑" panose="020B0503020204020204" charset="-122"/>
                      </a:endParaRPr>
                    </a:p>
                    <a:p>
                      <a:pPr marL="62230">
                        <a:lnSpc>
                          <a:spcPct val="100000"/>
                        </a:lnSpc>
                        <a:spcBef>
                          <a:spcPts val="165"/>
                        </a:spcBef>
                      </a:pPr>
                      <a:r>
                        <a:rPr sz="1400" b="1" spc="-5" dirty="0">
                          <a:solidFill>
                            <a:srgbClr val="FFFFFF"/>
                          </a:solidFill>
                          <a:latin typeface="微软雅黑" panose="020B0503020204020204" charset="-122"/>
                          <a:cs typeface="微软雅黑" panose="020B0503020204020204" charset="-122"/>
                        </a:rPr>
                        <a:t>节拍</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5"/>
                        </a:spcBef>
                      </a:pPr>
                      <a:endParaRPr sz="2400">
                        <a:latin typeface="Times New Roman" panose="02020603050405020304"/>
                        <a:cs typeface="Times New Roman" panose="02020603050405020304"/>
                      </a:endParaRPr>
                    </a:p>
                    <a:p>
                      <a:pPr marL="62230">
                        <a:lnSpc>
                          <a:spcPct val="100000"/>
                        </a:lnSpc>
                      </a:pPr>
                      <a:r>
                        <a:rPr sz="1400" spc="-5" dirty="0">
                          <a:latin typeface="微软雅黑" panose="020B0503020204020204" charset="-122"/>
                          <a:cs typeface="微软雅黑" panose="020B0503020204020204" charset="-122"/>
                        </a:rPr>
                        <a:t>production_cycle</a:t>
                      </a:r>
                      <a:endParaRPr sz="14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
                        </a:spcBef>
                      </a:pPr>
                      <a:endParaRPr sz="2400">
                        <a:latin typeface="Times New Roman" panose="02020603050405020304"/>
                        <a:cs typeface="Times New Roman" panose="02020603050405020304"/>
                      </a:endParaRPr>
                    </a:p>
                    <a:p>
                      <a:pPr marL="62230">
                        <a:lnSpc>
                          <a:spcPct val="100000"/>
                        </a:lnSpc>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
                        </a:spcBef>
                      </a:pPr>
                      <a:endParaRPr sz="2400">
                        <a:latin typeface="Times New Roman" panose="02020603050405020304"/>
                        <a:cs typeface="Times New Roman" panose="02020603050405020304"/>
                      </a:endParaRPr>
                    </a:p>
                    <a:p>
                      <a:pPr marL="62230">
                        <a:lnSpc>
                          <a:spcPct val="100000"/>
                        </a:lnSpc>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600">
                        <a:latin typeface="Times New Roman" panose="02020603050405020304"/>
                        <a:cs typeface="Times New Roman" panose="02020603050405020304"/>
                      </a:endParaRPr>
                    </a:p>
                    <a:p>
                      <a:pPr marL="62230">
                        <a:lnSpc>
                          <a:spcPct val="100000"/>
                        </a:lnSpc>
                        <a:spcBef>
                          <a:spcPts val="5"/>
                        </a:spcBef>
                      </a:pPr>
                      <a:r>
                        <a:rPr sz="1400" dirty="0">
                          <a:latin typeface="微软雅黑" panose="020B0503020204020204" charset="-122"/>
                          <a:cs typeface="微软雅黑" panose="020B0503020204020204" charset="-122"/>
                        </a:rPr>
                        <a:t>规则指</a:t>
                      </a:r>
                      <a:endParaRPr sz="1400">
                        <a:latin typeface="微软雅黑" panose="020B0503020204020204" charset="-122"/>
                        <a:cs typeface="微软雅黑" panose="020B0503020204020204" charset="-122"/>
                      </a:endParaRPr>
                    </a:p>
                    <a:p>
                      <a:pPr marL="62230">
                        <a:lnSpc>
                          <a:spcPct val="100000"/>
                        </a:lnSpc>
                        <a:spcBef>
                          <a:spcPts val="165"/>
                        </a:spcBef>
                      </a:pPr>
                      <a:r>
                        <a:rPr sz="1400" dirty="0">
                          <a:latin typeface="微软雅黑" panose="020B0503020204020204" charset="-122"/>
                          <a:cs typeface="微软雅黑" panose="020B0503020204020204" charset="-122"/>
                        </a:rPr>
                        <a:t>定</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2865">
                        <a:lnSpc>
                          <a:spcPct val="100000"/>
                        </a:lnSpc>
                        <a:spcBef>
                          <a:spcPts val="820"/>
                        </a:spcBef>
                      </a:pPr>
                      <a:r>
                        <a:rPr sz="1400" dirty="0">
                          <a:latin typeface="微软雅黑" panose="020B0503020204020204" charset="-122"/>
                          <a:cs typeface="微软雅黑" panose="020B0503020204020204" charset="-122"/>
                        </a:rPr>
                        <a:t>函数</a:t>
                      </a:r>
                      <a:r>
                        <a:rPr sz="1400" spc="-5" dirty="0">
                          <a:latin typeface="微软雅黑" panose="020B0503020204020204" charset="-122"/>
                          <a:cs typeface="微软雅黑" panose="020B0503020204020204" charset="-122"/>
                        </a:rPr>
                        <a:t>：calProductionCycle(operationSignal)</a:t>
                      </a:r>
                      <a:endParaRPr sz="1400">
                        <a:latin typeface="微软雅黑" panose="020B0503020204020204" charset="-122"/>
                        <a:cs typeface="微软雅黑" panose="020B0503020204020204" charset="-122"/>
                      </a:endParaRPr>
                    </a:p>
                    <a:p>
                      <a:pPr marL="62865" marR="3220085">
                        <a:lnSpc>
                          <a:spcPct val="116000"/>
                        </a:lnSpc>
                        <a:spcBef>
                          <a:spcPts val="5"/>
                        </a:spcBef>
                      </a:pPr>
                      <a:r>
                        <a:rPr sz="1400" dirty="0">
                          <a:latin typeface="微软雅黑" panose="020B0503020204020204" charset="-122"/>
                          <a:cs typeface="微软雅黑" panose="020B0503020204020204" charset="-122"/>
                        </a:rPr>
                        <a:t>属性：作业信号 属性值：1</a:t>
                      </a:r>
                      <a:endParaRPr sz="1400">
                        <a:latin typeface="微软雅黑" panose="020B0503020204020204" charset="-122"/>
                        <a:cs typeface="微软雅黑" panose="020B0503020204020204" charset="-122"/>
                      </a:endParaRPr>
                    </a:p>
                  </a:txBody>
                  <a:tcPr marL="0" marR="0" marT="1041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600">
                        <a:latin typeface="Times New Roman" panose="02020603050405020304"/>
                        <a:cs typeface="Times New Roman" panose="02020603050405020304"/>
                      </a:endParaRPr>
                    </a:p>
                    <a:p>
                      <a:pPr marL="62865">
                        <a:lnSpc>
                          <a:spcPct val="100000"/>
                        </a:lnSpc>
                        <a:spcBef>
                          <a:spcPts val="5"/>
                        </a:spcBef>
                      </a:pPr>
                      <a:r>
                        <a:rPr sz="1400" dirty="0">
                          <a:latin typeface="微软雅黑" panose="020B0503020204020204" charset="-122"/>
                          <a:cs typeface="微软雅黑" panose="020B0503020204020204" charset="-122"/>
                        </a:rPr>
                        <a:t>保留</a:t>
                      </a:r>
                      <a:endParaRPr sz="1400">
                        <a:latin typeface="微软雅黑" panose="020B0503020204020204" charset="-122"/>
                        <a:cs typeface="微软雅黑" panose="020B0503020204020204" charset="-122"/>
                      </a:endParaRPr>
                    </a:p>
                    <a:p>
                      <a:pPr marL="62865">
                        <a:lnSpc>
                          <a:spcPct val="100000"/>
                        </a:lnSpc>
                        <a:spcBef>
                          <a:spcPts val="165"/>
                        </a:spcBef>
                      </a:pPr>
                      <a:r>
                        <a:rPr sz="1400" spc="5" dirty="0">
                          <a:latin typeface="微软雅黑" panose="020B0503020204020204" charset="-122"/>
                          <a:cs typeface="微软雅黑" panose="020B0503020204020204" charset="-122"/>
                        </a:rPr>
                        <a:t>2</a:t>
                      </a:r>
                      <a:r>
                        <a:rPr sz="1400" dirty="0">
                          <a:latin typeface="微软雅黑" panose="020B0503020204020204" charset="-122"/>
                          <a:cs typeface="微软雅黑" panose="020B0503020204020204" charset="-122"/>
                        </a:rPr>
                        <a:t>位</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1600">
                        <a:latin typeface="Times New Roman" panose="02020603050405020304"/>
                        <a:cs typeface="Times New Roman" panose="02020603050405020304"/>
                      </a:endParaRPr>
                    </a:p>
                    <a:p>
                      <a:pPr marL="63500">
                        <a:lnSpc>
                          <a:spcPct val="100000"/>
                        </a:lnSpc>
                        <a:spcBef>
                          <a:spcPts val="5"/>
                        </a:spcBef>
                      </a:pPr>
                      <a:r>
                        <a:rPr sz="1400" dirty="0">
                          <a:latin typeface="微软雅黑" panose="020B0503020204020204" charset="-122"/>
                          <a:cs typeface="微软雅黑" panose="020B0503020204020204" charset="-122"/>
                        </a:rPr>
                        <a:t>变化</a:t>
                      </a:r>
                      <a:endParaRPr sz="1400">
                        <a:latin typeface="微软雅黑" panose="020B0503020204020204" charset="-122"/>
                        <a:cs typeface="微软雅黑" panose="020B0503020204020204" charset="-122"/>
                      </a:endParaRPr>
                    </a:p>
                    <a:p>
                      <a:pPr marL="63500">
                        <a:lnSpc>
                          <a:spcPct val="100000"/>
                        </a:lnSpc>
                        <a:spcBef>
                          <a:spcPts val="165"/>
                        </a:spcBef>
                      </a:pPr>
                      <a:r>
                        <a:rPr sz="1400" spc="-5" dirty="0">
                          <a:latin typeface="微软雅黑" panose="020B0503020204020204" charset="-122"/>
                          <a:cs typeface="微软雅黑" panose="020B0503020204020204" charset="-122"/>
                        </a:rPr>
                        <a:t>保存</a:t>
                      </a:r>
                      <a:endParaRPr sz="1400">
                        <a:latin typeface="微软雅黑" panose="020B0503020204020204" charset="-122"/>
                        <a:cs typeface="微软雅黑" panose="020B0503020204020204"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5"/>
                        </a:spcBef>
                      </a:pPr>
                      <a:endParaRPr sz="2400">
                        <a:latin typeface="Times New Roman" panose="02020603050405020304"/>
                        <a:cs typeface="Times New Roman" panose="02020603050405020304"/>
                      </a:endParaRPr>
                    </a:p>
                    <a:p>
                      <a:pPr marL="63500">
                        <a:lnSpc>
                          <a:spcPct val="100000"/>
                        </a:lnSpc>
                      </a:pPr>
                      <a:r>
                        <a:rPr sz="1400" spc="-5" dirty="0">
                          <a:latin typeface="微软雅黑" panose="020B0503020204020204" charset="-122"/>
                          <a:cs typeface="微软雅黑" panose="020B0503020204020204" charset="-122"/>
                        </a:rPr>
                        <a:t>min</a:t>
                      </a:r>
                      <a:endParaRPr sz="1400">
                        <a:latin typeface="微软雅黑" panose="020B0503020204020204" charset="-122"/>
                        <a:cs typeface="微软雅黑" panose="020B0503020204020204" charset="-122"/>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941425">
                <a:tc>
                  <a:txBody>
                    <a:bodyPr/>
                    <a:lstStyle/>
                    <a:p>
                      <a:pPr>
                        <a:lnSpc>
                          <a:spcPct val="100000"/>
                        </a:lnSpc>
                        <a:spcBef>
                          <a:spcPts val="30"/>
                        </a:spcBef>
                      </a:pPr>
                      <a:endParaRPr sz="1400">
                        <a:latin typeface="Times New Roman" panose="02020603050405020304"/>
                        <a:cs typeface="Times New Roman" panose="02020603050405020304"/>
                      </a:endParaRPr>
                    </a:p>
                    <a:p>
                      <a:pPr marL="62230" marR="172085">
                        <a:lnSpc>
                          <a:spcPct val="110000"/>
                        </a:lnSpc>
                      </a:pPr>
                      <a:r>
                        <a:rPr sz="1400" b="1" dirty="0">
                          <a:solidFill>
                            <a:srgbClr val="FFFFFF"/>
                          </a:solidFill>
                          <a:latin typeface="微软雅黑" panose="020B0503020204020204" charset="-122"/>
                          <a:cs typeface="微软雅黑" panose="020B0503020204020204" charset="-122"/>
                        </a:rPr>
                        <a:t>作业 率</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0"/>
                        </a:spcBef>
                      </a:pPr>
                      <a:endParaRPr sz="2350">
                        <a:latin typeface="Times New Roman" panose="02020603050405020304"/>
                        <a:cs typeface="Times New Roman" panose="02020603050405020304"/>
                      </a:endParaRPr>
                    </a:p>
                    <a:p>
                      <a:pPr marL="62230">
                        <a:lnSpc>
                          <a:spcPct val="100000"/>
                        </a:lnSpc>
                      </a:pPr>
                      <a:r>
                        <a:rPr sz="1400" spc="-5" dirty="0">
                          <a:latin typeface="微软雅黑" panose="020B0503020204020204" charset="-122"/>
                          <a:cs typeface="微软雅黑" panose="020B0503020204020204" charset="-122"/>
                        </a:rPr>
                        <a:t>working_ratio</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2350">
                        <a:latin typeface="Times New Roman" panose="02020603050405020304"/>
                        <a:cs typeface="Times New Roman" panose="02020603050405020304"/>
                      </a:endParaRPr>
                    </a:p>
                    <a:p>
                      <a:pPr marL="62230">
                        <a:lnSpc>
                          <a:spcPct val="100000"/>
                        </a:lnSpc>
                      </a:pPr>
                      <a:r>
                        <a:rPr sz="1400" dirty="0">
                          <a:latin typeface="微软雅黑" panose="020B0503020204020204" charset="-122"/>
                          <a:cs typeface="微软雅黑" panose="020B0503020204020204" charset="-122"/>
                        </a:rPr>
                        <a:t>Number</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2350">
                        <a:latin typeface="Times New Roman" panose="02020603050405020304"/>
                        <a:cs typeface="Times New Roman" panose="02020603050405020304"/>
                      </a:endParaRPr>
                    </a:p>
                    <a:p>
                      <a:pPr marL="62230">
                        <a:lnSpc>
                          <a:spcPct val="100000"/>
                        </a:lnSpc>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400">
                        <a:latin typeface="Times New Roman" panose="02020603050405020304"/>
                        <a:cs typeface="Times New Roman" panose="02020603050405020304"/>
                      </a:endParaRPr>
                    </a:p>
                    <a:p>
                      <a:pPr marL="62230" marR="60960">
                        <a:lnSpc>
                          <a:spcPct val="110000"/>
                        </a:lnSpc>
                      </a:pPr>
                      <a:r>
                        <a:rPr sz="1400" dirty="0">
                          <a:latin typeface="微软雅黑" panose="020B0503020204020204" charset="-122"/>
                          <a:cs typeface="微软雅黑" panose="020B0503020204020204" charset="-122"/>
                        </a:rPr>
                        <a:t>规则指 定</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1500">
                        <a:latin typeface="Times New Roman" panose="02020603050405020304"/>
                        <a:cs typeface="Times New Roman" panose="02020603050405020304"/>
                      </a:endParaRPr>
                    </a:p>
                    <a:p>
                      <a:pPr marL="62865">
                        <a:lnSpc>
                          <a:spcPct val="100000"/>
                        </a:lnSpc>
                      </a:pPr>
                      <a:r>
                        <a:rPr sz="1400" dirty="0">
                          <a:latin typeface="微软雅黑" panose="020B0503020204020204" charset="-122"/>
                          <a:cs typeface="微软雅黑" panose="020B0503020204020204" charset="-122"/>
                        </a:rPr>
                        <a:t>函数</a:t>
                      </a:r>
                      <a:r>
                        <a:rPr sz="1400" spc="-5" dirty="0">
                          <a:latin typeface="微软雅黑" panose="020B0503020204020204" charset="-122"/>
                          <a:cs typeface="微软雅黑" panose="020B0503020204020204" charset="-122"/>
                        </a:rPr>
                        <a:t>：calWorkingRatio(working</a:t>
                      </a:r>
                      <a:r>
                        <a:rPr sz="140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Time/runningTime)</a:t>
                      </a:r>
                      <a:endParaRPr sz="1400">
                        <a:latin typeface="微软雅黑" panose="020B0503020204020204" charset="-122"/>
                        <a:cs typeface="微软雅黑" panose="020B0503020204020204" charset="-122"/>
                      </a:endParaRPr>
                    </a:p>
                    <a:p>
                      <a:pPr marL="62865">
                        <a:lnSpc>
                          <a:spcPct val="100000"/>
                        </a:lnSpc>
                        <a:spcBef>
                          <a:spcPts val="260"/>
                        </a:spcBef>
                      </a:pPr>
                      <a:r>
                        <a:rPr sz="1400" spc="-5" dirty="0">
                          <a:latin typeface="微软雅黑" panose="020B0503020204020204" charset="-122"/>
                          <a:cs typeface="微软雅黑" panose="020B0503020204020204" charset="-122"/>
                        </a:rPr>
                        <a:t>属性：作业时长，开机</a:t>
                      </a:r>
                      <a:r>
                        <a:rPr sz="1400" spc="-15" dirty="0">
                          <a:latin typeface="微软雅黑" panose="020B0503020204020204" charset="-122"/>
                          <a:cs typeface="微软雅黑" panose="020B0503020204020204" charset="-122"/>
                        </a:rPr>
                        <a:t>时</a:t>
                      </a:r>
                      <a:r>
                        <a:rPr sz="1400" dirty="0">
                          <a:latin typeface="微软雅黑" panose="020B0503020204020204" charset="-122"/>
                          <a:cs typeface="微软雅黑" panose="020B0503020204020204" charset="-122"/>
                        </a:rPr>
                        <a:t>长</a:t>
                      </a:r>
                      <a:endParaRPr sz="14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25"/>
                        </a:spcBef>
                      </a:pPr>
                      <a:endParaRPr sz="1550">
                        <a:latin typeface="Times New Roman" panose="02020603050405020304"/>
                        <a:cs typeface="Times New Roman" panose="02020603050405020304"/>
                      </a:endParaRPr>
                    </a:p>
                    <a:p>
                      <a:pPr marL="62865">
                        <a:lnSpc>
                          <a:spcPct val="100000"/>
                        </a:lnSpc>
                        <a:spcBef>
                          <a:spcPts val="5"/>
                        </a:spcBef>
                      </a:pPr>
                      <a:r>
                        <a:rPr sz="1400" dirty="0">
                          <a:latin typeface="微软雅黑" panose="020B0503020204020204" charset="-122"/>
                          <a:cs typeface="微软雅黑" panose="020B0503020204020204" charset="-122"/>
                        </a:rPr>
                        <a:t>保留</a:t>
                      </a:r>
                      <a:endParaRPr sz="1400">
                        <a:latin typeface="微软雅黑" panose="020B0503020204020204" charset="-122"/>
                        <a:cs typeface="微软雅黑" panose="020B0503020204020204" charset="-122"/>
                      </a:endParaRPr>
                    </a:p>
                    <a:p>
                      <a:pPr marL="62865">
                        <a:lnSpc>
                          <a:spcPct val="100000"/>
                        </a:lnSpc>
                        <a:spcBef>
                          <a:spcPts val="165"/>
                        </a:spcBef>
                      </a:pPr>
                      <a:r>
                        <a:rPr sz="1400" spc="5" dirty="0">
                          <a:latin typeface="微软雅黑" panose="020B0503020204020204" charset="-122"/>
                          <a:cs typeface="微软雅黑" panose="020B0503020204020204" charset="-122"/>
                        </a:rPr>
                        <a:t>2</a:t>
                      </a:r>
                      <a:r>
                        <a:rPr sz="1400" dirty="0">
                          <a:latin typeface="微软雅黑" panose="020B0503020204020204" charset="-122"/>
                          <a:cs typeface="微软雅黑" panose="020B0503020204020204" charset="-122"/>
                        </a:rPr>
                        <a:t>位</a:t>
                      </a:r>
                      <a:endParaRPr sz="14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1400">
                        <a:latin typeface="Times New Roman" panose="02020603050405020304"/>
                        <a:cs typeface="Times New Roman" panose="02020603050405020304"/>
                      </a:endParaRPr>
                    </a:p>
                    <a:p>
                      <a:pPr marL="63500" marR="175260">
                        <a:lnSpc>
                          <a:spcPct val="110000"/>
                        </a:lnSpc>
                      </a:pPr>
                      <a:r>
                        <a:rPr sz="1400" dirty="0">
                          <a:latin typeface="微软雅黑" panose="020B0503020204020204" charset="-122"/>
                          <a:cs typeface="微软雅黑" panose="020B0503020204020204" charset="-122"/>
                        </a:rPr>
                        <a:t>变化 保存</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0"/>
                        </a:spcBef>
                      </a:pPr>
                      <a:endParaRPr sz="2350">
                        <a:latin typeface="Times New Roman" panose="02020603050405020304"/>
                        <a:cs typeface="Times New Roman" panose="02020603050405020304"/>
                      </a:endParaRPr>
                    </a:p>
                    <a:p>
                      <a:pPr marL="63500">
                        <a:lnSpc>
                          <a:spcPct val="100000"/>
                        </a:lnSpc>
                      </a:pP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8" name="object 8"/>
          <p:cNvSpPr txBox="1"/>
          <p:nvPr/>
        </p:nvSpPr>
        <p:spPr>
          <a:xfrm>
            <a:off x="5050282" y="6414109"/>
            <a:ext cx="2091689" cy="228600"/>
          </a:xfrm>
          <a:prstGeom prst="rect">
            <a:avLst/>
          </a:prstGeom>
        </p:spPr>
        <p:txBody>
          <a:bodyPr vert="horz" wrap="square" lIns="0" tIns="0" rIns="0" bIns="0" rtlCol="0">
            <a:spAutoFit/>
          </a:bodyPr>
          <a:lstStyle/>
          <a:p>
            <a:pPr marL="12700"/>
            <a:r>
              <a:rPr sz="1400" spc="10" dirty="0">
                <a:solidFill>
                  <a:prstClr val="black"/>
                </a:solidFill>
                <a:latin typeface="宋体" pitchFamily="2" charset="-122"/>
                <a:cs typeface="宋体" pitchFamily="2" charset="-122"/>
              </a:rPr>
              <a:t>表</a:t>
            </a:r>
            <a:r>
              <a:rPr sz="1400" dirty="0">
                <a:solidFill>
                  <a:prstClr val="black"/>
                </a:solidFill>
                <a:latin typeface="Arial" panose="020B0604020202020204"/>
                <a:cs typeface="Arial" panose="020B0604020202020204"/>
              </a:rPr>
              <a:t>4-1-2</a:t>
            </a:r>
            <a:r>
              <a:rPr sz="1400" spc="-105" dirty="0">
                <a:solidFill>
                  <a:prstClr val="black"/>
                </a:solidFill>
                <a:latin typeface="Arial" panose="020B0604020202020204"/>
                <a:cs typeface="Arial" panose="020B0604020202020204"/>
              </a:rPr>
              <a:t> </a:t>
            </a:r>
            <a:r>
              <a:rPr sz="1400" spc="10" dirty="0">
                <a:solidFill>
                  <a:prstClr val="black"/>
                </a:solidFill>
                <a:latin typeface="宋体" pitchFamily="2" charset="-122"/>
                <a:cs typeface="宋体" pitchFamily="2" charset="-122"/>
              </a:rPr>
              <a:t>机床</a:t>
            </a:r>
            <a:r>
              <a:rPr sz="1400" dirty="0">
                <a:solidFill>
                  <a:prstClr val="black"/>
                </a:solidFill>
                <a:latin typeface="宋体" pitchFamily="2" charset="-122"/>
                <a:cs typeface="宋体" pitchFamily="2" charset="-122"/>
              </a:rPr>
              <a:t>派</a:t>
            </a:r>
            <a:r>
              <a:rPr sz="1400" spc="-15" dirty="0">
                <a:solidFill>
                  <a:prstClr val="black"/>
                </a:solidFill>
                <a:latin typeface="宋体" pitchFamily="2" charset="-122"/>
                <a:cs typeface="宋体" pitchFamily="2" charset="-122"/>
              </a:rPr>
              <a:t>生</a:t>
            </a:r>
            <a:r>
              <a:rPr sz="1400" dirty="0">
                <a:solidFill>
                  <a:prstClr val="black"/>
                </a:solidFill>
                <a:latin typeface="宋体" pitchFamily="2" charset="-122"/>
                <a:cs typeface="宋体" pitchFamily="2" charset="-122"/>
              </a:rPr>
              <a:t>属性</a:t>
            </a:r>
            <a:r>
              <a:rPr sz="1400" spc="-15" dirty="0">
                <a:solidFill>
                  <a:prstClr val="black"/>
                </a:solidFill>
                <a:latin typeface="宋体" pitchFamily="2" charset="-122"/>
                <a:cs typeface="宋体" pitchFamily="2" charset="-122"/>
              </a:rPr>
              <a:t>参</a:t>
            </a:r>
            <a:r>
              <a:rPr sz="1400" dirty="0">
                <a:solidFill>
                  <a:prstClr val="black"/>
                </a:solidFill>
                <a:latin typeface="宋体" pitchFamily="2" charset="-122"/>
                <a:cs typeface="宋体" pitchFamily="2" charset="-122"/>
              </a:rPr>
              <a:t>考</a:t>
            </a:r>
            <a:endParaRPr sz="1400">
              <a:solidFill>
                <a:prstClr val="black"/>
              </a:solidFill>
              <a:latin typeface="宋体" pitchFamily="2" charset="-122"/>
              <a:cs typeface="宋体" pitchFamily="2" charset="-122"/>
            </a:endParaRPr>
          </a:p>
        </p:txBody>
      </p:sp>
      <p:sp>
        <p:nvSpPr>
          <p:cNvPr id="9" name="object 9"/>
          <p:cNvSpPr txBox="1"/>
          <p:nvPr/>
        </p:nvSpPr>
        <p:spPr>
          <a:xfrm>
            <a:off x="674014" y="1270761"/>
            <a:ext cx="8313420" cy="298450"/>
          </a:xfrm>
          <a:prstGeom prst="rect">
            <a:avLst/>
          </a:prstGeom>
        </p:spPr>
        <p:txBody>
          <a:bodyPr vert="horz" wrap="square" lIns="0" tIns="0" rIns="0" bIns="0" rtlCol="0">
            <a:spAutoFit/>
          </a:bodyPr>
          <a:lstStyle/>
          <a:p>
            <a:pPr marL="12700"/>
            <a:r>
              <a:rPr dirty="0">
                <a:solidFill>
                  <a:prstClr val="black"/>
                </a:solidFill>
                <a:latin typeface="宋体" pitchFamily="2" charset="-122"/>
                <a:cs typeface="宋体" pitchFamily="2" charset="-122"/>
              </a:rPr>
              <a:t>【说明】：作业率也可以使用操作符</a:t>
            </a:r>
            <a:r>
              <a:rPr spc="-5" dirty="0">
                <a:solidFill>
                  <a:prstClr val="black"/>
                </a:solidFill>
                <a:cs typeface="Calibri" panose="020F0502020204030204"/>
              </a:rPr>
              <a:t>“/</a:t>
            </a:r>
            <a:r>
              <a:rPr dirty="0">
                <a:solidFill>
                  <a:prstClr val="black"/>
                </a:solidFill>
                <a:cs typeface="Calibri" panose="020F0502020204030204"/>
              </a:rPr>
              <a:t>”</a:t>
            </a:r>
            <a:r>
              <a:rPr dirty="0">
                <a:solidFill>
                  <a:prstClr val="black"/>
                </a:solidFill>
                <a:latin typeface="宋体" pitchFamily="2" charset="-122"/>
                <a:cs typeface="宋体" pitchFamily="2" charset="-122"/>
              </a:rPr>
              <a:t>，分子分母分别选择作业时长、开机时长。</a:t>
            </a:r>
            <a:endParaRPr>
              <a:solidFill>
                <a:prstClr val="black"/>
              </a:solidFill>
              <a:latin typeface="宋体" pitchFamily="2" charset="-122"/>
              <a:cs typeface="宋体" pitchFamily="2" charset="-122"/>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4871085" cy="397510"/>
          </a:xfrm>
          <a:prstGeom prst="rect">
            <a:avLst/>
          </a:prstGeom>
        </p:spPr>
        <p:txBody>
          <a:bodyPr vert="horz" wrap="square" lIns="0" tIns="0" rIns="0" bIns="0" rtlCol="0">
            <a:spAutoFit/>
          </a:bodyPr>
          <a:lstStyle/>
          <a:p>
            <a:pPr marL="12700">
              <a:tabLst>
                <a:tab pos="1063625" algn="l"/>
              </a:tabLst>
            </a:pPr>
            <a:r>
              <a:rPr sz="2400" b="1" dirty="0">
                <a:solidFill>
                  <a:srgbClr val="00A755"/>
                </a:solidFill>
                <a:latin typeface="微软雅黑" panose="020B0503020204020204" charset="-122"/>
                <a:cs typeface="微软雅黑" panose="020B0503020204020204" charset="-122"/>
              </a:rPr>
              <a:t>任务二	创建复合物模型及物实例</a:t>
            </a:r>
            <a:r>
              <a:rPr sz="2400" b="1" spc="229" dirty="0">
                <a:solidFill>
                  <a:srgbClr val="00A755"/>
                </a:solidFill>
                <a:latin typeface="微软雅黑" panose="020B0503020204020204" charset="-122"/>
                <a:cs typeface="微软雅黑" panose="020B0503020204020204" charset="-122"/>
              </a:rPr>
              <a:t>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615430"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四</a:t>
            </a:r>
            <a:r>
              <a:rPr sz="2800" b="1" spc="-5" dirty="0">
                <a:solidFill>
                  <a:prstClr val="black"/>
                </a:solidFill>
                <a:latin typeface="微软雅黑" panose="020B0503020204020204" charset="-122"/>
                <a:cs typeface="微软雅黑" panose="020B0503020204020204" charset="-122"/>
              </a:rPr>
              <a:t>构建进阶工业设备数字孪生模型</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任务说明</a:t>
            </a:r>
            <a:endParaRPr dirty="0"/>
          </a:p>
        </p:txBody>
      </p:sp>
      <p:sp>
        <p:nvSpPr>
          <p:cNvPr id="5" name="object 5"/>
          <p:cNvSpPr/>
          <p:nvPr/>
        </p:nvSpPr>
        <p:spPr>
          <a:xfrm>
            <a:off x="1281683" y="2043683"/>
            <a:ext cx="3604260" cy="3253740"/>
          </a:xfrm>
          <a:custGeom>
            <a:avLst/>
            <a:gdLst/>
            <a:ahLst/>
            <a:cxnLst/>
            <a:rect l="l" t="t" r="r" b="b"/>
            <a:pathLst>
              <a:path w="3604260" h="3253740">
                <a:moveTo>
                  <a:pt x="0" y="3253740"/>
                </a:moveTo>
                <a:lnTo>
                  <a:pt x="3604260" y="3253740"/>
                </a:lnTo>
                <a:lnTo>
                  <a:pt x="3604260" y="0"/>
                </a:lnTo>
                <a:lnTo>
                  <a:pt x="0" y="0"/>
                </a:lnTo>
                <a:lnTo>
                  <a:pt x="0" y="3253740"/>
                </a:lnTo>
                <a:close/>
              </a:path>
            </a:pathLst>
          </a:custGeom>
          <a:solidFill>
            <a:srgbClr val="E1EFD9"/>
          </a:solidFill>
        </p:spPr>
        <p:txBody>
          <a:bodyPr wrap="square" lIns="0" tIns="0" rIns="0" bIns="0" rtlCol="0"/>
          <a:lstStyle/>
          <a:p>
            <a:endParaRPr>
              <a:solidFill>
                <a:prstClr val="black"/>
              </a:solidFill>
            </a:endParaRPr>
          </a:p>
        </p:txBody>
      </p:sp>
      <p:sp>
        <p:nvSpPr>
          <p:cNvPr id="6" name="object 6"/>
          <p:cNvSpPr txBox="1"/>
          <p:nvPr/>
        </p:nvSpPr>
        <p:spPr>
          <a:xfrm>
            <a:off x="1485646" y="2174112"/>
            <a:ext cx="3454400" cy="2908300"/>
          </a:xfrm>
          <a:prstGeom prst="rect">
            <a:avLst/>
          </a:prstGeom>
        </p:spPr>
        <p:txBody>
          <a:bodyPr vert="horz" wrap="square" lIns="0" tIns="0" rIns="0" bIns="0" rtlCol="0">
            <a:spAutoFit/>
          </a:bodyPr>
          <a:lstStyle/>
          <a:p>
            <a:pPr marL="12700" marR="222885" indent="467360">
              <a:lnSpc>
                <a:spcPct val="150000"/>
              </a:lnSpc>
            </a:pPr>
            <a:r>
              <a:rPr dirty="0">
                <a:solidFill>
                  <a:prstClr val="black"/>
                </a:solidFill>
                <a:latin typeface="微软雅黑" panose="020B0503020204020204" charset="-122"/>
                <a:cs typeface="微软雅黑" panose="020B0503020204020204" charset="-122"/>
              </a:rPr>
              <a:t>本任务我们将以自动加工生 产线为场景，组合此前创建的工</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业机器人模型和数控机床模型，  完成复合物模型及其物实例的创 建与注册并验证复合物实例数据， 用规则制定配置业务指标属性，  更新发布复合物模型。</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239511" y="1799843"/>
            <a:ext cx="5609844" cy="373989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251000" y="2067813"/>
            <a:ext cx="9695180" cy="2945765"/>
          </a:xfrm>
          <a:prstGeom prst="rect">
            <a:avLst/>
          </a:prstGeom>
        </p:spPr>
        <p:txBody>
          <a:bodyPr vert="horz" wrap="square" lIns="0" tIns="0" rIns="0" bIns="0" rtlCol="0">
            <a:spAutoFit/>
          </a:bodyPr>
          <a:lstStyle/>
          <a:p>
            <a:pPr marL="12700" marR="7620" indent="467995" algn="just">
              <a:lnSpc>
                <a:spcPct val="150000"/>
              </a:lnSpc>
            </a:pPr>
            <a:r>
              <a:rPr spc="10" dirty="0">
                <a:solidFill>
                  <a:prstClr val="black"/>
                </a:solidFill>
                <a:latin typeface="微软雅黑" panose="020B0503020204020204" charset="-122"/>
                <a:cs typeface="微软雅黑" panose="020B0503020204020204" charset="-122"/>
              </a:rPr>
              <a:t>在项目三中</a:t>
            </a:r>
            <a:r>
              <a:rPr dirty="0">
                <a:solidFill>
                  <a:prstClr val="black"/>
                </a:solidFill>
                <a:latin typeface="微软雅黑" panose="020B0503020204020204" charset="-122"/>
                <a:cs typeface="微软雅黑" panose="020B0503020204020204" charset="-122"/>
              </a:rPr>
              <a:t>我</a:t>
            </a:r>
            <a:r>
              <a:rPr spc="10" dirty="0">
                <a:solidFill>
                  <a:prstClr val="black"/>
                </a:solidFill>
                <a:latin typeface="微软雅黑" panose="020B0503020204020204" charset="-122"/>
                <a:cs typeface="微软雅黑" panose="020B0503020204020204" charset="-122"/>
              </a:rPr>
              <a:t>们学习了数</a:t>
            </a:r>
            <a:r>
              <a:rPr dirty="0">
                <a:solidFill>
                  <a:prstClr val="black"/>
                </a:solidFill>
                <a:latin typeface="微软雅黑" panose="020B0503020204020204" charset="-122"/>
                <a:cs typeface="微软雅黑" panose="020B0503020204020204" charset="-122"/>
              </a:rPr>
              <a:t>字</a:t>
            </a:r>
            <a:r>
              <a:rPr spc="10" dirty="0">
                <a:solidFill>
                  <a:prstClr val="black"/>
                </a:solidFill>
                <a:latin typeface="微软雅黑" panose="020B0503020204020204" charset="-122"/>
                <a:cs typeface="微软雅黑" panose="020B0503020204020204" charset="-122"/>
              </a:rPr>
              <a:t>孪生的建</a:t>
            </a:r>
            <a:r>
              <a:rPr spc="30"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完成了单台</a:t>
            </a:r>
            <a:r>
              <a:rPr dirty="0">
                <a:solidFill>
                  <a:prstClr val="black"/>
                </a:solidFill>
                <a:latin typeface="微软雅黑" panose="020B0503020204020204" charset="-122"/>
                <a:cs typeface="微软雅黑" panose="020B0503020204020204" charset="-122"/>
              </a:rPr>
              <a:t>工</a:t>
            </a:r>
            <a:r>
              <a:rPr spc="10" dirty="0">
                <a:solidFill>
                  <a:prstClr val="black"/>
                </a:solidFill>
                <a:latin typeface="微软雅黑" panose="020B0503020204020204" charset="-122"/>
                <a:cs typeface="微软雅黑" panose="020B0503020204020204" charset="-122"/>
              </a:rPr>
              <a:t>业设备的建</a:t>
            </a:r>
            <a:r>
              <a:rPr dirty="0">
                <a:solidFill>
                  <a:prstClr val="black"/>
                </a:solidFill>
                <a:latin typeface="微软雅黑" panose="020B0503020204020204" charset="-122"/>
                <a:cs typeface="微软雅黑" panose="020B0503020204020204" charset="-122"/>
              </a:rPr>
              <a:t>模</a:t>
            </a:r>
            <a:r>
              <a:rPr spc="10" dirty="0">
                <a:solidFill>
                  <a:prstClr val="black"/>
                </a:solidFill>
                <a:latin typeface="微软雅黑" panose="020B0503020204020204" charset="-122"/>
                <a:cs typeface="微软雅黑" panose="020B0503020204020204" charset="-122"/>
              </a:rPr>
              <a:t>与数据采</a:t>
            </a:r>
            <a:r>
              <a:rPr spc="5" dirty="0">
                <a:solidFill>
                  <a:prstClr val="black"/>
                </a:solidFill>
                <a:latin typeface="微软雅黑" panose="020B0503020204020204" charset="-122"/>
                <a:cs typeface="微软雅黑" panose="020B0503020204020204" charset="-122"/>
              </a:rPr>
              <a:t>集</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并说</a:t>
            </a:r>
            <a:r>
              <a:rPr spc="20" dirty="0">
                <a:solidFill>
                  <a:prstClr val="black"/>
                </a:solidFill>
                <a:latin typeface="微软雅黑" panose="020B0503020204020204" charset="-122"/>
                <a:cs typeface="微软雅黑" panose="020B0503020204020204" charset="-122"/>
              </a:rPr>
              <a:t>明</a:t>
            </a:r>
            <a:r>
              <a:rPr dirty="0">
                <a:solidFill>
                  <a:prstClr val="black"/>
                </a:solidFill>
                <a:latin typeface="微软雅黑" panose="020B0503020204020204" charset="-122"/>
                <a:cs typeface="微软雅黑" panose="020B0503020204020204" charset="-122"/>
              </a:rPr>
              <a:t>了 </a:t>
            </a:r>
            <a:r>
              <a:rPr spc="10" dirty="0">
                <a:solidFill>
                  <a:prstClr val="black"/>
                </a:solidFill>
                <a:latin typeface="微软雅黑" panose="020B0503020204020204" charset="-122"/>
                <a:cs typeface="微软雅黑" panose="020B0503020204020204" charset="-122"/>
              </a:rPr>
              <a:t>实体设备的数字孪生物模型由属</a:t>
            </a:r>
            <a:r>
              <a:rPr spc="-20" dirty="0">
                <a:solidFill>
                  <a:prstClr val="black"/>
                </a:solidFill>
                <a:latin typeface="微软雅黑" panose="020B0503020204020204" charset="-122"/>
                <a:cs typeface="微软雅黑" panose="020B0503020204020204" charset="-122"/>
              </a:rPr>
              <a:t>性</a:t>
            </a:r>
            <a:r>
              <a:rPr spc="10" dirty="0">
                <a:solidFill>
                  <a:prstClr val="black"/>
                </a:solidFill>
                <a:latin typeface="微软雅黑" panose="020B0503020204020204" charset="-122"/>
                <a:cs typeface="微软雅黑" panose="020B0503020204020204" charset="-122"/>
              </a:rPr>
              <a:t>、报警、指令三大功能模块组成和定</a:t>
            </a:r>
            <a:r>
              <a:rPr spc="15" dirty="0">
                <a:solidFill>
                  <a:prstClr val="black"/>
                </a:solidFill>
                <a:latin typeface="微软雅黑" panose="020B0503020204020204" charset="-122"/>
                <a:cs typeface="微软雅黑" panose="020B0503020204020204" charset="-122"/>
              </a:rPr>
              <a:t>义</a:t>
            </a:r>
            <a:r>
              <a:rPr spc="10" dirty="0">
                <a:solidFill>
                  <a:prstClr val="black"/>
                </a:solidFill>
                <a:latin typeface="微软雅黑" panose="020B0503020204020204" charset="-122"/>
                <a:cs typeface="微软雅黑" panose="020B0503020204020204" charset="-122"/>
              </a:rPr>
              <a:t>，这些描述工业设备或 </a:t>
            </a:r>
            <a:r>
              <a:rPr dirty="0">
                <a:solidFill>
                  <a:prstClr val="black"/>
                </a:solidFill>
                <a:latin typeface="微软雅黑" panose="020B0503020204020204" charset="-122"/>
                <a:cs typeface="微软雅黑" panose="020B0503020204020204" charset="-122"/>
              </a:rPr>
              <a:t>网关仪器运行时实时状态及参数的数</a:t>
            </a:r>
            <a:r>
              <a:rPr spc="-35" dirty="0">
                <a:solidFill>
                  <a:prstClr val="black"/>
                </a:solidFill>
                <a:latin typeface="微软雅黑" panose="020B0503020204020204" charset="-122"/>
                <a:cs typeface="微软雅黑" panose="020B0503020204020204" charset="-122"/>
              </a:rPr>
              <a:t>据</a:t>
            </a:r>
            <a:r>
              <a:rPr dirty="0">
                <a:solidFill>
                  <a:prstClr val="black"/>
                </a:solidFill>
                <a:latin typeface="微软雅黑" panose="020B0503020204020204" charset="-122"/>
                <a:cs typeface="微软雅黑" panose="020B0503020204020204" charset="-122"/>
              </a:rPr>
              <a:t>，真正在工业互联网平台构成了实体设备的数字镜</a:t>
            </a:r>
            <a:r>
              <a:rPr spc="5" dirty="0">
                <a:solidFill>
                  <a:prstClr val="black"/>
                </a:solidFill>
                <a:latin typeface="微软雅黑" panose="020B0503020204020204" charset="-122"/>
                <a:cs typeface="微软雅黑" panose="020B0503020204020204" charset="-122"/>
              </a:rPr>
              <a:t>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67995" algn="just">
              <a:lnSpc>
                <a:spcPct val="150000"/>
              </a:lnSpc>
              <a:spcBef>
                <a:spcPts val="300"/>
              </a:spcBef>
            </a:pPr>
            <a:r>
              <a:rPr spc="10" dirty="0">
                <a:solidFill>
                  <a:prstClr val="black"/>
                </a:solidFill>
                <a:latin typeface="微软雅黑" panose="020B0503020204020204" charset="-122"/>
                <a:cs typeface="微软雅黑" panose="020B0503020204020204" charset="-122"/>
              </a:rPr>
              <a:t>如果想将</a:t>
            </a:r>
            <a:r>
              <a:rPr dirty="0">
                <a:solidFill>
                  <a:prstClr val="black"/>
                </a:solidFill>
                <a:latin typeface="微软雅黑" panose="020B0503020204020204" charset="-122"/>
                <a:cs typeface="微软雅黑" panose="020B0503020204020204" charset="-122"/>
              </a:rPr>
              <a:t>工业</a:t>
            </a:r>
            <a:r>
              <a:rPr spc="10" dirty="0">
                <a:solidFill>
                  <a:prstClr val="black"/>
                </a:solidFill>
                <a:latin typeface="微软雅黑" panose="020B0503020204020204" charset="-122"/>
                <a:cs typeface="微软雅黑" panose="020B0503020204020204" charset="-122"/>
              </a:rPr>
              <a:t>机器人与</a:t>
            </a:r>
            <a:r>
              <a:rPr dirty="0">
                <a:solidFill>
                  <a:prstClr val="black"/>
                </a:solidFill>
                <a:latin typeface="微软雅黑" panose="020B0503020204020204" charset="-122"/>
                <a:cs typeface="微软雅黑" panose="020B0503020204020204" charset="-122"/>
              </a:rPr>
              <a:t>它的</a:t>
            </a:r>
            <a:r>
              <a:rPr spc="10" dirty="0">
                <a:solidFill>
                  <a:prstClr val="black"/>
                </a:solidFill>
                <a:latin typeface="微软雅黑" panose="020B0503020204020204" charset="-122"/>
                <a:cs typeface="微软雅黑" panose="020B0503020204020204" charset="-122"/>
              </a:rPr>
              <a:t>电表作为</a:t>
            </a:r>
            <a:r>
              <a:rPr dirty="0">
                <a:solidFill>
                  <a:prstClr val="black"/>
                </a:solidFill>
                <a:latin typeface="微软雅黑" panose="020B0503020204020204" charset="-122"/>
                <a:cs typeface="微软雅黑" panose="020B0503020204020204" charset="-122"/>
              </a:rPr>
              <a:t>一个</a:t>
            </a:r>
            <a:r>
              <a:rPr spc="10" dirty="0">
                <a:solidFill>
                  <a:prstClr val="black"/>
                </a:solidFill>
                <a:latin typeface="微软雅黑" panose="020B0503020204020204" charset="-122"/>
                <a:cs typeface="微软雅黑" panose="020B0503020204020204" charset="-122"/>
              </a:rPr>
              <a:t>综合体建</a:t>
            </a:r>
            <a:r>
              <a:rPr spc="20"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或者要给</a:t>
            </a:r>
            <a:r>
              <a:rPr dirty="0">
                <a:solidFill>
                  <a:prstClr val="black"/>
                </a:solidFill>
                <a:latin typeface="微软雅黑" panose="020B0503020204020204" charset="-122"/>
                <a:cs typeface="微软雅黑" panose="020B0503020204020204" charset="-122"/>
              </a:rPr>
              <a:t>一台</a:t>
            </a:r>
            <a:r>
              <a:rPr spc="15" dirty="0">
                <a:solidFill>
                  <a:prstClr val="black"/>
                </a:solidFill>
                <a:latin typeface="微软雅黑" panose="020B0503020204020204" charset="-122"/>
                <a:cs typeface="微软雅黑" panose="020B0503020204020204" charset="-122"/>
              </a:rPr>
              <a:t>重</a:t>
            </a:r>
            <a:r>
              <a:rPr spc="-5" dirty="0">
                <a:solidFill>
                  <a:prstClr val="black"/>
                </a:solidFill>
                <a:cs typeface="Calibri" panose="020F0502020204030204"/>
              </a:rPr>
              <a:t>400</a:t>
            </a:r>
            <a:r>
              <a:rPr spc="10" dirty="0">
                <a:solidFill>
                  <a:prstClr val="black"/>
                </a:solidFill>
                <a:cs typeface="Calibri" panose="020F0502020204030204"/>
              </a:rPr>
              <a:t>0</a:t>
            </a:r>
            <a:r>
              <a:rPr spc="10" dirty="0">
                <a:solidFill>
                  <a:prstClr val="black"/>
                </a:solidFill>
                <a:latin typeface="微软雅黑" panose="020B0503020204020204" charset="-122"/>
                <a:cs typeface="微软雅黑" panose="020B0503020204020204" charset="-122"/>
              </a:rPr>
              <a:t>吨、近</a:t>
            </a:r>
            <a:r>
              <a:rPr spc="-15" dirty="0">
                <a:solidFill>
                  <a:prstClr val="black"/>
                </a:solidFill>
                <a:cs typeface="Calibri" panose="020F0502020204030204"/>
              </a:rPr>
              <a:t>5</a:t>
            </a:r>
            <a:r>
              <a:rPr spc="10" dirty="0">
                <a:solidFill>
                  <a:prstClr val="black"/>
                </a:solidFill>
                <a:cs typeface="Calibri" panose="020F0502020204030204"/>
              </a:rPr>
              <a:t>0</a:t>
            </a:r>
            <a:r>
              <a:rPr spc="20" dirty="0">
                <a:solidFill>
                  <a:prstClr val="black"/>
                </a:solidFill>
                <a:latin typeface="微软雅黑" panose="020B0503020204020204" charset="-122"/>
                <a:cs typeface="微软雅黑" panose="020B0503020204020204" charset="-122"/>
              </a:rPr>
              <a:t>个核心 </a:t>
            </a:r>
            <a:r>
              <a:rPr spc="35" dirty="0">
                <a:solidFill>
                  <a:prstClr val="black"/>
                </a:solidFill>
                <a:latin typeface="微软雅黑" panose="020B0503020204020204" charset="-122"/>
                <a:cs typeface="微软雅黑" panose="020B0503020204020204" charset="-122"/>
              </a:rPr>
              <a:t>结构、</a:t>
            </a:r>
            <a:r>
              <a:rPr spc="35" dirty="0">
                <a:solidFill>
                  <a:prstClr val="black"/>
                </a:solidFill>
                <a:cs typeface="Calibri" panose="020F0502020204030204"/>
              </a:rPr>
              <a:t>6</a:t>
            </a:r>
            <a:r>
              <a:rPr spc="30" dirty="0">
                <a:solidFill>
                  <a:prstClr val="black"/>
                </a:solidFill>
                <a:latin typeface="微软雅黑" panose="020B0503020204020204" charset="-122"/>
                <a:cs typeface="微软雅黑" panose="020B0503020204020204" charset="-122"/>
              </a:rPr>
              <a:t>个基</a:t>
            </a:r>
            <a:r>
              <a:rPr spc="20" dirty="0">
                <a:solidFill>
                  <a:prstClr val="black"/>
                </a:solidFill>
                <a:latin typeface="微软雅黑" panose="020B0503020204020204" charset="-122"/>
                <a:cs typeface="微软雅黑" panose="020B0503020204020204" charset="-122"/>
              </a:rPr>
              <a:t>础</a:t>
            </a:r>
            <a:r>
              <a:rPr spc="30" dirty="0">
                <a:solidFill>
                  <a:prstClr val="black"/>
                </a:solidFill>
                <a:latin typeface="微软雅黑" panose="020B0503020204020204" charset="-122"/>
                <a:cs typeface="微软雅黑" panose="020B0503020204020204" charset="-122"/>
              </a:rPr>
              <a:t>组</a:t>
            </a:r>
            <a:r>
              <a:rPr spc="40" dirty="0">
                <a:solidFill>
                  <a:prstClr val="black"/>
                </a:solidFill>
                <a:latin typeface="微软雅黑" panose="020B0503020204020204" charset="-122"/>
                <a:cs typeface="微软雅黑" panose="020B0503020204020204" charset="-122"/>
              </a:rPr>
              <a:t>件</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整理</a:t>
            </a:r>
            <a:r>
              <a:rPr spc="20" dirty="0">
                <a:solidFill>
                  <a:prstClr val="black"/>
                </a:solidFill>
                <a:latin typeface="微软雅黑" panose="020B0503020204020204" charset="-122"/>
                <a:cs typeface="微软雅黑" panose="020B0503020204020204" charset="-122"/>
              </a:rPr>
              <a:t>出</a:t>
            </a:r>
            <a:r>
              <a:rPr spc="30" dirty="0">
                <a:solidFill>
                  <a:prstClr val="black"/>
                </a:solidFill>
                <a:latin typeface="微软雅黑" panose="020B0503020204020204" charset="-122"/>
                <a:cs typeface="微软雅黑" panose="020B0503020204020204" charset="-122"/>
              </a:rPr>
              <a:t>近千条属性</a:t>
            </a:r>
            <a:r>
              <a:rPr spc="20"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汽车冲压机</a:t>
            </a:r>
            <a:r>
              <a:rPr spc="20" dirty="0">
                <a:solidFill>
                  <a:prstClr val="black"/>
                </a:solidFill>
                <a:latin typeface="微软雅黑" panose="020B0503020204020204" charset="-122"/>
                <a:cs typeface="微软雅黑" panose="020B0503020204020204" charset="-122"/>
              </a:rPr>
              <a:t>建</a:t>
            </a:r>
            <a:r>
              <a:rPr spc="65" dirty="0">
                <a:solidFill>
                  <a:prstClr val="black"/>
                </a:solidFill>
                <a:latin typeface="微软雅黑" panose="020B0503020204020204" charset="-122"/>
                <a:cs typeface="微软雅黑" panose="020B0503020204020204" charset="-122"/>
              </a:rPr>
              <a:t>模</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或者在</a:t>
            </a:r>
            <a:r>
              <a:rPr spc="20" dirty="0">
                <a:solidFill>
                  <a:prstClr val="black"/>
                </a:solidFill>
                <a:latin typeface="微软雅黑" panose="020B0503020204020204" charset="-122"/>
                <a:cs typeface="微软雅黑" panose="020B0503020204020204" charset="-122"/>
              </a:rPr>
              <a:t>构</a:t>
            </a:r>
            <a:r>
              <a:rPr spc="30" dirty="0">
                <a:solidFill>
                  <a:prstClr val="black"/>
                </a:solidFill>
                <a:latin typeface="微软雅黑" panose="020B0503020204020204" charset="-122"/>
                <a:cs typeface="微软雅黑" panose="020B0503020204020204" charset="-122"/>
              </a:rPr>
              <a:t>建智能工厂</a:t>
            </a:r>
            <a:r>
              <a:rPr spc="20"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规划</a:t>
            </a:r>
            <a:r>
              <a:rPr spc="60" dirty="0">
                <a:solidFill>
                  <a:prstClr val="black"/>
                </a:solidFill>
                <a:latin typeface="微软雅黑" panose="020B0503020204020204" charset="-122"/>
                <a:cs typeface="微软雅黑" panose="020B0503020204020204" charset="-122"/>
              </a:rPr>
              <a:t>中</a:t>
            </a:r>
            <a:r>
              <a:rPr spc="3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想 </a:t>
            </a:r>
            <a:r>
              <a:rPr spc="10" dirty="0">
                <a:solidFill>
                  <a:prstClr val="black"/>
                </a:solidFill>
                <a:latin typeface="微软雅黑" panose="020B0503020204020204" charset="-122"/>
                <a:cs typeface="微软雅黑" panose="020B0503020204020204" charset="-122"/>
              </a:rPr>
              <a:t>实现由多台工业机</a:t>
            </a:r>
            <a:r>
              <a:rPr spc="-5" dirty="0">
                <a:solidFill>
                  <a:prstClr val="black"/>
                </a:solidFill>
                <a:latin typeface="微软雅黑" panose="020B0503020204020204" charset="-122"/>
                <a:cs typeface="微软雅黑" panose="020B0503020204020204" charset="-122"/>
              </a:rPr>
              <a:t>器</a:t>
            </a:r>
            <a:r>
              <a:rPr spc="10" dirty="0">
                <a:solidFill>
                  <a:prstClr val="black"/>
                </a:solidFill>
                <a:latin typeface="微软雅黑" panose="020B0503020204020204" charset="-122"/>
                <a:cs typeface="微软雅黑" panose="020B0503020204020204" charset="-122"/>
              </a:rPr>
              <a:t>、辅助设备及各位仪表组成的生产线的建</a:t>
            </a:r>
            <a:r>
              <a:rPr spc="-25" dirty="0">
                <a:solidFill>
                  <a:prstClr val="black"/>
                </a:solidFill>
                <a:latin typeface="微软雅黑" panose="020B0503020204020204" charset="-122"/>
                <a:cs typeface="微软雅黑" panose="020B0503020204020204" charset="-122"/>
              </a:rPr>
              <a:t>模</a:t>
            </a:r>
            <a:r>
              <a:rPr spc="10" dirty="0">
                <a:solidFill>
                  <a:prstClr val="black"/>
                </a:solidFill>
                <a:latin typeface="微软雅黑" panose="020B0503020204020204" charset="-122"/>
                <a:cs typeface="微软雅黑" panose="020B0503020204020204" charset="-122"/>
              </a:rPr>
              <a:t>，如何方便快捷的完成设备物模 </a:t>
            </a:r>
            <a:r>
              <a:rPr dirty="0">
                <a:solidFill>
                  <a:prstClr val="black"/>
                </a:solidFill>
                <a:latin typeface="微软雅黑" panose="020B0503020204020204" charset="-122"/>
                <a:cs typeface="微软雅黑" panose="020B0503020204020204" charset="-122"/>
              </a:rPr>
              <a:t>型的创建及后续模型的管理及准确指导去现场运</a:t>
            </a:r>
            <a:r>
              <a:rPr spc="-45" dirty="0">
                <a:solidFill>
                  <a:prstClr val="black"/>
                </a:solidFill>
                <a:latin typeface="微软雅黑" panose="020B0503020204020204" charset="-122"/>
                <a:cs typeface="微软雅黑" panose="020B0503020204020204" charset="-122"/>
              </a:rPr>
              <a:t>维</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456557" y="1130046"/>
            <a:ext cx="32810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复合物模型的概念</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418971" y="1917826"/>
            <a:ext cx="9359265" cy="1261745"/>
          </a:xfrm>
          <a:prstGeom prst="rect">
            <a:avLst/>
          </a:prstGeom>
        </p:spPr>
        <p:txBody>
          <a:bodyPr vert="horz" wrap="square" lIns="0" tIns="0" rIns="0" bIns="0" rtlCol="0">
            <a:spAutoFit/>
          </a:bodyPr>
          <a:lstStyle/>
          <a:p>
            <a:pPr marL="12700" marR="5080" indent="469265" algn="just">
              <a:lnSpc>
                <a:spcPct val="150000"/>
              </a:lnSpc>
            </a:pPr>
            <a:r>
              <a:rPr spc="30" dirty="0">
                <a:solidFill>
                  <a:prstClr val="black"/>
                </a:solidFill>
                <a:latin typeface="微软雅黑" panose="020B0503020204020204" charset="-122"/>
                <a:cs typeface="微软雅黑" panose="020B0503020204020204" charset="-122"/>
              </a:rPr>
              <a:t>为了</a:t>
            </a:r>
            <a:r>
              <a:rPr spc="40" dirty="0">
                <a:solidFill>
                  <a:prstClr val="black"/>
                </a:solidFill>
                <a:latin typeface="微软雅黑" panose="020B0503020204020204" charset="-122"/>
                <a:cs typeface="微软雅黑" panose="020B0503020204020204" charset="-122"/>
              </a:rPr>
              <a:t>满足</a:t>
            </a:r>
            <a:r>
              <a:rPr spc="30" dirty="0">
                <a:solidFill>
                  <a:prstClr val="black"/>
                </a:solidFill>
                <a:latin typeface="微软雅黑" panose="020B0503020204020204" charset="-122"/>
                <a:cs typeface="微软雅黑" panose="020B0503020204020204" charset="-122"/>
              </a:rPr>
              <a:t>复杂的工业设备及工业现场的多层级数字孪生建模需</a:t>
            </a:r>
            <a:r>
              <a:rPr spc="85" dirty="0">
                <a:solidFill>
                  <a:prstClr val="black"/>
                </a:solidFill>
                <a:latin typeface="微软雅黑" panose="020B0503020204020204" charset="-122"/>
                <a:cs typeface="微软雅黑" panose="020B0503020204020204" charset="-122"/>
              </a:rPr>
              <a:t>求</a:t>
            </a:r>
            <a:r>
              <a:rPr spc="30" dirty="0">
                <a:solidFill>
                  <a:prstClr val="black"/>
                </a:solidFill>
                <a:latin typeface="微软雅黑" panose="020B0503020204020204" charset="-122"/>
                <a:cs typeface="微软雅黑" panose="020B0503020204020204" charset="-122"/>
              </a:rPr>
              <a:t>，根云工业互联网平台 引入了复合</a:t>
            </a:r>
            <a:r>
              <a:rPr spc="45"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模型及复合</a:t>
            </a:r>
            <a:r>
              <a:rPr spc="45"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实例的概</a:t>
            </a:r>
            <a:r>
              <a:rPr spc="65" dirty="0">
                <a:solidFill>
                  <a:prstClr val="black"/>
                </a:solidFill>
                <a:latin typeface="微软雅黑" panose="020B0503020204020204" charset="-122"/>
                <a:cs typeface="微软雅黑" panose="020B0503020204020204" charset="-122"/>
              </a:rPr>
              <a:t>念</a:t>
            </a:r>
            <a:r>
              <a:rPr spc="5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它由多个实体设备或实体部件物模型组成，可以结 </a:t>
            </a:r>
            <a:r>
              <a:rPr dirty="0">
                <a:solidFill>
                  <a:prstClr val="black"/>
                </a:solidFill>
                <a:latin typeface="微软雅黑" panose="020B0503020204020204" charset="-122"/>
                <a:cs typeface="微软雅黑" panose="020B0503020204020204" charset="-122"/>
              </a:rPr>
              <a:t>构化的对复杂的工业设备及现场的数字孪生体进行构建和管</a:t>
            </a:r>
            <a:r>
              <a:rPr spc="5" dirty="0">
                <a:solidFill>
                  <a:prstClr val="black"/>
                </a:solidFill>
                <a:latin typeface="微软雅黑" panose="020B0503020204020204" charset="-122"/>
                <a:cs typeface="微软雅黑" panose="020B0503020204020204" charset="-122"/>
              </a:rPr>
              <a:t>理</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456557" y="1017270"/>
            <a:ext cx="328041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复合物模型的概念</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1339596" y="3633215"/>
            <a:ext cx="1682750" cy="508000"/>
          </a:xfrm>
          <a:custGeom>
            <a:avLst/>
            <a:gdLst/>
            <a:ahLst/>
            <a:cxnLst/>
            <a:rect l="l" t="t" r="r" b="b"/>
            <a:pathLst>
              <a:path w="1682750" h="508000">
                <a:moveTo>
                  <a:pt x="1597914" y="0"/>
                </a:moveTo>
                <a:lnTo>
                  <a:pt x="84582" y="0"/>
                </a:lnTo>
                <a:lnTo>
                  <a:pt x="51649" y="6643"/>
                </a:lnTo>
                <a:lnTo>
                  <a:pt x="24764" y="24764"/>
                </a:lnTo>
                <a:lnTo>
                  <a:pt x="6643" y="51649"/>
                </a:lnTo>
                <a:lnTo>
                  <a:pt x="0" y="84581"/>
                </a:lnTo>
                <a:lnTo>
                  <a:pt x="0" y="422909"/>
                </a:lnTo>
                <a:lnTo>
                  <a:pt x="6643" y="455842"/>
                </a:lnTo>
                <a:lnTo>
                  <a:pt x="24764" y="482726"/>
                </a:lnTo>
                <a:lnTo>
                  <a:pt x="51649" y="500848"/>
                </a:lnTo>
                <a:lnTo>
                  <a:pt x="84582" y="507491"/>
                </a:lnTo>
                <a:lnTo>
                  <a:pt x="1597914" y="507491"/>
                </a:lnTo>
                <a:lnTo>
                  <a:pt x="1630846" y="500848"/>
                </a:lnTo>
                <a:lnTo>
                  <a:pt x="1657731" y="482726"/>
                </a:lnTo>
                <a:lnTo>
                  <a:pt x="1675852" y="455842"/>
                </a:lnTo>
                <a:lnTo>
                  <a:pt x="1682495" y="422909"/>
                </a:lnTo>
                <a:lnTo>
                  <a:pt x="1682495" y="84581"/>
                </a:lnTo>
                <a:lnTo>
                  <a:pt x="1675852" y="51649"/>
                </a:lnTo>
                <a:lnTo>
                  <a:pt x="1657731" y="24764"/>
                </a:lnTo>
                <a:lnTo>
                  <a:pt x="1630846" y="6643"/>
                </a:lnTo>
                <a:lnTo>
                  <a:pt x="1597914" y="0"/>
                </a:lnTo>
                <a:close/>
              </a:path>
            </a:pathLst>
          </a:custGeom>
          <a:solidFill>
            <a:srgbClr val="5B9BD4"/>
          </a:solidFill>
        </p:spPr>
        <p:txBody>
          <a:bodyPr wrap="square" lIns="0" tIns="0" rIns="0" bIns="0" rtlCol="0"/>
          <a:lstStyle/>
          <a:p>
            <a:endParaRPr>
              <a:solidFill>
                <a:prstClr val="black"/>
              </a:solidFill>
            </a:endParaRPr>
          </a:p>
        </p:txBody>
      </p:sp>
      <p:sp>
        <p:nvSpPr>
          <p:cNvPr id="8" name="object 8"/>
          <p:cNvSpPr/>
          <p:nvPr/>
        </p:nvSpPr>
        <p:spPr>
          <a:xfrm>
            <a:off x="1339596" y="3633215"/>
            <a:ext cx="1682750" cy="508000"/>
          </a:xfrm>
          <a:custGeom>
            <a:avLst/>
            <a:gdLst/>
            <a:ahLst/>
            <a:cxnLst/>
            <a:rect l="l" t="t" r="r" b="b"/>
            <a:pathLst>
              <a:path w="1682750" h="508000">
                <a:moveTo>
                  <a:pt x="0" y="84581"/>
                </a:moveTo>
                <a:lnTo>
                  <a:pt x="6643" y="51649"/>
                </a:lnTo>
                <a:lnTo>
                  <a:pt x="24764" y="24764"/>
                </a:lnTo>
                <a:lnTo>
                  <a:pt x="51649" y="6643"/>
                </a:lnTo>
                <a:lnTo>
                  <a:pt x="84582" y="0"/>
                </a:lnTo>
                <a:lnTo>
                  <a:pt x="1597914" y="0"/>
                </a:lnTo>
                <a:lnTo>
                  <a:pt x="1630846" y="6643"/>
                </a:lnTo>
                <a:lnTo>
                  <a:pt x="1657731" y="24764"/>
                </a:lnTo>
                <a:lnTo>
                  <a:pt x="1675852" y="51649"/>
                </a:lnTo>
                <a:lnTo>
                  <a:pt x="1682495" y="84581"/>
                </a:lnTo>
                <a:lnTo>
                  <a:pt x="1682495" y="422909"/>
                </a:lnTo>
                <a:lnTo>
                  <a:pt x="1675852" y="455842"/>
                </a:lnTo>
                <a:lnTo>
                  <a:pt x="1657731" y="482726"/>
                </a:lnTo>
                <a:lnTo>
                  <a:pt x="1630846" y="500848"/>
                </a:lnTo>
                <a:lnTo>
                  <a:pt x="1597914" y="507491"/>
                </a:lnTo>
                <a:lnTo>
                  <a:pt x="84582" y="507491"/>
                </a:lnTo>
                <a:lnTo>
                  <a:pt x="51649" y="500848"/>
                </a:lnTo>
                <a:lnTo>
                  <a:pt x="24764" y="482726"/>
                </a:lnTo>
                <a:lnTo>
                  <a:pt x="6643" y="455842"/>
                </a:lnTo>
                <a:lnTo>
                  <a:pt x="0" y="422909"/>
                </a:lnTo>
                <a:lnTo>
                  <a:pt x="0" y="84581"/>
                </a:lnTo>
                <a:close/>
              </a:path>
            </a:pathLst>
          </a:custGeom>
          <a:ln w="12192">
            <a:solidFill>
              <a:srgbClr val="41709C"/>
            </a:solidFill>
          </a:ln>
        </p:spPr>
        <p:txBody>
          <a:bodyPr wrap="square" lIns="0" tIns="0" rIns="0" bIns="0" rtlCol="0"/>
          <a:lstStyle/>
          <a:p>
            <a:endParaRPr>
              <a:solidFill>
                <a:prstClr val="black"/>
              </a:solidFill>
            </a:endParaRPr>
          </a:p>
        </p:txBody>
      </p:sp>
      <p:sp>
        <p:nvSpPr>
          <p:cNvPr id="9" name="object 9"/>
          <p:cNvSpPr txBox="1"/>
          <p:nvPr/>
        </p:nvSpPr>
        <p:spPr>
          <a:xfrm>
            <a:off x="1652777" y="3736847"/>
            <a:ext cx="1056005"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工业设备</a:t>
            </a:r>
            <a:r>
              <a:rPr dirty="0">
                <a:solidFill>
                  <a:srgbClr val="FFFFFF"/>
                </a:solidFill>
                <a:cs typeface="Calibri" panose="020F0502020204030204"/>
              </a:rPr>
              <a:t>1</a:t>
            </a:r>
            <a:endParaRPr>
              <a:solidFill>
                <a:prstClr val="black"/>
              </a:solidFill>
              <a:cs typeface="Calibri" panose="020F0502020204030204"/>
            </a:endParaRPr>
          </a:p>
        </p:txBody>
      </p:sp>
      <p:sp>
        <p:nvSpPr>
          <p:cNvPr id="10" name="object 10"/>
          <p:cNvSpPr/>
          <p:nvPr/>
        </p:nvSpPr>
        <p:spPr>
          <a:xfrm>
            <a:off x="3794759" y="3771900"/>
            <a:ext cx="1682750" cy="713740"/>
          </a:xfrm>
          <a:custGeom>
            <a:avLst/>
            <a:gdLst/>
            <a:ahLst/>
            <a:cxnLst/>
            <a:rect l="l" t="t" r="r" b="b"/>
            <a:pathLst>
              <a:path w="1682750" h="713739">
                <a:moveTo>
                  <a:pt x="1563624" y="0"/>
                </a:moveTo>
                <a:lnTo>
                  <a:pt x="118872" y="0"/>
                </a:lnTo>
                <a:lnTo>
                  <a:pt x="72598" y="9340"/>
                </a:lnTo>
                <a:lnTo>
                  <a:pt x="34813" y="34813"/>
                </a:lnTo>
                <a:lnTo>
                  <a:pt x="9340" y="72598"/>
                </a:lnTo>
                <a:lnTo>
                  <a:pt x="0" y="118872"/>
                </a:lnTo>
                <a:lnTo>
                  <a:pt x="0" y="594360"/>
                </a:lnTo>
                <a:lnTo>
                  <a:pt x="9340" y="640633"/>
                </a:lnTo>
                <a:lnTo>
                  <a:pt x="34813" y="678418"/>
                </a:lnTo>
                <a:lnTo>
                  <a:pt x="72598" y="703891"/>
                </a:lnTo>
                <a:lnTo>
                  <a:pt x="118872" y="713232"/>
                </a:lnTo>
                <a:lnTo>
                  <a:pt x="1563624" y="713232"/>
                </a:lnTo>
                <a:lnTo>
                  <a:pt x="1609897" y="703891"/>
                </a:lnTo>
                <a:lnTo>
                  <a:pt x="1647682" y="678418"/>
                </a:lnTo>
                <a:lnTo>
                  <a:pt x="1673155" y="640633"/>
                </a:lnTo>
                <a:lnTo>
                  <a:pt x="1682495" y="594360"/>
                </a:lnTo>
                <a:lnTo>
                  <a:pt x="1682495" y="118872"/>
                </a:lnTo>
                <a:lnTo>
                  <a:pt x="1673155" y="72598"/>
                </a:lnTo>
                <a:lnTo>
                  <a:pt x="1647682" y="34813"/>
                </a:lnTo>
                <a:lnTo>
                  <a:pt x="1609897" y="9340"/>
                </a:lnTo>
                <a:lnTo>
                  <a:pt x="1563624" y="0"/>
                </a:lnTo>
                <a:close/>
              </a:path>
            </a:pathLst>
          </a:custGeom>
          <a:solidFill>
            <a:srgbClr val="FFC000"/>
          </a:solidFill>
        </p:spPr>
        <p:txBody>
          <a:bodyPr wrap="square" lIns="0" tIns="0" rIns="0" bIns="0" rtlCol="0"/>
          <a:lstStyle/>
          <a:p>
            <a:endParaRPr>
              <a:solidFill>
                <a:prstClr val="black"/>
              </a:solidFill>
            </a:endParaRPr>
          </a:p>
        </p:txBody>
      </p:sp>
      <p:sp>
        <p:nvSpPr>
          <p:cNvPr id="11" name="object 11"/>
          <p:cNvSpPr/>
          <p:nvPr/>
        </p:nvSpPr>
        <p:spPr>
          <a:xfrm>
            <a:off x="3794759" y="3771900"/>
            <a:ext cx="1682750" cy="713740"/>
          </a:xfrm>
          <a:custGeom>
            <a:avLst/>
            <a:gdLst/>
            <a:ahLst/>
            <a:cxnLst/>
            <a:rect l="l" t="t" r="r" b="b"/>
            <a:pathLst>
              <a:path w="1682750" h="713739">
                <a:moveTo>
                  <a:pt x="0" y="118872"/>
                </a:moveTo>
                <a:lnTo>
                  <a:pt x="9340" y="72598"/>
                </a:lnTo>
                <a:lnTo>
                  <a:pt x="34813" y="34813"/>
                </a:lnTo>
                <a:lnTo>
                  <a:pt x="72598" y="9340"/>
                </a:lnTo>
                <a:lnTo>
                  <a:pt x="118872" y="0"/>
                </a:lnTo>
                <a:lnTo>
                  <a:pt x="1563624" y="0"/>
                </a:lnTo>
                <a:lnTo>
                  <a:pt x="1609897" y="9340"/>
                </a:lnTo>
                <a:lnTo>
                  <a:pt x="1647682" y="34813"/>
                </a:lnTo>
                <a:lnTo>
                  <a:pt x="1673155" y="72598"/>
                </a:lnTo>
                <a:lnTo>
                  <a:pt x="1682495" y="118872"/>
                </a:lnTo>
                <a:lnTo>
                  <a:pt x="1682495" y="594360"/>
                </a:lnTo>
                <a:lnTo>
                  <a:pt x="1673155" y="640633"/>
                </a:lnTo>
                <a:lnTo>
                  <a:pt x="1647682" y="678418"/>
                </a:lnTo>
                <a:lnTo>
                  <a:pt x="1609897" y="703891"/>
                </a:lnTo>
                <a:lnTo>
                  <a:pt x="1563624" y="713232"/>
                </a:lnTo>
                <a:lnTo>
                  <a:pt x="118872" y="713232"/>
                </a:lnTo>
                <a:lnTo>
                  <a:pt x="72598" y="703891"/>
                </a:lnTo>
                <a:lnTo>
                  <a:pt x="34813" y="678418"/>
                </a:lnTo>
                <a:lnTo>
                  <a:pt x="9340" y="640633"/>
                </a:lnTo>
                <a:lnTo>
                  <a:pt x="0" y="594360"/>
                </a:lnTo>
                <a:lnTo>
                  <a:pt x="0" y="118872"/>
                </a:lnTo>
                <a:close/>
              </a:path>
            </a:pathLst>
          </a:custGeom>
          <a:ln w="12192">
            <a:solidFill>
              <a:srgbClr val="BB8B00"/>
            </a:solidFill>
          </a:ln>
        </p:spPr>
        <p:txBody>
          <a:bodyPr wrap="square" lIns="0" tIns="0" rIns="0" bIns="0" rtlCol="0"/>
          <a:lstStyle/>
          <a:p>
            <a:endParaRPr>
              <a:solidFill>
                <a:prstClr val="black"/>
              </a:solidFill>
            </a:endParaRPr>
          </a:p>
        </p:txBody>
      </p:sp>
      <p:sp>
        <p:nvSpPr>
          <p:cNvPr id="12" name="object 12"/>
          <p:cNvSpPr txBox="1"/>
          <p:nvPr/>
        </p:nvSpPr>
        <p:spPr>
          <a:xfrm>
            <a:off x="3938396" y="3845686"/>
            <a:ext cx="1397000" cy="571500"/>
          </a:xfrm>
          <a:prstGeom prst="rect">
            <a:avLst/>
          </a:prstGeom>
        </p:spPr>
        <p:txBody>
          <a:bodyPr vert="horz" wrap="square" lIns="0" tIns="0" rIns="0" bIns="0" rtlCol="0">
            <a:spAutoFit/>
          </a:bodyPr>
          <a:lstStyle/>
          <a:p>
            <a:pPr algn="ctr">
              <a:lnSpc>
                <a:spcPts val="2140"/>
              </a:lnSpc>
            </a:pPr>
            <a:r>
              <a:rPr dirty="0">
                <a:solidFill>
                  <a:srgbClr val="FFFFFF"/>
                </a:solidFill>
                <a:latin typeface="微软雅黑" panose="020B0503020204020204" charset="-122"/>
                <a:cs typeface="微软雅黑" panose="020B0503020204020204" charset="-122"/>
              </a:rPr>
              <a:t>真实工业现场</a:t>
            </a:r>
            <a:endParaRPr>
              <a:solidFill>
                <a:prstClr val="black"/>
              </a:solidFill>
              <a:latin typeface="微软雅黑" panose="020B0503020204020204" charset="-122"/>
              <a:cs typeface="微软雅黑" panose="020B0503020204020204" charset="-122"/>
            </a:endParaRPr>
          </a:p>
          <a:p>
            <a:pPr algn="ctr">
              <a:lnSpc>
                <a:spcPts val="2140"/>
              </a:lnSpc>
            </a:pPr>
            <a:r>
              <a:rPr spc="-5" dirty="0">
                <a:solidFill>
                  <a:srgbClr val="FFFFFF"/>
                </a:solidFill>
                <a:latin typeface="微软雅黑" panose="020B0503020204020204" charset="-122"/>
                <a:cs typeface="微软雅黑" panose="020B0503020204020204" charset="-122"/>
              </a:rPr>
              <a:t>产线</a:t>
            </a:r>
            <a:endParaRPr>
              <a:solidFill>
                <a:prstClr val="black"/>
              </a:solidFill>
              <a:latin typeface="微软雅黑" panose="020B0503020204020204" charset="-122"/>
              <a:cs typeface="微软雅黑" panose="020B0503020204020204" charset="-122"/>
            </a:endParaRPr>
          </a:p>
        </p:txBody>
      </p:sp>
      <p:sp>
        <p:nvSpPr>
          <p:cNvPr id="13" name="object 13"/>
          <p:cNvSpPr/>
          <p:nvPr/>
        </p:nvSpPr>
        <p:spPr>
          <a:xfrm>
            <a:off x="1339596" y="4242815"/>
            <a:ext cx="1682750" cy="509270"/>
          </a:xfrm>
          <a:custGeom>
            <a:avLst/>
            <a:gdLst/>
            <a:ahLst/>
            <a:cxnLst/>
            <a:rect l="l" t="t" r="r" b="b"/>
            <a:pathLst>
              <a:path w="1682750" h="509270">
                <a:moveTo>
                  <a:pt x="1597660" y="0"/>
                </a:moveTo>
                <a:lnTo>
                  <a:pt x="84836" y="0"/>
                </a:lnTo>
                <a:lnTo>
                  <a:pt x="51810" y="6665"/>
                </a:lnTo>
                <a:lnTo>
                  <a:pt x="24844" y="24844"/>
                </a:lnTo>
                <a:lnTo>
                  <a:pt x="6665" y="51810"/>
                </a:lnTo>
                <a:lnTo>
                  <a:pt x="0" y="84836"/>
                </a:lnTo>
                <a:lnTo>
                  <a:pt x="0" y="424180"/>
                </a:lnTo>
                <a:lnTo>
                  <a:pt x="6665" y="457205"/>
                </a:lnTo>
                <a:lnTo>
                  <a:pt x="24844" y="484171"/>
                </a:lnTo>
                <a:lnTo>
                  <a:pt x="51810" y="502350"/>
                </a:lnTo>
                <a:lnTo>
                  <a:pt x="84836" y="509016"/>
                </a:lnTo>
                <a:lnTo>
                  <a:pt x="1597660" y="509016"/>
                </a:lnTo>
                <a:lnTo>
                  <a:pt x="1630685" y="502350"/>
                </a:lnTo>
                <a:lnTo>
                  <a:pt x="1657651" y="484171"/>
                </a:lnTo>
                <a:lnTo>
                  <a:pt x="1675830" y="457205"/>
                </a:lnTo>
                <a:lnTo>
                  <a:pt x="1682495" y="424180"/>
                </a:lnTo>
                <a:lnTo>
                  <a:pt x="1682495" y="84836"/>
                </a:lnTo>
                <a:lnTo>
                  <a:pt x="1675830" y="51810"/>
                </a:lnTo>
                <a:lnTo>
                  <a:pt x="1657651" y="24844"/>
                </a:lnTo>
                <a:lnTo>
                  <a:pt x="1630685" y="6665"/>
                </a:lnTo>
                <a:lnTo>
                  <a:pt x="1597660" y="0"/>
                </a:lnTo>
                <a:close/>
              </a:path>
            </a:pathLst>
          </a:custGeom>
          <a:solidFill>
            <a:srgbClr val="5B9BD4"/>
          </a:solidFill>
        </p:spPr>
        <p:txBody>
          <a:bodyPr wrap="square" lIns="0" tIns="0" rIns="0" bIns="0" rtlCol="0"/>
          <a:lstStyle/>
          <a:p>
            <a:endParaRPr>
              <a:solidFill>
                <a:prstClr val="black"/>
              </a:solidFill>
            </a:endParaRPr>
          </a:p>
        </p:txBody>
      </p:sp>
      <p:sp>
        <p:nvSpPr>
          <p:cNvPr id="14" name="object 14"/>
          <p:cNvSpPr/>
          <p:nvPr/>
        </p:nvSpPr>
        <p:spPr>
          <a:xfrm>
            <a:off x="1339596" y="4242815"/>
            <a:ext cx="1682750" cy="509270"/>
          </a:xfrm>
          <a:custGeom>
            <a:avLst/>
            <a:gdLst/>
            <a:ahLst/>
            <a:cxnLst/>
            <a:rect l="l" t="t" r="r" b="b"/>
            <a:pathLst>
              <a:path w="1682750" h="509270">
                <a:moveTo>
                  <a:pt x="0" y="84836"/>
                </a:moveTo>
                <a:lnTo>
                  <a:pt x="6665" y="51810"/>
                </a:lnTo>
                <a:lnTo>
                  <a:pt x="24844" y="24844"/>
                </a:lnTo>
                <a:lnTo>
                  <a:pt x="51810" y="6665"/>
                </a:lnTo>
                <a:lnTo>
                  <a:pt x="84836" y="0"/>
                </a:lnTo>
                <a:lnTo>
                  <a:pt x="1597660" y="0"/>
                </a:lnTo>
                <a:lnTo>
                  <a:pt x="1630685" y="6665"/>
                </a:lnTo>
                <a:lnTo>
                  <a:pt x="1657651" y="24844"/>
                </a:lnTo>
                <a:lnTo>
                  <a:pt x="1675830" y="51810"/>
                </a:lnTo>
                <a:lnTo>
                  <a:pt x="1682495" y="84836"/>
                </a:lnTo>
                <a:lnTo>
                  <a:pt x="1682495" y="424180"/>
                </a:lnTo>
                <a:lnTo>
                  <a:pt x="1675830" y="457205"/>
                </a:lnTo>
                <a:lnTo>
                  <a:pt x="1657651" y="484171"/>
                </a:lnTo>
                <a:lnTo>
                  <a:pt x="1630685" y="502350"/>
                </a:lnTo>
                <a:lnTo>
                  <a:pt x="1597660" y="509016"/>
                </a:lnTo>
                <a:lnTo>
                  <a:pt x="84836" y="509016"/>
                </a:lnTo>
                <a:lnTo>
                  <a:pt x="51810" y="502350"/>
                </a:lnTo>
                <a:lnTo>
                  <a:pt x="24844" y="484171"/>
                </a:lnTo>
                <a:lnTo>
                  <a:pt x="6665" y="457205"/>
                </a:lnTo>
                <a:lnTo>
                  <a:pt x="0" y="424180"/>
                </a:lnTo>
                <a:lnTo>
                  <a:pt x="0" y="84836"/>
                </a:lnTo>
                <a:close/>
              </a:path>
            </a:pathLst>
          </a:custGeom>
          <a:ln w="12192">
            <a:solidFill>
              <a:srgbClr val="41709C"/>
            </a:solidFill>
          </a:ln>
        </p:spPr>
        <p:txBody>
          <a:bodyPr wrap="square" lIns="0" tIns="0" rIns="0" bIns="0" rtlCol="0"/>
          <a:lstStyle/>
          <a:p>
            <a:endParaRPr>
              <a:solidFill>
                <a:prstClr val="black"/>
              </a:solidFill>
            </a:endParaRPr>
          </a:p>
        </p:txBody>
      </p:sp>
      <p:sp>
        <p:nvSpPr>
          <p:cNvPr id="15" name="object 15"/>
          <p:cNvSpPr txBox="1"/>
          <p:nvPr/>
        </p:nvSpPr>
        <p:spPr>
          <a:xfrm>
            <a:off x="1652777" y="4347717"/>
            <a:ext cx="1056640"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工业设</a:t>
            </a:r>
            <a:r>
              <a:rPr dirty="0">
                <a:solidFill>
                  <a:srgbClr val="FFFFFF"/>
                </a:solidFill>
                <a:latin typeface="微软雅黑" panose="020B0503020204020204" charset="-122"/>
                <a:cs typeface="微软雅黑" panose="020B0503020204020204" charset="-122"/>
              </a:rPr>
              <a:t>备</a:t>
            </a:r>
            <a:r>
              <a:rPr dirty="0">
                <a:solidFill>
                  <a:srgbClr val="FFFFFF"/>
                </a:solidFill>
                <a:cs typeface="Calibri" panose="020F0502020204030204"/>
              </a:rPr>
              <a:t>2</a:t>
            </a:r>
            <a:endParaRPr>
              <a:solidFill>
                <a:prstClr val="black"/>
              </a:solidFill>
              <a:cs typeface="Calibri" panose="020F0502020204030204"/>
            </a:endParaRPr>
          </a:p>
        </p:txBody>
      </p:sp>
      <p:sp>
        <p:nvSpPr>
          <p:cNvPr id="16" name="object 16"/>
          <p:cNvSpPr/>
          <p:nvPr/>
        </p:nvSpPr>
        <p:spPr>
          <a:xfrm>
            <a:off x="1339596" y="4852415"/>
            <a:ext cx="1682750" cy="509270"/>
          </a:xfrm>
          <a:custGeom>
            <a:avLst/>
            <a:gdLst/>
            <a:ahLst/>
            <a:cxnLst/>
            <a:rect l="l" t="t" r="r" b="b"/>
            <a:pathLst>
              <a:path w="1682750" h="509270">
                <a:moveTo>
                  <a:pt x="1597660" y="0"/>
                </a:moveTo>
                <a:lnTo>
                  <a:pt x="84836" y="0"/>
                </a:lnTo>
                <a:lnTo>
                  <a:pt x="51810" y="6665"/>
                </a:lnTo>
                <a:lnTo>
                  <a:pt x="24844" y="24844"/>
                </a:lnTo>
                <a:lnTo>
                  <a:pt x="6665" y="51810"/>
                </a:lnTo>
                <a:lnTo>
                  <a:pt x="0" y="84836"/>
                </a:lnTo>
                <a:lnTo>
                  <a:pt x="0" y="424180"/>
                </a:lnTo>
                <a:lnTo>
                  <a:pt x="6665" y="457205"/>
                </a:lnTo>
                <a:lnTo>
                  <a:pt x="24844" y="484171"/>
                </a:lnTo>
                <a:lnTo>
                  <a:pt x="51810" y="502350"/>
                </a:lnTo>
                <a:lnTo>
                  <a:pt x="84836" y="509016"/>
                </a:lnTo>
                <a:lnTo>
                  <a:pt x="1597660" y="509016"/>
                </a:lnTo>
                <a:lnTo>
                  <a:pt x="1630685" y="502350"/>
                </a:lnTo>
                <a:lnTo>
                  <a:pt x="1657651" y="484171"/>
                </a:lnTo>
                <a:lnTo>
                  <a:pt x="1675830" y="457205"/>
                </a:lnTo>
                <a:lnTo>
                  <a:pt x="1682495" y="424180"/>
                </a:lnTo>
                <a:lnTo>
                  <a:pt x="1682495" y="84836"/>
                </a:lnTo>
                <a:lnTo>
                  <a:pt x="1675830" y="51810"/>
                </a:lnTo>
                <a:lnTo>
                  <a:pt x="1657651" y="24844"/>
                </a:lnTo>
                <a:lnTo>
                  <a:pt x="1630685" y="6665"/>
                </a:lnTo>
                <a:lnTo>
                  <a:pt x="1597660" y="0"/>
                </a:lnTo>
                <a:close/>
              </a:path>
            </a:pathLst>
          </a:custGeom>
          <a:solidFill>
            <a:srgbClr val="5B9BD4"/>
          </a:solidFill>
        </p:spPr>
        <p:txBody>
          <a:bodyPr wrap="square" lIns="0" tIns="0" rIns="0" bIns="0" rtlCol="0"/>
          <a:lstStyle/>
          <a:p>
            <a:endParaRPr>
              <a:solidFill>
                <a:prstClr val="black"/>
              </a:solidFill>
            </a:endParaRPr>
          </a:p>
        </p:txBody>
      </p:sp>
      <p:sp>
        <p:nvSpPr>
          <p:cNvPr id="17" name="object 17"/>
          <p:cNvSpPr/>
          <p:nvPr/>
        </p:nvSpPr>
        <p:spPr>
          <a:xfrm>
            <a:off x="1339596" y="4852415"/>
            <a:ext cx="1682750" cy="509270"/>
          </a:xfrm>
          <a:custGeom>
            <a:avLst/>
            <a:gdLst/>
            <a:ahLst/>
            <a:cxnLst/>
            <a:rect l="l" t="t" r="r" b="b"/>
            <a:pathLst>
              <a:path w="1682750" h="509270">
                <a:moveTo>
                  <a:pt x="0" y="84836"/>
                </a:moveTo>
                <a:lnTo>
                  <a:pt x="6665" y="51810"/>
                </a:lnTo>
                <a:lnTo>
                  <a:pt x="24844" y="24844"/>
                </a:lnTo>
                <a:lnTo>
                  <a:pt x="51810" y="6665"/>
                </a:lnTo>
                <a:lnTo>
                  <a:pt x="84836" y="0"/>
                </a:lnTo>
                <a:lnTo>
                  <a:pt x="1597660" y="0"/>
                </a:lnTo>
                <a:lnTo>
                  <a:pt x="1630685" y="6665"/>
                </a:lnTo>
                <a:lnTo>
                  <a:pt x="1657651" y="24844"/>
                </a:lnTo>
                <a:lnTo>
                  <a:pt x="1675830" y="51810"/>
                </a:lnTo>
                <a:lnTo>
                  <a:pt x="1682495" y="84836"/>
                </a:lnTo>
                <a:lnTo>
                  <a:pt x="1682495" y="424180"/>
                </a:lnTo>
                <a:lnTo>
                  <a:pt x="1675830" y="457205"/>
                </a:lnTo>
                <a:lnTo>
                  <a:pt x="1657651" y="484171"/>
                </a:lnTo>
                <a:lnTo>
                  <a:pt x="1630685" y="502350"/>
                </a:lnTo>
                <a:lnTo>
                  <a:pt x="1597660" y="509016"/>
                </a:lnTo>
                <a:lnTo>
                  <a:pt x="84836" y="509016"/>
                </a:lnTo>
                <a:lnTo>
                  <a:pt x="51810" y="502350"/>
                </a:lnTo>
                <a:lnTo>
                  <a:pt x="24844" y="484171"/>
                </a:lnTo>
                <a:lnTo>
                  <a:pt x="6665" y="457205"/>
                </a:lnTo>
                <a:lnTo>
                  <a:pt x="0" y="424180"/>
                </a:lnTo>
                <a:lnTo>
                  <a:pt x="0" y="84836"/>
                </a:lnTo>
                <a:close/>
              </a:path>
            </a:pathLst>
          </a:custGeom>
          <a:ln w="12192">
            <a:solidFill>
              <a:srgbClr val="41709C"/>
            </a:solidFill>
          </a:ln>
        </p:spPr>
        <p:txBody>
          <a:bodyPr wrap="square" lIns="0" tIns="0" rIns="0" bIns="0" rtlCol="0"/>
          <a:lstStyle/>
          <a:p>
            <a:endParaRPr>
              <a:solidFill>
                <a:prstClr val="black"/>
              </a:solidFill>
            </a:endParaRPr>
          </a:p>
        </p:txBody>
      </p:sp>
      <p:sp>
        <p:nvSpPr>
          <p:cNvPr id="18" name="object 18"/>
          <p:cNvSpPr txBox="1"/>
          <p:nvPr/>
        </p:nvSpPr>
        <p:spPr>
          <a:xfrm>
            <a:off x="1652777" y="4957571"/>
            <a:ext cx="1056005"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工业设备</a:t>
            </a:r>
            <a:r>
              <a:rPr dirty="0">
                <a:solidFill>
                  <a:srgbClr val="FFFFFF"/>
                </a:solidFill>
                <a:cs typeface="Calibri" panose="020F0502020204030204"/>
              </a:rPr>
              <a:t>3</a:t>
            </a:r>
            <a:endParaRPr>
              <a:solidFill>
                <a:prstClr val="black"/>
              </a:solidFill>
              <a:cs typeface="Calibri" panose="020F0502020204030204"/>
            </a:endParaRPr>
          </a:p>
        </p:txBody>
      </p:sp>
      <p:sp>
        <p:nvSpPr>
          <p:cNvPr id="19" name="object 19"/>
          <p:cNvSpPr/>
          <p:nvPr/>
        </p:nvSpPr>
        <p:spPr>
          <a:xfrm>
            <a:off x="1339596" y="5462015"/>
            <a:ext cx="1682750" cy="509270"/>
          </a:xfrm>
          <a:custGeom>
            <a:avLst/>
            <a:gdLst/>
            <a:ahLst/>
            <a:cxnLst/>
            <a:rect l="l" t="t" r="r" b="b"/>
            <a:pathLst>
              <a:path w="1682750" h="509270">
                <a:moveTo>
                  <a:pt x="1597660" y="0"/>
                </a:moveTo>
                <a:lnTo>
                  <a:pt x="84836" y="0"/>
                </a:lnTo>
                <a:lnTo>
                  <a:pt x="51810" y="6665"/>
                </a:lnTo>
                <a:lnTo>
                  <a:pt x="24844" y="24844"/>
                </a:lnTo>
                <a:lnTo>
                  <a:pt x="6665" y="51810"/>
                </a:lnTo>
                <a:lnTo>
                  <a:pt x="0" y="84835"/>
                </a:lnTo>
                <a:lnTo>
                  <a:pt x="0" y="424179"/>
                </a:lnTo>
                <a:lnTo>
                  <a:pt x="6665" y="457200"/>
                </a:lnTo>
                <a:lnTo>
                  <a:pt x="24844" y="484166"/>
                </a:lnTo>
                <a:lnTo>
                  <a:pt x="51810" y="502348"/>
                </a:lnTo>
                <a:lnTo>
                  <a:pt x="84836" y="509015"/>
                </a:lnTo>
                <a:lnTo>
                  <a:pt x="1597660" y="509015"/>
                </a:lnTo>
                <a:lnTo>
                  <a:pt x="1630685" y="502348"/>
                </a:lnTo>
                <a:lnTo>
                  <a:pt x="1657651" y="484166"/>
                </a:lnTo>
                <a:lnTo>
                  <a:pt x="1675830" y="457200"/>
                </a:lnTo>
                <a:lnTo>
                  <a:pt x="1682495" y="424179"/>
                </a:lnTo>
                <a:lnTo>
                  <a:pt x="1682495" y="84835"/>
                </a:lnTo>
                <a:lnTo>
                  <a:pt x="1675830" y="51810"/>
                </a:lnTo>
                <a:lnTo>
                  <a:pt x="1657651" y="24844"/>
                </a:lnTo>
                <a:lnTo>
                  <a:pt x="1630685" y="6665"/>
                </a:lnTo>
                <a:lnTo>
                  <a:pt x="1597660" y="0"/>
                </a:lnTo>
                <a:close/>
              </a:path>
            </a:pathLst>
          </a:custGeom>
          <a:solidFill>
            <a:srgbClr val="5B9BD4"/>
          </a:solidFill>
        </p:spPr>
        <p:txBody>
          <a:bodyPr wrap="square" lIns="0" tIns="0" rIns="0" bIns="0" rtlCol="0"/>
          <a:lstStyle/>
          <a:p>
            <a:endParaRPr>
              <a:solidFill>
                <a:prstClr val="black"/>
              </a:solidFill>
            </a:endParaRPr>
          </a:p>
        </p:txBody>
      </p:sp>
      <p:sp>
        <p:nvSpPr>
          <p:cNvPr id="20" name="object 20"/>
          <p:cNvSpPr/>
          <p:nvPr/>
        </p:nvSpPr>
        <p:spPr>
          <a:xfrm>
            <a:off x="1339596" y="5462015"/>
            <a:ext cx="1682750" cy="509270"/>
          </a:xfrm>
          <a:custGeom>
            <a:avLst/>
            <a:gdLst/>
            <a:ahLst/>
            <a:cxnLst/>
            <a:rect l="l" t="t" r="r" b="b"/>
            <a:pathLst>
              <a:path w="1682750" h="509270">
                <a:moveTo>
                  <a:pt x="0" y="84835"/>
                </a:moveTo>
                <a:lnTo>
                  <a:pt x="6665" y="51810"/>
                </a:lnTo>
                <a:lnTo>
                  <a:pt x="24844" y="24844"/>
                </a:lnTo>
                <a:lnTo>
                  <a:pt x="51810" y="6665"/>
                </a:lnTo>
                <a:lnTo>
                  <a:pt x="84836" y="0"/>
                </a:lnTo>
                <a:lnTo>
                  <a:pt x="1597660" y="0"/>
                </a:lnTo>
                <a:lnTo>
                  <a:pt x="1630685" y="6665"/>
                </a:lnTo>
                <a:lnTo>
                  <a:pt x="1657651" y="24844"/>
                </a:lnTo>
                <a:lnTo>
                  <a:pt x="1675830" y="51810"/>
                </a:lnTo>
                <a:lnTo>
                  <a:pt x="1682495" y="84835"/>
                </a:lnTo>
                <a:lnTo>
                  <a:pt x="1682495" y="424179"/>
                </a:lnTo>
                <a:lnTo>
                  <a:pt x="1675830" y="457200"/>
                </a:lnTo>
                <a:lnTo>
                  <a:pt x="1657651" y="484166"/>
                </a:lnTo>
                <a:lnTo>
                  <a:pt x="1630685" y="502348"/>
                </a:lnTo>
                <a:lnTo>
                  <a:pt x="1597660" y="509015"/>
                </a:lnTo>
                <a:lnTo>
                  <a:pt x="84836" y="509015"/>
                </a:lnTo>
                <a:lnTo>
                  <a:pt x="51810" y="502348"/>
                </a:lnTo>
                <a:lnTo>
                  <a:pt x="24844" y="484166"/>
                </a:lnTo>
                <a:lnTo>
                  <a:pt x="6665" y="457200"/>
                </a:lnTo>
                <a:lnTo>
                  <a:pt x="0" y="424179"/>
                </a:lnTo>
                <a:lnTo>
                  <a:pt x="0" y="84835"/>
                </a:lnTo>
                <a:close/>
              </a:path>
            </a:pathLst>
          </a:custGeom>
          <a:ln w="12192">
            <a:solidFill>
              <a:srgbClr val="41709C"/>
            </a:solidFill>
          </a:ln>
        </p:spPr>
        <p:txBody>
          <a:bodyPr wrap="square" lIns="0" tIns="0" rIns="0" bIns="0" rtlCol="0"/>
          <a:lstStyle/>
          <a:p>
            <a:endParaRPr>
              <a:solidFill>
                <a:prstClr val="black"/>
              </a:solidFill>
            </a:endParaRPr>
          </a:p>
        </p:txBody>
      </p:sp>
      <p:sp>
        <p:nvSpPr>
          <p:cNvPr id="21" name="object 21"/>
          <p:cNvSpPr txBox="1"/>
          <p:nvPr/>
        </p:nvSpPr>
        <p:spPr>
          <a:xfrm>
            <a:off x="1637538" y="5567171"/>
            <a:ext cx="1088390"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工业设</a:t>
            </a:r>
            <a:r>
              <a:rPr dirty="0">
                <a:solidFill>
                  <a:srgbClr val="FFFFFF"/>
                </a:solidFill>
                <a:latin typeface="微软雅黑" panose="020B0503020204020204" charset="-122"/>
                <a:cs typeface="微软雅黑" panose="020B0503020204020204" charset="-122"/>
              </a:rPr>
              <a:t>备</a:t>
            </a:r>
            <a:r>
              <a:rPr dirty="0">
                <a:solidFill>
                  <a:srgbClr val="FFFFFF"/>
                </a:solidFill>
                <a:cs typeface="Calibri" panose="020F0502020204030204"/>
              </a:rPr>
              <a:t>N</a:t>
            </a:r>
            <a:endParaRPr>
              <a:solidFill>
                <a:prstClr val="black"/>
              </a:solidFill>
              <a:cs typeface="Calibri" panose="020F0502020204030204"/>
            </a:endParaRPr>
          </a:p>
        </p:txBody>
      </p:sp>
      <p:sp>
        <p:nvSpPr>
          <p:cNvPr id="22" name="object 22"/>
          <p:cNvSpPr/>
          <p:nvPr/>
        </p:nvSpPr>
        <p:spPr>
          <a:xfrm>
            <a:off x="3217926" y="3633978"/>
            <a:ext cx="382905" cy="2245360"/>
          </a:xfrm>
          <a:custGeom>
            <a:avLst/>
            <a:gdLst/>
            <a:ahLst/>
            <a:cxnLst/>
            <a:rect l="l" t="t" r="r" b="b"/>
            <a:pathLst>
              <a:path w="382904" h="2245360">
                <a:moveTo>
                  <a:pt x="0" y="0"/>
                </a:moveTo>
                <a:lnTo>
                  <a:pt x="74461" y="2498"/>
                </a:lnTo>
                <a:lnTo>
                  <a:pt x="135255" y="9318"/>
                </a:lnTo>
                <a:lnTo>
                  <a:pt x="176236" y="19448"/>
                </a:lnTo>
                <a:lnTo>
                  <a:pt x="191262" y="31876"/>
                </a:lnTo>
                <a:lnTo>
                  <a:pt x="191262" y="1090549"/>
                </a:lnTo>
                <a:lnTo>
                  <a:pt x="206287" y="1102977"/>
                </a:lnTo>
                <a:lnTo>
                  <a:pt x="247269" y="1113107"/>
                </a:lnTo>
                <a:lnTo>
                  <a:pt x="308062" y="1119927"/>
                </a:lnTo>
                <a:lnTo>
                  <a:pt x="382524" y="1122426"/>
                </a:lnTo>
                <a:lnTo>
                  <a:pt x="308062" y="1124924"/>
                </a:lnTo>
                <a:lnTo>
                  <a:pt x="247269" y="1131744"/>
                </a:lnTo>
                <a:lnTo>
                  <a:pt x="206287" y="1141874"/>
                </a:lnTo>
                <a:lnTo>
                  <a:pt x="191262" y="1154303"/>
                </a:lnTo>
                <a:lnTo>
                  <a:pt x="191262" y="2212975"/>
                </a:lnTo>
                <a:lnTo>
                  <a:pt x="176236" y="2225381"/>
                </a:lnTo>
                <a:lnTo>
                  <a:pt x="135255" y="2235514"/>
                </a:lnTo>
                <a:lnTo>
                  <a:pt x="74461" y="2242346"/>
                </a:lnTo>
                <a:lnTo>
                  <a:pt x="0" y="2244852"/>
                </a:lnTo>
              </a:path>
            </a:pathLst>
          </a:custGeom>
          <a:ln w="28956">
            <a:solidFill>
              <a:srgbClr val="5B9BD4"/>
            </a:solidFill>
          </a:ln>
        </p:spPr>
        <p:txBody>
          <a:bodyPr wrap="square" lIns="0" tIns="0" rIns="0" bIns="0" rtlCol="0"/>
          <a:lstStyle/>
          <a:p>
            <a:endParaRPr>
              <a:solidFill>
                <a:prstClr val="black"/>
              </a:solidFill>
            </a:endParaRPr>
          </a:p>
        </p:txBody>
      </p:sp>
      <p:sp>
        <p:nvSpPr>
          <p:cNvPr id="23" name="object 23"/>
          <p:cNvSpPr/>
          <p:nvPr/>
        </p:nvSpPr>
        <p:spPr>
          <a:xfrm>
            <a:off x="3599688" y="4750308"/>
            <a:ext cx="2259965" cy="0"/>
          </a:xfrm>
          <a:custGeom>
            <a:avLst/>
            <a:gdLst/>
            <a:ahLst/>
            <a:cxnLst/>
            <a:rect l="l" t="t" r="r" b="b"/>
            <a:pathLst>
              <a:path w="2259965">
                <a:moveTo>
                  <a:pt x="0" y="0"/>
                </a:moveTo>
                <a:lnTo>
                  <a:pt x="2259838" y="0"/>
                </a:lnTo>
              </a:path>
            </a:pathLst>
          </a:custGeom>
          <a:ln w="6096">
            <a:solidFill>
              <a:srgbClr val="5B9BD4"/>
            </a:solidFill>
          </a:ln>
        </p:spPr>
        <p:txBody>
          <a:bodyPr wrap="square" lIns="0" tIns="0" rIns="0" bIns="0" rtlCol="0"/>
          <a:lstStyle/>
          <a:p>
            <a:endParaRPr>
              <a:solidFill>
                <a:prstClr val="black"/>
              </a:solidFill>
            </a:endParaRPr>
          </a:p>
        </p:txBody>
      </p:sp>
      <p:sp>
        <p:nvSpPr>
          <p:cNvPr id="24" name="object 24"/>
          <p:cNvSpPr/>
          <p:nvPr/>
        </p:nvSpPr>
        <p:spPr>
          <a:xfrm>
            <a:off x="3779520" y="5727191"/>
            <a:ext cx="1712976" cy="74371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25" name="object 25"/>
          <p:cNvSpPr/>
          <p:nvPr/>
        </p:nvSpPr>
        <p:spPr>
          <a:xfrm>
            <a:off x="3794759" y="5017008"/>
            <a:ext cx="1682750" cy="713740"/>
          </a:xfrm>
          <a:custGeom>
            <a:avLst/>
            <a:gdLst/>
            <a:ahLst/>
            <a:cxnLst/>
            <a:rect l="l" t="t" r="r" b="b"/>
            <a:pathLst>
              <a:path w="1682750" h="713739">
                <a:moveTo>
                  <a:pt x="1563624" y="0"/>
                </a:moveTo>
                <a:lnTo>
                  <a:pt x="118872" y="0"/>
                </a:lnTo>
                <a:lnTo>
                  <a:pt x="72598" y="9340"/>
                </a:lnTo>
                <a:lnTo>
                  <a:pt x="34813" y="34813"/>
                </a:lnTo>
                <a:lnTo>
                  <a:pt x="9340" y="72598"/>
                </a:lnTo>
                <a:lnTo>
                  <a:pt x="0" y="118871"/>
                </a:lnTo>
                <a:lnTo>
                  <a:pt x="0" y="594359"/>
                </a:lnTo>
                <a:lnTo>
                  <a:pt x="9340" y="640628"/>
                </a:lnTo>
                <a:lnTo>
                  <a:pt x="34813" y="678413"/>
                </a:lnTo>
                <a:lnTo>
                  <a:pt x="72598" y="703889"/>
                </a:lnTo>
                <a:lnTo>
                  <a:pt x="118872" y="713231"/>
                </a:lnTo>
                <a:lnTo>
                  <a:pt x="1563624" y="713231"/>
                </a:lnTo>
                <a:lnTo>
                  <a:pt x="1609897" y="703889"/>
                </a:lnTo>
                <a:lnTo>
                  <a:pt x="1647682" y="678413"/>
                </a:lnTo>
                <a:lnTo>
                  <a:pt x="1673155" y="640628"/>
                </a:lnTo>
                <a:lnTo>
                  <a:pt x="1682495" y="594359"/>
                </a:lnTo>
                <a:lnTo>
                  <a:pt x="1682495" y="118871"/>
                </a:lnTo>
                <a:lnTo>
                  <a:pt x="1673155" y="72598"/>
                </a:lnTo>
                <a:lnTo>
                  <a:pt x="1647682" y="34813"/>
                </a:lnTo>
                <a:lnTo>
                  <a:pt x="1609897" y="9340"/>
                </a:lnTo>
                <a:lnTo>
                  <a:pt x="1563624" y="0"/>
                </a:lnTo>
                <a:close/>
              </a:path>
            </a:pathLst>
          </a:custGeom>
          <a:solidFill>
            <a:srgbClr val="FFC000"/>
          </a:solidFill>
        </p:spPr>
        <p:txBody>
          <a:bodyPr wrap="square" lIns="0" tIns="0" rIns="0" bIns="0" rtlCol="0"/>
          <a:lstStyle/>
          <a:p>
            <a:endParaRPr>
              <a:solidFill>
                <a:prstClr val="black"/>
              </a:solidFill>
            </a:endParaRPr>
          </a:p>
        </p:txBody>
      </p:sp>
      <p:sp>
        <p:nvSpPr>
          <p:cNvPr id="26" name="object 26"/>
          <p:cNvSpPr/>
          <p:nvPr/>
        </p:nvSpPr>
        <p:spPr>
          <a:xfrm>
            <a:off x="3794759" y="5017008"/>
            <a:ext cx="1682750" cy="713740"/>
          </a:xfrm>
          <a:custGeom>
            <a:avLst/>
            <a:gdLst/>
            <a:ahLst/>
            <a:cxnLst/>
            <a:rect l="l" t="t" r="r" b="b"/>
            <a:pathLst>
              <a:path w="1682750" h="713739">
                <a:moveTo>
                  <a:pt x="0" y="118871"/>
                </a:moveTo>
                <a:lnTo>
                  <a:pt x="9340" y="72598"/>
                </a:lnTo>
                <a:lnTo>
                  <a:pt x="34813" y="34813"/>
                </a:lnTo>
                <a:lnTo>
                  <a:pt x="72598" y="9340"/>
                </a:lnTo>
                <a:lnTo>
                  <a:pt x="118872" y="0"/>
                </a:lnTo>
                <a:lnTo>
                  <a:pt x="1563624" y="0"/>
                </a:lnTo>
                <a:lnTo>
                  <a:pt x="1609897" y="9340"/>
                </a:lnTo>
                <a:lnTo>
                  <a:pt x="1647682" y="34813"/>
                </a:lnTo>
                <a:lnTo>
                  <a:pt x="1673155" y="72598"/>
                </a:lnTo>
                <a:lnTo>
                  <a:pt x="1682495" y="118871"/>
                </a:lnTo>
                <a:lnTo>
                  <a:pt x="1682495" y="594359"/>
                </a:lnTo>
                <a:lnTo>
                  <a:pt x="1673155" y="640628"/>
                </a:lnTo>
                <a:lnTo>
                  <a:pt x="1647682" y="678413"/>
                </a:lnTo>
                <a:lnTo>
                  <a:pt x="1609897" y="703889"/>
                </a:lnTo>
                <a:lnTo>
                  <a:pt x="1563624" y="713231"/>
                </a:lnTo>
                <a:lnTo>
                  <a:pt x="118872" y="713231"/>
                </a:lnTo>
                <a:lnTo>
                  <a:pt x="72598" y="703889"/>
                </a:lnTo>
                <a:lnTo>
                  <a:pt x="34813" y="678413"/>
                </a:lnTo>
                <a:lnTo>
                  <a:pt x="9340" y="640628"/>
                </a:lnTo>
                <a:lnTo>
                  <a:pt x="0" y="594359"/>
                </a:lnTo>
                <a:lnTo>
                  <a:pt x="0" y="118871"/>
                </a:lnTo>
                <a:close/>
              </a:path>
            </a:pathLst>
          </a:custGeom>
          <a:ln w="12192">
            <a:solidFill>
              <a:srgbClr val="BB8B00"/>
            </a:solidFill>
          </a:ln>
        </p:spPr>
        <p:txBody>
          <a:bodyPr wrap="square" lIns="0" tIns="0" rIns="0" bIns="0" rtlCol="0"/>
          <a:lstStyle/>
          <a:p>
            <a:endParaRPr>
              <a:solidFill>
                <a:prstClr val="black"/>
              </a:solidFill>
            </a:endParaRPr>
          </a:p>
        </p:txBody>
      </p:sp>
      <p:sp>
        <p:nvSpPr>
          <p:cNvPr id="27" name="object 27"/>
          <p:cNvSpPr txBox="1"/>
          <p:nvPr/>
        </p:nvSpPr>
        <p:spPr>
          <a:xfrm>
            <a:off x="4052696" y="5224017"/>
            <a:ext cx="116840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复合物模型</a:t>
            </a:r>
            <a:endParaRPr>
              <a:solidFill>
                <a:prstClr val="black"/>
              </a:solidFill>
              <a:latin typeface="微软雅黑" panose="020B0503020204020204" charset="-122"/>
              <a:cs typeface="微软雅黑" panose="020B0503020204020204" charset="-122"/>
            </a:endParaRPr>
          </a:p>
        </p:txBody>
      </p:sp>
      <p:sp>
        <p:nvSpPr>
          <p:cNvPr id="28" name="object 28"/>
          <p:cNvSpPr/>
          <p:nvPr/>
        </p:nvSpPr>
        <p:spPr>
          <a:xfrm>
            <a:off x="6615683" y="3628644"/>
            <a:ext cx="1682750" cy="508000"/>
          </a:xfrm>
          <a:custGeom>
            <a:avLst/>
            <a:gdLst/>
            <a:ahLst/>
            <a:cxnLst/>
            <a:rect l="l" t="t" r="r" b="b"/>
            <a:pathLst>
              <a:path w="1682750" h="508000">
                <a:moveTo>
                  <a:pt x="1597914" y="0"/>
                </a:moveTo>
                <a:lnTo>
                  <a:pt x="84582" y="0"/>
                </a:lnTo>
                <a:lnTo>
                  <a:pt x="51649" y="6643"/>
                </a:lnTo>
                <a:lnTo>
                  <a:pt x="24764" y="24764"/>
                </a:lnTo>
                <a:lnTo>
                  <a:pt x="6643" y="51649"/>
                </a:lnTo>
                <a:lnTo>
                  <a:pt x="0" y="84581"/>
                </a:lnTo>
                <a:lnTo>
                  <a:pt x="0" y="422909"/>
                </a:lnTo>
                <a:lnTo>
                  <a:pt x="6643" y="455842"/>
                </a:lnTo>
                <a:lnTo>
                  <a:pt x="24764" y="482726"/>
                </a:lnTo>
                <a:lnTo>
                  <a:pt x="51649" y="500848"/>
                </a:lnTo>
                <a:lnTo>
                  <a:pt x="84582" y="507491"/>
                </a:lnTo>
                <a:lnTo>
                  <a:pt x="1597914" y="507491"/>
                </a:lnTo>
                <a:lnTo>
                  <a:pt x="1630846" y="500848"/>
                </a:lnTo>
                <a:lnTo>
                  <a:pt x="1657731" y="482726"/>
                </a:lnTo>
                <a:lnTo>
                  <a:pt x="1675852" y="455842"/>
                </a:lnTo>
                <a:lnTo>
                  <a:pt x="1682495" y="422909"/>
                </a:lnTo>
                <a:lnTo>
                  <a:pt x="1682495" y="84581"/>
                </a:lnTo>
                <a:lnTo>
                  <a:pt x="1675852" y="51649"/>
                </a:lnTo>
                <a:lnTo>
                  <a:pt x="1657731" y="24764"/>
                </a:lnTo>
                <a:lnTo>
                  <a:pt x="1630846" y="6643"/>
                </a:lnTo>
                <a:lnTo>
                  <a:pt x="1597914" y="0"/>
                </a:lnTo>
                <a:close/>
              </a:path>
            </a:pathLst>
          </a:custGeom>
          <a:solidFill>
            <a:srgbClr val="5B9BD4"/>
          </a:solidFill>
        </p:spPr>
        <p:txBody>
          <a:bodyPr wrap="square" lIns="0" tIns="0" rIns="0" bIns="0" rtlCol="0"/>
          <a:lstStyle/>
          <a:p>
            <a:endParaRPr>
              <a:solidFill>
                <a:prstClr val="black"/>
              </a:solidFill>
            </a:endParaRPr>
          </a:p>
        </p:txBody>
      </p:sp>
      <p:sp>
        <p:nvSpPr>
          <p:cNvPr id="29" name="object 29"/>
          <p:cNvSpPr/>
          <p:nvPr/>
        </p:nvSpPr>
        <p:spPr>
          <a:xfrm>
            <a:off x="6615683" y="3628644"/>
            <a:ext cx="1682750" cy="508000"/>
          </a:xfrm>
          <a:custGeom>
            <a:avLst/>
            <a:gdLst/>
            <a:ahLst/>
            <a:cxnLst/>
            <a:rect l="l" t="t" r="r" b="b"/>
            <a:pathLst>
              <a:path w="1682750" h="508000">
                <a:moveTo>
                  <a:pt x="0" y="84581"/>
                </a:moveTo>
                <a:lnTo>
                  <a:pt x="6643" y="51649"/>
                </a:lnTo>
                <a:lnTo>
                  <a:pt x="24764" y="24764"/>
                </a:lnTo>
                <a:lnTo>
                  <a:pt x="51649" y="6643"/>
                </a:lnTo>
                <a:lnTo>
                  <a:pt x="84582" y="0"/>
                </a:lnTo>
                <a:lnTo>
                  <a:pt x="1597914" y="0"/>
                </a:lnTo>
                <a:lnTo>
                  <a:pt x="1630846" y="6643"/>
                </a:lnTo>
                <a:lnTo>
                  <a:pt x="1657731" y="24764"/>
                </a:lnTo>
                <a:lnTo>
                  <a:pt x="1675852" y="51649"/>
                </a:lnTo>
                <a:lnTo>
                  <a:pt x="1682495" y="84581"/>
                </a:lnTo>
                <a:lnTo>
                  <a:pt x="1682495" y="422909"/>
                </a:lnTo>
                <a:lnTo>
                  <a:pt x="1675852" y="455842"/>
                </a:lnTo>
                <a:lnTo>
                  <a:pt x="1657731" y="482726"/>
                </a:lnTo>
                <a:lnTo>
                  <a:pt x="1630846" y="500848"/>
                </a:lnTo>
                <a:lnTo>
                  <a:pt x="1597914" y="507491"/>
                </a:lnTo>
                <a:lnTo>
                  <a:pt x="84582" y="507491"/>
                </a:lnTo>
                <a:lnTo>
                  <a:pt x="51649" y="500848"/>
                </a:lnTo>
                <a:lnTo>
                  <a:pt x="24764" y="482726"/>
                </a:lnTo>
                <a:lnTo>
                  <a:pt x="6643" y="455842"/>
                </a:lnTo>
                <a:lnTo>
                  <a:pt x="0" y="422909"/>
                </a:lnTo>
                <a:lnTo>
                  <a:pt x="0" y="84581"/>
                </a:lnTo>
                <a:close/>
              </a:path>
            </a:pathLst>
          </a:custGeom>
          <a:ln w="12192">
            <a:solidFill>
              <a:srgbClr val="41709C"/>
            </a:solidFill>
          </a:ln>
        </p:spPr>
        <p:txBody>
          <a:bodyPr wrap="square" lIns="0" tIns="0" rIns="0" bIns="0" rtlCol="0"/>
          <a:lstStyle/>
          <a:p>
            <a:endParaRPr>
              <a:solidFill>
                <a:prstClr val="black"/>
              </a:solidFill>
            </a:endParaRPr>
          </a:p>
        </p:txBody>
      </p:sp>
      <p:sp>
        <p:nvSpPr>
          <p:cNvPr id="30" name="object 30"/>
          <p:cNvSpPr txBox="1"/>
          <p:nvPr/>
        </p:nvSpPr>
        <p:spPr>
          <a:xfrm>
            <a:off x="6929373" y="3732910"/>
            <a:ext cx="105664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核心结构</a:t>
            </a:r>
            <a:r>
              <a:rPr dirty="0">
                <a:solidFill>
                  <a:srgbClr val="FFFFFF"/>
                </a:solidFill>
                <a:cs typeface="Calibri" panose="020F0502020204030204"/>
              </a:rPr>
              <a:t>1</a:t>
            </a:r>
            <a:endParaRPr>
              <a:solidFill>
                <a:prstClr val="black"/>
              </a:solidFill>
              <a:cs typeface="Calibri" panose="020F0502020204030204"/>
            </a:endParaRPr>
          </a:p>
        </p:txBody>
      </p:sp>
      <p:sp>
        <p:nvSpPr>
          <p:cNvPr id="31" name="object 31"/>
          <p:cNvSpPr/>
          <p:nvPr/>
        </p:nvSpPr>
        <p:spPr>
          <a:xfrm>
            <a:off x="9070847" y="3802379"/>
            <a:ext cx="1682750" cy="713740"/>
          </a:xfrm>
          <a:custGeom>
            <a:avLst/>
            <a:gdLst/>
            <a:ahLst/>
            <a:cxnLst/>
            <a:rect l="l" t="t" r="r" b="b"/>
            <a:pathLst>
              <a:path w="1682750" h="713739">
                <a:moveTo>
                  <a:pt x="1563624" y="0"/>
                </a:moveTo>
                <a:lnTo>
                  <a:pt x="118872" y="0"/>
                </a:lnTo>
                <a:lnTo>
                  <a:pt x="72598" y="9340"/>
                </a:lnTo>
                <a:lnTo>
                  <a:pt x="34813" y="34813"/>
                </a:lnTo>
                <a:lnTo>
                  <a:pt x="9340" y="72598"/>
                </a:lnTo>
                <a:lnTo>
                  <a:pt x="0" y="118872"/>
                </a:lnTo>
                <a:lnTo>
                  <a:pt x="0" y="594360"/>
                </a:lnTo>
                <a:lnTo>
                  <a:pt x="9340" y="640633"/>
                </a:lnTo>
                <a:lnTo>
                  <a:pt x="34813" y="678418"/>
                </a:lnTo>
                <a:lnTo>
                  <a:pt x="72598" y="703891"/>
                </a:lnTo>
                <a:lnTo>
                  <a:pt x="118872" y="713232"/>
                </a:lnTo>
                <a:lnTo>
                  <a:pt x="1563624" y="713232"/>
                </a:lnTo>
                <a:lnTo>
                  <a:pt x="1609897" y="703891"/>
                </a:lnTo>
                <a:lnTo>
                  <a:pt x="1647682" y="678418"/>
                </a:lnTo>
                <a:lnTo>
                  <a:pt x="1673155" y="640633"/>
                </a:lnTo>
                <a:lnTo>
                  <a:pt x="1682495" y="594360"/>
                </a:lnTo>
                <a:lnTo>
                  <a:pt x="1682495" y="118872"/>
                </a:lnTo>
                <a:lnTo>
                  <a:pt x="1673155" y="72598"/>
                </a:lnTo>
                <a:lnTo>
                  <a:pt x="1647682" y="34813"/>
                </a:lnTo>
                <a:lnTo>
                  <a:pt x="1609897" y="9340"/>
                </a:lnTo>
                <a:lnTo>
                  <a:pt x="1563624" y="0"/>
                </a:lnTo>
                <a:close/>
              </a:path>
            </a:pathLst>
          </a:custGeom>
          <a:solidFill>
            <a:srgbClr val="FFC000"/>
          </a:solidFill>
        </p:spPr>
        <p:txBody>
          <a:bodyPr wrap="square" lIns="0" tIns="0" rIns="0" bIns="0" rtlCol="0"/>
          <a:lstStyle/>
          <a:p>
            <a:endParaRPr>
              <a:solidFill>
                <a:prstClr val="black"/>
              </a:solidFill>
            </a:endParaRPr>
          </a:p>
        </p:txBody>
      </p:sp>
      <p:sp>
        <p:nvSpPr>
          <p:cNvPr id="32" name="object 32"/>
          <p:cNvSpPr/>
          <p:nvPr/>
        </p:nvSpPr>
        <p:spPr>
          <a:xfrm>
            <a:off x="9070847" y="3802379"/>
            <a:ext cx="1682750" cy="713740"/>
          </a:xfrm>
          <a:custGeom>
            <a:avLst/>
            <a:gdLst/>
            <a:ahLst/>
            <a:cxnLst/>
            <a:rect l="l" t="t" r="r" b="b"/>
            <a:pathLst>
              <a:path w="1682750" h="713739">
                <a:moveTo>
                  <a:pt x="0" y="118872"/>
                </a:moveTo>
                <a:lnTo>
                  <a:pt x="9340" y="72598"/>
                </a:lnTo>
                <a:lnTo>
                  <a:pt x="34813" y="34813"/>
                </a:lnTo>
                <a:lnTo>
                  <a:pt x="72598" y="9340"/>
                </a:lnTo>
                <a:lnTo>
                  <a:pt x="118872" y="0"/>
                </a:lnTo>
                <a:lnTo>
                  <a:pt x="1563624" y="0"/>
                </a:lnTo>
                <a:lnTo>
                  <a:pt x="1609897" y="9340"/>
                </a:lnTo>
                <a:lnTo>
                  <a:pt x="1647682" y="34813"/>
                </a:lnTo>
                <a:lnTo>
                  <a:pt x="1673155" y="72598"/>
                </a:lnTo>
                <a:lnTo>
                  <a:pt x="1682495" y="118872"/>
                </a:lnTo>
                <a:lnTo>
                  <a:pt x="1682495" y="594360"/>
                </a:lnTo>
                <a:lnTo>
                  <a:pt x="1673155" y="640633"/>
                </a:lnTo>
                <a:lnTo>
                  <a:pt x="1647682" y="678418"/>
                </a:lnTo>
                <a:lnTo>
                  <a:pt x="1609897" y="703891"/>
                </a:lnTo>
                <a:lnTo>
                  <a:pt x="1563624" y="713232"/>
                </a:lnTo>
                <a:lnTo>
                  <a:pt x="118872" y="713232"/>
                </a:lnTo>
                <a:lnTo>
                  <a:pt x="72598" y="703891"/>
                </a:lnTo>
                <a:lnTo>
                  <a:pt x="34813" y="678418"/>
                </a:lnTo>
                <a:lnTo>
                  <a:pt x="9340" y="640633"/>
                </a:lnTo>
                <a:lnTo>
                  <a:pt x="0" y="594360"/>
                </a:lnTo>
                <a:lnTo>
                  <a:pt x="0" y="118872"/>
                </a:lnTo>
                <a:close/>
              </a:path>
            </a:pathLst>
          </a:custGeom>
          <a:ln w="12192">
            <a:solidFill>
              <a:srgbClr val="BB8B00"/>
            </a:solidFill>
          </a:ln>
        </p:spPr>
        <p:txBody>
          <a:bodyPr wrap="square" lIns="0" tIns="0" rIns="0" bIns="0" rtlCol="0"/>
          <a:lstStyle/>
          <a:p>
            <a:endParaRPr>
              <a:solidFill>
                <a:prstClr val="black"/>
              </a:solidFill>
            </a:endParaRPr>
          </a:p>
        </p:txBody>
      </p:sp>
      <p:sp>
        <p:nvSpPr>
          <p:cNvPr id="33" name="object 33"/>
          <p:cNvSpPr txBox="1"/>
          <p:nvPr/>
        </p:nvSpPr>
        <p:spPr>
          <a:xfrm>
            <a:off x="9215119" y="4009390"/>
            <a:ext cx="139700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复杂设备实体</a:t>
            </a:r>
            <a:endParaRPr>
              <a:solidFill>
                <a:prstClr val="black"/>
              </a:solidFill>
              <a:latin typeface="微软雅黑" panose="020B0503020204020204" charset="-122"/>
              <a:cs typeface="微软雅黑" panose="020B0503020204020204" charset="-122"/>
            </a:endParaRPr>
          </a:p>
        </p:txBody>
      </p:sp>
      <p:sp>
        <p:nvSpPr>
          <p:cNvPr id="34" name="object 34"/>
          <p:cNvSpPr/>
          <p:nvPr/>
        </p:nvSpPr>
        <p:spPr>
          <a:xfrm>
            <a:off x="6615683" y="4239767"/>
            <a:ext cx="1682750" cy="508000"/>
          </a:xfrm>
          <a:custGeom>
            <a:avLst/>
            <a:gdLst/>
            <a:ahLst/>
            <a:cxnLst/>
            <a:rect l="l" t="t" r="r" b="b"/>
            <a:pathLst>
              <a:path w="1682750" h="508000">
                <a:moveTo>
                  <a:pt x="1597914" y="0"/>
                </a:moveTo>
                <a:lnTo>
                  <a:pt x="84582" y="0"/>
                </a:lnTo>
                <a:lnTo>
                  <a:pt x="51649" y="6643"/>
                </a:lnTo>
                <a:lnTo>
                  <a:pt x="24764" y="24764"/>
                </a:lnTo>
                <a:lnTo>
                  <a:pt x="6643" y="51649"/>
                </a:lnTo>
                <a:lnTo>
                  <a:pt x="0" y="84581"/>
                </a:lnTo>
                <a:lnTo>
                  <a:pt x="0" y="422909"/>
                </a:lnTo>
                <a:lnTo>
                  <a:pt x="6643" y="455842"/>
                </a:lnTo>
                <a:lnTo>
                  <a:pt x="24764" y="482726"/>
                </a:lnTo>
                <a:lnTo>
                  <a:pt x="51649" y="500848"/>
                </a:lnTo>
                <a:lnTo>
                  <a:pt x="84582" y="507491"/>
                </a:lnTo>
                <a:lnTo>
                  <a:pt x="1597914" y="507491"/>
                </a:lnTo>
                <a:lnTo>
                  <a:pt x="1630846" y="500848"/>
                </a:lnTo>
                <a:lnTo>
                  <a:pt x="1657731" y="482726"/>
                </a:lnTo>
                <a:lnTo>
                  <a:pt x="1675852" y="455842"/>
                </a:lnTo>
                <a:lnTo>
                  <a:pt x="1682495" y="422909"/>
                </a:lnTo>
                <a:lnTo>
                  <a:pt x="1682495" y="84581"/>
                </a:lnTo>
                <a:lnTo>
                  <a:pt x="1675852" y="51649"/>
                </a:lnTo>
                <a:lnTo>
                  <a:pt x="1657731" y="24764"/>
                </a:lnTo>
                <a:lnTo>
                  <a:pt x="1630846" y="6643"/>
                </a:lnTo>
                <a:lnTo>
                  <a:pt x="1597914" y="0"/>
                </a:lnTo>
                <a:close/>
              </a:path>
            </a:pathLst>
          </a:custGeom>
          <a:solidFill>
            <a:srgbClr val="5B9BD4"/>
          </a:solidFill>
        </p:spPr>
        <p:txBody>
          <a:bodyPr wrap="square" lIns="0" tIns="0" rIns="0" bIns="0" rtlCol="0"/>
          <a:lstStyle/>
          <a:p>
            <a:endParaRPr>
              <a:solidFill>
                <a:prstClr val="black"/>
              </a:solidFill>
            </a:endParaRPr>
          </a:p>
        </p:txBody>
      </p:sp>
      <p:sp>
        <p:nvSpPr>
          <p:cNvPr id="35" name="object 35"/>
          <p:cNvSpPr/>
          <p:nvPr/>
        </p:nvSpPr>
        <p:spPr>
          <a:xfrm>
            <a:off x="6615683" y="4239767"/>
            <a:ext cx="1682750" cy="508000"/>
          </a:xfrm>
          <a:custGeom>
            <a:avLst/>
            <a:gdLst/>
            <a:ahLst/>
            <a:cxnLst/>
            <a:rect l="l" t="t" r="r" b="b"/>
            <a:pathLst>
              <a:path w="1682750" h="508000">
                <a:moveTo>
                  <a:pt x="0" y="84581"/>
                </a:moveTo>
                <a:lnTo>
                  <a:pt x="6643" y="51649"/>
                </a:lnTo>
                <a:lnTo>
                  <a:pt x="24764" y="24764"/>
                </a:lnTo>
                <a:lnTo>
                  <a:pt x="51649" y="6643"/>
                </a:lnTo>
                <a:lnTo>
                  <a:pt x="84582" y="0"/>
                </a:lnTo>
                <a:lnTo>
                  <a:pt x="1597914" y="0"/>
                </a:lnTo>
                <a:lnTo>
                  <a:pt x="1630846" y="6643"/>
                </a:lnTo>
                <a:lnTo>
                  <a:pt x="1657731" y="24764"/>
                </a:lnTo>
                <a:lnTo>
                  <a:pt x="1675852" y="51649"/>
                </a:lnTo>
                <a:lnTo>
                  <a:pt x="1682495" y="84581"/>
                </a:lnTo>
                <a:lnTo>
                  <a:pt x="1682495" y="422909"/>
                </a:lnTo>
                <a:lnTo>
                  <a:pt x="1675852" y="455842"/>
                </a:lnTo>
                <a:lnTo>
                  <a:pt x="1657731" y="482726"/>
                </a:lnTo>
                <a:lnTo>
                  <a:pt x="1630846" y="500848"/>
                </a:lnTo>
                <a:lnTo>
                  <a:pt x="1597914" y="507491"/>
                </a:lnTo>
                <a:lnTo>
                  <a:pt x="84582" y="507491"/>
                </a:lnTo>
                <a:lnTo>
                  <a:pt x="51649" y="500848"/>
                </a:lnTo>
                <a:lnTo>
                  <a:pt x="24764" y="482726"/>
                </a:lnTo>
                <a:lnTo>
                  <a:pt x="6643" y="455842"/>
                </a:lnTo>
                <a:lnTo>
                  <a:pt x="0" y="422909"/>
                </a:lnTo>
                <a:lnTo>
                  <a:pt x="0" y="84581"/>
                </a:lnTo>
                <a:close/>
              </a:path>
            </a:pathLst>
          </a:custGeom>
          <a:ln w="12192">
            <a:solidFill>
              <a:srgbClr val="41709C"/>
            </a:solidFill>
          </a:ln>
        </p:spPr>
        <p:txBody>
          <a:bodyPr wrap="square" lIns="0" tIns="0" rIns="0" bIns="0" rtlCol="0"/>
          <a:lstStyle/>
          <a:p>
            <a:endParaRPr>
              <a:solidFill>
                <a:prstClr val="black"/>
              </a:solidFill>
            </a:endParaRPr>
          </a:p>
        </p:txBody>
      </p:sp>
      <p:sp>
        <p:nvSpPr>
          <p:cNvPr id="36" name="object 36"/>
          <p:cNvSpPr txBox="1"/>
          <p:nvPr/>
        </p:nvSpPr>
        <p:spPr>
          <a:xfrm>
            <a:off x="6929373" y="4344034"/>
            <a:ext cx="105664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核心结构</a:t>
            </a:r>
            <a:r>
              <a:rPr dirty="0">
                <a:solidFill>
                  <a:srgbClr val="FFFFFF"/>
                </a:solidFill>
                <a:cs typeface="Calibri" panose="020F0502020204030204"/>
              </a:rPr>
              <a:t>2</a:t>
            </a:r>
            <a:endParaRPr>
              <a:solidFill>
                <a:prstClr val="black"/>
              </a:solidFill>
              <a:cs typeface="Calibri" panose="020F0502020204030204"/>
            </a:endParaRPr>
          </a:p>
        </p:txBody>
      </p:sp>
      <p:sp>
        <p:nvSpPr>
          <p:cNvPr id="37" name="object 37"/>
          <p:cNvSpPr/>
          <p:nvPr/>
        </p:nvSpPr>
        <p:spPr>
          <a:xfrm>
            <a:off x="6615683" y="4849367"/>
            <a:ext cx="1682750" cy="508000"/>
          </a:xfrm>
          <a:custGeom>
            <a:avLst/>
            <a:gdLst/>
            <a:ahLst/>
            <a:cxnLst/>
            <a:rect l="l" t="t" r="r" b="b"/>
            <a:pathLst>
              <a:path w="1682750" h="508000">
                <a:moveTo>
                  <a:pt x="1597914" y="0"/>
                </a:moveTo>
                <a:lnTo>
                  <a:pt x="84582" y="0"/>
                </a:lnTo>
                <a:lnTo>
                  <a:pt x="51649" y="6643"/>
                </a:lnTo>
                <a:lnTo>
                  <a:pt x="24764" y="24764"/>
                </a:lnTo>
                <a:lnTo>
                  <a:pt x="6643" y="51649"/>
                </a:lnTo>
                <a:lnTo>
                  <a:pt x="0" y="84581"/>
                </a:lnTo>
                <a:lnTo>
                  <a:pt x="0" y="422909"/>
                </a:lnTo>
                <a:lnTo>
                  <a:pt x="6643" y="455842"/>
                </a:lnTo>
                <a:lnTo>
                  <a:pt x="24764" y="482726"/>
                </a:lnTo>
                <a:lnTo>
                  <a:pt x="51649" y="500848"/>
                </a:lnTo>
                <a:lnTo>
                  <a:pt x="84582" y="507491"/>
                </a:lnTo>
                <a:lnTo>
                  <a:pt x="1597914" y="507491"/>
                </a:lnTo>
                <a:lnTo>
                  <a:pt x="1630846" y="500848"/>
                </a:lnTo>
                <a:lnTo>
                  <a:pt x="1657731" y="482726"/>
                </a:lnTo>
                <a:lnTo>
                  <a:pt x="1675852" y="455842"/>
                </a:lnTo>
                <a:lnTo>
                  <a:pt x="1682495" y="422909"/>
                </a:lnTo>
                <a:lnTo>
                  <a:pt x="1682495" y="84581"/>
                </a:lnTo>
                <a:lnTo>
                  <a:pt x="1675852" y="51649"/>
                </a:lnTo>
                <a:lnTo>
                  <a:pt x="1657731" y="24764"/>
                </a:lnTo>
                <a:lnTo>
                  <a:pt x="1630846" y="6643"/>
                </a:lnTo>
                <a:lnTo>
                  <a:pt x="1597914" y="0"/>
                </a:lnTo>
                <a:close/>
              </a:path>
            </a:pathLst>
          </a:custGeom>
          <a:solidFill>
            <a:srgbClr val="5B9BD4"/>
          </a:solidFill>
        </p:spPr>
        <p:txBody>
          <a:bodyPr wrap="square" lIns="0" tIns="0" rIns="0" bIns="0" rtlCol="0"/>
          <a:lstStyle/>
          <a:p>
            <a:endParaRPr>
              <a:solidFill>
                <a:prstClr val="black"/>
              </a:solidFill>
            </a:endParaRPr>
          </a:p>
        </p:txBody>
      </p:sp>
      <p:sp>
        <p:nvSpPr>
          <p:cNvPr id="38" name="object 38"/>
          <p:cNvSpPr/>
          <p:nvPr/>
        </p:nvSpPr>
        <p:spPr>
          <a:xfrm>
            <a:off x="6615683" y="4849367"/>
            <a:ext cx="1682750" cy="508000"/>
          </a:xfrm>
          <a:custGeom>
            <a:avLst/>
            <a:gdLst/>
            <a:ahLst/>
            <a:cxnLst/>
            <a:rect l="l" t="t" r="r" b="b"/>
            <a:pathLst>
              <a:path w="1682750" h="508000">
                <a:moveTo>
                  <a:pt x="0" y="84581"/>
                </a:moveTo>
                <a:lnTo>
                  <a:pt x="6643" y="51649"/>
                </a:lnTo>
                <a:lnTo>
                  <a:pt x="24764" y="24764"/>
                </a:lnTo>
                <a:lnTo>
                  <a:pt x="51649" y="6643"/>
                </a:lnTo>
                <a:lnTo>
                  <a:pt x="84582" y="0"/>
                </a:lnTo>
                <a:lnTo>
                  <a:pt x="1597914" y="0"/>
                </a:lnTo>
                <a:lnTo>
                  <a:pt x="1630846" y="6643"/>
                </a:lnTo>
                <a:lnTo>
                  <a:pt x="1657731" y="24764"/>
                </a:lnTo>
                <a:lnTo>
                  <a:pt x="1675852" y="51649"/>
                </a:lnTo>
                <a:lnTo>
                  <a:pt x="1682495" y="84581"/>
                </a:lnTo>
                <a:lnTo>
                  <a:pt x="1682495" y="422909"/>
                </a:lnTo>
                <a:lnTo>
                  <a:pt x="1675852" y="455842"/>
                </a:lnTo>
                <a:lnTo>
                  <a:pt x="1657731" y="482726"/>
                </a:lnTo>
                <a:lnTo>
                  <a:pt x="1630846" y="500848"/>
                </a:lnTo>
                <a:lnTo>
                  <a:pt x="1597914" y="507491"/>
                </a:lnTo>
                <a:lnTo>
                  <a:pt x="84582" y="507491"/>
                </a:lnTo>
                <a:lnTo>
                  <a:pt x="51649" y="500848"/>
                </a:lnTo>
                <a:lnTo>
                  <a:pt x="24764" y="482726"/>
                </a:lnTo>
                <a:lnTo>
                  <a:pt x="6643" y="455842"/>
                </a:lnTo>
                <a:lnTo>
                  <a:pt x="0" y="422909"/>
                </a:lnTo>
                <a:lnTo>
                  <a:pt x="0" y="84581"/>
                </a:lnTo>
                <a:close/>
              </a:path>
            </a:pathLst>
          </a:custGeom>
          <a:ln w="12192">
            <a:solidFill>
              <a:srgbClr val="41709C"/>
            </a:solidFill>
          </a:ln>
        </p:spPr>
        <p:txBody>
          <a:bodyPr wrap="square" lIns="0" tIns="0" rIns="0" bIns="0" rtlCol="0"/>
          <a:lstStyle/>
          <a:p>
            <a:endParaRPr>
              <a:solidFill>
                <a:prstClr val="black"/>
              </a:solidFill>
            </a:endParaRPr>
          </a:p>
        </p:txBody>
      </p:sp>
      <p:sp>
        <p:nvSpPr>
          <p:cNvPr id="39" name="object 39"/>
          <p:cNvSpPr txBox="1"/>
          <p:nvPr/>
        </p:nvSpPr>
        <p:spPr>
          <a:xfrm>
            <a:off x="6929373" y="4953634"/>
            <a:ext cx="1056640"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核心结构</a:t>
            </a:r>
            <a:r>
              <a:rPr dirty="0">
                <a:solidFill>
                  <a:srgbClr val="FFFFFF"/>
                </a:solidFill>
                <a:cs typeface="Calibri" panose="020F0502020204030204"/>
              </a:rPr>
              <a:t>3</a:t>
            </a:r>
            <a:endParaRPr>
              <a:solidFill>
                <a:prstClr val="black"/>
              </a:solidFill>
              <a:cs typeface="Calibri" panose="020F0502020204030204"/>
            </a:endParaRPr>
          </a:p>
        </p:txBody>
      </p:sp>
      <p:sp>
        <p:nvSpPr>
          <p:cNvPr id="40" name="object 40"/>
          <p:cNvSpPr/>
          <p:nvPr/>
        </p:nvSpPr>
        <p:spPr>
          <a:xfrm>
            <a:off x="6615683" y="5458967"/>
            <a:ext cx="1682750" cy="508000"/>
          </a:xfrm>
          <a:custGeom>
            <a:avLst/>
            <a:gdLst/>
            <a:ahLst/>
            <a:cxnLst/>
            <a:rect l="l" t="t" r="r" b="b"/>
            <a:pathLst>
              <a:path w="1682750" h="508000">
                <a:moveTo>
                  <a:pt x="1597914" y="0"/>
                </a:moveTo>
                <a:lnTo>
                  <a:pt x="84582" y="0"/>
                </a:lnTo>
                <a:lnTo>
                  <a:pt x="51649" y="6643"/>
                </a:lnTo>
                <a:lnTo>
                  <a:pt x="24764" y="24764"/>
                </a:lnTo>
                <a:lnTo>
                  <a:pt x="6643" y="51649"/>
                </a:lnTo>
                <a:lnTo>
                  <a:pt x="0" y="84581"/>
                </a:lnTo>
                <a:lnTo>
                  <a:pt x="0" y="422909"/>
                </a:lnTo>
                <a:lnTo>
                  <a:pt x="6643" y="455831"/>
                </a:lnTo>
                <a:lnTo>
                  <a:pt x="24764" y="482717"/>
                </a:lnTo>
                <a:lnTo>
                  <a:pt x="51649" y="500844"/>
                </a:lnTo>
                <a:lnTo>
                  <a:pt x="84582" y="507491"/>
                </a:lnTo>
                <a:lnTo>
                  <a:pt x="1597914" y="507491"/>
                </a:lnTo>
                <a:lnTo>
                  <a:pt x="1630846" y="500844"/>
                </a:lnTo>
                <a:lnTo>
                  <a:pt x="1657731" y="482717"/>
                </a:lnTo>
                <a:lnTo>
                  <a:pt x="1675852" y="455831"/>
                </a:lnTo>
                <a:lnTo>
                  <a:pt x="1682495" y="422909"/>
                </a:lnTo>
                <a:lnTo>
                  <a:pt x="1682495" y="84581"/>
                </a:lnTo>
                <a:lnTo>
                  <a:pt x="1675852" y="51649"/>
                </a:lnTo>
                <a:lnTo>
                  <a:pt x="1657731" y="24764"/>
                </a:lnTo>
                <a:lnTo>
                  <a:pt x="1630846" y="6643"/>
                </a:lnTo>
                <a:lnTo>
                  <a:pt x="1597914" y="0"/>
                </a:lnTo>
                <a:close/>
              </a:path>
            </a:pathLst>
          </a:custGeom>
          <a:solidFill>
            <a:srgbClr val="5B9BD4"/>
          </a:solidFill>
        </p:spPr>
        <p:txBody>
          <a:bodyPr wrap="square" lIns="0" tIns="0" rIns="0" bIns="0" rtlCol="0"/>
          <a:lstStyle/>
          <a:p>
            <a:endParaRPr>
              <a:solidFill>
                <a:prstClr val="black"/>
              </a:solidFill>
            </a:endParaRPr>
          </a:p>
        </p:txBody>
      </p:sp>
      <p:sp>
        <p:nvSpPr>
          <p:cNvPr id="41" name="object 41"/>
          <p:cNvSpPr/>
          <p:nvPr/>
        </p:nvSpPr>
        <p:spPr>
          <a:xfrm>
            <a:off x="6615683" y="5458967"/>
            <a:ext cx="1682750" cy="508000"/>
          </a:xfrm>
          <a:custGeom>
            <a:avLst/>
            <a:gdLst/>
            <a:ahLst/>
            <a:cxnLst/>
            <a:rect l="l" t="t" r="r" b="b"/>
            <a:pathLst>
              <a:path w="1682750" h="508000">
                <a:moveTo>
                  <a:pt x="0" y="84581"/>
                </a:moveTo>
                <a:lnTo>
                  <a:pt x="6643" y="51649"/>
                </a:lnTo>
                <a:lnTo>
                  <a:pt x="24764" y="24764"/>
                </a:lnTo>
                <a:lnTo>
                  <a:pt x="51649" y="6643"/>
                </a:lnTo>
                <a:lnTo>
                  <a:pt x="84582" y="0"/>
                </a:lnTo>
                <a:lnTo>
                  <a:pt x="1597914" y="0"/>
                </a:lnTo>
                <a:lnTo>
                  <a:pt x="1630846" y="6643"/>
                </a:lnTo>
                <a:lnTo>
                  <a:pt x="1657731" y="24764"/>
                </a:lnTo>
                <a:lnTo>
                  <a:pt x="1675852" y="51649"/>
                </a:lnTo>
                <a:lnTo>
                  <a:pt x="1682495" y="84581"/>
                </a:lnTo>
                <a:lnTo>
                  <a:pt x="1682495" y="422909"/>
                </a:lnTo>
                <a:lnTo>
                  <a:pt x="1675852" y="455831"/>
                </a:lnTo>
                <a:lnTo>
                  <a:pt x="1657731" y="482717"/>
                </a:lnTo>
                <a:lnTo>
                  <a:pt x="1630846" y="500844"/>
                </a:lnTo>
                <a:lnTo>
                  <a:pt x="1597914" y="507491"/>
                </a:lnTo>
                <a:lnTo>
                  <a:pt x="84582" y="507491"/>
                </a:lnTo>
                <a:lnTo>
                  <a:pt x="51649" y="500844"/>
                </a:lnTo>
                <a:lnTo>
                  <a:pt x="24764" y="482717"/>
                </a:lnTo>
                <a:lnTo>
                  <a:pt x="6643" y="455831"/>
                </a:lnTo>
                <a:lnTo>
                  <a:pt x="0" y="422909"/>
                </a:lnTo>
                <a:lnTo>
                  <a:pt x="0" y="84581"/>
                </a:lnTo>
                <a:close/>
              </a:path>
            </a:pathLst>
          </a:custGeom>
          <a:ln w="12192">
            <a:solidFill>
              <a:srgbClr val="41709C"/>
            </a:solidFill>
          </a:ln>
        </p:spPr>
        <p:txBody>
          <a:bodyPr wrap="square" lIns="0" tIns="0" rIns="0" bIns="0" rtlCol="0"/>
          <a:lstStyle/>
          <a:p>
            <a:endParaRPr>
              <a:solidFill>
                <a:prstClr val="black"/>
              </a:solidFill>
            </a:endParaRPr>
          </a:p>
        </p:txBody>
      </p:sp>
      <p:sp>
        <p:nvSpPr>
          <p:cNvPr id="42" name="object 42"/>
          <p:cNvSpPr txBox="1"/>
          <p:nvPr/>
        </p:nvSpPr>
        <p:spPr>
          <a:xfrm>
            <a:off x="6914133" y="5563514"/>
            <a:ext cx="1087755" cy="301625"/>
          </a:xfrm>
          <a:prstGeom prst="rect">
            <a:avLst/>
          </a:prstGeom>
        </p:spPr>
        <p:txBody>
          <a:bodyPr vert="horz" wrap="square" lIns="0" tIns="0" rIns="0" bIns="0" rtlCol="0">
            <a:spAutoFit/>
          </a:bodyPr>
          <a:lstStyle/>
          <a:p>
            <a:pPr marL="12700"/>
            <a:r>
              <a:rPr dirty="0">
                <a:solidFill>
                  <a:srgbClr val="FFFFFF"/>
                </a:solidFill>
                <a:latin typeface="微软雅黑" panose="020B0503020204020204" charset="-122"/>
                <a:cs typeface="微软雅黑" panose="020B0503020204020204" charset="-122"/>
              </a:rPr>
              <a:t>核心结构</a:t>
            </a:r>
            <a:r>
              <a:rPr dirty="0">
                <a:solidFill>
                  <a:srgbClr val="FFFFFF"/>
                </a:solidFill>
                <a:cs typeface="Calibri" panose="020F0502020204030204"/>
              </a:rPr>
              <a:t>N</a:t>
            </a:r>
            <a:endParaRPr>
              <a:solidFill>
                <a:prstClr val="black"/>
              </a:solidFill>
              <a:cs typeface="Calibri" panose="020F0502020204030204"/>
            </a:endParaRPr>
          </a:p>
        </p:txBody>
      </p:sp>
      <p:sp>
        <p:nvSpPr>
          <p:cNvPr id="43" name="object 43"/>
          <p:cNvSpPr/>
          <p:nvPr/>
        </p:nvSpPr>
        <p:spPr>
          <a:xfrm>
            <a:off x="8494014" y="3629405"/>
            <a:ext cx="382905" cy="2245360"/>
          </a:xfrm>
          <a:custGeom>
            <a:avLst/>
            <a:gdLst/>
            <a:ahLst/>
            <a:cxnLst/>
            <a:rect l="l" t="t" r="r" b="b"/>
            <a:pathLst>
              <a:path w="382904" h="2245360">
                <a:moveTo>
                  <a:pt x="0" y="0"/>
                </a:moveTo>
                <a:lnTo>
                  <a:pt x="74461" y="2498"/>
                </a:lnTo>
                <a:lnTo>
                  <a:pt x="135255" y="9318"/>
                </a:lnTo>
                <a:lnTo>
                  <a:pt x="176236" y="19448"/>
                </a:lnTo>
                <a:lnTo>
                  <a:pt x="191262" y="31877"/>
                </a:lnTo>
                <a:lnTo>
                  <a:pt x="191262" y="1090549"/>
                </a:lnTo>
                <a:lnTo>
                  <a:pt x="206287" y="1102977"/>
                </a:lnTo>
                <a:lnTo>
                  <a:pt x="247269" y="1113107"/>
                </a:lnTo>
                <a:lnTo>
                  <a:pt x="308062" y="1119927"/>
                </a:lnTo>
                <a:lnTo>
                  <a:pt x="382524" y="1122426"/>
                </a:lnTo>
                <a:lnTo>
                  <a:pt x="308062" y="1124924"/>
                </a:lnTo>
                <a:lnTo>
                  <a:pt x="247269" y="1131744"/>
                </a:lnTo>
                <a:lnTo>
                  <a:pt x="206287" y="1141874"/>
                </a:lnTo>
                <a:lnTo>
                  <a:pt x="191262" y="1154303"/>
                </a:lnTo>
                <a:lnTo>
                  <a:pt x="191262" y="2212975"/>
                </a:lnTo>
                <a:lnTo>
                  <a:pt x="176236" y="2225381"/>
                </a:lnTo>
                <a:lnTo>
                  <a:pt x="135255" y="2235514"/>
                </a:lnTo>
                <a:lnTo>
                  <a:pt x="74461" y="2242346"/>
                </a:lnTo>
                <a:lnTo>
                  <a:pt x="0" y="2244852"/>
                </a:lnTo>
              </a:path>
            </a:pathLst>
          </a:custGeom>
          <a:ln w="28956">
            <a:solidFill>
              <a:srgbClr val="5B9BD4"/>
            </a:solidFill>
          </a:ln>
        </p:spPr>
        <p:txBody>
          <a:bodyPr wrap="square" lIns="0" tIns="0" rIns="0" bIns="0" rtlCol="0"/>
          <a:lstStyle/>
          <a:p>
            <a:endParaRPr>
              <a:solidFill>
                <a:prstClr val="black"/>
              </a:solidFill>
            </a:endParaRPr>
          </a:p>
        </p:txBody>
      </p:sp>
      <p:sp>
        <p:nvSpPr>
          <p:cNvPr id="44" name="object 44"/>
          <p:cNvSpPr/>
          <p:nvPr/>
        </p:nvSpPr>
        <p:spPr>
          <a:xfrm>
            <a:off x="8875776" y="4747259"/>
            <a:ext cx="2259965" cy="0"/>
          </a:xfrm>
          <a:custGeom>
            <a:avLst/>
            <a:gdLst/>
            <a:ahLst/>
            <a:cxnLst/>
            <a:rect l="l" t="t" r="r" b="b"/>
            <a:pathLst>
              <a:path w="2259965">
                <a:moveTo>
                  <a:pt x="0" y="0"/>
                </a:moveTo>
                <a:lnTo>
                  <a:pt x="2259838" y="0"/>
                </a:lnTo>
              </a:path>
            </a:pathLst>
          </a:custGeom>
          <a:ln w="6096">
            <a:solidFill>
              <a:srgbClr val="5B9BD4"/>
            </a:solidFill>
          </a:ln>
        </p:spPr>
        <p:txBody>
          <a:bodyPr wrap="square" lIns="0" tIns="0" rIns="0" bIns="0" rtlCol="0"/>
          <a:lstStyle/>
          <a:p>
            <a:endParaRPr>
              <a:solidFill>
                <a:prstClr val="black"/>
              </a:solidFill>
            </a:endParaRPr>
          </a:p>
        </p:txBody>
      </p:sp>
      <p:sp>
        <p:nvSpPr>
          <p:cNvPr id="45" name="object 45"/>
          <p:cNvSpPr/>
          <p:nvPr/>
        </p:nvSpPr>
        <p:spPr>
          <a:xfrm>
            <a:off x="9055607" y="5722620"/>
            <a:ext cx="1712976" cy="74218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46" name="object 46"/>
          <p:cNvSpPr/>
          <p:nvPr/>
        </p:nvSpPr>
        <p:spPr>
          <a:xfrm>
            <a:off x="9070847" y="5013959"/>
            <a:ext cx="1682750" cy="711835"/>
          </a:xfrm>
          <a:custGeom>
            <a:avLst/>
            <a:gdLst/>
            <a:ahLst/>
            <a:cxnLst/>
            <a:rect l="l" t="t" r="r" b="b"/>
            <a:pathLst>
              <a:path w="1682750" h="711835">
                <a:moveTo>
                  <a:pt x="1563878" y="0"/>
                </a:moveTo>
                <a:lnTo>
                  <a:pt x="118618" y="0"/>
                </a:lnTo>
                <a:lnTo>
                  <a:pt x="72437" y="9318"/>
                </a:lnTo>
                <a:lnTo>
                  <a:pt x="34734" y="34734"/>
                </a:lnTo>
                <a:lnTo>
                  <a:pt x="9318" y="72437"/>
                </a:lnTo>
                <a:lnTo>
                  <a:pt x="0" y="118618"/>
                </a:lnTo>
                <a:lnTo>
                  <a:pt x="0" y="593090"/>
                </a:lnTo>
                <a:lnTo>
                  <a:pt x="9318" y="639259"/>
                </a:lnTo>
                <a:lnTo>
                  <a:pt x="34734" y="676963"/>
                </a:lnTo>
                <a:lnTo>
                  <a:pt x="72437" y="702385"/>
                </a:lnTo>
                <a:lnTo>
                  <a:pt x="118618" y="711708"/>
                </a:lnTo>
                <a:lnTo>
                  <a:pt x="1563878" y="711708"/>
                </a:lnTo>
                <a:lnTo>
                  <a:pt x="1610058" y="702385"/>
                </a:lnTo>
                <a:lnTo>
                  <a:pt x="1647761" y="676963"/>
                </a:lnTo>
                <a:lnTo>
                  <a:pt x="1673177" y="639259"/>
                </a:lnTo>
                <a:lnTo>
                  <a:pt x="1682495" y="593090"/>
                </a:lnTo>
                <a:lnTo>
                  <a:pt x="1682495" y="118618"/>
                </a:lnTo>
                <a:lnTo>
                  <a:pt x="1673177" y="72437"/>
                </a:lnTo>
                <a:lnTo>
                  <a:pt x="1647761" y="34734"/>
                </a:lnTo>
                <a:lnTo>
                  <a:pt x="1610058" y="9318"/>
                </a:lnTo>
                <a:lnTo>
                  <a:pt x="1563878" y="0"/>
                </a:lnTo>
                <a:close/>
              </a:path>
            </a:pathLst>
          </a:custGeom>
          <a:solidFill>
            <a:srgbClr val="FFC000"/>
          </a:solidFill>
        </p:spPr>
        <p:txBody>
          <a:bodyPr wrap="square" lIns="0" tIns="0" rIns="0" bIns="0" rtlCol="0"/>
          <a:lstStyle/>
          <a:p>
            <a:endParaRPr>
              <a:solidFill>
                <a:prstClr val="black"/>
              </a:solidFill>
            </a:endParaRPr>
          </a:p>
        </p:txBody>
      </p:sp>
      <p:sp>
        <p:nvSpPr>
          <p:cNvPr id="47" name="object 47"/>
          <p:cNvSpPr/>
          <p:nvPr/>
        </p:nvSpPr>
        <p:spPr>
          <a:xfrm>
            <a:off x="9070847" y="5013959"/>
            <a:ext cx="1682750" cy="711835"/>
          </a:xfrm>
          <a:custGeom>
            <a:avLst/>
            <a:gdLst/>
            <a:ahLst/>
            <a:cxnLst/>
            <a:rect l="l" t="t" r="r" b="b"/>
            <a:pathLst>
              <a:path w="1682750" h="711835">
                <a:moveTo>
                  <a:pt x="0" y="118618"/>
                </a:moveTo>
                <a:lnTo>
                  <a:pt x="9318" y="72437"/>
                </a:lnTo>
                <a:lnTo>
                  <a:pt x="34734" y="34734"/>
                </a:lnTo>
                <a:lnTo>
                  <a:pt x="72437" y="9318"/>
                </a:lnTo>
                <a:lnTo>
                  <a:pt x="118618" y="0"/>
                </a:lnTo>
                <a:lnTo>
                  <a:pt x="1563878" y="0"/>
                </a:lnTo>
                <a:lnTo>
                  <a:pt x="1610058" y="9318"/>
                </a:lnTo>
                <a:lnTo>
                  <a:pt x="1647761" y="34734"/>
                </a:lnTo>
                <a:lnTo>
                  <a:pt x="1673177" y="72437"/>
                </a:lnTo>
                <a:lnTo>
                  <a:pt x="1682495" y="118618"/>
                </a:lnTo>
                <a:lnTo>
                  <a:pt x="1682495" y="593090"/>
                </a:lnTo>
                <a:lnTo>
                  <a:pt x="1673177" y="639259"/>
                </a:lnTo>
                <a:lnTo>
                  <a:pt x="1647761" y="676963"/>
                </a:lnTo>
                <a:lnTo>
                  <a:pt x="1610058" y="702385"/>
                </a:lnTo>
                <a:lnTo>
                  <a:pt x="1563878" y="711708"/>
                </a:lnTo>
                <a:lnTo>
                  <a:pt x="118618" y="711708"/>
                </a:lnTo>
                <a:lnTo>
                  <a:pt x="72437" y="702385"/>
                </a:lnTo>
                <a:lnTo>
                  <a:pt x="34734" y="676963"/>
                </a:lnTo>
                <a:lnTo>
                  <a:pt x="9318" y="639259"/>
                </a:lnTo>
                <a:lnTo>
                  <a:pt x="0" y="593090"/>
                </a:lnTo>
                <a:lnTo>
                  <a:pt x="0" y="118618"/>
                </a:lnTo>
                <a:close/>
              </a:path>
            </a:pathLst>
          </a:custGeom>
          <a:ln w="12192">
            <a:solidFill>
              <a:srgbClr val="BB8B00"/>
            </a:solidFill>
          </a:ln>
        </p:spPr>
        <p:txBody>
          <a:bodyPr wrap="square" lIns="0" tIns="0" rIns="0" bIns="0" rtlCol="0"/>
          <a:lstStyle/>
          <a:p>
            <a:endParaRPr>
              <a:solidFill>
                <a:prstClr val="black"/>
              </a:solidFill>
            </a:endParaRPr>
          </a:p>
        </p:txBody>
      </p:sp>
      <p:sp>
        <p:nvSpPr>
          <p:cNvPr id="48" name="object 48"/>
          <p:cNvSpPr txBox="1"/>
          <p:nvPr/>
        </p:nvSpPr>
        <p:spPr>
          <a:xfrm>
            <a:off x="9329419" y="5219953"/>
            <a:ext cx="1168400"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复合物模型</a:t>
            </a:r>
            <a:endParaRPr>
              <a:solidFill>
                <a:prstClr val="black"/>
              </a:solidFill>
              <a:latin typeface="微软雅黑" panose="020B0503020204020204" charset="-122"/>
              <a:cs typeface="微软雅黑" panose="020B0503020204020204" charset="-122"/>
            </a:endParaRPr>
          </a:p>
        </p:txBody>
      </p:sp>
      <p:sp>
        <p:nvSpPr>
          <p:cNvPr id="49" name="object 4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p:nvPr/>
        </p:nvSpPr>
        <p:spPr>
          <a:xfrm>
            <a:off x="1375917" y="2379726"/>
            <a:ext cx="3242310" cy="2952115"/>
          </a:xfrm>
          <a:prstGeom prst="rect">
            <a:avLst/>
          </a:prstGeom>
        </p:spPr>
        <p:txBody>
          <a:bodyPr vert="horz" wrap="square" lIns="0" tIns="0" rIns="0" bIns="0" rtlCol="0">
            <a:spAutoFit/>
          </a:bodyPr>
          <a:lstStyle/>
          <a:p>
            <a:pPr marL="12700" marR="5080" indent="421640" algn="just">
              <a:lnSpc>
                <a:spcPct val="150000"/>
              </a:lnSpc>
            </a:pPr>
            <a:r>
              <a:rPr sz="1600" spc="85" dirty="0">
                <a:solidFill>
                  <a:prstClr val="black"/>
                </a:solidFill>
                <a:latin typeface="微软雅黑" panose="020B0503020204020204" charset="-122"/>
                <a:cs typeface="微软雅黑" panose="020B0503020204020204" charset="-122"/>
              </a:rPr>
              <a:t>例</a:t>
            </a:r>
            <a:r>
              <a:rPr sz="1600" spc="100" dirty="0">
                <a:solidFill>
                  <a:prstClr val="black"/>
                </a:solidFill>
                <a:latin typeface="微软雅黑" panose="020B0503020204020204" charset="-122"/>
                <a:cs typeface="微软雅黑" panose="020B0503020204020204" charset="-122"/>
              </a:rPr>
              <a:t>如，</a:t>
            </a:r>
            <a:r>
              <a:rPr sz="1600" spc="80" dirty="0">
                <a:solidFill>
                  <a:prstClr val="black"/>
                </a:solidFill>
                <a:latin typeface="微软雅黑" panose="020B0503020204020204" charset="-122"/>
                <a:cs typeface="微软雅黑" panose="020B0503020204020204" charset="-122"/>
              </a:rPr>
              <a:t>构</a:t>
            </a:r>
            <a:r>
              <a:rPr sz="1600" spc="100" dirty="0">
                <a:solidFill>
                  <a:prstClr val="black"/>
                </a:solidFill>
                <a:latin typeface="微软雅黑" panose="020B0503020204020204" charset="-122"/>
                <a:cs typeface="微软雅黑" panose="020B0503020204020204" charset="-122"/>
              </a:rPr>
              <a:t>建</a:t>
            </a:r>
            <a:r>
              <a:rPr sz="1600" spc="80" dirty="0">
                <a:solidFill>
                  <a:prstClr val="black"/>
                </a:solidFill>
                <a:latin typeface="微软雅黑" panose="020B0503020204020204" charset="-122"/>
                <a:cs typeface="微软雅黑" panose="020B0503020204020204" charset="-122"/>
              </a:rPr>
              <a:t>一</a:t>
            </a:r>
            <a:r>
              <a:rPr sz="1600" spc="100" dirty="0">
                <a:solidFill>
                  <a:prstClr val="black"/>
                </a:solidFill>
                <a:latin typeface="微软雅黑" panose="020B0503020204020204" charset="-122"/>
                <a:cs typeface="微软雅黑" panose="020B0503020204020204" charset="-122"/>
              </a:rPr>
              <a:t>台如</a:t>
            </a:r>
            <a:r>
              <a:rPr sz="1600" spc="80" dirty="0">
                <a:solidFill>
                  <a:prstClr val="black"/>
                </a:solidFill>
                <a:latin typeface="微软雅黑" panose="020B0503020204020204" charset="-122"/>
                <a:cs typeface="微软雅黑" panose="020B0503020204020204" charset="-122"/>
              </a:rPr>
              <a:t>数</a:t>
            </a:r>
            <a:r>
              <a:rPr sz="1600" spc="100" dirty="0">
                <a:solidFill>
                  <a:prstClr val="black"/>
                </a:solidFill>
                <a:latin typeface="微软雅黑" panose="020B0503020204020204" charset="-122"/>
                <a:cs typeface="微软雅黑" panose="020B0503020204020204" charset="-122"/>
              </a:rPr>
              <a:t>控机床</a:t>
            </a:r>
            <a:r>
              <a:rPr sz="1600" spc="-5" dirty="0">
                <a:solidFill>
                  <a:prstClr val="black"/>
                </a:solidFill>
                <a:latin typeface="微软雅黑" panose="020B0503020204020204" charset="-122"/>
                <a:cs typeface="微软雅黑" panose="020B0503020204020204" charset="-122"/>
              </a:rPr>
              <a:t>或 </a:t>
            </a:r>
            <a:r>
              <a:rPr sz="1600" spc="80" dirty="0">
                <a:solidFill>
                  <a:prstClr val="black"/>
                </a:solidFill>
                <a:latin typeface="微软雅黑" panose="020B0503020204020204" charset="-122"/>
                <a:cs typeface="微软雅黑" panose="020B0503020204020204" charset="-122"/>
              </a:rPr>
              <a:t>冲压机的数</a:t>
            </a:r>
            <a:r>
              <a:rPr sz="1600" spc="100" dirty="0">
                <a:solidFill>
                  <a:prstClr val="black"/>
                </a:solidFill>
                <a:latin typeface="微软雅黑" panose="020B0503020204020204" charset="-122"/>
                <a:cs typeface="微软雅黑" panose="020B0503020204020204" charset="-122"/>
              </a:rPr>
              <a:t>字孪</a:t>
            </a:r>
            <a:r>
              <a:rPr sz="1600" spc="80" dirty="0">
                <a:solidFill>
                  <a:prstClr val="black"/>
                </a:solidFill>
                <a:latin typeface="微软雅黑" panose="020B0503020204020204" charset="-122"/>
                <a:cs typeface="微软雅黑" panose="020B0503020204020204" charset="-122"/>
              </a:rPr>
              <a:t>生体通常是基</a:t>
            </a:r>
            <a:r>
              <a:rPr sz="1600" spc="100" dirty="0">
                <a:solidFill>
                  <a:prstClr val="black"/>
                </a:solidFill>
                <a:latin typeface="微软雅黑" panose="020B0503020204020204" charset="-122"/>
                <a:cs typeface="微软雅黑" panose="020B0503020204020204" charset="-122"/>
              </a:rPr>
              <a:t>于</a:t>
            </a:r>
            <a:r>
              <a:rPr sz="1600" spc="-5" dirty="0">
                <a:solidFill>
                  <a:prstClr val="black"/>
                </a:solidFill>
                <a:latin typeface="微软雅黑" panose="020B0503020204020204" charset="-122"/>
                <a:cs typeface="微软雅黑" panose="020B0503020204020204" charset="-122"/>
              </a:rPr>
              <a:t>多 </a:t>
            </a:r>
            <a:r>
              <a:rPr sz="1600" spc="80" dirty="0">
                <a:solidFill>
                  <a:prstClr val="black"/>
                </a:solidFill>
                <a:latin typeface="微软雅黑" panose="020B0503020204020204" charset="-122"/>
                <a:cs typeface="微软雅黑" panose="020B0503020204020204" charset="-122"/>
              </a:rPr>
              <a:t>个核心部件</a:t>
            </a:r>
            <a:r>
              <a:rPr sz="1600" spc="95" dirty="0">
                <a:solidFill>
                  <a:prstClr val="black"/>
                </a:solidFill>
                <a:latin typeface="微软雅黑" panose="020B0503020204020204" charset="-122"/>
                <a:cs typeface="微软雅黑" panose="020B0503020204020204" charset="-122"/>
              </a:rPr>
              <a:t>的数</a:t>
            </a:r>
            <a:r>
              <a:rPr sz="1600" spc="80" dirty="0">
                <a:solidFill>
                  <a:prstClr val="black"/>
                </a:solidFill>
                <a:latin typeface="微软雅黑" panose="020B0503020204020204" charset="-122"/>
                <a:cs typeface="微软雅黑" panose="020B0503020204020204" charset="-122"/>
              </a:rPr>
              <a:t>字孪生体组</a:t>
            </a:r>
            <a:r>
              <a:rPr sz="1600" spc="10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构 </a:t>
            </a:r>
            <a:r>
              <a:rPr sz="1600" spc="80" dirty="0">
                <a:solidFill>
                  <a:prstClr val="black"/>
                </a:solidFill>
                <a:latin typeface="微软雅黑" panose="020B0503020204020204" charset="-122"/>
                <a:cs typeface="微软雅黑" panose="020B0503020204020204" charset="-122"/>
              </a:rPr>
              <a:t>建一条产线</a:t>
            </a:r>
            <a:r>
              <a:rPr sz="1600" spc="100" dirty="0">
                <a:solidFill>
                  <a:prstClr val="black"/>
                </a:solidFill>
                <a:latin typeface="微软雅黑" panose="020B0503020204020204" charset="-122"/>
                <a:cs typeface="微软雅黑" panose="020B0503020204020204" charset="-122"/>
              </a:rPr>
              <a:t>的数</a:t>
            </a:r>
            <a:r>
              <a:rPr sz="1600" spc="80" dirty="0">
                <a:solidFill>
                  <a:prstClr val="black"/>
                </a:solidFill>
                <a:latin typeface="微软雅黑" panose="020B0503020204020204" charset="-122"/>
                <a:cs typeface="微软雅黑" panose="020B0503020204020204" charset="-122"/>
              </a:rPr>
              <a:t>字孪生体也需</a:t>
            </a:r>
            <a:r>
              <a:rPr sz="1600" spc="100"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综 </a:t>
            </a:r>
            <a:r>
              <a:rPr sz="1600" spc="80" dirty="0">
                <a:solidFill>
                  <a:prstClr val="black"/>
                </a:solidFill>
                <a:latin typeface="微软雅黑" panose="020B0503020204020204" charset="-122"/>
                <a:cs typeface="微软雅黑" panose="020B0503020204020204" charset="-122"/>
              </a:rPr>
              <a:t>合产线上的</a:t>
            </a:r>
            <a:r>
              <a:rPr sz="1600" spc="100" dirty="0">
                <a:solidFill>
                  <a:prstClr val="black"/>
                </a:solidFill>
                <a:latin typeface="微软雅黑" panose="020B0503020204020204" charset="-122"/>
                <a:cs typeface="微软雅黑" panose="020B0503020204020204" charset="-122"/>
              </a:rPr>
              <a:t>多台</a:t>
            </a:r>
            <a:r>
              <a:rPr sz="1600" spc="80" dirty="0">
                <a:solidFill>
                  <a:prstClr val="black"/>
                </a:solidFill>
                <a:latin typeface="微软雅黑" panose="020B0503020204020204" charset="-122"/>
                <a:cs typeface="微软雅黑" panose="020B0503020204020204" charset="-122"/>
              </a:rPr>
              <a:t>工业设</a:t>
            </a:r>
            <a:r>
              <a:rPr sz="1600" spc="105" dirty="0">
                <a:solidFill>
                  <a:prstClr val="black"/>
                </a:solidFill>
                <a:latin typeface="微软雅黑" panose="020B0503020204020204" charset="-122"/>
                <a:cs typeface="微软雅黑" panose="020B0503020204020204" charset="-122"/>
              </a:rPr>
              <a:t>备</a:t>
            </a:r>
            <a:r>
              <a:rPr sz="1600" spc="85" dirty="0">
                <a:solidFill>
                  <a:prstClr val="black"/>
                </a:solidFill>
                <a:latin typeface="微软雅黑" panose="020B0503020204020204" charset="-122"/>
                <a:cs typeface="微软雅黑" panose="020B0503020204020204" charset="-122"/>
              </a:rPr>
              <a:t>，包</a:t>
            </a:r>
            <a:r>
              <a:rPr sz="1600" spc="100" dirty="0">
                <a:solidFill>
                  <a:prstClr val="black"/>
                </a:solidFill>
                <a:latin typeface="微软雅黑" panose="020B0503020204020204" charset="-122"/>
                <a:cs typeface="微软雅黑" panose="020B0503020204020204" charset="-122"/>
              </a:rPr>
              <a:t>括</a:t>
            </a:r>
            <a:r>
              <a:rPr sz="1600" spc="-5" dirty="0">
                <a:solidFill>
                  <a:prstClr val="black"/>
                </a:solidFill>
                <a:latin typeface="微软雅黑" panose="020B0503020204020204" charset="-122"/>
                <a:cs typeface="微软雅黑" panose="020B0503020204020204" charset="-122"/>
              </a:rPr>
              <a:t>各 </a:t>
            </a:r>
            <a:r>
              <a:rPr sz="1600" spc="80" dirty="0">
                <a:solidFill>
                  <a:prstClr val="black"/>
                </a:solidFill>
                <a:latin typeface="微软雅黑" panose="020B0503020204020204" charset="-122"/>
                <a:cs typeface="微软雅黑" panose="020B0503020204020204" charset="-122"/>
              </a:rPr>
              <a:t>类仪表的孪</a:t>
            </a:r>
            <a:r>
              <a:rPr sz="1600" spc="95" dirty="0">
                <a:solidFill>
                  <a:prstClr val="black"/>
                </a:solidFill>
                <a:latin typeface="微软雅黑" panose="020B0503020204020204" charset="-122"/>
                <a:cs typeface="微软雅黑" panose="020B0503020204020204" charset="-122"/>
              </a:rPr>
              <a:t>生</a:t>
            </a:r>
            <a:r>
              <a:rPr sz="1600" spc="105" dirty="0">
                <a:solidFill>
                  <a:prstClr val="black"/>
                </a:solidFill>
                <a:latin typeface="微软雅黑" panose="020B0503020204020204" charset="-122"/>
                <a:cs typeface="微软雅黑" panose="020B0503020204020204" charset="-122"/>
              </a:rPr>
              <a:t>体</a:t>
            </a:r>
            <a:r>
              <a:rPr sz="1600" spc="80" dirty="0">
                <a:solidFill>
                  <a:prstClr val="black"/>
                </a:solidFill>
                <a:latin typeface="微软雅黑" panose="020B0503020204020204" charset="-122"/>
                <a:cs typeface="微软雅黑" panose="020B0503020204020204" charset="-122"/>
              </a:rPr>
              <a:t>，才能真正做</a:t>
            </a:r>
            <a:r>
              <a:rPr sz="1600" spc="95"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现 </a:t>
            </a:r>
            <a:r>
              <a:rPr sz="1600" spc="85" dirty="0">
                <a:solidFill>
                  <a:prstClr val="black"/>
                </a:solidFill>
                <a:latin typeface="微软雅黑" panose="020B0503020204020204" charset="-122"/>
                <a:cs typeface="微软雅黑" panose="020B0503020204020204" charset="-122"/>
              </a:rPr>
              <a:t>实的数字镜</a:t>
            </a:r>
            <a:r>
              <a:rPr sz="1600" spc="100" dirty="0">
                <a:solidFill>
                  <a:prstClr val="black"/>
                </a:solidFill>
                <a:latin typeface="微软雅黑" panose="020B0503020204020204" charset="-122"/>
                <a:cs typeface="微软雅黑" panose="020B0503020204020204" charset="-122"/>
              </a:rPr>
              <a:t>像，</a:t>
            </a:r>
            <a:r>
              <a:rPr sz="1600" spc="80" dirty="0">
                <a:solidFill>
                  <a:prstClr val="black"/>
                </a:solidFill>
                <a:latin typeface="微软雅黑" panose="020B0503020204020204" charset="-122"/>
                <a:cs typeface="微软雅黑" panose="020B0503020204020204" charset="-122"/>
              </a:rPr>
              <a:t>因此多层级数</a:t>
            </a:r>
            <a:r>
              <a:rPr sz="1600" spc="100"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孪 生建模应运而生。</a:t>
            </a:r>
            <a:endParaRPr sz="16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1328166" y="1480058"/>
            <a:ext cx="328104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复合物模型的概念</a:t>
            </a:r>
            <a:endParaRPr sz="3200">
              <a:solidFill>
                <a:prstClr val="black"/>
              </a:solidFill>
              <a:latin typeface="微软雅黑" panose="020B0503020204020204" charset="-122"/>
              <a:cs typeface="微软雅黑" panose="020B0503020204020204" charset="-122"/>
            </a:endParaRPr>
          </a:p>
        </p:txBody>
      </p:sp>
      <p:sp>
        <p:nvSpPr>
          <p:cNvPr id="9" name="object 9"/>
          <p:cNvSpPr/>
          <p:nvPr/>
        </p:nvSpPr>
        <p:spPr>
          <a:xfrm>
            <a:off x="5396483" y="3509771"/>
            <a:ext cx="5038344" cy="280263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396483" y="473964"/>
            <a:ext cx="5032248" cy="253441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1" name="object 11"/>
          <p:cNvSpPr txBox="1"/>
          <p:nvPr/>
        </p:nvSpPr>
        <p:spPr>
          <a:xfrm>
            <a:off x="6580123" y="3080130"/>
            <a:ext cx="2665730"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某</a:t>
            </a:r>
            <a:r>
              <a:rPr sz="1600" spc="-5" dirty="0">
                <a:solidFill>
                  <a:prstClr val="black"/>
                </a:solidFill>
                <a:latin typeface="宋体" pitchFamily="2" charset="-122"/>
                <a:cs typeface="宋体" pitchFamily="2" charset="-122"/>
              </a:rPr>
              <a:t>智</a:t>
            </a:r>
            <a:r>
              <a:rPr sz="1600" spc="-10" dirty="0">
                <a:solidFill>
                  <a:prstClr val="black"/>
                </a:solidFill>
                <a:latin typeface="宋体" pitchFamily="2" charset="-122"/>
                <a:cs typeface="宋体" pitchFamily="2" charset="-122"/>
              </a:rPr>
              <a:t>能</a:t>
            </a:r>
            <a:r>
              <a:rPr sz="1600" dirty="0">
                <a:solidFill>
                  <a:prstClr val="black"/>
                </a:solidFill>
                <a:latin typeface="宋体" pitchFamily="2" charset="-122"/>
                <a:cs typeface="宋体" pitchFamily="2" charset="-122"/>
              </a:rPr>
              <a:t>制</a:t>
            </a:r>
            <a:r>
              <a:rPr sz="1600" spc="-5" dirty="0">
                <a:solidFill>
                  <a:prstClr val="black"/>
                </a:solidFill>
                <a:latin typeface="宋体" pitchFamily="2" charset="-122"/>
                <a:cs typeface="宋体" pitchFamily="2" charset="-122"/>
              </a:rPr>
              <a:t>造</a:t>
            </a:r>
            <a:r>
              <a:rPr sz="1600" spc="-10" dirty="0">
                <a:solidFill>
                  <a:prstClr val="black"/>
                </a:solidFill>
                <a:latin typeface="宋体" pitchFamily="2" charset="-122"/>
                <a:cs typeface="宋体" pitchFamily="2" charset="-122"/>
              </a:rPr>
              <a:t>车</a:t>
            </a:r>
            <a:r>
              <a:rPr sz="1600" spc="-5" dirty="0">
                <a:solidFill>
                  <a:prstClr val="black"/>
                </a:solidFill>
                <a:latin typeface="宋体" pitchFamily="2" charset="-122"/>
                <a:cs typeface="宋体" pitchFamily="2" charset="-122"/>
              </a:rPr>
              <a:t>间</a:t>
            </a:r>
            <a:r>
              <a:rPr sz="1600"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际</a:t>
            </a:r>
            <a:r>
              <a:rPr sz="1600" spc="-10" dirty="0">
                <a:solidFill>
                  <a:prstClr val="black"/>
                </a:solidFill>
                <a:latin typeface="宋体" pitchFamily="2" charset="-122"/>
                <a:cs typeface="宋体" pitchFamily="2" charset="-122"/>
              </a:rPr>
              <a:t>生</a:t>
            </a:r>
            <a:r>
              <a:rPr sz="1600" dirty="0">
                <a:solidFill>
                  <a:prstClr val="black"/>
                </a:solidFill>
                <a:latin typeface="宋体" pitchFamily="2" charset="-122"/>
                <a:cs typeface="宋体" pitchFamily="2" charset="-122"/>
              </a:rPr>
              <a:t>产</a:t>
            </a:r>
            <a:r>
              <a:rPr sz="1600" spc="-5" dirty="0">
                <a:solidFill>
                  <a:prstClr val="black"/>
                </a:solidFill>
                <a:latin typeface="宋体" pitchFamily="2" charset="-122"/>
                <a:cs typeface="宋体" pitchFamily="2" charset="-122"/>
              </a:rPr>
              <a:t>场景</a:t>
            </a:r>
            <a:endParaRPr sz="1600">
              <a:solidFill>
                <a:prstClr val="black"/>
              </a:solidFill>
              <a:latin typeface="宋体" pitchFamily="2" charset="-122"/>
              <a:cs typeface="宋体" pitchFamily="2" charset="-122"/>
            </a:endParaRPr>
          </a:p>
        </p:txBody>
      </p:sp>
      <p:sp>
        <p:nvSpPr>
          <p:cNvPr id="12" name="object 12"/>
          <p:cNvSpPr txBox="1"/>
          <p:nvPr/>
        </p:nvSpPr>
        <p:spPr>
          <a:xfrm>
            <a:off x="6174485" y="6385052"/>
            <a:ext cx="3478529"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智</a:t>
            </a:r>
            <a:r>
              <a:rPr sz="1600" spc="-5" dirty="0">
                <a:solidFill>
                  <a:prstClr val="black"/>
                </a:solidFill>
                <a:latin typeface="宋体" pitchFamily="2" charset="-122"/>
                <a:cs typeface="宋体" pitchFamily="2" charset="-122"/>
              </a:rPr>
              <a:t>能制</a:t>
            </a:r>
            <a:r>
              <a:rPr sz="1600" dirty="0">
                <a:solidFill>
                  <a:prstClr val="black"/>
                </a:solidFill>
                <a:latin typeface="宋体" pitchFamily="2" charset="-122"/>
                <a:cs typeface="宋体" pitchFamily="2" charset="-122"/>
              </a:rPr>
              <a:t>造</a:t>
            </a:r>
            <a:r>
              <a:rPr sz="1600" spc="-5" dirty="0">
                <a:solidFill>
                  <a:prstClr val="black"/>
                </a:solidFill>
                <a:latin typeface="宋体" pitchFamily="2" charset="-122"/>
                <a:cs typeface="宋体" pitchFamily="2" charset="-122"/>
              </a:rPr>
              <a:t>车间对</a:t>
            </a:r>
            <a:r>
              <a:rPr sz="1600"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的复</a:t>
            </a:r>
            <a:r>
              <a:rPr sz="1600" dirty="0">
                <a:solidFill>
                  <a:prstClr val="black"/>
                </a:solidFill>
                <a:latin typeface="宋体" pitchFamily="2" charset="-122"/>
                <a:cs typeface="宋体" pitchFamily="2" charset="-122"/>
              </a:rPr>
              <a:t>合</a:t>
            </a:r>
            <a:r>
              <a:rPr sz="1600" spc="-5" dirty="0">
                <a:solidFill>
                  <a:prstClr val="black"/>
                </a:solidFill>
                <a:latin typeface="宋体" pitchFamily="2" charset="-122"/>
                <a:cs typeface="宋体" pitchFamily="2" charset="-122"/>
              </a:rPr>
              <a:t>物数字</a:t>
            </a:r>
            <a:r>
              <a:rPr sz="1600" dirty="0">
                <a:solidFill>
                  <a:prstClr val="black"/>
                </a:solidFill>
                <a:latin typeface="宋体" pitchFamily="2" charset="-122"/>
                <a:cs typeface="宋体" pitchFamily="2" charset="-122"/>
              </a:rPr>
              <a:t>化</a:t>
            </a:r>
            <a:r>
              <a:rPr sz="1600" spc="-5" dirty="0">
                <a:solidFill>
                  <a:prstClr val="black"/>
                </a:solidFill>
                <a:latin typeface="宋体" pitchFamily="2" charset="-122"/>
                <a:cs typeface="宋体" pitchFamily="2" charset="-122"/>
              </a:rPr>
              <a:t>模型</a:t>
            </a:r>
            <a:endParaRPr sz="1600">
              <a:solidFill>
                <a:prstClr val="black"/>
              </a:solidFill>
              <a:latin typeface="宋体" pitchFamily="2" charset="-122"/>
              <a:cs typeface="宋体" pitchFamily="2" charset="-122"/>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418971" y="1017270"/>
            <a:ext cx="9353550" cy="1364615"/>
          </a:xfrm>
          <a:prstGeom prst="rect">
            <a:avLst/>
          </a:prstGeom>
        </p:spPr>
        <p:txBody>
          <a:bodyPr vert="horz" wrap="square" lIns="0" tIns="0" rIns="0" bIns="0" rtlCol="0">
            <a:spAutoFit/>
          </a:bodyPr>
          <a:lstStyle/>
          <a:p>
            <a:pPr marL="857250"/>
            <a:r>
              <a:rPr sz="3200" b="1" dirty="0">
                <a:solidFill>
                  <a:srgbClr val="00A755"/>
                </a:solidFill>
                <a:latin typeface="微软雅黑" panose="020B0503020204020204" charset="-122"/>
                <a:cs typeface="微软雅黑" panose="020B0503020204020204" charset="-122"/>
              </a:rPr>
              <a:t>复合物模型的应用场</a:t>
            </a:r>
            <a:r>
              <a:rPr sz="3200" b="1" spc="10" dirty="0">
                <a:solidFill>
                  <a:srgbClr val="00A755"/>
                </a:solidFill>
                <a:latin typeface="微软雅黑" panose="020B0503020204020204" charset="-122"/>
                <a:cs typeface="微软雅黑" panose="020B0503020204020204" charset="-122"/>
              </a:rPr>
              <a:t>景</a:t>
            </a:r>
            <a:r>
              <a:rPr sz="2000" b="1" dirty="0">
                <a:solidFill>
                  <a:prstClr val="black"/>
                </a:solidFill>
                <a:latin typeface="微软雅黑" panose="020B0503020204020204" charset="-122"/>
                <a:cs typeface="微软雅黑" panose="020B0503020204020204" charset="-122"/>
              </a:rPr>
              <a:t>-</a:t>
            </a:r>
            <a:r>
              <a:rPr sz="2000" b="1" spc="-10" dirty="0">
                <a:solidFill>
                  <a:prstClr val="black"/>
                </a:solidFill>
                <a:latin typeface="微软雅黑" panose="020B0503020204020204" charset="-122"/>
                <a:cs typeface="微软雅黑" panose="020B0503020204020204" charset="-122"/>
              </a:rPr>
              <a:t>（</a:t>
            </a:r>
            <a:r>
              <a:rPr sz="2000" b="1" spc="-5" dirty="0">
                <a:solidFill>
                  <a:prstClr val="black"/>
                </a:solidFill>
                <a:latin typeface="微软雅黑" panose="020B0503020204020204" charset="-122"/>
                <a:cs typeface="微软雅黑" panose="020B0503020204020204" charset="-122"/>
              </a:rPr>
              <a:t>1</a:t>
            </a:r>
            <a:r>
              <a:rPr sz="2000" b="1" spc="5" dirty="0">
                <a:solidFill>
                  <a:prstClr val="black"/>
                </a:solidFill>
                <a:latin typeface="微软雅黑" panose="020B0503020204020204" charset="-122"/>
                <a:cs typeface="微软雅黑" panose="020B0503020204020204" charset="-122"/>
              </a:rPr>
              <a:t>）设</a:t>
            </a:r>
            <a:r>
              <a:rPr sz="2000" b="1" spc="-15" dirty="0">
                <a:solidFill>
                  <a:prstClr val="black"/>
                </a:solidFill>
                <a:latin typeface="微软雅黑" panose="020B0503020204020204" charset="-122"/>
                <a:cs typeface="微软雅黑" panose="020B0503020204020204" charset="-122"/>
              </a:rPr>
              <a:t>备</a:t>
            </a:r>
            <a:r>
              <a:rPr sz="2000" b="1" spc="5" dirty="0">
                <a:solidFill>
                  <a:prstClr val="black"/>
                </a:solidFill>
                <a:latin typeface="微软雅黑" panose="020B0503020204020204" charset="-122"/>
                <a:cs typeface="微软雅黑" panose="020B0503020204020204" charset="-122"/>
              </a:rPr>
              <a:t>综合</a:t>
            </a:r>
            <a:r>
              <a:rPr sz="2000" b="1" spc="-15" dirty="0">
                <a:solidFill>
                  <a:prstClr val="black"/>
                </a:solidFill>
                <a:latin typeface="微软雅黑" panose="020B0503020204020204" charset="-122"/>
                <a:cs typeface="微软雅黑" panose="020B0503020204020204" charset="-122"/>
              </a:rPr>
              <a:t>体</a:t>
            </a:r>
            <a:r>
              <a:rPr sz="2000" b="1" spc="5" dirty="0">
                <a:solidFill>
                  <a:prstClr val="black"/>
                </a:solidFill>
                <a:latin typeface="微软雅黑" panose="020B0503020204020204" charset="-122"/>
                <a:cs typeface="微软雅黑" panose="020B0503020204020204" charset="-122"/>
              </a:rPr>
              <a:t>数字</a:t>
            </a:r>
            <a:r>
              <a:rPr sz="2000" b="1" spc="-15" dirty="0">
                <a:solidFill>
                  <a:prstClr val="black"/>
                </a:solidFill>
                <a:latin typeface="微软雅黑" panose="020B0503020204020204" charset="-122"/>
                <a:cs typeface="微软雅黑" panose="020B0503020204020204" charset="-122"/>
              </a:rPr>
              <a:t>孪</a:t>
            </a:r>
            <a:r>
              <a:rPr sz="2000" b="1" spc="5" dirty="0">
                <a:solidFill>
                  <a:prstClr val="black"/>
                </a:solidFill>
                <a:latin typeface="微软雅黑" panose="020B0503020204020204" charset="-122"/>
                <a:cs typeface="微软雅黑" panose="020B0503020204020204" charset="-122"/>
              </a:rPr>
              <a:t>生建模</a:t>
            </a:r>
            <a:endParaRPr sz="2000">
              <a:solidFill>
                <a:prstClr val="black"/>
              </a:solidFill>
              <a:latin typeface="微软雅黑" panose="020B0503020204020204" charset="-122"/>
              <a:cs typeface="微软雅黑" panose="020B0503020204020204" charset="-122"/>
            </a:endParaRPr>
          </a:p>
          <a:p>
            <a:pPr marL="489585">
              <a:spcBef>
                <a:spcPts val="1500"/>
              </a:spcBef>
            </a:pPr>
            <a:r>
              <a:rPr spc="35" dirty="0">
                <a:solidFill>
                  <a:prstClr val="black"/>
                </a:solidFill>
                <a:latin typeface="微软雅黑" panose="020B0503020204020204" charset="-122"/>
                <a:cs typeface="微软雅黑" panose="020B0503020204020204" charset="-122"/>
              </a:rPr>
              <a:t>由多台实体设备组成</a:t>
            </a:r>
            <a:r>
              <a:rPr spc="20" dirty="0">
                <a:solidFill>
                  <a:prstClr val="black"/>
                </a:solidFill>
                <a:latin typeface="微软雅黑" panose="020B0503020204020204" charset="-122"/>
                <a:cs typeface="微软雅黑" panose="020B0503020204020204" charset="-122"/>
              </a:rPr>
              <a:t>的</a:t>
            </a:r>
            <a:r>
              <a:rPr spc="35" dirty="0">
                <a:solidFill>
                  <a:prstClr val="black"/>
                </a:solidFill>
                <a:latin typeface="微软雅黑" panose="020B0503020204020204" charset="-122"/>
                <a:cs typeface="微软雅黑" panose="020B0503020204020204" charset="-122"/>
              </a:rPr>
              <a:t>设备综合体</a:t>
            </a:r>
            <a:r>
              <a:rPr spc="20" dirty="0">
                <a:solidFill>
                  <a:prstClr val="black"/>
                </a:solidFill>
                <a:latin typeface="微软雅黑" panose="020B0503020204020204" charset="-122"/>
                <a:cs typeface="微软雅黑" panose="020B0503020204020204" charset="-122"/>
              </a:rPr>
              <a:t>为</a:t>
            </a:r>
            <a:r>
              <a:rPr spc="35" dirty="0">
                <a:solidFill>
                  <a:prstClr val="black"/>
                </a:solidFill>
                <a:latin typeface="微软雅黑" panose="020B0503020204020204" charset="-122"/>
                <a:cs typeface="微软雅黑" panose="020B0503020204020204" charset="-122"/>
              </a:rPr>
              <a:t>了方便统一</a:t>
            </a:r>
            <a:r>
              <a:rPr spc="20" dirty="0">
                <a:solidFill>
                  <a:prstClr val="black"/>
                </a:solidFill>
                <a:latin typeface="微软雅黑" panose="020B0503020204020204" charset="-122"/>
                <a:cs typeface="微软雅黑" panose="020B0503020204020204" charset="-122"/>
              </a:rPr>
              <a:t>管</a:t>
            </a:r>
            <a:r>
              <a:rPr spc="40" dirty="0">
                <a:solidFill>
                  <a:prstClr val="black"/>
                </a:solidFill>
                <a:latin typeface="微软雅黑" panose="020B0503020204020204" charset="-122"/>
                <a:cs typeface="微软雅黑" panose="020B0503020204020204" charset="-122"/>
              </a:rPr>
              <a:t>理</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建模时</a:t>
            </a:r>
            <a:r>
              <a:rPr spc="20" dirty="0">
                <a:solidFill>
                  <a:prstClr val="black"/>
                </a:solidFill>
                <a:latin typeface="微软雅黑" panose="020B0503020204020204" charset="-122"/>
                <a:cs typeface="微软雅黑" panose="020B0503020204020204" charset="-122"/>
              </a:rPr>
              <a:t>可</a:t>
            </a:r>
            <a:r>
              <a:rPr spc="30" dirty="0">
                <a:solidFill>
                  <a:prstClr val="black"/>
                </a:solidFill>
                <a:latin typeface="微软雅黑" panose="020B0503020204020204" charset="-122"/>
                <a:cs typeface="微软雅黑" panose="020B0503020204020204" charset="-122"/>
              </a:rPr>
              <a:t>以利用复合</a:t>
            </a:r>
            <a:r>
              <a:rPr spc="20"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模</a:t>
            </a:r>
            <a:r>
              <a:rPr spc="60" dirty="0">
                <a:solidFill>
                  <a:prstClr val="black"/>
                </a:solidFill>
                <a:latin typeface="微软雅黑" panose="020B0503020204020204" charset="-122"/>
                <a:cs typeface="微软雅黑" panose="020B0503020204020204" charset="-122"/>
              </a:rPr>
              <a:t>型</a:t>
            </a:r>
            <a:r>
              <a:rPr spc="4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如</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前面提到的工业机器人与其数据监测仪</a:t>
            </a:r>
            <a:r>
              <a:rPr spc="5" dirty="0">
                <a:solidFill>
                  <a:prstClr val="black"/>
                </a:solidFill>
                <a:latin typeface="微软雅黑" panose="020B0503020204020204" charset="-122"/>
                <a:cs typeface="微软雅黑" panose="020B0503020204020204" charset="-122"/>
              </a:rPr>
              <a:t>表</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336547" y="2665476"/>
            <a:ext cx="3621023" cy="21823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728971" y="2467355"/>
            <a:ext cx="2784347" cy="296875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3321811" y="4975225"/>
            <a:ext cx="116840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工业机器人</a:t>
            </a:r>
            <a:endParaRPr>
              <a:solidFill>
                <a:prstClr val="black"/>
              </a:solidFill>
              <a:latin typeface="微软雅黑" panose="020B0503020204020204" charset="-122"/>
              <a:cs typeface="微软雅黑" panose="020B0503020204020204" charset="-122"/>
            </a:endParaRPr>
          </a:p>
        </p:txBody>
      </p:sp>
      <p:sp>
        <p:nvSpPr>
          <p:cNvPr id="9" name="object 9"/>
          <p:cNvSpPr txBox="1"/>
          <p:nvPr/>
        </p:nvSpPr>
        <p:spPr>
          <a:xfrm>
            <a:off x="5651753" y="4967351"/>
            <a:ext cx="93980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智能电表</a:t>
            </a:r>
            <a:endParaRPr>
              <a:solidFill>
                <a:prstClr val="black"/>
              </a:solidFill>
              <a:latin typeface="微软雅黑" panose="020B0503020204020204" charset="-122"/>
              <a:cs typeface="微软雅黑" panose="020B0503020204020204" charset="-122"/>
            </a:endParaRPr>
          </a:p>
        </p:txBody>
      </p:sp>
      <p:sp>
        <p:nvSpPr>
          <p:cNvPr id="10" name="object 10"/>
          <p:cNvSpPr/>
          <p:nvPr/>
        </p:nvSpPr>
        <p:spPr>
          <a:xfrm>
            <a:off x="3544823" y="5381244"/>
            <a:ext cx="2827020" cy="227329"/>
          </a:xfrm>
          <a:custGeom>
            <a:avLst/>
            <a:gdLst/>
            <a:ahLst/>
            <a:cxnLst/>
            <a:rect l="l" t="t" r="r" b="b"/>
            <a:pathLst>
              <a:path w="2827020" h="227329">
                <a:moveTo>
                  <a:pt x="2827020" y="0"/>
                </a:moveTo>
                <a:lnTo>
                  <a:pt x="2825527" y="44207"/>
                </a:lnTo>
                <a:lnTo>
                  <a:pt x="2821463" y="80295"/>
                </a:lnTo>
                <a:lnTo>
                  <a:pt x="2815447" y="104620"/>
                </a:lnTo>
                <a:lnTo>
                  <a:pt x="2808097" y="113537"/>
                </a:lnTo>
                <a:lnTo>
                  <a:pt x="1452753" y="113537"/>
                </a:lnTo>
                <a:lnTo>
                  <a:pt x="1445402" y="122455"/>
                </a:lnTo>
                <a:lnTo>
                  <a:pt x="1439386" y="146780"/>
                </a:lnTo>
                <a:lnTo>
                  <a:pt x="1435322" y="182868"/>
                </a:lnTo>
                <a:lnTo>
                  <a:pt x="1433830" y="227075"/>
                </a:lnTo>
                <a:lnTo>
                  <a:pt x="1432337" y="182868"/>
                </a:lnTo>
                <a:lnTo>
                  <a:pt x="1428273" y="146780"/>
                </a:lnTo>
                <a:lnTo>
                  <a:pt x="1422257" y="122455"/>
                </a:lnTo>
                <a:lnTo>
                  <a:pt x="1414907" y="113537"/>
                </a:lnTo>
                <a:lnTo>
                  <a:pt x="18923" y="113537"/>
                </a:lnTo>
                <a:lnTo>
                  <a:pt x="11572" y="104620"/>
                </a:lnTo>
                <a:lnTo>
                  <a:pt x="5556" y="80295"/>
                </a:lnTo>
                <a:lnTo>
                  <a:pt x="1492" y="44207"/>
                </a:lnTo>
                <a:lnTo>
                  <a:pt x="0" y="0"/>
                </a:lnTo>
              </a:path>
            </a:pathLst>
          </a:custGeom>
          <a:ln w="6096">
            <a:solidFill>
              <a:srgbClr val="5B9BD4"/>
            </a:solidFill>
          </a:ln>
        </p:spPr>
        <p:txBody>
          <a:bodyPr wrap="square" lIns="0" tIns="0" rIns="0" bIns="0" rtlCol="0"/>
          <a:lstStyle/>
          <a:p>
            <a:endParaRPr>
              <a:solidFill>
                <a:prstClr val="black"/>
              </a:solidFill>
            </a:endParaRPr>
          </a:p>
        </p:txBody>
      </p:sp>
      <p:sp>
        <p:nvSpPr>
          <p:cNvPr id="11" name="object 11"/>
          <p:cNvSpPr txBox="1"/>
          <p:nvPr/>
        </p:nvSpPr>
        <p:spPr>
          <a:xfrm>
            <a:off x="4288535" y="5789676"/>
            <a:ext cx="1339850" cy="619125"/>
          </a:xfrm>
          <a:prstGeom prst="rect">
            <a:avLst/>
          </a:prstGeom>
          <a:solidFill>
            <a:srgbClr val="E1EFD9"/>
          </a:solidFill>
        </p:spPr>
        <p:txBody>
          <a:bodyPr vert="horz" wrap="square" lIns="0" tIns="164465" rIns="0" bIns="0" rtlCol="0">
            <a:spAutoFit/>
          </a:bodyPr>
          <a:lstStyle/>
          <a:p>
            <a:pPr marL="98425">
              <a:spcBef>
                <a:spcPts val="1295"/>
              </a:spcBef>
            </a:pPr>
            <a:r>
              <a:rPr b="1" dirty="0">
                <a:solidFill>
                  <a:prstClr val="black"/>
                </a:solidFill>
                <a:latin typeface="微软雅黑" panose="020B0503020204020204" charset="-122"/>
                <a:cs typeface="微软雅黑" panose="020B0503020204020204" charset="-122"/>
              </a:rPr>
              <a:t>设备综合体</a:t>
            </a:r>
            <a:endParaRPr>
              <a:solidFill>
                <a:prstClr val="black"/>
              </a:solidFill>
              <a:latin typeface="微软雅黑" panose="020B0503020204020204" charset="-122"/>
              <a:cs typeface="微软雅黑" panose="020B0503020204020204" charset="-122"/>
            </a:endParaRPr>
          </a:p>
        </p:txBody>
      </p:sp>
      <p:sp>
        <p:nvSpPr>
          <p:cNvPr id="12" name="object 12"/>
          <p:cNvSpPr txBox="1"/>
          <p:nvPr/>
        </p:nvSpPr>
        <p:spPr>
          <a:xfrm>
            <a:off x="6295390" y="5718962"/>
            <a:ext cx="2540000" cy="30162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设备综合体数字孪生建模</a:t>
            </a:r>
            <a:endParaRPr>
              <a:solidFill>
                <a:prstClr val="black"/>
              </a:solidFill>
              <a:latin typeface="微软雅黑" panose="020B0503020204020204" charset="-122"/>
              <a:cs typeface="微软雅黑" panose="020B0503020204020204" charset="-122"/>
            </a:endParaRPr>
          </a:p>
        </p:txBody>
      </p:sp>
      <p:sp>
        <p:nvSpPr>
          <p:cNvPr id="13" name="object 13"/>
          <p:cNvSpPr txBox="1"/>
          <p:nvPr/>
        </p:nvSpPr>
        <p:spPr>
          <a:xfrm>
            <a:off x="9512807" y="5789676"/>
            <a:ext cx="1339850" cy="619125"/>
          </a:xfrm>
          <a:prstGeom prst="rect">
            <a:avLst/>
          </a:prstGeom>
          <a:solidFill>
            <a:srgbClr val="E1EFD9"/>
          </a:solidFill>
        </p:spPr>
        <p:txBody>
          <a:bodyPr vert="horz" wrap="square" lIns="0" tIns="160020" rIns="0" bIns="0" rtlCol="0">
            <a:spAutoFit/>
          </a:bodyPr>
          <a:lstStyle/>
          <a:p>
            <a:pPr marL="92710">
              <a:spcBef>
                <a:spcPts val="1260"/>
              </a:spcBef>
            </a:pPr>
            <a:r>
              <a:rPr dirty="0">
                <a:solidFill>
                  <a:prstClr val="black"/>
                </a:solidFill>
                <a:latin typeface="微软雅黑" panose="020B0503020204020204" charset="-122"/>
                <a:cs typeface="微软雅黑" panose="020B0503020204020204" charset="-122"/>
              </a:rPr>
              <a:t>复合物模型</a:t>
            </a:r>
            <a:endParaRPr>
              <a:solidFill>
                <a:prstClr val="black"/>
              </a:solidFill>
              <a:latin typeface="微软雅黑" panose="020B0503020204020204" charset="-122"/>
              <a:cs typeface="微软雅黑" panose="020B0503020204020204" charset="-122"/>
            </a:endParaRPr>
          </a:p>
        </p:txBody>
      </p:sp>
      <p:sp>
        <p:nvSpPr>
          <p:cNvPr id="14" name="object 14"/>
          <p:cNvSpPr/>
          <p:nvPr/>
        </p:nvSpPr>
        <p:spPr>
          <a:xfrm>
            <a:off x="5922264" y="6056376"/>
            <a:ext cx="3181985" cy="173990"/>
          </a:xfrm>
          <a:custGeom>
            <a:avLst/>
            <a:gdLst/>
            <a:ahLst/>
            <a:cxnLst/>
            <a:rect l="l" t="t" r="r" b="b"/>
            <a:pathLst>
              <a:path w="3181984" h="173989">
                <a:moveTo>
                  <a:pt x="3008122" y="0"/>
                </a:moveTo>
                <a:lnTo>
                  <a:pt x="3008122" y="173736"/>
                </a:lnTo>
                <a:lnTo>
                  <a:pt x="3123946" y="115824"/>
                </a:lnTo>
                <a:lnTo>
                  <a:pt x="3037078" y="115824"/>
                </a:lnTo>
                <a:lnTo>
                  <a:pt x="3037078" y="57912"/>
                </a:lnTo>
                <a:lnTo>
                  <a:pt x="3123946" y="57912"/>
                </a:lnTo>
                <a:lnTo>
                  <a:pt x="3008122" y="0"/>
                </a:lnTo>
                <a:close/>
              </a:path>
              <a:path w="3181984" h="173989">
                <a:moveTo>
                  <a:pt x="3008122" y="57912"/>
                </a:moveTo>
                <a:lnTo>
                  <a:pt x="0" y="57912"/>
                </a:lnTo>
                <a:lnTo>
                  <a:pt x="0" y="115824"/>
                </a:lnTo>
                <a:lnTo>
                  <a:pt x="3008122" y="115824"/>
                </a:lnTo>
                <a:lnTo>
                  <a:pt x="3008122" y="57912"/>
                </a:lnTo>
                <a:close/>
              </a:path>
              <a:path w="3181984" h="173989">
                <a:moveTo>
                  <a:pt x="3123946" y="57912"/>
                </a:moveTo>
                <a:lnTo>
                  <a:pt x="3037078" y="57912"/>
                </a:lnTo>
                <a:lnTo>
                  <a:pt x="3037078" y="115824"/>
                </a:lnTo>
                <a:lnTo>
                  <a:pt x="3123946" y="115824"/>
                </a:lnTo>
                <a:lnTo>
                  <a:pt x="3181858" y="86868"/>
                </a:lnTo>
                <a:lnTo>
                  <a:pt x="3123946" y="57912"/>
                </a:lnTo>
                <a:close/>
              </a:path>
            </a:pathLst>
          </a:custGeom>
          <a:solidFill>
            <a:srgbClr val="5B9BD4"/>
          </a:solidFill>
        </p:spPr>
        <p:txBody>
          <a:bodyPr wrap="square" lIns="0" tIns="0" rIns="0" bIns="0" rtlCol="0"/>
          <a:lstStyle/>
          <a:p>
            <a:endParaRPr>
              <a:solidFill>
                <a:prstClr val="black"/>
              </a:solidFill>
            </a:endParaRP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275714" y="1055115"/>
            <a:ext cx="9870440" cy="1806575"/>
          </a:xfrm>
          <a:prstGeom prst="rect">
            <a:avLst/>
          </a:prstGeom>
        </p:spPr>
        <p:txBody>
          <a:bodyPr vert="horz" wrap="square" lIns="0" tIns="0" rIns="0" bIns="0" rtlCol="0">
            <a:spAutoFit/>
          </a:bodyPr>
          <a:lstStyle/>
          <a:p>
            <a:pPr marL="424180"/>
            <a:r>
              <a:rPr sz="3200" b="1" dirty="0">
                <a:solidFill>
                  <a:srgbClr val="00A755"/>
                </a:solidFill>
                <a:latin typeface="微软雅黑" panose="020B0503020204020204" charset="-122"/>
                <a:cs typeface="微软雅黑" panose="020B0503020204020204" charset="-122"/>
              </a:rPr>
              <a:t>复合物模型的应用场</a:t>
            </a:r>
            <a:r>
              <a:rPr sz="3200" b="1" spc="10" dirty="0">
                <a:solidFill>
                  <a:srgbClr val="00A755"/>
                </a:solidFill>
                <a:latin typeface="微软雅黑" panose="020B0503020204020204" charset="-122"/>
                <a:cs typeface="微软雅黑" panose="020B0503020204020204" charset="-122"/>
              </a:rPr>
              <a:t>景</a:t>
            </a:r>
            <a:r>
              <a:rPr sz="2000" b="1" dirty="0">
                <a:solidFill>
                  <a:prstClr val="black"/>
                </a:solidFill>
                <a:latin typeface="微软雅黑" panose="020B0503020204020204" charset="-122"/>
                <a:cs typeface="微软雅黑" panose="020B0503020204020204" charset="-122"/>
              </a:rPr>
              <a:t>-</a:t>
            </a:r>
            <a:r>
              <a:rPr sz="2000" b="1" spc="-10" dirty="0">
                <a:solidFill>
                  <a:prstClr val="black"/>
                </a:solidFill>
                <a:latin typeface="微软雅黑" panose="020B0503020204020204" charset="-122"/>
                <a:cs typeface="微软雅黑" panose="020B0503020204020204" charset="-122"/>
              </a:rPr>
              <a:t>（</a:t>
            </a:r>
            <a:r>
              <a:rPr sz="2000" b="1" spc="-5" dirty="0">
                <a:solidFill>
                  <a:prstClr val="black"/>
                </a:solidFill>
                <a:latin typeface="微软雅黑" panose="020B0503020204020204" charset="-122"/>
                <a:cs typeface="微软雅黑" panose="020B0503020204020204" charset="-122"/>
              </a:rPr>
              <a:t>2</a:t>
            </a:r>
            <a:r>
              <a:rPr sz="2000" b="1" spc="5" dirty="0">
                <a:solidFill>
                  <a:prstClr val="black"/>
                </a:solidFill>
                <a:latin typeface="微软雅黑" panose="020B0503020204020204" charset="-122"/>
                <a:cs typeface="微软雅黑" panose="020B0503020204020204" charset="-122"/>
              </a:rPr>
              <a:t>）大</a:t>
            </a:r>
            <a:r>
              <a:rPr sz="2000" b="1" spc="-15" dirty="0">
                <a:solidFill>
                  <a:prstClr val="black"/>
                </a:solidFill>
                <a:latin typeface="微软雅黑" panose="020B0503020204020204" charset="-122"/>
                <a:cs typeface="微软雅黑" panose="020B0503020204020204" charset="-122"/>
              </a:rPr>
              <a:t>型</a:t>
            </a:r>
            <a:r>
              <a:rPr sz="2000" b="1" spc="5" dirty="0">
                <a:solidFill>
                  <a:prstClr val="black"/>
                </a:solidFill>
                <a:latin typeface="微软雅黑" panose="020B0503020204020204" charset="-122"/>
                <a:cs typeface="微软雅黑" panose="020B0503020204020204" charset="-122"/>
              </a:rPr>
              <a:t>工业</a:t>
            </a:r>
            <a:r>
              <a:rPr sz="2000" b="1" spc="-15" dirty="0">
                <a:solidFill>
                  <a:prstClr val="black"/>
                </a:solidFill>
                <a:latin typeface="微软雅黑" panose="020B0503020204020204" charset="-122"/>
                <a:cs typeface="微软雅黑" panose="020B0503020204020204" charset="-122"/>
              </a:rPr>
              <a:t>设</a:t>
            </a:r>
            <a:r>
              <a:rPr sz="2000" b="1" spc="10" dirty="0">
                <a:solidFill>
                  <a:prstClr val="black"/>
                </a:solidFill>
                <a:latin typeface="微软雅黑" panose="020B0503020204020204" charset="-122"/>
                <a:cs typeface="微软雅黑" panose="020B0503020204020204" charset="-122"/>
              </a:rPr>
              <a:t>备</a:t>
            </a:r>
            <a:r>
              <a:rPr sz="2000" b="1" dirty="0">
                <a:solidFill>
                  <a:prstClr val="black"/>
                </a:solidFill>
                <a:latin typeface="微软雅黑" panose="020B0503020204020204" charset="-122"/>
                <a:cs typeface="微软雅黑" panose="020B0503020204020204" charset="-122"/>
              </a:rPr>
              <a:t>B</a:t>
            </a:r>
            <a:r>
              <a:rPr sz="2000" b="1" spc="-10" dirty="0">
                <a:solidFill>
                  <a:prstClr val="black"/>
                </a:solidFill>
                <a:latin typeface="微软雅黑" panose="020B0503020204020204" charset="-122"/>
                <a:cs typeface="微软雅黑" panose="020B0503020204020204" charset="-122"/>
              </a:rPr>
              <a:t>O</a:t>
            </a:r>
            <a:r>
              <a:rPr sz="2000" b="1" spc="5" dirty="0">
                <a:solidFill>
                  <a:prstClr val="black"/>
                </a:solidFill>
                <a:latin typeface="微软雅黑" panose="020B0503020204020204" charset="-122"/>
                <a:cs typeface="微软雅黑" panose="020B0503020204020204" charset="-122"/>
              </a:rPr>
              <a:t>M级</a:t>
            </a:r>
            <a:r>
              <a:rPr sz="2000" b="1" spc="-15" dirty="0">
                <a:solidFill>
                  <a:prstClr val="black"/>
                </a:solidFill>
                <a:latin typeface="微软雅黑" panose="020B0503020204020204" charset="-122"/>
                <a:cs typeface="微软雅黑" panose="020B0503020204020204" charset="-122"/>
              </a:rPr>
              <a:t>数</a:t>
            </a:r>
            <a:r>
              <a:rPr sz="2000" b="1" spc="5" dirty="0">
                <a:solidFill>
                  <a:prstClr val="black"/>
                </a:solidFill>
                <a:latin typeface="微软雅黑" panose="020B0503020204020204" charset="-122"/>
                <a:cs typeface="微软雅黑" panose="020B0503020204020204" charset="-122"/>
              </a:rPr>
              <a:t>字孪</a:t>
            </a:r>
            <a:r>
              <a:rPr sz="2000" b="1" spc="-15" dirty="0">
                <a:solidFill>
                  <a:prstClr val="black"/>
                </a:solidFill>
                <a:latin typeface="微软雅黑" panose="020B0503020204020204" charset="-122"/>
                <a:cs typeface="微软雅黑" panose="020B0503020204020204" charset="-122"/>
              </a:rPr>
              <a:t>生</a:t>
            </a:r>
            <a:r>
              <a:rPr sz="2000" b="1" spc="5" dirty="0">
                <a:solidFill>
                  <a:prstClr val="black"/>
                </a:solidFill>
                <a:latin typeface="微软雅黑" panose="020B0503020204020204" charset="-122"/>
                <a:cs typeface="微软雅黑" panose="020B0503020204020204" charset="-122"/>
              </a:rPr>
              <a:t>建模</a:t>
            </a:r>
            <a:endParaRPr sz="2000">
              <a:solidFill>
                <a:prstClr val="black"/>
              </a:solidFill>
              <a:latin typeface="微软雅黑" panose="020B0503020204020204" charset="-122"/>
              <a:cs typeface="微软雅黑" panose="020B0503020204020204" charset="-122"/>
            </a:endParaRPr>
          </a:p>
          <a:p>
            <a:pPr marL="12700" marR="5080" indent="476885">
              <a:lnSpc>
                <a:spcPct val="150000"/>
              </a:lnSpc>
              <a:spcBef>
                <a:spcPts val="655"/>
              </a:spcBef>
            </a:pPr>
            <a:r>
              <a:rPr spc="45" dirty="0">
                <a:solidFill>
                  <a:prstClr val="black"/>
                </a:solidFill>
                <a:latin typeface="微软雅黑" panose="020B0503020204020204" charset="-122"/>
                <a:cs typeface="微软雅黑" panose="020B0503020204020204" charset="-122"/>
              </a:rPr>
              <a:t>如大型汽车冲压机</a:t>
            </a:r>
            <a:r>
              <a:rPr spc="35" dirty="0">
                <a:solidFill>
                  <a:prstClr val="black"/>
                </a:solidFill>
                <a:latin typeface="微软雅黑" panose="020B0503020204020204" charset="-122"/>
                <a:cs typeface="微软雅黑" panose="020B0503020204020204" charset="-122"/>
              </a:rPr>
              <a:t>、大</a:t>
            </a:r>
            <a:r>
              <a:rPr spc="45" dirty="0">
                <a:solidFill>
                  <a:prstClr val="black"/>
                </a:solidFill>
                <a:latin typeface="微软雅黑" panose="020B0503020204020204" charset="-122"/>
                <a:cs typeface="微软雅黑" panose="020B0503020204020204" charset="-122"/>
              </a:rPr>
              <a:t>型数控机</a:t>
            </a:r>
            <a:r>
              <a:rPr spc="35" dirty="0">
                <a:solidFill>
                  <a:prstClr val="black"/>
                </a:solidFill>
                <a:latin typeface="微软雅黑" panose="020B0503020204020204" charset="-122"/>
                <a:cs typeface="微软雅黑" panose="020B0503020204020204" charset="-122"/>
              </a:rPr>
              <a:t>车等</a:t>
            </a:r>
            <a:r>
              <a:rPr spc="45" dirty="0">
                <a:solidFill>
                  <a:prstClr val="black"/>
                </a:solidFill>
                <a:latin typeface="微软雅黑" panose="020B0503020204020204" charset="-122"/>
                <a:cs typeface="微软雅黑" panose="020B0503020204020204" charset="-122"/>
              </a:rPr>
              <a:t>工业设备</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为</a:t>
            </a:r>
            <a:r>
              <a:rPr spc="45" dirty="0">
                <a:solidFill>
                  <a:prstClr val="black"/>
                </a:solidFill>
                <a:latin typeface="微软雅黑" panose="020B0503020204020204" charset="-122"/>
                <a:cs typeface="微软雅黑" panose="020B0503020204020204" charset="-122"/>
              </a:rPr>
              <a:t>了监测的</a:t>
            </a:r>
            <a:r>
              <a:rPr spc="30" dirty="0">
                <a:solidFill>
                  <a:prstClr val="black"/>
                </a:solidFill>
                <a:latin typeface="微软雅黑" panose="020B0503020204020204" charset="-122"/>
                <a:cs typeface="微软雅黑" panose="020B0503020204020204" charset="-122"/>
              </a:rPr>
              <a:t>颗粒</a:t>
            </a:r>
            <a:r>
              <a:rPr spc="45" dirty="0">
                <a:solidFill>
                  <a:prstClr val="black"/>
                </a:solidFill>
                <a:latin typeface="微软雅黑" panose="020B0503020204020204" charset="-122"/>
                <a:cs typeface="微软雅黑" panose="020B0503020204020204" charset="-122"/>
              </a:rPr>
              <a:t>度更</a:t>
            </a:r>
            <a:r>
              <a:rPr spc="60" dirty="0">
                <a:solidFill>
                  <a:prstClr val="black"/>
                </a:solidFill>
                <a:latin typeface="微软雅黑" panose="020B0503020204020204" charset="-122"/>
                <a:cs typeface="微软雅黑" panose="020B0503020204020204" charset="-122"/>
              </a:rPr>
              <a:t>细</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故障</a:t>
            </a:r>
            <a:r>
              <a:rPr spc="45" dirty="0">
                <a:solidFill>
                  <a:prstClr val="black"/>
                </a:solidFill>
                <a:latin typeface="微软雅黑" panose="020B0503020204020204" charset="-122"/>
                <a:cs typeface="微软雅黑" panose="020B0503020204020204" charset="-122"/>
              </a:rPr>
              <a:t>数据更清</a:t>
            </a:r>
            <a:r>
              <a:rPr spc="55" dirty="0">
                <a:solidFill>
                  <a:prstClr val="black"/>
                </a:solidFill>
                <a:latin typeface="微软雅黑" panose="020B0503020204020204" charset="-122"/>
                <a:cs typeface="微软雅黑" panose="020B0503020204020204" charset="-122"/>
              </a:rPr>
              <a:t>晰</a:t>
            </a:r>
            <a:r>
              <a:rPr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管理效率更</a:t>
            </a:r>
            <a:r>
              <a:rPr dirty="0">
                <a:solidFill>
                  <a:prstClr val="black"/>
                </a:solidFill>
                <a:latin typeface="微软雅黑" panose="020B0503020204020204" charset="-122"/>
                <a:cs typeface="微软雅黑" panose="020B0503020204020204" charset="-122"/>
              </a:rPr>
              <a:t>高</a:t>
            </a:r>
            <a:r>
              <a:rPr spc="10" dirty="0">
                <a:solidFill>
                  <a:prstClr val="black"/>
                </a:solidFill>
                <a:latin typeface="微软雅黑" panose="020B0503020204020204" charset="-122"/>
                <a:cs typeface="微软雅黑" panose="020B0503020204020204" charset="-122"/>
              </a:rPr>
              <a:t>，通常会以</a:t>
            </a:r>
            <a:r>
              <a:rPr spc="-5" dirty="0">
                <a:solidFill>
                  <a:prstClr val="black"/>
                </a:solidFill>
                <a:latin typeface="微软雅黑" panose="020B0503020204020204" charset="-122"/>
                <a:cs typeface="微软雅黑" panose="020B0503020204020204" charset="-122"/>
              </a:rPr>
              <a:t>BOM</a:t>
            </a:r>
            <a:r>
              <a:rPr spc="10" dirty="0">
                <a:solidFill>
                  <a:prstClr val="black"/>
                </a:solidFill>
                <a:latin typeface="微软雅黑" panose="020B0503020204020204" charset="-122"/>
                <a:cs typeface="微软雅黑" panose="020B0503020204020204" charset="-122"/>
              </a:rPr>
              <a:t>层级实现</a:t>
            </a:r>
            <a:r>
              <a:rPr dirty="0">
                <a:solidFill>
                  <a:prstClr val="black"/>
                </a:solidFill>
                <a:latin typeface="微软雅黑" panose="020B0503020204020204" charset="-122"/>
                <a:cs typeface="微软雅黑" panose="020B0503020204020204" charset="-122"/>
              </a:rPr>
              <a:t>建</a:t>
            </a:r>
            <a:r>
              <a:rPr spc="15" dirty="0">
                <a:solidFill>
                  <a:prstClr val="black"/>
                </a:solidFill>
                <a:latin typeface="微软雅黑" panose="020B0503020204020204" charset="-122"/>
                <a:cs typeface="微软雅黑" panose="020B0503020204020204" charset="-122"/>
              </a:rPr>
              <a:t>模</a:t>
            </a:r>
            <a:r>
              <a:rPr spc="10" dirty="0">
                <a:solidFill>
                  <a:prstClr val="black"/>
                </a:solidFill>
                <a:latin typeface="微软雅黑" panose="020B0503020204020204" charset="-122"/>
                <a:cs typeface="微软雅黑" panose="020B0503020204020204" charset="-122"/>
              </a:rPr>
              <a:t>，这时也</a:t>
            </a:r>
            <a:r>
              <a:rPr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以利用复合</a:t>
            </a:r>
            <a:r>
              <a:rPr dirty="0">
                <a:solidFill>
                  <a:prstClr val="black"/>
                </a:solidFill>
                <a:latin typeface="微软雅黑" panose="020B0503020204020204" charset="-122"/>
                <a:cs typeface="微软雅黑" panose="020B0503020204020204" charset="-122"/>
              </a:rPr>
              <a:t>物</a:t>
            </a:r>
            <a:r>
              <a:rPr spc="10" dirty="0">
                <a:solidFill>
                  <a:prstClr val="black"/>
                </a:solidFill>
                <a:latin typeface="微软雅黑" panose="020B0503020204020204" charset="-122"/>
                <a:cs typeface="微软雅黑" panose="020B0503020204020204" charset="-122"/>
              </a:rPr>
              <a:t>模</a:t>
            </a:r>
            <a:r>
              <a:rPr spc="5" dirty="0">
                <a:solidFill>
                  <a:prstClr val="black"/>
                </a:solidFill>
                <a:latin typeface="微软雅黑" panose="020B0503020204020204" charset="-122"/>
                <a:cs typeface="微软雅黑" panose="020B0503020204020204" charset="-122"/>
              </a:rPr>
              <a:t>型</a:t>
            </a:r>
            <a:r>
              <a:rPr spc="10" dirty="0">
                <a:solidFill>
                  <a:prstClr val="black"/>
                </a:solidFill>
                <a:latin typeface="微软雅黑" panose="020B0503020204020204" charset="-122"/>
                <a:cs typeface="微软雅黑" panose="020B0503020204020204" charset="-122"/>
              </a:rPr>
              <a:t>，由多个</a:t>
            </a:r>
            <a:r>
              <a:rPr spc="-5" dirty="0">
                <a:solidFill>
                  <a:prstClr val="black"/>
                </a:solidFill>
                <a:latin typeface="微软雅黑" panose="020B0503020204020204" charset="-122"/>
                <a:cs typeface="微软雅黑" panose="020B0503020204020204" charset="-122"/>
              </a:rPr>
              <a:t>BOM</a:t>
            </a:r>
            <a:r>
              <a:rPr spc="10" dirty="0">
                <a:solidFill>
                  <a:prstClr val="black"/>
                </a:solidFill>
                <a:latin typeface="微软雅黑" panose="020B0503020204020204" charset="-122"/>
                <a:cs typeface="微软雅黑" panose="020B0503020204020204" charset="-122"/>
              </a:rPr>
              <a:t>级物模 </a:t>
            </a:r>
            <a:r>
              <a:rPr dirty="0">
                <a:solidFill>
                  <a:prstClr val="black"/>
                </a:solidFill>
                <a:latin typeface="微软雅黑" panose="020B0503020204020204" charset="-122"/>
                <a:cs typeface="微软雅黑" panose="020B0503020204020204" charset="-122"/>
              </a:rPr>
              <a:t>型组成的复合物模型为单台实体设备的数字孪生模</a:t>
            </a:r>
            <a:r>
              <a:rPr spc="5"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4226052" y="5564123"/>
            <a:ext cx="2825750" cy="198120"/>
          </a:xfrm>
          <a:custGeom>
            <a:avLst/>
            <a:gdLst/>
            <a:ahLst/>
            <a:cxnLst/>
            <a:rect l="l" t="t" r="r" b="b"/>
            <a:pathLst>
              <a:path w="2825750" h="198120">
                <a:moveTo>
                  <a:pt x="2825496" y="0"/>
                </a:moveTo>
                <a:lnTo>
                  <a:pt x="2824202" y="38559"/>
                </a:lnTo>
                <a:lnTo>
                  <a:pt x="2820670" y="70046"/>
                </a:lnTo>
                <a:lnTo>
                  <a:pt x="2815423" y="91275"/>
                </a:lnTo>
                <a:lnTo>
                  <a:pt x="2808986" y="99060"/>
                </a:lnTo>
                <a:lnTo>
                  <a:pt x="1449578" y="99060"/>
                </a:lnTo>
                <a:lnTo>
                  <a:pt x="1443140" y="106844"/>
                </a:lnTo>
                <a:lnTo>
                  <a:pt x="1437894" y="128073"/>
                </a:lnTo>
                <a:lnTo>
                  <a:pt x="1434361" y="159560"/>
                </a:lnTo>
                <a:lnTo>
                  <a:pt x="1433068" y="198120"/>
                </a:lnTo>
                <a:lnTo>
                  <a:pt x="1431774" y="159560"/>
                </a:lnTo>
                <a:lnTo>
                  <a:pt x="1428242" y="128073"/>
                </a:lnTo>
                <a:lnTo>
                  <a:pt x="1422995" y="106844"/>
                </a:lnTo>
                <a:lnTo>
                  <a:pt x="1416558" y="99060"/>
                </a:lnTo>
                <a:lnTo>
                  <a:pt x="16510" y="99060"/>
                </a:lnTo>
                <a:lnTo>
                  <a:pt x="10072" y="91275"/>
                </a:lnTo>
                <a:lnTo>
                  <a:pt x="4825" y="70046"/>
                </a:lnTo>
                <a:lnTo>
                  <a:pt x="1293" y="38559"/>
                </a:lnTo>
                <a:lnTo>
                  <a:pt x="0" y="0"/>
                </a:lnTo>
              </a:path>
            </a:pathLst>
          </a:custGeom>
          <a:ln w="6095">
            <a:solidFill>
              <a:srgbClr val="5B9BD4"/>
            </a:solidFill>
          </a:ln>
        </p:spPr>
        <p:txBody>
          <a:bodyPr wrap="square" lIns="0" tIns="0" rIns="0" bIns="0" rtlCol="0"/>
          <a:lstStyle/>
          <a:p>
            <a:endParaRPr>
              <a:solidFill>
                <a:prstClr val="black"/>
              </a:solidFill>
            </a:endParaRPr>
          </a:p>
        </p:txBody>
      </p:sp>
      <p:sp>
        <p:nvSpPr>
          <p:cNvPr id="7" name="object 7"/>
          <p:cNvSpPr txBox="1"/>
          <p:nvPr/>
        </p:nvSpPr>
        <p:spPr>
          <a:xfrm>
            <a:off x="3246120" y="5960364"/>
            <a:ext cx="2531745" cy="619125"/>
          </a:xfrm>
          <a:prstGeom prst="rect">
            <a:avLst/>
          </a:prstGeom>
          <a:solidFill>
            <a:srgbClr val="E1EFD9"/>
          </a:solidFill>
        </p:spPr>
        <p:txBody>
          <a:bodyPr vert="horz" wrap="square" lIns="0" tIns="163830" rIns="0" bIns="0" rtlCol="0">
            <a:spAutoFit/>
          </a:bodyPr>
          <a:lstStyle/>
          <a:p>
            <a:pPr marL="175260">
              <a:spcBef>
                <a:spcPts val="1290"/>
              </a:spcBef>
            </a:pPr>
            <a:r>
              <a:rPr b="1" dirty="0">
                <a:solidFill>
                  <a:prstClr val="black"/>
                </a:solidFill>
                <a:latin typeface="微软雅黑" panose="020B0503020204020204" charset="-122"/>
                <a:cs typeface="微软雅黑" panose="020B0503020204020204" charset="-122"/>
              </a:rPr>
              <a:t>大型工业设备B</a:t>
            </a:r>
            <a:r>
              <a:rPr b="1" spc="5" dirty="0">
                <a:solidFill>
                  <a:prstClr val="black"/>
                </a:solidFill>
                <a:latin typeface="微软雅黑" panose="020B0503020204020204" charset="-122"/>
                <a:cs typeface="微软雅黑" panose="020B0503020204020204" charset="-122"/>
              </a:rPr>
              <a:t>O</a:t>
            </a:r>
            <a:r>
              <a:rPr b="1" spc="-5" dirty="0">
                <a:solidFill>
                  <a:prstClr val="black"/>
                </a:solidFill>
                <a:latin typeface="微软雅黑" panose="020B0503020204020204" charset="-122"/>
                <a:cs typeface="微软雅黑" panose="020B0503020204020204" charset="-122"/>
              </a:rPr>
              <a:t>M</a:t>
            </a:r>
            <a:r>
              <a:rPr b="1" dirty="0">
                <a:solidFill>
                  <a:prstClr val="black"/>
                </a:solidFill>
                <a:latin typeface="微软雅黑" panose="020B0503020204020204" charset="-122"/>
                <a:cs typeface="微软雅黑" panose="020B0503020204020204" charset="-122"/>
              </a:rPr>
              <a:t>级</a:t>
            </a:r>
            <a:endParaRPr>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6015609" y="5921349"/>
            <a:ext cx="3576954"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大型工业设备B</a:t>
            </a:r>
            <a:r>
              <a:rPr b="1" spc="5" dirty="0">
                <a:solidFill>
                  <a:prstClr val="black"/>
                </a:solidFill>
                <a:latin typeface="微软雅黑" panose="020B0503020204020204" charset="-122"/>
                <a:cs typeface="微软雅黑" panose="020B0503020204020204" charset="-122"/>
              </a:rPr>
              <a:t>O</a:t>
            </a:r>
            <a:r>
              <a:rPr b="1" spc="-5" dirty="0">
                <a:solidFill>
                  <a:prstClr val="black"/>
                </a:solidFill>
                <a:latin typeface="微软雅黑" panose="020B0503020204020204" charset="-122"/>
                <a:cs typeface="微软雅黑" panose="020B0503020204020204" charset="-122"/>
              </a:rPr>
              <a:t>M</a:t>
            </a:r>
            <a:r>
              <a:rPr b="1" dirty="0">
                <a:solidFill>
                  <a:prstClr val="black"/>
                </a:solidFill>
                <a:latin typeface="微软雅黑" panose="020B0503020204020204" charset="-122"/>
                <a:cs typeface="微软雅黑" panose="020B0503020204020204" charset="-122"/>
              </a:rPr>
              <a:t>级数字孪生建模</a:t>
            </a:r>
            <a:endParaRPr>
              <a:solidFill>
                <a:prstClr val="black"/>
              </a:solidFill>
              <a:latin typeface="微软雅黑" panose="020B0503020204020204" charset="-122"/>
              <a:cs typeface="微软雅黑" panose="020B0503020204020204" charset="-122"/>
            </a:endParaRPr>
          </a:p>
        </p:txBody>
      </p:sp>
      <p:sp>
        <p:nvSpPr>
          <p:cNvPr id="9" name="object 9"/>
          <p:cNvSpPr txBox="1"/>
          <p:nvPr/>
        </p:nvSpPr>
        <p:spPr>
          <a:xfrm>
            <a:off x="9939528" y="5850635"/>
            <a:ext cx="1338580" cy="619125"/>
          </a:xfrm>
          <a:prstGeom prst="rect">
            <a:avLst/>
          </a:prstGeom>
          <a:solidFill>
            <a:srgbClr val="E1EFD9"/>
          </a:solidFill>
        </p:spPr>
        <p:txBody>
          <a:bodyPr vert="horz" wrap="square" lIns="0" tIns="159385" rIns="0" bIns="0" rtlCol="0">
            <a:spAutoFit/>
          </a:bodyPr>
          <a:lstStyle/>
          <a:p>
            <a:pPr marL="92075">
              <a:spcBef>
                <a:spcPts val="1255"/>
              </a:spcBef>
            </a:pPr>
            <a:r>
              <a:rPr b="1" spc="-5" dirty="0">
                <a:solidFill>
                  <a:prstClr val="black"/>
                </a:solidFill>
                <a:latin typeface="微软雅黑" panose="020B0503020204020204" charset="-122"/>
                <a:cs typeface="微软雅黑" panose="020B0503020204020204" charset="-122"/>
              </a:rPr>
              <a:t>复合物模型</a:t>
            </a:r>
            <a:endParaRPr>
              <a:solidFill>
                <a:prstClr val="black"/>
              </a:solidFill>
              <a:latin typeface="微软雅黑" panose="020B0503020204020204" charset="-122"/>
              <a:cs typeface="微软雅黑" panose="020B0503020204020204" charset="-122"/>
            </a:endParaRPr>
          </a:p>
        </p:txBody>
      </p:sp>
      <p:sp>
        <p:nvSpPr>
          <p:cNvPr id="10" name="object 10"/>
          <p:cNvSpPr/>
          <p:nvPr/>
        </p:nvSpPr>
        <p:spPr>
          <a:xfrm>
            <a:off x="5882640" y="6292596"/>
            <a:ext cx="3960495" cy="173990"/>
          </a:xfrm>
          <a:custGeom>
            <a:avLst/>
            <a:gdLst/>
            <a:ahLst/>
            <a:cxnLst/>
            <a:rect l="l" t="t" r="r" b="b"/>
            <a:pathLst>
              <a:path w="3960495" h="173989">
                <a:moveTo>
                  <a:pt x="3786251" y="0"/>
                </a:moveTo>
                <a:lnTo>
                  <a:pt x="3786251" y="173735"/>
                </a:lnTo>
                <a:lnTo>
                  <a:pt x="3902075" y="115823"/>
                </a:lnTo>
                <a:lnTo>
                  <a:pt x="3815207" y="115823"/>
                </a:lnTo>
                <a:lnTo>
                  <a:pt x="3815207" y="57911"/>
                </a:lnTo>
                <a:lnTo>
                  <a:pt x="3902075" y="57911"/>
                </a:lnTo>
                <a:lnTo>
                  <a:pt x="3786251" y="0"/>
                </a:lnTo>
                <a:close/>
              </a:path>
              <a:path w="3960495" h="173989">
                <a:moveTo>
                  <a:pt x="3786251" y="57911"/>
                </a:moveTo>
                <a:lnTo>
                  <a:pt x="0" y="57911"/>
                </a:lnTo>
                <a:lnTo>
                  <a:pt x="0" y="115823"/>
                </a:lnTo>
                <a:lnTo>
                  <a:pt x="3786251" y="115823"/>
                </a:lnTo>
                <a:lnTo>
                  <a:pt x="3786251" y="57911"/>
                </a:lnTo>
                <a:close/>
              </a:path>
              <a:path w="3960495" h="173989">
                <a:moveTo>
                  <a:pt x="3902075" y="57911"/>
                </a:moveTo>
                <a:lnTo>
                  <a:pt x="3815207" y="57911"/>
                </a:lnTo>
                <a:lnTo>
                  <a:pt x="3815207" y="115823"/>
                </a:lnTo>
                <a:lnTo>
                  <a:pt x="3902075" y="115823"/>
                </a:lnTo>
                <a:lnTo>
                  <a:pt x="3959987" y="86867"/>
                </a:lnTo>
                <a:lnTo>
                  <a:pt x="3902075" y="57911"/>
                </a:lnTo>
                <a:close/>
              </a:path>
            </a:pathLst>
          </a:custGeom>
          <a:solidFill>
            <a:srgbClr val="5B9BD4"/>
          </a:solidFill>
        </p:spPr>
        <p:txBody>
          <a:bodyPr wrap="square" lIns="0" tIns="0" rIns="0" bIns="0" rtlCol="0"/>
          <a:lstStyle/>
          <a:p>
            <a:endParaRPr>
              <a:solidFill>
                <a:prstClr val="black"/>
              </a:solidFill>
            </a:endParaRPr>
          </a:p>
        </p:txBody>
      </p:sp>
      <p:sp>
        <p:nvSpPr>
          <p:cNvPr id="11" name="object 11"/>
          <p:cNvSpPr/>
          <p:nvPr/>
        </p:nvSpPr>
        <p:spPr>
          <a:xfrm>
            <a:off x="3520440" y="2974848"/>
            <a:ext cx="4514088" cy="25831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70">
              <a:lnSpc>
                <a:spcPct val="100000"/>
              </a:lnSpc>
            </a:pPr>
            <a:r>
              <a:rPr dirty="0"/>
              <a:t>课程案例引入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1361694" y="1780794"/>
            <a:ext cx="9565640" cy="610235"/>
          </a:xfrm>
          <a:prstGeom prst="rect">
            <a:avLst/>
          </a:prstGeom>
        </p:spPr>
        <p:txBody>
          <a:bodyPr vert="horz" wrap="square" lIns="0" tIns="0" rIns="0" bIns="0" rtlCol="0">
            <a:spAutoFit/>
          </a:bodyPr>
          <a:lstStyle/>
          <a:p>
            <a:pPr marL="12700"/>
            <a:r>
              <a:rPr sz="1600" spc="-10" dirty="0">
                <a:solidFill>
                  <a:prstClr val="black"/>
                </a:solidFill>
                <a:latin typeface="微软雅黑" panose="020B0503020204020204" charset="-122"/>
                <a:cs typeface="微软雅黑" panose="020B0503020204020204" charset="-122"/>
              </a:rPr>
              <a:t>某企业是机械加工的生产企业，近</a:t>
            </a:r>
            <a:r>
              <a:rPr sz="1600" dirty="0">
                <a:solidFill>
                  <a:prstClr val="black"/>
                </a:solidFill>
                <a:latin typeface="微软雅黑" panose="020B0503020204020204" charset="-122"/>
                <a:cs typeface="微软雅黑" panose="020B0503020204020204" charset="-122"/>
              </a:rPr>
              <a:t>年</a:t>
            </a:r>
            <a:r>
              <a:rPr sz="1600" spc="-10" dirty="0">
                <a:solidFill>
                  <a:prstClr val="black"/>
                </a:solidFill>
                <a:latin typeface="微软雅黑" panose="020B0503020204020204" charset="-122"/>
                <a:cs typeface="微软雅黑" panose="020B0503020204020204" charset="-122"/>
              </a:rPr>
              <a:t>来管</a:t>
            </a:r>
            <a:r>
              <a:rPr sz="1600" dirty="0">
                <a:solidFill>
                  <a:prstClr val="black"/>
                </a:solidFill>
                <a:latin typeface="微软雅黑" panose="020B0503020204020204" charset="-122"/>
                <a:cs typeface="微软雅黑" panose="020B0503020204020204" charset="-122"/>
              </a:rPr>
              <a:t>理</a:t>
            </a:r>
            <a:r>
              <a:rPr sz="1600" spc="-10" dirty="0">
                <a:solidFill>
                  <a:prstClr val="black"/>
                </a:solidFill>
                <a:latin typeface="微软雅黑" panose="020B0503020204020204" charset="-122"/>
                <a:cs typeface="微软雅黑" panose="020B0503020204020204" charset="-122"/>
              </a:rPr>
              <a:t>团队</a:t>
            </a:r>
            <a:r>
              <a:rPr sz="1600" dirty="0">
                <a:solidFill>
                  <a:prstClr val="black"/>
                </a:solidFill>
                <a:latin typeface="微软雅黑" panose="020B0503020204020204" charset="-122"/>
                <a:cs typeface="微软雅黑" panose="020B0503020204020204" charset="-122"/>
              </a:rPr>
              <a:t>谋</a:t>
            </a:r>
            <a:r>
              <a:rPr sz="1600" spc="-10" dirty="0">
                <a:solidFill>
                  <a:prstClr val="black"/>
                </a:solidFill>
                <a:latin typeface="微软雅黑" panose="020B0503020204020204" charset="-122"/>
                <a:cs typeface="微软雅黑" panose="020B0503020204020204" charset="-122"/>
              </a:rPr>
              <a:t>求在</a:t>
            </a:r>
            <a:r>
              <a:rPr sz="1600" dirty="0">
                <a:solidFill>
                  <a:prstClr val="black"/>
                </a:solidFill>
                <a:latin typeface="微软雅黑" panose="020B0503020204020204" charset="-122"/>
                <a:cs typeface="微软雅黑" panose="020B0503020204020204" charset="-122"/>
              </a:rPr>
              <a:t>行</a:t>
            </a:r>
            <a:r>
              <a:rPr sz="1600" spc="-10" dirty="0">
                <a:solidFill>
                  <a:prstClr val="black"/>
                </a:solidFill>
                <a:latin typeface="微软雅黑" panose="020B0503020204020204" charset="-122"/>
                <a:cs typeface="微软雅黑" panose="020B0503020204020204" charset="-122"/>
              </a:rPr>
              <a:t>业中</a:t>
            </a:r>
            <a:r>
              <a:rPr sz="1600" dirty="0">
                <a:solidFill>
                  <a:prstClr val="black"/>
                </a:solidFill>
                <a:latin typeface="微软雅黑" panose="020B0503020204020204" charset="-122"/>
                <a:cs typeface="微软雅黑" panose="020B0503020204020204" charset="-122"/>
              </a:rPr>
              <a:t>提</a:t>
            </a:r>
            <a:r>
              <a:rPr sz="1600" spc="-10" dirty="0">
                <a:solidFill>
                  <a:prstClr val="black"/>
                </a:solidFill>
                <a:latin typeface="微软雅黑" panose="020B0503020204020204" charset="-122"/>
                <a:cs typeface="微软雅黑" panose="020B0503020204020204" charset="-122"/>
              </a:rPr>
              <a:t>高其</a:t>
            </a:r>
            <a:r>
              <a:rPr sz="1600" dirty="0">
                <a:solidFill>
                  <a:prstClr val="black"/>
                </a:solidFill>
                <a:latin typeface="微软雅黑" panose="020B0503020204020204" charset="-122"/>
                <a:cs typeface="微软雅黑" panose="020B0503020204020204" charset="-122"/>
              </a:rPr>
              <a:t>竞</a:t>
            </a:r>
            <a:r>
              <a:rPr sz="1600" spc="-10" dirty="0">
                <a:solidFill>
                  <a:prstClr val="black"/>
                </a:solidFill>
                <a:latin typeface="微软雅黑" panose="020B0503020204020204" charset="-122"/>
                <a:cs typeface="微软雅黑" panose="020B0503020204020204" charset="-122"/>
              </a:rPr>
              <a:t>争力</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保持</a:t>
            </a:r>
            <a:r>
              <a:rPr sz="1600" dirty="0">
                <a:solidFill>
                  <a:prstClr val="black"/>
                </a:solidFill>
                <a:latin typeface="微软雅黑" panose="020B0503020204020204" charset="-122"/>
                <a:cs typeface="微软雅黑" panose="020B0503020204020204" charset="-122"/>
              </a:rPr>
              <a:t>优</a:t>
            </a:r>
            <a:r>
              <a:rPr sz="1600" spc="-10" dirty="0">
                <a:solidFill>
                  <a:prstClr val="black"/>
                </a:solidFill>
                <a:latin typeface="微软雅黑" panose="020B0503020204020204" charset="-122"/>
                <a:cs typeface="微软雅黑" panose="020B0503020204020204" charset="-122"/>
              </a:rPr>
              <a:t>势，</a:t>
            </a:r>
            <a:r>
              <a:rPr sz="1600" dirty="0">
                <a:solidFill>
                  <a:prstClr val="black"/>
                </a:solidFill>
                <a:latin typeface="微软雅黑" panose="020B0503020204020204" charset="-122"/>
                <a:cs typeface="微软雅黑" panose="020B0503020204020204" charset="-122"/>
              </a:rPr>
              <a:t>拟</a:t>
            </a:r>
            <a:r>
              <a:rPr sz="1600" spc="-10" dirty="0">
                <a:solidFill>
                  <a:prstClr val="black"/>
                </a:solidFill>
                <a:latin typeface="微软雅黑" panose="020B0503020204020204" charset="-122"/>
                <a:cs typeface="微软雅黑" panose="020B0503020204020204" charset="-122"/>
              </a:rPr>
              <a:t>实施</a:t>
            </a:r>
            <a:r>
              <a:rPr sz="1600" dirty="0">
                <a:solidFill>
                  <a:prstClr val="black"/>
                </a:solidFill>
                <a:latin typeface="微软雅黑" panose="020B0503020204020204" charset="-122"/>
                <a:cs typeface="微软雅黑" panose="020B0503020204020204" charset="-122"/>
              </a:rPr>
              <a:t>企</a:t>
            </a:r>
            <a:r>
              <a:rPr sz="1600" spc="-10" dirty="0">
                <a:solidFill>
                  <a:prstClr val="black"/>
                </a:solidFill>
                <a:latin typeface="微软雅黑" panose="020B0503020204020204" charset="-122"/>
                <a:cs typeface="微软雅黑" panose="020B0503020204020204" charset="-122"/>
              </a:rPr>
              <a:t>业的</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化转型。试点数字化转型的一条自</a:t>
            </a:r>
            <a:r>
              <a:rPr sz="1600" dirty="0">
                <a:solidFill>
                  <a:prstClr val="black"/>
                </a:solidFill>
                <a:latin typeface="微软雅黑" panose="020B0503020204020204" charset="-122"/>
                <a:cs typeface="微软雅黑" panose="020B0503020204020204" charset="-122"/>
              </a:rPr>
              <a:t>动</a:t>
            </a:r>
            <a:r>
              <a:rPr sz="1600" spc="-5" dirty="0">
                <a:solidFill>
                  <a:prstClr val="black"/>
                </a:solidFill>
                <a:latin typeface="微软雅黑" panose="020B0503020204020204" charset="-122"/>
                <a:cs typeface="微软雅黑" panose="020B0503020204020204" charset="-122"/>
              </a:rPr>
              <a:t>加工</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产线</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包含</a:t>
            </a:r>
            <a:r>
              <a:rPr sz="1600" dirty="0">
                <a:solidFill>
                  <a:prstClr val="black"/>
                </a:solidFill>
                <a:latin typeface="微软雅黑" panose="020B0503020204020204" charset="-122"/>
                <a:cs typeface="微软雅黑" panose="020B0503020204020204" charset="-122"/>
              </a:rPr>
              <a:t>了</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器人</a:t>
            </a:r>
            <a:r>
              <a:rPr sz="1600"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数控</a:t>
            </a:r>
            <a:r>
              <a:rPr sz="160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床，</a:t>
            </a:r>
            <a:r>
              <a:rPr sz="1600" spc="10"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图所</a:t>
            </a:r>
            <a:r>
              <a:rPr sz="1600" dirty="0">
                <a:solidFill>
                  <a:prstClr val="black"/>
                </a:solidFill>
                <a:latin typeface="微软雅黑" panose="020B0503020204020204" charset="-122"/>
                <a:cs typeface="微软雅黑" panose="020B0503020204020204" charset="-122"/>
              </a:rPr>
              <a:t>示。</a:t>
            </a:r>
            <a:endParaRPr sz="1600">
              <a:solidFill>
                <a:prstClr val="black"/>
              </a:solidFill>
              <a:latin typeface="微软雅黑" panose="020B0503020204020204" charset="-122"/>
              <a:cs typeface="微软雅黑" panose="020B0503020204020204" charset="-122"/>
            </a:endParaRPr>
          </a:p>
        </p:txBody>
      </p:sp>
      <p:sp>
        <p:nvSpPr>
          <p:cNvPr id="5" name="object 5"/>
          <p:cNvSpPr/>
          <p:nvPr/>
        </p:nvSpPr>
        <p:spPr>
          <a:xfrm>
            <a:off x="1080516" y="2791968"/>
            <a:ext cx="4788408" cy="335737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6096000" y="2918460"/>
            <a:ext cx="5755005" cy="2354580"/>
          </a:xfrm>
          <a:custGeom>
            <a:avLst/>
            <a:gdLst/>
            <a:ahLst/>
            <a:cxnLst/>
            <a:rect l="l" t="t" r="r" b="b"/>
            <a:pathLst>
              <a:path w="5755005" h="2354579">
                <a:moveTo>
                  <a:pt x="0" y="2354579"/>
                </a:moveTo>
                <a:lnTo>
                  <a:pt x="5754624" y="2354579"/>
                </a:lnTo>
                <a:lnTo>
                  <a:pt x="5754624" y="0"/>
                </a:lnTo>
                <a:lnTo>
                  <a:pt x="0" y="0"/>
                </a:lnTo>
                <a:lnTo>
                  <a:pt x="0" y="2354579"/>
                </a:lnTo>
                <a:close/>
              </a:path>
            </a:pathLst>
          </a:custGeom>
          <a:solidFill>
            <a:srgbClr val="E1EFD9"/>
          </a:solidFill>
        </p:spPr>
        <p:txBody>
          <a:bodyPr wrap="square" lIns="0" tIns="0" rIns="0" bIns="0" rtlCol="0"/>
          <a:lstStyle/>
          <a:p>
            <a:endParaRPr>
              <a:solidFill>
                <a:prstClr val="black"/>
              </a:solidFill>
            </a:endParaRPr>
          </a:p>
        </p:txBody>
      </p:sp>
      <p:sp>
        <p:nvSpPr>
          <p:cNvPr id="7" name="object 7"/>
          <p:cNvSpPr txBox="1"/>
          <p:nvPr/>
        </p:nvSpPr>
        <p:spPr>
          <a:xfrm>
            <a:off x="6175628" y="3027426"/>
            <a:ext cx="5736590" cy="305054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该加工生产线的加工流</a:t>
            </a:r>
            <a:r>
              <a:rPr sz="1400" spc="-15" dirty="0">
                <a:solidFill>
                  <a:prstClr val="black"/>
                </a:solidFill>
                <a:latin typeface="微软雅黑" panose="020B0503020204020204" charset="-122"/>
                <a:cs typeface="微软雅黑" panose="020B0503020204020204" charset="-122"/>
              </a:rPr>
              <a:t>程</a:t>
            </a:r>
            <a:r>
              <a:rPr sz="1400" dirty="0">
                <a:solidFill>
                  <a:prstClr val="black"/>
                </a:solidFill>
                <a:latin typeface="微软雅黑" panose="020B0503020204020204" charset="-122"/>
                <a:cs typeface="微软雅黑" panose="020B0503020204020204" charset="-122"/>
              </a:rPr>
              <a:t>关键</a:t>
            </a:r>
            <a:r>
              <a:rPr sz="1400" spc="-15" dirty="0">
                <a:solidFill>
                  <a:prstClr val="black"/>
                </a:solidFill>
                <a:latin typeface="微软雅黑" panose="020B0503020204020204" charset="-122"/>
                <a:cs typeface="微软雅黑" panose="020B0503020204020204" charset="-122"/>
              </a:rPr>
              <a:t>环</a:t>
            </a:r>
            <a:r>
              <a:rPr sz="1400" dirty="0">
                <a:solidFill>
                  <a:prstClr val="black"/>
                </a:solidFill>
                <a:latin typeface="微软雅黑" panose="020B0503020204020204" charset="-122"/>
                <a:cs typeface="微软雅黑" panose="020B0503020204020204" charset="-122"/>
              </a:rPr>
              <a:t>节如</a:t>
            </a:r>
            <a:r>
              <a:rPr sz="1400" spc="-15" dirty="0">
                <a:solidFill>
                  <a:prstClr val="black"/>
                </a:solidFill>
                <a:latin typeface="微软雅黑" panose="020B0503020204020204" charset="-122"/>
                <a:cs typeface="微软雅黑" panose="020B0503020204020204" charset="-122"/>
              </a:rPr>
              <a:t>下</a:t>
            </a:r>
            <a:r>
              <a:rPr sz="1400" dirty="0">
                <a:solidFill>
                  <a:prstClr val="black"/>
                </a:solidFill>
                <a:latin typeface="微软雅黑" panose="020B0503020204020204" charset="-122"/>
                <a:cs typeface="微软雅黑" panose="020B0503020204020204" charset="-122"/>
              </a:rPr>
              <a:t>：</a:t>
            </a:r>
            <a:endParaRPr sz="1400">
              <a:solidFill>
                <a:prstClr val="black"/>
              </a:solidFill>
              <a:latin typeface="微软雅黑" panose="020B0503020204020204" charset="-122"/>
              <a:cs typeface="微软雅黑" panose="020B0503020204020204" charset="-122"/>
            </a:endParaRPr>
          </a:p>
          <a:p>
            <a:pPr marL="12700">
              <a:spcBef>
                <a:spcPts val="840"/>
              </a:spcBef>
            </a:pPr>
            <a:r>
              <a:rPr sz="1400" dirty="0">
                <a:solidFill>
                  <a:prstClr val="black"/>
                </a:solidFill>
                <a:latin typeface="微软雅黑" panose="020B0503020204020204" charset="-122"/>
                <a:cs typeface="微软雅黑" panose="020B0503020204020204" charset="-122"/>
              </a:rPr>
              <a:t>工序1.</a:t>
            </a:r>
            <a:r>
              <a:rPr sz="1400" spc="1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工业</a:t>
            </a:r>
            <a:r>
              <a:rPr sz="1400" spc="-15" dirty="0">
                <a:solidFill>
                  <a:prstClr val="black"/>
                </a:solidFill>
                <a:latin typeface="微软雅黑" panose="020B0503020204020204" charset="-122"/>
                <a:cs typeface="微软雅黑" panose="020B0503020204020204" charset="-122"/>
              </a:rPr>
              <a:t>机</a:t>
            </a:r>
            <a:r>
              <a:rPr sz="1400" dirty="0">
                <a:solidFill>
                  <a:prstClr val="black"/>
                </a:solidFill>
                <a:latin typeface="微软雅黑" panose="020B0503020204020204" charset="-122"/>
                <a:cs typeface="微软雅黑" panose="020B0503020204020204" charset="-122"/>
              </a:rPr>
              <a:t>器</a:t>
            </a:r>
            <a:r>
              <a:rPr sz="1400" spc="-15" dirty="0">
                <a:solidFill>
                  <a:prstClr val="black"/>
                </a:solidFill>
                <a:latin typeface="微软雅黑" panose="020B0503020204020204" charset="-122"/>
                <a:cs typeface="微软雅黑" panose="020B0503020204020204" charset="-122"/>
              </a:rPr>
              <a:t>人</a:t>
            </a:r>
            <a:r>
              <a:rPr sz="1400" dirty="0">
                <a:solidFill>
                  <a:prstClr val="black"/>
                </a:solidFill>
                <a:latin typeface="微软雅黑" panose="020B0503020204020204" charset="-122"/>
                <a:cs typeface="微软雅黑" panose="020B0503020204020204" charset="-122"/>
              </a:rPr>
              <a:t>从原料</a:t>
            </a:r>
            <a:r>
              <a:rPr sz="1400" spc="-15" dirty="0">
                <a:solidFill>
                  <a:prstClr val="black"/>
                </a:solidFill>
                <a:latin typeface="微软雅黑" panose="020B0503020204020204" charset="-122"/>
                <a:cs typeface="微软雅黑" panose="020B0503020204020204" charset="-122"/>
              </a:rPr>
              <a:t>仓</a:t>
            </a:r>
            <a:r>
              <a:rPr sz="1400" dirty="0">
                <a:solidFill>
                  <a:prstClr val="black"/>
                </a:solidFill>
                <a:latin typeface="微软雅黑" panose="020B0503020204020204" charset="-122"/>
                <a:cs typeface="微软雅黑" panose="020B0503020204020204" charset="-122"/>
              </a:rPr>
              <a:t>库抓</a:t>
            </a:r>
            <a:r>
              <a:rPr sz="1400" spc="-15" dirty="0">
                <a:solidFill>
                  <a:prstClr val="black"/>
                </a:solidFill>
                <a:latin typeface="微软雅黑" panose="020B0503020204020204" charset="-122"/>
                <a:cs typeface="微软雅黑" panose="020B0503020204020204" charset="-122"/>
              </a:rPr>
              <a:t>取毛</a:t>
            </a:r>
            <a:r>
              <a:rPr sz="1400" dirty="0">
                <a:solidFill>
                  <a:prstClr val="black"/>
                </a:solidFill>
                <a:latin typeface="微软雅黑" panose="020B0503020204020204" charset="-122"/>
                <a:cs typeface="微软雅黑" panose="020B0503020204020204" charset="-122"/>
              </a:rPr>
              <a:t>坯工件</a:t>
            </a:r>
            <a:r>
              <a:rPr sz="1400" spc="-15" dirty="0">
                <a:solidFill>
                  <a:prstClr val="black"/>
                </a:solidFill>
                <a:latin typeface="微软雅黑" panose="020B0503020204020204" charset="-122"/>
                <a:cs typeface="微软雅黑" panose="020B0503020204020204" charset="-122"/>
              </a:rPr>
              <a:t>，</a:t>
            </a:r>
            <a:r>
              <a:rPr sz="1400" dirty="0">
                <a:solidFill>
                  <a:prstClr val="black"/>
                </a:solidFill>
                <a:latin typeface="微软雅黑" panose="020B0503020204020204" charset="-122"/>
                <a:cs typeface="微软雅黑" panose="020B0503020204020204" charset="-122"/>
              </a:rPr>
              <a:t>数控</a:t>
            </a:r>
            <a:r>
              <a:rPr sz="1400" spc="-15" dirty="0">
                <a:solidFill>
                  <a:prstClr val="black"/>
                </a:solidFill>
                <a:latin typeface="微软雅黑" panose="020B0503020204020204" charset="-122"/>
                <a:cs typeface="微软雅黑" panose="020B0503020204020204" charset="-122"/>
              </a:rPr>
              <a:t>机床</a:t>
            </a:r>
            <a:r>
              <a:rPr sz="1400" dirty="0">
                <a:solidFill>
                  <a:prstClr val="black"/>
                </a:solidFill>
                <a:latin typeface="微软雅黑" panose="020B0503020204020204" charset="-122"/>
                <a:cs typeface="微软雅黑" panose="020B0503020204020204" charset="-122"/>
              </a:rPr>
              <a:t>安全门</a:t>
            </a:r>
            <a:r>
              <a:rPr sz="1400" spc="-15" dirty="0">
                <a:solidFill>
                  <a:prstClr val="black"/>
                </a:solidFill>
                <a:latin typeface="微软雅黑" panose="020B0503020204020204" charset="-122"/>
                <a:cs typeface="微软雅黑" panose="020B0503020204020204" charset="-122"/>
              </a:rPr>
              <a:t>自</a:t>
            </a:r>
            <a:r>
              <a:rPr sz="1400" dirty="0">
                <a:solidFill>
                  <a:prstClr val="black"/>
                </a:solidFill>
                <a:latin typeface="微软雅黑" panose="020B0503020204020204" charset="-122"/>
                <a:cs typeface="微软雅黑" panose="020B0503020204020204" charset="-122"/>
              </a:rPr>
              <a:t>动打</a:t>
            </a:r>
            <a:r>
              <a:rPr sz="1400" spc="-15" dirty="0">
                <a:solidFill>
                  <a:prstClr val="black"/>
                </a:solidFill>
                <a:latin typeface="微软雅黑" panose="020B0503020204020204" charset="-122"/>
                <a:cs typeface="微软雅黑" panose="020B0503020204020204" charset="-122"/>
              </a:rPr>
              <a:t>开</a:t>
            </a:r>
            <a:r>
              <a:rPr sz="1400" dirty="0">
                <a:solidFill>
                  <a:prstClr val="black"/>
                </a:solidFill>
                <a:latin typeface="微软雅黑" panose="020B0503020204020204" charset="-122"/>
                <a:cs typeface="微软雅黑" panose="020B0503020204020204" charset="-122"/>
              </a:rPr>
              <a:t>；</a:t>
            </a:r>
            <a:endParaRPr sz="1400">
              <a:solidFill>
                <a:prstClr val="black"/>
              </a:solidFill>
              <a:latin typeface="微软雅黑" panose="020B0503020204020204" charset="-122"/>
              <a:cs typeface="微软雅黑" panose="020B0503020204020204" charset="-122"/>
            </a:endParaRPr>
          </a:p>
          <a:p>
            <a:pPr marL="12700">
              <a:spcBef>
                <a:spcPts val="840"/>
              </a:spcBef>
            </a:pPr>
            <a:r>
              <a:rPr sz="1400" dirty="0">
                <a:solidFill>
                  <a:prstClr val="black"/>
                </a:solidFill>
                <a:latin typeface="微软雅黑" panose="020B0503020204020204" charset="-122"/>
                <a:cs typeface="微软雅黑" panose="020B0503020204020204" charset="-122"/>
              </a:rPr>
              <a:t>工序2.</a:t>
            </a:r>
            <a:r>
              <a:rPr sz="1400" spc="-80"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工业机器人将毛坯工</a:t>
            </a:r>
            <a:r>
              <a:rPr sz="1400" spc="-10" dirty="0">
                <a:solidFill>
                  <a:prstClr val="black"/>
                </a:solidFill>
                <a:latin typeface="微软雅黑" panose="020B0503020204020204" charset="-122"/>
                <a:cs typeface="微软雅黑" panose="020B0503020204020204" charset="-122"/>
              </a:rPr>
              <a:t>件</a:t>
            </a:r>
            <a:r>
              <a:rPr sz="1400" dirty="0">
                <a:solidFill>
                  <a:prstClr val="black"/>
                </a:solidFill>
                <a:latin typeface="微软雅黑" panose="020B0503020204020204" charset="-122"/>
                <a:cs typeface="微软雅黑" panose="020B0503020204020204" charset="-122"/>
              </a:rPr>
              <a:t>搬运</a:t>
            </a:r>
            <a:r>
              <a:rPr sz="1400" spc="-10" dirty="0">
                <a:solidFill>
                  <a:prstClr val="black"/>
                </a:solidFill>
                <a:latin typeface="微软雅黑" panose="020B0503020204020204" charset="-122"/>
                <a:cs typeface="微软雅黑" panose="020B0503020204020204" charset="-122"/>
              </a:rPr>
              <a:t>至</a:t>
            </a:r>
            <a:r>
              <a:rPr sz="1400" dirty="0">
                <a:solidFill>
                  <a:prstClr val="black"/>
                </a:solidFill>
                <a:latin typeface="微软雅黑" panose="020B0503020204020204" charset="-122"/>
                <a:cs typeface="微软雅黑" panose="020B0503020204020204" charset="-122"/>
              </a:rPr>
              <a:t>数控</a:t>
            </a:r>
            <a:r>
              <a:rPr sz="1400" spc="-10" dirty="0">
                <a:solidFill>
                  <a:prstClr val="black"/>
                </a:solidFill>
                <a:latin typeface="微软雅黑" panose="020B0503020204020204" charset="-122"/>
                <a:cs typeface="微软雅黑" panose="020B0503020204020204" charset="-122"/>
              </a:rPr>
              <a:t>机</a:t>
            </a:r>
            <a:r>
              <a:rPr sz="1400" dirty="0">
                <a:solidFill>
                  <a:prstClr val="black"/>
                </a:solidFill>
                <a:latin typeface="微软雅黑" panose="020B0503020204020204" charset="-122"/>
                <a:cs typeface="微软雅黑" panose="020B0503020204020204" charset="-122"/>
              </a:rPr>
              <a:t>床的</a:t>
            </a:r>
            <a:r>
              <a:rPr sz="1400" spc="-10" dirty="0">
                <a:solidFill>
                  <a:prstClr val="black"/>
                </a:solidFill>
                <a:latin typeface="微软雅黑" panose="020B0503020204020204" charset="-122"/>
                <a:cs typeface="微软雅黑" panose="020B0503020204020204" charset="-122"/>
              </a:rPr>
              <a:t>自</a:t>
            </a:r>
            <a:r>
              <a:rPr sz="1400" dirty="0">
                <a:solidFill>
                  <a:prstClr val="black"/>
                </a:solidFill>
                <a:latin typeface="微软雅黑" panose="020B0503020204020204" charset="-122"/>
                <a:cs typeface="微软雅黑" panose="020B0503020204020204" charset="-122"/>
              </a:rPr>
              <a:t>动夹</a:t>
            </a:r>
            <a:r>
              <a:rPr sz="1400" spc="-10" dirty="0">
                <a:solidFill>
                  <a:prstClr val="black"/>
                </a:solidFill>
                <a:latin typeface="微软雅黑" panose="020B0503020204020204" charset="-122"/>
                <a:cs typeface="微软雅黑" panose="020B0503020204020204" charset="-122"/>
              </a:rPr>
              <a:t>盘</a:t>
            </a:r>
            <a:r>
              <a:rPr sz="1400" dirty="0">
                <a:solidFill>
                  <a:prstClr val="black"/>
                </a:solidFill>
                <a:latin typeface="微软雅黑" panose="020B0503020204020204" charset="-122"/>
                <a:cs typeface="微软雅黑" panose="020B0503020204020204" charset="-122"/>
              </a:rPr>
              <a:t>内；</a:t>
            </a:r>
            <a:endParaRPr sz="1400">
              <a:solidFill>
                <a:prstClr val="black"/>
              </a:solidFill>
              <a:latin typeface="微软雅黑" panose="020B0503020204020204" charset="-122"/>
              <a:cs typeface="微软雅黑" panose="020B0503020204020204" charset="-122"/>
            </a:endParaRPr>
          </a:p>
          <a:p>
            <a:pPr marL="12700">
              <a:spcBef>
                <a:spcPts val="840"/>
              </a:spcBef>
            </a:pPr>
            <a:r>
              <a:rPr sz="1400" dirty="0">
                <a:solidFill>
                  <a:prstClr val="black"/>
                </a:solidFill>
                <a:latin typeface="微软雅黑" panose="020B0503020204020204" charset="-122"/>
                <a:cs typeface="微软雅黑" panose="020B0503020204020204" charset="-122"/>
              </a:rPr>
              <a:t>工序3.</a:t>
            </a:r>
            <a:r>
              <a:rPr sz="1400" spc="-2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夹盘自动夹紧毛坯工</a:t>
            </a:r>
            <a:r>
              <a:rPr sz="1400" spc="-15" dirty="0">
                <a:solidFill>
                  <a:prstClr val="black"/>
                </a:solidFill>
                <a:latin typeface="微软雅黑" panose="020B0503020204020204" charset="-122"/>
                <a:cs typeface="微软雅黑" panose="020B0503020204020204" charset="-122"/>
              </a:rPr>
              <a:t>件</a:t>
            </a:r>
            <a:r>
              <a:rPr sz="1400" dirty="0">
                <a:solidFill>
                  <a:prstClr val="black"/>
                </a:solidFill>
                <a:latin typeface="微软雅黑" panose="020B0503020204020204" charset="-122"/>
                <a:cs typeface="微软雅黑" panose="020B0503020204020204" charset="-122"/>
              </a:rPr>
              <a:t>，工</a:t>
            </a:r>
            <a:r>
              <a:rPr sz="1400" spc="-15" dirty="0">
                <a:solidFill>
                  <a:prstClr val="black"/>
                </a:solidFill>
                <a:latin typeface="微软雅黑" panose="020B0503020204020204" charset="-122"/>
                <a:cs typeface="微软雅黑" panose="020B0503020204020204" charset="-122"/>
              </a:rPr>
              <a:t>业</a:t>
            </a:r>
            <a:r>
              <a:rPr sz="1400" dirty="0">
                <a:solidFill>
                  <a:prstClr val="black"/>
                </a:solidFill>
                <a:latin typeface="微软雅黑" panose="020B0503020204020204" charset="-122"/>
                <a:cs typeface="微软雅黑" panose="020B0503020204020204" charset="-122"/>
              </a:rPr>
              <a:t>机器</a:t>
            </a:r>
            <a:r>
              <a:rPr sz="1400" spc="-15" dirty="0">
                <a:solidFill>
                  <a:prstClr val="black"/>
                </a:solidFill>
                <a:latin typeface="微软雅黑" panose="020B0503020204020204" charset="-122"/>
                <a:cs typeface="微软雅黑" panose="020B0503020204020204" charset="-122"/>
              </a:rPr>
              <a:t>人</a:t>
            </a:r>
            <a:r>
              <a:rPr sz="1400" dirty="0">
                <a:solidFill>
                  <a:prstClr val="black"/>
                </a:solidFill>
                <a:latin typeface="微软雅黑" panose="020B0503020204020204" charset="-122"/>
                <a:cs typeface="微软雅黑" panose="020B0503020204020204" charset="-122"/>
              </a:rPr>
              <a:t>退出；</a:t>
            </a:r>
            <a:endParaRPr sz="1400">
              <a:solidFill>
                <a:prstClr val="black"/>
              </a:solidFill>
              <a:latin typeface="微软雅黑" panose="020B0503020204020204" charset="-122"/>
              <a:cs typeface="微软雅黑" panose="020B0503020204020204" charset="-122"/>
            </a:endParaRPr>
          </a:p>
          <a:p>
            <a:pPr marL="12700" marR="5080">
              <a:lnSpc>
                <a:spcPct val="150000"/>
              </a:lnSpc>
            </a:pPr>
            <a:r>
              <a:rPr sz="1400" dirty="0">
                <a:solidFill>
                  <a:prstClr val="black"/>
                </a:solidFill>
                <a:latin typeface="微软雅黑" panose="020B0503020204020204" charset="-122"/>
                <a:cs typeface="微软雅黑" panose="020B0503020204020204" charset="-122"/>
              </a:rPr>
              <a:t>工序4.</a:t>
            </a:r>
            <a:r>
              <a:rPr sz="1400" spc="1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数控</a:t>
            </a:r>
            <a:r>
              <a:rPr sz="1400" spc="-15" dirty="0">
                <a:solidFill>
                  <a:prstClr val="black"/>
                </a:solidFill>
                <a:latin typeface="微软雅黑" panose="020B0503020204020204" charset="-122"/>
                <a:cs typeface="微软雅黑" panose="020B0503020204020204" charset="-122"/>
              </a:rPr>
              <a:t>机</a:t>
            </a:r>
            <a:r>
              <a:rPr sz="1400" dirty="0">
                <a:solidFill>
                  <a:prstClr val="black"/>
                </a:solidFill>
                <a:latin typeface="微软雅黑" panose="020B0503020204020204" charset="-122"/>
                <a:cs typeface="微软雅黑" panose="020B0503020204020204" charset="-122"/>
              </a:rPr>
              <a:t>床</a:t>
            </a:r>
            <a:r>
              <a:rPr sz="1400" spc="-15" dirty="0">
                <a:solidFill>
                  <a:prstClr val="black"/>
                </a:solidFill>
                <a:latin typeface="微软雅黑" panose="020B0503020204020204" charset="-122"/>
                <a:cs typeface="微软雅黑" panose="020B0503020204020204" charset="-122"/>
              </a:rPr>
              <a:t>安</a:t>
            </a:r>
            <a:r>
              <a:rPr sz="1400" dirty="0">
                <a:solidFill>
                  <a:prstClr val="black"/>
                </a:solidFill>
                <a:latin typeface="微软雅黑" panose="020B0503020204020204" charset="-122"/>
                <a:cs typeface="微软雅黑" panose="020B0503020204020204" charset="-122"/>
              </a:rPr>
              <a:t>全门关</a:t>
            </a:r>
            <a:r>
              <a:rPr sz="1400" spc="-15" dirty="0">
                <a:solidFill>
                  <a:prstClr val="black"/>
                </a:solidFill>
                <a:latin typeface="微软雅黑" panose="020B0503020204020204" charset="-122"/>
                <a:cs typeface="微软雅黑" panose="020B0503020204020204" charset="-122"/>
              </a:rPr>
              <a:t>闭</a:t>
            </a:r>
            <a:r>
              <a:rPr sz="1400" dirty="0">
                <a:solidFill>
                  <a:prstClr val="black"/>
                </a:solidFill>
                <a:latin typeface="微软雅黑" panose="020B0503020204020204" charset="-122"/>
                <a:cs typeface="微软雅黑" panose="020B0503020204020204" charset="-122"/>
              </a:rPr>
              <a:t>，并</a:t>
            </a:r>
            <a:r>
              <a:rPr sz="1400" spc="-15" dirty="0">
                <a:solidFill>
                  <a:prstClr val="black"/>
                </a:solidFill>
                <a:latin typeface="微软雅黑" panose="020B0503020204020204" charset="-122"/>
                <a:cs typeface="微软雅黑" panose="020B0503020204020204" charset="-122"/>
              </a:rPr>
              <a:t>根据</a:t>
            </a:r>
            <a:r>
              <a:rPr sz="1400" dirty="0">
                <a:solidFill>
                  <a:prstClr val="black"/>
                </a:solidFill>
                <a:latin typeface="微软雅黑" panose="020B0503020204020204" charset="-122"/>
                <a:cs typeface="微软雅黑" panose="020B0503020204020204" charset="-122"/>
              </a:rPr>
              <a:t>工艺流</a:t>
            </a:r>
            <a:r>
              <a:rPr sz="1400" spc="-15" dirty="0">
                <a:solidFill>
                  <a:prstClr val="black"/>
                </a:solidFill>
                <a:latin typeface="微软雅黑" panose="020B0503020204020204" charset="-122"/>
                <a:cs typeface="微软雅黑" panose="020B0503020204020204" charset="-122"/>
              </a:rPr>
              <a:t>程</a:t>
            </a:r>
            <a:r>
              <a:rPr sz="1400" dirty="0">
                <a:solidFill>
                  <a:prstClr val="black"/>
                </a:solidFill>
                <a:latin typeface="微软雅黑" panose="020B0503020204020204" charset="-122"/>
                <a:cs typeface="微软雅黑" panose="020B0503020204020204" charset="-122"/>
              </a:rPr>
              <a:t>开始</a:t>
            </a:r>
            <a:r>
              <a:rPr sz="1400" spc="-15" dirty="0">
                <a:solidFill>
                  <a:prstClr val="black"/>
                </a:solidFill>
                <a:latin typeface="微软雅黑" panose="020B0503020204020204" charset="-122"/>
                <a:cs typeface="微软雅黑" panose="020B0503020204020204" charset="-122"/>
              </a:rPr>
              <a:t>对毛</a:t>
            </a:r>
            <a:r>
              <a:rPr sz="1400" dirty="0">
                <a:solidFill>
                  <a:prstClr val="black"/>
                </a:solidFill>
                <a:latin typeface="微软雅黑" panose="020B0503020204020204" charset="-122"/>
                <a:cs typeface="微软雅黑" panose="020B0503020204020204" charset="-122"/>
              </a:rPr>
              <a:t>坯工件</a:t>
            </a:r>
            <a:r>
              <a:rPr sz="1400" spc="-15" dirty="0">
                <a:solidFill>
                  <a:prstClr val="black"/>
                </a:solidFill>
                <a:latin typeface="微软雅黑" panose="020B0503020204020204" charset="-122"/>
                <a:cs typeface="微软雅黑" panose="020B0503020204020204" charset="-122"/>
              </a:rPr>
              <a:t>进</a:t>
            </a:r>
            <a:r>
              <a:rPr sz="1400" dirty="0">
                <a:solidFill>
                  <a:prstClr val="black"/>
                </a:solidFill>
                <a:latin typeface="微软雅黑" panose="020B0503020204020204" charset="-122"/>
                <a:cs typeface="微软雅黑" panose="020B0503020204020204" charset="-122"/>
              </a:rPr>
              <a:t>行加</a:t>
            </a:r>
            <a:r>
              <a:rPr sz="1400" spc="-15" dirty="0">
                <a:solidFill>
                  <a:prstClr val="black"/>
                </a:solidFill>
                <a:latin typeface="微软雅黑" panose="020B0503020204020204" charset="-122"/>
                <a:cs typeface="微软雅黑" panose="020B0503020204020204" charset="-122"/>
              </a:rPr>
              <a:t>工</a:t>
            </a:r>
            <a:r>
              <a:rPr sz="1400" dirty="0">
                <a:solidFill>
                  <a:prstClr val="black"/>
                </a:solidFill>
                <a:latin typeface="微软雅黑" panose="020B0503020204020204" charset="-122"/>
                <a:cs typeface="微软雅黑" panose="020B0503020204020204" charset="-122"/>
              </a:rPr>
              <a:t>；  工序5.</a:t>
            </a:r>
            <a:r>
              <a:rPr sz="1400" spc="-40"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加工完毕，数控机床</a:t>
            </a:r>
            <a:r>
              <a:rPr sz="1400" spc="-15" dirty="0">
                <a:solidFill>
                  <a:prstClr val="black"/>
                </a:solidFill>
                <a:latin typeface="微软雅黑" panose="020B0503020204020204" charset="-122"/>
                <a:cs typeface="微软雅黑" panose="020B0503020204020204" charset="-122"/>
              </a:rPr>
              <a:t>安</a:t>
            </a:r>
            <a:r>
              <a:rPr sz="1400" dirty="0">
                <a:solidFill>
                  <a:prstClr val="black"/>
                </a:solidFill>
                <a:latin typeface="微软雅黑" panose="020B0503020204020204" charset="-122"/>
                <a:cs typeface="微软雅黑" panose="020B0503020204020204" charset="-122"/>
              </a:rPr>
              <a:t>全门</a:t>
            </a:r>
            <a:r>
              <a:rPr sz="1400" spc="-15" dirty="0">
                <a:solidFill>
                  <a:prstClr val="black"/>
                </a:solidFill>
                <a:latin typeface="微软雅黑" panose="020B0503020204020204" charset="-122"/>
                <a:cs typeface="微软雅黑" panose="020B0503020204020204" charset="-122"/>
              </a:rPr>
              <a:t>打</a:t>
            </a:r>
            <a:r>
              <a:rPr sz="1400" dirty="0">
                <a:solidFill>
                  <a:prstClr val="black"/>
                </a:solidFill>
                <a:latin typeface="微软雅黑" panose="020B0503020204020204" charset="-122"/>
                <a:cs typeface="微软雅黑" panose="020B0503020204020204" charset="-122"/>
              </a:rPr>
              <a:t>开；</a:t>
            </a:r>
            <a:endParaRPr sz="1400">
              <a:solidFill>
                <a:prstClr val="black"/>
              </a:solidFill>
              <a:latin typeface="微软雅黑" panose="020B0503020204020204" charset="-122"/>
              <a:cs typeface="微软雅黑" panose="020B0503020204020204" charset="-122"/>
            </a:endParaRPr>
          </a:p>
          <a:p>
            <a:pPr marL="12700">
              <a:spcBef>
                <a:spcPts val="845"/>
              </a:spcBef>
            </a:pPr>
            <a:r>
              <a:rPr sz="1400" dirty="0">
                <a:solidFill>
                  <a:prstClr val="black"/>
                </a:solidFill>
                <a:latin typeface="微软雅黑" panose="020B0503020204020204" charset="-122"/>
                <a:cs typeface="微软雅黑" panose="020B0503020204020204" charset="-122"/>
              </a:rPr>
              <a:t>工序6.</a:t>
            </a:r>
            <a:r>
              <a:rPr sz="1400" spc="-5" dirty="0">
                <a:solidFill>
                  <a:prstClr val="black"/>
                </a:solidFill>
                <a:latin typeface="微软雅黑" panose="020B0503020204020204" charset="-122"/>
                <a:cs typeface="微软雅黑" panose="020B0503020204020204" charset="-122"/>
              </a:rPr>
              <a:t> </a:t>
            </a:r>
            <a:r>
              <a:rPr sz="1400" dirty="0">
                <a:solidFill>
                  <a:prstClr val="black"/>
                </a:solidFill>
                <a:latin typeface="微软雅黑" panose="020B0503020204020204" charset="-122"/>
                <a:cs typeface="微软雅黑" panose="020B0503020204020204" charset="-122"/>
              </a:rPr>
              <a:t>工业机器人抓取加工</a:t>
            </a:r>
            <a:r>
              <a:rPr sz="1400" spc="-15" dirty="0">
                <a:solidFill>
                  <a:prstClr val="black"/>
                </a:solidFill>
                <a:latin typeface="微软雅黑" panose="020B0503020204020204" charset="-122"/>
                <a:cs typeface="微软雅黑" panose="020B0503020204020204" charset="-122"/>
              </a:rPr>
              <a:t>完</a:t>
            </a:r>
            <a:r>
              <a:rPr sz="1400" dirty="0">
                <a:solidFill>
                  <a:prstClr val="black"/>
                </a:solidFill>
                <a:latin typeface="微软雅黑" panose="020B0503020204020204" charset="-122"/>
                <a:cs typeface="微软雅黑" panose="020B0503020204020204" charset="-122"/>
              </a:rPr>
              <a:t>成的</a:t>
            </a:r>
            <a:r>
              <a:rPr sz="1400" spc="-15" dirty="0">
                <a:solidFill>
                  <a:prstClr val="black"/>
                </a:solidFill>
                <a:latin typeface="微软雅黑" panose="020B0503020204020204" charset="-122"/>
                <a:cs typeface="微软雅黑" panose="020B0503020204020204" charset="-122"/>
              </a:rPr>
              <a:t>成</a:t>
            </a:r>
            <a:r>
              <a:rPr sz="1400" dirty="0">
                <a:solidFill>
                  <a:prstClr val="black"/>
                </a:solidFill>
                <a:latin typeface="微软雅黑" panose="020B0503020204020204" charset="-122"/>
                <a:cs typeface="微软雅黑" panose="020B0503020204020204" charset="-122"/>
              </a:rPr>
              <a:t>品工</a:t>
            </a:r>
            <a:r>
              <a:rPr sz="1400" spc="-15" dirty="0">
                <a:solidFill>
                  <a:prstClr val="black"/>
                </a:solidFill>
                <a:latin typeface="微软雅黑" panose="020B0503020204020204" charset="-122"/>
                <a:cs typeface="微软雅黑" panose="020B0503020204020204" charset="-122"/>
              </a:rPr>
              <a:t>件</a:t>
            </a:r>
            <a:r>
              <a:rPr sz="1400" dirty="0">
                <a:solidFill>
                  <a:prstClr val="black"/>
                </a:solidFill>
                <a:latin typeface="微软雅黑" panose="020B0503020204020204" charset="-122"/>
                <a:cs typeface="微软雅黑" panose="020B0503020204020204" charset="-122"/>
              </a:rPr>
              <a:t>放置</a:t>
            </a:r>
            <a:r>
              <a:rPr sz="1400" spc="-15" dirty="0">
                <a:solidFill>
                  <a:prstClr val="black"/>
                </a:solidFill>
                <a:latin typeface="微软雅黑" panose="020B0503020204020204" charset="-122"/>
                <a:cs typeface="微软雅黑" panose="020B0503020204020204" charset="-122"/>
              </a:rPr>
              <a:t>在</a:t>
            </a:r>
            <a:r>
              <a:rPr sz="1400" dirty="0">
                <a:solidFill>
                  <a:prstClr val="black"/>
                </a:solidFill>
                <a:latin typeface="微软雅黑" panose="020B0503020204020204" charset="-122"/>
                <a:cs typeface="微软雅黑" panose="020B0503020204020204" charset="-122"/>
              </a:rPr>
              <a:t>成品</a:t>
            </a:r>
            <a:r>
              <a:rPr sz="1400" spc="-15" dirty="0">
                <a:solidFill>
                  <a:prstClr val="black"/>
                </a:solidFill>
                <a:latin typeface="微软雅黑" panose="020B0503020204020204" charset="-122"/>
                <a:cs typeface="微软雅黑" panose="020B0503020204020204" charset="-122"/>
              </a:rPr>
              <a:t>仓</a:t>
            </a:r>
            <a:r>
              <a:rPr sz="1400" dirty="0">
                <a:solidFill>
                  <a:prstClr val="black"/>
                </a:solidFill>
                <a:latin typeface="微软雅黑" panose="020B0503020204020204" charset="-122"/>
                <a:cs typeface="微软雅黑" panose="020B0503020204020204" charset="-122"/>
              </a:rPr>
              <a:t>库。</a:t>
            </a:r>
            <a:endParaRPr sz="1400">
              <a:solidFill>
                <a:prstClr val="black"/>
              </a:solidFill>
              <a:latin typeface="微软雅黑" panose="020B0503020204020204" charset="-122"/>
              <a:cs typeface="微软雅黑" panose="020B0503020204020204" charset="-122"/>
            </a:endParaRPr>
          </a:p>
          <a:p>
            <a:pPr>
              <a:spcBef>
                <a:spcPts val="25"/>
              </a:spcBef>
            </a:pPr>
            <a:endParaRPr sz="1700">
              <a:solidFill>
                <a:prstClr val="black"/>
              </a:solidFill>
              <a:latin typeface="Times New Roman" panose="02020603050405020304"/>
              <a:cs typeface="Times New Roman" panose="02020603050405020304"/>
            </a:endParaRPr>
          </a:p>
          <a:p>
            <a:pPr marL="12700" marR="199390">
              <a:lnSpc>
                <a:spcPct val="150000"/>
              </a:lnSpc>
            </a:pPr>
            <a:r>
              <a:rPr sz="1400" dirty="0">
                <a:solidFill>
                  <a:prstClr val="black"/>
                </a:solidFill>
                <a:latin typeface="微软雅黑" panose="020B0503020204020204" charset="-122"/>
                <a:cs typeface="微软雅黑" panose="020B0503020204020204" charset="-122"/>
              </a:rPr>
              <a:t>自动加工生产线不断重</a:t>
            </a:r>
            <a:r>
              <a:rPr sz="1400" spc="-15" dirty="0">
                <a:solidFill>
                  <a:prstClr val="black"/>
                </a:solidFill>
                <a:latin typeface="微软雅黑" panose="020B0503020204020204" charset="-122"/>
                <a:cs typeface="微软雅黑" panose="020B0503020204020204" charset="-122"/>
              </a:rPr>
              <a:t>复</a:t>
            </a:r>
            <a:r>
              <a:rPr sz="1400" dirty="0">
                <a:solidFill>
                  <a:prstClr val="black"/>
                </a:solidFill>
                <a:latin typeface="微软雅黑" panose="020B0503020204020204" charset="-122"/>
                <a:cs typeface="微软雅黑" panose="020B0503020204020204" charset="-122"/>
              </a:rPr>
              <a:t>以上</a:t>
            </a:r>
            <a:r>
              <a:rPr sz="1400" spc="-15" dirty="0">
                <a:solidFill>
                  <a:prstClr val="black"/>
                </a:solidFill>
                <a:latin typeface="微软雅黑" panose="020B0503020204020204" charset="-122"/>
                <a:cs typeface="微软雅黑" panose="020B0503020204020204" charset="-122"/>
              </a:rPr>
              <a:t>各</a:t>
            </a:r>
            <a:r>
              <a:rPr sz="1400" dirty="0">
                <a:solidFill>
                  <a:prstClr val="black"/>
                </a:solidFill>
                <a:latin typeface="微软雅黑" panose="020B0503020204020204" charset="-122"/>
                <a:cs typeface="微软雅黑" panose="020B0503020204020204" charset="-122"/>
              </a:rPr>
              <a:t>工序</a:t>
            </a:r>
            <a:r>
              <a:rPr sz="1400" spc="-15" dirty="0">
                <a:solidFill>
                  <a:prstClr val="black"/>
                </a:solidFill>
                <a:latin typeface="微软雅黑" panose="020B0503020204020204" charset="-122"/>
                <a:cs typeface="微软雅黑" panose="020B0503020204020204" charset="-122"/>
              </a:rPr>
              <a:t>过</a:t>
            </a:r>
            <a:r>
              <a:rPr sz="1400" dirty="0">
                <a:solidFill>
                  <a:prstClr val="black"/>
                </a:solidFill>
                <a:latin typeface="微软雅黑" panose="020B0503020204020204" charset="-122"/>
                <a:cs typeface="微软雅黑" panose="020B0503020204020204" charset="-122"/>
              </a:rPr>
              <a:t>程，</a:t>
            </a:r>
            <a:r>
              <a:rPr sz="1400" spc="-15" dirty="0">
                <a:solidFill>
                  <a:prstClr val="black"/>
                </a:solidFill>
                <a:latin typeface="微软雅黑" panose="020B0503020204020204" charset="-122"/>
                <a:cs typeface="微软雅黑" panose="020B0503020204020204" charset="-122"/>
              </a:rPr>
              <a:t>对</a:t>
            </a:r>
            <a:r>
              <a:rPr sz="1400" dirty="0">
                <a:solidFill>
                  <a:prstClr val="black"/>
                </a:solidFill>
                <a:latin typeface="微软雅黑" panose="020B0503020204020204" charset="-122"/>
                <a:cs typeface="微软雅黑" panose="020B0503020204020204" charset="-122"/>
              </a:rPr>
              <a:t>毛坯</a:t>
            </a:r>
            <a:r>
              <a:rPr sz="1400" spc="-15" dirty="0">
                <a:solidFill>
                  <a:prstClr val="black"/>
                </a:solidFill>
                <a:latin typeface="微软雅黑" panose="020B0503020204020204" charset="-122"/>
                <a:cs typeface="微软雅黑" panose="020B0503020204020204" charset="-122"/>
              </a:rPr>
              <a:t>工</a:t>
            </a:r>
            <a:r>
              <a:rPr sz="1400" dirty="0">
                <a:solidFill>
                  <a:prstClr val="black"/>
                </a:solidFill>
                <a:latin typeface="微软雅黑" panose="020B0503020204020204" charset="-122"/>
                <a:cs typeface="微软雅黑" panose="020B0503020204020204" charset="-122"/>
              </a:rPr>
              <a:t>件进</a:t>
            </a:r>
            <a:r>
              <a:rPr sz="1400" spc="-15" dirty="0">
                <a:solidFill>
                  <a:prstClr val="black"/>
                </a:solidFill>
                <a:latin typeface="微软雅黑" panose="020B0503020204020204" charset="-122"/>
                <a:cs typeface="微软雅黑" panose="020B0503020204020204" charset="-122"/>
              </a:rPr>
              <a:t>行</a:t>
            </a:r>
            <a:r>
              <a:rPr sz="1400" dirty="0">
                <a:solidFill>
                  <a:prstClr val="black"/>
                </a:solidFill>
                <a:latin typeface="微软雅黑" panose="020B0503020204020204" charset="-122"/>
                <a:cs typeface="微软雅黑" panose="020B0503020204020204" charset="-122"/>
              </a:rPr>
              <a:t>加工</a:t>
            </a:r>
            <a:r>
              <a:rPr sz="1400" spc="-15" dirty="0">
                <a:solidFill>
                  <a:prstClr val="black"/>
                </a:solidFill>
                <a:latin typeface="微软雅黑" panose="020B0503020204020204" charset="-122"/>
                <a:cs typeface="微软雅黑" panose="020B0503020204020204" charset="-122"/>
              </a:rPr>
              <a:t>，</a:t>
            </a:r>
            <a:r>
              <a:rPr sz="1400" dirty="0">
                <a:solidFill>
                  <a:prstClr val="black"/>
                </a:solidFill>
                <a:latin typeface="微软雅黑" panose="020B0503020204020204" charset="-122"/>
                <a:cs typeface="微软雅黑" panose="020B0503020204020204" charset="-122"/>
              </a:rPr>
              <a:t>直至 原料仓库的毛坯工件加</a:t>
            </a:r>
            <a:r>
              <a:rPr sz="1400" spc="-15" dirty="0">
                <a:solidFill>
                  <a:prstClr val="black"/>
                </a:solidFill>
                <a:latin typeface="微软雅黑" panose="020B0503020204020204" charset="-122"/>
                <a:cs typeface="微软雅黑" panose="020B0503020204020204" charset="-122"/>
              </a:rPr>
              <a:t>工</a:t>
            </a:r>
            <a:r>
              <a:rPr sz="1400" dirty="0">
                <a:solidFill>
                  <a:prstClr val="black"/>
                </a:solidFill>
                <a:latin typeface="微软雅黑" panose="020B0503020204020204" charset="-122"/>
                <a:cs typeface="微软雅黑" panose="020B0503020204020204" charset="-122"/>
              </a:rPr>
              <a:t>完毕</a:t>
            </a:r>
            <a:r>
              <a:rPr sz="1400" spc="-15" dirty="0">
                <a:solidFill>
                  <a:prstClr val="black"/>
                </a:solidFill>
                <a:latin typeface="微软雅黑" panose="020B0503020204020204" charset="-122"/>
                <a:cs typeface="微软雅黑" panose="020B0503020204020204" charset="-122"/>
              </a:rPr>
              <a:t>，</a:t>
            </a:r>
            <a:r>
              <a:rPr sz="1400" dirty="0">
                <a:solidFill>
                  <a:prstClr val="black"/>
                </a:solidFill>
                <a:latin typeface="微软雅黑" panose="020B0503020204020204" charset="-122"/>
                <a:cs typeface="微软雅黑" panose="020B0503020204020204" charset="-122"/>
              </a:rPr>
              <a:t>完成</a:t>
            </a:r>
            <a:r>
              <a:rPr sz="1400" spc="-15" dirty="0">
                <a:solidFill>
                  <a:prstClr val="black"/>
                </a:solidFill>
                <a:latin typeface="微软雅黑" panose="020B0503020204020204" charset="-122"/>
                <a:cs typeface="微软雅黑" panose="020B0503020204020204" charset="-122"/>
              </a:rPr>
              <a:t>既</a:t>
            </a:r>
            <a:r>
              <a:rPr sz="1400" dirty="0">
                <a:solidFill>
                  <a:prstClr val="black"/>
                </a:solidFill>
                <a:latin typeface="微软雅黑" panose="020B0503020204020204" charset="-122"/>
                <a:cs typeface="微软雅黑" panose="020B0503020204020204" charset="-122"/>
              </a:rPr>
              <a:t>定的</a:t>
            </a:r>
            <a:r>
              <a:rPr sz="1400" spc="-15" dirty="0">
                <a:solidFill>
                  <a:prstClr val="black"/>
                </a:solidFill>
                <a:latin typeface="微软雅黑" panose="020B0503020204020204" charset="-122"/>
                <a:cs typeface="微软雅黑" panose="020B0503020204020204" charset="-122"/>
              </a:rPr>
              <a:t>生</a:t>
            </a:r>
            <a:r>
              <a:rPr sz="1400" dirty="0">
                <a:solidFill>
                  <a:prstClr val="black"/>
                </a:solidFill>
                <a:latin typeface="微软雅黑" panose="020B0503020204020204" charset="-122"/>
                <a:cs typeface="微软雅黑" panose="020B0503020204020204" charset="-122"/>
              </a:rPr>
              <a:t>产任</a:t>
            </a:r>
            <a:r>
              <a:rPr sz="1400" spc="-15" dirty="0">
                <a:solidFill>
                  <a:prstClr val="black"/>
                </a:solidFill>
                <a:latin typeface="微软雅黑" panose="020B0503020204020204" charset="-122"/>
                <a:cs typeface="微软雅黑" panose="020B0503020204020204" charset="-122"/>
              </a:rPr>
              <a:t>务</a:t>
            </a:r>
            <a:r>
              <a:rPr sz="1400" dirty="0">
                <a:solidFill>
                  <a:prstClr val="black"/>
                </a:solidFill>
                <a:latin typeface="微软雅黑" panose="020B0503020204020204" charset="-122"/>
                <a:cs typeface="微软雅黑" panose="020B0503020204020204" charset="-122"/>
              </a:rPr>
              <a:t>。</a:t>
            </a:r>
            <a:endParaRPr sz="14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214119" y="1055115"/>
            <a:ext cx="9764395" cy="1833245"/>
          </a:xfrm>
          <a:prstGeom prst="rect">
            <a:avLst/>
          </a:prstGeom>
        </p:spPr>
        <p:txBody>
          <a:bodyPr vert="horz" wrap="square" lIns="0" tIns="0" rIns="0" bIns="0" rtlCol="0">
            <a:spAutoFit/>
          </a:bodyPr>
          <a:lstStyle/>
          <a:p>
            <a:pPr marL="1316355"/>
            <a:r>
              <a:rPr sz="3200" b="1" spc="5" dirty="0">
                <a:solidFill>
                  <a:srgbClr val="00A755"/>
                </a:solidFill>
                <a:latin typeface="微软雅黑" panose="020B0503020204020204" charset="-122"/>
                <a:cs typeface="微软雅黑" panose="020B0503020204020204" charset="-122"/>
              </a:rPr>
              <a:t>复合物模型的应用场</a:t>
            </a:r>
            <a:r>
              <a:rPr sz="3200" b="1" spc="-15" dirty="0">
                <a:solidFill>
                  <a:srgbClr val="00A755"/>
                </a:solidFill>
                <a:latin typeface="微软雅黑" panose="020B0503020204020204" charset="-122"/>
                <a:cs typeface="微软雅黑" panose="020B0503020204020204" charset="-122"/>
              </a:rPr>
              <a:t>景</a:t>
            </a:r>
            <a:r>
              <a:rPr sz="2000" b="1" dirty="0">
                <a:solidFill>
                  <a:prstClr val="black"/>
                </a:solidFill>
                <a:latin typeface="微软雅黑" panose="020B0503020204020204" charset="-122"/>
                <a:cs typeface="微软雅黑" panose="020B0503020204020204" charset="-122"/>
              </a:rPr>
              <a:t>-</a:t>
            </a:r>
            <a:r>
              <a:rPr sz="2000" b="1" spc="-10" dirty="0">
                <a:solidFill>
                  <a:prstClr val="black"/>
                </a:solidFill>
                <a:latin typeface="微软雅黑" panose="020B0503020204020204" charset="-122"/>
                <a:cs typeface="微软雅黑" panose="020B0503020204020204" charset="-122"/>
              </a:rPr>
              <a:t>（</a:t>
            </a:r>
            <a:r>
              <a:rPr sz="2000" b="1" spc="-5" dirty="0">
                <a:solidFill>
                  <a:prstClr val="black"/>
                </a:solidFill>
                <a:latin typeface="微软雅黑" panose="020B0503020204020204" charset="-122"/>
                <a:cs typeface="微软雅黑" panose="020B0503020204020204" charset="-122"/>
              </a:rPr>
              <a:t>3</a:t>
            </a:r>
            <a:r>
              <a:rPr sz="2000" b="1" spc="5" dirty="0">
                <a:solidFill>
                  <a:prstClr val="black"/>
                </a:solidFill>
                <a:latin typeface="微软雅黑" panose="020B0503020204020204" charset="-122"/>
                <a:cs typeface="微软雅黑" panose="020B0503020204020204" charset="-122"/>
              </a:rPr>
              <a:t>）产</a:t>
            </a:r>
            <a:r>
              <a:rPr sz="2000" b="1" spc="-10" dirty="0">
                <a:solidFill>
                  <a:prstClr val="black"/>
                </a:solidFill>
                <a:latin typeface="微软雅黑" panose="020B0503020204020204" charset="-122"/>
                <a:cs typeface="微软雅黑" panose="020B0503020204020204" charset="-122"/>
              </a:rPr>
              <a:t>线</a:t>
            </a:r>
            <a:r>
              <a:rPr sz="2000" b="1" spc="5" dirty="0">
                <a:solidFill>
                  <a:prstClr val="black"/>
                </a:solidFill>
                <a:latin typeface="微软雅黑" panose="020B0503020204020204" charset="-122"/>
                <a:cs typeface="微软雅黑" panose="020B0503020204020204" charset="-122"/>
              </a:rPr>
              <a:t>级数</a:t>
            </a:r>
            <a:r>
              <a:rPr sz="2000" b="1" spc="-10" dirty="0">
                <a:solidFill>
                  <a:prstClr val="black"/>
                </a:solidFill>
                <a:latin typeface="微软雅黑" panose="020B0503020204020204" charset="-122"/>
                <a:cs typeface="微软雅黑" panose="020B0503020204020204" charset="-122"/>
              </a:rPr>
              <a:t>字</a:t>
            </a:r>
            <a:r>
              <a:rPr sz="2000" b="1" spc="5" dirty="0">
                <a:solidFill>
                  <a:prstClr val="black"/>
                </a:solidFill>
                <a:latin typeface="微软雅黑" panose="020B0503020204020204" charset="-122"/>
                <a:cs typeface="微软雅黑" panose="020B0503020204020204" charset="-122"/>
              </a:rPr>
              <a:t>孪生</a:t>
            </a:r>
            <a:r>
              <a:rPr sz="2000" b="1" spc="-10" dirty="0">
                <a:solidFill>
                  <a:prstClr val="black"/>
                </a:solidFill>
                <a:latin typeface="微软雅黑" panose="020B0503020204020204" charset="-122"/>
                <a:cs typeface="微软雅黑" panose="020B0503020204020204" charset="-122"/>
              </a:rPr>
              <a:t>建</a:t>
            </a:r>
            <a:r>
              <a:rPr sz="2000" b="1" spc="5" dirty="0">
                <a:solidFill>
                  <a:prstClr val="black"/>
                </a:solidFill>
                <a:latin typeface="微软雅黑" panose="020B0503020204020204" charset="-122"/>
                <a:cs typeface="微软雅黑" panose="020B0503020204020204" charset="-122"/>
              </a:rPr>
              <a:t>模</a:t>
            </a:r>
            <a:endParaRPr sz="2000">
              <a:solidFill>
                <a:prstClr val="black"/>
              </a:solidFill>
              <a:latin typeface="微软雅黑" panose="020B0503020204020204" charset="-122"/>
              <a:cs typeface="微软雅黑" panose="020B0503020204020204" charset="-122"/>
            </a:endParaRPr>
          </a:p>
          <a:p>
            <a:pPr marL="12700" marR="5080" indent="612775" algn="just">
              <a:lnSpc>
                <a:spcPct val="150000"/>
              </a:lnSpc>
              <a:spcBef>
                <a:spcPts val="655"/>
              </a:spcBef>
            </a:pPr>
            <a:r>
              <a:rPr spc="45" dirty="0">
                <a:solidFill>
                  <a:prstClr val="black"/>
                </a:solidFill>
                <a:latin typeface="微软雅黑" panose="020B0503020204020204" charset="-122"/>
                <a:cs typeface="微软雅黑" panose="020B0503020204020204" charset="-122"/>
              </a:rPr>
              <a:t>由多台工业设</a:t>
            </a:r>
            <a:r>
              <a:rPr spc="30" dirty="0">
                <a:solidFill>
                  <a:prstClr val="black"/>
                </a:solidFill>
                <a:latin typeface="微软雅黑" panose="020B0503020204020204" charset="-122"/>
                <a:cs typeface="微软雅黑" panose="020B0503020204020204" charset="-122"/>
              </a:rPr>
              <a:t>备</a:t>
            </a:r>
            <a:r>
              <a:rPr spc="45" dirty="0">
                <a:solidFill>
                  <a:prstClr val="black"/>
                </a:solidFill>
                <a:latin typeface="微软雅黑" panose="020B0503020204020204" charset="-122"/>
                <a:cs typeface="微软雅黑" panose="020B0503020204020204" charset="-122"/>
              </a:rPr>
              <a:t>组成</a:t>
            </a:r>
            <a:r>
              <a:rPr spc="30" dirty="0">
                <a:solidFill>
                  <a:prstClr val="black"/>
                </a:solidFill>
                <a:latin typeface="微软雅黑" panose="020B0503020204020204" charset="-122"/>
                <a:cs typeface="微软雅黑" panose="020B0503020204020204" charset="-122"/>
              </a:rPr>
              <a:t>的</a:t>
            </a:r>
            <a:r>
              <a:rPr spc="45" dirty="0">
                <a:solidFill>
                  <a:prstClr val="black"/>
                </a:solidFill>
                <a:latin typeface="微软雅黑" panose="020B0503020204020204" charset="-122"/>
                <a:cs typeface="微软雅黑" panose="020B0503020204020204" charset="-122"/>
              </a:rPr>
              <a:t>生产</a:t>
            </a:r>
            <a:r>
              <a:rPr spc="30" dirty="0">
                <a:solidFill>
                  <a:prstClr val="black"/>
                </a:solidFill>
                <a:latin typeface="微软雅黑" panose="020B0503020204020204" charset="-122"/>
                <a:cs typeface="微软雅黑" panose="020B0503020204020204" charset="-122"/>
              </a:rPr>
              <a:t>线</a:t>
            </a:r>
            <a:r>
              <a:rPr spc="45" dirty="0">
                <a:solidFill>
                  <a:prstClr val="black"/>
                </a:solidFill>
                <a:latin typeface="微软雅黑" panose="020B0503020204020204" charset="-122"/>
                <a:cs typeface="微软雅黑" panose="020B0503020204020204" charset="-122"/>
              </a:rPr>
              <a:t>建</a:t>
            </a:r>
            <a:r>
              <a:rPr spc="30" dirty="0">
                <a:solidFill>
                  <a:prstClr val="black"/>
                </a:solidFill>
                <a:latin typeface="微软雅黑" panose="020B0503020204020204" charset="-122"/>
                <a:cs typeface="微软雅黑" panose="020B0503020204020204" charset="-122"/>
              </a:rPr>
              <a:t>模也</a:t>
            </a:r>
            <a:r>
              <a:rPr spc="45" dirty="0">
                <a:solidFill>
                  <a:prstClr val="black"/>
                </a:solidFill>
                <a:latin typeface="微软雅黑" panose="020B0503020204020204" charset="-122"/>
                <a:cs typeface="微软雅黑" panose="020B0503020204020204" charset="-122"/>
              </a:rPr>
              <a:t>是复</a:t>
            </a:r>
            <a:r>
              <a:rPr spc="30" dirty="0">
                <a:solidFill>
                  <a:prstClr val="black"/>
                </a:solidFill>
                <a:latin typeface="微软雅黑" panose="020B0503020204020204" charset="-122"/>
                <a:cs typeface="微软雅黑" panose="020B0503020204020204" charset="-122"/>
              </a:rPr>
              <a:t>合</a:t>
            </a:r>
            <a:r>
              <a:rPr spc="45"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模型</a:t>
            </a:r>
            <a:r>
              <a:rPr spc="45" dirty="0">
                <a:solidFill>
                  <a:prstClr val="black"/>
                </a:solidFill>
                <a:latin typeface="微软雅黑" panose="020B0503020204020204" charset="-122"/>
                <a:cs typeface="微软雅黑" panose="020B0503020204020204" charset="-122"/>
              </a:rPr>
              <a:t>最常</a:t>
            </a:r>
            <a:r>
              <a:rPr spc="30" dirty="0">
                <a:solidFill>
                  <a:prstClr val="black"/>
                </a:solidFill>
                <a:latin typeface="微软雅黑" panose="020B0503020204020204" charset="-122"/>
                <a:cs typeface="微软雅黑" panose="020B0503020204020204" charset="-122"/>
              </a:rPr>
              <a:t>见</a:t>
            </a:r>
            <a:r>
              <a:rPr spc="45"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应用</a:t>
            </a:r>
            <a:r>
              <a:rPr spc="45" dirty="0">
                <a:solidFill>
                  <a:prstClr val="black"/>
                </a:solidFill>
                <a:latin typeface="微软雅黑" panose="020B0503020204020204" charset="-122"/>
                <a:cs typeface="微软雅黑" panose="020B0503020204020204" charset="-122"/>
              </a:rPr>
              <a:t>场景</a:t>
            </a:r>
            <a:r>
              <a:rPr spc="30" dirty="0">
                <a:solidFill>
                  <a:prstClr val="black"/>
                </a:solidFill>
                <a:latin typeface="微软雅黑" panose="020B0503020204020204" charset="-122"/>
                <a:cs typeface="微软雅黑" panose="020B0503020204020204" charset="-122"/>
              </a:rPr>
              <a:t>之</a:t>
            </a:r>
            <a:r>
              <a:rPr spc="100" dirty="0">
                <a:solidFill>
                  <a:prstClr val="black"/>
                </a:solidFill>
                <a:latin typeface="微软雅黑" panose="020B0503020204020204" charset="-122"/>
                <a:cs typeface="微软雅黑" panose="020B0503020204020204" charset="-122"/>
              </a:rPr>
              <a:t>一</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相</a:t>
            </a:r>
            <a:r>
              <a:rPr spc="45" dirty="0">
                <a:solidFill>
                  <a:prstClr val="black"/>
                </a:solidFill>
                <a:latin typeface="微软雅黑" panose="020B0503020204020204" charset="-122"/>
                <a:cs typeface="微软雅黑" panose="020B0503020204020204" charset="-122"/>
              </a:rPr>
              <a:t>比单</a:t>
            </a:r>
            <a:r>
              <a:rPr spc="30" dirty="0">
                <a:solidFill>
                  <a:prstClr val="black"/>
                </a:solidFill>
                <a:latin typeface="微软雅黑" panose="020B0503020204020204" charset="-122"/>
                <a:cs typeface="微软雅黑" panose="020B0503020204020204" charset="-122"/>
              </a:rPr>
              <a:t>台</a:t>
            </a:r>
            <a:r>
              <a:rPr spc="55" dirty="0">
                <a:solidFill>
                  <a:prstClr val="black"/>
                </a:solidFill>
                <a:latin typeface="微软雅黑" panose="020B0503020204020204" charset="-122"/>
                <a:cs typeface="微软雅黑" panose="020B0503020204020204" charset="-122"/>
              </a:rPr>
              <a:t>设</a:t>
            </a:r>
            <a:r>
              <a:rPr dirty="0">
                <a:solidFill>
                  <a:prstClr val="black"/>
                </a:solidFill>
                <a:latin typeface="微软雅黑" panose="020B0503020204020204" charset="-122"/>
                <a:cs typeface="微软雅黑" panose="020B0503020204020204" charset="-122"/>
              </a:rPr>
              <a:t>备 </a:t>
            </a:r>
            <a:r>
              <a:rPr spc="25" dirty="0">
                <a:solidFill>
                  <a:prstClr val="black"/>
                </a:solidFill>
                <a:latin typeface="微软雅黑" panose="020B0503020204020204" charset="-122"/>
                <a:cs typeface="微软雅黑" panose="020B0503020204020204" charset="-122"/>
              </a:rPr>
              <a:t>的数字孪生</a:t>
            </a:r>
            <a:r>
              <a:rPr spc="35" dirty="0">
                <a:solidFill>
                  <a:prstClr val="black"/>
                </a:solidFill>
                <a:latin typeface="微软雅黑" panose="020B0503020204020204" charset="-122"/>
                <a:cs typeface="微软雅黑" panose="020B0503020204020204" charset="-122"/>
              </a:rPr>
              <a:t>建</a:t>
            </a:r>
            <a:r>
              <a:rPr spc="25" dirty="0">
                <a:solidFill>
                  <a:prstClr val="black"/>
                </a:solidFill>
                <a:latin typeface="微软雅黑" panose="020B0503020204020204" charset="-122"/>
                <a:cs typeface="微软雅黑" panose="020B0503020204020204" charset="-122"/>
              </a:rPr>
              <a:t>模更高</a:t>
            </a:r>
            <a:r>
              <a:rPr spc="15" dirty="0">
                <a:solidFill>
                  <a:prstClr val="black"/>
                </a:solidFill>
                <a:latin typeface="微软雅黑" panose="020B0503020204020204" charset="-122"/>
                <a:cs typeface="微软雅黑" panose="020B0503020204020204" charset="-122"/>
              </a:rPr>
              <a:t>阶</a:t>
            </a:r>
            <a:r>
              <a:rPr spc="2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相</a:t>
            </a:r>
            <a:r>
              <a:rPr spc="20" dirty="0">
                <a:solidFill>
                  <a:prstClr val="black"/>
                </a:solidFill>
                <a:latin typeface="微软雅黑" panose="020B0503020204020204" charset="-122"/>
                <a:cs typeface="微软雅黑" panose="020B0503020204020204" charset="-122"/>
              </a:rPr>
              <a:t>应的数据价</a:t>
            </a:r>
            <a:r>
              <a:rPr spc="30" dirty="0">
                <a:solidFill>
                  <a:prstClr val="black"/>
                </a:solidFill>
                <a:latin typeface="微软雅黑" panose="020B0503020204020204" charset="-122"/>
                <a:cs typeface="微软雅黑" panose="020B0503020204020204" charset="-122"/>
              </a:rPr>
              <a:t>值</a:t>
            </a:r>
            <a:r>
              <a:rPr spc="20" dirty="0">
                <a:solidFill>
                  <a:prstClr val="black"/>
                </a:solidFill>
                <a:latin typeface="微软雅黑" panose="020B0503020204020204" charset="-122"/>
                <a:cs typeface="微软雅黑" panose="020B0503020204020204" charset="-122"/>
              </a:rPr>
              <a:t>挖掘与分析</a:t>
            </a:r>
            <a:r>
              <a:rPr spc="30" dirty="0">
                <a:solidFill>
                  <a:prstClr val="black"/>
                </a:solidFill>
                <a:latin typeface="微软雅黑" panose="020B0503020204020204" charset="-122"/>
                <a:cs typeface="微软雅黑" panose="020B0503020204020204" charset="-122"/>
              </a:rPr>
              <a:t>也</a:t>
            </a:r>
            <a:r>
              <a:rPr spc="20" dirty="0">
                <a:solidFill>
                  <a:prstClr val="black"/>
                </a:solidFill>
                <a:latin typeface="微软雅黑" panose="020B0503020204020204" charset="-122"/>
                <a:cs typeface="微软雅黑" panose="020B0503020204020204" charset="-122"/>
              </a:rPr>
              <a:t>可以从全局</a:t>
            </a:r>
            <a:r>
              <a:rPr spc="30" dirty="0">
                <a:solidFill>
                  <a:prstClr val="black"/>
                </a:solidFill>
                <a:latin typeface="微软雅黑" panose="020B0503020204020204" charset="-122"/>
                <a:cs typeface="微软雅黑" panose="020B0503020204020204" charset="-122"/>
              </a:rPr>
              <a:t>上</a:t>
            </a:r>
            <a:r>
              <a:rPr spc="20" dirty="0">
                <a:solidFill>
                  <a:prstClr val="black"/>
                </a:solidFill>
                <a:latin typeface="微软雅黑" panose="020B0503020204020204" charset="-122"/>
                <a:cs typeface="微软雅黑" panose="020B0503020204020204" charset="-122"/>
              </a:rPr>
              <a:t>更有效的指</a:t>
            </a:r>
            <a:r>
              <a:rPr spc="30" dirty="0">
                <a:solidFill>
                  <a:prstClr val="black"/>
                </a:solidFill>
                <a:latin typeface="微软雅黑" panose="020B0503020204020204" charset="-122"/>
                <a:cs typeface="微软雅黑" panose="020B0503020204020204" charset="-122"/>
              </a:rPr>
              <a:t>导</a:t>
            </a:r>
            <a:r>
              <a:rPr spc="20" dirty="0">
                <a:solidFill>
                  <a:prstClr val="black"/>
                </a:solidFill>
                <a:latin typeface="微软雅黑" panose="020B0503020204020204" charset="-122"/>
                <a:cs typeface="微软雅黑" panose="020B0503020204020204" charset="-122"/>
              </a:rPr>
              <a:t>生产现</a:t>
            </a:r>
            <a:r>
              <a:rPr spc="95" dirty="0">
                <a:solidFill>
                  <a:prstClr val="black"/>
                </a:solidFill>
                <a:latin typeface="微软雅黑" panose="020B0503020204020204" charset="-122"/>
                <a:cs typeface="微软雅黑" panose="020B0503020204020204" charset="-122"/>
              </a:rPr>
              <a:t>场</a:t>
            </a:r>
            <a:r>
              <a:rPr spc="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甚 至生产计</a:t>
            </a:r>
            <a:r>
              <a:rPr spc="-10" dirty="0">
                <a:solidFill>
                  <a:prstClr val="black"/>
                </a:solidFill>
                <a:latin typeface="微软雅黑" panose="020B0503020204020204" charset="-122"/>
                <a:cs typeface="微软雅黑" panose="020B0503020204020204" charset="-122"/>
              </a:rPr>
              <a:t>划</a:t>
            </a:r>
            <a:r>
              <a:rPr dirty="0">
                <a:solidFill>
                  <a:prstClr val="black"/>
                </a:solidFill>
                <a:latin typeface="微软雅黑" panose="020B0503020204020204" charset="-122"/>
                <a:cs typeface="微软雅黑" panose="020B0503020204020204" charset="-122"/>
              </a:rPr>
              <a:t>，为决策提供数据支撑。</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4216908" y="5556503"/>
            <a:ext cx="2825750" cy="198120"/>
          </a:xfrm>
          <a:custGeom>
            <a:avLst/>
            <a:gdLst/>
            <a:ahLst/>
            <a:cxnLst/>
            <a:rect l="l" t="t" r="r" b="b"/>
            <a:pathLst>
              <a:path w="2825750" h="198120">
                <a:moveTo>
                  <a:pt x="2825496" y="0"/>
                </a:moveTo>
                <a:lnTo>
                  <a:pt x="2824202" y="38559"/>
                </a:lnTo>
                <a:lnTo>
                  <a:pt x="2820670" y="70046"/>
                </a:lnTo>
                <a:lnTo>
                  <a:pt x="2815423" y="91275"/>
                </a:lnTo>
                <a:lnTo>
                  <a:pt x="2808986" y="99060"/>
                </a:lnTo>
                <a:lnTo>
                  <a:pt x="1449578" y="99060"/>
                </a:lnTo>
                <a:lnTo>
                  <a:pt x="1443140" y="106844"/>
                </a:lnTo>
                <a:lnTo>
                  <a:pt x="1437894" y="128073"/>
                </a:lnTo>
                <a:lnTo>
                  <a:pt x="1434361" y="159560"/>
                </a:lnTo>
                <a:lnTo>
                  <a:pt x="1433068" y="198120"/>
                </a:lnTo>
                <a:lnTo>
                  <a:pt x="1431774" y="159560"/>
                </a:lnTo>
                <a:lnTo>
                  <a:pt x="1428242" y="128073"/>
                </a:lnTo>
                <a:lnTo>
                  <a:pt x="1422995" y="106844"/>
                </a:lnTo>
                <a:lnTo>
                  <a:pt x="1416558" y="99060"/>
                </a:lnTo>
                <a:lnTo>
                  <a:pt x="16510" y="99060"/>
                </a:lnTo>
                <a:lnTo>
                  <a:pt x="10072" y="91275"/>
                </a:lnTo>
                <a:lnTo>
                  <a:pt x="4825" y="70046"/>
                </a:lnTo>
                <a:lnTo>
                  <a:pt x="1293" y="38559"/>
                </a:lnTo>
                <a:lnTo>
                  <a:pt x="0" y="0"/>
                </a:lnTo>
              </a:path>
            </a:pathLst>
          </a:custGeom>
          <a:ln w="6095">
            <a:solidFill>
              <a:srgbClr val="5B9BD4"/>
            </a:solidFill>
          </a:ln>
        </p:spPr>
        <p:txBody>
          <a:bodyPr wrap="square" lIns="0" tIns="0" rIns="0" bIns="0" rtlCol="0"/>
          <a:lstStyle/>
          <a:p>
            <a:endParaRPr>
              <a:solidFill>
                <a:prstClr val="black"/>
              </a:solidFill>
            </a:endParaRPr>
          </a:p>
        </p:txBody>
      </p:sp>
      <p:sp>
        <p:nvSpPr>
          <p:cNvPr id="7" name="object 7"/>
          <p:cNvSpPr txBox="1"/>
          <p:nvPr/>
        </p:nvSpPr>
        <p:spPr>
          <a:xfrm>
            <a:off x="4399788" y="5858255"/>
            <a:ext cx="2531745" cy="619125"/>
          </a:xfrm>
          <a:prstGeom prst="rect">
            <a:avLst/>
          </a:prstGeom>
          <a:solidFill>
            <a:srgbClr val="E1EFD9"/>
          </a:solidFill>
        </p:spPr>
        <p:txBody>
          <a:bodyPr vert="horz" wrap="square" lIns="0" tIns="164465" rIns="0" bIns="0" rtlCol="0">
            <a:spAutoFit/>
          </a:bodyPr>
          <a:lstStyle/>
          <a:p>
            <a:pPr marL="694055">
              <a:spcBef>
                <a:spcPts val="1295"/>
              </a:spcBef>
            </a:pPr>
            <a:r>
              <a:rPr b="1" dirty="0">
                <a:solidFill>
                  <a:prstClr val="black"/>
                </a:solidFill>
                <a:latin typeface="微软雅黑" panose="020B0503020204020204" charset="-122"/>
                <a:cs typeface="微软雅黑" panose="020B0503020204020204" charset="-122"/>
              </a:rPr>
              <a:t>制造生产线</a:t>
            </a:r>
            <a:endParaRPr>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7267447" y="5871667"/>
            <a:ext cx="208597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产线级数字孪生建模</a:t>
            </a:r>
            <a:endParaRPr>
              <a:solidFill>
                <a:prstClr val="black"/>
              </a:solidFill>
              <a:latin typeface="微软雅黑" panose="020B0503020204020204" charset="-122"/>
              <a:cs typeface="微软雅黑" panose="020B0503020204020204" charset="-122"/>
            </a:endParaRPr>
          </a:p>
        </p:txBody>
      </p:sp>
      <p:sp>
        <p:nvSpPr>
          <p:cNvPr id="9" name="object 9"/>
          <p:cNvSpPr txBox="1"/>
          <p:nvPr/>
        </p:nvSpPr>
        <p:spPr>
          <a:xfrm>
            <a:off x="9939528" y="5785103"/>
            <a:ext cx="1338580" cy="619125"/>
          </a:xfrm>
          <a:prstGeom prst="rect">
            <a:avLst/>
          </a:prstGeom>
          <a:solidFill>
            <a:srgbClr val="E1EFD9"/>
          </a:solidFill>
        </p:spPr>
        <p:txBody>
          <a:bodyPr vert="horz" wrap="square" lIns="0" tIns="160655" rIns="0" bIns="0" rtlCol="0">
            <a:spAutoFit/>
          </a:bodyPr>
          <a:lstStyle/>
          <a:p>
            <a:pPr marL="92075">
              <a:spcBef>
                <a:spcPts val="1265"/>
              </a:spcBef>
            </a:pPr>
            <a:r>
              <a:rPr b="1" dirty="0">
                <a:solidFill>
                  <a:prstClr val="black"/>
                </a:solidFill>
                <a:latin typeface="微软雅黑" panose="020B0503020204020204" charset="-122"/>
                <a:cs typeface="微软雅黑" panose="020B0503020204020204" charset="-122"/>
              </a:rPr>
              <a:t>复合物模型</a:t>
            </a:r>
            <a:endParaRPr>
              <a:solidFill>
                <a:prstClr val="black"/>
              </a:solidFill>
              <a:latin typeface="微软雅黑" panose="020B0503020204020204" charset="-122"/>
              <a:cs typeface="微软雅黑" panose="020B0503020204020204" charset="-122"/>
            </a:endParaRPr>
          </a:p>
        </p:txBody>
      </p:sp>
      <p:sp>
        <p:nvSpPr>
          <p:cNvPr id="10" name="object 10"/>
          <p:cNvSpPr/>
          <p:nvPr/>
        </p:nvSpPr>
        <p:spPr>
          <a:xfrm>
            <a:off x="7042404" y="6243828"/>
            <a:ext cx="2880360" cy="173990"/>
          </a:xfrm>
          <a:custGeom>
            <a:avLst/>
            <a:gdLst/>
            <a:ahLst/>
            <a:cxnLst/>
            <a:rect l="l" t="t" r="r" b="b"/>
            <a:pathLst>
              <a:path w="2880359" h="173989">
                <a:moveTo>
                  <a:pt x="2706243" y="0"/>
                </a:moveTo>
                <a:lnTo>
                  <a:pt x="2706243" y="173736"/>
                </a:lnTo>
                <a:lnTo>
                  <a:pt x="2822067" y="115824"/>
                </a:lnTo>
                <a:lnTo>
                  <a:pt x="2735199" y="115824"/>
                </a:lnTo>
                <a:lnTo>
                  <a:pt x="2735199" y="57912"/>
                </a:lnTo>
                <a:lnTo>
                  <a:pt x="2822067" y="57912"/>
                </a:lnTo>
                <a:lnTo>
                  <a:pt x="2706243" y="0"/>
                </a:lnTo>
                <a:close/>
              </a:path>
              <a:path w="2880359" h="173989">
                <a:moveTo>
                  <a:pt x="2706243" y="57912"/>
                </a:moveTo>
                <a:lnTo>
                  <a:pt x="0" y="57912"/>
                </a:lnTo>
                <a:lnTo>
                  <a:pt x="0" y="115824"/>
                </a:lnTo>
                <a:lnTo>
                  <a:pt x="2706243" y="115824"/>
                </a:lnTo>
                <a:lnTo>
                  <a:pt x="2706243" y="57912"/>
                </a:lnTo>
                <a:close/>
              </a:path>
              <a:path w="2880359" h="173989">
                <a:moveTo>
                  <a:pt x="2822067" y="57912"/>
                </a:moveTo>
                <a:lnTo>
                  <a:pt x="2735199" y="57912"/>
                </a:lnTo>
                <a:lnTo>
                  <a:pt x="2735199" y="115824"/>
                </a:lnTo>
                <a:lnTo>
                  <a:pt x="2822067" y="115824"/>
                </a:lnTo>
                <a:lnTo>
                  <a:pt x="2879979" y="86868"/>
                </a:lnTo>
                <a:lnTo>
                  <a:pt x="2822067" y="57912"/>
                </a:lnTo>
                <a:close/>
              </a:path>
            </a:pathLst>
          </a:custGeom>
          <a:solidFill>
            <a:srgbClr val="5B9BD4"/>
          </a:solidFill>
        </p:spPr>
        <p:txBody>
          <a:bodyPr wrap="square" lIns="0" tIns="0" rIns="0" bIns="0" rtlCol="0"/>
          <a:lstStyle/>
          <a:p>
            <a:endParaRPr>
              <a:solidFill>
                <a:prstClr val="black"/>
              </a:solidFill>
            </a:endParaRPr>
          </a:p>
        </p:txBody>
      </p:sp>
      <p:sp>
        <p:nvSpPr>
          <p:cNvPr id="11" name="object 11"/>
          <p:cNvSpPr/>
          <p:nvPr/>
        </p:nvSpPr>
        <p:spPr>
          <a:xfrm>
            <a:off x="3246120" y="2970275"/>
            <a:ext cx="4709159" cy="25816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170228" y="1055115"/>
            <a:ext cx="10053320" cy="2490470"/>
          </a:xfrm>
          <a:prstGeom prst="rect">
            <a:avLst/>
          </a:prstGeom>
        </p:spPr>
        <p:txBody>
          <a:bodyPr vert="horz" wrap="square" lIns="0" tIns="0" rIns="0" bIns="0" rtlCol="0">
            <a:spAutoFit/>
          </a:bodyPr>
          <a:lstStyle/>
          <a:p>
            <a:pPr marL="2891155"/>
            <a:r>
              <a:rPr sz="3200" b="1" dirty="0">
                <a:solidFill>
                  <a:srgbClr val="00A755"/>
                </a:solidFill>
                <a:latin typeface="微软雅黑" panose="020B0503020204020204" charset="-122"/>
                <a:cs typeface="微软雅黑" panose="020B0503020204020204" charset="-122"/>
              </a:rPr>
              <a:t>复合物模型的属性介绍</a:t>
            </a:r>
            <a:endParaRPr sz="3200">
              <a:solidFill>
                <a:prstClr val="black"/>
              </a:solidFill>
              <a:latin typeface="微软雅黑" panose="020B0503020204020204" charset="-122"/>
              <a:cs typeface="微软雅黑" panose="020B0503020204020204" charset="-122"/>
            </a:endParaRPr>
          </a:p>
          <a:p>
            <a:pPr marL="12700" marR="5080" indent="412750">
              <a:lnSpc>
                <a:spcPct val="150000"/>
              </a:lnSpc>
              <a:spcBef>
                <a:spcPts val="1165"/>
              </a:spcBef>
            </a:pPr>
            <a:r>
              <a:rPr sz="1600" spc="5" dirty="0">
                <a:solidFill>
                  <a:prstClr val="black"/>
                </a:solidFill>
                <a:latin typeface="微软雅黑" panose="020B0503020204020204" charset="-122"/>
                <a:cs typeface="微软雅黑" panose="020B0503020204020204" charset="-122"/>
              </a:rPr>
              <a:t>复</a:t>
            </a:r>
            <a:r>
              <a:rPr sz="1600" spc="15"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物可</a:t>
            </a:r>
            <a:r>
              <a:rPr sz="1600" spc="15"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简单理解</a:t>
            </a:r>
            <a:r>
              <a:rPr sz="1600" spc="15"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综</a:t>
            </a:r>
            <a:r>
              <a:rPr sz="1600" spc="5" dirty="0">
                <a:solidFill>
                  <a:prstClr val="black"/>
                </a:solidFill>
                <a:latin typeface="微软雅黑" panose="020B0503020204020204" charset="-122"/>
                <a:cs typeface="微软雅黑" panose="020B0503020204020204" charset="-122"/>
              </a:rPr>
              <a:t>合体的概</a:t>
            </a:r>
            <a:r>
              <a:rPr sz="1600" spc="25" dirty="0">
                <a:solidFill>
                  <a:prstClr val="black"/>
                </a:solidFill>
                <a:latin typeface="微软雅黑" panose="020B0503020204020204" charset="-122"/>
                <a:cs typeface="微软雅黑" panose="020B0503020204020204" charset="-122"/>
              </a:rPr>
              <a:t>念</a:t>
            </a:r>
            <a:r>
              <a:rPr sz="1600" spc="15" dirty="0">
                <a:solidFill>
                  <a:prstClr val="black"/>
                </a:solidFill>
                <a:latin typeface="微软雅黑" panose="020B0503020204020204" charset="-122"/>
                <a:cs typeface="微软雅黑" panose="020B0503020204020204" charset="-122"/>
              </a:rPr>
              <a:t>，由</a:t>
            </a:r>
            <a:r>
              <a:rPr sz="1600" spc="5" dirty="0">
                <a:solidFill>
                  <a:prstClr val="black"/>
                </a:solidFill>
                <a:latin typeface="微软雅黑" panose="020B0503020204020204" charset="-122"/>
                <a:cs typeface="微软雅黑" panose="020B0503020204020204" charset="-122"/>
              </a:rPr>
              <a:t>有一定逻辑</a:t>
            </a:r>
            <a:r>
              <a:rPr sz="1600" spc="15" dirty="0">
                <a:solidFill>
                  <a:prstClr val="black"/>
                </a:solidFill>
                <a:latin typeface="微软雅黑" panose="020B0503020204020204" charset="-122"/>
                <a:cs typeface="微软雅黑" panose="020B0503020204020204" charset="-122"/>
              </a:rPr>
              <a:t>结构</a:t>
            </a:r>
            <a:r>
              <a:rPr sz="1600" spc="5" dirty="0">
                <a:solidFill>
                  <a:prstClr val="black"/>
                </a:solidFill>
                <a:latin typeface="微软雅黑" panose="020B0503020204020204" charset="-122"/>
                <a:cs typeface="微软雅黑" panose="020B0503020204020204" charset="-122"/>
              </a:rPr>
              <a:t>的物组合而</a:t>
            </a:r>
            <a:r>
              <a:rPr sz="1600" spc="35" dirty="0">
                <a:solidFill>
                  <a:prstClr val="black"/>
                </a:solidFill>
                <a:latin typeface="微软雅黑" panose="020B0503020204020204" charset="-122"/>
                <a:cs typeface="微软雅黑" panose="020B0503020204020204" charset="-122"/>
              </a:rPr>
              <a:t>成</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可以是设备</a:t>
            </a:r>
            <a:r>
              <a:rPr sz="1600" spc="15" dirty="0">
                <a:solidFill>
                  <a:prstClr val="black"/>
                </a:solidFill>
                <a:latin typeface="微软雅黑" panose="020B0503020204020204" charset="-122"/>
                <a:cs typeface="微软雅黑" panose="020B0503020204020204" charset="-122"/>
              </a:rPr>
              <a:t>与仪</a:t>
            </a:r>
            <a:r>
              <a:rPr sz="1600" spc="5" dirty="0">
                <a:solidFill>
                  <a:prstClr val="black"/>
                </a:solidFill>
                <a:latin typeface="微软雅黑" panose="020B0503020204020204" charset="-122"/>
                <a:cs typeface="微软雅黑" panose="020B0503020204020204" charset="-122"/>
              </a:rPr>
              <a:t>表组成的</a:t>
            </a:r>
            <a:r>
              <a:rPr sz="1600" spc="15"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 </a:t>
            </a:r>
            <a:r>
              <a:rPr sz="1600" spc="5" dirty="0">
                <a:solidFill>
                  <a:prstClr val="black"/>
                </a:solidFill>
                <a:latin typeface="微软雅黑" panose="020B0503020204020204" charset="-122"/>
                <a:cs typeface="微软雅黑" panose="020B0503020204020204" charset="-122"/>
              </a:rPr>
              <a:t>综合体</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可以</a:t>
            </a:r>
            <a:r>
              <a:rPr sz="1600" spc="20"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核心部</a:t>
            </a:r>
            <a:r>
              <a:rPr sz="1600" spc="2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组成</a:t>
            </a:r>
            <a:r>
              <a:rPr sz="1600" spc="2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庞大复</a:t>
            </a:r>
            <a:r>
              <a:rPr sz="1600" spc="20" dirty="0">
                <a:solidFill>
                  <a:prstClr val="black"/>
                </a:solidFill>
                <a:latin typeface="微软雅黑" panose="020B0503020204020204" charset="-122"/>
                <a:cs typeface="微软雅黑" panose="020B0503020204020204" charset="-122"/>
              </a:rPr>
              <a:t>杂</a:t>
            </a:r>
            <a:r>
              <a:rPr sz="1600" spc="5" dirty="0">
                <a:solidFill>
                  <a:prstClr val="black"/>
                </a:solidFill>
                <a:latin typeface="微软雅黑" panose="020B0503020204020204" charset="-122"/>
                <a:cs typeface="微软雅黑" panose="020B0503020204020204" charset="-122"/>
              </a:rPr>
              <a:t>的工</a:t>
            </a:r>
            <a:r>
              <a:rPr sz="1600" spc="2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，也</a:t>
            </a:r>
            <a:r>
              <a:rPr sz="1600" spc="1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a:t>
            </a:r>
            <a:r>
              <a:rPr sz="1600" spc="15"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不同设备</a:t>
            </a:r>
            <a:r>
              <a:rPr sz="1600" spc="15"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成</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产</a:t>
            </a:r>
            <a:r>
              <a:rPr sz="1600" spc="20"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，复</a:t>
            </a:r>
            <a:r>
              <a:rPr sz="1600" spc="15"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字孪生建</a:t>
            </a:r>
            <a:r>
              <a:rPr sz="1600" spc="15" dirty="0">
                <a:solidFill>
                  <a:prstClr val="black"/>
                </a:solidFill>
                <a:latin typeface="微软雅黑" panose="020B0503020204020204" charset="-122"/>
                <a:cs typeface="微软雅黑" panose="020B0503020204020204" charset="-122"/>
              </a:rPr>
              <a:t>模</a:t>
            </a:r>
            <a:r>
              <a:rPr sz="1600" spc="25"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  描述其状态的属性也将是基于单个</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备的</a:t>
            </a:r>
            <a:r>
              <a:rPr sz="1600" dirty="0">
                <a:solidFill>
                  <a:prstClr val="black"/>
                </a:solidFill>
                <a:latin typeface="微软雅黑" panose="020B0503020204020204" charset="-122"/>
                <a:cs typeface="微软雅黑" panose="020B0503020204020204" charset="-122"/>
              </a:rPr>
              <a:t>属性</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所</a:t>
            </a:r>
            <a:r>
              <a:rPr sz="1600" spc="-5" dirty="0">
                <a:solidFill>
                  <a:prstClr val="black"/>
                </a:solidFill>
                <a:latin typeface="微软雅黑" panose="020B0503020204020204" charset="-122"/>
                <a:cs typeface="微软雅黑" panose="020B0503020204020204" charset="-122"/>
              </a:rPr>
              <a:t>计算</a:t>
            </a:r>
            <a:r>
              <a:rPr sz="1600" dirty="0">
                <a:solidFill>
                  <a:prstClr val="black"/>
                </a:solidFill>
                <a:latin typeface="微软雅黑" panose="020B0503020204020204" charset="-122"/>
                <a:cs typeface="微软雅黑" panose="020B0503020204020204" charset="-122"/>
              </a:rPr>
              <a:t>得</a:t>
            </a:r>
            <a:r>
              <a:rPr sz="1600" spc="-5" dirty="0">
                <a:solidFill>
                  <a:prstClr val="black"/>
                </a:solidFill>
                <a:latin typeface="微软雅黑" panose="020B0503020204020204" charset="-122"/>
                <a:cs typeface="微软雅黑" panose="020B0503020204020204" charset="-122"/>
              </a:rPr>
              <a:t>到的</a:t>
            </a:r>
            <a:r>
              <a:rPr sz="1600" dirty="0">
                <a:solidFill>
                  <a:prstClr val="black"/>
                </a:solidFill>
                <a:latin typeface="微软雅黑" panose="020B0503020204020204" charset="-122"/>
                <a:cs typeface="微软雅黑" panose="020B0503020204020204" charset="-122"/>
              </a:rPr>
              <a:t>复</a:t>
            </a:r>
            <a:r>
              <a:rPr sz="1600" spc="-5" dirty="0">
                <a:solidFill>
                  <a:prstClr val="black"/>
                </a:solidFill>
                <a:latin typeface="微软雅黑" panose="020B0503020204020204" charset="-122"/>
                <a:cs typeface="微软雅黑" panose="020B0503020204020204" charset="-122"/>
              </a:rPr>
              <a:t>合物</a:t>
            </a:r>
            <a:r>
              <a:rPr sz="1600" dirty="0">
                <a:solidFill>
                  <a:prstClr val="black"/>
                </a:solidFill>
                <a:latin typeface="微软雅黑" panose="020B0503020204020204" charset="-122"/>
                <a:cs typeface="微软雅黑" panose="020B0503020204020204" charset="-122"/>
              </a:rPr>
              <a:t>综</a:t>
            </a:r>
            <a:r>
              <a:rPr sz="1600" spc="-5" dirty="0">
                <a:solidFill>
                  <a:prstClr val="black"/>
                </a:solidFill>
                <a:latin typeface="微软雅黑" panose="020B0503020204020204" charset="-122"/>
                <a:cs typeface="微软雅黑" panose="020B0503020204020204" charset="-122"/>
              </a:rPr>
              <a:t>合体</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属性</a:t>
            </a:r>
            <a:r>
              <a:rPr sz="1600" dirty="0">
                <a:solidFill>
                  <a:prstClr val="black"/>
                </a:solidFill>
                <a:latin typeface="微软雅黑" panose="020B0503020204020204" charset="-122"/>
                <a:cs typeface="微软雅黑" panose="020B0503020204020204" charset="-122"/>
              </a:rPr>
              <a:t>特性</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6375" indent="412750">
              <a:lnSpc>
                <a:spcPct val="150000"/>
              </a:lnSpc>
            </a:pPr>
            <a:r>
              <a:rPr sz="1600" spc="5" dirty="0">
                <a:solidFill>
                  <a:prstClr val="black"/>
                </a:solidFill>
                <a:latin typeface="微软雅黑" panose="020B0503020204020204" charset="-122"/>
                <a:cs typeface="微软雅黑" panose="020B0503020204020204" charset="-122"/>
              </a:rPr>
              <a:t>因</a:t>
            </a:r>
            <a:r>
              <a:rPr sz="1600" spc="15" dirty="0">
                <a:solidFill>
                  <a:prstClr val="black"/>
                </a:solidFill>
                <a:latin typeface="微软雅黑" panose="020B0503020204020204" charset="-122"/>
                <a:cs typeface="微软雅黑" panose="020B0503020204020204" charset="-122"/>
              </a:rPr>
              <a:t>此</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复</a:t>
            </a:r>
            <a:r>
              <a:rPr sz="1600" spc="15"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物模型的</a:t>
            </a:r>
            <a:r>
              <a:rPr sz="1600" spc="15"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a:t>
            </a:r>
            <a:r>
              <a:rPr sz="1600" spc="15" dirty="0">
                <a:solidFill>
                  <a:prstClr val="black"/>
                </a:solidFill>
                <a:latin typeface="微软雅黑" panose="020B0503020204020204" charset="-122"/>
                <a:cs typeface="微软雅黑" panose="020B0503020204020204" charset="-122"/>
              </a:rPr>
              <a:t>天</a:t>
            </a:r>
            <a:r>
              <a:rPr sz="1600" spc="5" dirty="0">
                <a:solidFill>
                  <a:prstClr val="black"/>
                </a:solidFill>
                <a:latin typeface="微软雅黑" panose="020B0503020204020204" charset="-122"/>
                <a:cs typeface="微软雅黑" panose="020B0503020204020204" charset="-122"/>
              </a:rPr>
              <a:t>然拥有派生</a:t>
            </a:r>
            <a:r>
              <a:rPr sz="1600" spc="15" dirty="0">
                <a:solidFill>
                  <a:prstClr val="black"/>
                </a:solidFill>
                <a:latin typeface="微软雅黑" panose="020B0503020204020204" charset="-122"/>
                <a:cs typeface="微软雅黑" panose="020B0503020204020204" charset="-122"/>
              </a:rPr>
              <a:t>属性</a:t>
            </a:r>
            <a:r>
              <a:rPr sz="1600" spc="5" dirty="0">
                <a:solidFill>
                  <a:prstClr val="black"/>
                </a:solidFill>
                <a:latin typeface="微软雅黑" panose="020B0503020204020204" charset="-122"/>
                <a:cs typeface="微软雅黑" panose="020B0503020204020204" charset="-122"/>
              </a:rPr>
              <a:t>的特</a:t>
            </a:r>
            <a:r>
              <a:rPr sz="1600" spc="25" dirty="0">
                <a:solidFill>
                  <a:prstClr val="black"/>
                </a:solidFill>
                <a:latin typeface="微软雅黑" panose="020B0503020204020204" charset="-122"/>
                <a:cs typeface="微软雅黑" panose="020B0503020204020204" charset="-122"/>
              </a:rPr>
              <a:t>征</a:t>
            </a:r>
            <a:r>
              <a:rPr sz="1600" spc="5" dirty="0">
                <a:solidFill>
                  <a:prstClr val="black"/>
                </a:solidFill>
                <a:latin typeface="微软雅黑" panose="020B0503020204020204" charset="-122"/>
                <a:cs typeface="微软雅黑" panose="020B0503020204020204" charset="-122"/>
              </a:rPr>
              <a:t>，其</a:t>
            </a:r>
            <a:r>
              <a:rPr sz="1600" spc="15" dirty="0">
                <a:solidFill>
                  <a:prstClr val="black"/>
                </a:solidFill>
                <a:latin typeface="微软雅黑" panose="020B0503020204020204" charset="-122"/>
                <a:cs typeface="微软雅黑" panose="020B0503020204020204" charset="-122"/>
              </a:rPr>
              <a:t>属性</a:t>
            </a:r>
            <a:r>
              <a:rPr sz="1600" spc="5" dirty="0">
                <a:solidFill>
                  <a:prstClr val="black"/>
                </a:solidFill>
                <a:latin typeface="微软雅黑" panose="020B0503020204020204" charset="-122"/>
                <a:cs typeface="微软雅黑" panose="020B0503020204020204" charset="-122"/>
              </a:rPr>
              <a:t>值需要通过</a:t>
            </a:r>
            <a:r>
              <a:rPr sz="1600" spc="15" dirty="0">
                <a:solidFill>
                  <a:prstClr val="black"/>
                </a:solidFill>
                <a:latin typeface="微软雅黑" panose="020B0503020204020204" charset="-122"/>
                <a:cs typeface="微软雅黑" panose="020B0503020204020204" charset="-122"/>
              </a:rPr>
              <a:t>规则</a:t>
            </a:r>
            <a:r>
              <a:rPr sz="1600" spc="5" dirty="0">
                <a:solidFill>
                  <a:prstClr val="black"/>
                </a:solidFill>
                <a:latin typeface="微软雅黑" panose="020B0503020204020204" charset="-122"/>
                <a:cs typeface="微软雅黑" panose="020B0503020204020204" charset="-122"/>
              </a:rPr>
              <a:t>指定的方式</a:t>
            </a:r>
            <a:r>
              <a:rPr sz="1600" spc="15" dirty="0">
                <a:solidFill>
                  <a:prstClr val="black"/>
                </a:solidFill>
                <a:latin typeface="微软雅黑" panose="020B0503020204020204" charset="-122"/>
                <a:cs typeface="微软雅黑" panose="020B0503020204020204" charset="-122"/>
              </a:rPr>
              <a:t>计算</a:t>
            </a:r>
            <a:r>
              <a:rPr sz="1600" spc="5" dirty="0">
                <a:solidFill>
                  <a:prstClr val="black"/>
                </a:solidFill>
                <a:latin typeface="微软雅黑" panose="020B0503020204020204" charset="-122"/>
                <a:cs typeface="微软雅黑" panose="020B0503020204020204" charset="-122"/>
              </a:rPr>
              <a:t>得</a:t>
            </a:r>
            <a:r>
              <a:rPr sz="1600" spc="30"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，而</a:t>
            </a:r>
            <a:r>
              <a:rPr sz="1600" spc="15"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属 性来源于其下游设备，所以为复合</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模型</a:t>
            </a:r>
            <a:r>
              <a:rPr sz="1600" dirty="0">
                <a:solidFill>
                  <a:prstClr val="black"/>
                </a:solidFill>
                <a:latin typeface="微软雅黑" panose="020B0503020204020204" charset="-122"/>
                <a:cs typeface="微软雅黑" panose="020B0503020204020204" charset="-122"/>
              </a:rPr>
              <a:t>添</a:t>
            </a:r>
            <a:r>
              <a:rPr sz="1600" spc="-5" dirty="0">
                <a:solidFill>
                  <a:prstClr val="black"/>
                </a:solidFill>
                <a:latin typeface="微软雅黑" panose="020B0503020204020204" charset="-122"/>
                <a:cs typeface="微软雅黑" panose="020B0503020204020204" charset="-122"/>
              </a:rPr>
              <a:t>加属</a:t>
            </a:r>
            <a:r>
              <a:rPr sz="1600"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前，</a:t>
            </a:r>
            <a:r>
              <a:rPr sz="1600" dirty="0">
                <a:solidFill>
                  <a:prstClr val="black"/>
                </a:solidFill>
                <a:latin typeface="微软雅黑" panose="020B0503020204020204" charset="-122"/>
                <a:cs typeface="微软雅黑" panose="020B0503020204020204" charset="-122"/>
              </a:rPr>
              <a:t>必</a:t>
            </a:r>
            <a:r>
              <a:rPr sz="1600" spc="-5" dirty="0">
                <a:solidFill>
                  <a:prstClr val="black"/>
                </a:solidFill>
                <a:latin typeface="微软雅黑" panose="020B0503020204020204" charset="-122"/>
                <a:cs typeface="微软雅黑" panose="020B0503020204020204" charset="-122"/>
              </a:rPr>
              <a:t>须在</a:t>
            </a:r>
            <a:r>
              <a:rPr sz="160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台中</a:t>
            </a:r>
            <a:r>
              <a:rPr sz="1600" dirty="0">
                <a:solidFill>
                  <a:prstClr val="black"/>
                </a:solidFill>
                <a:latin typeface="微软雅黑" panose="020B0503020204020204" charset="-122"/>
                <a:cs typeface="微软雅黑" panose="020B0503020204020204" charset="-122"/>
              </a:rPr>
              <a:t>先</a:t>
            </a:r>
            <a:r>
              <a:rPr sz="1600" spc="-5" dirty="0">
                <a:solidFill>
                  <a:prstClr val="black"/>
                </a:solidFill>
                <a:latin typeface="微软雅黑" panose="020B0503020204020204" charset="-122"/>
                <a:cs typeface="微软雅黑" panose="020B0503020204020204" charset="-122"/>
              </a:rPr>
              <a:t>为复</a:t>
            </a:r>
            <a:r>
              <a:rPr sz="1600"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物模</a:t>
            </a:r>
            <a:r>
              <a:rPr sz="16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添加</a:t>
            </a:r>
            <a:r>
              <a:rPr sz="1600" dirty="0">
                <a:solidFill>
                  <a:prstClr val="black"/>
                </a:solidFill>
                <a:latin typeface="微软雅黑" panose="020B0503020204020204" charset="-122"/>
                <a:cs typeface="微软雅黑" panose="020B0503020204020204" charset="-122"/>
              </a:rPr>
              <a:t>至</a:t>
            </a:r>
            <a:r>
              <a:rPr sz="1600" spc="-5" dirty="0">
                <a:solidFill>
                  <a:prstClr val="black"/>
                </a:solidFill>
                <a:latin typeface="微软雅黑" panose="020B0503020204020204" charset="-122"/>
                <a:cs typeface="微软雅黑" panose="020B0503020204020204" charset="-122"/>
              </a:rPr>
              <a:t>少一</a:t>
            </a:r>
            <a:r>
              <a:rPr sz="1600"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节</a:t>
            </a:r>
            <a:r>
              <a:rPr sz="1600" dirty="0">
                <a:solidFill>
                  <a:prstClr val="black"/>
                </a:solidFill>
                <a:latin typeface="微软雅黑" panose="020B0503020204020204" charset="-122"/>
                <a:cs typeface="微软雅黑" panose="020B0503020204020204" charset="-122"/>
              </a:rPr>
              <a:t>点</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581655" y="3659123"/>
            <a:ext cx="7028688" cy="27371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577083" y="3654552"/>
            <a:ext cx="7038340" cy="2746375"/>
          </a:xfrm>
          <a:custGeom>
            <a:avLst/>
            <a:gdLst/>
            <a:ahLst/>
            <a:cxnLst/>
            <a:rect l="l" t="t" r="r" b="b"/>
            <a:pathLst>
              <a:path w="7038340" h="2746375">
                <a:moveTo>
                  <a:pt x="0" y="2746248"/>
                </a:moveTo>
                <a:lnTo>
                  <a:pt x="7037832" y="2746248"/>
                </a:lnTo>
                <a:lnTo>
                  <a:pt x="7037832" y="0"/>
                </a:lnTo>
                <a:lnTo>
                  <a:pt x="0" y="0"/>
                </a:lnTo>
                <a:lnTo>
                  <a:pt x="0" y="2746248"/>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116279" y="1055115"/>
            <a:ext cx="9961880" cy="4368800"/>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复合物模型的属性介绍</a:t>
            </a:r>
            <a:endParaRPr sz="3200">
              <a:solidFill>
                <a:prstClr val="black"/>
              </a:solidFill>
              <a:latin typeface="微软雅黑" panose="020B0503020204020204" charset="-122"/>
              <a:cs typeface="微软雅黑" panose="020B0503020204020204" charset="-122"/>
            </a:endParaRPr>
          </a:p>
          <a:p>
            <a:pPr marL="12700" marR="10795" indent="470535">
              <a:lnSpc>
                <a:spcPct val="150000"/>
              </a:lnSpc>
              <a:spcBef>
                <a:spcPts val="655"/>
              </a:spcBef>
            </a:pPr>
            <a:r>
              <a:rPr spc="10" dirty="0">
                <a:solidFill>
                  <a:prstClr val="black"/>
                </a:solidFill>
                <a:latin typeface="微软雅黑" panose="020B0503020204020204" charset="-122"/>
                <a:cs typeface="微软雅黑" panose="020B0503020204020204" charset="-122"/>
              </a:rPr>
              <a:t>复</a:t>
            </a:r>
            <a:r>
              <a:rPr spc="25" dirty="0">
                <a:solidFill>
                  <a:prstClr val="black"/>
                </a:solidFill>
                <a:latin typeface="微软雅黑" panose="020B0503020204020204" charset="-122"/>
                <a:cs typeface="微软雅黑" panose="020B0503020204020204" charset="-122"/>
              </a:rPr>
              <a:t>合</a:t>
            </a:r>
            <a:r>
              <a:rPr spc="10" dirty="0">
                <a:solidFill>
                  <a:prstClr val="black"/>
                </a:solidFill>
                <a:latin typeface="微软雅黑" panose="020B0503020204020204" charset="-122"/>
                <a:cs typeface="微软雅黑" panose="020B0503020204020204" charset="-122"/>
              </a:rPr>
              <a:t>物</a:t>
            </a:r>
            <a:r>
              <a:rPr spc="2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作用</a:t>
            </a:r>
            <a:r>
              <a:rPr spc="25" dirty="0">
                <a:solidFill>
                  <a:prstClr val="black"/>
                </a:solidFill>
                <a:latin typeface="微软雅黑" panose="020B0503020204020204" charset="-122"/>
                <a:cs typeface="微软雅黑" panose="020B0503020204020204" charset="-122"/>
              </a:rPr>
              <a:t>是</a:t>
            </a:r>
            <a:r>
              <a:rPr spc="10" dirty="0">
                <a:solidFill>
                  <a:prstClr val="black"/>
                </a:solidFill>
                <a:latin typeface="微软雅黑" panose="020B0503020204020204" charset="-122"/>
                <a:cs typeface="微软雅黑" panose="020B0503020204020204" charset="-122"/>
              </a:rPr>
              <a:t>便</a:t>
            </a:r>
            <a:r>
              <a:rPr spc="25" dirty="0">
                <a:solidFill>
                  <a:prstClr val="black"/>
                </a:solidFill>
                <a:latin typeface="微软雅黑" panose="020B0503020204020204" charset="-122"/>
                <a:cs typeface="微软雅黑" panose="020B0503020204020204" charset="-122"/>
              </a:rPr>
              <a:t>于设</a:t>
            </a:r>
            <a:r>
              <a:rPr spc="10" dirty="0">
                <a:solidFill>
                  <a:prstClr val="black"/>
                </a:solidFill>
                <a:latin typeface="微软雅黑" panose="020B0503020204020204" charset="-122"/>
                <a:cs typeface="微软雅黑" panose="020B0503020204020204" charset="-122"/>
              </a:rPr>
              <a:t>备整</a:t>
            </a:r>
            <a:r>
              <a:rPr spc="25" dirty="0">
                <a:solidFill>
                  <a:prstClr val="black"/>
                </a:solidFill>
                <a:latin typeface="微软雅黑" panose="020B0503020204020204" charset="-122"/>
                <a:cs typeface="微软雅黑" panose="020B0503020204020204" charset="-122"/>
              </a:rPr>
              <a:t>体</a:t>
            </a:r>
            <a:r>
              <a:rPr spc="10" dirty="0">
                <a:solidFill>
                  <a:prstClr val="black"/>
                </a:solidFill>
                <a:latin typeface="微软雅黑" panose="020B0503020204020204" charset="-122"/>
                <a:cs typeface="微软雅黑" panose="020B0503020204020204" charset="-122"/>
              </a:rPr>
              <a:t>性</a:t>
            </a:r>
            <a:r>
              <a:rPr spc="25" dirty="0">
                <a:solidFill>
                  <a:prstClr val="black"/>
                </a:solidFill>
                <a:latin typeface="微软雅黑" panose="020B0503020204020204" charset="-122"/>
                <a:cs typeface="微软雅黑" panose="020B0503020204020204" charset="-122"/>
              </a:rPr>
              <a:t>能管</a:t>
            </a:r>
            <a:r>
              <a:rPr dirty="0">
                <a:solidFill>
                  <a:prstClr val="black"/>
                </a:solidFill>
                <a:latin typeface="微软雅黑" panose="020B0503020204020204" charset="-122"/>
                <a:cs typeface="微软雅黑" panose="020B0503020204020204" charset="-122"/>
              </a:rPr>
              <a:t>理</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复</a:t>
            </a:r>
            <a:r>
              <a:rPr spc="10" dirty="0">
                <a:solidFill>
                  <a:prstClr val="black"/>
                </a:solidFill>
                <a:latin typeface="微软雅黑" panose="020B0503020204020204" charset="-122"/>
                <a:cs typeface="微软雅黑" panose="020B0503020204020204" charset="-122"/>
              </a:rPr>
              <a:t>合</a:t>
            </a:r>
            <a:r>
              <a:rPr spc="20" dirty="0">
                <a:solidFill>
                  <a:prstClr val="black"/>
                </a:solidFill>
                <a:latin typeface="微软雅黑" panose="020B0503020204020204" charset="-122"/>
                <a:cs typeface="微软雅黑" panose="020B0503020204020204" charset="-122"/>
              </a:rPr>
              <a:t>物模</a:t>
            </a:r>
            <a:r>
              <a:rPr spc="10" dirty="0">
                <a:solidFill>
                  <a:prstClr val="black"/>
                </a:solidFill>
                <a:latin typeface="微软雅黑" panose="020B0503020204020204" charset="-122"/>
                <a:cs typeface="微软雅黑" panose="020B0503020204020204" charset="-122"/>
              </a:rPr>
              <a:t>型的</a:t>
            </a:r>
            <a:r>
              <a:rPr spc="20" dirty="0">
                <a:solidFill>
                  <a:prstClr val="black"/>
                </a:solidFill>
                <a:latin typeface="微软雅黑" panose="020B0503020204020204" charset="-122"/>
                <a:cs typeface="微软雅黑" panose="020B0503020204020204" charset="-122"/>
              </a:rPr>
              <a:t>属</a:t>
            </a:r>
            <a:r>
              <a:rPr spc="10" dirty="0">
                <a:solidFill>
                  <a:prstClr val="black"/>
                </a:solidFill>
                <a:latin typeface="微软雅黑" panose="020B0503020204020204" charset="-122"/>
                <a:cs typeface="微软雅黑" panose="020B0503020204020204" charset="-122"/>
              </a:rPr>
              <a:t>性</a:t>
            </a:r>
            <a:r>
              <a:rPr spc="20" dirty="0">
                <a:solidFill>
                  <a:prstClr val="black"/>
                </a:solidFill>
                <a:latin typeface="微软雅黑" panose="020B0503020204020204" charset="-122"/>
                <a:cs typeface="微软雅黑" panose="020B0503020204020204" charset="-122"/>
              </a:rPr>
              <a:t>也应</a:t>
            </a:r>
            <a:r>
              <a:rPr spc="10" dirty="0">
                <a:solidFill>
                  <a:prstClr val="black"/>
                </a:solidFill>
                <a:latin typeface="微软雅黑" panose="020B0503020204020204" charset="-122"/>
                <a:cs typeface="微软雅黑" panose="020B0503020204020204" charset="-122"/>
              </a:rPr>
              <a:t>该从</a:t>
            </a:r>
            <a:r>
              <a:rPr spc="20"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备整</a:t>
            </a:r>
            <a:r>
              <a:rPr spc="10" dirty="0">
                <a:solidFill>
                  <a:prstClr val="black"/>
                </a:solidFill>
                <a:latin typeface="微软雅黑" panose="020B0503020204020204" charset="-122"/>
                <a:cs typeface="微软雅黑" panose="020B0503020204020204" charset="-122"/>
              </a:rPr>
              <a:t>体管</a:t>
            </a:r>
            <a:r>
              <a:rPr spc="20" dirty="0">
                <a:solidFill>
                  <a:prstClr val="black"/>
                </a:solidFill>
                <a:latin typeface="微软雅黑" panose="020B0503020204020204" charset="-122"/>
                <a:cs typeface="微软雅黑" panose="020B0503020204020204" charset="-122"/>
              </a:rPr>
              <a:t>理</a:t>
            </a:r>
            <a:r>
              <a:rPr spc="10" dirty="0">
                <a:solidFill>
                  <a:prstClr val="black"/>
                </a:solidFill>
                <a:latin typeface="微软雅黑" panose="020B0503020204020204" charset="-122"/>
                <a:cs typeface="微软雅黑" panose="020B0503020204020204" charset="-122"/>
              </a:rPr>
              <a:t>提</a:t>
            </a:r>
            <a:r>
              <a:rPr spc="20" dirty="0">
                <a:solidFill>
                  <a:prstClr val="black"/>
                </a:solidFill>
                <a:latin typeface="微软雅黑" panose="020B0503020204020204" charset="-122"/>
                <a:cs typeface="微软雅黑" panose="020B0503020204020204" charset="-122"/>
              </a:rPr>
              <a:t>供决</a:t>
            </a:r>
            <a:r>
              <a:rPr dirty="0">
                <a:solidFill>
                  <a:prstClr val="black"/>
                </a:solidFill>
                <a:latin typeface="微软雅黑" panose="020B0503020204020204" charset="-122"/>
                <a:cs typeface="微软雅黑" panose="020B0503020204020204" charset="-122"/>
              </a:rPr>
              <a:t>策 依据的角度出发设计和配置，常见的属性分为以下几类：</a:t>
            </a:r>
            <a:endParaRPr>
              <a:solidFill>
                <a:prstClr val="black"/>
              </a:solidFill>
              <a:latin typeface="微软雅黑" panose="020B0503020204020204" charset="-122"/>
              <a:cs typeface="微软雅黑" panose="020B0503020204020204" charset="-122"/>
            </a:endParaRPr>
          </a:p>
          <a:p>
            <a:pPr>
              <a:spcBef>
                <a:spcPts val="20"/>
              </a:spcBef>
            </a:pPr>
            <a:endParaRPr sz="3300">
              <a:solidFill>
                <a:prstClr val="black"/>
              </a:solidFill>
              <a:latin typeface="Times New Roman" panose="02020603050405020304"/>
              <a:cs typeface="Times New Roman" panose="02020603050405020304"/>
            </a:endParaRPr>
          </a:p>
          <a:p>
            <a:pPr marL="12700"/>
            <a:r>
              <a:rPr b="1" dirty="0">
                <a:solidFill>
                  <a:prstClr val="black"/>
                </a:solidFill>
                <a:latin typeface="微软雅黑" panose="020B0503020204020204" charset="-122"/>
                <a:cs typeface="微软雅黑" panose="020B0503020204020204" charset="-122"/>
              </a:rPr>
              <a:t>（</a:t>
            </a:r>
            <a:r>
              <a:rPr b="1" dirty="0">
                <a:solidFill>
                  <a:prstClr val="black"/>
                </a:solidFill>
                <a:cs typeface="Calibri" panose="020F0502020204030204"/>
              </a:rPr>
              <a:t>1</a:t>
            </a:r>
            <a:r>
              <a:rPr b="1" dirty="0">
                <a:solidFill>
                  <a:prstClr val="black"/>
                </a:solidFill>
                <a:latin typeface="微软雅黑" panose="020B0503020204020204" charset="-122"/>
                <a:cs typeface="微软雅黑" panose="020B0503020204020204" charset="-122"/>
              </a:rPr>
              <a:t>）统计类属性</a:t>
            </a:r>
            <a:endParaRPr>
              <a:solidFill>
                <a:prstClr val="black"/>
              </a:solidFill>
              <a:latin typeface="微软雅黑" panose="020B0503020204020204" charset="-122"/>
              <a:cs typeface="微软雅黑" panose="020B0503020204020204" charset="-122"/>
            </a:endParaRPr>
          </a:p>
          <a:p>
            <a:pPr marL="483235">
              <a:spcBef>
                <a:spcPts val="2100"/>
              </a:spcBef>
            </a:pPr>
            <a:r>
              <a:rPr spc="10" dirty="0">
                <a:solidFill>
                  <a:prstClr val="black"/>
                </a:solidFill>
                <a:latin typeface="微软雅黑" panose="020B0503020204020204" charset="-122"/>
                <a:cs typeface="微软雅黑" panose="020B0503020204020204" charset="-122"/>
              </a:rPr>
              <a:t>这</a:t>
            </a:r>
            <a:r>
              <a:rPr spc="25" dirty="0">
                <a:solidFill>
                  <a:prstClr val="black"/>
                </a:solidFill>
                <a:latin typeface="微软雅黑" panose="020B0503020204020204" charset="-122"/>
                <a:cs typeface="微软雅黑" panose="020B0503020204020204" charset="-122"/>
              </a:rPr>
              <a:t>类</a:t>
            </a:r>
            <a:r>
              <a:rPr spc="10" dirty="0">
                <a:solidFill>
                  <a:prstClr val="black"/>
                </a:solidFill>
                <a:latin typeface="微软雅黑" panose="020B0503020204020204" charset="-122"/>
                <a:cs typeface="微软雅黑" panose="020B0503020204020204" charset="-122"/>
              </a:rPr>
              <a:t>属</a:t>
            </a:r>
            <a:r>
              <a:rPr spc="25" dirty="0">
                <a:solidFill>
                  <a:prstClr val="black"/>
                </a:solidFill>
                <a:latin typeface="微软雅黑" panose="020B0503020204020204" charset="-122"/>
                <a:cs typeface="微软雅黑" panose="020B0503020204020204" charset="-122"/>
              </a:rPr>
              <a:t>性</a:t>
            </a:r>
            <a:r>
              <a:rPr spc="10" dirty="0">
                <a:solidFill>
                  <a:prstClr val="black"/>
                </a:solidFill>
                <a:latin typeface="微软雅黑" panose="020B0503020204020204" charset="-122"/>
                <a:cs typeface="微软雅黑" panose="020B0503020204020204" charset="-122"/>
              </a:rPr>
              <a:t>主要</a:t>
            </a:r>
            <a:r>
              <a:rPr spc="25" dirty="0">
                <a:solidFill>
                  <a:prstClr val="black"/>
                </a:solidFill>
                <a:latin typeface="微软雅黑" panose="020B0503020204020204" charset="-122"/>
                <a:cs typeface="微软雅黑" panose="020B0503020204020204" charset="-122"/>
              </a:rPr>
              <a:t>是</a:t>
            </a:r>
            <a:r>
              <a:rPr spc="10" dirty="0">
                <a:solidFill>
                  <a:prstClr val="black"/>
                </a:solidFill>
                <a:latin typeface="微软雅黑" panose="020B0503020204020204" charset="-122"/>
                <a:cs typeface="微软雅黑" panose="020B0503020204020204" charset="-122"/>
              </a:rPr>
              <a:t>对</a:t>
            </a:r>
            <a:r>
              <a:rPr spc="25" dirty="0">
                <a:solidFill>
                  <a:prstClr val="black"/>
                </a:solidFill>
                <a:latin typeface="微软雅黑" panose="020B0503020204020204" charset="-122"/>
                <a:cs typeface="微软雅黑" panose="020B0503020204020204" charset="-122"/>
              </a:rPr>
              <a:t>复合</a:t>
            </a:r>
            <a:r>
              <a:rPr spc="10" dirty="0">
                <a:solidFill>
                  <a:prstClr val="black"/>
                </a:solidFill>
                <a:latin typeface="微软雅黑" panose="020B0503020204020204" charset="-122"/>
                <a:cs typeface="微软雅黑" panose="020B0503020204020204" charset="-122"/>
              </a:rPr>
              <a:t>物下</a:t>
            </a:r>
            <a:r>
              <a:rPr spc="2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单</a:t>
            </a:r>
            <a:r>
              <a:rPr spc="25" dirty="0">
                <a:solidFill>
                  <a:prstClr val="black"/>
                </a:solidFill>
                <a:latin typeface="微软雅黑" panose="020B0503020204020204" charset="-122"/>
                <a:cs typeface="微软雅黑" panose="020B0503020204020204" charset="-122"/>
              </a:rPr>
              <a:t>个物</a:t>
            </a:r>
            <a:r>
              <a:rPr spc="10" dirty="0">
                <a:solidFill>
                  <a:prstClr val="black"/>
                </a:solidFill>
                <a:latin typeface="微软雅黑" panose="020B0503020204020204" charset="-122"/>
                <a:cs typeface="微软雅黑" panose="020B0503020204020204" charset="-122"/>
              </a:rPr>
              <a:t>模型</a:t>
            </a:r>
            <a:r>
              <a:rPr spc="25" dirty="0">
                <a:solidFill>
                  <a:prstClr val="black"/>
                </a:solidFill>
                <a:latin typeface="微软雅黑" panose="020B0503020204020204" charset="-122"/>
                <a:cs typeface="微软雅黑" panose="020B0503020204020204" charset="-122"/>
              </a:rPr>
              <a:t>节</a:t>
            </a:r>
            <a:r>
              <a:rPr spc="10" dirty="0">
                <a:solidFill>
                  <a:prstClr val="black"/>
                </a:solidFill>
                <a:latin typeface="微软雅黑" panose="020B0503020204020204" charset="-122"/>
                <a:cs typeface="微软雅黑" panose="020B0503020204020204" charset="-122"/>
              </a:rPr>
              <a:t>点</a:t>
            </a:r>
            <a:r>
              <a:rPr spc="25" dirty="0">
                <a:solidFill>
                  <a:prstClr val="black"/>
                </a:solidFill>
                <a:latin typeface="微软雅黑" panose="020B0503020204020204" charset="-122"/>
                <a:cs typeface="微软雅黑" panose="020B0503020204020204" charset="-122"/>
              </a:rPr>
              <a:t>的设</a:t>
            </a:r>
            <a:r>
              <a:rPr spc="10" dirty="0">
                <a:solidFill>
                  <a:prstClr val="black"/>
                </a:solidFill>
                <a:latin typeface="微软雅黑" panose="020B0503020204020204" charset="-122"/>
                <a:cs typeface="微软雅黑" panose="020B0503020204020204" charset="-122"/>
              </a:rPr>
              <a:t>备实</a:t>
            </a:r>
            <a:r>
              <a:rPr spc="25" dirty="0">
                <a:solidFill>
                  <a:prstClr val="black"/>
                </a:solidFill>
                <a:latin typeface="微软雅黑" panose="020B0503020204020204" charset="-122"/>
                <a:cs typeface="微软雅黑" panose="020B0503020204020204" charset="-122"/>
              </a:rPr>
              <a:t>例</a:t>
            </a:r>
            <a:r>
              <a:rPr spc="10" dirty="0">
                <a:solidFill>
                  <a:prstClr val="black"/>
                </a:solidFill>
                <a:latin typeface="微软雅黑" panose="020B0503020204020204" charset="-122"/>
                <a:cs typeface="微软雅黑" panose="020B0503020204020204" charset="-122"/>
              </a:rPr>
              <a:t>进</a:t>
            </a:r>
            <a:r>
              <a:rPr spc="25" dirty="0">
                <a:solidFill>
                  <a:prstClr val="black"/>
                </a:solidFill>
                <a:latin typeface="微软雅黑" panose="020B0503020204020204" charset="-122"/>
                <a:cs typeface="微软雅黑" panose="020B0503020204020204" charset="-122"/>
              </a:rPr>
              <a:t>行统</a:t>
            </a:r>
            <a:r>
              <a:rPr spc="10" dirty="0">
                <a:solidFill>
                  <a:prstClr val="black"/>
                </a:solidFill>
                <a:latin typeface="微软雅黑" panose="020B0503020204020204" charset="-122"/>
                <a:cs typeface="微软雅黑" panose="020B0503020204020204" charset="-122"/>
              </a:rPr>
              <a:t>计运</a:t>
            </a:r>
            <a:r>
              <a:rPr spc="5" dirty="0">
                <a:solidFill>
                  <a:prstClr val="black"/>
                </a:solidFill>
                <a:latin typeface="微软雅黑" panose="020B0503020204020204" charset="-122"/>
                <a:cs typeface="微软雅黑" panose="020B0503020204020204" charset="-122"/>
              </a:rPr>
              <a:t>算</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如统</a:t>
            </a:r>
            <a:r>
              <a:rPr spc="10" dirty="0">
                <a:solidFill>
                  <a:prstClr val="black"/>
                </a:solidFill>
                <a:latin typeface="微软雅黑" panose="020B0503020204020204" charset="-122"/>
                <a:cs typeface="微软雅黑" panose="020B0503020204020204" charset="-122"/>
              </a:rPr>
              <a:t>计故</a:t>
            </a:r>
            <a:r>
              <a:rPr spc="20" dirty="0">
                <a:solidFill>
                  <a:prstClr val="black"/>
                </a:solidFill>
                <a:latin typeface="微软雅黑" panose="020B0503020204020204" charset="-122"/>
                <a:cs typeface="微软雅黑" panose="020B0503020204020204" charset="-122"/>
              </a:rPr>
              <a:t>障</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a:t>
            </a:r>
            <a:r>
              <a:rPr spc="35" dirty="0">
                <a:solidFill>
                  <a:prstClr val="black"/>
                </a:solidFill>
                <a:latin typeface="微软雅黑" panose="020B0503020204020204" charset="-122"/>
                <a:cs typeface="微软雅黑" panose="020B0503020204020204" charset="-122"/>
              </a:rPr>
              <a:t>数</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作业设备数</a:t>
            </a:r>
            <a:r>
              <a:rPr dirty="0">
                <a:solidFill>
                  <a:prstClr val="black"/>
                </a:solidFill>
                <a:latin typeface="微软雅黑" panose="020B0503020204020204" charset="-122"/>
                <a:cs typeface="微软雅黑" panose="020B0503020204020204" charset="-122"/>
              </a:rPr>
              <a:t>等。</a:t>
            </a:r>
            <a:endParaRPr>
              <a:solidFill>
                <a:prstClr val="black"/>
              </a:solidFill>
              <a:latin typeface="微软雅黑" panose="020B0503020204020204" charset="-122"/>
              <a:cs typeface="微软雅黑" panose="020B0503020204020204" charset="-122"/>
            </a:endParaRPr>
          </a:p>
          <a:p>
            <a:pPr marL="299085" indent="-286385">
              <a:spcBef>
                <a:spcPts val="1080"/>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总在线设备数：汇总统计复合物下的节点中，已联网且运行中的实时设备数</a:t>
            </a:r>
            <a:r>
              <a:rPr spc="5" dirty="0">
                <a:solidFill>
                  <a:prstClr val="black"/>
                </a:solidFill>
                <a:latin typeface="微软雅黑" panose="020B0503020204020204" charset="-122"/>
                <a:cs typeface="微软雅黑" panose="020B0503020204020204" charset="-122"/>
              </a:rPr>
              <a:t>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299085" indent="-286385">
              <a:spcBef>
                <a:spcPts val="1080"/>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停机</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故障</a:t>
            </a:r>
            <a:r>
              <a:rPr spc="10"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待</a:t>
            </a:r>
            <a:r>
              <a:rPr spc="10" dirty="0">
                <a:solidFill>
                  <a:prstClr val="black"/>
                </a:solidFill>
                <a:latin typeface="微软雅黑" panose="020B0503020204020204" charset="-122"/>
                <a:cs typeface="微软雅黑" panose="020B0503020204020204" charset="-122"/>
              </a:rPr>
              <a:t>机</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作业设备数</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根据单设备</a:t>
            </a:r>
            <a:r>
              <a:rPr spc="10"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模型中</a:t>
            </a:r>
            <a:r>
              <a:rPr spc="5"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设</a:t>
            </a:r>
            <a:r>
              <a:rPr dirty="0">
                <a:solidFill>
                  <a:prstClr val="black"/>
                </a:solidFill>
                <a:latin typeface="微软雅黑" panose="020B0503020204020204" charset="-122"/>
                <a:cs typeface="微软雅黑" panose="020B0503020204020204" charset="-122"/>
              </a:rPr>
              <a:t>备工作状态</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类属</a:t>
            </a:r>
            <a:r>
              <a:rPr spc="-5" dirty="0">
                <a:solidFill>
                  <a:prstClr val="black"/>
                </a:solidFill>
                <a:latin typeface="微软雅黑" panose="020B0503020204020204" charset="-122"/>
                <a:cs typeface="微软雅黑" panose="020B0503020204020204" charset="-122"/>
              </a:rPr>
              <a:t>性</a:t>
            </a:r>
            <a:r>
              <a:rPr dirty="0">
                <a:solidFill>
                  <a:prstClr val="black"/>
                </a:solidFill>
                <a:latin typeface="微软雅黑" panose="020B0503020204020204" charset="-122"/>
                <a:cs typeface="微软雅黑" panose="020B0503020204020204" charset="-122"/>
              </a:rPr>
              <a:t>，汇</a:t>
            </a:r>
            <a:r>
              <a:rPr spc="10" dirty="0">
                <a:solidFill>
                  <a:prstClr val="black"/>
                </a:solidFill>
                <a:latin typeface="微软雅黑" panose="020B0503020204020204" charset="-122"/>
                <a:cs typeface="微软雅黑" panose="020B0503020204020204" charset="-122"/>
              </a:rPr>
              <a:t>总</a:t>
            </a:r>
            <a:r>
              <a:rPr dirty="0">
                <a:solidFill>
                  <a:prstClr val="black"/>
                </a:solidFill>
                <a:latin typeface="微软雅黑" panose="020B0503020204020204" charset="-122"/>
                <a:cs typeface="微软雅黑" panose="020B0503020204020204" charset="-122"/>
              </a:rPr>
              <a:t>统计复合下</a:t>
            </a:r>
            <a:endParaRPr>
              <a:solidFill>
                <a:prstClr val="black"/>
              </a:solidFill>
              <a:latin typeface="微软雅黑" panose="020B0503020204020204" charset="-122"/>
              <a:cs typeface="微软雅黑" panose="020B0503020204020204" charset="-122"/>
            </a:endParaRPr>
          </a:p>
          <a:p>
            <a:pPr marL="299085">
              <a:spcBef>
                <a:spcPts val="1080"/>
              </a:spcBef>
            </a:pPr>
            <a:r>
              <a:rPr spc="-5" dirty="0">
                <a:solidFill>
                  <a:prstClr val="black"/>
                </a:solidFill>
                <a:latin typeface="微软雅黑" panose="020B0503020204020204" charset="-122"/>
                <a:cs typeface="微软雅黑" panose="020B0503020204020204" charset="-122"/>
              </a:rPr>
              <a:t>的节点</a:t>
            </a:r>
            <a:r>
              <a:rPr dirty="0">
                <a:solidFill>
                  <a:prstClr val="black"/>
                </a:solidFill>
                <a:latin typeface="微软雅黑" panose="020B0503020204020204" charset="-122"/>
                <a:cs typeface="微软雅黑" panose="020B0503020204020204" charset="-122"/>
              </a:rPr>
              <a:t>中</a:t>
            </a:r>
            <a:r>
              <a:rPr spc="-5" dirty="0">
                <a:solidFill>
                  <a:prstClr val="black"/>
                </a:solidFill>
                <a:latin typeface="微软雅黑" panose="020B0503020204020204" charset="-122"/>
                <a:cs typeface="微软雅黑" panose="020B0503020204020204" charset="-122"/>
              </a:rPr>
              <a:t>，对应不同状态的实时设备数</a:t>
            </a:r>
            <a:r>
              <a:rPr dirty="0">
                <a:solidFill>
                  <a:prstClr val="black"/>
                </a:solidFill>
                <a:latin typeface="微软雅黑" panose="020B0503020204020204" charset="-122"/>
                <a:cs typeface="微软雅黑" panose="020B0503020204020204" charset="-122"/>
              </a:rPr>
              <a:t>量。</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4048759" y="1055115"/>
            <a:ext cx="409447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复合物模型的属性介绍</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39418" y="1763521"/>
            <a:ext cx="9766935" cy="4587240"/>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a:t>
            </a:r>
            <a:r>
              <a:rPr b="1" dirty="0">
                <a:solidFill>
                  <a:prstClr val="black"/>
                </a:solidFill>
                <a:cs typeface="Calibri" panose="020F0502020204030204"/>
              </a:rPr>
              <a:t>2</a:t>
            </a:r>
            <a:r>
              <a:rPr b="1" spc="-5" dirty="0">
                <a:solidFill>
                  <a:prstClr val="black"/>
                </a:solidFill>
                <a:latin typeface="微软雅黑" panose="020B0503020204020204" charset="-122"/>
                <a:cs typeface="微软雅黑" panose="020B0503020204020204" charset="-122"/>
              </a:rPr>
              <a:t>）</a:t>
            </a:r>
            <a:r>
              <a:rPr b="1" dirty="0">
                <a:solidFill>
                  <a:prstClr val="black"/>
                </a:solidFill>
                <a:latin typeface="微软雅黑" panose="020B0503020204020204" charset="-122"/>
                <a:cs typeface="微软雅黑" panose="020B0503020204020204" charset="-122"/>
              </a:rPr>
              <a:t>业务类属性</a:t>
            </a:r>
            <a:endParaRPr>
              <a:solidFill>
                <a:prstClr val="black"/>
              </a:solidFill>
              <a:latin typeface="微软雅黑" panose="020B0503020204020204" charset="-122"/>
              <a:cs typeface="微软雅黑" panose="020B0503020204020204" charset="-122"/>
            </a:endParaRPr>
          </a:p>
          <a:p>
            <a:pPr marL="535305">
              <a:spcBef>
                <a:spcPts val="1080"/>
              </a:spcBef>
            </a:pPr>
            <a:r>
              <a:rPr b="1" spc="10" dirty="0">
                <a:solidFill>
                  <a:prstClr val="black"/>
                </a:solidFill>
                <a:latin typeface="微软雅黑" panose="020B0503020204020204" charset="-122"/>
                <a:cs typeface="微软雅黑" panose="020B0503020204020204" charset="-122"/>
              </a:rPr>
              <a:t>这类属</a:t>
            </a:r>
            <a:r>
              <a:rPr b="1" spc="20" dirty="0">
                <a:solidFill>
                  <a:prstClr val="black"/>
                </a:solidFill>
                <a:latin typeface="微软雅黑" panose="020B0503020204020204" charset="-122"/>
                <a:cs typeface="微软雅黑" panose="020B0503020204020204" charset="-122"/>
              </a:rPr>
              <a:t>性</a:t>
            </a:r>
            <a:r>
              <a:rPr b="1" spc="10" dirty="0">
                <a:solidFill>
                  <a:prstClr val="black"/>
                </a:solidFill>
                <a:latin typeface="微软雅黑" panose="020B0503020204020204" charset="-122"/>
                <a:cs typeface="微软雅黑" panose="020B0503020204020204" charset="-122"/>
              </a:rPr>
              <a:t>主要包含生</a:t>
            </a:r>
            <a:r>
              <a:rPr b="1" spc="20" dirty="0">
                <a:solidFill>
                  <a:prstClr val="black"/>
                </a:solidFill>
                <a:latin typeface="微软雅黑" panose="020B0503020204020204" charset="-122"/>
                <a:cs typeface="微软雅黑" panose="020B0503020204020204" charset="-122"/>
              </a:rPr>
              <a:t>产</a:t>
            </a:r>
            <a:r>
              <a:rPr b="1" spc="10" dirty="0">
                <a:solidFill>
                  <a:prstClr val="black"/>
                </a:solidFill>
                <a:latin typeface="微软雅黑" panose="020B0503020204020204" charset="-122"/>
                <a:cs typeface="微软雅黑" panose="020B0503020204020204" charset="-122"/>
              </a:rPr>
              <a:t>线或工厂整</a:t>
            </a:r>
            <a:r>
              <a:rPr b="1" spc="20" dirty="0">
                <a:solidFill>
                  <a:prstClr val="black"/>
                </a:solidFill>
                <a:latin typeface="微软雅黑" panose="020B0503020204020204" charset="-122"/>
                <a:cs typeface="微软雅黑" panose="020B0503020204020204" charset="-122"/>
              </a:rPr>
              <a:t>体</a:t>
            </a:r>
            <a:r>
              <a:rPr b="1" spc="10" dirty="0">
                <a:solidFill>
                  <a:prstClr val="black"/>
                </a:solidFill>
                <a:latin typeface="微软雅黑" panose="020B0503020204020204" charset="-122"/>
                <a:cs typeface="微软雅黑" panose="020B0503020204020204" charset="-122"/>
              </a:rPr>
              <a:t>的业务指</a:t>
            </a:r>
            <a:r>
              <a:rPr b="1" spc="40" dirty="0">
                <a:solidFill>
                  <a:prstClr val="black"/>
                </a:solidFill>
                <a:latin typeface="微软雅黑" panose="020B0503020204020204" charset="-122"/>
                <a:cs typeface="微软雅黑" panose="020B0503020204020204" charset="-122"/>
              </a:rPr>
              <a:t>标</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可以为管理</a:t>
            </a:r>
            <a:r>
              <a:rPr spc="20" dirty="0">
                <a:solidFill>
                  <a:prstClr val="black"/>
                </a:solidFill>
                <a:latin typeface="微软雅黑" panose="020B0503020204020204" charset="-122"/>
                <a:cs typeface="微软雅黑" panose="020B0503020204020204" charset="-122"/>
              </a:rPr>
              <a:t>者</a:t>
            </a:r>
            <a:r>
              <a:rPr spc="10" dirty="0">
                <a:solidFill>
                  <a:prstClr val="black"/>
                </a:solidFill>
                <a:latin typeface="微软雅黑" panose="020B0503020204020204" charset="-122"/>
                <a:cs typeface="微软雅黑" panose="020B0503020204020204" charset="-122"/>
              </a:rPr>
              <a:t>进行决策支</a:t>
            </a:r>
            <a:r>
              <a:rPr spc="40" dirty="0">
                <a:solidFill>
                  <a:prstClr val="black"/>
                </a:solidFill>
                <a:latin typeface="微软雅黑" panose="020B0503020204020204" charset="-122"/>
                <a:cs typeface="微软雅黑" panose="020B0503020204020204" charset="-122"/>
              </a:rPr>
              <a:t>持</a:t>
            </a:r>
            <a:r>
              <a:rPr spc="10" dirty="0">
                <a:solidFill>
                  <a:prstClr val="black"/>
                </a:solidFill>
                <a:latin typeface="微软雅黑" panose="020B0503020204020204" charset="-122"/>
                <a:cs typeface="微软雅黑" panose="020B0503020204020204" charset="-122"/>
              </a:rPr>
              <a:t>，通常需要综</a:t>
            </a:r>
            <a:endParaRPr>
              <a:solidFill>
                <a:prstClr val="black"/>
              </a:solidFill>
              <a:latin typeface="微软雅黑" panose="020B0503020204020204" charset="-122"/>
              <a:cs typeface="微软雅黑" panose="020B0503020204020204" charset="-122"/>
            </a:endParaRPr>
          </a:p>
          <a:p>
            <a:pPr marL="12700" marR="9525">
              <a:lnSpc>
                <a:spcPct val="150000"/>
              </a:lnSpc>
            </a:pPr>
            <a:r>
              <a:rPr spc="20" dirty="0">
                <a:solidFill>
                  <a:prstClr val="black"/>
                </a:solidFill>
                <a:latin typeface="微软雅黑" panose="020B0503020204020204" charset="-122"/>
                <a:cs typeface="微软雅黑" panose="020B0503020204020204" charset="-122"/>
              </a:rPr>
              <a:t>合运算多台</a:t>
            </a:r>
            <a:r>
              <a:rPr spc="30" dirty="0">
                <a:solidFill>
                  <a:prstClr val="black"/>
                </a:solidFill>
                <a:latin typeface="微软雅黑" panose="020B0503020204020204" charset="-122"/>
                <a:cs typeface="微软雅黑" panose="020B0503020204020204" charset="-122"/>
              </a:rPr>
              <a:t>实</a:t>
            </a:r>
            <a:r>
              <a:rPr spc="20" dirty="0">
                <a:solidFill>
                  <a:prstClr val="black"/>
                </a:solidFill>
                <a:latin typeface="微软雅黑" panose="020B0503020204020204" charset="-122"/>
                <a:cs typeface="微软雅黑" panose="020B0503020204020204" charset="-122"/>
              </a:rPr>
              <a:t>体设备的属</a:t>
            </a:r>
            <a:r>
              <a:rPr spc="30" dirty="0">
                <a:solidFill>
                  <a:prstClr val="black"/>
                </a:solidFill>
                <a:latin typeface="微软雅黑" panose="020B0503020204020204" charset="-122"/>
                <a:cs typeface="微软雅黑" panose="020B0503020204020204" charset="-122"/>
              </a:rPr>
              <a:t>性</a:t>
            </a:r>
            <a:r>
              <a:rPr spc="50" dirty="0">
                <a:solidFill>
                  <a:prstClr val="black"/>
                </a:solidFill>
                <a:latin typeface="微软雅黑" panose="020B0503020204020204" charset="-122"/>
                <a:cs typeface="微软雅黑" panose="020B0503020204020204" charset="-122"/>
              </a:rPr>
              <a:t>值</a:t>
            </a:r>
            <a:r>
              <a:rPr spc="20" dirty="0">
                <a:solidFill>
                  <a:prstClr val="black"/>
                </a:solidFill>
                <a:latin typeface="微软雅黑" panose="020B0503020204020204" charset="-122"/>
                <a:cs typeface="微软雅黑" panose="020B0503020204020204" charset="-122"/>
              </a:rPr>
              <a:t>，如产线</a:t>
            </a:r>
            <a:r>
              <a:rPr spc="30" dirty="0">
                <a:solidFill>
                  <a:prstClr val="black"/>
                </a:solidFill>
                <a:latin typeface="微软雅黑" panose="020B0503020204020204" charset="-122"/>
                <a:cs typeface="微软雅黑" panose="020B0503020204020204" charset="-122"/>
              </a:rPr>
              <a:t>总</a:t>
            </a:r>
            <a:r>
              <a:rPr spc="20" dirty="0">
                <a:solidFill>
                  <a:prstClr val="black"/>
                </a:solidFill>
                <a:latin typeface="微软雅黑" panose="020B0503020204020204" charset="-122"/>
                <a:cs typeface="微软雅黑" panose="020B0503020204020204" charset="-122"/>
              </a:rPr>
              <a:t>产</a:t>
            </a:r>
            <a:r>
              <a:rPr spc="35" dirty="0">
                <a:solidFill>
                  <a:prstClr val="black"/>
                </a:solidFill>
                <a:latin typeface="微软雅黑" panose="020B0503020204020204" charset="-122"/>
                <a:cs typeface="微软雅黑" panose="020B0503020204020204" charset="-122"/>
              </a:rPr>
              <a:t>量</a:t>
            </a:r>
            <a:r>
              <a:rPr spc="20" dirty="0">
                <a:solidFill>
                  <a:prstClr val="black"/>
                </a:solidFill>
                <a:latin typeface="微软雅黑" panose="020B0503020204020204" charset="-122"/>
                <a:cs typeface="微软雅黑" panose="020B0503020204020204" charset="-122"/>
              </a:rPr>
              <a:t>、产线</a:t>
            </a:r>
            <a:r>
              <a:rPr spc="30" dirty="0">
                <a:solidFill>
                  <a:prstClr val="black"/>
                </a:solidFill>
                <a:latin typeface="微软雅黑" panose="020B0503020204020204" charset="-122"/>
                <a:cs typeface="微软雅黑" panose="020B0503020204020204" charset="-122"/>
              </a:rPr>
              <a:t>生</a:t>
            </a:r>
            <a:r>
              <a:rPr spc="20" dirty="0">
                <a:solidFill>
                  <a:prstClr val="black"/>
                </a:solidFill>
                <a:latin typeface="微软雅黑" panose="020B0503020204020204" charset="-122"/>
                <a:cs typeface="微软雅黑" panose="020B0503020204020204" charset="-122"/>
              </a:rPr>
              <a:t>产节</a:t>
            </a:r>
            <a:r>
              <a:rPr spc="35" dirty="0">
                <a:solidFill>
                  <a:prstClr val="black"/>
                </a:solidFill>
                <a:latin typeface="微软雅黑" panose="020B0503020204020204" charset="-122"/>
                <a:cs typeface="微软雅黑" panose="020B0503020204020204" charset="-122"/>
              </a:rPr>
              <a:t>拍</a:t>
            </a:r>
            <a:r>
              <a:rPr spc="20" dirty="0">
                <a:solidFill>
                  <a:prstClr val="black"/>
                </a:solidFill>
                <a:latin typeface="微软雅黑" panose="020B0503020204020204" charset="-122"/>
                <a:cs typeface="微软雅黑" panose="020B0503020204020204" charset="-122"/>
              </a:rPr>
              <a:t>、产</a:t>
            </a:r>
            <a:r>
              <a:rPr spc="30" dirty="0">
                <a:solidFill>
                  <a:prstClr val="black"/>
                </a:solidFill>
                <a:latin typeface="微软雅黑" panose="020B0503020204020204" charset="-122"/>
                <a:cs typeface="微软雅黑" panose="020B0503020204020204" charset="-122"/>
              </a:rPr>
              <a:t>线</a:t>
            </a:r>
            <a:r>
              <a:rPr spc="20" dirty="0">
                <a:solidFill>
                  <a:prstClr val="black"/>
                </a:solidFill>
                <a:latin typeface="微软雅黑" panose="020B0503020204020204" charset="-122"/>
                <a:cs typeface="微软雅黑" panose="020B0503020204020204" charset="-122"/>
              </a:rPr>
              <a:t>作业</a:t>
            </a:r>
            <a:r>
              <a:rPr spc="30" dirty="0">
                <a:solidFill>
                  <a:prstClr val="black"/>
                </a:solidFill>
                <a:latin typeface="微软雅黑" panose="020B0503020204020204" charset="-122"/>
                <a:cs typeface="微软雅黑" panose="020B0503020204020204" charset="-122"/>
              </a:rPr>
              <a:t>率</a:t>
            </a:r>
            <a:r>
              <a:rPr spc="20" dirty="0">
                <a:solidFill>
                  <a:prstClr val="black"/>
                </a:solidFill>
                <a:latin typeface="微软雅黑" panose="020B0503020204020204" charset="-122"/>
                <a:cs typeface="微软雅黑" panose="020B0503020204020204" charset="-122"/>
              </a:rPr>
              <a:t>、产</a:t>
            </a:r>
            <a:r>
              <a:rPr spc="30" dirty="0">
                <a:solidFill>
                  <a:prstClr val="black"/>
                </a:solidFill>
                <a:latin typeface="微软雅黑" panose="020B0503020204020204" charset="-122"/>
                <a:cs typeface="微软雅黑" panose="020B0503020204020204" charset="-122"/>
              </a:rPr>
              <a:t>线</a:t>
            </a:r>
            <a:r>
              <a:rPr spc="20" dirty="0">
                <a:solidFill>
                  <a:prstClr val="black"/>
                </a:solidFill>
                <a:latin typeface="微软雅黑" panose="020B0503020204020204" charset="-122"/>
                <a:cs typeface="微软雅黑" panose="020B0503020204020204" charset="-122"/>
              </a:rPr>
              <a:t>开工率</a:t>
            </a:r>
            <a:r>
              <a:rPr spc="35" dirty="0">
                <a:solidFill>
                  <a:prstClr val="black"/>
                </a:solidFill>
                <a:latin typeface="微软雅黑" panose="020B0503020204020204" charset="-122"/>
                <a:cs typeface="微软雅黑" panose="020B0503020204020204" charset="-122"/>
              </a:rPr>
              <a:t>等</a:t>
            </a:r>
            <a:r>
              <a:rPr spc="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当 某一属性出现异常，也可以下钻到单台设备查看相关数据的具体情况，精准定位问题。</a:t>
            </a:r>
            <a:endParaRPr>
              <a:solidFill>
                <a:prstClr val="black"/>
              </a:solidFill>
              <a:latin typeface="微软雅黑" panose="020B0503020204020204" charset="-122"/>
              <a:cs typeface="微软雅黑" panose="020B0503020204020204" charset="-122"/>
            </a:endParaRPr>
          </a:p>
          <a:p>
            <a:pPr marL="299085" indent="-286385">
              <a:spcBef>
                <a:spcPts val="1560"/>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复合物开机率：复合物节点中设备的开机时长之</a:t>
            </a:r>
            <a:r>
              <a:rPr spc="5" dirty="0">
                <a:solidFill>
                  <a:prstClr val="black"/>
                </a:solidFill>
                <a:latin typeface="微软雅黑" panose="020B0503020204020204" charset="-122"/>
                <a:cs typeface="微软雅黑" panose="020B0503020204020204" charset="-122"/>
              </a:rPr>
              <a:t>和</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复合物节点中设备累计的启动时长</a:t>
            </a:r>
            <a:endParaRPr>
              <a:solidFill>
                <a:prstClr val="black"/>
              </a:solidFill>
              <a:latin typeface="微软雅黑" panose="020B0503020204020204" charset="-122"/>
              <a:cs typeface="微软雅黑" panose="020B0503020204020204" charset="-122"/>
            </a:endParaRPr>
          </a:p>
          <a:p>
            <a:pPr marL="299085" indent="-286385">
              <a:spcBef>
                <a:spcPts val="1075"/>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复合物利用率：复合物节点中设备的作业时长之</a:t>
            </a:r>
            <a:r>
              <a:rPr spc="5" dirty="0">
                <a:solidFill>
                  <a:prstClr val="black"/>
                </a:solidFill>
                <a:latin typeface="微软雅黑" panose="020B0503020204020204" charset="-122"/>
                <a:cs typeface="微软雅黑" panose="020B0503020204020204" charset="-122"/>
              </a:rPr>
              <a:t>和</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复合物节点中设备累计的启动时长</a:t>
            </a:r>
            <a:endParaRPr>
              <a:solidFill>
                <a:prstClr val="black"/>
              </a:solidFill>
              <a:latin typeface="微软雅黑" panose="020B0503020204020204" charset="-122"/>
              <a:cs typeface="微软雅黑" panose="020B0503020204020204" charset="-122"/>
            </a:endParaRPr>
          </a:p>
          <a:p>
            <a:pPr marL="299085" indent="-286385">
              <a:spcBef>
                <a:spcPts val="1075"/>
              </a:spcBef>
              <a:buFont typeface="Wingdings" panose="05000000000000000000"/>
              <a:buChar char=""/>
              <a:tabLst>
                <a:tab pos="299720" algn="l"/>
              </a:tabLst>
            </a:pPr>
            <a:r>
              <a:rPr spc="-5" dirty="0">
                <a:solidFill>
                  <a:prstClr val="black"/>
                </a:solidFill>
                <a:latin typeface="微软雅黑" panose="020B0503020204020204" charset="-122"/>
                <a:cs typeface="微软雅黑" panose="020B0503020204020204" charset="-122"/>
              </a:rPr>
              <a:t>复合物作业率：复合物节点中设备的作业时长之</a:t>
            </a:r>
            <a:r>
              <a:rPr spc="10" dirty="0">
                <a:solidFill>
                  <a:prstClr val="black"/>
                </a:solidFill>
                <a:latin typeface="微软雅黑" panose="020B0503020204020204" charset="-122"/>
                <a:cs typeface="微软雅黑" panose="020B0503020204020204" charset="-122"/>
              </a:rPr>
              <a:t>和</a:t>
            </a:r>
            <a:r>
              <a:rPr spc="-5" dirty="0">
                <a:solidFill>
                  <a:prstClr val="black"/>
                </a:solidFill>
                <a:cs typeface="Calibri" panose="020F0502020204030204"/>
              </a:rPr>
              <a:t>/</a:t>
            </a:r>
            <a:r>
              <a:rPr spc="-5" dirty="0">
                <a:solidFill>
                  <a:prstClr val="black"/>
                </a:solidFill>
                <a:latin typeface="微软雅黑" panose="020B0503020204020204" charset="-122"/>
                <a:cs typeface="微软雅黑" panose="020B0503020204020204" charset="-122"/>
              </a:rPr>
              <a:t>复合物节点中设备的开机时长之和</a:t>
            </a:r>
            <a:endParaRPr>
              <a:solidFill>
                <a:prstClr val="black"/>
              </a:solidFill>
              <a:latin typeface="微软雅黑" panose="020B0503020204020204" charset="-122"/>
              <a:cs typeface="微软雅黑" panose="020B0503020204020204" charset="-122"/>
            </a:endParaRPr>
          </a:p>
          <a:p>
            <a:pPr marL="299085" indent="-286385">
              <a:spcBef>
                <a:spcPts val="1080"/>
              </a:spcBef>
              <a:buFont typeface="Wingdings" panose="05000000000000000000"/>
              <a:buChar char=""/>
              <a:tabLst>
                <a:tab pos="299720" algn="l"/>
              </a:tabLst>
            </a:pPr>
            <a:r>
              <a:rPr dirty="0">
                <a:solidFill>
                  <a:prstClr val="black"/>
                </a:solidFill>
                <a:latin typeface="微软雅黑" panose="020B0503020204020204" charset="-122"/>
                <a:cs typeface="微软雅黑" panose="020B0503020204020204" charset="-122"/>
              </a:rPr>
              <a:t>复合物总产量：复合物节点中设备的总产量之和</a:t>
            </a:r>
            <a:endParaRPr>
              <a:solidFill>
                <a:prstClr val="black"/>
              </a:solidFill>
              <a:latin typeface="微软雅黑" panose="020B0503020204020204" charset="-122"/>
              <a:cs typeface="微软雅黑" panose="020B0503020204020204" charset="-122"/>
            </a:endParaRPr>
          </a:p>
          <a:p>
            <a:pPr marL="12700" marR="5080" indent="476885" algn="just">
              <a:lnSpc>
                <a:spcPct val="150000"/>
              </a:lnSpc>
              <a:spcBef>
                <a:spcPts val="850"/>
              </a:spcBef>
            </a:pPr>
            <a:r>
              <a:rPr spc="20" dirty="0">
                <a:solidFill>
                  <a:prstClr val="black"/>
                </a:solidFill>
                <a:latin typeface="微软雅黑" panose="020B0503020204020204" charset="-122"/>
                <a:cs typeface="微软雅黑" panose="020B0503020204020204" charset="-122"/>
              </a:rPr>
              <a:t>根据工业现场的实际需</a:t>
            </a:r>
            <a:r>
              <a:rPr spc="25" dirty="0">
                <a:solidFill>
                  <a:prstClr val="black"/>
                </a:solidFill>
                <a:latin typeface="微软雅黑" panose="020B0503020204020204" charset="-122"/>
                <a:cs typeface="微软雅黑" panose="020B0503020204020204" charset="-122"/>
              </a:rPr>
              <a:t>求</a:t>
            </a:r>
            <a:r>
              <a:rPr spc="20" dirty="0">
                <a:solidFill>
                  <a:prstClr val="black"/>
                </a:solidFill>
                <a:latin typeface="微软雅黑" panose="020B0503020204020204" charset="-122"/>
                <a:cs typeface="微软雅黑" panose="020B0503020204020204" charset="-122"/>
              </a:rPr>
              <a:t>，也可以</a:t>
            </a:r>
            <a:r>
              <a:rPr spc="10" dirty="0">
                <a:solidFill>
                  <a:prstClr val="black"/>
                </a:solidFill>
                <a:latin typeface="微软雅黑" panose="020B0503020204020204" charset="-122"/>
                <a:cs typeface="微软雅黑" panose="020B0503020204020204" charset="-122"/>
              </a:rPr>
              <a:t>利</a:t>
            </a:r>
            <a:r>
              <a:rPr spc="20" dirty="0">
                <a:solidFill>
                  <a:prstClr val="black"/>
                </a:solidFill>
                <a:latin typeface="微软雅黑" panose="020B0503020204020204" charset="-122"/>
                <a:cs typeface="微软雅黑" panose="020B0503020204020204" charset="-122"/>
              </a:rPr>
              <a:t>用复合物模</a:t>
            </a:r>
            <a:r>
              <a:rPr spc="10" dirty="0">
                <a:solidFill>
                  <a:prstClr val="black"/>
                </a:solidFill>
                <a:latin typeface="微软雅黑" panose="020B0503020204020204" charset="-122"/>
                <a:cs typeface="微软雅黑" panose="020B0503020204020204" charset="-122"/>
              </a:rPr>
              <a:t>型</a:t>
            </a:r>
            <a:r>
              <a:rPr spc="20" dirty="0">
                <a:solidFill>
                  <a:prstClr val="black"/>
                </a:solidFill>
                <a:latin typeface="微软雅黑" panose="020B0503020204020204" charset="-122"/>
                <a:cs typeface="微软雅黑" panose="020B0503020204020204" charset="-122"/>
              </a:rPr>
              <a:t>属性帮助提</a:t>
            </a:r>
            <a:r>
              <a:rPr spc="10" dirty="0">
                <a:solidFill>
                  <a:prstClr val="black"/>
                </a:solidFill>
                <a:latin typeface="微软雅黑" panose="020B0503020204020204" charset="-122"/>
                <a:cs typeface="微软雅黑" panose="020B0503020204020204" charset="-122"/>
              </a:rPr>
              <a:t>升</a:t>
            </a:r>
            <a:r>
              <a:rPr spc="20" dirty="0">
                <a:solidFill>
                  <a:prstClr val="black"/>
                </a:solidFill>
                <a:latin typeface="微软雅黑" panose="020B0503020204020204" charset="-122"/>
                <a:cs typeface="微软雅黑" panose="020B0503020204020204" charset="-122"/>
              </a:rPr>
              <a:t>设备的监控</a:t>
            </a:r>
            <a:r>
              <a:rPr spc="10" dirty="0">
                <a:solidFill>
                  <a:prstClr val="black"/>
                </a:solidFill>
                <a:latin typeface="微软雅黑" panose="020B0503020204020204" charset="-122"/>
                <a:cs typeface="微软雅黑" panose="020B0503020204020204" charset="-122"/>
              </a:rPr>
              <a:t>管</a:t>
            </a:r>
            <a:r>
              <a:rPr spc="20" dirty="0">
                <a:solidFill>
                  <a:prstClr val="black"/>
                </a:solidFill>
                <a:latin typeface="微软雅黑" panose="020B0503020204020204" charset="-122"/>
                <a:cs typeface="微软雅黑" panose="020B0503020204020204" charset="-122"/>
              </a:rPr>
              <a:t>理效</a:t>
            </a:r>
            <a:r>
              <a:rPr spc="80" dirty="0">
                <a:solidFill>
                  <a:prstClr val="black"/>
                </a:solidFill>
                <a:latin typeface="微软雅黑" panose="020B0503020204020204" charset="-122"/>
                <a:cs typeface="微软雅黑" panose="020B0503020204020204" charset="-122"/>
              </a:rPr>
              <a:t>率</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如工 </a:t>
            </a:r>
            <a:r>
              <a:rPr spc="20" dirty="0">
                <a:solidFill>
                  <a:prstClr val="black"/>
                </a:solidFill>
                <a:latin typeface="微软雅黑" panose="020B0503020204020204" charset="-122"/>
                <a:cs typeface="微软雅黑" panose="020B0503020204020204" charset="-122"/>
              </a:rPr>
              <a:t>业机器人的</a:t>
            </a:r>
            <a:r>
              <a:rPr spc="30" dirty="0">
                <a:solidFill>
                  <a:prstClr val="black"/>
                </a:solidFill>
                <a:latin typeface="微软雅黑" panose="020B0503020204020204" charset="-122"/>
                <a:cs typeface="微软雅黑" panose="020B0503020204020204" charset="-122"/>
              </a:rPr>
              <a:t>马</a:t>
            </a:r>
            <a:r>
              <a:rPr spc="20" dirty="0">
                <a:solidFill>
                  <a:prstClr val="black"/>
                </a:solidFill>
                <a:latin typeface="微软雅黑" panose="020B0503020204020204" charset="-122"/>
                <a:cs typeface="微软雅黑" panose="020B0503020204020204" charset="-122"/>
              </a:rPr>
              <a:t>达信号是重</a:t>
            </a:r>
            <a:r>
              <a:rPr spc="30" dirty="0">
                <a:solidFill>
                  <a:prstClr val="black"/>
                </a:solidFill>
                <a:latin typeface="微软雅黑" panose="020B0503020204020204" charset="-122"/>
                <a:cs typeface="微软雅黑" panose="020B0503020204020204" charset="-122"/>
              </a:rPr>
              <a:t>点</a:t>
            </a:r>
            <a:r>
              <a:rPr spc="20" dirty="0">
                <a:solidFill>
                  <a:prstClr val="black"/>
                </a:solidFill>
                <a:latin typeface="微软雅黑" panose="020B0503020204020204" charset="-122"/>
                <a:cs typeface="微软雅黑" panose="020B0503020204020204" charset="-122"/>
              </a:rPr>
              <a:t>关注的设备</a:t>
            </a:r>
            <a:r>
              <a:rPr spc="30" dirty="0">
                <a:solidFill>
                  <a:prstClr val="black"/>
                </a:solidFill>
                <a:latin typeface="微软雅黑" panose="020B0503020204020204" charset="-122"/>
                <a:cs typeface="微软雅黑" panose="020B0503020204020204" charset="-122"/>
              </a:rPr>
              <a:t>属</a:t>
            </a:r>
            <a:r>
              <a:rPr spc="70" dirty="0">
                <a:solidFill>
                  <a:prstClr val="black"/>
                </a:solidFill>
                <a:latin typeface="微软雅黑" panose="020B0503020204020204" charset="-122"/>
                <a:cs typeface="微软雅黑" panose="020B0503020204020204" charset="-122"/>
              </a:rPr>
              <a:t>性</a:t>
            </a:r>
            <a:r>
              <a:rPr spc="20" dirty="0">
                <a:solidFill>
                  <a:prstClr val="black"/>
                </a:solidFill>
                <a:latin typeface="微软雅黑" panose="020B0503020204020204" charset="-122"/>
                <a:cs typeface="微软雅黑" panose="020B0503020204020204" charset="-122"/>
              </a:rPr>
              <a:t>，在产线</a:t>
            </a:r>
            <a:r>
              <a:rPr spc="30" dirty="0">
                <a:solidFill>
                  <a:prstClr val="black"/>
                </a:solidFill>
                <a:latin typeface="微软雅黑" panose="020B0503020204020204" charset="-122"/>
                <a:cs typeface="微软雅黑" panose="020B0503020204020204" charset="-122"/>
              </a:rPr>
              <a:t>管</a:t>
            </a:r>
            <a:r>
              <a:rPr spc="20" dirty="0">
                <a:solidFill>
                  <a:prstClr val="black"/>
                </a:solidFill>
                <a:latin typeface="微软雅黑" panose="020B0503020204020204" charset="-122"/>
                <a:cs typeface="微软雅黑" panose="020B0503020204020204" charset="-122"/>
              </a:rPr>
              <a:t>理</a:t>
            </a:r>
            <a:r>
              <a:rPr spc="35" dirty="0">
                <a:solidFill>
                  <a:prstClr val="black"/>
                </a:solidFill>
                <a:latin typeface="微软雅黑" panose="020B0503020204020204" charset="-122"/>
                <a:cs typeface="微软雅黑" panose="020B0503020204020204" charset="-122"/>
              </a:rPr>
              <a:t>时</a:t>
            </a:r>
            <a:r>
              <a:rPr spc="20" dirty="0">
                <a:solidFill>
                  <a:prstClr val="black"/>
                </a:solidFill>
                <a:latin typeface="微软雅黑" panose="020B0503020204020204" charset="-122"/>
                <a:cs typeface="微软雅黑" panose="020B0503020204020204" charset="-122"/>
              </a:rPr>
              <a:t>，可以</a:t>
            </a:r>
            <a:r>
              <a:rPr spc="30" dirty="0">
                <a:solidFill>
                  <a:prstClr val="black"/>
                </a:solidFill>
                <a:latin typeface="微软雅黑" panose="020B0503020204020204" charset="-122"/>
                <a:cs typeface="微软雅黑" panose="020B0503020204020204" charset="-122"/>
              </a:rPr>
              <a:t>将</a:t>
            </a:r>
            <a:r>
              <a:rPr spc="20" dirty="0">
                <a:solidFill>
                  <a:prstClr val="black"/>
                </a:solidFill>
                <a:latin typeface="微软雅黑" panose="020B0503020204020204" charset="-122"/>
                <a:cs typeface="微软雅黑" panose="020B0503020204020204" charset="-122"/>
              </a:rPr>
              <a:t>多台机器人</a:t>
            </a:r>
            <a:r>
              <a:rPr spc="3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马达信号都</a:t>
            </a:r>
            <a:r>
              <a:rPr dirty="0">
                <a:solidFill>
                  <a:prstClr val="black"/>
                </a:solidFill>
                <a:latin typeface="微软雅黑" panose="020B0503020204020204" charset="-122"/>
                <a:cs typeface="微软雅黑" panose="020B0503020204020204" charset="-122"/>
              </a:rPr>
              <a:t>配 置到复合物属性中，在复合物实例中可以一目了然看到所关注的单设备核心属性值。</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2061464" y="1055115"/>
            <a:ext cx="8027670" cy="2416175"/>
          </a:xfrm>
          <a:prstGeom prst="rect">
            <a:avLst/>
          </a:prstGeom>
        </p:spPr>
        <p:txBody>
          <a:bodyPr vert="horz" wrap="square" lIns="0" tIns="0" rIns="0" bIns="0" rtlCol="0">
            <a:spAutoFit/>
          </a:bodyPr>
          <a:lstStyle/>
          <a:p>
            <a:pPr marL="42545" algn="ctr"/>
            <a:r>
              <a:rPr sz="3200" b="1" dirty="0">
                <a:solidFill>
                  <a:srgbClr val="00A755"/>
                </a:solidFill>
                <a:latin typeface="微软雅黑" panose="020B0503020204020204" charset="-122"/>
                <a:cs typeface="微软雅黑" panose="020B0503020204020204" charset="-122"/>
              </a:rPr>
              <a:t>复合物模型属性的计算</a:t>
            </a:r>
            <a:r>
              <a:rPr sz="3200" b="1" spc="-15" dirty="0">
                <a:solidFill>
                  <a:srgbClr val="00A755"/>
                </a:solidFill>
                <a:latin typeface="微软雅黑" panose="020B0503020204020204" charset="-122"/>
                <a:cs typeface="微软雅黑" panose="020B0503020204020204" charset="-122"/>
              </a:rPr>
              <a:t>函</a:t>
            </a:r>
            <a:r>
              <a:rPr sz="3200" b="1" spc="5" dirty="0">
                <a:solidFill>
                  <a:srgbClr val="00A755"/>
                </a:solidFill>
                <a:latin typeface="微软雅黑" panose="020B0503020204020204" charset="-122"/>
                <a:cs typeface="微软雅黑" panose="020B0503020204020204" charset="-122"/>
              </a:rPr>
              <a:t>数</a:t>
            </a:r>
            <a:endParaRPr sz="3200">
              <a:solidFill>
                <a:prstClr val="black"/>
              </a:solidFill>
              <a:latin typeface="微软雅黑" panose="020B0503020204020204" charset="-122"/>
              <a:cs typeface="微软雅黑" panose="020B0503020204020204" charset="-122"/>
            </a:endParaRPr>
          </a:p>
          <a:p>
            <a:pPr marL="12700">
              <a:spcBef>
                <a:spcPts val="3085"/>
              </a:spcBef>
            </a:pPr>
            <a:r>
              <a:rPr dirty="0">
                <a:solidFill>
                  <a:prstClr val="black"/>
                </a:solidFill>
                <a:latin typeface="微软雅黑" panose="020B0503020204020204" charset="-122"/>
                <a:cs typeface="微软雅黑" panose="020B0503020204020204" charset="-122"/>
              </a:rPr>
              <a:t>为了方便复合物属性的配置，平台中内置了一些计算函</a:t>
            </a:r>
            <a:r>
              <a:rPr spc="-25" dirty="0">
                <a:solidFill>
                  <a:prstClr val="black"/>
                </a:solidFill>
                <a:latin typeface="微软雅黑" panose="020B0503020204020204" charset="-122"/>
                <a:cs typeface="微软雅黑" panose="020B0503020204020204" charset="-122"/>
              </a:rPr>
              <a:t>数</a:t>
            </a:r>
            <a:r>
              <a:rPr dirty="0">
                <a:solidFill>
                  <a:prstClr val="black"/>
                </a:solidFill>
                <a:latin typeface="微软雅黑" panose="020B0503020204020204" charset="-122"/>
                <a:cs typeface="微软雅黑" panose="020B0503020204020204" charset="-122"/>
              </a:rPr>
              <a:t>，计算规则说明如下：</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marL="12700">
              <a:spcBef>
                <a:spcPts val="1560"/>
              </a:spcBef>
            </a:pPr>
            <a:r>
              <a:rPr b="1" spc="-15" dirty="0">
                <a:solidFill>
                  <a:prstClr val="black"/>
                </a:solidFill>
                <a:latin typeface="微软雅黑" panose="020B0503020204020204" charset="-122"/>
                <a:cs typeface="微软雅黑" panose="020B0503020204020204" charset="-122"/>
              </a:rPr>
              <a:t>（1）TotalEqpNum：</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直接统计该复合物下所有节点中联网且运行中的实时设备数</a:t>
            </a:r>
            <a:r>
              <a:rPr spc="5" dirty="0">
                <a:solidFill>
                  <a:prstClr val="black"/>
                </a:solidFill>
                <a:latin typeface="微软雅黑" panose="020B0503020204020204" charset="-122"/>
                <a:cs typeface="微软雅黑" panose="020B0503020204020204" charset="-122"/>
              </a:rPr>
              <a:t>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59736" y="3761232"/>
            <a:ext cx="7272527" cy="20695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55164" y="3756659"/>
            <a:ext cx="7282180" cy="2078989"/>
          </a:xfrm>
          <a:custGeom>
            <a:avLst/>
            <a:gdLst/>
            <a:ahLst/>
            <a:cxnLst/>
            <a:rect l="l" t="t" r="r" b="b"/>
            <a:pathLst>
              <a:path w="7282180" h="2078989">
                <a:moveTo>
                  <a:pt x="0" y="2078736"/>
                </a:moveTo>
                <a:lnTo>
                  <a:pt x="7281672" y="2078736"/>
                </a:lnTo>
                <a:lnTo>
                  <a:pt x="7281672" y="0"/>
                </a:lnTo>
                <a:lnTo>
                  <a:pt x="0" y="0"/>
                </a:lnTo>
                <a:lnTo>
                  <a:pt x="0" y="2078736"/>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039774" y="2241306"/>
            <a:ext cx="5182235" cy="3684270"/>
          </a:xfrm>
          <a:prstGeom prst="rect">
            <a:avLst/>
          </a:prstGeom>
        </p:spPr>
        <p:txBody>
          <a:bodyPr vert="horz" wrap="square" lIns="0" tIns="0" rIns="0" bIns="0" rtlCol="0">
            <a:spAutoFit/>
          </a:bodyPr>
          <a:lstStyle/>
          <a:p>
            <a:pPr marL="12700" marR="205105" algn="just">
              <a:lnSpc>
                <a:spcPct val="125000"/>
              </a:lnSpc>
            </a:pPr>
            <a:r>
              <a:rPr sz="1600" spc="40" dirty="0">
                <a:solidFill>
                  <a:prstClr val="black"/>
                </a:solidFill>
                <a:latin typeface="微软雅黑" panose="020B0503020204020204" charset="-122"/>
                <a:cs typeface="微软雅黑" panose="020B0503020204020204" charset="-122"/>
              </a:rPr>
              <a:t>填入</a:t>
            </a:r>
            <a:r>
              <a:rPr sz="1600" spc="50" dirty="0">
                <a:solidFill>
                  <a:prstClr val="black"/>
                </a:solidFill>
                <a:latin typeface="微软雅黑" panose="020B0503020204020204" charset="-122"/>
                <a:cs typeface="微软雅黑" panose="020B0503020204020204" charset="-122"/>
              </a:rPr>
              <a:t>参</a:t>
            </a:r>
            <a:r>
              <a:rPr sz="1600" spc="55" dirty="0">
                <a:solidFill>
                  <a:prstClr val="black"/>
                </a:solidFill>
                <a:latin typeface="微软雅黑" panose="020B0503020204020204" charset="-122"/>
                <a:cs typeface="微软雅黑" panose="020B0503020204020204" charset="-122"/>
              </a:rPr>
              <a:t>数</a:t>
            </a:r>
            <a:r>
              <a:rPr sz="1600" spc="50" dirty="0">
                <a:solidFill>
                  <a:prstClr val="black"/>
                </a:solidFill>
                <a:latin typeface="微软雅黑" panose="020B0503020204020204" charset="-122"/>
                <a:cs typeface="微软雅黑" panose="020B0503020204020204" charset="-122"/>
              </a:rPr>
              <a:t>X，可</a:t>
            </a:r>
            <a:r>
              <a:rPr sz="1600" spc="40" dirty="0">
                <a:solidFill>
                  <a:prstClr val="black"/>
                </a:solidFill>
                <a:latin typeface="微软雅黑" panose="020B0503020204020204" charset="-122"/>
                <a:cs typeface="微软雅黑" panose="020B0503020204020204" charset="-122"/>
              </a:rPr>
              <a:t>以从</a:t>
            </a:r>
            <a:r>
              <a:rPr sz="1600" spc="50" dirty="0">
                <a:solidFill>
                  <a:prstClr val="black"/>
                </a:solidFill>
                <a:latin typeface="微软雅黑" panose="020B0503020204020204" charset="-122"/>
                <a:cs typeface="微软雅黑" panose="020B0503020204020204" charset="-122"/>
              </a:rPr>
              <a:t>复</a:t>
            </a:r>
            <a:r>
              <a:rPr sz="1600" spc="40" dirty="0">
                <a:solidFill>
                  <a:prstClr val="black"/>
                </a:solidFill>
                <a:latin typeface="微软雅黑" panose="020B0503020204020204" charset="-122"/>
                <a:cs typeface="微软雅黑" panose="020B0503020204020204" charset="-122"/>
              </a:rPr>
              <a:t>合</a:t>
            </a:r>
            <a:r>
              <a:rPr sz="1600" spc="50" dirty="0">
                <a:solidFill>
                  <a:prstClr val="black"/>
                </a:solidFill>
                <a:latin typeface="微软雅黑" panose="020B0503020204020204" charset="-122"/>
                <a:cs typeface="微软雅黑" panose="020B0503020204020204" charset="-122"/>
              </a:rPr>
              <a:t>物</a:t>
            </a:r>
            <a:r>
              <a:rPr sz="1600" spc="40" dirty="0">
                <a:solidFill>
                  <a:prstClr val="black"/>
                </a:solidFill>
                <a:latin typeface="微软雅黑" panose="020B0503020204020204" charset="-122"/>
                <a:cs typeface="微软雅黑" panose="020B0503020204020204" charset="-122"/>
              </a:rPr>
              <a:t>下</a:t>
            </a:r>
            <a:r>
              <a:rPr sz="1600" spc="50" dirty="0">
                <a:solidFill>
                  <a:prstClr val="black"/>
                </a:solidFill>
                <a:latin typeface="微软雅黑" panose="020B0503020204020204" charset="-122"/>
                <a:cs typeface="微软雅黑" panose="020B0503020204020204" charset="-122"/>
              </a:rPr>
              <a:t>所</a:t>
            </a:r>
            <a:r>
              <a:rPr sz="1600" spc="40" dirty="0">
                <a:solidFill>
                  <a:prstClr val="black"/>
                </a:solidFill>
                <a:latin typeface="微软雅黑" panose="020B0503020204020204" charset="-122"/>
                <a:cs typeface="微软雅黑" panose="020B0503020204020204" charset="-122"/>
              </a:rPr>
              <a:t>有的</a:t>
            </a:r>
            <a:r>
              <a:rPr sz="1600" spc="50" dirty="0">
                <a:solidFill>
                  <a:prstClr val="black"/>
                </a:solidFill>
                <a:latin typeface="微软雅黑" panose="020B0503020204020204" charset="-122"/>
                <a:cs typeface="微软雅黑" panose="020B0503020204020204" charset="-122"/>
              </a:rPr>
              <a:t>物</a:t>
            </a:r>
            <a:r>
              <a:rPr sz="1600" spc="40" dirty="0">
                <a:solidFill>
                  <a:prstClr val="black"/>
                </a:solidFill>
                <a:latin typeface="微软雅黑" panose="020B0503020204020204" charset="-122"/>
                <a:cs typeface="微软雅黑" panose="020B0503020204020204" charset="-122"/>
              </a:rPr>
              <a:t>模</a:t>
            </a:r>
            <a:r>
              <a:rPr sz="1600" spc="50" dirty="0">
                <a:solidFill>
                  <a:prstClr val="black"/>
                </a:solidFill>
                <a:latin typeface="微软雅黑" panose="020B0503020204020204" charset="-122"/>
                <a:cs typeface="微软雅黑" panose="020B0503020204020204" charset="-122"/>
              </a:rPr>
              <a:t>型</a:t>
            </a:r>
            <a:r>
              <a:rPr sz="1600" spc="40" dirty="0">
                <a:solidFill>
                  <a:prstClr val="black"/>
                </a:solidFill>
                <a:latin typeface="微软雅黑" panose="020B0503020204020204" charset="-122"/>
                <a:cs typeface="微软雅黑" panose="020B0503020204020204" charset="-122"/>
              </a:rPr>
              <a:t>属</a:t>
            </a:r>
            <a:r>
              <a:rPr sz="1600" spc="50" dirty="0">
                <a:solidFill>
                  <a:prstClr val="black"/>
                </a:solidFill>
                <a:latin typeface="微软雅黑" panose="020B0503020204020204" charset="-122"/>
                <a:cs typeface="微软雅黑" panose="020B0503020204020204" charset="-122"/>
              </a:rPr>
              <a:t>性</a:t>
            </a:r>
            <a:r>
              <a:rPr sz="1600" spc="40" dirty="0">
                <a:solidFill>
                  <a:prstClr val="black"/>
                </a:solidFill>
                <a:latin typeface="微软雅黑" panose="020B0503020204020204" charset="-122"/>
                <a:cs typeface="微软雅黑" panose="020B0503020204020204" charset="-122"/>
              </a:rPr>
              <a:t>中进</a:t>
            </a:r>
            <a:r>
              <a:rPr sz="1600" spc="-5" dirty="0">
                <a:solidFill>
                  <a:prstClr val="black"/>
                </a:solidFill>
                <a:latin typeface="微软雅黑" panose="020B0503020204020204" charset="-122"/>
                <a:cs typeface="微软雅黑" panose="020B0503020204020204" charset="-122"/>
              </a:rPr>
              <a:t>行 </a:t>
            </a:r>
            <a:r>
              <a:rPr sz="1600" spc="25" dirty="0">
                <a:solidFill>
                  <a:prstClr val="black"/>
                </a:solidFill>
                <a:latin typeface="微软雅黑" panose="020B0503020204020204" charset="-122"/>
                <a:cs typeface="微软雅黑" panose="020B0503020204020204" charset="-122"/>
              </a:rPr>
              <a:t>筛</a:t>
            </a:r>
            <a:r>
              <a:rPr sz="1600" spc="40" dirty="0">
                <a:solidFill>
                  <a:prstClr val="black"/>
                </a:solidFill>
                <a:latin typeface="微软雅黑" panose="020B0503020204020204" charset="-122"/>
                <a:cs typeface="微软雅黑" panose="020B0503020204020204" charset="-122"/>
              </a:rPr>
              <a:t>选，</a:t>
            </a:r>
            <a:r>
              <a:rPr sz="1600" spc="35" dirty="0">
                <a:solidFill>
                  <a:prstClr val="black"/>
                </a:solidFill>
                <a:latin typeface="微软雅黑" panose="020B0503020204020204" charset="-122"/>
                <a:cs typeface="微软雅黑" panose="020B0503020204020204" charset="-122"/>
              </a:rPr>
              <a:t>选</a:t>
            </a:r>
            <a:r>
              <a:rPr sz="1600" spc="25" dirty="0">
                <a:solidFill>
                  <a:prstClr val="black"/>
                </a:solidFill>
                <a:latin typeface="微软雅黑" panose="020B0503020204020204" charset="-122"/>
                <a:cs typeface="微软雅黑" panose="020B0503020204020204" charset="-122"/>
              </a:rPr>
              <a:t>择</a:t>
            </a:r>
            <a:r>
              <a:rPr sz="1600" spc="35" dirty="0">
                <a:solidFill>
                  <a:prstClr val="black"/>
                </a:solidFill>
                <a:latin typeface="微软雅黑" panose="020B0503020204020204" charset="-122"/>
                <a:cs typeface="微软雅黑" panose="020B0503020204020204" charset="-122"/>
              </a:rPr>
              <a:t>后统</a:t>
            </a:r>
            <a:r>
              <a:rPr sz="1600" spc="45" dirty="0">
                <a:solidFill>
                  <a:prstClr val="black"/>
                </a:solidFill>
                <a:latin typeface="微软雅黑" panose="020B0503020204020204" charset="-122"/>
                <a:cs typeface="微软雅黑" panose="020B0503020204020204" charset="-122"/>
              </a:rPr>
              <a:t>计</a:t>
            </a:r>
            <a:r>
              <a:rPr sz="1600" spc="30" dirty="0">
                <a:solidFill>
                  <a:prstClr val="black"/>
                </a:solidFill>
                <a:latin typeface="微软雅黑" panose="020B0503020204020204" charset="-122"/>
                <a:cs typeface="微软雅黑" panose="020B0503020204020204" charset="-122"/>
              </a:rPr>
              <a:t>X</a:t>
            </a:r>
            <a:r>
              <a:rPr sz="1600" spc="40" dirty="0">
                <a:solidFill>
                  <a:prstClr val="black"/>
                </a:solidFill>
                <a:latin typeface="微软雅黑" panose="020B0503020204020204" charset="-122"/>
                <a:cs typeface="微软雅黑" panose="020B0503020204020204" charset="-122"/>
              </a:rPr>
              <a:t>的值</a:t>
            </a:r>
            <a:r>
              <a:rPr sz="1600" spc="25" dirty="0">
                <a:solidFill>
                  <a:prstClr val="black"/>
                </a:solidFill>
                <a:latin typeface="微软雅黑" panose="020B0503020204020204" charset="-122"/>
                <a:cs typeface="微软雅黑" panose="020B0503020204020204" charset="-122"/>
              </a:rPr>
              <a:t>为</a:t>
            </a:r>
            <a:r>
              <a:rPr sz="1600" dirty="0">
                <a:solidFill>
                  <a:prstClr val="black"/>
                </a:solidFill>
                <a:latin typeface="微软雅黑" panose="020B0503020204020204" charset="-122"/>
                <a:cs typeface="微软雅黑" panose="020B0503020204020204" charset="-122"/>
              </a:rPr>
              <a:t>value</a:t>
            </a:r>
            <a:r>
              <a:rPr sz="1600" spc="25" dirty="0">
                <a:solidFill>
                  <a:prstClr val="black"/>
                </a:solidFill>
                <a:latin typeface="微软雅黑" panose="020B0503020204020204" charset="-122"/>
                <a:cs typeface="微软雅黑" panose="020B0503020204020204" charset="-122"/>
              </a:rPr>
              <a:t>的</a:t>
            </a:r>
            <a:r>
              <a:rPr sz="1600" spc="35" dirty="0">
                <a:solidFill>
                  <a:prstClr val="black"/>
                </a:solidFill>
                <a:latin typeface="微软雅黑" panose="020B0503020204020204" charset="-122"/>
                <a:cs typeface="微软雅黑" panose="020B0503020204020204" charset="-122"/>
              </a:rPr>
              <a:t>实时设</a:t>
            </a:r>
            <a:r>
              <a:rPr sz="1600" spc="25" dirty="0">
                <a:solidFill>
                  <a:prstClr val="black"/>
                </a:solidFill>
                <a:latin typeface="微软雅黑" panose="020B0503020204020204" charset="-122"/>
                <a:cs typeface="微软雅黑" panose="020B0503020204020204" charset="-122"/>
              </a:rPr>
              <a:t>备</a:t>
            </a:r>
            <a:r>
              <a:rPr sz="1600" spc="35" dirty="0">
                <a:solidFill>
                  <a:prstClr val="black"/>
                </a:solidFill>
                <a:latin typeface="微软雅黑" panose="020B0503020204020204" charset="-122"/>
                <a:cs typeface="微软雅黑" panose="020B0503020204020204" charset="-122"/>
              </a:rPr>
              <a:t>数</a:t>
            </a:r>
            <a:r>
              <a:rPr sz="1600" spc="50" dirty="0">
                <a:solidFill>
                  <a:prstClr val="black"/>
                </a:solidFill>
                <a:latin typeface="微软雅黑" panose="020B0503020204020204" charset="-122"/>
                <a:cs typeface="微软雅黑" panose="020B0503020204020204" charset="-122"/>
              </a:rPr>
              <a:t>量</a:t>
            </a:r>
            <a:r>
              <a:rPr sz="1600" spc="35" dirty="0">
                <a:solidFill>
                  <a:prstClr val="black"/>
                </a:solidFill>
                <a:latin typeface="微软雅黑" panose="020B0503020204020204" charset="-122"/>
                <a:cs typeface="微软雅黑" panose="020B0503020204020204" charset="-122"/>
              </a:rPr>
              <a:t>，X</a:t>
            </a:r>
            <a:r>
              <a:rPr sz="1600" spc="-5" dirty="0">
                <a:solidFill>
                  <a:prstClr val="black"/>
                </a:solidFill>
                <a:latin typeface="微软雅黑" panose="020B0503020204020204" charset="-122"/>
                <a:cs typeface="微软雅黑" panose="020B0503020204020204" charset="-122"/>
              </a:rPr>
              <a:t>为 </a:t>
            </a:r>
            <a:r>
              <a:rPr sz="1600" dirty="0">
                <a:solidFill>
                  <a:prstClr val="black"/>
                </a:solidFill>
                <a:latin typeface="微软雅黑" panose="020B0503020204020204" charset="-122"/>
                <a:cs typeface="微软雅黑" panose="020B0503020204020204" charset="-122"/>
              </a:rPr>
              <a:t>多选项。例如</a:t>
            </a:r>
            <a:r>
              <a:rPr sz="1600" spc="20" dirty="0">
                <a:solidFill>
                  <a:prstClr val="black"/>
                </a:solidFill>
                <a:latin typeface="微软雅黑" panose="020B0503020204020204" charset="-122"/>
                <a:cs typeface="微软雅黑" panose="020B0503020204020204" charset="-122"/>
              </a:rPr>
              <a:t>当</a:t>
            </a:r>
            <a:r>
              <a:rPr sz="1600" dirty="0">
                <a:solidFill>
                  <a:prstClr val="black"/>
                </a:solidFill>
                <a:latin typeface="微软雅黑" panose="020B0503020204020204" charset="-122"/>
                <a:cs typeface="微软雅黑" panose="020B0503020204020204" charset="-122"/>
              </a:rPr>
              <a:t>X分别选了复</a:t>
            </a:r>
            <a:r>
              <a:rPr sz="1600" spc="10" dirty="0">
                <a:solidFill>
                  <a:prstClr val="black"/>
                </a:solidFill>
                <a:latin typeface="微软雅黑" panose="020B0503020204020204" charset="-122"/>
                <a:cs typeface="微软雅黑" panose="020B0503020204020204" charset="-122"/>
              </a:rPr>
              <a:t>合</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下</a:t>
            </a:r>
            <a:r>
              <a:rPr sz="1600" dirty="0">
                <a:solidFill>
                  <a:prstClr val="black"/>
                </a:solidFill>
                <a:latin typeface="微软雅黑" panose="020B0503020204020204" charset="-122"/>
                <a:cs typeface="微软雅黑" panose="020B0503020204020204" charset="-122"/>
              </a:rPr>
              <a:t>3个节点设备的属性 </a:t>
            </a:r>
            <a:r>
              <a:rPr sz="1600" spc="-5" dirty="0">
                <a:solidFill>
                  <a:prstClr val="black"/>
                </a:solidFill>
                <a:latin typeface="微软雅黑" panose="020B0503020204020204" charset="-122"/>
                <a:cs typeface="微软雅黑" panose="020B0503020204020204" charset="-122"/>
              </a:rPr>
              <a:t>和对应的值：</a:t>
            </a:r>
            <a:endParaRPr sz="1600">
              <a:solidFill>
                <a:prstClr val="black"/>
              </a:solidFill>
              <a:latin typeface="微软雅黑" panose="020B0503020204020204" charset="-122"/>
              <a:cs typeface="微软雅黑" panose="020B0503020204020204" charset="-122"/>
            </a:endParaRPr>
          </a:p>
          <a:p>
            <a:pPr marL="12700" algn="just">
              <a:spcBef>
                <a:spcPts val="480"/>
              </a:spcBef>
            </a:pPr>
            <a:r>
              <a:rPr sz="1600" spc="-5" dirty="0">
                <a:solidFill>
                  <a:prstClr val="black"/>
                </a:solidFill>
                <a:latin typeface="微软雅黑" panose="020B0503020204020204" charset="-122"/>
                <a:cs typeface="微软雅黑" panose="020B0503020204020204" charset="-122"/>
              </a:rPr>
              <a:t>“</a:t>
            </a:r>
            <a:r>
              <a:rPr sz="1600" spc="-340" dirty="0">
                <a:solidFill>
                  <a:prstClr val="black"/>
                </a:solidFill>
                <a:latin typeface="微软雅黑" panose="020B0503020204020204" charset="-122"/>
                <a:cs typeface="微软雅黑" panose="020B0503020204020204" charset="-122"/>
              </a:rPr>
              <a:t> </a:t>
            </a:r>
            <a:r>
              <a:rPr sz="1600" spc="135" dirty="0">
                <a:solidFill>
                  <a:prstClr val="black"/>
                </a:solidFill>
                <a:latin typeface="微软雅黑" panose="020B0503020204020204" charset="-122"/>
                <a:cs typeface="微软雅黑" panose="020B0503020204020204" charset="-122"/>
              </a:rPr>
              <a:t>工业机器人模</a:t>
            </a:r>
            <a:r>
              <a:rPr sz="1600" spc="14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01-</a:t>
            </a:r>
            <a:r>
              <a:rPr sz="1600" spc="-335" dirty="0">
                <a:solidFill>
                  <a:prstClr val="black"/>
                </a:solidFill>
                <a:latin typeface="微软雅黑" panose="020B0503020204020204" charset="-122"/>
                <a:cs typeface="微软雅黑" panose="020B0503020204020204" charset="-122"/>
              </a:rPr>
              <a:t> </a:t>
            </a:r>
            <a:r>
              <a:rPr sz="1600" spc="135" dirty="0">
                <a:solidFill>
                  <a:prstClr val="black"/>
                </a:solidFill>
                <a:latin typeface="微软雅黑" panose="020B0503020204020204" charset="-122"/>
                <a:cs typeface="微软雅黑" panose="020B0503020204020204" charset="-122"/>
              </a:rPr>
              <a:t>姓名</a:t>
            </a:r>
            <a:r>
              <a:rPr sz="1600" spc="-5" dirty="0">
                <a:solidFill>
                  <a:prstClr val="black"/>
                </a:solidFill>
                <a:latin typeface="微软雅黑" panose="020B0503020204020204" charset="-122"/>
                <a:cs typeface="微软雅黑" panose="020B0503020204020204" charset="-122"/>
              </a:rPr>
              <a:t>”</a:t>
            </a:r>
            <a:r>
              <a:rPr sz="1600" spc="-340" dirty="0">
                <a:solidFill>
                  <a:prstClr val="black"/>
                </a:solidFill>
                <a:latin typeface="微软雅黑" panose="020B0503020204020204" charset="-122"/>
                <a:cs typeface="微软雅黑" panose="020B0503020204020204" charset="-122"/>
              </a:rPr>
              <a:t> </a:t>
            </a:r>
            <a:r>
              <a:rPr sz="1600" spc="125" dirty="0">
                <a:solidFill>
                  <a:prstClr val="black"/>
                </a:solidFill>
                <a:latin typeface="微软雅黑" panose="020B0503020204020204" charset="-122"/>
                <a:cs typeface="微软雅黑" panose="020B0503020204020204" charset="-122"/>
              </a:rPr>
              <a:t>的</a:t>
            </a:r>
            <a:r>
              <a:rPr sz="1600" spc="135" dirty="0">
                <a:solidFill>
                  <a:prstClr val="black"/>
                </a:solidFill>
                <a:latin typeface="微软雅黑" panose="020B0503020204020204" charset="-122"/>
                <a:cs typeface="微软雅黑" panose="020B0503020204020204" charset="-122"/>
              </a:rPr>
              <a:t>属</a:t>
            </a:r>
            <a:r>
              <a:rPr sz="1600" spc="140"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device_status，</a:t>
            </a:r>
            <a:endParaRPr sz="1600">
              <a:solidFill>
                <a:prstClr val="black"/>
              </a:solidFill>
              <a:latin typeface="微软雅黑" panose="020B0503020204020204" charset="-122"/>
              <a:cs typeface="微软雅黑" panose="020B0503020204020204" charset="-122"/>
            </a:endParaRPr>
          </a:p>
          <a:p>
            <a:pPr marL="12700" algn="just">
              <a:spcBef>
                <a:spcPts val="480"/>
              </a:spcBef>
            </a:pPr>
            <a:r>
              <a:rPr sz="1600" spc="-40" dirty="0">
                <a:solidFill>
                  <a:prstClr val="black"/>
                </a:solidFill>
                <a:latin typeface="微软雅黑" panose="020B0503020204020204" charset="-122"/>
                <a:cs typeface="微软雅黑" panose="020B0503020204020204" charset="-122"/>
              </a:rPr>
              <a:t>v</a:t>
            </a:r>
            <a:r>
              <a:rPr sz="1600" spc="-5" dirty="0">
                <a:solidFill>
                  <a:prstClr val="black"/>
                </a:solidFill>
                <a:latin typeface="微软雅黑" panose="020B0503020204020204" charset="-122"/>
                <a:cs typeface="微软雅黑" panose="020B0503020204020204" charset="-122"/>
              </a:rPr>
              <a:t>alu</a:t>
            </a:r>
            <a:r>
              <a:rPr sz="1600" spc="-15" dirty="0">
                <a:solidFill>
                  <a:prstClr val="black"/>
                </a:solidFill>
                <a:latin typeface="微软雅黑" panose="020B0503020204020204" charset="-122"/>
                <a:cs typeface="微软雅黑" panose="020B0503020204020204" charset="-122"/>
              </a:rPr>
              <a:t>e</a:t>
            </a:r>
            <a:r>
              <a:rPr sz="1600" spc="-10" dirty="0">
                <a:solidFill>
                  <a:prstClr val="black"/>
                </a:solidFill>
                <a:latin typeface="微软雅黑" panose="020B0503020204020204" charset="-122"/>
                <a:cs typeface="微软雅黑" panose="020B0503020204020204" charset="-122"/>
              </a:rPr>
              <a:t>输入</a:t>
            </a:r>
            <a:r>
              <a:rPr sz="1600" spc="-5" dirty="0">
                <a:solidFill>
                  <a:prstClr val="black"/>
                </a:solidFill>
                <a:latin typeface="微软雅黑" panose="020B0503020204020204" charset="-122"/>
                <a:cs typeface="微软雅黑" panose="020B0503020204020204" charset="-122"/>
              </a:rPr>
              <a:t>为</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lgn="just">
              <a:spcBef>
                <a:spcPts val="480"/>
              </a:spcBef>
            </a:pPr>
            <a:r>
              <a:rPr sz="1600" spc="-5" dirty="0">
                <a:solidFill>
                  <a:prstClr val="black"/>
                </a:solidFill>
                <a:latin typeface="微软雅黑" panose="020B0503020204020204" charset="-122"/>
                <a:cs typeface="微软雅黑" panose="020B0503020204020204" charset="-122"/>
              </a:rPr>
              <a:t>“</a:t>
            </a:r>
            <a:r>
              <a:rPr sz="1600" spc="-340" dirty="0">
                <a:solidFill>
                  <a:prstClr val="black"/>
                </a:solidFill>
                <a:latin typeface="微软雅黑" panose="020B0503020204020204" charset="-122"/>
                <a:cs typeface="微软雅黑" panose="020B0503020204020204" charset="-122"/>
              </a:rPr>
              <a:t> </a:t>
            </a:r>
            <a:r>
              <a:rPr sz="1600" spc="135" dirty="0">
                <a:solidFill>
                  <a:prstClr val="black"/>
                </a:solidFill>
                <a:latin typeface="微软雅黑" panose="020B0503020204020204" charset="-122"/>
                <a:cs typeface="微软雅黑" panose="020B0503020204020204" charset="-122"/>
              </a:rPr>
              <a:t>工业机器人模</a:t>
            </a:r>
            <a:r>
              <a:rPr sz="1600" spc="14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02-</a:t>
            </a:r>
            <a:r>
              <a:rPr sz="1600" spc="-335" dirty="0">
                <a:solidFill>
                  <a:prstClr val="black"/>
                </a:solidFill>
                <a:latin typeface="微软雅黑" panose="020B0503020204020204" charset="-122"/>
                <a:cs typeface="微软雅黑" panose="020B0503020204020204" charset="-122"/>
              </a:rPr>
              <a:t> </a:t>
            </a:r>
            <a:r>
              <a:rPr sz="1600" spc="135" dirty="0">
                <a:solidFill>
                  <a:prstClr val="black"/>
                </a:solidFill>
                <a:latin typeface="微软雅黑" panose="020B0503020204020204" charset="-122"/>
                <a:cs typeface="微软雅黑" panose="020B0503020204020204" charset="-122"/>
              </a:rPr>
              <a:t>姓名</a:t>
            </a:r>
            <a:r>
              <a:rPr sz="1600" spc="-5" dirty="0">
                <a:solidFill>
                  <a:prstClr val="black"/>
                </a:solidFill>
                <a:latin typeface="微软雅黑" panose="020B0503020204020204" charset="-122"/>
                <a:cs typeface="微软雅黑" panose="020B0503020204020204" charset="-122"/>
              </a:rPr>
              <a:t>”</a:t>
            </a:r>
            <a:r>
              <a:rPr sz="1600" spc="-340" dirty="0">
                <a:solidFill>
                  <a:prstClr val="black"/>
                </a:solidFill>
                <a:latin typeface="微软雅黑" panose="020B0503020204020204" charset="-122"/>
                <a:cs typeface="微软雅黑" panose="020B0503020204020204" charset="-122"/>
              </a:rPr>
              <a:t> </a:t>
            </a:r>
            <a:r>
              <a:rPr sz="1600" spc="125" dirty="0">
                <a:solidFill>
                  <a:prstClr val="black"/>
                </a:solidFill>
                <a:latin typeface="微软雅黑" panose="020B0503020204020204" charset="-122"/>
                <a:cs typeface="微软雅黑" panose="020B0503020204020204" charset="-122"/>
              </a:rPr>
              <a:t>的</a:t>
            </a:r>
            <a:r>
              <a:rPr sz="1600" spc="135" dirty="0">
                <a:solidFill>
                  <a:prstClr val="black"/>
                </a:solidFill>
                <a:latin typeface="微软雅黑" panose="020B0503020204020204" charset="-122"/>
                <a:cs typeface="微软雅黑" panose="020B0503020204020204" charset="-122"/>
              </a:rPr>
              <a:t>属</a:t>
            </a:r>
            <a:r>
              <a:rPr sz="1600" spc="140"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device_status，</a:t>
            </a:r>
            <a:endParaRPr sz="1600">
              <a:solidFill>
                <a:prstClr val="black"/>
              </a:solidFill>
              <a:latin typeface="微软雅黑" panose="020B0503020204020204" charset="-122"/>
              <a:cs typeface="微软雅黑" panose="020B0503020204020204" charset="-122"/>
            </a:endParaRPr>
          </a:p>
          <a:p>
            <a:pPr marL="12700" algn="just">
              <a:spcBef>
                <a:spcPts val="475"/>
              </a:spcBef>
            </a:pPr>
            <a:r>
              <a:rPr sz="1600" spc="-40" dirty="0">
                <a:solidFill>
                  <a:prstClr val="black"/>
                </a:solidFill>
                <a:latin typeface="微软雅黑" panose="020B0503020204020204" charset="-122"/>
                <a:cs typeface="微软雅黑" panose="020B0503020204020204" charset="-122"/>
              </a:rPr>
              <a:t>v</a:t>
            </a:r>
            <a:r>
              <a:rPr sz="1600" spc="-5" dirty="0">
                <a:solidFill>
                  <a:prstClr val="black"/>
                </a:solidFill>
                <a:latin typeface="微软雅黑" panose="020B0503020204020204" charset="-122"/>
                <a:cs typeface="微软雅黑" panose="020B0503020204020204" charset="-122"/>
              </a:rPr>
              <a:t>a</a:t>
            </a:r>
            <a:r>
              <a:rPr sz="1600" spc="-10" dirty="0">
                <a:solidFill>
                  <a:prstClr val="black"/>
                </a:solidFill>
                <a:latin typeface="微软雅黑" panose="020B0503020204020204" charset="-122"/>
                <a:cs typeface="微软雅黑" panose="020B0503020204020204" charset="-122"/>
              </a:rPr>
              <a:t>lu</a:t>
            </a:r>
            <a:r>
              <a:rPr sz="1600" spc="-15" dirty="0">
                <a:solidFill>
                  <a:prstClr val="black"/>
                </a:solidFill>
                <a:latin typeface="微软雅黑" panose="020B0503020204020204" charset="-122"/>
                <a:cs typeface="微软雅黑" panose="020B0503020204020204" charset="-122"/>
              </a:rPr>
              <a:t>e</a:t>
            </a:r>
            <a:r>
              <a:rPr sz="1600" spc="-5" dirty="0">
                <a:solidFill>
                  <a:prstClr val="black"/>
                </a:solidFill>
                <a:latin typeface="微软雅黑" panose="020B0503020204020204" charset="-122"/>
                <a:cs typeface="微软雅黑" panose="020B0503020204020204" charset="-122"/>
              </a:rPr>
              <a:t>输入为“</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lgn="just">
              <a:spcBef>
                <a:spcPts val="475"/>
              </a:spcBef>
            </a:pPr>
            <a:r>
              <a:rPr sz="1600" spc="85" dirty="0">
                <a:solidFill>
                  <a:prstClr val="black"/>
                </a:solidFill>
                <a:latin typeface="微软雅黑" panose="020B0503020204020204" charset="-122"/>
                <a:cs typeface="微软雅黑" panose="020B0503020204020204" charset="-122"/>
              </a:rPr>
              <a:t>“机床模</a:t>
            </a:r>
            <a:r>
              <a:rPr sz="1600" spc="1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01</a:t>
            </a:r>
            <a:r>
              <a:rPr sz="1600" spc="95" dirty="0">
                <a:solidFill>
                  <a:prstClr val="black"/>
                </a:solidFill>
                <a:latin typeface="微软雅黑" panose="020B0503020204020204" charset="-122"/>
                <a:cs typeface="微软雅黑" panose="020B0503020204020204" charset="-122"/>
              </a:rPr>
              <a:t>-</a:t>
            </a:r>
            <a:r>
              <a:rPr sz="1600" spc="85" dirty="0">
                <a:solidFill>
                  <a:prstClr val="black"/>
                </a:solidFill>
                <a:latin typeface="微软雅黑" panose="020B0503020204020204" charset="-122"/>
                <a:cs typeface="微软雅黑" panose="020B0503020204020204" charset="-122"/>
              </a:rPr>
              <a:t>姓名”</a:t>
            </a:r>
            <a:r>
              <a:rPr sz="1600" spc="80" dirty="0">
                <a:solidFill>
                  <a:prstClr val="black"/>
                </a:solidFill>
                <a:latin typeface="微软雅黑" panose="020B0503020204020204" charset="-122"/>
                <a:cs typeface="微软雅黑" panose="020B0503020204020204" charset="-122"/>
              </a:rPr>
              <a:t>的</a:t>
            </a:r>
            <a:r>
              <a:rPr sz="1600" spc="100" dirty="0">
                <a:solidFill>
                  <a:prstClr val="black"/>
                </a:solidFill>
                <a:latin typeface="微软雅黑" panose="020B0503020204020204" charset="-122"/>
                <a:cs typeface="微软雅黑" panose="020B0503020204020204" charset="-122"/>
              </a:rPr>
              <a:t>属</a:t>
            </a:r>
            <a:r>
              <a:rPr sz="1600" spc="85" dirty="0">
                <a:solidFill>
                  <a:prstClr val="black"/>
                </a:solidFill>
                <a:latin typeface="微软雅黑" panose="020B0503020204020204" charset="-122"/>
                <a:cs typeface="微软雅黑" panose="020B0503020204020204" charset="-122"/>
              </a:rPr>
              <a:t>性</a:t>
            </a:r>
            <a:r>
              <a:rPr sz="1600" dirty="0">
                <a:solidFill>
                  <a:prstClr val="black"/>
                </a:solidFill>
                <a:latin typeface="微软雅黑" panose="020B0503020204020204" charset="-122"/>
                <a:cs typeface="微软雅黑" panose="020B0503020204020204" charset="-122"/>
              </a:rPr>
              <a:t>d</a:t>
            </a:r>
            <a:r>
              <a:rPr sz="1600" spc="-5" dirty="0">
                <a:solidFill>
                  <a:prstClr val="black"/>
                </a:solidFill>
                <a:latin typeface="微软雅黑" panose="020B0503020204020204" charset="-122"/>
                <a:cs typeface="微软雅黑" panose="020B0503020204020204" charset="-122"/>
              </a:rPr>
              <a:t>evice_st</a:t>
            </a:r>
            <a:r>
              <a:rPr sz="1600" dirty="0">
                <a:solidFill>
                  <a:prstClr val="black"/>
                </a:solidFill>
                <a:latin typeface="微软雅黑" panose="020B0503020204020204" charset="-122"/>
                <a:cs typeface="微软雅黑" panose="020B0503020204020204" charset="-122"/>
              </a:rPr>
              <a:t>a</a:t>
            </a:r>
            <a:r>
              <a:rPr sz="1600" spc="-5" dirty="0">
                <a:solidFill>
                  <a:prstClr val="black"/>
                </a:solidFill>
                <a:latin typeface="微软雅黑" panose="020B0503020204020204" charset="-122"/>
                <a:cs typeface="微软雅黑" panose="020B0503020204020204" charset="-122"/>
              </a:rPr>
              <a:t>tu</a:t>
            </a:r>
            <a:r>
              <a:rPr sz="1600" spc="100" dirty="0">
                <a:solidFill>
                  <a:prstClr val="black"/>
                </a:solidFill>
                <a:latin typeface="微软雅黑" panose="020B0503020204020204" charset="-122"/>
                <a:cs typeface="微软雅黑" panose="020B0503020204020204" charset="-122"/>
              </a:rPr>
              <a:t>s</a:t>
            </a:r>
            <a:r>
              <a:rPr sz="1600" spc="85" dirty="0">
                <a:solidFill>
                  <a:prstClr val="black"/>
                </a:solidFill>
                <a:latin typeface="微软雅黑" panose="020B0503020204020204" charset="-122"/>
                <a:cs typeface="微软雅黑" panose="020B0503020204020204" charset="-122"/>
              </a:rPr>
              <a:t>，</a:t>
            </a:r>
            <a:r>
              <a:rPr sz="1600" spc="-40" dirty="0">
                <a:solidFill>
                  <a:prstClr val="black"/>
                </a:solidFill>
                <a:latin typeface="微软雅黑" panose="020B0503020204020204" charset="-122"/>
                <a:cs typeface="微软雅黑" panose="020B0503020204020204" charset="-122"/>
              </a:rPr>
              <a:t>v</a:t>
            </a:r>
            <a:r>
              <a:rPr sz="1600" spc="-5" dirty="0">
                <a:solidFill>
                  <a:prstClr val="black"/>
                </a:solidFill>
                <a:latin typeface="微软雅黑" panose="020B0503020204020204" charset="-122"/>
                <a:cs typeface="微软雅黑" panose="020B0503020204020204" charset="-122"/>
              </a:rPr>
              <a:t>a</a:t>
            </a:r>
            <a:r>
              <a:rPr sz="1600" spc="-10" dirty="0">
                <a:solidFill>
                  <a:prstClr val="black"/>
                </a:solidFill>
                <a:latin typeface="微软雅黑" panose="020B0503020204020204" charset="-122"/>
                <a:cs typeface="微软雅黑" panose="020B0503020204020204" charset="-122"/>
              </a:rPr>
              <a:t>lu</a:t>
            </a:r>
            <a:r>
              <a:rPr sz="1600" spc="95" dirty="0">
                <a:solidFill>
                  <a:prstClr val="black"/>
                </a:solidFill>
                <a:latin typeface="微软雅黑" panose="020B0503020204020204" charset="-122"/>
                <a:cs typeface="微软雅黑" panose="020B0503020204020204" charset="-122"/>
              </a:rPr>
              <a:t>e</a:t>
            </a:r>
            <a:r>
              <a:rPr sz="1600" spc="-5" dirty="0">
                <a:solidFill>
                  <a:prstClr val="black"/>
                </a:solidFill>
                <a:latin typeface="微软雅黑" panose="020B0503020204020204" charset="-122"/>
                <a:cs typeface="微软雅黑" panose="020B0503020204020204" charset="-122"/>
              </a:rPr>
              <a:t>输</a:t>
            </a:r>
            <a:endParaRPr sz="1600">
              <a:solidFill>
                <a:prstClr val="black"/>
              </a:solidFill>
              <a:latin typeface="微软雅黑" panose="020B0503020204020204" charset="-122"/>
              <a:cs typeface="微软雅黑" panose="020B0503020204020204" charset="-122"/>
            </a:endParaRPr>
          </a:p>
          <a:p>
            <a:pPr marL="12700" algn="just">
              <a:spcBef>
                <a:spcPts val="475"/>
              </a:spcBef>
            </a:pPr>
            <a:r>
              <a:rPr sz="1600" spc="-10" dirty="0">
                <a:solidFill>
                  <a:prstClr val="black"/>
                </a:solidFill>
                <a:latin typeface="微软雅黑" panose="020B0503020204020204" charset="-122"/>
                <a:cs typeface="微软雅黑" panose="020B0503020204020204" charset="-122"/>
              </a:rPr>
              <a:t>入为“1”</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5080">
              <a:lnSpc>
                <a:spcPct val="125000"/>
              </a:lnSpc>
            </a:pPr>
            <a:r>
              <a:rPr sz="1600" spc="-5" dirty="0">
                <a:solidFill>
                  <a:prstClr val="black"/>
                </a:solidFill>
                <a:latin typeface="微软雅黑" panose="020B0503020204020204" charset="-122"/>
                <a:cs typeface="微软雅黑" panose="020B0503020204020204" charset="-122"/>
              </a:rPr>
              <a:t>则可</a:t>
            </a:r>
            <a:r>
              <a:rPr sz="1600" spc="5"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统计</a:t>
            </a:r>
            <a:r>
              <a:rPr sz="1600" spc="5" dirty="0">
                <a:solidFill>
                  <a:prstClr val="black"/>
                </a:solidFill>
                <a:latin typeface="微软雅黑" panose="020B0503020204020204" charset="-122"/>
                <a:cs typeface="微软雅黑" panose="020B0503020204020204" charset="-122"/>
              </a:rPr>
              <a:t>得到</a:t>
            </a:r>
            <a:r>
              <a:rPr sz="1600" spc="-5" dirty="0">
                <a:solidFill>
                  <a:prstClr val="black"/>
                </a:solidFill>
                <a:latin typeface="微软雅黑" panose="020B0503020204020204" charset="-122"/>
                <a:cs typeface="微软雅黑" panose="020B0503020204020204" charset="-122"/>
              </a:rPr>
              <a:t>复合物</a:t>
            </a:r>
            <a:r>
              <a:rPr sz="1600" spc="5"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备工</a:t>
            </a:r>
            <a:r>
              <a:rPr sz="1600" spc="-5" dirty="0">
                <a:solidFill>
                  <a:prstClr val="black"/>
                </a:solidFill>
                <a:latin typeface="微软雅黑" panose="020B0503020204020204" charset="-122"/>
                <a:cs typeface="微软雅黑" panose="020B0503020204020204" charset="-122"/>
              </a:rPr>
              <a:t>作状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（device_status）  为故障（返回值为“</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”）时的实时</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备数</a:t>
            </a:r>
            <a:r>
              <a:rPr sz="1600" spc="5" dirty="0">
                <a:solidFill>
                  <a:prstClr val="black"/>
                </a:solidFill>
                <a:latin typeface="微软雅黑" panose="020B0503020204020204" charset="-122"/>
                <a:cs typeface="微软雅黑" panose="020B0503020204020204" charset="-122"/>
              </a:rPr>
              <a:t>量</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6300215" y="2424684"/>
            <a:ext cx="5111495" cy="299008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295644" y="2420111"/>
            <a:ext cx="5120640" cy="2999740"/>
          </a:xfrm>
          <a:custGeom>
            <a:avLst/>
            <a:gdLst/>
            <a:ahLst/>
            <a:cxnLst/>
            <a:rect l="l" t="t" r="r" b="b"/>
            <a:pathLst>
              <a:path w="5120640" h="2999740">
                <a:moveTo>
                  <a:pt x="0" y="2999232"/>
                </a:moveTo>
                <a:lnTo>
                  <a:pt x="5120640" y="2999232"/>
                </a:lnTo>
                <a:lnTo>
                  <a:pt x="5120640" y="0"/>
                </a:lnTo>
                <a:lnTo>
                  <a:pt x="0" y="0"/>
                </a:lnTo>
                <a:lnTo>
                  <a:pt x="0" y="2999232"/>
                </a:lnTo>
                <a:close/>
              </a:path>
            </a:pathLst>
          </a:custGeom>
          <a:ln w="9144">
            <a:solidFill>
              <a:srgbClr val="00A755"/>
            </a:solidFill>
          </a:ln>
        </p:spPr>
        <p:txBody>
          <a:bodyPr wrap="square" lIns="0" tIns="0" rIns="0" bIns="0" rtlCol="0"/>
          <a:lstStyle/>
          <a:p>
            <a:endParaRPr>
              <a:solidFill>
                <a:prstClr val="black"/>
              </a:solidFill>
            </a:endParaRPr>
          </a:p>
        </p:txBody>
      </p:sp>
      <p:sp>
        <p:nvSpPr>
          <p:cNvPr id="8" name="object 8"/>
          <p:cNvSpPr txBox="1"/>
          <p:nvPr/>
        </p:nvSpPr>
        <p:spPr>
          <a:xfrm>
            <a:off x="1039774" y="1055115"/>
            <a:ext cx="7510145" cy="1192530"/>
          </a:xfrm>
          <a:prstGeom prst="rect">
            <a:avLst/>
          </a:prstGeom>
        </p:spPr>
        <p:txBody>
          <a:bodyPr vert="horz" wrap="square" lIns="0" tIns="0" rIns="0" bIns="0" rtlCol="0">
            <a:spAutoFit/>
          </a:bodyPr>
          <a:lstStyle/>
          <a:p>
            <a:pPr marL="2616200"/>
            <a:r>
              <a:rPr sz="3200" b="1" dirty="0">
                <a:solidFill>
                  <a:srgbClr val="00A755"/>
                </a:solidFill>
                <a:latin typeface="微软雅黑" panose="020B0503020204020204" charset="-122"/>
                <a:cs typeface="微软雅黑" panose="020B0503020204020204" charset="-122"/>
              </a:rPr>
              <a:t>复合物模型属性的计算</a:t>
            </a:r>
            <a:r>
              <a:rPr sz="3200" b="1" spc="-15" dirty="0">
                <a:solidFill>
                  <a:srgbClr val="00A755"/>
                </a:solidFill>
                <a:latin typeface="微软雅黑" panose="020B0503020204020204" charset="-122"/>
                <a:cs typeface="微软雅黑" panose="020B0503020204020204" charset="-122"/>
              </a:rPr>
              <a:t>函</a:t>
            </a:r>
            <a:r>
              <a:rPr sz="3200" b="1" spc="5" dirty="0">
                <a:solidFill>
                  <a:srgbClr val="00A755"/>
                </a:solidFill>
                <a:latin typeface="微软雅黑" panose="020B0503020204020204" charset="-122"/>
                <a:cs typeface="微软雅黑" panose="020B0503020204020204" charset="-122"/>
              </a:rPr>
              <a:t>数</a:t>
            </a:r>
            <a:endParaRPr sz="3200">
              <a:solidFill>
                <a:prstClr val="black"/>
              </a:solidFill>
              <a:latin typeface="微软雅黑" panose="020B0503020204020204" charset="-122"/>
              <a:cs typeface="微软雅黑" panose="020B0503020204020204" charset="-122"/>
            </a:endParaRPr>
          </a:p>
          <a:p>
            <a:pPr marL="12700">
              <a:spcBef>
                <a:spcPts val="3175"/>
              </a:spcBef>
            </a:pPr>
            <a:r>
              <a:rPr b="1" spc="-5" dirty="0">
                <a:solidFill>
                  <a:prstClr val="black"/>
                </a:solidFill>
                <a:latin typeface="微软雅黑" panose="020B0503020204020204" charset="-122"/>
                <a:cs typeface="微软雅黑" panose="020B0503020204020204" charset="-122"/>
              </a:rPr>
              <a:t>（2）calEqpNum(X,value)</a:t>
            </a:r>
            <a:r>
              <a:rPr spc="-5"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2016379" y="4179189"/>
            <a:ext cx="2127250" cy="975994"/>
          </a:xfrm>
          <a:prstGeom prst="rect">
            <a:avLst/>
          </a:prstGeom>
        </p:spPr>
        <p:txBody>
          <a:bodyPr vert="horz" wrap="square" lIns="0" tIns="0" rIns="0" bIns="0" rtlCol="0">
            <a:spAutoFit/>
          </a:bodyPr>
          <a:lstStyle/>
          <a:p>
            <a:pPr marL="12700" marR="5080"/>
            <a:r>
              <a:rPr sz="1600" spc="65" dirty="0">
                <a:solidFill>
                  <a:prstClr val="black"/>
                </a:solidFill>
                <a:latin typeface="宋体" pitchFamily="2" charset="-122"/>
                <a:cs typeface="宋体" pitchFamily="2" charset="-122"/>
              </a:rPr>
              <a:t>说明：求复合物作业 率</a:t>
            </a:r>
            <a:r>
              <a:rPr sz="1600" spc="75" dirty="0">
                <a:solidFill>
                  <a:prstClr val="black"/>
                </a:solidFill>
                <a:latin typeface="宋体" pitchFamily="2" charset="-122"/>
                <a:cs typeface="宋体" pitchFamily="2" charset="-122"/>
              </a:rPr>
              <a:t>即</a:t>
            </a:r>
            <a:r>
              <a:rPr sz="1600" spc="25" dirty="0">
                <a:solidFill>
                  <a:prstClr val="black"/>
                </a:solidFill>
                <a:latin typeface="宋体" pitchFamily="2" charset="-122"/>
                <a:cs typeface="宋体" pitchFamily="2" charset="-122"/>
              </a:rPr>
              <a:t>X1</a:t>
            </a:r>
            <a:r>
              <a:rPr sz="1600" spc="65" dirty="0">
                <a:solidFill>
                  <a:prstClr val="black"/>
                </a:solidFill>
                <a:latin typeface="宋体" pitchFamily="2" charset="-122"/>
                <a:cs typeface="宋体" pitchFamily="2" charset="-122"/>
              </a:rPr>
              <a:t>填入“作业时 长</a:t>
            </a:r>
            <a:r>
              <a:rPr sz="1600" spc="45" dirty="0">
                <a:solidFill>
                  <a:prstClr val="black"/>
                </a:solidFill>
                <a:latin typeface="宋体" pitchFamily="2" charset="-122"/>
                <a:cs typeface="宋体" pitchFamily="2" charset="-122"/>
              </a:rPr>
              <a:t>”，X2</a:t>
            </a:r>
            <a:r>
              <a:rPr sz="1600" spc="65" dirty="0">
                <a:solidFill>
                  <a:prstClr val="black"/>
                </a:solidFill>
                <a:latin typeface="宋体" pitchFamily="2" charset="-122"/>
                <a:cs typeface="宋体" pitchFamily="2" charset="-122"/>
              </a:rPr>
              <a:t>填入“开机 </a:t>
            </a:r>
            <a:r>
              <a:rPr sz="1600" spc="60" dirty="0">
                <a:solidFill>
                  <a:prstClr val="black"/>
                </a:solidFill>
                <a:latin typeface="宋体" pitchFamily="2" charset="-122"/>
                <a:cs typeface="宋体" pitchFamily="2" charset="-122"/>
              </a:rPr>
              <a:t>时</a:t>
            </a:r>
            <a:r>
              <a:rPr sz="1600" spc="50" dirty="0">
                <a:solidFill>
                  <a:prstClr val="black"/>
                </a:solidFill>
                <a:latin typeface="宋体" pitchFamily="2" charset="-122"/>
                <a:cs typeface="宋体" pitchFamily="2" charset="-122"/>
              </a:rPr>
              <a:t>长</a:t>
            </a:r>
            <a:r>
              <a:rPr sz="1600" spc="60"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a:t>
            </a:r>
            <a:r>
              <a:rPr sz="1600" spc="60" dirty="0">
                <a:solidFill>
                  <a:prstClr val="black"/>
                </a:solidFill>
                <a:latin typeface="宋体" pitchFamily="2" charset="-122"/>
                <a:cs typeface="宋体" pitchFamily="2" charset="-122"/>
              </a:rPr>
              <a:t>如</a:t>
            </a:r>
            <a:r>
              <a:rPr sz="1600" spc="50" dirty="0">
                <a:solidFill>
                  <a:prstClr val="black"/>
                </a:solidFill>
                <a:latin typeface="宋体" pitchFamily="2" charset="-122"/>
                <a:cs typeface="宋体" pitchFamily="2" charset="-122"/>
              </a:rPr>
              <a:t>右图</a:t>
            </a:r>
            <a:r>
              <a:rPr sz="1600" spc="60" dirty="0">
                <a:solidFill>
                  <a:prstClr val="black"/>
                </a:solidFill>
                <a:latin typeface="宋体" pitchFamily="2" charset="-122"/>
                <a:cs typeface="宋体" pitchFamily="2" charset="-122"/>
              </a:rPr>
              <a:t>所</a:t>
            </a:r>
            <a:r>
              <a:rPr sz="1600" spc="55" dirty="0">
                <a:solidFill>
                  <a:prstClr val="black"/>
                </a:solidFill>
                <a:latin typeface="宋体" pitchFamily="2" charset="-122"/>
                <a:cs typeface="宋体" pitchFamily="2" charset="-122"/>
              </a:rPr>
              <a:t>示</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6" name="object 6"/>
          <p:cNvSpPr/>
          <p:nvPr/>
        </p:nvSpPr>
        <p:spPr>
          <a:xfrm>
            <a:off x="4267200" y="3067811"/>
            <a:ext cx="5987795" cy="31927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265676" y="3066288"/>
            <a:ext cx="5991225" cy="3195955"/>
          </a:xfrm>
          <a:custGeom>
            <a:avLst/>
            <a:gdLst/>
            <a:ahLst/>
            <a:cxnLst/>
            <a:rect l="l" t="t" r="r" b="b"/>
            <a:pathLst>
              <a:path w="5991225" h="3195954">
                <a:moveTo>
                  <a:pt x="0" y="3195828"/>
                </a:moveTo>
                <a:lnTo>
                  <a:pt x="5990844" y="3195828"/>
                </a:lnTo>
                <a:lnTo>
                  <a:pt x="5990844" y="0"/>
                </a:lnTo>
                <a:lnTo>
                  <a:pt x="0" y="0"/>
                </a:lnTo>
                <a:lnTo>
                  <a:pt x="0" y="319582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2016379" y="1055115"/>
            <a:ext cx="8361680" cy="1773555"/>
          </a:xfrm>
          <a:prstGeom prst="rect">
            <a:avLst/>
          </a:prstGeom>
        </p:spPr>
        <p:txBody>
          <a:bodyPr vert="horz" wrap="square" lIns="0" tIns="0" rIns="0" bIns="0" rtlCol="0">
            <a:spAutoFit/>
          </a:bodyPr>
          <a:lstStyle/>
          <a:p>
            <a:pPr marR="193040" algn="ctr"/>
            <a:r>
              <a:rPr sz="3200" b="1" dirty="0">
                <a:solidFill>
                  <a:srgbClr val="00A755"/>
                </a:solidFill>
                <a:latin typeface="微软雅黑" panose="020B0503020204020204" charset="-122"/>
                <a:cs typeface="微软雅黑" panose="020B0503020204020204" charset="-122"/>
              </a:rPr>
              <a:t>复合物模型属性的计算</a:t>
            </a:r>
            <a:r>
              <a:rPr sz="3200" b="1" spc="-15" dirty="0">
                <a:solidFill>
                  <a:srgbClr val="00A755"/>
                </a:solidFill>
                <a:latin typeface="微软雅黑" panose="020B0503020204020204" charset="-122"/>
                <a:cs typeface="微软雅黑" panose="020B0503020204020204" charset="-122"/>
              </a:rPr>
              <a:t>函</a:t>
            </a:r>
            <a:r>
              <a:rPr sz="3200" b="1" spc="5" dirty="0">
                <a:solidFill>
                  <a:srgbClr val="00A755"/>
                </a:solidFill>
                <a:latin typeface="微软雅黑" panose="020B0503020204020204" charset="-122"/>
                <a:cs typeface="微软雅黑" panose="020B0503020204020204" charset="-122"/>
              </a:rPr>
              <a:t>数</a:t>
            </a:r>
            <a:endParaRPr sz="3200">
              <a:solidFill>
                <a:prstClr val="black"/>
              </a:solidFill>
              <a:latin typeface="微软雅黑" panose="020B0503020204020204" charset="-122"/>
              <a:cs typeface="微软雅黑" panose="020B0503020204020204" charset="-122"/>
            </a:endParaRPr>
          </a:p>
          <a:p>
            <a:pPr marL="12700">
              <a:spcBef>
                <a:spcPts val="2240"/>
              </a:spcBef>
            </a:pPr>
            <a:r>
              <a:rPr sz="1600" b="1" dirty="0">
                <a:solidFill>
                  <a:prstClr val="black"/>
                </a:solidFill>
                <a:latin typeface="微软雅黑" panose="020B0503020204020204" charset="-122"/>
                <a:cs typeface="微软雅黑" panose="020B0503020204020204" charset="-122"/>
              </a:rPr>
              <a:t>（3）calWorkingRatio(X1/X2)：</a:t>
            </a:r>
            <a:r>
              <a:rPr sz="1600" spc="30" dirty="0">
                <a:solidFill>
                  <a:prstClr val="black"/>
                </a:solidFill>
                <a:latin typeface="微软雅黑" panose="020B0503020204020204" charset="-122"/>
                <a:cs typeface="微软雅黑" panose="020B0503020204020204" charset="-122"/>
              </a:rPr>
              <a:t>本函数</a:t>
            </a:r>
            <a:r>
              <a:rPr sz="1600" spc="40" dirty="0">
                <a:solidFill>
                  <a:prstClr val="black"/>
                </a:solidFill>
                <a:latin typeface="微软雅黑" panose="020B0503020204020204" charset="-122"/>
                <a:cs typeface="微软雅黑" panose="020B0503020204020204" charset="-122"/>
              </a:rPr>
              <a:t>仅</a:t>
            </a:r>
            <a:r>
              <a:rPr sz="1600" spc="30" dirty="0">
                <a:solidFill>
                  <a:prstClr val="black"/>
                </a:solidFill>
                <a:latin typeface="微软雅黑" panose="020B0503020204020204" charset="-122"/>
                <a:cs typeface="微软雅黑" panose="020B0503020204020204" charset="-122"/>
              </a:rPr>
              <a:t>适</a:t>
            </a:r>
            <a:r>
              <a:rPr sz="1600" spc="40" dirty="0">
                <a:solidFill>
                  <a:prstClr val="black"/>
                </a:solidFill>
                <a:latin typeface="微软雅黑" panose="020B0503020204020204" charset="-122"/>
                <a:cs typeface="微软雅黑" panose="020B0503020204020204" charset="-122"/>
              </a:rPr>
              <a:t>用于</a:t>
            </a:r>
            <a:r>
              <a:rPr sz="1600" spc="5" dirty="0">
                <a:solidFill>
                  <a:prstClr val="black"/>
                </a:solidFill>
                <a:latin typeface="微软雅黑" panose="020B0503020204020204" charset="-122"/>
                <a:cs typeface="微软雅黑" panose="020B0503020204020204" charset="-122"/>
              </a:rPr>
              <a:t>Number</a:t>
            </a:r>
            <a:r>
              <a:rPr sz="1600" spc="30" dirty="0">
                <a:solidFill>
                  <a:prstClr val="black"/>
                </a:solidFill>
                <a:latin typeface="微软雅黑" panose="020B0503020204020204" charset="-122"/>
                <a:cs typeface="微软雅黑" panose="020B0503020204020204" charset="-122"/>
              </a:rPr>
              <a:t>或</a:t>
            </a:r>
            <a:r>
              <a:rPr sz="1600" dirty="0">
                <a:solidFill>
                  <a:prstClr val="black"/>
                </a:solidFill>
                <a:latin typeface="微软雅黑" panose="020B0503020204020204" charset="-122"/>
                <a:cs typeface="微软雅黑" panose="020B0503020204020204" charset="-122"/>
              </a:rPr>
              <a:t>Integer</a:t>
            </a:r>
            <a:r>
              <a:rPr sz="1600" spc="30" dirty="0">
                <a:solidFill>
                  <a:prstClr val="black"/>
                </a:solidFill>
                <a:latin typeface="微软雅黑" panose="020B0503020204020204" charset="-122"/>
                <a:cs typeface="微软雅黑" panose="020B0503020204020204" charset="-122"/>
              </a:rPr>
              <a:t>类型的</a:t>
            </a:r>
            <a:r>
              <a:rPr sz="1600" spc="40" dirty="0">
                <a:solidFill>
                  <a:prstClr val="black"/>
                </a:solidFill>
                <a:latin typeface="微软雅黑" panose="020B0503020204020204" charset="-122"/>
                <a:cs typeface="微软雅黑" panose="020B0503020204020204" charset="-122"/>
              </a:rPr>
              <a:t>属性</a:t>
            </a:r>
            <a:r>
              <a:rPr sz="1600" spc="35" dirty="0">
                <a:solidFill>
                  <a:prstClr val="black"/>
                </a:solidFill>
                <a:latin typeface="微软雅黑" panose="020B0503020204020204" charset="-122"/>
                <a:cs typeface="微软雅黑" panose="020B0503020204020204" charset="-122"/>
              </a:rPr>
              <a:t>值</a:t>
            </a:r>
            <a:r>
              <a:rPr sz="1600" spc="20" dirty="0">
                <a:solidFill>
                  <a:prstClr val="black"/>
                </a:solidFill>
                <a:latin typeface="微软雅黑" panose="020B0503020204020204" charset="-122"/>
                <a:cs typeface="微软雅黑" panose="020B0503020204020204" charset="-122"/>
              </a:rPr>
              <a:t>，X1</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5" dirty="0">
                <a:solidFill>
                  <a:prstClr val="black"/>
                </a:solidFill>
                <a:latin typeface="微软雅黑" panose="020B0503020204020204" charset="-122"/>
                <a:cs typeface="微软雅黑" panose="020B0503020204020204" charset="-122"/>
              </a:rPr>
              <a:t>X2</a:t>
            </a:r>
            <a:r>
              <a:rPr sz="1600" spc="15" dirty="0">
                <a:solidFill>
                  <a:prstClr val="black"/>
                </a:solidFill>
                <a:latin typeface="微软雅黑" panose="020B0503020204020204" charset="-122"/>
                <a:cs typeface="微软雅黑" panose="020B0503020204020204" charset="-122"/>
              </a:rPr>
              <a:t>会分别计算所选参数之</a:t>
            </a:r>
            <a:r>
              <a:rPr sz="1600" spc="20" dirty="0">
                <a:solidFill>
                  <a:prstClr val="black"/>
                </a:solidFill>
                <a:latin typeface="微软雅黑" panose="020B0503020204020204" charset="-122"/>
                <a:cs typeface="微软雅黑" panose="020B0503020204020204" charset="-122"/>
              </a:rPr>
              <a:t>和</a:t>
            </a:r>
            <a:r>
              <a:rPr sz="1600" spc="1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可</a:t>
            </a:r>
            <a:r>
              <a:rPr sz="1600" spc="15" dirty="0">
                <a:solidFill>
                  <a:prstClr val="black"/>
                </a:solidFill>
                <a:latin typeface="微软雅黑" panose="020B0503020204020204" charset="-122"/>
                <a:cs typeface="微软雅黑" panose="020B0503020204020204" charset="-122"/>
              </a:rPr>
              <a:t>选择复合物下</a:t>
            </a:r>
            <a:r>
              <a:rPr sz="1600" dirty="0">
                <a:solidFill>
                  <a:prstClr val="black"/>
                </a:solidFill>
                <a:latin typeface="微软雅黑" panose="020B0503020204020204" charset="-122"/>
                <a:cs typeface="微软雅黑" panose="020B0503020204020204" charset="-122"/>
              </a:rPr>
              <a:t>所</a:t>
            </a:r>
            <a:r>
              <a:rPr sz="1600" spc="15" dirty="0">
                <a:solidFill>
                  <a:prstClr val="black"/>
                </a:solidFill>
                <a:latin typeface="微软雅黑" panose="020B0503020204020204" charset="-122"/>
                <a:cs typeface="微软雅黑" panose="020B0503020204020204" charset="-122"/>
              </a:rPr>
              <a:t>有物模型中的</a:t>
            </a:r>
            <a:r>
              <a:rPr sz="1600" dirty="0">
                <a:solidFill>
                  <a:prstClr val="black"/>
                </a:solidFill>
                <a:latin typeface="微软雅黑" panose="020B0503020204020204" charset="-122"/>
                <a:cs typeface="微软雅黑" panose="020B0503020204020204" charset="-122"/>
              </a:rPr>
              <a:t>值</a:t>
            </a:r>
            <a:r>
              <a:rPr sz="1600" spc="35" dirty="0">
                <a:solidFill>
                  <a:prstClr val="black"/>
                </a:solidFill>
                <a:latin typeface="微软雅黑" panose="020B0503020204020204" charset="-122"/>
                <a:cs typeface="微软雅黑" panose="020B0503020204020204" charset="-122"/>
              </a:rPr>
              <a:t>为</a:t>
            </a:r>
            <a:r>
              <a:rPr sz="1600" dirty="0">
                <a:solidFill>
                  <a:prstClr val="black"/>
                </a:solidFill>
                <a:latin typeface="微软雅黑" panose="020B0503020204020204" charset="-122"/>
                <a:cs typeface="微软雅黑" panose="020B0503020204020204" charset="-122"/>
              </a:rPr>
              <a:t>Number</a:t>
            </a:r>
            <a:r>
              <a:rPr sz="1600" spc="15" dirty="0">
                <a:solidFill>
                  <a:prstClr val="black"/>
                </a:solidFill>
                <a:latin typeface="微软雅黑" panose="020B0503020204020204" charset="-122"/>
                <a:cs typeface="微软雅黑" panose="020B0503020204020204" charset="-122"/>
              </a:rPr>
              <a:t>或</a:t>
            </a:r>
            <a:r>
              <a:rPr sz="1600" dirty="0">
                <a:solidFill>
                  <a:prstClr val="black"/>
                </a:solidFill>
                <a:latin typeface="微软雅黑" panose="020B0503020204020204" charset="-122"/>
                <a:cs typeface="微软雅黑" panose="020B0503020204020204" charset="-122"/>
              </a:rPr>
              <a:t>Integer</a:t>
            </a:r>
            <a:r>
              <a:rPr sz="1600" spc="15" dirty="0">
                <a:solidFill>
                  <a:prstClr val="black"/>
                </a:solidFill>
                <a:latin typeface="微软雅黑" panose="020B0503020204020204" charset="-122"/>
                <a:cs typeface="微软雅黑" panose="020B0503020204020204" charset="-122"/>
              </a:rPr>
              <a:t>类型</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5" dirty="0">
                <a:solidFill>
                  <a:prstClr val="black"/>
                </a:solidFill>
                <a:latin typeface="微软雅黑" panose="020B0503020204020204" charset="-122"/>
                <a:cs typeface="微软雅黑" panose="020B0503020204020204" charset="-122"/>
              </a:rPr>
              <a:t>属</a:t>
            </a:r>
            <a:r>
              <a:rPr sz="1600" spc="-10"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，函数最终计算出X</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/X</a:t>
            </a: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值</a:t>
            </a:r>
            <a:r>
              <a:rPr sz="1600" spc="-5" dirty="0">
                <a:solidFill>
                  <a:prstClr val="black"/>
                </a:solidFill>
                <a:latin typeface="微软雅黑" panose="020B0503020204020204" charset="-122"/>
                <a:cs typeface="微软雅黑" panose="020B0503020204020204" charset="-122"/>
              </a:rPr>
              <a:t>，如</a:t>
            </a:r>
            <a:r>
              <a:rPr sz="1600" dirty="0">
                <a:solidFill>
                  <a:prstClr val="black"/>
                </a:solidFill>
                <a:latin typeface="微软雅黑" panose="020B0503020204020204" charset="-122"/>
                <a:cs typeface="微软雅黑" panose="020B0503020204020204" charset="-122"/>
              </a:rPr>
              <a:t>复</a:t>
            </a:r>
            <a:r>
              <a:rPr sz="1600" spc="-5" dirty="0">
                <a:solidFill>
                  <a:prstClr val="black"/>
                </a:solidFill>
                <a:latin typeface="微软雅黑" panose="020B0503020204020204" charset="-122"/>
                <a:cs typeface="微软雅黑" panose="020B0503020204020204" charset="-122"/>
              </a:rPr>
              <a:t>合物</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作业</a:t>
            </a:r>
            <a:r>
              <a:rPr sz="1600" dirty="0">
                <a:solidFill>
                  <a:prstClr val="black"/>
                </a:solidFill>
                <a:latin typeface="微软雅黑" panose="020B0503020204020204" charset="-122"/>
                <a:cs typeface="微软雅黑" panose="020B0503020204020204" charset="-122"/>
              </a:rPr>
              <a:t>率</a:t>
            </a:r>
            <a:r>
              <a:rPr sz="1600" spc="-5" dirty="0">
                <a:solidFill>
                  <a:prstClr val="black"/>
                </a:solidFill>
                <a:latin typeface="微软雅黑" panose="020B0503020204020204" charset="-122"/>
                <a:cs typeface="微软雅黑" panose="020B0503020204020204" charset="-122"/>
              </a:rPr>
              <a:t>等。</a:t>
            </a:r>
            <a:endParaRPr sz="16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3078479" y="3072764"/>
            <a:ext cx="5821679" cy="31908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3076955" y="3012948"/>
            <a:ext cx="5824855" cy="3252470"/>
          </a:xfrm>
          <a:custGeom>
            <a:avLst/>
            <a:gdLst/>
            <a:ahLst/>
            <a:cxnLst/>
            <a:rect l="l" t="t" r="r" b="b"/>
            <a:pathLst>
              <a:path w="5824855" h="3252470">
                <a:moveTo>
                  <a:pt x="0" y="3252216"/>
                </a:moveTo>
                <a:lnTo>
                  <a:pt x="5824728" y="3252216"/>
                </a:lnTo>
                <a:lnTo>
                  <a:pt x="5824728" y="0"/>
                </a:lnTo>
                <a:lnTo>
                  <a:pt x="0" y="0"/>
                </a:lnTo>
                <a:lnTo>
                  <a:pt x="0" y="3252216"/>
                </a:lnTo>
                <a:close/>
              </a:path>
            </a:pathLst>
          </a:custGeom>
          <a:ln w="3175">
            <a:solidFill>
              <a:srgbClr val="00AF50"/>
            </a:solidFill>
          </a:ln>
        </p:spPr>
        <p:txBody>
          <a:bodyPr wrap="square" lIns="0" tIns="0" rIns="0" bIns="0" rtlCol="0"/>
          <a:lstStyle/>
          <a:p>
            <a:endParaRPr>
              <a:solidFill>
                <a:prstClr val="black"/>
              </a:solidFill>
            </a:endParaRPr>
          </a:p>
        </p:txBody>
      </p:sp>
      <p:sp>
        <p:nvSpPr>
          <p:cNvPr id="7" name="object 7"/>
          <p:cNvSpPr txBox="1">
            <a:spLocks noGrp="1"/>
          </p:cNvSpPr>
          <p:nvPr>
            <p:ph type="body" idx="1"/>
          </p:nvPr>
        </p:nvSpPr>
        <p:spPr>
          <a:prstGeom prst="rect">
            <a:avLst/>
          </a:prstGeom>
        </p:spPr>
        <p:txBody>
          <a:bodyPr vert="horz" wrap="square" lIns="0" tIns="0" rIns="0" bIns="0" rtlCol="0">
            <a:spAutoFit/>
          </a:bodyPr>
          <a:lstStyle/>
          <a:p>
            <a:pPr marL="1639570">
              <a:lnSpc>
                <a:spcPct val="100000"/>
              </a:lnSpc>
            </a:pPr>
            <a:r>
              <a:rPr dirty="0"/>
              <a:t>复合物模型属性的计算</a:t>
            </a:r>
            <a:r>
              <a:rPr spc="-15" dirty="0"/>
              <a:t>函</a:t>
            </a:r>
            <a:r>
              <a:rPr spc="5" dirty="0"/>
              <a:t>数</a:t>
            </a:r>
            <a:endParaRPr spc="5" dirty="0"/>
          </a:p>
          <a:p>
            <a:pPr marL="12700" marR="5080" algn="just">
              <a:lnSpc>
                <a:spcPct val="150000"/>
              </a:lnSpc>
              <a:spcBef>
                <a:spcPts val="1905"/>
              </a:spcBef>
            </a:pPr>
            <a:r>
              <a:rPr sz="1600" dirty="0">
                <a:solidFill>
                  <a:srgbClr val="000000"/>
                </a:solidFill>
              </a:rPr>
              <a:t>（4）calMultiRatio(X)：</a:t>
            </a:r>
            <a:r>
              <a:rPr sz="1600" b="0" spc="5" dirty="0">
                <a:solidFill>
                  <a:srgbClr val="000000"/>
                </a:solidFill>
                <a:latin typeface="微软雅黑" panose="020B0503020204020204" charset="-122"/>
                <a:cs typeface="微软雅黑" panose="020B0503020204020204" charset="-122"/>
              </a:rPr>
              <a:t>本函</a:t>
            </a:r>
            <a:r>
              <a:rPr sz="1600" b="0" spc="15" dirty="0">
                <a:solidFill>
                  <a:srgbClr val="000000"/>
                </a:solidFill>
                <a:latin typeface="微软雅黑" panose="020B0503020204020204" charset="-122"/>
                <a:cs typeface="微软雅黑" panose="020B0503020204020204" charset="-122"/>
              </a:rPr>
              <a:t>数</a:t>
            </a:r>
            <a:r>
              <a:rPr sz="1600" b="0" spc="5" dirty="0">
                <a:solidFill>
                  <a:srgbClr val="000000"/>
                </a:solidFill>
                <a:latin typeface="微软雅黑" panose="020B0503020204020204" charset="-122"/>
                <a:cs typeface="微软雅黑" panose="020B0503020204020204" charset="-122"/>
              </a:rPr>
              <a:t>仅适用</a:t>
            </a:r>
            <a:r>
              <a:rPr sz="1600" b="0" spc="10" dirty="0">
                <a:solidFill>
                  <a:srgbClr val="000000"/>
                </a:solidFill>
                <a:latin typeface="微软雅黑" panose="020B0503020204020204" charset="-122"/>
                <a:cs typeface="微软雅黑" panose="020B0503020204020204" charset="-122"/>
              </a:rPr>
              <a:t>于</a:t>
            </a:r>
            <a:r>
              <a:rPr sz="1600" b="0" dirty="0">
                <a:solidFill>
                  <a:srgbClr val="000000"/>
                </a:solidFill>
                <a:latin typeface="微软雅黑" panose="020B0503020204020204" charset="-122"/>
                <a:cs typeface="微软雅黑" panose="020B0503020204020204" charset="-122"/>
              </a:rPr>
              <a:t>Number</a:t>
            </a:r>
            <a:r>
              <a:rPr sz="1600" b="0" spc="5" dirty="0">
                <a:solidFill>
                  <a:srgbClr val="000000"/>
                </a:solidFill>
                <a:latin typeface="微软雅黑" panose="020B0503020204020204" charset="-122"/>
                <a:cs typeface="微软雅黑" panose="020B0503020204020204" charset="-122"/>
              </a:rPr>
              <a:t>或</a:t>
            </a:r>
            <a:r>
              <a:rPr sz="1600" b="0" spc="-5" dirty="0">
                <a:solidFill>
                  <a:srgbClr val="000000"/>
                </a:solidFill>
                <a:latin typeface="微软雅黑" panose="020B0503020204020204" charset="-122"/>
                <a:cs typeface="微软雅黑" panose="020B0503020204020204" charset="-122"/>
              </a:rPr>
              <a:t>Integer</a:t>
            </a:r>
            <a:r>
              <a:rPr sz="1600" b="0" spc="5" dirty="0">
                <a:solidFill>
                  <a:srgbClr val="000000"/>
                </a:solidFill>
                <a:latin typeface="微软雅黑" panose="020B0503020204020204" charset="-122"/>
                <a:cs typeface="微软雅黑" panose="020B0503020204020204" charset="-122"/>
              </a:rPr>
              <a:t>类</a:t>
            </a:r>
            <a:r>
              <a:rPr sz="1600" b="0" spc="15" dirty="0">
                <a:solidFill>
                  <a:srgbClr val="000000"/>
                </a:solidFill>
                <a:latin typeface="微软雅黑" panose="020B0503020204020204" charset="-122"/>
                <a:cs typeface="微软雅黑" panose="020B0503020204020204" charset="-122"/>
              </a:rPr>
              <a:t>型</a:t>
            </a:r>
            <a:r>
              <a:rPr sz="1600" b="0" spc="5" dirty="0">
                <a:solidFill>
                  <a:srgbClr val="000000"/>
                </a:solidFill>
                <a:latin typeface="微软雅黑" panose="020B0503020204020204" charset="-122"/>
                <a:cs typeface="微软雅黑" panose="020B0503020204020204" charset="-122"/>
              </a:rPr>
              <a:t>的属性</a:t>
            </a:r>
            <a:r>
              <a:rPr sz="1600" b="0" spc="10" dirty="0">
                <a:solidFill>
                  <a:srgbClr val="000000"/>
                </a:solidFill>
                <a:latin typeface="微软雅黑" panose="020B0503020204020204" charset="-122"/>
                <a:cs typeface="微软雅黑" panose="020B0503020204020204" charset="-122"/>
              </a:rPr>
              <a:t>值</a:t>
            </a:r>
            <a:r>
              <a:rPr sz="1600" b="0" spc="5" dirty="0">
                <a:solidFill>
                  <a:srgbClr val="000000"/>
                </a:solidFill>
                <a:latin typeface="微软雅黑" panose="020B0503020204020204" charset="-122"/>
                <a:cs typeface="微软雅黑" panose="020B0503020204020204" charset="-122"/>
              </a:rPr>
              <a:t>，X会计算所选 </a:t>
            </a:r>
            <a:r>
              <a:rPr sz="1600" b="0" spc="30" dirty="0">
                <a:solidFill>
                  <a:srgbClr val="000000"/>
                </a:solidFill>
                <a:latin typeface="微软雅黑" panose="020B0503020204020204" charset="-122"/>
                <a:cs typeface="微软雅黑" panose="020B0503020204020204" charset="-122"/>
              </a:rPr>
              <a:t>参</a:t>
            </a:r>
            <a:r>
              <a:rPr sz="1600" b="0" spc="40" dirty="0">
                <a:solidFill>
                  <a:srgbClr val="000000"/>
                </a:solidFill>
                <a:latin typeface="微软雅黑" panose="020B0503020204020204" charset="-122"/>
                <a:cs typeface="微软雅黑" panose="020B0503020204020204" charset="-122"/>
              </a:rPr>
              <a:t>数之</a:t>
            </a:r>
            <a:r>
              <a:rPr sz="1600" b="0" spc="25" dirty="0">
                <a:solidFill>
                  <a:srgbClr val="000000"/>
                </a:solidFill>
                <a:latin typeface="微软雅黑" panose="020B0503020204020204" charset="-122"/>
                <a:cs typeface="微软雅黑" panose="020B0503020204020204" charset="-122"/>
              </a:rPr>
              <a:t>和</a:t>
            </a:r>
            <a:r>
              <a:rPr sz="1600" b="0" spc="40" dirty="0">
                <a:solidFill>
                  <a:srgbClr val="000000"/>
                </a:solidFill>
                <a:latin typeface="微软雅黑" panose="020B0503020204020204" charset="-122"/>
                <a:cs typeface="微软雅黑" panose="020B0503020204020204" charset="-122"/>
              </a:rPr>
              <a:t>，函数</a:t>
            </a:r>
            <a:r>
              <a:rPr sz="1600" b="0" spc="30" dirty="0">
                <a:solidFill>
                  <a:srgbClr val="000000"/>
                </a:solidFill>
                <a:latin typeface="微软雅黑" panose="020B0503020204020204" charset="-122"/>
                <a:cs typeface="微软雅黑" panose="020B0503020204020204" charset="-122"/>
              </a:rPr>
              <a:t>最</a:t>
            </a:r>
            <a:r>
              <a:rPr sz="1600" b="0" spc="40" dirty="0">
                <a:solidFill>
                  <a:srgbClr val="000000"/>
                </a:solidFill>
                <a:latin typeface="微软雅黑" panose="020B0503020204020204" charset="-122"/>
                <a:cs typeface="微软雅黑" panose="020B0503020204020204" charset="-122"/>
              </a:rPr>
              <a:t>终计</a:t>
            </a:r>
            <a:r>
              <a:rPr sz="1600" b="0" spc="30" dirty="0">
                <a:solidFill>
                  <a:srgbClr val="000000"/>
                </a:solidFill>
                <a:latin typeface="微软雅黑" panose="020B0503020204020204" charset="-122"/>
                <a:cs typeface="微软雅黑" panose="020B0503020204020204" charset="-122"/>
              </a:rPr>
              <a:t>算</a:t>
            </a:r>
            <a:r>
              <a:rPr sz="1600" b="0" spc="50" dirty="0">
                <a:solidFill>
                  <a:srgbClr val="000000"/>
                </a:solidFill>
                <a:latin typeface="微软雅黑" panose="020B0503020204020204" charset="-122"/>
                <a:cs typeface="微软雅黑" panose="020B0503020204020204" charset="-122"/>
              </a:rPr>
              <a:t>出</a:t>
            </a:r>
            <a:r>
              <a:rPr sz="1600" b="0" spc="20" dirty="0">
                <a:solidFill>
                  <a:srgbClr val="000000"/>
                </a:solidFill>
                <a:latin typeface="微软雅黑" panose="020B0503020204020204" charset="-122"/>
                <a:cs typeface="微软雅黑" panose="020B0503020204020204" charset="-122"/>
              </a:rPr>
              <a:t>X/</a:t>
            </a:r>
            <a:r>
              <a:rPr sz="1600" b="0" spc="40" dirty="0">
                <a:solidFill>
                  <a:srgbClr val="000000"/>
                </a:solidFill>
                <a:latin typeface="微软雅黑" panose="020B0503020204020204" charset="-122"/>
                <a:cs typeface="微软雅黑" panose="020B0503020204020204" charset="-122"/>
              </a:rPr>
              <a:t>复</a:t>
            </a:r>
            <a:r>
              <a:rPr sz="1600" b="0" spc="30" dirty="0">
                <a:solidFill>
                  <a:srgbClr val="000000"/>
                </a:solidFill>
                <a:latin typeface="微软雅黑" panose="020B0503020204020204" charset="-122"/>
                <a:cs typeface="微软雅黑" panose="020B0503020204020204" charset="-122"/>
              </a:rPr>
              <a:t>合</a:t>
            </a:r>
            <a:r>
              <a:rPr sz="1600" b="0" spc="40" dirty="0">
                <a:solidFill>
                  <a:srgbClr val="000000"/>
                </a:solidFill>
                <a:latin typeface="微软雅黑" panose="020B0503020204020204" charset="-122"/>
                <a:cs typeface="微软雅黑" panose="020B0503020204020204" charset="-122"/>
              </a:rPr>
              <a:t>物节</a:t>
            </a:r>
            <a:r>
              <a:rPr sz="1600" b="0" spc="30" dirty="0">
                <a:solidFill>
                  <a:srgbClr val="000000"/>
                </a:solidFill>
                <a:latin typeface="微软雅黑" panose="020B0503020204020204" charset="-122"/>
                <a:cs typeface="微软雅黑" panose="020B0503020204020204" charset="-122"/>
              </a:rPr>
              <a:t>点</a:t>
            </a:r>
            <a:r>
              <a:rPr sz="1600" b="0" spc="40" dirty="0">
                <a:solidFill>
                  <a:srgbClr val="000000"/>
                </a:solidFill>
                <a:latin typeface="微软雅黑" panose="020B0503020204020204" charset="-122"/>
                <a:cs typeface="微软雅黑" panose="020B0503020204020204" charset="-122"/>
              </a:rPr>
              <a:t>中设备</a:t>
            </a:r>
            <a:r>
              <a:rPr sz="1600" b="0" spc="30" dirty="0">
                <a:solidFill>
                  <a:srgbClr val="000000"/>
                </a:solidFill>
                <a:latin typeface="微软雅黑" panose="020B0503020204020204" charset="-122"/>
                <a:cs typeface="微软雅黑" panose="020B0503020204020204" charset="-122"/>
              </a:rPr>
              <a:t>累</a:t>
            </a:r>
            <a:r>
              <a:rPr sz="1600" b="0" spc="40" dirty="0">
                <a:solidFill>
                  <a:srgbClr val="000000"/>
                </a:solidFill>
                <a:latin typeface="微软雅黑" panose="020B0503020204020204" charset="-122"/>
                <a:cs typeface="微软雅黑" panose="020B0503020204020204" charset="-122"/>
              </a:rPr>
              <a:t>计的</a:t>
            </a:r>
            <a:r>
              <a:rPr sz="1600" b="0" spc="30" dirty="0">
                <a:solidFill>
                  <a:srgbClr val="000000"/>
                </a:solidFill>
                <a:latin typeface="微软雅黑" panose="020B0503020204020204" charset="-122"/>
                <a:cs typeface="微软雅黑" panose="020B0503020204020204" charset="-122"/>
              </a:rPr>
              <a:t>启</a:t>
            </a:r>
            <a:r>
              <a:rPr sz="1600" b="0" spc="40" dirty="0">
                <a:solidFill>
                  <a:srgbClr val="000000"/>
                </a:solidFill>
                <a:latin typeface="微软雅黑" panose="020B0503020204020204" charset="-122"/>
                <a:cs typeface="微软雅黑" panose="020B0503020204020204" charset="-122"/>
              </a:rPr>
              <a:t>动</a:t>
            </a:r>
            <a:r>
              <a:rPr sz="1600" b="0" spc="30" dirty="0">
                <a:solidFill>
                  <a:srgbClr val="000000"/>
                </a:solidFill>
                <a:latin typeface="微软雅黑" panose="020B0503020204020204" charset="-122"/>
                <a:cs typeface="微软雅黑" panose="020B0503020204020204" charset="-122"/>
              </a:rPr>
              <a:t>时</a:t>
            </a:r>
            <a:r>
              <a:rPr sz="1600" b="0" spc="40" dirty="0">
                <a:solidFill>
                  <a:srgbClr val="000000"/>
                </a:solidFill>
                <a:latin typeface="微软雅黑" panose="020B0503020204020204" charset="-122"/>
                <a:cs typeface="微软雅黑" panose="020B0503020204020204" charset="-122"/>
              </a:rPr>
              <a:t>长</a:t>
            </a:r>
            <a:r>
              <a:rPr sz="1600" b="0" spc="30" dirty="0">
                <a:solidFill>
                  <a:srgbClr val="000000"/>
                </a:solidFill>
                <a:latin typeface="微软雅黑" panose="020B0503020204020204" charset="-122"/>
                <a:cs typeface="微软雅黑" panose="020B0503020204020204" charset="-122"/>
              </a:rPr>
              <a:t>的</a:t>
            </a:r>
            <a:r>
              <a:rPr sz="1600" b="0" spc="65" dirty="0">
                <a:solidFill>
                  <a:srgbClr val="000000"/>
                </a:solidFill>
                <a:latin typeface="微软雅黑" panose="020B0503020204020204" charset="-122"/>
                <a:cs typeface="微软雅黑" panose="020B0503020204020204" charset="-122"/>
              </a:rPr>
              <a:t>值</a:t>
            </a:r>
            <a:r>
              <a:rPr sz="1600" b="0" spc="30" dirty="0">
                <a:solidFill>
                  <a:srgbClr val="000000"/>
                </a:solidFill>
                <a:latin typeface="微软雅黑" panose="020B0503020204020204" charset="-122"/>
                <a:cs typeface="微软雅黑" panose="020B0503020204020204" charset="-122"/>
              </a:rPr>
              <a:t>。</a:t>
            </a:r>
            <a:r>
              <a:rPr sz="1600" b="0" spc="40" dirty="0">
                <a:solidFill>
                  <a:srgbClr val="000000"/>
                </a:solidFill>
                <a:latin typeface="微软雅黑" panose="020B0503020204020204" charset="-122"/>
                <a:cs typeface="微软雅黑" panose="020B0503020204020204" charset="-122"/>
              </a:rPr>
              <a:t>如计</a:t>
            </a:r>
            <a:r>
              <a:rPr sz="1600" b="0" spc="30" dirty="0">
                <a:solidFill>
                  <a:srgbClr val="000000"/>
                </a:solidFill>
                <a:latin typeface="微软雅黑" panose="020B0503020204020204" charset="-122"/>
                <a:cs typeface="微软雅黑" panose="020B0503020204020204" charset="-122"/>
              </a:rPr>
              <a:t>算</a:t>
            </a:r>
            <a:r>
              <a:rPr sz="1600" b="0" spc="40" dirty="0">
                <a:solidFill>
                  <a:srgbClr val="000000"/>
                </a:solidFill>
                <a:latin typeface="微软雅黑" panose="020B0503020204020204" charset="-122"/>
                <a:cs typeface="微软雅黑" panose="020B0503020204020204" charset="-122"/>
              </a:rPr>
              <a:t>复</a:t>
            </a:r>
            <a:r>
              <a:rPr sz="1600" b="0" spc="30" dirty="0">
                <a:solidFill>
                  <a:srgbClr val="000000"/>
                </a:solidFill>
                <a:latin typeface="微软雅黑" panose="020B0503020204020204" charset="-122"/>
                <a:cs typeface="微软雅黑" panose="020B0503020204020204" charset="-122"/>
              </a:rPr>
              <a:t>合</a:t>
            </a:r>
            <a:r>
              <a:rPr sz="1600" b="0" spc="40" dirty="0">
                <a:solidFill>
                  <a:srgbClr val="000000"/>
                </a:solidFill>
                <a:latin typeface="微软雅黑" panose="020B0503020204020204" charset="-122"/>
                <a:cs typeface="微软雅黑" panose="020B0503020204020204" charset="-122"/>
              </a:rPr>
              <a:t>物</a:t>
            </a:r>
            <a:r>
              <a:rPr sz="1600" b="0" spc="30" dirty="0">
                <a:solidFill>
                  <a:srgbClr val="000000"/>
                </a:solidFill>
                <a:latin typeface="微软雅黑" panose="020B0503020204020204" charset="-122"/>
                <a:cs typeface="微软雅黑" panose="020B0503020204020204" charset="-122"/>
              </a:rPr>
              <a:t>的</a:t>
            </a:r>
            <a:r>
              <a:rPr sz="1600" b="0" spc="-5" dirty="0">
                <a:solidFill>
                  <a:srgbClr val="000000"/>
                </a:solidFill>
                <a:latin typeface="微软雅黑" panose="020B0503020204020204" charset="-122"/>
                <a:cs typeface="微软雅黑" panose="020B0503020204020204" charset="-122"/>
              </a:rPr>
              <a:t>利 用</a:t>
            </a:r>
            <a:r>
              <a:rPr sz="1600" b="0" spc="-10" dirty="0">
                <a:solidFill>
                  <a:srgbClr val="000000"/>
                </a:solidFill>
                <a:latin typeface="微软雅黑" panose="020B0503020204020204" charset="-122"/>
                <a:cs typeface="微软雅黑" panose="020B0503020204020204" charset="-122"/>
              </a:rPr>
              <a:t>率</a:t>
            </a:r>
            <a:r>
              <a:rPr sz="1600" b="0" spc="-5" dirty="0">
                <a:solidFill>
                  <a:srgbClr val="000000"/>
                </a:solidFill>
                <a:latin typeface="微软雅黑" panose="020B0503020204020204" charset="-122"/>
                <a:cs typeface="微软雅黑" panose="020B0503020204020204" charset="-122"/>
              </a:rPr>
              <a:t>，则X为所有复合物节点设备</a:t>
            </a:r>
            <a:r>
              <a:rPr sz="1600" b="0" spc="0" dirty="0">
                <a:solidFill>
                  <a:srgbClr val="000000"/>
                </a:solidFill>
                <a:latin typeface="微软雅黑" panose="020B0503020204020204" charset="-122"/>
                <a:cs typeface="微软雅黑" panose="020B0503020204020204" charset="-122"/>
              </a:rPr>
              <a:t>的</a:t>
            </a:r>
            <a:r>
              <a:rPr sz="1600" b="0" spc="-5" dirty="0">
                <a:solidFill>
                  <a:srgbClr val="000000"/>
                </a:solidFill>
                <a:latin typeface="微软雅黑" panose="020B0503020204020204" charset="-122"/>
                <a:cs typeface="微软雅黑" panose="020B0503020204020204" charset="-122"/>
              </a:rPr>
              <a:t>开机</a:t>
            </a:r>
            <a:r>
              <a:rPr sz="1600" b="0" spc="0" dirty="0">
                <a:solidFill>
                  <a:srgbClr val="000000"/>
                </a:solidFill>
                <a:latin typeface="微软雅黑" panose="020B0503020204020204" charset="-122"/>
                <a:cs typeface="微软雅黑" panose="020B0503020204020204" charset="-122"/>
              </a:rPr>
              <a:t>时</a:t>
            </a:r>
            <a:r>
              <a:rPr sz="1600" b="0" spc="-5" dirty="0">
                <a:solidFill>
                  <a:srgbClr val="000000"/>
                </a:solidFill>
                <a:latin typeface="微软雅黑" panose="020B0503020204020204" charset="-122"/>
                <a:cs typeface="微软雅黑" panose="020B0503020204020204" charset="-122"/>
              </a:rPr>
              <a:t>长。</a:t>
            </a:r>
            <a:endParaRPr sz="16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6742176" y="3596640"/>
            <a:ext cx="2572511" cy="21656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877311" y="3729228"/>
            <a:ext cx="2628900" cy="585470"/>
          </a:xfrm>
          <a:custGeom>
            <a:avLst/>
            <a:gdLst/>
            <a:ahLst/>
            <a:cxnLst/>
            <a:rect l="l" t="t" r="r" b="b"/>
            <a:pathLst>
              <a:path w="2628900" h="585470">
                <a:moveTo>
                  <a:pt x="2531364" y="0"/>
                </a:moveTo>
                <a:lnTo>
                  <a:pt x="97536" y="0"/>
                </a:lnTo>
                <a:lnTo>
                  <a:pt x="59578" y="7667"/>
                </a:lnTo>
                <a:lnTo>
                  <a:pt x="28575" y="28575"/>
                </a:lnTo>
                <a:lnTo>
                  <a:pt x="7667" y="59578"/>
                </a:lnTo>
                <a:lnTo>
                  <a:pt x="0" y="97536"/>
                </a:lnTo>
                <a:lnTo>
                  <a:pt x="0" y="487680"/>
                </a:lnTo>
                <a:lnTo>
                  <a:pt x="7667" y="525637"/>
                </a:lnTo>
                <a:lnTo>
                  <a:pt x="28574" y="556641"/>
                </a:lnTo>
                <a:lnTo>
                  <a:pt x="59578" y="577548"/>
                </a:lnTo>
                <a:lnTo>
                  <a:pt x="97536" y="585216"/>
                </a:lnTo>
                <a:lnTo>
                  <a:pt x="2531364" y="585216"/>
                </a:lnTo>
                <a:lnTo>
                  <a:pt x="2569321" y="577548"/>
                </a:lnTo>
                <a:lnTo>
                  <a:pt x="2600325" y="556641"/>
                </a:lnTo>
                <a:lnTo>
                  <a:pt x="2621232" y="525637"/>
                </a:lnTo>
                <a:lnTo>
                  <a:pt x="2628900" y="487680"/>
                </a:lnTo>
                <a:lnTo>
                  <a:pt x="2628900" y="97536"/>
                </a:lnTo>
                <a:lnTo>
                  <a:pt x="2621232" y="59578"/>
                </a:lnTo>
                <a:lnTo>
                  <a:pt x="2600325" y="28575"/>
                </a:lnTo>
                <a:lnTo>
                  <a:pt x="2569321" y="7667"/>
                </a:lnTo>
                <a:lnTo>
                  <a:pt x="2531364" y="0"/>
                </a:lnTo>
                <a:close/>
              </a:path>
            </a:pathLst>
          </a:custGeom>
          <a:solidFill>
            <a:srgbClr val="00A755"/>
          </a:solidFill>
        </p:spPr>
        <p:txBody>
          <a:bodyPr wrap="square" lIns="0" tIns="0" rIns="0" bIns="0" rtlCol="0"/>
          <a:lstStyle/>
          <a:p>
            <a:endParaRPr>
              <a:solidFill>
                <a:prstClr val="black"/>
              </a:solidFill>
            </a:endParaRPr>
          </a:p>
        </p:txBody>
      </p:sp>
      <p:sp>
        <p:nvSpPr>
          <p:cNvPr id="7" name="object 7"/>
          <p:cNvSpPr/>
          <p:nvPr/>
        </p:nvSpPr>
        <p:spPr>
          <a:xfrm>
            <a:off x="2877311" y="3729228"/>
            <a:ext cx="2628900" cy="585470"/>
          </a:xfrm>
          <a:custGeom>
            <a:avLst/>
            <a:gdLst/>
            <a:ahLst/>
            <a:cxnLst/>
            <a:rect l="l" t="t" r="r" b="b"/>
            <a:pathLst>
              <a:path w="2628900" h="585470">
                <a:moveTo>
                  <a:pt x="0" y="97536"/>
                </a:moveTo>
                <a:lnTo>
                  <a:pt x="7667" y="59578"/>
                </a:lnTo>
                <a:lnTo>
                  <a:pt x="28575" y="28575"/>
                </a:lnTo>
                <a:lnTo>
                  <a:pt x="59578" y="7667"/>
                </a:lnTo>
                <a:lnTo>
                  <a:pt x="97536" y="0"/>
                </a:lnTo>
                <a:lnTo>
                  <a:pt x="2531364" y="0"/>
                </a:lnTo>
                <a:lnTo>
                  <a:pt x="2569321" y="7667"/>
                </a:lnTo>
                <a:lnTo>
                  <a:pt x="2600325" y="28575"/>
                </a:lnTo>
                <a:lnTo>
                  <a:pt x="2621232" y="59578"/>
                </a:lnTo>
                <a:lnTo>
                  <a:pt x="2628900" y="97536"/>
                </a:lnTo>
                <a:lnTo>
                  <a:pt x="2628900" y="487680"/>
                </a:lnTo>
                <a:lnTo>
                  <a:pt x="2621232" y="525637"/>
                </a:lnTo>
                <a:lnTo>
                  <a:pt x="2600325" y="556641"/>
                </a:lnTo>
                <a:lnTo>
                  <a:pt x="2569321" y="577548"/>
                </a:lnTo>
                <a:lnTo>
                  <a:pt x="2531364" y="585216"/>
                </a:lnTo>
                <a:lnTo>
                  <a:pt x="97536" y="585216"/>
                </a:lnTo>
                <a:lnTo>
                  <a:pt x="59578" y="577548"/>
                </a:lnTo>
                <a:lnTo>
                  <a:pt x="28574" y="556641"/>
                </a:lnTo>
                <a:lnTo>
                  <a:pt x="7667" y="525637"/>
                </a:lnTo>
                <a:lnTo>
                  <a:pt x="0" y="487680"/>
                </a:lnTo>
                <a:lnTo>
                  <a:pt x="0" y="97536"/>
                </a:lnTo>
                <a:close/>
              </a:path>
            </a:pathLst>
          </a:custGeom>
          <a:ln w="12192">
            <a:solidFill>
              <a:srgbClr val="507D31"/>
            </a:solidFill>
          </a:ln>
        </p:spPr>
        <p:txBody>
          <a:bodyPr wrap="square" lIns="0" tIns="0" rIns="0" bIns="0" rtlCol="0"/>
          <a:lstStyle/>
          <a:p>
            <a:endParaRPr>
              <a:solidFill>
                <a:prstClr val="black"/>
              </a:solidFill>
            </a:endParaRPr>
          </a:p>
        </p:txBody>
      </p:sp>
      <p:sp>
        <p:nvSpPr>
          <p:cNvPr id="8" name="object 8"/>
          <p:cNvSpPr/>
          <p:nvPr/>
        </p:nvSpPr>
        <p:spPr>
          <a:xfrm>
            <a:off x="2878835" y="4483608"/>
            <a:ext cx="2654935" cy="550545"/>
          </a:xfrm>
          <a:custGeom>
            <a:avLst/>
            <a:gdLst/>
            <a:ahLst/>
            <a:cxnLst/>
            <a:rect l="l" t="t" r="r" b="b"/>
            <a:pathLst>
              <a:path w="2654935" h="550545">
                <a:moveTo>
                  <a:pt x="2563114" y="0"/>
                </a:moveTo>
                <a:lnTo>
                  <a:pt x="91694" y="0"/>
                </a:lnTo>
                <a:lnTo>
                  <a:pt x="55989" y="7201"/>
                </a:lnTo>
                <a:lnTo>
                  <a:pt x="26844" y="26844"/>
                </a:lnTo>
                <a:lnTo>
                  <a:pt x="7201" y="55989"/>
                </a:lnTo>
                <a:lnTo>
                  <a:pt x="0" y="91694"/>
                </a:lnTo>
                <a:lnTo>
                  <a:pt x="0" y="458470"/>
                </a:lnTo>
                <a:lnTo>
                  <a:pt x="7201" y="494174"/>
                </a:lnTo>
                <a:lnTo>
                  <a:pt x="26844" y="523319"/>
                </a:lnTo>
                <a:lnTo>
                  <a:pt x="55989" y="542962"/>
                </a:lnTo>
                <a:lnTo>
                  <a:pt x="91694" y="550164"/>
                </a:lnTo>
                <a:lnTo>
                  <a:pt x="2563114" y="550164"/>
                </a:lnTo>
                <a:lnTo>
                  <a:pt x="2598818" y="542962"/>
                </a:lnTo>
                <a:lnTo>
                  <a:pt x="2627963" y="523319"/>
                </a:lnTo>
                <a:lnTo>
                  <a:pt x="2647606" y="494174"/>
                </a:lnTo>
                <a:lnTo>
                  <a:pt x="2654808" y="458470"/>
                </a:lnTo>
                <a:lnTo>
                  <a:pt x="2654808" y="91694"/>
                </a:lnTo>
                <a:lnTo>
                  <a:pt x="2647606" y="55989"/>
                </a:lnTo>
                <a:lnTo>
                  <a:pt x="2627963" y="26844"/>
                </a:lnTo>
                <a:lnTo>
                  <a:pt x="2598818" y="7201"/>
                </a:lnTo>
                <a:lnTo>
                  <a:pt x="2563114" y="0"/>
                </a:lnTo>
                <a:close/>
              </a:path>
            </a:pathLst>
          </a:custGeom>
          <a:solidFill>
            <a:srgbClr val="E1EFD9"/>
          </a:solidFill>
        </p:spPr>
        <p:txBody>
          <a:bodyPr wrap="square" lIns="0" tIns="0" rIns="0" bIns="0" rtlCol="0"/>
          <a:lstStyle/>
          <a:p>
            <a:endParaRPr>
              <a:solidFill>
                <a:prstClr val="black"/>
              </a:solidFill>
            </a:endParaRPr>
          </a:p>
        </p:txBody>
      </p:sp>
      <p:sp>
        <p:nvSpPr>
          <p:cNvPr id="9" name="object 9"/>
          <p:cNvSpPr/>
          <p:nvPr/>
        </p:nvSpPr>
        <p:spPr>
          <a:xfrm>
            <a:off x="2878835" y="4483608"/>
            <a:ext cx="2654935" cy="550545"/>
          </a:xfrm>
          <a:custGeom>
            <a:avLst/>
            <a:gdLst/>
            <a:ahLst/>
            <a:cxnLst/>
            <a:rect l="l" t="t" r="r" b="b"/>
            <a:pathLst>
              <a:path w="2654935" h="550545">
                <a:moveTo>
                  <a:pt x="0" y="91694"/>
                </a:moveTo>
                <a:lnTo>
                  <a:pt x="7201" y="55989"/>
                </a:lnTo>
                <a:lnTo>
                  <a:pt x="26844" y="26844"/>
                </a:lnTo>
                <a:lnTo>
                  <a:pt x="55989" y="7201"/>
                </a:lnTo>
                <a:lnTo>
                  <a:pt x="91694" y="0"/>
                </a:lnTo>
                <a:lnTo>
                  <a:pt x="2563114" y="0"/>
                </a:lnTo>
                <a:lnTo>
                  <a:pt x="2598818" y="7201"/>
                </a:lnTo>
                <a:lnTo>
                  <a:pt x="2627963" y="26844"/>
                </a:lnTo>
                <a:lnTo>
                  <a:pt x="2647606" y="55989"/>
                </a:lnTo>
                <a:lnTo>
                  <a:pt x="2654808" y="91694"/>
                </a:lnTo>
                <a:lnTo>
                  <a:pt x="2654808" y="458470"/>
                </a:lnTo>
                <a:lnTo>
                  <a:pt x="2647606" y="494174"/>
                </a:lnTo>
                <a:lnTo>
                  <a:pt x="2627963" y="523319"/>
                </a:lnTo>
                <a:lnTo>
                  <a:pt x="2598818" y="542962"/>
                </a:lnTo>
                <a:lnTo>
                  <a:pt x="2563114" y="550164"/>
                </a:lnTo>
                <a:lnTo>
                  <a:pt x="91694" y="550164"/>
                </a:lnTo>
                <a:lnTo>
                  <a:pt x="55989" y="542962"/>
                </a:lnTo>
                <a:lnTo>
                  <a:pt x="26844" y="523319"/>
                </a:lnTo>
                <a:lnTo>
                  <a:pt x="7201" y="494174"/>
                </a:lnTo>
                <a:lnTo>
                  <a:pt x="0" y="458470"/>
                </a:lnTo>
                <a:lnTo>
                  <a:pt x="0" y="91694"/>
                </a:lnTo>
                <a:close/>
              </a:path>
            </a:pathLst>
          </a:custGeom>
          <a:ln w="12192">
            <a:solidFill>
              <a:srgbClr val="41709C"/>
            </a:solidFill>
          </a:ln>
        </p:spPr>
        <p:txBody>
          <a:bodyPr wrap="square" lIns="0" tIns="0" rIns="0" bIns="0" rtlCol="0"/>
          <a:lstStyle/>
          <a:p>
            <a:endParaRPr>
              <a:solidFill>
                <a:prstClr val="black"/>
              </a:solidFill>
            </a:endParaRPr>
          </a:p>
        </p:txBody>
      </p:sp>
      <p:sp>
        <p:nvSpPr>
          <p:cNvPr id="10" name="object 10"/>
          <p:cNvSpPr/>
          <p:nvPr/>
        </p:nvSpPr>
        <p:spPr>
          <a:xfrm>
            <a:off x="2878835" y="5210555"/>
            <a:ext cx="2654935" cy="551815"/>
          </a:xfrm>
          <a:custGeom>
            <a:avLst/>
            <a:gdLst/>
            <a:ahLst/>
            <a:cxnLst/>
            <a:rect l="l" t="t" r="r" b="b"/>
            <a:pathLst>
              <a:path w="2654935" h="551814">
                <a:moveTo>
                  <a:pt x="2562860" y="0"/>
                </a:moveTo>
                <a:lnTo>
                  <a:pt x="91948" y="0"/>
                </a:lnTo>
                <a:lnTo>
                  <a:pt x="56149" y="7223"/>
                </a:lnTo>
                <a:lnTo>
                  <a:pt x="26924" y="26924"/>
                </a:lnTo>
                <a:lnTo>
                  <a:pt x="7223" y="56149"/>
                </a:lnTo>
                <a:lnTo>
                  <a:pt x="0" y="91948"/>
                </a:lnTo>
                <a:lnTo>
                  <a:pt x="0" y="459740"/>
                </a:lnTo>
                <a:lnTo>
                  <a:pt x="7223" y="495527"/>
                </a:lnTo>
                <a:lnTo>
                  <a:pt x="26924" y="524754"/>
                </a:lnTo>
                <a:lnTo>
                  <a:pt x="56149" y="544461"/>
                </a:lnTo>
                <a:lnTo>
                  <a:pt x="91948" y="551688"/>
                </a:lnTo>
                <a:lnTo>
                  <a:pt x="2562860" y="551688"/>
                </a:lnTo>
                <a:lnTo>
                  <a:pt x="2598658" y="544461"/>
                </a:lnTo>
                <a:lnTo>
                  <a:pt x="2627884" y="524754"/>
                </a:lnTo>
                <a:lnTo>
                  <a:pt x="2647584" y="495527"/>
                </a:lnTo>
                <a:lnTo>
                  <a:pt x="2654808" y="459740"/>
                </a:lnTo>
                <a:lnTo>
                  <a:pt x="2654808" y="91948"/>
                </a:lnTo>
                <a:lnTo>
                  <a:pt x="2647584" y="56149"/>
                </a:lnTo>
                <a:lnTo>
                  <a:pt x="2627884" y="26924"/>
                </a:lnTo>
                <a:lnTo>
                  <a:pt x="2598658" y="7223"/>
                </a:lnTo>
                <a:lnTo>
                  <a:pt x="2562860" y="0"/>
                </a:lnTo>
                <a:close/>
              </a:path>
            </a:pathLst>
          </a:custGeom>
          <a:solidFill>
            <a:srgbClr val="E1EFD9"/>
          </a:solidFill>
        </p:spPr>
        <p:txBody>
          <a:bodyPr wrap="square" lIns="0" tIns="0" rIns="0" bIns="0" rtlCol="0"/>
          <a:lstStyle/>
          <a:p>
            <a:endParaRPr>
              <a:solidFill>
                <a:prstClr val="black"/>
              </a:solidFill>
            </a:endParaRPr>
          </a:p>
        </p:txBody>
      </p:sp>
      <p:sp>
        <p:nvSpPr>
          <p:cNvPr id="11" name="object 11"/>
          <p:cNvSpPr/>
          <p:nvPr/>
        </p:nvSpPr>
        <p:spPr>
          <a:xfrm>
            <a:off x="2878835" y="5210555"/>
            <a:ext cx="2654935" cy="551815"/>
          </a:xfrm>
          <a:custGeom>
            <a:avLst/>
            <a:gdLst/>
            <a:ahLst/>
            <a:cxnLst/>
            <a:rect l="l" t="t" r="r" b="b"/>
            <a:pathLst>
              <a:path w="2654935" h="551814">
                <a:moveTo>
                  <a:pt x="0" y="91948"/>
                </a:moveTo>
                <a:lnTo>
                  <a:pt x="7223" y="56149"/>
                </a:lnTo>
                <a:lnTo>
                  <a:pt x="26924" y="26924"/>
                </a:lnTo>
                <a:lnTo>
                  <a:pt x="56149" y="7223"/>
                </a:lnTo>
                <a:lnTo>
                  <a:pt x="91948" y="0"/>
                </a:lnTo>
                <a:lnTo>
                  <a:pt x="2562860" y="0"/>
                </a:lnTo>
                <a:lnTo>
                  <a:pt x="2598658" y="7223"/>
                </a:lnTo>
                <a:lnTo>
                  <a:pt x="2627884" y="26924"/>
                </a:lnTo>
                <a:lnTo>
                  <a:pt x="2647584" y="56149"/>
                </a:lnTo>
                <a:lnTo>
                  <a:pt x="2654808" y="91948"/>
                </a:lnTo>
                <a:lnTo>
                  <a:pt x="2654808" y="459740"/>
                </a:lnTo>
                <a:lnTo>
                  <a:pt x="2647584" y="495527"/>
                </a:lnTo>
                <a:lnTo>
                  <a:pt x="2627884" y="524754"/>
                </a:lnTo>
                <a:lnTo>
                  <a:pt x="2598658" y="544461"/>
                </a:lnTo>
                <a:lnTo>
                  <a:pt x="2562860" y="551688"/>
                </a:lnTo>
                <a:lnTo>
                  <a:pt x="91948" y="551688"/>
                </a:lnTo>
                <a:lnTo>
                  <a:pt x="56149" y="544461"/>
                </a:lnTo>
                <a:lnTo>
                  <a:pt x="26924" y="524754"/>
                </a:lnTo>
                <a:lnTo>
                  <a:pt x="7223" y="495527"/>
                </a:lnTo>
                <a:lnTo>
                  <a:pt x="0" y="459740"/>
                </a:lnTo>
                <a:lnTo>
                  <a:pt x="0" y="91948"/>
                </a:lnTo>
                <a:close/>
              </a:path>
            </a:pathLst>
          </a:custGeom>
          <a:ln w="12192">
            <a:solidFill>
              <a:srgbClr val="41709C"/>
            </a:solidFill>
          </a:ln>
        </p:spPr>
        <p:txBody>
          <a:bodyPr wrap="square" lIns="0" tIns="0" rIns="0" bIns="0" rtlCol="0"/>
          <a:lstStyle/>
          <a:p>
            <a:endParaRPr>
              <a:solidFill>
                <a:prstClr val="black"/>
              </a:solidFill>
            </a:endParaRPr>
          </a:p>
        </p:txBody>
      </p:sp>
      <p:sp>
        <p:nvSpPr>
          <p:cNvPr id="12" name="object 12"/>
          <p:cNvSpPr/>
          <p:nvPr/>
        </p:nvSpPr>
        <p:spPr>
          <a:xfrm>
            <a:off x="5720334" y="4598670"/>
            <a:ext cx="367665" cy="1004569"/>
          </a:xfrm>
          <a:custGeom>
            <a:avLst/>
            <a:gdLst/>
            <a:ahLst/>
            <a:cxnLst/>
            <a:rect l="l" t="t" r="r" b="b"/>
            <a:pathLst>
              <a:path w="367664" h="1004570">
                <a:moveTo>
                  <a:pt x="0" y="0"/>
                </a:moveTo>
                <a:lnTo>
                  <a:pt x="71502" y="2407"/>
                </a:lnTo>
                <a:lnTo>
                  <a:pt x="129873" y="8969"/>
                </a:lnTo>
                <a:lnTo>
                  <a:pt x="169217" y="18698"/>
                </a:lnTo>
                <a:lnTo>
                  <a:pt x="183642" y="30606"/>
                </a:lnTo>
                <a:lnTo>
                  <a:pt x="183642" y="471550"/>
                </a:lnTo>
                <a:lnTo>
                  <a:pt x="198066" y="483459"/>
                </a:lnTo>
                <a:lnTo>
                  <a:pt x="237410" y="493188"/>
                </a:lnTo>
                <a:lnTo>
                  <a:pt x="295781" y="499750"/>
                </a:lnTo>
                <a:lnTo>
                  <a:pt x="367284" y="502157"/>
                </a:lnTo>
                <a:lnTo>
                  <a:pt x="295781" y="504565"/>
                </a:lnTo>
                <a:lnTo>
                  <a:pt x="237410" y="511127"/>
                </a:lnTo>
                <a:lnTo>
                  <a:pt x="198066" y="520856"/>
                </a:lnTo>
                <a:lnTo>
                  <a:pt x="183642" y="532764"/>
                </a:lnTo>
                <a:lnTo>
                  <a:pt x="183642" y="973708"/>
                </a:lnTo>
                <a:lnTo>
                  <a:pt x="169217" y="985622"/>
                </a:lnTo>
                <a:lnTo>
                  <a:pt x="129873" y="995351"/>
                </a:lnTo>
                <a:lnTo>
                  <a:pt x="71502" y="1001910"/>
                </a:lnTo>
                <a:lnTo>
                  <a:pt x="0" y="1004315"/>
                </a:lnTo>
              </a:path>
            </a:pathLst>
          </a:custGeom>
          <a:ln w="19812">
            <a:solidFill>
              <a:srgbClr val="6FAC46"/>
            </a:solidFill>
          </a:ln>
        </p:spPr>
        <p:txBody>
          <a:bodyPr wrap="square" lIns="0" tIns="0" rIns="0" bIns="0" rtlCol="0"/>
          <a:lstStyle/>
          <a:p>
            <a:endParaRPr>
              <a:solidFill>
                <a:prstClr val="black"/>
              </a:solidFill>
            </a:endParaRPr>
          </a:p>
        </p:txBody>
      </p:sp>
      <p:sp>
        <p:nvSpPr>
          <p:cNvPr id="13" name="object 13"/>
          <p:cNvSpPr txBox="1"/>
          <p:nvPr/>
        </p:nvSpPr>
        <p:spPr>
          <a:xfrm>
            <a:off x="1833117" y="1055115"/>
            <a:ext cx="8524875" cy="4583430"/>
          </a:xfrm>
          <a:prstGeom prst="rect">
            <a:avLst/>
          </a:prstGeom>
        </p:spPr>
        <p:txBody>
          <a:bodyPr vert="horz" wrap="square" lIns="0" tIns="0" rIns="0" bIns="0" rtlCol="0">
            <a:spAutoFit/>
          </a:bodyPr>
          <a:lstStyle/>
          <a:p>
            <a:pPr marL="2635250"/>
            <a:r>
              <a:rPr sz="3200" b="1" dirty="0">
                <a:solidFill>
                  <a:srgbClr val="00A755"/>
                </a:solidFill>
                <a:latin typeface="微软雅黑" panose="020B0503020204020204" charset="-122"/>
                <a:cs typeface="微软雅黑" panose="020B0503020204020204" charset="-122"/>
              </a:rPr>
              <a:t>复合物模型的报警</a:t>
            </a:r>
            <a:endParaRPr sz="3200">
              <a:solidFill>
                <a:prstClr val="black"/>
              </a:solidFill>
              <a:latin typeface="微软雅黑" panose="020B0503020204020204" charset="-122"/>
              <a:cs typeface="微软雅黑" panose="020B0503020204020204" charset="-122"/>
            </a:endParaRPr>
          </a:p>
          <a:p>
            <a:pPr marL="12700" marR="5080" indent="476885" algn="just">
              <a:lnSpc>
                <a:spcPct val="150000"/>
              </a:lnSpc>
              <a:spcBef>
                <a:spcPts val="1920"/>
              </a:spcBef>
            </a:pPr>
            <a:r>
              <a:rPr dirty="0">
                <a:solidFill>
                  <a:prstClr val="black"/>
                </a:solidFill>
                <a:latin typeface="微软雅黑" panose="020B0503020204020204" charset="-122"/>
                <a:cs typeface="微软雅黑" panose="020B0503020204020204" charset="-122"/>
              </a:rPr>
              <a:t>由</a:t>
            </a:r>
            <a:r>
              <a:rPr spc="10" dirty="0">
                <a:solidFill>
                  <a:prstClr val="black"/>
                </a:solidFill>
                <a:latin typeface="微软雅黑" panose="020B0503020204020204" charset="-122"/>
                <a:cs typeface="微软雅黑" panose="020B0503020204020204" charset="-122"/>
              </a:rPr>
              <a:t>于</a:t>
            </a:r>
            <a:r>
              <a:rPr dirty="0">
                <a:solidFill>
                  <a:prstClr val="black"/>
                </a:solidFill>
                <a:latin typeface="微软雅黑" panose="020B0503020204020204" charset="-122"/>
                <a:cs typeface="微软雅黑" panose="020B0503020204020204" charset="-122"/>
              </a:rPr>
              <a:t>单</a:t>
            </a:r>
            <a:r>
              <a:rPr spc="10" dirty="0">
                <a:solidFill>
                  <a:prstClr val="black"/>
                </a:solidFill>
                <a:latin typeface="微软雅黑" panose="020B0503020204020204" charset="-122"/>
                <a:cs typeface="微软雅黑" panose="020B0503020204020204" charset="-122"/>
              </a:rPr>
              <a:t>台</a:t>
            </a:r>
            <a:r>
              <a:rPr dirty="0">
                <a:solidFill>
                  <a:prstClr val="black"/>
                </a:solidFill>
                <a:latin typeface="微软雅黑" panose="020B0503020204020204" charset="-122"/>
                <a:cs typeface="微软雅黑" panose="020B0503020204020204" charset="-122"/>
              </a:rPr>
              <a:t>设备</a:t>
            </a:r>
            <a:r>
              <a:rPr spc="10" dirty="0">
                <a:solidFill>
                  <a:prstClr val="black"/>
                </a:solidFill>
                <a:latin typeface="微软雅黑" panose="020B0503020204020204" charset="-122"/>
                <a:cs typeface="微软雅黑" panose="020B0503020204020204" charset="-122"/>
              </a:rPr>
              <a:t>本</a:t>
            </a:r>
            <a:r>
              <a:rPr dirty="0">
                <a:solidFill>
                  <a:prstClr val="black"/>
                </a:solidFill>
                <a:latin typeface="微软雅黑" panose="020B0503020204020204" charset="-122"/>
                <a:cs typeface="微软雅黑" panose="020B0503020204020204" charset="-122"/>
              </a:rPr>
              <a:t>身会</a:t>
            </a:r>
            <a:r>
              <a:rPr spc="10" dirty="0">
                <a:solidFill>
                  <a:prstClr val="black"/>
                </a:solidFill>
                <a:latin typeface="微软雅黑" panose="020B0503020204020204" charset="-122"/>
                <a:cs typeface="微软雅黑" panose="020B0503020204020204" charset="-122"/>
              </a:rPr>
              <a:t>基</a:t>
            </a:r>
            <a:r>
              <a:rPr dirty="0">
                <a:solidFill>
                  <a:prstClr val="black"/>
                </a:solidFill>
                <a:latin typeface="微软雅黑" panose="020B0503020204020204" charset="-122"/>
                <a:cs typeface="微软雅黑" panose="020B0503020204020204" charset="-122"/>
              </a:rPr>
              <a:t>于自</a:t>
            </a:r>
            <a:r>
              <a:rPr spc="10" dirty="0">
                <a:solidFill>
                  <a:prstClr val="black"/>
                </a:solidFill>
                <a:latin typeface="微软雅黑" panose="020B0503020204020204" charset="-122"/>
                <a:cs typeface="微软雅黑" panose="020B0503020204020204" charset="-122"/>
              </a:rPr>
              <a:t>身</a:t>
            </a:r>
            <a:r>
              <a:rPr dirty="0">
                <a:solidFill>
                  <a:prstClr val="black"/>
                </a:solidFill>
                <a:latin typeface="微软雅黑" panose="020B0503020204020204" charset="-122"/>
                <a:cs typeface="微软雅黑" panose="020B0503020204020204" charset="-122"/>
              </a:rPr>
              <a:t>的性</a:t>
            </a:r>
            <a:r>
              <a:rPr spc="20" dirty="0">
                <a:solidFill>
                  <a:prstClr val="black"/>
                </a:solidFill>
                <a:latin typeface="微软雅黑" panose="020B0503020204020204" charset="-122"/>
                <a:cs typeface="微软雅黑" panose="020B0503020204020204" charset="-122"/>
              </a:rPr>
              <a:t>能</a:t>
            </a:r>
            <a:r>
              <a:rPr dirty="0">
                <a:solidFill>
                  <a:prstClr val="black"/>
                </a:solidFill>
                <a:latin typeface="微软雅黑" panose="020B0503020204020204" charset="-122"/>
                <a:cs typeface="微软雅黑" panose="020B0503020204020204" charset="-122"/>
              </a:rPr>
              <a:t>，在</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设备</a:t>
            </a:r>
            <a:r>
              <a:rPr spc="10"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模型中</a:t>
            </a:r>
            <a:r>
              <a:rPr spc="10" dirty="0">
                <a:solidFill>
                  <a:prstClr val="black"/>
                </a:solidFill>
                <a:latin typeface="微软雅黑" panose="020B0503020204020204" charset="-122"/>
                <a:cs typeface="微软雅黑" panose="020B0503020204020204" charset="-122"/>
              </a:rPr>
              <a:t>配</a:t>
            </a:r>
            <a:r>
              <a:rPr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报</a:t>
            </a:r>
            <a:r>
              <a:rPr dirty="0">
                <a:solidFill>
                  <a:prstClr val="black"/>
                </a:solidFill>
                <a:latin typeface="微软雅黑" panose="020B0503020204020204" charset="-122"/>
                <a:cs typeface="微软雅黑" panose="020B0503020204020204" charset="-122"/>
              </a:rPr>
              <a:t>警及报</a:t>
            </a:r>
            <a:r>
              <a:rPr spc="10" dirty="0">
                <a:solidFill>
                  <a:prstClr val="black"/>
                </a:solidFill>
                <a:latin typeface="微软雅黑" panose="020B0503020204020204" charset="-122"/>
                <a:cs typeface="微软雅黑" panose="020B0503020204020204" charset="-122"/>
              </a:rPr>
              <a:t>警</a:t>
            </a:r>
            <a:r>
              <a:rPr dirty="0">
                <a:solidFill>
                  <a:prstClr val="black"/>
                </a:solidFill>
                <a:latin typeface="微软雅黑" panose="020B0503020204020204" charset="-122"/>
                <a:cs typeface="微软雅黑" panose="020B0503020204020204" charset="-122"/>
              </a:rPr>
              <a:t>规</a:t>
            </a:r>
            <a:r>
              <a:rPr spc="35" dirty="0">
                <a:solidFill>
                  <a:prstClr val="black"/>
                </a:solidFill>
                <a:latin typeface="微软雅黑" panose="020B0503020204020204" charset="-122"/>
                <a:cs typeface="微软雅黑" panose="020B0503020204020204" charset="-122"/>
              </a:rPr>
              <a:t>则</a:t>
            </a:r>
            <a:r>
              <a:rPr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因此复合物</a:t>
            </a:r>
            <a:r>
              <a:rPr dirty="0">
                <a:solidFill>
                  <a:prstClr val="black"/>
                </a:solidFill>
                <a:latin typeface="微软雅黑" panose="020B0503020204020204" charset="-122"/>
                <a:cs typeface="微软雅黑" panose="020B0503020204020204" charset="-122"/>
              </a:rPr>
              <a:t>模</a:t>
            </a:r>
            <a:r>
              <a:rPr spc="10" dirty="0">
                <a:solidFill>
                  <a:prstClr val="black"/>
                </a:solidFill>
                <a:latin typeface="微软雅黑" panose="020B0503020204020204" charset="-122"/>
                <a:cs typeface="微软雅黑" panose="020B0503020204020204" charset="-122"/>
              </a:rPr>
              <a:t>型的报警</a:t>
            </a:r>
            <a:r>
              <a:rPr dirty="0">
                <a:solidFill>
                  <a:prstClr val="black"/>
                </a:solidFill>
                <a:latin typeface="微软雅黑" panose="020B0503020204020204" charset="-122"/>
                <a:cs typeface="微软雅黑" panose="020B0503020204020204" charset="-122"/>
              </a:rPr>
              <a:t>也基</a:t>
            </a:r>
            <a:r>
              <a:rPr spc="10" dirty="0">
                <a:solidFill>
                  <a:prstClr val="black"/>
                </a:solidFill>
                <a:latin typeface="微软雅黑" panose="020B0503020204020204" charset="-122"/>
                <a:cs typeface="微软雅黑" panose="020B0503020204020204" charset="-122"/>
              </a:rPr>
              <a:t>本遵从指</a:t>
            </a:r>
            <a:r>
              <a:rPr dirty="0">
                <a:solidFill>
                  <a:prstClr val="black"/>
                </a:solidFill>
                <a:latin typeface="微软雅黑" panose="020B0503020204020204" charset="-122"/>
                <a:cs typeface="微软雅黑" panose="020B0503020204020204" charset="-122"/>
              </a:rPr>
              <a:t>导业</a:t>
            </a:r>
            <a:r>
              <a:rPr spc="10" dirty="0">
                <a:solidFill>
                  <a:prstClr val="black"/>
                </a:solidFill>
                <a:latin typeface="微软雅黑" panose="020B0503020204020204" charset="-122"/>
                <a:cs typeface="微软雅黑" panose="020B0503020204020204" charset="-122"/>
              </a:rPr>
              <a:t>务决</a:t>
            </a:r>
            <a:r>
              <a:rPr spc="35" dirty="0">
                <a:solidFill>
                  <a:prstClr val="black"/>
                </a:solidFill>
                <a:latin typeface="微软雅黑" panose="020B0503020204020204" charset="-122"/>
                <a:cs typeface="微软雅黑" panose="020B0503020204020204" charset="-122"/>
              </a:rPr>
              <a:t>策</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统一</a:t>
            </a:r>
            <a:r>
              <a:rPr spc="10" dirty="0">
                <a:solidFill>
                  <a:prstClr val="black"/>
                </a:solidFill>
                <a:latin typeface="微软雅黑" panose="020B0503020204020204" charset="-122"/>
                <a:cs typeface="微软雅黑" panose="020B0503020204020204" charset="-122"/>
              </a:rPr>
              <a:t>设备管理</a:t>
            </a:r>
            <a:r>
              <a:rPr dirty="0">
                <a:solidFill>
                  <a:prstClr val="black"/>
                </a:solidFill>
                <a:latin typeface="微软雅黑" panose="020B0503020204020204" charset="-122"/>
                <a:cs typeface="微软雅黑" panose="020B0503020204020204" charset="-122"/>
              </a:rPr>
              <a:t>的目</a:t>
            </a:r>
            <a:r>
              <a:rPr spc="15" dirty="0">
                <a:solidFill>
                  <a:prstClr val="black"/>
                </a:solidFill>
                <a:latin typeface="微软雅黑" panose="020B0503020204020204" charset="-122"/>
                <a:cs typeface="微软雅黑" panose="020B0503020204020204" charset="-122"/>
              </a:rPr>
              <a:t>标</a:t>
            </a:r>
            <a:r>
              <a:rPr spc="10" dirty="0">
                <a:solidFill>
                  <a:prstClr val="black"/>
                </a:solidFill>
                <a:latin typeface="微软雅黑" panose="020B0503020204020204" charset="-122"/>
                <a:cs typeface="微软雅黑" panose="020B0503020204020204" charset="-122"/>
              </a:rPr>
              <a:t>，基于</a:t>
            </a:r>
            <a:r>
              <a:rPr dirty="0">
                <a:solidFill>
                  <a:prstClr val="black"/>
                </a:solidFill>
                <a:latin typeface="微软雅黑" panose="020B0503020204020204" charset="-122"/>
                <a:cs typeface="微软雅黑" panose="020B0503020204020204" charset="-122"/>
              </a:rPr>
              <a:t>复</a:t>
            </a:r>
            <a:r>
              <a:rPr spc="10" dirty="0">
                <a:solidFill>
                  <a:prstClr val="black"/>
                </a:solidFill>
                <a:latin typeface="微软雅黑" panose="020B0503020204020204" charset="-122"/>
                <a:cs typeface="微软雅黑" panose="020B0503020204020204" charset="-122"/>
              </a:rPr>
              <a:t>合</a:t>
            </a:r>
            <a:r>
              <a:rPr dirty="0">
                <a:solidFill>
                  <a:prstClr val="black"/>
                </a:solidFill>
                <a:latin typeface="微软雅黑" panose="020B0503020204020204" charset="-122"/>
                <a:cs typeface="微软雅黑" panose="020B0503020204020204" charset="-122"/>
              </a:rPr>
              <a:t>物 </a:t>
            </a:r>
            <a:r>
              <a:rPr spc="10" dirty="0">
                <a:solidFill>
                  <a:prstClr val="black"/>
                </a:solidFill>
                <a:latin typeface="微软雅黑" panose="020B0503020204020204" charset="-122"/>
                <a:cs typeface="微软雅黑" panose="020B0503020204020204" charset="-122"/>
              </a:rPr>
              <a:t>模型属性完</a:t>
            </a:r>
            <a:r>
              <a:rPr dirty="0">
                <a:solidFill>
                  <a:prstClr val="black"/>
                </a:solidFill>
                <a:latin typeface="微软雅黑" panose="020B0503020204020204" charset="-122"/>
                <a:cs typeface="微软雅黑" panose="020B0503020204020204" charset="-122"/>
              </a:rPr>
              <a:t>成</a:t>
            </a:r>
            <a:r>
              <a:rPr spc="10" dirty="0">
                <a:solidFill>
                  <a:prstClr val="black"/>
                </a:solidFill>
                <a:latin typeface="微软雅黑" panose="020B0503020204020204" charset="-122"/>
                <a:cs typeface="微软雅黑" panose="020B0503020204020204" charset="-122"/>
              </a:rPr>
              <a:t>设计和配置</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如焊接产</a:t>
            </a:r>
            <a:r>
              <a:rPr dirty="0">
                <a:solidFill>
                  <a:prstClr val="black"/>
                </a:solidFill>
                <a:latin typeface="微软雅黑" panose="020B0503020204020204" charset="-122"/>
                <a:cs typeface="微软雅黑" panose="020B0503020204020204" charset="-122"/>
              </a:rPr>
              <a:t>线</a:t>
            </a:r>
            <a:r>
              <a:rPr spc="5" dirty="0">
                <a:solidFill>
                  <a:prstClr val="black"/>
                </a:solidFill>
                <a:latin typeface="微软雅黑" panose="020B0503020204020204" charset="-122"/>
                <a:cs typeface="微软雅黑" panose="020B0503020204020204" charset="-122"/>
              </a:rPr>
              <a:t>上</a:t>
            </a:r>
            <a:r>
              <a:rPr spc="10" dirty="0">
                <a:solidFill>
                  <a:prstClr val="black"/>
                </a:solidFill>
                <a:latin typeface="微软雅黑" panose="020B0503020204020204" charset="-122"/>
                <a:cs typeface="微软雅黑" panose="020B0503020204020204" charset="-122"/>
              </a:rPr>
              <a:t>，故障设</a:t>
            </a:r>
            <a:r>
              <a:rPr dirty="0">
                <a:solidFill>
                  <a:prstClr val="black"/>
                </a:solidFill>
                <a:latin typeface="微软雅黑" panose="020B0503020204020204" charset="-122"/>
                <a:cs typeface="微软雅黑" panose="020B0503020204020204" charset="-122"/>
              </a:rPr>
              <a:t>备数</a:t>
            </a:r>
            <a:r>
              <a:rPr spc="10" dirty="0">
                <a:solidFill>
                  <a:prstClr val="black"/>
                </a:solidFill>
                <a:latin typeface="微软雅黑" panose="020B0503020204020204" charset="-122"/>
                <a:cs typeface="微软雅黑" panose="020B0503020204020204" charset="-122"/>
              </a:rPr>
              <a:t>达到阈值</a:t>
            </a:r>
            <a:r>
              <a:rPr dirty="0">
                <a:solidFill>
                  <a:prstClr val="black"/>
                </a:solidFill>
                <a:latin typeface="微软雅黑" panose="020B0503020204020204" charset="-122"/>
                <a:cs typeface="微软雅黑" panose="020B0503020204020204" charset="-122"/>
              </a:rPr>
              <a:t>触发</a:t>
            </a:r>
            <a:r>
              <a:rPr spc="10" dirty="0">
                <a:solidFill>
                  <a:prstClr val="black"/>
                </a:solidFill>
                <a:latin typeface="微软雅黑" panose="020B0503020204020204" charset="-122"/>
                <a:cs typeface="微软雅黑" panose="020B0503020204020204" charset="-122"/>
              </a:rPr>
              <a:t>报</a:t>
            </a:r>
            <a:r>
              <a:rPr spc="20" dirty="0">
                <a:solidFill>
                  <a:prstClr val="black"/>
                </a:solidFill>
                <a:latin typeface="微软雅黑" panose="020B0503020204020204" charset="-122"/>
                <a:cs typeface="微软雅黑" panose="020B0503020204020204" charset="-122"/>
              </a:rPr>
              <a:t>警</a:t>
            </a:r>
            <a:r>
              <a:rPr spc="10" dirty="0">
                <a:solidFill>
                  <a:prstClr val="black"/>
                </a:solidFill>
                <a:latin typeface="微软雅黑" panose="020B0503020204020204" charset="-122"/>
                <a:cs typeface="微软雅黑" panose="020B0503020204020204" charset="-122"/>
              </a:rPr>
              <a:t>，或</a:t>
            </a:r>
            <a:r>
              <a:rPr dirty="0">
                <a:solidFill>
                  <a:prstClr val="black"/>
                </a:solidFill>
                <a:latin typeface="微软雅黑" panose="020B0503020204020204" charset="-122"/>
                <a:cs typeface="微软雅黑" panose="020B0503020204020204" charset="-122"/>
              </a:rPr>
              <a:t>当</a:t>
            </a:r>
            <a:r>
              <a:rPr spc="10" dirty="0">
                <a:solidFill>
                  <a:prstClr val="black"/>
                </a:solidFill>
                <a:latin typeface="微软雅黑" panose="020B0503020204020204" charset="-122"/>
                <a:cs typeface="微软雅黑" panose="020B0503020204020204" charset="-122"/>
              </a:rPr>
              <a:t>日</a:t>
            </a:r>
            <a:r>
              <a:rPr dirty="0">
                <a:solidFill>
                  <a:prstClr val="black"/>
                </a:solidFill>
                <a:latin typeface="微软雅黑" panose="020B0503020204020204" charset="-122"/>
                <a:cs typeface="微软雅黑" panose="020B0503020204020204" charset="-122"/>
              </a:rPr>
              <a:t>总 产量低于阈值触发报警等。</a:t>
            </a:r>
            <a:endParaRPr>
              <a:solidFill>
                <a:prstClr val="black"/>
              </a:solidFill>
              <a:latin typeface="微软雅黑" panose="020B0503020204020204" charset="-122"/>
              <a:cs typeface="微软雅黑" panose="020B0503020204020204" charset="-122"/>
            </a:endParaRPr>
          </a:p>
          <a:p>
            <a:pPr>
              <a:spcBef>
                <a:spcPts val="45"/>
              </a:spcBef>
            </a:pPr>
            <a:endParaRPr sz="2850">
              <a:solidFill>
                <a:prstClr val="black"/>
              </a:solidFill>
              <a:latin typeface="Times New Roman" panose="02020603050405020304"/>
              <a:cs typeface="Times New Roman" panose="02020603050405020304"/>
            </a:endParaRPr>
          </a:p>
          <a:p>
            <a:pPr marR="3797300" algn="ctr">
              <a:spcBef>
                <a:spcPts val="5"/>
              </a:spcBef>
            </a:pPr>
            <a:r>
              <a:rPr sz="2000" b="1" dirty="0">
                <a:solidFill>
                  <a:srgbClr val="FFFFFF"/>
                </a:solidFill>
                <a:latin typeface="微软雅黑" panose="020B0503020204020204" charset="-122"/>
                <a:cs typeface="微软雅黑" panose="020B0503020204020204" charset="-122"/>
              </a:rPr>
              <a:t>报警规则</a:t>
            </a:r>
            <a:endParaRPr sz="2000">
              <a:solidFill>
                <a:prstClr val="black"/>
              </a:solidFill>
              <a:latin typeface="微软雅黑" panose="020B0503020204020204" charset="-122"/>
              <a:cs typeface="微软雅黑" panose="020B0503020204020204" charset="-122"/>
            </a:endParaRPr>
          </a:p>
          <a:p>
            <a:pPr>
              <a:spcBef>
                <a:spcPts val="20"/>
              </a:spcBef>
            </a:pPr>
            <a:endParaRPr sz="3050">
              <a:solidFill>
                <a:prstClr val="black"/>
              </a:solidFill>
              <a:latin typeface="Times New Roman" panose="02020603050405020304"/>
              <a:cs typeface="Times New Roman" panose="02020603050405020304"/>
            </a:endParaRPr>
          </a:p>
          <a:p>
            <a:pPr marR="3768090" algn="ctr">
              <a:lnSpc>
                <a:spcPts val="2155"/>
              </a:lnSpc>
              <a:spcBef>
                <a:spcPts val="5"/>
              </a:spcBef>
            </a:pPr>
            <a:r>
              <a:rPr dirty="0">
                <a:solidFill>
                  <a:prstClr val="black"/>
                </a:solidFill>
                <a:latin typeface="微软雅黑" panose="020B0503020204020204" charset="-122"/>
                <a:cs typeface="微软雅黑" panose="020B0503020204020204" charset="-122"/>
              </a:rPr>
              <a:t>故障设备数达到阈值</a:t>
            </a:r>
            <a:endParaRPr>
              <a:solidFill>
                <a:prstClr val="black"/>
              </a:solidFill>
              <a:latin typeface="微软雅黑" panose="020B0503020204020204" charset="-122"/>
              <a:cs typeface="微软雅黑" panose="020B0503020204020204" charset="-122"/>
            </a:endParaRPr>
          </a:p>
          <a:p>
            <a:pPr marL="4446905">
              <a:lnSpc>
                <a:spcPts val="2155"/>
              </a:lnSpc>
            </a:pPr>
            <a:r>
              <a:rPr b="1" dirty="0">
                <a:solidFill>
                  <a:srgbClr val="00A755"/>
                </a:solidFill>
                <a:latin typeface="微软雅黑" panose="020B0503020204020204" charset="-122"/>
                <a:cs typeface="微软雅黑" panose="020B0503020204020204" charset="-122"/>
              </a:rPr>
              <a:t>触发报警</a:t>
            </a:r>
            <a:endParaRPr>
              <a:solidFill>
                <a:prstClr val="black"/>
              </a:solidFill>
              <a:latin typeface="微软雅黑" panose="020B0503020204020204" charset="-122"/>
              <a:cs typeface="微软雅黑" panose="020B0503020204020204" charset="-122"/>
            </a:endParaRPr>
          </a:p>
          <a:p>
            <a:pPr marR="3768090" algn="ctr">
              <a:spcBef>
                <a:spcPts val="1420"/>
              </a:spcBef>
            </a:pPr>
            <a:r>
              <a:rPr dirty="0">
                <a:solidFill>
                  <a:prstClr val="black"/>
                </a:solidFill>
                <a:latin typeface="微软雅黑" panose="020B0503020204020204" charset="-122"/>
                <a:cs typeface="微软雅黑" panose="020B0503020204020204" charset="-122"/>
              </a:rPr>
              <a:t>当日总产量低于阈值</a:t>
            </a:r>
            <a:endParaRPr>
              <a:solidFill>
                <a:prstClr val="black"/>
              </a:solidFill>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70">
              <a:lnSpc>
                <a:spcPct val="100000"/>
              </a:lnSpc>
            </a:pPr>
            <a:r>
              <a:rPr dirty="0"/>
              <a:t>课程案例引入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1361694" y="1658630"/>
            <a:ext cx="9567545" cy="1097915"/>
          </a:xfrm>
          <a:prstGeom prst="rect">
            <a:avLst/>
          </a:prstGeom>
        </p:spPr>
        <p:txBody>
          <a:bodyPr vert="horz" wrap="square" lIns="0" tIns="0" rIns="0" bIns="0" rtlCol="0">
            <a:spAutoFit/>
          </a:bodyPr>
          <a:lstStyle/>
          <a:p>
            <a:pPr marL="12700" marR="5080" algn="just">
              <a:lnSpc>
                <a:spcPct val="150000"/>
              </a:lnSpc>
            </a:pPr>
            <a:r>
              <a:rPr sz="1600" spc="-10" dirty="0">
                <a:solidFill>
                  <a:prstClr val="black"/>
                </a:solidFill>
                <a:latin typeface="微软雅黑" panose="020B0503020204020204" charset="-122"/>
                <a:cs typeface="微软雅黑" panose="020B0503020204020204" charset="-122"/>
              </a:rPr>
              <a:t>企业希望通过把以上自动加工生产</a:t>
            </a:r>
            <a:r>
              <a:rPr sz="1600" dirty="0">
                <a:solidFill>
                  <a:prstClr val="black"/>
                </a:solidFill>
                <a:latin typeface="微软雅黑" panose="020B0503020204020204" charset="-122"/>
                <a:cs typeface="微软雅黑" panose="020B0503020204020204" charset="-122"/>
              </a:rPr>
              <a:t>线</a:t>
            </a:r>
            <a:r>
              <a:rPr sz="1600" spc="-10" dirty="0">
                <a:solidFill>
                  <a:prstClr val="black"/>
                </a:solidFill>
                <a:latin typeface="微软雅黑" panose="020B0503020204020204" charset="-122"/>
                <a:cs typeface="微软雅黑" panose="020B0503020204020204" charset="-122"/>
              </a:rPr>
              <a:t>进行</a:t>
            </a:r>
            <a:r>
              <a:rPr sz="1600" dirty="0">
                <a:solidFill>
                  <a:prstClr val="black"/>
                </a:solidFill>
                <a:latin typeface="微软雅黑" panose="020B0503020204020204" charset="-122"/>
                <a:cs typeface="微软雅黑" panose="020B0503020204020204" charset="-122"/>
              </a:rPr>
              <a:t>数</a:t>
            </a:r>
            <a:r>
              <a:rPr sz="1600" spc="-10" dirty="0">
                <a:solidFill>
                  <a:prstClr val="black"/>
                </a:solidFill>
                <a:latin typeface="微软雅黑" panose="020B0503020204020204" charset="-122"/>
                <a:cs typeface="微软雅黑" panose="020B0503020204020204" charset="-122"/>
              </a:rPr>
              <a:t>字化</a:t>
            </a:r>
            <a:r>
              <a:rPr sz="1600" dirty="0">
                <a:solidFill>
                  <a:prstClr val="black"/>
                </a:solidFill>
                <a:latin typeface="微软雅黑" panose="020B0503020204020204" charset="-122"/>
                <a:cs typeface="微软雅黑" panose="020B0503020204020204" charset="-122"/>
              </a:rPr>
              <a:t>转</a:t>
            </a:r>
            <a:r>
              <a:rPr sz="1600" spc="-10"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便</a:t>
            </a:r>
            <a:r>
              <a:rPr sz="1600" spc="-10" dirty="0">
                <a:solidFill>
                  <a:prstClr val="black"/>
                </a:solidFill>
                <a:latin typeface="微软雅黑" panose="020B0503020204020204" charset="-122"/>
                <a:cs typeface="微软雅黑" panose="020B0503020204020204" charset="-122"/>
              </a:rPr>
              <a:t>于生</a:t>
            </a:r>
            <a:r>
              <a:rPr sz="1600" dirty="0">
                <a:solidFill>
                  <a:prstClr val="black"/>
                </a:solidFill>
                <a:latin typeface="微软雅黑" panose="020B0503020204020204" charset="-122"/>
                <a:cs typeface="微软雅黑" panose="020B0503020204020204" charset="-122"/>
              </a:rPr>
              <a:t>产</a:t>
            </a:r>
            <a:r>
              <a:rPr sz="1600" spc="-10" dirty="0">
                <a:solidFill>
                  <a:prstClr val="black"/>
                </a:solidFill>
                <a:latin typeface="微软雅黑" panose="020B0503020204020204" charset="-122"/>
                <a:cs typeface="微软雅黑" panose="020B0503020204020204" charset="-122"/>
              </a:rPr>
              <a:t>信息</a:t>
            </a:r>
            <a:r>
              <a:rPr sz="1600" dirty="0">
                <a:solidFill>
                  <a:prstClr val="black"/>
                </a:solidFill>
                <a:latin typeface="微软雅黑" panose="020B0503020204020204" charset="-122"/>
                <a:cs typeface="微软雅黑" panose="020B0503020204020204" charset="-122"/>
              </a:rPr>
              <a:t>化</a:t>
            </a:r>
            <a:r>
              <a:rPr sz="1600" spc="-10" dirty="0">
                <a:solidFill>
                  <a:prstClr val="black"/>
                </a:solidFill>
                <a:latin typeface="微软雅黑" panose="020B0503020204020204" charset="-122"/>
                <a:cs typeface="微软雅黑" panose="020B0503020204020204" charset="-122"/>
              </a:rPr>
              <a:t>管理</a:t>
            </a:r>
            <a:r>
              <a:rPr sz="1600" dirty="0">
                <a:solidFill>
                  <a:prstClr val="black"/>
                </a:solidFill>
                <a:latin typeface="微软雅黑" panose="020B0503020204020204" charset="-122"/>
                <a:cs typeface="微软雅黑" panose="020B0503020204020204" charset="-122"/>
              </a:rPr>
              <a:t>和</a:t>
            </a:r>
            <a:r>
              <a:rPr sz="1600" spc="-10" dirty="0">
                <a:solidFill>
                  <a:prstClr val="black"/>
                </a:solidFill>
                <a:latin typeface="微软雅黑" panose="020B0503020204020204" charset="-122"/>
                <a:cs typeface="微软雅黑" panose="020B0503020204020204" charset="-122"/>
              </a:rPr>
              <a:t>生产</a:t>
            </a:r>
            <a:r>
              <a:rPr sz="1600" dirty="0">
                <a:solidFill>
                  <a:prstClr val="black"/>
                </a:solidFill>
                <a:latin typeface="微软雅黑" panose="020B0503020204020204" charset="-122"/>
                <a:cs typeface="微软雅黑" panose="020B0503020204020204" charset="-122"/>
              </a:rPr>
              <a:t>精</a:t>
            </a:r>
            <a:r>
              <a:rPr sz="1600" spc="-10" dirty="0">
                <a:solidFill>
                  <a:prstClr val="black"/>
                </a:solidFill>
                <a:latin typeface="微软雅黑" panose="020B0503020204020204" charset="-122"/>
                <a:cs typeface="微软雅黑" panose="020B0503020204020204" charset="-122"/>
              </a:rPr>
              <a:t>益化</a:t>
            </a:r>
            <a:r>
              <a:rPr sz="1600" dirty="0">
                <a:solidFill>
                  <a:prstClr val="black"/>
                </a:solidFill>
                <a:latin typeface="微软雅黑" panose="020B0503020204020204" charset="-122"/>
                <a:cs typeface="微软雅黑" panose="020B0503020204020204" charset="-122"/>
              </a:rPr>
              <a:t>管</a:t>
            </a:r>
            <a:r>
              <a:rPr sz="1600" spc="-10" dirty="0">
                <a:solidFill>
                  <a:prstClr val="black"/>
                </a:solidFill>
                <a:latin typeface="微软雅黑" panose="020B0503020204020204" charset="-122"/>
                <a:cs typeface="微软雅黑" panose="020B0503020204020204" charset="-122"/>
              </a:rPr>
              <a:t>理，</a:t>
            </a:r>
            <a:r>
              <a:rPr sz="1600" dirty="0">
                <a:solidFill>
                  <a:prstClr val="black"/>
                </a:solidFill>
                <a:latin typeface="微软雅黑" panose="020B0503020204020204" charset="-122"/>
                <a:cs typeface="微软雅黑" panose="020B0503020204020204" charset="-122"/>
              </a:rPr>
              <a:t>最</a:t>
            </a:r>
            <a:r>
              <a:rPr sz="1600" spc="-10" dirty="0">
                <a:solidFill>
                  <a:prstClr val="black"/>
                </a:solidFill>
                <a:latin typeface="微软雅黑" panose="020B0503020204020204" charset="-122"/>
                <a:cs typeface="微软雅黑" panose="020B0503020204020204" charset="-122"/>
              </a:rPr>
              <a:t>终提</a:t>
            </a:r>
            <a:r>
              <a:rPr sz="1600" dirty="0">
                <a:solidFill>
                  <a:prstClr val="black"/>
                </a:solidFill>
                <a:latin typeface="微软雅黑" panose="020B0503020204020204" charset="-122"/>
                <a:cs typeface="微软雅黑" panose="020B0503020204020204" charset="-122"/>
              </a:rPr>
              <a:t>高</a:t>
            </a:r>
            <a:r>
              <a:rPr sz="1600" spc="-5" dirty="0">
                <a:solidFill>
                  <a:prstClr val="black"/>
                </a:solidFill>
                <a:latin typeface="微软雅黑" panose="020B0503020204020204" charset="-122"/>
                <a:cs typeface="微软雅黑" panose="020B0503020204020204" charset="-122"/>
              </a:rPr>
              <a:t>生 产效能。经过市场全方位对比分析</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最终</a:t>
            </a:r>
            <a:r>
              <a:rPr sz="1600"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用根</a:t>
            </a:r>
            <a:r>
              <a:rPr sz="1600" dirty="0">
                <a:solidFill>
                  <a:prstClr val="black"/>
                </a:solidFill>
                <a:latin typeface="微软雅黑" panose="020B0503020204020204" charset="-122"/>
                <a:cs typeface="微软雅黑" panose="020B0503020204020204" charset="-122"/>
              </a:rPr>
              <a:t>云</a:t>
            </a:r>
            <a:r>
              <a:rPr sz="1600" spc="-5" dirty="0">
                <a:solidFill>
                  <a:prstClr val="black"/>
                </a:solidFill>
                <a:latin typeface="微软雅黑" panose="020B0503020204020204" charset="-122"/>
                <a:cs typeface="微软雅黑" panose="020B0503020204020204" charset="-122"/>
              </a:rPr>
              <a:t>工业</a:t>
            </a:r>
            <a:r>
              <a:rPr sz="1600" dirty="0">
                <a:solidFill>
                  <a:prstClr val="black"/>
                </a:solidFill>
                <a:latin typeface="微软雅黑" panose="020B0503020204020204" charset="-122"/>
                <a:cs typeface="微软雅黑" panose="020B0503020204020204" charset="-122"/>
              </a:rPr>
              <a:t>互</a:t>
            </a:r>
            <a:r>
              <a:rPr sz="1600" spc="-5" dirty="0">
                <a:solidFill>
                  <a:prstClr val="black"/>
                </a:solidFill>
                <a:latin typeface="微软雅黑" panose="020B0503020204020204" charset="-122"/>
                <a:cs typeface="微软雅黑" panose="020B0503020204020204" charset="-122"/>
              </a:rPr>
              <a:t>联网</a:t>
            </a:r>
            <a:r>
              <a:rPr sz="160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a:t>
            </a:r>
            <a:r>
              <a:rPr sz="1600" dirty="0">
                <a:solidFill>
                  <a:prstClr val="black"/>
                </a:solidFill>
                <a:latin typeface="微软雅黑" panose="020B0503020204020204" charset="-122"/>
                <a:cs typeface="微软雅黑" panose="020B0503020204020204" charset="-122"/>
              </a:rPr>
              <a:t>把</a:t>
            </a:r>
            <a:r>
              <a:rPr sz="1600" spc="-5" dirty="0">
                <a:solidFill>
                  <a:prstClr val="black"/>
                </a:solidFill>
                <a:latin typeface="微软雅黑" panose="020B0503020204020204" charset="-122"/>
                <a:cs typeface="微软雅黑" panose="020B0503020204020204" charset="-122"/>
              </a:rPr>
              <a:t>整个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产流</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进行</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字孪</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应用</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 业数字孪生与应用工程师需要把整</a:t>
            </a:r>
            <a:r>
              <a:rPr sz="1600" dirty="0">
                <a:solidFill>
                  <a:prstClr val="black"/>
                </a:solidFill>
                <a:latin typeface="微软雅黑" panose="020B0503020204020204" charset="-122"/>
                <a:cs typeface="微软雅黑" panose="020B0503020204020204" charset="-122"/>
              </a:rPr>
              <a:t>体</a:t>
            </a:r>
            <a:r>
              <a:rPr sz="1600" spc="-5" dirty="0">
                <a:solidFill>
                  <a:prstClr val="black"/>
                </a:solidFill>
                <a:latin typeface="微软雅黑" panose="020B0503020204020204" charset="-122"/>
                <a:cs typeface="微软雅黑" panose="020B0503020204020204" charset="-122"/>
              </a:rPr>
              <a:t>改造</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程拆</a:t>
            </a:r>
            <a:r>
              <a:rPr sz="1600" dirty="0">
                <a:solidFill>
                  <a:prstClr val="black"/>
                </a:solidFill>
                <a:latin typeface="微软雅黑" panose="020B0503020204020204" charset="-122"/>
                <a:cs typeface="微软雅黑" panose="020B0503020204020204" charset="-122"/>
              </a:rPr>
              <a:t>分</a:t>
            </a:r>
            <a:r>
              <a:rPr sz="1600" spc="-5" dirty="0">
                <a:solidFill>
                  <a:prstClr val="black"/>
                </a:solidFill>
                <a:latin typeface="微软雅黑" panose="020B0503020204020204" charset="-122"/>
                <a:cs typeface="微软雅黑" panose="020B0503020204020204" charset="-122"/>
              </a:rPr>
              <a:t>为不</a:t>
            </a:r>
            <a:r>
              <a:rPr sz="1600" dirty="0">
                <a:solidFill>
                  <a:prstClr val="black"/>
                </a:solidFill>
                <a:latin typeface="微软雅黑" panose="020B0503020204020204" charset="-122"/>
                <a:cs typeface="微软雅黑" panose="020B0503020204020204" charset="-122"/>
              </a:rPr>
              <a:t>同</a:t>
            </a:r>
            <a:r>
              <a:rPr sz="1600" spc="-5" dirty="0">
                <a:solidFill>
                  <a:prstClr val="black"/>
                </a:solidFill>
                <a:latin typeface="微软雅黑" panose="020B0503020204020204" charset="-122"/>
                <a:cs typeface="微软雅黑" panose="020B0503020204020204" charset="-122"/>
              </a:rPr>
              <a:t>的项</a:t>
            </a:r>
            <a:r>
              <a:rPr sz="1600"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分步</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施，</a:t>
            </a:r>
            <a:r>
              <a:rPr sz="1600" dirty="0">
                <a:solidFill>
                  <a:prstClr val="black"/>
                </a:solidFill>
                <a:latin typeface="微软雅黑" panose="020B0503020204020204" charset="-122"/>
                <a:cs typeface="微软雅黑" panose="020B0503020204020204" charset="-122"/>
              </a:rPr>
              <a:t>重</a:t>
            </a:r>
            <a:r>
              <a:rPr sz="1600" spc="-5" dirty="0">
                <a:solidFill>
                  <a:prstClr val="black"/>
                </a:solidFill>
                <a:latin typeface="微软雅黑" panose="020B0503020204020204" charset="-122"/>
                <a:cs typeface="微软雅黑" panose="020B0503020204020204" charset="-122"/>
              </a:rPr>
              <a:t>点环</a:t>
            </a:r>
            <a:r>
              <a:rPr sz="1600" dirty="0">
                <a:solidFill>
                  <a:prstClr val="black"/>
                </a:solidFill>
                <a:latin typeface="微软雅黑" panose="020B0503020204020204" charset="-122"/>
                <a:cs typeface="微软雅黑" panose="020B0503020204020204" charset="-122"/>
              </a:rPr>
              <a:t>节</a:t>
            </a:r>
            <a:r>
              <a:rPr sz="1600" spc="-5" dirty="0">
                <a:solidFill>
                  <a:prstClr val="black"/>
                </a:solidFill>
                <a:latin typeface="微软雅黑" panose="020B0503020204020204" charset="-122"/>
                <a:cs typeface="微软雅黑" panose="020B0503020204020204" charset="-122"/>
              </a:rPr>
              <a:t>如下：</a:t>
            </a:r>
            <a:endParaRPr sz="1600">
              <a:solidFill>
                <a:prstClr val="black"/>
              </a:solidFill>
              <a:latin typeface="微软雅黑" panose="020B0503020204020204" charset="-122"/>
              <a:cs typeface="微软雅黑" panose="020B0503020204020204" charset="-122"/>
            </a:endParaRPr>
          </a:p>
        </p:txBody>
      </p:sp>
      <p:sp>
        <p:nvSpPr>
          <p:cNvPr id="5" name="object 5"/>
          <p:cNvSpPr/>
          <p:nvPr/>
        </p:nvSpPr>
        <p:spPr>
          <a:xfrm>
            <a:off x="7932419" y="3925823"/>
            <a:ext cx="3352800" cy="1179830"/>
          </a:xfrm>
          <a:custGeom>
            <a:avLst/>
            <a:gdLst/>
            <a:ahLst/>
            <a:cxnLst/>
            <a:rect l="l" t="t" r="r" b="b"/>
            <a:pathLst>
              <a:path w="3352800" h="1179829">
                <a:moveTo>
                  <a:pt x="0" y="1179576"/>
                </a:moveTo>
                <a:lnTo>
                  <a:pt x="3352800" y="1179576"/>
                </a:lnTo>
                <a:lnTo>
                  <a:pt x="3352800" y="0"/>
                </a:lnTo>
                <a:lnTo>
                  <a:pt x="0" y="0"/>
                </a:lnTo>
                <a:lnTo>
                  <a:pt x="0" y="1179576"/>
                </a:lnTo>
                <a:close/>
              </a:path>
            </a:pathLst>
          </a:custGeom>
          <a:solidFill>
            <a:srgbClr val="F1F1F1"/>
          </a:solidFill>
        </p:spPr>
        <p:txBody>
          <a:bodyPr wrap="square" lIns="0" tIns="0" rIns="0" bIns="0" rtlCol="0"/>
          <a:lstStyle/>
          <a:p>
            <a:endParaRPr>
              <a:solidFill>
                <a:prstClr val="black"/>
              </a:solidFill>
            </a:endParaRPr>
          </a:p>
        </p:txBody>
      </p:sp>
      <p:sp>
        <p:nvSpPr>
          <p:cNvPr id="6" name="object 6"/>
          <p:cNvSpPr txBox="1"/>
          <p:nvPr/>
        </p:nvSpPr>
        <p:spPr>
          <a:xfrm>
            <a:off x="8012048" y="3901566"/>
            <a:ext cx="3274695" cy="1122680"/>
          </a:xfrm>
          <a:prstGeom prst="rect">
            <a:avLst/>
          </a:prstGeom>
        </p:spPr>
        <p:txBody>
          <a:bodyPr vert="horz" wrap="square" lIns="0" tIns="0" rIns="0" bIns="0" rtlCol="0">
            <a:spAutoFit/>
          </a:bodyPr>
          <a:lstStyle/>
          <a:p>
            <a:pPr marL="12700" marR="5080">
              <a:lnSpc>
                <a:spcPct val="150000"/>
              </a:lnSpc>
            </a:pPr>
            <a:r>
              <a:rPr sz="1600" spc="-5" dirty="0">
                <a:solidFill>
                  <a:prstClr val="black"/>
                </a:solidFill>
                <a:latin typeface="微软雅黑" panose="020B0503020204020204" charset="-122"/>
                <a:cs typeface="微软雅黑" panose="020B0503020204020204" charset="-122"/>
              </a:rPr>
              <a:t>配置可视化监控大屏，实时显示生 产线运行状态和生产情况等信息，  以便对</a:t>
            </a:r>
            <a:r>
              <a:rPr sz="1600" dirty="0">
                <a:solidFill>
                  <a:prstClr val="black"/>
                </a:solidFill>
                <a:latin typeface="微软雅黑" panose="020B0503020204020204" charset="-122"/>
                <a:cs typeface="微软雅黑" panose="020B0503020204020204" charset="-122"/>
              </a:rPr>
              <a:t>生</a:t>
            </a:r>
            <a:r>
              <a:rPr sz="1600" spc="-5" dirty="0">
                <a:solidFill>
                  <a:prstClr val="black"/>
                </a:solidFill>
                <a:latin typeface="微软雅黑" panose="020B0503020204020204" charset="-122"/>
                <a:cs typeface="微软雅黑" panose="020B0503020204020204" charset="-122"/>
              </a:rPr>
              <a:t>产线</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行监控</a:t>
            </a:r>
            <a:r>
              <a:rPr sz="1600"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分析</a:t>
            </a:r>
            <a:r>
              <a:rPr sz="1600" dirty="0">
                <a:solidFill>
                  <a:prstClr val="black"/>
                </a:solidFill>
                <a:latin typeface="微软雅黑" panose="020B0503020204020204" charset="-122"/>
                <a:cs typeface="微软雅黑" panose="020B0503020204020204" charset="-122"/>
              </a:rPr>
              <a:t>决</a:t>
            </a:r>
            <a:r>
              <a:rPr sz="1600" spc="-5" dirty="0">
                <a:solidFill>
                  <a:prstClr val="black"/>
                </a:solidFill>
                <a:latin typeface="微软雅黑" panose="020B0503020204020204" charset="-122"/>
                <a:cs typeface="微软雅黑" panose="020B0503020204020204" charset="-122"/>
              </a:rPr>
              <a:t>策。</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1200911" y="3566159"/>
            <a:ext cx="2755900" cy="340360"/>
          </a:xfrm>
          <a:custGeom>
            <a:avLst/>
            <a:gdLst/>
            <a:ahLst/>
            <a:cxnLst/>
            <a:rect l="l" t="t" r="r" b="b"/>
            <a:pathLst>
              <a:path w="2755900" h="340360">
                <a:moveTo>
                  <a:pt x="0" y="339851"/>
                </a:moveTo>
                <a:lnTo>
                  <a:pt x="2755391" y="339851"/>
                </a:lnTo>
                <a:lnTo>
                  <a:pt x="2755391" y="0"/>
                </a:lnTo>
                <a:lnTo>
                  <a:pt x="0" y="0"/>
                </a:lnTo>
                <a:lnTo>
                  <a:pt x="0" y="339851"/>
                </a:lnTo>
                <a:close/>
              </a:path>
            </a:pathLst>
          </a:custGeom>
          <a:solidFill>
            <a:srgbClr val="00AF50"/>
          </a:solidFill>
        </p:spPr>
        <p:txBody>
          <a:bodyPr wrap="square" lIns="0" tIns="0" rIns="0" bIns="0" rtlCol="0"/>
          <a:lstStyle/>
          <a:p>
            <a:endParaRPr>
              <a:solidFill>
                <a:prstClr val="black"/>
              </a:solidFill>
            </a:endParaRPr>
          </a:p>
        </p:txBody>
      </p:sp>
      <p:sp>
        <p:nvSpPr>
          <p:cNvPr id="8" name="object 8"/>
          <p:cNvSpPr txBox="1"/>
          <p:nvPr/>
        </p:nvSpPr>
        <p:spPr>
          <a:xfrm>
            <a:off x="1279905" y="3605529"/>
            <a:ext cx="1772285" cy="269240"/>
          </a:xfrm>
          <a:prstGeom prst="rect">
            <a:avLst/>
          </a:prstGeom>
        </p:spPr>
        <p:txBody>
          <a:bodyPr vert="horz" wrap="square" lIns="0" tIns="0" rIns="0" bIns="0" rtlCol="0">
            <a:spAutoFit/>
          </a:bodyPr>
          <a:lstStyle/>
          <a:p>
            <a:pPr marL="12700"/>
            <a:r>
              <a:rPr sz="1600" b="1" spc="-5" dirty="0">
                <a:solidFill>
                  <a:srgbClr val="FFFFFF"/>
                </a:solidFill>
                <a:latin typeface="微软雅黑" panose="020B0503020204020204" charset="-122"/>
                <a:cs typeface="微软雅黑" panose="020B0503020204020204" charset="-122"/>
              </a:rPr>
              <a:t>（1）设备物联配置</a:t>
            </a:r>
            <a:endParaRPr sz="1600">
              <a:solidFill>
                <a:prstClr val="black"/>
              </a:solidFill>
              <a:latin typeface="微软雅黑" panose="020B0503020204020204" charset="-122"/>
              <a:cs typeface="微软雅黑" panose="020B0503020204020204" charset="-122"/>
            </a:endParaRPr>
          </a:p>
        </p:txBody>
      </p:sp>
      <p:sp>
        <p:nvSpPr>
          <p:cNvPr id="9" name="object 9"/>
          <p:cNvSpPr/>
          <p:nvPr/>
        </p:nvSpPr>
        <p:spPr>
          <a:xfrm>
            <a:off x="4610100" y="3906011"/>
            <a:ext cx="2668905" cy="1199515"/>
          </a:xfrm>
          <a:custGeom>
            <a:avLst/>
            <a:gdLst/>
            <a:ahLst/>
            <a:cxnLst/>
            <a:rect l="l" t="t" r="r" b="b"/>
            <a:pathLst>
              <a:path w="2668904" h="1199514">
                <a:moveTo>
                  <a:pt x="0" y="1199388"/>
                </a:moveTo>
                <a:lnTo>
                  <a:pt x="2668524" y="1199388"/>
                </a:lnTo>
                <a:lnTo>
                  <a:pt x="2668524" y="0"/>
                </a:lnTo>
                <a:lnTo>
                  <a:pt x="0" y="0"/>
                </a:lnTo>
                <a:lnTo>
                  <a:pt x="0" y="1199388"/>
                </a:lnTo>
                <a:close/>
              </a:path>
            </a:pathLst>
          </a:custGeom>
          <a:solidFill>
            <a:srgbClr val="F1F1F1"/>
          </a:solidFill>
        </p:spPr>
        <p:txBody>
          <a:bodyPr wrap="square" lIns="0" tIns="0" rIns="0" bIns="0" rtlCol="0"/>
          <a:lstStyle/>
          <a:p>
            <a:endParaRPr>
              <a:solidFill>
                <a:prstClr val="black"/>
              </a:solidFill>
            </a:endParaRPr>
          </a:p>
        </p:txBody>
      </p:sp>
      <p:sp>
        <p:nvSpPr>
          <p:cNvPr id="10" name="object 10"/>
          <p:cNvSpPr txBox="1"/>
          <p:nvPr/>
        </p:nvSpPr>
        <p:spPr>
          <a:xfrm>
            <a:off x="4689094" y="3901566"/>
            <a:ext cx="2458085" cy="1122680"/>
          </a:xfrm>
          <a:prstGeom prst="rect">
            <a:avLst/>
          </a:prstGeom>
        </p:spPr>
        <p:txBody>
          <a:bodyPr vert="horz" wrap="square" lIns="0" tIns="0" rIns="0" bIns="0" rtlCol="0">
            <a:spAutoFit/>
          </a:bodyPr>
          <a:lstStyle/>
          <a:p>
            <a:pPr marL="12700" marR="5080" algn="just">
              <a:lnSpc>
                <a:spcPct val="150000"/>
              </a:lnSpc>
            </a:pPr>
            <a:r>
              <a:rPr sz="1600" spc="-5" dirty="0">
                <a:solidFill>
                  <a:prstClr val="black"/>
                </a:solidFill>
                <a:latin typeface="微软雅黑" panose="020B0503020204020204" charset="-122"/>
                <a:cs typeface="微软雅黑" panose="020B0503020204020204" charset="-122"/>
              </a:rPr>
              <a:t>在根云工业互联网平台上， 对接入的设备进行数字孪生 建模；</a:t>
            </a:r>
            <a:endParaRPr sz="1600">
              <a:solidFill>
                <a:prstClr val="black"/>
              </a:solidFill>
              <a:latin typeface="微软雅黑" panose="020B0503020204020204" charset="-122"/>
              <a:cs typeface="微软雅黑" panose="020B0503020204020204" charset="-122"/>
            </a:endParaRPr>
          </a:p>
        </p:txBody>
      </p:sp>
      <p:sp>
        <p:nvSpPr>
          <p:cNvPr id="11" name="object 11"/>
          <p:cNvSpPr/>
          <p:nvPr/>
        </p:nvSpPr>
        <p:spPr>
          <a:xfrm>
            <a:off x="1200911" y="3906011"/>
            <a:ext cx="2755900" cy="1199515"/>
          </a:xfrm>
          <a:custGeom>
            <a:avLst/>
            <a:gdLst/>
            <a:ahLst/>
            <a:cxnLst/>
            <a:rect l="l" t="t" r="r" b="b"/>
            <a:pathLst>
              <a:path w="2755900" h="1199514">
                <a:moveTo>
                  <a:pt x="0" y="1199388"/>
                </a:moveTo>
                <a:lnTo>
                  <a:pt x="2755391" y="1199388"/>
                </a:lnTo>
                <a:lnTo>
                  <a:pt x="2755391" y="0"/>
                </a:lnTo>
                <a:lnTo>
                  <a:pt x="0" y="0"/>
                </a:lnTo>
                <a:lnTo>
                  <a:pt x="0" y="1199388"/>
                </a:lnTo>
                <a:close/>
              </a:path>
            </a:pathLst>
          </a:custGeom>
          <a:solidFill>
            <a:srgbClr val="F1F1F1"/>
          </a:solidFill>
        </p:spPr>
        <p:txBody>
          <a:bodyPr wrap="square" lIns="0" tIns="0" rIns="0" bIns="0" rtlCol="0"/>
          <a:lstStyle/>
          <a:p>
            <a:endParaRPr>
              <a:solidFill>
                <a:prstClr val="black"/>
              </a:solidFill>
            </a:endParaRPr>
          </a:p>
        </p:txBody>
      </p:sp>
      <p:sp>
        <p:nvSpPr>
          <p:cNvPr id="12" name="object 12"/>
          <p:cNvSpPr txBox="1"/>
          <p:nvPr/>
        </p:nvSpPr>
        <p:spPr>
          <a:xfrm>
            <a:off x="1279905" y="3901566"/>
            <a:ext cx="2665095" cy="1122680"/>
          </a:xfrm>
          <a:prstGeom prst="rect">
            <a:avLst/>
          </a:prstGeom>
        </p:spPr>
        <p:txBody>
          <a:bodyPr vert="horz" wrap="square" lIns="0" tIns="0" rIns="0" bIns="0" rtlCol="0">
            <a:spAutoFit/>
          </a:bodyPr>
          <a:lstStyle/>
          <a:p>
            <a:pPr marL="12700" marR="5080">
              <a:lnSpc>
                <a:spcPct val="150000"/>
              </a:lnSpc>
            </a:pPr>
            <a:r>
              <a:rPr sz="1600" spc="-5" dirty="0">
                <a:solidFill>
                  <a:prstClr val="black"/>
                </a:solidFill>
                <a:latin typeface="微软雅黑" panose="020B0503020204020204" charset="-122"/>
                <a:cs typeface="微软雅黑" panose="020B0503020204020204" charset="-122"/>
              </a:rPr>
              <a:t>把工业机器人、数控机床、 网关等设备在根云工业互联 网平台</a:t>
            </a:r>
            <a:r>
              <a:rPr sz="1600" dirty="0">
                <a:solidFill>
                  <a:prstClr val="black"/>
                </a:solidFill>
                <a:latin typeface="微软雅黑" panose="020B0503020204020204" charset="-122"/>
                <a:cs typeface="微软雅黑" panose="020B0503020204020204" charset="-122"/>
              </a:rPr>
              <a:t>上</a:t>
            </a:r>
            <a:r>
              <a:rPr sz="1600" spc="-5" dirty="0">
                <a:solidFill>
                  <a:prstClr val="black"/>
                </a:solidFill>
                <a:latin typeface="微软雅黑" panose="020B0503020204020204" charset="-122"/>
                <a:cs typeface="微软雅黑" panose="020B0503020204020204" charset="-122"/>
              </a:rPr>
              <a:t>进行</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联接入</a:t>
            </a:r>
            <a:r>
              <a:rPr sz="1600"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a:t>
            </a:r>
            <a:endParaRPr sz="1600">
              <a:solidFill>
                <a:prstClr val="black"/>
              </a:solidFill>
              <a:latin typeface="微软雅黑" panose="020B0503020204020204" charset="-122"/>
              <a:cs typeface="微软雅黑" panose="020B0503020204020204" charset="-122"/>
            </a:endParaRPr>
          </a:p>
        </p:txBody>
      </p:sp>
      <p:sp>
        <p:nvSpPr>
          <p:cNvPr id="13" name="object 13"/>
          <p:cNvSpPr/>
          <p:nvPr/>
        </p:nvSpPr>
        <p:spPr>
          <a:xfrm>
            <a:off x="4610100" y="3566159"/>
            <a:ext cx="2668905" cy="340360"/>
          </a:xfrm>
          <a:custGeom>
            <a:avLst/>
            <a:gdLst/>
            <a:ahLst/>
            <a:cxnLst/>
            <a:rect l="l" t="t" r="r" b="b"/>
            <a:pathLst>
              <a:path w="2668904" h="340360">
                <a:moveTo>
                  <a:pt x="0" y="339851"/>
                </a:moveTo>
                <a:lnTo>
                  <a:pt x="2668524" y="339851"/>
                </a:lnTo>
                <a:lnTo>
                  <a:pt x="2668524" y="0"/>
                </a:lnTo>
                <a:lnTo>
                  <a:pt x="0" y="0"/>
                </a:lnTo>
                <a:lnTo>
                  <a:pt x="0" y="339851"/>
                </a:lnTo>
                <a:close/>
              </a:path>
            </a:pathLst>
          </a:custGeom>
          <a:solidFill>
            <a:srgbClr val="00AF50"/>
          </a:solidFill>
        </p:spPr>
        <p:txBody>
          <a:bodyPr wrap="square" lIns="0" tIns="0" rIns="0" bIns="0" rtlCol="0"/>
          <a:lstStyle/>
          <a:p>
            <a:endParaRPr>
              <a:solidFill>
                <a:prstClr val="black"/>
              </a:solidFill>
            </a:endParaRPr>
          </a:p>
        </p:txBody>
      </p:sp>
      <p:sp>
        <p:nvSpPr>
          <p:cNvPr id="14" name="object 14"/>
          <p:cNvSpPr txBox="1"/>
          <p:nvPr/>
        </p:nvSpPr>
        <p:spPr>
          <a:xfrm>
            <a:off x="4689094" y="3605529"/>
            <a:ext cx="1772285" cy="269240"/>
          </a:xfrm>
          <a:prstGeom prst="rect">
            <a:avLst/>
          </a:prstGeom>
        </p:spPr>
        <p:txBody>
          <a:bodyPr vert="horz" wrap="square" lIns="0" tIns="0" rIns="0" bIns="0" rtlCol="0">
            <a:spAutoFit/>
          </a:bodyPr>
          <a:lstStyle/>
          <a:p>
            <a:pPr marL="12700"/>
            <a:r>
              <a:rPr sz="1600" b="1" spc="-5" dirty="0">
                <a:solidFill>
                  <a:srgbClr val="FFFFFF"/>
                </a:solidFill>
                <a:latin typeface="微软雅黑" panose="020B0503020204020204" charset="-122"/>
                <a:cs typeface="微软雅黑" panose="020B0503020204020204" charset="-122"/>
              </a:rPr>
              <a:t>（2）数字孪生建模</a:t>
            </a:r>
            <a:endParaRPr sz="1600">
              <a:solidFill>
                <a:prstClr val="black"/>
              </a:solidFill>
              <a:latin typeface="微软雅黑" panose="020B0503020204020204" charset="-122"/>
              <a:cs typeface="微软雅黑" panose="020B0503020204020204" charset="-122"/>
            </a:endParaRPr>
          </a:p>
        </p:txBody>
      </p:sp>
      <p:sp>
        <p:nvSpPr>
          <p:cNvPr id="15" name="object 15"/>
          <p:cNvSpPr/>
          <p:nvPr/>
        </p:nvSpPr>
        <p:spPr>
          <a:xfrm>
            <a:off x="7932419" y="3587496"/>
            <a:ext cx="3352800" cy="338455"/>
          </a:xfrm>
          <a:custGeom>
            <a:avLst/>
            <a:gdLst/>
            <a:ahLst/>
            <a:cxnLst/>
            <a:rect l="l" t="t" r="r" b="b"/>
            <a:pathLst>
              <a:path w="3352800" h="338454">
                <a:moveTo>
                  <a:pt x="0" y="338327"/>
                </a:moveTo>
                <a:lnTo>
                  <a:pt x="3352800" y="338327"/>
                </a:lnTo>
                <a:lnTo>
                  <a:pt x="3352800" y="0"/>
                </a:lnTo>
                <a:lnTo>
                  <a:pt x="0" y="0"/>
                </a:lnTo>
                <a:lnTo>
                  <a:pt x="0" y="338327"/>
                </a:lnTo>
                <a:close/>
              </a:path>
            </a:pathLst>
          </a:custGeom>
          <a:solidFill>
            <a:srgbClr val="00A755"/>
          </a:solidFill>
        </p:spPr>
        <p:txBody>
          <a:bodyPr wrap="square" lIns="0" tIns="0" rIns="0" bIns="0" rtlCol="0"/>
          <a:lstStyle/>
          <a:p>
            <a:endParaRPr>
              <a:solidFill>
                <a:prstClr val="black"/>
              </a:solidFill>
            </a:endParaRPr>
          </a:p>
        </p:txBody>
      </p:sp>
      <p:sp>
        <p:nvSpPr>
          <p:cNvPr id="16" name="object 16"/>
          <p:cNvSpPr txBox="1"/>
          <p:nvPr/>
        </p:nvSpPr>
        <p:spPr>
          <a:xfrm>
            <a:off x="8012048" y="3625342"/>
            <a:ext cx="1569720" cy="269240"/>
          </a:xfrm>
          <a:prstGeom prst="rect">
            <a:avLst/>
          </a:prstGeom>
        </p:spPr>
        <p:txBody>
          <a:bodyPr vert="horz" wrap="square" lIns="0" tIns="0" rIns="0" bIns="0" rtlCol="0">
            <a:spAutoFit/>
          </a:bodyPr>
          <a:lstStyle/>
          <a:p>
            <a:pPr marL="12700"/>
            <a:r>
              <a:rPr sz="1600" b="1" spc="-5" dirty="0">
                <a:solidFill>
                  <a:srgbClr val="FFFFFF"/>
                </a:solidFill>
                <a:latin typeface="微软雅黑" panose="020B0503020204020204" charset="-122"/>
                <a:cs typeface="微软雅黑" panose="020B0503020204020204" charset="-122"/>
              </a:rPr>
              <a:t>（3）可视化配置</a:t>
            </a:r>
            <a:endParaRPr sz="1600">
              <a:solidFill>
                <a:prstClr val="black"/>
              </a:solidFill>
              <a:latin typeface="微软雅黑" panose="020B0503020204020204" charset="-122"/>
              <a:cs typeface="微软雅黑" panose="020B0503020204020204" charset="-122"/>
            </a:endParaRPr>
          </a:p>
        </p:txBody>
      </p:sp>
      <p:sp>
        <p:nvSpPr>
          <p:cNvPr id="17" name="object 1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39134" y="1088263"/>
            <a:ext cx="47136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spc="-85" dirty="0">
                <a:solidFill>
                  <a:srgbClr val="00A755"/>
                </a:solidFill>
                <a:latin typeface="微软雅黑" panose="020B0503020204020204" charset="-122"/>
                <a:cs typeface="微软雅黑" panose="020B0503020204020204" charset="-122"/>
              </a:rPr>
              <a:t> </a:t>
            </a:r>
            <a:r>
              <a:rPr sz="2800" b="1" spc="-5"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860856" y="1976628"/>
            <a:ext cx="77114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进入工业数字孪生建模的物模型列表界面，单击“创建”按钮。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781812" y="2580132"/>
            <a:ext cx="10628376" cy="35067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780287" y="2578607"/>
            <a:ext cx="10631805" cy="3510279"/>
          </a:xfrm>
          <a:custGeom>
            <a:avLst/>
            <a:gdLst/>
            <a:ahLst/>
            <a:cxnLst/>
            <a:rect l="l" t="t" r="r" b="b"/>
            <a:pathLst>
              <a:path w="10631805" h="3510279">
                <a:moveTo>
                  <a:pt x="0" y="3509772"/>
                </a:moveTo>
                <a:lnTo>
                  <a:pt x="10631423" y="3509772"/>
                </a:lnTo>
                <a:lnTo>
                  <a:pt x="10631423" y="0"/>
                </a:lnTo>
                <a:lnTo>
                  <a:pt x="0" y="0"/>
                </a:lnTo>
                <a:lnTo>
                  <a:pt x="0" y="3509772"/>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58264" y="1017778"/>
            <a:ext cx="9705975" cy="1536700"/>
          </a:xfrm>
          <a:prstGeom prst="rect">
            <a:avLst/>
          </a:prstGeom>
        </p:spPr>
        <p:txBody>
          <a:bodyPr vert="horz" wrap="square" lIns="0" tIns="0" rIns="0" bIns="0" rtlCol="0">
            <a:spAutoFit/>
          </a:bodyPr>
          <a:lstStyle/>
          <a:p>
            <a:pPr marL="244665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2045"/>
              </a:spcBef>
            </a:pPr>
            <a:r>
              <a:rPr b="1"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2</a:t>
            </a:r>
            <a:r>
              <a:rPr b="1" spc="1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弹出</a:t>
            </a:r>
            <a:r>
              <a:rPr spc="10" dirty="0">
                <a:solidFill>
                  <a:prstClr val="black"/>
                </a:solidFill>
                <a:latin typeface="微软雅黑" panose="020B0503020204020204" charset="-122"/>
                <a:cs typeface="微软雅黑" panose="020B0503020204020204" charset="-122"/>
              </a:rPr>
              <a:t>来</a:t>
            </a:r>
            <a:r>
              <a:rPr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界面</a:t>
            </a:r>
            <a:r>
              <a:rPr dirty="0">
                <a:solidFill>
                  <a:prstClr val="black"/>
                </a:solidFill>
                <a:latin typeface="微软雅黑" panose="020B0503020204020204" charset="-122"/>
                <a:cs typeface="微软雅黑" panose="020B0503020204020204" charset="-122"/>
              </a:rPr>
              <a:t>中选</a:t>
            </a:r>
            <a:r>
              <a:rPr spc="15"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复合</a:t>
            </a:r>
            <a:r>
              <a:rPr dirty="0">
                <a:solidFill>
                  <a:prstClr val="black"/>
                </a:solidFill>
                <a:latin typeface="微软雅黑" panose="020B0503020204020204" charset="-122"/>
                <a:cs typeface="微软雅黑" panose="020B0503020204020204" charset="-122"/>
              </a:rPr>
              <a:t>物”</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输</a:t>
            </a:r>
            <a:r>
              <a:rPr spc="10" dirty="0">
                <a:solidFill>
                  <a:prstClr val="black"/>
                </a:solidFill>
                <a:latin typeface="微软雅黑" panose="020B0503020204020204" charset="-122"/>
                <a:cs typeface="微软雅黑" panose="020B0503020204020204" charset="-122"/>
              </a:rPr>
              <a:t>入模</a:t>
            </a:r>
            <a:r>
              <a:rPr dirty="0">
                <a:solidFill>
                  <a:prstClr val="black"/>
                </a:solidFill>
                <a:latin typeface="微软雅黑" panose="020B0503020204020204" charset="-122"/>
                <a:cs typeface="微软雅黑" panose="020B0503020204020204" charset="-122"/>
              </a:rPr>
              <a:t>型名</a:t>
            </a:r>
            <a:r>
              <a:rPr spc="10" dirty="0">
                <a:solidFill>
                  <a:prstClr val="black"/>
                </a:solidFill>
                <a:latin typeface="微软雅黑" panose="020B0503020204020204" charset="-122"/>
                <a:cs typeface="微软雅黑" panose="020B0503020204020204" charset="-122"/>
              </a:rPr>
              <a:t>称</a:t>
            </a:r>
            <a:r>
              <a:rPr spc="5"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“加</a:t>
            </a:r>
            <a:r>
              <a:rPr dirty="0">
                <a:solidFill>
                  <a:prstClr val="black"/>
                </a:solidFill>
                <a:latin typeface="微软雅黑" panose="020B0503020204020204" charset="-122"/>
                <a:cs typeface="微软雅黑" panose="020B0503020204020204" charset="-122"/>
              </a:rPr>
              <a:t>工生</a:t>
            </a:r>
            <a:r>
              <a:rPr spc="10" dirty="0">
                <a:solidFill>
                  <a:prstClr val="black"/>
                </a:solidFill>
                <a:latin typeface="微软雅黑" panose="020B0503020204020204" charset="-122"/>
                <a:cs typeface="微软雅黑" panose="020B0503020204020204" charset="-122"/>
              </a:rPr>
              <a:t>产</a:t>
            </a:r>
            <a:r>
              <a:rPr dirty="0">
                <a:solidFill>
                  <a:prstClr val="black"/>
                </a:solidFill>
                <a:latin typeface="微软雅黑" panose="020B0503020204020204" charset="-122"/>
                <a:cs typeface="微软雅黑" panose="020B0503020204020204" charset="-122"/>
              </a:rPr>
              <a:t>线</a:t>
            </a:r>
            <a:r>
              <a:rPr spc="10"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型01-姓名”， 单击“创建”按钮，进入复合物模型信息页。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474720" y="2796540"/>
            <a:ext cx="5242559" cy="37398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473196" y="2795016"/>
            <a:ext cx="5245735" cy="3743325"/>
          </a:xfrm>
          <a:custGeom>
            <a:avLst/>
            <a:gdLst/>
            <a:ahLst/>
            <a:cxnLst/>
            <a:rect l="l" t="t" r="r" b="b"/>
            <a:pathLst>
              <a:path w="5245734" h="3743325">
                <a:moveTo>
                  <a:pt x="0" y="3742944"/>
                </a:moveTo>
                <a:lnTo>
                  <a:pt x="5245608" y="3742944"/>
                </a:lnTo>
                <a:lnTo>
                  <a:pt x="5245608" y="0"/>
                </a:lnTo>
                <a:lnTo>
                  <a:pt x="0" y="0"/>
                </a:lnTo>
                <a:lnTo>
                  <a:pt x="0" y="374294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689861" y="1017778"/>
            <a:ext cx="7940040" cy="1139825"/>
          </a:xfrm>
          <a:prstGeom prst="rect">
            <a:avLst/>
          </a:prstGeom>
        </p:spPr>
        <p:txBody>
          <a:bodyPr vert="horz" wrap="square" lIns="0" tIns="0" rIns="0" bIns="0" rtlCol="0">
            <a:spAutoFit/>
          </a:bodyPr>
          <a:lstStyle/>
          <a:p>
            <a:pPr marL="210439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a:p>
            <a:pPr marL="12700">
              <a:spcBef>
                <a:spcPts val="324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进入复合物模型信息页后，在复合物目录树下单击“添加节点”。</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610868" y="2410967"/>
            <a:ext cx="8743188" cy="402336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09344" y="2409444"/>
            <a:ext cx="8746490" cy="4026535"/>
          </a:xfrm>
          <a:custGeom>
            <a:avLst/>
            <a:gdLst/>
            <a:ahLst/>
            <a:cxnLst/>
            <a:rect l="l" t="t" r="r" b="b"/>
            <a:pathLst>
              <a:path w="8746490" h="4026535">
                <a:moveTo>
                  <a:pt x="0" y="4026408"/>
                </a:moveTo>
                <a:lnTo>
                  <a:pt x="8746236" y="4026408"/>
                </a:lnTo>
                <a:lnTo>
                  <a:pt x="8746236" y="0"/>
                </a:lnTo>
                <a:lnTo>
                  <a:pt x="0" y="0"/>
                </a:lnTo>
                <a:lnTo>
                  <a:pt x="0" y="402640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198877" y="1017778"/>
            <a:ext cx="6567170" cy="1105535"/>
          </a:xfrm>
          <a:prstGeom prst="rect">
            <a:avLst/>
          </a:prstGeom>
        </p:spPr>
        <p:txBody>
          <a:bodyPr vert="horz" wrap="square" lIns="0" tIns="0" rIns="0" bIns="0" rtlCol="0">
            <a:spAutoFit/>
          </a:bodyPr>
          <a:lstStyle/>
          <a:p>
            <a:pPr marL="160591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a:p>
            <a:pPr marL="12700">
              <a:spcBef>
                <a:spcPts val="2970"/>
              </a:spcBef>
            </a:pPr>
            <a:r>
              <a:rPr b="1" spc="-5"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spc="-5" dirty="0">
                <a:solidFill>
                  <a:prstClr val="black"/>
                </a:solidFill>
                <a:latin typeface="微软雅黑" panose="020B0503020204020204" charset="-122"/>
                <a:cs typeface="微软雅黑" panose="020B0503020204020204" charset="-122"/>
              </a:rPr>
              <a:t>：在弹出来的对话框中，输入需要添加的节点的信息。</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119883" y="2444495"/>
            <a:ext cx="4846320" cy="40949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118360" y="2442972"/>
            <a:ext cx="4849495" cy="4098290"/>
          </a:xfrm>
          <a:custGeom>
            <a:avLst/>
            <a:gdLst/>
            <a:ahLst/>
            <a:cxnLst/>
            <a:rect l="l" t="t" r="r" b="b"/>
            <a:pathLst>
              <a:path w="4849495" h="4098290">
                <a:moveTo>
                  <a:pt x="0" y="4098036"/>
                </a:moveTo>
                <a:lnTo>
                  <a:pt x="4849368" y="4098036"/>
                </a:lnTo>
                <a:lnTo>
                  <a:pt x="4849368" y="0"/>
                </a:lnTo>
                <a:lnTo>
                  <a:pt x="0" y="0"/>
                </a:lnTo>
                <a:lnTo>
                  <a:pt x="0" y="4098036"/>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7446644" y="3687572"/>
            <a:ext cx="3072765" cy="1525270"/>
          </a:xfrm>
          <a:prstGeom prst="rect">
            <a:avLst/>
          </a:prstGeom>
        </p:spPr>
        <p:txBody>
          <a:bodyPr vert="horz" wrap="square" lIns="0" tIns="0" rIns="0" bIns="0" rtlCol="0">
            <a:spAutoFit/>
          </a:bodyPr>
          <a:lstStyle/>
          <a:p>
            <a:pPr marL="12700" marR="5080" indent="278765">
              <a:lnSpc>
                <a:spcPct val="125000"/>
              </a:lnSpc>
            </a:pPr>
            <a:r>
              <a:rPr sz="1600" spc="90" dirty="0">
                <a:solidFill>
                  <a:prstClr val="black"/>
                </a:solidFill>
                <a:latin typeface="宋体" pitchFamily="2" charset="-122"/>
                <a:cs typeface="宋体" pitchFamily="2" charset="-122"/>
              </a:rPr>
              <a:t>【说明】</a:t>
            </a:r>
            <a:r>
              <a:rPr sz="1600" spc="85" dirty="0">
                <a:solidFill>
                  <a:prstClr val="black"/>
                </a:solidFill>
                <a:latin typeface="宋体" pitchFamily="2" charset="-122"/>
                <a:cs typeface="宋体" pitchFamily="2" charset="-122"/>
              </a:rPr>
              <a:t>复合</a:t>
            </a:r>
            <a:r>
              <a:rPr sz="1600" spc="75" dirty="0">
                <a:solidFill>
                  <a:prstClr val="black"/>
                </a:solidFill>
                <a:latin typeface="宋体" pitchFamily="2" charset="-122"/>
                <a:cs typeface="宋体" pitchFamily="2" charset="-122"/>
              </a:rPr>
              <a:t>物</a:t>
            </a:r>
            <a:r>
              <a:rPr sz="1600" spc="85" dirty="0">
                <a:solidFill>
                  <a:prstClr val="black"/>
                </a:solidFill>
                <a:latin typeface="宋体" pitchFamily="2" charset="-122"/>
                <a:cs typeface="宋体" pitchFamily="2" charset="-122"/>
              </a:rPr>
              <a:t>模型下的</a:t>
            </a:r>
            <a:r>
              <a:rPr sz="1600" spc="-5" dirty="0">
                <a:solidFill>
                  <a:prstClr val="black"/>
                </a:solidFill>
                <a:latin typeface="宋体" pitchFamily="2" charset="-122"/>
                <a:cs typeface="宋体" pitchFamily="2" charset="-122"/>
              </a:rPr>
              <a:t>节 </a:t>
            </a:r>
            <a:r>
              <a:rPr sz="1600" dirty="0">
                <a:solidFill>
                  <a:prstClr val="black"/>
                </a:solidFill>
                <a:latin typeface="宋体" pitchFamily="2" charset="-122"/>
                <a:cs typeface="宋体" pitchFamily="2" charset="-122"/>
              </a:rPr>
              <a:t>点</a:t>
            </a:r>
            <a:r>
              <a:rPr sz="1600" spc="-5" dirty="0">
                <a:solidFill>
                  <a:prstClr val="black"/>
                </a:solidFill>
                <a:latin typeface="宋体" pitchFamily="2" charset="-122"/>
                <a:cs typeface="宋体" pitchFamily="2" charset="-122"/>
              </a:rPr>
              <a:t>名称</a:t>
            </a:r>
            <a:r>
              <a:rPr sz="1600" dirty="0">
                <a:solidFill>
                  <a:prstClr val="black"/>
                </a:solidFill>
                <a:latin typeface="宋体" pitchFamily="2" charset="-122"/>
                <a:cs typeface="宋体" pitchFamily="2" charset="-122"/>
              </a:rPr>
              <a:t>与</a:t>
            </a:r>
            <a:r>
              <a:rPr sz="1600" spc="-5" dirty="0">
                <a:solidFill>
                  <a:prstClr val="black"/>
                </a:solidFill>
                <a:latin typeface="宋体" pitchFamily="2" charset="-122"/>
                <a:cs typeface="宋体" pitchFamily="2" charset="-122"/>
              </a:rPr>
              <a:t>节</a:t>
            </a:r>
            <a:r>
              <a:rPr sz="1600" dirty="0">
                <a:solidFill>
                  <a:prstClr val="black"/>
                </a:solidFill>
                <a:latin typeface="宋体" pitchFamily="2" charset="-122"/>
                <a:cs typeface="宋体" pitchFamily="2" charset="-122"/>
              </a:rPr>
              <a:t>点</a:t>
            </a:r>
            <a:r>
              <a:rPr sz="1600" spc="-15" dirty="0">
                <a:solidFill>
                  <a:prstClr val="black"/>
                </a:solidFill>
                <a:latin typeface="宋体" pitchFamily="2" charset="-122"/>
                <a:cs typeface="宋体" pitchFamily="2" charset="-122"/>
              </a:rPr>
              <a:t>ID</a:t>
            </a:r>
            <a:r>
              <a:rPr sz="1600" dirty="0">
                <a:solidFill>
                  <a:prstClr val="black"/>
                </a:solidFill>
                <a:latin typeface="宋体" pitchFamily="2" charset="-122"/>
                <a:cs typeface="宋体" pitchFamily="2" charset="-122"/>
              </a:rPr>
              <a:t>均</a:t>
            </a:r>
            <a:r>
              <a:rPr sz="1600" spc="-5" dirty="0">
                <a:solidFill>
                  <a:prstClr val="black"/>
                </a:solidFill>
                <a:latin typeface="宋体" pitchFamily="2" charset="-122"/>
                <a:cs typeface="宋体" pitchFamily="2" charset="-122"/>
              </a:rPr>
              <a:t>可自</a:t>
            </a:r>
            <a:r>
              <a:rPr sz="1600" dirty="0">
                <a:solidFill>
                  <a:prstClr val="black"/>
                </a:solidFill>
                <a:latin typeface="宋体" pitchFamily="2" charset="-122"/>
                <a:cs typeface="宋体" pitchFamily="2" charset="-122"/>
              </a:rPr>
              <a:t>定</a:t>
            </a:r>
            <a:r>
              <a:rPr sz="1600" spc="-5" dirty="0">
                <a:solidFill>
                  <a:prstClr val="black"/>
                </a:solidFill>
                <a:latin typeface="宋体" pitchFamily="2" charset="-122"/>
                <a:cs typeface="宋体" pitchFamily="2" charset="-122"/>
              </a:rPr>
              <a:t>义填写， </a:t>
            </a:r>
            <a:r>
              <a:rPr sz="1600" dirty="0">
                <a:solidFill>
                  <a:prstClr val="black"/>
                </a:solidFill>
                <a:latin typeface="宋体" pitchFamily="2" charset="-122"/>
                <a:cs typeface="宋体" pitchFamily="2" charset="-122"/>
              </a:rPr>
              <a:t>节</a:t>
            </a:r>
            <a:r>
              <a:rPr sz="1600" spc="-5" dirty="0">
                <a:solidFill>
                  <a:prstClr val="black"/>
                </a:solidFill>
                <a:latin typeface="宋体" pitchFamily="2" charset="-122"/>
                <a:cs typeface="宋体" pitchFamily="2" charset="-122"/>
              </a:rPr>
              <a:t>点</a:t>
            </a:r>
            <a:r>
              <a:rPr sz="1600" spc="-10" dirty="0">
                <a:solidFill>
                  <a:prstClr val="black"/>
                </a:solidFill>
                <a:latin typeface="宋体" pitchFamily="2" charset="-122"/>
                <a:cs typeface="宋体" pitchFamily="2" charset="-122"/>
              </a:rPr>
              <a:t>名</a:t>
            </a:r>
            <a:r>
              <a:rPr sz="1600" dirty="0">
                <a:solidFill>
                  <a:prstClr val="black"/>
                </a:solidFill>
                <a:latin typeface="宋体" pitchFamily="2" charset="-122"/>
                <a:cs typeface="宋体" pitchFamily="2" charset="-122"/>
              </a:rPr>
              <a:t>称</a:t>
            </a:r>
            <a:r>
              <a:rPr sz="1600" spc="-5" dirty="0">
                <a:solidFill>
                  <a:prstClr val="black"/>
                </a:solidFill>
                <a:latin typeface="宋体" pitchFamily="2" charset="-122"/>
                <a:cs typeface="宋体" pitchFamily="2" charset="-122"/>
              </a:rPr>
              <a:t>要</a:t>
            </a:r>
            <a:r>
              <a:rPr sz="1600" spc="-10" dirty="0">
                <a:solidFill>
                  <a:prstClr val="black"/>
                </a:solidFill>
                <a:latin typeface="宋体" pitchFamily="2" charset="-122"/>
                <a:cs typeface="宋体" pitchFamily="2" charset="-122"/>
              </a:rPr>
              <a:t>求</a:t>
            </a:r>
            <a:r>
              <a:rPr sz="1600" spc="-5"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确</a:t>
            </a:r>
            <a:r>
              <a:rPr sz="1600" spc="-5" dirty="0">
                <a:solidFill>
                  <a:prstClr val="black"/>
                </a:solidFill>
                <a:latin typeface="宋体" pitchFamily="2" charset="-122"/>
                <a:cs typeface="宋体" pitchFamily="2" charset="-122"/>
              </a:rPr>
              <a:t>各</a:t>
            </a:r>
            <a:r>
              <a:rPr sz="1600" spc="-10" dirty="0">
                <a:solidFill>
                  <a:prstClr val="black"/>
                </a:solidFill>
                <a:latin typeface="宋体" pitchFamily="2" charset="-122"/>
                <a:cs typeface="宋体" pitchFamily="2" charset="-122"/>
              </a:rPr>
              <a:t>个</a:t>
            </a:r>
            <a:r>
              <a:rPr sz="1600" dirty="0">
                <a:solidFill>
                  <a:prstClr val="black"/>
                </a:solidFill>
                <a:latin typeface="宋体" pitchFamily="2" charset="-122"/>
                <a:cs typeface="宋体" pitchFamily="2" charset="-122"/>
              </a:rPr>
              <a:t>节</a:t>
            </a:r>
            <a:r>
              <a:rPr sz="1600" spc="-5" dirty="0">
                <a:solidFill>
                  <a:prstClr val="black"/>
                </a:solidFill>
                <a:latin typeface="宋体" pitchFamily="2" charset="-122"/>
                <a:cs typeface="宋体" pitchFamily="2" charset="-122"/>
              </a:rPr>
              <a:t>点</a:t>
            </a:r>
            <a:r>
              <a:rPr sz="1600" spc="-1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设 </a:t>
            </a:r>
            <a:r>
              <a:rPr sz="1600" spc="5"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类型</a:t>
            </a:r>
            <a:r>
              <a:rPr sz="1600" spc="5" dirty="0">
                <a:solidFill>
                  <a:prstClr val="black"/>
                </a:solidFill>
                <a:latin typeface="宋体" pitchFamily="2" charset="-122"/>
                <a:cs typeface="宋体" pitchFamily="2" charset="-122"/>
              </a:rPr>
              <a:t>或</a:t>
            </a:r>
            <a:r>
              <a:rPr sz="1600" spc="-5" dirty="0">
                <a:solidFill>
                  <a:prstClr val="black"/>
                </a:solidFill>
                <a:latin typeface="宋体" pitchFamily="2" charset="-122"/>
                <a:cs typeface="宋体" pitchFamily="2" charset="-122"/>
              </a:rPr>
              <a:t>部件类</a:t>
            </a:r>
            <a:r>
              <a:rPr sz="1600" spc="5" dirty="0">
                <a:solidFill>
                  <a:prstClr val="black"/>
                </a:solidFill>
                <a:latin typeface="宋体" pitchFamily="2" charset="-122"/>
                <a:cs typeface="宋体" pitchFamily="2" charset="-122"/>
              </a:rPr>
              <a:t>型</a:t>
            </a:r>
            <a:r>
              <a:rPr sz="1600" spc="-5" dirty="0">
                <a:solidFill>
                  <a:prstClr val="black"/>
                </a:solidFill>
                <a:latin typeface="宋体" pitchFamily="2" charset="-122"/>
                <a:cs typeface="宋体" pitchFamily="2" charset="-122"/>
              </a:rPr>
              <a:t>，便</a:t>
            </a:r>
            <a:r>
              <a:rPr sz="1600" spc="5" dirty="0">
                <a:solidFill>
                  <a:prstClr val="black"/>
                </a:solidFill>
                <a:latin typeface="宋体" pitchFamily="2" charset="-122"/>
                <a:cs typeface="宋体" pitchFamily="2" charset="-122"/>
              </a:rPr>
              <a:t>于</a:t>
            </a:r>
            <a:r>
              <a:rPr sz="1600" spc="-5" dirty="0">
                <a:solidFill>
                  <a:prstClr val="black"/>
                </a:solidFill>
                <a:latin typeface="宋体" pitchFamily="2" charset="-122"/>
                <a:cs typeface="宋体" pitchFamily="2" charset="-122"/>
              </a:rPr>
              <a:t>查看和 </a:t>
            </a:r>
            <a:r>
              <a:rPr sz="1600" dirty="0">
                <a:solidFill>
                  <a:prstClr val="black"/>
                </a:solidFill>
                <a:latin typeface="宋体" pitchFamily="2" charset="-122"/>
                <a:cs typeface="宋体" pitchFamily="2" charset="-122"/>
              </a:rPr>
              <a:t>管</a:t>
            </a:r>
            <a:r>
              <a:rPr sz="1600" spc="-5" dirty="0">
                <a:solidFill>
                  <a:prstClr val="black"/>
                </a:solidFill>
                <a:latin typeface="宋体" pitchFamily="2" charset="-122"/>
                <a:cs typeface="宋体" pitchFamily="2" charset="-122"/>
              </a:rPr>
              <a:t>理，</a:t>
            </a:r>
            <a:r>
              <a:rPr sz="1600" dirty="0">
                <a:solidFill>
                  <a:prstClr val="black"/>
                </a:solidFill>
                <a:latin typeface="宋体" pitchFamily="2" charset="-122"/>
                <a:cs typeface="宋体" pitchFamily="2" charset="-122"/>
              </a:rPr>
              <a:t>节</a:t>
            </a:r>
            <a:r>
              <a:rPr sz="1600" spc="-5" dirty="0">
                <a:solidFill>
                  <a:prstClr val="black"/>
                </a:solidFill>
                <a:latin typeface="宋体" pitchFamily="2" charset="-122"/>
                <a:cs typeface="宋体" pitchFamily="2" charset="-122"/>
              </a:rPr>
              <a:t>点</a:t>
            </a:r>
            <a:r>
              <a:rPr sz="1600" dirty="0">
                <a:solidFill>
                  <a:prstClr val="black"/>
                </a:solidFill>
                <a:latin typeface="宋体" pitchFamily="2" charset="-122"/>
                <a:cs typeface="宋体" pitchFamily="2" charset="-122"/>
              </a:rPr>
              <a:t>I</a:t>
            </a:r>
            <a:r>
              <a:rPr sz="1600" spc="-15" dirty="0">
                <a:solidFill>
                  <a:prstClr val="black"/>
                </a:solidFill>
                <a:latin typeface="宋体" pitchFamily="2" charset="-122"/>
                <a:cs typeface="宋体" pitchFamily="2" charset="-122"/>
              </a:rPr>
              <a:t>D</a:t>
            </a:r>
            <a:r>
              <a:rPr sz="1600" spc="-5" dirty="0">
                <a:solidFill>
                  <a:prstClr val="black"/>
                </a:solidFill>
                <a:latin typeface="宋体" pitchFamily="2" charset="-122"/>
                <a:cs typeface="宋体" pitchFamily="2" charset="-122"/>
              </a:rPr>
              <a:t>要</a:t>
            </a:r>
            <a:r>
              <a:rPr sz="1600" dirty="0">
                <a:solidFill>
                  <a:prstClr val="black"/>
                </a:solidFill>
                <a:latin typeface="宋体" pitchFamily="2" charset="-122"/>
                <a:cs typeface="宋体" pitchFamily="2" charset="-122"/>
              </a:rPr>
              <a:t>求</a:t>
            </a:r>
            <a:r>
              <a:rPr sz="1600" spc="-5" dirty="0">
                <a:solidFill>
                  <a:prstClr val="black"/>
                </a:solidFill>
                <a:latin typeface="宋体" pitchFamily="2" charset="-122"/>
                <a:cs typeface="宋体" pitchFamily="2" charset="-122"/>
              </a:rPr>
              <a:t>保持</a:t>
            </a:r>
            <a:r>
              <a:rPr sz="1600" dirty="0">
                <a:solidFill>
                  <a:prstClr val="black"/>
                </a:solidFill>
                <a:latin typeface="宋体" pitchFamily="2" charset="-122"/>
                <a:cs typeface="宋体" pitchFamily="2" charset="-122"/>
              </a:rPr>
              <a:t>唯</a:t>
            </a:r>
            <a:r>
              <a:rPr sz="1600" spc="-5" dirty="0">
                <a:solidFill>
                  <a:prstClr val="black"/>
                </a:solidFill>
                <a:latin typeface="宋体" pitchFamily="2" charset="-122"/>
                <a:cs typeface="宋体" pitchFamily="2" charset="-122"/>
              </a:rPr>
              <a:t>一性。</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57274" y="1017778"/>
            <a:ext cx="9281160" cy="1718945"/>
          </a:xfrm>
          <a:prstGeom prst="rect">
            <a:avLst/>
          </a:prstGeom>
        </p:spPr>
        <p:txBody>
          <a:bodyPr vert="horz" wrap="square" lIns="0" tIns="0" rIns="0" bIns="0" rtlCol="0">
            <a:spAutoFit/>
          </a:bodyPr>
          <a:lstStyle/>
          <a:p>
            <a:pPr marL="22479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330"/>
              </a:spcBef>
            </a:pPr>
            <a:r>
              <a:rPr sz="1600" b="1" spc="15" dirty="0">
                <a:solidFill>
                  <a:prstClr val="black"/>
                </a:solidFill>
                <a:latin typeface="微软雅黑" panose="020B0503020204020204" charset="-122"/>
                <a:cs typeface="微软雅黑" panose="020B0503020204020204" charset="-122"/>
              </a:rPr>
              <a:t>操</a:t>
            </a:r>
            <a:r>
              <a:rPr sz="1600" b="1" spc="30" dirty="0">
                <a:solidFill>
                  <a:prstClr val="black"/>
                </a:solidFill>
                <a:latin typeface="微软雅黑" panose="020B0503020204020204" charset="-122"/>
                <a:cs typeface="微软雅黑" panose="020B0503020204020204" charset="-122"/>
              </a:rPr>
              <a:t>作步</a:t>
            </a:r>
            <a:r>
              <a:rPr sz="1600" b="1" spc="20" dirty="0">
                <a:solidFill>
                  <a:prstClr val="black"/>
                </a:solidFill>
                <a:latin typeface="微软雅黑" panose="020B0503020204020204" charset="-122"/>
                <a:cs typeface="微软雅黑" panose="020B0503020204020204" charset="-122"/>
              </a:rPr>
              <a:t>骤</a:t>
            </a:r>
            <a:r>
              <a:rPr sz="1600" b="1" spc="30" dirty="0">
                <a:solidFill>
                  <a:prstClr val="black"/>
                </a:solidFill>
                <a:latin typeface="微软雅黑" panose="020B0503020204020204" charset="-122"/>
                <a:cs typeface="微软雅黑" panose="020B0503020204020204" charset="-122"/>
              </a:rPr>
              <a:t>5</a:t>
            </a:r>
            <a:r>
              <a:rPr sz="1600" spc="30"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任</a:t>
            </a:r>
            <a:r>
              <a:rPr sz="1600" spc="30" dirty="0">
                <a:solidFill>
                  <a:prstClr val="black"/>
                </a:solidFill>
                <a:latin typeface="微软雅黑" panose="020B0503020204020204" charset="-122"/>
                <a:cs typeface="微软雅黑" panose="020B0503020204020204" charset="-122"/>
              </a:rPr>
              <a:t>务</a:t>
            </a:r>
            <a:r>
              <a:rPr sz="1600" spc="1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加工</a:t>
            </a:r>
            <a:r>
              <a:rPr sz="1600" spc="15" dirty="0">
                <a:solidFill>
                  <a:prstClr val="black"/>
                </a:solidFill>
                <a:latin typeface="微软雅黑" panose="020B0503020204020204" charset="-122"/>
                <a:cs typeface="微软雅黑" panose="020B0503020204020204" charset="-122"/>
              </a:rPr>
              <a:t>生</a:t>
            </a:r>
            <a:r>
              <a:rPr sz="1600" spc="30" dirty="0">
                <a:solidFill>
                  <a:prstClr val="black"/>
                </a:solidFill>
                <a:latin typeface="微软雅黑" panose="020B0503020204020204" charset="-122"/>
                <a:cs typeface="微软雅黑" panose="020B0503020204020204" charset="-122"/>
              </a:rPr>
              <a:t>产</a:t>
            </a:r>
            <a:r>
              <a:rPr sz="1600" spc="15" dirty="0">
                <a:solidFill>
                  <a:prstClr val="black"/>
                </a:solidFill>
                <a:latin typeface="微软雅黑" panose="020B0503020204020204" charset="-122"/>
                <a:cs typeface="微软雅黑" panose="020B0503020204020204" charset="-122"/>
              </a:rPr>
              <a:t>线</a:t>
            </a:r>
            <a:r>
              <a:rPr sz="1600" spc="30" dirty="0">
                <a:solidFill>
                  <a:prstClr val="black"/>
                </a:solidFill>
                <a:latin typeface="微软雅黑" panose="020B0503020204020204" charset="-122"/>
                <a:cs typeface="微软雅黑" panose="020B0503020204020204" charset="-122"/>
              </a:rPr>
              <a:t>包含2台</a:t>
            </a:r>
            <a:r>
              <a:rPr sz="1600" spc="15" dirty="0">
                <a:solidFill>
                  <a:prstClr val="black"/>
                </a:solidFill>
                <a:latin typeface="微软雅黑" panose="020B0503020204020204" charset="-122"/>
                <a:cs typeface="微软雅黑" panose="020B0503020204020204" charset="-122"/>
              </a:rPr>
              <a:t>工</a:t>
            </a:r>
            <a:r>
              <a:rPr sz="1600" spc="30" dirty="0">
                <a:solidFill>
                  <a:prstClr val="black"/>
                </a:solidFill>
                <a:latin typeface="微软雅黑" panose="020B0503020204020204" charset="-122"/>
                <a:cs typeface="微软雅黑" panose="020B0503020204020204" charset="-122"/>
              </a:rPr>
              <a:t>业</a:t>
            </a:r>
            <a:r>
              <a:rPr sz="1600" spc="15" dirty="0">
                <a:solidFill>
                  <a:prstClr val="black"/>
                </a:solidFill>
                <a:latin typeface="微软雅黑" panose="020B0503020204020204" charset="-122"/>
                <a:cs typeface="微软雅黑" panose="020B0503020204020204" charset="-122"/>
              </a:rPr>
              <a:t>机</a:t>
            </a:r>
            <a:r>
              <a:rPr sz="1600" spc="30" dirty="0">
                <a:solidFill>
                  <a:prstClr val="black"/>
                </a:solidFill>
                <a:latin typeface="微软雅黑" panose="020B0503020204020204" charset="-122"/>
                <a:cs typeface="微软雅黑" panose="020B0503020204020204" charset="-122"/>
              </a:rPr>
              <a:t>器</a:t>
            </a:r>
            <a:r>
              <a:rPr sz="1600" spc="15" dirty="0">
                <a:solidFill>
                  <a:prstClr val="black"/>
                </a:solidFill>
                <a:latin typeface="微软雅黑" panose="020B0503020204020204" charset="-122"/>
                <a:cs typeface="微软雅黑" panose="020B0503020204020204" charset="-122"/>
              </a:rPr>
              <a:t>人</a:t>
            </a:r>
            <a:r>
              <a:rPr sz="1600" spc="40" dirty="0">
                <a:solidFill>
                  <a:prstClr val="black"/>
                </a:solidFill>
                <a:latin typeface="微软雅黑" panose="020B0503020204020204" charset="-122"/>
                <a:cs typeface="微软雅黑" panose="020B0503020204020204" charset="-122"/>
              </a:rPr>
              <a:t>和</a:t>
            </a:r>
            <a:r>
              <a:rPr sz="1600" spc="30" dirty="0">
                <a:solidFill>
                  <a:prstClr val="black"/>
                </a:solidFill>
                <a:latin typeface="微软雅黑" panose="020B0503020204020204" charset="-122"/>
                <a:cs typeface="微软雅黑" panose="020B0503020204020204" charset="-122"/>
              </a:rPr>
              <a:t>1</a:t>
            </a:r>
            <a:r>
              <a:rPr sz="1600" spc="15" dirty="0">
                <a:solidFill>
                  <a:prstClr val="black"/>
                </a:solidFill>
                <a:latin typeface="微软雅黑" panose="020B0503020204020204" charset="-122"/>
                <a:cs typeface="微软雅黑" panose="020B0503020204020204" charset="-122"/>
              </a:rPr>
              <a:t>台</a:t>
            </a:r>
            <a:r>
              <a:rPr sz="1600" spc="30" dirty="0">
                <a:solidFill>
                  <a:prstClr val="black"/>
                </a:solidFill>
                <a:latin typeface="微软雅黑" panose="020B0503020204020204" charset="-122"/>
                <a:cs typeface="微软雅黑" panose="020B0503020204020204" charset="-122"/>
              </a:rPr>
              <a:t>机</a:t>
            </a:r>
            <a:r>
              <a:rPr sz="1600" spc="20" dirty="0">
                <a:solidFill>
                  <a:prstClr val="black"/>
                </a:solidFill>
                <a:latin typeface="微软雅黑" panose="020B0503020204020204" charset="-122"/>
                <a:cs typeface="微软雅黑" panose="020B0503020204020204" charset="-122"/>
              </a:rPr>
              <a:t>床</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所</a:t>
            </a:r>
            <a:r>
              <a:rPr sz="1600" spc="30" dirty="0">
                <a:solidFill>
                  <a:prstClr val="black"/>
                </a:solidFill>
                <a:latin typeface="微软雅黑" panose="020B0503020204020204" charset="-122"/>
                <a:cs typeface="微软雅黑" panose="020B0503020204020204" charset="-122"/>
              </a:rPr>
              <a:t>以应</a:t>
            </a:r>
            <a:r>
              <a:rPr sz="1600" spc="15" dirty="0">
                <a:solidFill>
                  <a:prstClr val="black"/>
                </a:solidFill>
                <a:latin typeface="微软雅黑" panose="020B0503020204020204" charset="-122"/>
                <a:cs typeface="微软雅黑" panose="020B0503020204020204" charset="-122"/>
              </a:rPr>
              <a:t>在</a:t>
            </a:r>
            <a:r>
              <a:rPr sz="1600" spc="30" dirty="0">
                <a:solidFill>
                  <a:prstClr val="black"/>
                </a:solidFill>
                <a:latin typeface="微软雅黑" panose="020B0503020204020204" charset="-122"/>
                <a:cs typeface="微软雅黑" panose="020B0503020204020204" charset="-122"/>
              </a:rPr>
              <a:t>加</a:t>
            </a:r>
            <a:r>
              <a:rPr sz="1600" spc="15" dirty="0">
                <a:solidFill>
                  <a:prstClr val="black"/>
                </a:solidFill>
                <a:latin typeface="微软雅黑" panose="020B0503020204020204" charset="-122"/>
                <a:cs typeface="微软雅黑" panose="020B0503020204020204" charset="-122"/>
              </a:rPr>
              <a:t>工</a:t>
            </a:r>
            <a:r>
              <a:rPr sz="1600" spc="30" dirty="0">
                <a:solidFill>
                  <a:prstClr val="black"/>
                </a:solidFill>
                <a:latin typeface="微软雅黑" panose="020B0503020204020204" charset="-122"/>
                <a:cs typeface="微软雅黑" panose="020B0503020204020204" charset="-122"/>
              </a:rPr>
              <a:t>产</a:t>
            </a:r>
            <a:r>
              <a:rPr sz="1600" spc="15" dirty="0">
                <a:solidFill>
                  <a:prstClr val="black"/>
                </a:solidFill>
                <a:latin typeface="微软雅黑" panose="020B0503020204020204" charset="-122"/>
                <a:cs typeface="微软雅黑" panose="020B0503020204020204" charset="-122"/>
              </a:rPr>
              <a:t>线</a:t>
            </a:r>
            <a:r>
              <a:rPr sz="1600" spc="30" dirty="0">
                <a:solidFill>
                  <a:prstClr val="black"/>
                </a:solidFill>
                <a:latin typeface="微软雅黑" panose="020B0503020204020204" charset="-122"/>
                <a:cs typeface="微软雅黑" panose="020B0503020204020204" charset="-122"/>
              </a:rPr>
              <a:t>复合</a:t>
            </a:r>
            <a:r>
              <a:rPr sz="1600" spc="15" dirty="0">
                <a:solidFill>
                  <a:prstClr val="black"/>
                </a:solidFill>
                <a:latin typeface="微软雅黑" panose="020B0503020204020204" charset="-122"/>
                <a:cs typeface="微软雅黑" panose="020B0503020204020204" charset="-122"/>
              </a:rPr>
              <a:t>物</a:t>
            </a:r>
            <a:r>
              <a:rPr sz="1600" spc="30" dirty="0">
                <a:solidFill>
                  <a:prstClr val="black"/>
                </a:solidFill>
                <a:latin typeface="微软雅黑" panose="020B0503020204020204" charset="-122"/>
                <a:cs typeface="微软雅黑" panose="020B0503020204020204" charset="-122"/>
              </a:rPr>
              <a:t>模</a:t>
            </a:r>
            <a:r>
              <a:rPr sz="1600" spc="15" dirty="0">
                <a:solidFill>
                  <a:prstClr val="black"/>
                </a:solidFill>
                <a:latin typeface="微软雅黑" panose="020B0503020204020204" charset="-122"/>
                <a:cs typeface="微软雅黑" panose="020B0503020204020204" charset="-122"/>
              </a:rPr>
              <a:t>型</a:t>
            </a:r>
            <a:r>
              <a:rPr sz="1600" spc="3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加 </a:t>
            </a:r>
            <a:r>
              <a:rPr sz="1600" spc="5" dirty="0">
                <a:solidFill>
                  <a:prstClr val="black"/>
                </a:solidFill>
                <a:latin typeface="微软雅黑" panose="020B0503020204020204" charset="-122"/>
                <a:cs typeface="微软雅黑" panose="020B0503020204020204" charset="-122"/>
              </a:rPr>
              <a:t>入2</a:t>
            </a:r>
            <a:r>
              <a:rPr sz="1600" spc="15" dirty="0">
                <a:solidFill>
                  <a:prstClr val="black"/>
                </a:solidFill>
                <a:latin typeface="微软雅黑" panose="020B0503020204020204" charset="-122"/>
                <a:cs typeface="微软雅黑" panose="020B0503020204020204" charset="-122"/>
              </a:rPr>
              <a:t>台</a:t>
            </a:r>
            <a:r>
              <a:rPr sz="1600" spc="5"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a:t>
            </a:r>
            <a:r>
              <a:rPr sz="1600" spc="15" dirty="0">
                <a:solidFill>
                  <a:prstClr val="black"/>
                </a:solidFill>
                <a:latin typeface="微软雅黑" panose="020B0503020204020204" charset="-122"/>
                <a:cs typeface="微软雅黑" panose="020B0503020204020204" charset="-122"/>
              </a:rPr>
              <a:t>器人</a:t>
            </a:r>
            <a:r>
              <a:rPr sz="1600" spc="5" dirty="0">
                <a:solidFill>
                  <a:prstClr val="black"/>
                </a:solidFill>
                <a:latin typeface="微软雅黑" panose="020B0503020204020204" charset="-122"/>
                <a:cs typeface="微软雅黑" panose="020B0503020204020204" charset="-122"/>
              </a:rPr>
              <a:t>物模</a:t>
            </a:r>
            <a:r>
              <a:rPr sz="1600" spc="30" dirty="0">
                <a:solidFill>
                  <a:prstClr val="black"/>
                </a:solidFill>
                <a:latin typeface="微软雅黑" panose="020B0503020204020204" charset="-122"/>
                <a:cs typeface="微软雅黑" panose="020B0503020204020204" charset="-122"/>
              </a:rPr>
              <a:t>型</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台</a:t>
            </a:r>
            <a:r>
              <a:rPr sz="1600" spc="15" dirty="0">
                <a:solidFill>
                  <a:prstClr val="black"/>
                </a:solidFill>
                <a:latin typeface="微软雅黑" panose="020B0503020204020204" charset="-122"/>
                <a:cs typeface="微软雅黑" panose="020B0503020204020204" charset="-122"/>
              </a:rPr>
              <a:t>机床</a:t>
            </a:r>
            <a:r>
              <a:rPr sz="1600" spc="5" dirty="0">
                <a:solidFill>
                  <a:prstClr val="black"/>
                </a:solidFill>
                <a:latin typeface="微软雅黑" panose="020B0503020204020204" charset="-122"/>
                <a:cs typeface="微软雅黑" panose="020B0503020204020204" charset="-122"/>
              </a:rPr>
              <a:t>物模</a:t>
            </a:r>
            <a:r>
              <a:rPr sz="1600" spc="2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形</a:t>
            </a:r>
            <a:r>
              <a:rPr sz="1600" spc="5" dirty="0">
                <a:solidFill>
                  <a:prstClr val="black"/>
                </a:solidFill>
                <a:latin typeface="微软雅黑" panose="020B0503020204020204" charset="-122"/>
                <a:cs typeface="微软雅黑" panose="020B0503020204020204" charset="-122"/>
              </a:rPr>
              <a:t>成</a:t>
            </a:r>
            <a:r>
              <a:rPr sz="1600" spc="15" dirty="0">
                <a:solidFill>
                  <a:prstClr val="black"/>
                </a:solidFill>
                <a:latin typeface="微软雅黑" panose="020B0503020204020204" charset="-122"/>
                <a:cs typeface="微软雅黑" panose="020B0503020204020204" charset="-122"/>
              </a:rPr>
              <a:t>加</a:t>
            </a:r>
            <a:r>
              <a:rPr sz="1600" spc="5" dirty="0">
                <a:solidFill>
                  <a:prstClr val="black"/>
                </a:solidFill>
                <a:latin typeface="微软雅黑" panose="020B0503020204020204" charset="-122"/>
                <a:cs typeface="微软雅黑" panose="020B0503020204020204" charset="-122"/>
              </a:rPr>
              <a:t>工产</a:t>
            </a:r>
            <a:r>
              <a:rPr sz="1600" spc="15"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复</a:t>
            </a:r>
            <a:r>
              <a:rPr sz="1600" spc="15"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模</a:t>
            </a:r>
            <a:r>
              <a:rPr sz="1600" spc="2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a:t>
            </a:r>
            <a:r>
              <a:rPr sz="1600" spc="15" dirty="0">
                <a:solidFill>
                  <a:prstClr val="black"/>
                </a:solidFill>
                <a:latin typeface="微软雅黑" panose="020B0503020204020204" charset="-122"/>
                <a:cs typeface="微软雅黑" panose="020B0503020204020204" charset="-122"/>
              </a:rPr>
              <a:t>将</a:t>
            </a:r>
            <a:r>
              <a:rPr sz="1600" spc="5" dirty="0">
                <a:solidFill>
                  <a:prstClr val="black"/>
                </a:solidFill>
                <a:latin typeface="微软雅黑" panose="020B0503020204020204" charset="-122"/>
                <a:cs typeface="微软雅黑" panose="020B0503020204020204" charset="-122"/>
              </a:rPr>
              <a:t>前</a:t>
            </a:r>
            <a:r>
              <a:rPr sz="1600" spc="15"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项目</a:t>
            </a:r>
            <a:r>
              <a:rPr sz="1600" spc="15" dirty="0">
                <a:solidFill>
                  <a:prstClr val="black"/>
                </a:solidFill>
                <a:latin typeface="微软雅黑" panose="020B0503020204020204" charset="-122"/>
                <a:cs typeface="微软雅黑" panose="020B0503020204020204" charset="-122"/>
              </a:rPr>
              <a:t>创</a:t>
            </a:r>
            <a:r>
              <a:rPr sz="1600" spc="5" dirty="0">
                <a:solidFill>
                  <a:prstClr val="black"/>
                </a:solidFill>
                <a:latin typeface="微软雅黑" panose="020B0503020204020204" charset="-122"/>
                <a:cs typeface="微软雅黑" panose="020B0503020204020204" charset="-122"/>
              </a:rPr>
              <a:t>建</a:t>
            </a:r>
            <a:r>
              <a:rPr sz="1600" spc="2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工业 机</a:t>
            </a:r>
            <a:r>
              <a:rPr sz="1600" spc="25" dirty="0">
                <a:solidFill>
                  <a:prstClr val="black"/>
                </a:solidFill>
                <a:latin typeface="微软雅黑" panose="020B0503020204020204" charset="-122"/>
                <a:cs typeface="微软雅黑" panose="020B0503020204020204" charset="-122"/>
              </a:rPr>
              <a:t>器人模</a:t>
            </a:r>
            <a:r>
              <a:rPr sz="1600" spc="20"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01-</a:t>
            </a:r>
            <a:r>
              <a:rPr sz="1600" spc="15" dirty="0">
                <a:solidFill>
                  <a:prstClr val="black"/>
                </a:solidFill>
                <a:latin typeface="微软雅黑" panose="020B0503020204020204" charset="-122"/>
                <a:cs typeface="微软雅黑" panose="020B0503020204020204" charset="-122"/>
              </a:rPr>
              <a:t>姓</a:t>
            </a:r>
            <a:r>
              <a:rPr sz="1600" spc="30" dirty="0">
                <a:solidFill>
                  <a:prstClr val="black"/>
                </a:solidFill>
                <a:latin typeface="微软雅黑" panose="020B0503020204020204" charset="-122"/>
                <a:cs typeface="微软雅黑" panose="020B0503020204020204" charset="-122"/>
              </a:rPr>
              <a:t>名</a:t>
            </a:r>
            <a:r>
              <a:rPr sz="1600" spc="2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工</a:t>
            </a:r>
            <a:r>
              <a:rPr sz="1600" spc="25" dirty="0">
                <a:solidFill>
                  <a:prstClr val="black"/>
                </a:solidFill>
                <a:latin typeface="微软雅黑" panose="020B0503020204020204" charset="-122"/>
                <a:cs typeface="微软雅黑" panose="020B0503020204020204" charset="-122"/>
              </a:rPr>
              <a:t>业机</a:t>
            </a:r>
            <a:r>
              <a:rPr sz="1600" spc="15" dirty="0">
                <a:solidFill>
                  <a:prstClr val="black"/>
                </a:solidFill>
                <a:latin typeface="微软雅黑" panose="020B0503020204020204" charset="-122"/>
                <a:cs typeface="微软雅黑" panose="020B0503020204020204" charset="-122"/>
              </a:rPr>
              <a:t>器</a:t>
            </a:r>
            <a:r>
              <a:rPr sz="1600" spc="25" dirty="0">
                <a:solidFill>
                  <a:prstClr val="black"/>
                </a:solidFill>
                <a:latin typeface="微软雅黑" panose="020B0503020204020204" charset="-122"/>
                <a:cs typeface="微软雅黑" panose="020B0503020204020204" charset="-122"/>
              </a:rPr>
              <a:t>人模型</a:t>
            </a:r>
            <a:r>
              <a:rPr sz="1600" spc="5" dirty="0">
                <a:solidFill>
                  <a:prstClr val="black"/>
                </a:solidFill>
                <a:latin typeface="微软雅黑" panose="020B0503020204020204" charset="-122"/>
                <a:cs typeface="微软雅黑" panose="020B0503020204020204" charset="-122"/>
              </a:rPr>
              <a:t>02-</a:t>
            </a:r>
            <a:r>
              <a:rPr sz="1600" spc="25" dirty="0">
                <a:solidFill>
                  <a:prstClr val="black"/>
                </a:solidFill>
                <a:latin typeface="微软雅黑" panose="020B0503020204020204" charset="-122"/>
                <a:cs typeface="微软雅黑" panose="020B0503020204020204" charset="-122"/>
              </a:rPr>
              <a:t>姓</a:t>
            </a:r>
            <a:r>
              <a:rPr sz="1600" spc="15" dirty="0">
                <a:solidFill>
                  <a:prstClr val="black"/>
                </a:solidFill>
                <a:latin typeface="微软雅黑" panose="020B0503020204020204" charset="-122"/>
                <a:cs typeface="微软雅黑" panose="020B0503020204020204" charset="-122"/>
              </a:rPr>
              <a:t>名</a:t>
            </a:r>
            <a:r>
              <a:rPr sz="1600" spc="25" dirty="0">
                <a:solidFill>
                  <a:prstClr val="black"/>
                </a:solidFill>
                <a:latin typeface="微软雅黑" panose="020B0503020204020204" charset="-122"/>
                <a:cs typeface="微软雅黑" panose="020B0503020204020204" charset="-122"/>
              </a:rPr>
              <a:t>”和</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机床模</a:t>
            </a:r>
            <a:r>
              <a:rPr sz="1600" spc="1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01-</a:t>
            </a:r>
            <a:r>
              <a:rPr sz="1600" spc="30" dirty="0">
                <a:solidFill>
                  <a:prstClr val="black"/>
                </a:solidFill>
                <a:latin typeface="微软雅黑" panose="020B0503020204020204" charset="-122"/>
                <a:cs typeface="微软雅黑" panose="020B0503020204020204" charset="-122"/>
              </a:rPr>
              <a:t>姓名</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都</a:t>
            </a:r>
            <a:r>
              <a:rPr sz="1600" spc="15" dirty="0">
                <a:solidFill>
                  <a:prstClr val="black"/>
                </a:solidFill>
                <a:latin typeface="微软雅黑" panose="020B0503020204020204" charset="-122"/>
                <a:cs typeface="微软雅黑" panose="020B0503020204020204" charset="-122"/>
              </a:rPr>
              <a:t>添</a:t>
            </a:r>
            <a:r>
              <a:rPr sz="1600" spc="25" dirty="0">
                <a:solidFill>
                  <a:prstClr val="black"/>
                </a:solidFill>
                <a:latin typeface="微软雅黑" panose="020B0503020204020204" charset="-122"/>
                <a:cs typeface="微软雅黑" panose="020B0503020204020204" charset="-122"/>
              </a:rPr>
              <a:t>加到</a:t>
            </a:r>
            <a:r>
              <a:rPr sz="1600" spc="15" dirty="0">
                <a:solidFill>
                  <a:prstClr val="black"/>
                </a:solidFill>
                <a:latin typeface="微软雅黑" panose="020B0503020204020204" charset="-122"/>
                <a:cs typeface="微软雅黑" panose="020B0503020204020204" charset="-122"/>
              </a:rPr>
              <a:t>该</a:t>
            </a:r>
            <a:r>
              <a:rPr sz="1600" spc="25" dirty="0">
                <a:solidFill>
                  <a:prstClr val="black"/>
                </a:solidFill>
                <a:latin typeface="微软雅黑" panose="020B0503020204020204" charset="-122"/>
                <a:cs typeface="微软雅黑" panose="020B0503020204020204" charset="-122"/>
              </a:rPr>
              <a:t>复合物</a:t>
            </a:r>
            <a:r>
              <a:rPr sz="1600" spc="15" dirty="0">
                <a:solidFill>
                  <a:prstClr val="black"/>
                </a:solidFill>
                <a:latin typeface="微软雅黑" panose="020B0503020204020204" charset="-122"/>
                <a:cs typeface="微软雅黑" panose="020B0503020204020204" charset="-122"/>
              </a:rPr>
              <a:t>模</a:t>
            </a:r>
            <a:r>
              <a:rPr sz="1600" spc="25" dirty="0">
                <a:solidFill>
                  <a:prstClr val="black"/>
                </a:solidFill>
                <a:latin typeface="微软雅黑" panose="020B0503020204020204" charset="-122"/>
                <a:cs typeface="微软雅黑" panose="020B0503020204020204" charset="-122"/>
              </a:rPr>
              <a:t>型</a:t>
            </a:r>
            <a:r>
              <a:rPr sz="1600" spc="45"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249424" y="2886455"/>
            <a:ext cx="7693152" cy="34960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47900" y="2884932"/>
            <a:ext cx="7696200" cy="3499485"/>
          </a:xfrm>
          <a:custGeom>
            <a:avLst/>
            <a:gdLst/>
            <a:ahLst/>
            <a:cxnLst/>
            <a:rect l="l" t="t" r="r" b="b"/>
            <a:pathLst>
              <a:path w="7696200" h="3499485">
                <a:moveTo>
                  <a:pt x="0" y="3499104"/>
                </a:moveTo>
                <a:lnTo>
                  <a:pt x="7696200" y="3499104"/>
                </a:lnTo>
                <a:lnTo>
                  <a:pt x="7696200" y="0"/>
                </a:lnTo>
                <a:lnTo>
                  <a:pt x="0" y="0"/>
                </a:lnTo>
                <a:lnTo>
                  <a:pt x="0" y="349910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064158" y="2011045"/>
            <a:ext cx="8395335" cy="30162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操作步骤</a:t>
            </a:r>
            <a:r>
              <a:rPr b="1" dirty="0">
                <a:solidFill>
                  <a:prstClr val="black"/>
                </a:solidFill>
                <a:latin typeface="微软雅黑" panose="020B0503020204020204" charset="-122"/>
                <a:cs typeface="微软雅黑" panose="020B0503020204020204" charset="-122"/>
              </a:rPr>
              <a:t>6</a:t>
            </a:r>
            <a:r>
              <a:rPr b="1"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完成节点添加后，单击“添加属性”按钮，进行复合物属性添加配置。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984503" y="2706624"/>
            <a:ext cx="10222992" cy="300532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982980" y="2705100"/>
            <a:ext cx="10226040" cy="3008630"/>
          </a:xfrm>
          <a:custGeom>
            <a:avLst/>
            <a:gdLst/>
            <a:ahLst/>
            <a:cxnLst/>
            <a:rect l="l" t="t" r="r" b="b"/>
            <a:pathLst>
              <a:path w="10226040" h="3008629">
                <a:moveTo>
                  <a:pt x="0" y="3008376"/>
                </a:moveTo>
                <a:lnTo>
                  <a:pt x="10226040" y="3008376"/>
                </a:lnTo>
                <a:lnTo>
                  <a:pt x="10226040" y="0"/>
                </a:lnTo>
                <a:lnTo>
                  <a:pt x="0" y="0"/>
                </a:lnTo>
                <a:lnTo>
                  <a:pt x="0" y="3008376"/>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67408" y="1695323"/>
            <a:ext cx="3606165" cy="2908300"/>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7</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弹出</a:t>
            </a:r>
            <a:r>
              <a:rPr spc="10" dirty="0">
                <a:solidFill>
                  <a:prstClr val="black"/>
                </a:solidFill>
                <a:latin typeface="微软雅黑" panose="020B0503020204020204" charset="-122"/>
                <a:cs typeface="微软雅黑" panose="020B0503020204020204" charset="-122"/>
              </a:rPr>
              <a:t>来</a:t>
            </a:r>
            <a:r>
              <a:rPr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对话</a:t>
            </a:r>
            <a:r>
              <a:rPr dirty="0">
                <a:solidFill>
                  <a:prstClr val="black"/>
                </a:solidFill>
                <a:latin typeface="微软雅黑" panose="020B0503020204020204" charset="-122"/>
                <a:cs typeface="微软雅黑" panose="020B0503020204020204" charset="-122"/>
              </a:rPr>
              <a:t>框</a:t>
            </a:r>
            <a:r>
              <a:rPr spc="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根据</a:t>
            </a:r>
            <a:r>
              <a:rPr spc="10" dirty="0">
                <a:solidFill>
                  <a:prstClr val="black"/>
                </a:solidFill>
                <a:latin typeface="微软雅黑" panose="020B0503020204020204" charset="-122"/>
                <a:cs typeface="微软雅黑" panose="020B0503020204020204" charset="-122"/>
              </a:rPr>
              <a:t>表</a:t>
            </a:r>
            <a:r>
              <a:rPr spc="-10" dirty="0">
                <a:solidFill>
                  <a:prstClr val="black"/>
                </a:solidFill>
                <a:latin typeface="微软雅黑" panose="020B0503020204020204" charset="-122"/>
                <a:cs typeface="微软雅黑" panose="020B0503020204020204" charset="-122"/>
              </a:rPr>
              <a:t>4-2-1</a:t>
            </a:r>
            <a:r>
              <a:rPr dirty="0">
                <a:solidFill>
                  <a:prstClr val="black"/>
                </a:solidFill>
                <a:latin typeface="微软雅黑" panose="020B0503020204020204" charset="-122"/>
                <a:cs typeface="微软雅黑" panose="020B0503020204020204" charset="-122"/>
              </a:rPr>
              <a:t>加</a:t>
            </a:r>
            <a:r>
              <a:rPr spc="5" dirty="0">
                <a:solidFill>
                  <a:prstClr val="black"/>
                </a:solidFill>
                <a:latin typeface="微软雅黑" panose="020B0503020204020204" charset="-122"/>
                <a:cs typeface="微软雅黑" panose="020B0503020204020204" charset="-122"/>
              </a:rPr>
              <a:t>工产线</a:t>
            </a:r>
            <a:r>
              <a:rPr dirty="0">
                <a:solidFill>
                  <a:prstClr val="black"/>
                </a:solidFill>
                <a:latin typeface="微软雅黑" panose="020B0503020204020204" charset="-122"/>
                <a:cs typeface="微软雅黑" panose="020B0503020204020204" charset="-122"/>
              </a:rPr>
              <a:t>复</a:t>
            </a:r>
            <a:r>
              <a:rPr spc="5" dirty="0">
                <a:solidFill>
                  <a:prstClr val="black"/>
                </a:solidFill>
                <a:latin typeface="微软雅黑" panose="020B0503020204020204" charset="-122"/>
                <a:cs typeface="微软雅黑" panose="020B0503020204020204" charset="-122"/>
              </a:rPr>
              <a:t>合</a:t>
            </a:r>
            <a:r>
              <a:rPr dirty="0">
                <a:solidFill>
                  <a:prstClr val="black"/>
                </a:solidFill>
                <a:latin typeface="微软雅黑" panose="020B0503020204020204" charset="-122"/>
                <a:cs typeface="微软雅黑" panose="020B0503020204020204" charset="-122"/>
              </a:rPr>
              <a:t>物</a:t>
            </a:r>
            <a:r>
              <a:rPr spc="5" dirty="0">
                <a:solidFill>
                  <a:prstClr val="black"/>
                </a:solidFill>
                <a:latin typeface="微软雅黑" panose="020B0503020204020204" charset="-122"/>
                <a:cs typeface="微软雅黑" panose="020B0503020204020204" charset="-122"/>
              </a:rPr>
              <a:t>属</a:t>
            </a:r>
            <a:r>
              <a:rPr dirty="0">
                <a:solidFill>
                  <a:prstClr val="black"/>
                </a:solidFill>
                <a:latin typeface="微软雅黑" panose="020B0503020204020204" charset="-122"/>
                <a:cs typeface="微软雅黑" panose="020B0503020204020204" charset="-122"/>
              </a:rPr>
              <a:t>性 </a:t>
            </a:r>
            <a:r>
              <a:rPr spc="95" dirty="0">
                <a:solidFill>
                  <a:prstClr val="black"/>
                </a:solidFill>
                <a:latin typeface="微软雅黑" panose="020B0503020204020204" charset="-122"/>
                <a:cs typeface="微软雅黑" panose="020B0503020204020204" charset="-122"/>
              </a:rPr>
              <a:t>参考，</a:t>
            </a:r>
            <a:r>
              <a:rPr spc="90" dirty="0">
                <a:solidFill>
                  <a:prstClr val="black"/>
                </a:solidFill>
                <a:latin typeface="微软雅黑" panose="020B0503020204020204" charset="-122"/>
                <a:cs typeface="微软雅黑" panose="020B0503020204020204" charset="-122"/>
              </a:rPr>
              <a:t>完</a:t>
            </a:r>
            <a:r>
              <a:rPr spc="80" dirty="0">
                <a:solidFill>
                  <a:prstClr val="black"/>
                </a:solidFill>
                <a:latin typeface="微软雅黑" panose="020B0503020204020204" charset="-122"/>
                <a:cs typeface="微软雅黑" panose="020B0503020204020204" charset="-122"/>
              </a:rPr>
              <a:t>成复</a:t>
            </a:r>
            <a:r>
              <a:rPr spc="90" dirty="0">
                <a:solidFill>
                  <a:prstClr val="black"/>
                </a:solidFill>
                <a:latin typeface="微软雅黑" panose="020B0503020204020204" charset="-122"/>
                <a:cs typeface="微软雅黑" panose="020B0503020204020204" charset="-122"/>
              </a:rPr>
              <a:t>合物属</a:t>
            </a:r>
            <a:r>
              <a:rPr spc="80" dirty="0">
                <a:solidFill>
                  <a:prstClr val="black"/>
                </a:solidFill>
                <a:latin typeface="微软雅黑" panose="020B0503020204020204" charset="-122"/>
                <a:cs typeface="微软雅黑" panose="020B0503020204020204" charset="-122"/>
              </a:rPr>
              <a:t>性</a:t>
            </a:r>
            <a:r>
              <a:rPr spc="90" dirty="0">
                <a:solidFill>
                  <a:prstClr val="black"/>
                </a:solidFill>
                <a:latin typeface="微软雅黑" panose="020B0503020204020204" charset="-122"/>
                <a:cs typeface="微软雅黑" panose="020B0503020204020204" charset="-122"/>
              </a:rPr>
              <a:t>配</a:t>
            </a:r>
            <a:r>
              <a:rPr spc="100" dirty="0">
                <a:solidFill>
                  <a:prstClr val="black"/>
                </a:solidFill>
                <a:latin typeface="微软雅黑" panose="020B0503020204020204" charset="-122"/>
                <a:cs typeface="微软雅黑" panose="020B0503020204020204" charset="-122"/>
              </a:rPr>
              <a:t>置</a:t>
            </a:r>
            <a:r>
              <a:rPr spc="9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注 </a:t>
            </a:r>
            <a:r>
              <a:rPr spc="95" dirty="0">
                <a:solidFill>
                  <a:prstClr val="black"/>
                </a:solidFill>
                <a:latin typeface="微软雅黑" panose="020B0503020204020204" charset="-122"/>
                <a:cs typeface="微软雅黑" panose="020B0503020204020204" charset="-122"/>
              </a:rPr>
              <a:t>意：在“</a:t>
            </a:r>
            <a:r>
              <a:rPr spc="80" dirty="0">
                <a:solidFill>
                  <a:prstClr val="black"/>
                </a:solidFill>
                <a:latin typeface="微软雅黑" panose="020B0503020204020204" charset="-122"/>
                <a:cs typeface="微软雅黑" panose="020B0503020204020204" charset="-122"/>
              </a:rPr>
              <a:t>选择</a:t>
            </a:r>
            <a:r>
              <a:rPr spc="90" dirty="0">
                <a:solidFill>
                  <a:prstClr val="black"/>
                </a:solidFill>
                <a:latin typeface="微软雅黑" panose="020B0503020204020204" charset="-122"/>
                <a:cs typeface="微软雅黑" panose="020B0503020204020204" charset="-122"/>
              </a:rPr>
              <a:t>属</a:t>
            </a:r>
            <a:r>
              <a:rPr spc="100" dirty="0">
                <a:solidFill>
                  <a:prstClr val="black"/>
                </a:solidFill>
                <a:latin typeface="微软雅黑" panose="020B0503020204020204" charset="-122"/>
                <a:cs typeface="微软雅黑" panose="020B0503020204020204" charset="-122"/>
              </a:rPr>
              <a:t>性</a:t>
            </a:r>
            <a:r>
              <a:rPr spc="95" dirty="0">
                <a:solidFill>
                  <a:prstClr val="black"/>
                </a:solidFill>
                <a:latin typeface="微软雅黑" panose="020B0503020204020204" charset="-122"/>
                <a:cs typeface="微软雅黑" panose="020B0503020204020204" charset="-122"/>
              </a:rPr>
              <a:t>”</a:t>
            </a:r>
            <a:r>
              <a:rPr spc="80" dirty="0">
                <a:solidFill>
                  <a:prstClr val="black"/>
                </a:solidFill>
                <a:latin typeface="微软雅黑" panose="020B0503020204020204" charset="-122"/>
                <a:cs typeface="微软雅黑" panose="020B0503020204020204" charset="-122"/>
              </a:rPr>
              <a:t>输</a:t>
            </a:r>
            <a:r>
              <a:rPr spc="90" dirty="0">
                <a:solidFill>
                  <a:prstClr val="black"/>
                </a:solidFill>
                <a:latin typeface="微软雅黑" panose="020B0503020204020204" charset="-122"/>
                <a:cs typeface="微软雅黑" panose="020B0503020204020204" charset="-122"/>
              </a:rPr>
              <a:t>入</a:t>
            </a:r>
            <a:r>
              <a:rPr spc="80" dirty="0">
                <a:solidFill>
                  <a:prstClr val="black"/>
                </a:solidFill>
                <a:latin typeface="微软雅黑" panose="020B0503020204020204" charset="-122"/>
                <a:cs typeface="微软雅黑" panose="020B0503020204020204" charset="-122"/>
              </a:rPr>
              <a:t>框</a:t>
            </a:r>
            <a:r>
              <a:rPr spc="9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以 </a:t>
            </a:r>
            <a:r>
              <a:rPr spc="90" dirty="0">
                <a:solidFill>
                  <a:prstClr val="black"/>
                </a:solidFill>
                <a:latin typeface="微软雅黑" panose="020B0503020204020204" charset="-122"/>
                <a:cs typeface="微软雅黑" panose="020B0503020204020204" charset="-122"/>
              </a:rPr>
              <a:t>输入关键</a:t>
            </a:r>
            <a:r>
              <a:rPr spc="75" dirty="0">
                <a:solidFill>
                  <a:prstClr val="black"/>
                </a:solidFill>
                <a:latin typeface="微软雅黑" panose="020B0503020204020204" charset="-122"/>
                <a:cs typeface="微软雅黑" panose="020B0503020204020204" charset="-122"/>
              </a:rPr>
              <a:t>字搜</a:t>
            </a:r>
            <a:r>
              <a:rPr spc="90" dirty="0">
                <a:solidFill>
                  <a:prstClr val="black"/>
                </a:solidFill>
                <a:latin typeface="微软雅黑" panose="020B0503020204020204" charset="-122"/>
                <a:cs typeface="微软雅黑" panose="020B0503020204020204" charset="-122"/>
              </a:rPr>
              <a:t>索所需</a:t>
            </a:r>
            <a:r>
              <a:rPr spc="75" dirty="0">
                <a:solidFill>
                  <a:prstClr val="black"/>
                </a:solidFill>
                <a:latin typeface="微软雅黑" panose="020B0503020204020204" charset="-122"/>
                <a:cs typeface="微软雅黑" panose="020B0503020204020204" charset="-122"/>
              </a:rPr>
              <a:t>的</a:t>
            </a:r>
            <a:r>
              <a:rPr spc="90" dirty="0">
                <a:solidFill>
                  <a:prstClr val="black"/>
                </a:solidFill>
                <a:latin typeface="微软雅黑" panose="020B0503020204020204" charset="-122"/>
                <a:cs typeface="微软雅黑" panose="020B0503020204020204" charset="-122"/>
              </a:rPr>
              <a:t>属</a:t>
            </a:r>
            <a:r>
              <a:rPr spc="75" dirty="0">
                <a:solidFill>
                  <a:prstClr val="black"/>
                </a:solidFill>
                <a:latin typeface="微软雅黑" panose="020B0503020204020204" charset="-122"/>
                <a:cs typeface="微软雅黑" panose="020B0503020204020204" charset="-122"/>
              </a:rPr>
              <a:t>性</a:t>
            </a:r>
            <a:r>
              <a:rPr spc="90" dirty="0">
                <a:solidFill>
                  <a:prstClr val="black"/>
                </a:solidFill>
                <a:latin typeface="微软雅黑" panose="020B0503020204020204" charset="-122"/>
                <a:cs typeface="微软雅黑" panose="020B0503020204020204" charset="-122"/>
              </a:rPr>
              <a:t>提</a:t>
            </a:r>
            <a:r>
              <a:rPr dirty="0">
                <a:solidFill>
                  <a:prstClr val="black"/>
                </a:solidFill>
                <a:latin typeface="微软雅黑" panose="020B0503020204020204" charset="-122"/>
                <a:cs typeface="微软雅黑" panose="020B0503020204020204" charset="-122"/>
              </a:rPr>
              <a:t>高 </a:t>
            </a:r>
            <a:r>
              <a:rPr spc="95" dirty="0">
                <a:solidFill>
                  <a:prstClr val="black"/>
                </a:solidFill>
                <a:latin typeface="微软雅黑" panose="020B0503020204020204" charset="-122"/>
                <a:cs typeface="微软雅黑" panose="020B0503020204020204" charset="-122"/>
              </a:rPr>
              <a:t>效率。</a:t>
            </a:r>
            <a:r>
              <a:rPr spc="90" dirty="0">
                <a:solidFill>
                  <a:prstClr val="black"/>
                </a:solidFill>
                <a:latin typeface="微软雅黑" panose="020B0503020204020204" charset="-122"/>
                <a:cs typeface="微软雅黑" panose="020B0503020204020204" charset="-122"/>
              </a:rPr>
              <a:t>复</a:t>
            </a:r>
            <a:r>
              <a:rPr spc="80" dirty="0">
                <a:solidFill>
                  <a:prstClr val="black"/>
                </a:solidFill>
                <a:latin typeface="微软雅黑" panose="020B0503020204020204" charset="-122"/>
                <a:cs typeface="微软雅黑" panose="020B0503020204020204" charset="-122"/>
              </a:rPr>
              <a:t>合物</a:t>
            </a:r>
            <a:r>
              <a:rPr spc="90" dirty="0">
                <a:solidFill>
                  <a:prstClr val="black"/>
                </a:solidFill>
                <a:latin typeface="微软雅黑" panose="020B0503020204020204" charset="-122"/>
                <a:cs typeface="微软雅黑" panose="020B0503020204020204" charset="-122"/>
              </a:rPr>
              <a:t>模型属</a:t>
            </a:r>
            <a:r>
              <a:rPr spc="80" dirty="0">
                <a:solidFill>
                  <a:prstClr val="black"/>
                </a:solidFill>
                <a:latin typeface="微软雅黑" panose="020B0503020204020204" charset="-122"/>
                <a:cs typeface="微软雅黑" panose="020B0503020204020204" charset="-122"/>
              </a:rPr>
              <a:t>性</a:t>
            </a:r>
            <a:r>
              <a:rPr spc="90" dirty="0">
                <a:solidFill>
                  <a:prstClr val="black"/>
                </a:solidFill>
                <a:latin typeface="微软雅黑" panose="020B0503020204020204" charset="-122"/>
                <a:cs typeface="微软雅黑" panose="020B0503020204020204" charset="-122"/>
              </a:rPr>
              <a:t>函</a:t>
            </a:r>
            <a:r>
              <a:rPr spc="80" dirty="0">
                <a:solidFill>
                  <a:prstClr val="black"/>
                </a:solidFill>
                <a:latin typeface="微软雅黑" panose="020B0503020204020204" charset="-122"/>
                <a:cs typeface="微软雅黑" panose="020B0503020204020204" charset="-122"/>
              </a:rPr>
              <a:t>数</a:t>
            </a:r>
            <a:r>
              <a:rPr spc="90" dirty="0">
                <a:solidFill>
                  <a:prstClr val="black"/>
                </a:solidFill>
                <a:latin typeface="微软雅黑" panose="020B0503020204020204" charset="-122"/>
                <a:cs typeface="微软雅黑" panose="020B0503020204020204" charset="-122"/>
              </a:rPr>
              <a:t>使</a:t>
            </a:r>
            <a:r>
              <a:rPr dirty="0">
                <a:solidFill>
                  <a:prstClr val="black"/>
                </a:solidFill>
                <a:latin typeface="微软雅黑" panose="020B0503020204020204" charset="-122"/>
                <a:cs typeface="微软雅黑" panose="020B0503020204020204" charset="-122"/>
              </a:rPr>
              <a:t>用 示例如下：</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585459" y="1705356"/>
            <a:ext cx="5475732" cy="159562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583935" y="1703832"/>
            <a:ext cx="5478780" cy="1598930"/>
          </a:xfrm>
          <a:custGeom>
            <a:avLst/>
            <a:gdLst/>
            <a:ahLst/>
            <a:cxnLst/>
            <a:rect l="l" t="t" r="r" b="b"/>
            <a:pathLst>
              <a:path w="5478780" h="1598929">
                <a:moveTo>
                  <a:pt x="0" y="1598676"/>
                </a:moveTo>
                <a:lnTo>
                  <a:pt x="5478779" y="1598676"/>
                </a:lnTo>
                <a:lnTo>
                  <a:pt x="5478779" y="0"/>
                </a:lnTo>
                <a:lnTo>
                  <a:pt x="0" y="0"/>
                </a:lnTo>
                <a:lnTo>
                  <a:pt x="0" y="1598676"/>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5585459" y="3499104"/>
            <a:ext cx="5475732" cy="2997707"/>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583935" y="3497579"/>
            <a:ext cx="5478780" cy="3001010"/>
          </a:xfrm>
          <a:custGeom>
            <a:avLst/>
            <a:gdLst/>
            <a:ahLst/>
            <a:cxnLst/>
            <a:rect l="l" t="t" r="r" b="b"/>
            <a:pathLst>
              <a:path w="5478780" h="3001010">
                <a:moveTo>
                  <a:pt x="0" y="3000756"/>
                </a:moveTo>
                <a:lnTo>
                  <a:pt x="5478779" y="3000756"/>
                </a:lnTo>
                <a:lnTo>
                  <a:pt x="5478779" y="0"/>
                </a:lnTo>
                <a:lnTo>
                  <a:pt x="0" y="0"/>
                </a:lnTo>
                <a:lnTo>
                  <a:pt x="0" y="3000756"/>
                </a:lnTo>
                <a:close/>
              </a:path>
            </a:pathLst>
          </a:custGeom>
          <a:ln w="3175">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781805"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702449" y="1889760"/>
          <a:ext cx="10753074" cy="3851601"/>
        </p:xfrm>
        <a:graphic>
          <a:graphicData uri="http://schemas.openxmlformats.org/drawingml/2006/table">
            <a:tbl>
              <a:tblPr firstRow="1" bandRow="1">
                <a:tableStyleId>{2D5ABB26-0587-4C30-8999-92F81FD0307C}</a:tableStyleId>
              </a:tblPr>
              <a:tblGrid>
                <a:gridCol w="1226045"/>
                <a:gridCol w="1500378"/>
                <a:gridCol w="1054862"/>
                <a:gridCol w="799211"/>
                <a:gridCol w="1112265"/>
                <a:gridCol w="3373628"/>
                <a:gridCol w="1113408"/>
                <a:gridCol w="573277"/>
              </a:tblGrid>
              <a:tr h="507238">
                <a:tc>
                  <a:txBody>
                    <a:bodyPr/>
                    <a:lstStyle/>
                    <a:p>
                      <a:pPr marL="1905" algn="ctr">
                        <a:lnSpc>
                          <a:spcPct val="100000"/>
                        </a:lnSpc>
                        <a:spcBef>
                          <a:spcPts val="1020"/>
                        </a:spcBef>
                      </a:pPr>
                      <a:r>
                        <a:rPr sz="1400" b="1" dirty="0">
                          <a:solidFill>
                            <a:srgbClr val="FFFFFF"/>
                          </a:solidFill>
                          <a:latin typeface="微软雅黑" panose="020B0503020204020204" charset="-122"/>
                          <a:cs typeface="微软雅黑" panose="020B0503020204020204" charset="-122"/>
                        </a:rPr>
                        <a:t>属性名称</a:t>
                      </a:r>
                      <a:endParaRPr sz="1400">
                        <a:latin typeface="微软雅黑" panose="020B0503020204020204" charset="-122"/>
                        <a:cs typeface="微软雅黑" panose="020B0503020204020204" charset="-122"/>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gn="ctr">
                        <a:lnSpc>
                          <a:spcPct val="100000"/>
                        </a:lnSpc>
                        <a:spcBef>
                          <a:spcPts val="1020"/>
                        </a:spcBef>
                      </a:pPr>
                      <a:r>
                        <a:rPr sz="1400" b="1" dirty="0">
                          <a:solidFill>
                            <a:srgbClr val="FFFFFF"/>
                          </a:solidFill>
                          <a:latin typeface="微软雅黑" panose="020B0503020204020204" charset="-122"/>
                          <a:cs typeface="微软雅黑" panose="020B0503020204020204" charset="-122"/>
                        </a:rPr>
                        <a:t>属性</a:t>
                      </a:r>
                      <a:r>
                        <a:rPr sz="1400" b="1" spc="-5" dirty="0">
                          <a:solidFill>
                            <a:srgbClr val="FFFFFF"/>
                          </a:solidFill>
                          <a:latin typeface="Calibri" panose="020F0502020204030204"/>
                          <a:cs typeface="Calibri" panose="020F0502020204030204"/>
                        </a:rPr>
                        <a:t>ID</a:t>
                      </a:r>
                      <a:endParaRPr sz="1400">
                        <a:latin typeface="Calibri" panose="020F0502020204030204"/>
                        <a:cs typeface="Calibri" panose="020F0502020204030204"/>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1020"/>
                        </a:spcBef>
                      </a:pPr>
                      <a:r>
                        <a:rPr sz="1400" b="1" dirty="0">
                          <a:solidFill>
                            <a:srgbClr val="FFFFFF"/>
                          </a:solidFill>
                          <a:latin typeface="微软雅黑" panose="020B0503020204020204" charset="-122"/>
                          <a:cs typeface="微软雅黑" panose="020B0503020204020204" charset="-122"/>
                        </a:rPr>
                        <a:t>数据类型</a:t>
                      </a:r>
                      <a:endParaRPr sz="1400">
                        <a:latin typeface="微软雅黑" panose="020B0503020204020204" charset="-122"/>
                        <a:cs typeface="微软雅黑" panose="020B0503020204020204" charset="-122"/>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25095" marR="119380">
                        <a:lnSpc>
                          <a:spcPts val="1850"/>
                        </a:lnSpc>
                        <a:spcBef>
                          <a:spcPts val="15"/>
                        </a:spcBef>
                      </a:pPr>
                      <a:r>
                        <a:rPr sz="1400" b="1" dirty="0">
                          <a:solidFill>
                            <a:srgbClr val="FFFFFF"/>
                          </a:solidFill>
                          <a:latin typeface="微软雅黑" panose="020B0503020204020204" charset="-122"/>
                          <a:cs typeface="微软雅黑" panose="020B0503020204020204" charset="-122"/>
                        </a:rPr>
                        <a:t>读写操 作设置</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45"/>
                        </a:spcBef>
                      </a:pPr>
                      <a:r>
                        <a:rPr sz="1400" b="1" dirty="0">
                          <a:solidFill>
                            <a:srgbClr val="FFFFFF"/>
                          </a:solidFill>
                          <a:latin typeface="微软雅黑" panose="020B0503020204020204" charset="-122"/>
                          <a:cs typeface="微软雅黑" panose="020B0503020204020204" charset="-122"/>
                        </a:rPr>
                        <a:t>属性值</a:t>
                      </a:r>
                      <a:endParaRPr sz="1400">
                        <a:latin typeface="微软雅黑" panose="020B0503020204020204" charset="-122"/>
                        <a:cs typeface="微软雅黑" panose="020B0503020204020204" charset="-122"/>
                      </a:endParaRPr>
                    </a:p>
                    <a:p>
                      <a:pPr marL="1905" algn="ctr">
                        <a:lnSpc>
                          <a:spcPct val="100000"/>
                        </a:lnSpc>
                        <a:spcBef>
                          <a:spcPts val="260"/>
                        </a:spcBef>
                      </a:pPr>
                      <a:r>
                        <a:rPr sz="1400" b="1" dirty="0">
                          <a:solidFill>
                            <a:srgbClr val="FFFFFF"/>
                          </a:solidFill>
                          <a:latin typeface="微软雅黑" panose="020B0503020204020204" charset="-122"/>
                          <a:cs typeface="微软雅黑" panose="020B0503020204020204" charset="-122"/>
                        </a:rPr>
                        <a:t>来源</a:t>
                      </a:r>
                      <a:endParaRPr sz="1400">
                        <a:latin typeface="微软雅黑" panose="020B0503020204020204" charset="-122"/>
                        <a:cs typeface="微软雅黑" panose="020B0503020204020204" charset="-122"/>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635" algn="ctr">
                        <a:lnSpc>
                          <a:spcPct val="100000"/>
                        </a:lnSpc>
                        <a:spcBef>
                          <a:spcPts val="1020"/>
                        </a:spcBef>
                      </a:pPr>
                      <a:r>
                        <a:rPr sz="1400" b="1" dirty="0">
                          <a:solidFill>
                            <a:srgbClr val="FFFFFF"/>
                          </a:solidFill>
                          <a:latin typeface="微软雅黑" panose="020B0503020204020204" charset="-122"/>
                          <a:cs typeface="微软雅黑" panose="020B0503020204020204" charset="-122"/>
                        </a:rPr>
                        <a:t>使用函数</a:t>
                      </a:r>
                      <a:endParaRPr sz="1400">
                        <a:latin typeface="微软雅黑" panose="020B0503020204020204" charset="-122"/>
                        <a:cs typeface="微软雅黑" panose="020B0503020204020204" charset="-122"/>
                      </a:endParaRPr>
                    </a:p>
                  </a:txBody>
                  <a:tcPr marL="0" marR="0" marT="1295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283845" marR="95250" indent="-178435">
                        <a:lnSpc>
                          <a:spcPts val="1850"/>
                        </a:lnSpc>
                        <a:spcBef>
                          <a:spcPts val="15"/>
                        </a:spcBef>
                      </a:pPr>
                      <a:r>
                        <a:rPr sz="1400" b="1" dirty="0">
                          <a:solidFill>
                            <a:srgbClr val="FFFFFF"/>
                          </a:solidFill>
                          <a:latin typeface="微软雅黑" panose="020B0503020204020204" charset="-122"/>
                          <a:cs typeface="微软雅黑" panose="020B0503020204020204" charset="-122"/>
                        </a:rPr>
                        <a:t>历史数据保 存方式</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02235" marR="93345">
                        <a:lnSpc>
                          <a:spcPts val="1850"/>
                        </a:lnSpc>
                        <a:spcBef>
                          <a:spcPts val="15"/>
                        </a:spcBef>
                      </a:pPr>
                      <a:r>
                        <a:rPr sz="1400" b="1" dirty="0">
                          <a:solidFill>
                            <a:srgbClr val="FFFFFF"/>
                          </a:solidFill>
                          <a:latin typeface="微软雅黑" panose="020B0503020204020204" charset="-122"/>
                          <a:cs typeface="微软雅黑" panose="020B0503020204020204" charset="-122"/>
                        </a:rPr>
                        <a:t>工程 单位</a:t>
                      </a:r>
                      <a:endParaRPr sz="1400">
                        <a:latin typeface="微软雅黑" panose="020B0503020204020204" charset="-122"/>
                        <a:cs typeface="微软雅黑" panose="020B0503020204020204" charset="-122"/>
                      </a:endParaRPr>
                    </a:p>
                  </a:txBody>
                  <a:tcPr marL="0" marR="0" marT="19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372617">
                <a:tc>
                  <a:txBody>
                    <a:bodyPr/>
                    <a:lstStyle/>
                    <a:p>
                      <a:pPr marL="635" algn="ctr">
                        <a:lnSpc>
                          <a:spcPct val="100000"/>
                        </a:lnSpc>
                        <a:spcBef>
                          <a:spcPts val="390"/>
                        </a:spcBef>
                      </a:pPr>
                      <a:r>
                        <a:rPr sz="1400" b="1" dirty="0">
                          <a:solidFill>
                            <a:srgbClr val="FFFFFF"/>
                          </a:solidFill>
                          <a:latin typeface="微软雅黑" panose="020B0503020204020204" charset="-122"/>
                          <a:cs typeface="微软雅黑" panose="020B0503020204020204" charset="-122"/>
                        </a:rPr>
                        <a:t>总在线设备数</a:t>
                      </a:r>
                      <a:endParaRPr sz="1400">
                        <a:latin typeface="微软雅黑" panose="020B0503020204020204" charset="-122"/>
                        <a:cs typeface="微软雅黑" panose="020B0503020204020204" charset="-122"/>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390"/>
                        </a:spcBef>
                      </a:pPr>
                      <a:r>
                        <a:rPr sz="1400" spc="-5" dirty="0">
                          <a:latin typeface="Calibri" panose="020F0502020204030204"/>
                          <a:cs typeface="Calibri" panose="020F0502020204030204"/>
                        </a:rPr>
                        <a:t>eqp_num</a:t>
                      </a:r>
                      <a:endParaRPr sz="1400">
                        <a:latin typeface="Calibri" panose="020F0502020204030204"/>
                        <a:cs typeface="Calibri" panose="020F0502020204030204"/>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390"/>
                        </a:spcBef>
                      </a:pPr>
                      <a:r>
                        <a:rPr sz="1400" spc="-10" dirty="0">
                          <a:latin typeface="Calibri" panose="020F0502020204030204"/>
                          <a:cs typeface="Calibri" panose="020F0502020204030204"/>
                        </a:rPr>
                        <a:t>Integer</a:t>
                      </a:r>
                      <a:endParaRPr sz="1400">
                        <a:latin typeface="Calibri" panose="020F0502020204030204"/>
                        <a:cs typeface="Calibri" panose="020F0502020204030204"/>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R="206375" algn="r">
                        <a:lnSpc>
                          <a:spcPct val="100000"/>
                        </a:lnSpc>
                        <a:spcBef>
                          <a:spcPts val="390"/>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390"/>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2540" algn="ctr">
                        <a:lnSpc>
                          <a:spcPct val="100000"/>
                        </a:lnSpc>
                        <a:spcBef>
                          <a:spcPts val="390"/>
                        </a:spcBef>
                      </a:pPr>
                      <a:r>
                        <a:rPr sz="1400" spc="-15" dirty="0">
                          <a:latin typeface="Calibri" panose="020F0502020204030204"/>
                          <a:cs typeface="Calibri" panose="020F0502020204030204"/>
                        </a:rPr>
                        <a:t>TotalEqpNum</a:t>
                      </a:r>
                      <a:endParaRPr sz="1400">
                        <a:latin typeface="Calibri" panose="020F0502020204030204"/>
                        <a:cs typeface="Calibri" panose="020F0502020204030204"/>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390"/>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92405">
                        <a:lnSpc>
                          <a:spcPct val="100000"/>
                        </a:lnSpc>
                        <a:spcBef>
                          <a:spcPts val="390"/>
                        </a:spcBef>
                      </a:pPr>
                      <a:r>
                        <a:rPr sz="1400" dirty="0">
                          <a:latin typeface="微软雅黑" panose="020B0503020204020204" charset="-122"/>
                          <a:cs typeface="微软雅黑" panose="020B0503020204020204" charset="-122"/>
                        </a:rPr>
                        <a:t>台</a:t>
                      </a:r>
                      <a:endParaRPr sz="1400">
                        <a:latin typeface="微软雅黑" panose="020B0503020204020204" charset="-122"/>
                        <a:cs typeface="微软雅黑" panose="020B0503020204020204" charset="-122"/>
                      </a:endParaRPr>
                    </a:p>
                  </a:txBody>
                  <a:tcPr marL="0" marR="0" marT="495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372491">
                <a:tc>
                  <a:txBody>
                    <a:bodyPr/>
                    <a:lstStyle/>
                    <a:p>
                      <a:pPr algn="ctr">
                        <a:lnSpc>
                          <a:spcPct val="100000"/>
                        </a:lnSpc>
                        <a:spcBef>
                          <a:spcPts val="490"/>
                        </a:spcBef>
                      </a:pPr>
                      <a:r>
                        <a:rPr sz="1400" b="1" dirty="0">
                          <a:solidFill>
                            <a:srgbClr val="FFFFFF"/>
                          </a:solidFill>
                          <a:latin typeface="微软雅黑" panose="020B0503020204020204" charset="-122"/>
                          <a:cs typeface="微软雅黑" panose="020B0503020204020204" charset="-122"/>
                        </a:rPr>
                        <a:t>故障设备数</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1270" algn="ctr">
                        <a:lnSpc>
                          <a:spcPct val="100000"/>
                        </a:lnSpc>
                        <a:spcBef>
                          <a:spcPts val="490"/>
                        </a:spcBef>
                      </a:pPr>
                      <a:r>
                        <a:rPr sz="1400" spc="-5" dirty="0">
                          <a:latin typeface="Calibri" panose="020F0502020204030204"/>
                          <a:cs typeface="Calibri" panose="020F0502020204030204"/>
                        </a:rPr>
                        <a:t>fault_eqp_num</a:t>
                      </a:r>
                      <a:endParaRPr sz="1400">
                        <a:latin typeface="Calibri" panose="020F0502020204030204"/>
                        <a:cs typeface="Calibri" panose="020F0502020204030204"/>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490"/>
                        </a:spcBef>
                      </a:pPr>
                      <a:r>
                        <a:rPr sz="1400" spc="-10" dirty="0">
                          <a:latin typeface="Calibri" panose="020F0502020204030204"/>
                          <a:cs typeface="Calibri" panose="020F0502020204030204"/>
                        </a:rPr>
                        <a:t>Integer</a:t>
                      </a:r>
                      <a:endParaRPr sz="1400">
                        <a:latin typeface="Calibri" panose="020F0502020204030204"/>
                        <a:cs typeface="Calibri" panose="020F0502020204030204"/>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206375" algn="r">
                        <a:lnSpc>
                          <a:spcPct val="100000"/>
                        </a:lnSpc>
                        <a:spcBef>
                          <a:spcPts val="490"/>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490"/>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490"/>
                        </a:spcBef>
                      </a:pPr>
                      <a:r>
                        <a:rPr sz="1400" spc="-10" dirty="0">
                          <a:latin typeface="Calibri" panose="020F0502020204030204"/>
                          <a:cs typeface="Calibri" panose="020F0502020204030204"/>
                        </a:rPr>
                        <a:t>calEqpNum(</a:t>
                      </a:r>
                      <a:r>
                        <a:rPr sz="1400" dirty="0">
                          <a:latin typeface="微软雅黑" panose="020B0503020204020204" charset="-122"/>
                          <a:cs typeface="微软雅黑" panose="020B0503020204020204" charset="-122"/>
                        </a:rPr>
                        <a:t>设备工作状态</a:t>
                      </a:r>
                      <a:r>
                        <a:rPr sz="1400" dirty="0">
                          <a:latin typeface="Calibri" panose="020F0502020204030204"/>
                          <a:cs typeface="Calibri" panose="020F0502020204030204"/>
                        </a:rPr>
                        <a:t>,</a:t>
                      </a:r>
                      <a:r>
                        <a:rPr sz="1400" spc="-55" dirty="0">
                          <a:latin typeface="Calibri" panose="020F0502020204030204"/>
                          <a:cs typeface="Calibri" panose="020F0502020204030204"/>
                        </a:rPr>
                        <a:t> </a:t>
                      </a:r>
                      <a:r>
                        <a:rPr sz="1400" dirty="0">
                          <a:latin typeface="Calibri" panose="020F0502020204030204"/>
                          <a:cs typeface="Calibri" panose="020F0502020204030204"/>
                        </a:rPr>
                        <a:t>1)</a:t>
                      </a:r>
                      <a:endParaRPr sz="1400">
                        <a:latin typeface="Calibri" panose="020F0502020204030204"/>
                        <a:cs typeface="Calibri" panose="020F0502020204030204"/>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490"/>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91770">
                        <a:lnSpc>
                          <a:spcPct val="100000"/>
                        </a:lnSpc>
                        <a:spcBef>
                          <a:spcPts val="490"/>
                        </a:spcBef>
                      </a:pPr>
                      <a:r>
                        <a:rPr sz="1400" dirty="0">
                          <a:latin typeface="微软雅黑" panose="020B0503020204020204" charset="-122"/>
                          <a:cs typeface="微软雅黑" panose="020B0503020204020204" charset="-122"/>
                        </a:rPr>
                        <a:t>台</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372617">
                <a:tc>
                  <a:txBody>
                    <a:bodyPr/>
                    <a:lstStyle/>
                    <a:p>
                      <a:pPr algn="ctr">
                        <a:lnSpc>
                          <a:spcPct val="100000"/>
                        </a:lnSpc>
                        <a:spcBef>
                          <a:spcPts val="490"/>
                        </a:spcBef>
                      </a:pPr>
                      <a:r>
                        <a:rPr sz="1400" b="1" dirty="0">
                          <a:solidFill>
                            <a:srgbClr val="FFFFFF"/>
                          </a:solidFill>
                          <a:latin typeface="微软雅黑" panose="020B0503020204020204" charset="-122"/>
                          <a:cs typeface="微软雅黑" panose="020B0503020204020204" charset="-122"/>
                        </a:rPr>
                        <a:t>停机设备数</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490"/>
                        </a:spcBef>
                      </a:pPr>
                      <a:r>
                        <a:rPr sz="1400" spc="-5" dirty="0">
                          <a:latin typeface="Calibri" panose="020F0502020204030204"/>
                          <a:cs typeface="Calibri" panose="020F0502020204030204"/>
                        </a:rPr>
                        <a:t>down_eqp_num</a:t>
                      </a:r>
                      <a:endParaRPr sz="1400">
                        <a:latin typeface="Calibri" panose="020F0502020204030204"/>
                        <a:cs typeface="Calibri" panose="020F0502020204030204"/>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490"/>
                        </a:spcBef>
                      </a:pPr>
                      <a:r>
                        <a:rPr sz="1400" spc="-10" dirty="0">
                          <a:latin typeface="Calibri" panose="020F0502020204030204"/>
                          <a:cs typeface="Calibri" panose="020F0502020204030204"/>
                        </a:rPr>
                        <a:t>Integer</a:t>
                      </a:r>
                      <a:endParaRPr sz="1400">
                        <a:latin typeface="Calibri" panose="020F0502020204030204"/>
                        <a:cs typeface="Calibri" panose="020F0502020204030204"/>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206375" algn="r">
                        <a:lnSpc>
                          <a:spcPct val="100000"/>
                        </a:lnSpc>
                        <a:spcBef>
                          <a:spcPts val="490"/>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490"/>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490"/>
                        </a:spcBef>
                      </a:pPr>
                      <a:r>
                        <a:rPr sz="1400" spc="-10" dirty="0">
                          <a:latin typeface="Calibri" panose="020F0502020204030204"/>
                          <a:cs typeface="Calibri" panose="020F0502020204030204"/>
                        </a:rPr>
                        <a:t>calEqpNum(</a:t>
                      </a:r>
                      <a:r>
                        <a:rPr sz="1400" dirty="0">
                          <a:latin typeface="微软雅黑" panose="020B0503020204020204" charset="-122"/>
                          <a:cs typeface="微软雅黑" panose="020B0503020204020204" charset="-122"/>
                        </a:rPr>
                        <a:t>设备工作状态</a:t>
                      </a:r>
                      <a:r>
                        <a:rPr sz="1400" dirty="0">
                          <a:latin typeface="Calibri" panose="020F0502020204030204"/>
                          <a:cs typeface="Calibri" panose="020F0502020204030204"/>
                        </a:rPr>
                        <a:t>,</a:t>
                      </a:r>
                      <a:r>
                        <a:rPr sz="1400" spc="-55" dirty="0">
                          <a:latin typeface="Calibri" panose="020F0502020204030204"/>
                          <a:cs typeface="Calibri" panose="020F0502020204030204"/>
                        </a:rPr>
                        <a:t> </a:t>
                      </a:r>
                      <a:r>
                        <a:rPr sz="1400" dirty="0">
                          <a:latin typeface="Calibri" panose="020F0502020204030204"/>
                          <a:cs typeface="Calibri" panose="020F0502020204030204"/>
                        </a:rPr>
                        <a:t>0)</a:t>
                      </a:r>
                      <a:endParaRPr sz="1400">
                        <a:latin typeface="Calibri" panose="020F0502020204030204"/>
                        <a:cs typeface="Calibri" panose="020F0502020204030204"/>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490"/>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91770">
                        <a:lnSpc>
                          <a:spcPct val="100000"/>
                        </a:lnSpc>
                        <a:spcBef>
                          <a:spcPts val="490"/>
                        </a:spcBef>
                      </a:pPr>
                      <a:r>
                        <a:rPr sz="1400" dirty="0">
                          <a:latin typeface="微软雅黑" panose="020B0503020204020204" charset="-122"/>
                          <a:cs typeface="微软雅黑" panose="020B0503020204020204" charset="-122"/>
                        </a:rPr>
                        <a:t>台</a:t>
                      </a:r>
                      <a:endParaRPr sz="1400">
                        <a:latin typeface="微软雅黑" panose="020B0503020204020204" charset="-122"/>
                        <a:cs typeface="微软雅黑" panose="020B0503020204020204" charset="-122"/>
                      </a:endParaRPr>
                    </a:p>
                  </a:txBody>
                  <a:tcPr marL="0" marR="0" marT="622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93775">
                <a:tc>
                  <a:txBody>
                    <a:bodyPr/>
                    <a:lstStyle/>
                    <a:p>
                      <a:pPr algn="ctr">
                        <a:lnSpc>
                          <a:spcPct val="100000"/>
                        </a:lnSpc>
                        <a:spcBef>
                          <a:spcPts val="970"/>
                        </a:spcBef>
                      </a:pPr>
                      <a:r>
                        <a:rPr sz="1400" b="1" dirty="0">
                          <a:solidFill>
                            <a:srgbClr val="FFFFFF"/>
                          </a:solidFill>
                          <a:latin typeface="微软雅黑" panose="020B0503020204020204" charset="-122"/>
                          <a:cs typeface="微软雅黑" panose="020B0503020204020204" charset="-122"/>
                        </a:rPr>
                        <a:t>作业设备数</a:t>
                      </a:r>
                      <a:endParaRPr sz="1400">
                        <a:latin typeface="微软雅黑" panose="020B0503020204020204" charset="-122"/>
                        <a:cs typeface="微软雅黑" panose="020B0503020204020204" charset="-122"/>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1270" algn="ctr">
                        <a:lnSpc>
                          <a:spcPct val="100000"/>
                        </a:lnSpc>
                        <a:spcBef>
                          <a:spcPts val="45"/>
                        </a:spcBef>
                      </a:pPr>
                      <a:r>
                        <a:rPr sz="1400" spc="-5" dirty="0">
                          <a:latin typeface="Calibri" panose="020F0502020204030204"/>
                          <a:cs typeface="Calibri" panose="020F0502020204030204"/>
                        </a:rPr>
                        <a:t>working_eqp_nu</a:t>
                      </a:r>
                      <a:endParaRPr sz="1400">
                        <a:latin typeface="Calibri" panose="020F0502020204030204"/>
                        <a:cs typeface="Calibri" panose="020F0502020204030204"/>
                      </a:endParaRPr>
                    </a:p>
                    <a:p>
                      <a:pPr algn="ctr">
                        <a:lnSpc>
                          <a:spcPct val="100000"/>
                        </a:lnSpc>
                        <a:spcBef>
                          <a:spcPts val="165"/>
                        </a:spcBef>
                      </a:pPr>
                      <a:r>
                        <a:rPr sz="1400" dirty="0">
                          <a:latin typeface="Calibri" panose="020F0502020204030204"/>
                          <a:cs typeface="Calibri" panose="020F0502020204030204"/>
                        </a:rPr>
                        <a:t>m</a:t>
                      </a:r>
                      <a:endParaRPr sz="1400">
                        <a:latin typeface="Calibri" panose="020F0502020204030204"/>
                        <a:cs typeface="Calibri" panose="020F0502020204030204"/>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970"/>
                        </a:spcBef>
                      </a:pPr>
                      <a:r>
                        <a:rPr sz="1400" spc="-10" dirty="0">
                          <a:latin typeface="Calibri" panose="020F0502020204030204"/>
                          <a:cs typeface="Calibri" panose="020F0502020204030204"/>
                        </a:rPr>
                        <a:t>Integer</a:t>
                      </a:r>
                      <a:endParaRPr sz="1400">
                        <a:latin typeface="Calibri" panose="020F0502020204030204"/>
                        <a:cs typeface="Calibri" panose="020F0502020204030204"/>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206375" algn="r">
                        <a:lnSpc>
                          <a:spcPct val="100000"/>
                        </a:lnSpc>
                        <a:spcBef>
                          <a:spcPts val="970"/>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970"/>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970"/>
                        </a:spcBef>
                      </a:pPr>
                      <a:r>
                        <a:rPr sz="1400" spc="-10" dirty="0">
                          <a:latin typeface="Calibri" panose="020F0502020204030204"/>
                          <a:cs typeface="Calibri" panose="020F0502020204030204"/>
                        </a:rPr>
                        <a:t>calEqpNum(</a:t>
                      </a:r>
                      <a:r>
                        <a:rPr sz="1400" dirty="0">
                          <a:latin typeface="微软雅黑" panose="020B0503020204020204" charset="-122"/>
                          <a:cs typeface="微软雅黑" panose="020B0503020204020204" charset="-122"/>
                        </a:rPr>
                        <a:t>设备工作状态</a:t>
                      </a:r>
                      <a:r>
                        <a:rPr sz="1400" dirty="0">
                          <a:latin typeface="Calibri" panose="020F0502020204030204"/>
                          <a:cs typeface="Calibri" panose="020F0502020204030204"/>
                        </a:rPr>
                        <a:t>,</a:t>
                      </a:r>
                      <a:r>
                        <a:rPr sz="1400" spc="-55" dirty="0">
                          <a:latin typeface="Calibri" panose="020F0502020204030204"/>
                          <a:cs typeface="Calibri" panose="020F0502020204030204"/>
                        </a:rPr>
                        <a:t> </a:t>
                      </a:r>
                      <a:r>
                        <a:rPr sz="1400" dirty="0">
                          <a:latin typeface="Calibri" panose="020F0502020204030204"/>
                          <a:cs typeface="Calibri" panose="020F0502020204030204"/>
                        </a:rPr>
                        <a:t>3)</a:t>
                      </a:r>
                      <a:endParaRPr sz="1400">
                        <a:latin typeface="Calibri" panose="020F0502020204030204"/>
                        <a:cs typeface="Calibri" panose="020F0502020204030204"/>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970"/>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92405">
                        <a:lnSpc>
                          <a:spcPct val="100000"/>
                        </a:lnSpc>
                        <a:spcBef>
                          <a:spcPts val="970"/>
                        </a:spcBef>
                      </a:pPr>
                      <a:r>
                        <a:rPr sz="1400" dirty="0">
                          <a:latin typeface="微软雅黑" panose="020B0503020204020204" charset="-122"/>
                          <a:cs typeface="微软雅黑" panose="020B0503020204020204" charset="-122"/>
                        </a:rPr>
                        <a:t>台</a:t>
                      </a:r>
                      <a:endParaRPr sz="1400">
                        <a:latin typeface="微软雅黑" panose="020B0503020204020204" charset="-122"/>
                        <a:cs typeface="微软雅黑" panose="020B0503020204020204" charset="-122"/>
                      </a:endParaRPr>
                    </a:p>
                  </a:txBody>
                  <a:tcPr marL="0" marR="0" marT="1231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372618">
                <a:tc>
                  <a:txBody>
                    <a:bodyPr/>
                    <a:lstStyle/>
                    <a:p>
                      <a:pPr algn="ctr">
                        <a:lnSpc>
                          <a:spcPct val="100000"/>
                        </a:lnSpc>
                        <a:spcBef>
                          <a:spcPts val="495"/>
                        </a:spcBef>
                      </a:pPr>
                      <a:r>
                        <a:rPr sz="1400" b="1" dirty="0">
                          <a:solidFill>
                            <a:srgbClr val="FFFFFF"/>
                          </a:solidFill>
                          <a:latin typeface="微软雅黑" panose="020B0503020204020204" charset="-122"/>
                          <a:cs typeface="微软雅黑" panose="020B0503020204020204" charset="-122"/>
                        </a:rPr>
                        <a:t>待机设备数</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495"/>
                        </a:spcBef>
                      </a:pPr>
                      <a:r>
                        <a:rPr sz="1400" spc="-10" dirty="0">
                          <a:latin typeface="Calibri" panose="020F0502020204030204"/>
                          <a:cs typeface="Calibri" panose="020F0502020204030204"/>
                        </a:rPr>
                        <a:t>standby_eqp_num</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495"/>
                        </a:spcBef>
                      </a:pPr>
                      <a:r>
                        <a:rPr sz="1400" spc="-10" dirty="0">
                          <a:latin typeface="Calibri" panose="020F0502020204030204"/>
                          <a:cs typeface="Calibri" panose="020F0502020204030204"/>
                        </a:rPr>
                        <a:t>Integer</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206375" algn="r">
                        <a:lnSpc>
                          <a:spcPct val="100000"/>
                        </a:lnSpc>
                        <a:spcBef>
                          <a:spcPts val="49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495"/>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495"/>
                        </a:spcBef>
                      </a:pPr>
                      <a:r>
                        <a:rPr sz="1400" spc="-10" dirty="0">
                          <a:latin typeface="Calibri" panose="020F0502020204030204"/>
                          <a:cs typeface="Calibri" panose="020F0502020204030204"/>
                        </a:rPr>
                        <a:t>calEqpNum(</a:t>
                      </a:r>
                      <a:r>
                        <a:rPr sz="1400" dirty="0">
                          <a:latin typeface="微软雅黑" panose="020B0503020204020204" charset="-122"/>
                          <a:cs typeface="微软雅黑" panose="020B0503020204020204" charset="-122"/>
                        </a:rPr>
                        <a:t>设备工作状态</a:t>
                      </a:r>
                      <a:r>
                        <a:rPr sz="1400" dirty="0">
                          <a:latin typeface="Calibri" panose="020F0502020204030204"/>
                          <a:cs typeface="Calibri" panose="020F0502020204030204"/>
                        </a:rPr>
                        <a:t>,</a:t>
                      </a:r>
                      <a:r>
                        <a:rPr sz="1400" spc="-55" dirty="0">
                          <a:latin typeface="Calibri" panose="020F0502020204030204"/>
                          <a:cs typeface="Calibri" panose="020F0502020204030204"/>
                        </a:rPr>
                        <a:t> </a:t>
                      </a:r>
                      <a:r>
                        <a:rPr sz="1400" dirty="0">
                          <a:latin typeface="Calibri" panose="020F0502020204030204"/>
                          <a:cs typeface="Calibri" panose="020F0502020204030204"/>
                        </a:rPr>
                        <a:t>2)</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495"/>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92405">
                        <a:lnSpc>
                          <a:spcPct val="100000"/>
                        </a:lnSpc>
                        <a:spcBef>
                          <a:spcPts val="495"/>
                        </a:spcBef>
                      </a:pPr>
                      <a:r>
                        <a:rPr sz="1400" dirty="0">
                          <a:latin typeface="微软雅黑" panose="020B0503020204020204" charset="-122"/>
                          <a:cs typeface="微软雅黑" panose="020B0503020204020204" charset="-122"/>
                        </a:rPr>
                        <a:t>台</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372618">
                <a:tc>
                  <a:txBody>
                    <a:bodyPr/>
                    <a:lstStyle/>
                    <a:p>
                      <a:pPr algn="ctr">
                        <a:lnSpc>
                          <a:spcPct val="100000"/>
                        </a:lnSpc>
                        <a:spcBef>
                          <a:spcPts val="495"/>
                        </a:spcBef>
                      </a:pPr>
                      <a:r>
                        <a:rPr sz="1400" b="1" dirty="0">
                          <a:solidFill>
                            <a:srgbClr val="FFFFFF"/>
                          </a:solidFill>
                          <a:latin typeface="微软雅黑" panose="020B0503020204020204" charset="-122"/>
                          <a:cs typeface="微软雅黑" panose="020B0503020204020204" charset="-122"/>
                        </a:rPr>
                        <a:t>开机率</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gn="ctr">
                        <a:lnSpc>
                          <a:spcPct val="100000"/>
                        </a:lnSpc>
                        <a:spcBef>
                          <a:spcPts val="495"/>
                        </a:spcBef>
                      </a:pPr>
                      <a:r>
                        <a:rPr sz="1400" spc="-5" dirty="0">
                          <a:latin typeface="Calibri" panose="020F0502020204030204"/>
                          <a:cs typeface="Calibri" panose="020F0502020204030204"/>
                        </a:rPr>
                        <a:t>eqp_running_ratio</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495"/>
                        </a:spcBef>
                      </a:pPr>
                      <a:r>
                        <a:rPr sz="1400" spc="-5" dirty="0">
                          <a:latin typeface="Calibri" panose="020F0502020204030204"/>
                          <a:cs typeface="Calibri" panose="020F0502020204030204"/>
                        </a:rPr>
                        <a:t>Number</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206375" algn="r">
                        <a:lnSpc>
                          <a:spcPct val="100000"/>
                        </a:lnSpc>
                        <a:spcBef>
                          <a:spcPts val="49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495"/>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540" algn="ctr">
                        <a:lnSpc>
                          <a:spcPct val="100000"/>
                        </a:lnSpc>
                        <a:spcBef>
                          <a:spcPts val="495"/>
                        </a:spcBef>
                      </a:pPr>
                      <a:r>
                        <a:rPr sz="1400" spc="-20" dirty="0">
                          <a:latin typeface="Calibri" panose="020F0502020204030204"/>
                          <a:cs typeface="Calibri" panose="020F0502020204030204"/>
                        </a:rPr>
                        <a:t>c</a:t>
                      </a:r>
                      <a:r>
                        <a:rPr sz="1400" dirty="0">
                          <a:latin typeface="Calibri" panose="020F0502020204030204"/>
                          <a:cs typeface="Calibri" panose="020F0502020204030204"/>
                        </a:rPr>
                        <a:t>alM</a:t>
                      </a:r>
                      <a:r>
                        <a:rPr sz="1400" spc="-10" dirty="0">
                          <a:latin typeface="Calibri" panose="020F0502020204030204"/>
                          <a:cs typeface="Calibri" panose="020F0502020204030204"/>
                        </a:rPr>
                        <a:t>u</a:t>
                      </a:r>
                      <a:r>
                        <a:rPr sz="1400" dirty="0">
                          <a:latin typeface="Calibri" panose="020F0502020204030204"/>
                          <a:cs typeface="Calibri" panose="020F0502020204030204"/>
                        </a:rPr>
                        <a:t>ltiR</a:t>
                      </a:r>
                      <a:r>
                        <a:rPr sz="1400" spc="-15" dirty="0">
                          <a:latin typeface="Calibri" panose="020F0502020204030204"/>
                          <a:cs typeface="Calibri" panose="020F0502020204030204"/>
                        </a:rPr>
                        <a:t>a</a:t>
                      </a:r>
                      <a:r>
                        <a:rPr sz="1400" dirty="0">
                          <a:latin typeface="Calibri" panose="020F0502020204030204"/>
                          <a:cs typeface="Calibri" panose="020F0502020204030204"/>
                        </a:rPr>
                        <a:t>ti</a:t>
                      </a:r>
                      <a:r>
                        <a:rPr sz="1400" spc="5" dirty="0">
                          <a:latin typeface="Calibri" panose="020F0502020204030204"/>
                          <a:cs typeface="Calibri" panose="020F0502020204030204"/>
                        </a:rPr>
                        <a:t>o</a:t>
                      </a:r>
                      <a:r>
                        <a:rPr sz="1400" spc="-10" dirty="0">
                          <a:latin typeface="Calibri" panose="020F0502020204030204"/>
                          <a:cs typeface="Calibri" panose="020F0502020204030204"/>
                        </a:rPr>
                        <a:t>(</a:t>
                      </a:r>
                      <a:r>
                        <a:rPr sz="1400" dirty="0">
                          <a:latin typeface="微软雅黑" panose="020B0503020204020204" charset="-122"/>
                          <a:cs typeface="微软雅黑" panose="020B0503020204020204" charset="-122"/>
                        </a:rPr>
                        <a:t>开机率</a:t>
                      </a:r>
                      <a:r>
                        <a:rPr sz="1400" dirty="0">
                          <a:latin typeface="Calibri" panose="020F0502020204030204"/>
                          <a:cs typeface="Calibri" panose="020F0502020204030204"/>
                        </a:rPr>
                        <a:t>)</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495"/>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16535">
                        <a:lnSpc>
                          <a:spcPct val="100000"/>
                        </a:lnSpc>
                        <a:spcBef>
                          <a:spcPts val="495"/>
                        </a:spcBef>
                      </a:pPr>
                      <a:r>
                        <a:rPr sz="1400" dirty="0">
                          <a:latin typeface="Calibri" panose="020F0502020204030204"/>
                          <a:cs typeface="Calibri" panose="020F0502020204030204"/>
                        </a:rPr>
                        <a:t>%</a:t>
                      </a:r>
                      <a:endParaRPr sz="1400">
                        <a:latin typeface="Calibri" panose="020F0502020204030204"/>
                        <a:cs typeface="Calibri" panose="020F0502020204030204"/>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r h="493775">
                <a:tc>
                  <a:txBody>
                    <a:bodyPr/>
                    <a:lstStyle/>
                    <a:p>
                      <a:pPr algn="ctr">
                        <a:lnSpc>
                          <a:spcPct val="100000"/>
                        </a:lnSpc>
                        <a:spcBef>
                          <a:spcPts val="970"/>
                        </a:spcBef>
                      </a:pPr>
                      <a:r>
                        <a:rPr sz="1400" b="1" dirty="0">
                          <a:solidFill>
                            <a:srgbClr val="FFFFFF"/>
                          </a:solidFill>
                          <a:latin typeface="微软雅黑" panose="020B0503020204020204" charset="-122"/>
                          <a:cs typeface="微软雅黑" panose="020B0503020204020204" charset="-122"/>
                        </a:rPr>
                        <a:t>利用率</a:t>
                      </a:r>
                      <a:endParaRPr sz="1400">
                        <a:latin typeface="微软雅黑" panose="020B0503020204020204" charset="-122"/>
                        <a:cs typeface="微软雅黑" panose="020B0503020204020204" charset="-122"/>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45"/>
                        </a:spcBef>
                      </a:pPr>
                      <a:r>
                        <a:rPr sz="1400" spc="-5" dirty="0">
                          <a:latin typeface="Calibri" panose="020F0502020204030204"/>
                          <a:cs typeface="Calibri" panose="020F0502020204030204"/>
                        </a:rPr>
                        <a:t>eqp_utilization_ra</a:t>
                      </a:r>
                      <a:endParaRPr sz="1400">
                        <a:latin typeface="Calibri" panose="020F0502020204030204"/>
                        <a:cs typeface="Calibri" panose="020F0502020204030204"/>
                      </a:endParaRPr>
                    </a:p>
                    <a:p>
                      <a:pPr marL="635" algn="ctr">
                        <a:lnSpc>
                          <a:spcPct val="100000"/>
                        </a:lnSpc>
                        <a:spcBef>
                          <a:spcPts val="165"/>
                        </a:spcBef>
                      </a:pPr>
                      <a:r>
                        <a:rPr sz="1400" dirty="0">
                          <a:latin typeface="Calibri" panose="020F0502020204030204"/>
                          <a:cs typeface="Calibri" panose="020F0502020204030204"/>
                        </a:rPr>
                        <a:t>tio</a:t>
                      </a:r>
                      <a:endParaRPr sz="1400">
                        <a:latin typeface="Calibri" panose="020F0502020204030204"/>
                        <a:cs typeface="Calibri" panose="020F0502020204030204"/>
                      </a:endParaRPr>
                    </a:p>
                  </a:txBody>
                  <a:tcPr marL="0" marR="0" marT="57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635" algn="ctr">
                        <a:lnSpc>
                          <a:spcPct val="100000"/>
                        </a:lnSpc>
                        <a:spcBef>
                          <a:spcPts val="970"/>
                        </a:spcBef>
                      </a:pPr>
                      <a:r>
                        <a:rPr sz="1400" spc="-5" dirty="0">
                          <a:latin typeface="Calibri" panose="020F0502020204030204"/>
                          <a:cs typeface="Calibri" panose="020F0502020204030204"/>
                        </a:rPr>
                        <a:t>Number</a:t>
                      </a:r>
                      <a:endParaRPr sz="1400">
                        <a:latin typeface="Calibri" panose="020F0502020204030204"/>
                        <a:cs typeface="Calibri" panose="020F0502020204030204"/>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R="206375" algn="r">
                        <a:lnSpc>
                          <a:spcPct val="100000"/>
                        </a:lnSpc>
                        <a:spcBef>
                          <a:spcPts val="970"/>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970"/>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540" algn="ctr">
                        <a:lnSpc>
                          <a:spcPct val="100000"/>
                        </a:lnSpc>
                        <a:spcBef>
                          <a:spcPts val="970"/>
                        </a:spcBef>
                      </a:pPr>
                      <a:r>
                        <a:rPr sz="1400" spc="-20" dirty="0">
                          <a:latin typeface="Calibri" panose="020F0502020204030204"/>
                          <a:cs typeface="Calibri" panose="020F0502020204030204"/>
                        </a:rPr>
                        <a:t>c</a:t>
                      </a:r>
                      <a:r>
                        <a:rPr sz="1400" dirty="0">
                          <a:latin typeface="Calibri" panose="020F0502020204030204"/>
                          <a:cs typeface="Calibri" panose="020F0502020204030204"/>
                        </a:rPr>
                        <a:t>alM</a:t>
                      </a:r>
                      <a:r>
                        <a:rPr sz="1400" spc="-10" dirty="0">
                          <a:latin typeface="Calibri" panose="020F0502020204030204"/>
                          <a:cs typeface="Calibri" panose="020F0502020204030204"/>
                        </a:rPr>
                        <a:t>u</a:t>
                      </a:r>
                      <a:r>
                        <a:rPr sz="1400" dirty="0">
                          <a:latin typeface="Calibri" panose="020F0502020204030204"/>
                          <a:cs typeface="Calibri" panose="020F0502020204030204"/>
                        </a:rPr>
                        <a:t>ltiR</a:t>
                      </a:r>
                      <a:r>
                        <a:rPr sz="1400" spc="-15" dirty="0">
                          <a:latin typeface="Calibri" panose="020F0502020204030204"/>
                          <a:cs typeface="Calibri" panose="020F0502020204030204"/>
                        </a:rPr>
                        <a:t>a</a:t>
                      </a:r>
                      <a:r>
                        <a:rPr sz="1400" dirty="0">
                          <a:latin typeface="Calibri" panose="020F0502020204030204"/>
                          <a:cs typeface="Calibri" panose="020F0502020204030204"/>
                        </a:rPr>
                        <a:t>tio</a:t>
                      </a:r>
                      <a:r>
                        <a:rPr sz="1400" spc="-5" dirty="0">
                          <a:latin typeface="Calibri" panose="020F0502020204030204"/>
                          <a:cs typeface="Calibri" panose="020F0502020204030204"/>
                        </a:rPr>
                        <a:t>(</a:t>
                      </a:r>
                      <a:r>
                        <a:rPr sz="1400" dirty="0">
                          <a:latin typeface="微软雅黑" panose="020B0503020204020204" charset="-122"/>
                          <a:cs typeface="微软雅黑" panose="020B0503020204020204" charset="-122"/>
                        </a:rPr>
                        <a:t>利用率</a:t>
                      </a:r>
                      <a:r>
                        <a:rPr sz="1400" dirty="0">
                          <a:latin typeface="Calibri" panose="020F0502020204030204"/>
                          <a:cs typeface="Calibri" panose="020F0502020204030204"/>
                        </a:rPr>
                        <a:t>)</a:t>
                      </a:r>
                      <a:endParaRPr sz="1400">
                        <a:latin typeface="Calibri" panose="020F0502020204030204"/>
                        <a:cs typeface="Calibri" panose="020F0502020204030204"/>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970"/>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16535">
                        <a:lnSpc>
                          <a:spcPct val="100000"/>
                        </a:lnSpc>
                        <a:spcBef>
                          <a:spcPts val="970"/>
                        </a:spcBef>
                      </a:pPr>
                      <a:r>
                        <a:rPr sz="1400" dirty="0">
                          <a:latin typeface="Calibri" panose="020F0502020204030204"/>
                          <a:cs typeface="Calibri" panose="020F0502020204030204"/>
                        </a:rPr>
                        <a:t>%</a:t>
                      </a:r>
                      <a:endParaRPr sz="1400">
                        <a:latin typeface="Calibri" panose="020F0502020204030204"/>
                        <a:cs typeface="Calibri" panose="020F0502020204030204"/>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r h="493852">
                <a:tc>
                  <a:txBody>
                    <a:bodyPr/>
                    <a:lstStyle/>
                    <a:p>
                      <a:pPr algn="ctr">
                        <a:lnSpc>
                          <a:spcPct val="100000"/>
                        </a:lnSpc>
                        <a:spcBef>
                          <a:spcPts val="975"/>
                        </a:spcBef>
                      </a:pPr>
                      <a:r>
                        <a:rPr sz="1400" b="1" dirty="0">
                          <a:solidFill>
                            <a:srgbClr val="FFFFFF"/>
                          </a:solidFill>
                          <a:latin typeface="微软雅黑" panose="020B0503020204020204" charset="-122"/>
                          <a:cs typeface="微软雅黑" panose="020B0503020204020204" charset="-122"/>
                        </a:rPr>
                        <a:t>作业率</a:t>
                      </a:r>
                      <a:endParaRPr sz="1400">
                        <a:latin typeface="微软雅黑" panose="020B0503020204020204" charset="-122"/>
                        <a:cs typeface="微软雅黑" panose="020B0503020204020204" charset="-122"/>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35" algn="ctr">
                        <a:lnSpc>
                          <a:spcPct val="100000"/>
                        </a:lnSpc>
                        <a:spcBef>
                          <a:spcPts val="50"/>
                        </a:spcBef>
                      </a:pPr>
                      <a:r>
                        <a:rPr sz="1400" spc="-5" dirty="0">
                          <a:latin typeface="Calibri" panose="020F0502020204030204"/>
                          <a:cs typeface="Calibri" panose="020F0502020204030204"/>
                        </a:rPr>
                        <a:t>eqp_working_rati</a:t>
                      </a:r>
                      <a:endParaRPr sz="1400">
                        <a:latin typeface="Calibri" panose="020F0502020204030204"/>
                        <a:cs typeface="Calibri" panose="020F0502020204030204"/>
                      </a:endParaRPr>
                    </a:p>
                    <a:p>
                      <a:pPr algn="ctr">
                        <a:lnSpc>
                          <a:spcPct val="100000"/>
                        </a:lnSpc>
                        <a:spcBef>
                          <a:spcPts val="165"/>
                        </a:spcBef>
                      </a:pPr>
                      <a:r>
                        <a:rPr sz="1400" dirty="0">
                          <a:latin typeface="Calibri" panose="020F0502020204030204"/>
                          <a:cs typeface="Calibri" panose="020F0502020204030204"/>
                        </a:rPr>
                        <a:t>o</a:t>
                      </a:r>
                      <a:endParaRPr sz="1400">
                        <a:latin typeface="Calibri" panose="020F0502020204030204"/>
                        <a:cs typeface="Calibri" panose="020F0502020204030204"/>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35" algn="ctr">
                        <a:lnSpc>
                          <a:spcPct val="100000"/>
                        </a:lnSpc>
                        <a:spcBef>
                          <a:spcPts val="975"/>
                        </a:spcBef>
                      </a:pPr>
                      <a:r>
                        <a:rPr sz="1400" spc="-5" dirty="0">
                          <a:latin typeface="Calibri" panose="020F0502020204030204"/>
                          <a:cs typeface="Calibri" panose="020F0502020204030204"/>
                        </a:rPr>
                        <a:t>Number</a:t>
                      </a:r>
                      <a:endParaRPr sz="1400">
                        <a:latin typeface="Calibri" panose="020F0502020204030204"/>
                        <a:cs typeface="Calibri" panose="020F0502020204030204"/>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R="206375" algn="r">
                        <a:lnSpc>
                          <a:spcPct val="100000"/>
                        </a:lnSpc>
                        <a:spcBef>
                          <a:spcPts val="975"/>
                        </a:spcBef>
                      </a:pPr>
                      <a:r>
                        <a:rPr sz="1400" dirty="0">
                          <a:latin typeface="微软雅黑" panose="020B0503020204020204" charset="-122"/>
                          <a:cs typeface="微软雅黑" panose="020B0503020204020204" charset="-122"/>
                        </a:rPr>
                        <a:t>只读</a:t>
                      </a:r>
                      <a:endParaRPr sz="1400">
                        <a:latin typeface="微软雅黑" panose="020B0503020204020204" charset="-122"/>
                        <a:cs typeface="微软雅黑" panose="020B0503020204020204" charset="-122"/>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975"/>
                        </a:spcBef>
                      </a:pPr>
                      <a:r>
                        <a:rPr sz="1400" dirty="0">
                          <a:latin typeface="微软雅黑" panose="020B0503020204020204" charset="-122"/>
                          <a:cs typeface="微软雅黑" panose="020B0503020204020204" charset="-122"/>
                        </a:rPr>
                        <a:t>规则指定</a:t>
                      </a:r>
                      <a:endParaRPr sz="1400">
                        <a:latin typeface="微软雅黑" panose="020B0503020204020204" charset="-122"/>
                        <a:cs typeface="微软雅黑" panose="020B0503020204020204" charset="-122"/>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540" algn="ctr">
                        <a:lnSpc>
                          <a:spcPct val="100000"/>
                        </a:lnSpc>
                        <a:spcBef>
                          <a:spcPts val="975"/>
                        </a:spcBef>
                      </a:pPr>
                      <a:r>
                        <a:rPr sz="1400" spc="-10" dirty="0">
                          <a:latin typeface="Calibri" panose="020F0502020204030204"/>
                          <a:cs typeface="Calibri" panose="020F0502020204030204"/>
                        </a:rPr>
                        <a:t>calWorkingRatio(</a:t>
                      </a:r>
                      <a:r>
                        <a:rPr sz="1400" dirty="0">
                          <a:latin typeface="微软雅黑" panose="020B0503020204020204" charset="-122"/>
                          <a:cs typeface="微软雅黑" panose="020B0503020204020204" charset="-122"/>
                        </a:rPr>
                        <a:t>作业时长</a:t>
                      </a:r>
                      <a:r>
                        <a:rPr sz="1400" spc="-5" dirty="0">
                          <a:latin typeface="Calibri" panose="020F0502020204030204"/>
                          <a:cs typeface="Calibri" panose="020F0502020204030204"/>
                        </a:rPr>
                        <a:t>/</a:t>
                      </a:r>
                      <a:r>
                        <a:rPr sz="1400" dirty="0">
                          <a:latin typeface="微软雅黑" panose="020B0503020204020204" charset="-122"/>
                          <a:cs typeface="微软雅黑" panose="020B0503020204020204" charset="-122"/>
                        </a:rPr>
                        <a:t>开机时长</a:t>
                      </a:r>
                      <a:r>
                        <a:rPr sz="1400" dirty="0">
                          <a:latin typeface="Calibri" panose="020F0502020204030204"/>
                          <a:cs typeface="Calibri" panose="020F0502020204030204"/>
                        </a:rPr>
                        <a:t>)</a:t>
                      </a:r>
                      <a:endParaRPr sz="1400">
                        <a:latin typeface="Calibri" panose="020F0502020204030204"/>
                        <a:cs typeface="Calibri" panose="020F0502020204030204"/>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1270" algn="ctr">
                        <a:lnSpc>
                          <a:spcPct val="100000"/>
                        </a:lnSpc>
                        <a:spcBef>
                          <a:spcPts val="975"/>
                        </a:spcBef>
                      </a:pPr>
                      <a:r>
                        <a:rPr sz="1400" dirty="0">
                          <a:latin typeface="微软雅黑" panose="020B0503020204020204" charset="-122"/>
                          <a:cs typeface="微软雅黑" panose="020B0503020204020204" charset="-122"/>
                        </a:rPr>
                        <a:t>全部保存</a:t>
                      </a:r>
                      <a:endParaRPr sz="1400">
                        <a:latin typeface="微软雅黑" panose="020B0503020204020204" charset="-122"/>
                        <a:cs typeface="微软雅黑" panose="020B0503020204020204" charset="-122"/>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16535">
                        <a:lnSpc>
                          <a:spcPct val="100000"/>
                        </a:lnSpc>
                        <a:spcBef>
                          <a:spcPts val="975"/>
                        </a:spcBef>
                      </a:pPr>
                      <a:r>
                        <a:rPr sz="1400" dirty="0">
                          <a:latin typeface="Calibri" panose="020F0502020204030204"/>
                          <a:cs typeface="Calibri" panose="020F0502020204030204"/>
                        </a:rPr>
                        <a:t>%</a:t>
                      </a:r>
                      <a:endParaRPr sz="1400">
                        <a:latin typeface="Calibri" panose="020F0502020204030204"/>
                        <a:cs typeface="Calibri" panose="020F0502020204030204"/>
                      </a:endParaRPr>
                    </a:p>
                  </a:txBody>
                  <a:tcPr marL="0" marR="0" marT="1238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4358766" y="5924397"/>
            <a:ext cx="3457575" cy="273685"/>
          </a:xfrm>
          <a:prstGeom prst="rect">
            <a:avLst/>
          </a:prstGeom>
        </p:spPr>
        <p:txBody>
          <a:bodyPr vert="horz" wrap="square" lIns="0" tIns="0" rIns="0" bIns="0" rtlCol="0">
            <a:spAutoFit/>
          </a:bodyPr>
          <a:lstStyle/>
          <a:p>
            <a:pPr marL="12700">
              <a:lnSpc>
                <a:spcPts val="2155"/>
              </a:lnSpc>
            </a:pPr>
            <a:r>
              <a:rPr spc="-5" dirty="0">
                <a:solidFill>
                  <a:prstClr val="black"/>
                </a:solidFill>
                <a:latin typeface="宋体" pitchFamily="2" charset="-122"/>
                <a:cs typeface="宋体" pitchFamily="2" charset="-122"/>
              </a:rPr>
              <a:t>表4-2-1</a:t>
            </a:r>
            <a:r>
              <a:rPr spc="-75" dirty="0">
                <a:solidFill>
                  <a:prstClr val="black"/>
                </a:solidFill>
                <a:latin typeface="宋体" pitchFamily="2" charset="-122"/>
                <a:cs typeface="宋体" pitchFamily="2" charset="-122"/>
              </a:rPr>
              <a:t> </a:t>
            </a:r>
            <a:r>
              <a:rPr dirty="0">
                <a:solidFill>
                  <a:prstClr val="black"/>
                </a:solidFill>
                <a:latin typeface="宋体" pitchFamily="2" charset="-122"/>
                <a:cs typeface="宋体" pitchFamily="2" charset="-122"/>
              </a:rPr>
              <a:t>加工产线复合物属性模板</a:t>
            </a:r>
            <a:endParaRPr>
              <a:solidFill>
                <a:prstClr val="black"/>
              </a:solidFill>
              <a:latin typeface="宋体" pitchFamily="2" charset="-122"/>
              <a:cs typeface="宋体" pitchFamily="2" charset="-122"/>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1673351" y="2763011"/>
            <a:ext cx="9348216" cy="34594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71827" y="2761488"/>
            <a:ext cx="9351645" cy="3462654"/>
          </a:xfrm>
          <a:custGeom>
            <a:avLst/>
            <a:gdLst/>
            <a:ahLst/>
            <a:cxnLst/>
            <a:rect l="l" t="t" r="r" b="b"/>
            <a:pathLst>
              <a:path w="9351645" h="3462654">
                <a:moveTo>
                  <a:pt x="0" y="3462528"/>
                </a:moveTo>
                <a:lnTo>
                  <a:pt x="9351264" y="3462528"/>
                </a:lnTo>
                <a:lnTo>
                  <a:pt x="9351264" y="0"/>
                </a:lnTo>
                <a:lnTo>
                  <a:pt x="0" y="0"/>
                </a:lnTo>
                <a:lnTo>
                  <a:pt x="0" y="346252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752980" y="2008378"/>
            <a:ext cx="74828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8</a:t>
            </a:r>
            <a:r>
              <a:rPr dirty="0">
                <a:solidFill>
                  <a:prstClr val="black"/>
                </a:solidFill>
                <a:latin typeface="微软雅黑" panose="020B0503020204020204" charset="-122"/>
                <a:cs typeface="微软雅黑" panose="020B0503020204020204" charset="-122"/>
              </a:rPr>
              <a:t>：完成属性配置后，选择“报警”列，单击“添加报警”按钮。</a:t>
            </a:r>
            <a:endParaRPr>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806958"/>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59763" y="1454785"/>
            <a:ext cx="2261870" cy="2084705"/>
          </a:xfrm>
          <a:prstGeom prst="rect">
            <a:avLst/>
          </a:prstGeom>
        </p:spPr>
        <p:txBody>
          <a:bodyPr vert="horz" wrap="square" lIns="0" tIns="0" rIns="0" bIns="0" rtlCol="0">
            <a:spAutoFit/>
          </a:bodyPr>
          <a:lstStyle/>
          <a:p>
            <a:pPr marL="12700" marR="5080" algn="just">
              <a:lnSpc>
                <a:spcPct val="150000"/>
              </a:lnSpc>
            </a:pPr>
            <a:r>
              <a:rPr b="1" spc="10"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9</a:t>
            </a:r>
            <a:r>
              <a:rPr spc="1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在</a:t>
            </a:r>
            <a:r>
              <a:rPr spc="10" dirty="0">
                <a:solidFill>
                  <a:prstClr val="black"/>
                </a:solidFill>
                <a:latin typeface="微软雅黑" panose="020B0503020204020204" charset="-122"/>
                <a:cs typeface="微软雅黑" panose="020B0503020204020204" charset="-122"/>
              </a:rPr>
              <a:t>弹出</a:t>
            </a:r>
            <a:r>
              <a:rPr dirty="0">
                <a:solidFill>
                  <a:prstClr val="black"/>
                </a:solidFill>
                <a:latin typeface="微软雅黑" panose="020B0503020204020204" charset="-122"/>
                <a:cs typeface="微软雅黑" panose="020B0503020204020204" charset="-122"/>
              </a:rPr>
              <a:t>来 </a:t>
            </a:r>
            <a:r>
              <a:rPr spc="155" dirty="0">
                <a:solidFill>
                  <a:prstClr val="black"/>
                </a:solidFill>
                <a:latin typeface="微软雅黑" panose="020B0503020204020204" charset="-122"/>
                <a:cs typeface="微软雅黑" panose="020B0503020204020204" charset="-122"/>
              </a:rPr>
              <a:t>的对话框</a:t>
            </a:r>
            <a:r>
              <a:rPr spc="150"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a:t>
            </a:r>
            <a:r>
              <a:rPr spc="-465" dirty="0">
                <a:solidFill>
                  <a:prstClr val="black"/>
                </a:solidFill>
                <a:latin typeface="微软雅黑" panose="020B0503020204020204" charset="-122"/>
                <a:cs typeface="微软雅黑" panose="020B0503020204020204" charset="-122"/>
              </a:rPr>
              <a:t> </a:t>
            </a:r>
            <a:r>
              <a:rPr spc="155" dirty="0">
                <a:solidFill>
                  <a:prstClr val="black"/>
                </a:solidFill>
                <a:latin typeface="微软雅黑" panose="020B0503020204020204" charset="-122"/>
                <a:cs typeface="微软雅黑" panose="020B0503020204020204" charset="-122"/>
              </a:rPr>
              <a:t>根据表 </a:t>
            </a:r>
            <a:r>
              <a:rPr spc="-5" dirty="0">
                <a:solidFill>
                  <a:prstClr val="black"/>
                </a:solidFill>
                <a:latin typeface="微软雅黑" panose="020B0503020204020204" charset="-122"/>
                <a:cs typeface="微软雅黑" panose="020B0503020204020204" charset="-122"/>
              </a:rPr>
              <a:t>4-2-2</a:t>
            </a:r>
            <a:r>
              <a:rPr spc="20" dirty="0">
                <a:solidFill>
                  <a:prstClr val="black"/>
                </a:solidFill>
                <a:latin typeface="微软雅黑" panose="020B0503020204020204" charset="-122"/>
                <a:cs typeface="微软雅黑" panose="020B0503020204020204" charset="-122"/>
              </a:rPr>
              <a:t>加工产</a:t>
            </a:r>
            <a:r>
              <a:rPr spc="10" dirty="0">
                <a:solidFill>
                  <a:prstClr val="black"/>
                </a:solidFill>
                <a:latin typeface="微软雅黑" panose="020B0503020204020204" charset="-122"/>
                <a:cs typeface="微软雅黑" panose="020B0503020204020204" charset="-122"/>
              </a:rPr>
              <a:t>线</a:t>
            </a:r>
            <a:r>
              <a:rPr spc="20" dirty="0">
                <a:solidFill>
                  <a:prstClr val="black"/>
                </a:solidFill>
                <a:latin typeface="微软雅黑" panose="020B0503020204020204" charset="-122"/>
                <a:cs typeface="微软雅黑" panose="020B0503020204020204" charset="-122"/>
              </a:rPr>
              <a:t>复合</a:t>
            </a:r>
            <a:r>
              <a:rPr dirty="0">
                <a:solidFill>
                  <a:prstClr val="black"/>
                </a:solidFill>
                <a:latin typeface="微软雅黑" panose="020B0503020204020204" charset="-122"/>
                <a:cs typeface="微软雅黑" panose="020B0503020204020204" charset="-122"/>
              </a:rPr>
              <a:t>物 </a:t>
            </a:r>
            <a:r>
              <a:rPr spc="155" dirty="0">
                <a:solidFill>
                  <a:prstClr val="black"/>
                </a:solidFill>
                <a:latin typeface="微软雅黑" panose="020B0503020204020204" charset="-122"/>
                <a:cs typeface="微软雅黑" panose="020B0503020204020204" charset="-122"/>
              </a:rPr>
              <a:t>报警参</a:t>
            </a:r>
            <a:r>
              <a:rPr spc="150" dirty="0">
                <a:solidFill>
                  <a:prstClr val="black"/>
                </a:solidFill>
                <a:latin typeface="微软雅黑" panose="020B0503020204020204" charset="-122"/>
                <a:cs typeface="微软雅黑" panose="020B0503020204020204" charset="-122"/>
              </a:rPr>
              <a:t>考</a:t>
            </a:r>
            <a:r>
              <a:rPr dirty="0">
                <a:solidFill>
                  <a:prstClr val="black"/>
                </a:solidFill>
                <a:latin typeface="微软雅黑" panose="020B0503020204020204" charset="-122"/>
                <a:cs typeface="微软雅黑" panose="020B0503020204020204" charset="-122"/>
              </a:rPr>
              <a:t>，</a:t>
            </a:r>
            <a:r>
              <a:rPr spc="-465" dirty="0">
                <a:solidFill>
                  <a:prstClr val="black"/>
                </a:solidFill>
                <a:latin typeface="微软雅黑" panose="020B0503020204020204" charset="-122"/>
                <a:cs typeface="微软雅黑" panose="020B0503020204020204" charset="-122"/>
              </a:rPr>
              <a:t> </a:t>
            </a:r>
            <a:r>
              <a:rPr spc="155" dirty="0">
                <a:solidFill>
                  <a:prstClr val="black"/>
                </a:solidFill>
                <a:latin typeface="微软雅黑" panose="020B0503020204020204" charset="-122"/>
                <a:cs typeface="微软雅黑" panose="020B0503020204020204" charset="-122"/>
              </a:rPr>
              <a:t>完成复合 </a:t>
            </a:r>
            <a:r>
              <a:rPr dirty="0">
                <a:solidFill>
                  <a:prstClr val="black"/>
                </a:solidFill>
                <a:latin typeface="微软雅黑" panose="020B0503020204020204" charset="-122"/>
                <a:cs typeface="微软雅黑" panose="020B0503020204020204" charset="-122"/>
              </a:rPr>
              <a:t>物报警配</a:t>
            </a:r>
            <a:r>
              <a:rPr spc="-10"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747259" y="1464564"/>
            <a:ext cx="6268211" cy="52120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745735" y="1463039"/>
            <a:ext cx="6271260" cy="5215255"/>
          </a:xfrm>
          <a:custGeom>
            <a:avLst/>
            <a:gdLst/>
            <a:ahLst/>
            <a:cxnLst/>
            <a:rect l="l" t="t" r="r" b="b"/>
            <a:pathLst>
              <a:path w="6271259" h="5215255">
                <a:moveTo>
                  <a:pt x="0" y="5215128"/>
                </a:moveTo>
                <a:lnTo>
                  <a:pt x="6271260" y="5215128"/>
                </a:lnTo>
                <a:lnTo>
                  <a:pt x="6271260" y="0"/>
                </a:lnTo>
                <a:lnTo>
                  <a:pt x="0" y="0"/>
                </a:lnTo>
                <a:lnTo>
                  <a:pt x="0" y="521512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p:nvPr/>
        </p:nvSpPr>
        <p:spPr>
          <a:xfrm>
            <a:off x="1659763" y="4366259"/>
            <a:ext cx="2263775" cy="1371600"/>
          </a:xfrm>
          <a:prstGeom prst="rect">
            <a:avLst/>
          </a:prstGeom>
        </p:spPr>
        <p:txBody>
          <a:bodyPr vert="horz" wrap="square" lIns="0" tIns="0" rIns="0" bIns="0" rtlCol="0">
            <a:spAutoFit/>
          </a:bodyPr>
          <a:lstStyle/>
          <a:p>
            <a:pPr marL="12700" marR="5080" indent="278765" algn="just">
              <a:lnSpc>
                <a:spcPct val="125000"/>
              </a:lnSpc>
            </a:pPr>
            <a:r>
              <a:rPr spc="120" dirty="0">
                <a:solidFill>
                  <a:prstClr val="black"/>
                </a:solidFill>
                <a:latin typeface="宋体" pitchFamily="2" charset="-122"/>
                <a:cs typeface="宋体" pitchFamily="2" charset="-122"/>
              </a:rPr>
              <a:t>【说明】</a:t>
            </a:r>
            <a:r>
              <a:rPr spc="114" dirty="0">
                <a:solidFill>
                  <a:prstClr val="black"/>
                </a:solidFill>
                <a:latin typeface="宋体" pitchFamily="2" charset="-122"/>
                <a:cs typeface="宋体" pitchFamily="2" charset="-122"/>
              </a:rPr>
              <a:t>报</a:t>
            </a:r>
            <a:r>
              <a:rPr spc="125" dirty="0">
                <a:solidFill>
                  <a:prstClr val="black"/>
                </a:solidFill>
                <a:latin typeface="宋体" pitchFamily="2" charset="-122"/>
                <a:cs typeface="宋体" pitchFamily="2" charset="-122"/>
              </a:rPr>
              <a:t>警</a:t>
            </a:r>
            <a:r>
              <a:rPr spc="114" dirty="0">
                <a:solidFill>
                  <a:prstClr val="black"/>
                </a:solidFill>
                <a:latin typeface="宋体" pitchFamily="2" charset="-122"/>
                <a:cs typeface="宋体" pitchFamily="2" charset="-122"/>
              </a:rPr>
              <a:t>规</a:t>
            </a:r>
            <a:r>
              <a:rPr dirty="0">
                <a:solidFill>
                  <a:prstClr val="black"/>
                </a:solidFill>
                <a:latin typeface="宋体" pitchFamily="2" charset="-122"/>
                <a:cs typeface="宋体" pitchFamily="2" charset="-122"/>
              </a:rPr>
              <a:t>则 </a:t>
            </a:r>
            <a:r>
              <a:rPr spc="155" dirty="0">
                <a:solidFill>
                  <a:prstClr val="black"/>
                </a:solidFill>
                <a:latin typeface="宋体" pitchFamily="2" charset="-122"/>
                <a:cs typeface="宋体" pitchFamily="2" charset="-122"/>
              </a:rPr>
              <a:t>的操作符介绍可详见 项目三任务三的知识 </a:t>
            </a:r>
            <a:r>
              <a:rPr dirty="0">
                <a:solidFill>
                  <a:prstClr val="black"/>
                </a:solidFill>
                <a:latin typeface="宋体" pitchFamily="2" charset="-122"/>
                <a:cs typeface="宋体" pitchFamily="2" charset="-122"/>
              </a:rPr>
              <a:t>准备内</a:t>
            </a:r>
            <a:r>
              <a:rPr spc="-10" dirty="0">
                <a:solidFill>
                  <a:prstClr val="black"/>
                </a:solidFill>
                <a:latin typeface="宋体" pitchFamily="2" charset="-122"/>
                <a:cs typeface="宋体" pitchFamily="2" charset="-122"/>
              </a:rPr>
              <a:t>容</a:t>
            </a:r>
            <a:r>
              <a:rPr dirty="0">
                <a:solidFill>
                  <a:prstClr val="black"/>
                </a:solidFill>
                <a:latin typeface="宋体" pitchFamily="2" charset="-122"/>
                <a:cs typeface="宋体" pitchFamily="2" charset="-122"/>
              </a:rPr>
              <a:t>。</a:t>
            </a:r>
            <a:endParaRPr>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70">
              <a:lnSpc>
                <a:spcPct val="100000"/>
              </a:lnSpc>
            </a:pPr>
            <a:r>
              <a:rPr dirty="0"/>
              <a:t>课程案例引入</a:t>
            </a:r>
            <a:endParaRPr dirty="0"/>
          </a:p>
        </p:txBody>
      </p:sp>
      <p:sp>
        <p:nvSpPr>
          <p:cNvPr id="3" name="object 3"/>
          <p:cNvSpPr txBox="1"/>
          <p:nvPr/>
        </p:nvSpPr>
        <p:spPr>
          <a:xfrm>
            <a:off x="1664970" y="1815845"/>
            <a:ext cx="8862060" cy="1463675"/>
          </a:xfrm>
          <a:prstGeom prst="rect">
            <a:avLst/>
          </a:prstGeom>
        </p:spPr>
        <p:txBody>
          <a:bodyPr vert="horz" wrap="square" lIns="0" tIns="0" rIns="0" bIns="0" rtlCol="0">
            <a:spAutoFit/>
          </a:bodyPr>
          <a:lstStyle/>
          <a:p>
            <a:pPr marL="12700" marR="5080" algn="just">
              <a:lnSpc>
                <a:spcPct val="150000"/>
              </a:lnSpc>
            </a:pPr>
            <a:r>
              <a:rPr sz="1600" spc="15" dirty="0">
                <a:solidFill>
                  <a:prstClr val="black"/>
                </a:solidFill>
                <a:latin typeface="微软雅黑" panose="020B0503020204020204" charset="-122"/>
                <a:cs typeface="微软雅黑" panose="020B0503020204020204" charset="-122"/>
              </a:rPr>
              <a:t>基于以上案例</a:t>
            </a:r>
            <a:r>
              <a:rPr sz="1600" spc="5" dirty="0">
                <a:solidFill>
                  <a:prstClr val="black"/>
                </a:solidFill>
                <a:latin typeface="微软雅黑" panose="020B0503020204020204" charset="-122"/>
                <a:cs typeface="微软雅黑" panose="020B0503020204020204" charset="-122"/>
              </a:rPr>
              <a:t>分</a:t>
            </a:r>
            <a:r>
              <a:rPr sz="1600" spc="15" dirty="0">
                <a:solidFill>
                  <a:prstClr val="black"/>
                </a:solidFill>
                <a:latin typeface="微软雅黑" panose="020B0503020204020204" charset="-122"/>
                <a:cs typeface="微软雅黑" panose="020B0503020204020204" charset="-122"/>
              </a:rPr>
              <a:t>步实施过程中</a:t>
            </a:r>
            <a:r>
              <a:rPr sz="1600" spc="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不同工作内</a:t>
            </a:r>
            <a:r>
              <a:rPr sz="1600" spc="50" dirty="0">
                <a:solidFill>
                  <a:prstClr val="black"/>
                </a:solidFill>
                <a:latin typeface="微软雅黑" panose="020B0503020204020204" charset="-122"/>
                <a:cs typeface="微软雅黑" panose="020B0503020204020204" charset="-122"/>
              </a:rPr>
              <a:t>容</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本书共设置了</a:t>
            </a:r>
            <a:r>
              <a:rPr sz="1600" spc="5" dirty="0">
                <a:solidFill>
                  <a:prstClr val="black"/>
                </a:solidFill>
                <a:latin typeface="微软雅黑" panose="020B0503020204020204" charset="-122"/>
                <a:cs typeface="微软雅黑" panose="020B0503020204020204" charset="-122"/>
              </a:rPr>
              <a:t>六</a:t>
            </a:r>
            <a:r>
              <a:rPr sz="1600" spc="15" dirty="0">
                <a:solidFill>
                  <a:prstClr val="black"/>
                </a:solidFill>
                <a:latin typeface="微软雅黑" panose="020B0503020204020204" charset="-122"/>
                <a:cs typeface="微软雅黑" panose="020B0503020204020204" charset="-122"/>
              </a:rPr>
              <a:t>个项</a:t>
            </a:r>
            <a:r>
              <a:rPr sz="1600" spc="35" dirty="0">
                <a:solidFill>
                  <a:prstClr val="black"/>
                </a:solidFill>
                <a:latin typeface="微软雅黑" panose="020B0503020204020204" charset="-122"/>
                <a:cs typeface="微软雅黑" panose="020B0503020204020204" charset="-122"/>
              </a:rPr>
              <a:t>目</a:t>
            </a:r>
            <a:r>
              <a:rPr sz="1600" spc="15" dirty="0">
                <a:solidFill>
                  <a:prstClr val="black"/>
                </a:solidFill>
                <a:latin typeface="微软雅黑" panose="020B0503020204020204" charset="-122"/>
                <a:cs typeface="微软雅黑" panose="020B0503020204020204" charset="-122"/>
              </a:rPr>
              <a:t>。本项</a:t>
            </a:r>
            <a:r>
              <a:rPr sz="1600" spc="5" dirty="0">
                <a:solidFill>
                  <a:prstClr val="black"/>
                </a:solidFill>
                <a:latin typeface="微软雅黑" panose="020B0503020204020204" charset="-122"/>
                <a:cs typeface="微软雅黑" panose="020B0503020204020204" charset="-122"/>
              </a:rPr>
              <a:t>目</a:t>
            </a:r>
            <a:r>
              <a:rPr sz="1600" spc="15" dirty="0">
                <a:solidFill>
                  <a:prstClr val="black"/>
                </a:solidFill>
                <a:latin typeface="微软雅黑" panose="020B0503020204020204" charset="-122"/>
                <a:cs typeface="微软雅黑" panose="020B0503020204020204" charset="-122"/>
              </a:rPr>
              <a:t>作为</a:t>
            </a:r>
            <a:r>
              <a:rPr sz="1600" spc="2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a:t>
            </a:r>
            <a:r>
              <a:rPr sz="1600" spc="20" dirty="0">
                <a:solidFill>
                  <a:prstClr val="black"/>
                </a:solidFill>
                <a:latin typeface="微软雅黑" panose="020B0503020204020204" charset="-122"/>
                <a:cs typeface="微软雅黑" panose="020B0503020204020204" charset="-122"/>
              </a:rPr>
              <a:t>数字孪</a:t>
            </a:r>
            <a:r>
              <a:rPr sz="1600" spc="-5" dirty="0">
                <a:solidFill>
                  <a:prstClr val="black"/>
                </a:solidFill>
                <a:latin typeface="微软雅黑" panose="020B0503020204020204" charset="-122"/>
                <a:cs typeface="微软雅黑" panose="020B0503020204020204" charset="-122"/>
              </a:rPr>
              <a:t>生 </a:t>
            </a:r>
            <a:r>
              <a:rPr sz="1600" spc="15" dirty="0">
                <a:solidFill>
                  <a:prstClr val="black"/>
                </a:solidFill>
                <a:latin typeface="微软雅黑" panose="020B0503020204020204" charset="-122"/>
                <a:cs typeface="微软雅黑" panose="020B0503020204020204" charset="-122"/>
              </a:rPr>
              <a:t>建模与应用的</a:t>
            </a:r>
            <a:r>
              <a:rPr sz="1600" spc="5" dirty="0">
                <a:solidFill>
                  <a:prstClr val="black"/>
                </a:solidFill>
                <a:latin typeface="微软雅黑" panose="020B0503020204020204" charset="-122"/>
                <a:cs typeface="微软雅黑" panose="020B0503020204020204" charset="-122"/>
              </a:rPr>
              <a:t>入</a:t>
            </a:r>
            <a:r>
              <a:rPr sz="1600" spc="30" dirty="0">
                <a:solidFill>
                  <a:prstClr val="black"/>
                </a:solidFill>
                <a:latin typeface="微软雅黑" panose="020B0503020204020204" charset="-122"/>
                <a:cs typeface="微软雅黑" panose="020B0503020204020204" charset="-122"/>
              </a:rPr>
              <a:t>门</a:t>
            </a:r>
            <a:r>
              <a:rPr sz="1600" spc="15" dirty="0">
                <a:solidFill>
                  <a:prstClr val="black"/>
                </a:solidFill>
                <a:latin typeface="微软雅黑" panose="020B0503020204020204" charset="-122"/>
                <a:cs typeface="微软雅黑" panose="020B0503020204020204" charset="-122"/>
              </a:rPr>
              <a:t>，主要介绍</a:t>
            </a:r>
            <a:r>
              <a:rPr sz="1600" spc="5" dirty="0">
                <a:solidFill>
                  <a:prstClr val="black"/>
                </a:solidFill>
                <a:latin typeface="微软雅黑" panose="020B0503020204020204" charset="-122"/>
                <a:cs typeface="微软雅黑" panose="020B0503020204020204" charset="-122"/>
              </a:rPr>
              <a:t>了</a:t>
            </a:r>
            <a:r>
              <a:rPr sz="1600" spc="15" dirty="0">
                <a:solidFill>
                  <a:prstClr val="black"/>
                </a:solidFill>
                <a:latin typeface="微软雅黑" panose="020B0503020204020204" charset="-122"/>
                <a:cs typeface="微软雅黑" panose="020B0503020204020204" charset="-122"/>
              </a:rPr>
              <a:t>业互联网和数</a:t>
            </a:r>
            <a:r>
              <a:rPr sz="1600" spc="5" dirty="0">
                <a:solidFill>
                  <a:prstClr val="black"/>
                </a:solidFill>
                <a:latin typeface="微软雅黑" panose="020B0503020204020204" charset="-122"/>
                <a:cs typeface="微软雅黑" panose="020B0503020204020204" charset="-122"/>
              </a:rPr>
              <a:t>字</a:t>
            </a:r>
            <a:r>
              <a:rPr sz="1600" spc="15" dirty="0">
                <a:solidFill>
                  <a:prstClr val="black"/>
                </a:solidFill>
                <a:latin typeface="微软雅黑" panose="020B0503020204020204" charset="-122"/>
                <a:cs typeface="微软雅黑" panose="020B0503020204020204" charset="-122"/>
              </a:rPr>
              <a:t>孪生技术的基</a:t>
            </a:r>
            <a:r>
              <a:rPr sz="1600" spc="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概念和应用场</a:t>
            </a:r>
            <a:r>
              <a:rPr sz="1600" spc="50" dirty="0">
                <a:solidFill>
                  <a:prstClr val="black"/>
                </a:solidFill>
                <a:latin typeface="微软雅黑" panose="020B0503020204020204" charset="-122"/>
                <a:cs typeface="微软雅黑" panose="020B0503020204020204" charset="-122"/>
              </a:rPr>
              <a:t>景</a:t>
            </a:r>
            <a:r>
              <a:rPr sz="1600" spc="15" dirty="0">
                <a:solidFill>
                  <a:prstClr val="black"/>
                </a:solidFill>
                <a:latin typeface="微软雅黑" panose="020B0503020204020204" charset="-122"/>
                <a:cs typeface="微软雅黑" panose="020B0503020204020204" charset="-122"/>
              </a:rPr>
              <a:t>，设置</a:t>
            </a:r>
            <a:r>
              <a:rPr sz="1600" spc="5" dirty="0">
                <a:solidFill>
                  <a:prstClr val="black"/>
                </a:solidFill>
                <a:latin typeface="微软雅黑" panose="020B0503020204020204" charset="-122"/>
                <a:cs typeface="微软雅黑" panose="020B0503020204020204" charset="-122"/>
              </a:rPr>
              <a:t>了</a:t>
            </a:r>
            <a:r>
              <a:rPr sz="1600" spc="15" dirty="0">
                <a:solidFill>
                  <a:prstClr val="black"/>
                </a:solidFill>
                <a:latin typeface="微软雅黑" panose="020B0503020204020204" charset="-122"/>
                <a:cs typeface="微软雅黑" panose="020B0503020204020204" charset="-122"/>
              </a:rPr>
              <a:t>数字孪</a:t>
            </a:r>
            <a:r>
              <a:rPr sz="1600" spc="-5" dirty="0">
                <a:solidFill>
                  <a:prstClr val="black"/>
                </a:solidFill>
                <a:latin typeface="微软雅黑" panose="020B0503020204020204" charset="-122"/>
                <a:cs typeface="微软雅黑" panose="020B0503020204020204" charset="-122"/>
              </a:rPr>
              <a:t>生 </a:t>
            </a:r>
            <a:r>
              <a:rPr sz="1600" spc="15" dirty="0">
                <a:solidFill>
                  <a:prstClr val="black"/>
                </a:solidFill>
                <a:latin typeface="微软雅黑" panose="020B0503020204020204" charset="-122"/>
                <a:cs typeface="微软雅黑" panose="020B0503020204020204" charset="-122"/>
              </a:rPr>
              <a:t>建模初体验的</a:t>
            </a:r>
            <a:r>
              <a:rPr sz="1600" spc="5" dirty="0">
                <a:solidFill>
                  <a:prstClr val="black"/>
                </a:solidFill>
                <a:latin typeface="微软雅黑" panose="020B0503020204020204" charset="-122"/>
                <a:cs typeface="微软雅黑" panose="020B0503020204020204" charset="-122"/>
              </a:rPr>
              <a:t>操</a:t>
            </a:r>
            <a:r>
              <a:rPr sz="1600" spc="15" dirty="0">
                <a:solidFill>
                  <a:prstClr val="black"/>
                </a:solidFill>
                <a:latin typeface="微软雅黑" panose="020B0503020204020204" charset="-122"/>
                <a:cs typeface="微软雅黑" panose="020B0503020204020204" charset="-122"/>
              </a:rPr>
              <a:t>作任</a:t>
            </a:r>
            <a:r>
              <a:rPr sz="1600" spc="35" dirty="0">
                <a:solidFill>
                  <a:prstClr val="black"/>
                </a:solidFill>
                <a:latin typeface="微软雅黑" panose="020B0503020204020204" charset="-122"/>
                <a:cs typeface="微软雅黑" panose="020B0503020204020204" charset="-122"/>
              </a:rPr>
              <a:t>务</a:t>
            </a:r>
            <a:r>
              <a:rPr sz="1600" spc="15" dirty="0">
                <a:solidFill>
                  <a:prstClr val="black"/>
                </a:solidFill>
                <a:latin typeface="微软雅黑" panose="020B0503020204020204" charset="-122"/>
                <a:cs typeface="微软雅黑" panose="020B0503020204020204" charset="-122"/>
              </a:rPr>
              <a:t>。学员</a:t>
            </a:r>
            <a:r>
              <a:rPr sz="1600" spc="5" dirty="0">
                <a:solidFill>
                  <a:prstClr val="black"/>
                </a:solidFill>
                <a:latin typeface="微软雅黑" panose="020B0503020204020204" charset="-122"/>
                <a:cs typeface="微软雅黑" panose="020B0503020204020204" charset="-122"/>
              </a:rPr>
              <a:t>通</a:t>
            </a:r>
            <a:r>
              <a:rPr sz="1600" spc="15" dirty="0">
                <a:solidFill>
                  <a:prstClr val="black"/>
                </a:solidFill>
                <a:latin typeface="微软雅黑" panose="020B0503020204020204" charset="-122"/>
                <a:cs typeface="微软雅黑" panose="020B0503020204020204" charset="-122"/>
              </a:rPr>
              <a:t>过本项目的学</a:t>
            </a:r>
            <a:r>
              <a:rPr sz="1600" spc="20" dirty="0">
                <a:solidFill>
                  <a:prstClr val="black"/>
                </a:solidFill>
                <a:latin typeface="微软雅黑" panose="020B0503020204020204" charset="-122"/>
                <a:cs typeface="微软雅黑" panose="020B0503020204020204" charset="-122"/>
              </a:rPr>
              <a:t>习</a:t>
            </a:r>
            <a:r>
              <a:rPr sz="1600" spc="15" dirty="0">
                <a:solidFill>
                  <a:prstClr val="black"/>
                </a:solidFill>
                <a:latin typeface="微软雅黑" panose="020B0503020204020204" charset="-122"/>
                <a:cs typeface="微软雅黑" panose="020B0503020204020204" charset="-122"/>
              </a:rPr>
              <a:t>，会对工业数</a:t>
            </a:r>
            <a:r>
              <a:rPr sz="1600" spc="5" dirty="0">
                <a:solidFill>
                  <a:prstClr val="black"/>
                </a:solidFill>
                <a:latin typeface="微软雅黑" panose="020B0503020204020204" charset="-122"/>
                <a:cs typeface="微软雅黑" panose="020B0503020204020204" charset="-122"/>
              </a:rPr>
              <a:t>字</a:t>
            </a:r>
            <a:r>
              <a:rPr sz="1600" spc="15" dirty="0">
                <a:solidFill>
                  <a:prstClr val="black"/>
                </a:solidFill>
                <a:latin typeface="微软雅黑" panose="020B0503020204020204" charset="-122"/>
                <a:cs typeface="微软雅黑" panose="020B0503020204020204" charset="-122"/>
              </a:rPr>
              <a:t>孪生建模与应</a:t>
            </a:r>
            <a:r>
              <a:rPr sz="1600" spc="5" dirty="0">
                <a:solidFill>
                  <a:prstClr val="black"/>
                </a:solidFill>
                <a:latin typeface="微软雅黑" panose="020B0503020204020204" charset="-122"/>
                <a:cs typeface="微软雅黑" panose="020B0503020204020204" charset="-122"/>
              </a:rPr>
              <a:t>用</a:t>
            </a:r>
            <a:r>
              <a:rPr sz="1600" spc="15" dirty="0">
                <a:solidFill>
                  <a:prstClr val="black"/>
                </a:solidFill>
                <a:latin typeface="微软雅黑" panose="020B0503020204020204" charset="-122"/>
                <a:cs typeface="微软雅黑" panose="020B0503020204020204" charset="-122"/>
              </a:rPr>
              <a:t>有个基</a:t>
            </a:r>
            <a:r>
              <a:rPr sz="1600" spc="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概</a:t>
            </a:r>
            <a:r>
              <a:rPr sz="1600" spc="50" dirty="0">
                <a:solidFill>
                  <a:prstClr val="black"/>
                </a:solidFill>
                <a:latin typeface="微软雅黑" panose="020B0503020204020204" charset="-122"/>
                <a:cs typeface="微软雅黑" panose="020B0503020204020204" charset="-122"/>
              </a:rPr>
              <a:t>念</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为 后续项目任务的学习起到铺垫</a:t>
            </a:r>
            <a:endParaRPr sz="1600">
              <a:solidFill>
                <a:prstClr val="black"/>
              </a:solidFill>
              <a:latin typeface="微软雅黑" panose="020B0503020204020204" charset="-122"/>
              <a:cs typeface="微软雅黑" panose="020B0503020204020204" charset="-122"/>
            </a:endParaRPr>
          </a:p>
        </p:txBody>
      </p:sp>
      <p:sp>
        <p:nvSpPr>
          <p:cNvPr id="4" name="object 4"/>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txBox="1"/>
          <p:nvPr/>
        </p:nvSpPr>
        <p:spPr>
          <a:xfrm>
            <a:off x="1664970" y="3414014"/>
            <a:ext cx="4425315" cy="251587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【知识目标】</a:t>
            </a:r>
            <a:endParaRPr>
              <a:solidFill>
                <a:prstClr val="black"/>
              </a:solidFill>
              <a:latin typeface="微软雅黑" panose="020B0503020204020204" charset="-122"/>
              <a:cs typeface="微软雅黑" panose="020B0503020204020204" charset="-122"/>
            </a:endParaRPr>
          </a:p>
          <a:p>
            <a:pPr marL="355600" indent="-342900">
              <a:spcBef>
                <a:spcPts val="160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了解硬件设备、物模型和物实例的</a:t>
            </a:r>
            <a:r>
              <a:rPr sz="1600" dirty="0">
                <a:solidFill>
                  <a:prstClr val="black"/>
                </a:solidFill>
                <a:latin typeface="微软雅黑" panose="020B0503020204020204" charset="-122"/>
                <a:cs typeface="微软雅黑" panose="020B0503020204020204" charset="-122"/>
              </a:rPr>
              <a:t>创</a:t>
            </a:r>
            <a:r>
              <a:rPr sz="1600" spc="-5" dirty="0">
                <a:solidFill>
                  <a:prstClr val="black"/>
                </a:solidFill>
                <a:latin typeface="微软雅黑" panose="020B0503020204020204" charset="-122"/>
                <a:cs typeface="微软雅黑" panose="020B0503020204020204" charset="-122"/>
              </a:rPr>
              <a:t>建流</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了解硬件与实例的连接方法；</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了解验证数据的步骤；</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了解可视化应用项目的搭建与发布；</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熟悉根云工业数字孪生建模平台的</a:t>
            </a:r>
            <a:r>
              <a:rPr sz="1600"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作界</a:t>
            </a:r>
            <a:r>
              <a:rPr sz="1600"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6" name="object 6"/>
          <p:cNvSpPr txBox="1"/>
          <p:nvPr/>
        </p:nvSpPr>
        <p:spPr>
          <a:xfrm>
            <a:off x="6653276" y="3414014"/>
            <a:ext cx="4074795" cy="243967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【技能目标】</a:t>
            </a:r>
            <a:endParaRPr>
              <a:solidFill>
                <a:prstClr val="black"/>
              </a:solidFill>
              <a:latin typeface="微软雅黑" panose="020B0503020204020204" charset="-122"/>
              <a:cs typeface="微软雅黑" panose="020B0503020204020204" charset="-122"/>
            </a:endParaRPr>
          </a:p>
          <a:p>
            <a:pPr marL="355600" indent="-342900">
              <a:spcBef>
                <a:spcPts val="1600"/>
              </a:spcBef>
              <a:buFont typeface="Wingdings" panose="05000000000000000000"/>
              <a:buChar char=""/>
              <a:tabLst>
                <a:tab pos="354965" algn="l"/>
                <a:tab pos="355600" algn="l"/>
              </a:tabLst>
            </a:pPr>
            <a:r>
              <a:rPr sz="1600" spc="10" dirty="0">
                <a:solidFill>
                  <a:prstClr val="black"/>
                </a:solidFill>
                <a:latin typeface="微软雅黑" panose="020B0503020204020204" charset="-122"/>
                <a:cs typeface="微软雅黑" panose="020B0503020204020204" charset="-122"/>
              </a:rPr>
              <a:t>能用</a:t>
            </a:r>
            <a:r>
              <a:rPr sz="1600" spc="25" dirty="0">
                <a:solidFill>
                  <a:prstClr val="black"/>
                </a:solidFill>
                <a:latin typeface="微软雅黑" panose="020B0503020204020204" charset="-122"/>
                <a:cs typeface="微软雅黑" panose="020B0503020204020204" charset="-122"/>
              </a:rPr>
              <a:t>快</a:t>
            </a:r>
            <a:r>
              <a:rPr sz="1600" spc="10" dirty="0">
                <a:solidFill>
                  <a:prstClr val="black"/>
                </a:solidFill>
                <a:latin typeface="微软雅黑" panose="020B0503020204020204" charset="-122"/>
                <a:cs typeface="微软雅黑" panose="020B0503020204020204" charset="-122"/>
              </a:rPr>
              <a:t>速体</a:t>
            </a:r>
            <a:r>
              <a:rPr sz="1600" spc="25" dirty="0">
                <a:solidFill>
                  <a:prstClr val="black"/>
                </a:solidFill>
                <a:latin typeface="微软雅黑" panose="020B0503020204020204" charset="-122"/>
                <a:cs typeface="微软雅黑" panose="020B0503020204020204" charset="-122"/>
              </a:rPr>
              <a:t>验方</a:t>
            </a:r>
            <a:r>
              <a:rPr sz="1600" spc="10" dirty="0">
                <a:solidFill>
                  <a:prstClr val="black"/>
                </a:solidFill>
                <a:latin typeface="微软雅黑" panose="020B0503020204020204" charset="-122"/>
                <a:cs typeface="微软雅黑" panose="020B0503020204020204" charset="-122"/>
              </a:rPr>
              <a:t>式创</a:t>
            </a:r>
            <a:r>
              <a:rPr sz="1600" spc="25" dirty="0">
                <a:solidFill>
                  <a:prstClr val="black"/>
                </a:solidFill>
                <a:latin typeface="微软雅黑" panose="020B0503020204020204" charset="-122"/>
                <a:cs typeface="微软雅黑" panose="020B0503020204020204" charset="-122"/>
              </a:rPr>
              <a:t>建</a:t>
            </a:r>
            <a:r>
              <a:rPr sz="1600" spc="10" dirty="0">
                <a:solidFill>
                  <a:prstClr val="black"/>
                </a:solidFill>
                <a:latin typeface="微软雅黑" panose="020B0503020204020204" charset="-122"/>
                <a:cs typeface="微软雅黑" panose="020B0503020204020204" charset="-122"/>
              </a:rPr>
              <a:t>硬件</a:t>
            </a:r>
            <a:r>
              <a:rPr sz="1600" spc="25" dirty="0">
                <a:solidFill>
                  <a:prstClr val="black"/>
                </a:solidFill>
                <a:latin typeface="微软雅黑" panose="020B0503020204020204" charset="-122"/>
                <a:cs typeface="微软雅黑" panose="020B0503020204020204" charset="-122"/>
              </a:rPr>
              <a:t>设</a:t>
            </a:r>
            <a:r>
              <a:rPr sz="1600" spc="50"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、网关</a:t>
            </a:r>
            <a:endParaRPr sz="1600">
              <a:solidFill>
                <a:prstClr val="black"/>
              </a:solidFill>
              <a:latin typeface="微软雅黑" panose="020B0503020204020204" charset="-122"/>
              <a:cs typeface="微软雅黑" panose="020B0503020204020204" charset="-122"/>
            </a:endParaRPr>
          </a:p>
          <a:p>
            <a:pPr marL="355600">
              <a:spcBef>
                <a:spcPts val="955"/>
              </a:spcBef>
            </a:pPr>
            <a:r>
              <a:rPr sz="1600" spc="10" dirty="0">
                <a:solidFill>
                  <a:prstClr val="black"/>
                </a:solidFill>
                <a:latin typeface="微软雅黑" panose="020B0503020204020204" charset="-122"/>
                <a:cs typeface="微软雅黑" panose="020B0503020204020204" charset="-122"/>
              </a:rPr>
              <a:t>模型、设</a:t>
            </a:r>
            <a:r>
              <a:rPr sz="1600" spc="25"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模</a:t>
            </a:r>
            <a:r>
              <a:rPr sz="1600" spc="30" dirty="0">
                <a:solidFill>
                  <a:prstClr val="black"/>
                </a:solidFill>
                <a:latin typeface="微软雅黑" panose="020B0503020204020204" charset="-122"/>
                <a:cs typeface="微软雅黑" panose="020B0503020204020204" charset="-122"/>
              </a:rPr>
              <a:t>型</a:t>
            </a:r>
            <a:r>
              <a:rPr sz="1600" spc="10" dirty="0">
                <a:solidFill>
                  <a:prstClr val="black"/>
                </a:solidFill>
                <a:latin typeface="微软雅黑" panose="020B0503020204020204" charset="-122"/>
                <a:cs typeface="微软雅黑" panose="020B0503020204020204" charset="-122"/>
              </a:rPr>
              <a:t>、网关实</a:t>
            </a:r>
            <a:r>
              <a:rPr sz="1600" spc="25"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设</a:t>
            </a:r>
            <a:r>
              <a:rPr sz="1600" spc="10" dirty="0">
                <a:solidFill>
                  <a:prstClr val="black"/>
                </a:solidFill>
                <a:latin typeface="微软雅黑" panose="020B0503020204020204" charset="-122"/>
                <a:cs typeface="微软雅黑" panose="020B0503020204020204" charset="-122"/>
              </a:rPr>
              <a:t>备实例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能把硬件与实例进行连接；</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能验证数据是否上传成功；</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能搭建可视化应用并发布。</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781805" y="1215009"/>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088129" y="5413247"/>
            <a:ext cx="3911600" cy="273685"/>
          </a:xfrm>
          <a:prstGeom prst="rect">
            <a:avLst/>
          </a:prstGeom>
        </p:spPr>
        <p:txBody>
          <a:bodyPr vert="horz" wrap="square" lIns="0" tIns="0" rIns="0" bIns="0" rtlCol="0">
            <a:spAutoFit/>
          </a:bodyPr>
          <a:lstStyle/>
          <a:p>
            <a:pPr marL="12700">
              <a:lnSpc>
                <a:spcPts val="2155"/>
              </a:lnSpc>
            </a:pPr>
            <a:r>
              <a:rPr dirty="0">
                <a:solidFill>
                  <a:prstClr val="black"/>
                </a:solidFill>
                <a:latin typeface="宋体" pitchFamily="2" charset="-122"/>
                <a:cs typeface="宋体" pitchFamily="2" charset="-122"/>
              </a:rPr>
              <a:t>表4-2-2</a:t>
            </a:r>
            <a:r>
              <a:rPr spc="-100" dirty="0">
                <a:solidFill>
                  <a:prstClr val="black"/>
                </a:solidFill>
                <a:latin typeface="宋体" pitchFamily="2" charset="-122"/>
                <a:cs typeface="宋体" pitchFamily="2" charset="-122"/>
              </a:rPr>
              <a:t> </a:t>
            </a:r>
            <a:r>
              <a:rPr dirty="0">
                <a:solidFill>
                  <a:prstClr val="black"/>
                </a:solidFill>
                <a:latin typeface="宋体" pitchFamily="2" charset="-122"/>
                <a:cs typeface="宋体" pitchFamily="2" charset="-122"/>
              </a:rPr>
              <a:t>加工产线复合物模型报警参考</a:t>
            </a:r>
            <a:endParaRPr>
              <a:solidFill>
                <a:prstClr val="black"/>
              </a:solidFill>
              <a:latin typeface="宋体" pitchFamily="2" charset="-122"/>
              <a:cs typeface="宋体" pitchFamily="2" charset="-122"/>
            </a:endParaRPr>
          </a:p>
        </p:txBody>
      </p:sp>
      <p:graphicFrame>
        <p:nvGraphicFramePr>
          <p:cNvPr id="7" name="object 7"/>
          <p:cNvGraphicFramePr>
            <a:graphicFrameLocks noGrp="1"/>
          </p:cNvGraphicFramePr>
          <p:nvPr/>
        </p:nvGraphicFramePr>
        <p:xfrm>
          <a:off x="1141234" y="2317242"/>
          <a:ext cx="9875505" cy="2858770"/>
        </p:xfrm>
        <a:graphic>
          <a:graphicData uri="http://schemas.openxmlformats.org/drawingml/2006/table">
            <a:tbl>
              <a:tblPr firstRow="1" bandRow="1">
                <a:tableStyleId>{2D5ABB26-0587-4C30-8999-92F81FD0307C}</a:tableStyleId>
              </a:tblPr>
              <a:tblGrid>
                <a:gridCol w="2050783"/>
                <a:gridCol w="1582165"/>
                <a:gridCol w="1903730"/>
                <a:gridCol w="865885"/>
                <a:gridCol w="1392047"/>
                <a:gridCol w="2080895"/>
              </a:tblGrid>
              <a:tr h="889000">
                <a:tc>
                  <a:txBody>
                    <a:bodyPr/>
                    <a:lstStyle/>
                    <a:p>
                      <a:pPr>
                        <a:lnSpc>
                          <a:spcPct val="100000"/>
                        </a:lnSpc>
                        <a:spcBef>
                          <a:spcPts val="25"/>
                        </a:spcBef>
                      </a:pPr>
                      <a:endParaRPr sz="2050">
                        <a:latin typeface="Times New Roman" panose="02020603050405020304"/>
                        <a:cs typeface="Times New Roman" panose="02020603050405020304"/>
                      </a:endParaRPr>
                    </a:p>
                    <a:p>
                      <a:pPr algn="ctr">
                        <a:lnSpc>
                          <a:spcPct val="100000"/>
                        </a:lnSpc>
                      </a:pPr>
                      <a:r>
                        <a:rPr sz="1600" b="1" dirty="0">
                          <a:solidFill>
                            <a:srgbClr val="FFFFFF"/>
                          </a:solidFill>
                          <a:latin typeface="微软雅黑" panose="020B0503020204020204" charset="-122"/>
                          <a:cs typeface="微软雅黑" panose="020B0503020204020204" charset="-122"/>
                        </a:rPr>
                        <a:t>报警ID</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5"/>
                        </a:spcBef>
                      </a:pPr>
                      <a:endParaRPr sz="2050">
                        <a:latin typeface="Times New Roman" panose="02020603050405020304"/>
                        <a:cs typeface="Times New Roman" panose="02020603050405020304"/>
                      </a:endParaRPr>
                    </a:p>
                    <a:p>
                      <a:pPr marL="1270" algn="ctr">
                        <a:lnSpc>
                          <a:spcPct val="100000"/>
                        </a:lnSpc>
                      </a:pPr>
                      <a:r>
                        <a:rPr sz="1600" b="1" dirty="0">
                          <a:solidFill>
                            <a:srgbClr val="FFFFFF"/>
                          </a:solidFill>
                          <a:latin typeface="微软雅黑" panose="020B0503020204020204" charset="-122"/>
                          <a:cs typeface="微软雅黑" panose="020B0503020204020204" charset="-122"/>
                        </a:rPr>
                        <a:t>报警名称</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5"/>
                        </a:spcBef>
                      </a:pPr>
                      <a:endParaRPr sz="2050">
                        <a:latin typeface="Times New Roman" panose="02020603050405020304"/>
                        <a:cs typeface="Times New Roman" panose="02020603050405020304"/>
                      </a:endParaRPr>
                    </a:p>
                    <a:p>
                      <a:pPr marL="1270" algn="ctr">
                        <a:lnSpc>
                          <a:spcPct val="100000"/>
                        </a:lnSpc>
                      </a:pPr>
                      <a:r>
                        <a:rPr sz="1600" b="1" dirty="0">
                          <a:solidFill>
                            <a:srgbClr val="FFFFFF"/>
                          </a:solidFill>
                          <a:latin typeface="微软雅黑" panose="020B0503020204020204" charset="-122"/>
                          <a:cs typeface="微软雅黑" panose="020B0503020204020204" charset="-122"/>
                        </a:rPr>
                        <a:t>描述</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325755" marR="113665" indent="-203200">
                        <a:lnSpc>
                          <a:spcPct val="110000"/>
                        </a:lnSpc>
                        <a:spcBef>
                          <a:spcPts val="1135"/>
                        </a:spcBef>
                      </a:pPr>
                      <a:r>
                        <a:rPr sz="1600" b="1" dirty="0">
                          <a:solidFill>
                            <a:srgbClr val="FFFFFF"/>
                          </a:solidFill>
                          <a:latin typeface="微软雅黑" panose="020B0503020204020204" charset="-122"/>
                          <a:cs typeface="微软雅黑" panose="020B0503020204020204" charset="-122"/>
                        </a:rPr>
                        <a:t>报警级 </a:t>
                      </a:r>
                      <a:r>
                        <a:rPr sz="1600" b="1" spc="-5" dirty="0">
                          <a:solidFill>
                            <a:srgbClr val="FFFFFF"/>
                          </a:solidFill>
                          <a:latin typeface="微软雅黑" panose="020B0503020204020204" charset="-122"/>
                          <a:cs typeface="微软雅黑" panose="020B0503020204020204" charset="-122"/>
                        </a:rPr>
                        <a:t>别</a:t>
                      </a:r>
                      <a:endParaRPr sz="1600">
                        <a:latin typeface="微软雅黑" panose="020B0503020204020204" charset="-122"/>
                        <a:cs typeface="微软雅黑" panose="020B0503020204020204" charset="-122"/>
                      </a:endParaRPr>
                    </a:p>
                  </a:txBody>
                  <a:tcPr marL="0" marR="0" marT="144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487045" marR="73025" indent="-405765">
                        <a:lnSpc>
                          <a:spcPct val="110000"/>
                        </a:lnSpc>
                        <a:spcBef>
                          <a:spcPts val="1135"/>
                        </a:spcBef>
                      </a:pPr>
                      <a:r>
                        <a:rPr sz="1600" b="1" dirty="0">
                          <a:solidFill>
                            <a:srgbClr val="FFFFFF"/>
                          </a:solidFill>
                          <a:latin typeface="微软雅黑" panose="020B0503020204020204" charset="-122"/>
                          <a:cs typeface="微软雅黑" panose="020B0503020204020204" charset="-122"/>
                        </a:rPr>
                        <a:t>设置报警触发 规则</a:t>
                      </a:r>
                      <a:endParaRPr sz="1600">
                        <a:latin typeface="微软雅黑" panose="020B0503020204020204" charset="-122"/>
                        <a:cs typeface="微软雅黑" panose="020B0503020204020204" charset="-122"/>
                      </a:endParaRPr>
                    </a:p>
                  </a:txBody>
                  <a:tcPr marL="0" marR="0" marT="144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831215" marR="113030" indent="-708660">
                        <a:lnSpc>
                          <a:spcPct val="110000"/>
                        </a:lnSpc>
                        <a:spcBef>
                          <a:spcPts val="1135"/>
                        </a:spcBef>
                      </a:pPr>
                      <a:r>
                        <a:rPr sz="1600" b="1" dirty="0">
                          <a:solidFill>
                            <a:srgbClr val="FFFFFF"/>
                          </a:solidFill>
                          <a:latin typeface="微软雅黑" panose="020B0503020204020204" charset="-122"/>
                          <a:cs typeface="微软雅黑" panose="020B0503020204020204" charset="-122"/>
                        </a:rPr>
                        <a:t>与报警同时上报的属 性值</a:t>
                      </a:r>
                      <a:endParaRPr sz="1600">
                        <a:latin typeface="微软雅黑" panose="020B0503020204020204" charset="-122"/>
                        <a:cs typeface="微软雅黑" panose="020B0503020204020204" charset="-122"/>
                      </a:endParaRPr>
                    </a:p>
                  </a:txBody>
                  <a:tcPr marL="0" marR="0" marT="144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889000">
                <a:tc>
                  <a:txBody>
                    <a:bodyPr/>
                    <a:lstStyle/>
                    <a:p>
                      <a:pPr algn="ctr">
                        <a:lnSpc>
                          <a:spcPct val="100000"/>
                        </a:lnSpc>
                        <a:spcBef>
                          <a:spcPts val="1225"/>
                        </a:spcBef>
                      </a:pPr>
                      <a:r>
                        <a:rPr sz="1600" b="1" spc="-5" dirty="0">
                          <a:solidFill>
                            <a:srgbClr val="FFFFFF"/>
                          </a:solidFill>
                          <a:latin typeface="微软雅黑" panose="020B0503020204020204" charset="-122"/>
                          <a:cs typeface="微软雅黑" panose="020B0503020204020204" charset="-122"/>
                        </a:rPr>
                        <a:t>fault_eqp_num_ala</a:t>
                      </a:r>
                      <a:endParaRPr sz="1600">
                        <a:latin typeface="微软雅黑" panose="020B0503020204020204" charset="-122"/>
                        <a:cs typeface="微软雅黑" panose="020B0503020204020204" charset="-122"/>
                      </a:endParaRPr>
                    </a:p>
                    <a:p>
                      <a:pPr algn="ctr">
                        <a:lnSpc>
                          <a:spcPct val="100000"/>
                        </a:lnSpc>
                        <a:spcBef>
                          <a:spcPts val="190"/>
                        </a:spcBef>
                      </a:pPr>
                      <a:r>
                        <a:rPr sz="1600" b="1" spc="-15" dirty="0">
                          <a:solidFill>
                            <a:srgbClr val="FFFFFF"/>
                          </a:solidFill>
                          <a:latin typeface="微软雅黑" panose="020B0503020204020204" charset="-122"/>
                          <a:cs typeface="微软雅黑" panose="020B0503020204020204" charset="-122"/>
                        </a:rPr>
                        <a:t>rm</a:t>
                      </a:r>
                      <a:endParaRPr sz="1600">
                        <a:latin typeface="微软雅黑" panose="020B0503020204020204" charset="-122"/>
                        <a:cs typeface="微软雅黑" panose="020B0503020204020204" charset="-122"/>
                      </a:endParaRPr>
                    </a:p>
                  </a:txBody>
                  <a:tcPr marL="0" marR="0" marT="155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40"/>
                        </a:spcBef>
                      </a:pPr>
                      <a:endParaRPr sz="1950">
                        <a:latin typeface="Times New Roman" panose="02020603050405020304"/>
                        <a:cs typeface="Times New Roman" panose="02020603050405020304"/>
                      </a:endParaRPr>
                    </a:p>
                    <a:p>
                      <a:pPr marL="635" algn="ctr">
                        <a:lnSpc>
                          <a:spcPct val="100000"/>
                        </a:lnSpc>
                      </a:pPr>
                      <a:r>
                        <a:rPr sz="1600" dirty="0">
                          <a:latin typeface="微软雅黑" panose="020B0503020204020204" charset="-122"/>
                          <a:cs typeface="微软雅黑" panose="020B0503020204020204" charset="-122"/>
                        </a:rPr>
                        <a:t>故障设备数超标</a:t>
                      </a:r>
                      <a:endParaRPr sz="16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1270" algn="ctr">
                        <a:lnSpc>
                          <a:spcPct val="100000"/>
                        </a:lnSpc>
                        <a:spcBef>
                          <a:spcPts val="1225"/>
                        </a:spcBef>
                      </a:pPr>
                      <a:r>
                        <a:rPr sz="1600" dirty="0">
                          <a:latin typeface="微软雅黑" panose="020B0503020204020204" charset="-122"/>
                          <a:cs typeface="微软雅黑" panose="020B0503020204020204" charset="-122"/>
                        </a:rPr>
                        <a:t>故障设备数量超过</a:t>
                      </a:r>
                      <a:endParaRPr sz="1600">
                        <a:latin typeface="微软雅黑" panose="020B0503020204020204" charset="-122"/>
                        <a:cs typeface="微软雅黑" panose="020B0503020204020204" charset="-122"/>
                      </a:endParaRPr>
                    </a:p>
                    <a:p>
                      <a:pPr algn="ctr">
                        <a:lnSpc>
                          <a:spcPct val="100000"/>
                        </a:lnSpc>
                        <a:spcBef>
                          <a:spcPts val="190"/>
                        </a:spcBef>
                      </a:pPr>
                      <a:r>
                        <a:rPr sz="1600" spc="-5" dirty="0">
                          <a:latin typeface="微软雅黑" panose="020B0503020204020204" charset="-122"/>
                          <a:cs typeface="微软雅黑" panose="020B0503020204020204" charset="-122"/>
                        </a:rPr>
                        <a:t>设定值</a:t>
                      </a:r>
                      <a:endParaRPr sz="1600">
                        <a:latin typeface="微软雅黑" panose="020B0503020204020204" charset="-122"/>
                        <a:cs typeface="微软雅黑" panose="020B0503020204020204" charset="-122"/>
                      </a:endParaRPr>
                    </a:p>
                  </a:txBody>
                  <a:tcPr marL="0" marR="0" marT="155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1950">
                        <a:latin typeface="Times New Roman" panose="02020603050405020304"/>
                        <a:cs typeface="Times New Roman" panose="02020603050405020304"/>
                      </a:endParaRPr>
                    </a:p>
                    <a:p>
                      <a:pPr marL="223520">
                        <a:lnSpc>
                          <a:spcPct val="100000"/>
                        </a:lnSpc>
                      </a:pPr>
                      <a:r>
                        <a:rPr sz="1600" spc="-5" dirty="0">
                          <a:latin typeface="微软雅黑" panose="020B0503020204020204" charset="-122"/>
                          <a:cs typeface="微软雅黑" panose="020B0503020204020204" charset="-122"/>
                        </a:rPr>
                        <a:t>重要</a:t>
                      </a:r>
                      <a:endParaRPr sz="16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gn="ctr">
                        <a:lnSpc>
                          <a:spcPct val="100000"/>
                        </a:lnSpc>
                        <a:spcBef>
                          <a:spcPts val="1225"/>
                        </a:spcBef>
                      </a:pPr>
                      <a:r>
                        <a:rPr sz="1600" spc="-5" dirty="0">
                          <a:latin typeface="微软雅黑" panose="020B0503020204020204" charset="-122"/>
                          <a:cs typeface="微软雅黑" panose="020B0503020204020204" charset="-122"/>
                        </a:rPr>
                        <a:t>fault_eqp_nu</a:t>
                      </a:r>
                      <a:endParaRPr sz="1600">
                        <a:latin typeface="微软雅黑" panose="020B0503020204020204" charset="-122"/>
                        <a:cs typeface="微软雅黑" panose="020B0503020204020204" charset="-122"/>
                      </a:endParaRPr>
                    </a:p>
                    <a:p>
                      <a:pPr marL="1270" algn="ctr">
                        <a:lnSpc>
                          <a:spcPct val="100000"/>
                        </a:lnSpc>
                        <a:spcBef>
                          <a:spcPts val="190"/>
                        </a:spcBef>
                      </a:pPr>
                      <a:r>
                        <a:rPr sz="1600" spc="-5" dirty="0">
                          <a:latin typeface="微软雅黑" panose="020B0503020204020204" charset="-122"/>
                          <a:cs typeface="微软雅黑" panose="020B0503020204020204" charset="-122"/>
                        </a:rPr>
                        <a:t>m&gt;2</a:t>
                      </a:r>
                      <a:endParaRPr sz="1600">
                        <a:latin typeface="微软雅黑" panose="020B0503020204020204" charset="-122"/>
                        <a:cs typeface="微软雅黑" panose="020B0503020204020204" charset="-122"/>
                      </a:endParaRPr>
                    </a:p>
                  </a:txBody>
                  <a:tcPr marL="0" marR="0" marT="155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40"/>
                        </a:spcBef>
                      </a:pPr>
                      <a:endParaRPr sz="1950">
                        <a:latin typeface="Times New Roman" panose="02020603050405020304"/>
                        <a:cs typeface="Times New Roman" panose="02020603050405020304"/>
                      </a:endParaRPr>
                    </a:p>
                    <a:p>
                      <a:pPr marL="1905" algn="ctr">
                        <a:lnSpc>
                          <a:spcPct val="100000"/>
                        </a:lnSpc>
                      </a:pPr>
                      <a:r>
                        <a:rPr sz="1600" spc="-5" dirty="0">
                          <a:latin typeface="微软雅黑" panose="020B0503020204020204" charset="-122"/>
                          <a:cs typeface="微软雅黑" panose="020B0503020204020204" charset="-122"/>
                        </a:rPr>
                        <a:t>fault_eqp_num</a:t>
                      </a:r>
                      <a:endParaRPr sz="1600">
                        <a:latin typeface="微软雅黑" panose="020B0503020204020204" charset="-122"/>
                        <a:cs typeface="微软雅黑" panose="020B0503020204020204" charset="-122"/>
                      </a:endParaRPr>
                    </a:p>
                  </a:txBody>
                  <a:tcPr marL="0" marR="0" marT="50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1080770">
                <a:tc>
                  <a:txBody>
                    <a:bodyPr/>
                    <a:lstStyle/>
                    <a:p>
                      <a:pPr marL="816610" marR="76200" indent="-733425">
                        <a:lnSpc>
                          <a:spcPct val="110000"/>
                        </a:lnSpc>
                        <a:spcBef>
                          <a:spcPts val="1890"/>
                        </a:spcBef>
                      </a:pPr>
                      <a:r>
                        <a:rPr sz="1600" b="1" spc="-5" dirty="0">
                          <a:solidFill>
                            <a:srgbClr val="FFFFFF"/>
                          </a:solidFill>
                          <a:latin typeface="微软雅黑" panose="020B0503020204020204" charset="-122"/>
                          <a:cs typeface="微软雅黑" panose="020B0503020204020204" charset="-122"/>
                        </a:rPr>
                        <a:t>do</a:t>
                      </a:r>
                      <a:r>
                        <a:rPr sz="1600" b="1" spc="-10" dirty="0">
                          <a:solidFill>
                            <a:srgbClr val="FFFFFF"/>
                          </a:solidFill>
                          <a:latin typeface="微软雅黑" panose="020B0503020204020204" charset="-122"/>
                          <a:cs typeface="微软雅黑" panose="020B0503020204020204" charset="-122"/>
                        </a:rPr>
                        <a:t>w</a:t>
                      </a:r>
                      <a:r>
                        <a:rPr sz="1600" b="1" dirty="0">
                          <a:solidFill>
                            <a:srgbClr val="FFFFFF"/>
                          </a:solidFill>
                          <a:latin typeface="微软雅黑" panose="020B0503020204020204" charset="-122"/>
                          <a:cs typeface="微软雅黑" panose="020B0503020204020204" charset="-122"/>
                        </a:rPr>
                        <a:t>n_e</a:t>
                      </a:r>
                      <a:r>
                        <a:rPr sz="1600" b="1" spc="-10" dirty="0">
                          <a:solidFill>
                            <a:srgbClr val="FFFFFF"/>
                          </a:solidFill>
                          <a:latin typeface="微软雅黑" panose="020B0503020204020204" charset="-122"/>
                          <a:cs typeface="微软雅黑" panose="020B0503020204020204" charset="-122"/>
                        </a:rPr>
                        <a:t>q</a:t>
                      </a:r>
                      <a:r>
                        <a:rPr sz="1600" b="1" dirty="0">
                          <a:solidFill>
                            <a:srgbClr val="FFFFFF"/>
                          </a:solidFill>
                          <a:latin typeface="微软雅黑" panose="020B0503020204020204" charset="-122"/>
                          <a:cs typeface="微软雅黑" panose="020B0503020204020204" charset="-122"/>
                        </a:rPr>
                        <a:t>p_num_al  </a:t>
                      </a:r>
                      <a:r>
                        <a:rPr sz="1600" b="1" spc="-5" dirty="0">
                          <a:solidFill>
                            <a:srgbClr val="FFFFFF"/>
                          </a:solidFill>
                          <a:latin typeface="微软雅黑" panose="020B0503020204020204" charset="-122"/>
                          <a:cs typeface="微软雅黑" panose="020B0503020204020204" charset="-122"/>
                        </a:rPr>
                        <a:t>arm</a:t>
                      </a:r>
                      <a:endParaRPr sz="1600">
                        <a:latin typeface="微软雅黑" panose="020B0503020204020204" charset="-122"/>
                        <a:cs typeface="微软雅黑" panose="020B0503020204020204" charset="-122"/>
                      </a:endParaRPr>
                    </a:p>
                  </a:txBody>
                  <a:tcPr marL="0" marR="0" marT="2400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35"/>
                        </a:spcBef>
                      </a:pPr>
                      <a:endParaRPr sz="2700">
                        <a:latin typeface="Times New Roman" panose="02020603050405020304"/>
                        <a:cs typeface="Times New Roman" panose="02020603050405020304"/>
                      </a:endParaRPr>
                    </a:p>
                    <a:p>
                      <a:pPr marL="635" algn="ctr">
                        <a:lnSpc>
                          <a:spcPct val="100000"/>
                        </a:lnSpc>
                      </a:pPr>
                      <a:r>
                        <a:rPr sz="1600" dirty="0">
                          <a:latin typeface="微软雅黑" panose="020B0503020204020204" charset="-122"/>
                          <a:cs typeface="微软雅黑" panose="020B0503020204020204" charset="-122"/>
                        </a:rPr>
                        <a:t>停机设备数超标</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40715" marR="126365" indent="-506095">
                        <a:lnSpc>
                          <a:spcPct val="110000"/>
                        </a:lnSpc>
                        <a:spcBef>
                          <a:spcPts val="1890"/>
                        </a:spcBef>
                      </a:pPr>
                      <a:r>
                        <a:rPr sz="1600" dirty="0">
                          <a:latin typeface="微软雅黑" panose="020B0503020204020204" charset="-122"/>
                          <a:cs typeface="微软雅黑" panose="020B0503020204020204" charset="-122"/>
                        </a:rPr>
                        <a:t>停机设备数量超过 设定值</a:t>
                      </a:r>
                      <a:endParaRPr sz="1600">
                        <a:latin typeface="微软雅黑" panose="020B0503020204020204" charset="-122"/>
                        <a:cs typeface="微软雅黑" panose="020B0503020204020204" charset="-122"/>
                      </a:endParaRPr>
                    </a:p>
                  </a:txBody>
                  <a:tcPr marL="0" marR="0" marT="2400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2700">
                        <a:latin typeface="Times New Roman" panose="02020603050405020304"/>
                        <a:cs typeface="Times New Roman" panose="02020603050405020304"/>
                      </a:endParaRPr>
                    </a:p>
                    <a:p>
                      <a:pPr marL="223520">
                        <a:lnSpc>
                          <a:spcPct val="100000"/>
                        </a:lnSpc>
                      </a:pPr>
                      <a:r>
                        <a:rPr sz="1600" spc="-5" dirty="0">
                          <a:latin typeface="微软雅黑" panose="020B0503020204020204" charset="-122"/>
                          <a:cs typeface="微软雅黑" panose="020B0503020204020204" charset="-122"/>
                        </a:rPr>
                        <a:t>重要</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396875" marR="69215" indent="-320040">
                        <a:lnSpc>
                          <a:spcPct val="110000"/>
                        </a:lnSpc>
                        <a:spcBef>
                          <a:spcPts val="1890"/>
                        </a:spcBef>
                      </a:pPr>
                      <a:r>
                        <a:rPr sz="1600" dirty="0">
                          <a:latin typeface="微软雅黑" panose="020B0503020204020204" charset="-122"/>
                          <a:cs typeface="微软雅黑" panose="020B0503020204020204" charset="-122"/>
                        </a:rPr>
                        <a:t>down</a:t>
                      </a:r>
                      <a:r>
                        <a:rPr sz="1600" spc="5" dirty="0">
                          <a:latin typeface="微软雅黑" panose="020B0503020204020204" charset="-122"/>
                          <a:cs typeface="微软雅黑" panose="020B0503020204020204" charset="-122"/>
                        </a:rPr>
                        <a:t>_</a:t>
                      </a:r>
                      <a:r>
                        <a:rPr sz="1600" spc="-10" dirty="0">
                          <a:latin typeface="微软雅黑" panose="020B0503020204020204" charset="-122"/>
                          <a:cs typeface="微软雅黑" panose="020B0503020204020204" charset="-122"/>
                        </a:rPr>
                        <a:t>e</a:t>
                      </a:r>
                      <a:r>
                        <a:rPr sz="1600" dirty="0">
                          <a:latin typeface="微软雅黑" panose="020B0503020204020204" charset="-122"/>
                          <a:cs typeface="微软雅黑" panose="020B0503020204020204" charset="-122"/>
                        </a:rPr>
                        <a:t>qp_n  </a:t>
                      </a:r>
                      <a:r>
                        <a:rPr sz="1600" spc="-5" dirty="0">
                          <a:latin typeface="微软雅黑" panose="020B0503020204020204" charset="-122"/>
                          <a:cs typeface="微软雅黑" panose="020B0503020204020204" charset="-122"/>
                        </a:rPr>
                        <a:t>um&gt;2</a:t>
                      </a:r>
                      <a:endParaRPr sz="1600">
                        <a:latin typeface="微软雅黑" panose="020B0503020204020204" charset="-122"/>
                        <a:cs typeface="微软雅黑" panose="020B0503020204020204" charset="-122"/>
                      </a:endParaRPr>
                    </a:p>
                  </a:txBody>
                  <a:tcPr marL="0" marR="0" marT="2400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35"/>
                        </a:spcBef>
                      </a:pPr>
                      <a:endParaRPr sz="2700">
                        <a:latin typeface="Times New Roman" panose="02020603050405020304"/>
                        <a:cs typeface="Times New Roman" panose="02020603050405020304"/>
                      </a:endParaRPr>
                    </a:p>
                    <a:p>
                      <a:pPr marL="1905" algn="ctr">
                        <a:lnSpc>
                          <a:spcPct val="100000"/>
                        </a:lnSpc>
                      </a:pPr>
                      <a:r>
                        <a:rPr sz="1600" spc="-5" dirty="0">
                          <a:latin typeface="微软雅黑" panose="020B0503020204020204" charset="-122"/>
                          <a:cs typeface="微软雅黑" panose="020B0503020204020204" charset="-122"/>
                        </a:rPr>
                        <a:t>down_eqp_num</a:t>
                      </a:r>
                      <a:endParaRPr sz="1600">
                        <a:latin typeface="微软雅黑" panose="020B0503020204020204" charset="-122"/>
                        <a:cs typeface="微软雅黑" panose="020B0503020204020204" charset="-122"/>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781805" y="129946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创建加工生产线复合物模型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325116" y="2196718"/>
            <a:ext cx="7446009" cy="850265"/>
          </a:xfrm>
          <a:prstGeom prst="rect">
            <a:avLst/>
          </a:prstGeom>
        </p:spPr>
        <p:txBody>
          <a:bodyPr vert="horz" wrap="square" lIns="0" tIns="0" rIns="0" bIns="0" rtlCol="0">
            <a:spAutoFit/>
          </a:bodyPr>
          <a:lstStyle/>
          <a:p>
            <a:pPr marL="12700" marR="5080" indent="278765">
              <a:lnSpc>
                <a:spcPct val="150000"/>
              </a:lnSpc>
            </a:pPr>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10</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完成复合物属性和报警配置后，点击“发布”，完成加工 生产线的复合物模型创建。</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140663" y="1017778"/>
            <a:ext cx="9780270" cy="1456690"/>
          </a:xfrm>
          <a:prstGeom prst="rect">
            <a:avLst/>
          </a:prstGeom>
        </p:spPr>
        <p:txBody>
          <a:bodyPr vert="horz" wrap="square" lIns="0" tIns="0" rIns="0" bIns="0" rtlCol="0">
            <a:spAutoFit/>
          </a:bodyPr>
          <a:lstStyle/>
          <a:p>
            <a:pPr marL="266446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注册加工生产线复合物实例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41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单击左侧菜单栏“物实例”进入到物实例列表界面。单击注册，选择“复合物”，开 始复合物实例注册。</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57272" y="2508503"/>
            <a:ext cx="7077456" cy="39898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555748" y="2506979"/>
            <a:ext cx="7080884" cy="3992879"/>
          </a:xfrm>
          <a:custGeom>
            <a:avLst/>
            <a:gdLst/>
            <a:ahLst/>
            <a:cxnLst/>
            <a:rect l="l" t="t" r="r" b="b"/>
            <a:pathLst>
              <a:path w="7080884" h="3992879">
                <a:moveTo>
                  <a:pt x="0" y="3992879"/>
                </a:moveTo>
                <a:lnTo>
                  <a:pt x="7080504" y="3992879"/>
                </a:lnTo>
                <a:lnTo>
                  <a:pt x="7080504" y="0"/>
                </a:lnTo>
                <a:lnTo>
                  <a:pt x="0" y="0"/>
                </a:lnTo>
                <a:lnTo>
                  <a:pt x="0" y="3992879"/>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注册加工生产线复合物实例</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829157" y="1904999"/>
            <a:ext cx="3863975" cy="3731260"/>
          </a:xfrm>
          <a:prstGeom prst="rect">
            <a:avLst/>
          </a:prstGeom>
        </p:spPr>
        <p:txBody>
          <a:bodyPr vert="horz" wrap="square" lIns="0" tIns="0" rIns="0" bIns="0" rtlCol="0">
            <a:spAutoFit/>
          </a:bodyPr>
          <a:lstStyle/>
          <a:p>
            <a:pPr marL="12700" marR="221615" algn="just">
              <a:lnSpc>
                <a:spcPct val="150000"/>
              </a:lnSpc>
            </a:pPr>
            <a:r>
              <a:rPr b="1" spc="20"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2</a:t>
            </a:r>
            <a:r>
              <a:rPr b="1" spc="2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跳转出来</a:t>
            </a:r>
            <a:r>
              <a:rPr spc="10" dirty="0">
                <a:solidFill>
                  <a:prstClr val="black"/>
                </a:solidFill>
                <a:latin typeface="微软雅黑" panose="020B0503020204020204" charset="-122"/>
                <a:cs typeface="微软雅黑" panose="020B0503020204020204" charset="-122"/>
              </a:rPr>
              <a:t>的页</a:t>
            </a:r>
            <a:r>
              <a:rPr spc="35"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填 </a:t>
            </a:r>
            <a:r>
              <a:rPr spc="90" dirty="0">
                <a:solidFill>
                  <a:prstClr val="black"/>
                </a:solidFill>
                <a:latin typeface="微软雅黑" panose="020B0503020204020204" charset="-122"/>
                <a:cs typeface="微软雅黑" panose="020B0503020204020204" charset="-122"/>
              </a:rPr>
              <a:t>写注</a:t>
            </a:r>
            <a:r>
              <a:rPr spc="105" dirty="0">
                <a:solidFill>
                  <a:prstClr val="black"/>
                </a:solidFill>
                <a:latin typeface="微软雅黑" panose="020B0503020204020204" charset="-122"/>
                <a:cs typeface="微软雅黑" panose="020B0503020204020204" charset="-122"/>
              </a:rPr>
              <a:t>册</a:t>
            </a:r>
            <a:r>
              <a:rPr spc="90" dirty="0">
                <a:solidFill>
                  <a:prstClr val="black"/>
                </a:solidFill>
                <a:latin typeface="微软雅黑" panose="020B0503020204020204" charset="-122"/>
                <a:cs typeface="微软雅黑" panose="020B0503020204020204" charset="-122"/>
              </a:rPr>
              <a:t>物</a:t>
            </a:r>
            <a:r>
              <a:rPr spc="105" dirty="0">
                <a:solidFill>
                  <a:prstClr val="black"/>
                </a:solidFill>
                <a:latin typeface="微软雅黑" panose="020B0503020204020204" charset="-122"/>
                <a:cs typeface="微软雅黑" panose="020B0503020204020204" charset="-122"/>
              </a:rPr>
              <a:t>实例</a:t>
            </a:r>
            <a:r>
              <a:rPr spc="90" dirty="0">
                <a:solidFill>
                  <a:prstClr val="black"/>
                </a:solidFill>
                <a:latin typeface="微软雅黑" panose="020B0503020204020204" charset="-122"/>
                <a:cs typeface="微软雅黑" panose="020B0503020204020204" charset="-122"/>
              </a:rPr>
              <a:t>的基</a:t>
            </a:r>
            <a:r>
              <a:rPr spc="105" dirty="0">
                <a:solidFill>
                  <a:prstClr val="black"/>
                </a:solidFill>
                <a:latin typeface="微软雅黑" panose="020B0503020204020204" charset="-122"/>
                <a:cs typeface="微软雅黑" panose="020B0503020204020204" charset="-122"/>
              </a:rPr>
              <a:t>本</a:t>
            </a:r>
            <a:r>
              <a:rPr spc="90" dirty="0">
                <a:solidFill>
                  <a:prstClr val="black"/>
                </a:solidFill>
                <a:latin typeface="微软雅黑" panose="020B0503020204020204" charset="-122"/>
                <a:cs typeface="微软雅黑" panose="020B0503020204020204" charset="-122"/>
              </a:rPr>
              <a:t>信</a:t>
            </a:r>
            <a:r>
              <a:rPr spc="130" dirty="0">
                <a:solidFill>
                  <a:prstClr val="black"/>
                </a:solidFill>
                <a:latin typeface="微软雅黑" panose="020B0503020204020204" charset="-122"/>
                <a:cs typeface="微软雅黑" panose="020B0503020204020204" charset="-122"/>
              </a:rPr>
              <a:t>息</a:t>
            </a:r>
            <a:r>
              <a:rPr spc="105"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在选择 </a:t>
            </a:r>
            <a:r>
              <a:rPr spc="90" dirty="0">
                <a:solidFill>
                  <a:prstClr val="black"/>
                </a:solidFill>
                <a:latin typeface="微软雅黑" panose="020B0503020204020204" charset="-122"/>
                <a:cs typeface="微软雅黑" panose="020B0503020204020204" charset="-122"/>
              </a:rPr>
              <a:t>复合</a:t>
            </a:r>
            <a:r>
              <a:rPr spc="105" dirty="0">
                <a:solidFill>
                  <a:prstClr val="black"/>
                </a:solidFill>
                <a:latin typeface="微软雅黑" panose="020B0503020204020204" charset="-122"/>
                <a:cs typeface="微软雅黑" panose="020B0503020204020204" charset="-122"/>
              </a:rPr>
              <a:t>物</a:t>
            </a:r>
            <a:r>
              <a:rPr spc="90" dirty="0">
                <a:solidFill>
                  <a:prstClr val="black"/>
                </a:solidFill>
                <a:latin typeface="微软雅黑" panose="020B0503020204020204" charset="-122"/>
                <a:cs typeface="微软雅黑" panose="020B0503020204020204" charset="-122"/>
              </a:rPr>
              <a:t>的</a:t>
            </a:r>
            <a:r>
              <a:rPr spc="105" dirty="0">
                <a:solidFill>
                  <a:prstClr val="black"/>
                </a:solidFill>
                <a:latin typeface="微软雅黑" panose="020B0503020204020204" charset="-122"/>
                <a:cs typeface="微软雅黑" panose="020B0503020204020204" charset="-122"/>
              </a:rPr>
              <a:t>下拉</a:t>
            </a:r>
            <a:r>
              <a:rPr spc="90" dirty="0">
                <a:solidFill>
                  <a:prstClr val="black"/>
                </a:solidFill>
                <a:latin typeface="微软雅黑" panose="020B0503020204020204" charset="-122"/>
                <a:cs typeface="微软雅黑" panose="020B0503020204020204" charset="-122"/>
              </a:rPr>
              <a:t>框</a:t>
            </a:r>
            <a:r>
              <a:rPr spc="110" dirty="0">
                <a:solidFill>
                  <a:prstClr val="black"/>
                </a:solidFill>
                <a:latin typeface="微软雅黑" panose="020B0503020204020204" charset="-122"/>
                <a:cs typeface="微软雅黑" panose="020B0503020204020204" charset="-122"/>
              </a:rPr>
              <a:t>中</a:t>
            </a:r>
            <a:r>
              <a:rPr spc="10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选</a:t>
            </a:r>
            <a:r>
              <a:rPr spc="105" dirty="0">
                <a:solidFill>
                  <a:prstClr val="black"/>
                </a:solidFill>
                <a:latin typeface="微软雅黑" panose="020B0503020204020204" charset="-122"/>
                <a:cs typeface="微软雅黑" panose="020B0503020204020204" charset="-122"/>
              </a:rPr>
              <a:t>择本</a:t>
            </a:r>
            <a:r>
              <a:rPr spc="90" dirty="0">
                <a:solidFill>
                  <a:prstClr val="black"/>
                </a:solidFill>
                <a:latin typeface="微软雅黑" panose="020B0503020204020204" charset="-122"/>
                <a:cs typeface="微软雅黑" panose="020B0503020204020204" charset="-122"/>
              </a:rPr>
              <a:t>任务</a:t>
            </a:r>
            <a:r>
              <a:rPr dirty="0">
                <a:solidFill>
                  <a:prstClr val="black"/>
                </a:solidFill>
                <a:latin typeface="微软雅黑" panose="020B0503020204020204" charset="-122"/>
                <a:cs typeface="微软雅黑" panose="020B0503020204020204" charset="-122"/>
              </a:rPr>
              <a:t>中</a:t>
            </a:r>
            <a:endParaRPr>
              <a:solidFill>
                <a:prstClr val="black"/>
              </a:solidFill>
              <a:latin typeface="微软雅黑" panose="020B0503020204020204" charset="-122"/>
              <a:cs typeface="微软雅黑" panose="020B0503020204020204" charset="-122"/>
            </a:endParaRPr>
          </a:p>
          <a:p>
            <a:pPr marL="12700" marR="232410">
              <a:lnSpc>
                <a:spcPct val="150000"/>
              </a:lnSpc>
            </a:pPr>
            <a:r>
              <a:rPr dirty="0">
                <a:solidFill>
                  <a:prstClr val="black"/>
                </a:solidFill>
                <a:latin typeface="微软雅黑" panose="020B0503020204020204" charset="-122"/>
                <a:cs typeface="微软雅黑" panose="020B0503020204020204" charset="-122"/>
              </a:rPr>
              <a:t>“</a:t>
            </a:r>
            <a:r>
              <a:rPr dirty="0">
                <a:solidFill>
                  <a:prstClr val="black"/>
                </a:solidFill>
                <a:cs typeface="Calibri" panose="020F0502020204030204"/>
              </a:rPr>
              <a:t>3.1</a:t>
            </a:r>
            <a:r>
              <a:rPr spc="395" dirty="0">
                <a:solidFill>
                  <a:prstClr val="black"/>
                </a:solidFill>
                <a:cs typeface="Calibri" panose="020F0502020204030204"/>
              </a:rPr>
              <a:t> </a:t>
            </a:r>
            <a:r>
              <a:rPr dirty="0">
                <a:solidFill>
                  <a:prstClr val="black"/>
                </a:solidFill>
                <a:latin typeface="微软雅黑" panose="020B0503020204020204" charset="-122"/>
                <a:cs typeface="微软雅黑" panose="020B0503020204020204" charset="-122"/>
              </a:rPr>
              <a:t>创建加</a:t>
            </a:r>
            <a:r>
              <a:rPr spc="1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生产线复</a:t>
            </a:r>
            <a:r>
              <a:rPr spc="10" dirty="0">
                <a:solidFill>
                  <a:prstClr val="black"/>
                </a:solidFill>
                <a:latin typeface="微软雅黑" panose="020B0503020204020204" charset="-122"/>
                <a:cs typeface="微软雅黑" panose="020B0503020204020204" charset="-122"/>
              </a:rPr>
              <a:t>合物</a:t>
            </a:r>
            <a:r>
              <a:rPr dirty="0">
                <a:solidFill>
                  <a:prstClr val="black"/>
                </a:solidFill>
                <a:latin typeface="微软雅黑" panose="020B0503020204020204" charset="-122"/>
                <a:cs typeface="微软雅黑" panose="020B0503020204020204" charset="-122"/>
              </a:rPr>
              <a:t>模</a:t>
            </a:r>
            <a:r>
              <a:rPr spc="5"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  </a:t>
            </a:r>
            <a:r>
              <a:rPr spc="200" dirty="0">
                <a:solidFill>
                  <a:prstClr val="black"/>
                </a:solidFill>
                <a:latin typeface="微软雅黑" panose="020B0503020204020204" charset="-122"/>
                <a:cs typeface="微软雅黑" panose="020B0503020204020204" charset="-122"/>
              </a:rPr>
              <a:t>中创建的</a:t>
            </a:r>
            <a:r>
              <a:rPr dirty="0">
                <a:solidFill>
                  <a:prstClr val="black"/>
                </a:solidFill>
                <a:latin typeface="微软雅黑" panose="020B0503020204020204" charset="-122"/>
                <a:cs typeface="微软雅黑" panose="020B0503020204020204" charset="-122"/>
              </a:rPr>
              <a:t>“</a:t>
            </a:r>
            <a:r>
              <a:rPr spc="-380" dirty="0">
                <a:solidFill>
                  <a:prstClr val="black"/>
                </a:solidFill>
                <a:latin typeface="微软雅黑" panose="020B0503020204020204" charset="-122"/>
                <a:cs typeface="微软雅黑" panose="020B0503020204020204" charset="-122"/>
              </a:rPr>
              <a:t> </a:t>
            </a:r>
            <a:r>
              <a:rPr spc="200" dirty="0">
                <a:solidFill>
                  <a:prstClr val="black"/>
                </a:solidFill>
                <a:latin typeface="微软雅黑" panose="020B0503020204020204" charset="-122"/>
                <a:cs typeface="微软雅黑" panose="020B0503020204020204" charset="-122"/>
              </a:rPr>
              <a:t>加工生产线模型</a:t>
            </a:r>
            <a:r>
              <a:rPr spc="-5" dirty="0">
                <a:solidFill>
                  <a:prstClr val="black"/>
                </a:solidFill>
                <a:cs typeface="Calibri" panose="020F0502020204030204"/>
              </a:rPr>
              <a:t>01-</a:t>
            </a:r>
            <a:r>
              <a:rPr spc="-254" dirty="0">
                <a:solidFill>
                  <a:prstClr val="black"/>
                </a:solidFill>
                <a:cs typeface="Calibri" panose="020F0502020204030204"/>
              </a:rPr>
              <a:t> </a:t>
            </a:r>
            <a:r>
              <a:rPr dirty="0">
                <a:solidFill>
                  <a:prstClr val="black"/>
                </a:solidFill>
                <a:latin typeface="微软雅黑" panose="020B0503020204020204" charset="-122"/>
                <a:cs typeface="微软雅黑" panose="020B0503020204020204" charset="-122"/>
              </a:rPr>
              <a:t>姓</a:t>
            </a:r>
            <a:endParaRPr>
              <a:solidFill>
                <a:prstClr val="black"/>
              </a:solidFill>
              <a:latin typeface="微软雅黑" panose="020B0503020204020204" charset="-122"/>
              <a:cs typeface="微软雅黑" panose="020B0503020204020204" charset="-122"/>
            </a:endParaRPr>
          </a:p>
          <a:p>
            <a:pPr marL="12700" marR="5080">
              <a:lnSpc>
                <a:spcPct val="150000"/>
              </a:lnSpc>
            </a:pPr>
            <a:r>
              <a:rPr spc="95" dirty="0">
                <a:solidFill>
                  <a:prstClr val="black"/>
                </a:solidFill>
                <a:latin typeface="微软雅黑" panose="020B0503020204020204" charset="-122"/>
                <a:cs typeface="微软雅黑" panose="020B0503020204020204" charset="-122"/>
              </a:rPr>
              <a:t>名</a:t>
            </a:r>
            <a:r>
              <a:rPr spc="100"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实</a:t>
            </a:r>
            <a:r>
              <a:rPr spc="105" dirty="0">
                <a:solidFill>
                  <a:prstClr val="black"/>
                </a:solidFill>
                <a:latin typeface="微软雅黑" panose="020B0503020204020204" charset="-122"/>
                <a:cs typeface="微软雅黑" panose="020B0503020204020204" charset="-122"/>
              </a:rPr>
              <a:t>例名</a:t>
            </a:r>
            <a:r>
              <a:rPr spc="90" dirty="0">
                <a:solidFill>
                  <a:prstClr val="black"/>
                </a:solidFill>
                <a:latin typeface="微软雅黑" panose="020B0503020204020204" charset="-122"/>
                <a:cs typeface="微软雅黑" panose="020B0503020204020204" charset="-122"/>
              </a:rPr>
              <a:t>称填</a:t>
            </a:r>
            <a:r>
              <a:rPr spc="105" dirty="0">
                <a:solidFill>
                  <a:prstClr val="black"/>
                </a:solidFill>
                <a:latin typeface="微软雅黑" panose="020B0503020204020204" charset="-122"/>
                <a:cs typeface="微软雅黑" panose="020B0503020204020204" charset="-122"/>
              </a:rPr>
              <a:t>写</a:t>
            </a:r>
            <a:r>
              <a:rPr spc="110" dirty="0">
                <a:solidFill>
                  <a:prstClr val="black"/>
                </a:solidFill>
                <a:latin typeface="微软雅黑" panose="020B0503020204020204" charset="-122"/>
                <a:cs typeface="微软雅黑" panose="020B0503020204020204" charset="-122"/>
              </a:rPr>
              <a:t>为</a:t>
            </a:r>
            <a:r>
              <a:rPr spc="105" dirty="0">
                <a:solidFill>
                  <a:prstClr val="black"/>
                </a:solidFill>
                <a:latin typeface="微软雅黑" panose="020B0503020204020204" charset="-122"/>
                <a:cs typeface="微软雅黑" panose="020B0503020204020204" charset="-122"/>
              </a:rPr>
              <a:t>“加</a:t>
            </a:r>
            <a:r>
              <a:rPr spc="90" dirty="0">
                <a:solidFill>
                  <a:prstClr val="black"/>
                </a:solidFill>
                <a:latin typeface="微软雅黑" panose="020B0503020204020204" charset="-122"/>
                <a:cs typeface="微软雅黑" panose="020B0503020204020204" charset="-122"/>
              </a:rPr>
              <a:t>工生</a:t>
            </a:r>
            <a:r>
              <a:rPr dirty="0">
                <a:solidFill>
                  <a:prstClr val="black"/>
                </a:solidFill>
                <a:latin typeface="微软雅黑" panose="020B0503020204020204" charset="-122"/>
                <a:cs typeface="微软雅黑" panose="020B0503020204020204" charset="-122"/>
              </a:rPr>
              <a:t>产 </a:t>
            </a:r>
            <a:r>
              <a:rPr spc="60" dirty="0">
                <a:solidFill>
                  <a:prstClr val="black"/>
                </a:solidFill>
                <a:latin typeface="微软雅黑" panose="020B0503020204020204" charset="-122"/>
                <a:cs typeface="微软雅黑" panose="020B0503020204020204" charset="-122"/>
              </a:rPr>
              <a:t>线实例</a:t>
            </a:r>
            <a:r>
              <a:rPr spc="15" dirty="0">
                <a:solidFill>
                  <a:prstClr val="black"/>
                </a:solidFill>
                <a:cs typeface="Calibri" panose="020F0502020204030204"/>
              </a:rPr>
              <a:t>01-</a:t>
            </a:r>
            <a:r>
              <a:rPr spc="60" dirty="0">
                <a:solidFill>
                  <a:prstClr val="black"/>
                </a:solidFill>
                <a:latin typeface="微软雅黑" panose="020B0503020204020204" charset="-122"/>
                <a:cs typeface="微软雅黑" panose="020B0503020204020204" charset="-122"/>
              </a:rPr>
              <a:t>姓</a:t>
            </a:r>
            <a:r>
              <a:rPr spc="55" dirty="0">
                <a:solidFill>
                  <a:prstClr val="black"/>
                </a:solidFill>
                <a:latin typeface="微软雅黑" panose="020B0503020204020204" charset="-122"/>
                <a:cs typeface="微软雅黑" panose="020B0503020204020204" charset="-122"/>
              </a:rPr>
              <a:t>名</a:t>
            </a:r>
            <a:r>
              <a:rPr spc="60" dirty="0">
                <a:solidFill>
                  <a:prstClr val="black"/>
                </a:solidFill>
                <a:latin typeface="微软雅黑" panose="020B0503020204020204" charset="-122"/>
                <a:cs typeface="微软雅黑" panose="020B0503020204020204" charset="-122"/>
              </a:rPr>
              <a:t>”；复合物的“物标 </a:t>
            </a:r>
            <a:r>
              <a:rPr spc="95" dirty="0">
                <a:solidFill>
                  <a:prstClr val="black"/>
                </a:solidFill>
                <a:latin typeface="微软雅黑" panose="020B0503020204020204" charset="-122"/>
                <a:cs typeface="微软雅黑" panose="020B0503020204020204" charset="-122"/>
              </a:rPr>
              <a:t>识”</a:t>
            </a:r>
            <a:r>
              <a:rPr spc="90" dirty="0">
                <a:solidFill>
                  <a:prstClr val="black"/>
                </a:solidFill>
                <a:latin typeface="微软雅黑" panose="020B0503020204020204" charset="-122"/>
                <a:cs typeface="微软雅黑" panose="020B0503020204020204" charset="-122"/>
              </a:rPr>
              <a:t>可自定</a:t>
            </a:r>
            <a:r>
              <a:rPr spc="80" dirty="0">
                <a:solidFill>
                  <a:prstClr val="black"/>
                </a:solidFill>
                <a:latin typeface="微软雅黑" panose="020B0503020204020204" charset="-122"/>
                <a:cs typeface="微软雅黑" panose="020B0503020204020204" charset="-122"/>
              </a:rPr>
              <a:t>义</a:t>
            </a:r>
            <a:r>
              <a:rPr spc="90" dirty="0">
                <a:solidFill>
                  <a:prstClr val="black"/>
                </a:solidFill>
                <a:latin typeface="微软雅黑" panose="020B0503020204020204" charset="-122"/>
                <a:cs typeface="微软雅黑" panose="020B0503020204020204" charset="-122"/>
              </a:rPr>
              <a:t>填</a:t>
            </a:r>
            <a:r>
              <a:rPr spc="105" dirty="0">
                <a:solidFill>
                  <a:prstClr val="black"/>
                </a:solidFill>
                <a:latin typeface="微软雅黑" panose="020B0503020204020204" charset="-122"/>
                <a:cs typeface="微软雅黑" panose="020B0503020204020204" charset="-122"/>
              </a:rPr>
              <a:t>写</a:t>
            </a:r>
            <a:r>
              <a:rPr spc="9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注意</a:t>
            </a:r>
            <a:r>
              <a:rPr spc="80" dirty="0">
                <a:solidFill>
                  <a:prstClr val="black"/>
                </a:solidFill>
                <a:latin typeface="微软雅黑" panose="020B0503020204020204" charset="-122"/>
                <a:cs typeface="微软雅黑" panose="020B0503020204020204" charset="-122"/>
              </a:rPr>
              <a:t>不</a:t>
            </a:r>
            <a:r>
              <a:rPr spc="90" dirty="0">
                <a:solidFill>
                  <a:prstClr val="black"/>
                </a:solidFill>
                <a:latin typeface="微软雅黑" panose="020B0503020204020204" charset="-122"/>
                <a:cs typeface="微软雅黑" panose="020B0503020204020204" charset="-122"/>
              </a:rPr>
              <a:t>要重</a:t>
            </a:r>
            <a:r>
              <a:rPr spc="105" dirty="0">
                <a:solidFill>
                  <a:prstClr val="black"/>
                </a:solidFill>
                <a:latin typeface="微软雅黑" panose="020B0503020204020204" charset="-122"/>
                <a:cs typeface="微软雅黑" panose="020B0503020204020204" charset="-122"/>
              </a:rPr>
              <a:t>名</a:t>
            </a:r>
            <a:r>
              <a:rPr dirty="0">
                <a:solidFill>
                  <a:prstClr val="black"/>
                </a:solidFill>
                <a:latin typeface="微软雅黑" panose="020B0503020204020204" charset="-122"/>
                <a:cs typeface="微软雅黑" panose="020B0503020204020204" charset="-122"/>
              </a:rPr>
              <a:t>， 完成后单击“下一步”按钮。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931663" y="1915668"/>
            <a:ext cx="6463283" cy="44058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930140" y="1914144"/>
            <a:ext cx="6466840" cy="4409440"/>
          </a:xfrm>
          <a:custGeom>
            <a:avLst/>
            <a:gdLst/>
            <a:ahLst/>
            <a:cxnLst/>
            <a:rect l="l" t="t" r="r" b="b"/>
            <a:pathLst>
              <a:path w="6466840" h="4409440">
                <a:moveTo>
                  <a:pt x="0" y="4408932"/>
                </a:moveTo>
                <a:lnTo>
                  <a:pt x="6466332" y="4408932"/>
                </a:lnTo>
                <a:lnTo>
                  <a:pt x="6466332" y="0"/>
                </a:lnTo>
                <a:lnTo>
                  <a:pt x="0" y="0"/>
                </a:lnTo>
                <a:lnTo>
                  <a:pt x="0" y="4408932"/>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422908" y="975740"/>
            <a:ext cx="9549130" cy="1283970"/>
          </a:xfrm>
          <a:prstGeom prst="rect">
            <a:avLst/>
          </a:prstGeom>
        </p:spPr>
        <p:txBody>
          <a:bodyPr vert="horz" wrap="square" lIns="0" tIns="0" rIns="0" bIns="0" rtlCol="0">
            <a:spAutoFit/>
          </a:bodyPr>
          <a:lstStyle/>
          <a:p>
            <a:pPr marL="237109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注册加工生产线复合物实例</a:t>
            </a:r>
            <a:endParaRPr sz="2800">
              <a:solidFill>
                <a:prstClr val="black"/>
              </a:solidFill>
              <a:latin typeface="微软雅黑" panose="020B0503020204020204" charset="-122"/>
              <a:cs typeface="微软雅黑" panose="020B0503020204020204" charset="-122"/>
            </a:endParaRPr>
          </a:p>
          <a:p>
            <a:pPr marL="12700">
              <a:spcBef>
                <a:spcPts val="1745"/>
              </a:spcBef>
            </a:pPr>
            <a:r>
              <a:rPr sz="1600" b="1" dirty="0">
                <a:solidFill>
                  <a:prstClr val="black"/>
                </a:solidFill>
                <a:latin typeface="微软雅黑" panose="020B0503020204020204" charset="-122"/>
                <a:cs typeface="微软雅黑" panose="020B0503020204020204" charset="-122"/>
              </a:rPr>
              <a:t>操作步骤3：</a:t>
            </a:r>
            <a:r>
              <a:rPr sz="1600" dirty="0">
                <a:solidFill>
                  <a:prstClr val="black"/>
                </a:solidFill>
                <a:latin typeface="微软雅黑" panose="020B0503020204020204" charset="-122"/>
                <a:cs typeface="微软雅黑" panose="020B0503020204020204" charset="-122"/>
              </a:rPr>
              <a:t>进</a:t>
            </a:r>
            <a:r>
              <a:rPr sz="1600" spc="10" dirty="0">
                <a:solidFill>
                  <a:prstClr val="black"/>
                </a:solidFill>
                <a:latin typeface="微软雅黑" panose="020B0503020204020204" charset="-122"/>
                <a:cs typeface="微软雅黑" panose="020B0503020204020204" charset="-122"/>
              </a:rPr>
              <a:t>入</a:t>
            </a:r>
            <a:r>
              <a:rPr sz="1600" dirty="0">
                <a:solidFill>
                  <a:prstClr val="black"/>
                </a:solidFill>
                <a:latin typeface="微软雅黑" panose="020B0503020204020204" charset="-122"/>
                <a:cs typeface="微软雅黑" panose="020B0503020204020204" charset="-122"/>
              </a:rPr>
              <a:t>到部署实例页</a:t>
            </a:r>
            <a:r>
              <a:rPr sz="1600" spc="25" dirty="0">
                <a:solidFill>
                  <a:prstClr val="black"/>
                </a:solidFill>
                <a:latin typeface="微软雅黑" panose="020B0503020204020204" charset="-122"/>
                <a:cs typeface="微软雅黑" panose="020B0503020204020204" charset="-122"/>
              </a:rPr>
              <a:t>面</a:t>
            </a:r>
            <a:r>
              <a:rPr sz="1600" dirty="0">
                <a:solidFill>
                  <a:prstClr val="black"/>
                </a:solidFill>
                <a:latin typeface="微软雅黑" panose="020B0503020204020204" charset="-122"/>
                <a:cs typeface="微软雅黑" panose="020B0503020204020204" charset="-122"/>
              </a:rPr>
              <a:t>，在复合物模型添加的单设备模型节点</a:t>
            </a:r>
            <a:r>
              <a:rPr sz="1600" spc="5" dirty="0">
                <a:solidFill>
                  <a:prstClr val="black"/>
                </a:solidFill>
                <a:latin typeface="微软雅黑" panose="020B0503020204020204" charset="-122"/>
                <a:cs typeface="微软雅黑" panose="020B0503020204020204" charset="-122"/>
              </a:rPr>
              <a:t>中</a:t>
            </a:r>
            <a:r>
              <a:rPr sz="1600" dirty="0">
                <a:solidFill>
                  <a:prstClr val="black"/>
                </a:solidFill>
                <a:latin typeface="微软雅黑" panose="020B0503020204020204" charset="-122"/>
                <a:cs typeface="微软雅黑" panose="020B0503020204020204" charset="-122"/>
              </a:rPr>
              <a:t>，选择物模型对应的设备实</a:t>
            </a:r>
            <a:r>
              <a:rPr sz="1600" spc="5"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10" dirty="0">
                <a:solidFill>
                  <a:prstClr val="black"/>
                </a:solidFill>
                <a:latin typeface="微软雅黑" panose="020B0503020204020204" charset="-122"/>
                <a:cs typeface="微软雅黑" panose="020B0503020204020204" charset="-122"/>
              </a:rPr>
              <a:t>最后单击“完成”按</a:t>
            </a:r>
            <a:r>
              <a:rPr sz="1600" spc="-5" dirty="0">
                <a:solidFill>
                  <a:prstClr val="black"/>
                </a:solidFill>
                <a:latin typeface="微软雅黑" panose="020B0503020204020204" charset="-122"/>
                <a:cs typeface="微软雅黑" panose="020B0503020204020204" charset="-122"/>
              </a:rPr>
              <a:t>钮</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完</a:t>
            </a:r>
            <a:r>
              <a:rPr sz="1600" spc="-10"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复</a:t>
            </a:r>
            <a:r>
              <a:rPr sz="1600" spc="-10" dirty="0">
                <a:solidFill>
                  <a:prstClr val="black"/>
                </a:solidFill>
                <a:latin typeface="微软雅黑" panose="020B0503020204020204" charset="-122"/>
                <a:cs typeface="微软雅黑" panose="020B0503020204020204" charset="-122"/>
              </a:rPr>
              <a:t>合</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例</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注</a:t>
            </a:r>
            <a:r>
              <a:rPr sz="1600" dirty="0">
                <a:solidFill>
                  <a:prstClr val="black"/>
                </a:solidFill>
                <a:latin typeface="微软雅黑" panose="020B0503020204020204" charset="-122"/>
                <a:cs typeface="微软雅黑" panose="020B0503020204020204" charset="-122"/>
              </a:rPr>
              <a:t>册</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344168" y="2380488"/>
            <a:ext cx="6163055" cy="41910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342644" y="2378964"/>
            <a:ext cx="6166485" cy="4194175"/>
          </a:xfrm>
          <a:custGeom>
            <a:avLst/>
            <a:gdLst/>
            <a:ahLst/>
            <a:cxnLst/>
            <a:rect l="l" t="t" r="r" b="b"/>
            <a:pathLst>
              <a:path w="6166484" h="4194175">
                <a:moveTo>
                  <a:pt x="0" y="4194048"/>
                </a:moveTo>
                <a:lnTo>
                  <a:pt x="6166104" y="4194048"/>
                </a:lnTo>
                <a:lnTo>
                  <a:pt x="6166104" y="0"/>
                </a:lnTo>
                <a:lnTo>
                  <a:pt x="0" y="0"/>
                </a:lnTo>
                <a:lnTo>
                  <a:pt x="0" y="419404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7785861" y="3979300"/>
            <a:ext cx="2945130" cy="915669"/>
          </a:xfrm>
          <a:prstGeom prst="rect">
            <a:avLst/>
          </a:prstGeom>
        </p:spPr>
        <p:txBody>
          <a:bodyPr vert="horz" wrap="square" lIns="0" tIns="0" rIns="0" bIns="0" rtlCol="0">
            <a:spAutoFit/>
          </a:bodyPr>
          <a:lstStyle/>
          <a:p>
            <a:pPr marL="12700" marR="5080" indent="278765">
              <a:lnSpc>
                <a:spcPct val="125000"/>
              </a:lnSpc>
            </a:pP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当前在</a:t>
            </a:r>
            <a:r>
              <a:rPr sz="1600" dirty="0">
                <a:solidFill>
                  <a:prstClr val="black"/>
                </a:solidFill>
                <a:latin typeface="宋体" pitchFamily="2" charset="-122"/>
                <a:cs typeface="宋体" pitchFamily="2" charset="-122"/>
              </a:rPr>
              <a:t>复</a:t>
            </a:r>
            <a:r>
              <a:rPr sz="1600" spc="-5" dirty="0">
                <a:solidFill>
                  <a:prstClr val="black"/>
                </a:solidFill>
                <a:latin typeface="宋体" pitchFamily="2" charset="-122"/>
                <a:cs typeface="宋体" pitchFamily="2" charset="-122"/>
              </a:rPr>
              <a:t>合物</a:t>
            </a:r>
            <a:r>
              <a:rPr sz="1600" dirty="0">
                <a:solidFill>
                  <a:prstClr val="black"/>
                </a:solidFill>
                <a:latin typeface="宋体" pitchFamily="2" charset="-122"/>
                <a:cs typeface="宋体" pitchFamily="2" charset="-122"/>
              </a:rPr>
              <a:t>部</a:t>
            </a:r>
            <a:r>
              <a:rPr sz="1600" spc="-5" dirty="0">
                <a:solidFill>
                  <a:prstClr val="black"/>
                </a:solidFill>
                <a:latin typeface="宋体" pitchFamily="2" charset="-122"/>
                <a:cs typeface="宋体" pitchFamily="2" charset="-122"/>
              </a:rPr>
              <a:t>署实 </a:t>
            </a:r>
            <a:r>
              <a:rPr sz="1600" spc="5"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时，</a:t>
            </a:r>
            <a:r>
              <a:rPr sz="1600" spc="5" dirty="0">
                <a:solidFill>
                  <a:prstClr val="black"/>
                </a:solidFill>
                <a:latin typeface="宋体" pitchFamily="2" charset="-122"/>
                <a:cs typeface="宋体" pitchFamily="2" charset="-122"/>
              </a:rPr>
              <a:t>同</a:t>
            </a:r>
            <a:r>
              <a:rPr sz="1600" spc="-5" dirty="0">
                <a:solidFill>
                  <a:prstClr val="black"/>
                </a:solidFill>
                <a:latin typeface="宋体" pitchFamily="2" charset="-122"/>
                <a:cs typeface="宋体" pitchFamily="2" charset="-122"/>
              </a:rPr>
              <a:t>一物模</a:t>
            </a:r>
            <a:r>
              <a:rPr sz="1600" spc="5" dirty="0">
                <a:solidFill>
                  <a:prstClr val="black"/>
                </a:solidFill>
                <a:latin typeface="宋体" pitchFamily="2" charset="-122"/>
                <a:cs typeface="宋体" pitchFamily="2" charset="-122"/>
              </a:rPr>
              <a:t>型</a:t>
            </a:r>
            <a:r>
              <a:rPr sz="1600" spc="-5" dirty="0">
                <a:solidFill>
                  <a:prstClr val="black"/>
                </a:solidFill>
                <a:latin typeface="宋体" pitchFamily="2" charset="-122"/>
                <a:cs typeface="宋体" pitchFamily="2" charset="-122"/>
              </a:rPr>
              <a:t>注册</a:t>
            </a:r>
            <a:r>
              <a:rPr sz="1600" spc="5"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设备实 </a:t>
            </a:r>
            <a:r>
              <a:rPr sz="1600"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，仅</a:t>
            </a:r>
            <a:r>
              <a:rPr sz="1600" dirty="0">
                <a:solidFill>
                  <a:prstClr val="black"/>
                </a:solidFill>
                <a:latin typeface="宋体" pitchFamily="2" charset="-122"/>
                <a:cs typeface="宋体" pitchFamily="2" charset="-122"/>
              </a:rPr>
              <a:t>能</a:t>
            </a:r>
            <a:r>
              <a:rPr sz="1600" spc="-5" dirty="0">
                <a:solidFill>
                  <a:prstClr val="black"/>
                </a:solidFill>
                <a:latin typeface="宋体" pitchFamily="2" charset="-122"/>
                <a:cs typeface="宋体" pitchFamily="2" charset="-122"/>
              </a:rPr>
              <a:t>选择一</a:t>
            </a:r>
            <a:r>
              <a:rPr sz="1600" dirty="0">
                <a:solidFill>
                  <a:prstClr val="black"/>
                </a:solidFill>
                <a:latin typeface="宋体" pitchFamily="2" charset="-122"/>
                <a:cs typeface="宋体" pitchFamily="2" charset="-122"/>
              </a:rPr>
              <a:t>个</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1491996" y="2423159"/>
            <a:ext cx="9186671" cy="41178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490472" y="2421635"/>
            <a:ext cx="9189720" cy="4121150"/>
          </a:xfrm>
          <a:custGeom>
            <a:avLst/>
            <a:gdLst/>
            <a:ahLst/>
            <a:cxnLst/>
            <a:rect l="l" t="t" r="r" b="b"/>
            <a:pathLst>
              <a:path w="9189720" h="4121150">
                <a:moveTo>
                  <a:pt x="0" y="4120896"/>
                </a:moveTo>
                <a:lnTo>
                  <a:pt x="9189720" y="4120896"/>
                </a:lnTo>
                <a:lnTo>
                  <a:pt x="9189720" y="0"/>
                </a:lnTo>
                <a:lnTo>
                  <a:pt x="0" y="0"/>
                </a:lnTo>
                <a:lnTo>
                  <a:pt x="0" y="4120896"/>
                </a:lnTo>
                <a:close/>
              </a:path>
            </a:pathLst>
          </a:custGeom>
          <a:ln w="3175">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570736" y="1017778"/>
            <a:ext cx="9025890" cy="1223645"/>
          </a:xfrm>
          <a:prstGeom prst="rect">
            <a:avLst/>
          </a:prstGeom>
        </p:spPr>
        <p:txBody>
          <a:bodyPr vert="horz" wrap="square" lIns="0" tIns="0" rIns="0" bIns="0" rtlCol="0">
            <a:spAutoFit/>
          </a:bodyPr>
          <a:lstStyle/>
          <a:p>
            <a:pPr marL="24765" algn="ctr"/>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注册加工生产线复合物实例</a:t>
            </a:r>
            <a:endParaRPr sz="2800">
              <a:solidFill>
                <a:prstClr val="black"/>
              </a:solidFill>
              <a:latin typeface="微软雅黑" panose="020B0503020204020204" charset="-122"/>
              <a:cs typeface="微软雅黑" panose="020B0503020204020204" charset="-122"/>
            </a:endParaRPr>
          </a:p>
          <a:p>
            <a:pPr marL="12700">
              <a:spcBef>
                <a:spcPts val="1275"/>
              </a:spcBef>
            </a:pPr>
            <a:r>
              <a:rPr sz="1600" b="1" spc="20" dirty="0">
                <a:solidFill>
                  <a:prstClr val="black"/>
                </a:solidFill>
                <a:latin typeface="微软雅黑" panose="020B0503020204020204" charset="-122"/>
                <a:cs typeface="微软雅黑" panose="020B0503020204020204" charset="-122"/>
              </a:rPr>
              <a:t>操作</a:t>
            </a:r>
            <a:r>
              <a:rPr sz="1600" b="1" spc="25" dirty="0">
                <a:solidFill>
                  <a:prstClr val="black"/>
                </a:solidFill>
                <a:latin typeface="微软雅黑" panose="020B0503020204020204" charset="-122"/>
                <a:cs typeface="微软雅黑" panose="020B0503020204020204" charset="-122"/>
              </a:rPr>
              <a:t>步</a:t>
            </a:r>
            <a:r>
              <a:rPr sz="1600" b="1" spc="10" dirty="0">
                <a:solidFill>
                  <a:prstClr val="black"/>
                </a:solidFill>
                <a:latin typeface="微软雅黑" panose="020B0503020204020204" charset="-122"/>
                <a:cs typeface="微软雅黑" panose="020B0503020204020204" charset="-122"/>
              </a:rPr>
              <a:t>骤</a:t>
            </a:r>
            <a:r>
              <a:rPr sz="1600" b="1" spc="25" dirty="0">
                <a:solidFill>
                  <a:prstClr val="black"/>
                </a:solidFill>
                <a:latin typeface="微软雅黑" panose="020B0503020204020204" charset="-122"/>
                <a:cs typeface="微软雅黑" panose="020B0503020204020204" charset="-122"/>
              </a:rPr>
              <a:t>4</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完</a:t>
            </a:r>
            <a:r>
              <a:rPr sz="1600" spc="10" dirty="0">
                <a:solidFill>
                  <a:prstClr val="black"/>
                </a:solidFill>
                <a:latin typeface="微软雅黑" panose="020B0503020204020204" charset="-122"/>
                <a:cs typeface="微软雅黑" panose="020B0503020204020204" charset="-122"/>
              </a:rPr>
              <a:t>成注</a:t>
            </a:r>
            <a:r>
              <a:rPr sz="1600" spc="25" dirty="0">
                <a:solidFill>
                  <a:prstClr val="black"/>
                </a:solidFill>
                <a:latin typeface="微软雅黑" panose="020B0503020204020204" charset="-122"/>
                <a:cs typeface="微软雅黑" panose="020B0503020204020204" charset="-122"/>
              </a:rPr>
              <a:t>册后，</a:t>
            </a:r>
            <a:r>
              <a:rPr sz="1600" spc="20" dirty="0">
                <a:solidFill>
                  <a:prstClr val="black"/>
                </a:solidFill>
                <a:latin typeface="微软雅黑" panose="020B0503020204020204" charset="-122"/>
                <a:cs typeface="微软雅黑" panose="020B0503020204020204" charset="-122"/>
              </a:rPr>
              <a:t>跳</a:t>
            </a:r>
            <a:r>
              <a:rPr sz="1600" spc="25" dirty="0">
                <a:solidFill>
                  <a:prstClr val="black"/>
                </a:solidFill>
                <a:latin typeface="微软雅黑" panose="020B0503020204020204" charset="-122"/>
                <a:cs typeface="微软雅黑" panose="020B0503020204020204" charset="-122"/>
              </a:rPr>
              <a:t>转</a:t>
            </a:r>
            <a:r>
              <a:rPr sz="1600" spc="20" dirty="0">
                <a:solidFill>
                  <a:prstClr val="black"/>
                </a:solidFill>
                <a:latin typeface="微软雅黑" panose="020B0503020204020204" charset="-122"/>
                <a:cs typeface="微软雅黑" panose="020B0503020204020204" charset="-122"/>
              </a:rPr>
              <a:t>到进</a:t>
            </a:r>
            <a:r>
              <a:rPr sz="1600" spc="25" dirty="0">
                <a:solidFill>
                  <a:prstClr val="black"/>
                </a:solidFill>
                <a:latin typeface="微软雅黑" panose="020B0503020204020204" charset="-122"/>
                <a:cs typeface="微软雅黑" panose="020B0503020204020204" charset="-122"/>
              </a:rPr>
              <a:t>入</a:t>
            </a:r>
            <a:r>
              <a:rPr sz="1600" spc="20" dirty="0">
                <a:solidFill>
                  <a:prstClr val="black"/>
                </a:solidFill>
                <a:latin typeface="微软雅黑" panose="020B0503020204020204" charset="-122"/>
                <a:cs typeface="微软雅黑" panose="020B0503020204020204" charset="-122"/>
              </a:rPr>
              <a:t>复</a:t>
            </a:r>
            <a:r>
              <a:rPr sz="1600" spc="25" dirty="0">
                <a:solidFill>
                  <a:prstClr val="black"/>
                </a:solidFill>
                <a:latin typeface="微软雅黑" panose="020B0503020204020204" charset="-122"/>
                <a:cs typeface="微软雅黑" panose="020B0503020204020204" charset="-122"/>
              </a:rPr>
              <a:t>合</a:t>
            </a:r>
            <a:r>
              <a:rPr sz="1600" spc="20" dirty="0">
                <a:solidFill>
                  <a:prstClr val="black"/>
                </a:solidFill>
                <a:latin typeface="微软雅黑" panose="020B0503020204020204" charset="-122"/>
                <a:cs typeface="微软雅黑" panose="020B0503020204020204" charset="-122"/>
              </a:rPr>
              <a:t>物</a:t>
            </a:r>
            <a:r>
              <a:rPr sz="1600" spc="25" dirty="0">
                <a:solidFill>
                  <a:prstClr val="black"/>
                </a:solidFill>
                <a:latin typeface="微软雅黑" panose="020B0503020204020204" charset="-122"/>
                <a:cs typeface="微软雅黑" panose="020B0503020204020204" charset="-122"/>
              </a:rPr>
              <a:t>实</a:t>
            </a:r>
            <a:r>
              <a:rPr sz="1600" spc="20" dirty="0">
                <a:solidFill>
                  <a:prstClr val="black"/>
                </a:solidFill>
                <a:latin typeface="微软雅黑" panose="020B0503020204020204" charset="-122"/>
                <a:cs typeface="微软雅黑" panose="020B0503020204020204" charset="-122"/>
              </a:rPr>
              <a:t>例详</a:t>
            </a:r>
            <a:r>
              <a:rPr sz="1600" spc="25" dirty="0">
                <a:solidFill>
                  <a:prstClr val="black"/>
                </a:solidFill>
                <a:latin typeface="微软雅黑" panose="020B0503020204020204" charset="-122"/>
                <a:cs typeface="微软雅黑" panose="020B0503020204020204" charset="-122"/>
              </a:rPr>
              <a:t>情</a:t>
            </a:r>
            <a:r>
              <a:rPr sz="1600" dirty="0">
                <a:solidFill>
                  <a:prstClr val="black"/>
                </a:solidFill>
                <a:latin typeface="微软雅黑" panose="020B0503020204020204" charset="-122"/>
                <a:cs typeface="微软雅黑" panose="020B0503020204020204" charset="-122"/>
              </a:rPr>
              <a:t>页</a:t>
            </a:r>
            <a:r>
              <a:rPr sz="1600" spc="2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如</a:t>
            </a:r>
            <a:r>
              <a:rPr sz="1600" spc="25" dirty="0">
                <a:solidFill>
                  <a:prstClr val="black"/>
                </a:solidFill>
                <a:latin typeface="微软雅黑" panose="020B0503020204020204" charset="-122"/>
                <a:cs typeface="微软雅黑" panose="020B0503020204020204" charset="-122"/>
              </a:rPr>
              <a:t>果</a:t>
            </a:r>
            <a:r>
              <a:rPr sz="1600" spc="10" dirty="0">
                <a:solidFill>
                  <a:prstClr val="black"/>
                </a:solidFill>
                <a:latin typeface="微软雅黑" panose="020B0503020204020204" charset="-122"/>
                <a:cs typeface="微软雅黑" panose="020B0503020204020204" charset="-122"/>
              </a:rPr>
              <a:t>有修</a:t>
            </a:r>
            <a:r>
              <a:rPr sz="1600" spc="25" dirty="0">
                <a:solidFill>
                  <a:prstClr val="black"/>
                </a:solidFill>
                <a:latin typeface="微软雅黑" panose="020B0503020204020204" charset="-122"/>
                <a:cs typeface="微软雅黑" panose="020B0503020204020204" charset="-122"/>
              </a:rPr>
              <a:t>改</a:t>
            </a:r>
            <a:r>
              <a:rPr sz="1600" spc="10" dirty="0">
                <a:solidFill>
                  <a:prstClr val="black"/>
                </a:solidFill>
                <a:latin typeface="微软雅黑" panose="020B0503020204020204" charset="-122"/>
                <a:cs typeface="微软雅黑" panose="020B0503020204020204" charset="-122"/>
              </a:rPr>
              <a:t>需</a:t>
            </a:r>
            <a:r>
              <a:rPr sz="1600" spc="30" dirty="0">
                <a:solidFill>
                  <a:prstClr val="black"/>
                </a:solidFill>
                <a:latin typeface="微软雅黑" panose="020B0503020204020204" charset="-122"/>
                <a:cs typeface="微软雅黑" panose="020B0503020204020204" charset="-122"/>
              </a:rPr>
              <a:t>求</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可</a:t>
            </a:r>
            <a:r>
              <a:rPr sz="1600" spc="20" dirty="0">
                <a:solidFill>
                  <a:prstClr val="black"/>
                </a:solidFill>
                <a:latin typeface="微软雅黑" panose="020B0503020204020204" charset="-122"/>
                <a:cs typeface="微软雅黑" panose="020B0503020204020204" charset="-122"/>
              </a:rPr>
              <a:t>以单</a:t>
            </a:r>
            <a:r>
              <a:rPr sz="1600" spc="25" dirty="0">
                <a:solidFill>
                  <a:prstClr val="black"/>
                </a:solidFill>
                <a:latin typeface="微软雅黑" panose="020B0503020204020204" charset="-122"/>
                <a:cs typeface="微软雅黑" panose="020B0503020204020204" charset="-122"/>
              </a:rPr>
              <a:t>击</a:t>
            </a:r>
            <a:r>
              <a:rPr sz="1600" spc="20" dirty="0">
                <a:solidFill>
                  <a:prstClr val="black"/>
                </a:solidFill>
                <a:latin typeface="微软雅黑" panose="020B0503020204020204" charset="-122"/>
                <a:cs typeface="微软雅黑" panose="020B0503020204020204" charset="-122"/>
              </a:rPr>
              <a:t>右</a:t>
            </a:r>
            <a:r>
              <a:rPr sz="1600" spc="25" dirty="0">
                <a:solidFill>
                  <a:prstClr val="black"/>
                </a:solidFill>
                <a:latin typeface="微软雅黑" panose="020B0503020204020204" charset="-122"/>
                <a:cs typeface="微软雅黑" panose="020B0503020204020204" charset="-122"/>
              </a:rPr>
              <a:t>上</a:t>
            </a:r>
            <a:r>
              <a:rPr sz="1600" spc="20" dirty="0">
                <a:solidFill>
                  <a:prstClr val="black"/>
                </a:solidFill>
                <a:latin typeface="微软雅黑" panose="020B0503020204020204" charset="-122"/>
                <a:cs typeface="微软雅黑" panose="020B0503020204020204" charset="-122"/>
              </a:rPr>
              <a:t>角</a:t>
            </a:r>
            <a:r>
              <a:rPr sz="1600" spc="2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重</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新部</a:t>
            </a:r>
            <a:r>
              <a:rPr sz="1600" spc="-10" dirty="0">
                <a:solidFill>
                  <a:prstClr val="black"/>
                </a:solidFill>
                <a:latin typeface="微软雅黑" panose="020B0503020204020204" charset="-122"/>
                <a:cs typeface="微软雅黑" panose="020B0503020204020204" charset="-122"/>
              </a:rPr>
              <a:t>署”按钮，修改该复合物的部</a:t>
            </a:r>
            <a:r>
              <a:rPr sz="1600" dirty="0">
                <a:solidFill>
                  <a:prstClr val="black"/>
                </a:solidFill>
                <a:latin typeface="微软雅黑" panose="020B0503020204020204" charset="-122"/>
                <a:cs typeface="微软雅黑" panose="020B0503020204020204" charset="-122"/>
              </a:rPr>
              <a:t>署</a:t>
            </a:r>
            <a:r>
              <a:rPr sz="1600" spc="-10"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024252" y="1017778"/>
            <a:ext cx="8018145" cy="1263650"/>
          </a:xfrm>
          <a:prstGeom prst="rect">
            <a:avLst/>
          </a:prstGeom>
        </p:spPr>
        <p:txBody>
          <a:bodyPr vert="horz" wrap="square" lIns="0" tIns="0" rIns="0" bIns="0" rtlCol="0">
            <a:spAutoFit/>
          </a:bodyPr>
          <a:lstStyle/>
          <a:p>
            <a:pPr marL="1361440"/>
            <a:r>
              <a:rPr sz="2800" b="1" spc="-5" dirty="0">
                <a:solidFill>
                  <a:srgbClr val="00A755"/>
                </a:solidFill>
                <a:latin typeface="微软雅黑" panose="020B0503020204020204" charset="-122"/>
                <a:cs typeface="微软雅黑" panose="020B0503020204020204" charset="-122"/>
              </a:rPr>
              <a:t>3.</a:t>
            </a:r>
            <a:r>
              <a:rPr sz="2800" b="1" spc="-5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验证加工生产线复合物实例数据</a:t>
            </a:r>
            <a:endParaRPr sz="2800">
              <a:solidFill>
                <a:prstClr val="black"/>
              </a:solidFill>
              <a:latin typeface="微软雅黑" panose="020B0503020204020204" charset="-122"/>
              <a:cs typeface="微软雅黑" panose="020B0503020204020204" charset="-122"/>
            </a:endParaRPr>
          </a:p>
          <a:p>
            <a:pPr marL="12700">
              <a:spcBef>
                <a:spcPts val="1585"/>
              </a:spcBef>
            </a:pPr>
            <a:r>
              <a:rPr sz="1600" b="1" spc="25" dirty="0">
                <a:solidFill>
                  <a:prstClr val="black"/>
                </a:solidFill>
                <a:latin typeface="微软雅黑" panose="020B0503020204020204" charset="-122"/>
                <a:cs typeface="微软雅黑" panose="020B0503020204020204" charset="-122"/>
              </a:rPr>
              <a:t>操作步</a:t>
            </a:r>
            <a:r>
              <a:rPr sz="1600" b="1" spc="30" dirty="0">
                <a:solidFill>
                  <a:prstClr val="black"/>
                </a:solidFill>
                <a:latin typeface="微软雅黑" panose="020B0503020204020204" charset="-122"/>
                <a:cs typeface="微软雅黑" panose="020B0503020204020204" charset="-122"/>
              </a:rPr>
              <a:t>骤</a:t>
            </a:r>
            <a:r>
              <a:rPr sz="1600" b="1" spc="25" dirty="0">
                <a:solidFill>
                  <a:prstClr val="black"/>
                </a:solidFill>
                <a:latin typeface="微软雅黑" panose="020B0503020204020204" charset="-122"/>
                <a:cs typeface="微软雅黑" panose="020B0503020204020204" charset="-122"/>
              </a:rPr>
              <a:t>1</a:t>
            </a:r>
            <a:r>
              <a:rPr sz="1600" spc="2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从</a:t>
            </a:r>
            <a:r>
              <a:rPr sz="1600" spc="25" dirty="0">
                <a:solidFill>
                  <a:prstClr val="black"/>
                </a:solidFill>
                <a:latin typeface="微软雅黑" panose="020B0503020204020204" charset="-122"/>
                <a:cs typeface="微软雅黑" panose="020B0503020204020204" charset="-122"/>
              </a:rPr>
              <a:t>任一课程卡</a:t>
            </a:r>
            <a:r>
              <a:rPr sz="1600" spc="45" dirty="0">
                <a:solidFill>
                  <a:prstClr val="black"/>
                </a:solidFill>
                <a:latin typeface="微软雅黑" panose="020B0503020204020204" charset="-122"/>
                <a:cs typeface="微软雅黑" panose="020B0503020204020204" charset="-122"/>
              </a:rPr>
              <a:t>片</a:t>
            </a:r>
            <a:r>
              <a:rPr sz="1600" spc="1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进入硬件列表</a:t>
            </a:r>
            <a:r>
              <a:rPr sz="1600" spc="15" dirty="0">
                <a:solidFill>
                  <a:prstClr val="black"/>
                </a:solidFill>
                <a:latin typeface="微软雅黑" panose="020B0503020204020204" charset="-122"/>
                <a:cs typeface="微软雅黑" panose="020B0503020204020204" charset="-122"/>
              </a:rPr>
              <a:t>界</a:t>
            </a:r>
            <a:r>
              <a:rPr sz="1600" spc="40" dirty="0">
                <a:solidFill>
                  <a:prstClr val="black"/>
                </a:solidFill>
                <a:latin typeface="微软雅黑" panose="020B0503020204020204" charset="-122"/>
                <a:cs typeface="微软雅黑" panose="020B0503020204020204" charset="-122"/>
              </a:rPr>
              <a:t>面</a:t>
            </a:r>
            <a:r>
              <a:rPr sz="1600" spc="3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并启动复</a:t>
            </a:r>
            <a:r>
              <a:rPr sz="1600" spc="15" dirty="0">
                <a:solidFill>
                  <a:prstClr val="black"/>
                </a:solidFill>
                <a:latin typeface="微软雅黑" panose="020B0503020204020204" charset="-122"/>
                <a:cs typeface="微软雅黑" panose="020B0503020204020204" charset="-122"/>
              </a:rPr>
              <a:t>合</a:t>
            </a:r>
            <a:r>
              <a:rPr sz="1600" spc="25" dirty="0">
                <a:solidFill>
                  <a:prstClr val="black"/>
                </a:solidFill>
                <a:latin typeface="微软雅黑" panose="020B0503020204020204" charset="-122"/>
                <a:cs typeface="微软雅黑" panose="020B0503020204020204" charset="-122"/>
              </a:rPr>
              <a:t>物实例节点中</a:t>
            </a:r>
            <a:r>
              <a:rPr sz="1600" spc="15" dirty="0">
                <a:solidFill>
                  <a:prstClr val="black"/>
                </a:solidFill>
                <a:latin typeface="微软雅黑" panose="020B0503020204020204" charset="-122"/>
                <a:cs typeface="微软雅黑" panose="020B0503020204020204" charset="-122"/>
              </a:rPr>
              <a:t>所</a:t>
            </a:r>
            <a:r>
              <a:rPr sz="1600" spc="25" dirty="0">
                <a:solidFill>
                  <a:prstClr val="black"/>
                </a:solidFill>
                <a:latin typeface="微软雅黑" panose="020B0503020204020204" charset="-122"/>
                <a:cs typeface="微软雅黑" panose="020B0503020204020204" charset="-122"/>
              </a:rPr>
              <a:t>对应</a:t>
            </a:r>
            <a:r>
              <a:rPr sz="1600" spc="3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设</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5" dirty="0">
                <a:solidFill>
                  <a:prstClr val="black"/>
                </a:solidFill>
                <a:latin typeface="微软雅黑" panose="020B0503020204020204" charset="-122"/>
                <a:cs typeface="微软雅黑" panose="020B0503020204020204" charset="-122"/>
              </a:rPr>
              <a:t>备，使之处于“运行中”的状态。</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944624" y="2337816"/>
            <a:ext cx="8180831" cy="41132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43100" y="2336292"/>
            <a:ext cx="8183880" cy="4116704"/>
          </a:xfrm>
          <a:custGeom>
            <a:avLst/>
            <a:gdLst/>
            <a:ahLst/>
            <a:cxnLst/>
            <a:rect l="l" t="t" r="r" b="b"/>
            <a:pathLst>
              <a:path w="8183880" h="4116704">
                <a:moveTo>
                  <a:pt x="0" y="4116324"/>
                </a:moveTo>
                <a:lnTo>
                  <a:pt x="8183880" y="4116324"/>
                </a:lnTo>
                <a:lnTo>
                  <a:pt x="8183880" y="0"/>
                </a:lnTo>
                <a:lnTo>
                  <a:pt x="0" y="0"/>
                </a:lnTo>
                <a:lnTo>
                  <a:pt x="0" y="411632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000760" y="1017778"/>
            <a:ext cx="10257155" cy="1387475"/>
          </a:xfrm>
          <a:prstGeom prst="rect">
            <a:avLst/>
          </a:prstGeom>
        </p:spPr>
        <p:txBody>
          <a:bodyPr vert="horz" wrap="square" lIns="0" tIns="0" rIns="0" bIns="0" rtlCol="0">
            <a:spAutoFit/>
          </a:bodyPr>
          <a:lstStyle/>
          <a:p>
            <a:pPr marL="2395855"/>
            <a:r>
              <a:rPr sz="2800" b="1" spc="-5" dirty="0">
                <a:solidFill>
                  <a:srgbClr val="00A755"/>
                </a:solidFill>
                <a:latin typeface="微软雅黑" panose="020B0503020204020204" charset="-122"/>
                <a:cs typeface="微软雅黑" panose="020B0503020204020204" charset="-122"/>
              </a:rPr>
              <a:t>3.</a:t>
            </a:r>
            <a:r>
              <a:rPr sz="2800" b="1" spc="-5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验证加工生产线复合物实例数据</a:t>
            </a:r>
            <a:endParaRPr sz="2800">
              <a:solidFill>
                <a:prstClr val="black"/>
              </a:solidFill>
              <a:latin typeface="微软雅黑" panose="020B0503020204020204" charset="-122"/>
              <a:cs typeface="微软雅黑" panose="020B0503020204020204" charset="-122"/>
            </a:endParaRPr>
          </a:p>
          <a:p>
            <a:pPr marL="12700">
              <a:spcBef>
                <a:spcPts val="2560"/>
              </a:spcBef>
            </a:pPr>
            <a:r>
              <a:rPr sz="1600" b="1" spc="-5" dirty="0">
                <a:solidFill>
                  <a:prstClr val="black"/>
                </a:solidFill>
                <a:latin typeface="微软雅黑" panose="020B0503020204020204" charset="-122"/>
                <a:cs typeface="微软雅黑" panose="020B0503020204020204" charset="-122"/>
              </a:rPr>
              <a:t>操</a:t>
            </a:r>
            <a:r>
              <a:rPr sz="1600" b="1" dirty="0">
                <a:solidFill>
                  <a:prstClr val="black"/>
                </a:solidFill>
                <a:latin typeface="微软雅黑" panose="020B0503020204020204" charset="-122"/>
                <a:cs typeface="微软雅黑" panose="020B0503020204020204" charset="-122"/>
              </a:rPr>
              <a:t>作步</a:t>
            </a:r>
            <a:r>
              <a:rPr sz="1600" b="1" spc="-5"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2：</a:t>
            </a:r>
            <a:r>
              <a:rPr sz="1600" dirty="0">
                <a:solidFill>
                  <a:prstClr val="black"/>
                </a:solidFill>
                <a:latin typeface="微软雅黑" panose="020B0503020204020204" charset="-122"/>
                <a:cs typeface="微软雅黑" panose="020B0503020204020204" charset="-122"/>
              </a:rPr>
              <a:t>进入</a:t>
            </a:r>
            <a:r>
              <a:rPr sz="1600" spc="-10"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查</a:t>
            </a:r>
            <a:r>
              <a:rPr sz="1600" spc="5" dirty="0">
                <a:solidFill>
                  <a:prstClr val="black"/>
                </a:solidFill>
                <a:latin typeface="微软雅黑" panose="020B0503020204020204" charset="-122"/>
                <a:cs typeface="微软雅黑" panose="020B0503020204020204" charset="-122"/>
              </a:rPr>
              <a:t>看“</a:t>
            </a:r>
            <a:r>
              <a:rPr sz="1600" spc="-5" dirty="0">
                <a:solidFill>
                  <a:prstClr val="black"/>
                </a:solidFill>
                <a:latin typeface="微软雅黑" panose="020B0503020204020204" charset="-122"/>
                <a:cs typeface="微软雅黑" panose="020B0503020204020204" charset="-122"/>
              </a:rPr>
              <a:t>加</a:t>
            </a:r>
            <a:r>
              <a:rPr sz="1600" dirty="0">
                <a:solidFill>
                  <a:prstClr val="black"/>
                </a:solidFill>
                <a:latin typeface="微软雅黑" panose="020B0503020204020204" charset="-122"/>
                <a:cs typeface="微软雅黑" panose="020B0503020204020204" charset="-122"/>
              </a:rPr>
              <a:t>工生产</a:t>
            </a:r>
            <a:r>
              <a:rPr sz="1600" spc="-5" dirty="0">
                <a:solidFill>
                  <a:prstClr val="black"/>
                </a:solidFill>
                <a:latin typeface="微软雅黑" panose="020B0503020204020204" charset="-122"/>
                <a:cs typeface="微软雅黑" panose="020B0503020204020204" charset="-122"/>
              </a:rPr>
              <a:t>线</a:t>
            </a:r>
            <a:r>
              <a:rPr sz="1600" dirty="0">
                <a:solidFill>
                  <a:prstClr val="black"/>
                </a:solidFill>
                <a:latin typeface="微软雅黑" panose="020B0503020204020204" charset="-122"/>
                <a:cs typeface="微软雅黑" panose="020B0503020204020204" charset="-122"/>
              </a:rPr>
              <a:t>实例01-</a:t>
            </a:r>
            <a:r>
              <a:rPr sz="1600" spc="-5" dirty="0">
                <a:solidFill>
                  <a:prstClr val="black"/>
                </a:solidFill>
                <a:latin typeface="微软雅黑" panose="020B0503020204020204" charset="-122"/>
                <a:cs typeface="微软雅黑" panose="020B0503020204020204" charset="-122"/>
              </a:rPr>
              <a:t>姓</a:t>
            </a:r>
            <a:r>
              <a:rPr sz="1600" spc="5"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实例</a:t>
            </a:r>
            <a:r>
              <a:rPr sz="1600" spc="-5" dirty="0">
                <a:solidFill>
                  <a:prstClr val="black"/>
                </a:solidFill>
                <a:latin typeface="微软雅黑" panose="020B0503020204020204" charset="-122"/>
                <a:cs typeface="微软雅黑" panose="020B0503020204020204" charset="-122"/>
              </a:rPr>
              <a:t>信</a:t>
            </a:r>
            <a:r>
              <a:rPr sz="1600" dirty="0">
                <a:solidFill>
                  <a:prstClr val="black"/>
                </a:solidFill>
                <a:latin typeface="微软雅黑" panose="020B0503020204020204" charset="-122"/>
                <a:cs typeface="微软雅黑" panose="020B0503020204020204" charset="-122"/>
              </a:rPr>
              <a:t>息</a:t>
            </a:r>
            <a:r>
              <a:rPr sz="1600" spc="10"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运</a:t>
            </a:r>
            <a:r>
              <a:rPr sz="1600" spc="-5" dirty="0">
                <a:solidFill>
                  <a:prstClr val="black"/>
                </a:solidFill>
                <a:latin typeface="微软雅黑" panose="020B0503020204020204" charset="-122"/>
                <a:cs typeface="微软雅黑" panose="020B0503020204020204" charset="-122"/>
              </a:rPr>
              <a:t>行</a:t>
            </a:r>
            <a:r>
              <a:rPr sz="1600"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况”</a:t>
            </a:r>
            <a:r>
              <a:rPr sz="1600" spc="-5" dirty="0">
                <a:solidFill>
                  <a:prstClr val="black"/>
                </a:solidFill>
                <a:latin typeface="微软雅黑" panose="020B0503020204020204" charset="-122"/>
                <a:cs typeface="微软雅黑" panose="020B0503020204020204" charset="-122"/>
              </a:rPr>
              <a:t>中</a:t>
            </a:r>
            <a:r>
              <a:rPr sz="1600" dirty="0">
                <a:solidFill>
                  <a:prstClr val="black"/>
                </a:solidFill>
                <a:latin typeface="微软雅黑" panose="020B0503020204020204" charset="-122"/>
                <a:cs typeface="微软雅黑" panose="020B0503020204020204" charset="-122"/>
              </a:rPr>
              <a:t>验证</a:t>
            </a:r>
            <a:r>
              <a:rPr sz="1600" spc="-5" dirty="0">
                <a:solidFill>
                  <a:prstClr val="black"/>
                </a:solidFill>
                <a:latin typeface="微软雅黑" panose="020B0503020204020204" charset="-122"/>
                <a:cs typeface="微软雅黑" panose="020B0503020204020204" charset="-122"/>
              </a:rPr>
              <a:t>是</a:t>
            </a:r>
            <a:r>
              <a:rPr sz="1600" dirty="0">
                <a:solidFill>
                  <a:prstClr val="black"/>
                </a:solidFill>
                <a:latin typeface="微软雅黑" panose="020B0503020204020204" charset="-122"/>
                <a:cs typeface="微软雅黑" panose="020B0503020204020204" charset="-122"/>
              </a:rPr>
              <a:t>否</a:t>
            </a:r>
            <a:r>
              <a:rPr sz="1600" spc="-5" dirty="0">
                <a:solidFill>
                  <a:prstClr val="black"/>
                </a:solidFill>
                <a:latin typeface="微软雅黑" panose="020B0503020204020204" charset="-122"/>
                <a:cs typeface="微软雅黑" panose="020B0503020204020204" charset="-122"/>
              </a:rPr>
              <a:t>产生</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5" dirty="0">
                <a:solidFill>
                  <a:prstClr val="black"/>
                </a:solidFill>
                <a:latin typeface="微软雅黑" panose="020B0503020204020204" charset="-122"/>
                <a:cs typeface="微软雅黑" panose="020B0503020204020204" charset="-122"/>
              </a:rPr>
              <a:t>计算结果。</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922019" y="2628900"/>
            <a:ext cx="8368284" cy="35417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920496" y="2627376"/>
            <a:ext cx="8371840" cy="3545204"/>
          </a:xfrm>
          <a:custGeom>
            <a:avLst/>
            <a:gdLst/>
            <a:ahLst/>
            <a:cxnLst/>
            <a:rect l="l" t="t" r="r" b="b"/>
            <a:pathLst>
              <a:path w="8371840" h="3545204">
                <a:moveTo>
                  <a:pt x="0" y="3544824"/>
                </a:moveTo>
                <a:lnTo>
                  <a:pt x="8371332" y="3544824"/>
                </a:lnTo>
                <a:lnTo>
                  <a:pt x="8371332" y="0"/>
                </a:lnTo>
                <a:lnTo>
                  <a:pt x="0" y="0"/>
                </a:lnTo>
                <a:lnTo>
                  <a:pt x="0" y="354482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9482073" y="3544620"/>
            <a:ext cx="1953895" cy="1701164"/>
          </a:xfrm>
          <a:prstGeom prst="rect">
            <a:avLst/>
          </a:prstGeom>
        </p:spPr>
        <p:txBody>
          <a:bodyPr vert="horz" wrap="square" lIns="0" tIns="5715" rIns="0" bIns="0" rtlCol="0">
            <a:spAutoFit/>
          </a:bodyPr>
          <a:lstStyle/>
          <a:p>
            <a:pPr marL="12700" marR="177165" indent="278765" algn="just">
              <a:lnSpc>
                <a:spcPts val="1680"/>
              </a:lnSpc>
              <a:spcBef>
                <a:spcPts val="45"/>
              </a:spcBef>
            </a:pPr>
            <a:r>
              <a:rPr sz="1400" spc="45" dirty="0">
                <a:solidFill>
                  <a:prstClr val="black"/>
                </a:solidFill>
                <a:latin typeface="宋体" pitchFamily="2" charset="-122"/>
                <a:cs typeface="宋体" pitchFamily="2" charset="-122"/>
              </a:rPr>
              <a:t>【说</a:t>
            </a:r>
            <a:r>
              <a:rPr sz="1400" spc="60" dirty="0">
                <a:solidFill>
                  <a:prstClr val="black"/>
                </a:solidFill>
                <a:latin typeface="宋体" pitchFamily="2" charset="-122"/>
                <a:cs typeface="宋体" pitchFamily="2" charset="-122"/>
              </a:rPr>
              <a:t>明</a:t>
            </a:r>
            <a:r>
              <a:rPr sz="1400" spc="45" dirty="0">
                <a:solidFill>
                  <a:prstClr val="black"/>
                </a:solidFill>
                <a:latin typeface="宋体" pitchFamily="2" charset="-122"/>
                <a:cs typeface="宋体" pitchFamily="2" charset="-122"/>
              </a:rPr>
              <a:t>】自定义新 </a:t>
            </a:r>
            <a:r>
              <a:rPr sz="1400" spc="140" dirty="0">
                <a:solidFill>
                  <a:prstClr val="black"/>
                </a:solidFill>
                <a:latin typeface="宋体" pitchFamily="2" charset="-122"/>
                <a:cs typeface="宋体" pitchFamily="2" charset="-122"/>
              </a:rPr>
              <a:t>增的复合物属</a:t>
            </a:r>
            <a:r>
              <a:rPr sz="1400" spc="130" dirty="0">
                <a:solidFill>
                  <a:prstClr val="black"/>
                </a:solidFill>
                <a:latin typeface="宋体" pitchFamily="2" charset="-122"/>
                <a:cs typeface="宋体" pitchFamily="2" charset="-122"/>
              </a:rPr>
              <a:t>性</a:t>
            </a:r>
            <a:r>
              <a:rPr sz="1400" spc="140" dirty="0">
                <a:solidFill>
                  <a:prstClr val="black"/>
                </a:solidFill>
                <a:latin typeface="宋体" pitchFamily="2" charset="-122"/>
                <a:cs typeface="宋体" pitchFamily="2" charset="-122"/>
              </a:rPr>
              <a:t>大</a:t>
            </a:r>
            <a:r>
              <a:rPr sz="1400" dirty="0">
                <a:solidFill>
                  <a:prstClr val="black"/>
                </a:solidFill>
                <a:latin typeface="宋体" pitchFamily="2" charset="-122"/>
                <a:cs typeface="宋体" pitchFamily="2" charset="-122"/>
              </a:rPr>
              <a:t>都 </a:t>
            </a:r>
            <a:r>
              <a:rPr sz="1400" spc="145" dirty="0">
                <a:solidFill>
                  <a:prstClr val="black"/>
                </a:solidFill>
                <a:latin typeface="宋体" pitchFamily="2" charset="-122"/>
                <a:cs typeface="宋体" pitchFamily="2" charset="-122"/>
              </a:rPr>
              <a:t>无法准确判断</a:t>
            </a:r>
            <a:r>
              <a:rPr sz="1400" spc="130" dirty="0">
                <a:solidFill>
                  <a:prstClr val="black"/>
                </a:solidFill>
                <a:latin typeface="宋体" pitchFamily="2" charset="-122"/>
                <a:cs typeface="宋体" pitchFamily="2" charset="-122"/>
              </a:rPr>
              <a:t>属</a:t>
            </a:r>
            <a:r>
              <a:rPr sz="1400" spc="145" dirty="0">
                <a:solidFill>
                  <a:prstClr val="black"/>
                </a:solidFill>
                <a:latin typeface="宋体" pitchFamily="2" charset="-122"/>
                <a:cs typeface="宋体" pitchFamily="2" charset="-122"/>
              </a:rPr>
              <a:t>性</a:t>
            </a:r>
            <a:r>
              <a:rPr sz="1400" spc="5" dirty="0">
                <a:solidFill>
                  <a:prstClr val="black"/>
                </a:solidFill>
                <a:latin typeface="宋体" pitchFamily="2" charset="-122"/>
                <a:cs typeface="宋体" pitchFamily="2" charset="-122"/>
              </a:rPr>
              <a:t>值</a:t>
            </a:r>
            <a:endParaRPr sz="1400">
              <a:solidFill>
                <a:prstClr val="black"/>
              </a:solidFill>
              <a:latin typeface="宋体" pitchFamily="2" charset="-122"/>
              <a:cs typeface="宋体" pitchFamily="2" charset="-122"/>
            </a:endParaRPr>
          </a:p>
          <a:p>
            <a:pPr marL="12700" marR="5080">
              <a:lnSpc>
                <a:spcPts val="1680"/>
              </a:lnSpc>
            </a:pPr>
            <a:r>
              <a:rPr sz="1400" spc="140" dirty="0">
                <a:solidFill>
                  <a:prstClr val="black"/>
                </a:solidFill>
                <a:latin typeface="宋体" pitchFamily="2" charset="-122"/>
                <a:cs typeface="宋体" pitchFamily="2" charset="-122"/>
              </a:rPr>
              <a:t>的正确性</a:t>
            </a:r>
            <a:r>
              <a:rPr sz="1400" dirty="0">
                <a:solidFill>
                  <a:prstClr val="black"/>
                </a:solidFill>
                <a:latin typeface="宋体" pitchFamily="2" charset="-122"/>
                <a:cs typeface="宋体" pitchFamily="2" charset="-122"/>
              </a:rPr>
              <a:t>，</a:t>
            </a:r>
            <a:r>
              <a:rPr sz="1400" spc="-570" dirty="0">
                <a:solidFill>
                  <a:prstClr val="black"/>
                </a:solidFill>
                <a:latin typeface="宋体" pitchFamily="2" charset="-122"/>
                <a:cs typeface="宋体" pitchFamily="2" charset="-122"/>
              </a:rPr>
              <a:t> </a:t>
            </a:r>
            <a:r>
              <a:rPr sz="1400" spc="140" dirty="0">
                <a:solidFill>
                  <a:prstClr val="black"/>
                </a:solidFill>
                <a:latin typeface="宋体" pitchFamily="2" charset="-122"/>
                <a:cs typeface="宋体" pitchFamily="2" charset="-122"/>
              </a:rPr>
              <a:t>因</a:t>
            </a:r>
            <a:r>
              <a:rPr sz="1400" spc="130" dirty="0">
                <a:solidFill>
                  <a:prstClr val="black"/>
                </a:solidFill>
                <a:latin typeface="宋体" pitchFamily="2" charset="-122"/>
                <a:cs typeface="宋体" pitchFamily="2" charset="-122"/>
              </a:rPr>
              <a:t>此</a:t>
            </a:r>
            <a:r>
              <a:rPr sz="1400" spc="140" dirty="0">
                <a:solidFill>
                  <a:prstClr val="black"/>
                </a:solidFill>
                <a:latin typeface="宋体" pitchFamily="2" charset="-122"/>
                <a:cs typeface="宋体" pitchFamily="2" charset="-122"/>
              </a:rPr>
              <a:t>验</a:t>
            </a:r>
            <a:r>
              <a:rPr sz="1400" dirty="0">
                <a:solidFill>
                  <a:prstClr val="black"/>
                </a:solidFill>
                <a:latin typeface="宋体" pitchFamily="2" charset="-122"/>
                <a:cs typeface="宋体" pitchFamily="2" charset="-122"/>
              </a:rPr>
              <a:t>证 </a:t>
            </a:r>
            <a:r>
              <a:rPr sz="1400" spc="140" dirty="0">
                <a:solidFill>
                  <a:prstClr val="black"/>
                </a:solidFill>
                <a:latin typeface="宋体" pitchFamily="2" charset="-122"/>
                <a:cs typeface="宋体" pitchFamily="2" charset="-122"/>
              </a:rPr>
              <a:t>正确性时</a:t>
            </a:r>
            <a:r>
              <a:rPr sz="1400" dirty="0">
                <a:solidFill>
                  <a:prstClr val="black"/>
                </a:solidFill>
                <a:latin typeface="宋体" pitchFamily="2" charset="-122"/>
                <a:cs typeface="宋体" pitchFamily="2" charset="-122"/>
              </a:rPr>
              <a:t>，</a:t>
            </a:r>
            <a:r>
              <a:rPr sz="1400" spc="-570" dirty="0">
                <a:solidFill>
                  <a:prstClr val="black"/>
                </a:solidFill>
                <a:latin typeface="宋体" pitchFamily="2" charset="-122"/>
                <a:cs typeface="宋体" pitchFamily="2" charset="-122"/>
              </a:rPr>
              <a:t> </a:t>
            </a:r>
            <a:r>
              <a:rPr sz="1400" spc="140" dirty="0">
                <a:solidFill>
                  <a:prstClr val="black"/>
                </a:solidFill>
                <a:latin typeface="宋体" pitchFamily="2" charset="-122"/>
                <a:cs typeface="宋体" pitchFamily="2" charset="-122"/>
              </a:rPr>
              <a:t>可</a:t>
            </a:r>
            <a:r>
              <a:rPr sz="1400" spc="130" dirty="0">
                <a:solidFill>
                  <a:prstClr val="black"/>
                </a:solidFill>
                <a:latin typeface="宋体" pitchFamily="2" charset="-122"/>
                <a:cs typeface="宋体" pitchFamily="2" charset="-122"/>
              </a:rPr>
              <a:t>以</a:t>
            </a:r>
            <a:r>
              <a:rPr sz="1400" spc="140" dirty="0">
                <a:solidFill>
                  <a:prstClr val="black"/>
                </a:solidFill>
                <a:latin typeface="宋体" pitchFamily="2" charset="-122"/>
                <a:cs typeface="宋体" pitchFamily="2" charset="-122"/>
              </a:rPr>
              <a:t>根</a:t>
            </a:r>
            <a:r>
              <a:rPr sz="1400" dirty="0">
                <a:solidFill>
                  <a:prstClr val="black"/>
                </a:solidFill>
                <a:latin typeface="宋体" pitchFamily="2" charset="-122"/>
                <a:cs typeface="宋体" pitchFamily="2" charset="-122"/>
              </a:rPr>
              <a:t>据 </a:t>
            </a:r>
            <a:r>
              <a:rPr sz="1400" spc="130" dirty="0">
                <a:solidFill>
                  <a:prstClr val="black"/>
                </a:solidFill>
                <a:latin typeface="宋体" pitchFamily="2" charset="-122"/>
                <a:cs typeface="宋体" pitchFamily="2" charset="-122"/>
              </a:rPr>
              <a:t>各设</a:t>
            </a:r>
            <a:r>
              <a:rPr sz="1400" spc="114" dirty="0">
                <a:solidFill>
                  <a:prstClr val="black"/>
                </a:solidFill>
                <a:latin typeface="宋体" pitchFamily="2" charset="-122"/>
                <a:cs typeface="宋体" pitchFamily="2" charset="-122"/>
              </a:rPr>
              <a:t>备</a:t>
            </a:r>
            <a:r>
              <a:rPr sz="1400" spc="130" dirty="0">
                <a:solidFill>
                  <a:prstClr val="black"/>
                </a:solidFill>
                <a:latin typeface="宋体" pitchFamily="2" charset="-122"/>
                <a:cs typeface="宋体" pitchFamily="2" charset="-122"/>
              </a:rPr>
              <a:t>实</a:t>
            </a:r>
            <a:r>
              <a:rPr sz="1400" spc="114" dirty="0">
                <a:solidFill>
                  <a:prstClr val="black"/>
                </a:solidFill>
                <a:latin typeface="宋体" pitchFamily="2" charset="-122"/>
                <a:cs typeface="宋体" pitchFamily="2" charset="-122"/>
              </a:rPr>
              <a:t>例</a:t>
            </a:r>
            <a:r>
              <a:rPr sz="1400" spc="140" dirty="0">
                <a:solidFill>
                  <a:prstClr val="black"/>
                </a:solidFill>
                <a:latin typeface="宋体" pitchFamily="2" charset="-122"/>
                <a:cs typeface="宋体" pitchFamily="2" charset="-122"/>
              </a:rPr>
              <a:t>的</a:t>
            </a:r>
            <a:r>
              <a:rPr sz="1400" dirty="0">
                <a:solidFill>
                  <a:prstClr val="black"/>
                </a:solidFill>
                <a:latin typeface="宋体" pitchFamily="2" charset="-122"/>
                <a:cs typeface="宋体" pitchFamily="2" charset="-122"/>
              </a:rPr>
              <a:t>“</a:t>
            </a:r>
            <a:r>
              <a:rPr sz="1400" spc="-645" dirty="0">
                <a:solidFill>
                  <a:prstClr val="black"/>
                </a:solidFill>
                <a:latin typeface="宋体" pitchFamily="2" charset="-122"/>
                <a:cs typeface="宋体" pitchFamily="2" charset="-122"/>
              </a:rPr>
              <a:t> </a:t>
            </a:r>
            <a:r>
              <a:rPr sz="1400" spc="120" dirty="0">
                <a:solidFill>
                  <a:prstClr val="black"/>
                </a:solidFill>
                <a:latin typeface="宋体" pitchFamily="2" charset="-122"/>
                <a:cs typeface="宋体" pitchFamily="2" charset="-122"/>
              </a:rPr>
              <a:t>在</a:t>
            </a:r>
            <a:r>
              <a:rPr sz="1400" spc="135" dirty="0">
                <a:solidFill>
                  <a:prstClr val="black"/>
                </a:solidFill>
                <a:latin typeface="宋体" pitchFamily="2" charset="-122"/>
                <a:cs typeface="宋体" pitchFamily="2" charset="-122"/>
              </a:rPr>
              <a:t>线</a:t>
            </a:r>
            <a:r>
              <a:rPr sz="1400" dirty="0">
                <a:solidFill>
                  <a:prstClr val="black"/>
                </a:solidFill>
                <a:latin typeface="宋体" pitchFamily="2" charset="-122"/>
                <a:cs typeface="宋体" pitchFamily="2" charset="-122"/>
              </a:rPr>
              <a:t>”</a:t>
            </a:r>
            <a:endParaRPr sz="1400">
              <a:solidFill>
                <a:prstClr val="black"/>
              </a:solidFill>
              <a:latin typeface="宋体" pitchFamily="2" charset="-122"/>
              <a:cs typeface="宋体" pitchFamily="2" charset="-122"/>
            </a:endParaRPr>
          </a:p>
          <a:p>
            <a:pPr marL="12700" marR="183515">
              <a:lnSpc>
                <a:spcPts val="1620"/>
              </a:lnSpc>
              <a:spcBef>
                <a:spcPts val="45"/>
              </a:spcBef>
            </a:pPr>
            <a:r>
              <a:rPr sz="1400" spc="140" dirty="0">
                <a:solidFill>
                  <a:prstClr val="black"/>
                </a:solidFill>
                <a:latin typeface="宋体" pitchFamily="2" charset="-122"/>
                <a:cs typeface="宋体" pitchFamily="2" charset="-122"/>
              </a:rPr>
              <a:t>状态</a:t>
            </a:r>
            <a:r>
              <a:rPr sz="1400" dirty="0">
                <a:solidFill>
                  <a:prstClr val="black"/>
                </a:solidFill>
                <a:latin typeface="宋体" pitchFamily="2" charset="-122"/>
                <a:cs typeface="宋体" pitchFamily="2" charset="-122"/>
              </a:rPr>
              <a:t>，</a:t>
            </a:r>
            <a:r>
              <a:rPr sz="1400" spc="-590" dirty="0">
                <a:solidFill>
                  <a:prstClr val="black"/>
                </a:solidFill>
                <a:latin typeface="宋体" pitchFamily="2" charset="-122"/>
                <a:cs typeface="宋体" pitchFamily="2" charset="-122"/>
              </a:rPr>
              <a:t> </a:t>
            </a:r>
            <a:r>
              <a:rPr sz="1400" spc="140" dirty="0">
                <a:solidFill>
                  <a:prstClr val="black"/>
                </a:solidFill>
                <a:latin typeface="宋体" pitchFamily="2" charset="-122"/>
                <a:cs typeface="宋体" pitchFamily="2" charset="-122"/>
              </a:rPr>
              <a:t>检查</a:t>
            </a:r>
            <a:r>
              <a:rPr sz="1400" dirty="0">
                <a:solidFill>
                  <a:prstClr val="black"/>
                </a:solidFill>
                <a:latin typeface="宋体" pitchFamily="2" charset="-122"/>
                <a:cs typeface="宋体" pitchFamily="2" charset="-122"/>
              </a:rPr>
              <a:t>“</a:t>
            </a:r>
            <a:r>
              <a:rPr sz="1400" spc="-590" dirty="0">
                <a:solidFill>
                  <a:prstClr val="black"/>
                </a:solidFill>
                <a:latin typeface="宋体" pitchFamily="2" charset="-122"/>
                <a:cs typeface="宋体" pitchFamily="2" charset="-122"/>
              </a:rPr>
              <a:t> </a:t>
            </a:r>
            <a:r>
              <a:rPr sz="1400" spc="130" dirty="0">
                <a:solidFill>
                  <a:prstClr val="black"/>
                </a:solidFill>
                <a:latin typeface="宋体" pitchFamily="2" charset="-122"/>
                <a:cs typeface="宋体" pitchFamily="2" charset="-122"/>
              </a:rPr>
              <a:t>总</a:t>
            </a:r>
            <a:r>
              <a:rPr sz="1400" spc="140" dirty="0">
                <a:solidFill>
                  <a:prstClr val="black"/>
                </a:solidFill>
                <a:latin typeface="宋体" pitchFamily="2" charset="-122"/>
                <a:cs typeface="宋体" pitchFamily="2" charset="-122"/>
              </a:rPr>
              <a:t>在</a:t>
            </a:r>
            <a:r>
              <a:rPr sz="1400" dirty="0">
                <a:solidFill>
                  <a:prstClr val="black"/>
                </a:solidFill>
                <a:latin typeface="宋体" pitchFamily="2" charset="-122"/>
                <a:cs typeface="宋体" pitchFamily="2" charset="-122"/>
              </a:rPr>
              <a:t>线 设备数</a:t>
            </a:r>
            <a:r>
              <a:rPr sz="1400" spc="-15" dirty="0">
                <a:solidFill>
                  <a:prstClr val="black"/>
                </a:solidFill>
                <a:latin typeface="宋体" pitchFamily="2" charset="-122"/>
                <a:cs typeface="宋体" pitchFamily="2" charset="-122"/>
              </a:rPr>
              <a:t>”</a:t>
            </a:r>
            <a:r>
              <a:rPr sz="1400" dirty="0">
                <a:solidFill>
                  <a:prstClr val="black"/>
                </a:solidFill>
                <a:latin typeface="宋体" pitchFamily="2" charset="-122"/>
                <a:cs typeface="宋体" pitchFamily="2" charset="-122"/>
              </a:rPr>
              <a:t>是否</a:t>
            </a:r>
            <a:r>
              <a:rPr sz="1400" spc="-15" dirty="0">
                <a:solidFill>
                  <a:prstClr val="black"/>
                </a:solidFill>
                <a:latin typeface="宋体" pitchFamily="2" charset="-122"/>
                <a:cs typeface="宋体" pitchFamily="2" charset="-122"/>
              </a:rPr>
              <a:t>准确</a:t>
            </a:r>
            <a:r>
              <a:rPr sz="1400" dirty="0">
                <a:solidFill>
                  <a:prstClr val="black"/>
                </a:solidFill>
                <a:latin typeface="宋体" pitchFamily="2" charset="-122"/>
                <a:cs typeface="宋体" pitchFamily="2" charset="-122"/>
              </a:rPr>
              <a:t>。</a:t>
            </a:r>
            <a:endParaRPr sz="14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784961" y="1017778"/>
            <a:ext cx="10781030" cy="2339340"/>
          </a:xfrm>
          <a:prstGeom prst="rect">
            <a:avLst/>
          </a:prstGeom>
        </p:spPr>
        <p:txBody>
          <a:bodyPr vert="horz" wrap="square" lIns="0" tIns="0" rIns="0" bIns="0" rtlCol="0">
            <a:spAutoFit/>
          </a:bodyPr>
          <a:lstStyle/>
          <a:p>
            <a:pPr marL="3145155"/>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a:p>
            <a:pPr marL="12700" marR="205740" indent="368300" algn="just">
              <a:lnSpc>
                <a:spcPct val="150000"/>
              </a:lnSpc>
              <a:spcBef>
                <a:spcPts val="455"/>
              </a:spcBef>
            </a:pPr>
            <a:r>
              <a:rPr sz="1600" spc="-5" dirty="0">
                <a:solidFill>
                  <a:prstClr val="black"/>
                </a:solidFill>
                <a:latin typeface="微软雅黑" panose="020B0503020204020204" charset="-122"/>
                <a:cs typeface="微软雅黑" panose="020B0503020204020204" charset="-122"/>
              </a:rPr>
              <a:t>在项目二创建硬件设备时提到，工业</a:t>
            </a:r>
            <a:r>
              <a:rPr sz="1600" spc="5" dirty="0">
                <a:solidFill>
                  <a:prstClr val="black"/>
                </a:solidFill>
                <a:latin typeface="微软雅黑" panose="020B0503020204020204" charset="-122"/>
                <a:cs typeface="微软雅黑" panose="020B0503020204020204" charset="-122"/>
              </a:rPr>
              <a:t>现</a:t>
            </a:r>
            <a:r>
              <a:rPr sz="1600" spc="-5" dirty="0">
                <a:solidFill>
                  <a:prstClr val="black"/>
                </a:solidFill>
                <a:latin typeface="微软雅黑" panose="020B0503020204020204" charset="-122"/>
                <a:cs typeface="微软雅黑" panose="020B0503020204020204" charset="-122"/>
              </a:rPr>
              <a:t>场为</a:t>
            </a:r>
            <a:r>
              <a:rPr sz="1600" spc="5" dirty="0">
                <a:solidFill>
                  <a:prstClr val="black"/>
                </a:solidFill>
                <a:latin typeface="微软雅黑" panose="020B0503020204020204" charset="-122"/>
                <a:cs typeface="微软雅黑" panose="020B0503020204020204" charset="-122"/>
              </a:rPr>
              <a:t>了</a:t>
            </a:r>
            <a:r>
              <a:rPr sz="1600" spc="-5" dirty="0">
                <a:solidFill>
                  <a:prstClr val="black"/>
                </a:solidFill>
                <a:latin typeface="微软雅黑" panose="020B0503020204020204" charset="-122"/>
                <a:cs typeface="微软雅黑" panose="020B0503020204020204" charset="-122"/>
              </a:rPr>
              <a:t>更全</a:t>
            </a:r>
            <a:r>
              <a:rPr sz="1600" spc="5"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的了</a:t>
            </a:r>
            <a:r>
              <a:rPr sz="1600" spc="5" dirty="0">
                <a:solidFill>
                  <a:prstClr val="black"/>
                </a:solidFill>
                <a:latin typeface="微软雅黑" panose="020B0503020204020204" charset="-122"/>
                <a:cs typeface="微软雅黑" panose="020B0503020204020204" charset="-122"/>
              </a:rPr>
              <a:t>解</a:t>
            </a:r>
            <a:r>
              <a:rPr sz="1600" spc="-5" dirty="0">
                <a:solidFill>
                  <a:prstClr val="black"/>
                </a:solidFill>
                <a:latin typeface="微软雅黑" panose="020B0503020204020204" charset="-122"/>
                <a:cs typeface="微软雅黑" panose="020B0503020204020204" charset="-122"/>
              </a:rPr>
              <a:t>工业</a:t>
            </a:r>
            <a:r>
              <a:rPr sz="1600" spc="5"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器人</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工况</a:t>
            </a:r>
            <a:r>
              <a:rPr sz="1600" spc="5"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常会</a:t>
            </a:r>
            <a:r>
              <a:rPr sz="1600" spc="5" dirty="0">
                <a:solidFill>
                  <a:prstClr val="black"/>
                </a:solidFill>
                <a:latin typeface="微软雅黑" panose="020B0503020204020204" charset="-122"/>
                <a:cs typeface="微软雅黑" panose="020B0503020204020204" charset="-122"/>
              </a:rPr>
              <a:t>给</a:t>
            </a:r>
            <a:r>
              <a:rPr sz="1600" spc="-5" dirty="0">
                <a:solidFill>
                  <a:prstClr val="black"/>
                </a:solidFill>
                <a:latin typeface="微软雅黑" panose="020B0503020204020204" charset="-122"/>
                <a:cs typeface="微软雅黑" panose="020B0503020204020204" charset="-122"/>
              </a:rPr>
              <a:t>生产</a:t>
            </a:r>
            <a:r>
              <a:rPr sz="1600" spc="5"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上的</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业机器 </a:t>
            </a:r>
            <a:r>
              <a:rPr sz="1600" spc="-10" dirty="0">
                <a:solidFill>
                  <a:prstClr val="black"/>
                </a:solidFill>
                <a:latin typeface="微软雅黑" panose="020B0503020204020204" charset="-122"/>
                <a:cs typeface="微软雅黑" panose="020B0503020204020204" charset="-122"/>
              </a:rPr>
              <a:t>人配套一个智能电表作为辅助设备</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以便</a:t>
            </a:r>
            <a:r>
              <a:rPr sz="1600" dirty="0">
                <a:solidFill>
                  <a:prstClr val="black"/>
                </a:solidFill>
                <a:latin typeface="微软雅黑" panose="020B0503020204020204" charset="-122"/>
                <a:cs typeface="微软雅黑" panose="020B0503020204020204" charset="-122"/>
              </a:rPr>
              <a:t>准</a:t>
            </a:r>
            <a:r>
              <a:rPr sz="1600" spc="-10" dirty="0">
                <a:solidFill>
                  <a:prstClr val="black"/>
                </a:solidFill>
                <a:latin typeface="微软雅黑" panose="020B0503020204020204" charset="-122"/>
                <a:cs typeface="微软雅黑" panose="020B0503020204020204" charset="-122"/>
              </a:rPr>
              <a:t>确的</a:t>
            </a:r>
            <a:r>
              <a:rPr sz="1600" dirty="0">
                <a:solidFill>
                  <a:prstClr val="black"/>
                </a:solidFill>
                <a:latin typeface="微软雅黑" panose="020B0503020204020204" charset="-122"/>
                <a:cs typeface="微软雅黑" panose="020B0503020204020204" charset="-122"/>
              </a:rPr>
              <a:t>采</a:t>
            </a:r>
            <a:r>
              <a:rPr sz="1600" spc="-10" dirty="0">
                <a:solidFill>
                  <a:prstClr val="black"/>
                </a:solidFill>
                <a:latin typeface="微软雅黑" panose="020B0503020204020204" charset="-122"/>
                <a:cs typeface="微软雅黑" panose="020B0503020204020204" charset="-122"/>
              </a:rPr>
              <a:t>集电</a:t>
            </a:r>
            <a:r>
              <a:rPr sz="1600" dirty="0">
                <a:solidFill>
                  <a:prstClr val="black"/>
                </a:solidFill>
                <a:latin typeface="微软雅黑" panose="020B0503020204020204" charset="-122"/>
                <a:cs typeface="微软雅黑" panose="020B0503020204020204" charset="-122"/>
              </a:rPr>
              <a:t>流</a:t>
            </a:r>
            <a:r>
              <a:rPr sz="1600" spc="-10" dirty="0">
                <a:solidFill>
                  <a:prstClr val="black"/>
                </a:solidFill>
                <a:latin typeface="微软雅黑" panose="020B0503020204020204" charset="-122"/>
                <a:cs typeface="微软雅黑" panose="020B0503020204020204" charset="-122"/>
              </a:rPr>
              <a:t>、电</a:t>
            </a:r>
            <a:r>
              <a:rPr sz="1600" dirty="0">
                <a:solidFill>
                  <a:prstClr val="black"/>
                </a:solidFill>
                <a:latin typeface="微软雅黑" panose="020B0503020204020204" charset="-122"/>
                <a:cs typeface="微软雅黑" panose="020B0503020204020204" charset="-122"/>
              </a:rPr>
              <a:t>压</a:t>
            </a:r>
            <a:r>
              <a:rPr sz="1600" spc="-10" dirty="0">
                <a:solidFill>
                  <a:prstClr val="black"/>
                </a:solidFill>
                <a:latin typeface="微软雅黑" panose="020B0503020204020204" charset="-122"/>
                <a:cs typeface="微软雅黑" panose="020B0503020204020204" charset="-122"/>
              </a:rPr>
              <a:t>等数</a:t>
            </a:r>
            <a:r>
              <a:rPr sz="1600" dirty="0">
                <a:solidFill>
                  <a:prstClr val="black"/>
                </a:solidFill>
                <a:latin typeface="微软雅黑" panose="020B0503020204020204" charset="-122"/>
                <a:cs typeface="微软雅黑" panose="020B0503020204020204" charset="-122"/>
              </a:rPr>
              <a:t>据</a:t>
            </a:r>
            <a:r>
              <a:rPr sz="1600" spc="-10" dirty="0">
                <a:solidFill>
                  <a:prstClr val="black"/>
                </a:solidFill>
                <a:latin typeface="微软雅黑" panose="020B0503020204020204" charset="-122"/>
                <a:cs typeface="微软雅黑" panose="020B0503020204020204" charset="-122"/>
              </a:rPr>
              <a:t>，为</a:t>
            </a:r>
            <a:r>
              <a:rPr sz="1600" dirty="0">
                <a:solidFill>
                  <a:prstClr val="black"/>
                </a:solidFill>
                <a:latin typeface="微软雅黑" panose="020B0503020204020204" charset="-122"/>
                <a:cs typeface="微软雅黑" panose="020B0503020204020204" charset="-122"/>
              </a:rPr>
              <a:t>判</a:t>
            </a:r>
            <a:r>
              <a:rPr sz="1600" spc="-10" dirty="0">
                <a:solidFill>
                  <a:prstClr val="black"/>
                </a:solidFill>
                <a:latin typeface="微软雅黑" panose="020B0503020204020204" charset="-122"/>
                <a:cs typeface="微软雅黑" panose="020B0503020204020204" charset="-122"/>
              </a:rPr>
              <a:t>断设</a:t>
            </a:r>
            <a:r>
              <a:rPr sz="1600" dirty="0">
                <a:solidFill>
                  <a:prstClr val="black"/>
                </a:solidFill>
                <a:latin typeface="微软雅黑" panose="020B0503020204020204" charset="-122"/>
                <a:cs typeface="微软雅黑" panose="020B0503020204020204" charset="-122"/>
              </a:rPr>
              <a:t>备</a:t>
            </a:r>
            <a:r>
              <a:rPr sz="1600" spc="-10" dirty="0">
                <a:solidFill>
                  <a:prstClr val="black"/>
                </a:solidFill>
                <a:latin typeface="微软雅黑" panose="020B0503020204020204" charset="-122"/>
                <a:cs typeface="微软雅黑" panose="020B0503020204020204" charset="-122"/>
              </a:rPr>
              <a:t>异常</a:t>
            </a:r>
            <a:r>
              <a:rPr sz="1600" dirty="0">
                <a:solidFill>
                  <a:prstClr val="black"/>
                </a:solidFill>
                <a:latin typeface="微软雅黑" panose="020B0503020204020204" charset="-122"/>
                <a:cs typeface="微软雅黑" panose="020B0503020204020204" charset="-122"/>
              </a:rPr>
              <a:t>提</a:t>
            </a:r>
            <a:r>
              <a:rPr sz="1600" spc="-10" dirty="0">
                <a:solidFill>
                  <a:prstClr val="black"/>
                </a:solidFill>
                <a:latin typeface="微软雅黑" panose="020B0503020204020204" charset="-122"/>
                <a:cs typeface="微软雅黑" panose="020B0503020204020204" charset="-122"/>
              </a:rPr>
              <a:t>供有</a:t>
            </a:r>
            <a:r>
              <a:rPr sz="1600" dirty="0">
                <a:solidFill>
                  <a:prstClr val="black"/>
                </a:solidFill>
                <a:latin typeface="微软雅黑" panose="020B0503020204020204" charset="-122"/>
                <a:cs typeface="微软雅黑" panose="020B0503020204020204" charset="-122"/>
              </a:rPr>
              <a:t>力</a:t>
            </a:r>
            <a:r>
              <a:rPr sz="1600" spc="-10" dirty="0">
                <a:solidFill>
                  <a:prstClr val="black"/>
                </a:solidFill>
                <a:latin typeface="微软雅黑" panose="020B0503020204020204" charset="-122"/>
                <a:cs typeface="微软雅黑" panose="020B0503020204020204" charset="-122"/>
              </a:rPr>
              <a:t>支撑</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因此</a:t>
            </a:r>
            <a:r>
              <a:rPr sz="1600" dirty="0">
                <a:solidFill>
                  <a:prstClr val="black"/>
                </a:solidFill>
                <a:latin typeface="微软雅黑" panose="020B0503020204020204" charset="-122"/>
                <a:cs typeface="微软雅黑" panose="020B0503020204020204" charset="-122"/>
              </a:rPr>
              <a:t>在</a:t>
            </a:r>
            <a:r>
              <a:rPr sz="1600" spc="-10" dirty="0">
                <a:solidFill>
                  <a:prstClr val="black"/>
                </a:solidFill>
                <a:latin typeface="微软雅黑" panose="020B0503020204020204" charset="-122"/>
                <a:cs typeface="微软雅黑" panose="020B0503020204020204" charset="-122"/>
              </a:rPr>
              <a:t>自动加 </a:t>
            </a:r>
            <a:r>
              <a:rPr sz="1600" spc="-5" dirty="0">
                <a:solidFill>
                  <a:prstClr val="black"/>
                </a:solidFill>
                <a:latin typeface="微软雅黑" panose="020B0503020204020204" charset="-122"/>
                <a:cs typeface="微软雅黑" panose="020B0503020204020204" charset="-122"/>
              </a:rPr>
              <a:t>工生产线的复合物模型中，也应该</a:t>
            </a:r>
            <a:r>
              <a:rPr sz="1600" dirty="0">
                <a:solidFill>
                  <a:prstClr val="black"/>
                </a:solidFill>
                <a:latin typeface="微软雅黑" panose="020B0503020204020204" charset="-122"/>
                <a:cs typeface="微软雅黑" panose="020B0503020204020204" charset="-122"/>
              </a:rPr>
              <a:t>包</a:t>
            </a:r>
            <a:r>
              <a:rPr sz="1600" spc="-5" dirty="0">
                <a:solidFill>
                  <a:prstClr val="black"/>
                </a:solidFill>
                <a:latin typeface="微软雅黑" panose="020B0503020204020204" charset="-122"/>
                <a:cs typeface="微软雅黑" panose="020B0503020204020204" charset="-122"/>
              </a:rPr>
              <a:t>含智</a:t>
            </a:r>
            <a:r>
              <a:rPr sz="1600"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电表。</a:t>
            </a:r>
            <a:endParaRPr sz="1600">
              <a:solidFill>
                <a:prstClr val="black"/>
              </a:solidFill>
              <a:latin typeface="微软雅黑" panose="020B0503020204020204" charset="-122"/>
              <a:cs typeface="微软雅黑" panose="020B0503020204020204" charset="-122"/>
            </a:endParaRPr>
          </a:p>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单击</a:t>
            </a:r>
            <a:r>
              <a:rPr sz="1600" spc="-5" dirty="0">
                <a:solidFill>
                  <a:prstClr val="black"/>
                </a:solidFill>
                <a:latin typeface="微软雅黑" panose="020B0503020204020204" charset="-122"/>
                <a:cs typeface="微软雅黑" panose="020B0503020204020204" charset="-122"/>
              </a:rPr>
              <a:t>左侧菜</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栏的</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物模型</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，进</a:t>
            </a:r>
            <a:r>
              <a:rPr sz="1600" dirty="0">
                <a:solidFill>
                  <a:prstClr val="black"/>
                </a:solidFill>
                <a:latin typeface="微软雅黑" panose="020B0503020204020204" charset="-122"/>
                <a:cs typeface="微软雅黑" panose="020B0503020204020204" charset="-122"/>
              </a:rPr>
              <a:t>入</a:t>
            </a:r>
            <a:r>
              <a:rPr sz="1600" spc="-5" dirty="0">
                <a:solidFill>
                  <a:prstClr val="black"/>
                </a:solidFill>
                <a:latin typeface="微软雅黑" panose="020B0503020204020204" charset="-122"/>
                <a:cs typeface="微软雅黑" panose="020B0503020204020204" charset="-122"/>
              </a:rPr>
              <a:t>到物模</a:t>
            </a:r>
            <a:r>
              <a:rPr sz="16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列表</a:t>
            </a:r>
            <a:r>
              <a:rPr sz="1600" dirty="0">
                <a:solidFill>
                  <a:prstClr val="black"/>
                </a:solidFill>
                <a:latin typeface="微软雅黑" panose="020B0503020204020204" charset="-122"/>
                <a:cs typeface="微软雅黑" panose="020B0503020204020204" charset="-122"/>
              </a:rPr>
              <a:t>界</a:t>
            </a:r>
            <a:r>
              <a:rPr sz="1600" spc="-5" dirty="0">
                <a:solidFill>
                  <a:prstClr val="black"/>
                </a:solidFill>
                <a:latin typeface="微软雅黑" panose="020B0503020204020204" charset="-122"/>
                <a:cs typeface="微软雅黑" panose="020B0503020204020204" charset="-122"/>
              </a:rPr>
              <a:t>面，选</a:t>
            </a:r>
            <a:r>
              <a:rPr sz="1600"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查看</a:t>
            </a:r>
            <a:r>
              <a:rPr sz="160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任务创</a:t>
            </a:r>
            <a:r>
              <a:rPr sz="1600"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加</a:t>
            </a:r>
            <a:r>
              <a:rPr sz="1600" spc="-5" dirty="0">
                <a:solidFill>
                  <a:prstClr val="black"/>
                </a:solidFill>
                <a:latin typeface="微软雅黑" panose="020B0503020204020204" charset="-122"/>
                <a:cs typeface="微软雅黑" panose="020B0503020204020204" charset="-122"/>
              </a:rPr>
              <a:t>工生产</a:t>
            </a:r>
            <a:r>
              <a:rPr sz="1600"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模</a:t>
            </a:r>
            <a:r>
              <a:rPr sz="1600" spc="20" dirty="0">
                <a:solidFill>
                  <a:prstClr val="black"/>
                </a:solidFill>
                <a:latin typeface="微软雅黑" panose="020B0503020204020204" charset="-122"/>
                <a:cs typeface="微软雅黑" panose="020B0503020204020204" charset="-122"/>
              </a:rPr>
              <a:t>型</a:t>
            </a:r>
            <a:r>
              <a:rPr sz="1600" spc="-10" dirty="0">
                <a:solidFill>
                  <a:prstClr val="black"/>
                </a:solidFill>
                <a:cs typeface="Calibri" panose="020F0502020204030204"/>
              </a:rPr>
              <a:t>01</a:t>
            </a:r>
            <a:r>
              <a:rPr sz="1600" spc="5" dirty="0">
                <a:solidFill>
                  <a:prstClr val="black"/>
                </a:solidFill>
                <a:cs typeface="Calibri" panose="020F0502020204030204"/>
              </a:rPr>
              <a:t>-</a:t>
            </a:r>
            <a:r>
              <a:rPr sz="1600" spc="-5" dirty="0">
                <a:solidFill>
                  <a:prstClr val="black"/>
                </a:solidFill>
                <a:latin typeface="微软雅黑" panose="020B0503020204020204" charset="-122"/>
                <a:cs typeface="微软雅黑" panose="020B0503020204020204" charset="-122"/>
              </a:rPr>
              <a:t>姓名” 复合物模型。</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851660" y="3445764"/>
            <a:ext cx="8488680" cy="31866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850135" y="3444240"/>
            <a:ext cx="8491855" cy="3190240"/>
          </a:xfrm>
          <a:custGeom>
            <a:avLst/>
            <a:gdLst/>
            <a:ahLst/>
            <a:cxnLst/>
            <a:rect l="l" t="t" r="r" b="b"/>
            <a:pathLst>
              <a:path w="8491855" h="3190240">
                <a:moveTo>
                  <a:pt x="0" y="3189732"/>
                </a:moveTo>
                <a:lnTo>
                  <a:pt x="8491727" y="3189732"/>
                </a:lnTo>
                <a:lnTo>
                  <a:pt x="8491727" y="0"/>
                </a:lnTo>
                <a:lnTo>
                  <a:pt x="0" y="0"/>
                </a:lnTo>
                <a:lnTo>
                  <a:pt x="0" y="318973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40866" y="1898903"/>
            <a:ext cx="634682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：进入到物模型信息页面，单击“修改模型”按钮。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261872" y="2595372"/>
            <a:ext cx="9668256" cy="36118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260347" y="2593848"/>
            <a:ext cx="9671685" cy="3615054"/>
          </a:xfrm>
          <a:custGeom>
            <a:avLst/>
            <a:gdLst/>
            <a:ahLst/>
            <a:cxnLst/>
            <a:rect l="l" t="t" r="r" b="b"/>
            <a:pathLst>
              <a:path w="9671685" h="3615054">
                <a:moveTo>
                  <a:pt x="0" y="3614928"/>
                </a:moveTo>
                <a:lnTo>
                  <a:pt x="9671304" y="3614928"/>
                </a:lnTo>
                <a:lnTo>
                  <a:pt x="9671304" y="0"/>
                </a:lnTo>
                <a:lnTo>
                  <a:pt x="0" y="0"/>
                </a:lnTo>
                <a:lnTo>
                  <a:pt x="0" y="361492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3917441" y="1017778"/>
            <a:ext cx="43580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800860" cy="461645"/>
          </a:xfrm>
          <a:prstGeom prst="rect">
            <a:avLst/>
          </a:prstGeom>
        </p:spPr>
        <p:txBody>
          <a:bodyPr vert="horz" wrap="square" lIns="0" tIns="0" rIns="0" bIns="0" rtlCol="0">
            <a:spAutoFit/>
          </a:bodyPr>
          <a:lstStyle/>
          <a:p>
            <a:pPr marL="12700">
              <a:lnSpc>
                <a:spcPct val="100000"/>
              </a:lnSpc>
            </a:pPr>
            <a:r>
              <a:rPr sz="2800" b="1" spc="-10" dirty="0">
                <a:solidFill>
                  <a:srgbClr val="404040"/>
                </a:solidFill>
                <a:latin typeface="微软雅黑" panose="020B0503020204020204" charset="-122"/>
                <a:cs typeface="微软雅黑" panose="020B0503020204020204" charset="-122"/>
              </a:rPr>
              <a:t>工业互联网</a:t>
            </a:r>
            <a:endParaRPr sz="2800">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lnSpc>
                <a:spcPct val="100000"/>
              </a:lnSpc>
            </a:pPr>
            <a:r>
              <a:rPr sz="5500" b="1" spc="-15" dirty="0">
                <a:solidFill>
                  <a:srgbClr val="404040"/>
                </a:solidFill>
                <a:latin typeface="微软雅黑" panose="020B0503020204020204" charset="-122"/>
                <a:cs typeface="微软雅黑" panose="020B0503020204020204" charset="-122"/>
              </a:rPr>
              <a:t>01</a:t>
            </a:r>
            <a:endParaRPr sz="5500">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项目说明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998931" y="1017778"/>
            <a:ext cx="7276465" cy="1083945"/>
          </a:xfrm>
          <a:prstGeom prst="rect">
            <a:avLst/>
          </a:prstGeom>
        </p:spPr>
        <p:txBody>
          <a:bodyPr vert="horz" wrap="square" lIns="0" tIns="0" rIns="0" bIns="0" rtlCol="0">
            <a:spAutoFit/>
          </a:bodyPr>
          <a:lstStyle/>
          <a:p>
            <a:pPr marL="293116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a:p>
            <a:pPr marL="12700">
              <a:spcBef>
                <a:spcPts val="2800"/>
              </a:spcBef>
            </a:pPr>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3</a:t>
            </a:r>
            <a:r>
              <a:rPr dirty="0">
                <a:solidFill>
                  <a:prstClr val="black"/>
                </a:solidFill>
                <a:latin typeface="微软雅黑" panose="020B0503020204020204" charset="-122"/>
                <a:cs typeface="微软雅黑" panose="020B0503020204020204" charset="-122"/>
              </a:rPr>
              <a:t>：进入到物模型的编辑状态后，单击“添加节点”。</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920496" y="2397252"/>
            <a:ext cx="10351007" cy="359511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918972" y="2395727"/>
            <a:ext cx="10354310" cy="3598545"/>
          </a:xfrm>
          <a:custGeom>
            <a:avLst/>
            <a:gdLst/>
            <a:ahLst/>
            <a:cxnLst/>
            <a:rect l="l" t="t" r="r" b="b"/>
            <a:pathLst>
              <a:path w="10354310" h="3598545">
                <a:moveTo>
                  <a:pt x="0" y="3598164"/>
                </a:moveTo>
                <a:lnTo>
                  <a:pt x="10354056" y="3598164"/>
                </a:lnTo>
                <a:lnTo>
                  <a:pt x="10354056" y="0"/>
                </a:lnTo>
                <a:lnTo>
                  <a:pt x="0" y="0"/>
                </a:lnTo>
                <a:lnTo>
                  <a:pt x="0" y="359816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52803" y="1863851"/>
            <a:ext cx="3645535" cy="2908300"/>
          </a:xfrm>
          <a:prstGeom prst="rect">
            <a:avLst/>
          </a:prstGeom>
        </p:spPr>
        <p:txBody>
          <a:bodyPr vert="horz" wrap="square" lIns="0" tIns="0" rIns="0" bIns="0" rtlCol="0">
            <a:spAutoFit/>
          </a:bodyPr>
          <a:lstStyle/>
          <a:p>
            <a:pPr marL="12700" marR="5080">
              <a:lnSpc>
                <a:spcPct val="150000"/>
              </a:lnSpc>
            </a:pPr>
            <a:r>
              <a:rPr b="1" spc="20" dirty="0">
                <a:solidFill>
                  <a:prstClr val="black"/>
                </a:solidFill>
                <a:latin typeface="微软雅黑" panose="020B0503020204020204" charset="-122"/>
                <a:cs typeface="微软雅黑" panose="020B0503020204020204" charset="-122"/>
              </a:rPr>
              <a:t>操作步</a:t>
            </a:r>
            <a:r>
              <a:rPr b="1" spc="25"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4</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弹出来的对</a:t>
            </a:r>
            <a:r>
              <a:rPr spc="30" dirty="0">
                <a:solidFill>
                  <a:prstClr val="black"/>
                </a:solidFill>
                <a:latin typeface="微软雅黑" panose="020B0503020204020204" charset="-122"/>
                <a:cs typeface="微软雅黑" panose="020B0503020204020204" charset="-122"/>
              </a:rPr>
              <a:t>话</a:t>
            </a:r>
            <a:r>
              <a:rPr spc="20" dirty="0">
                <a:solidFill>
                  <a:prstClr val="black"/>
                </a:solidFill>
                <a:latin typeface="微软雅黑" panose="020B0503020204020204" charset="-122"/>
                <a:cs typeface="微软雅黑" panose="020B0503020204020204" charset="-122"/>
              </a:rPr>
              <a:t>框</a:t>
            </a:r>
            <a:r>
              <a:rPr spc="4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 </a:t>
            </a:r>
            <a:r>
              <a:rPr spc="114" dirty="0">
                <a:solidFill>
                  <a:prstClr val="black"/>
                </a:solidFill>
                <a:latin typeface="微软雅黑" panose="020B0503020204020204" charset="-122"/>
                <a:cs typeface="微软雅黑" panose="020B0503020204020204" charset="-122"/>
              </a:rPr>
              <a:t>输入智能</a:t>
            </a:r>
            <a:r>
              <a:rPr spc="105" dirty="0">
                <a:solidFill>
                  <a:prstClr val="black"/>
                </a:solidFill>
                <a:latin typeface="微软雅黑" panose="020B0503020204020204" charset="-122"/>
                <a:cs typeface="微软雅黑" panose="020B0503020204020204" charset="-122"/>
              </a:rPr>
              <a:t>电表</a:t>
            </a:r>
            <a:r>
              <a:rPr spc="114" dirty="0">
                <a:solidFill>
                  <a:prstClr val="black"/>
                </a:solidFill>
                <a:latin typeface="微软雅黑" panose="020B0503020204020204" charset="-122"/>
                <a:cs typeface="微软雅黑" panose="020B0503020204020204" charset="-122"/>
              </a:rPr>
              <a:t>节点的</a:t>
            </a:r>
            <a:r>
              <a:rPr spc="105" dirty="0">
                <a:solidFill>
                  <a:prstClr val="black"/>
                </a:solidFill>
                <a:latin typeface="微软雅黑" panose="020B0503020204020204" charset="-122"/>
                <a:cs typeface="微软雅黑" panose="020B0503020204020204" charset="-122"/>
              </a:rPr>
              <a:t>信</a:t>
            </a:r>
            <a:r>
              <a:rPr spc="114" dirty="0">
                <a:solidFill>
                  <a:prstClr val="black"/>
                </a:solidFill>
                <a:latin typeface="微软雅黑" panose="020B0503020204020204" charset="-122"/>
                <a:cs typeface="微软雅黑" panose="020B0503020204020204" charset="-122"/>
              </a:rPr>
              <a:t>息</a:t>
            </a:r>
            <a:r>
              <a:rPr spc="105"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其</a:t>
            </a:r>
            <a:r>
              <a:rPr dirty="0">
                <a:solidFill>
                  <a:prstClr val="black"/>
                </a:solidFill>
                <a:latin typeface="微软雅黑" panose="020B0503020204020204" charset="-122"/>
                <a:cs typeface="微软雅黑" panose="020B0503020204020204" charset="-122"/>
              </a:rPr>
              <a:t>中</a:t>
            </a:r>
            <a:endParaRPr>
              <a:solidFill>
                <a:prstClr val="black"/>
              </a:solidFill>
              <a:latin typeface="微软雅黑" panose="020B0503020204020204" charset="-122"/>
              <a:cs typeface="微软雅黑" panose="020B0503020204020204" charset="-122"/>
            </a:endParaRPr>
          </a:p>
          <a:p>
            <a:pPr marL="12700" marR="217805" algn="just">
              <a:lnSpc>
                <a:spcPct val="150000"/>
              </a:lnSpc>
            </a:pPr>
            <a:r>
              <a:rPr spc="105" dirty="0">
                <a:solidFill>
                  <a:prstClr val="black"/>
                </a:solidFill>
                <a:latin typeface="微软雅黑" panose="020B0503020204020204" charset="-122"/>
                <a:cs typeface="微软雅黑" panose="020B0503020204020204" charset="-122"/>
              </a:rPr>
              <a:t>“节点名称”和“节点</a:t>
            </a:r>
            <a:r>
              <a:rPr spc="-5" dirty="0">
                <a:solidFill>
                  <a:prstClr val="black"/>
                </a:solidFill>
                <a:latin typeface="微软雅黑" panose="020B0503020204020204" charset="-122"/>
                <a:cs typeface="微软雅黑" panose="020B0503020204020204" charset="-122"/>
              </a:rPr>
              <a:t>I</a:t>
            </a:r>
            <a:r>
              <a:rPr spc="100" dirty="0">
                <a:solidFill>
                  <a:prstClr val="black"/>
                </a:solidFill>
                <a:latin typeface="微软雅黑" panose="020B0503020204020204" charset="-122"/>
                <a:cs typeface="微软雅黑" panose="020B0503020204020204" charset="-122"/>
              </a:rPr>
              <a:t>D</a:t>
            </a:r>
            <a:r>
              <a:rPr spc="114"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可自 </a:t>
            </a:r>
            <a:r>
              <a:rPr spc="120" dirty="0">
                <a:solidFill>
                  <a:prstClr val="black"/>
                </a:solidFill>
                <a:latin typeface="微软雅黑" panose="020B0503020204020204" charset="-122"/>
                <a:cs typeface="微软雅黑" panose="020B0503020204020204" charset="-122"/>
              </a:rPr>
              <a:t>定义填写</a:t>
            </a:r>
            <a:r>
              <a:rPr spc="105" dirty="0">
                <a:solidFill>
                  <a:prstClr val="black"/>
                </a:solidFill>
                <a:latin typeface="微软雅黑" panose="020B0503020204020204" charset="-122"/>
                <a:cs typeface="微软雅黑" panose="020B0503020204020204" charset="-122"/>
              </a:rPr>
              <a:t>，“</a:t>
            </a:r>
            <a:r>
              <a:rPr spc="120" dirty="0">
                <a:solidFill>
                  <a:prstClr val="black"/>
                </a:solidFill>
                <a:latin typeface="微软雅黑" panose="020B0503020204020204" charset="-122"/>
                <a:cs typeface="微软雅黑" panose="020B0503020204020204" charset="-122"/>
              </a:rPr>
              <a:t>设备模</a:t>
            </a:r>
            <a:r>
              <a:rPr spc="105" dirty="0">
                <a:solidFill>
                  <a:prstClr val="black"/>
                </a:solidFill>
                <a:latin typeface="微软雅黑" panose="020B0503020204020204" charset="-122"/>
                <a:cs typeface="微软雅黑" panose="020B0503020204020204" charset="-122"/>
              </a:rPr>
              <a:t>型</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选</a:t>
            </a:r>
            <a:r>
              <a:rPr spc="114"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项 </a:t>
            </a:r>
            <a:r>
              <a:rPr spc="45" dirty="0">
                <a:solidFill>
                  <a:prstClr val="black"/>
                </a:solidFill>
                <a:latin typeface="微软雅黑" panose="020B0503020204020204" charset="-122"/>
                <a:cs typeface="微软雅黑" panose="020B0503020204020204" charset="-122"/>
              </a:rPr>
              <a:t>目三</a:t>
            </a:r>
            <a:r>
              <a:rPr spc="55" dirty="0">
                <a:solidFill>
                  <a:prstClr val="black"/>
                </a:solidFill>
                <a:latin typeface="微软雅黑" panose="020B0503020204020204" charset="-122"/>
                <a:cs typeface="微软雅黑" panose="020B0503020204020204" charset="-122"/>
              </a:rPr>
              <a:t>创</a:t>
            </a:r>
            <a:r>
              <a:rPr spc="45" dirty="0">
                <a:solidFill>
                  <a:prstClr val="black"/>
                </a:solidFill>
                <a:latin typeface="微软雅黑" panose="020B0503020204020204" charset="-122"/>
                <a:cs typeface="微软雅黑" panose="020B0503020204020204" charset="-122"/>
              </a:rPr>
              <a:t>建</a:t>
            </a:r>
            <a:r>
              <a:rPr spc="55" dirty="0">
                <a:solidFill>
                  <a:prstClr val="black"/>
                </a:solidFill>
                <a:latin typeface="微软雅黑" panose="020B0503020204020204" charset="-122"/>
                <a:cs typeface="微软雅黑" panose="020B0503020204020204" charset="-122"/>
              </a:rPr>
              <a:t>的</a:t>
            </a:r>
            <a:r>
              <a:rPr spc="6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设</a:t>
            </a:r>
            <a:r>
              <a:rPr spc="60" dirty="0">
                <a:solidFill>
                  <a:prstClr val="black"/>
                </a:solidFill>
                <a:latin typeface="微软雅黑" panose="020B0503020204020204" charset="-122"/>
                <a:cs typeface="微软雅黑" panose="020B0503020204020204" charset="-122"/>
              </a:rPr>
              <a:t>备</a:t>
            </a:r>
            <a:r>
              <a:rPr spc="45" dirty="0">
                <a:solidFill>
                  <a:prstClr val="black"/>
                </a:solidFill>
                <a:latin typeface="微软雅黑" panose="020B0503020204020204" charset="-122"/>
                <a:cs typeface="微软雅黑" panose="020B0503020204020204" charset="-122"/>
              </a:rPr>
              <a:t>/智</a:t>
            </a:r>
            <a:r>
              <a:rPr spc="55" dirty="0">
                <a:solidFill>
                  <a:prstClr val="black"/>
                </a:solidFill>
                <a:latin typeface="微软雅黑" panose="020B0503020204020204" charset="-122"/>
                <a:cs typeface="微软雅黑" panose="020B0503020204020204" charset="-122"/>
              </a:rPr>
              <a:t>能</a:t>
            </a:r>
            <a:r>
              <a:rPr spc="45" dirty="0">
                <a:solidFill>
                  <a:prstClr val="black"/>
                </a:solidFill>
                <a:latin typeface="微软雅黑" panose="020B0503020204020204" charset="-122"/>
                <a:cs typeface="微软雅黑" panose="020B0503020204020204" charset="-122"/>
              </a:rPr>
              <a:t>电</a:t>
            </a:r>
            <a:r>
              <a:rPr spc="55" dirty="0">
                <a:solidFill>
                  <a:prstClr val="black"/>
                </a:solidFill>
                <a:latin typeface="微软雅黑" panose="020B0503020204020204" charset="-122"/>
                <a:cs typeface="微软雅黑" panose="020B0503020204020204" charset="-122"/>
              </a:rPr>
              <a:t>表</a:t>
            </a:r>
            <a:r>
              <a:rPr spc="45"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型 </a:t>
            </a:r>
            <a:r>
              <a:rPr spc="-5" dirty="0">
                <a:solidFill>
                  <a:prstClr val="black"/>
                </a:solidFill>
                <a:latin typeface="微软雅黑" panose="020B0503020204020204" charset="-122"/>
                <a:cs typeface="微软雅黑" panose="020B0503020204020204" charset="-122"/>
              </a:rPr>
              <a:t>0</a:t>
            </a:r>
            <a:r>
              <a:rPr spc="-15" dirty="0">
                <a:solidFill>
                  <a:prstClr val="black"/>
                </a:solidFill>
                <a:latin typeface="微软雅黑" panose="020B0503020204020204" charset="-122"/>
                <a:cs typeface="微软雅黑" panose="020B0503020204020204" charset="-122"/>
              </a:rPr>
              <a:t>1</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姓名</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完</a:t>
            </a:r>
            <a:r>
              <a:rPr spc="30" dirty="0">
                <a:solidFill>
                  <a:prstClr val="black"/>
                </a:solidFill>
                <a:latin typeface="微软雅黑" panose="020B0503020204020204" charset="-122"/>
                <a:cs typeface="微软雅黑" panose="020B0503020204020204" charset="-122"/>
              </a:rPr>
              <a:t>成后单</a:t>
            </a:r>
            <a:r>
              <a:rPr spc="40" dirty="0">
                <a:solidFill>
                  <a:prstClr val="black"/>
                </a:solidFill>
                <a:latin typeface="微软雅黑" panose="020B0503020204020204" charset="-122"/>
                <a:cs typeface="微软雅黑" panose="020B0503020204020204" charset="-122"/>
              </a:rPr>
              <a:t>击</a:t>
            </a:r>
            <a:r>
              <a:rPr spc="3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确</a:t>
            </a:r>
            <a:r>
              <a:rPr spc="35" dirty="0">
                <a:solidFill>
                  <a:prstClr val="black"/>
                </a:solidFill>
                <a:latin typeface="微软雅黑" panose="020B0503020204020204" charset="-122"/>
                <a:cs typeface="微软雅黑" panose="020B0503020204020204" charset="-122"/>
              </a:rPr>
              <a:t>定</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lgn="just">
              <a:spcBef>
                <a:spcPts val="1080"/>
              </a:spcBef>
            </a:pPr>
            <a:r>
              <a:rPr dirty="0">
                <a:solidFill>
                  <a:prstClr val="black"/>
                </a:solidFill>
                <a:latin typeface="微软雅黑" panose="020B0503020204020204" charset="-122"/>
                <a:cs typeface="微软雅黑" panose="020B0503020204020204" charset="-122"/>
              </a:rPr>
              <a:t>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5321808" y="1874519"/>
            <a:ext cx="5571744" cy="43997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320284" y="1872995"/>
            <a:ext cx="5575300" cy="4403090"/>
          </a:xfrm>
          <a:custGeom>
            <a:avLst/>
            <a:gdLst/>
            <a:ahLst/>
            <a:cxnLst/>
            <a:rect l="l" t="t" r="r" b="b"/>
            <a:pathLst>
              <a:path w="5575300" h="4403090">
                <a:moveTo>
                  <a:pt x="0" y="4402835"/>
                </a:moveTo>
                <a:lnTo>
                  <a:pt x="5574792" y="4402835"/>
                </a:lnTo>
                <a:lnTo>
                  <a:pt x="5574792" y="0"/>
                </a:lnTo>
                <a:lnTo>
                  <a:pt x="0" y="0"/>
                </a:lnTo>
                <a:lnTo>
                  <a:pt x="0" y="4402835"/>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3917441" y="1017778"/>
            <a:ext cx="43580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089456" y="1951609"/>
            <a:ext cx="77114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5</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单击“更新发布”按钮，完成自动加工生产复合物模型的更新。</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17441" y="1017778"/>
            <a:ext cx="43580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1010411" y="2610611"/>
            <a:ext cx="10171176" cy="30906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008888" y="2609088"/>
            <a:ext cx="10174605" cy="3093720"/>
          </a:xfrm>
          <a:custGeom>
            <a:avLst/>
            <a:gdLst/>
            <a:ahLst/>
            <a:cxnLst/>
            <a:rect l="l" t="t" r="r" b="b"/>
            <a:pathLst>
              <a:path w="10174605" h="3093720">
                <a:moveTo>
                  <a:pt x="0" y="3093720"/>
                </a:moveTo>
                <a:lnTo>
                  <a:pt x="10174223" y="3093720"/>
                </a:lnTo>
                <a:lnTo>
                  <a:pt x="10174223" y="0"/>
                </a:lnTo>
                <a:lnTo>
                  <a:pt x="0" y="0"/>
                </a:lnTo>
                <a:lnTo>
                  <a:pt x="0" y="3093720"/>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160475" y="1875409"/>
            <a:ext cx="9872345" cy="71310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6</a:t>
            </a:r>
            <a:r>
              <a:rPr b="1"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击左</a:t>
            </a:r>
            <a:r>
              <a:rPr spc="10" dirty="0">
                <a:solidFill>
                  <a:prstClr val="black"/>
                </a:solidFill>
                <a:latin typeface="微软雅黑" panose="020B0503020204020204" charset="-122"/>
                <a:cs typeface="微软雅黑" panose="020B0503020204020204" charset="-122"/>
              </a:rPr>
              <a:t>侧</a:t>
            </a:r>
            <a:r>
              <a:rPr dirty="0">
                <a:solidFill>
                  <a:prstClr val="black"/>
                </a:solidFill>
                <a:latin typeface="微软雅黑" panose="020B0503020204020204" charset="-122"/>
                <a:cs typeface="微软雅黑" panose="020B0503020204020204" charset="-122"/>
              </a:rPr>
              <a:t>菜</a:t>
            </a:r>
            <a:r>
              <a:rPr spc="10" dirty="0">
                <a:solidFill>
                  <a:prstClr val="black"/>
                </a:solidFill>
                <a:latin typeface="微软雅黑" panose="020B0503020204020204" charset="-122"/>
                <a:cs typeface="微软雅黑" panose="020B0503020204020204" charset="-122"/>
              </a:rPr>
              <a:t>单栏</a:t>
            </a:r>
            <a:r>
              <a:rPr spc="5"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实</a:t>
            </a:r>
            <a:r>
              <a:rPr spc="10"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，选</a:t>
            </a:r>
            <a:r>
              <a:rPr spc="10"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复</a:t>
            </a:r>
            <a:r>
              <a:rPr spc="10" dirty="0">
                <a:solidFill>
                  <a:prstClr val="black"/>
                </a:solidFill>
                <a:latin typeface="微软雅黑" panose="020B0503020204020204" charset="-122"/>
                <a:cs typeface="微软雅黑" panose="020B0503020204020204" charset="-122"/>
              </a:rPr>
              <a:t>合物</a:t>
            </a:r>
            <a:r>
              <a:rPr spc="5" dirty="0">
                <a:solidFill>
                  <a:prstClr val="black"/>
                </a:solidFill>
                <a:latin typeface="微软雅黑" panose="020B0503020204020204" charset="-122"/>
                <a:cs typeface="微软雅黑" panose="020B0503020204020204" charset="-122"/>
              </a:rPr>
              <a:t>列</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a:t>
            </a:r>
            <a:r>
              <a:rPr spc="10" dirty="0">
                <a:solidFill>
                  <a:prstClr val="black"/>
                </a:solidFill>
                <a:latin typeface="微软雅黑" panose="020B0503020204020204" charset="-122"/>
                <a:cs typeface="微软雅黑" panose="020B0503020204020204" charset="-122"/>
              </a:rPr>
              <a:t>“加</a:t>
            </a:r>
            <a:r>
              <a:rPr dirty="0">
                <a:solidFill>
                  <a:prstClr val="black"/>
                </a:solidFill>
                <a:latin typeface="微软雅黑" panose="020B0503020204020204" charset="-122"/>
                <a:cs typeface="微软雅黑" panose="020B0503020204020204" charset="-122"/>
              </a:rPr>
              <a:t>工生</a:t>
            </a:r>
            <a:r>
              <a:rPr spc="10" dirty="0">
                <a:solidFill>
                  <a:prstClr val="black"/>
                </a:solidFill>
                <a:latin typeface="微软雅黑" panose="020B0503020204020204" charset="-122"/>
                <a:cs typeface="微软雅黑" panose="020B0503020204020204" charset="-122"/>
              </a:rPr>
              <a:t>产</a:t>
            </a:r>
            <a:r>
              <a:rPr dirty="0">
                <a:solidFill>
                  <a:prstClr val="black"/>
                </a:solidFill>
                <a:latin typeface="微软雅黑" panose="020B0503020204020204" charset="-122"/>
                <a:cs typeface="微软雅黑" panose="020B0503020204020204" charset="-122"/>
              </a:rPr>
              <a:t>线</a:t>
            </a:r>
            <a:r>
              <a:rPr spc="10" dirty="0">
                <a:solidFill>
                  <a:prstClr val="black"/>
                </a:solidFill>
                <a:latin typeface="微软雅黑" panose="020B0503020204020204" charset="-122"/>
                <a:cs typeface="微软雅黑" panose="020B0503020204020204" charset="-122"/>
              </a:rPr>
              <a:t>实</a:t>
            </a:r>
            <a:r>
              <a:rPr spc="5" dirty="0">
                <a:solidFill>
                  <a:prstClr val="black"/>
                </a:solidFill>
                <a:latin typeface="微软雅黑" panose="020B0503020204020204" charset="-122"/>
                <a:cs typeface="微软雅黑" panose="020B0503020204020204" charset="-122"/>
              </a:rPr>
              <a:t>例</a:t>
            </a:r>
            <a:r>
              <a:rPr spc="10" dirty="0">
                <a:solidFill>
                  <a:prstClr val="black"/>
                </a:solidFill>
                <a:cs typeface="Calibri" panose="020F0502020204030204"/>
              </a:rPr>
              <a:t>0</a:t>
            </a:r>
            <a:r>
              <a:rPr spc="-5" dirty="0">
                <a:solidFill>
                  <a:prstClr val="black"/>
                </a:solidFill>
                <a:cs typeface="Calibri" panose="020F0502020204030204"/>
              </a:rPr>
              <a:t>1</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姓</a:t>
            </a:r>
            <a:r>
              <a:rPr spc="10" dirty="0">
                <a:solidFill>
                  <a:prstClr val="black"/>
                </a:solidFill>
                <a:latin typeface="微软雅黑" panose="020B0503020204020204" charset="-122"/>
                <a:cs typeface="微软雅黑" panose="020B0503020204020204" charset="-122"/>
              </a:rPr>
              <a:t>名</a:t>
            </a:r>
            <a:r>
              <a:rPr dirty="0">
                <a:solidFill>
                  <a:prstClr val="black"/>
                </a:solidFill>
                <a:latin typeface="微软雅黑" panose="020B0503020204020204" charset="-122"/>
                <a:cs typeface="微软雅黑" panose="020B0503020204020204" charset="-122"/>
              </a:rPr>
              <a:t>”的查</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看按</a:t>
            </a:r>
            <a:r>
              <a:rPr dirty="0">
                <a:solidFill>
                  <a:prstClr val="black"/>
                </a:solidFill>
                <a:latin typeface="微软雅黑" panose="020B0503020204020204" charset="-122"/>
                <a:cs typeface="微软雅黑" panose="020B0503020204020204" charset="-122"/>
              </a:rPr>
              <a:t>钮。</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17441" y="1017778"/>
            <a:ext cx="435800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1082039" y="2636519"/>
            <a:ext cx="10027919" cy="35615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080516" y="2634995"/>
            <a:ext cx="10031095" cy="3564890"/>
          </a:xfrm>
          <a:custGeom>
            <a:avLst/>
            <a:gdLst/>
            <a:ahLst/>
            <a:cxnLst/>
            <a:rect l="l" t="t" r="r" b="b"/>
            <a:pathLst>
              <a:path w="10031095" h="3564890">
                <a:moveTo>
                  <a:pt x="0" y="3564635"/>
                </a:moveTo>
                <a:lnTo>
                  <a:pt x="10030968" y="3564635"/>
                </a:lnTo>
                <a:lnTo>
                  <a:pt x="10030968" y="0"/>
                </a:lnTo>
                <a:lnTo>
                  <a:pt x="0" y="0"/>
                </a:lnTo>
                <a:lnTo>
                  <a:pt x="0" y="3564635"/>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37589" y="1017778"/>
            <a:ext cx="7037705" cy="1064260"/>
          </a:xfrm>
          <a:prstGeom prst="rect">
            <a:avLst/>
          </a:prstGeom>
        </p:spPr>
        <p:txBody>
          <a:bodyPr vert="horz" wrap="square" lIns="0" tIns="0" rIns="0" bIns="0" rtlCol="0">
            <a:spAutoFit/>
          </a:bodyPr>
          <a:lstStyle/>
          <a:p>
            <a:pPr marL="269240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a:p>
            <a:pPr marL="12700">
              <a:spcBef>
                <a:spcPts val="264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7</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在复合物实例信息页，单击“重新部署”按钮。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158239" y="2359152"/>
            <a:ext cx="9875519" cy="36057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156716" y="2357627"/>
            <a:ext cx="9878695" cy="3609340"/>
          </a:xfrm>
          <a:custGeom>
            <a:avLst/>
            <a:gdLst/>
            <a:ahLst/>
            <a:cxnLst/>
            <a:rect l="l" t="t" r="r" b="b"/>
            <a:pathLst>
              <a:path w="9878695" h="3609340">
                <a:moveTo>
                  <a:pt x="0" y="3608832"/>
                </a:moveTo>
                <a:lnTo>
                  <a:pt x="9878568" y="3608832"/>
                </a:lnTo>
                <a:lnTo>
                  <a:pt x="9878568" y="0"/>
                </a:lnTo>
                <a:lnTo>
                  <a:pt x="0" y="0"/>
                </a:lnTo>
                <a:lnTo>
                  <a:pt x="0" y="3608832"/>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2264664" y="2706624"/>
            <a:ext cx="7662671" cy="38343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263139" y="2705100"/>
            <a:ext cx="7665720" cy="3837940"/>
          </a:xfrm>
          <a:custGeom>
            <a:avLst/>
            <a:gdLst/>
            <a:ahLst/>
            <a:cxnLst/>
            <a:rect l="l" t="t" r="r" b="b"/>
            <a:pathLst>
              <a:path w="7665720" h="3837940">
                <a:moveTo>
                  <a:pt x="0" y="3837432"/>
                </a:moveTo>
                <a:lnTo>
                  <a:pt x="7665719" y="3837432"/>
                </a:lnTo>
                <a:lnTo>
                  <a:pt x="7665719" y="0"/>
                </a:lnTo>
                <a:lnTo>
                  <a:pt x="0" y="0"/>
                </a:lnTo>
                <a:lnTo>
                  <a:pt x="0" y="3837432"/>
                </a:lnTo>
                <a:close/>
              </a:path>
            </a:pathLst>
          </a:custGeom>
          <a:ln w="3175">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1044041" y="1017778"/>
            <a:ext cx="10105390" cy="1489710"/>
          </a:xfrm>
          <a:prstGeom prst="rect">
            <a:avLst/>
          </a:prstGeom>
        </p:spPr>
        <p:txBody>
          <a:bodyPr vert="horz" wrap="square" lIns="0" tIns="0" rIns="0" bIns="0" rtlCol="0">
            <a:spAutoFit/>
          </a:bodyPr>
          <a:lstStyle/>
          <a:p>
            <a:pPr marL="2886075"/>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a:p>
            <a:pPr marL="12700">
              <a:spcBef>
                <a:spcPts val="2755"/>
              </a:spcBef>
            </a:pPr>
            <a:r>
              <a:rPr b="1" spc="20"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spc="25"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8</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弹出</a:t>
            </a:r>
            <a:r>
              <a:rPr spc="10" dirty="0">
                <a:solidFill>
                  <a:prstClr val="black"/>
                </a:solidFill>
                <a:latin typeface="微软雅黑" panose="020B0503020204020204" charset="-122"/>
                <a:cs typeface="微软雅黑" panose="020B0503020204020204" charset="-122"/>
              </a:rPr>
              <a:t>来</a:t>
            </a:r>
            <a:r>
              <a:rPr spc="20"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页面</a:t>
            </a:r>
            <a:r>
              <a:rPr spc="40" dirty="0">
                <a:solidFill>
                  <a:prstClr val="black"/>
                </a:solidFill>
                <a:latin typeface="微软雅黑" panose="020B0503020204020204" charset="-122"/>
                <a:cs typeface="微软雅黑" panose="020B0503020204020204" charset="-122"/>
              </a:rPr>
              <a:t>中</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新</a:t>
            </a:r>
            <a:r>
              <a:rPr spc="10" dirty="0">
                <a:solidFill>
                  <a:prstClr val="black"/>
                </a:solidFill>
                <a:latin typeface="微软雅黑" panose="020B0503020204020204" charset="-122"/>
                <a:cs typeface="微软雅黑" panose="020B0503020204020204" charset="-122"/>
              </a:rPr>
              <a:t>添加</a:t>
            </a:r>
            <a:r>
              <a:rPr spc="3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智</a:t>
            </a:r>
            <a:r>
              <a:rPr spc="20" dirty="0">
                <a:solidFill>
                  <a:prstClr val="black"/>
                </a:solidFill>
                <a:latin typeface="微软雅黑" panose="020B0503020204020204" charset="-122"/>
                <a:cs typeface="微软雅黑" panose="020B0503020204020204" charset="-122"/>
              </a:rPr>
              <a:t>能</a:t>
            </a:r>
            <a:r>
              <a:rPr spc="10" dirty="0">
                <a:solidFill>
                  <a:prstClr val="black"/>
                </a:solidFill>
                <a:latin typeface="微软雅黑" panose="020B0503020204020204" charset="-122"/>
                <a:cs typeface="微软雅黑" panose="020B0503020204020204" charset="-122"/>
              </a:rPr>
              <a:t>电</a:t>
            </a:r>
            <a:r>
              <a:rPr spc="30" dirty="0">
                <a:solidFill>
                  <a:prstClr val="black"/>
                </a:solidFill>
                <a:latin typeface="微软雅黑" panose="020B0503020204020204" charset="-122"/>
                <a:cs typeface="微软雅黑" panose="020B0503020204020204" charset="-122"/>
              </a:rPr>
              <a:t>表</a:t>
            </a:r>
            <a:r>
              <a:rPr spc="-5" dirty="0">
                <a:solidFill>
                  <a:prstClr val="black"/>
                </a:solidFill>
                <a:cs typeface="Calibri" panose="020F0502020204030204"/>
              </a:rPr>
              <a:t>0</a:t>
            </a:r>
            <a:r>
              <a:rPr spc="20" dirty="0">
                <a:solidFill>
                  <a:prstClr val="black"/>
                </a:solidFill>
                <a:cs typeface="Calibri" panose="020F0502020204030204"/>
              </a:rPr>
              <a:t>1</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节</a:t>
            </a:r>
            <a:r>
              <a:rPr spc="20" dirty="0">
                <a:solidFill>
                  <a:prstClr val="black"/>
                </a:solidFill>
                <a:latin typeface="微软雅黑" panose="020B0503020204020204" charset="-122"/>
                <a:cs typeface="微软雅黑" panose="020B0503020204020204" charset="-122"/>
              </a:rPr>
              <a:t>点，</a:t>
            </a:r>
            <a:r>
              <a:rPr spc="10" dirty="0">
                <a:solidFill>
                  <a:prstClr val="black"/>
                </a:solidFill>
                <a:latin typeface="微软雅黑" panose="020B0503020204020204" charset="-122"/>
                <a:cs typeface="微软雅黑" panose="020B0503020204020204" charset="-122"/>
              </a:rPr>
              <a:t>选择</a:t>
            </a:r>
            <a:r>
              <a:rPr spc="20" dirty="0">
                <a:solidFill>
                  <a:prstClr val="black"/>
                </a:solidFill>
                <a:latin typeface="微软雅黑" panose="020B0503020204020204" charset="-122"/>
                <a:cs typeface="微软雅黑" panose="020B0503020204020204" charset="-122"/>
              </a:rPr>
              <a:t>对应</a:t>
            </a:r>
            <a:r>
              <a:rPr spc="10" dirty="0">
                <a:solidFill>
                  <a:prstClr val="black"/>
                </a:solidFill>
                <a:latin typeface="微软雅黑" panose="020B0503020204020204" charset="-122"/>
                <a:cs typeface="微软雅黑" panose="020B0503020204020204" charset="-122"/>
              </a:rPr>
              <a:t>要</a:t>
            </a:r>
            <a:r>
              <a:rPr spc="20" dirty="0">
                <a:solidFill>
                  <a:prstClr val="black"/>
                </a:solidFill>
                <a:latin typeface="微软雅黑" panose="020B0503020204020204" charset="-122"/>
                <a:cs typeface="微软雅黑" panose="020B0503020204020204" charset="-122"/>
              </a:rPr>
              <a:t>添</a:t>
            </a:r>
            <a:r>
              <a:rPr spc="10" dirty="0">
                <a:solidFill>
                  <a:prstClr val="black"/>
                </a:solidFill>
                <a:latin typeface="微软雅黑" panose="020B0503020204020204" charset="-122"/>
                <a:cs typeface="微软雅黑" panose="020B0503020204020204" charset="-122"/>
              </a:rPr>
              <a:t>加的</a:t>
            </a:r>
            <a:r>
              <a:rPr spc="20" dirty="0">
                <a:solidFill>
                  <a:prstClr val="black"/>
                </a:solidFill>
                <a:latin typeface="微软雅黑" panose="020B0503020204020204" charset="-122"/>
                <a:cs typeface="微软雅黑" panose="020B0503020204020204" charset="-122"/>
              </a:rPr>
              <a:t>电表</a:t>
            </a:r>
            <a:r>
              <a:rPr spc="10" dirty="0">
                <a:solidFill>
                  <a:prstClr val="black"/>
                </a:solidFill>
                <a:latin typeface="微软雅黑" panose="020B0503020204020204" charset="-122"/>
                <a:cs typeface="微软雅黑" panose="020B0503020204020204" charset="-122"/>
              </a:rPr>
              <a:t>实</a:t>
            </a:r>
            <a:r>
              <a:rPr spc="45" dirty="0">
                <a:solidFill>
                  <a:prstClr val="black"/>
                </a:solidFill>
                <a:latin typeface="微软雅黑" panose="020B0503020204020204" charset="-122"/>
                <a:cs typeface="微软雅黑" panose="020B0503020204020204" charset="-122"/>
              </a:rPr>
              <a:t>例</a:t>
            </a:r>
            <a:r>
              <a:rPr spc="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智</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能电表实</a:t>
            </a:r>
            <a:r>
              <a:rPr dirty="0">
                <a:solidFill>
                  <a:prstClr val="black"/>
                </a:solidFill>
                <a:latin typeface="微软雅黑" panose="020B0503020204020204" charset="-122"/>
                <a:cs typeface="微软雅黑" panose="020B0503020204020204" charset="-122"/>
              </a:rPr>
              <a:t>例</a:t>
            </a:r>
            <a:r>
              <a:rPr spc="-5" dirty="0">
                <a:solidFill>
                  <a:prstClr val="black"/>
                </a:solidFill>
                <a:cs typeface="Calibri" panose="020F0502020204030204"/>
              </a:rPr>
              <a:t>01-</a:t>
            </a:r>
            <a:r>
              <a:rPr spc="-5" dirty="0">
                <a:solidFill>
                  <a:prstClr val="black"/>
                </a:solidFill>
                <a:latin typeface="微软雅黑" panose="020B0503020204020204" charset="-122"/>
                <a:cs typeface="微软雅黑" panose="020B0503020204020204" charset="-122"/>
              </a:rPr>
              <a:t>姓名”后单击“</a:t>
            </a:r>
            <a:r>
              <a:rPr dirty="0">
                <a:solidFill>
                  <a:prstClr val="black"/>
                </a:solidFill>
                <a:latin typeface="微软雅黑" panose="020B0503020204020204" charset="-122"/>
                <a:cs typeface="微软雅黑" panose="020B0503020204020204" charset="-122"/>
              </a:rPr>
              <a:t>完</a:t>
            </a:r>
            <a:r>
              <a:rPr spc="-5" dirty="0">
                <a:solidFill>
                  <a:prstClr val="black"/>
                </a:solidFill>
                <a:latin typeface="微软雅黑" panose="020B0503020204020204" charset="-122"/>
                <a:cs typeface="微软雅黑" panose="020B0503020204020204" charset="-122"/>
              </a:rPr>
              <a:t>成”</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044041" y="1017778"/>
            <a:ext cx="9997440" cy="1489710"/>
          </a:xfrm>
          <a:prstGeom prst="rect">
            <a:avLst/>
          </a:prstGeom>
        </p:spPr>
        <p:txBody>
          <a:bodyPr vert="horz" wrap="square" lIns="0" tIns="0" rIns="0" bIns="0" rtlCol="0">
            <a:spAutoFit/>
          </a:bodyPr>
          <a:lstStyle/>
          <a:p>
            <a:pPr marL="2886075"/>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a:p>
            <a:pPr marL="12700">
              <a:spcBef>
                <a:spcPts val="275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9</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完成智能电表的添加后。通过任一课程卡片进入“硬件设备”应用模块，启动加工生产</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线复合物实例下的所有设备。</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282951" y="2752343"/>
            <a:ext cx="7626096" cy="38511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81427" y="2750820"/>
            <a:ext cx="7629525" cy="3854450"/>
          </a:xfrm>
          <a:custGeom>
            <a:avLst/>
            <a:gdLst/>
            <a:ahLst/>
            <a:cxnLst/>
            <a:rect l="l" t="t" r="r" b="b"/>
            <a:pathLst>
              <a:path w="7629525" h="3854450">
                <a:moveTo>
                  <a:pt x="0" y="3854196"/>
                </a:moveTo>
                <a:lnTo>
                  <a:pt x="7629144" y="3854196"/>
                </a:lnTo>
                <a:lnTo>
                  <a:pt x="7629144" y="0"/>
                </a:lnTo>
                <a:lnTo>
                  <a:pt x="0" y="0"/>
                </a:lnTo>
                <a:lnTo>
                  <a:pt x="0" y="3854196"/>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150111" y="1017778"/>
            <a:ext cx="9858375" cy="1409700"/>
          </a:xfrm>
          <a:prstGeom prst="rect">
            <a:avLst/>
          </a:prstGeom>
        </p:spPr>
        <p:txBody>
          <a:bodyPr vert="horz" wrap="square" lIns="0" tIns="0" rIns="0" bIns="0" rtlCol="0">
            <a:spAutoFit/>
          </a:bodyPr>
          <a:lstStyle/>
          <a:p>
            <a:pPr marL="2780030"/>
            <a:r>
              <a:rPr sz="2800" b="1" spc="-5" dirty="0">
                <a:solidFill>
                  <a:srgbClr val="00A755"/>
                </a:solidFill>
                <a:latin typeface="微软雅黑" panose="020B0503020204020204" charset="-122"/>
                <a:cs typeface="微软雅黑" panose="020B0503020204020204" charset="-122"/>
              </a:rPr>
              <a:t>4.</a:t>
            </a:r>
            <a:r>
              <a:rPr sz="2800" b="1" spc="-60" dirty="0">
                <a:solidFill>
                  <a:srgbClr val="00A755"/>
                </a:solidFill>
                <a:latin typeface="微软雅黑" panose="020B0503020204020204" charset="-122"/>
                <a:cs typeface="微软雅黑" panose="020B0503020204020204" charset="-122"/>
              </a:rPr>
              <a:t> </a:t>
            </a:r>
            <a:r>
              <a:rPr sz="2800" b="1" spc="-10" dirty="0">
                <a:solidFill>
                  <a:srgbClr val="00A755"/>
                </a:solidFill>
                <a:latin typeface="微软雅黑" panose="020B0503020204020204" charset="-122"/>
                <a:cs typeface="微软雅黑" panose="020B0503020204020204" charset="-122"/>
              </a:rPr>
              <a:t>更新复合物模型及其实例</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04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cs typeface="Calibri" panose="020F0502020204030204"/>
              </a:rPr>
              <a:t>10</a:t>
            </a:r>
            <a:r>
              <a:rPr dirty="0">
                <a:solidFill>
                  <a:prstClr val="black"/>
                </a:solidFill>
                <a:latin typeface="微软雅黑" panose="020B0503020204020204" charset="-122"/>
                <a:cs typeface="微软雅黑" panose="020B0503020204020204" charset="-122"/>
              </a:rPr>
              <a:t>：进入到复合物实例信息页面的“运行工况”中，可以根据“总在线设备数”与启动的 设备数是否一致，验证复合物实例是否重新部署成功。</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071372" y="2590800"/>
            <a:ext cx="7618476" cy="39090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069847" y="2589276"/>
            <a:ext cx="7621905" cy="3912235"/>
          </a:xfrm>
          <a:custGeom>
            <a:avLst/>
            <a:gdLst/>
            <a:ahLst/>
            <a:cxnLst/>
            <a:rect l="l" t="t" r="r" b="b"/>
            <a:pathLst>
              <a:path w="7621905" h="3912235">
                <a:moveTo>
                  <a:pt x="0" y="3912108"/>
                </a:moveTo>
                <a:lnTo>
                  <a:pt x="7621524" y="3912108"/>
                </a:lnTo>
                <a:lnTo>
                  <a:pt x="7621524" y="0"/>
                </a:lnTo>
                <a:lnTo>
                  <a:pt x="0" y="0"/>
                </a:lnTo>
                <a:lnTo>
                  <a:pt x="0" y="391210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9101073" y="3586734"/>
            <a:ext cx="2052955" cy="1830070"/>
          </a:xfrm>
          <a:prstGeom prst="rect">
            <a:avLst/>
          </a:prstGeom>
        </p:spPr>
        <p:txBody>
          <a:bodyPr vert="horz" wrap="square" lIns="0" tIns="0" rIns="0" bIns="0" rtlCol="0">
            <a:spAutoFit/>
          </a:bodyPr>
          <a:lstStyle/>
          <a:p>
            <a:pPr marL="12700" marR="5080" algn="just">
              <a:lnSpc>
                <a:spcPct val="125000"/>
              </a:lnSpc>
            </a:pPr>
            <a:r>
              <a:rPr sz="1600" spc="175" dirty="0">
                <a:solidFill>
                  <a:prstClr val="black"/>
                </a:solidFill>
                <a:latin typeface="宋体" pitchFamily="2" charset="-122"/>
                <a:cs typeface="宋体" pitchFamily="2" charset="-122"/>
              </a:rPr>
              <a:t>【说明</a:t>
            </a:r>
            <a:r>
              <a:rPr sz="1600" spc="160" dirty="0">
                <a:solidFill>
                  <a:prstClr val="black"/>
                </a:solidFill>
                <a:latin typeface="宋体" pitchFamily="2" charset="-122"/>
                <a:cs typeface="宋体" pitchFamily="2" charset="-122"/>
              </a:rPr>
              <a:t>】</a:t>
            </a:r>
            <a:r>
              <a:rPr sz="1600" spc="170" dirty="0">
                <a:solidFill>
                  <a:prstClr val="black"/>
                </a:solidFill>
                <a:latin typeface="宋体" pitchFamily="2" charset="-122"/>
                <a:cs typeface="宋体" pitchFamily="2" charset="-122"/>
              </a:rPr>
              <a:t>验</a:t>
            </a:r>
            <a:r>
              <a:rPr sz="1600" spc="160" dirty="0">
                <a:solidFill>
                  <a:prstClr val="black"/>
                </a:solidFill>
                <a:latin typeface="宋体" pitchFamily="2" charset="-122"/>
                <a:cs typeface="宋体" pitchFamily="2" charset="-122"/>
              </a:rPr>
              <a:t>证</a:t>
            </a:r>
            <a:r>
              <a:rPr sz="1600" spc="180" dirty="0">
                <a:solidFill>
                  <a:prstClr val="black"/>
                </a:solidFill>
                <a:latin typeface="宋体" pitchFamily="2" charset="-122"/>
                <a:cs typeface="宋体" pitchFamily="2" charset="-122"/>
              </a:rPr>
              <a:t>时</a:t>
            </a:r>
            <a:r>
              <a:rPr sz="1600" spc="-5" dirty="0">
                <a:solidFill>
                  <a:prstClr val="black"/>
                </a:solidFill>
                <a:latin typeface="宋体" pitchFamily="2" charset="-122"/>
                <a:cs typeface="宋体" pitchFamily="2" charset="-122"/>
              </a:rPr>
              <a:t>，</a:t>
            </a:r>
            <a:r>
              <a:rPr sz="1600" spc="-66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新 </a:t>
            </a:r>
            <a:r>
              <a:rPr sz="1600" spc="170" dirty="0">
                <a:solidFill>
                  <a:prstClr val="black"/>
                </a:solidFill>
                <a:latin typeface="宋体" pitchFamily="2" charset="-122"/>
                <a:cs typeface="宋体" pitchFamily="2" charset="-122"/>
              </a:rPr>
              <a:t>添加的</a:t>
            </a:r>
            <a:r>
              <a:rPr sz="1600" spc="155" dirty="0">
                <a:solidFill>
                  <a:prstClr val="black"/>
                </a:solidFill>
                <a:latin typeface="宋体" pitchFamily="2" charset="-122"/>
                <a:cs typeface="宋体" pitchFamily="2" charset="-122"/>
              </a:rPr>
              <a:t>智</a:t>
            </a:r>
            <a:r>
              <a:rPr sz="1600" spc="170" dirty="0">
                <a:solidFill>
                  <a:prstClr val="black"/>
                </a:solidFill>
                <a:latin typeface="宋体" pitchFamily="2" charset="-122"/>
                <a:cs typeface="宋体" pitchFamily="2" charset="-122"/>
              </a:rPr>
              <a:t>能</a:t>
            </a:r>
            <a:r>
              <a:rPr sz="1600" spc="155" dirty="0">
                <a:solidFill>
                  <a:prstClr val="black"/>
                </a:solidFill>
                <a:latin typeface="宋体" pitchFamily="2" charset="-122"/>
                <a:cs typeface="宋体" pitchFamily="2" charset="-122"/>
              </a:rPr>
              <a:t>电</a:t>
            </a:r>
            <a:r>
              <a:rPr sz="1600" spc="170" dirty="0">
                <a:solidFill>
                  <a:prstClr val="black"/>
                </a:solidFill>
                <a:latin typeface="宋体" pitchFamily="2" charset="-122"/>
                <a:cs typeface="宋体" pitchFamily="2" charset="-122"/>
              </a:rPr>
              <a:t>表设</a:t>
            </a:r>
            <a:r>
              <a:rPr sz="1600" spc="-5" dirty="0">
                <a:solidFill>
                  <a:prstClr val="black"/>
                </a:solidFill>
                <a:latin typeface="宋体" pitchFamily="2" charset="-122"/>
                <a:cs typeface="宋体" pitchFamily="2" charset="-122"/>
              </a:rPr>
              <a:t>备</a:t>
            </a:r>
            <a:endParaRPr sz="1600">
              <a:solidFill>
                <a:prstClr val="black"/>
              </a:solidFill>
              <a:latin typeface="宋体" pitchFamily="2" charset="-122"/>
              <a:cs typeface="宋体" pitchFamily="2" charset="-122"/>
            </a:endParaRPr>
          </a:p>
          <a:p>
            <a:pPr marL="12700" marR="5080" algn="just">
              <a:lnSpc>
                <a:spcPct val="125000"/>
              </a:lnSpc>
            </a:pPr>
            <a:r>
              <a:rPr sz="1600" spc="170" dirty="0">
                <a:solidFill>
                  <a:prstClr val="black"/>
                </a:solidFill>
                <a:latin typeface="宋体" pitchFamily="2" charset="-122"/>
                <a:cs typeface="宋体" pitchFamily="2" charset="-122"/>
              </a:rPr>
              <a:t>需要保</a:t>
            </a:r>
            <a:r>
              <a:rPr sz="1600" spc="160" dirty="0">
                <a:solidFill>
                  <a:prstClr val="black"/>
                </a:solidFill>
                <a:latin typeface="宋体" pitchFamily="2" charset="-122"/>
                <a:cs typeface="宋体" pitchFamily="2" charset="-122"/>
              </a:rPr>
              <a:t>证</a:t>
            </a:r>
            <a:r>
              <a:rPr sz="1600" spc="170" dirty="0">
                <a:solidFill>
                  <a:prstClr val="black"/>
                </a:solidFill>
                <a:latin typeface="宋体" pitchFamily="2" charset="-122"/>
                <a:cs typeface="宋体" pitchFamily="2" charset="-122"/>
              </a:rPr>
              <a:t>它在</a:t>
            </a:r>
            <a:r>
              <a:rPr sz="1600" spc="-5" dirty="0">
                <a:solidFill>
                  <a:prstClr val="black"/>
                </a:solidFill>
                <a:latin typeface="宋体" pitchFamily="2" charset="-122"/>
                <a:cs typeface="宋体" pitchFamily="2" charset="-122"/>
              </a:rPr>
              <a:t>“</a:t>
            </a:r>
            <a:r>
              <a:rPr sz="1600" spc="-700" dirty="0">
                <a:solidFill>
                  <a:prstClr val="black"/>
                </a:solidFill>
                <a:latin typeface="宋体" pitchFamily="2" charset="-122"/>
                <a:cs typeface="宋体" pitchFamily="2" charset="-122"/>
              </a:rPr>
              <a:t> </a:t>
            </a:r>
            <a:r>
              <a:rPr sz="1600" spc="175" dirty="0">
                <a:solidFill>
                  <a:prstClr val="black"/>
                </a:solidFill>
                <a:latin typeface="宋体" pitchFamily="2" charset="-122"/>
                <a:cs typeface="宋体" pitchFamily="2" charset="-122"/>
              </a:rPr>
              <a:t>硬件 设备</a:t>
            </a:r>
            <a:r>
              <a:rPr sz="1600" spc="-5" dirty="0">
                <a:solidFill>
                  <a:prstClr val="black"/>
                </a:solidFill>
                <a:latin typeface="宋体" pitchFamily="2" charset="-122"/>
                <a:cs typeface="宋体" pitchFamily="2" charset="-122"/>
              </a:rPr>
              <a:t>”</a:t>
            </a:r>
            <a:r>
              <a:rPr sz="1600" spc="-665" dirty="0">
                <a:solidFill>
                  <a:prstClr val="black"/>
                </a:solidFill>
                <a:latin typeface="宋体" pitchFamily="2" charset="-122"/>
                <a:cs typeface="宋体" pitchFamily="2" charset="-122"/>
              </a:rPr>
              <a:t> </a:t>
            </a:r>
            <a:r>
              <a:rPr sz="1600" spc="160" dirty="0">
                <a:solidFill>
                  <a:prstClr val="black"/>
                </a:solidFill>
                <a:latin typeface="宋体" pitchFamily="2" charset="-122"/>
                <a:cs typeface="宋体" pitchFamily="2" charset="-122"/>
              </a:rPr>
              <a:t>中</a:t>
            </a:r>
            <a:r>
              <a:rPr sz="1600" spc="170" dirty="0">
                <a:solidFill>
                  <a:prstClr val="black"/>
                </a:solidFill>
                <a:latin typeface="宋体" pitchFamily="2" charset="-122"/>
                <a:cs typeface="宋体" pitchFamily="2" charset="-122"/>
              </a:rPr>
              <a:t>处</a:t>
            </a:r>
            <a:r>
              <a:rPr sz="1600" spc="160" dirty="0">
                <a:solidFill>
                  <a:prstClr val="black"/>
                </a:solidFill>
                <a:latin typeface="宋体" pitchFamily="2" charset="-122"/>
                <a:cs typeface="宋体" pitchFamily="2" charset="-122"/>
              </a:rPr>
              <a:t>于</a:t>
            </a:r>
            <a:r>
              <a:rPr sz="1600" spc="170" dirty="0">
                <a:solidFill>
                  <a:prstClr val="black"/>
                </a:solidFill>
                <a:latin typeface="宋体" pitchFamily="2" charset="-122"/>
                <a:cs typeface="宋体" pitchFamily="2" charset="-122"/>
              </a:rPr>
              <a:t>联网</a:t>
            </a:r>
            <a:r>
              <a:rPr sz="1600" spc="-5" dirty="0">
                <a:solidFill>
                  <a:prstClr val="black"/>
                </a:solidFill>
                <a:latin typeface="宋体" pitchFamily="2" charset="-122"/>
                <a:cs typeface="宋体" pitchFamily="2" charset="-122"/>
              </a:rPr>
              <a:t>运 </a:t>
            </a:r>
            <a:r>
              <a:rPr sz="1600" spc="175" dirty="0">
                <a:solidFill>
                  <a:prstClr val="black"/>
                </a:solidFill>
                <a:latin typeface="宋体" pitchFamily="2" charset="-122"/>
                <a:cs typeface="宋体" pitchFamily="2" charset="-122"/>
              </a:rPr>
              <a:t>行状态</a:t>
            </a:r>
            <a:r>
              <a:rPr sz="1600" spc="-5" dirty="0">
                <a:solidFill>
                  <a:prstClr val="black"/>
                </a:solidFill>
                <a:latin typeface="宋体" pitchFamily="2" charset="-122"/>
                <a:cs typeface="宋体" pitchFamily="2" charset="-122"/>
              </a:rPr>
              <a:t>，</a:t>
            </a:r>
            <a:r>
              <a:rPr sz="1600" spc="-675" dirty="0">
                <a:solidFill>
                  <a:prstClr val="black"/>
                </a:solidFill>
                <a:latin typeface="宋体" pitchFamily="2" charset="-122"/>
                <a:cs typeface="宋体" pitchFamily="2" charset="-122"/>
              </a:rPr>
              <a:t> </a:t>
            </a:r>
            <a:r>
              <a:rPr sz="1600" spc="170" dirty="0">
                <a:solidFill>
                  <a:prstClr val="black"/>
                </a:solidFill>
                <a:latin typeface="宋体" pitchFamily="2" charset="-122"/>
                <a:cs typeface="宋体" pitchFamily="2" charset="-122"/>
              </a:rPr>
              <a:t>否</a:t>
            </a:r>
            <a:r>
              <a:rPr sz="1600" spc="160" dirty="0">
                <a:solidFill>
                  <a:prstClr val="black"/>
                </a:solidFill>
                <a:latin typeface="宋体" pitchFamily="2" charset="-122"/>
                <a:cs typeface="宋体" pitchFamily="2" charset="-122"/>
              </a:rPr>
              <a:t>则</a:t>
            </a:r>
            <a:r>
              <a:rPr sz="1600" spc="170" dirty="0">
                <a:solidFill>
                  <a:prstClr val="black"/>
                </a:solidFill>
                <a:latin typeface="宋体" pitchFamily="2" charset="-122"/>
                <a:cs typeface="宋体" pitchFamily="2" charset="-122"/>
              </a:rPr>
              <a:t>可能</a:t>
            </a:r>
            <a:r>
              <a:rPr sz="1600" spc="-5" dirty="0">
                <a:solidFill>
                  <a:prstClr val="black"/>
                </a:solidFill>
                <a:latin typeface="宋体" pitchFamily="2" charset="-122"/>
                <a:cs typeface="宋体" pitchFamily="2" charset="-122"/>
              </a:rPr>
              <a:t>存 </a:t>
            </a:r>
            <a:r>
              <a:rPr sz="1600" dirty="0">
                <a:solidFill>
                  <a:prstClr val="black"/>
                </a:solidFill>
                <a:latin typeface="宋体" pitchFamily="2" charset="-122"/>
                <a:cs typeface="宋体" pitchFamily="2" charset="-122"/>
              </a:rPr>
              <a:t>在</a:t>
            </a:r>
            <a:r>
              <a:rPr sz="1600" spc="-5" dirty="0">
                <a:solidFill>
                  <a:prstClr val="black"/>
                </a:solidFill>
                <a:latin typeface="宋体" pitchFamily="2" charset="-122"/>
                <a:cs typeface="宋体" pitchFamily="2" charset="-122"/>
              </a:rPr>
              <a:t>误差。</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5" name="object 5"/>
          <p:cNvSpPr txBox="1"/>
          <p:nvPr/>
        </p:nvSpPr>
        <p:spPr>
          <a:xfrm>
            <a:off x="952601" y="1323086"/>
            <a:ext cx="10291445" cy="2084705"/>
          </a:xfrm>
          <a:prstGeom prst="rect">
            <a:avLst/>
          </a:prstGeom>
        </p:spPr>
        <p:txBody>
          <a:bodyPr vert="horz" wrap="square" lIns="0" tIns="0" rIns="0" bIns="0" rtlCol="0">
            <a:spAutoFit/>
          </a:bodyPr>
          <a:lstStyle/>
          <a:p>
            <a:pPr marL="12700" marR="5080" indent="522605" algn="just">
              <a:lnSpc>
                <a:spcPct val="150000"/>
              </a:lnSpc>
            </a:pPr>
            <a:r>
              <a:rPr spc="20" dirty="0">
                <a:solidFill>
                  <a:prstClr val="black"/>
                </a:solidFill>
                <a:latin typeface="微软雅黑" panose="020B0503020204020204" charset="-122"/>
                <a:cs typeface="微软雅黑" panose="020B0503020204020204" charset="-122"/>
              </a:rPr>
              <a:t>一台</a:t>
            </a:r>
            <a:r>
              <a:rPr spc="30" dirty="0">
                <a:solidFill>
                  <a:prstClr val="black"/>
                </a:solidFill>
                <a:latin typeface="微软雅黑" panose="020B0503020204020204" charset="-122"/>
                <a:cs typeface="微软雅黑" panose="020B0503020204020204" charset="-122"/>
              </a:rPr>
              <a:t>码垛</a:t>
            </a:r>
            <a:r>
              <a:rPr spc="20" dirty="0">
                <a:solidFill>
                  <a:prstClr val="black"/>
                </a:solidFill>
                <a:latin typeface="微软雅黑" panose="020B0503020204020204" charset="-122"/>
                <a:cs typeface="微软雅黑" panose="020B0503020204020204" charset="-122"/>
              </a:rPr>
              <a:t>工业机器人</a:t>
            </a:r>
            <a:r>
              <a:rPr spc="30" dirty="0">
                <a:solidFill>
                  <a:prstClr val="black"/>
                </a:solidFill>
                <a:latin typeface="微软雅黑" panose="020B0503020204020204" charset="-122"/>
                <a:cs typeface="微软雅黑" panose="020B0503020204020204" charset="-122"/>
              </a:rPr>
              <a:t>正</a:t>
            </a:r>
            <a:r>
              <a:rPr spc="20" dirty="0">
                <a:solidFill>
                  <a:prstClr val="black"/>
                </a:solidFill>
                <a:latin typeface="微软雅黑" panose="020B0503020204020204" charset="-122"/>
                <a:cs typeface="微软雅黑" panose="020B0503020204020204" charset="-122"/>
              </a:rPr>
              <a:t>在按照工厂</a:t>
            </a:r>
            <a:r>
              <a:rPr spc="30" dirty="0">
                <a:solidFill>
                  <a:prstClr val="black"/>
                </a:solidFill>
                <a:latin typeface="微软雅黑" panose="020B0503020204020204" charset="-122"/>
                <a:cs typeface="微软雅黑" panose="020B0503020204020204" charset="-122"/>
              </a:rPr>
              <a:t>生</a:t>
            </a:r>
            <a:r>
              <a:rPr spc="20" dirty="0">
                <a:solidFill>
                  <a:prstClr val="black"/>
                </a:solidFill>
                <a:latin typeface="微软雅黑" panose="020B0503020204020204" charset="-122"/>
                <a:cs typeface="微软雅黑" panose="020B0503020204020204" charset="-122"/>
              </a:rPr>
              <a:t>产排程计划</a:t>
            </a:r>
            <a:r>
              <a:rPr spc="30" dirty="0">
                <a:solidFill>
                  <a:prstClr val="black"/>
                </a:solidFill>
                <a:latin typeface="微软雅黑" panose="020B0503020204020204" charset="-122"/>
                <a:cs typeface="微软雅黑" panose="020B0503020204020204" charset="-122"/>
              </a:rPr>
              <a:t>搬</a:t>
            </a:r>
            <a:r>
              <a:rPr spc="20" dirty="0">
                <a:solidFill>
                  <a:prstClr val="black"/>
                </a:solidFill>
                <a:latin typeface="微软雅黑" panose="020B0503020204020204" charset="-122"/>
                <a:cs typeface="微软雅黑" panose="020B0503020204020204" charset="-122"/>
              </a:rPr>
              <a:t>运工</a:t>
            </a:r>
            <a:r>
              <a:rPr spc="85" dirty="0">
                <a:solidFill>
                  <a:prstClr val="black"/>
                </a:solidFill>
                <a:latin typeface="微软雅黑" panose="020B0503020204020204" charset="-122"/>
                <a:cs typeface="微软雅黑" panose="020B0503020204020204" charset="-122"/>
              </a:rPr>
              <a:t>件</a:t>
            </a:r>
            <a:r>
              <a:rPr spc="20" dirty="0">
                <a:solidFill>
                  <a:prstClr val="black"/>
                </a:solidFill>
                <a:latin typeface="微软雅黑" panose="020B0503020204020204" charset="-122"/>
                <a:cs typeface="微软雅黑" panose="020B0503020204020204" charset="-122"/>
              </a:rPr>
              <a:t>，为</a:t>
            </a:r>
            <a:r>
              <a:rPr spc="30" dirty="0">
                <a:solidFill>
                  <a:prstClr val="black"/>
                </a:solidFill>
                <a:latin typeface="微软雅黑" panose="020B0503020204020204" charset="-122"/>
                <a:cs typeface="微软雅黑" panose="020B0503020204020204" charset="-122"/>
              </a:rPr>
              <a:t>了</a:t>
            </a:r>
            <a:r>
              <a:rPr spc="20" dirty="0">
                <a:solidFill>
                  <a:prstClr val="black"/>
                </a:solidFill>
                <a:latin typeface="微软雅黑" panose="020B0503020204020204" charset="-122"/>
                <a:cs typeface="微软雅黑" panose="020B0503020204020204" charset="-122"/>
              </a:rPr>
              <a:t>更好的了解</a:t>
            </a:r>
            <a:r>
              <a:rPr spc="30" dirty="0">
                <a:solidFill>
                  <a:prstClr val="black"/>
                </a:solidFill>
                <a:latin typeface="微软雅黑" panose="020B0503020204020204" charset="-122"/>
                <a:cs typeface="微软雅黑" panose="020B0503020204020204" charset="-122"/>
              </a:rPr>
              <a:t>它</a:t>
            </a:r>
            <a:r>
              <a:rPr spc="20" dirty="0">
                <a:solidFill>
                  <a:prstClr val="black"/>
                </a:solidFill>
                <a:latin typeface="微软雅黑" panose="020B0503020204020204" charset="-122"/>
                <a:cs typeface="微软雅黑" panose="020B0503020204020204" charset="-122"/>
              </a:rPr>
              <a:t>的实时数</a:t>
            </a:r>
            <a:r>
              <a:rPr spc="50" dirty="0">
                <a:solidFill>
                  <a:prstClr val="black"/>
                </a:solidFill>
                <a:latin typeface="微软雅黑" panose="020B0503020204020204" charset="-122"/>
                <a:cs typeface="微软雅黑" panose="020B0503020204020204" charset="-122"/>
              </a:rPr>
              <a:t>据</a:t>
            </a:r>
            <a:r>
              <a:rPr spc="35"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为其 </a:t>
            </a:r>
            <a:r>
              <a:rPr spc="30" dirty="0">
                <a:solidFill>
                  <a:prstClr val="black"/>
                </a:solidFill>
                <a:latin typeface="微软雅黑" panose="020B0503020204020204" charset="-122"/>
                <a:cs typeface="微软雅黑" panose="020B0503020204020204" charset="-122"/>
              </a:rPr>
              <a:t>加装了一台</a:t>
            </a:r>
            <a:r>
              <a:rPr spc="45" dirty="0">
                <a:solidFill>
                  <a:prstClr val="black"/>
                </a:solidFill>
                <a:latin typeface="微软雅黑" panose="020B0503020204020204" charset="-122"/>
                <a:cs typeface="微软雅黑" panose="020B0503020204020204" charset="-122"/>
              </a:rPr>
              <a:t>智</a:t>
            </a:r>
            <a:r>
              <a:rPr spc="30" dirty="0">
                <a:solidFill>
                  <a:prstClr val="black"/>
                </a:solidFill>
                <a:latin typeface="微软雅黑" panose="020B0503020204020204" charset="-122"/>
                <a:cs typeface="微软雅黑" panose="020B0503020204020204" charset="-122"/>
              </a:rPr>
              <a:t>能电</a:t>
            </a:r>
            <a:r>
              <a:rPr spc="50" dirty="0">
                <a:solidFill>
                  <a:prstClr val="black"/>
                </a:solidFill>
                <a:latin typeface="微软雅黑" panose="020B0503020204020204" charset="-122"/>
                <a:cs typeface="微软雅黑" panose="020B0503020204020204" charset="-122"/>
              </a:rPr>
              <a:t>表</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两</a:t>
            </a:r>
            <a:r>
              <a:rPr spc="45" dirty="0">
                <a:solidFill>
                  <a:prstClr val="black"/>
                </a:solidFill>
                <a:latin typeface="微软雅黑" panose="020B0503020204020204" charset="-122"/>
                <a:cs typeface="微软雅黑" panose="020B0503020204020204" charset="-122"/>
              </a:rPr>
              <a:t>台</a:t>
            </a:r>
            <a:r>
              <a:rPr spc="30" dirty="0">
                <a:solidFill>
                  <a:prstClr val="black"/>
                </a:solidFill>
                <a:latin typeface="微软雅黑" panose="020B0503020204020204" charset="-122"/>
                <a:cs typeface="微软雅黑" panose="020B0503020204020204" charset="-122"/>
              </a:rPr>
              <a:t>设备组成了</a:t>
            </a:r>
            <a:r>
              <a:rPr spc="45" dirty="0">
                <a:solidFill>
                  <a:prstClr val="black"/>
                </a:solidFill>
                <a:latin typeface="微软雅黑" panose="020B0503020204020204" charset="-122"/>
                <a:cs typeface="微软雅黑" panose="020B0503020204020204" charset="-122"/>
              </a:rPr>
              <a:t>一</a:t>
            </a:r>
            <a:r>
              <a:rPr spc="30" dirty="0">
                <a:solidFill>
                  <a:prstClr val="black"/>
                </a:solidFill>
                <a:latin typeface="微软雅黑" panose="020B0503020204020204" charset="-122"/>
                <a:cs typeface="微软雅黑" panose="020B0503020204020204" charset="-122"/>
              </a:rPr>
              <a:t>个设备综</a:t>
            </a:r>
            <a:r>
              <a:rPr spc="55" dirty="0">
                <a:solidFill>
                  <a:prstClr val="black"/>
                </a:solidFill>
                <a:latin typeface="微软雅黑" panose="020B0503020204020204" charset="-122"/>
                <a:cs typeface="微软雅黑" panose="020B0503020204020204" charset="-122"/>
              </a:rPr>
              <a:t>合</a:t>
            </a:r>
            <a:r>
              <a:rPr spc="35" dirty="0">
                <a:solidFill>
                  <a:prstClr val="black"/>
                </a:solidFill>
                <a:latin typeface="微软雅黑" panose="020B0503020204020204" charset="-122"/>
                <a:cs typeface="微软雅黑" panose="020B0503020204020204" charset="-122"/>
              </a:rPr>
              <a:t>，除了产线级的复合物，由单台设备及其辅助设 </a:t>
            </a:r>
            <a:r>
              <a:rPr spc="-5" dirty="0">
                <a:solidFill>
                  <a:prstClr val="black"/>
                </a:solidFill>
                <a:latin typeface="微软雅黑" panose="020B0503020204020204" charset="-122"/>
                <a:cs typeface="微软雅黑" panose="020B0503020204020204" charset="-122"/>
              </a:rPr>
              <a:t>备组成的设备综合体也是复合物模型常见的应用场</a:t>
            </a:r>
            <a:r>
              <a:rPr spc="10" dirty="0">
                <a:solidFill>
                  <a:prstClr val="black"/>
                </a:solidFill>
                <a:latin typeface="微软雅黑" panose="020B0503020204020204" charset="-122"/>
                <a:cs typeface="微软雅黑" panose="020B0503020204020204" charset="-122"/>
              </a:rPr>
              <a:t>景</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127635" indent="470535">
              <a:lnSpc>
                <a:spcPct val="150000"/>
              </a:lnSpc>
            </a:pPr>
            <a:r>
              <a:rPr dirty="0">
                <a:solidFill>
                  <a:prstClr val="black"/>
                </a:solidFill>
                <a:latin typeface="微软雅黑" panose="020B0503020204020204" charset="-122"/>
                <a:cs typeface="微软雅黑" panose="020B0503020204020204" charset="-122"/>
              </a:rPr>
              <a:t>请参考本任务的实操步骤，新增创建一个名为“工业机器人综合</a:t>
            </a:r>
            <a:r>
              <a:rPr spc="5" dirty="0">
                <a:solidFill>
                  <a:prstClr val="black"/>
                </a:solidFill>
                <a:latin typeface="微软雅黑" panose="020B0503020204020204" charset="-122"/>
                <a:cs typeface="微软雅黑" panose="020B0503020204020204" charset="-122"/>
              </a:rPr>
              <a:t>体</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姓名”的复合物模型，并完成 实例部署。</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891027" y="3438144"/>
            <a:ext cx="3659123" cy="235000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303263" y="3345179"/>
            <a:ext cx="2997707" cy="319735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4906771" y="5915253"/>
            <a:ext cx="1168400" cy="301625"/>
          </a:xfrm>
          <a:prstGeom prst="rect">
            <a:avLst/>
          </a:prstGeom>
        </p:spPr>
        <p:txBody>
          <a:bodyPr vert="horz" wrap="square" lIns="0" tIns="0" rIns="0" bIns="0" rtlCol="0">
            <a:spAutoFit/>
          </a:bodyPr>
          <a:lstStyle/>
          <a:p>
            <a:pPr marL="12700"/>
            <a:r>
              <a:rPr spc="-5" dirty="0">
                <a:solidFill>
                  <a:prstClr val="black"/>
                </a:solidFill>
                <a:latin typeface="微软雅黑" panose="020B0503020204020204" charset="-122"/>
                <a:cs typeface="微软雅黑" panose="020B0503020204020204" charset="-122"/>
              </a:rPr>
              <a:t>工业机器人</a:t>
            </a:r>
            <a:endParaRPr>
              <a:solidFill>
                <a:prstClr val="black"/>
              </a:solidFill>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9" name="object 9"/>
          <p:cNvSpPr txBox="1"/>
          <p:nvPr/>
        </p:nvSpPr>
        <p:spPr>
          <a:xfrm>
            <a:off x="7332726" y="5915253"/>
            <a:ext cx="939800" cy="301625"/>
          </a:xfrm>
          <a:prstGeom prst="rect">
            <a:avLst/>
          </a:prstGeom>
        </p:spPr>
        <p:txBody>
          <a:bodyPr vert="horz" wrap="square" lIns="0" tIns="0" rIns="0" bIns="0" rtlCol="0">
            <a:spAutoFit/>
          </a:bodyPr>
          <a:lstStyle/>
          <a:p>
            <a:pPr marL="12700"/>
            <a:r>
              <a:rPr spc="-5" dirty="0">
                <a:solidFill>
                  <a:prstClr val="black"/>
                </a:solidFill>
                <a:latin typeface="微软雅黑" panose="020B0503020204020204" charset="-122"/>
                <a:cs typeface="微软雅黑" panose="020B0503020204020204" charset="-122"/>
              </a:rPr>
              <a:t>智能电表</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项目说明</a:t>
            </a:r>
            <a:endParaRPr sz="2400"/>
          </a:p>
        </p:txBody>
      </p:sp>
      <p:sp>
        <p:nvSpPr>
          <p:cNvPr id="5" name="object 5"/>
          <p:cNvSpPr txBox="1"/>
          <p:nvPr/>
        </p:nvSpPr>
        <p:spPr>
          <a:xfrm>
            <a:off x="1959991" y="1377949"/>
            <a:ext cx="8275955" cy="1673225"/>
          </a:xfrm>
          <a:prstGeom prst="rect">
            <a:avLst/>
          </a:prstGeom>
        </p:spPr>
        <p:txBody>
          <a:bodyPr vert="horz" wrap="square" lIns="0" tIns="137160" rIns="0" bIns="0" rtlCol="0">
            <a:spAutoFit/>
          </a:bodyPr>
          <a:lstStyle/>
          <a:p>
            <a:pPr marL="489585">
              <a:spcBef>
                <a:spcPts val="1080"/>
              </a:spcBef>
            </a:pPr>
            <a:r>
              <a:rPr spc="55" dirty="0">
                <a:solidFill>
                  <a:prstClr val="black"/>
                </a:solidFill>
                <a:latin typeface="微软雅黑" panose="020B0503020204020204" charset="-122"/>
                <a:cs typeface="微软雅黑" panose="020B0503020204020204" charset="-122"/>
              </a:rPr>
              <a:t>该任务</a:t>
            </a:r>
            <a:r>
              <a:rPr spc="45" dirty="0">
                <a:solidFill>
                  <a:prstClr val="black"/>
                </a:solidFill>
                <a:latin typeface="微软雅黑" panose="020B0503020204020204" charset="-122"/>
                <a:cs typeface="微软雅黑" panose="020B0503020204020204" charset="-122"/>
              </a:rPr>
              <a:t>的</a:t>
            </a:r>
            <a:r>
              <a:rPr spc="55" dirty="0">
                <a:solidFill>
                  <a:prstClr val="black"/>
                </a:solidFill>
                <a:latin typeface="微软雅黑" panose="020B0503020204020204" charset="-122"/>
                <a:cs typeface="微软雅黑" panose="020B0503020204020204" charset="-122"/>
              </a:rPr>
              <a:t>主要</a:t>
            </a:r>
            <a:r>
              <a:rPr spc="45" dirty="0">
                <a:solidFill>
                  <a:prstClr val="black"/>
                </a:solidFill>
                <a:latin typeface="微软雅黑" panose="020B0503020204020204" charset="-122"/>
                <a:cs typeface="微软雅黑" panose="020B0503020204020204" charset="-122"/>
              </a:rPr>
              <a:t>目</a:t>
            </a:r>
            <a:r>
              <a:rPr spc="55" dirty="0">
                <a:solidFill>
                  <a:prstClr val="black"/>
                </a:solidFill>
                <a:latin typeface="微软雅黑" panose="020B0503020204020204" charset="-122"/>
                <a:cs typeface="微软雅黑" panose="020B0503020204020204" charset="-122"/>
              </a:rPr>
              <a:t>的是</a:t>
            </a:r>
            <a:r>
              <a:rPr spc="45" dirty="0">
                <a:solidFill>
                  <a:prstClr val="black"/>
                </a:solidFill>
                <a:latin typeface="微软雅黑" panose="020B0503020204020204" charset="-122"/>
                <a:cs typeface="微软雅黑" panose="020B0503020204020204" charset="-122"/>
              </a:rPr>
              <a:t>为</a:t>
            </a:r>
            <a:r>
              <a:rPr spc="55" dirty="0">
                <a:solidFill>
                  <a:prstClr val="black"/>
                </a:solidFill>
                <a:latin typeface="微软雅黑" panose="020B0503020204020204" charset="-122"/>
                <a:cs typeface="微软雅黑" panose="020B0503020204020204" charset="-122"/>
              </a:rPr>
              <a:t>了让</a:t>
            </a:r>
            <a:r>
              <a:rPr spc="45" dirty="0">
                <a:solidFill>
                  <a:prstClr val="black"/>
                </a:solidFill>
                <a:latin typeface="微软雅黑" panose="020B0503020204020204" charset="-122"/>
                <a:cs typeface="微软雅黑" panose="020B0503020204020204" charset="-122"/>
              </a:rPr>
              <a:t>学</a:t>
            </a:r>
            <a:r>
              <a:rPr spc="55" dirty="0">
                <a:solidFill>
                  <a:prstClr val="black"/>
                </a:solidFill>
                <a:latin typeface="微软雅黑" panose="020B0503020204020204" charset="-122"/>
                <a:cs typeface="微软雅黑" panose="020B0503020204020204" charset="-122"/>
              </a:rPr>
              <a:t>员了</a:t>
            </a:r>
            <a:r>
              <a:rPr spc="45" dirty="0">
                <a:solidFill>
                  <a:prstClr val="black"/>
                </a:solidFill>
                <a:latin typeface="微软雅黑" panose="020B0503020204020204" charset="-122"/>
                <a:cs typeface="微软雅黑" panose="020B0503020204020204" charset="-122"/>
              </a:rPr>
              <a:t>解</a:t>
            </a:r>
            <a:r>
              <a:rPr spc="55" dirty="0">
                <a:solidFill>
                  <a:prstClr val="black"/>
                </a:solidFill>
                <a:latin typeface="微软雅黑" panose="020B0503020204020204" charset="-122"/>
                <a:cs typeface="微软雅黑" panose="020B0503020204020204" charset="-122"/>
              </a:rPr>
              <a:t>如何</a:t>
            </a:r>
            <a:r>
              <a:rPr spc="45" dirty="0">
                <a:solidFill>
                  <a:prstClr val="black"/>
                </a:solidFill>
                <a:latin typeface="微软雅黑" panose="020B0503020204020204" charset="-122"/>
                <a:cs typeface="微软雅黑" panose="020B0503020204020204" charset="-122"/>
              </a:rPr>
              <a:t>使</a:t>
            </a:r>
            <a:r>
              <a:rPr spc="55" dirty="0">
                <a:solidFill>
                  <a:prstClr val="black"/>
                </a:solidFill>
                <a:latin typeface="微软雅黑" panose="020B0503020204020204" charset="-122"/>
                <a:cs typeface="微软雅黑" panose="020B0503020204020204" charset="-122"/>
              </a:rPr>
              <a:t>用根</a:t>
            </a:r>
            <a:r>
              <a:rPr spc="45" dirty="0">
                <a:solidFill>
                  <a:prstClr val="black"/>
                </a:solidFill>
                <a:latin typeface="微软雅黑" panose="020B0503020204020204" charset="-122"/>
                <a:cs typeface="微软雅黑" panose="020B0503020204020204" charset="-122"/>
              </a:rPr>
              <a:t>云</a:t>
            </a:r>
            <a:r>
              <a:rPr spc="55" dirty="0">
                <a:solidFill>
                  <a:prstClr val="black"/>
                </a:solidFill>
                <a:latin typeface="微软雅黑" panose="020B0503020204020204" charset="-122"/>
                <a:cs typeface="微软雅黑" panose="020B0503020204020204" charset="-122"/>
              </a:rPr>
              <a:t>工业</a:t>
            </a:r>
            <a:r>
              <a:rPr spc="45" dirty="0">
                <a:solidFill>
                  <a:prstClr val="black"/>
                </a:solidFill>
                <a:latin typeface="微软雅黑" panose="020B0503020204020204" charset="-122"/>
                <a:cs typeface="微软雅黑" panose="020B0503020204020204" charset="-122"/>
              </a:rPr>
              <a:t>数</a:t>
            </a:r>
            <a:r>
              <a:rPr spc="55" dirty="0">
                <a:solidFill>
                  <a:prstClr val="black"/>
                </a:solidFill>
                <a:latin typeface="微软雅黑" panose="020B0503020204020204" charset="-122"/>
                <a:cs typeface="微软雅黑" panose="020B0503020204020204" charset="-122"/>
              </a:rPr>
              <a:t>字孪</a:t>
            </a:r>
            <a:r>
              <a:rPr spc="45" dirty="0">
                <a:solidFill>
                  <a:prstClr val="black"/>
                </a:solidFill>
                <a:latin typeface="微软雅黑" panose="020B0503020204020204" charset="-122"/>
                <a:cs typeface="微软雅黑" panose="020B0503020204020204" charset="-122"/>
              </a:rPr>
              <a:t>生</a:t>
            </a:r>
            <a:r>
              <a:rPr spc="55" dirty="0">
                <a:solidFill>
                  <a:prstClr val="black"/>
                </a:solidFill>
                <a:latin typeface="微软雅黑" panose="020B0503020204020204" charset="-122"/>
                <a:cs typeface="微软雅黑" panose="020B0503020204020204" charset="-122"/>
              </a:rPr>
              <a:t>建模</a:t>
            </a:r>
            <a:r>
              <a:rPr spc="45" dirty="0">
                <a:solidFill>
                  <a:prstClr val="black"/>
                </a:solidFill>
                <a:latin typeface="微软雅黑" panose="020B0503020204020204" charset="-122"/>
                <a:cs typeface="微软雅黑" panose="020B0503020204020204" charset="-122"/>
              </a:rPr>
              <a:t>平</a:t>
            </a:r>
            <a:r>
              <a:rPr spc="125" dirty="0">
                <a:solidFill>
                  <a:prstClr val="black"/>
                </a:solidFill>
                <a:latin typeface="微软雅黑" panose="020B0503020204020204" charset="-122"/>
                <a:cs typeface="微软雅黑" panose="020B0503020204020204" charset="-122"/>
              </a:rPr>
              <a:t>台</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包括</a:t>
            </a:r>
            <a:r>
              <a:rPr spc="-10" dirty="0">
                <a:solidFill>
                  <a:prstClr val="black"/>
                </a:solidFill>
                <a:latin typeface="微软雅黑" panose="020B0503020204020204" charset="-122"/>
                <a:cs typeface="微软雅黑" panose="020B0503020204020204" charset="-122"/>
              </a:rPr>
              <a:t>如</a:t>
            </a:r>
            <a:r>
              <a:rPr spc="5" dirty="0">
                <a:solidFill>
                  <a:prstClr val="black"/>
                </a:solidFill>
                <a:latin typeface="微软雅黑" panose="020B0503020204020204" charset="-122"/>
                <a:cs typeface="微软雅黑" panose="020B0503020204020204" charset="-122"/>
              </a:rPr>
              <a:t>何</a:t>
            </a:r>
            <a:r>
              <a:rPr dirty="0">
                <a:solidFill>
                  <a:prstClr val="black"/>
                </a:solidFill>
                <a:latin typeface="微软雅黑" panose="020B0503020204020204" charset="-122"/>
                <a:cs typeface="微软雅黑" panose="020B0503020204020204" charset="-122"/>
              </a:rPr>
              <a:t>创</a:t>
            </a:r>
            <a:r>
              <a:rPr spc="5" dirty="0">
                <a:solidFill>
                  <a:prstClr val="black"/>
                </a:solidFill>
                <a:latin typeface="微软雅黑" panose="020B0503020204020204" charset="-122"/>
                <a:cs typeface="微软雅黑" panose="020B0503020204020204" charset="-122"/>
              </a:rPr>
              <a:t>建</a:t>
            </a:r>
            <a:r>
              <a:rPr dirty="0">
                <a:solidFill>
                  <a:prstClr val="black"/>
                </a:solidFill>
                <a:latin typeface="微软雅黑" panose="020B0503020204020204" charset="-122"/>
                <a:cs typeface="微软雅黑" panose="020B0503020204020204" charset="-122"/>
              </a:rPr>
              <a:t>模型，</a:t>
            </a:r>
            <a:r>
              <a:rPr spc="5" dirty="0">
                <a:solidFill>
                  <a:prstClr val="black"/>
                </a:solidFill>
                <a:latin typeface="微软雅黑" panose="020B0503020204020204" charset="-122"/>
                <a:cs typeface="微软雅黑" panose="020B0503020204020204" charset="-122"/>
              </a:rPr>
              <a:t>使</a:t>
            </a:r>
            <a:r>
              <a:rPr dirty="0">
                <a:solidFill>
                  <a:prstClr val="black"/>
                </a:solidFill>
                <a:latin typeface="微软雅黑" panose="020B0503020204020204" charset="-122"/>
                <a:cs typeface="微软雅黑" panose="020B0503020204020204" charset="-122"/>
              </a:rPr>
              <a:t>用</a:t>
            </a:r>
            <a:r>
              <a:rPr spc="5"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型来</a:t>
            </a:r>
            <a:r>
              <a:rPr spc="-10" dirty="0">
                <a:solidFill>
                  <a:prstClr val="black"/>
                </a:solidFill>
                <a:latin typeface="微软雅黑" panose="020B0503020204020204" charset="-122"/>
                <a:cs typeface="微软雅黑" panose="020B0503020204020204" charset="-122"/>
              </a:rPr>
              <a:t>实</a:t>
            </a:r>
            <a:r>
              <a:rPr spc="5"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化</a:t>
            </a:r>
            <a:r>
              <a:rPr spc="5" dirty="0">
                <a:solidFill>
                  <a:prstClr val="black"/>
                </a:solidFill>
                <a:latin typeface="微软雅黑" panose="020B0503020204020204" charset="-122"/>
                <a:cs typeface="微软雅黑" panose="020B0503020204020204" charset="-122"/>
              </a:rPr>
              <a:t>设</a:t>
            </a:r>
            <a:r>
              <a:rPr dirty="0">
                <a:solidFill>
                  <a:prstClr val="black"/>
                </a:solidFill>
                <a:latin typeface="微软雅黑" panose="020B0503020204020204" charset="-122"/>
                <a:cs typeface="微软雅黑" panose="020B0503020204020204" charset="-122"/>
              </a:rPr>
              <a:t>备实</a:t>
            </a:r>
            <a:r>
              <a:rPr spc="5" dirty="0">
                <a:solidFill>
                  <a:prstClr val="black"/>
                </a:solidFill>
                <a:latin typeface="微软雅黑" panose="020B0503020204020204" charset="-122"/>
                <a:cs typeface="微软雅黑" panose="020B0503020204020204" charset="-122"/>
              </a:rPr>
              <a:t>例</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将</a:t>
            </a:r>
            <a:r>
              <a:rPr spc="5"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理设</a:t>
            </a:r>
            <a:r>
              <a:rPr spc="-10" dirty="0">
                <a:solidFill>
                  <a:prstClr val="black"/>
                </a:solidFill>
                <a:latin typeface="微软雅黑" panose="020B0503020204020204" charset="-122"/>
                <a:cs typeface="微软雅黑" panose="020B0503020204020204" charset="-122"/>
              </a:rPr>
              <a:t>备</a:t>
            </a:r>
            <a:r>
              <a:rPr spc="5" dirty="0">
                <a:solidFill>
                  <a:prstClr val="black"/>
                </a:solidFill>
                <a:latin typeface="微软雅黑" panose="020B0503020204020204" charset="-122"/>
                <a:cs typeface="微软雅黑" panose="020B0503020204020204" charset="-122"/>
              </a:rPr>
              <a:t>与</a:t>
            </a:r>
            <a:r>
              <a:rPr dirty="0">
                <a:solidFill>
                  <a:prstClr val="black"/>
                </a:solidFill>
                <a:latin typeface="微软雅黑" panose="020B0503020204020204" charset="-122"/>
                <a:cs typeface="微软雅黑" panose="020B0503020204020204" charset="-122"/>
              </a:rPr>
              <a:t>虚</a:t>
            </a:r>
            <a:r>
              <a:rPr spc="5" dirty="0">
                <a:solidFill>
                  <a:prstClr val="black"/>
                </a:solidFill>
                <a:latin typeface="微软雅黑" panose="020B0503020204020204" charset="-122"/>
                <a:cs typeface="微软雅黑" panose="020B0503020204020204" charset="-122"/>
              </a:rPr>
              <a:t>拟</a:t>
            </a:r>
            <a:r>
              <a:rPr dirty="0">
                <a:solidFill>
                  <a:prstClr val="black"/>
                </a:solidFill>
                <a:latin typeface="微软雅黑" panose="020B0503020204020204" charset="-122"/>
                <a:cs typeface="微软雅黑" panose="020B0503020204020204" charset="-122"/>
              </a:rPr>
              <a:t>实例</a:t>
            </a:r>
            <a:r>
              <a:rPr spc="-10" dirty="0">
                <a:solidFill>
                  <a:prstClr val="black"/>
                </a:solidFill>
                <a:latin typeface="微软雅黑" panose="020B0503020204020204" charset="-122"/>
                <a:cs typeface="微软雅黑" panose="020B0503020204020204" charset="-122"/>
              </a:rPr>
              <a:t>相</a:t>
            </a:r>
            <a:r>
              <a:rPr dirty="0">
                <a:solidFill>
                  <a:prstClr val="black"/>
                </a:solidFill>
                <a:latin typeface="微软雅黑" panose="020B0503020204020204" charset="-122"/>
                <a:cs typeface="微软雅黑" panose="020B0503020204020204" charset="-122"/>
              </a:rPr>
              <a:t>连</a:t>
            </a:r>
            <a:r>
              <a:rPr spc="5" dirty="0">
                <a:solidFill>
                  <a:prstClr val="black"/>
                </a:solidFill>
                <a:latin typeface="微软雅黑" panose="020B0503020204020204" charset="-122"/>
                <a:cs typeface="微软雅黑" panose="020B0503020204020204" charset="-122"/>
              </a:rPr>
              <a:t>接</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9525">
              <a:lnSpc>
                <a:spcPct val="150000"/>
              </a:lnSpc>
            </a:pPr>
            <a:r>
              <a:rPr dirty="0">
                <a:solidFill>
                  <a:prstClr val="black"/>
                </a:solidFill>
                <a:latin typeface="微软雅黑" panose="020B0503020204020204" charset="-122"/>
                <a:cs typeface="微软雅黑" panose="020B0503020204020204" charset="-122"/>
              </a:rPr>
              <a:t>形成数</a:t>
            </a:r>
            <a:r>
              <a:rPr spc="10" dirty="0">
                <a:solidFill>
                  <a:prstClr val="black"/>
                </a:solidFill>
                <a:latin typeface="微软雅黑" panose="020B0503020204020204" charset="-122"/>
                <a:cs typeface="微软雅黑" panose="020B0503020204020204" charset="-122"/>
              </a:rPr>
              <a:t>字</a:t>
            </a:r>
            <a:r>
              <a:rPr dirty="0">
                <a:solidFill>
                  <a:prstClr val="black"/>
                </a:solidFill>
                <a:latin typeface="微软雅黑" panose="020B0503020204020204" charset="-122"/>
                <a:cs typeface="微软雅黑" panose="020B0503020204020204" charset="-122"/>
              </a:rPr>
              <a:t>镜</a:t>
            </a:r>
            <a:r>
              <a:rPr spc="10" dirty="0">
                <a:solidFill>
                  <a:prstClr val="black"/>
                </a:solidFill>
                <a:latin typeface="微软雅黑" panose="020B0503020204020204" charset="-122"/>
                <a:cs typeface="微软雅黑" panose="020B0503020204020204" charset="-122"/>
              </a:rPr>
              <a:t>像</a:t>
            </a:r>
            <a:r>
              <a:rPr dirty="0">
                <a:solidFill>
                  <a:prstClr val="black"/>
                </a:solidFill>
                <a:latin typeface="微软雅黑" panose="020B0503020204020204" charset="-122"/>
                <a:cs typeface="微软雅黑" panose="020B0503020204020204" charset="-122"/>
              </a:rPr>
              <a:t>。通过</a:t>
            </a:r>
            <a:r>
              <a:rPr spc="15" dirty="0">
                <a:solidFill>
                  <a:prstClr val="black"/>
                </a:solidFill>
                <a:latin typeface="微软雅黑" panose="020B0503020204020204" charset="-122"/>
                <a:cs typeface="微软雅黑" panose="020B0503020204020204" charset="-122"/>
              </a:rPr>
              <a:t>虚</a:t>
            </a:r>
            <a:r>
              <a:rPr dirty="0">
                <a:solidFill>
                  <a:prstClr val="black"/>
                </a:solidFill>
                <a:latin typeface="微软雅黑" panose="020B0503020204020204" charset="-122"/>
                <a:cs typeface="微软雅黑" panose="020B0503020204020204" charset="-122"/>
              </a:rPr>
              <a:t>拟</a:t>
            </a:r>
            <a:r>
              <a:rPr spc="10" dirty="0">
                <a:solidFill>
                  <a:prstClr val="black"/>
                </a:solidFill>
                <a:latin typeface="微软雅黑" panose="020B0503020204020204" charset="-122"/>
                <a:cs typeface="微软雅黑" panose="020B0503020204020204" charset="-122"/>
              </a:rPr>
              <a:t>实</a:t>
            </a:r>
            <a:r>
              <a:rPr dirty="0">
                <a:solidFill>
                  <a:prstClr val="black"/>
                </a:solidFill>
                <a:latin typeface="微软雅黑" panose="020B0503020204020204" charset="-122"/>
                <a:cs typeface="微软雅黑" panose="020B0503020204020204" charset="-122"/>
              </a:rPr>
              <a:t>例的</a:t>
            </a:r>
            <a:r>
              <a:rPr spc="5"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视</a:t>
            </a:r>
            <a:r>
              <a:rPr dirty="0">
                <a:solidFill>
                  <a:prstClr val="black"/>
                </a:solidFill>
                <a:latin typeface="微软雅黑" panose="020B0503020204020204" charset="-122"/>
                <a:cs typeface="微软雅黑" panose="020B0503020204020204" charset="-122"/>
              </a:rPr>
              <a:t>化</a:t>
            </a:r>
            <a:r>
              <a:rPr spc="1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以展</a:t>
            </a:r>
            <a:r>
              <a:rPr spc="5" dirty="0">
                <a:solidFill>
                  <a:prstClr val="black"/>
                </a:solidFill>
                <a:latin typeface="微软雅黑" panose="020B0503020204020204" charset="-122"/>
                <a:cs typeface="微软雅黑" panose="020B0503020204020204" charset="-122"/>
              </a:rPr>
              <a:t>示</a:t>
            </a:r>
            <a:r>
              <a:rPr spc="10" dirty="0">
                <a:solidFill>
                  <a:prstClr val="black"/>
                </a:solidFill>
                <a:latin typeface="微软雅黑" panose="020B0503020204020204" charset="-122"/>
                <a:cs typeface="微软雅黑" panose="020B0503020204020204" charset="-122"/>
              </a:rPr>
              <a:t>物</a:t>
            </a:r>
            <a:r>
              <a:rPr dirty="0">
                <a:solidFill>
                  <a:prstClr val="black"/>
                </a:solidFill>
                <a:latin typeface="微软雅黑" panose="020B0503020204020204" charset="-122"/>
                <a:cs typeface="微软雅黑" panose="020B0503020204020204" charset="-122"/>
              </a:rPr>
              <a:t>理</a:t>
            </a:r>
            <a:r>
              <a:rPr spc="10" dirty="0">
                <a:solidFill>
                  <a:prstClr val="black"/>
                </a:solidFill>
                <a:latin typeface="微软雅黑" panose="020B0503020204020204" charset="-122"/>
                <a:cs typeface="微软雅黑" panose="020B0503020204020204" charset="-122"/>
              </a:rPr>
              <a:t>世</a:t>
            </a:r>
            <a:r>
              <a:rPr dirty="0">
                <a:solidFill>
                  <a:prstClr val="black"/>
                </a:solidFill>
                <a:latin typeface="微软雅黑" panose="020B0503020204020204" charset="-122"/>
                <a:cs typeface="微软雅黑" panose="020B0503020204020204" charset="-122"/>
              </a:rPr>
              <a:t>界中</a:t>
            </a:r>
            <a:r>
              <a:rPr spc="5" dirty="0">
                <a:solidFill>
                  <a:prstClr val="black"/>
                </a:solidFill>
                <a:latin typeface="微软雅黑" panose="020B0503020204020204" charset="-122"/>
                <a:cs typeface="微软雅黑" panose="020B0503020204020204" charset="-122"/>
              </a:rPr>
              <a:t>设</a:t>
            </a:r>
            <a:r>
              <a:rPr spc="10" dirty="0">
                <a:solidFill>
                  <a:prstClr val="black"/>
                </a:solidFill>
                <a:latin typeface="微软雅黑" panose="020B0503020204020204" charset="-122"/>
                <a:cs typeface="微软雅黑" panose="020B0503020204020204" charset="-122"/>
              </a:rPr>
              <a:t>备</a:t>
            </a:r>
            <a:r>
              <a:rPr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实</a:t>
            </a:r>
            <a:r>
              <a:rPr dirty="0">
                <a:solidFill>
                  <a:prstClr val="black"/>
                </a:solidFill>
                <a:latin typeface="微软雅黑" panose="020B0503020204020204" charset="-122"/>
                <a:cs typeface="微软雅黑" panose="020B0503020204020204" charset="-122"/>
              </a:rPr>
              <a:t>时状</a:t>
            </a:r>
            <a:r>
              <a:rPr spc="-30" dirty="0">
                <a:solidFill>
                  <a:prstClr val="black"/>
                </a:solidFill>
                <a:latin typeface="微软雅黑" panose="020B0503020204020204" charset="-122"/>
                <a:cs typeface="微软雅黑" panose="020B0503020204020204" charset="-122"/>
              </a:rPr>
              <a:t>态</a:t>
            </a:r>
            <a:r>
              <a:rPr dirty="0">
                <a:solidFill>
                  <a:prstClr val="black"/>
                </a:solidFill>
                <a:latin typeface="微软雅黑" panose="020B0503020204020204" charset="-122"/>
                <a:cs typeface="微软雅黑" panose="020B0503020204020204" charset="-122"/>
              </a:rPr>
              <a:t>。整体 流程如图所示：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50235" y="3140964"/>
            <a:ext cx="6891655" cy="3114040"/>
          </a:xfrm>
          <a:custGeom>
            <a:avLst/>
            <a:gdLst/>
            <a:ahLst/>
            <a:cxnLst/>
            <a:rect l="l" t="t" r="r" b="b"/>
            <a:pathLst>
              <a:path w="6891655" h="3114040">
                <a:moveTo>
                  <a:pt x="5334762" y="0"/>
                </a:moveTo>
                <a:lnTo>
                  <a:pt x="5334762" y="778383"/>
                </a:lnTo>
                <a:lnTo>
                  <a:pt x="0" y="778383"/>
                </a:lnTo>
                <a:lnTo>
                  <a:pt x="0" y="2335149"/>
                </a:lnTo>
                <a:lnTo>
                  <a:pt x="5334762" y="2335149"/>
                </a:lnTo>
                <a:lnTo>
                  <a:pt x="5334762" y="3113532"/>
                </a:lnTo>
                <a:lnTo>
                  <a:pt x="6891528" y="1556766"/>
                </a:lnTo>
                <a:lnTo>
                  <a:pt x="5334762" y="0"/>
                </a:lnTo>
                <a:close/>
              </a:path>
            </a:pathLst>
          </a:custGeom>
          <a:solidFill>
            <a:srgbClr val="D2DEEE"/>
          </a:solidFill>
        </p:spPr>
        <p:txBody>
          <a:bodyPr wrap="square" lIns="0" tIns="0" rIns="0" bIns="0" rtlCol="0"/>
          <a:lstStyle/>
          <a:p>
            <a:endParaRPr>
              <a:solidFill>
                <a:prstClr val="black"/>
              </a:solidFill>
            </a:endParaRPr>
          </a:p>
        </p:txBody>
      </p:sp>
      <p:sp>
        <p:nvSpPr>
          <p:cNvPr id="7" name="object 7"/>
          <p:cNvSpPr/>
          <p:nvPr/>
        </p:nvSpPr>
        <p:spPr>
          <a:xfrm>
            <a:off x="2045207" y="4075176"/>
            <a:ext cx="845819" cy="1245235"/>
          </a:xfrm>
          <a:custGeom>
            <a:avLst/>
            <a:gdLst/>
            <a:ahLst/>
            <a:cxnLst/>
            <a:rect l="l" t="t" r="r" b="b"/>
            <a:pathLst>
              <a:path w="845819"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8" name="object 8"/>
          <p:cNvSpPr/>
          <p:nvPr/>
        </p:nvSpPr>
        <p:spPr>
          <a:xfrm>
            <a:off x="2045207" y="4075176"/>
            <a:ext cx="845819" cy="1245235"/>
          </a:xfrm>
          <a:custGeom>
            <a:avLst/>
            <a:gdLst/>
            <a:ahLst/>
            <a:cxnLst/>
            <a:rect l="l" t="t" r="r" b="b"/>
            <a:pathLst>
              <a:path w="845819"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9" name="object 9"/>
          <p:cNvSpPr/>
          <p:nvPr/>
        </p:nvSpPr>
        <p:spPr>
          <a:xfrm>
            <a:off x="2951988"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10" name="object 10"/>
          <p:cNvSpPr/>
          <p:nvPr/>
        </p:nvSpPr>
        <p:spPr>
          <a:xfrm>
            <a:off x="2951988"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11" name="object 11"/>
          <p:cNvSpPr/>
          <p:nvPr/>
        </p:nvSpPr>
        <p:spPr>
          <a:xfrm>
            <a:off x="3858767"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12" name="object 12"/>
          <p:cNvSpPr/>
          <p:nvPr/>
        </p:nvSpPr>
        <p:spPr>
          <a:xfrm>
            <a:off x="3858767"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13" name="object 13"/>
          <p:cNvSpPr/>
          <p:nvPr/>
        </p:nvSpPr>
        <p:spPr>
          <a:xfrm>
            <a:off x="4765547"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14" name="object 14"/>
          <p:cNvSpPr/>
          <p:nvPr/>
        </p:nvSpPr>
        <p:spPr>
          <a:xfrm>
            <a:off x="4765547"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15" name="object 15"/>
          <p:cNvSpPr/>
          <p:nvPr/>
        </p:nvSpPr>
        <p:spPr>
          <a:xfrm>
            <a:off x="5672328" y="4075176"/>
            <a:ext cx="847725" cy="1245235"/>
          </a:xfrm>
          <a:custGeom>
            <a:avLst/>
            <a:gdLst/>
            <a:ahLst/>
            <a:cxnLst/>
            <a:rect l="l" t="t" r="r" b="b"/>
            <a:pathLst>
              <a:path w="847725" h="1245235">
                <a:moveTo>
                  <a:pt x="706120" y="0"/>
                </a:moveTo>
                <a:lnTo>
                  <a:pt x="141224" y="0"/>
                </a:lnTo>
                <a:lnTo>
                  <a:pt x="96593" y="7201"/>
                </a:lnTo>
                <a:lnTo>
                  <a:pt x="57826" y="27253"/>
                </a:lnTo>
                <a:lnTo>
                  <a:pt x="27253" y="57826"/>
                </a:lnTo>
                <a:lnTo>
                  <a:pt x="7201" y="96593"/>
                </a:lnTo>
                <a:lnTo>
                  <a:pt x="0" y="141224"/>
                </a:lnTo>
                <a:lnTo>
                  <a:pt x="0" y="1103884"/>
                </a:lnTo>
                <a:lnTo>
                  <a:pt x="7201" y="1148514"/>
                </a:lnTo>
                <a:lnTo>
                  <a:pt x="27253" y="1187281"/>
                </a:lnTo>
                <a:lnTo>
                  <a:pt x="57826" y="1217854"/>
                </a:lnTo>
                <a:lnTo>
                  <a:pt x="96593" y="1237906"/>
                </a:lnTo>
                <a:lnTo>
                  <a:pt x="141224" y="1245108"/>
                </a:lnTo>
                <a:lnTo>
                  <a:pt x="706120" y="1245108"/>
                </a:lnTo>
                <a:lnTo>
                  <a:pt x="750750" y="1237906"/>
                </a:lnTo>
                <a:lnTo>
                  <a:pt x="789517" y="1217854"/>
                </a:lnTo>
                <a:lnTo>
                  <a:pt x="820090" y="1187281"/>
                </a:lnTo>
                <a:lnTo>
                  <a:pt x="840142" y="1148514"/>
                </a:lnTo>
                <a:lnTo>
                  <a:pt x="847344" y="1103884"/>
                </a:lnTo>
                <a:lnTo>
                  <a:pt x="847344" y="141224"/>
                </a:lnTo>
                <a:lnTo>
                  <a:pt x="840142" y="96593"/>
                </a:lnTo>
                <a:lnTo>
                  <a:pt x="820090" y="57826"/>
                </a:lnTo>
                <a:lnTo>
                  <a:pt x="789517" y="27253"/>
                </a:lnTo>
                <a:lnTo>
                  <a:pt x="750750" y="7201"/>
                </a:lnTo>
                <a:lnTo>
                  <a:pt x="706120" y="0"/>
                </a:lnTo>
                <a:close/>
              </a:path>
            </a:pathLst>
          </a:custGeom>
          <a:solidFill>
            <a:srgbClr val="5B9BD4"/>
          </a:solidFill>
        </p:spPr>
        <p:txBody>
          <a:bodyPr wrap="square" lIns="0" tIns="0" rIns="0" bIns="0" rtlCol="0"/>
          <a:lstStyle/>
          <a:p>
            <a:endParaRPr>
              <a:solidFill>
                <a:prstClr val="black"/>
              </a:solidFill>
            </a:endParaRPr>
          </a:p>
        </p:txBody>
      </p:sp>
      <p:sp>
        <p:nvSpPr>
          <p:cNvPr id="16" name="object 16"/>
          <p:cNvSpPr/>
          <p:nvPr/>
        </p:nvSpPr>
        <p:spPr>
          <a:xfrm>
            <a:off x="5672328" y="4075176"/>
            <a:ext cx="847725" cy="1245235"/>
          </a:xfrm>
          <a:custGeom>
            <a:avLst/>
            <a:gdLst/>
            <a:ahLst/>
            <a:cxnLst/>
            <a:rect l="l" t="t" r="r" b="b"/>
            <a:pathLst>
              <a:path w="847725" h="1245235">
                <a:moveTo>
                  <a:pt x="0" y="141224"/>
                </a:moveTo>
                <a:lnTo>
                  <a:pt x="7201" y="96593"/>
                </a:lnTo>
                <a:lnTo>
                  <a:pt x="27253" y="57826"/>
                </a:lnTo>
                <a:lnTo>
                  <a:pt x="57826" y="27253"/>
                </a:lnTo>
                <a:lnTo>
                  <a:pt x="96593" y="7201"/>
                </a:lnTo>
                <a:lnTo>
                  <a:pt x="141224" y="0"/>
                </a:lnTo>
                <a:lnTo>
                  <a:pt x="706120" y="0"/>
                </a:lnTo>
                <a:lnTo>
                  <a:pt x="750750" y="7201"/>
                </a:lnTo>
                <a:lnTo>
                  <a:pt x="789517" y="27253"/>
                </a:lnTo>
                <a:lnTo>
                  <a:pt x="820090" y="57826"/>
                </a:lnTo>
                <a:lnTo>
                  <a:pt x="840142" y="96593"/>
                </a:lnTo>
                <a:lnTo>
                  <a:pt x="847344" y="141224"/>
                </a:lnTo>
                <a:lnTo>
                  <a:pt x="847344" y="1103884"/>
                </a:lnTo>
                <a:lnTo>
                  <a:pt x="840142" y="1148514"/>
                </a:lnTo>
                <a:lnTo>
                  <a:pt x="820090" y="1187281"/>
                </a:lnTo>
                <a:lnTo>
                  <a:pt x="789517" y="1217854"/>
                </a:lnTo>
                <a:lnTo>
                  <a:pt x="750750" y="1237906"/>
                </a:lnTo>
                <a:lnTo>
                  <a:pt x="706120" y="1245108"/>
                </a:lnTo>
                <a:lnTo>
                  <a:pt x="141224" y="1245108"/>
                </a:lnTo>
                <a:lnTo>
                  <a:pt x="96593" y="1237906"/>
                </a:lnTo>
                <a:lnTo>
                  <a:pt x="57826" y="1217854"/>
                </a:lnTo>
                <a:lnTo>
                  <a:pt x="27253" y="1187281"/>
                </a:lnTo>
                <a:lnTo>
                  <a:pt x="7201" y="1148514"/>
                </a:lnTo>
                <a:lnTo>
                  <a:pt x="0" y="1103884"/>
                </a:lnTo>
                <a:lnTo>
                  <a:pt x="0" y="141224"/>
                </a:lnTo>
                <a:close/>
              </a:path>
            </a:pathLst>
          </a:custGeom>
          <a:ln w="12192">
            <a:solidFill>
              <a:srgbClr val="FFFFFF"/>
            </a:solidFill>
          </a:ln>
        </p:spPr>
        <p:txBody>
          <a:bodyPr wrap="square" lIns="0" tIns="0" rIns="0" bIns="0" rtlCol="0"/>
          <a:lstStyle/>
          <a:p>
            <a:endParaRPr>
              <a:solidFill>
                <a:prstClr val="black"/>
              </a:solidFill>
            </a:endParaRPr>
          </a:p>
        </p:txBody>
      </p:sp>
      <p:sp>
        <p:nvSpPr>
          <p:cNvPr id="17" name="object 17"/>
          <p:cNvSpPr txBox="1"/>
          <p:nvPr/>
        </p:nvSpPr>
        <p:spPr>
          <a:xfrm>
            <a:off x="2151633" y="4340357"/>
            <a:ext cx="4262120" cy="653415"/>
          </a:xfrm>
          <a:prstGeom prst="rect">
            <a:avLst/>
          </a:prstGeom>
        </p:spPr>
        <p:txBody>
          <a:bodyPr vert="horz" wrap="square" lIns="0" tIns="0" rIns="0" bIns="0" rtlCol="0">
            <a:spAutoFit/>
          </a:bodyPr>
          <a:lstStyle/>
          <a:p>
            <a:pPr marL="12700" marR="5080">
              <a:lnSpc>
                <a:spcPct val="129000"/>
              </a:lnSpc>
              <a:tabLst>
                <a:tab pos="919480" algn="l"/>
                <a:tab pos="1826260" algn="l"/>
                <a:tab pos="2733675" algn="l"/>
                <a:tab pos="3639820" algn="l"/>
              </a:tabLst>
            </a:pPr>
            <a:r>
              <a:rPr sz="1600" b="1" spc="-5" dirty="0">
                <a:solidFill>
                  <a:srgbClr val="FFFFFF"/>
                </a:solidFill>
                <a:latin typeface="微软雅黑" panose="020B0503020204020204" charset="-122"/>
                <a:cs typeface="微软雅黑" panose="020B0503020204020204" charset="-122"/>
              </a:rPr>
              <a:t>创建硬	创建网	创建设	创建网	创建设 件设备	关模型	备模型	关实例	备实例</a:t>
            </a:r>
            <a:endParaRPr sz="1600">
              <a:solidFill>
                <a:prstClr val="black"/>
              </a:solidFill>
              <a:latin typeface="微软雅黑" panose="020B0503020204020204" charset="-122"/>
              <a:cs typeface="微软雅黑" panose="020B0503020204020204" charset="-122"/>
            </a:endParaRPr>
          </a:p>
        </p:txBody>
      </p:sp>
      <p:sp>
        <p:nvSpPr>
          <p:cNvPr id="18" name="object 18"/>
          <p:cNvSpPr/>
          <p:nvPr/>
        </p:nvSpPr>
        <p:spPr>
          <a:xfrm>
            <a:off x="6580631"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19" name="object 19"/>
          <p:cNvSpPr/>
          <p:nvPr/>
        </p:nvSpPr>
        <p:spPr>
          <a:xfrm>
            <a:off x="6580631"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20" name="object 20"/>
          <p:cNvSpPr txBox="1"/>
          <p:nvPr/>
        </p:nvSpPr>
        <p:spPr>
          <a:xfrm>
            <a:off x="6687057" y="4183384"/>
            <a:ext cx="633730" cy="967105"/>
          </a:xfrm>
          <a:prstGeom prst="rect">
            <a:avLst/>
          </a:prstGeom>
        </p:spPr>
        <p:txBody>
          <a:bodyPr vert="horz" wrap="square" lIns="0" tIns="0" rIns="0" bIns="0" rtlCol="0">
            <a:spAutoFit/>
          </a:bodyPr>
          <a:lstStyle/>
          <a:p>
            <a:pPr marL="12700" marR="5080" algn="ctr">
              <a:lnSpc>
                <a:spcPct val="129000"/>
              </a:lnSpc>
            </a:pPr>
            <a:r>
              <a:rPr sz="1600" b="1" spc="-5" dirty="0">
                <a:solidFill>
                  <a:srgbClr val="FFFFFF"/>
                </a:solidFill>
                <a:latin typeface="微软雅黑" panose="020B0503020204020204" charset="-122"/>
                <a:cs typeface="微软雅黑" panose="020B0503020204020204" charset="-122"/>
              </a:rPr>
              <a:t>连接硬 件与实 例</a:t>
            </a:r>
            <a:endParaRPr sz="1600">
              <a:solidFill>
                <a:prstClr val="black"/>
              </a:solidFill>
              <a:latin typeface="微软雅黑" panose="020B0503020204020204" charset="-122"/>
              <a:cs typeface="微软雅黑" panose="020B0503020204020204" charset="-122"/>
            </a:endParaRPr>
          </a:p>
        </p:txBody>
      </p:sp>
      <p:sp>
        <p:nvSpPr>
          <p:cNvPr id="21" name="object 21"/>
          <p:cNvSpPr/>
          <p:nvPr/>
        </p:nvSpPr>
        <p:spPr>
          <a:xfrm>
            <a:off x="7487411"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22" name="object 22"/>
          <p:cNvSpPr/>
          <p:nvPr/>
        </p:nvSpPr>
        <p:spPr>
          <a:xfrm>
            <a:off x="7487411"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23" name="object 23"/>
          <p:cNvSpPr txBox="1"/>
          <p:nvPr/>
        </p:nvSpPr>
        <p:spPr>
          <a:xfrm>
            <a:off x="7594472" y="4340357"/>
            <a:ext cx="633730" cy="653415"/>
          </a:xfrm>
          <a:prstGeom prst="rect">
            <a:avLst/>
          </a:prstGeom>
        </p:spPr>
        <p:txBody>
          <a:bodyPr vert="horz" wrap="square" lIns="0" tIns="0" rIns="0" bIns="0" rtlCol="0">
            <a:spAutoFit/>
          </a:bodyPr>
          <a:lstStyle/>
          <a:p>
            <a:pPr marL="215265" marR="5080" indent="-203200">
              <a:lnSpc>
                <a:spcPct val="129000"/>
              </a:lnSpc>
            </a:pPr>
            <a:r>
              <a:rPr sz="1600" b="1" spc="-5" dirty="0">
                <a:solidFill>
                  <a:srgbClr val="FFFFFF"/>
                </a:solidFill>
                <a:latin typeface="微软雅黑" panose="020B0503020204020204" charset="-122"/>
                <a:cs typeface="微软雅黑" panose="020B0503020204020204" charset="-122"/>
              </a:rPr>
              <a:t>验证上 数</a:t>
            </a:r>
            <a:endParaRPr sz="1600">
              <a:solidFill>
                <a:prstClr val="black"/>
              </a:solidFill>
              <a:latin typeface="微软雅黑" panose="020B0503020204020204" charset="-122"/>
              <a:cs typeface="微软雅黑" panose="020B0503020204020204" charset="-122"/>
            </a:endParaRPr>
          </a:p>
        </p:txBody>
      </p:sp>
      <p:sp>
        <p:nvSpPr>
          <p:cNvPr id="24" name="object 24"/>
          <p:cNvSpPr/>
          <p:nvPr/>
        </p:nvSpPr>
        <p:spPr>
          <a:xfrm>
            <a:off x="8394192"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25" name="object 25"/>
          <p:cNvSpPr/>
          <p:nvPr/>
        </p:nvSpPr>
        <p:spPr>
          <a:xfrm>
            <a:off x="8394192"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26" name="object 26"/>
          <p:cNvSpPr/>
          <p:nvPr/>
        </p:nvSpPr>
        <p:spPr>
          <a:xfrm>
            <a:off x="9300971" y="4075176"/>
            <a:ext cx="845819" cy="1245235"/>
          </a:xfrm>
          <a:custGeom>
            <a:avLst/>
            <a:gdLst/>
            <a:ahLst/>
            <a:cxnLst/>
            <a:rect l="l" t="t" r="r" b="b"/>
            <a:pathLst>
              <a:path w="845820" h="1245235">
                <a:moveTo>
                  <a:pt x="704850" y="0"/>
                </a:moveTo>
                <a:lnTo>
                  <a:pt x="140970" y="0"/>
                </a:lnTo>
                <a:lnTo>
                  <a:pt x="96414" y="7187"/>
                </a:lnTo>
                <a:lnTo>
                  <a:pt x="57716" y="27200"/>
                </a:lnTo>
                <a:lnTo>
                  <a:pt x="27200" y="57716"/>
                </a:lnTo>
                <a:lnTo>
                  <a:pt x="7187" y="96414"/>
                </a:lnTo>
                <a:lnTo>
                  <a:pt x="0" y="140969"/>
                </a:lnTo>
                <a:lnTo>
                  <a:pt x="0" y="1104138"/>
                </a:lnTo>
                <a:lnTo>
                  <a:pt x="7187" y="1148693"/>
                </a:lnTo>
                <a:lnTo>
                  <a:pt x="27200" y="1187391"/>
                </a:lnTo>
                <a:lnTo>
                  <a:pt x="57716" y="1217907"/>
                </a:lnTo>
                <a:lnTo>
                  <a:pt x="96414" y="1237920"/>
                </a:lnTo>
                <a:lnTo>
                  <a:pt x="140970" y="1245108"/>
                </a:lnTo>
                <a:lnTo>
                  <a:pt x="704850" y="1245108"/>
                </a:lnTo>
                <a:lnTo>
                  <a:pt x="749405" y="1237920"/>
                </a:lnTo>
                <a:lnTo>
                  <a:pt x="788103" y="1217907"/>
                </a:lnTo>
                <a:lnTo>
                  <a:pt x="818619" y="1187391"/>
                </a:lnTo>
                <a:lnTo>
                  <a:pt x="838632" y="1148693"/>
                </a:lnTo>
                <a:lnTo>
                  <a:pt x="845819" y="1104138"/>
                </a:lnTo>
                <a:lnTo>
                  <a:pt x="845819" y="140969"/>
                </a:lnTo>
                <a:lnTo>
                  <a:pt x="838632" y="96414"/>
                </a:lnTo>
                <a:lnTo>
                  <a:pt x="818619" y="57716"/>
                </a:lnTo>
                <a:lnTo>
                  <a:pt x="788103" y="27200"/>
                </a:lnTo>
                <a:lnTo>
                  <a:pt x="749405" y="7187"/>
                </a:lnTo>
                <a:lnTo>
                  <a:pt x="704850" y="0"/>
                </a:lnTo>
                <a:close/>
              </a:path>
            </a:pathLst>
          </a:custGeom>
          <a:solidFill>
            <a:srgbClr val="5B9BD4"/>
          </a:solidFill>
        </p:spPr>
        <p:txBody>
          <a:bodyPr wrap="square" lIns="0" tIns="0" rIns="0" bIns="0" rtlCol="0"/>
          <a:lstStyle/>
          <a:p>
            <a:endParaRPr>
              <a:solidFill>
                <a:prstClr val="black"/>
              </a:solidFill>
            </a:endParaRPr>
          </a:p>
        </p:txBody>
      </p:sp>
      <p:sp>
        <p:nvSpPr>
          <p:cNvPr id="27" name="object 27"/>
          <p:cNvSpPr/>
          <p:nvPr/>
        </p:nvSpPr>
        <p:spPr>
          <a:xfrm>
            <a:off x="9300971" y="4075176"/>
            <a:ext cx="845819" cy="1245235"/>
          </a:xfrm>
          <a:custGeom>
            <a:avLst/>
            <a:gdLst/>
            <a:ahLst/>
            <a:cxnLst/>
            <a:rect l="l" t="t" r="r" b="b"/>
            <a:pathLst>
              <a:path w="845820" h="1245235">
                <a:moveTo>
                  <a:pt x="0" y="140969"/>
                </a:moveTo>
                <a:lnTo>
                  <a:pt x="7187" y="96414"/>
                </a:lnTo>
                <a:lnTo>
                  <a:pt x="27200" y="57716"/>
                </a:lnTo>
                <a:lnTo>
                  <a:pt x="57716" y="27200"/>
                </a:lnTo>
                <a:lnTo>
                  <a:pt x="96414" y="7187"/>
                </a:lnTo>
                <a:lnTo>
                  <a:pt x="140970" y="0"/>
                </a:lnTo>
                <a:lnTo>
                  <a:pt x="704850" y="0"/>
                </a:lnTo>
                <a:lnTo>
                  <a:pt x="749405" y="7187"/>
                </a:lnTo>
                <a:lnTo>
                  <a:pt x="788103" y="27200"/>
                </a:lnTo>
                <a:lnTo>
                  <a:pt x="818619" y="57716"/>
                </a:lnTo>
                <a:lnTo>
                  <a:pt x="838632" y="96414"/>
                </a:lnTo>
                <a:lnTo>
                  <a:pt x="845819" y="140969"/>
                </a:lnTo>
                <a:lnTo>
                  <a:pt x="845819" y="1104138"/>
                </a:lnTo>
                <a:lnTo>
                  <a:pt x="838632" y="1148693"/>
                </a:lnTo>
                <a:lnTo>
                  <a:pt x="818619" y="1187391"/>
                </a:lnTo>
                <a:lnTo>
                  <a:pt x="788103" y="1217907"/>
                </a:lnTo>
                <a:lnTo>
                  <a:pt x="749405" y="1237920"/>
                </a:lnTo>
                <a:lnTo>
                  <a:pt x="704850" y="1245108"/>
                </a:lnTo>
                <a:lnTo>
                  <a:pt x="140970" y="1245108"/>
                </a:lnTo>
                <a:lnTo>
                  <a:pt x="96414" y="1237920"/>
                </a:lnTo>
                <a:lnTo>
                  <a:pt x="57716" y="1217907"/>
                </a:lnTo>
                <a:lnTo>
                  <a:pt x="27200" y="1187391"/>
                </a:lnTo>
                <a:lnTo>
                  <a:pt x="7187" y="1148693"/>
                </a:lnTo>
                <a:lnTo>
                  <a:pt x="0" y="1104138"/>
                </a:lnTo>
                <a:lnTo>
                  <a:pt x="0" y="140969"/>
                </a:lnTo>
                <a:close/>
              </a:path>
            </a:pathLst>
          </a:custGeom>
          <a:ln w="12192">
            <a:solidFill>
              <a:srgbClr val="FFFFFF"/>
            </a:solidFill>
          </a:ln>
        </p:spPr>
        <p:txBody>
          <a:bodyPr wrap="square" lIns="0" tIns="0" rIns="0" bIns="0" rtlCol="0"/>
          <a:lstStyle/>
          <a:p>
            <a:endParaRPr>
              <a:solidFill>
                <a:prstClr val="black"/>
              </a:solidFill>
            </a:endParaRPr>
          </a:p>
        </p:txBody>
      </p:sp>
      <p:sp>
        <p:nvSpPr>
          <p:cNvPr id="28" name="object 28"/>
          <p:cNvSpPr txBox="1"/>
          <p:nvPr/>
        </p:nvSpPr>
        <p:spPr>
          <a:xfrm>
            <a:off x="8501633" y="4183384"/>
            <a:ext cx="1540510" cy="967105"/>
          </a:xfrm>
          <a:prstGeom prst="rect">
            <a:avLst/>
          </a:prstGeom>
        </p:spPr>
        <p:txBody>
          <a:bodyPr vert="horz" wrap="square" lIns="0" tIns="0" rIns="0" bIns="0" rtlCol="0">
            <a:spAutoFit/>
          </a:bodyPr>
          <a:lstStyle/>
          <a:p>
            <a:pPr marL="12700" marR="5080" algn="ctr">
              <a:lnSpc>
                <a:spcPct val="129000"/>
              </a:lnSpc>
              <a:tabLst>
                <a:tab pos="919480" algn="l"/>
              </a:tabLst>
            </a:pPr>
            <a:r>
              <a:rPr sz="1600" b="1" spc="-5" dirty="0">
                <a:solidFill>
                  <a:srgbClr val="FFFFFF"/>
                </a:solidFill>
                <a:latin typeface="微软雅黑" panose="020B0503020204020204" charset="-122"/>
                <a:cs typeface="微软雅黑" panose="020B0503020204020204" charset="-122"/>
              </a:rPr>
              <a:t>可视化	可视化 应用搭	应用发 建	布</a:t>
            </a:r>
            <a:endParaRPr sz="1600">
              <a:solidFill>
                <a:prstClr val="black"/>
              </a:solidFill>
              <a:latin typeface="微软雅黑" panose="020B0503020204020204" charset="-122"/>
              <a:cs typeface="微软雅黑" panose="020B0503020204020204" charset="-122"/>
            </a:endParaRPr>
          </a:p>
        </p:txBody>
      </p:sp>
      <p:sp>
        <p:nvSpPr>
          <p:cNvPr id="29" name="object 2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084884" y="1168273"/>
            <a:ext cx="10067290" cy="1261745"/>
          </a:xfrm>
          <a:prstGeom prst="rect">
            <a:avLst/>
          </a:prstGeom>
        </p:spPr>
        <p:txBody>
          <a:bodyPr vert="horz" wrap="square" lIns="0" tIns="0" rIns="0" bIns="0" rtlCol="0">
            <a:spAutoFit/>
          </a:bodyPr>
          <a:lstStyle/>
          <a:p>
            <a:pPr marL="12700" marR="5080">
              <a:lnSpc>
                <a:spcPct val="150000"/>
              </a:lnSpc>
            </a:pPr>
            <a:r>
              <a:rPr spc="10" dirty="0">
                <a:solidFill>
                  <a:prstClr val="black"/>
                </a:solidFill>
                <a:latin typeface="微软雅黑" panose="020B0503020204020204" charset="-122"/>
                <a:cs typeface="微软雅黑" panose="020B0503020204020204" charset="-122"/>
              </a:rPr>
              <a:t>要求</a:t>
            </a:r>
            <a:r>
              <a:rPr spc="10" dirty="0">
                <a:solidFill>
                  <a:prstClr val="black"/>
                </a:solidFill>
                <a:cs typeface="Calibri" panose="020F0502020204030204"/>
              </a:rPr>
              <a:t>1</a:t>
            </a:r>
            <a:r>
              <a:rPr spc="10" dirty="0">
                <a:solidFill>
                  <a:prstClr val="black"/>
                </a:solidFill>
                <a:latin typeface="微软雅黑" panose="020B0503020204020204" charset="-122"/>
                <a:cs typeface="微软雅黑" panose="020B0503020204020204" charset="-122"/>
              </a:rPr>
              <a:t>：在已创建的物模型中选择一个工业机器人和一个智能电</a:t>
            </a:r>
            <a:r>
              <a:rPr spc="15" dirty="0">
                <a:solidFill>
                  <a:prstClr val="black"/>
                </a:solidFill>
                <a:latin typeface="微软雅黑" panose="020B0503020204020204" charset="-122"/>
                <a:cs typeface="微软雅黑" panose="020B0503020204020204" charset="-122"/>
              </a:rPr>
              <a:t>表</a:t>
            </a:r>
            <a:r>
              <a:rPr spc="10" dirty="0">
                <a:solidFill>
                  <a:prstClr val="black"/>
                </a:solidFill>
                <a:latin typeface="微软雅黑" panose="020B0503020204020204" charset="-122"/>
                <a:cs typeface="微软雅黑" panose="020B0503020204020204" charset="-122"/>
              </a:rPr>
              <a:t>，并参考</a:t>
            </a:r>
            <a:r>
              <a:rPr spc="5" dirty="0">
                <a:solidFill>
                  <a:prstClr val="black"/>
                </a:solidFill>
                <a:latin typeface="微软雅黑" panose="020B0503020204020204" charset="-122"/>
                <a:cs typeface="微软雅黑" panose="020B0503020204020204" charset="-122"/>
              </a:rPr>
              <a:t>表</a:t>
            </a:r>
            <a:r>
              <a:rPr dirty="0">
                <a:solidFill>
                  <a:prstClr val="black"/>
                </a:solidFill>
                <a:cs typeface="Calibri" panose="020F0502020204030204"/>
              </a:rPr>
              <a:t>4-2-</a:t>
            </a:r>
            <a:r>
              <a:rPr spc="10" dirty="0">
                <a:solidFill>
                  <a:prstClr val="black"/>
                </a:solidFill>
                <a:cs typeface="Calibri" panose="020F0502020204030204"/>
              </a:rPr>
              <a:t>3</a:t>
            </a:r>
            <a:r>
              <a:rPr spc="10" dirty="0">
                <a:solidFill>
                  <a:prstClr val="black"/>
                </a:solidFill>
                <a:latin typeface="微软雅黑" panose="020B0503020204020204" charset="-122"/>
                <a:cs typeface="微软雅黑" panose="020B0503020204020204" charset="-122"/>
              </a:rPr>
              <a:t>配置复合物属性</a:t>
            </a:r>
            <a:r>
              <a:rPr dirty="0">
                <a:solidFill>
                  <a:prstClr val="black"/>
                </a:solidFill>
                <a:latin typeface="微软雅黑" panose="020B0503020204020204" charset="-122"/>
                <a:cs typeface="微软雅黑" panose="020B0503020204020204" charset="-122"/>
              </a:rPr>
              <a:t>， 完成复合物模型的创建。</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要求</a:t>
            </a: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：基于已创建的复合物模型，注册复合物实例，并完成部署。</a:t>
            </a:r>
            <a:endParaRPr>
              <a:solidFill>
                <a:prstClr val="black"/>
              </a:solidFill>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1112519" y="2662427"/>
          <a:ext cx="9823449" cy="3163062"/>
        </p:xfrm>
        <a:graphic>
          <a:graphicData uri="http://schemas.openxmlformats.org/drawingml/2006/table">
            <a:tbl>
              <a:tblPr firstRow="1" bandRow="1">
                <a:tableStyleId>{2D5ABB26-0587-4C30-8999-92F81FD0307C}</a:tableStyleId>
              </a:tblPr>
              <a:tblGrid>
                <a:gridCol w="1055624"/>
                <a:gridCol w="1313815"/>
                <a:gridCol w="979551"/>
                <a:gridCol w="742188"/>
                <a:gridCol w="1313815"/>
                <a:gridCol w="2287523"/>
                <a:gridCol w="1313815"/>
                <a:gridCol w="817118"/>
              </a:tblGrid>
              <a:tr h="1103630">
                <a:tc>
                  <a:txBody>
                    <a:bodyPr/>
                    <a:lstStyle/>
                    <a:p>
                      <a:pPr>
                        <a:lnSpc>
                          <a:spcPct val="100000"/>
                        </a:lnSpc>
                        <a:spcBef>
                          <a:spcPts val="10"/>
                        </a:spcBef>
                      </a:pPr>
                      <a:endParaRPr sz="2800">
                        <a:latin typeface="Times New Roman" panose="02020603050405020304"/>
                        <a:cs typeface="Times New Roman" panose="02020603050405020304"/>
                      </a:endParaRPr>
                    </a:p>
                    <a:p>
                      <a:pPr marL="116205">
                        <a:lnSpc>
                          <a:spcPct val="100000"/>
                        </a:lnSpc>
                      </a:pPr>
                      <a:r>
                        <a:rPr sz="1600" b="1" dirty="0">
                          <a:solidFill>
                            <a:srgbClr val="FFFFFF"/>
                          </a:solidFill>
                          <a:latin typeface="微软雅黑" panose="020B0503020204020204" charset="-122"/>
                          <a:cs typeface="微软雅黑" panose="020B0503020204020204" charset="-122"/>
                        </a:rPr>
                        <a:t>属性名称</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2800">
                        <a:latin typeface="Times New Roman" panose="02020603050405020304"/>
                        <a:cs typeface="Times New Roman" panose="02020603050405020304"/>
                      </a:endParaRPr>
                    </a:p>
                    <a:p>
                      <a:pPr marR="324485" algn="r">
                        <a:lnSpc>
                          <a:spcPct val="100000"/>
                        </a:lnSpc>
                      </a:pPr>
                      <a:r>
                        <a:rPr sz="1600" b="1" dirty="0">
                          <a:solidFill>
                            <a:srgbClr val="FFFFFF"/>
                          </a:solidFill>
                          <a:latin typeface="微软雅黑" panose="020B0503020204020204" charset="-122"/>
                          <a:cs typeface="微软雅黑" panose="020B0503020204020204" charset="-122"/>
                        </a:rPr>
                        <a:t>属性ID</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2800">
                        <a:latin typeface="Times New Roman" panose="02020603050405020304"/>
                        <a:cs typeface="Times New Roman" panose="02020603050405020304"/>
                      </a:endParaRPr>
                    </a:p>
                    <a:p>
                      <a:pPr marL="78105">
                        <a:lnSpc>
                          <a:spcPct val="100000"/>
                        </a:lnSpc>
                      </a:pPr>
                      <a:r>
                        <a:rPr sz="1600" b="1" dirty="0">
                          <a:solidFill>
                            <a:srgbClr val="FFFFFF"/>
                          </a:solidFill>
                          <a:latin typeface="微软雅黑" panose="020B0503020204020204" charset="-122"/>
                          <a:cs typeface="微软雅黑" panose="020B0503020204020204" charset="-122"/>
                        </a:rPr>
                        <a:t>数据类型</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161925" marR="154305" algn="just">
                        <a:lnSpc>
                          <a:spcPct val="110000"/>
                        </a:lnSpc>
                        <a:spcBef>
                          <a:spcPts val="925"/>
                        </a:spcBef>
                      </a:pPr>
                      <a:r>
                        <a:rPr sz="1600" b="1" dirty="0">
                          <a:solidFill>
                            <a:srgbClr val="FFFFFF"/>
                          </a:solidFill>
                          <a:latin typeface="微软雅黑" panose="020B0503020204020204" charset="-122"/>
                          <a:cs typeface="微软雅黑" panose="020B0503020204020204" charset="-122"/>
                        </a:rPr>
                        <a:t>读写 操作 设置</a:t>
                      </a:r>
                      <a:endParaRPr sz="1600">
                        <a:latin typeface="微软雅黑" panose="020B0503020204020204" charset="-122"/>
                        <a:cs typeface="微软雅黑" panose="020B0503020204020204" charset="-122"/>
                      </a:endParaRPr>
                    </a:p>
                  </a:txBody>
                  <a:tcPr marL="0" marR="0" marT="1174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448310" marR="338455" indent="-102235">
                        <a:lnSpc>
                          <a:spcPct val="115000"/>
                        </a:lnSpc>
                        <a:spcBef>
                          <a:spcPts val="1835"/>
                        </a:spcBef>
                      </a:pPr>
                      <a:r>
                        <a:rPr sz="1600" b="1" dirty="0">
                          <a:solidFill>
                            <a:srgbClr val="FFFFFF"/>
                          </a:solidFill>
                          <a:latin typeface="微软雅黑" panose="020B0503020204020204" charset="-122"/>
                          <a:cs typeface="微软雅黑" panose="020B0503020204020204" charset="-122"/>
                        </a:rPr>
                        <a:t>属性值 来源</a:t>
                      </a:r>
                      <a:endParaRPr sz="1600">
                        <a:latin typeface="微软雅黑" panose="020B0503020204020204" charset="-122"/>
                        <a:cs typeface="微软雅黑" panose="020B0503020204020204" charset="-122"/>
                      </a:endParaRPr>
                    </a:p>
                  </a:txBody>
                  <a:tcPr marL="0" marR="0" marT="2330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10"/>
                        </a:spcBef>
                      </a:pPr>
                      <a:endParaRPr sz="2800">
                        <a:latin typeface="Times New Roman" panose="02020603050405020304"/>
                        <a:cs typeface="Times New Roman" panose="02020603050405020304"/>
                      </a:endParaRPr>
                    </a:p>
                    <a:p>
                      <a:pPr marL="732155">
                        <a:lnSpc>
                          <a:spcPct val="100000"/>
                        </a:lnSpc>
                      </a:pPr>
                      <a:r>
                        <a:rPr sz="1600" b="1" dirty="0">
                          <a:solidFill>
                            <a:srgbClr val="FFFFFF"/>
                          </a:solidFill>
                          <a:latin typeface="微软雅黑" panose="020B0503020204020204" charset="-122"/>
                          <a:cs typeface="微软雅黑" panose="020B0503020204020204" charset="-122"/>
                        </a:rPr>
                        <a:t>使用函数</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5"/>
                        </a:spcBef>
                      </a:pPr>
                      <a:endParaRPr sz="1700">
                        <a:latin typeface="Times New Roman" panose="02020603050405020304"/>
                        <a:cs typeface="Times New Roman" panose="02020603050405020304"/>
                      </a:endParaRPr>
                    </a:p>
                    <a:p>
                      <a:pPr marL="346710" marR="133985" indent="-203200">
                        <a:lnSpc>
                          <a:spcPct val="110000"/>
                        </a:lnSpc>
                      </a:pPr>
                      <a:r>
                        <a:rPr sz="1600" b="1" dirty="0">
                          <a:solidFill>
                            <a:srgbClr val="FFFFFF"/>
                          </a:solidFill>
                          <a:latin typeface="微软雅黑" panose="020B0503020204020204" charset="-122"/>
                          <a:cs typeface="微软雅黑" panose="020B0503020204020204" charset="-122"/>
                        </a:rPr>
                        <a:t>历史数据保 存方式</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a:lnSpc>
                          <a:spcPct val="100000"/>
                        </a:lnSpc>
                        <a:spcBef>
                          <a:spcPts val="25"/>
                        </a:spcBef>
                      </a:pPr>
                      <a:endParaRPr sz="1700">
                        <a:latin typeface="Times New Roman" panose="02020603050405020304"/>
                        <a:cs typeface="Times New Roman" panose="02020603050405020304"/>
                      </a:endParaRPr>
                    </a:p>
                    <a:p>
                      <a:pPr marL="301625" marR="89535" indent="-203200">
                        <a:lnSpc>
                          <a:spcPct val="110000"/>
                        </a:lnSpc>
                      </a:pPr>
                      <a:r>
                        <a:rPr sz="1600" b="1" dirty="0">
                          <a:solidFill>
                            <a:srgbClr val="FFFFFF"/>
                          </a:solidFill>
                          <a:latin typeface="微软雅黑" panose="020B0503020204020204" charset="-122"/>
                          <a:cs typeface="微软雅黑" panose="020B0503020204020204" charset="-122"/>
                        </a:rPr>
                        <a:t>工程单 </a:t>
                      </a:r>
                      <a:r>
                        <a:rPr sz="1600" b="1" spc="-5" dirty="0">
                          <a:solidFill>
                            <a:srgbClr val="FFFFFF"/>
                          </a:solidFill>
                          <a:latin typeface="微软雅黑" panose="020B0503020204020204" charset="-122"/>
                          <a:cs typeface="微软雅黑" panose="020B0503020204020204" charset="-122"/>
                        </a:rPr>
                        <a:t>位</a:t>
                      </a:r>
                      <a:endParaRPr sz="1600">
                        <a:latin typeface="微软雅黑" panose="020B0503020204020204" charset="-122"/>
                        <a:cs typeface="微软雅黑" panose="020B0503020204020204" charset="-122"/>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1029716">
                <a:tc>
                  <a:txBody>
                    <a:bodyPr/>
                    <a:lstStyle/>
                    <a:p>
                      <a:pPr marL="62230">
                        <a:lnSpc>
                          <a:spcPct val="100000"/>
                        </a:lnSpc>
                        <a:spcBef>
                          <a:spcPts val="1785"/>
                        </a:spcBef>
                      </a:pPr>
                      <a:r>
                        <a:rPr sz="1600" b="1" spc="-5" dirty="0">
                          <a:solidFill>
                            <a:srgbClr val="FFFFFF"/>
                          </a:solidFill>
                          <a:latin typeface="微软雅黑" panose="020B0503020204020204" charset="-122"/>
                          <a:cs typeface="微软雅黑" panose="020B0503020204020204" charset="-122"/>
                        </a:rPr>
                        <a:t>总在线设</a:t>
                      </a:r>
                      <a:endParaRPr sz="1600">
                        <a:latin typeface="微软雅黑" panose="020B0503020204020204" charset="-122"/>
                        <a:cs typeface="微软雅黑" panose="020B0503020204020204" charset="-122"/>
                      </a:endParaRPr>
                    </a:p>
                    <a:p>
                      <a:pPr marL="62230">
                        <a:lnSpc>
                          <a:spcPct val="100000"/>
                        </a:lnSpc>
                        <a:spcBef>
                          <a:spcPts val="195"/>
                        </a:spcBef>
                      </a:pPr>
                      <a:r>
                        <a:rPr sz="1600" b="1" dirty="0">
                          <a:solidFill>
                            <a:srgbClr val="FFFFFF"/>
                          </a:solidFill>
                          <a:latin typeface="微软雅黑" panose="020B0503020204020204" charset="-122"/>
                          <a:cs typeface="微软雅黑" panose="020B0503020204020204" charset="-122"/>
                        </a:rPr>
                        <a:t>备数</a:t>
                      </a:r>
                      <a:endParaRPr sz="1600">
                        <a:latin typeface="微软雅黑" panose="020B0503020204020204" charset="-122"/>
                        <a:cs typeface="微软雅黑" panose="020B0503020204020204" charset="-122"/>
                      </a:endParaRPr>
                    </a:p>
                  </a:txBody>
                  <a:tcPr marL="0" marR="0" marT="2266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B9BD4"/>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R="325120" algn="r">
                        <a:lnSpc>
                          <a:spcPct val="100000"/>
                        </a:lnSpc>
                      </a:pPr>
                      <a:r>
                        <a:rPr sz="1600" spc="-10" dirty="0">
                          <a:latin typeface="微软雅黑" panose="020B0503020204020204" charset="-122"/>
                          <a:cs typeface="微软雅黑" panose="020B0503020204020204" charset="-122"/>
                        </a:rPr>
                        <a:t>e</a:t>
                      </a:r>
                      <a:r>
                        <a:rPr sz="1600" dirty="0">
                          <a:latin typeface="微软雅黑" panose="020B0503020204020204" charset="-122"/>
                          <a:cs typeface="微软雅黑" panose="020B0503020204020204" charset="-122"/>
                        </a:rPr>
                        <a:t>qp_num</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L="62230">
                        <a:lnSpc>
                          <a:spcPct val="100000"/>
                        </a:lnSpc>
                      </a:pPr>
                      <a:r>
                        <a:rPr sz="1600" spc="-10" dirty="0">
                          <a:latin typeface="微软雅黑" panose="020B0503020204020204" charset="-122"/>
                          <a:cs typeface="微软雅黑" panose="020B0503020204020204" charset="-122"/>
                        </a:rPr>
                        <a:t>Integer</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L="62230">
                        <a:lnSpc>
                          <a:spcPct val="100000"/>
                        </a:lnSpc>
                      </a:pPr>
                      <a:r>
                        <a:rPr sz="1600" spc="-5"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L="62865">
                        <a:lnSpc>
                          <a:spcPct val="100000"/>
                        </a:lnSpc>
                      </a:pPr>
                      <a:r>
                        <a:rPr sz="1600" spc="-5" dirty="0">
                          <a:latin typeface="微软雅黑" panose="020B0503020204020204" charset="-122"/>
                          <a:cs typeface="微软雅黑" panose="020B0503020204020204" charset="-122"/>
                        </a:rPr>
                        <a:t>规则指定</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L="62865">
                        <a:lnSpc>
                          <a:spcPct val="100000"/>
                        </a:lnSpc>
                      </a:pPr>
                      <a:r>
                        <a:rPr sz="1600" spc="-20" dirty="0">
                          <a:latin typeface="微软雅黑" panose="020B0503020204020204" charset="-122"/>
                          <a:cs typeface="微软雅黑" panose="020B0503020204020204" charset="-122"/>
                        </a:rPr>
                        <a:t>TotalEqpNum</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L="62865">
                        <a:lnSpc>
                          <a:spcPct val="100000"/>
                        </a:lnSpc>
                      </a:pPr>
                      <a:r>
                        <a:rPr sz="1600" spc="-5" dirty="0">
                          <a:latin typeface="微软雅黑" panose="020B0503020204020204" charset="-122"/>
                          <a:cs typeface="微软雅黑" panose="020B0503020204020204" charset="-122"/>
                        </a:rPr>
                        <a:t>全部保存</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spcBef>
                          <a:spcPts val="20"/>
                        </a:spcBef>
                      </a:pPr>
                      <a:endParaRPr sz="2450">
                        <a:latin typeface="Times New Roman" panose="02020603050405020304"/>
                        <a:cs typeface="Times New Roman" panose="02020603050405020304"/>
                      </a:endParaRPr>
                    </a:p>
                    <a:p>
                      <a:pPr marL="1905" algn="ctr">
                        <a:lnSpc>
                          <a:spcPct val="100000"/>
                        </a:lnSpc>
                      </a:pPr>
                      <a:r>
                        <a:rPr sz="1600" dirty="0">
                          <a:latin typeface="微软雅黑" panose="020B0503020204020204" charset="-122"/>
                          <a:cs typeface="微软雅黑" panose="020B0503020204020204" charset="-122"/>
                        </a:rPr>
                        <a:t>台</a:t>
                      </a:r>
                      <a:endParaRPr sz="1600">
                        <a:latin typeface="微软雅黑" panose="020B0503020204020204" charset="-122"/>
                        <a:cs typeface="微软雅黑" panose="020B0503020204020204" charset="-122"/>
                      </a:endParaRPr>
                    </a:p>
                  </a:txBody>
                  <a:tcPr marL="0" marR="0" marT="25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1029716">
                <a:tc>
                  <a:txBody>
                    <a:bodyPr/>
                    <a:lstStyle/>
                    <a:p>
                      <a:pPr marL="62230">
                        <a:lnSpc>
                          <a:spcPct val="100000"/>
                        </a:lnSpc>
                        <a:spcBef>
                          <a:spcPts val="1885"/>
                        </a:spcBef>
                      </a:pPr>
                      <a:r>
                        <a:rPr sz="1600" b="1" spc="-5" dirty="0">
                          <a:solidFill>
                            <a:srgbClr val="FFFFFF"/>
                          </a:solidFill>
                          <a:latin typeface="微软雅黑" panose="020B0503020204020204" charset="-122"/>
                          <a:cs typeface="微软雅黑" panose="020B0503020204020204" charset="-122"/>
                        </a:rPr>
                        <a:t>故障设备</a:t>
                      </a:r>
                      <a:endParaRPr sz="1600">
                        <a:latin typeface="微软雅黑" panose="020B0503020204020204" charset="-122"/>
                        <a:cs typeface="微软雅黑" panose="020B0503020204020204" charset="-122"/>
                      </a:endParaRPr>
                    </a:p>
                    <a:p>
                      <a:pPr marL="62230">
                        <a:lnSpc>
                          <a:spcPct val="100000"/>
                        </a:lnSpc>
                        <a:spcBef>
                          <a:spcPts val="195"/>
                        </a:spcBef>
                      </a:pPr>
                      <a:r>
                        <a:rPr sz="1600" b="1" dirty="0">
                          <a:solidFill>
                            <a:srgbClr val="FFFFFF"/>
                          </a:solidFill>
                          <a:latin typeface="微软雅黑" panose="020B0503020204020204" charset="-122"/>
                          <a:cs typeface="微软雅黑" panose="020B0503020204020204" charset="-122"/>
                        </a:rPr>
                        <a:t>数</a:t>
                      </a:r>
                      <a:endParaRPr sz="1600">
                        <a:latin typeface="微软雅黑" panose="020B0503020204020204" charset="-122"/>
                        <a:cs typeface="微软雅黑" panose="020B0503020204020204" charset="-122"/>
                      </a:endParaRPr>
                    </a:p>
                  </a:txBody>
                  <a:tcPr marL="0" marR="0" marT="2393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B9BD4"/>
                    </a:solidFill>
                  </a:tcPr>
                </a:tc>
                <a:tc>
                  <a:txBody>
                    <a:bodyPr/>
                    <a:lstStyle/>
                    <a:p>
                      <a:pPr marL="62230">
                        <a:lnSpc>
                          <a:spcPct val="100000"/>
                        </a:lnSpc>
                        <a:spcBef>
                          <a:spcPts val="1885"/>
                        </a:spcBef>
                      </a:pPr>
                      <a:r>
                        <a:rPr sz="1600" spc="-5" dirty="0">
                          <a:latin typeface="微软雅黑" panose="020B0503020204020204" charset="-122"/>
                          <a:cs typeface="微软雅黑" panose="020B0503020204020204" charset="-122"/>
                        </a:rPr>
                        <a:t>fault_eqp_n</a:t>
                      </a:r>
                      <a:endParaRPr sz="1600">
                        <a:latin typeface="微软雅黑" panose="020B0503020204020204" charset="-122"/>
                        <a:cs typeface="微软雅黑" panose="020B0503020204020204" charset="-122"/>
                      </a:endParaRPr>
                    </a:p>
                    <a:p>
                      <a:pPr marL="62230">
                        <a:lnSpc>
                          <a:spcPct val="100000"/>
                        </a:lnSpc>
                        <a:spcBef>
                          <a:spcPts val="195"/>
                        </a:spcBef>
                      </a:pPr>
                      <a:r>
                        <a:rPr sz="1600" spc="-5" dirty="0">
                          <a:latin typeface="微软雅黑" panose="020B0503020204020204" charset="-122"/>
                          <a:cs typeface="微软雅黑" panose="020B0503020204020204" charset="-122"/>
                        </a:rPr>
                        <a:t>um</a:t>
                      </a:r>
                      <a:endParaRPr sz="1600">
                        <a:latin typeface="微软雅黑" panose="020B0503020204020204" charset="-122"/>
                        <a:cs typeface="微软雅黑" panose="020B0503020204020204" charset="-122"/>
                      </a:endParaRPr>
                    </a:p>
                  </a:txBody>
                  <a:tcPr marL="0" marR="0" marT="2393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550">
                        <a:latin typeface="Times New Roman" panose="02020603050405020304"/>
                        <a:cs typeface="Times New Roman" panose="02020603050405020304"/>
                      </a:endParaRPr>
                    </a:p>
                    <a:p>
                      <a:pPr marL="62230">
                        <a:lnSpc>
                          <a:spcPct val="100000"/>
                        </a:lnSpc>
                      </a:pPr>
                      <a:r>
                        <a:rPr sz="1600" spc="-10" dirty="0">
                          <a:latin typeface="微软雅黑" panose="020B0503020204020204" charset="-122"/>
                          <a:cs typeface="微软雅黑" panose="020B0503020204020204" charset="-122"/>
                        </a:rPr>
                        <a:t>Integer</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550">
                        <a:latin typeface="Times New Roman" panose="02020603050405020304"/>
                        <a:cs typeface="Times New Roman" panose="02020603050405020304"/>
                      </a:endParaRPr>
                    </a:p>
                    <a:p>
                      <a:pPr marL="62230">
                        <a:lnSpc>
                          <a:spcPct val="100000"/>
                        </a:lnSpc>
                      </a:pPr>
                      <a:r>
                        <a:rPr sz="1600" dirty="0">
                          <a:latin typeface="微软雅黑" panose="020B0503020204020204" charset="-122"/>
                          <a:cs typeface="微软雅黑" panose="020B0503020204020204" charset="-122"/>
                        </a:rPr>
                        <a:t>只读</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550">
                        <a:latin typeface="Times New Roman" panose="02020603050405020304"/>
                        <a:cs typeface="Times New Roman" panose="02020603050405020304"/>
                      </a:endParaRPr>
                    </a:p>
                    <a:p>
                      <a:pPr marL="62865">
                        <a:lnSpc>
                          <a:spcPct val="100000"/>
                        </a:lnSpc>
                      </a:pPr>
                      <a:r>
                        <a:rPr sz="1600" dirty="0">
                          <a:latin typeface="微软雅黑" panose="020B0503020204020204" charset="-122"/>
                          <a:cs typeface="微软雅黑" panose="020B0503020204020204" charset="-122"/>
                        </a:rPr>
                        <a:t>规则指定</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62865">
                        <a:lnSpc>
                          <a:spcPct val="100000"/>
                        </a:lnSpc>
                        <a:spcBef>
                          <a:spcPts val="1885"/>
                        </a:spcBef>
                      </a:pPr>
                      <a:r>
                        <a:rPr sz="1600" spc="-5" dirty="0">
                          <a:latin typeface="微软雅黑" panose="020B0503020204020204" charset="-122"/>
                          <a:cs typeface="微软雅黑" panose="020B0503020204020204" charset="-122"/>
                        </a:rPr>
                        <a:t>calEqpNum(device_st</a:t>
                      </a:r>
                      <a:endParaRPr sz="1600">
                        <a:latin typeface="微软雅黑" panose="020B0503020204020204" charset="-122"/>
                        <a:cs typeface="微软雅黑" panose="020B0503020204020204" charset="-122"/>
                      </a:endParaRPr>
                    </a:p>
                    <a:p>
                      <a:pPr marL="62865">
                        <a:lnSpc>
                          <a:spcPct val="100000"/>
                        </a:lnSpc>
                        <a:spcBef>
                          <a:spcPts val="195"/>
                        </a:spcBef>
                      </a:pPr>
                      <a:r>
                        <a:rPr sz="1600" spc="-5" dirty="0">
                          <a:latin typeface="微软雅黑" panose="020B0503020204020204" charset="-122"/>
                          <a:cs typeface="微软雅黑" panose="020B0503020204020204" charset="-122"/>
                        </a:rPr>
                        <a:t>atus,</a:t>
                      </a:r>
                      <a:r>
                        <a:rPr sz="1600" spc="-80" dirty="0">
                          <a:latin typeface="微软雅黑" panose="020B0503020204020204" charset="-122"/>
                          <a:cs typeface="微软雅黑" panose="020B0503020204020204" charset="-122"/>
                        </a:rPr>
                        <a:t> </a:t>
                      </a:r>
                      <a:r>
                        <a:rPr sz="1600" spc="-10" dirty="0">
                          <a:latin typeface="微软雅黑" panose="020B0503020204020204" charset="-122"/>
                          <a:cs typeface="微软雅黑" panose="020B0503020204020204" charset="-122"/>
                        </a:rPr>
                        <a:t>1)</a:t>
                      </a:r>
                      <a:endParaRPr sz="1600">
                        <a:latin typeface="微软雅黑" panose="020B0503020204020204" charset="-122"/>
                        <a:cs typeface="微软雅黑" panose="020B0503020204020204" charset="-122"/>
                      </a:endParaRPr>
                    </a:p>
                  </a:txBody>
                  <a:tcPr marL="0" marR="0" marT="2393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550">
                        <a:latin typeface="Times New Roman" panose="02020603050405020304"/>
                        <a:cs typeface="Times New Roman" panose="02020603050405020304"/>
                      </a:endParaRPr>
                    </a:p>
                    <a:p>
                      <a:pPr marL="62865">
                        <a:lnSpc>
                          <a:spcPct val="100000"/>
                        </a:lnSpc>
                      </a:pPr>
                      <a:r>
                        <a:rPr sz="1600" dirty="0">
                          <a:latin typeface="微软雅黑" panose="020B0503020204020204" charset="-122"/>
                          <a:cs typeface="微软雅黑" panose="020B0503020204020204" charset="-122"/>
                        </a:rPr>
                        <a:t>全部保存</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spcBef>
                          <a:spcPts val="10"/>
                        </a:spcBef>
                      </a:pPr>
                      <a:endParaRPr sz="2550">
                        <a:latin typeface="Times New Roman" panose="02020603050405020304"/>
                        <a:cs typeface="Times New Roman" panose="02020603050405020304"/>
                      </a:endParaRPr>
                    </a:p>
                    <a:p>
                      <a:pPr marL="1270" algn="ctr">
                        <a:lnSpc>
                          <a:spcPct val="100000"/>
                        </a:lnSpc>
                      </a:pPr>
                      <a:r>
                        <a:rPr sz="1600" dirty="0">
                          <a:latin typeface="微软雅黑" panose="020B0503020204020204" charset="-122"/>
                          <a:cs typeface="微软雅黑" panose="020B0503020204020204" charset="-122"/>
                        </a:rPr>
                        <a:t>台</a:t>
                      </a:r>
                      <a:endParaRPr sz="1600">
                        <a:latin typeface="微软雅黑" panose="020B0503020204020204" charset="-122"/>
                        <a:cs typeface="微软雅黑" panose="020B0503020204020204" charset="-122"/>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r>
            </a:tbl>
          </a:graphicData>
        </a:graphic>
      </p:graphicFrame>
      <p:sp>
        <p:nvSpPr>
          <p:cNvPr id="7" name="object 7"/>
          <p:cNvSpPr txBox="1"/>
          <p:nvPr/>
        </p:nvSpPr>
        <p:spPr>
          <a:xfrm>
            <a:off x="4190238" y="5912916"/>
            <a:ext cx="3811904" cy="259079"/>
          </a:xfrm>
          <a:prstGeom prst="rect">
            <a:avLst/>
          </a:prstGeom>
        </p:spPr>
        <p:txBody>
          <a:bodyPr vert="horz" wrap="square" lIns="0" tIns="0" rIns="0" bIns="0" rtlCol="0">
            <a:spAutoFit/>
          </a:bodyPr>
          <a:lstStyle/>
          <a:p>
            <a:pPr marL="12700"/>
            <a:r>
              <a:rPr sz="1600" spc="5" dirty="0">
                <a:solidFill>
                  <a:prstClr val="black"/>
                </a:solidFill>
                <a:latin typeface="宋体" pitchFamily="2" charset="-122"/>
                <a:cs typeface="宋体" pitchFamily="2" charset="-122"/>
              </a:rPr>
              <a:t>表</a:t>
            </a:r>
            <a:r>
              <a:rPr sz="1600" spc="-5" dirty="0">
                <a:solidFill>
                  <a:prstClr val="black"/>
                </a:solidFill>
                <a:latin typeface="Arial" panose="020B0604020202020204"/>
                <a:cs typeface="Arial" panose="020B0604020202020204"/>
              </a:rPr>
              <a:t>4-2-3</a:t>
            </a:r>
            <a:r>
              <a:rPr sz="1600" spc="-70" dirty="0">
                <a:solidFill>
                  <a:prstClr val="black"/>
                </a:solidFill>
                <a:latin typeface="Arial" panose="020B0604020202020204"/>
                <a:cs typeface="Arial" panose="020B0604020202020204"/>
              </a:rPr>
              <a:t> </a:t>
            </a:r>
            <a:r>
              <a:rPr sz="1600" spc="5" dirty="0">
                <a:solidFill>
                  <a:prstClr val="black"/>
                </a:solidFill>
                <a:latin typeface="宋体" pitchFamily="2" charset="-122"/>
                <a:cs typeface="宋体" pitchFamily="2" charset="-122"/>
              </a:rPr>
              <a:t>工业机器人</a:t>
            </a:r>
            <a:r>
              <a:rPr sz="1600" spc="-5" dirty="0">
                <a:solidFill>
                  <a:prstClr val="black"/>
                </a:solidFill>
                <a:latin typeface="宋体" pitchFamily="2" charset="-122"/>
                <a:cs typeface="宋体" pitchFamily="2" charset="-122"/>
              </a:rPr>
              <a:t>综</a:t>
            </a:r>
            <a:r>
              <a:rPr sz="1600" spc="5" dirty="0">
                <a:solidFill>
                  <a:prstClr val="black"/>
                </a:solidFill>
                <a:latin typeface="宋体" pitchFamily="2" charset="-122"/>
                <a:cs typeface="宋体" pitchFamily="2" charset="-122"/>
              </a:rPr>
              <a:t>合</a:t>
            </a:r>
            <a:r>
              <a:rPr sz="1600" spc="-5" dirty="0">
                <a:solidFill>
                  <a:prstClr val="black"/>
                </a:solidFill>
                <a:latin typeface="宋体" pitchFamily="2" charset="-122"/>
                <a:cs typeface="宋体" pitchFamily="2" charset="-122"/>
              </a:rPr>
              <a:t>体复</a:t>
            </a:r>
            <a:r>
              <a:rPr sz="1600" spc="5" dirty="0">
                <a:solidFill>
                  <a:prstClr val="black"/>
                </a:solidFill>
                <a:latin typeface="宋体" pitchFamily="2" charset="-122"/>
                <a:cs typeface="宋体" pitchFamily="2" charset="-122"/>
              </a:rPr>
              <a:t>合</a:t>
            </a:r>
            <a:r>
              <a:rPr sz="1600" spc="-5" dirty="0">
                <a:solidFill>
                  <a:prstClr val="black"/>
                </a:solidFill>
                <a:latin typeface="宋体" pitchFamily="2" charset="-122"/>
                <a:cs typeface="宋体" pitchFamily="2" charset="-122"/>
              </a:rPr>
              <a:t>物属</a:t>
            </a:r>
            <a:r>
              <a:rPr sz="1600" spc="5" dirty="0">
                <a:solidFill>
                  <a:prstClr val="black"/>
                </a:solidFill>
                <a:latin typeface="宋体" pitchFamily="2" charset="-122"/>
                <a:cs typeface="宋体" pitchFamily="2" charset="-122"/>
              </a:rPr>
              <a:t>性</a:t>
            </a:r>
            <a:r>
              <a:rPr sz="1600" spc="-5" dirty="0">
                <a:solidFill>
                  <a:prstClr val="black"/>
                </a:solidFill>
                <a:latin typeface="宋体" pitchFamily="2" charset="-122"/>
                <a:cs typeface="宋体" pitchFamily="2" charset="-122"/>
              </a:rPr>
              <a:t>参考</a:t>
            </a:r>
            <a:endParaRPr sz="1600">
              <a:solidFill>
                <a:prstClr val="black"/>
              </a:solidFill>
              <a:latin typeface="宋体" pitchFamily="2" charset="-122"/>
              <a:cs typeface="宋体" pitchFamily="2" charset="-122"/>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5175885" cy="397510"/>
          </a:xfrm>
          <a:prstGeom prst="rect">
            <a:avLst/>
          </a:prstGeom>
        </p:spPr>
        <p:txBody>
          <a:bodyPr vert="horz" wrap="square" lIns="0" tIns="0" rIns="0" bIns="0" rtlCol="0">
            <a:spAutoFit/>
          </a:bodyPr>
          <a:lstStyle/>
          <a:p>
            <a:pPr marL="12700">
              <a:tabLst>
                <a:tab pos="48577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一</a:t>
            </a:r>
            <a:r>
              <a:rPr sz="2400" b="1" dirty="0">
                <a:solidFill>
                  <a:srgbClr val="00A755"/>
                </a:solidFill>
                <a:latin typeface="微软雅黑" panose="020B0503020204020204" charset="-122"/>
                <a:cs typeface="微软雅黑" panose="020B0503020204020204" charset="-122"/>
              </a:rPr>
              <a:t>创建单设备可视化大屏项目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6064250" cy="430530"/>
          </a:xfrm>
          <a:prstGeom prst="rect">
            <a:avLst/>
          </a:prstGeom>
        </p:spPr>
        <p:txBody>
          <a:bodyPr vert="horz" wrap="square" lIns="0" tIns="0" rIns="0" bIns="0" rtlCol="0">
            <a:spAutoFit/>
          </a:bodyPr>
          <a:lstStyle/>
          <a:p>
            <a:pPr marL="12700"/>
            <a:r>
              <a:rPr sz="2800" b="1" spc="-5" dirty="0" err="1" smtClean="0">
                <a:solidFill>
                  <a:prstClr val="black"/>
                </a:solidFill>
                <a:latin typeface="微软雅黑" panose="020B0503020204020204" charset="-122"/>
                <a:cs typeface="微软雅黑" panose="020B0503020204020204" charset="-122"/>
              </a:rPr>
              <a:t>项目</a:t>
            </a:r>
            <a:r>
              <a:rPr sz="2800" b="1" spc="635" dirty="0" err="1" smtClean="0">
                <a:solidFill>
                  <a:prstClr val="black"/>
                </a:solidFill>
                <a:latin typeface="微软雅黑" panose="020B0503020204020204" charset="-122"/>
                <a:cs typeface="微软雅黑" panose="020B0503020204020204" charset="-122"/>
              </a:rPr>
              <a:t>五</a:t>
            </a:r>
            <a:r>
              <a:rPr lang="en-US" sz="2800" b="1" spc="635" smtClean="0">
                <a:solidFill>
                  <a:prstClr val="black"/>
                </a:solidFill>
                <a:latin typeface="微软雅黑" panose="020B0503020204020204" charset="-122"/>
                <a:cs typeface="微软雅黑" panose="020B0503020204020204" charset="-122"/>
              </a:rPr>
              <a:t> </a:t>
            </a:r>
            <a:r>
              <a:rPr sz="2800" b="1" spc="-5" smtClean="0">
                <a:solidFill>
                  <a:prstClr val="black"/>
                </a:solidFill>
                <a:latin typeface="微软雅黑" panose="020B0503020204020204" charset="-122"/>
                <a:cs typeface="微软雅黑" panose="020B0503020204020204" charset="-122"/>
              </a:rPr>
              <a:t>配置单设备可视化应用项目</a:t>
            </a:r>
            <a:endParaRPr sz="2800" dirty="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261" y="1260347"/>
            <a:ext cx="1854200" cy="589915"/>
          </a:xfrm>
          <a:prstGeom prst="rect">
            <a:avLst/>
          </a:prstGeom>
        </p:spPr>
        <p:txBody>
          <a:bodyPr vert="horz" wrap="square" lIns="0" tIns="0" rIns="0" bIns="0" rtlCol="0">
            <a:spAutoFit/>
          </a:bodyPr>
          <a:lstStyle/>
          <a:p>
            <a:pPr marL="12700">
              <a:lnSpc>
                <a:spcPct val="100000"/>
              </a:lnSpc>
            </a:pPr>
            <a:r>
              <a:rPr dirty="0"/>
              <a:t>项目导入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984503" y="2307335"/>
            <a:ext cx="6278880" cy="3624579"/>
          </a:xfrm>
          <a:prstGeom prst="rect">
            <a:avLst/>
          </a:prstGeom>
          <a:solidFill>
            <a:srgbClr val="F1F1F1"/>
          </a:solidFill>
        </p:spPr>
        <p:txBody>
          <a:bodyPr vert="horz" wrap="square" lIns="0" tIns="22225" rIns="0" bIns="0" rtlCol="0">
            <a:spAutoFit/>
          </a:bodyPr>
          <a:lstStyle/>
          <a:p>
            <a:pPr marL="143510" marR="234315" indent="414020" algn="just">
              <a:lnSpc>
                <a:spcPct val="150000"/>
              </a:lnSpc>
              <a:spcBef>
                <a:spcPts val="175"/>
              </a:spcBef>
            </a:pPr>
            <a:r>
              <a:rPr sz="1600" spc="-5" dirty="0">
                <a:solidFill>
                  <a:prstClr val="black"/>
                </a:solidFill>
                <a:latin typeface="微软雅黑" panose="020B0503020204020204" charset="-122"/>
                <a:cs typeface="微软雅黑" panose="020B0503020204020204" charset="-122"/>
              </a:rPr>
              <a:t>在前面的项目中，已经完成了单设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和生</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线物</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接入</a:t>
            </a:r>
            <a:r>
              <a:rPr sz="1600"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数字 化孪生建模，并为了更好地了解和</a:t>
            </a:r>
            <a:r>
              <a:rPr sz="1600" dirty="0">
                <a:solidFill>
                  <a:prstClr val="black"/>
                </a:solidFill>
                <a:latin typeface="微软雅黑" panose="020B0503020204020204" charset="-122"/>
                <a:cs typeface="微软雅黑" panose="020B0503020204020204" charset="-122"/>
              </a:rPr>
              <a:t>监</a:t>
            </a:r>
            <a:r>
              <a:rPr sz="1600" spc="-5" dirty="0">
                <a:solidFill>
                  <a:prstClr val="black"/>
                </a:solidFill>
                <a:latin typeface="微软雅黑" panose="020B0503020204020204" charset="-122"/>
                <a:cs typeface="微软雅黑" panose="020B0503020204020204" charset="-122"/>
              </a:rPr>
              <a:t>控设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能效</a:t>
            </a:r>
            <a:r>
              <a:rPr sz="1600"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业务</a:t>
            </a:r>
            <a:r>
              <a:rPr sz="160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标，</a:t>
            </a:r>
            <a:r>
              <a:rPr sz="1600" dirty="0">
                <a:solidFill>
                  <a:prstClr val="black"/>
                </a:solidFill>
                <a:latin typeface="微软雅黑" panose="020B0503020204020204" charset="-122"/>
                <a:cs typeface="微软雅黑" panose="020B0503020204020204" charset="-122"/>
              </a:rPr>
              <a:t>也</a:t>
            </a:r>
            <a:r>
              <a:rPr sz="1600" spc="-5" dirty="0">
                <a:solidFill>
                  <a:prstClr val="black"/>
                </a:solidFill>
                <a:latin typeface="微软雅黑" panose="020B0503020204020204" charset="-122"/>
                <a:cs typeface="微软雅黑" panose="020B0503020204020204" charset="-122"/>
              </a:rPr>
              <a:t>设 置了不同的派生属性。为了便于监</a:t>
            </a:r>
            <a:r>
              <a:rPr sz="1600" dirty="0">
                <a:solidFill>
                  <a:prstClr val="black"/>
                </a:solidFill>
                <a:latin typeface="微软雅黑" panose="020B0503020204020204" charset="-122"/>
                <a:cs typeface="微软雅黑" panose="020B0503020204020204" charset="-122"/>
              </a:rPr>
              <a:t>控</a:t>
            </a:r>
            <a:r>
              <a:rPr sz="1600" spc="-5" dirty="0">
                <a:solidFill>
                  <a:prstClr val="black"/>
                </a:solidFill>
                <a:latin typeface="微软雅黑" panose="020B0503020204020204" charset="-122"/>
                <a:cs typeface="微软雅黑" panose="020B0503020204020204" charset="-122"/>
              </a:rPr>
              <a:t>和了</a:t>
            </a:r>
            <a:r>
              <a:rPr sz="1600" dirty="0">
                <a:solidFill>
                  <a:prstClr val="black"/>
                </a:solidFill>
                <a:latin typeface="微软雅黑" panose="020B0503020204020204" charset="-122"/>
                <a:cs typeface="微软雅黑" panose="020B0503020204020204" charset="-122"/>
              </a:rPr>
              <a:t>解</a:t>
            </a:r>
            <a:r>
              <a:rPr sz="1600" spc="-5" dirty="0">
                <a:solidFill>
                  <a:prstClr val="black"/>
                </a:solidFill>
                <a:latin typeface="微软雅黑" panose="020B0503020204020204" charset="-122"/>
                <a:cs typeface="微软雅黑" panose="020B0503020204020204" charset="-122"/>
              </a:rPr>
              <a:t>生产</a:t>
            </a:r>
            <a:r>
              <a:rPr sz="1600" dirty="0">
                <a:solidFill>
                  <a:prstClr val="black"/>
                </a:solidFill>
                <a:latin typeface="微软雅黑" panose="020B0503020204020204" charset="-122"/>
                <a:cs typeface="微软雅黑" panose="020B0503020204020204" charset="-122"/>
              </a:rPr>
              <a:t>能</a:t>
            </a:r>
            <a:r>
              <a:rPr sz="1600" spc="-5" dirty="0">
                <a:solidFill>
                  <a:prstClr val="black"/>
                </a:solidFill>
                <a:latin typeface="微软雅黑" panose="020B0503020204020204" charset="-122"/>
                <a:cs typeface="微软雅黑" panose="020B0503020204020204" charset="-122"/>
              </a:rPr>
              <a:t>效，</a:t>
            </a:r>
            <a:r>
              <a:rPr sz="1600" dirty="0">
                <a:solidFill>
                  <a:prstClr val="black"/>
                </a:solidFill>
                <a:latin typeface="微软雅黑" panose="020B0503020204020204" charset="-122"/>
                <a:cs typeface="微软雅黑" panose="020B0503020204020204" charset="-122"/>
              </a:rPr>
              <a:t>最</a:t>
            </a:r>
            <a:r>
              <a:rPr sz="1600" spc="-5" dirty="0">
                <a:solidFill>
                  <a:prstClr val="black"/>
                </a:solidFill>
                <a:latin typeface="微软雅黑" panose="020B0503020204020204" charset="-122"/>
                <a:cs typeface="微软雅黑" panose="020B0503020204020204" charset="-122"/>
              </a:rPr>
              <a:t>终提</a:t>
            </a:r>
            <a:r>
              <a:rPr sz="1600" dirty="0">
                <a:solidFill>
                  <a:prstClr val="black"/>
                </a:solidFill>
                <a:latin typeface="微软雅黑" panose="020B0503020204020204" charset="-122"/>
                <a:cs typeface="微软雅黑" panose="020B0503020204020204" charset="-122"/>
              </a:rPr>
              <a:t>高</a:t>
            </a:r>
            <a:r>
              <a:rPr sz="1600" spc="-5" dirty="0">
                <a:solidFill>
                  <a:prstClr val="black"/>
                </a:solidFill>
                <a:latin typeface="微软雅黑" panose="020B0503020204020204" charset="-122"/>
                <a:cs typeface="微软雅黑" panose="020B0503020204020204" charset="-122"/>
              </a:rPr>
              <a:t>生 </a:t>
            </a:r>
            <a:r>
              <a:rPr sz="1600" spc="-10" dirty="0">
                <a:solidFill>
                  <a:prstClr val="black"/>
                </a:solidFill>
                <a:latin typeface="微软雅黑" panose="020B0503020204020204" charset="-122"/>
                <a:cs typeface="微软雅黑" panose="020B0503020204020204" charset="-122"/>
              </a:rPr>
              <a:t>产效率，需要对设备的一些基本指</a:t>
            </a:r>
            <a:r>
              <a:rPr sz="1600" dirty="0">
                <a:solidFill>
                  <a:prstClr val="black"/>
                </a:solidFill>
                <a:latin typeface="微软雅黑" panose="020B0503020204020204" charset="-122"/>
                <a:cs typeface="微软雅黑" panose="020B0503020204020204" charset="-122"/>
              </a:rPr>
              <a:t>标</a:t>
            </a:r>
            <a:r>
              <a:rPr sz="1600" spc="-10" dirty="0">
                <a:solidFill>
                  <a:prstClr val="black"/>
                </a:solidFill>
                <a:latin typeface="微软雅黑" panose="020B0503020204020204" charset="-122"/>
                <a:cs typeface="微软雅黑" panose="020B0503020204020204" charset="-122"/>
              </a:rPr>
              <a:t>情况</a:t>
            </a:r>
            <a:r>
              <a:rPr sz="1600" dirty="0">
                <a:solidFill>
                  <a:prstClr val="black"/>
                </a:solidFill>
                <a:latin typeface="微软雅黑" panose="020B0503020204020204" charset="-122"/>
                <a:cs typeface="微软雅黑" panose="020B0503020204020204" charset="-122"/>
              </a:rPr>
              <a:t>和</a:t>
            </a:r>
            <a:r>
              <a:rPr sz="1600" spc="-10" dirty="0">
                <a:solidFill>
                  <a:prstClr val="black"/>
                </a:solidFill>
                <a:latin typeface="微软雅黑" panose="020B0503020204020204" charset="-122"/>
                <a:cs typeface="微软雅黑" panose="020B0503020204020204" charset="-122"/>
              </a:rPr>
              <a:t>业务</a:t>
            </a:r>
            <a:r>
              <a:rPr sz="1600" dirty="0">
                <a:solidFill>
                  <a:prstClr val="black"/>
                </a:solidFill>
                <a:latin typeface="微软雅黑" panose="020B0503020204020204" charset="-122"/>
                <a:cs typeface="微软雅黑" panose="020B0503020204020204" charset="-122"/>
              </a:rPr>
              <a:t>指</a:t>
            </a:r>
            <a:r>
              <a:rPr sz="1600" spc="-10" dirty="0">
                <a:solidFill>
                  <a:prstClr val="black"/>
                </a:solidFill>
                <a:latin typeface="微软雅黑" panose="020B0503020204020204" charset="-122"/>
                <a:cs typeface="微软雅黑" panose="020B0503020204020204" charset="-122"/>
              </a:rPr>
              <a:t>标进</a:t>
            </a:r>
            <a:r>
              <a:rPr sz="1600" dirty="0">
                <a:solidFill>
                  <a:prstClr val="black"/>
                </a:solidFill>
                <a:latin typeface="微软雅黑" panose="020B0503020204020204" charset="-122"/>
                <a:cs typeface="微软雅黑" panose="020B0503020204020204" charset="-122"/>
              </a:rPr>
              <a:t>行</a:t>
            </a:r>
            <a:r>
              <a:rPr sz="1600" spc="-10" dirty="0">
                <a:solidFill>
                  <a:prstClr val="black"/>
                </a:solidFill>
                <a:latin typeface="微软雅黑" panose="020B0503020204020204" charset="-122"/>
                <a:cs typeface="微软雅黑" panose="020B0503020204020204" charset="-122"/>
              </a:rPr>
              <a:t>可视</a:t>
            </a:r>
            <a:r>
              <a:rPr sz="160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展 示。</a:t>
            </a:r>
            <a:endParaRPr sz="1600">
              <a:solidFill>
                <a:prstClr val="black"/>
              </a:solidFill>
              <a:latin typeface="微软雅黑" panose="020B0503020204020204" charset="-122"/>
              <a:cs typeface="微软雅黑" panose="020B0503020204020204" charset="-122"/>
            </a:endParaRPr>
          </a:p>
          <a:p>
            <a:pPr marL="143510" marR="226060" indent="421640" algn="just">
              <a:lnSpc>
                <a:spcPct val="150000"/>
              </a:lnSpc>
              <a:spcBef>
                <a:spcPts val="1195"/>
              </a:spcBef>
            </a:pPr>
            <a:r>
              <a:rPr sz="1600" spc="-5" dirty="0">
                <a:solidFill>
                  <a:prstClr val="black"/>
                </a:solidFill>
                <a:latin typeface="微软雅黑" panose="020B0503020204020204" charset="-122"/>
                <a:cs typeface="微软雅黑" panose="020B0503020204020204" charset="-122"/>
              </a:rPr>
              <a:t>本项目是针对单设备的可视化进行</a:t>
            </a:r>
            <a:r>
              <a:rPr sz="1600" dirty="0">
                <a:solidFill>
                  <a:prstClr val="black"/>
                </a:solidFill>
                <a:latin typeface="微软雅黑" panose="020B0503020204020204" charset="-122"/>
                <a:cs typeface="微软雅黑" panose="020B0503020204020204" charset="-122"/>
              </a:rPr>
              <a:t>任</a:t>
            </a:r>
            <a:r>
              <a:rPr sz="1600" spc="-5" dirty="0">
                <a:solidFill>
                  <a:prstClr val="black"/>
                </a:solidFill>
                <a:latin typeface="微软雅黑" panose="020B0503020204020204" charset="-122"/>
                <a:cs typeface="微软雅黑" panose="020B0503020204020204" charset="-122"/>
              </a:rPr>
              <a:t>务展</a:t>
            </a:r>
            <a:r>
              <a:rPr sz="1600" spc="5" dirty="0">
                <a:solidFill>
                  <a:prstClr val="black"/>
                </a:solidFill>
                <a:latin typeface="微软雅黑" panose="020B0503020204020204" charset="-122"/>
                <a:cs typeface="微软雅黑" panose="020B0503020204020204" charset="-122"/>
              </a:rPr>
              <a:t>开</a:t>
            </a:r>
            <a:r>
              <a:rPr sz="1600" spc="-5" dirty="0">
                <a:solidFill>
                  <a:prstClr val="black"/>
                </a:solidFill>
                <a:latin typeface="微软雅黑" panose="020B0503020204020204" charset="-122"/>
                <a:cs typeface="微软雅黑" panose="020B0503020204020204" charset="-122"/>
              </a:rPr>
              <a:t>，请</a:t>
            </a:r>
            <a:r>
              <a:rPr sz="1600" dirty="0">
                <a:solidFill>
                  <a:prstClr val="black"/>
                </a:solidFill>
                <a:latin typeface="微软雅黑" panose="020B0503020204020204" charset="-122"/>
                <a:cs typeface="微软雅黑" panose="020B0503020204020204" charset="-122"/>
              </a:rPr>
              <a:t>你</a:t>
            </a:r>
            <a:r>
              <a:rPr sz="1600" spc="-5" dirty="0">
                <a:solidFill>
                  <a:prstClr val="black"/>
                </a:solidFill>
                <a:latin typeface="微软雅黑" panose="020B0503020204020204" charset="-122"/>
                <a:cs typeface="微软雅黑" panose="020B0503020204020204" charset="-122"/>
              </a:rPr>
              <a:t>思考</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作为 </a:t>
            </a:r>
            <a:r>
              <a:rPr sz="1600" spc="-10" dirty="0">
                <a:solidFill>
                  <a:prstClr val="black"/>
                </a:solidFill>
                <a:latin typeface="微软雅黑" panose="020B0503020204020204" charset="-122"/>
                <a:cs typeface="微软雅黑" panose="020B0503020204020204" charset="-122"/>
              </a:rPr>
              <a:t>一名数字孪生建模工程师，为了让</a:t>
            </a:r>
            <a:r>
              <a:rPr sz="1600" dirty="0">
                <a:solidFill>
                  <a:prstClr val="black"/>
                </a:solidFill>
                <a:latin typeface="微软雅黑" panose="020B0503020204020204" charset="-122"/>
                <a:cs typeface="微软雅黑" panose="020B0503020204020204" charset="-122"/>
              </a:rPr>
              <a:t>设</a:t>
            </a:r>
            <a:r>
              <a:rPr sz="1600" spc="-10" dirty="0">
                <a:solidFill>
                  <a:prstClr val="black"/>
                </a:solidFill>
                <a:latin typeface="微软雅黑" panose="020B0503020204020204" charset="-122"/>
                <a:cs typeface="微软雅黑" panose="020B0503020204020204" charset="-122"/>
              </a:rPr>
              <a:t>备的</a:t>
            </a:r>
            <a:r>
              <a:rPr sz="1600" dirty="0">
                <a:solidFill>
                  <a:prstClr val="black"/>
                </a:solidFill>
                <a:latin typeface="微软雅黑" panose="020B0503020204020204" charset="-122"/>
                <a:cs typeface="微软雅黑" panose="020B0503020204020204" charset="-122"/>
              </a:rPr>
              <a:t>指</a:t>
            </a:r>
            <a:r>
              <a:rPr sz="1600" spc="-10" dirty="0">
                <a:solidFill>
                  <a:prstClr val="black"/>
                </a:solidFill>
                <a:latin typeface="微软雅黑" panose="020B0503020204020204" charset="-122"/>
                <a:cs typeface="微软雅黑" panose="020B0503020204020204" charset="-122"/>
              </a:rPr>
              <a:t>标情</a:t>
            </a:r>
            <a:r>
              <a:rPr sz="1600" dirty="0">
                <a:solidFill>
                  <a:prstClr val="black"/>
                </a:solidFill>
                <a:latin typeface="微软雅黑" panose="020B0503020204020204" charset="-122"/>
                <a:cs typeface="微软雅黑" panose="020B0503020204020204" charset="-122"/>
              </a:rPr>
              <a:t>况</a:t>
            </a:r>
            <a:r>
              <a:rPr sz="1600" spc="-10" dirty="0">
                <a:solidFill>
                  <a:prstClr val="black"/>
                </a:solidFill>
                <a:latin typeface="微软雅黑" panose="020B0503020204020204" charset="-122"/>
                <a:cs typeface="微软雅黑" panose="020B0503020204020204" charset="-122"/>
              </a:rPr>
              <a:t>直观</a:t>
            </a:r>
            <a:r>
              <a:rPr sz="1600" dirty="0">
                <a:solidFill>
                  <a:prstClr val="black"/>
                </a:solidFill>
                <a:latin typeface="微软雅黑" panose="020B0503020204020204" charset="-122"/>
                <a:cs typeface="微软雅黑" panose="020B0503020204020204" charset="-122"/>
              </a:rPr>
              <a:t>且</a:t>
            </a:r>
            <a:r>
              <a:rPr sz="1600" spc="-10" dirty="0">
                <a:solidFill>
                  <a:prstClr val="black"/>
                </a:solidFill>
                <a:latin typeface="微软雅黑" panose="020B0503020204020204" charset="-122"/>
                <a:cs typeface="微软雅黑" panose="020B0503020204020204" charset="-122"/>
              </a:rPr>
              <a:t>清晰</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应 当如何针对单设备进行可视化展示</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如何</a:t>
            </a:r>
            <a:r>
              <a:rPr sz="1600" spc="5" dirty="0">
                <a:solidFill>
                  <a:prstClr val="black"/>
                </a:solidFill>
                <a:latin typeface="微软雅黑" panose="020B0503020204020204" charset="-122"/>
                <a:cs typeface="微软雅黑" panose="020B0503020204020204" charset="-122"/>
              </a:rPr>
              <a:t>让</a:t>
            </a:r>
            <a:r>
              <a:rPr sz="1600" spc="-5" dirty="0">
                <a:solidFill>
                  <a:prstClr val="black"/>
                </a:solidFill>
                <a:latin typeface="微软雅黑" panose="020B0503020204020204" charset="-122"/>
                <a:cs typeface="微软雅黑" panose="020B0503020204020204" charset="-122"/>
              </a:rPr>
              <a:t>可视</a:t>
            </a:r>
            <a:r>
              <a:rPr sz="1600" spc="5"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大屏</a:t>
            </a:r>
            <a:r>
              <a:rPr sz="1600" spc="5" dirty="0">
                <a:solidFill>
                  <a:prstClr val="black"/>
                </a:solidFill>
                <a:latin typeface="微软雅黑" panose="020B0503020204020204" charset="-122"/>
                <a:cs typeface="微软雅黑" panose="020B0503020204020204" charset="-122"/>
              </a:rPr>
              <a:t>与</a:t>
            </a:r>
            <a:r>
              <a:rPr sz="1600" spc="-5" dirty="0">
                <a:solidFill>
                  <a:prstClr val="black"/>
                </a:solidFill>
                <a:latin typeface="微软雅黑" panose="020B0503020204020204" charset="-122"/>
                <a:cs typeface="微软雅黑" panose="020B0503020204020204" charset="-122"/>
              </a:rPr>
              <a:t>设备</a:t>
            </a:r>
            <a:r>
              <a:rPr sz="1600" spc="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 例进行关联？</a:t>
            </a:r>
            <a:endParaRPr sz="1600">
              <a:solidFill>
                <a:prstClr val="black"/>
              </a:solidFill>
              <a:latin typeface="微软雅黑" panose="020B0503020204020204" charset="-122"/>
              <a:cs typeface="微软雅黑" panose="020B0503020204020204" charset="-122"/>
            </a:endParaRPr>
          </a:p>
        </p:txBody>
      </p:sp>
      <p:sp>
        <p:nvSpPr>
          <p:cNvPr id="5" name="object 5"/>
          <p:cNvSpPr/>
          <p:nvPr/>
        </p:nvSpPr>
        <p:spPr>
          <a:xfrm>
            <a:off x="7408164" y="2307336"/>
            <a:ext cx="3485388" cy="362407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0025">
              <a:lnSpc>
                <a:spcPct val="100000"/>
              </a:lnSpc>
            </a:pPr>
            <a:r>
              <a:rPr dirty="0"/>
              <a:t>项目导入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1070559" y="2468626"/>
            <a:ext cx="5034915" cy="2515235"/>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【知识目标】</a:t>
            </a:r>
            <a:endParaRPr>
              <a:solidFill>
                <a:prstClr val="black"/>
              </a:solidFill>
              <a:latin typeface="微软雅黑" panose="020B0503020204020204" charset="-122"/>
              <a:cs typeface="微软雅黑" panose="020B0503020204020204" charset="-122"/>
            </a:endParaRPr>
          </a:p>
          <a:p>
            <a:pPr marL="355600" indent="-342900">
              <a:spcBef>
                <a:spcPts val="1600"/>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了解可视化应用的作用及主要应用</a:t>
            </a:r>
            <a:r>
              <a:rPr sz="1600" dirty="0">
                <a:solidFill>
                  <a:prstClr val="black"/>
                </a:solidFill>
                <a:latin typeface="微软雅黑" panose="020B0503020204020204" charset="-122"/>
                <a:cs typeface="微软雅黑" panose="020B0503020204020204" charset="-122"/>
              </a:rPr>
              <a:t>场</a:t>
            </a:r>
            <a:r>
              <a:rPr sz="1600" spc="-5" dirty="0">
                <a:solidFill>
                  <a:prstClr val="black"/>
                </a:solidFill>
                <a:latin typeface="微软雅黑" panose="020B0503020204020204" charset="-122"/>
                <a:cs typeface="微软雅黑" panose="020B0503020204020204" charset="-122"/>
              </a:rPr>
              <a:t>景；</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5600" algn="l"/>
                <a:tab pos="356235" algn="l"/>
              </a:tabLst>
            </a:pPr>
            <a:r>
              <a:rPr sz="1600" spc="-10" dirty="0">
                <a:solidFill>
                  <a:prstClr val="black"/>
                </a:solidFill>
                <a:latin typeface="微软雅黑" panose="020B0503020204020204" charset="-122"/>
                <a:cs typeface="微软雅黑" panose="020B0503020204020204" charset="-122"/>
              </a:rPr>
              <a:t>了解可视化应用的基本组成；</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熟悉组件的操作及数据源配置方法；</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熟悉文本组件、仪表盘组件、图片</a:t>
            </a:r>
            <a:r>
              <a:rPr sz="1600"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件的</a:t>
            </a:r>
            <a:r>
              <a:rPr sz="1600"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用方</a:t>
            </a:r>
            <a:r>
              <a:rPr sz="1600" dirty="0">
                <a:solidFill>
                  <a:prstClr val="black"/>
                </a:solidFill>
                <a:latin typeface="微软雅黑" panose="020B0503020204020204" charset="-122"/>
                <a:cs typeface="微软雅黑" panose="020B0503020204020204" charset="-122"/>
              </a:rPr>
              <a:t>法</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5600" algn="l"/>
                <a:tab pos="356235" algn="l"/>
              </a:tabLst>
            </a:pPr>
            <a:r>
              <a:rPr sz="1600" spc="-10" dirty="0">
                <a:solidFill>
                  <a:prstClr val="black"/>
                </a:solidFill>
                <a:latin typeface="微软雅黑" panose="020B0503020204020204" charset="-122"/>
                <a:cs typeface="微软雅黑" panose="020B0503020204020204" charset="-122"/>
              </a:rPr>
              <a:t>熟悉指令下发按钮和指令本文的使</a:t>
            </a:r>
            <a:r>
              <a:rPr sz="1600" dirty="0">
                <a:solidFill>
                  <a:prstClr val="black"/>
                </a:solidFill>
                <a:latin typeface="微软雅黑" panose="020B0503020204020204" charset="-122"/>
                <a:cs typeface="微软雅黑" panose="020B0503020204020204" charset="-122"/>
              </a:rPr>
              <a:t>用</a:t>
            </a:r>
            <a:r>
              <a:rPr sz="1600" spc="-10" dirty="0">
                <a:solidFill>
                  <a:prstClr val="black"/>
                </a:solidFill>
                <a:latin typeface="微软雅黑" panose="020B0503020204020204" charset="-122"/>
                <a:cs typeface="微软雅黑" panose="020B0503020204020204" charset="-122"/>
              </a:rPr>
              <a:t>方法。</a:t>
            </a:r>
            <a:endParaRPr sz="1600">
              <a:solidFill>
                <a:prstClr val="black"/>
              </a:solidFill>
              <a:latin typeface="微软雅黑" panose="020B0503020204020204" charset="-122"/>
              <a:cs typeface="微软雅黑" panose="020B0503020204020204" charset="-122"/>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6542023" y="2322321"/>
            <a:ext cx="4830445" cy="280543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【技能目标】</a:t>
            </a:r>
            <a:endParaRPr>
              <a:solidFill>
                <a:prstClr val="black"/>
              </a:solidFill>
              <a:latin typeface="微软雅黑" panose="020B0503020204020204" charset="-122"/>
              <a:cs typeface="微软雅黑" panose="020B0503020204020204" charset="-122"/>
            </a:endParaRPr>
          </a:p>
          <a:p>
            <a:pPr marL="355600" indent="-342900">
              <a:spcBef>
                <a:spcPts val="160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能创建单设备可视化大屏项目；</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能使用文本组件和图片组件配置设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的基</a:t>
            </a:r>
            <a:r>
              <a:rPr sz="160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信息；</a:t>
            </a:r>
            <a:endParaRPr sz="1600">
              <a:solidFill>
                <a:prstClr val="black"/>
              </a:solidFill>
              <a:latin typeface="微软雅黑" panose="020B0503020204020204" charset="-122"/>
              <a:cs typeface="微软雅黑" panose="020B0503020204020204" charset="-122"/>
            </a:endParaRPr>
          </a:p>
          <a:p>
            <a:pPr marL="355600" marR="5080" indent="-342900">
              <a:lnSpc>
                <a:spcPct val="150000"/>
              </a:lnSpc>
              <a:spcBef>
                <a:spcPts val="59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能使用合适的组件配置设备的工况</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a:t>
            </a:r>
            <a:r>
              <a:rPr sz="1600" dirty="0">
                <a:solidFill>
                  <a:prstClr val="black"/>
                </a:solidFill>
                <a:latin typeface="微软雅黑" panose="020B0503020204020204" charset="-122"/>
                <a:cs typeface="微软雅黑" panose="020B0503020204020204" charset="-122"/>
              </a:rPr>
              <a:t>并</a:t>
            </a:r>
            <a:r>
              <a:rPr sz="1600" spc="-5" dirty="0">
                <a:solidFill>
                  <a:prstClr val="black"/>
                </a:solidFill>
                <a:latin typeface="微软雅黑" panose="020B0503020204020204" charset="-122"/>
                <a:cs typeface="微软雅黑" panose="020B0503020204020204" charset="-122"/>
              </a:rPr>
              <a:t>验证工 况数据的准确性；</a:t>
            </a:r>
            <a:endParaRPr sz="1600">
              <a:solidFill>
                <a:prstClr val="black"/>
              </a:solidFill>
              <a:latin typeface="微软雅黑" panose="020B0503020204020204" charset="-122"/>
              <a:cs typeface="微软雅黑" panose="020B0503020204020204" charset="-122"/>
            </a:endParaRPr>
          </a:p>
          <a:p>
            <a:pPr marL="355600" marR="5080" indent="-342900">
              <a:lnSpc>
                <a:spcPct val="150000"/>
              </a:lnSpc>
              <a:spcBef>
                <a:spcPts val="60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能配置工业机器人指令下发和报警</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并验</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指令及 报警的准确性。</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任务说明</a:t>
            </a:r>
            <a:endParaRPr sz="2400"/>
          </a:p>
        </p:txBody>
      </p:sp>
      <p:sp>
        <p:nvSpPr>
          <p:cNvPr id="5" name="object 5"/>
          <p:cNvSpPr txBox="1"/>
          <p:nvPr/>
        </p:nvSpPr>
        <p:spPr>
          <a:xfrm>
            <a:off x="1677416" y="1417299"/>
            <a:ext cx="8040370" cy="850900"/>
          </a:xfrm>
          <a:prstGeom prst="rect">
            <a:avLst/>
          </a:prstGeom>
        </p:spPr>
        <p:txBody>
          <a:bodyPr vert="horz" wrap="square" lIns="0" tIns="0" rIns="0" bIns="0" rtlCol="0">
            <a:spAutoFit/>
          </a:bodyPr>
          <a:lstStyle/>
          <a:p>
            <a:pPr marL="12700" marR="5080" indent="470535">
              <a:lnSpc>
                <a:spcPct val="150000"/>
              </a:lnSpc>
            </a:pPr>
            <a:r>
              <a:rPr dirty="0">
                <a:solidFill>
                  <a:prstClr val="black"/>
                </a:solidFill>
                <a:latin typeface="微软雅黑" panose="020B0503020204020204" charset="-122"/>
                <a:cs typeface="微软雅黑" panose="020B0503020204020204" charset="-122"/>
              </a:rPr>
              <a:t>本任务对什么是可视化应用，其主要使用场景及重要功能进行介绍，并要求 使用空白模板，创建一个工业机器人单设备的可视化应用项目。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34767" y="2453640"/>
            <a:ext cx="7688580" cy="36134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30195" y="2449067"/>
            <a:ext cx="7698105" cy="3622675"/>
          </a:xfrm>
          <a:custGeom>
            <a:avLst/>
            <a:gdLst/>
            <a:ahLst/>
            <a:cxnLst/>
            <a:rect l="l" t="t" r="r" b="b"/>
            <a:pathLst>
              <a:path w="7698105" h="3622675">
                <a:moveTo>
                  <a:pt x="0" y="3622548"/>
                </a:moveTo>
                <a:lnTo>
                  <a:pt x="7697724" y="3622548"/>
                </a:lnTo>
                <a:lnTo>
                  <a:pt x="7697724" y="0"/>
                </a:lnTo>
                <a:lnTo>
                  <a:pt x="0" y="0"/>
                </a:lnTo>
                <a:lnTo>
                  <a:pt x="0" y="3622548"/>
                </a:lnTo>
                <a:close/>
              </a:path>
            </a:pathLst>
          </a:custGeom>
          <a:ln w="9144">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387221" y="2093955"/>
            <a:ext cx="9183370" cy="3320415"/>
          </a:xfrm>
          <a:prstGeom prst="rect">
            <a:avLst/>
          </a:prstGeom>
        </p:spPr>
        <p:txBody>
          <a:bodyPr vert="horz" wrap="square" lIns="0" tIns="0" rIns="0" bIns="0" rtlCol="0">
            <a:spAutoFit/>
          </a:bodyPr>
          <a:lstStyle/>
          <a:p>
            <a:pPr marL="12700" marR="6985" indent="470535" algn="just">
              <a:lnSpc>
                <a:spcPct val="150000"/>
              </a:lnSpc>
            </a:pPr>
            <a:r>
              <a:rPr spc="-5" dirty="0">
                <a:solidFill>
                  <a:prstClr val="black"/>
                </a:solidFill>
                <a:latin typeface="微软雅黑" panose="020B0503020204020204" charset="-122"/>
                <a:cs typeface="微软雅黑" panose="020B0503020204020204" charset="-122"/>
              </a:rPr>
              <a:t>根云工业数字孪生建模平台的可视化应用是服务于工业设备管理及服务的云端可视化工 </a:t>
            </a:r>
            <a:r>
              <a:rPr dirty="0">
                <a:solidFill>
                  <a:prstClr val="black"/>
                </a:solidFill>
                <a:latin typeface="微软雅黑" panose="020B0503020204020204" charset="-122"/>
                <a:cs typeface="微软雅黑" panose="020B0503020204020204" charset="-122"/>
              </a:rPr>
              <a:t>具平台，用户可以根据个性需求自由配置、设计页面，实现后端数字孪生建模到前端展示的 功能与服务的集成。</a:t>
            </a:r>
            <a:endParaRPr>
              <a:solidFill>
                <a:prstClr val="black"/>
              </a:solidFill>
              <a:latin typeface="微软雅黑" panose="020B0503020204020204" charset="-122"/>
              <a:cs typeface="微软雅黑" panose="020B0503020204020204" charset="-122"/>
            </a:endParaRPr>
          </a:p>
          <a:p>
            <a:pPr marL="483235">
              <a:spcBef>
                <a:spcPts val="1080"/>
              </a:spcBef>
            </a:pPr>
            <a:r>
              <a:rPr spc="-5" dirty="0">
                <a:solidFill>
                  <a:prstClr val="black"/>
                </a:solidFill>
                <a:latin typeface="微软雅黑" panose="020B0503020204020204" charset="-122"/>
                <a:cs typeface="微软雅黑" panose="020B0503020204020204" charset="-122"/>
              </a:rPr>
              <a:t>可视化应用通过图形可视化、产品轻量化，生动直观的展示设备指标参数、工况统计信</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息、远程监控页面、综合管理大屏等工业管理界面。</a:t>
            </a:r>
            <a:endParaRPr>
              <a:solidFill>
                <a:prstClr val="black"/>
              </a:solidFill>
              <a:latin typeface="微软雅黑" panose="020B0503020204020204" charset="-122"/>
              <a:cs typeface="微软雅黑" panose="020B0503020204020204" charset="-122"/>
            </a:endParaRPr>
          </a:p>
          <a:p>
            <a:pPr marL="12700" marR="5080" indent="470535" algn="just">
              <a:lnSpc>
                <a:spcPct val="150000"/>
              </a:lnSpc>
            </a:pPr>
            <a:r>
              <a:rPr dirty="0">
                <a:solidFill>
                  <a:prstClr val="black"/>
                </a:solidFill>
                <a:latin typeface="微软雅黑" panose="020B0503020204020204" charset="-122"/>
                <a:cs typeface="微软雅黑" panose="020B0503020204020204" charset="-122"/>
              </a:rPr>
              <a:t>可视化应用让枯燥的工业数据依托丰富的业务组件，实现数据可视化、管理规范化、监 控远程化、企业互联网化，满足工业用户日常管理、运行指挥、实时监控、演示汇报等多种</a:t>
            </a:r>
            <a:endParaRPr>
              <a:solidFill>
                <a:prstClr val="black"/>
              </a:solidFill>
              <a:latin typeface="微软雅黑" panose="020B0503020204020204" charset="-122"/>
              <a:cs typeface="微软雅黑" panose="020B0503020204020204" charset="-122"/>
            </a:endParaRPr>
          </a:p>
          <a:p>
            <a:pPr marL="12700">
              <a:spcBef>
                <a:spcPts val="1085"/>
              </a:spcBef>
            </a:pPr>
            <a:r>
              <a:rPr dirty="0">
                <a:solidFill>
                  <a:prstClr val="black"/>
                </a:solidFill>
                <a:latin typeface="微软雅黑" panose="020B0503020204020204" charset="-122"/>
                <a:cs typeface="微软雅黑" panose="020B0503020204020204" charset="-122"/>
              </a:rPr>
              <a:t>生产业务场景需要。</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380738" y="1017270"/>
            <a:ext cx="287401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a:t>
            </a:r>
            <a:r>
              <a:rPr sz="3200" b="1" spc="5" dirty="0">
                <a:solidFill>
                  <a:srgbClr val="00A755"/>
                </a:solidFill>
                <a:latin typeface="微软雅黑" panose="020B0503020204020204" charset="-122"/>
                <a:cs typeface="微软雅黑" panose="020B0503020204020204" charset="-122"/>
              </a:rPr>
              <a:t>化</a:t>
            </a:r>
            <a:r>
              <a:rPr sz="3200" b="1" dirty="0">
                <a:solidFill>
                  <a:srgbClr val="00A755"/>
                </a:solidFill>
                <a:latin typeface="微软雅黑" panose="020B0503020204020204" charset="-122"/>
                <a:cs typeface="微软雅黑" panose="020B0503020204020204" charset="-122"/>
              </a:rPr>
              <a:t>应用功能</a:t>
            </a:r>
            <a:endParaRPr sz="32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3025901" y="1182496"/>
            <a:ext cx="6515734"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可视化应用的应</a:t>
            </a:r>
            <a:r>
              <a:rPr sz="3200" b="1" spc="-5" dirty="0">
                <a:solidFill>
                  <a:srgbClr val="00A755"/>
                </a:solidFill>
                <a:latin typeface="微软雅黑" panose="020B0503020204020204" charset="-122"/>
                <a:cs typeface="微软雅黑" panose="020B0503020204020204" charset="-122"/>
              </a:rPr>
              <a:t>用</a:t>
            </a:r>
            <a:r>
              <a:rPr sz="3200" b="1" dirty="0">
                <a:solidFill>
                  <a:srgbClr val="00A755"/>
                </a:solidFill>
                <a:latin typeface="微软雅黑" panose="020B0503020204020204" charset="-122"/>
                <a:cs typeface="微软雅黑" panose="020B0503020204020204" charset="-122"/>
              </a:rPr>
              <a:t>场景</a:t>
            </a:r>
            <a:r>
              <a:rPr sz="3200" b="1" spc="-7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-（1）厂内生产管理</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27123" y="2407285"/>
            <a:ext cx="9178925" cy="1261745"/>
          </a:xfrm>
          <a:prstGeom prst="rect">
            <a:avLst/>
          </a:prstGeom>
        </p:spPr>
        <p:txBody>
          <a:bodyPr vert="horz" wrap="square" lIns="0" tIns="0" rIns="0" bIns="0" rtlCol="0">
            <a:spAutoFit/>
          </a:bodyPr>
          <a:lstStyle/>
          <a:p>
            <a:pPr marL="12700" marR="5080" indent="415925">
              <a:lnSpc>
                <a:spcPct val="150000"/>
              </a:lnSpc>
            </a:pPr>
            <a:r>
              <a:rPr dirty="0">
                <a:solidFill>
                  <a:prstClr val="black"/>
                </a:solidFill>
                <a:latin typeface="微软雅黑" panose="020B0503020204020204" charset="-122"/>
                <a:cs typeface="微软雅黑" panose="020B0503020204020204" charset="-122"/>
              </a:rPr>
              <a:t>可视化应用可以对接生产、业务、运维关键指标，设备综合效率</a:t>
            </a:r>
            <a:r>
              <a:rPr spc="-5" dirty="0">
                <a:solidFill>
                  <a:prstClr val="black"/>
                </a:solidFill>
                <a:latin typeface="微软雅黑" panose="020B0503020204020204" charset="-122"/>
                <a:cs typeface="微软雅黑" panose="020B0503020204020204" charset="-122"/>
              </a:rPr>
              <a:t>（Overall</a:t>
            </a:r>
            <a:r>
              <a:rPr spc="-20"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Equipment  E</a:t>
            </a:r>
            <a:r>
              <a:rPr dirty="0">
                <a:solidFill>
                  <a:prstClr val="black"/>
                </a:solidFill>
                <a:latin typeface="微软雅黑" panose="020B0503020204020204" charset="-122"/>
                <a:cs typeface="微软雅黑" panose="020B0503020204020204" charset="-122"/>
              </a:rPr>
              <a:t>ffecti</a:t>
            </a:r>
            <a:r>
              <a:rPr spc="-15" dirty="0">
                <a:solidFill>
                  <a:prstClr val="black"/>
                </a:solidFill>
                <a:latin typeface="微软雅黑" panose="020B0503020204020204" charset="-122"/>
                <a:cs typeface="微软雅黑" panose="020B0503020204020204" charset="-122"/>
              </a:rPr>
              <a:t>v</a:t>
            </a:r>
            <a:r>
              <a:rPr spc="-5" dirty="0">
                <a:solidFill>
                  <a:prstClr val="black"/>
                </a:solidFill>
                <a:latin typeface="微软雅黑" panose="020B0503020204020204" charset="-122"/>
                <a:cs typeface="微软雅黑" panose="020B0503020204020204" charset="-122"/>
              </a:rPr>
              <a:t>en</a:t>
            </a:r>
            <a:r>
              <a:rPr spc="-10" dirty="0">
                <a:solidFill>
                  <a:prstClr val="black"/>
                </a:solidFill>
                <a:latin typeface="微软雅黑" panose="020B0503020204020204" charset="-122"/>
                <a:cs typeface="微软雅黑" panose="020B0503020204020204" charset="-122"/>
              </a:rPr>
              <a:t>ess</a:t>
            </a:r>
            <a:r>
              <a:rPr dirty="0">
                <a:solidFill>
                  <a:prstClr val="black"/>
                </a:solidFill>
                <a:latin typeface="微软雅黑" panose="020B0503020204020204" charset="-122"/>
                <a:cs typeface="微软雅黑" panose="020B0503020204020204" charset="-122"/>
              </a:rPr>
              <a:t>，缩写为O</a:t>
            </a:r>
            <a:r>
              <a:rPr spc="-10" dirty="0">
                <a:solidFill>
                  <a:prstClr val="black"/>
                </a:solidFill>
                <a:latin typeface="微软雅黑" panose="020B0503020204020204" charset="-122"/>
                <a:cs typeface="微软雅黑" panose="020B0503020204020204" charset="-122"/>
              </a:rPr>
              <a:t>EE</a:t>
            </a:r>
            <a:r>
              <a:rPr dirty="0">
                <a:solidFill>
                  <a:prstClr val="black"/>
                </a:solidFill>
                <a:latin typeface="微软雅黑" panose="020B0503020204020204" charset="-122"/>
                <a:cs typeface="微软雅黑" panose="020B0503020204020204" charset="-122"/>
              </a:rPr>
              <a:t>），维修保养，工艺流程，能耗分析，产能预测等，设置厂内生 产管理看板使相关数据一目了然，使工厂生产运营工作更简单、更直观、更高效。</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2620136" y="1042923"/>
            <a:ext cx="73279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可视化应用的主要应用</a:t>
            </a:r>
            <a:r>
              <a:rPr sz="3200" b="1" spc="-15" dirty="0">
                <a:solidFill>
                  <a:srgbClr val="00A755"/>
                </a:solidFill>
                <a:latin typeface="微软雅黑" panose="020B0503020204020204" charset="-122"/>
                <a:cs typeface="微软雅黑" panose="020B0503020204020204" charset="-122"/>
              </a:rPr>
              <a:t>场</a:t>
            </a:r>
            <a:r>
              <a:rPr sz="3200" b="1" dirty="0">
                <a:solidFill>
                  <a:srgbClr val="00A755"/>
                </a:solidFill>
                <a:latin typeface="微软雅黑" panose="020B0503020204020204" charset="-122"/>
                <a:cs typeface="微软雅黑" panose="020B0503020204020204" charset="-122"/>
              </a:rPr>
              <a:t>景</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-（1）厂内生产管理</a:t>
            </a:r>
            <a:endParaRPr sz="2000">
              <a:solidFill>
                <a:prstClr val="black"/>
              </a:solidFill>
              <a:latin typeface="微软雅黑" panose="020B0503020204020204" charset="-122"/>
              <a:cs typeface="微软雅黑" panose="020B0503020204020204" charset="-122"/>
            </a:endParaRPr>
          </a:p>
        </p:txBody>
      </p:sp>
      <p:sp>
        <p:nvSpPr>
          <p:cNvPr id="6" name="object 6"/>
          <p:cNvSpPr/>
          <p:nvPr/>
        </p:nvSpPr>
        <p:spPr>
          <a:xfrm>
            <a:off x="2857500" y="1967483"/>
            <a:ext cx="8660892" cy="44104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574344" y="1802765"/>
            <a:ext cx="1947545" cy="333375"/>
          </a:xfrm>
          <a:prstGeom prst="rect">
            <a:avLst/>
          </a:prstGeom>
        </p:spPr>
        <p:txBody>
          <a:bodyPr vert="horz" wrap="square" lIns="0" tIns="0" rIns="0" bIns="0" rtlCol="0">
            <a:spAutoFit/>
          </a:bodyPr>
          <a:lstStyle/>
          <a:p>
            <a:pPr marL="12700"/>
            <a:r>
              <a:rPr sz="2000" spc="-5" dirty="0">
                <a:solidFill>
                  <a:prstClr val="black"/>
                </a:solidFill>
                <a:latin typeface="微软雅黑" panose="020B0503020204020204" charset="-122"/>
                <a:cs typeface="微软雅黑" panose="020B0503020204020204" charset="-122"/>
              </a:rPr>
              <a:t>a</a:t>
            </a:r>
            <a:r>
              <a:rPr sz="2000" dirty="0">
                <a:solidFill>
                  <a:prstClr val="black"/>
                </a:solidFill>
                <a:latin typeface="微软雅黑" panose="020B0503020204020204" charset="-122"/>
                <a:cs typeface="微软雅黑" panose="020B0503020204020204" charset="-122"/>
              </a:rPr>
              <a:t>）工艺流程展示</a:t>
            </a:r>
            <a:endParaRPr sz="20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79247" y="1042923"/>
            <a:ext cx="9469120" cy="1092200"/>
          </a:xfrm>
          <a:prstGeom prst="rect">
            <a:avLst/>
          </a:prstGeom>
        </p:spPr>
        <p:txBody>
          <a:bodyPr vert="horz" wrap="square" lIns="0" tIns="0" rIns="0" bIns="0" rtlCol="0">
            <a:spAutoFit/>
          </a:bodyPr>
          <a:lstStyle/>
          <a:p>
            <a:pPr marL="2153285"/>
            <a:r>
              <a:rPr sz="3200" b="1" dirty="0">
                <a:solidFill>
                  <a:srgbClr val="00A755"/>
                </a:solidFill>
                <a:latin typeface="微软雅黑" panose="020B0503020204020204" charset="-122"/>
                <a:cs typeface="微软雅黑" panose="020B0503020204020204" charset="-122"/>
              </a:rPr>
              <a:t>可视化应用的主要应用</a:t>
            </a:r>
            <a:r>
              <a:rPr sz="3200" b="1" spc="-15" dirty="0">
                <a:solidFill>
                  <a:srgbClr val="00A755"/>
                </a:solidFill>
                <a:latin typeface="微软雅黑" panose="020B0503020204020204" charset="-122"/>
                <a:cs typeface="微软雅黑" panose="020B0503020204020204" charset="-122"/>
              </a:rPr>
              <a:t>场</a:t>
            </a:r>
            <a:r>
              <a:rPr sz="3200" b="1" dirty="0">
                <a:solidFill>
                  <a:srgbClr val="00A755"/>
                </a:solidFill>
                <a:latin typeface="微软雅黑" panose="020B0503020204020204" charset="-122"/>
                <a:cs typeface="微软雅黑" panose="020B0503020204020204" charset="-122"/>
              </a:rPr>
              <a:t>景</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-（1）厂内生产管理</a:t>
            </a:r>
            <a:endParaRPr sz="2000">
              <a:solidFill>
                <a:prstClr val="black"/>
              </a:solidFill>
              <a:latin typeface="微软雅黑" panose="020B0503020204020204" charset="-122"/>
              <a:cs typeface="微软雅黑" panose="020B0503020204020204" charset="-122"/>
            </a:endParaRPr>
          </a:p>
          <a:p>
            <a:pPr marL="12700">
              <a:spcBef>
                <a:spcPts val="2130"/>
              </a:spcBef>
            </a:pPr>
            <a:r>
              <a:rPr sz="2000" dirty="0">
                <a:solidFill>
                  <a:prstClr val="black"/>
                </a:solidFill>
                <a:latin typeface="微软雅黑" panose="020B0503020204020204" charset="-122"/>
                <a:cs typeface="微软雅黑" panose="020B0503020204020204" charset="-122"/>
              </a:rPr>
              <a:t>b）设备综合效率展示</a:t>
            </a:r>
            <a:endParaRPr sz="2000">
              <a:solidFill>
                <a:prstClr val="black"/>
              </a:solidFill>
              <a:latin typeface="微软雅黑" panose="020B0503020204020204" charset="-122"/>
              <a:cs typeface="微软雅黑" panose="020B0503020204020204" charset="-122"/>
            </a:endParaRPr>
          </a:p>
        </p:txBody>
      </p:sp>
      <p:sp>
        <p:nvSpPr>
          <p:cNvPr id="6" name="object 6"/>
          <p:cNvSpPr/>
          <p:nvPr/>
        </p:nvSpPr>
        <p:spPr>
          <a:xfrm>
            <a:off x="2714244" y="2336291"/>
            <a:ext cx="8720327" cy="40797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2620136" y="1042923"/>
            <a:ext cx="73279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可视化应用的主要应用</a:t>
            </a:r>
            <a:r>
              <a:rPr sz="3200" b="1" spc="-15" dirty="0">
                <a:solidFill>
                  <a:srgbClr val="00A755"/>
                </a:solidFill>
                <a:latin typeface="微软雅黑" panose="020B0503020204020204" charset="-122"/>
                <a:cs typeface="微软雅黑" panose="020B0503020204020204" charset="-122"/>
              </a:rPr>
              <a:t>场</a:t>
            </a:r>
            <a:r>
              <a:rPr sz="3200" b="1" dirty="0">
                <a:solidFill>
                  <a:srgbClr val="00A755"/>
                </a:solidFill>
                <a:latin typeface="微软雅黑" panose="020B0503020204020204" charset="-122"/>
                <a:cs typeface="微软雅黑" panose="020B0503020204020204" charset="-122"/>
              </a:rPr>
              <a:t>景</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-（1）厂内生产管理</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79247" y="1801240"/>
            <a:ext cx="1935480" cy="333375"/>
          </a:xfrm>
          <a:prstGeom prst="rect">
            <a:avLst/>
          </a:prstGeom>
        </p:spPr>
        <p:txBody>
          <a:bodyPr vert="horz" wrap="square" lIns="0" tIns="0" rIns="0" bIns="0" rtlCol="0">
            <a:spAutoFit/>
          </a:bodyPr>
          <a:lstStyle/>
          <a:p>
            <a:pPr marL="12700"/>
            <a:r>
              <a:rPr sz="2000" dirty="0">
                <a:solidFill>
                  <a:prstClr val="black"/>
                </a:solidFill>
                <a:latin typeface="微软雅黑" panose="020B0503020204020204" charset="-122"/>
                <a:cs typeface="微软雅黑" panose="020B0503020204020204" charset="-122"/>
              </a:rPr>
              <a:t>c）生产管理展示</a:t>
            </a:r>
            <a:endParaRPr sz="2000">
              <a:solidFill>
                <a:prstClr val="black"/>
              </a:solidFill>
              <a:latin typeface="微软雅黑" panose="020B0503020204020204" charset="-122"/>
              <a:cs typeface="微软雅黑" panose="020B0503020204020204" charset="-122"/>
            </a:endParaRPr>
          </a:p>
        </p:txBody>
      </p:sp>
      <p:sp>
        <p:nvSpPr>
          <p:cNvPr id="7" name="object 7"/>
          <p:cNvSpPr/>
          <p:nvPr/>
        </p:nvSpPr>
        <p:spPr>
          <a:xfrm>
            <a:off x="2319527" y="2336292"/>
            <a:ext cx="9051035" cy="39380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2620136" y="1042923"/>
            <a:ext cx="73279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可视化应用的主要应用</a:t>
            </a:r>
            <a:r>
              <a:rPr sz="3200" b="1" spc="-15" dirty="0">
                <a:solidFill>
                  <a:srgbClr val="00A755"/>
                </a:solidFill>
                <a:latin typeface="微软雅黑" panose="020B0503020204020204" charset="-122"/>
                <a:cs typeface="微软雅黑" panose="020B0503020204020204" charset="-122"/>
              </a:rPr>
              <a:t>场</a:t>
            </a:r>
            <a:r>
              <a:rPr sz="3200" b="1" dirty="0">
                <a:solidFill>
                  <a:srgbClr val="00A755"/>
                </a:solidFill>
                <a:latin typeface="微软雅黑" panose="020B0503020204020204" charset="-122"/>
                <a:cs typeface="微软雅黑" panose="020B0503020204020204" charset="-122"/>
              </a:rPr>
              <a:t>景</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-（1）厂内生产管理</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79247" y="1801240"/>
            <a:ext cx="1970405" cy="333375"/>
          </a:xfrm>
          <a:prstGeom prst="rect">
            <a:avLst/>
          </a:prstGeom>
        </p:spPr>
        <p:txBody>
          <a:bodyPr vert="horz" wrap="square" lIns="0" tIns="0" rIns="0" bIns="0" rtlCol="0">
            <a:spAutoFit/>
          </a:bodyPr>
          <a:lstStyle/>
          <a:p>
            <a:pPr marL="12700"/>
            <a:r>
              <a:rPr sz="2000" dirty="0">
                <a:solidFill>
                  <a:prstClr val="black"/>
                </a:solidFill>
                <a:latin typeface="微软雅黑" panose="020B0503020204020204" charset="-122"/>
                <a:cs typeface="微软雅黑" panose="020B0503020204020204" charset="-122"/>
              </a:rPr>
              <a:t>d）效率管理展示</a:t>
            </a:r>
            <a:endParaRPr sz="2000">
              <a:solidFill>
                <a:prstClr val="black"/>
              </a:solidFill>
              <a:latin typeface="微软雅黑" panose="020B0503020204020204" charset="-122"/>
              <a:cs typeface="微软雅黑" panose="020B0503020204020204" charset="-122"/>
            </a:endParaRPr>
          </a:p>
        </p:txBody>
      </p:sp>
      <p:sp>
        <p:nvSpPr>
          <p:cNvPr id="7" name="object 7"/>
          <p:cNvSpPr/>
          <p:nvPr/>
        </p:nvSpPr>
        <p:spPr>
          <a:xfrm>
            <a:off x="2447544" y="2165604"/>
            <a:ext cx="8897111" cy="41254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2620136" y="1042923"/>
            <a:ext cx="73279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可视化应用的主要应用</a:t>
            </a:r>
            <a:r>
              <a:rPr sz="3200" b="1" spc="-15" dirty="0">
                <a:solidFill>
                  <a:srgbClr val="00A755"/>
                </a:solidFill>
                <a:latin typeface="微软雅黑" panose="020B0503020204020204" charset="-122"/>
                <a:cs typeface="微软雅黑" panose="020B0503020204020204" charset="-122"/>
              </a:rPr>
              <a:t>场</a:t>
            </a:r>
            <a:r>
              <a:rPr sz="3200" b="1" dirty="0">
                <a:solidFill>
                  <a:srgbClr val="00A755"/>
                </a:solidFill>
                <a:latin typeface="微软雅黑" panose="020B0503020204020204" charset="-122"/>
                <a:cs typeface="微软雅黑" panose="020B0503020204020204" charset="-122"/>
              </a:rPr>
              <a:t>景</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-（2）厂外设备监控</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729487" y="2141473"/>
            <a:ext cx="2082800" cy="2771140"/>
          </a:xfrm>
          <a:prstGeom prst="rect">
            <a:avLst/>
          </a:prstGeom>
        </p:spPr>
        <p:txBody>
          <a:bodyPr vert="horz" wrap="square" lIns="0" tIns="0" rIns="0" bIns="0" rtlCol="0">
            <a:spAutoFit/>
          </a:bodyPr>
          <a:lstStyle/>
          <a:p>
            <a:pPr marL="12700" algn="just"/>
            <a:r>
              <a:rPr dirty="0">
                <a:solidFill>
                  <a:prstClr val="black"/>
                </a:solidFill>
                <a:latin typeface="微软雅黑" panose="020B0503020204020204" charset="-122"/>
                <a:cs typeface="微软雅黑" panose="020B0503020204020204" charset="-122"/>
              </a:rPr>
              <a:t>厂外设备监控：</a:t>
            </a:r>
            <a:endParaRPr>
              <a:solidFill>
                <a:prstClr val="black"/>
              </a:solidFill>
              <a:latin typeface="微软雅黑" panose="020B0503020204020204" charset="-122"/>
              <a:cs typeface="微软雅黑" panose="020B0503020204020204" charset="-122"/>
            </a:endParaRPr>
          </a:p>
          <a:p>
            <a:pPr marL="12700" algn="just">
              <a:spcBef>
                <a:spcPts val="1080"/>
              </a:spcBef>
            </a:pPr>
            <a:r>
              <a:rPr spc="-5" dirty="0">
                <a:solidFill>
                  <a:prstClr val="black"/>
                </a:solidFill>
                <a:latin typeface="微软雅黑" panose="020B0503020204020204" charset="-122"/>
                <a:cs typeface="微软雅黑" panose="020B0503020204020204" charset="-122"/>
              </a:rPr>
              <a:t>基于根云工业互联网</a:t>
            </a:r>
            <a:endParaRPr>
              <a:solidFill>
                <a:prstClr val="black"/>
              </a:solidFill>
              <a:latin typeface="微软雅黑" panose="020B0503020204020204" charset="-122"/>
              <a:cs typeface="微软雅黑" panose="020B0503020204020204" charset="-122"/>
            </a:endParaRPr>
          </a:p>
          <a:p>
            <a:pPr marL="12700" marR="5080" algn="just">
              <a:lnSpc>
                <a:spcPct val="150000"/>
              </a:lnSpc>
            </a:pPr>
            <a:r>
              <a:rPr dirty="0">
                <a:solidFill>
                  <a:prstClr val="black"/>
                </a:solidFill>
                <a:latin typeface="微软雅黑" panose="020B0503020204020204" charset="-122"/>
                <a:cs typeface="微软雅黑" panose="020B0503020204020204" charset="-122"/>
              </a:rPr>
              <a:t>平台物联接入能力及 数字孪生建模技术， </a:t>
            </a:r>
            <a:r>
              <a:rPr spc="-5" dirty="0">
                <a:solidFill>
                  <a:prstClr val="black"/>
                </a:solidFill>
                <a:latin typeface="微软雅黑" panose="020B0503020204020204" charset="-122"/>
                <a:cs typeface="微软雅黑" panose="020B0503020204020204" charset="-122"/>
              </a:rPr>
              <a:t>快速搭建设备数字双 </a:t>
            </a:r>
            <a:r>
              <a:rPr dirty="0">
                <a:solidFill>
                  <a:prstClr val="black"/>
                </a:solidFill>
                <a:latin typeface="微软雅黑" panose="020B0503020204020204" charset="-122"/>
                <a:cs typeface="微软雅黑" panose="020B0503020204020204" charset="-122"/>
              </a:rPr>
              <a:t>胞胎，实现设备远程 监控。</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3322320" y="2014728"/>
            <a:ext cx="8176259" cy="40233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2620136" y="1042923"/>
            <a:ext cx="73279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可视化应用的主要应用</a:t>
            </a:r>
            <a:r>
              <a:rPr sz="3200" b="1" spc="-15" dirty="0">
                <a:solidFill>
                  <a:srgbClr val="00A755"/>
                </a:solidFill>
                <a:latin typeface="微软雅黑" panose="020B0503020204020204" charset="-122"/>
                <a:cs typeface="微软雅黑" panose="020B0503020204020204" charset="-122"/>
              </a:rPr>
              <a:t>场</a:t>
            </a:r>
            <a:r>
              <a:rPr sz="3200" b="1" dirty="0">
                <a:solidFill>
                  <a:srgbClr val="00A755"/>
                </a:solidFill>
                <a:latin typeface="微软雅黑" panose="020B0503020204020204" charset="-122"/>
                <a:cs typeface="微软雅黑" panose="020B0503020204020204" charset="-122"/>
              </a:rPr>
              <a:t>景</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-（3）产线数字仿真</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779475" y="2067813"/>
            <a:ext cx="1854200" cy="2496185"/>
          </a:xfrm>
          <a:prstGeom prst="rect">
            <a:avLst/>
          </a:prstGeom>
        </p:spPr>
        <p:txBody>
          <a:bodyPr vert="horz" wrap="square" lIns="0" tIns="0" rIns="0" bIns="0" rtlCol="0">
            <a:spAutoFit/>
          </a:bodyPr>
          <a:lstStyle/>
          <a:p>
            <a:pPr marL="12700" marR="5080">
              <a:lnSpc>
                <a:spcPct val="150000"/>
              </a:lnSpc>
            </a:pPr>
            <a:r>
              <a:rPr dirty="0">
                <a:solidFill>
                  <a:prstClr val="black"/>
                </a:solidFill>
                <a:latin typeface="微软雅黑" panose="020B0503020204020204" charset="-122"/>
                <a:cs typeface="微软雅黑" panose="020B0503020204020204" charset="-122"/>
              </a:rPr>
              <a:t>产线数字仿真：  </a:t>
            </a:r>
            <a:r>
              <a:rPr spc="-5" dirty="0">
                <a:solidFill>
                  <a:prstClr val="black"/>
                </a:solidFill>
                <a:latin typeface="微软雅黑" panose="020B0503020204020204" charset="-122"/>
                <a:cs typeface="微软雅黑" panose="020B0503020204020204" charset="-122"/>
              </a:rPr>
              <a:t>基于设备数字孪生 </a:t>
            </a:r>
            <a:r>
              <a:rPr dirty="0">
                <a:solidFill>
                  <a:prstClr val="black"/>
                </a:solidFill>
                <a:latin typeface="微软雅黑" panose="020B0503020204020204" charset="-122"/>
                <a:cs typeface="微软雅黑" panose="020B0503020204020204" charset="-122"/>
              </a:rPr>
              <a:t>模型，搭建产线数 字仿真模型，实现 </a:t>
            </a:r>
            <a:r>
              <a:rPr spc="-5" dirty="0">
                <a:solidFill>
                  <a:prstClr val="black"/>
                </a:solidFill>
                <a:latin typeface="微软雅黑" panose="020B0503020204020204" charset="-122"/>
                <a:cs typeface="微软雅黑" panose="020B0503020204020204" charset="-122"/>
              </a:rPr>
              <a:t>生产效率、设备健 </a:t>
            </a:r>
            <a:r>
              <a:rPr dirty="0">
                <a:solidFill>
                  <a:prstClr val="black"/>
                </a:solidFill>
                <a:latin typeface="微软雅黑" panose="020B0503020204020204" charset="-122"/>
                <a:cs typeface="微软雅黑" panose="020B0503020204020204" charset="-122"/>
              </a:rPr>
              <a:t>康的综合运维。</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3119627" y="2077211"/>
            <a:ext cx="8496300" cy="3950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534917" y="695197"/>
            <a:ext cx="549719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可视化应用的基本组</a:t>
            </a:r>
            <a:r>
              <a:rPr sz="3200" b="1" spc="5" dirty="0">
                <a:solidFill>
                  <a:srgbClr val="00A755"/>
                </a:solidFill>
                <a:latin typeface="微软雅黑" panose="020B0503020204020204" charset="-122"/>
                <a:cs typeface="微软雅黑" panose="020B0503020204020204" charset="-122"/>
              </a:rPr>
              <a:t>成</a:t>
            </a:r>
            <a:r>
              <a:rPr sz="3200" b="1" spc="-12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-（1）项目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05585" y="1387454"/>
            <a:ext cx="9424035" cy="1673860"/>
          </a:xfrm>
          <a:prstGeom prst="rect">
            <a:avLst/>
          </a:prstGeom>
        </p:spPr>
        <p:txBody>
          <a:bodyPr vert="horz" wrap="square" lIns="0" tIns="0" rIns="0" bIns="0" rtlCol="0">
            <a:spAutoFit/>
          </a:bodyPr>
          <a:lstStyle/>
          <a:p>
            <a:pPr marL="12700" marR="5080" indent="482600" algn="just">
              <a:lnSpc>
                <a:spcPct val="150000"/>
              </a:lnSpc>
            </a:pPr>
            <a:r>
              <a:rPr dirty="0">
                <a:solidFill>
                  <a:prstClr val="black"/>
                </a:solidFill>
                <a:latin typeface="微软雅黑" panose="020B0503020204020204" charset="-122"/>
                <a:cs typeface="微软雅黑" panose="020B0503020204020204" charset="-122"/>
              </a:rPr>
              <a:t>在工业数字孪生建模平台中，可视化项目是设备的可视化文件集，包含页面、内容、数据 </a:t>
            </a:r>
            <a:r>
              <a:rPr spc="-5" dirty="0">
                <a:solidFill>
                  <a:prstClr val="black"/>
                </a:solidFill>
                <a:latin typeface="微软雅黑" panose="020B0503020204020204" charset="-122"/>
                <a:cs typeface="微软雅黑" panose="020B0503020204020204" charset="-122"/>
              </a:rPr>
              <a:t>及相关文件。通过配置页面内组件及属性参数，设置连接数据源，可实现对该类型设备的多种 </a:t>
            </a:r>
            <a:r>
              <a:rPr dirty="0">
                <a:solidFill>
                  <a:prstClr val="black"/>
                </a:solidFill>
                <a:latin typeface="微软雅黑" panose="020B0503020204020204" charset="-122"/>
                <a:cs typeface="微软雅黑" panose="020B0503020204020204" charset="-122"/>
              </a:rPr>
              <a:t>可视化展示效果的设定。项目列表可查看用户创建所有设备可视化项目，支持按照项目名称进 行筛选。</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3275075" y="2942844"/>
            <a:ext cx="5795771" cy="30952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3273552" y="2941320"/>
            <a:ext cx="5798820" cy="3098800"/>
          </a:xfrm>
          <a:custGeom>
            <a:avLst/>
            <a:gdLst/>
            <a:ahLst/>
            <a:cxnLst/>
            <a:rect l="l" t="t" r="r" b="b"/>
            <a:pathLst>
              <a:path w="5798820" h="3098800">
                <a:moveTo>
                  <a:pt x="0" y="3098291"/>
                </a:moveTo>
                <a:lnTo>
                  <a:pt x="5798820" y="3098291"/>
                </a:lnTo>
                <a:lnTo>
                  <a:pt x="5798820" y="0"/>
                </a:lnTo>
                <a:lnTo>
                  <a:pt x="0" y="0"/>
                </a:lnTo>
                <a:lnTo>
                  <a:pt x="0" y="3098291"/>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p:nvPr/>
        </p:nvSpPr>
        <p:spPr>
          <a:xfrm>
            <a:off x="5495671" y="6075171"/>
            <a:ext cx="180848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可视化应用的项目列表</a:t>
            </a:r>
            <a:endParaRPr sz="1400">
              <a:solidFill>
                <a:prstClr val="black"/>
              </a:solidFill>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534917" y="695197"/>
            <a:ext cx="549719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可视化应用的基本组</a:t>
            </a:r>
            <a:r>
              <a:rPr sz="3200" b="1" spc="5" dirty="0">
                <a:solidFill>
                  <a:srgbClr val="00A755"/>
                </a:solidFill>
                <a:latin typeface="微软雅黑" panose="020B0503020204020204" charset="-122"/>
                <a:cs typeface="微软雅黑" panose="020B0503020204020204" charset="-122"/>
              </a:rPr>
              <a:t>成</a:t>
            </a:r>
            <a:r>
              <a:rPr sz="3200" b="1" spc="-12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-（2）模板</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19378" y="1470787"/>
            <a:ext cx="5097145" cy="1488440"/>
          </a:xfrm>
          <a:prstGeom prst="rect">
            <a:avLst/>
          </a:prstGeom>
        </p:spPr>
        <p:txBody>
          <a:bodyPr vert="horz" wrap="square" lIns="0" tIns="0" rIns="0" bIns="0" rtlCol="0">
            <a:spAutoFit/>
          </a:bodyPr>
          <a:lstStyle/>
          <a:p>
            <a:pPr marL="12700" marR="5080">
              <a:lnSpc>
                <a:spcPct val="150000"/>
              </a:lnSpc>
            </a:pPr>
            <a:r>
              <a:rPr sz="1600" spc="-5" dirty="0">
                <a:solidFill>
                  <a:prstClr val="black"/>
                </a:solidFill>
                <a:latin typeface="微软雅黑" panose="020B0503020204020204" charset="-122"/>
                <a:cs typeface="微软雅黑" panose="020B0503020204020204" charset="-122"/>
              </a:rPr>
              <a:t>专用模板是系统为用户预置的可用</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板。</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专用</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板中已 设置一系列组件，可为用户实现默</a:t>
            </a:r>
            <a:r>
              <a:rPr sz="1600" dirty="0">
                <a:solidFill>
                  <a:prstClr val="black"/>
                </a:solidFill>
                <a:latin typeface="微软雅黑" panose="020B0503020204020204" charset="-122"/>
                <a:cs typeface="微软雅黑" panose="020B0503020204020204" charset="-122"/>
              </a:rPr>
              <a:t>认</a:t>
            </a:r>
            <a:r>
              <a:rPr sz="1600" spc="-5" dirty="0">
                <a:solidFill>
                  <a:prstClr val="black"/>
                </a:solidFill>
                <a:latin typeface="微软雅黑" panose="020B0503020204020204" charset="-122"/>
                <a:cs typeface="微软雅黑" panose="020B0503020204020204" charset="-122"/>
              </a:rPr>
              <a:t>的页</a:t>
            </a:r>
            <a:r>
              <a:rPr sz="1600"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展示</a:t>
            </a:r>
            <a:r>
              <a:rPr sz="1600" dirty="0">
                <a:solidFill>
                  <a:prstClr val="black"/>
                </a:solidFill>
                <a:latin typeface="微软雅黑" panose="020B0503020204020204" charset="-122"/>
                <a:cs typeface="微软雅黑" panose="020B0503020204020204" charset="-122"/>
              </a:rPr>
              <a:t>效</a:t>
            </a:r>
            <a:r>
              <a:rPr sz="1600" spc="-5" dirty="0">
                <a:solidFill>
                  <a:prstClr val="black"/>
                </a:solidFill>
                <a:latin typeface="微软雅黑" panose="020B0503020204020204" charset="-122"/>
                <a:cs typeface="微软雅黑" panose="020B0503020204020204" charset="-122"/>
              </a:rPr>
              <a:t>果，通</a:t>
            </a:r>
            <a:endParaRPr sz="1600">
              <a:solidFill>
                <a:prstClr val="black"/>
              </a:solidFill>
              <a:latin typeface="微软雅黑" panose="020B0503020204020204" charset="-122"/>
              <a:cs typeface="微软雅黑" panose="020B0503020204020204" charset="-122"/>
            </a:endParaRPr>
          </a:p>
          <a:p>
            <a:pPr marL="12700" marR="5080">
              <a:lnSpc>
                <a:spcPct val="150000"/>
              </a:lnSpc>
            </a:pPr>
            <a:r>
              <a:rPr sz="1600" spc="-5" dirty="0">
                <a:solidFill>
                  <a:prstClr val="black"/>
                </a:solidFill>
                <a:latin typeface="微软雅黑" panose="020B0503020204020204" charset="-122"/>
                <a:cs typeface="微软雅黑" panose="020B0503020204020204" charset="-122"/>
              </a:rPr>
              <a:t>过编辑修改页面中的组件及属性，</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户可</a:t>
            </a:r>
            <a:r>
              <a:rPr sz="1600"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实现</a:t>
            </a:r>
            <a:r>
              <a:rPr sz="1600" dirty="0">
                <a:solidFill>
                  <a:prstClr val="black"/>
                </a:solidFill>
                <a:latin typeface="微软雅黑" panose="020B0503020204020204" charset="-122"/>
                <a:cs typeface="微软雅黑" panose="020B0503020204020204" charset="-122"/>
              </a:rPr>
              <a:t>符</a:t>
            </a:r>
            <a:r>
              <a:rPr sz="1600" spc="-5" dirty="0">
                <a:solidFill>
                  <a:prstClr val="black"/>
                </a:solidFill>
                <a:latin typeface="微软雅黑" panose="020B0503020204020204" charset="-122"/>
                <a:cs typeface="微软雅黑" panose="020B0503020204020204" charset="-122"/>
              </a:rPr>
              <a:t>合自己 要求的可视化页面效果。</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973836" y="3258311"/>
            <a:ext cx="5090159" cy="28133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682740" y="3281171"/>
            <a:ext cx="4907279" cy="279044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txBox="1"/>
          <p:nvPr/>
        </p:nvSpPr>
        <p:spPr>
          <a:xfrm>
            <a:off x="6971792" y="1719589"/>
            <a:ext cx="4284980" cy="1123315"/>
          </a:xfrm>
          <a:prstGeom prst="rect">
            <a:avLst/>
          </a:prstGeom>
        </p:spPr>
        <p:txBody>
          <a:bodyPr vert="horz" wrap="square" lIns="0" tIns="0" rIns="0" bIns="0" rtlCol="0">
            <a:spAutoFit/>
          </a:bodyPr>
          <a:lstStyle/>
          <a:p>
            <a:pPr marL="12700" marR="5080" algn="just">
              <a:lnSpc>
                <a:spcPct val="150000"/>
              </a:lnSpc>
            </a:pPr>
            <a:r>
              <a:rPr sz="1600" spc="-5" dirty="0">
                <a:solidFill>
                  <a:prstClr val="black"/>
                </a:solidFill>
                <a:latin typeface="微软雅黑" panose="020B0503020204020204" charset="-122"/>
                <a:cs typeface="微软雅黑" panose="020B0503020204020204" charset="-122"/>
              </a:rPr>
              <a:t>空白模板中无预置组件，需用户自</a:t>
            </a:r>
            <a:r>
              <a:rPr sz="1600" dirty="0">
                <a:solidFill>
                  <a:prstClr val="black"/>
                </a:solidFill>
                <a:latin typeface="微软雅黑" panose="020B0503020204020204" charset="-122"/>
                <a:cs typeface="微软雅黑" panose="020B0503020204020204" charset="-122"/>
              </a:rPr>
              <a:t>主</a:t>
            </a:r>
            <a:r>
              <a:rPr sz="1600" spc="-5" dirty="0">
                <a:solidFill>
                  <a:prstClr val="black"/>
                </a:solidFill>
                <a:latin typeface="微软雅黑" panose="020B0503020204020204" charset="-122"/>
                <a:cs typeface="微软雅黑" panose="020B0503020204020204" charset="-122"/>
              </a:rPr>
              <a:t>设计</a:t>
            </a:r>
            <a:r>
              <a:rPr sz="1600" dirty="0">
                <a:solidFill>
                  <a:prstClr val="black"/>
                </a:solidFill>
                <a:latin typeface="微软雅黑" panose="020B0503020204020204" charset="-122"/>
                <a:cs typeface="微软雅黑" panose="020B0503020204020204" charset="-122"/>
              </a:rPr>
              <a:t>布</a:t>
            </a:r>
            <a:r>
              <a:rPr sz="1600" spc="-5" dirty="0">
                <a:solidFill>
                  <a:prstClr val="black"/>
                </a:solidFill>
                <a:latin typeface="微软雅黑" panose="020B0503020204020204" charset="-122"/>
                <a:cs typeface="微软雅黑" panose="020B0503020204020204" charset="-122"/>
              </a:rPr>
              <a:t>局， </a:t>
            </a:r>
            <a:r>
              <a:rPr sz="1600" spc="-10" dirty="0">
                <a:solidFill>
                  <a:prstClr val="black"/>
                </a:solidFill>
                <a:latin typeface="微软雅黑" panose="020B0503020204020204" charset="-122"/>
                <a:cs typeface="微软雅黑" panose="020B0503020204020204" charset="-122"/>
              </a:rPr>
              <a:t>选用合适组件，设定适宜属性参数</a:t>
            </a:r>
            <a:r>
              <a:rPr sz="1600" dirty="0">
                <a:solidFill>
                  <a:prstClr val="black"/>
                </a:solidFill>
                <a:latin typeface="微软雅黑" panose="020B0503020204020204" charset="-122"/>
                <a:cs typeface="微软雅黑" panose="020B0503020204020204" charset="-122"/>
              </a:rPr>
              <a:t>以</a:t>
            </a:r>
            <a:r>
              <a:rPr sz="1600" spc="-10" dirty="0">
                <a:solidFill>
                  <a:prstClr val="black"/>
                </a:solidFill>
                <a:latin typeface="微软雅黑" panose="020B0503020204020204" charset="-122"/>
                <a:cs typeface="微软雅黑" panose="020B0503020204020204" charset="-122"/>
              </a:rPr>
              <a:t>实现</a:t>
            </a:r>
            <a:r>
              <a:rPr sz="1600" dirty="0">
                <a:solidFill>
                  <a:prstClr val="black"/>
                </a:solidFill>
                <a:latin typeface="微软雅黑" panose="020B0503020204020204" charset="-122"/>
                <a:cs typeface="微软雅黑" panose="020B0503020204020204" charset="-122"/>
              </a:rPr>
              <a:t>预</a:t>
            </a:r>
            <a:r>
              <a:rPr sz="1600" spc="-10" dirty="0">
                <a:solidFill>
                  <a:prstClr val="black"/>
                </a:solidFill>
                <a:latin typeface="微软雅黑" panose="020B0503020204020204" charset="-122"/>
                <a:cs typeface="微软雅黑" panose="020B0503020204020204" charset="-122"/>
              </a:rPr>
              <a:t>期效 </a:t>
            </a:r>
            <a:r>
              <a:rPr sz="1600" spc="-5" dirty="0">
                <a:solidFill>
                  <a:prstClr val="black"/>
                </a:solidFill>
                <a:latin typeface="微软雅黑" panose="020B0503020204020204" charset="-122"/>
                <a:cs typeface="微软雅黑" panose="020B0503020204020204" charset="-122"/>
              </a:rPr>
              <a:t>果，</a:t>
            </a:r>
            <a:endParaRPr sz="1600">
              <a:solidFill>
                <a:prstClr val="black"/>
              </a:solidFill>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0" name="object 10"/>
          <p:cNvSpPr txBox="1"/>
          <p:nvPr/>
        </p:nvSpPr>
        <p:spPr>
          <a:xfrm>
            <a:off x="3146551" y="6302857"/>
            <a:ext cx="73914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专用模板</a:t>
            </a:r>
            <a:endParaRPr sz="1400">
              <a:solidFill>
                <a:prstClr val="black"/>
              </a:solidFill>
              <a:latin typeface="微软雅黑" panose="020B0503020204020204" charset="-122"/>
              <a:cs typeface="微软雅黑" panose="020B0503020204020204" charset="-122"/>
            </a:endParaRPr>
          </a:p>
        </p:txBody>
      </p:sp>
      <p:sp>
        <p:nvSpPr>
          <p:cNvPr id="11" name="object 11"/>
          <p:cNvSpPr txBox="1"/>
          <p:nvPr/>
        </p:nvSpPr>
        <p:spPr>
          <a:xfrm>
            <a:off x="8974328" y="6302857"/>
            <a:ext cx="73914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空白模板</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3534917" y="695197"/>
            <a:ext cx="549719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可视化应用的基本组</a:t>
            </a:r>
            <a:r>
              <a:rPr sz="3200" b="1" spc="5" dirty="0">
                <a:solidFill>
                  <a:srgbClr val="00A755"/>
                </a:solidFill>
                <a:latin typeface="微软雅黑" panose="020B0503020204020204" charset="-122"/>
                <a:cs typeface="微软雅黑" panose="020B0503020204020204" charset="-122"/>
              </a:rPr>
              <a:t>成</a:t>
            </a:r>
            <a:r>
              <a:rPr sz="3200" b="1" spc="-12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-（3）素材</a:t>
            </a:r>
            <a:endParaRPr sz="20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1257427" y="1542923"/>
            <a:ext cx="10045065" cy="1741805"/>
          </a:xfrm>
          <a:prstGeom prst="rect">
            <a:avLst/>
          </a:prstGeom>
        </p:spPr>
        <p:txBody>
          <a:bodyPr vert="horz" wrap="square" lIns="0" tIns="0" rIns="0" bIns="0" rtlCol="0">
            <a:spAutoFit/>
          </a:bodyPr>
          <a:lstStyle/>
          <a:p>
            <a:pPr marL="12700" marR="155575" indent="482600" algn="just">
              <a:lnSpc>
                <a:spcPct val="125000"/>
              </a:lnSpc>
            </a:pPr>
            <a:r>
              <a:rPr dirty="0">
                <a:solidFill>
                  <a:prstClr val="black"/>
                </a:solidFill>
                <a:latin typeface="微软雅黑" panose="020B0503020204020204" charset="-122"/>
                <a:cs typeface="微软雅黑" panose="020B0503020204020204" charset="-122"/>
              </a:rPr>
              <a:t>在根云工业数字孪生建模平台的可视化应用中，素材有两种来源，一种是系统自带的素材，包 括了设备、图标、装饰、背景等素材，集合在系统素材库中。另一种是在素材中没有适用的素材，  </a:t>
            </a:r>
            <a:r>
              <a:rPr spc="-5" dirty="0">
                <a:solidFill>
                  <a:prstClr val="black"/>
                </a:solidFill>
                <a:latin typeface="微软雅黑" panose="020B0503020204020204" charset="-122"/>
                <a:cs typeface="微软雅黑" panose="020B0503020204020204" charset="-122"/>
              </a:rPr>
              <a:t>用户自定义上传的素</a:t>
            </a:r>
            <a:r>
              <a:rPr dirty="0">
                <a:solidFill>
                  <a:prstClr val="black"/>
                </a:solidFill>
                <a:latin typeface="微软雅黑" panose="020B0503020204020204" charset="-122"/>
                <a:cs typeface="微软雅黑" panose="020B0503020204020204" charset="-122"/>
              </a:rPr>
              <a:t>材。</a:t>
            </a:r>
            <a:endParaRPr>
              <a:solidFill>
                <a:prstClr val="black"/>
              </a:solidFill>
              <a:latin typeface="微软雅黑" panose="020B0503020204020204" charset="-122"/>
              <a:cs typeface="微软雅黑" panose="020B0503020204020204" charset="-122"/>
            </a:endParaRPr>
          </a:p>
          <a:p>
            <a:pPr marL="12700" marR="5080" indent="278765">
              <a:lnSpc>
                <a:spcPct val="125000"/>
              </a:lnSpc>
            </a:pPr>
            <a:r>
              <a:rPr dirty="0">
                <a:solidFill>
                  <a:prstClr val="black"/>
                </a:solidFill>
                <a:latin typeface="微软雅黑" panose="020B0503020204020204" charset="-122"/>
                <a:cs typeface="微软雅黑" panose="020B0503020204020204" charset="-122"/>
              </a:rPr>
              <a:t>a）系统素材：系统为用户提供的基本资料库，包含设备、图标、装饰、背景类图库，如图所示。 进入系统素材找到要用的素材，拖动到属性区或数据源区的图片框中即可。</a:t>
            </a:r>
            <a:endParaRPr>
              <a:solidFill>
                <a:prstClr val="black"/>
              </a:solidFill>
              <a:latin typeface="微软雅黑" panose="020B0503020204020204" charset="-122"/>
              <a:cs typeface="微软雅黑" panose="020B0503020204020204" charset="-122"/>
            </a:endParaRPr>
          </a:p>
        </p:txBody>
      </p:sp>
      <p:sp>
        <p:nvSpPr>
          <p:cNvPr id="9" name="object 9"/>
          <p:cNvSpPr txBox="1"/>
          <p:nvPr/>
        </p:nvSpPr>
        <p:spPr>
          <a:xfrm>
            <a:off x="5821807" y="6430873"/>
            <a:ext cx="91694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系统素材库</a:t>
            </a:r>
            <a:endParaRPr sz="1400">
              <a:solidFill>
                <a:prstClr val="black"/>
              </a:solidFill>
              <a:latin typeface="微软雅黑" panose="020B0503020204020204" charset="-122"/>
              <a:cs typeface="微软雅黑" panose="020B0503020204020204" charset="-122"/>
            </a:endParaRPr>
          </a:p>
        </p:txBody>
      </p:sp>
      <p:sp>
        <p:nvSpPr>
          <p:cNvPr id="10" name="object 10"/>
          <p:cNvSpPr/>
          <p:nvPr/>
        </p:nvSpPr>
        <p:spPr>
          <a:xfrm>
            <a:off x="3592067" y="3631691"/>
            <a:ext cx="5382767" cy="272643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3590544" y="3630167"/>
            <a:ext cx="5386070" cy="2729865"/>
          </a:xfrm>
          <a:custGeom>
            <a:avLst/>
            <a:gdLst/>
            <a:ahLst/>
            <a:cxnLst/>
            <a:rect l="l" t="t" r="r" b="b"/>
            <a:pathLst>
              <a:path w="5386070" h="2729865">
                <a:moveTo>
                  <a:pt x="0" y="2729483"/>
                </a:moveTo>
                <a:lnTo>
                  <a:pt x="5385815" y="2729483"/>
                </a:lnTo>
                <a:lnTo>
                  <a:pt x="5385815" y="0"/>
                </a:lnTo>
                <a:lnTo>
                  <a:pt x="0" y="0"/>
                </a:lnTo>
                <a:lnTo>
                  <a:pt x="0" y="2729483"/>
                </a:lnTo>
                <a:close/>
              </a:path>
            </a:pathLst>
          </a:custGeom>
          <a:ln w="3175">
            <a:solidFill>
              <a:srgbClr val="00AF50"/>
            </a:solidFill>
          </a:ln>
        </p:spPr>
        <p:txBody>
          <a:bodyPr wrap="square" lIns="0" tIns="0" rIns="0" bIns="0" rtlCol="0"/>
          <a:lstStyle/>
          <a:p>
            <a:endParaRPr>
              <a:solidFill>
                <a:prstClr val="black"/>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534917" y="695197"/>
            <a:ext cx="549719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可视化应用的基本组</a:t>
            </a:r>
            <a:r>
              <a:rPr sz="3200" b="1" spc="5" dirty="0">
                <a:solidFill>
                  <a:srgbClr val="00A755"/>
                </a:solidFill>
                <a:latin typeface="微软雅黑" panose="020B0503020204020204" charset="-122"/>
                <a:cs typeface="微软雅黑" panose="020B0503020204020204" charset="-122"/>
              </a:rPr>
              <a:t>成</a:t>
            </a:r>
            <a:r>
              <a:rPr sz="3200" b="1" spc="-12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-（3）素材</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23441" y="6043167"/>
            <a:ext cx="127381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创建素材文件夹</a:t>
            </a:r>
            <a:endParaRPr sz="1400">
              <a:solidFill>
                <a:prstClr val="black"/>
              </a:solidFill>
              <a:latin typeface="微软雅黑" panose="020B0503020204020204" charset="-122"/>
              <a:cs typeface="微软雅黑" panose="020B0503020204020204" charset="-122"/>
            </a:endParaRPr>
          </a:p>
        </p:txBody>
      </p:sp>
      <p:sp>
        <p:nvSpPr>
          <p:cNvPr id="7" name="object 7"/>
          <p:cNvSpPr/>
          <p:nvPr/>
        </p:nvSpPr>
        <p:spPr>
          <a:xfrm>
            <a:off x="560831" y="3918203"/>
            <a:ext cx="3485388" cy="19110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361688" y="3918203"/>
            <a:ext cx="3578352" cy="191109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360164" y="3916679"/>
            <a:ext cx="3581400" cy="1914525"/>
          </a:xfrm>
          <a:custGeom>
            <a:avLst/>
            <a:gdLst/>
            <a:ahLst/>
            <a:cxnLst/>
            <a:rect l="l" t="t" r="r" b="b"/>
            <a:pathLst>
              <a:path w="3581400" h="1914525">
                <a:moveTo>
                  <a:pt x="0" y="1914144"/>
                </a:moveTo>
                <a:lnTo>
                  <a:pt x="3581399" y="1914144"/>
                </a:lnTo>
                <a:lnTo>
                  <a:pt x="3581399" y="0"/>
                </a:lnTo>
                <a:lnTo>
                  <a:pt x="0" y="0"/>
                </a:lnTo>
                <a:lnTo>
                  <a:pt x="0" y="1914144"/>
                </a:lnTo>
                <a:close/>
              </a:path>
            </a:pathLst>
          </a:custGeom>
          <a:ln w="3175">
            <a:solidFill>
              <a:srgbClr val="00AF50"/>
            </a:solidFill>
          </a:ln>
        </p:spPr>
        <p:txBody>
          <a:bodyPr wrap="square" lIns="0" tIns="0" rIns="0" bIns="0" rtlCol="0"/>
          <a:lstStyle/>
          <a:p>
            <a:endParaRPr>
              <a:solidFill>
                <a:prstClr val="black"/>
              </a:solidFill>
            </a:endParaRPr>
          </a:p>
        </p:txBody>
      </p:sp>
      <p:sp>
        <p:nvSpPr>
          <p:cNvPr id="10" name="object 10"/>
          <p:cNvSpPr/>
          <p:nvPr/>
        </p:nvSpPr>
        <p:spPr>
          <a:xfrm>
            <a:off x="8255507" y="3918203"/>
            <a:ext cx="3243072" cy="191109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8253983" y="3916679"/>
            <a:ext cx="3246120" cy="1914525"/>
          </a:xfrm>
          <a:custGeom>
            <a:avLst/>
            <a:gdLst/>
            <a:ahLst/>
            <a:cxnLst/>
            <a:rect l="l" t="t" r="r" b="b"/>
            <a:pathLst>
              <a:path w="3246120" h="1914525">
                <a:moveTo>
                  <a:pt x="0" y="1914144"/>
                </a:moveTo>
                <a:lnTo>
                  <a:pt x="3246120" y="1914144"/>
                </a:lnTo>
                <a:lnTo>
                  <a:pt x="3246120" y="0"/>
                </a:lnTo>
                <a:lnTo>
                  <a:pt x="0" y="0"/>
                </a:lnTo>
                <a:lnTo>
                  <a:pt x="0" y="1914144"/>
                </a:lnTo>
                <a:close/>
              </a:path>
            </a:pathLst>
          </a:custGeom>
          <a:ln w="3175">
            <a:solidFill>
              <a:srgbClr val="00AF50"/>
            </a:solidFill>
          </a:ln>
        </p:spPr>
        <p:txBody>
          <a:bodyPr wrap="square" lIns="0" tIns="0" rIns="0" bIns="0" rtlCol="0"/>
          <a:lstStyle/>
          <a:p>
            <a:endParaRPr>
              <a:solidFill>
                <a:prstClr val="black"/>
              </a:solidFill>
            </a:endParaRPr>
          </a:p>
        </p:txBody>
      </p:sp>
      <p:sp>
        <p:nvSpPr>
          <p:cNvPr id="12" name="object 12"/>
          <p:cNvSpPr txBox="1"/>
          <p:nvPr/>
        </p:nvSpPr>
        <p:spPr>
          <a:xfrm>
            <a:off x="1029716" y="1404365"/>
            <a:ext cx="9825990" cy="1951989"/>
          </a:xfrm>
          <a:prstGeom prst="rect">
            <a:avLst/>
          </a:prstGeom>
        </p:spPr>
        <p:txBody>
          <a:bodyPr vert="horz" wrap="square" lIns="0" tIns="0" rIns="0" bIns="0" rtlCol="0">
            <a:spAutoFit/>
          </a:bodyPr>
          <a:lstStyle/>
          <a:p>
            <a:pPr marL="12700" marR="57150" indent="278765" algn="just">
              <a:lnSpc>
                <a:spcPct val="150000"/>
              </a:lnSpc>
            </a:pPr>
            <a:r>
              <a:rPr sz="1600" spc="-5" dirty="0">
                <a:solidFill>
                  <a:prstClr val="black"/>
                </a:solidFill>
                <a:latin typeface="微软雅黑" panose="020B0503020204020204" charset="-122"/>
                <a:cs typeface="微软雅黑" panose="020B0503020204020204" charset="-122"/>
              </a:rPr>
              <a:t>b）我的素材库：用户可以在可视</a:t>
            </a:r>
            <a:r>
              <a:rPr sz="160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应用</a:t>
            </a:r>
            <a:r>
              <a:rPr sz="1600" dirty="0">
                <a:solidFill>
                  <a:prstClr val="black"/>
                </a:solidFill>
                <a:latin typeface="微软雅黑" panose="020B0503020204020204" charset="-122"/>
                <a:cs typeface="微软雅黑" panose="020B0503020204020204" charset="-122"/>
              </a:rPr>
              <a:t>首</a:t>
            </a:r>
            <a:r>
              <a:rPr sz="1600" spc="-5" dirty="0">
                <a:solidFill>
                  <a:prstClr val="black"/>
                </a:solidFill>
                <a:latin typeface="微软雅黑" panose="020B0503020204020204" charset="-122"/>
                <a:cs typeface="微软雅黑" panose="020B0503020204020204" charset="-122"/>
              </a:rPr>
              <a:t>页的</a:t>
            </a:r>
            <a:r>
              <a:rPr sz="1600" dirty="0">
                <a:solidFill>
                  <a:prstClr val="black"/>
                </a:solidFill>
                <a:latin typeface="微软雅黑" panose="020B0503020204020204" charset="-122"/>
                <a:cs typeface="微软雅黑" panose="020B0503020204020204" charset="-122"/>
              </a:rPr>
              <a:t>素</a:t>
            </a:r>
            <a:r>
              <a:rPr sz="1600" spc="-5" dirty="0">
                <a:solidFill>
                  <a:prstClr val="black"/>
                </a:solidFill>
                <a:latin typeface="微软雅黑" panose="020B0503020204020204" charset="-122"/>
                <a:cs typeface="微软雅黑" panose="020B0503020204020204" charset="-122"/>
              </a:rPr>
              <a:t>材库</a:t>
            </a:r>
            <a:r>
              <a:rPr sz="1600" dirty="0">
                <a:solidFill>
                  <a:prstClr val="black"/>
                </a:solidFill>
                <a:latin typeface="微软雅黑" panose="020B0503020204020204" charset="-122"/>
                <a:cs typeface="微软雅黑" panose="020B0503020204020204" charset="-122"/>
              </a:rPr>
              <a:t>管</a:t>
            </a:r>
            <a:r>
              <a:rPr sz="1600" spc="-5" dirty="0">
                <a:solidFill>
                  <a:prstClr val="black"/>
                </a:solidFill>
                <a:latin typeface="微软雅黑" panose="020B0503020204020204" charset="-122"/>
                <a:cs typeface="微软雅黑" panose="020B0503020204020204" charset="-122"/>
              </a:rPr>
              <a:t>理中</a:t>
            </a:r>
            <a:r>
              <a:rPr sz="1600" dirty="0">
                <a:solidFill>
                  <a:prstClr val="black"/>
                </a:solidFill>
                <a:latin typeface="微软雅黑" panose="020B0503020204020204" charset="-122"/>
                <a:cs typeface="微软雅黑" panose="020B0503020204020204" charset="-122"/>
              </a:rPr>
              <a:t>点</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新</a:t>
            </a:r>
            <a:r>
              <a:rPr sz="1600" spc="-5" dirty="0">
                <a:solidFill>
                  <a:prstClr val="black"/>
                </a:solidFill>
                <a:latin typeface="微软雅黑" panose="020B0503020204020204" charset="-122"/>
                <a:cs typeface="微软雅黑" panose="020B0503020204020204" charset="-122"/>
              </a:rPr>
              <a:t>建文</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夹”</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并上</a:t>
            </a:r>
            <a:r>
              <a:rPr sz="1600" dirty="0">
                <a:solidFill>
                  <a:prstClr val="black"/>
                </a:solidFill>
                <a:latin typeface="微软雅黑" panose="020B0503020204020204" charset="-122"/>
                <a:cs typeface="微软雅黑" panose="020B0503020204020204" charset="-122"/>
              </a:rPr>
              <a:t>传</a:t>
            </a:r>
            <a:r>
              <a:rPr sz="1600" spc="-5" dirty="0">
                <a:solidFill>
                  <a:prstClr val="black"/>
                </a:solidFill>
                <a:latin typeface="微软雅黑" panose="020B0503020204020204" charset="-122"/>
                <a:cs typeface="微软雅黑" panose="020B0503020204020204" charset="-122"/>
              </a:rPr>
              <a:t>个性</a:t>
            </a:r>
            <a:r>
              <a:rPr sz="160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素材</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在 设计使用时，用户可以在“我的素</a:t>
            </a:r>
            <a:r>
              <a:rPr sz="1600" dirty="0">
                <a:solidFill>
                  <a:prstClr val="black"/>
                </a:solidFill>
                <a:latin typeface="微软雅黑" panose="020B0503020204020204" charset="-122"/>
                <a:cs typeface="微软雅黑" panose="020B0503020204020204" charset="-122"/>
              </a:rPr>
              <a:t>材</a:t>
            </a:r>
            <a:r>
              <a:rPr sz="1600" spc="-5" dirty="0">
                <a:solidFill>
                  <a:prstClr val="black"/>
                </a:solidFill>
                <a:latin typeface="微软雅黑" panose="020B0503020204020204" charset="-122"/>
                <a:cs typeface="微软雅黑" panose="020B0503020204020204" charset="-122"/>
              </a:rPr>
              <a:t>库”</a:t>
            </a:r>
            <a:r>
              <a:rPr sz="1600"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过素</a:t>
            </a:r>
            <a:r>
              <a:rPr sz="1600" dirty="0">
                <a:solidFill>
                  <a:prstClr val="black"/>
                </a:solidFill>
                <a:latin typeface="微软雅黑" panose="020B0503020204020204" charset="-122"/>
                <a:cs typeface="微软雅黑" panose="020B0503020204020204" charset="-122"/>
              </a:rPr>
              <a:t>材</a:t>
            </a:r>
            <a:r>
              <a:rPr sz="1600" spc="-5" dirty="0">
                <a:solidFill>
                  <a:prstClr val="black"/>
                </a:solidFill>
                <a:latin typeface="微软雅黑" panose="020B0503020204020204" charset="-122"/>
                <a:cs typeface="微软雅黑" panose="020B0503020204020204" charset="-122"/>
              </a:rPr>
              <a:t>名称</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行快</a:t>
            </a:r>
            <a:r>
              <a:rPr sz="1600" dirty="0">
                <a:solidFill>
                  <a:prstClr val="black"/>
                </a:solidFill>
                <a:latin typeface="微软雅黑" panose="020B0503020204020204" charset="-122"/>
                <a:cs typeface="微软雅黑" panose="020B0503020204020204" charset="-122"/>
              </a:rPr>
              <a:t>速</a:t>
            </a:r>
            <a:r>
              <a:rPr sz="1600" spc="-5" dirty="0">
                <a:solidFill>
                  <a:prstClr val="black"/>
                </a:solidFill>
                <a:latin typeface="微软雅黑" panose="020B0503020204020204" charset="-122"/>
                <a:cs typeface="微软雅黑" panose="020B0503020204020204" charset="-122"/>
              </a:rPr>
              <a:t>检索</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也可</a:t>
            </a:r>
            <a:r>
              <a:rPr sz="1600"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对文</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夹进</a:t>
            </a:r>
            <a:r>
              <a:rPr sz="1600" dirty="0">
                <a:solidFill>
                  <a:prstClr val="black"/>
                </a:solidFill>
                <a:latin typeface="微软雅黑" panose="020B0503020204020204" charset="-122"/>
                <a:cs typeface="微软雅黑" panose="020B0503020204020204" charset="-122"/>
              </a:rPr>
              <a:t>行</a:t>
            </a:r>
            <a:r>
              <a:rPr sz="1600" spc="-5" dirty="0">
                <a:solidFill>
                  <a:prstClr val="black"/>
                </a:solidFill>
                <a:latin typeface="微软雅黑" panose="020B0503020204020204" charset="-122"/>
                <a:cs typeface="微软雅黑" panose="020B0503020204020204" charset="-122"/>
              </a:rPr>
              <a:t>重命</a:t>
            </a:r>
            <a:r>
              <a:rPr sz="160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或者</a:t>
            </a:r>
            <a:r>
              <a:rPr sz="1600" dirty="0">
                <a:solidFill>
                  <a:prstClr val="black"/>
                </a:solidFill>
                <a:latin typeface="微软雅黑" panose="020B0503020204020204" charset="-122"/>
                <a:cs typeface="微软雅黑" panose="020B0503020204020204" charset="-122"/>
              </a:rPr>
              <a:t>删</a:t>
            </a:r>
            <a:r>
              <a:rPr sz="1600" spc="-5" dirty="0">
                <a:solidFill>
                  <a:prstClr val="black"/>
                </a:solidFill>
                <a:latin typeface="微软雅黑" panose="020B0503020204020204" charset="-122"/>
                <a:cs typeface="微软雅黑" panose="020B0503020204020204" charset="-122"/>
              </a:rPr>
              <a:t>除的 </a:t>
            </a:r>
            <a:r>
              <a:rPr sz="1600" spc="-10" dirty="0">
                <a:solidFill>
                  <a:prstClr val="black"/>
                </a:solidFill>
                <a:latin typeface="微软雅黑" panose="020B0503020204020204" charset="-122"/>
                <a:cs typeface="微软雅黑" panose="020B0503020204020204" charset="-122"/>
              </a:rPr>
              <a:t>管理操作。</a:t>
            </a:r>
            <a:endParaRPr sz="1600">
              <a:solidFill>
                <a:prstClr val="black"/>
              </a:solidFill>
              <a:latin typeface="微软雅黑" panose="020B0503020204020204" charset="-122"/>
              <a:cs typeface="微软雅黑" panose="020B0503020204020204" charset="-122"/>
            </a:endParaRPr>
          </a:p>
          <a:p>
            <a:pPr marL="67945" marR="5080">
              <a:lnSpc>
                <a:spcPct val="150000"/>
              </a:lnSpc>
              <a:spcBef>
                <a:spcPts val="765"/>
              </a:spcBef>
            </a:pPr>
            <a:r>
              <a:rPr sz="1600" spc="-5" dirty="0">
                <a:solidFill>
                  <a:prstClr val="black"/>
                </a:solidFill>
                <a:latin typeface="微软雅黑" panose="020B0503020204020204" charset="-122"/>
                <a:cs typeface="微软雅黑" panose="020B0503020204020204" charset="-122"/>
              </a:rPr>
              <a:t>用户自行上传并管理的图元资料库</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支持</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户创</a:t>
            </a:r>
            <a:r>
              <a:rPr sz="1600"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素材</a:t>
            </a:r>
            <a:r>
              <a:rPr sz="1600" dirty="0">
                <a:solidFill>
                  <a:prstClr val="black"/>
                </a:solidFill>
                <a:latin typeface="微软雅黑" panose="020B0503020204020204" charset="-122"/>
                <a:cs typeface="微软雅黑" panose="020B0503020204020204" charset="-122"/>
              </a:rPr>
              <a:t>文</a:t>
            </a:r>
            <a:r>
              <a:rPr sz="1600" spc="-5" dirty="0">
                <a:solidFill>
                  <a:prstClr val="black"/>
                </a:solidFill>
                <a:latin typeface="微软雅黑" panose="020B0503020204020204" charset="-122"/>
                <a:cs typeface="微软雅黑" panose="020B0503020204020204" charset="-122"/>
              </a:rPr>
              <a:t>件夹</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并上</a:t>
            </a:r>
            <a:r>
              <a:rPr sz="1600" dirty="0">
                <a:solidFill>
                  <a:prstClr val="black"/>
                </a:solidFill>
                <a:latin typeface="微软雅黑" panose="020B0503020204020204" charset="-122"/>
                <a:cs typeface="微软雅黑" panose="020B0503020204020204" charset="-122"/>
              </a:rPr>
              <a:t>传</a:t>
            </a:r>
            <a:r>
              <a:rPr sz="1600" spc="-5" dirty="0">
                <a:solidFill>
                  <a:prstClr val="black"/>
                </a:solidFill>
                <a:latin typeface="微软雅黑" panose="020B0503020204020204" charset="-122"/>
                <a:cs typeface="微软雅黑" panose="020B0503020204020204" charset="-122"/>
              </a:rPr>
              <a:t>资料</a:t>
            </a:r>
            <a:r>
              <a:rPr sz="1600"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文件</a:t>
            </a:r>
            <a:r>
              <a:rPr sz="1600" dirty="0">
                <a:solidFill>
                  <a:prstClr val="black"/>
                </a:solidFill>
                <a:latin typeface="微软雅黑" panose="020B0503020204020204" charset="-122"/>
                <a:cs typeface="微软雅黑" panose="020B0503020204020204" charset="-122"/>
              </a:rPr>
              <a:t>夹</a:t>
            </a:r>
            <a:r>
              <a:rPr sz="1600" spc="-5" dirty="0">
                <a:solidFill>
                  <a:prstClr val="black"/>
                </a:solidFill>
                <a:latin typeface="微软雅黑" panose="020B0503020204020204" charset="-122"/>
                <a:cs typeface="微软雅黑" panose="020B0503020204020204" charset="-122"/>
              </a:rPr>
              <a:t>备用</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素材</a:t>
            </a:r>
            <a:r>
              <a:rPr sz="1600" dirty="0">
                <a:solidFill>
                  <a:prstClr val="black"/>
                </a:solidFill>
                <a:latin typeface="微软雅黑" panose="020B0503020204020204" charset="-122"/>
                <a:cs typeface="微软雅黑" panose="020B0503020204020204" charset="-122"/>
              </a:rPr>
              <a:t>文</a:t>
            </a:r>
            <a:r>
              <a:rPr sz="1600" spc="-5" dirty="0">
                <a:solidFill>
                  <a:prstClr val="black"/>
                </a:solidFill>
                <a:latin typeface="微软雅黑" panose="020B0503020204020204" charset="-122"/>
                <a:cs typeface="微软雅黑" panose="020B0503020204020204" charset="-122"/>
              </a:rPr>
              <a:t>件格</a:t>
            </a:r>
            <a:r>
              <a:rPr sz="1600" dirty="0">
                <a:solidFill>
                  <a:prstClr val="black"/>
                </a:solidFill>
                <a:latin typeface="微软雅黑" panose="020B0503020204020204" charset="-122"/>
                <a:cs typeface="微软雅黑" panose="020B0503020204020204" charset="-122"/>
              </a:rPr>
              <a:t>式</a:t>
            </a:r>
            <a:r>
              <a:rPr sz="1600" spc="-5" dirty="0">
                <a:solidFill>
                  <a:prstClr val="black"/>
                </a:solidFill>
                <a:latin typeface="微软雅黑" panose="020B0503020204020204" charset="-122"/>
                <a:cs typeface="微软雅黑" panose="020B0503020204020204" charset="-122"/>
              </a:rPr>
              <a:t>支持  jpg,</a:t>
            </a:r>
            <a:r>
              <a:rPr sz="1600" spc="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png,</a:t>
            </a:r>
            <a:r>
              <a:rPr sz="1600" spc="15" dirty="0">
                <a:solidFill>
                  <a:prstClr val="black"/>
                </a:solidFill>
                <a:latin typeface="微软雅黑" panose="020B0503020204020204" charset="-122"/>
                <a:cs typeface="微软雅黑" panose="020B0503020204020204" charset="-122"/>
              </a:rPr>
              <a:t> </a:t>
            </a:r>
            <a:r>
              <a:rPr sz="1600" spc="-35" dirty="0">
                <a:solidFill>
                  <a:prstClr val="black"/>
                </a:solidFill>
                <a:latin typeface="微软雅黑" panose="020B0503020204020204" charset="-122"/>
                <a:cs typeface="微软雅黑" panose="020B0503020204020204" charset="-122"/>
              </a:rPr>
              <a:t>gif,</a:t>
            </a:r>
            <a:r>
              <a:rPr sz="1600" spc="2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svg,</a:t>
            </a:r>
            <a:r>
              <a:rPr sz="1600" spc="-10" dirty="0">
                <a:solidFill>
                  <a:prstClr val="black"/>
                </a:solidFill>
                <a:latin typeface="微软雅黑" panose="020B0503020204020204" charset="-122"/>
                <a:cs typeface="微软雅黑" panose="020B0503020204020204" charset="-122"/>
              </a:rPr>
              <a:t> zip,</a:t>
            </a:r>
            <a:r>
              <a:rPr sz="1600" spc="2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mp4,</a:t>
            </a:r>
            <a:r>
              <a:rPr sz="160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mp3,</a:t>
            </a:r>
            <a:r>
              <a:rPr sz="1600" spc="1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mpeg,</a:t>
            </a:r>
            <a:r>
              <a:rPr sz="1600" spc="2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webp</a:t>
            </a:r>
            <a:r>
              <a:rPr sz="1600" spc="-5" dirty="0">
                <a:solidFill>
                  <a:prstClr val="black"/>
                </a:solidFill>
                <a:latin typeface="微软雅黑" panose="020B0503020204020204" charset="-122"/>
                <a:cs typeface="微软雅黑" panose="020B0503020204020204" charset="-122"/>
              </a:rPr>
              <a:t>等，单个文件大</a:t>
            </a:r>
            <a:r>
              <a:rPr sz="1600" spc="5" dirty="0">
                <a:solidFill>
                  <a:prstClr val="black"/>
                </a:solidFill>
                <a:latin typeface="微软雅黑" panose="020B0503020204020204" charset="-122"/>
                <a:cs typeface="微软雅黑" panose="020B0503020204020204" charset="-122"/>
              </a:rPr>
              <a:t>小</a:t>
            </a:r>
            <a:r>
              <a:rPr sz="1600" spc="-5" dirty="0">
                <a:solidFill>
                  <a:prstClr val="black"/>
                </a:solidFill>
                <a:latin typeface="微软雅黑" panose="020B0503020204020204" charset="-122"/>
                <a:cs typeface="微软雅黑" panose="020B0503020204020204" charset="-122"/>
              </a:rPr>
              <a:t>建</a:t>
            </a:r>
            <a:r>
              <a:rPr sz="1600" spc="-25" dirty="0">
                <a:solidFill>
                  <a:prstClr val="black"/>
                </a:solidFill>
                <a:latin typeface="微软雅黑" panose="020B0503020204020204" charset="-122"/>
                <a:cs typeface="微软雅黑" panose="020B0503020204020204" charset="-122"/>
              </a:rPr>
              <a:t>议</a:t>
            </a:r>
            <a:r>
              <a:rPr sz="1600" spc="-5" dirty="0">
                <a:solidFill>
                  <a:prstClr val="black"/>
                </a:solidFill>
                <a:latin typeface="微软雅黑" panose="020B0503020204020204" charset="-122"/>
                <a:cs typeface="微软雅黑" panose="020B0503020204020204" charset="-122"/>
              </a:rPr>
              <a:t>5MB以</a:t>
            </a:r>
            <a:r>
              <a:rPr sz="1600" spc="5" dirty="0">
                <a:solidFill>
                  <a:prstClr val="black"/>
                </a:solidFill>
                <a:latin typeface="微软雅黑" panose="020B0503020204020204" charset="-122"/>
                <a:cs typeface="微软雅黑" panose="020B0503020204020204" charset="-122"/>
              </a:rPr>
              <a:t>内</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13" name="object 13"/>
          <p:cNvSpPr txBox="1"/>
          <p:nvPr/>
        </p:nvSpPr>
        <p:spPr>
          <a:xfrm>
            <a:off x="9395841" y="6032500"/>
            <a:ext cx="127381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素材文件夹管理</a:t>
            </a:r>
            <a:endParaRPr sz="1400">
              <a:solidFill>
                <a:prstClr val="black"/>
              </a:solidFill>
              <a:latin typeface="微软雅黑" panose="020B0503020204020204" charset="-122"/>
              <a:cs typeface="微软雅黑" panose="020B0503020204020204" charset="-122"/>
            </a:endParaRPr>
          </a:p>
        </p:txBody>
      </p:sp>
      <p:sp>
        <p:nvSpPr>
          <p:cNvPr id="14" name="object 14"/>
          <p:cNvSpPr txBox="1"/>
          <p:nvPr/>
        </p:nvSpPr>
        <p:spPr>
          <a:xfrm>
            <a:off x="5509640" y="6032500"/>
            <a:ext cx="1273810" cy="237490"/>
          </a:xfrm>
          <a:prstGeom prst="rect">
            <a:avLst/>
          </a:prstGeom>
        </p:spPr>
        <p:txBody>
          <a:bodyPr vert="horz" wrap="square" lIns="0" tIns="0" rIns="0" bIns="0" rtlCol="0">
            <a:spAutoFit/>
          </a:bodyPr>
          <a:lstStyle/>
          <a:p>
            <a:pPr marL="12700"/>
            <a:r>
              <a:rPr sz="1400" dirty="0">
                <a:solidFill>
                  <a:prstClr val="black"/>
                </a:solidFill>
                <a:latin typeface="微软雅黑" panose="020B0503020204020204" charset="-122"/>
                <a:cs typeface="微软雅黑" panose="020B0503020204020204" charset="-122"/>
              </a:rPr>
              <a:t>上传个性化素材</a:t>
            </a:r>
            <a:endParaRPr sz="14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202436" y="1635251"/>
            <a:ext cx="9787255" cy="923925"/>
          </a:xfrm>
          <a:prstGeom prst="rect">
            <a:avLst/>
          </a:prstGeom>
          <a:solidFill>
            <a:srgbClr val="E1EFD9"/>
          </a:solidFill>
        </p:spPr>
        <p:txBody>
          <a:bodyPr vert="horz" wrap="square" lIns="0" tIns="127635" rIns="0" bIns="0" rtlCol="0">
            <a:spAutoFit/>
          </a:bodyPr>
          <a:lstStyle/>
          <a:p>
            <a:pPr marL="568325">
              <a:spcBef>
                <a:spcPts val="1005"/>
              </a:spcBef>
            </a:pPr>
            <a:r>
              <a:rPr spc="45" dirty="0">
                <a:solidFill>
                  <a:prstClr val="black"/>
                </a:solidFill>
                <a:latin typeface="微软雅黑" panose="020B0503020204020204" charset="-122"/>
                <a:cs typeface="微软雅黑" panose="020B0503020204020204" charset="-122"/>
              </a:rPr>
              <a:t>在开始</a:t>
            </a:r>
            <a:r>
              <a:rPr spc="30" dirty="0">
                <a:solidFill>
                  <a:prstClr val="black"/>
                </a:solidFill>
                <a:latin typeface="微软雅黑" panose="020B0503020204020204" charset="-122"/>
                <a:cs typeface="微软雅黑" panose="020B0503020204020204" charset="-122"/>
              </a:rPr>
              <a:t>实</a:t>
            </a:r>
            <a:r>
              <a:rPr spc="45" dirty="0">
                <a:solidFill>
                  <a:prstClr val="black"/>
                </a:solidFill>
                <a:latin typeface="微软雅黑" panose="020B0503020204020204" charset="-122"/>
                <a:cs typeface="微软雅黑" panose="020B0503020204020204" charset="-122"/>
              </a:rPr>
              <a:t>操任</a:t>
            </a:r>
            <a:r>
              <a:rPr spc="30" dirty="0">
                <a:solidFill>
                  <a:prstClr val="black"/>
                </a:solidFill>
                <a:latin typeface="微软雅黑" panose="020B0503020204020204" charset="-122"/>
                <a:cs typeface="微软雅黑" panose="020B0503020204020204" charset="-122"/>
              </a:rPr>
              <a:t>务</a:t>
            </a:r>
            <a:r>
              <a:rPr spc="45" dirty="0">
                <a:solidFill>
                  <a:prstClr val="black"/>
                </a:solidFill>
                <a:latin typeface="微软雅黑" panose="020B0503020204020204" charset="-122"/>
                <a:cs typeface="微软雅黑" panose="020B0503020204020204" charset="-122"/>
              </a:rPr>
              <a:t>之</a:t>
            </a:r>
            <a:r>
              <a:rPr spc="60" dirty="0">
                <a:solidFill>
                  <a:prstClr val="black"/>
                </a:solidFill>
                <a:latin typeface="微软雅黑" panose="020B0503020204020204" charset="-122"/>
                <a:cs typeface="微软雅黑" panose="020B0503020204020204" charset="-122"/>
              </a:rPr>
              <a:t>前</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先来</a:t>
            </a:r>
            <a:r>
              <a:rPr spc="35" dirty="0">
                <a:solidFill>
                  <a:prstClr val="black"/>
                </a:solidFill>
                <a:latin typeface="微软雅黑" panose="020B0503020204020204" charset="-122"/>
                <a:cs typeface="微软雅黑" panose="020B0503020204020204" charset="-122"/>
              </a:rPr>
              <a:t>了</a:t>
            </a:r>
            <a:r>
              <a:rPr spc="45" dirty="0">
                <a:solidFill>
                  <a:prstClr val="black"/>
                </a:solidFill>
                <a:latin typeface="微软雅黑" panose="020B0503020204020204" charset="-122"/>
                <a:cs typeface="微软雅黑" panose="020B0503020204020204" charset="-122"/>
              </a:rPr>
              <a:t>解一</a:t>
            </a:r>
            <a:r>
              <a:rPr spc="35" dirty="0">
                <a:solidFill>
                  <a:prstClr val="black"/>
                </a:solidFill>
                <a:latin typeface="微软雅黑" panose="020B0503020204020204" charset="-122"/>
                <a:cs typeface="微软雅黑" panose="020B0503020204020204" charset="-122"/>
              </a:rPr>
              <a:t>下</a:t>
            </a:r>
            <a:r>
              <a:rPr spc="45" dirty="0">
                <a:solidFill>
                  <a:prstClr val="black"/>
                </a:solidFill>
                <a:latin typeface="微软雅黑" panose="020B0503020204020204" charset="-122"/>
                <a:cs typeface="微软雅黑" panose="020B0503020204020204" charset="-122"/>
              </a:rPr>
              <a:t>根云</a:t>
            </a:r>
            <a:r>
              <a:rPr spc="35" dirty="0">
                <a:solidFill>
                  <a:prstClr val="black"/>
                </a:solidFill>
                <a:latin typeface="微软雅黑" panose="020B0503020204020204" charset="-122"/>
                <a:cs typeface="微软雅黑" panose="020B0503020204020204" charset="-122"/>
              </a:rPr>
              <a:t>工</a:t>
            </a:r>
            <a:r>
              <a:rPr spc="45" dirty="0">
                <a:solidFill>
                  <a:prstClr val="black"/>
                </a:solidFill>
                <a:latin typeface="微软雅黑" panose="020B0503020204020204" charset="-122"/>
                <a:cs typeface="微软雅黑" panose="020B0503020204020204" charset="-122"/>
              </a:rPr>
              <a:t>业数</a:t>
            </a:r>
            <a:r>
              <a:rPr spc="35" dirty="0">
                <a:solidFill>
                  <a:prstClr val="black"/>
                </a:solidFill>
                <a:latin typeface="微软雅黑" panose="020B0503020204020204" charset="-122"/>
                <a:cs typeface="微软雅黑" panose="020B0503020204020204" charset="-122"/>
              </a:rPr>
              <a:t>字</a:t>
            </a:r>
            <a:r>
              <a:rPr spc="45" dirty="0">
                <a:solidFill>
                  <a:prstClr val="black"/>
                </a:solidFill>
                <a:latin typeface="微软雅黑" panose="020B0503020204020204" charset="-122"/>
                <a:cs typeface="微软雅黑" panose="020B0503020204020204" charset="-122"/>
              </a:rPr>
              <a:t>孪生</a:t>
            </a:r>
            <a:r>
              <a:rPr spc="35" dirty="0">
                <a:solidFill>
                  <a:prstClr val="black"/>
                </a:solidFill>
                <a:latin typeface="微软雅黑" panose="020B0503020204020204" charset="-122"/>
                <a:cs typeface="微软雅黑" panose="020B0503020204020204" charset="-122"/>
              </a:rPr>
              <a:t>建</a:t>
            </a:r>
            <a:r>
              <a:rPr spc="45" dirty="0">
                <a:solidFill>
                  <a:prstClr val="black"/>
                </a:solidFill>
                <a:latin typeface="微软雅黑" panose="020B0503020204020204" charset="-122"/>
                <a:cs typeface="微软雅黑" panose="020B0503020204020204" charset="-122"/>
              </a:rPr>
              <a:t>模平</a:t>
            </a:r>
            <a:r>
              <a:rPr spc="35" dirty="0">
                <a:solidFill>
                  <a:prstClr val="black"/>
                </a:solidFill>
                <a:latin typeface="微软雅黑" panose="020B0503020204020204" charset="-122"/>
                <a:cs typeface="微软雅黑" panose="020B0503020204020204" charset="-122"/>
              </a:rPr>
              <a:t>台</a:t>
            </a:r>
            <a:r>
              <a:rPr spc="45" dirty="0">
                <a:solidFill>
                  <a:prstClr val="black"/>
                </a:solidFill>
                <a:latin typeface="微软雅黑" panose="020B0503020204020204" charset="-122"/>
                <a:cs typeface="微软雅黑" panose="020B0503020204020204" charset="-122"/>
              </a:rPr>
              <a:t>的操</a:t>
            </a:r>
            <a:r>
              <a:rPr spc="35" dirty="0">
                <a:solidFill>
                  <a:prstClr val="black"/>
                </a:solidFill>
                <a:latin typeface="微软雅黑" panose="020B0503020204020204" charset="-122"/>
                <a:cs typeface="微软雅黑" panose="020B0503020204020204" charset="-122"/>
              </a:rPr>
              <a:t>作</a:t>
            </a:r>
            <a:r>
              <a:rPr spc="45" dirty="0">
                <a:solidFill>
                  <a:prstClr val="black"/>
                </a:solidFill>
                <a:latin typeface="微软雅黑" panose="020B0503020204020204" charset="-122"/>
                <a:cs typeface="微软雅黑" panose="020B0503020204020204" charset="-122"/>
              </a:rPr>
              <a:t>界面</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从最</a:t>
            </a:r>
            <a:r>
              <a:rPr spc="30" dirty="0">
                <a:solidFill>
                  <a:prstClr val="black"/>
                </a:solidFill>
                <a:latin typeface="微软雅黑" panose="020B0503020204020204" charset="-122"/>
                <a:cs typeface="微软雅黑" panose="020B0503020204020204" charset="-122"/>
              </a:rPr>
              <a:t>基</a:t>
            </a:r>
            <a:r>
              <a:rPr spc="45" dirty="0">
                <a:solidFill>
                  <a:prstClr val="black"/>
                </a:solidFill>
                <a:latin typeface="微软雅黑" panose="020B0503020204020204" charset="-122"/>
                <a:cs typeface="微软雅黑" panose="020B0503020204020204" charset="-122"/>
              </a:rPr>
              <a:t>本</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91440">
              <a:spcBef>
                <a:spcPts val="1075"/>
              </a:spcBef>
            </a:pPr>
            <a:r>
              <a:rPr spc="-5" dirty="0">
                <a:solidFill>
                  <a:prstClr val="black"/>
                </a:solidFill>
                <a:latin typeface="微软雅黑" panose="020B0503020204020204" charset="-122"/>
                <a:cs typeface="微软雅黑" panose="020B0503020204020204" charset="-122"/>
              </a:rPr>
              <a:t>登录、</a:t>
            </a:r>
            <a:r>
              <a:rPr dirty="0">
                <a:solidFill>
                  <a:prstClr val="black"/>
                </a:solidFill>
                <a:latin typeface="微软雅黑" panose="020B0503020204020204" charset="-122"/>
                <a:cs typeface="微软雅黑" panose="020B0503020204020204" charset="-122"/>
              </a:rPr>
              <a:t>主</a:t>
            </a:r>
            <a:r>
              <a:rPr spc="-5" dirty="0">
                <a:solidFill>
                  <a:prstClr val="black"/>
                </a:solidFill>
                <a:latin typeface="微软雅黑" panose="020B0503020204020204" charset="-122"/>
                <a:cs typeface="微软雅黑" panose="020B0503020204020204" charset="-122"/>
              </a:rPr>
              <a:t>页、功能介绍开</a:t>
            </a:r>
            <a:r>
              <a:rPr dirty="0">
                <a:solidFill>
                  <a:prstClr val="black"/>
                </a:solidFill>
                <a:latin typeface="微软雅黑" panose="020B0503020204020204" charset="-122"/>
                <a:cs typeface="微软雅黑" panose="020B0503020204020204" charset="-122"/>
              </a:rPr>
              <a:t>始。</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236214" y="864615"/>
            <a:ext cx="572135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1281430" y="2759943"/>
            <a:ext cx="2997835" cy="2908300"/>
          </a:xfrm>
          <a:prstGeom prst="rect">
            <a:avLst/>
          </a:prstGeom>
        </p:spPr>
        <p:txBody>
          <a:bodyPr vert="horz" wrap="square" lIns="0" tIns="0" rIns="0" bIns="0" rtlCol="0">
            <a:spAutoFit/>
          </a:bodyPr>
          <a:lstStyle/>
          <a:p>
            <a:pPr marL="12700" marR="213360" indent="478155">
              <a:lnSpc>
                <a:spcPct val="150000"/>
              </a:lnSpc>
            </a:pPr>
            <a:r>
              <a:rPr dirty="0">
                <a:solidFill>
                  <a:prstClr val="black"/>
                </a:solidFill>
                <a:latin typeface="微软雅黑" panose="020B0503020204020204" charset="-122"/>
                <a:cs typeface="微软雅黑" panose="020B0503020204020204" charset="-122"/>
              </a:rPr>
              <a:t>首先打开浏览器，在浏 览器地址栏中输入 </a:t>
            </a:r>
            <a:r>
              <a:rPr spc="-5" dirty="0">
                <a:solidFill>
                  <a:prstClr val="black"/>
                </a:solidFill>
                <a:latin typeface="微软雅黑" panose="020B0503020204020204" charset="-122"/>
                <a:cs typeface="微软雅黑" panose="020B0503020204020204" charset="-122"/>
              </a:rPr>
              <a:t>“https://edu.rootcloud.c</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om”，回车后即</a:t>
            </a:r>
            <a:r>
              <a:rPr spc="-1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进入树根 教育平台官网。在官网首页， 单击“请登录”按钮，进入 登录界面</a:t>
            </a:r>
            <a:endParaRPr>
              <a:solidFill>
                <a:prstClr val="black"/>
              </a:solidFill>
              <a:latin typeface="微软雅黑" panose="020B0503020204020204" charset="-122"/>
              <a:cs typeface="微软雅黑" panose="020B0503020204020204" charset="-122"/>
            </a:endParaRPr>
          </a:p>
        </p:txBody>
      </p:sp>
      <p:sp>
        <p:nvSpPr>
          <p:cNvPr id="8" name="object 8"/>
          <p:cNvSpPr/>
          <p:nvPr/>
        </p:nvSpPr>
        <p:spPr>
          <a:xfrm>
            <a:off x="4509515" y="2770631"/>
            <a:ext cx="6483095" cy="334518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504944" y="2766060"/>
            <a:ext cx="6492240" cy="3354704"/>
          </a:xfrm>
          <a:custGeom>
            <a:avLst/>
            <a:gdLst/>
            <a:ahLst/>
            <a:cxnLst/>
            <a:rect l="l" t="t" r="r" b="b"/>
            <a:pathLst>
              <a:path w="6492240" h="3354704">
                <a:moveTo>
                  <a:pt x="0" y="3354324"/>
                </a:moveTo>
                <a:lnTo>
                  <a:pt x="6492240" y="3354324"/>
                </a:lnTo>
                <a:lnTo>
                  <a:pt x="6492240" y="0"/>
                </a:lnTo>
                <a:lnTo>
                  <a:pt x="0" y="0"/>
                </a:lnTo>
                <a:lnTo>
                  <a:pt x="0" y="3354324"/>
                </a:lnTo>
                <a:close/>
              </a:path>
            </a:pathLst>
          </a:custGeom>
          <a:ln w="9144">
            <a:solidFill>
              <a:srgbClr val="00A755"/>
            </a:solidFill>
          </a:ln>
        </p:spPr>
        <p:txBody>
          <a:bodyPr wrap="square" lIns="0" tIns="0" rIns="0" bIns="0" rtlCol="0"/>
          <a:lstStyle/>
          <a:p>
            <a:endParaRPr>
              <a:solidFill>
                <a:prstClr val="black"/>
              </a:solidFill>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1106830" y="1017778"/>
            <a:ext cx="9286240" cy="1477645"/>
          </a:xfrm>
          <a:prstGeom prst="rect">
            <a:avLst/>
          </a:prstGeom>
        </p:spPr>
        <p:txBody>
          <a:bodyPr vert="horz" wrap="square" lIns="0" tIns="0" rIns="0" bIns="0" rtlCol="0">
            <a:spAutoFit/>
          </a:bodyPr>
          <a:lstStyle/>
          <a:p>
            <a:pPr marL="3380740"/>
            <a:r>
              <a:rPr sz="2800" b="1" spc="-10" dirty="0">
                <a:solidFill>
                  <a:srgbClr val="00A755"/>
                </a:solidFill>
                <a:latin typeface="微软雅黑" panose="020B0503020204020204" charset="-122"/>
                <a:cs typeface="微软雅黑" panose="020B0503020204020204" charset="-122"/>
              </a:rPr>
              <a:t>创建可视化应用项目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575"/>
              </a:spcBef>
            </a:pPr>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：使用树根教育账号与密码完成登录，从任一课程卡片，单击“可视化应用”进入 可视化应用。</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78507" y="2578608"/>
            <a:ext cx="8135111" cy="38694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75460" y="2575560"/>
            <a:ext cx="8141334" cy="3876040"/>
          </a:xfrm>
          <a:custGeom>
            <a:avLst/>
            <a:gdLst/>
            <a:ahLst/>
            <a:cxnLst/>
            <a:rect l="l" t="t" r="r" b="b"/>
            <a:pathLst>
              <a:path w="8141334" h="3876040">
                <a:moveTo>
                  <a:pt x="0" y="3875532"/>
                </a:moveTo>
                <a:lnTo>
                  <a:pt x="8141208" y="3875532"/>
                </a:lnTo>
                <a:lnTo>
                  <a:pt x="8141208" y="0"/>
                </a:lnTo>
                <a:lnTo>
                  <a:pt x="0" y="0"/>
                </a:lnTo>
                <a:lnTo>
                  <a:pt x="0" y="3875532"/>
                </a:lnTo>
                <a:close/>
              </a:path>
            </a:pathLst>
          </a:custGeom>
          <a:ln w="609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4475226" y="1017778"/>
            <a:ext cx="3221355" cy="461645"/>
          </a:xfrm>
          <a:prstGeom prst="rect">
            <a:avLst/>
          </a:prstGeom>
        </p:spPr>
        <p:txBody>
          <a:bodyPr vert="horz" wrap="square" lIns="0" tIns="0" rIns="0" bIns="0" rtlCol="0">
            <a:spAutoFit/>
          </a:bodyPr>
          <a:lstStyle/>
          <a:p>
            <a:pPr marL="12700"/>
            <a:r>
              <a:rPr sz="2800" b="1" spc="-10" dirty="0">
                <a:solidFill>
                  <a:srgbClr val="00A755"/>
                </a:solidFill>
                <a:latin typeface="微软雅黑" panose="020B0503020204020204" charset="-122"/>
                <a:cs typeface="微软雅黑" panose="020B0503020204020204" charset="-122"/>
              </a:rPr>
              <a:t>创建可视化应用项目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44067" y="1975358"/>
            <a:ext cx="631380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：在可视化项目列表页面，单击“创建项目”按钮。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825495" y="2653283"/>
            <a:ext cx="6886956" cy="36012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823972" y="2651760"/>
            <a:ext cx="6890384" cy="3604260"/>
          </a:xfrm>
          <a:custGeom>
            <a:avLst/>
            <a:gdLst/>
            <a:ahLst/>
            <a:cxnLst/>
            <a:rect l="l" t="t" r="r" b="b"/>
            <a:pathLst>
              <a:path w="6890384" h="3604260">
                <a:moveTo>
                  <a:pt x="0" y="3604260"/>
                </a:moveTo>
                <a:lnTo>
                  <a:pt x="6890004" y="3604260"/>
                </a:lnTo>
                <a:lnTo>
                  <a:pt x="6890004" y="0"/>
                </a:lnTo>
                <a:lnTo>
                  <a:pt x="0" y="0"/>
                </a:lnTo>
                <a:lnTo>
                  <a:pt x="0" y="3604260"/>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4475226" y="1017778"/>
            <a:ext cx="3221355" cy="461645"/>
          </a:xfrm>
          <a:prstGeom prst="rect">
            <a:avLst/>
          </a:prstGeom>
        </p:spPr>
        <p:txBody>
          <a:bodyPr vert="horz" wrap="square" lIns="0" tIns="0" rIns="0" bIns="0" rtlCol="0">
            <a:spAutoFit/>
          </a:bodyPr>
          <a:lstStyle/>
          <a:p>
            <a:pPr marL="12700"/>
            <a:r>
              <a:rPr sz="2800" b="1" spc="-10" dirty="0">
                <a:solidFill>
                  <a:srgbClr val="00A755"/>
                </a:solidFill>
                <a:latin typeface="微软雅黑" panose="020B0503020204020204" charset="-122"/>
                <a:cs typeface="微软雅黑" panose="020B0503020204020204" charset="-122"/>
              </a:rPr>
              <a:t>创建可视化应用项目</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1563623" y="3067811"/>
            <a:ext cx="5504688" cy="32766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562100" y="3066288"/>
            <a:ext cx="5507990" cy="3279775"/>
          </a:xfrm>
          <a:custGeom>
            <a:avLst/>
            <a:gdLst/>
            <a:ahLst/>
            <a:cxnLst/>
            <a:rect l="l" t="t" r="r" b="b"/>
            <a:pathLst>
              <a:path w="5507990" h="3279775">
                <a:moveTo>
                  <a:pt x="0" y="3279648"/>
                </a:moveTo>
                <a:lnTo>
                  <a:pt x="5507736" y="3279648"/>
                </a:lnTo>
                <a:lnTo>
                  <a:pt x="5507736" y="0"/>
                </a:lnTo>
                <a:lnTo>
                  <a:pt x="0" y="0"/>
                </a:lnTo>
                <a:lnTo>
                  <a:pt x="0" y="327964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052575" y="1815973"/>
            <a:ext cx="10285095" cy="3093720"/>
          </a:xfrm>
          <a:prstGeom prst="rect">
            <a:avLst/>
          </a:prstGeom>
        </p:spPr>
        <p:txBody>
          <a:bodyPr vert="horz" wrap="square" lIns="0" tIns="0" rIns="0" bIns="0" rtlCol="0">
            <a:spAutoFit/>
          </a:bodyPr>
          <a:lstStyle/>
          <a:p>
            <a:pPr marL="12700" marR="1003935">
              <a:lnSpc>
                <a:spcPct val="150000"/>
              </a:lnSpc>
            </a:pPr>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3</a:t>
            </a:r>
            <a:r>
              <a:rPr dirty="0">
                <a:solidFill>
                  <a:prstClr val="black"/>
                </a:solidFill>
                <a:latin typeface="微软雅黑" panose="020B0503020204020204" charset="-122"/>
                <a:cs typeface="微软雅黑" panose="020B0503020204020204" charset="-122"/>
              </a:rPr>
              <a:t>：在弹出来的对话框中，①项目名称可自定义填写，本书示例填写为“工业机器人 单设备可视化”；②大屏模板选择空白模板；③最后单击“确定”按钮。</a:t>
            </a:r>
            <a:endParaRPr>
              <a:solidFill>
                <a:prstClr val="black"/>
              </a:solidFill>
              <a:latin typeface="微软雅黑" panose="020B0503020204020204" charset="-122"/>
              <a:cs typeface="微软雅黑" panose="020B0503020204020204" charset="-122"/>
            </a:endParaRPr>
          </a:p>
          <a:p>
            <a:pPr>
              <a:spcBef>
                <a:spcPts val="15"/>
              </a:spcBef>
            </a:pPr>
            <a:endParaRPr sz="3000">
              <a:solidFill>
                <a:prstClr val="black"/>
              </a:solidFill>
              <a:latin typeface="Times New Roman" panose="02020603050405020304"/>
              <a:cs typeface="Times New Roman" panose="02020603050405020304"/>
            </a:endParaRPr>
          </a:p>
          <a:p>
            <a:pPr marL="6819265" marR="5080" indent="278765">
              <a:lnSpc>
                <a:spcPct val="125000"/>
              </a:lnSpc>
              <a:spcBef>
                <a:spcPts val="5"/>
              </a:spcBef>
            </a:pP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本任务</a:t>
            </a:r>
            <a:r>
              <a:rPr sz="1600" spc="5" dirty="0">
                <a:solidFill>
                  <a:prstClr val="black"/>
                </a:solidFill>
                <a:latin typeface="宋体" pitchFamily="2" charset="-122"/>
                <a:cs typeface="宋体" pitchFamily="2" charset="-122"/>
              </a:rPr>
              <a:t>使</a:t>
            </a:r>
            <a:r>
              <a:rPr sz="1600" spc="-5" dirty="0">
                <a:solidFill>
                  <a:prstClr val="black"/>
                </a:solidFill>
                <a:latin typeface="宋体" pitchFamily="2" charset="-122"/>
                <a:cs typeface="宋体" pitchFamily="2" charset="-122"/>
              </a:rPr>
              <a:t>用空</a:t>
            </a:r>
            <a:r>
              <a:rPr sz="1600" spc="5" dirty="0">
                <a:solidFill>
                  <a:prstClr val="black"/>
                </a:solidFill>
                <a:latin typeface="宋体" pitchFamily="2" charset="-122"/>
                <a:cs typeface="宋体" pitchFamily="2" charset="-122"/>
              </a:rPr>
              <a:t>白</a:t>
            </a:r>
            <a:r>
              <a:rPr sz="1600" spc="-5" dirty="0">
                <a:solidFill>
                  <a:prstClr val="black"/>
                </a:solidFill>
                <a:latin typeface="宋体" pitchFamily="2" charset="-122"/>
                <a:cs typeface="宋体" pitchFamily="2" charset="-122"/>
              </a:rPr>
              <a:t>模板创建 </a:t>
            </a:r>
            <a:r>
              <a:rPr sz="1600" spc="5"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视化</a:t>
            </a:r>
            <a:r>
              <a:rPr sz="1600" spc="5"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用项目</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如果</a:t>
            </a:r>
            <a:r>
              <a:rPr sz="1600" spc="5" dirty="0">
                <a:solidFill>
                  <a:prstClr val="black"/>
                </a:solidFill>
                <a:latin typeface="宋体" pitchFamily="2" charset="-122"/>
                <a:cs typeface="宋体" pitchFamily="2" charset="-122"/>
              </a:rPr>
              <a:t>使</a:t>
            </a:r>
            <a:r>
              <a:rPr sz="1600" spc="-5" dirty="0">
                <a:solidFill>
                  <a:prstClr val="black"/>
                </a:solidFill>
                <a:latin typeface="宋体" pitchFamily="2" charset="-122"/>
                <a:cs typeface="宋体" pitchFamily="2" charset="-122"/>
              </a:rPr>
              <a:t>用专用</a:t>
            </a:r>
            <a:r>
              <a:rPr sz="1600" spc="5"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板 </a:t>
            </a:r>
            <a:r>
              <a:rPr sz="1600" spc="5" dirty="0">
                <a:solidFill>
                  <a:prstClr val="black"/>
                </a:solidFill>
                <a:latin typeface="宋体" pitchFamily="2" charset="-122"/>
                <a:cs typeface="宋体" pitchFamily="2" charset="-122"/>
              </a:rPr>
              <a:t>创建，可按</a:t>
            </a:r>
            <a:r>
              <a:rPr sz="1600" spc="-5" dirty="0">
                <a:solidFill>
                  <a:prstClr val="black"/>
                </a:solidFill>
                <a:latin typeface="宋体" pitchFamily="2" charset="-122"/>
                <a:cs typeface="宋体" pitchFamily="2" charset="-122"/>
              </a:rPr>
              <a:t>照项</a:t>
            </a:r>
            <a:r>
              <a:rPr sz="1600" spc="5" dirty="0">
                <a:solidFill>
                  <a:prstClr val="black"/>
                </a:solidFill>
                <a:latin typeface="宋体" pitchFamily="2" charset="-122"/>
                <a:cs typeface="宋体" pitchFamily="2" charset="-122"/>
              </a:rPr>
              <a:t>目</a:t>
            </a:r>
            <a:r>
              <a:rPr sz="1600" spc="-5" dirty="0">
                <a:solidFill>
                  <a:prstClr val="black"/>
                </a:solidFill>
                <a:latin typeface="宋体" pitchFamily="2" charset="-122"/>
                <a:cs typeface="宋体" pitchFamily="2" charset="-122"/>
              </a:rPr>
              <a:t>一任</a:t>
            </a:r>
            <a:r>
              <a:rPr sz="1600" spc="5" dirty="0">
                <a:solidFill>
                  <a:prstClr val="black"/>
                </a:solidFill>
                <a:latin typeface="宋体" pitchFamily="2" charset="-122"/>
                <a:cs typeface="宋体" pitchFamily="2" charset="-122"/>
              </a:rPr>
              <a:t>务</a:t>
            </a:r>
            <a:r>
              <a:rPr sz="1600" spc="-5" dirty="0">
                <a:solidFill>
                  <a:prstClr val="black"/>
                </a:solidFill>
                <a:latin typeface="宋体" pitchFamily="2" charset="-122"/>
                <a:cs typeface="宋体" pitchFamily="2" charset="-122"/>
              </a:rPr>
              <a:t>二的</a:t>
            </a:r>
            <a:r>
              <a:rPr sz="1600" dirty="0">
                <a:solidFill>
                  <a:prstClr val="black"/>
                </a:solidFill>
                <a:latin typeface="宋体" pitchFamily="2" charset="-122"/>
                <a:cs typeface="宋体" pitchFamily="2" charset="-122"/>
              </a:rPr>
              <a:t>“</a:t>
            </a:r>
            <a:r>
              <a:rPr sz="1600" dirty="0">
                <a:solidFill>
                  <a:prstClr val="black"/>
                </a:solidFill>
                <a:latin typeface="Arial" panose="020B0604020202020204"/>
                <a:cs typeface="Arial" panose="020B0604020202020204"/>
              </a:rPr>
              <a:t>2.8</a:t>
            </a:r>
            <a:r>
              <a:rPr sz="1600" spc="-5" dirty="0">
                <a:solidFill>
                  <a:prstClr val="black"/>
                </a:solidFill>
                <a:latin typeface="宋体" pitchFamily="2" charset="-122"/>
                <a:cs typeface="宋体" pitchFamily="2" charset="-122"/>
              </a:rPr>
              <a:t>可 </a:t>
            </a:r>
            <a:r>
              <a:rPr sz="1600" dirty="0">
                <a:solidFill>
                  <a:prstClr val="black"/>
                </a:solidFill>
                <a:latin typeface="宋体" pitchFamily="2" charset="-122"/>
                <a:cs typeface="宋体" pitchFamily="2" charset="-122"/>
              </a:rPr>
              <a:t>视</a:t>
            </a:r>
            <a:r>
              <a:rPr sz="1600" spc="-5" dirty="0">
                <a:solidFill>
                  <a:prstClr val="black"/>
                </a:solidFill>
                <a:latin typeface="宋体" pitchFamily="2" charset="-122"/>
                <a:cs typeface="宋体" pitchFamily="2" charset="-122"/>
              </a:rPr>
              <a:t>化</a:t>
            </a:r>
            <a:r>
              <a:rPr sz="1600" spc="-10" dirty="0">
                <a:solidFill>
                  <a:prstClr val="black"/>
                </a:solidFill>
                <a:latin typeface="宋体" pitchFamily="2" charset="-122"/>
                <a:cs typeface="宋体" pitchFamily="2" charset="-122"/>
              </a:rPr>
              <a:t>应</a:t>
            </a:r>
            <a:r>
              <a:rPr sz="1600" dirty="0">
                <a:solidFill>
                  <a:prstClr val="black"/>
                </a:solidFill>
                <a:latin typeface="宋体" pitchFamily="2" charset="-122"/>
                <a:cs typeface="宋体" pitchFamily="2" charset="-122"/>
              </a:rPr>
              <a:t>用</a:t>
            </a:r>
            <a:r>
              <a:rPr sz="1600" spc="-5" dirty="0">
                <a:solidFill>
                  <a:prstClr val="black"/>
                </a:solidFill>
                <a:latin typeface="宋体" pitchFamily="2" charset="-122"/>
                <a:cs typeface="宋体" pitchFamily="2" charset="-122"/>
              </a:rPr>
              <a:t>搭</a:t>
            </a:r>
            <a:r>
              <a:rPr sz="1600" spc="-10" dirty="0">
                <a:solidFill>
                  <a:prstClr val="black"/>
                </a:solidFill>
                <a:latin typeface="宋体" pitchFamily="2" charset="-122"/>
                <a:cs typeface="宋体" pitchFamily="2" charset="-122"/>
              </a:rPr>
              <a:t>建</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操</a:t>
            </a:r>
            <a:r>
              <a:rPr sz="1600" spc="-10" dirty="0">
                <a:solidFill>
                  <a:prstClr val="black"/>
                </a:solidFill>
                <a:latin typeface="宋体" pitchFamily="2" charset="-122"/>
                <a:cs typeface="宋体" pitchFamily="2" charset="-122"/>
              </a:rPr>
              <a:t>作</a:t>
            </a:r>
            <a:r>
              <a:rPr sz="1600" dirty="0">
                <a:solidFill>
                  <a:prstClr val="black"/>
                </a:solidFill>
                <a:latin typeface="宋体" pitchFamily="2" charset="-122"/>
                <a:cs typeface="宋体" pitchFamily="2" charset="-122"/>
              </a:rPr>
              <a:t>步</a:t>
            </a:r>
            <a:r>
              <a:rPr sz="1600" spc="-5" dirty="0">
                <a:solidFill>
                  <a:prstClr val="black"/>
                </a:solidFill>
                <a:latin typeface="宋体" pitchFamily="2" charset="-122"/>
                <a:cs typeface="宋体" pitchFamily="2" charset="-122"/>
              </a:rPr>
              <a:t>骤</a:t>
            </a:r>
            <a:r>
              <a:rPr sz="1600" spc="-10" dirty="0">
                <a:solidFill>
                  <a:prstClr val="black"/>
                </a:solidFill>
                <a:latin typeface="宋体" pitchFamily="2" charset="-122"/>
                <a:cs typeface="宋体" pitchFamily="2" charset="-122"/>
              </a:rPr>
              <a:t>进</a:t>
            </a:r>
            <a:r>
              <a:rPr sz="1600" spc="-5" dirty="0">
                <a:solidFill>
                  <a:prstClr val="black"/>
                </a:solidFill>
                <a:latin typeface="宋体" pitchFamily="2" charset="-122"/>
                <a:cs typeface="宋体" pitchFamily="2" charset="-122"/>
              </a:rPr>
              <a:t>行</a:t>
            </a:r>
            <a:r>
              <a:rPr sz="1600" dirty="0">
                <a:solidFill>
                  <a:prstClr val="black"/>
                </a:solidFill>
                <a:latin typeface="宋体" pitchFamily="2" charset="-122"/>
                <a:cs typeface="宋体" pitchFamily="2" charset="-122"/>
              </a:rPr>
              <a:t>创</a:t>
            </a:r>
            <a:r>
              <a:rPr sz="1600" spc="-5" dirty="0">
                <a:solidFill>
                  <a:prstClr val="black"/>
                </a:solidFill>
                <a:latin typeface="宋体" pitchFamily="2" charset="-122"/>
                <a:cs typeface="宋体" pitchFamily="2" charset="-122"/>
              </a:rPr>
              <a:t>建， </a:t>
            </a:r>
            <a:r>
              <a:rPr sz="1600" spc="5" dirty="0">
                <a:solidFill>
                  <a:prstClr val="black"/>
                </a:solidFill>
                <a:latin typeface="宋体" pitchFamily="2" charset="-122"/>
                <a:cs typeface="宋体" pitchFamily="2" charset="-122"/>
              </a:rPr>
              <a:t>也</a:t>
            </a:r>
            <a:r>
              <a:rPr sz="1600" spc="-5" dirty="0">
                <a:solidFill>
                  <a:prstClr val="black"/>
                </a:solidFill>
                <a:latin typeface="宋体" pitchFamily="2" charset="-122"/>
                <a:cs typeface="宋体" pitchFamily="2" charset="-122"/>
              </a:rPr>
              <a:t>可以</a:t>
            </a:r>
            <a:r>
              <a:rPr sz="1600" spc="5" dirty="0">
                <a:solidFill>
                  <a:prstClr val="black"/>
                </a:solidFill>
                <a:latin typeface="宋体" pitchFamily="2" charset="-122"/>
                <a:cs typeface="宋体" pitchFamily="2" charset="-122"/>
              </a:rPr>
              <a:t>在</a:t>
            </a:r>
            <a:r>
              <a:rPr sz="1600" spc="-5" dirty="0">
                <a:solidFill>
                  <a:prstClr val="black"/>
                </a:solidFill>
                <a:latin typeface="宋体" pitchFamily="2" charset="-122"/>
                <a:cs typeface="宋体" pitchFamily="2" charset="-122"/>
              </a:rPr>
              <a:t>弹出来</a:t>
            </a:r>
            <a:r>
              <a:rPr sz="1600" spc="5"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对话</a:t>
            </a:r>
            <a:r>
              <a:rPr sz="1600" spc="5" dirty="0">
                <a:solidFill>
                  <a:prstClr val="black"/>
                </a:solidFill>
                <a:latin typeface="宋体" pitchFamily="2" charset="-122"/>
                <a:cs typeface="宋体" pitchFamily="2" charset="-122"/>
              </a:rPr>
              <a:t>框</a:t>
            </a:r>
            <a:r>
              <a:rPr sz="1600" spc="-5" dirty="0">
                <a:solidFill>
                  <a:prstClr val="black"/>
                </a:solidFill>
                <a:latin typeface="宋体" pitchFamily="2" charset="-122"/>
                <a:cs typeface="宋体" pitchFamily="2" charset="-122"/>
              </a:rPr>
              <a:t>中，大</a:t>
            </a:r>
            <a:r>
              <a:rPr sz="1600" spc="5" dirty="0">
                <a:solidFill>
                  <a:prstClr val="black"/>
                </a:solidFill>
                <a:latin typeface="宋体" pitchFamily="2" charset="-122"/>
                <a:cs typeface="宋体" pitchFamily="2" charset="-122"/>
              </a:rPr>
              <a:t>屏</a:t>
            </a:r>
            <a:r>
              <a:rPr sz="1600" spc="-5" dirty="0">
                <a:solidFill>
                  <a:prstClr val="black"/>
                </a:solidFill>
                <a:latin typeface="宋体" pitchFamily="2" charset="-122"/>
                <a:cs typeface="宋体" pitchFamily="2" charset="-122"/>
              </a:rPr>
              <a:t>模 </a:t>
            </a:r>
            <a:r>
              <a:rPr sz="1600" dirty="0">
                <a:solidFill>
                  <a:prstClr val="black"/>
                </a:solidFill>
                <a:latin typeface="宋体" pitchFamily="2" charset="-122"/>
                <a:cs typeface="宋体" pitchFamily="2" charset="-122"/>
              </a:rPr>
              <a:t>板</a:t>
            </a:r>
            <a:r>
              <a:rPr sz="1600" spc="-5" dirty="0">
                <a:solidFill>
                  <a:prstClr val="black"/>
                </a:solidFill>
                <a:latin typeface="宋体" pitchFamily="2" charset="-122"/>
                <a:cs typeface="宋体" pitchFamily="2" charset="-122"/>
              </a:rPr>
              <a:t>选择</a:t>
            </a:r>
            <a:r>
              <a:rPr sz="1600" dirty="0">
                <a:solidFill>
                  <a:prstClr val="black"/>
                </a:solidFill>
                <a:latin typeface="宋体" pitchFamily="2" charset="-122"/>
                <a:cs typeface="宋体" pitchFamily="2" charset="-122"/>
              </a:rPr>
              <a:t>相</a:t>
            </a:r>
            <a:r>
              <a:rPr sz="1600" spc="-5" dirty="0">
                <a:solidFill>
                  <a:prstClr val="black"/>
                </a:solidFill>
                <a:latin typeface="宋体" pitchFamily="2" charset="-122"/>
                <a:cs typeface="宋体" pitchFamily="2" charset="-122"/>
              </a:rPr>
              <a:t>应的专</a:t>
            </a:r>
            <a:r>
              <a:rPr sz="1600" dirty="0">
                <a:solidFill>
                  <a:prstClr val="black"/>
                </a:solidFill>
                <a:latin typeface="宋体" pitchFamily="2" charset="-122"/>
                <a:cs typeface="宋体" pitchFamily="2" charset="-122"/>
              </a:rPr>
              <a:t>业</a:t>
            </a:r>
            <a:r>
              <a:rPr sz="1600" spc="-5" dirty="0">
                <a:solidFill>
                  <a:prstClr val="black"/>
                </a:solidFill>
                <a:latin typeface="宋体" pitchFamily="2" charset="-122"/>
                <a:cs typeface="宋体" pitchFamily="2" charset="-122"/>
              </a:rPr>
              <a:t>模板</a:t>
            </a:r>
            <a:r>
              <a:rPr sz="1600" dirty="0">
                <a:solidFill>
                  <a:prstClr val="black"/>
                </a:solidFill>
                <a:latin typeface="宋体" pitchFamily="2" charset="-122"/>
                <a:cs typeface="宋体" pitchFamily="2" charset="-122"/>
              </a:rPr>
              <a:t>进</a:t>
            </a:r>
            <a:r>
              <a:rPr sz="1600" spc="-5" dirty="0">
                <a:solidFill>
                  <a:prstClr val="black"/>
                </a:solidFill>
                <a:latin typeface="宋体" pitchFamily="2" charset="-122"/>
                <a:cs typeface="宋体" pitchFamily="2" charset="-122"/>
              </a:rPr>
              <a:t>行创建。</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任务实施</a:t>
            </a:r>
            <a:endParaRPr sz="2400"/>
          </a:p>
        </p:txBody>
      </p:sp>
      <p:sp>
        <p:nvSpPr>
          <p:cNvPr id="5" name="object 5"/>
          <p:cNvSpPr txBox="1"/>
          <p:nvPr/>
        </p:nvSpPr>
        <p:spPr>
          <a:xfrm>
            <a:off x="4475226" y="1017778"/>
            <a:ext cx="3221355" cy="461645"/>
          </a:xfrm>
          <a:prstGeom prst="rect">
            <a:avLst/>
          </a:prstGeom>
        </p:spPr>
        <p:txBody>
          <a:bodyPr vert="horz" wrap="square" lIns="0" tIns="0" rIns="0" bIns="0" rtlCol="0">
            <a:spAutoFit/>
          </a:bodyPr>
          <a:lstStyle/>
          <a:p>
            <a:pPr marL="12700"/>
            <a:r>
              <a:rPr sz="2800" b="1" spc="-10" dirty="0">
                <a:solidFill>
                  <a:srgbClr val="00A755"/>
                </a:solidFill>
                <a:latin typeface="微软雅黑" panose="020B0503020204020204" charset="-122"/>
                <a:cs typeface="微软雅黑" panose="020B0503020204020204" charset="-122"/>
              </a:rPr>
              <a:t>创建可视化应用项目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44067" y="1838198"/>
            <a:ext cx="9742805" cy="850265"/>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4</a:t>
            </a:r>
            <a:r>
              <a:rPr dirty="0">
                <a:solidFill>
                  <a:prstClr val="black"/>
                </a:solidFill>
                <a:latin typeface="微软雅黑" panose="020B0503020204020204" charset="-122"/>
                <a:cs typeface="微软雅黑" panose="020B0503020204020204" charset="-122"/>
              </a:rPr>
              <a:t>：创建完成后，自动跳转到可视化应用项目的编辑状态，单击“保持”按钮，即可完成 可视化应用项目的创建。</a:t>
            </a:r>
            <a:endParaRPr>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8186673" y="3302634"/>
            <a:ext cx="3275965" cy="2195830"/>
          </a:xfrm>
          <a:prstGeom prst="rect">
            <a:avLst/>
          </a:prstGeom>
        </p:spPr>
        <p:txBody>
          <a:bodyPr vert="horz" wrap="square" lIns="0" tIns="0" rIns="0" bIns="0" rtlCol="0">
            <a:spAutoFit/>
          </a:bodyPr>
          <a:lstStyle/>
          <a:p>
            <a:pPr marL="12700" marR="5080">
              <a:lnSpc>
                <a:spcPct val="150000"/>
              </a:lnSpc>
            </a:pP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用户在</a:t>
            </a:r>
            <a:r>
              <a:rPr sz="1600" dirty="0">
                <a:solidFill>
                  <a:prstClr val="black"/>
                </a:solidFill>
                <a:latin typeface="宋体" pitchFamily="2" charset="-122"/>
                <a:cs typeface="宋体" pitchFamily="2" charset="-122"/>
              </a:rPr>
              <a:t>进</a:t>
            </a:r>
            <a:r>
              <a:rPr sz="1600" spc="-5" dirty="0">
                <a:solidFill>
                  <a:prstClr val="black"/>
                </a:solidFill>
                <a:latin typeface="宋体" pitchFamily="2" charset="-122"/>
                <a:cs typeface="宋体" pitchFamily="2" charset="-122"/>
              </a:rPr>
              <a:t>行可</a:t>
            </a:r>
            <a:r>
              <a:rPr sz="1600" dirty="0">
                <a:solidFill>
                  <a:prstClr val="black"/>
                </a:solidFill>
                <a:latin typeface="宋体" pitchFamily="2" charset="-122"/>
                <a:cs typeface="宋体" pitchFamily="2" charset="-122"/>
              </a:rPr>
              <a:t>视</a:t>
            </a:r>
            <a:r>
              <a:rPr sz="1600" spc="-5" dirty="0">
                <a:solidFill>
                  <a:prstClr val="black"/>
                </a:solidFill>
                <a:latin typeface="宋体" pitchFamily="2" charset="-122"/>
                <a:cs typeface="宋体" pitchFamily="2" charset="-122"/>
              </a:rPr>
              <a:t>化编辑</a:t>
            </a:r>
            <a:r>
              <a:rPr sz="1600" dirty="0">
                <a:solidFill>
                  <a:prstClr val="black"/>
                </a:solidFill>
                <a:latin typeface="宋体" pitchFamily="2" charset="-122"/>
                <a:cs typeface="宋体" pitchFamily="2" charset="-122"/>
              </a:rPr>
              <a:t>时</a:t>
            </a:r>
            <a:r>
              <a:rPr sz="1600" spc="-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及时</a:t>
            </a:r>
            <a:r>
              <a:rPr sz="1600" spc="5" dirty="0">
                <a:solidFill>
                  <a:prstClr val="black"/>
                </a:solidFill>
                <a:latin typeface="宋体" pitchFamily="2" charset="-122"/>
                <a:cs typeface="宋体" pitchFamily="2" charset="-122"/>
              </a:rPr>
              <a:t>点</a:t>
            </a:r>
            <a:r>
              <a:rPr sz="1600" spc="-5" dirty="0">
                <a:solidFill>
                  <a:prstClr val="black"/>
                </a:solidFill>
                <a:latin typeface="宋体" pitchFamily="2" charset="-122"/>
                <a:cs typeface="宋体" pitchFamily="2" charset="-122"/>
              </a:rPr>
              <a:t>击“保</a:t>
            </a:r>
            <a:r>
              <a:rPr sz="1600" spc="5" dirty="0">
                <a:solidFill>
                  <a:prstClr val="black"/>
                </a:solidFill>
                <a:latin typeface="宋体" pitchFamily="2" charset="-122"/>
                <a:cs typeface="宋体" pitchFamily="2" charset="-122"/>
              </a:rPr>
              <a:t>存</a:t>
            </a:r>
            <a:r>
              <a:rPr sz="1600" spc="-5" dirty="0">
                <a:solidFill>
                  <a:prstClr val="black"/>
                </a:solidFill>
                <a:latin typeface="宋体" pitchFamily="2" charset="-122"/>
                <a:cs typeface="宋体" pitchFamily="2" charset="-122"/>
              </a:rPr>
              <a:t>”按</a:t>
            </a:r>
            <a:r>
              <a:rPr sz="1600" spc="5" dirty="0">
                <a:solidFill>
                  <a:prstClr val="black"/>
                </a:solidFill>
                <a:latin typeface="宋体" pitchFamily="2" charset="-122"/>
                <a:cs typeface="宋体" pitchFamily="2" charset="-122"/>
              </a:rPr>
              <a:t>钮</a:t>
            </a:r>
            <a:r>
              <a:rPr sz="1600" spc="-5" dirty="0">
                <a:solidFill>
                  <a:prstClr val="black"/>
                </a:solidFill>
                <a:latin typeface="宋体" pitchFamily="2" charset="-122"/>
                <a:cs typeface="宋体" pitchFamily="2" charset="-122"/>
              </a:rPr>
              <a:t>以保存页 </a:t>
            </a:r>
            <a:r>
              <a:rPr sz="1600" spc="5" dirty="0">
                <a:solidFill>
                  <a:prstClr val="black"/>
                </a:solidFill>
                <a:latin typeface="宋体" pitchFamily="2" charset="-122"/>
                <a:cs typeface="宋体" pitchFamily="2" charset="-122"/>
              </a:rPr>
              <a:t>面</a:t>
            </a:r>
            <a:r>
              <a:rPr sz="1600" spc="-5" dirty="0">
                <a:solidFill>
                  <a:prstClr val="black"/>
                </a:solidFill>
                <a:latin typeface="宋体" pitchFamily="2" charset="-122"/>
                <a:cs typeface="宋体" pitchFamily="2" charset="-122"/>
              </a:rPr>
              <a:t>操作</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平台暂</a:t>
            </a:r>
            <a:r>
              <a:rPr sz="1600" spc="5" dirty="0">
                <a:solidFill>
                  <a:prstClr val="black"/>
                </a:solidFill>
                <a:latin typeface="宋体" pitchFamily="2" charset="-122"/>
                <a:cs typeface="宋体" pitchFamily="2" charset="-122"/>
              </a:rPr>
              <a:t>不</a:t>
            </a:r>
            <a:r>
              <a:rPr sz="1600" spc="-5" dirty="0">
                <a:solidFill>
                  <a:prstClr val="black"/>
                </a:solidFill>
                <a:latin typeface="宋体" pitchFamily="2" charset="-122"/>
                <a:cs typeface="宋体" pitchFamily="2" charset="-122"/>
              </a:rPr>
              <a:t>支持</a:t>
            </a:r>
            <a:r>
              <a:rPr sz="1600" spc="5" dirty="0">
                <a:solidFill>
                  <a:prstClr val="black"/>
                </a:solidFill>
                <a:latin typeface="宋体" pitchFamily="2" charset="-122"/>
                <a:cs typeface="宋体" pitchFamily="2" charset="-122"/>
              </a:rPr>
              <a:t>自</a:t>
            </a:r>
            <a:r>
              <a:rPr sz="1600" spc="-5" dirty="0">
                <a:solidFill>
                  <a:prstClr val="black"/>
                </a:solidFill>
                <a:latin typeface="宋体" pitchFamily="2" charset="-122"/>
                <a:cs typeface="宋体" pitchFamily="2" charset="-122"/>
              </a:rPr>
              <a:t>动保存。 </a:t>
            </a:r>
            <a:r>
              <a:rPr sz="1600" dirty="0">
                <a:solidFill>
                  <a:prstClr val="black"/>
                </a:solidFill>
                <a:latin typeface="宋体" pitchFamily="2" charset="-122"/>
                <a:cs typeface="宋体" pitchFamily="2" charset="-122"/>
              </a:rPr>
              <a:t>当</a:t>
            </a:r>
            <a:r>
              <a:rPr sz="1600" spc="-5" dirty="0">
                <a:solidFill>
                  <a:prstClr val="black"/>
                </a:solidFill>
                <a:latin typeface="宋体" pitchFamily="2" charset="-122"/>
                <a:cs typeface="宋体" pitchFamily="2" charset="-122"/>
              </a:rPr>
              <a:t>用</a:t>
            </a:r>
            <a:r>
              <a:rPr sz="1600" spc="-10" dirty="0">
                <a:solidFill>
                  <a:prstClr val="black"/>
                </a:solidFill>
                <a:latin typeface="宋体" pitchFamily="2" charset="-122"/>
                <a:cs typeface="宋体" pitchFamily="2" charset="-122"/>
              </a:rPr>
              <a:t>户</a:t>
            </a:r>
            <a:r>
              <a:rPr sz="1600" dirty="0">
                <a:solidFill>
                  <a:prstClr val="black"/>
                </a:solidFill>
                <a:latin typeface="宋体" pitchFamily="2" charset="-122"/>
                <a:cs typeface="宋体" pitchFamily="2" charset="-122"/>
              </a:rPr>
              <a:t>进</a:t>
            </a:r>
            <a:r>
              <a:rPr sz="1600" spc="-5" dirty="0">
                <a:solidFill>
                  <a:prstClr val="black"/>
                </a:solidFill>
                <a:latin typeface="宋体" pitchFamily="2" charset="-122"/>
                <a:cs typeface="宋体" pitchFamily="2" charset="-122"/>
              </a:rPr>
              <a:t>行</a:t>
            </a:r>
            <a:r>
              <a:rPr sz="1600" spc="-10" dirty="0">
                <a:solidFill>
                  <a:prstClr val="black"/>
                </a:solidFill>
                <a:latin typeface="宋体" pitchFamily="2" charset="-122"/>
                <a:cs typeface="宋体" pitchFamily="2" charset="-122"/>
              </a:rPr>
              <a:t>页</a:t>
            </a:r>
            <a:r>
              <a:rPr sz="1600" spc="-5" dirty="0">
                <a:solidFill>
                  <a:prstClr val="black"/>
                </a:solidFill>
                <a:latin typeface="宋体" pitchFamily="2" charset="-122"/>
                <a:cs typeface="宋体" pitchFamily="2" charset="-122"/>
              </a:rPr>
              <a:t>面</a:t>
            </a:r>
            <a:r>
              <a:rPr sz="1600" dirty="0">
                <a:solidFill>
                  <a:prstClr val="black"/>
                </a:solidFill>
                <a:latin typeface="宋体" pitchFamily="2" charset="-122"/>
                <a:cs typeface="宋体" pitchFamily="2" charset="-122"/>
              </a:rPr>
              <a:t>设</a:t>
            </a:r>
            <a:r>
              <a:rPr sz="1600" spc="-5" dirty="0">
                <a:solidFill>
                  <a:prstClr val="black"/>
                </a:solidFill>
                <a:latin typeface="宋体" pitchFamily="2" charset="-122"/>
                <a:cs typeface="宋体" pitchFamily="2" charset="-122"/>
              </a:rPr>
              <a:t>计</a:t>
            </a:r>
            <a:r>
              <a:rPr sz="1600" spc="-10" dirty="0">
                <a:solidFill>
                  <a:prstClr val="black"/>
                </a:solidFill>
                <a:latin typeface="宋体" pitchFamily="2" charset="-122"/>
                <a:cs typeface="宋体" pitchFamily="2" charset="-122"/>
              </a:rPr>
              <a:t>编</a:t>
            </a:r>
            <a:r>
              <a:rPr sz="1600" dirty="0">
                <a:solidFill>
                  <a:prstClr val="black"/>
                </a:solidFill>
                <a:latin typeface="宋体" pitchFamily="2" charset="-122"/>
                <a:cs typeface="宋体" pitchFamily="2" charset="-122"/>
              </a:rPr>
              <a:t>辑</a:t>
            </a:r>
            <a:r>
              <a:rPr sz="1600" spc="-5" dirty="0">
                <a:solidFill>
                  <a:prstClr val="black"/>
                </a:solidFill>
                <a:latin typeface="宋体" pitchFamily="2" charset="-122"/>
                <a:cs typeface="宋体" pitchFamily="2" charset="-122"/>
              </a:rPr>
              <a:t>时</a:t>
            </a:r>
            <a:r>
              <a:rPr sz="1600" spc="-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可点 </a:t>
            </a:r>
            <a:r>
              <a:rPr sz="1600" spc="5" dirty="0">
                <a:solidFill>
                  <a:prstClr val="black"/>
                </a:solidFill>
                <a:latin typeface="宋体" pitchFamily="2" charset="-122"/>
                <a:cs typeface="宋体" pitchFamily="2" charset="-122"/>
              </a:rPr>
              <a:t>击</a:t>
            </a:r>
            <a:r>
              <a:rPr sz="1600" spc="-5" dirty="0">
                <a:solidFill>
                  <a:prstClr val="black"/>
                </a:solidFill>
                <a:latin typeface="宋体" pitchFamily="2" charset="-122"/>
                <a:cs typeface="宋体" pitchFamily="2" charset="-122"/>
              </a:rPr>
              <a:t>“预</a:t>
            </a:r>
            <a:r>
              <a:rPr sz="1600" spc="5" dirty="0">
                <a:solidFill>
                  <a:prstClr val="black"/>
                </a:solidFill>
                <a:latin typeface="宋体" pitchFamily="2" charset="-122"/>
                <a:cs typeface="宋体" pitchFamily="2" charset="-122"/>
              </a:rPr>
              <a:t>览</a:t>
            </a:r>
            <a:r>
              <a:rPr sz="1600" spc="-5" dirty="0">
                <a:solidFill>
                  <a:prstClr val="black"/>
                </a:solidFill>
                <a:latin typeface="宋体" pitchFamily="2" charset="-122"/>
                <a:cs typeface="宋体" pitchFamily="2" charset="-122"/>
              </a:rPr>
              <a:t>”按钮</a:t>
            </a:r>
            <a:r>
              <a:rPr sz="1600" spc="5" dirty="0">
                <a:solidFill>
                  <a:prstClr val="black"/>
                </a:solidFill>
                <a:latin typeface="宋体" pitchFamily="2" charset="-122"/>
                <a:cs typeface="宋体" pitchFamily="2" charset="-122"/>
              </a:rPr>
              <a:t>随</a:t>
            </a:r>
            <a:r>
              <a:rPr sz="1600" spc="-5" dirty="0">
                <a:solidFill>
                  <a:prstClr val="black"/>
                </a:solidFill>
                <a:latin typeface="宋体" pitchFamily="2" charset="-122"/>
                <a:cs typeface="宋体" pitchFamily="2" charset="-122"/>
              </a:rPr>
              <a:t>时查</a:t>
            </a:r>
            <a:r>
              <a:rPr sz="1600" spc="5" dirty="0">
                <a:solidFill>
                  <a:prstClr val="black"/>
                </a:solidFill>
                <a:latin typeface="宋体" pitchFamily="2" charset="-122"/>
                <a:cs typeface="宋体" pitchFamily="2" charset="-122"/>
              </a:rPr>
              <a:t>看</a:t>
            </a:r>
            <a:r>
              <a:rPr sz="1600" spc="-5" dirty="0">
                <a:solidFill>
                  <a:prstClr val="black"/>
                </a:solidFill>
                <a:latin typeface="宋体" pitchFamily="2" charset="-122"/>
                <a:cs typeface="宋体" pitchFamily="2" charset="-122"/>
              </a:rPr>
              <a:t>当前页面 </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设计</a:t>
            </a:r>
            <a:r>
              <a:rPr sz="1600" dirty="0">
                <a:solidFill>
                  <a:prstClr val="black"/>
                </a:solidFill>
                <a:latin typeface="宋体" pitchFamily="2" charset="-122"/>
                <a:cs typeface="宋体" pitchFamily="2" charset="-122"/>
              </a:rPr>
              <a:t>效</a:t>
            </a:r>
            <a:r>
              <a:rPr sz="1600" spc="-5" dirty="0">
                <a:solidFill>
                  <a:prstClr val="black"/>
                </a:solidFill>
                <a:latin typeface="宋体" pitchFamily="2" charset="-122"/>
                <a:cs typeface="宋体" pitchFamily="2" charset="-122"/>
              </a:rPr>
              <a:t>果。</a:t>
            </a:r>
            <a:endParaRPr sz="1600">
              <a:solidFill>
                <a:prstClr val="black"/>
              </a:solidFill>
              <a:latin typeface="宋体" pitchFamily="2" charset="-122"/>
              <a:cs typeface="宋体" pitchFamily="2" charset="-122"/>
            </a:endParaRPr>
          </a:p>
        </p:txBody>
      </p:sp>
      <p:sp>
        <p:nvSpPr>
          <p:cNvPr id="8" name="object 8"/>
          <p:cNvSpPr/>
          <p:nvPr/>
        </p:nvSpPr>
        <p:spPr>
          <a:xfrm>
            <a:off x="478536" y="2727960"/>
            <a:ext cx="7345680" cy="34671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355852" y="1363980"/>
            <a:ext cx="9410700" cy="3022600"/>
          </a:xfrm>
          <a:prstGeom prst="rect">
            <a:avLst/>
          </a:prstGeom>
        </p:spPr>
        <p:txBody>
          <a:bodyPr vert="horz" wrap="square" lIns="0" tIns="0" rIns="0" bIns="0" rtlCol="0">
            <a:spAutoFit/>
          </a:bodyPr>
          <a:lstStyle/>
          <a:p>
            <a:pPr marL="12700" marR="5080" indent="483235">
              <a:lnSpc>
                <a:spcPct val="150000"/>
              </a:lnSpc>
            </a:pPr>
            <a:r>
              <a:rPr spc="-5" dirty="0">
                <a:solidFill>
                  <a:prstClr val="black"/>
                </a:solidFill>
                <a:latin typeface="微软雅黑" panose="020B0503020204020204" charset="-122"/>
                <a:cs typeface="微软雅黑" panose="020B0503020204020204" charset="-122"/>
              </a:rPr>
              <a:t>假设你是工业数字孪生建模与应用工程师，在项目三、四的任务中已经完成对机床的各 </a:t>
            </a:r>
            <a:r>
              <a:rPr dirty="0">
                <a:solidFill>
                  <a:prstClr val="black"/>
                </a:solidFill>
                <a:latin typeface="微软雅黑" panose="020B0503020204020204" charset="-122"/>
                <a:cs typeface="微软雅黑" panose="020B0503020204020204" charset="-122"/>
              </a:rPr>
              <a:t>类属性及报警指令信息的数字孪生建模和实例创建。为便于你实时掌握机床运行各参数信息， 请参考本任务的实操步骤，在根云工业数字孪生与建模平台的可视化应用中，完成机床可视 化项目的创建。</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a:spcBef>
                <a:spcPts val="35"/>
              </a:spcBef>
            </a:pPr>
            <a:endParaRPr sz="1850">
              <a:solidFill>
                <a:prstClr val="black"/>
              </a:solidFill>
              <a:latin typeface="Times New Roman" panose="02020603050405020304"/>
              <a:cs typeface="Times New Roman" panose="02020603050405020304"/>
            </a:endParaRPr>
          </a:p>
          <a:p>
            <a:pPr marL="291465"/>
            <a:r>
              <a:rPr dirty="0">
                <a:solidFill>
                  <a:prstClr val="black"/>
                </a:solidFill>
                <a:latin typeface="微软雅黑" panose="020B0503020204020204" charset="-122"/>
                <a:cs typeface="微软雅黑" panose="020B0503020204020204" charset="-122"/>
              </a:rPr>
              <a:t>要求1：利用可视化应用中空白模板创建项目。</a:t>
            </a:r>
            <a:endParaRPr>
              <a:solidFill>
                <a:prstClr val="black"/>
              </a:solidFill>
              <a:latin typeface="微软雅黑" panose="020B0503020204020204" charset="-122"/>
              <a:cs typeface="微软雅黑" panose="020B0503020204020204" charset="-122"/>
            </a:endParaRPr>
          </a:p>
          <a:p>
            <a:pPr marL="291465">
              <a:spcBef>
                <a:spcPts val="1380"/>
              </a:spcBef>
            </a:pPr>
            <a:r>
              <a:rPr spc="-5" dirty="0">
                <a:solidFill>
                  <a:prstClr val="black"/>
                </a:solidFill>
                <a:latin typeface="微软雅黑" panose="020B0503020204020204" charset="-122"/>
                <a:cs typeface="微软雅黑" panose="020B0503020204020204" charset="-122"/>
              </a:rPr>
              <a:t>要求2：使用你自己的姓</a:t>
            </a:r>
            <a:r>
              <a:rPr spc="5" dirty="0">
                <a:solidFill>
                  <a:prstClr val="black"/>
                </a:solidFill>
                <a:latin typeface="微软雅黑" panose="020B0503020204020204" charset="-122"/>
                <a:cs typeface="微软雅黑" panose="020B0503020204020204" charset="-122"/>
              </a:rPr>
              <a:t>名</a:t>
            </a:r>
            <a:r>
              <a:rPr spc="-5" dirty="0">
                <a:solidFill>
                  <a:prstClr val="black"/>
                </a:solidFill>
                <a:latin typeface="微软雅黑" panose="020B0503020204020204" charset="-122"/>
                <a:cs typeface="微软雅黑" panose="020B0503020204020204" charset="-122"/>
              </a:rPr>
              <a:t>+机床为该项目命名。</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5175885" cy="397510"/>
          </a:xfrm>
          <a:prstGeom prst="rect">
            <a:avLst/>
          </a:prstGeom>
        </p:spPr>
        <p:txBody>
          <a:bodyPr vert="horz" wrap="square" lIns="0" tIns="0" rIns="0" bIns="0" rtlCol="0">
            <a:spAutoFit/>
          </a:bodyPr>
          <a:lstStyle/>
          <a:p>
            <a:pPr marL="12700">
              <a:tabLst>
                <a:tab pos="4857750" algn="l"/>
              </a:tabLst>
            </a:pPr>
            <a:r>
              <a:rPr sz="2400" b="1" dirty="0">
                <a:solidFill>
                  <a:srgbClr val="00A755"/>
                </a:solidFill>
                <a:latin typeface="微软雅黑" panose="020B0503020204020204" charset="-122"/>
                <a:cs typeface="微软雅黑" panose="020B0503020204020204" charset="-122"/>
              </a:rPr>
              <a:t>任务</a:t>
            </a:r>
            <a:r>
              <a:rPr sz="2400" b="1" spc="535" dirty="0">
                <a:solidFill>
                  <a:srgbClr val="00A755"/>
                </a:solidFill>
                <a:latin typeface="微软雅黑" panose="020B0503020204020204" charset="-122"/>
                <a:cs typeface="微软雅黑" panose="020B0503020204020204" charset="-122"/>
              </a:rPr>
              <a:t>二</a:t>
            </a:r>
            <a:r>
              <a:rPr sz="2400" b="1" dirty="0">
                <a:solidFill>
                  <a:srgbClr val="00A755"/>
                </a:solidFill>
                <a:latin typeface="微软雅黑" panose="020B0503020204020204" charset="-122"/>
                <a:cs typeface="微软雅黑" panose="020B0503020204020204" charset="-122"/>
              </a:rPr>
              <a:t>设计可视化大屏的基本信息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5853430"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五</a:t>
            </a:r>
            <a:r>
              <a:rPr sz="2800" b="1" spc="-5" dirty="0">
                <a:solidFill>
                  <a:prstClr val="black"/>
                </a:solidFill>
                <a:latin typeface="微软雅黑" panose="020B0503020204020204" charset="-122"/>
                <a:cs typeface="微软雅黑" panose="020B0503020204020204" charset="-122"/>
              </a:rPr>
              <a:t>配置单设备可视化应用项目</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任务说明</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1489710" y="1147825"/>
            <a:ext cx="9398000" cy="1261745"/>
          </a:xfrm>
          <a:prstGeom prst="rect">
            <a:avLst/>
          </a:prstGeom>
        </p:spPr>
        <p:txBody>
          <a:bodyPr vert="horz" wrap="square" lIns="0" tIns="0" rIns="0" bIns="0" rtlCol="0">
            <a:spAutoFit/>
          </a:bodyPr>
          <a:lstStyle/>
          <a:p>
            <a:pPr marL="12700" marR="5080" indent="470535">
              <a:lnSpc>
                <a:spcPct val="150000"/>
              </a:lnSpc>
            </a:pPr>
            <a:r>
              <a:rPr dirty="0">
                <a:solidFill>
                  <a:prstClr val="black"/>
                </a:solidFill>
                <a:latin typeface="微软雅黑" panose="020B0503020204020204" charset="-122"/>
                <a:cs typeface="微软雅黑" panose="020B0503020204020204" charset="-122"/>
              </a:rPr>
              <a:t>本任务主要使用文本组件和图片组件来设计可视化应用项目的基本信息，将组件数据源 关联工业机器人实例，完成设计后需要验证可视化应用数据与工业机器人硬件设备是否一致， 最终能正确展示单台工业机器人设备的设备信息和部分实时数据。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734055" y="2569463"/>
            <a:ext cx="6714744" cy="37627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235960" y="763905"/>
            <a:ext cx="7021195" cy="492125"/>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700836" y="1491995"/>
            <a:ext cx="10873740" cy="1261745"/>
          </a:xfrm>
          <a:prstGeom prst="rect">
            <a:avLst/>
          </a:prstGeom>
        </p:spPr>
        <p:txBody>
          <a:bodyPr vert="horz" wrap="square" lIns="0" tIns="0" rIns="0" bIns="0" rtlCol="0">
            <a:spAutoFit/>
          </a:bodyPr>
          <a:lstStyle/>
          <a:p>
            <a:pPr marL="12700" marR="5080" indent="476885" algn="just">
              <a:lnSpc>
                <a:spcPct val="150000"/>
              </a:lnSpc>
            </a:pP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登</a:t>
            </a:r>
            <a:r>
              <a:rPr spc="10" dirty="0">
                <a:solidFill>
                  <a:prstClr val="black"/>
                </a:solidFill>
                <a:latin typeface="微软雅黑" panose="020B0503020204020204" charset="-122"/>
                <a:cs typeface="微软雅黑" panose="020B0503020204020204" charset="-122"/>
              </a:rPr>
              <a:t>录</a:t>
            </a:r>
            <a:r>
              <a:rPr spc="20" dirty="0">
                <a:solidFill>
                  <a:prstClr val="black"/>
                </a:solidFill>
                <a:latin typeface="微软雅黑" panose="020B0503020204020204" charset="-122"/>
                <a:cs typeface="微软雅黑" panose="020B0503020204020204" charset="-122"/>
              </a:rPr>
              <a:t>界</a:t>
            </a:r>
            <a:r>
              <a:rPr spc="10" dirty="0">
                <a:solidFill>
                  <a:prstClr val="black"/>
                </a:solidFill>
                <a:latin typeface="微软雅黑" panose="020B0503020204020204" charset="-122"/>
                <a:cs typeface="微软雅黑" panose="020B0503020204020204" charset="-122"/>
              </a:rPr>
              <a:t>面输入</a:t>
            </a:r>
            <a:r>
              <a:rPr spc="20" dirty="0">
                <a:solidFill>
                  <a:prstClr val="black"/>
                </a:solidFill>
                <a:latin typeface="微软雅黑" panose="020B0503020204020204" charset="-122"/>
                <a:cs typeface="微软雅黑" panose="020B0503020204020204" charset="-122"/>
              </a:rPr>
              <a:t>接</a:t>
            </a:r>
            <a:r>
              <a:rPr spc="10" dirty="0">
                <a:solidFill>
                  <a:prstClr val="black"/>
                </a:solidFill>
                <a:latin typeface="微软雅黑" panose="020B0503020204020204" charset="-122"/>
                <a:cs typeface="微软雅黑" panose="020B0503020204020204" charset="-122"/>
              </a:rPr>
              <a:t>收</a:t>
            </a:r>
            <a:r>
              <a:rPr spc="20" dirty="0">
                <a:solidFill>
                  <a:prstClr val="black"/>
                </a:solidFill>
                <a:latin typeface="微软雅黑" panose="020B0503020204020204" charset="-122"/>
                <a:cs typeface="微软雅黑" panose="020B0503020204020204" charset="-122"/>
              </a:rPr>
              <a:t>到</a:t>
            </a:r>
            <a:r>
              <a:rPr spc="30"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“树</a:t>
            </a:r>
            <a:r>
              <a:rPr spc="20" dirty="0">
                <a:solidFill>
                  <a:prstClr val="black"/>
                </a:solidFill>
                <a:latin typeface="微软雅黑" panose="020B0503020204020204" charset="-122"/>
                <a:cs typeface="微软雅黑" panose="020B0503020204020204" charset="-122"/>
              </a:rPr>
              <a:t>根</a:t>
            </a:r>
            <a:r>
              <a:rPr spc="10" dirty="0">
                <a:solidFill>
                  <a:prstClr val="black"/>
                </a:solidFill>
                <a:latin typeface="微软雅黑" panose="020B0503020204020204" charset="-122"/>
                <a:cs typeface="微软雅黑" panose="020B0503020204020204" charset="-122"/>
              </a:rPr>
              <a:t>教</a:t>
            </a:r>
            <a:r>
              <a:rPr spc="25" dirty="0">
                <a:solidFill>
                  <a:prstClr val="black"/>
                </a:solidFill>
                <a:latin typeface="微软雅黑" panose="020B0503020204020204" charset="-122"/>
                <a:cs typeface="微软雅黑" panose="020B0503020204020204" charset="-122"/>
              </a:rPr>
              <a:t>育</a:t>
            </a:r>
            <a:r>
              <a:rPr spc="10" dirty="0">
                <a:solidFill>
                  <a:prstClr val="black"/>
                </a:solidFill>
                <a:latin typeface="微软雅黑" panose="020B0503020204020204" charset="-122"/>
                <a:cs typeface="微软雅黑" panose="020B0503020204020204" charset="-122"/>
              </a:rPr>
              <a:t>”账号</a:t>
            </a:r>
            <a:r>
              <a:rPr spc="20" dirty="0">
                <a:solidFill>
                  <a:prstClr val="black"/>
                </a:solidFill>
                <a:latin typeface="微软雅黑" panose="020B0503020204020204" charset="-122"/>
                <a:cs typeface="微软雅黑" panose="020B0503020204020204" charset="-122"/>
              </a:rPr>
              <a:t>开</a:t>
            </a:r>
            <a:r>
              <a:rPr spc="10" dirty="0">
                <a:solidFill>
                  <a:prstClr val="black"/>
                </a:solidFill>
                <a:latin typeface="微软雅黑" panose="020B0503020204020204" charset="-122"/>
                <a:cs typeface="微软雅黑" panose="020B0503020204020204" charset="-122"/>
              </a:rPr>
              <a:t>通</a:t>
            </a:r>
            <a:r>
              <a:rPr spc="20" dirty="0">
                <a:solidFill>
                  <a:prstClr val="black"/>
                </a:solidFill>
                <a:latin typeface="微软雅黑" panose="020B0503020204020204" charset="-122"/>
                <a:cs typeface="微软雅黑" panose="020B0503020204020204" charset="-122"/>
              </a:rPr>
              <a:t>短</a:t>
            </a:r>
            <a:r>
              <a:rPr spc="10" dirty="0">
                <a:solidFill>
                  <a:prstClr val="black"/>
                </a:solidFill>
                <a:latin typeface="微软雅黑" panose="020B0503020204020204" charset="-122"/>
                <a:cs typeface="微软雅黑" panose="020B0503020204020204" charset="-122"/>
              </a:rPr>
              <a:t>信的手机</a:t>
            </a:r>
            <a:r>
              <a:rPr spc="40" dirty="0">
                <a:solidFill>
                  <a:prstClr val="black"/>
                </a:solidFill>
                <a:latin typeface="微软雅黑" panose="020B0503020204020204" charset="-122"/>
                <a:cs typeface="微软雅黑" panose="020B0503020204020204" charset="-122"/>
              </a:rPr>
              <a:t>号</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初始密码</a:t>
            </a:r>
            <a:r>
              <a:rPr spc="25" dirty="0">
                <a:solidFill>
                  <a:prstClr val="black"/>
                </a:solidFill>
                <a:latin typeface="微软雅黑" panose="020B0503020204020204" charset="-122"/>
                <a:cs typeface="微软雅黑" panose="020B0503020204020204" charset="-122"/>
              </a:rPr>
              <a:t>默认</a:t>
            </a:r>
            <a:r>
              <a:rPr spc="5"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Sc</a:t>
            </a:r>
            <a:r>
              <a:rPr spc="5" dirty="0">
                <a:solidFill>
                  <a:prstClr val="black"/>
                </a:solidFill>
                <a:latin typeface="微软雅黑" panose="020B0503020204020204" charset="-122"/>
                <a:cs typeface="微软雅黑" panose="020B0503020204020204" charset="-122"/>
              </a:rPr>
              <a:t>h</a:t>
            </a:r>
            <a:r>
              <a:rPr dirty="0">
                <a:solidFill>
                  <a:prstClr val="black"/>
                </a:solidFill>
                <a:latin typeface="微软雅黑" panose="020B0503020204020204" charset="-122"/>
                <a:cs typeface="微软雅黑" panose="020B0503020204020204" charset="-122"/>
              </a:rPr>
              <a:t>o</a:t>
            </a:r>
            <a:r>
              <a:rPr spc="-10" dirty="0">
                <a:solidFill>
                  <a:prstClr val="black"/>
                </a:solidFill>
                <a:latin typeface="微软雅黑" panose="020B0503020204020204" charset="-122"/>
                <a:cs typeface="微软雅黑" panose="020B0503020204020204" charset="-122"/>
              </a:rPr>
              <a:t>o</a:t>
            </a:r>
            <a:r>
              <a:rPr spc="-5" dirty="0">
                <a:solidFill>
                  <a:prstClr val="black"/>
                </a:solidFill>
                <a:latin typeface="微软雅黑" panose="020B0503020204020204" charset="-122"/>
                <a:cs typeface="微软雅黑" panose="020B0503020204020204" charset="-122"/>
              </a:rPr>
              <a:t>l</a:t>
            </a:r>
            <a:r>
              <a:rPr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1</a:t>
            </a:r>
            <a:r>
              <a:rPr spc="-10" dirty="0">
                <a:solidFill>
                  <a:prstClr val="black"/>
                </a:solidFill>
                <a:latin typeface="微软雅黑" panose="020B0503020204020204" charset="-122"/>
                <a:cs typeface="微软雅黑" panose="020B0503020204020204" charset="-122"/>
              </a:rPr>
              <a:t>2</a:t>
            </a:r>
            <a:r>
              <a:rPr spc="-5" dirty="0">
                <a:solidFill>
                  <a:prstClr val="black"/>
                </a:solidFill>
                <a:latin typeface="微软雅黑" panose="020B0503020204020204" charset="-122"/>
                <a:cs typeface="微软雅黑" panose="020B0503020204020204" charset="-122"/>
              </a:rPr>
              <a:t>3</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单 </a:t>
            </a:r>
            <a:r>
              <a:rPr spc="10" dirty="0">
                <a:solidFill>
                  <a:prstClr val="black"/>
                </a:solidFill>
                <a:latin typeface="微软雅黑" panose="020B0503020204020204" charset="-122"/>
                <a:cs typeface="微软雅黑" panose="020B0503020204020204" charset="-122"/>
              </a:rPr>
              <a:t>击【</a:t>
            </a:r>
            <a:r>
              <a:rPr spc="20" dirty="0">
                <a:solidFill>
                  <a:prstClr val="black"/>
                </a:solidFill>
                <a:latin typeface="微软雅黑" panose="020B0503020204020204" charset="-122"/>
                <a:cs typeface="微软雅黑" panose="020B0503020204020204" charset="-122"/>
              </a:rPr>
              <a:t>登</a:t>
            </a:r>
            <a:r>
              <a:rPr spc="10" dirty="0">
                <a:solidFill>
                  <a:prstClr val="black"/>
                </a:solidFill>
                <a:latin typeface="微软雅黑" panose="020B0503020204020204" charset="-122"/>
                <a:cs typeface="微软雅黑" panose="020B0503020204020204" charset="-122"/>
              </a:rPr>
              <a:t>陆</a:t>
            </a:r>
            <a:r>
              <a:rPr spc="20" dirty="0">
                <a:solidFill>
                  <a:prstClr val="black"/>
                </a:solidFill>
                <a:latin typeface="微软雅黑" panose="020B0503020204020204" charset="-122"/>
                <a:cs typeface="微软雅黑" panose="020B0503020204020204" charset="-122"/>
              </a:rPr>
              <a:t>】即</a:t>
            </a:r>
            <a:r>
              <a:rPr spc="10" dirty="0">
                <a:solidFill>
                  <a:prstClr val="black"/>
                </a:solidFill>
                <a:latin typeface="微软雅黑" panose="020B0503020204020204" charset="-122"/>
                <a:cs typeface="微软雅黑" panose="020B0503020204020204" charset="-122"/>
              </a:rPr>
              <a:t>可进</a:t>
            </a:r>
            <a:r>
              <a:rPr spc="20" dirty="0">
                <a:solidFill>
                  <a:prstClr val="black"/>
                </a:solidFill>
                <a:latin typeface="微软雅黑" panose="020B0503020204020204" charset="-122"/>
                <a:cs typeface="微软雅黑" panose="020B0503020204020204" charset="-122"/>
              </a:rPr>
              <a:t>入</a:t>
            </a:r>
            <a:r>
              <a:rPr spc="10" dirty="0">
                <a:solidFill>
                  <a:prstClr val="black"/>
                </a:solidFill>
                <a:latin typeface="微软雅黑" panose="020B0503020204020204" charset="-122"/>
                <a:cs typeface="微软雅黑" panose="020B0503020204020204" charset="-122"/>
              </a:rPr>
              <a:t>到</a:t>
            </a:r>
            <a:r>
              <a:rPr spc="20" dirty="0">
                <a:solidFill>
                  <a:prstClr val="black"/>
                </a:solidFill>
                <a:latin typeface="微软雅黑" panose="020B0503020204020204" charset="-122"/>
                <a:cs typeface="微软雅黑" panose="020B0503020204020204" charset="-122"/>
              </a:rPr>
              <a:t>主页</a:t>
            </a:r>
            <a:r>
              <a:rPr spc="10" dirty="0">
                <a:solidFill>
                  <a:prstClr val="black"/>
                </a:solidFill>
                <a:latin typeface="微软雅黑" panose="020B0503020204020204" charset="-122"/>
                <a:cs typeface="微软雅黑" panose="020B0503020204020204" charset="-122"/>
              </a:rPr>
              <a:t>界</a:t>
            </a:r>
            <a:r>
              <a:rPr spc="25"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注</a:t>
            </a:r>
            <a:r>
              <a:rPr spc="20" dirty="0">
                <a:solidFill>
                  <a:prstClr val="black"/>
                </a:solidFill>
                <a:latin typeface="微软雅黑" panose="020B0503020204020204" charset="-122"/>
                <a:cs typeface="微软雅黑" panose="020B0503020204020204" charset="-122"/>
              </a:rPr>
              <a:t>意，</a:t>
            </a:r>
            <a:r>
              <a:rPr spc="10" dirty="0">
                <a:solidFill>
                  <a:prstClr val="black"/>
                </a:solidFill>
                <a:latin typeface="微软雅黑" panose="020B0503020204020204" charset="-122"/>
                <a:cs typeface="微软雅黑" panose="020B0503020204020204" charset="-122"/>
              </a:rPr>
              <a:t>如果</a:t>
            </a:r>
            <a:r>
              <a:rPr spc="20" dirty="0">
                <a:solidFill>
                  <a:prstClr val="black"/>
                </a:solidFill>
                <a:latin typeface="微软雅黑" panose="020B0503020204020204" charset="-122"/>
                <a:cs typeface="微软雅黑" panose="020B0503020204020204" charset="-122"/>
              </a:rPr>
              <a:t>是</a:t>
            </a:r>
            <a:r>
              <a:rPr spc="10" dirty="0">
                <a:solidFill>
                  <a:prstClr val="black"/>
                </a:solidFill>
                <a:latin typeface="微软雅黑" panose="020B0503020204020204" charset="-122"/>
                <a:cs typeface="微软雅黑" panose="020B0503020204020204" charset="-122"/>
              </a:rPr>
              <a:t>第</a:t>
            </a:r>
            <a:r>
              <a:rPr spc="20" dirty="0">
                <a:solidFill>
                  <a:prstClr val="black"/>
                </a:solidFill>
                <a:latin typeface="微软雅黑" panose="020B0503020204020204" charset="-122"/>
                <a:cs typeface="微软雅黑" panose="020B0503020204020204" charset="-122"/>
              </a:rPr>
              <a:t>一次</a:t>
            </a:r>
            <a:r>
              <a:rPr spc="10" dirty="0">
                <a:solidFill>
                  <a:prstClr val="black"/>
                </a:solidFill>
                <a:latin typeface="微软雅黑" panose="020B0503020204020204" charset="-122"/>
                <a:cs typeface="微软雅黑" panose="020B0503020204020204" charset="-122"/>
              </a:rPr>
              <a:t>登陆</a:t>
            </a:r>
            <a:r>
              <a:rPr spc="20" dirty="0">
                <a:solidFill>
                  <a:prstClr val="black"/>
                </a:solidFill>
                <a:latin typeface="微软雅黑" panose="020B0503020204020204" charset="-122"/>
                <a:cs typeface="微软雅黑" panose="020B0503020204020204" charset="-122"/>
              </a:rPr>
              <a:t>会</a:t>
            </a:r>
            <a:r>
              <a:rPr spc="10" dirty="0">
                <a:solidFill>
                  <a:prstClr val="black"/>
                </a:solidFill>
                <a:latin typeface="微软雅黑" panose="020B0503020204020204" charset="-122"/>
                <a:cs typeface="微软雅黑" panose="020B0503020204020204" charset="-122"/>
              </a:rPr>
              <a:t>提</a:t>
            </a:r>
            <a:r>
              <a:rPr spc="20" dirty="0">
                <a:solidFill>
                  <a:prstClr val="black"/>
                </a:solidFill>
                <a:latin typeface="微软雅黑" panose="020B0503020204020204" charset="-122"/>
                <a:cs typeface="微软雅黑" panose="020B0503020204020204" charset="-122"/>
              </a:rPr>
              <a:t>示重</a:t>
            </a:r>
            <a:r>
              <a:rPr spc="10" dirty="0">
                <a:solidFill>
                  <a:prstClr val="black"/>
                </a:solidFill>
                <a:latin typeface="微软雅黑" panose="020B0503020204020204" charset="-122"/>
                <a:cs typeface="微软雅黑" panose="020B0503020204020204" charset="-122"/>
              </a:rPr>
              <a:t>置密</a:t>
            </a:r>
            <a:r>
              <a:rPr spc="50" dirty="0">
                <a:solidFill>
                  <a:prstClr val="black"/>
                </a:solidFill>
                <a:latin typeface="微软雅黑" panose="020B0503020204020204" charset="-122"/>
                <a:cs typeface="微软雅黑" panose="020B0503020204020204" charset="-122"/>
              </a:rPr>
              <a:t>码</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重置</a:t>
            </a:r>
            <a:r>
              <a:rPr spc="10" dirty="0">
                <a:solidFill>
                  <a:prstClr val="black"/>
                </a:solidFill>
                <a:latin typeface="微软雅黑" panose="020B0503020204020204" charset="-122"/>
                <a:cs typeface="微软雅黑" panose="020B0503020204020204" charset="-122"/>
              </a:rPr>
              <a:t>密码</a:t>
            </a:r>
            <a:r>
              <a:rPr spc="20" dirty="0">
                <a:solidFill>
                  <a:prstClr val="black"/>
                </a:solidFill>
                <a:latin typeface="微软雅黑" panose="020B0503020204020204" charset="-122"/>
                <a:cs typeface="微软雅黑" panose="020B0503020204020204" charset="-122"/>
              </a:rPr>
              <a:t>后</a:t>
            </a:r>
            <a:r>
              <a:rPr spc="10" dirty="0">
                <a:solidFill>
                  <a:prstClr val="black"/>
                </a:solidFill>
                <a:latin typeface="微软雅黑" panose="020B0503020204020204" charset="-122"/>
                <a:cs typeface="微软雅黑" panose="020B0503020204020204" charset="-122"/>
              </a:rPr>
              <a:t>再次</a:t>
            </a:r>
            <a:r>
              <a:rPr spc="20" dirty="0">
                <a:solidFill>
                  <a:prstClr val="black"/>
                </a:solidFill>
                <a:latin typeface="微软雅黑" panose="020B0503020204020204" charset="-122"/>
                <a:cs typeface="微软雅黑" panose="020B0503020204020204" charset="-122"/>
              </a:rPr>
              <a:t>使</a:t>
            </a:r>
            <a:r>
              <a:rPr spc="10" dirty="0">
                <a:solidFill>
                  <a:prstClr val="black"/>
                </a:solidFill>
                <a:latin typeface="微软雅黑" panose="020B0503020204020204" charset="-122"/>
                <a:cs typeface="微软雅黑" panose="020B0503020204020204" charset="-122"/>
              </a:rPr>
              <a:t>用新</a:t>
            </a:r>
            <a:r>
              <a:rPr spc="20" dirty="0">
                <a:solidFill>
                  <a:prstClr val="black"/>
                </a:solidFill>
                <a:latin typeface="微软雅黑" panose="020B0503020204020204" charset="-122"/>
                <a:cs typeface="微软雅黑" panose="020B0503020204020204" charset="-122"/>
              </a:rPr>
              <a:t>密</a:t>
            </a:r>
            <a:r>
              <a:rPr spc="10" dirty="0">
                <a:solidFill>
                  <a:prstClr val="black"/>
                </a:solidFill>
                <a:latin typeface="微软雅黑" panose="020B0503020204020204" charset="-122"/>
                <a:cs typeface="微软雅黑" panose="020B0503020204020204" charset="-122"/>
              </a:rPr>
              <a:t>码</a:t>
            </a:r>
            <a:r>
              <a:rPr dirty="0">
                <a:solidFill>
                  <a:prstClr val="black"/>
                </a:solidFill>
                <a:latin typeface="微软雅黑" panose="020B0503020204020204" charset="-122"/>
                <a:cs typeface="微软雅黑" panose="020B0503020204020204" charset="-122"/>
              </a:rPr>
              <a:t>登 陆即可进入主页界</a:t>
            </a:r>
            <a:r>
              <a:rPr spc="-20"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2488183" y="5958332"/>
            <a:ext cx="1244600"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填</a:t>
            </a:r>
            <a:r>
              <a:rPr sz="1600" spc="-5" dirty="0">
                <a:solidFill>
                  <a:prstClr val="black"/>
                </a:solidFill>
                <a:latin typeface="宋体" pitchFamily="2" charset="-122"/>
                <a:cs typeface="宋体" pitchFamily="2" charset="-122"/>
              </a:rPr>
              <a:t>写登</a:t>
            </a:r>
            <a:r>
              <a:rPr sz="1600" dirty="0">
                <a:solidFill>
                  <a:prstClr val="black"/>
                </a:solidFill>
                <a:latin typeface="宋体" pitchFamily="2" charset="-122"/>
                <a:cs typeface="宋体" pitchFamily="2" charset="-122"/>
              </a:rPr>
              <a:t>录</a:t>
            </a:r>
            <a:r>
              <a:rPr sz="1600" spc="-5" dirty="0">
                <a:solidFill>
                  <a:prstClr val="black"/>
                </a:solidFill>
                <a:latin typeface="宋体" pitchFamily="2" charset="-122"/>
                <a:cs typeface="宋体" pitchFamily="2" charset="-122"/>
              </a:rPr>
              <a:t>信息</a:t>
            </a:r>
            <a:endParaRPr sz="1600">
              <a:solidFill>
                <a:prstClr val="black"/>
              </a:solidFill>
              <a:latin typeface="宋体" pitchFamily="2" charset="-122"/>
              <a:cs typeface="宋体" pitchFamily="2" charset="-122"/>
            </a:endParaRPr>
          </a:p>
        </p:txBody>
      </p:sp>
      <p:sp>
        <p:nvSpPr>
          <p:cNvPr id="8" name="object 8"/>
          <p:cNvSpPr txBox="1"/>
          <p:nvPr/>
        </p:nvSpPr>
        <p:spPr>
          <a:xfrm>
            <a:off x="8066913" y="5999175"/>
            <a:ext cx="1447165"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教</a:t>
            </a:r>
            <a:r>
              <a:rPr sz="1600" spc="-5" dirty="0">
                <a:solidFill>
                  <a:prstClr val="black"/>
                </a:solidFill>
                <a:latin typeface="宋体" pitchFamily="2" charset="-122"/>
                <a:cs typeface="宋体" pitchFamily="2" charset="-122"/>
              </a:rPr>
              <a:t>育</a:t>
            </a:r>
            <a:r>
              <a:rPr sz="1600" spc="-10" dirty="0">
                <a:solidFill>
                  <a:prstClr val="black"/>
                </a:solidFill>
                <a:latin typeface="宋体" pitchFamily="2" charset="-122"/>
                <a:cs typeface="宋体" pitchFamily="2" charset="-122"/>
              </a:rPr>
              <a:t>平</a:t>
            </a:r>
            <a:r>
              <a:rPr sz="1600" dirty="0">
                <a:solidFill>
                  <a:prstClr val="black"/>
                </a:solidFill>
                <a:latin typeface="宋体" pitchFamily="2" charset="-122"/>
                <a:cs typeface="宋体" pitchFamily="2" charset="-122"/>
              </a:rPr>
              <a:t>台</a:t>
            </a:r>
            <a:r>
              <a:rPr sz="1600" spc="-5" dirty="0">
                <a:solidFill>
                  <a:prstClr val="black"/>
                </a:solidFill>
                <a:latin typeface="宋体" pitchFamily="2" charset="-122"/>
                <a:cs typeface="宋体" pitchFamily="2" charset="-122"/>
              </a:rPr>
              <a:t>主</a:t>
            </a:r>
            <a:r>
              <a:rPr sz="1600" spc="-10" dirty="0">
                <a:solidFill>
                  <a:prstClr val="black"/>
                </a:solidFill>
                <a:latin typeface="宋体" pitchFamily="2" charset="-122"/>
                <a:cs typeface="宋体" pitchFamily="2" charset="-122"/>
              </a:rPr>
              <a:t>界</a:t>
            </a:r>
            <a:r>
              <a:rPr sz="1600" spc="-5" dirty="0">
                <a:solidFill>
                  <a:prstClr val="black"/>
                </a:solidFill>
                <a:latin typeface="宋体" pitchFamily="2" charset="-122"/>
                <a:cs typeface="宋体" pitchFamily="2" charset="-122"/>
              </a:rPr>
              <a:t>面</a:t>
            </a:r>
            <a:endParaRPr sz="1600">
              <a:solidFill>
                <a:prstClr val="black"/>
              </a:solidFill>
              <a:latin typeface="宋体" pitchFamily="2" charset="-122"/>
              <a:cs typeface="宋体" pitchFamily="2" charset="-122"/>
            </a:endParaRPr>
          </a:p>
        </p:txBody>
      </p:sp>
      <p:sp>
        <p:nvSpPr>
          <p:cNvPr id="9" name="object 9"/>
          <p:cNvSpPr/>
          <p:nvPr/>
        </p:nvSpPr>
        <p:spPr>
          <a:xfrm>
            <a:off x="742188" y="2993136"/>
            <a:ext cx="5244083" cy="28696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739140" y="2990088"/>
            <a:ext cx="5250180" cy="2875915"/>
          </a:xfrm>
          <a:custGeom>
            <a:avLst/>
            <a:gdLst/>
            <a:ahLst/>
            <a:cxnLst/>
            <a:rect l="l" t="t" r="r" b="b"/>
            <a:pathLst>
              <a:path w="5250180" h="2875915">
                <a:moveTo>
                  <a:pt x="0" y="2875788"/>
                </a:moveTo>
                <a:lnTo>
                  <a:pt x="5250180" y="2875788"/>
                </a:lnTo>
                <a:lnTo>
                  <a:pt x="5250180" y="0"/>
                </a:lnTo>
                <a:lnTo>
                  <a:pt x="0" y="0"/>
                </a:lnTo>
                <a:lnTo>
                  <a:pt x="0" y="2875788"/>
                </a:lnTo>
                <a:close/>
              </a:path>
            </a:pathLst>
          </a:custGeom>
          <a:ln w="6096">
            <a:solidFill>
              <a:srgbClr val="00AF50"/>
            </a:solidFill>
          </a:ln>
        </p:spPr>
        <p:txBody>
          <a:bodyPr wrap="square" lIns="0" tIns="0" rIns="0" bIns="0" rtlCol="0"/>
          <a:lstStyle/>
          <a:p>
            <a:endParaRPr>
              <a:solidFill>
                <a:prstClr val="black"/>
              </a:solidFill>
            </a:endParaRPr>
          </a:p>
        </p:txBody>
      </p:sp>
      <p:sp>
        <p:nvSpPr>
          <p:cNvPr id="11" name="object 11"/>
          <p:cNvSpPr/>
          <p:nvPr/>
        </p:nvSpPr>
        <p:spPr>
          <a:xfrm>
            <a:off x="6137148" y="2993136"/>
            <a:ext cx="5515355" cy="286969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6134100" y="2990088"/>
            <a:ext cx="5521960" cy="2875915"/>
          </a:xfrm>
          <a:custGeom>
            <a:avLst/>
            <a:gdLst/>
            <a:ahLst/>
            <a:cxnLst/>
            <a:rect l="l" t="t" r="r" b="b"/>
            <a:pathLst>
              <a:path w="5521959" h="2875915">
                <a:moveTo>
                  <a:pt x="0" y="2875788"/>
                </a:moveTo>
                <a:lnTo>
                  <a:pt x="5521452" y="2875788"/>
                </a:lnTo>
                <a:lnTo>
                  <a:pt x="5521452" y="0"/>
                </a:lnTo>
                <a:lnTo>
                  <a:pt x="0" y="0"/>
                </a:lnTo>
                <a:lnTo>
                  <a:pt x="0" y="2875788"/>
                </a:lnTo>
                <a:close/>
              </a:path>
            </a:pathLst>
          </a:custGeom>
          <a:ln w="6095">
            <a:solidFill>
              <a:srgbClr val="00AF50"/>
            </a:solidFill>
          </a:ln>
        </p:spPr>
        <p:txBody>
          <a:bodyPr wrap="square" lIns="0" tIns="0" rIns="0" bIns="0" rtlCol="0"/>
          <a:lstStyle/>
          <a:p>
            <a:endParaRPr>
              <a:solidFill>
                <a:prstClr val="black"/>
              </a:solidFill>
            </a:endParaRP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874775" y="2031492"/>
            <a:ext cx="3116580" cy="4224655"/>
          </a:xfrm>
          <a:prstGeom prst="rect">
            <a:avLst/>
          </a:prstGeom>
          <a:solidFill>
            <a:srgbClr val="DEEBF7"/>
          </a:solidFill>
        </p:spPr>
        <p:txBody>
          <a:bodyPr vert="horz" wrap="square" lIns="0" tIns="20955" rIns="0" bIns="0" rtlCol="0">
            <a:spAutoFit/>
          </a:bodyPr>
          <a:lstStyle/>
          <a:p>
            <a:pPr marL="180975" marR="175895" indent="421640" algn="just">
              <a:lnSpc>
                <a:spcPct val="150000"/>
              </a:lnSpc>
              <a:spcBef>
                <a:spcPts val="165"/>
              </a:spcBef>
            </a:pPr>
            <a:r>
              <a:rPr sz="1600" spc="60" dirty="0">
                <a:solidFill>
                  <a:prstClr val="black"/>
                </a:solidFill>
                <a:latin typeface="微软雅黑" panose="020B0503020204020204" charset="-122"/>
                <a:cs typeface="微软雅黑" panose="020B0503020204020204" charset="-122"/>
              </a:rPr>
              <a:t>在</a:t>
            </a:r>
            <a:r>
              <a:rPr sz="1600" spc="75" dirty="0">
                <a:solidFill>
                  <a:prstClr val="black"/>
                </a:solidFill>
                <a:latin typeface="微软雅黑" panose="020B0503020204020204" charset="-122"/>
                <a:cs typeface="微软雅黑" panose="020B0503020204020204" charset="-122"/>
              </a:rPr>
              <a:t>根云工业</a:t>
            </a:r>
            <a:r>
              <a:rPr sz="1600" spc="55" dirty="0">
                <a:solidFill>
                  <a:prstClr val="black"/>
                </a:solidFill>
                <a:latin typeface="微软雅黑" panose="020B0503020204020204" charset="-122"/>
                <a:cs typeface="微软雅黑" panose="020B0503020204020204" charset="-122"/>
              </a:rPr>
              <a:t>数</a:t>
            </a:r>
            <a:r>
              <a:rPr sz="1600" spc="75" dirty="0">
                <a:solidFill>
                  <a:prstClr val="black"/>
                </a:solidFill>
                <a:latin typeface="微软雅黑" panose="020B0503020204020204" charset="-122"/>
                <a:cs typeface="微软雅黑" panose="020B0503020204020204" charset="-122"/>
              </a:rPr>
              <a:t>字建</a:t>
            </a:r>
            <a:r>
              <a:rPr sz="1600" spc="55" dirty="0">
                <a:solidFill>
                  <a:prstClr val="black"/>
                </a:solidFill>
                <a:latin typeface="微软雅黑" panose="020B0503020204020204" charset="-122"/>
                <a:cs typeface="微软雅黑" panose="020B0503020204020204" charset="-122"/>
              </a:rPr>
              <a:t>模</a:t>
            </a:r>
            <a:r>
              <a:rPr sz="1600" spc="70" dirty="0">
                <a:solidFill>
                  <a:prstClr val="black"/>
                </a:solidFill>
                <a:latin typeface="微软雅黑" panose="020B0503020204020204" charset="-122"/>
                <a:cs typeface="微软雅黑" panose="020B0503020204020204" charset="-122"/>
              </a:rPr>
              <a:t>平</a:t>
            </a:r>
            <a:r>
              <a:rPr sz="1600" spc="-5" dirty="0">
                <a:solidFill>
                  <a:prstClr val="black"/>
                </a:solidFill>
                <a:latin typeface="微软雅黑" panose="020B0503020204020204" charset="-122"/>
                <a:cs typeface="微软雅黑" panose="020B0503020204020204" charset="-122"/>
              </a:rPr>
              <a:t>台 </a:t>
            </a:r>
            <a:r>
              <a:rPr sz="1600" spc="60" dirty="0">
                <a:solidFill>
                  <a:prstClr val="black"/>
                </a:solidFill>
                <a:latin typeface="微软雅黑" panose="020B0503020204020204" charset="-122"/>
                <a:cs typeface="微软雅黑" panose="020B0503020204020204" charset="-122"/>
              </a:rPr>
              <a:t>的可</a:t>
            </a:r>
            <a:r>
              <a:rPr sz="1600" spc="75" dirty="0">
                <a:solidFill>
                  <a:prstClr val="black"/>
                </a:solidFill>
                <a:latin typeface="微软雅黑" panose="020B0503020204020204" charset="-122"/>
                <a:cs typeface="微软雅黑" panose="020B0503020204020204" charset="-122"/>
              </a:rPr>
              <a:t>视</a:t>
            </a:r>
            <a:r>
              <a:rPr sz="1600" spc="60" dirty="0">
                <a:solidFill>
                  <a:prstClr val="black"/>
                </a:solidFill>
                <a:latin typeface="微软雅黑" panose="020B0503020204020204" charset="-122"/>
                <a:cs typeface="微软雅黑" panose="020B0503020204020204" charset="-122"/>
              </a:rPr>
              <a:t>化</a:t>
            </a:r>
            <a:r>
              <a:rPr sz="1600" spc="75" dirty="0">
                <a:solidFill>
                  <a:prstClr val="black"/>
                </a:solidFill>
                <a:latin typeface="微软雅黑" panose="020B0503020204020204" charset="-122"/>
                <a:cs typeface="微软雅黑" panose="020B0503020204020204" charset="-122"/>
              </a:rPr>
              <a:t>应</a:t>
            </a:r>
            <a:r>
              <a:rPr sz="1600" spc="60" dirty="0">
                <a:solidFill>
                  <a:prstClr val="black"/>
                </a:solidFill>
                <a:latin typeface="微软雅黑" panose="020B0503020204020204" charset="-122"/>
                <a:cs typeface="微软雅黑" panose="020B0503020204020204" charset="-122"/>
              </a:rPr>
              <a:t>用</a:t>
            </a:r>
            <a:r>
              <a:rPr sz="1600" spc="80" dirty="0">
                <a:solidFill>
                  <a:prstClr val="black"/>
                </a:solidFill>
                <a:latin typeface="微软雅黑" panose="020B0503020204020204" charset="-122"/>
                <a:cs typeface="微软雅黑" panose="020B0503020204020204" charset="-122"/>
              </a:rPr>
              <a:t>中</a:t>
            </a:r>
            <a:r>
              <a:rPr sz="1600" spc="60" dirty="0">
                <a:solidFill>
                  <a:prstClr val="black"/>
                </a:solidFill>
                <a:latin typeface="微软雅黑" panose="020B0503020204020204" charset="-122"/>
                <a:cs typeface="微软雅黑" panose="020B0503020204020204" charset="-122"/>
              </a:rPr>
              <a:t>，组</a:t>
            </a:r>
            <a:r>
              <a:rPr sz="1600" spc="75" dirty="0">
                <a:solidFill>
                  <a:prstClr val="black"/>
                </a:solidFill>
                <a:latin typeface="微软雅黑" panose="020B0503020204020204" charset="-122"/>
                <a:cs typeface="微软雅黑" panose="020B0503020204020204" charset="-122"/>
              </a:rPr>
              <a:t>件</a:t>
            </a:r>
            <a:r>
              <a:rPr sz="1600" spc="60" dirty="0">
                <a:solidFill>
                  <a:prstClr val="black"/>
                </a:solidFill>
                <a:latin typeface="微软雅黑" panose="020B0503020204020204" charset="-122"/>
                <a:cs typeface="微软雅黑" panose="020B0503020204020204" charset="-122"/>
              </a:rPr>
              <a:t>是</a:t>
            </a:r>
            <a:r>
              <a:rPr sz="1600" spc="7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 </a:t>
            </a:r>
            <a:r>
              <a:rPr sz="1600" spc="60" dirty="0">
                <a:solidFill>
                  <a:prstClr val="black"/>
                </a:solidFill>
                <a:latin typeface="微软雅黑" panose="020B0503020204020204" charset="-122"/>
                <a:cs typeface="微软雅黑" panose="020B0503020204020204" charset="-122"/>
              </a:rPr>
              <a:t>的图</a:t>
            </a:r>
            <a:r>
              <a:rPr sz="1600" spc="75" dirty="0">
                <a:solidFill>
                  <a:prstClr val="black"/>
                </a:solidFill>
                <a:latin typeface="微软雅黑" panose="020B0503020204020204" charset="-122"/>
                <a:cs typeface="微软雅黑" panose="020B0503020204020204" charset="-122"/>
              </a:rPr>
              <a:t>形</a:t>
            </a:r>
            <a:r>
              <a:rPr sz="1600" spc="60" dirty="0">
                <a:solidFill>
                  <a:prstClr val="black"/>
                </a:solidFill>
                <a:latin typeface="微软雅黑" panose="020B0503020204020204" charset="-122"/>
                <a:cs typeface="微软雅黑" panose="020B0503020204020204" charset="-122"/>
              </a:rPr>
              <a:t>化</a:t>
            </a:r>
            <a:r>
              <a:rPr sz="1600" spc="75" dirty="0">
                <a:solidFill>
                  <a:prstClr val="black"/>
                </a:solidFill>
                <a:latin typeface="微软雅黑" panose="020B0503020204020204" charset="-122"/>
                <a:cs typeface="微软雅黑" panose="020B0503020204020204" charset="-122"/>
              </a:rPr>
              <a:t>载</a:t>
            </a:r>
            <a:r>
              <a:rPr sz="1600" spc="70" dirty="0">
                <a:solidFill>
                  <a:prstClr val="black"/>
                </a:solidFill>
                <a:latin typeface="微软雅黑" panose="020B0503020204020204" charset="-122"/>
                <a:cs typeface="微软雅黑" panose="020B0503020204020204" charset="-122"/>
              </a:rPr>
              <a:t>体</a:t>
            </a:r>
            <a:r>
              <a:rPr sz="1600" spc="75" dirty="0">
                <a:solidFill>
                  <a:prstClr val="black"/>
                </a:solidFill>
                <a:latin typeface="微软雅黑" panose="020B0503020204020204" charset="-122"/>
                <a:cs typeface="微软雅黑" panose="020B0503020204020204" charset="-122"/>
              </a:rPr>
              <a:t>，</a:t>
            </a:r>
            <a:r>
              <a:rPr sz="1600" spc="60" dirty="0">
                <a:solidFill>
                  <a:prstClr val="black"/>
                </a:solidFill>
                <a:latin typeface="微软雅黑" panose="020B0503020204020204" charset="-122"/>
                <a:cs typeface="微软雅黑" panose="020B0503020204020204" charset="-122"/>
              </a:rPr>
              <a:t>通过</a:t>
            </a:r>
            <a:r>
              <a:rPr sz="1600" spc="75" dirty="0">
                <a:solidFill>
                  <a:prstClr val="black"/>
                </a:solidFill>
                <a:latin typeface="微软雅黑" panose="020B0503020204020204" charset="-122"/>
                <a:cs typeface="微软雅黑" panose="020B0503020204020204" charset="-122"/>
              </a:rPr>
              <a:t>选</a:t>
            </a:r>
            <a:r>
              <a:rPr sz="1600" spc="60" dirty="0">
                <a:solidFill>
                  <a:prstClr val="black"/>
                </a:solidFill>
                <a:latin typeface="微软雅黑" panose="020B0503020204020204" charset="-122"/>
                <a:cs typeface="微软雅黑" panose="020B0503020204020204" charset="-122"/>
              </a:rPr>
              <a:t>择</a:t>
            </a:r>
            <a:r>
              <a:rPr sz="1600" spc="75"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同 </a:t>
            </a:r>
            <a:r>
              <a:rPr sz="1600" spc="60" dirty="0">
                <a:solidFill>
                  <a:prstClr val="black"/>
                </a:solidFill>
                <a:latin typeface="微软雅黑" panose="020B0503020204020204" charset="-122"/>
                <a:cs typeface="微软雅黑" panose="020B0503020204020204" charset="-122"/>
              </a:rPr>
              <a:t>的组</a:t>
            </a:r>
            <a:r>
              <a:rPr sz="1600" spc="75" dirty="0">
                <a:solidFill>
                  <a:prstClr val="black"/>
                </a:solidFill>
                <a:latin typeface="微软雅黑" panose="020B0503020204020204" charset="-122"/>
                <a:cs typeface="微软雅黑" panose="020B0503020204020204" charset="-122"/>
              </a:rPr>
              <a:t>件</a:t>
            </a:r>
            <a:r>
              <a:rPr sz="1600" spc="60" dirty="0">
                <a:solidFill>
                  <a:prstClr val="black"/>
                </a:solidFill>
                <a:latin typeface="微软雅黑" panose="020B0503020204020204" charset="-122"/>
                <a:cs typeface="微软雅黑" panose="020B0503020204020204" charset="-122"/>
              </a:rPr>
              <a:t>，</a:t>
            </a:r>
            <a:r>
              <a:rPr sz="1600" spc="75" dirty="0">
                <a:solidFill>
                  <a:prstClr val="black"/>
                </a:solidFill>
                <a:latin typeface="微软雅黑" panose="020B0503020204020204" charset="-122"/>
                <a:cs typeface="微软雅黑" panose="020B0503020204020204" charset="-122"/>
              </a:rPr>
              <a:t>设</a:t>
            </a:r>
            <a:r>
              <a:rPr sz="1600" spc="60" dirty="0">
                <a:solidFill>
                  <a:prstClr val="black"/>
                </a:solidFill>
                <a:latin typeface="微软雅黑" panose="020B0503020204020204" charset="-122"/>
                <a:cs typeface="微软雅黑" panose="020B0503020204020204" charset="-122"/>
              </a:rPr>
              <a:t>备</a:t>
            </a:r>
            <a:r>
              <a:rPr sz="1600" spc="75" dirty="0">
                <a:solidFill>
                  <a:prstClr val="black"/>
                </a:solidFill>
                <a:latin typeface="微软雅黑" panose="020B0503020204020204" charset="-122"/>
                <a:cs typeface="微软雅黑" panose="020B0503020204020204" charset="-122"/>
              </a:rPr>
              <a:t>数</a:t>
            </a:r>
            <a:r>
              <a:rPr sz="1600" spc="60" dirty="0">
                <a:solidFill>
                  <a:prstClr val="black"/>
                </a:solidFill>
                <a:latin typeface="微软雅黑" panose="020B0503020204020204" charset="-122"/>
                <a:cs typeface="微软雅黑" panose="020B0503020204020204" charset="-122"/>
              </a:rPr>
              <a:t>据可</a:t>
            </a:r>
            <a:r>
              <a:rPr sz="1600" spc="75" dirty="0">
                <a:solidFill>
                  <a:prstClr val="black"/>
                </a:solidFill>
                <a:latin typeface="微软雅黑" panose="020B0503020204020204" charset="-122"/>
                <a:cs typeface="微软雅黑" panose="020B0503020204020204" charset="-122"/>
              </a:rPr>
              <a:t>以</a:t>
            </a:r>
            <a:r>
              <a:rPr sz="1600" spc="60" dirty="0">
                <a:solidFill>
                  <a:prstClr val="black"/>
                </a:solidFill>
                <a:latin typeface="微软雅黑" panose="020B0503020204020204" charset="-122"/>
                <a:cs typeface="微软雅黑" panose="020B0503020204020204" charset="-122"/>
              </a:rPr>
              <a:t>用</a:t>
            </a:r>
            <a:r>
              <a:rPr sz="1600" spc="75" dirty="0">
                <a:solidFill>
                  <a:prstClr val="black"/>
                </a:solidFill>
                <a:latin typeface="微软雅黑" panose="020B0503020204020204" charset="-122"/>
                <a:cs typeface="微软雅黑" panose="020B0503020204020204" charset="-122"/>
              </a:rPr>
              <a:t>多</a:t>
            </a:r>
            <a:r>
              <a:rPr sz="1600" spc="-5" dirty="0">
                <a:solidFill>
                  <a:prstClr val="black"/>
                </a:solidFill>
                <a:latin typeface="微软雅黑" panose="020B0503020204020204" charset="-122"/>
                <a:cs typeface="微软雅黑" panose="020B0503020204020204" charset="-122"/>
              </a:rPr>
              <a:t>种 </a:t>
            </a:r>
            <a:r>
              <a:rPr sz="1600" spc="60" dirty="0">
                <a:solidFill>
                  <a:prstClr val="black"/>
                </a:solidFill>
                <a:latin typeface="微软雅黑" panose="020B0503020204020204" charset="-122"/>
                <a:cs typeface="微软雅黑" panose="020B0503020204020204" charset="-122"/>
              </a:rPr>
              <a:t>展现</a:t>
            </a:r>
            <a:r>
              <a:rPr sz="1600" spc="75" dirty="0">
                <a:solidFill>
                  <a:prstClr val="black"/>
                </a:solidFill>
                <a:latin typeface="微软雅黑" panose="020B0503020204020204" charset="-122"/>
                <a:cs typeface="微软雅黑" panose="020B0503020204020204" charset="-122"/>
              </a:rPr>
              <a:t>方</a:t>
            </a:r>
            <a:r>
              <a:rPr sz="1600" spc="70" dirty="0">
                <a:solidFill>
                  <a:prstClr val="black"/>
                </a:solidFill>
                <a:latin typeface="微软雅黑" panose="020B0503020204020204" charset="-122"/>
                <a:cs typeface="微软雅黑" panose="020B0503020204020204" charset="-122"/>
              </a:rPr>
              <a:t>式</a:t>
            </a:r>
            <a:r>
              <a:rPr sz="1600" spc="75" dirty="0">
                <a:solidFill>
                  <a:prstClr val="black"/>
                </a:solidFill>
                <a:latin typeface="微软雅黑" panose="020B0503020204020204" charset="-122"/>
                <a:cs typeface="微软雅黑" panose="020B0503020204020204" charset="-122"/>
              </a:rPr>
              <a:t>。</a:t>
            </a:r>
            <a:r>
              <a:rPr sz="1600" spc="60" dirty="0">
                <a:solidFill>
                  <a:prstClr val="black"/>
                </a:solidFill>
                <a:latin typeface="微软雅黑" panose="020B0503020204020204" charset="-122"/>
                <a:cs typeface="微软雅黑" panose="020B0503020204020204" charset="-122"/>
              </a:rPr>
              <a:t>使</a:t>
            </a:r>
            <a:r>
              <a:rPr sz="1600" spc="75" dirty="0">
                <a:solidFill>
                  <a:prstClr val="black"/>
                </a:solidFill>
                <a:latin typeface="微软雅黑" panose="020B0503020204020204" charset="-122"/>
                <a:cs typeface="微软雅黑" panose="020B0503020204020204" charset="-122"/>
              </a:rPr>
              <a:t>用</a:t>
            </a:r>
            <a:r>
              <a:rPr sz="1600" spc="60" dirty="0">
                <a:solidFill>
                  <a:prstClr val="black"/>
                </a:solidFill>
                <a:latin typeface="微软雅黑" panose="020B0503020204020204" charset="-122"/>
                <a:cs typeface="微软雅黑" panose="020B0503020204020204" charset="-122"/>
              </a:rPr>
              <a:t>组件</a:t>
            </a:r>
            <a:r>
              <a:rPr sz="1600" spc="75" dirty="0">
                <a:solidFill>
                  <a:prstClr val="black"/>
                </a:solidFill>
                <a:latin typeface="微软雅黑" panose="020B0503020204020204" charset="-122"/>
                <a:cs typeface="微软雅黑" panose="020B0503020204020204" charset="-122"/>
              </a:rPr>
              <a:t>需</a:t>
            </a:r>
            <a:r>
              <a:rPr sz="1600" spc="60" dirty="0">
                <a:solidFill>
                  <a:prstClr val="black"/>
                </a:solidFill>
                <a:latin typeface="微软雅黑" panose="020B0503020204020204" charset="-122"/>
                <a:cs typeface="微软雅黑" panose="020B0503020204020204" charset="-122"/>
              </a:rPr>
              <a:t>要</a:t>
            </a:r>
            <a:r>
              <a:rPr sz="1600" spc="75"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 </a:t>
            </a:r>
            <a:r>
              <a:rPr sz="1600" spc="60" dirty="0">
                <a:solidFill>
                  <a:prstClr val="black"/>
                </a:solidFill>
                <a:latin typeface="微软雅黑" panose="020B0503020204020204" charset="-122"/>
                <a:cs typeface="微软雅黑" panose="020B0503020204020204" charset="-122"/>
              </a:rPr>
              <a:t>属性</a:t>
            </a:r>
            <a:r>
              <a:rPr sz="1600" spc="75" dirty="0">
                <a:solidFill>
                  <a:prstClr val="black"/>
                </a:solidFill>
                <a:latin typeface="微软雅黑" panose="020B0503020204020204" charset="-122"/>
                <a:cs typeface="微软雅黑" panose="020B0503020204020204" charset="-122"/>
              </a:rPr>
              <a:t>和</a:t>
            </a:r>
            <a:r>
              <a:rPr sz="1600" spc="60" dirty="0">
                <a:solidFill>
                  <a:prstClr val="black"/>
                </a:solidFill>
                <a:latin typeface="微软雅黑" panose="020B0503020204020204" charset="-122"/>
                <a:cs typeface="微软雅黑" panose="020B0503020204020204" charset="-122"/>
              </a:rPr>
              <a:t>数</a:t>
            </a:r>
            <a:r>
              <a:rPr sz="1600" spc="75" dirty="0">
                <a:solidFill>
                  <a:prstClr val="black"/>
                </a:solidFill>
                <a:latin typeface="微软雅黑" panose="020B0503020204020204" charset="-122"/>
                <a:cs typeface="微软雅黑" panose="020B0503020204020204" charset="-122"/>
              </a:rPr>
              <a:t>据</a:t>
            </a:r>
            <a:r>
              <a:rPr sz="1600" spc="70" dirty="0">
                <a:solidFill>
                  <a:prstClr val="black"/>
                </a:solidFill>
                <a:latin typeface="微软雅黑" panose="020B0503020204020204" charset="-122"/>
                <a:cs typeface="微软雅黑" panose="020B0503020204020204" charset="-122"/>
              </a:rPr>
              <a:t>源</a:t>
            </a:r>
            <a:r>
              <a:rPr sz="1600" spc="75" dirty="0">
                <a:solidFill>
                  <a:prstClr val="black"/>
                </a:solidFill>
                <a:latin typeface="微软雅黑" panose="020B0503020204020204" charset="-122"/>
                <a:cs typeface="微软雅黑" panose="020B0503020204020204" charset="-122"/>
              </a:rPr>
              <a:t>，</a:t>
            </a:r>
            <a:r>
              <a:rPr sz="1600" spc="60" dirty="0">
                <a:solidFill>
                  <a:prstClr val="black"/>
                </a:solidFill>
                <a:latin typeface="微软雅黑" panose="020B0503020204020204" charset="-122"/>
                <a:cs typeface="微软雅黑" panose="020B0503020204020204" charset="-122"/>
              </a:rPr>
              <a:t>其中</a:t>
            </a:r>
            <a:r>
              <a:rPr sz="1600" spc="75" dirty="0">
                <a:solidFill>
                  <a:prstClr val="black"/>
                </a:solidFill>
                <a:latin typeface="微软雅黑" panose="020B0503020204020204" charset="-122"/>
                <a:cs typeface="微软雅黑" panose="020B0503020204020204" charset="-122"/>
              </a:rPr>
              <a:t>组</a:t>
            </a:r>
            <a:r>
              <a:rPr sz="1600" spc="60" dirty="0">
                <a:solidFill>
                  <a:prstClr val="black"/>
                </a:solidFill>
                <a:latin typeface="微软雅黑" panose="020B0503020204020204" charset="-122"/>
                <a:cs typeface="微软雅黑" panose="020B0503020204020204" charset="-122"/>
              </a:rPr>
              <a:t>件</a:t>
            </a:r>
            <a:r>
              <a:rPr sz="1600" spc="7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属 </a:t>
            </a:r>
            <a:r>
              <a:rPr sz="1600" spc="60" dirty="0">
                <a:solidFill>
                  <a:prstClr val="black"/>
                </a:solidFill>
                <a:latin typeface="微软雅黑" panose="020B0503020204020204" charset="-122"/>
                <a:cs typeface="微软雅黑" panose="020B0503020204020204" charset="-122"/>
              </a:rPr>
              <a:t>性用</a:t>
            </a:r>
            <a:r>
              <a:rPr sz="1600" spc="75" dirty="0">
                <a:solidFill>
                  <a:prstClr val="black"/>
                </a:solidFill>
                <a:latin typeface="微软雅黑" panose="020B0503020204020204" charset="-122"/>
                <a:cs typeface="微软雅黑" panose="020B0503020204020204" charset="-122"/>
              </a:rPr>
              <a:t>于</a:t>
            </a:r>
            <a:r>
              <a:rPr sz="1600" spc="60" dirty="0">
                <a:solidFill>
                  <a:prstClr val="black"/>
                </a:solidFill>
                <a:latin typeface="微软雅黑" panose="020B0503020204020204" charset="-122"/>
                <a:cs typeface="微软雅黑" panose="020B0503020204020204" charset="-122"/>
              </a:rPr>
              <a:t>定</a:t>
            </a:r>
            <a:r>
              <a:rPr sz="1600" spc="75" dirty="0">
                <a:solidFill>
                  <a:prstClr val="black"/>
                </a:solidFill>
                <a:latin typeface="微软雅黑" panose="020B0503020204020204" charset="-122"/>
                <a:cs typeface="微软雅黑" panose="020B0503020204020204" charset="-122"/>
              </a:rPr>
              <a:t>义</a:t>
            </a:r>
            <a:r>
              <a:rPr sz="1600" spc="60" dirty="0">
                <a:solidFill>
                  <a:prstClr val="black"/>
                </a:solidFill>
                <a:latin typeface="微软雅黑" panose="020B0503020204020204" charset="-122"/>
                <a:cs typeface="微软雅黑" panose="020B0503020204020204" charset="-122"/>
              </a:rPr>
              <a:t>组</a:t>
            </a:r>
            <a:r>
              <a:rPr sz="1600" spc="75" dirty="0">
                <a:solidFill>
                  <a:prstClr val="black"/>
                </a:solidFill>
                <a:latin typeface="微软雅黑" panose="020B0503020204020204" charset="-122"/>
                <a:cs typeface="微软雅黑" panose="020B0503020204020204" charset="-122"/>
              </a:rPr>
              <a:t>件</a:t>
            </a:r>
            <a:r>
              <a:rPr sz="1600" spc="60" dirty="0">
                <a:solidFill>
                  <a:prstClr val="black"/>
                </a:solidFill>
                <a:latin typeface="微软雅黑" panose="020B0503020204020204" charset="-122"/>
                <a:cs typeface="微软雅黑" panose="020B0503020204020204" charset="-122"/>
              </a:rPr>
              <a:t>的图</a:t>
            </a:r>
            <a:r>
              <a:rPr sz="1600" spc="75" dirty="0">
                <a:solidFill>
                  <a:prstClr val="black"/>
                </a:solidFill>
                <a:latin typeface="微软雅黑" panose="020B0503020204020204" charset="-122"/>
                <a:cs typeface="微软雅黑" panose="020B0503020204020204" charset="-122"/>
              </a:rPr>
              <a:t>形</a:t>
            </a:r>
            <a:r>
              <a:rPr sz="1600" spc="60" dirty="0">
                <a:solidFill>
                  <a:prstClr val="black"/>
                </a:solidFill>
                <a:latin typeface="微软雅黑" panose="020B0503020204020204" charset="-122"/>
                <a:cs typeface="微软雅黑" panose="020B0503020204020204" charset="-122"/>
              </a:rPr>
              <a:t>展</a:t>
            </a:r>
            <a:r>
              <a:rPr sz="1600" spc="75"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效 </a:t>
            </a:r>
            <a:r>
              <a:rPr sz="1600" spc="55" dirty="0">
                <a:solidFill>
                  <a:prstClr val="black"/>
                </a:solidFill>
                <a:latin typeface="微软雅黑" panose="020B0503020204020204" charset="-122"/>
                <a:cs typeface="微软雅黑" panose="020B0503020204020204" charset="-122"/>
              </a:rPr>
              <a:t>果；</a:t>
            </a:r>
            <a:r>
              <a:rPr sz="1600" spc="75" dirty="0">
                <a:solidFill>
                  <a:prstClr val="black"/>
                </a:solidFill>
                <a:latin typeface="微软雅黑" panose="020B0503020204020204" charset="-122"/>
                <a:cs typeface="微软雅黑" panose="020B0503020204020204" charset="-122"/>
              </a:rPr>
              <a:t>组</a:t>
            </a:r>
            <a:r>
              <a:rPr sz="1600" spc="55" dirty="0">
                <a:solidFill>
                  <a:prstClr val="black"/>
                </a:solidFill>
                <a:latin typeface="微软雅黑" panose="020B0503020204020204" charset="-122"/>
                <a:cs typeface="微软雅黑" panose="020B0503020204020204" charset="-122"/>
              </a:rPr>
              <a:t>件</a:t>
            </a:r>
            <a:r>
              <a:rPr sz="1600" spc="75" dirty="0">
                <a:solidFill>
                  <a:prstClr val="black"/>
                </a:solidFill>
                <a:latin typeface="微软雅黑" panose="020B0503020204020204" charset="-122"/>
                <a:cs typeface="微软雅黑" panose="020B0503020204020204" charset="-122"/>
              </a:rPr>
              <a:t>的</a:t>
            </a:r>
            <a:r>
              <a:rPr sz="1600" spc="55" dirty="0">
                <a:solidFill>
                  <a:prstClr val="black"/>
                </a:solidFill>
                <a:latin typeface="微软雅黑" panose="020B0503020204020204" charset="-122"/>
                <a:cs typeface="微软雅黑" panose="020B0503020204020204" charset="-122"/>
              </a:rPr>
              <a:t>数</a:t>
            </a:r>
            <a:r>
              <a:rPr sz="1600" spc="75" dirty="0">
                <a:solidFill>
                  <a:prstClr val="black"/>
                </a:solidFill>
                <a:latin typeface="微软雅黑" panose="020B0503020204020204" charset="-122"/>
                <a:cs typeface="微软雅黑" panose="020B0503020204020204" charset="-122"/>
              </a:rPr>
              <a:t>据</a:t>
            </a:r>
            <a:r>
              <a:rPr sz="1600" spc="55" dirty="0">
                <a:solidFill>
                  <a:prstClr val="black"/>
                </a:solidFill>
                <a:latin typeface="微软雅黑" panose="020B0503020204020204" charset="-122"/>
                <a:cs typeface="微软雅黑" panose="020B0503020204020204" charset="-122"/>
              </a:rPr>
              <a:t>源用</a:t>
            </a:r>
            <a:r>
              <a:rPr sz="1600" spc="75" dirty="0">
                <a:solidFill>
                  <a:prstClr val="black"/>
                </a:solidFill>
                <a:latin typeface="微软雅黑" panose="020B0503020204020204" charset="-122"/>
                <a:cs typeface="微软雅黑" panose="020B0503020204020204" charset="-122"/>
              </a:rPr>
              <a:t>于</a:t>
            </a:r>
            <a:r>
              <a:rPr sz="1600" spc="55" dirty="0">
                <a:solidFill>
                  <a:prstClr val="black"/>
                </a:solidFill>
                <a:latin typeface="微软雅黑" panose="020B0503020204020204" charset="-122"/>
                <a:cs typeface="微软雅黑" panose="020B0503020204020204" charset="-122"/>
              </a:rPr>
              <a:t>确</a:t>
            </a:r>
            <a:r>
              <a:rPr sz="1600" spc="70" dirty="0">
                <a:solidFill>
                  <a:prstClr val="black"/>
                </a:solidFill>
                <a:latin typeface="微软雅黑" panose="020B0503020204020204" charset="-122"/>
                <a:cs typeface="微软雅黑" panose="020B0503020204020204" charset="-122"/>
              </a:rPr>
              <a:t>定</a:t>
            </a:r>
            <a:r>
              <a:rPr sz="1600" spc="-5" dirty="0">
                <a:solidFill>
                  <a:prstClr val="black"/>
                </a:solidFill>
                <a:latin typeface="微软雅黑" panose="020B0503020204020204" charset="-122"/>
                <a:cs typeface="微软雅黑" panose="020B0503020204020204" charset="-122"/>
              </a:rPr>
              <a:t>组 </a:t>
            </a:r>
            <a:r>
              <a:rPr sz="1600" spc="60" dirty="0">
                <a:solidFill>
                  <a:prstClr val="black"/>
                </a:solidFill>
                <a:latin typeface="微软雅黑" panose="020B0503020204020204" charset="-122"/>
                <a:cs typeface="微软雅黑" panose="020B0503020204020204" charset="-122"/>
              </a:rPr>
              <a:t>件展</a:t>
            </a:r>
            <a:r>
              <a:rPr sz="1600" spc="75" dirty="0">
                <a:solidFill>
                  <a:prstClr val="black"/>
                </a:solidFill>
                <a:latin typeface="微软雅黑" panose="020B0503020204020204" charset="-122"/>
                <a:cs typeface="微软雅黑" panose="020B0503020204020204" charset="-122"/>
              </a:rPr>
              <a:t>示</a:t>
            </a:r>
            <a:r>
              <a:rPr sz="1600" spc="60" dirty="0">
                <a:solidFill>
                  <a:prstClr val="black"/>
                </a:solidFill>
                <a:latin typeface="微软雅黑" panose="020B0503020204020204" charset="-122"/>
                <a:cs typeface="微软雅黑" panose="020B0503020204020204" charset="-122"/>
              </a:rPr>
              <a:t>的</a:t>
            </a:r>
            <a:r>
              <a:rPr sz="1600" spc="75" dirty="0">
                <a:solidFill>
                  <a:prstClr val="black"/>
                </a:solidFill>
                <a:latin typeface="微软雅黑" panose="020B0503020204020204" charset="-122"/>
                <a:cs typeface="微软雅黑" panose="020B0503020204020204" charset="-122"/>
              </a:rPr>
              <a:t>数</a:t>
            </a:r>
            <a:r>
              <a:rPr sz="1600" spc="70" dirty="0">
                <a:solidFill>
                  <a:prstClr val="black"/>
                </a:solidFill>
                <a:latin typeface="微软雅黑" panose="020B0503020204020204" charset="-122"/>
                <a:cs typeface="微软雅黑" panose="020B0503020204020204" charset="-122"/>
              </a:rPr>
              <a:t>据</a:t>
            </a:r>
            <a:r>
              <a:rPr sz="1600" spc="75" dirty="0">
                <a:solidFill>
                  <a:prstClr val="black"/>
                </a:solidFill>
                <a:latin typeface="微软雅黑" panose="020B0503020204020204" charset="-122"/>
                <a:cs typeface="微软雅黑" panose="020B0503020204020204" charset="-122"/>
              </a:rPr>
              <a:t>，</a:t>
            </a:r>
            <a:r>
              <a:rPr sz="1600" spc="60" dirty="0">
                <a:solidFill>
                  <a:prstClr val="black"/>
                </a:solidFill>
                <a:latin typeface="微软雅黑" panose="020B0503020204020204" charset="-122"/>
                <a:cs typeface="微软雅黑" panose="020B0503020204020204" charset="-122"/>
              </a:rPr>
              <a:t>不同</a:t>
            </a:r>
            <a:r>
              <a:rPr sz="1600" spc="75" dirty="0">
                <a:solidFill>
                  <a:prstClr val="black"/>
                </a:solidFill>
                <a:latin typeface="微软雅黑" panose="020B0503020204020204" charset="-122"/>
                <a:cs typeface="微软雅黑" panose="020B0503020204020204" charset="-122"/>
              </a:rPr>
              <a:t>的</a:t>
            </a:r>
            <a:r>
              <a:rPr sz="1600" spc="60" dirty="0">
                <a:solidFill>
                  <a:prstClr val="black"/>
                </a:solidFill>
                <a:latin typeface="微软雅黑" panose="020B0503020204020204" charset="-122"/>
                <a:cs typeface="微软雅黑" panose="020B0503020204020204" charset="-122"/>
              </a:rPr>
              <a:t>组</a:t>
            </a:r>
            <a:r>
              <a:rPr sz="1600" spc="7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可 </a:t>
            </a:r>
            <a:r>
              <a:rPr sz="1600" spc="60" dirty="0">
                <a:solidFill>
                  <a:prstClr val="black"/>
                </a:solidFill>
                <a:latin typeface="微软雅黑" panose="020B0503020204020204" charset="-122"/>
                <a:cs typeface="微软雅黑" panose="020B0503020204020204" charset="-122"/>
              </a:rPr>
              <a:t>以关</a:t>
            </a:r>
            <a:r>
              <a:rPr sz="1600" spc="75" dirty="0">
                <a:solidFill>
                  <a:prstClr val="black"/>
                </a:solidFill>
                <a:latin typeface="微软雅黑" panose="020B0503020204020204" charset="-122"/>
                <a:cs typeface="微软雅黑" panose="020B0503020204020204" charset="-122"/>
              </a:rPr>
              <a:t>联</a:t>
            </a:r>
            <a:r>
              <a:rPr sz="1600" spc="60" dirty="0">
                <a:solidFill>
                  <a:prstClr val="black"/>
                </a:solidFill>
                <a:latin typeface="微软雅黑" panose="020B0503020204020204" charset="-122"/>
                <a:cs typeface="微软雅黑" panose="020B0503020204020204" charset="-122"/>
              </a:rPr>
              <a:t>不</a:t>
            </a:r>
            <a:r>
              <a:rPr sz="1600" spc="75" dirty="0">
                <a:solidFill>
                  <a:prstClr val="black"/>
                </a:solidFill>
                <a:latin typeface="微软雅黑" panose="020B0503020204020204" charset="-122"/>
                <a:cs typeface="微软雅黑" panose="020B0503020204020204" charset="-122"/>
              </a:rPr>
              <a:t>同</a:t>
            </a:r>
            <a:r>
              <a:rPr sz="1600" spc="60" dirty="0">
                <a:solidFill>
                  <a:prstClr val="black"/>
                </a:solidFill>
                <a:latin typeface="微软雅黑" panose="020B0503020204020204" charset="-122"/>
                <a:cs typeface="微软雅黑" panose="020B0503020204020204" charset="-122"/>
              </a:rPr>
              <a:t>种</a:t>
            </a:r>
            <a:r>
              <a:rPr sz="1600" spc="75" dirty="0">
                <a:solidFill>
                  <a:prstClr val="black"/>
                </a:solidFill>
                <a:latin typeface="微软雅黑" panose="020B0503020204020204" charset="-122"/>
                <a:cs typeface="微软雅黑" panose="020B0503020204020204" charset="-122"/>
              </a:rPr>
              <a:t>类</a:t>
            </a:r>
            <a:r>
              <a:rPr sz="1600" spc="60" dirty="0">
                <a:solidFill>
                  <a:prstClr val="black"/>
                </a:solidFill>
                <a:latin typeface="微软雅黑" panose="020B0503020204020204" charset="-122"/>
                <a:cs typeface="微软雅黑" panose="020B0503020204020204" charset="-122"/>
              </a:rPr>
              <a:t>的数</a:t>
            </a:r>
            <a:r>
              <a:rPr sz="1600" spc="85" dirty="0">
                <a:solidFill>
                  <a:prstClr val="black"/>
                </a:solidFill>
                <a:latin typeface="微软雅黑" panose="020B0503020204020204" charset="-122"/>
                <a:cs typeface="微软雅黑" panose="020B0503020204020204" charset="-122"/>
              </a:rPr>
              <a:t>据</a:t>
            </a:r>
            <a:r>
              <a:rPr sz="1600" spc="60" dirty="0">
                <a:solidFill>
                  <a:prstClr val="black"/>
                </a:solidFill>
                <a:latin typeface="微软雅黑" panose="020B0503020204020204" charset="-122"/>
                <a:cs typeface="微软雅黑" panose="020B0503020204020204" charset="-122"/>
              </a:rPr>
              <a:t>，</a:t>
            </a:r>
            <a:r>
              <a:rPr sz="1600" spc="75"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图 所示。</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874775" y="1200911"/>
            <a:ext cx="3116580" cy="695325"/>
          </a:xfrm>
          <a:prstGeom prst="rect">
            <a:avLst/>
          </a:prstGeom>
          <a:solidFill>
            <a:srgbClr val="DEEBF7"/>
          </a:solidFill>
        </p:spPr>
        <p:txBody>
          <a:bodyPr vert="horz" wrap="square" lIns="0" tIns="75565" rIns="0" bIns="0" rtlCol="0">
            <a:spAutoFit/>
          </a:bodyPr>
          <a:lstStyle/>
          <a:p>
            <a:pPr marL="744220">
              <a:spcBef>
                <a:spcPts val="595"/>
              </a:spcBef>
            </a:pPr>
            <a:r>
              <a:rPr sz="3200" b="1" spc="5" dirty="0">
                <a:solidFill>
                  <a:srgbClr val="00A755"/>
                </a:solidFill>
                <a:latin typeface="微软雅黑" panose="020B0503020204020204" charset="-122"/>
                <a:cs typeface="微软雅黑" panose="020B0503020204020204" charset="-122"/>
              </a:rPr>
              <a:t>组件功能</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4363211" y="1200911"/>
            <a:ext cx="2334767" cy="51511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789419" y="1200912"/>
            <a:ext cx="2295144" cy="5122163"/>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9176004" y="1202435"/>
            <a:ext cx="2086355" cy="512064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863465" y="903604"/>
            <a:ext cx="24669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组件的数据源</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33627" y="1660905"/>
            <a:ext cx="9930130" cy="3847465"/>
          </a:xfrm>
          <a:prstGeom prst="rect">
            <a:avLst/>
          </a:prstGeom>
        </p:spPr>
        <p:txBody>
          <a:bodyPr vert="horz" wrap="square" lIns="0" tIns="0" rIns="0" bIns="0" rtlCol="0">
            <a:spAutoFit/>
          </a:bodyPr>
          <a:lstStyle/>
          <a:p>
            <a:pPr marL="12700" marR="5080" indent="420370">
              <a:lnSpc>
                <a:spcPct val="150000"/>
              </a:lnSpc>
            </a:pPr>
            <a:r>
              <a:rPr sz="1600" spc="30" dirty="0">
                <a:solidFill>
                  <a:prstClr val="black"/>
                </a:solidFill>
                <a:latin typeface="微软雅黑" panose="020B0503020204020204" charset="-122"/>
                <a:cs typeface="微软雅黑" panose="020B0503020204020204" charset="-122"/>
              </a:rPr>
              <a:t>通</a:t>
            </a:r>
            <a:r>
              <a:rPr sz="1600" spc="20" dirty="0">
                <a:solidFill>
                  <a:prstClr val="black"/>
                </a:solidFill>
                <a:latin typeface="微软雅黑" panose="020B0503020204020204" charset="-122"/>
                <a:cs typeface="微软雅黑" panose="020B0503020204020204" charset="-122"/>
              </a:rPr>
              <a:t>过</a:t>
            </a:r>
            <a:r>
              <a:rPr sz="1600" spc="15" dirty="0">
                <a:solidFill>
                  <a:prstClr val="black"/>
                </a:solidFill>
                <a:latin typeface="微软雅黑" panose="020B0503020204020204" charset="-122"/>
                <a:cs typeface="微软雅黑" panose="020B0503020204020204" charset="-122"/>
              </a:rPr>
              <a:t>配</a:t>
            </a:r>
            <a:r>
              <a:rPr sz="1600" spc="30" dirty="0">
                <a:solidFill>
                  <a:prstClr val="black"/>
                </a:solidFill>
                <a:latin typeface="微软雅黑" panose="020B0503020204020204" charset="-122"/>
                <a:cs typeface="微软雅黑" panose="020B0503020204020204" charset="-122"/>
              </a:rPr>
              <a:t>置组</a:t>
            </a:r>
            <a:r>
              <a:rPr sz="1600" spc="15" dirty="0">
                <a:solidFill>
                  <a:prstClr val="black"/>
                </a:solidFill>
                <a:latin typeface="微软雅黑" panose="020B0503020204020204" charset="-122"/>
                <a:cs typeface="微软雅黑" panose="020B0503020204020204" charset="-122"/>
              </a:rPr>
              <a:t>件的数据源</a:t>
            </a:r>
            <a:r>
              <a:rPr sz="1600" spc="30" dirty="0">
                <a:solidFill>
                  <a:prstClr val="black"/>
                </a:solidFill>
                <a:latin typeface="微软雅黑" panose="020B0503020204020204" charset="-122"/>
                <a:cs typeface="微软雅黑" panose="020B0503020204020204" charset="-122"/>
              </a:rPr>
              <a:t>来实</a:t>
            </a:r>
            <a:r>
              <a:rPr sz="1600" spc="15" dirty="0">
                <a:solidFill>
                  <a:prstClr val="black"/>
                </a:solidFill>
                <a:latin typeface="微软雅黑" panose="020B0503020204020204" charset="-122"/>
                <a:cs typeface="微软雅黑" panose="020B0503020204020204" charset="-122"/>
              </a:rPr>
              <a:t>现组件对设</a:t>
            </a:r>
            <a:r>
              <a:rPr sz="1600" spc="30" dirty="0">
                <a:solidFill>
                  <a:prstClr val="black"/>
                </a:solidFill>
                <a:latin typeface="微软雅黑" panose="020B0503020204020204" charset="-122"/>
                <a:cs typeface="微软雅黑" panose="020B0503020204020204" charset="-122"/>
              </a:rPr>
              <a:t>备工</a:t>
            </a:r>
            <a:r>
              <a:rPr sz="1600" spc="40" dirty="0">
                <a:solidFill>
                  <a:prstClr val="black"/>
                </a:solidFill>
                <a:latin typeface="微软雅黑" panose="020B0503020204020204" charset="-122"/>
                <a:cs typeface="微软雅黑" panose="020B0503020204020204" charset="-122"/>
              </a:rPr>
              <a:t>况</a:t>
            </a:r>
            <a:r>
              <a:rPr sz="1600" spc="15" dirty="0">
                <a:solidFill>
                  <a:prstClr val="black"/>
                </a:solidFill>
                <a:latin typeface="微软雅黑" panose="020B0503020204020204" charset="-122"/>
                <a:cs typeface="微软雅黑" panose="020B0503020204020204" charset="-122"/>
              </a:rPr>
              <a:t>、报警</a:t>
            </a:r>
            <a:r>
              <a:rPr sz="1600" spc="2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指令</a:t>
            </a:r>
            <a:r>
              <a:rPr sz="1600" spc="15" dirty="0">
                <a:solidFill>
                  <a:prstClr val="black"/>
                </a:solidFill>
                <a:latin typeface="微软雅黑" panose="020B0503020204020204" charset="-122"/>
                <a:cs typeface="微软雅黑" panose="020B0503020204020204" charset="-122"/>
              </a:rPr>
              <a:t>的展</a:t>
            </a:r>
            <a:r>
              <a:rPr sz="1600" spc="20" dirty="0">
                <a:solidFill>
                  <a:prstClr val="black"/>
                </a:solidFill>
                <a:latin typeface="微软雅黑" panose="020B0503020204020204" charset="-122"/>
                <a:cs typeface="微软雅黑" panose="020B0503020204020204" charset="-122"/>
              </a:rPr>
              <a:t>现</a:t>
            </a:r>
            <a:r>
              <a:rPr sz="1600" spc="15" dirty="0">
                <a:solidFill>
                  <a:prstClr val="black"/>
                </a:solidFill>
                <a:latin typeface="微软雅黑" panose="020B0503020204020204" charset="-122"/>
                <a:cs typeface="微软雅黑" panose="020B0503020204020204" charset="-122"/>
              </a:rPr>
              <a:t>，使</a:t>
            </a:r>
            <a:r>
              <a:rPr sz="1600" spc="30" dirty="0">
                <a:solidFill>
                  <a:prstClr val="black"/>
                </a:solidFill>
                <a:latin typeface="微软雅黑" panose="020B0503020204020204" charset="-122"/>
                <a:cs typeface="微软雅黑" panose="020B0503020204020204" charset="-122"/>
              </a:rPr>
              <a:t>可视</a:t>
            </a:r>
            <a:r>
              <a:rPr sz="1600" spc="15" dirty="0">
                <a:solidFill>
                  <a:prstClr val="black"/>
                </a:solidFill>
                <a:latin typeface="微软雅黑" panose="020B0503020204020204" charset="-122"/>
                <a:cs typeface="微软雅黑" panose="020B0503020204020204" charset="-122"/>
              </a:rPr>
              <a:t>化页面与设</a:t>
            </a:r>
            <a:r>
              <a:rPr sz="1600" spc="30" dirty="0">
                <a:solidFill>
                  <a:prstClr val="black"/>
                </a:solidFill>
                <a:latin typeface="微软雅黑" panose="020B0503020204020204" charset="-122"/>
                <a:cs typeface="微软雅黑" panose="020B0503020204020204" charset="-122"/>
              </a:rPr>
              <a:t>备实</a:t>
            </a:r>
            <a:r>
              <a:rPr sz="1600" spc="15" dirty="0">
                <a:solidFill>
                  <a:prstClr val="black"/>
                </a:solidFill>
                <a:latin typeface="微软雅黑" panose="020B0503020204020204" charset="-122"/>
                <a:cs typeface="微软雅黑" panose="020B0503020204020204" charset="-122"/>
              </a:rPr>
              <a:t>现真正联</a:t>
            </a:r>
            <a:r>
              <a:rPr sz="1600" spc="50" dirty="0">
                <a:solidFill>
                  <a:prstClr val="black"/>
                </a:solidFill>
                <a:latin typeface="微软雅黑" panose="020B0503020204020204" charset="-122"/>
                <a:cs typeface="微软雅黑" panose="020B0503020204020204" charset="-122"/>
              </a:rPr>
              <a:t>动</a:t>
            </a:r>
            <a:r>
              <a:rPr sz="1600" spc="-5" dirty="0">
                <a:solidFill>
                  <a:prstClr val="black"/>
                </a:solidFill>
                <a:latin typeface="微软雅黑" panose="020B0503020204020204" charset="-122"/>
                <a:cs typeface="微软雅黑" panose="020B0503020204020204" charset="-122"/>
              </a:rPr>
              <a:t>。 </a:t>
            </a:r>
            <a:r>
              <a:rPr sz="1600" spc="15" dirty="0">
                <a:solidFill>
                  <a:prstClr val="black"/>
                </a:solidFill>
                <a:latin typeface="微软雅黑" panose="020B0503020204020204" charset="-122"/>
                <a:cs typeface="微软雅黑" panose="020B0503020204020204" charset="-122"/>
              </a:rPr>
              <a:t>这些</a:t>
            </a:r>
            <a:r>
              <a:rPr sz="1600" spc="30"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况</a:t>
            </a:r>
            <a:r>
              <a:rPr sz="1600" spc="30" dirty="0">
                <a:solidFill>
                  <a:prstClr val="black"/>
                </a:solidFill>
                <a:latin typeface="微软雅黑" panose="020B0503020204020204" charset="-122"/>
                <a:cs typeface="微软雅黑" panose="020B0503020204020204" charset="-122"/>
              </a:rPr>
              <a:t>信</a:t>
            </a:r>
            <a:r>
              <a:rPr sz="1600" spc="25" dirty="0">
                <a:solidFill>
                  <a:prstClr val="black"/>
                </a:solidFill>
                <a:latin typeface="微软雅黑" panose="020B0503020204020204" charset="-122"/>
                <a:cs typeface="微软雅黑" panose="020B0503020204020204" charset="-122"/>
              </a:rPr>
              <a:t>息</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或为</a:t>
            </a:r>
            <a:r>
              <a:rPr sz="1600" spc="30" dirty="0">
                <a:solidFill>
                  <a:prstClr val="black"/>
                </a:solidFill>
                <a:latin typeface="微软雅黑" panose="020B0503020204020204" charset="-122"/>
                <a:cs typeface="微软雅黑" panose="020B0503020204020204" charset="-122"/>
              </a:rPr>
              <a:t>设</a:t>
            </a:r>
            <a:r>
              <a:rPr sz="1600" spc="15" dirty="0">
                <a:solidFill>
                  <a:prstClr val="black"/>
                </a:solidFill>
                <a:latin typeface="微软雅黑" panose="020B0503020204020204" charset="-122"/>
                <a:cs typeface="微软雅黑" panose="020B0503020204020204" charset="-122"/>
              </a:rPr>
              <a:t>备</a:t>
            </a:r>
            <a:r>
              <a:rPr sz="1600" spc="30" dirty="0">
                <a:solidFill>
                  <a:prstClr val="black"/>
                </a:solidFill>
                <a:latin typeface="微软雅黑" panose="020B0503020204020204" charset="-122"/>
                <a:cs typeface="微软雅黑" panose="020B0503020204020204" charset="-122"/>
              </a:rPr>
              <a:t>指</a:t>
            </a:r>
            <a:r>
              <a:rPr sz="1600" spc="15" dirty="0">
                <a:solidFill>
                  <a:prstClr val="black"/>
                </a:solidFill>
                <a:latin typeface="微软雅黑" panose="020B0503020204020204" charset="-122"/>
                <a:cs typeface="微软雅黑" panose="020B0503020204020204" charset="-122"/>
              </a:rPr>
              <a:t>标</a:t>
            </a:r>
            <a:r>
              <a:rPr sz="1600" spc="30" dirty="0">
                <a:solidFill>
                  <a:prstClr val="black"/>
                </a:solidFill>
                <a:latin typeface="微软雅黑" panose="020B0503020204020204" charset="-122"/>
                <a:cs typeface="微软雅黑" panose="020B0503020204020204" charset="-122"/>
              </a:rPr>
              <a:t>参数</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或</a:t>
            </a:r>
            <a:r>
              <a:rPr sz="1600" spc="15" dirty="0">
                <a:solidFill>
                  <a:prstClr val="black"/>
                </a:solidFill>
                <a:latin typeface="微软雅黑" panose="020B0503020204020204" charset="-122"/>
                <a:cs typeface="微软雅黑" panose="020B0503020204020204" charset="-122"/>
              </a:rPr>
              <a:t>为</a:t>
            </a:r>
            <a:r>
              <a:rPr sz="1600" spc="30" dirty="0">
                <a:solidFill>
                  <a:prstClr val="black"/>
                </a:solidFill>
                <a:latin typeface="微软雅黑" panose="020B0503020204020204" charset="-122"/>
                <a:cs typeface="微软雅黑" panose="020B0503020204020204" charset="-122"/>
              </a:rPr>
              <a:t>作</a:t>
            </a:r>
            <a:r>
              <a:rPr sz="1600" spc="15" dirty="0">
                <a:solidFill>
                  <a:prstClr val="black"/>
                </a:solidFill>
                <a:latin typeface="微软雅黑" panose="020B0503020204020204" charset="-122"/>
                <a:cs typeface="微软雅黑" panose="020B0503020204020204" charset="-122"/>
              </a:rPr>
              <a:t>业</a:t>
            </a:r>
            <a:r>
              <a:rPr sz="1600" spc="30" dirty="0">
                <a:solidFill>
                  <a:prstClr val="black"/>
                </a:solidFill>
                <a:latin typeface="微软雅黑" panose="020B0503020204020204" charset="-122"/>
                <a:cs typeface="微软雅黑" panose="020B0503020204020204" charset="-122"/>
              </a:rPr>
              <a:t>统</a:t>
            </a:r>
            <a:r>
              <a:rPr sz="1600" spc="15" dirty="0">
                <a:solidFill>
                  <a:prstClr val="black"/>
                </a:solidFill>
                <a:latin typeface="微软雅黑" panose="020B0503020204020204" charset="-122"/>
                <a:cs typeface="微软雅黑" panose="020B0503020204020204" charset="-122"/>
              </a:rPr>
              <a:t>计数</a:t>
            </a:r>
            <a:r>
              <a:rPr sz="1600" spc="40" dirty="0">
                <a:solidFill>
                  <a:prstClr val="black"/>
                </a:solidFill>
                <a:latin typeface="微软雅黑" panose="020B0503020204020204" charset="-122"/>
                <a:cs typeface="微软雅黑" panose="020B0503020204020204" charset="-122"/>
              </a:rPr>
              <a:t>据</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还</a:t>
            </a:r>
            <a:r>
              <a:rPr sz="1600" spc="20" dirty="0">
                <a:solidFill>
                  <a:prstClr val="black"/>
                </a:solidFill>
                <a:latin typeface="微软雅黑" panose="020B0503020204020204" charset="-122"/>
                <a:cs typeface="微软雅黑" panose="020B0503020204020204" charset="-122"/>
              </a:rPr>
              <a:t>可</a:t>
            </a:r>
            <a:r>
              <a:rPr sz="1600" spc="30" dirty="0">
                <a:solidFill>
                  <a:prstClr val="black"/>
                </a:solidFill>
                <a:latin typeface="微软雅黑" panose="020B0503020204020204" charset="-122"/>
                <a:cs typeface="微软雅黑" panose="020B0503020204020204" charset="-122"/>
              </a:rPr>
              <a:t>以</a:t>
            </a:r>
            <a:r>
              <a:rPr sz="1600" spc="20" dirty="0">
                <a:solidFill>
                  <a:prstClr val="black"/>
                </a:solidFill>
                <a:latin typeface="微软雅黑" panose="020B0503020204020204" charset="-122"/>
                <a:cs typeface="微软雅黑" panose="020B0503020204020204" charset="-122"/>
              </a:rPr>
              <a:t>是指</a:t>
            </a:r>
            <a:r>
              <a:rPr sz="1600" spc="30" dirty="0">
                <a:solidFill>
                  <a:prstClr val="black"/>
                </a:solidFill>
                <a:latin typeface="微软雅黑" panose="020B0503020204020204" charset="-122"/>
                <a:cs typeface="微软雅黑" panose="020B0503020204020204" charset="-122"/>
              </a:rPr>
              <a:t>示</a:t>
            </a:r>
            <a:r>
              <a:rPr sz="1600" spc="15" dirty="0">
                <a:solidFill>
                  <a:prstClr val="black"/>
                </a:solidFill>
                <a:latin typeface="微软雅黑" panose="020B0503020204020204" charset="-122"/>
                <a:cs typeface="微软雅黑" panose="020B0503020204020204" charset="-122"/>
              </a:rPr>
              <a:t>灯、</a:t>
            </a:r>
            <a:r>
              <a:rPr sz="1600" spc="30" dirty="0">
                <a:solidFill>
                  <a:prstClr val="black"/>
                </a:solidFill>
                <a:latin typeface="微软雅黑" panose="020B0503020204020204" charset="-122"/>
                <a:cs typeface="微软雅黑" panose="020B0503020204020204" charset="-122"/>
              </a:rPr>
              <a:t>状态</a:t>
            </a:r>
            <a:r>
              <a:rPr sz="1600" spc="15" dirty="0">
                <a:solidFill>
                  <a:prstClr val="black"/>
                </a:solidFill>
                <a:latin typeface="微软雅黑" panose="020B0503020204020204" charset="-122"/>
                <a:cs typeface="微软雅黑" panose="020B0503020204020204" charset="-122"/>
              </a:rPr>
              <a:t>图</a:t>
            </a:r>
            <a:r>
              <a:rPr sz="1600" spc="2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当</a:t>
            </a:r>
            <a:r>
              <a:rPr sz="1600" spc="15" dirty="0">
                <a:solidFill>
                  <a:prstClr val="black"/>
                </a:solidFill>
                <a:latin typeface="微软雅黑" panose="020B0503020204020204" charset="-122"/>
                <a:cs typeface="微软雅黑" panose="020B0503020204020204" charset="-122"/>
              </a:rPr>
              <a:t>设备</a:t>
            </a:r>
            <a:r>
              <a:rPr sz="1600" spc="30" dirty="0">
                <a:solidFill>
                  <a:prstClr val="black"/>
                </a:solidFill>
                <a:latin typeface="微软雅黑" panose="020B0503020204020204" charset="-122"/>
                <a:cs typeface="微软雅黑" panose="020B0503020204020204" charset="-122"/>
              </a:rPr>
              <a:t>数据</a:t>
            </a:r>
            <a:r>
              <a:rPr sz="1600" spc="15" dirty="0">
                <a:solidFill>
                  <a:prstClr val="black"/>
                </a:solidFill>
                <a:latin typeface="微软雅黑" panose="020B0503020204020204" charset="-122"/>
                <a:cs typeface="微软雅黑" panose="020B0503020204020204" charset="-122"/>
              </a:rPr>
              <a:t>满足</a:t>
            </a:r>
            <a:r>
              <a:rPr sz="1600" spc="30" dirty="0">
                <a:solidFill>
                  <a:prstClr val="black"/>
                </a:solidFill>
                <a:latin typeface="微软雅黑" panose="020B0503020204020204" charset="-122"/>
                <a:cs typeface="微软雅黑" panose="020B0503020204020204" charset="-122"/>
              </a:rPr>
              <a:t>了</a:t>
            </a:r>
            <a:r>
              <a:rPr sz="1600" spc="15" dirty="0">
                <a:solidFill>
                  <a:prstClr val="black"/>
                </a:solidFill>
                <a:latin typeface="微软雅黑" panose="020B0503020204020204" charset="-122"/>
                <a:cs typeface="微软雅黑" panose="020B0503020204020204" charset="-122"/>
              </a:rPr>
              <a:t>预</a:t>
            </a:r>
            <a:r>
              <a:rPr sz="1600" spc="-5" dirty="0">
                <a:solidFill>
                  <a:prstClr val="black"/>
                </a:solidFill>
                <a:latin typeface="微软雅黑" panose="020B0503020204020204" charset="-122"/>
                <a:cs typeface="微软雅黑" panose="020B0503020204020204" charset="-122"/>
              </a:rPr>
              <a:t>先 </a:t>
            </a:r>
            <a:r>
              <a:rPr sz="1600" spc="-10" dirty="0">
                <a:solidFill>
                  <a:prstClr val="black"/>
                </a:solidFill>
                <a:latin typeface="微软雅黑" panose="020B0503020204020204" charset="-122"/>
                <a:cs typeface="微软雅黑" panose="020B0503020204020204" charset="-122"/>
              </a:rPr>
              <a:t>设置的特定条</a:t>
            </a:r>
            <a:r>
              <a:rPr sz="1600" spc="-5" dirty="0">
                <a:solidFill>
                  <a:prstClr val="black"/>
                </a:solidFill>
                <a:latin typeface="微软雅黑" panose="020B0503020204020204" charset="-122"/>
                <a:cs typeface="微软雅黑" panose="020B0503020204020204" charset="-122"/>
              </a:rPr>
              <a:t>件</a:t>
            </a:r>
            <a:r>
              <a:rPr sz="1600" spc="-10" dirty="0">
                <a:solidFill>
                  <a:prstClr val="black"/>
                </a:solidFill>
                <a:latin typeface="微软雅黑" panose="020B0503020204020204" charset="-122"/>
                <a:cs typeface="微软雅黑" panose="020B0503020204020204" charset="-122"/>
              </a:rPr>
              <a:t>，组件还能通过特</a:t>
            </a:r>
            <a:r>
              <a:rPr sz="1600" dirty="0">
                <a:solidFill>
                  <a:prstClr val="black"/>
                </a:solidFill>
                <a:latin typeface="微软雅黑" panose="020B0503020204020204" charset="-122"/>
                <a:cs typeface="微软雅黑" panose="020B0503020204020204" charset="-122"/>
              </a:rPr>
              <a:t>定</a:t>
            </a:r>
            <a:r>
              <a:rPr sz="1600" spc="-10" dirty="0">
                <a:solidFill>
                  <a:prstClr val="black"/>
                </a:solidFill>
                <a:latin typeface="微软雅黑" panose="020B0503020204020204" charset="-122"/>
                <a:cs typeface="微软雅黑" panose="020B0503020204020204" charset="-122"/>
              </a:rPr>
              <a:t>的警</a:t>
            </a:r>
            <a:r>
              <a:rPr sz="1600" dirty="0">
                <a:solidFill>
                  <a:prstClr val="black"/>
                </a:solidFill>
                <a:latin typeface="微软雅黑" panose="020B0503020204020204" charset="-122"/>
                <a:cs typeface="微软雅黑" panose="020B0503020204020204" charset="-122"/>
              </a:rPr>
              <a:t>示</a:t>
            </a:r>
            <a:r>
              <a:rPr sz="1600" spc="-10" dirty="0">
                <a:solidFill>
                  <a:prstClr val="black"/>
                </a:solidFill>
                <a:latin typeface="微软雅黑" panose="020B0503020204020204" charset="-122"/>
                <a:cs typeface="微软雅黑" panose="020B0503020204020204" charset="-122"/>
              </a:rPr>
              <a:t>颜</a:t>
            </a:r>
            <a:r>
              <a:rPr sz="1600" dirty="0">
                <a:solidFill>
                  <a:prstClr val="black"/>
                </a:solidFill>
                <a:latin typeface="微软雅黑" panose="020B0503020204020204" charset="-122"/>
                <a:cs typeface="微软雅黑" panose="020B0503020204020204" charset="-122"/>
              </a:rPr>
              <a:t>色、</a:t>
            </a:r>
            <a:r>
              <a:rPr sz="1600" spc="-5" dirty="0">
                <a:solidFill>
                  <a:prstClr val="black"/>
                </a:solidFill>
                <a:latin typeface="微软雅黑" panose="020B0503020204020204" charset="-122"/>
                <a:cs typeface="微软雅黑" panose="020B0503020204020204" charset="-122"/>
              </a:rPr>
              <a:t>闪</a:t>
            </a:r>
            <a:r>
              <a:rPr sz="1600" spc="-10" dirty="0">
                <a:solidFill>
                  <a:prstClr val="black"/>
                </a:solidFill>
                <a:latin typeface="微软雅黑" panose="020B0503020204020204" charset="-122"/>
                <a:cs typeface="微软雅黑" panose="020B0503020204020204" charset="-122"/>
              </a:rPr>
              <a:t>动</a:t>
            </a:r>
            <a:r>
              <a:rPr sz="1600" dirty="0">
                <a:solidFill>
                  <a:prstClr val="black"/>
                </a:solidFill>
                <a:latin typeface="微软雅黑" panose="020B0503020204020204" charset="-122"/>
                <a:cs typeface="微软雅黑" panose="020B0503020204020204" charset="-122"/>
              </a:rPr>
              <a:t>来</a:t>
            </a:r>
            <a:r>
              <a:rPr sz="1600" spc="-5" dirty="0">
                <a:solidFill>
                  <a:prstClr val="black"/>
                </a:solidFill>
                <a:latin typeface="微软雅黑" panose="020B0503020204020204" charset="-122"/>
                <a:cs typeface="微软雅黑" panose="020B0503020204020204" charset="-122"/>
              </a:rPr>
              <a:t>提</a:t>
            </a:r>
            <a:r>
              <a:rPr sz="1600" spc="-10" dirty="0">
                <a:solidFill>
                  <a:prstClr val="black"/>
                </a:solidFill>
                <a:latin typeface="微软雅黑" panose="020B0503020204020204" charset="-122"/>
                <a:cs typeface="微软雅黑" panose="020B0503020204020204" charset="-122"/>
              </a:rPr>
              <a:t>醒</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户</a:t>
            </a:r>
            <a:r>
              <a:rPr sz="1600" spc="-10" dirty="0">
                <a:solidFill>
                  <a:prstClr val="black"/>
                </a:solidFill>
                <a:latin typeface="微软雅黑" panose="020B0503020204020204" charset="-122"/>
                <a:cs typeface="微软雅黑" panose="020B0503020204020204" charset="-122"/>
              </a:rPr>
              <a:t>注</a:t>
            </a:r>
            <a:r>
              <a:rPr sz="1600" spc="5" dirty="0">
                <a:solidFill>
                  <a:prstClr val="black"/>
                </a:solidFill>
                <a:latin typeface="微软雅黑" panose="020B0503020204020204" charset="-122"/>
                <a:cs typeface="微软雅黑" panose="020B0503020204020204" charset="-122"/>
              </a:rPr>
              <a:t>意</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a:spcBef>
                <a:spcPts val="5"/>
              </a:spcBef>
            </a:pPr>
            <a:endParaRPr sz="1950">
              <a:solidFill>
                <a:prstClr val="black"/>
              </a:solidFill>
              <a:latin typeface="Times New Roman" panose="02020603050405020304"/>
              <a:cs typeface="Times New Roman" panose="02020603050405020304"/>
            </a:endParaRPr>
          </a:p>
          <a:p>
            <a:pPr marL="12700" marR="6771640" indent="421640">
              <a:lnSpc>
                <a:spcPct val="125000"/>
              </a:lnSpc>
            </a:pPr>
            <a:r>
              <a:rPr sz="1600" spc="50" dirty="0">
                <a:solidFill>
                  <a:prstClr val="black"/>
                </a:solidFill>
                <a:latin typeface="微软雅黑" panose="020B0503020204020204" charset="-122"/>
                <a:cs typeface="微软雅黑" panose="020B0503020204020204" charset="-122"/>
              </a:rPr>
              <a:t>单</a:t>
            </a:r>
            <a:r>
              <a:rPr sz="1600" spc="35" dirty="0">
                <a:solidFill>
                  <a:prstClr val="black"/>
                </a:solidFill>
                <a:latin typeface="微软雅黑" panose="020B0503020204020204" charset="-122"/>
                <a:cs typeface="微软雅黑" panose="020B0503020204020204" charset="-122"/>
              </a:rPr>
              <a:t>击</a:t>
            </a:r>
            <a:r>
              <a:rPr sz="1600" spc="50" dirty="0">
                <a:solidFill>
                  <a:prstClr val="black"/>
                </a:solidFill>
                <a:latin typeface="微软雅黑" panose="020B0503020204020204" charset="-122"/>
                <a:cs typeface="微软雅黑" panose="020B0503020204020204" charset="-122"/>
              </a:rPr>
              <a:t>选中组件</a:t>
            </a:r>
            <a:r>
              <a:rPr sz="1600" spc="35" dirty="0">
                <a:solidFill>
                  <a:prstClr val="black"/>
                </a:solidFill>
                <a:latin typeface="微软雅黑" panose="020B0503020204020204" charset="-122"/>
                <a:cs typeface="微软雅黑" panose="020B0503020204020204" charset="-122"/>
              </a:rPr>
              <a:t>后</a:t>
            </a:r>
            <a:r>
              <a:rPr sz="1600" spc="50" dirty="0">
                <a:solidFill>
                  <a:prstClr val="black"/>
                </a:solidFill>
                <a:latin typeface="微软雅黑" panose="020B0503020204020204" charset="-122"/>
                <a:cs typeface="微软雅黑" panose="020B0503020204020204" charset="-122"/>
              </a:rPr>
              <a:t>，可以</a:t>
            </a:r>
            <a:r>
              <a:rPr sz="1600" spc="3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右</a:t>
            </a:r>
            <a:r>
              <a:rPr sz="1600" spc="50" dirty="0">
                <a:solidFill>
                  <a:prstClr val="black"/>
                </a:solidFill>
                <a:latin typeface="微软雅黑" panose="020B0503020204020204" charset="-122"/>
                <a:cs typeface="微软雅黑" panose="020B0503020204020204" charset="-122"/>
              </a:rPr>
              <a:t>侧 数据源中选</a:t>
            </a:r>
            <a:r>
              <a:rPr sz="1600" spc="40" dirty="0">
                <a:solidFill>
                  <a:prstClr val="black"/>
                </a:solidFill>
                <a:latin typeface="微软雅黑" panose="020B0503020204020204" charset="-122"/>
                <a:cs typeface="微软雅黑" panose="020B0503020204020204" charset="-122"/>
              </a:rPr>
              <a:t>择</a:t>
            </a:r>
            <a:r>
              <a:rPr sz="1600" spc="50" dirty="0">
                <a:solidFill>
                  <a:prstClr val="black"/>
                </a:solidFill>
                <a:latin typeface="微软雅黑" panose="020B0503020204020204" charset="-122"/>
                <a:cs typeface="微软雅黑" panose="020B0503020204020204" charset="-122"/>
              </a:rPr>
              <a:t>相关信息进行</a:t>
            </a:r>
            <a:r>
              <a:rPr sz="1600" spc="-5" dirty="0">
                <a:solidFill>
                  <a:prstClr val="black"/>
                </a:solidFill>
                <a:latin typeface="微软雅黑" panose="020B0503020204020204" charset="-122"/>
                <a:cs typeface="微软雅黑" panose="020B0503020204020204" charset="-122"/>
              </a:rPr>
              <a:t>配</a:t>
            </a:r>
            <a:r>
              <a:rPr sz="1600" spc="15" dirty="0">
                <a:solidFill>
                  <a:prstClr val="black"/>
                </a:solidFill>
                <a:latin typeface="微软雅黑" panose="020B0503020204020204" charset="-122"/>
                <a:cs typeface="微软雅黑" panose="020B0503020204020204" charset="-122"/>
              </a:rPr>
              <a:t> </a:t>
            </a:r>
            <a:r>
              <a:rPr sz="1600" spc="40" dirty="0">
                <a:solidFill>
                  <a:prstClr val="black"/>
                </a:solidFill>
                <a:latin typeface="微软雅黑" panose="020B0503020204020204" charset="-122"/>
                <a:cs typeface="微软雅黑" panose="020B0503020204020204" charset="-122"/>
              </a:rPr>
              <a:t>置 </a:t>
            </a:r>
            <a:r>
              <a:rPr sz="1600" spc="50"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如</a:t>
            </a:r>
            <a:r>
              <a:rPr sz="1600" spc="50" dirty="0">
                <a:solidFill>
                  <a:prstClr val="black"/>
                </a:solidFill>
                <a:latin typeface="微软雅黑" panose="020B0503020204020204" charset="-122"/>
                <a:cs typeface="微软雅黑" panose="020B0503020204020204" charset="-122"/>
              </a:rPr>
              <a:t>果</a:t>
            </a:r>
            <a:r>
              <a:rPr sz="1600" spc="35" dirty="0">
                <a:solidFill>
                  <a:prstClr val="black"/>
                </a:solidFill>
                <a:latin typeface="微软雅黑" panose="020B0503020204020204" charset="-122"/>
                <a:cs typeface="微软雅黑" panose="020B0503020204020204" charset="-122"/>
              </a:rPr>
              <a:t>勾</a:t>
            </a:r>
            <a:r>
              <a:rPr sz="1600" spc="55" dirty="0">
                <a:solidFill>
                  <a:prstClr val="black"/>
                </a:solidFill>
                <a:latin typeface="微软雅黑" panose="020B0503020204020204" charset="-122"/>
                <a:cs typeface="微软雅黑" panose="020B0503020204020204" charset="-122"/>
              </a:rPr>
              <a:t>选</a:t>
            </a:r>
            <a:r>
              <a:rPr sz="1600" spc="50"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继</a:t>
            </a:r>
            <a:r>
              <a:rPr sz="1600" spc="50" dirty="0">
                <a:solidFill>
                  <a:prstClr val="black"/>
                </a:solidFill>
                <a:latin typeface="微软雅黑" panose="020B0503020204020204" charset="-122"/>
                <a:cs typeface="微软雅黑" panose="020B0503020204020204" charset="-122"/>
              </a:rPr>
              <a:t>承</a:t>
            </a:r>
            <a:r>
              <a:rPr sz="1600" spc="35" dirty="0">
                <a:solidFill>
                  <a:prstClr val="black"/>
                </a:solidFill>
                <a:latin typeface="微软雅黑" panose="020B0503020204020204" charset="-122"/>
                <a:cs typeface="微软雅黑" panose="020B0503020204020204" charset="-122"/>
              </a:rPr>
              <a:t>页</a:t>
            </a:r>
            <a:r>
              <a:rPr sz="1600" spc="50" dirty="0">
                <a:solidFill>
                  <a:prstClr val="black"/>
                </a:solidFill>
                <a:latin typeface="微软雅黑" panose="020B0503020204020204" charset="-122"/>
                <a:cs typeface="微软雅黑" panose="020B0503020204020204" charset="-122"/>
              </a:rPr>
              <a:t>面</a:t>
            </a:r>
            <a:r>
              <a:rPr sz="1600" spc="35" dirty="0">
                <a:solidFill>
                  <a:prstClr val="black"/>
                </a:solidFill>
                <a:latin typeface="微软雅黑" panose="020B0503020204020204" charset="-122"/>
                <a:cs typeface="微软雅黑" panose="020B0503020204020204" charset="-122"/>
              </a:rPr>
              <a:t>模</a:t>
            </a:r>
            <a:r>
              <a:rPr sz="1600" spc="55" dirty="0">
                <a:solidFill>
                  <a:prstClr val="black"/>
                </a:solidFill>
                <a:latin typeface="微软雅黑" panose="020B0503020204020204" charset="-122"/>
                <a:cs typeface="微软雅黑" panose="020B0503020204020204" charset="-122"/>
              </a:rPr>
              <a:t>型</a:t>
            </a:r>
            <a:r>
              <a:rPr sz="1600" spc="5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该 组件在配置</a:t>
            </a:r>
            <a:r>
              <a:rPr sz="1600" spc="40" dirty="0">
                <a:solidFill>
                  <a:prstClr val="black"/>
                </a:solidFill>
                <a:latin typeface="微软雅黑" panose="020B0503020204020204" charset="-122"/>
                <a:cs typeface="微软雅黑" panose="020B0503020204020204" charset="-122"/>
              </a:rPr>
              <a:t>数</a:t>
            </a:r>
            <a:r>
              <a:rPr sz="1600" spc="50" dirty="0">
                <a:solidFill>
                  <a:prstClr val="black"/>
                </a:solidFill>
                <a:latin typeface="微软雅黑" panose="020B0503020204020204" charset="-122"/>
                <a:cs typeface="微软雅黑" panose="020B0503020204020204" charset="-122"/>
              </a:rPr>
              <a:t>据源时会默认</a:t>
            </a:r>
            <a:r>
              <a:rPr sz="1600" spc="-5" dirty="0">
                <a:solidFill>
                  <a:prstClr val="black"/>
                </a:solidFill>
                <a:latin typeface="微软雅黑" panose="020B0503020204020204" charset="-122"/>
                <a:cs typeface="微软雅黑" panose="020B0503020204020204" charset="-122"/>
              </a:rPr>
              <a:t>关</a:t>
            </a:r>
            <a:r>
              <a:rPr sz="1600" spc="25" dirty="0">
                <a:solidFill>
                  <a:prstClr val="black"/>
                </a:solidFill>
                <a:latin typeface="微软雅黑" panose="020B0503020204020204" charset="-122"/>
                <a:cs typeface="微软雅黑" panose="020B0503020204020204" charset="-122"/>
              </a:rPr>
              <a:t> </a:t>
            </a:r>
            <a:r>
              <a:rPr sz="1600" spc="50" dirty="0">
                <a:solidFill>
                  <a:prstClr val="black"/>
                </a:solidFill>
                <a:latin typeface="微软雅黑" panose="020B0503020204020204" charset="-122"/>
                <a:cs typeface="微软雅黑" panose="020B0503020204020204" charset="-122"/>
              </a:rPr>
              <a:t>联 在页面编辑</a:t>
            </a:r>
            <a:r>
              <a:rPr sz="1600" spc="35" dirty="0">
                <a:solidFill>
                  <a:prstClr val="black"/>
                </a:solidFill>
                <a:latin typeface="微软雅黑" panose="020B0503020204020204" charset="-122"/>
                <a:cs typeface="微软雅黑" panose="020B0503020204020204" charset="-122"/>
              </a:rPr>
              <a:t>区</a:t>
            </a:r>
            <a:r>
              <a:rPr sz="1600" spc="50" dirty="0">
                <a:solidFill>
                  <a:prstClr val="black"/>
                </a:solidFill>
                <a:latin typeface="微软雅黑" panose="020B0503020204020204" charset="-122"/>
                <a:cs typeface="微软雅黑" panose="020B0503020204020204" charset="-122"/>
              </a:rPr>
              <a:t>绑定的物模型</a:t>
            </a:r>
            <a:r>
              <a:rPr sz="1600" spc="-5" dirty="0">
                <a:solidFill>
                  <a:prstClr val="black"/>
                </a:solidFill>
                <a:latin typeface="微软雅黑" panose="020B0503020204020204" charset="-122"/>
                <a:cs typeface="微软雅黑" panose="020B0503020204020204" charset="-122"/>
              </a:rPr>
              <a:t>及</a:t>
            </a:r>
            <a:r>
              <a:rPr sz="1600" spc="55" dirty="0">
                <a:solidFill>
                  <a:prstClr val="black"/>
                </a:solidFill>
                <a:latin typeface="微软雅黑" panose="020B0503020204020204" charset="-122"/>
                <a:cs typeface="微软雅黑" panose="020B0503020204020204" charset="-122"/>
              </a:rPr>
              <a:t>实 </a:t>
            </a:r>
            <a:r>
              <a:rPr sz="1600" spc="50" dirty="0">
                <a:solidFill>
                  <a:prstClr val="black"/>
                </a:solidFill>
                <a:latin typeface="微软雅黑" panose="020B0503020204020204" charset="-122"/>
                <a:cs typeface="微软雅黑" panose="020B0503020204020204" charset="-122"/>
              </a:rPr>
              <a:t>例信息。如</a:t>
            </a:r>
            <a:r>
              <a:rPr sz="1600" spc="35" dirty="0">
                <a:solidFill>
                  <a:prstClr val="black"/>
                </a:solidFill>
                <a:latin typeface="微软雅黑" panose="020B0503020204020204" charset="-122"/>
                <a:cs typeface="微软雅黑" panose="020B0503020204020204" charset="-122"/>
              </a:rPr>
              <a:t>不</a:t>
            </a:r>
            <a:r>
              <a:rPr sz="1600" spc="50" dirty="0">
                <a:solidFill>
                  <a:prstClr val="black"/>
                </a:solidFill>
                <a:latin typeface="微软雅黑" panose="020B0503020204020204" charset="-122"/>
                <a:cs typeface="微软雅黑" panose="020B0503020204020204" charset="-122"/>
              </a:rPr>
              <a:t>勾选则需按顺</a:t>
            </a:r>
            <a:r>
              <a:rPr sz="1600" spc="-5" dirty="0">
                <a:solidFill>
                  <a:prstClr val="black"/>
                </a:solidFill>
                <a:latin typeface="微软雅黑" panose="020B0503020204020204" charset="-122"/>
                <a:cs typeface="微软雅黑" panose="020B0503020204020204" charset="-122"/>
              </a:rPr>
              <a:t>序</a:t>
            </a:r>
            <a:r>
              <a:rPr sz="1600" spc="50" dirty="0">
                <a:solidFill>
                  <a:prstClr val="black"/>
                </a:solidFill>
                <a:latin typeface="微软雅黑" panose="020B0503020204020204" charset="-122"/>
                <a:cs typeface="微软雅黑" panose="020B0503020204020204" charset="-122"/>
              </a:rPr>
              <a:t>依次 选择对应</a:t>
            </a:r>
            <a:r>
              <a:rPr sz="1600" spc="40" dirty="0">
                <a:solidFill>
                  <a:prstClr val="black"/>
                </a:solidFill>
                <a:latin typeface="微软雅黑" panose="020B0503020204020204" charset="-122"/>
                <a:cs typeface="微软雅黑" panose="020B0503020204020204" charset="-122"/>
              </a:rPr>
              <a:t>物</a:t>
            </a:r>
            <a:r>
              <a:rPr sz="1600" spc="50" dirty="0">
                <a:solidFill>
                  <a:prstClr val="black"/>
                </a:solidFill>
                <a:latin typeface="微软雅黑" panose="020B0503020204020204" charset="-122"/>
                <a:cs typeface="微软雅黑" panose="020B0503020204020204" charset="-122"/>
              </a:rPr>
              <a:t>模</a:t>
            </a:r>
            <a:r>
              <a:rPr sz="1600" spc="65" dirty="0">
                <a:solidFill>
                  <a:prstClr val="black"/>
                </a:solidFill>
                <a:latin typeface="微软雅黑" panose="020B0503020204020204" charset="-122"/>
                <a:cs typeface="微软雅黑" panose="020B0503020204020204" charset="-122"/>
              </a:rPr>
              <a:t>型</a:t>
            </a:r>
            <a:r>
              <a:rPr sz="1600" spc="55" dirty="0">
                <a:solidFill>
                  <a:prstClr val="black"/>
                </a:solidFill>
                <a:latin typeface="微软雅黑" panose="020B0503020204020204" charset="-122"/>
                <a:cs typeface="微软雅黑" panose="020B0503020204020204" charset="-122"/>
              </a:rPr>
              <a:t>、物实例和</a:t>
            </a:r>
            <a:r>
              <a:rPr sz="1600" spc="40" dirty="0">
                <a:solidFill>
                  <a:prstClr val="black"/>
                </a:solidFill>
                <a:latin typeface="微软雅黑" panose="020B0503020204020204" charset="-122"/>
                <a:cs typeface="微软雅黑" panose="020B0503020204020204" charset="-122"/>
              </a:rPr>
              <a:t>关</a:t>
            </a:r>
            <a:r>
              <a:rPr sz="1600" spc="50" dirty="0">
                <a:solidFill>
                  <a:prstClr val="black"/>
                </a:solidFill>
                <a:latin typeface="微软雅黑" panose="020B0503020204020204" charset="-122"/>
                <a:cs typeface="微软雅黑" panose="020B0503020204020204" charset="-122"/>
              </a:rPr>
              <a:t>联 </a:t>
            </a:r>
            <a:r>
              <a:rPr sz="1600" spc="35" dirty="0">
                <a:solidFill>
                  <a:prstClr val="black"/>
                </a:solidFill>
                <a:latin typeface="微软雅黑" panose="020B0503020204020204" charset="-122"/>
                <a:cs typeface="微软雅黑" panose="020B0503020204020204" charset="-122"/>
              </a:rPr>
              <a:t>属</a:t>
            </a:r>
            <a:r>
              <a:rPr sz="1600" spc="50" dirty="0">
                <a:solidFill>
                  <a:prstClr val="black"/>
                </a:solidFill>
                <a:latin typeface="微软雅黑" panose="020B0503020204020204" charset="-122"/>
                <a:cs typeface="微软雅黑" panose="020B0503020204020204" charset="-122"/>
              </a:rPr>
              <a:t>性</a:t>
            </a:r>
            <a:r>
              <a:rPr sz="1600" spc="35" dirty="0">
                <a:solidFill>
                  <a:prstClr val="black"/>
                </a:solidFill>
                <a:latin typeface="微软雅黑" panose="020B0503020204020204" charset="-122"/>
                <a:cs typeface="微软雅黑" panose="020B0503020204020204" charset="-122"/>
              </a:rPr>
              <a:t>或</a:t>
            </a:r>
            <a:r>
              <a:rPr sz="1600" spc="50" dirty="0">
                <a:solidFill>
                  <a:prstClr val="black"/>
                </a:solidFill>
                <a:latin typeface="微软雅黑" panose="020B0503020204020204" charset="-122"/>
                <a:cs typeface="微软雅黑" panose="020B0503020204020204" charset="-122"/>
              </a:rPr>
              <a:t>关联</a:t>
            </a:r>
            <a:r>
              <a:rPr sz="1600" spc="35" dirty="0">
                <a:solidFill>
                  <a:prstClr val="black"/>
                </a:solidFill>
                <a:latin typeface="微软雅黑" panose="020B0503020204020204" charset="-122"/>
                <a:cs typeface="微软雅黑" panose="020B0503020204020204" charset="-122"/>
              </a:rPr>
              <a:t>指</a:t>
            </a:r>
            <a:r>
              <a:rPr sz="1600" spc="60" dirty="0">
                <a:solidFill>
                  <a:prstClr val="black"/>
                </a:solidFill>
                <a:latin typeface="微软雅黑" panose="020B0503020204020204" charset="-122"/>
                <a:cs typeface="微软雅黑" panose="020B0503020204020204" charset="-122"/>
              </a:rPr>
              <a:t>令</a:t>
            </a:r>
            <a:r>
              <a:rPr sz="1600" spc="3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如</a:t>
            </a:r>
            <a:r>
              <a:rPr sz="1600" spc="35" dirty="0">
                <a:solidFill>
                  <a:prstClr val="black"/>
                </a:solidFill>
                <a:latin typeface="微软雅黑" panose="020B0503020204020204" charset="-122"/>
                <a:cs typeface="微软雅黑" panose="020B0503020204020204" charset="-122"/>
              </a:rPr>
              <a:t>图</a:t>
            </a:r>
            <a:r>
              <a:rPr sz="1600" spc="50" dirty="0">
                <a:solidFill>
                  <a:prstClr val="black"/>
                </a:solidFill>
                <a:latin typeface="微软雅黑" panose="020B0503020204020204" charset="-122"/>
                <a:cs typeface="微软雅黑" panose="020B0503020204020204" charset="-122"/>
              </a:rPr>
              <a:t>所示</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4735067" y="3032759"/>
            <a:ext cx="6301740" cy="31409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759663" y="1808988"/>
            <a:ext cx="130111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a）添加组件</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512567" y="895096"/>
            <a:ext cx="6080125" cy="1215390"/>
          </a:xfrm>
          <a:prstGeom prst="rect">
            <a:avLst/>
          </a:prstGeom>
        </p:spPr>
        <p:txBody>
          <a:bodyPr vert="horz" wrap="square" lIns="0" tIns="0" rIns="0" bIns="0" rtlCol="0">
            <a:spAutoFit/>
          </a:bodyPr>
          <a:lstStyle/>
          <a:p>
            <a:pPr marL="1184910"/>
            <a:r>
              <a:rPr sz="3200" b="1" dirty="0">
                <a:solidFill>
                  <a:srgbClr val="00A755"/>
                </a:solidFill>
                <a:latin typeface="微软雅黑" panose="020B0503020204020204" charset="-122"/>
                <a:cs typeface="微软雅黑" panose="020B0503020204020204" charset="-122"/>
              </a:rPr>
              <a:t>组件的快捷操作</a:t>
            </a:r>
            <a:r>
              <a:rPr sz="3200" b="1" spc="-7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-（1）添加/删除</a:t>
            </a:r>
            <a:endParaRPr sz="2000">
              <a:solidFill>
                <a:prstClr val="black"/>
              </a:solidFill>
              <a:latin typeface="微软雅黑" panose="020B0503020204020204" charset="-122"/>
              <a:cs typeface="微软雅黑" panose="020B0503020204020204" charset="-122"/>
            </a:endParaRPr>
          </a:p>
          <a:p>
            <a:pPr marL="12700">
              <a:spcBef>
                <a:spcPts val="3355"/>
              </a:spcBef>
            </a:pPr>
            <a:r>
              <a:rPr dirty="0">
                <a:solidFill>
                  <a:prstClr val="black"/>
                </a:solidFill>
                <a:latin typeface="微软雅黑" panose="020B0503020204020204" charset="-122"/>
                <a:cs typeface="微软雅黑" panose="020B0503020204020204" charset="-122"/>
              </a:rPr>
              <a:t>在可视化应用中，添加组件有3种方式，分别如下：</a:t>
            </a:r>
            <a:endParaRPr>
              <a:solidFill>
                <a:prstClr val="black"/>
              </a:solidFill>
              <a:latin typeface="微软雅黑" panose="020B0503020204020204" charset="-122"/>
              <a:cs typeface="微软雅黑" panose="020B0503020204020204" charset="-122"/>
            </a:endParaRPr>
          </a:p>
        </p:txBody>
      </p:sp>
      <p:sp>
        <p:nvSpPr>
          <p:cNvPr id="7" name="object 7"/>
          <p:cNvSpPr txBox="1"/>
          <p:nvPr/>
        </p:nvSpPr>
        <p:spPr>
          <a:xfrm>
            <a:off x="654507" y="4755896"/>
            <a:ext cx="3070860" cy="1489075"/>
          </a:xfrm>
          <a:prstGeom prst="rect">
            <a:avLst/>
          </a:prstGeom>
        </p:spPr>
        <p:txBody>
          <a:bodyPr vert="horz" wrap="square" lIns="0" tIns="0" rIns="0" bIns="0" rtlCol="0">
            <a:spAutoFit/>
          </a:bodyPr>
          <a:lstStyle/>
          <a:p>
            <a:pPr marL="12700" marR="5080" algn="just">
              <a:lnSpc>
                <a:spcPct val="150000"/>
              </a:lnSpc>
            </a:pPr>
            <a:r>
              <a:rPr sz="1600" spc="-5" dirty="0">
                <a:solidFill>
                  <a:prstClr val="black"/>
                </a:solidFill>
                <a:latin typeface="微软雅黑" panose="020B0503020204020204" charset="-122"/>
                <a:cs typeface="微软雅黑" panose="020B0503020204020204" charset="-122"/>
              </a:rPr>
              <a:t>方式一：打开可视化应用项目进入 编辑页面，单击所选组件，编辑区 即会创建相应组件，单击组件拖动 到目</a:t>
            </a:r>
            <a:r>
              <a:rPr sz="1600" spc="-10"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位置。</a:t>
            </a:r>
            <a:endParaRPr sz="16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4708652" y="4763515"/>
            <a:ext cx="2736850" cy="1489075"/>
          </a:xfrm>
          <a:prstGeom prst="rect">
            <a:avLst/>
          </a:prstGeom>
        </p:spPr>
        <p:txBody>
          <a:bodyPr vert="horz" wrap="square" lIns="0" tIns="0" rIns="0" bIns="0" rtlCol="0">
            <a:spAutoFit/>
          </a:bodyPr>
          <a:lstStyle/>
          <a:p>
            <a:pPr marL="12700" marR="5080" indent="278765">
              <a:lnSpc>
                <a:spcPct val="150000"/>
              </a:lnSpc>
            </a:pPr>
            <a:r>
              <a:rPr sz="1600" spc="-5" dirty="0">
                <a:solidFill>
                  <a:prstClr val="black"/>
                </a:solidFill>
                <a:latin typeface="微软雅黑" panose="020B0503020204020204" charset="-122"/>
                <a:cs typeface="微软雅黑" panose="020B0503020204020204" charset="-122"/>
              </a:rPr>
              <a:t>方式二：打开可视化应用项 目进入编辑页面，在组件栏按 </a:t>
            </a:r>
            <a:r>
              <a:rPr sz="1600" spc="-10" dirty="0">
                <a:solidFill>
                  <a:prstClr val="black"/>
                </a:solidFill>
                <a:latin typeface="微软雅黑" panose="020B0503020204020204" charset="-122"/>
                <a:cs typeface="微软雅黑" panose="020B0503020204020204" charset="-122"/>
              </a:rPr>
              <a:t>下鼠标左键不放，拖动鼠标到 </a:t>
            </a:r>
            <a:r>
              <a:rPr sz="1600" spc="-5" dirty="0">
                <a:solidFill>
                  <a:prstClr val="black"/>
                </a:solidFill>
                <a:latin typeface="微软雅黑" panose="020B0503020204020204" charset="-122"/>
                <a:cs typeface="微软雅黑" panose="020B0503020204020204" charset="-122"/>
              </a:rPr>
              <a:t>编辑区目标位置。</a:t>
            </a:r>
            <a:endParaRPr sz="1600">
              <a:solidFill>
                <a:prstClr val="black"/>
              </a:solidFill>
              <a:latin typeface="微软雅黑" panose="020B0503020204020204" charset="-122"/>
              <a:cs typeface="微软雅黑" panose="020B0503020204020204" charset="-122"/>
            </a:endParaRPr>
          </a:p>
        </p:txBody>
      </p:sp>
      <p:sp>
        <p:nvSpPr>
          <p:cNvPr id="9" name="object 9"/>
          <p:cNvSpPr txBox="1"/>
          <p:nvPr/>
        </p:nvSpPr>
        <p:spPr>
          <a:xfrm>
            <a:off x="8505825" y="4680965"/>
            <a:ext cx="3065780" cy="1854200"/>
          </a:xfrm>
          <a:prstGeom prst="rect">
            <a:avLst/>
          </a:prstGeom>
        </p:spPr>
        <p:txBody>
          <a:bodyPr vert="horz" wrap="square" lIns="0" tIns="0" rIns="0" bIns="0" rtlCol="0">
            <a:spAutoFit/>
          </a:bodyPr>
          <a:lstStyle/>
          <a:p>
            <a:pPr marL="12700" marR="5080" indent="278765">
              <a:lnSpc>
                <a:spcPct val="150000"/>
              </a:lnSpc>
            </a:pPr>
            <a:r>
              <a:rPr sz="1600" spc="-5" dirty="0">
                <a:solidFill>
                  <a:prstClr val="black"/>
                </a:solidFill>
                <a:latin typeface="微软雅黑" panose="020B0503020204020204" charset="-122"/>
                <a:cs typeface="微软雅黑" panose="020B0503020204020204" charset="-122"/>
              </a:rPr>
              <a:t>方式三：通过复制已有组件的 方式来添加。单击选中编辑区中的 组件，然后点击鼠标右键，从右键 </a:t>
            </a:r>
            <a:r>
              <a:rPr sz="1600" spc="-10" dirty="0">
                <a:solidFill>
                  <a:prstClr val="black"/>
                </a:solidFill>
                <a:latin typeface="微软雅黑" panose="020B0503020204020204" charset="-122"/>
                <a:cs typeface="微软雅黑" panose="020B0503020204020204" charset="-122"/>
              </a:rPr>
              <a:t>菜单中选择“复制”，拖动组件到 </a:t>
            </a:r>
            <a:r>
              <a:rPr sz="1600" spc="-5" dirty="0">
                <a:solidFill>
                  <a:prstClr val="black"/>
                </a:solidFill>
                <a:latin typeface="微软雅黑" panose="020B0503020204020204" charset="-122"/>
                <a:cs typeface="微软雅黑" panose="020B0503020204020204" charset="-122"/>
              </a:rPr>
              <a:t>目标位置。</a:t>
            </a:r>
            <a:endParaRPr sz="1600">
              <a:solidFill>
                <a:prstClr val="black"/>
              </a:solidFill>
              <a:latin typeface="微软雅黑" panose="020B0503020204020204" charset="-122"/>
              <a:cs typeface="微软雅黑" panose="020B0503020204020204" charset="-122"/>
            </a:endParaRPr>
          </a:p>
        </p:txBody>
      </p:sp>
      <p:sp>
        <p:nvSpPr>
          <p:cNvPr id="10" name="object 10"/>
          <p:cNvSpPr/>
          <p:nvPr/>
        </p:nvSpPr>
        <p:spPr>
          <a:xfrm>
            <a:off x="355091" y="2426207"/>
            <a:ext cx="3779520" cy="200253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4253483" y="2426208"/>
            <a:ext cx="3770375" cy="201320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8142731" y="2426208"/>
            <a:ext cx="3823715" cy="2013204"/>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3" name="object 13"/>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083055" y="2037334"/>
            <a:ext cx="2540635" cy="3594100"/>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b）删除组件</a:t>
            </a:r>
            <a:endParaRPr>
              <a:solidFill>
                <a:prstClr val="black"/>
              </a:solidFill>
              <a:latin typeface="微软雅黑" panose="020B0503020204020204" charset="-122"/>
              <a:cs typeface="微软雅黑" panose="020B0503020204020204" charset="-122"/>
            </a:endParaRPr>
          </a:p>
          <a:p>
            <a:pPr marL="12700" marR="5080" indent="478155">
              <a:lnSpc>
                <a:spcPct val="150000"/>
              </a:lnSpc>
            </a:pPr>
            <a:r>
              <a:rPr dirty="0">
                <a:solidFill>
                  <a:prstClr val="black"/>
                </a:solidFill>
                <a:latin typeface="微软雅黑" panose="020B0503020204020204" charset="-122"/>
                <a:cs typeface="微软雅黑" panose="020B0503020204020204" charset="-122"/>
              </a:rPr>
              <a:t>单击选中编辑区中 的组件，然后点击鼠标 右键，从右键菜单中选 择“删除”，如图所示。 或者单击选中编辑区中 的组件，按下电脑键盘 上的</a:t>
            </a:r>
            <a:r>
              <a:rPr spc="-5" dirty="0">
                <a:solidFill>
                  <a:prstClr val="black"/>
                </a:solidFill>
                <a:latin typeface="微软雅黑" panose="020B0503020204020204" charset="-122"/>
                <a:cs typeface="微软雅黑" panose="020B0503020204020204" charset="-122"/>
              </a:rPr>
              <a:t>“Delete”</a:t>
            </a:r>
            <a:r>
              <a:rPr dirty="0">
                <a:solidFill>
                  <a:prstClr val="black"/>
                </a:solidFill>
                <a:latin typeface="微软雅黑" panose="020B0503020204020204" charset="-122"/>
                <a:cs typeface="微软雅黑" panose="020B0503020204020204" charset="-122"/>
              </a:rPr>
              <a:t>键进行 删除。</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651630" y="1112392"/>
            <a:ext cx="490791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组件的快捷操作</a:t>
            </a:r>
            <a:r>
              <a:rPr sz="3200" b="1" spc="-7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-（1）添加/删除</a:t>
            </a:r>
            <a:endParaRPr sz="2000">
              <a:solidFill>
                <a:prstClr val="black"/>
              </a:solidFill>
              <a:latin typeface="微软雅黑" panose="020B0503020204020204" charset="-122"/>
              <a:cs typeface="微软雅黑" panose="020B0503020204020204" charset="-122"/>
            </a:endParaRPr>
          </a:p>
        </p:txBody>
      </p:sp>
      <p:sp>
        <p:nvSpPr>
          <p:cNvPr id="7" name="object 7"/>
          <p:cNvSpPr/>
          <p:nvPr/>
        </p:nvSpPr>
        <p:spPr>
          <a:xfrm>
            <a:off x="3899915" y="1909572"/>
            <a:ext cx="7495031" cy="39837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010818" y="2023617"/>
            <a:ext cx="3027680" cy="3684270"/>
          </a:xfrm>
          <a:prstGeom prst="rect">
            <a:avLst/>
          </a:prstGeom>
        </p:spPr>
        <p:txBody>
          <a:bodyPr vert="horz" wrap="square" lIns="0" tIns="0" rIns="0" bIns="0" rtlCol="0">
            <a:spAutoFit/>
          </a:bodyPr>
          <a:lstStyle/>
          <a:p>
            <a:pPr marL="12700" marR="7620" indent="420370">
              <a:lnSpc>
                <a:spcPct val="150000"/>
              </a:lnSpc>
            </a:pPr>
            <a:r>
              <a:rPr sz="1600" spc="100" dirty="0">
                <a:solidFill>
                  <a:prstClr val="black"/>
                </a:solidFill>
                <a:latin typeface="微软雅黑" panose="020B0503020204020204" charset="-122"/>
                <a:cs typeface="微软雅黑" panose="020B0503020204020204" charset="-122"/>
              </a:rPr>
              <a:t>如涉及多个组件</a:t>
            </a:r>
            <a:r>
              <a:rPr sz="1600" spc="80" dirty="0">
                <a:solidFill>
                  <a:prstClr val="black"/>
                </a:solidFill>
                <a:latin typeface="微软雅黑" panose="020B0503020204020204" charset="-122"/>
                <a:cs typeface="微软雅黑" panose="020B0503020204020204" charset="-122"/>
              </a:rPr>
              <a:t>组</a:t>
            </a:r>
            <a:r>
              <a:rPr sz="1600" spc="100" dirty="0">
                <a:solidFill>
                  <a:prstClr val="black"/>
                </a:solidFill>
                <a:latin typeface="微软雅黑" panose="020B0503020204020204" charset="-122"/>
                <a:cs typeface="微软雅黑" panose="020B0503020204020204" charset="-122"/>
              </a:rPr>
              <a:t>合堆</a:t>
            </a:r>
            <a:r>
              <a:rPr sz="1600" spc="80" dirty="0">
                <a:solidFill>
                  <a:prstClr val="black"/>
                </a:solidFill>
                <a:latin typeface="微软雅黑" panose="020B0503020204020204" charset="-122"/>
                <a:cs typeface="微软雅黑" panose="020B0503020204020204" charset="-122"/>
              </a:rPr>
              <a:t>叠</a:t>
            </a:r>
            <a:r>
              <a:rPr sz="1600" spc="-5" dirty="0">
                <a:solidFill>
                  <a:prstClr val="black"/>
                </a:solidFill>
                <a:latin typeface="微软雅黑" panose="020B0503020204020204" charset="-122"/>
                <a:cs typeface="微软雅黑" panose="020B0503020204020204" charset="-122"/>
              </a:rPr>
              <a:t>使 </a:t>
            </a:r>
            <a:r>
              <a:rPr sz="1600" spc="85" dirty="0">
                <a:solidFill>
                  <a:prstClr val="black"/>
                </a:solidFill>
                <a:latin typeface="微软雅黑" panose="020B0503020204020204" charset="-122"/>
                <a:cs typeface="微软雅黑" panose="020B0503020204020204" charset="-122"/>
              </a:rPr>
              <a:t>用，</a:t>
            </a:r>
            <a:r>
              <a:rPr sz="1600" spc="80" dirty="0">
                <a:solidFill>
                  <a:prstClr val="black"/>
                </a:solidFill>
                <a:latin typeface="微软雅黑" panose="020B0503020204020204" charset="-122"/>
                <a:cs typeface="微软雅黑" panose="020B0503020204020204" charset="-122"/>
              </a:rPr>
              <a:t>为</a:t>
            </a:r>
            <a:r>
              <a:rPr sz="1600" spc="100" dirty="0">
                <a:solidFill>
                  <a:prstClr val="black"/>
                </a:solidFill>
                <a:latin typeface="微软雅黑" panose="020B0503020204020204" charset="-122"/>
                <a:cs typeface="微软雅黑" panose="020B0503020204020204" charset="-122"/>
              </a:rPr>
              <a:t>便</a:t>
            </a:r>
            <a:r>
              <a:rPr sz="1600" spc="80" dirty="0">
                <a:solidFill>
                  <a:prstClr val="black"/>
                </a:solidFill>
                <a:latin typeface="微软雅黑" panose="020B0503020204020204" charset="-122"/>
                <a:cs typeface="微软雅黑" panose="020B0503020204020204" charset="-122"/>
              </a:rPr>
              <a:t>于快</a:t>
            </a:r>
            <a:r>
              <a:rPr sz="1600" spc="100" dirty="0">
                <a:solidFill>
                  <a:prstClr val="black"/>
                </a:solidFill>
                <a:latin typeface="微软雅黑" panose="020B0503020204020204" charset="-122"/>
                <a:cs typeface="微软雅黑" panose="020B0503020204020204" charset="-122"/>
              </a:rPr>
              <a:t>速</a:t>
            </a:r>
            <a:r>
              <a:rPr sz="1600" spc="80" dirty="0">
                <a:solidFill>
                  <a:prstClr val="black"/>
                </a:solidFill>
                <a:latin typeface="微软雅黑" panose="020B0503020204020204" charset="-122"/>
                <a:cs typeface="微软雅黑" panose="020B0503020204020204" charset="-122"/>
              </a:rPr>
              <a:t>选中组</a:t>
            </a:r>
            <a:r>
              <a:rPr sz="1600" spc="100" dirty="0">
                <a:solidFill>
                  <a:prstClr val="black"/>
                </a:solidFill>
                <a:latin typeface="微软雅黑" panose="020B0503020204020204" charset="-122"/>
                <a:cs typeface="微软雅黑" panose="020B0503020204020204" charset="-122"/>
              </a:rPr>
              <a:t>件</a:t>
            </a:r>
            <a:r>
              <a:rPr sz="1600" spc="80" dirty="0">
                <a:solidFill>
                  <a:prstClr val="black"/>
                </a:solidFill>
                <a:latin typeface="微软雅黑" panose="020B0503020204020204" charset="-122"/>
                <a:cs typeface="微软雅黑" panose="020B0503020204020204" charset="-122"/>
              </a:rPr>
              <a:t>进行</a:t>
            </a:r>
            <a:r>
              <a:rPr sz="1600" spc="-5" dirty="0">
                <a:solidFill>
                  <a:prstClr val="black"/>
                </a:solidFill>
                <a:latin typeface="微软雅黑" panose="020B0503020204020204" charset="-122"/>
                <a:cs typeface="微软雅黑" panose="020B0503020204020204" charset="-122"/>
              </a:rPr>
              <a:t>编</a:t>
            </a:r>
            <a:endParaRPr sz="1600">
              <a:solidFill>
                <a:prstClr val="black"/>
              </a:solidFill>
              <a:latin typeface="微软雅黑" panose="020B0503020204020204" charset="-122"/>
              <a:cs typeface="微软雅黑" panose="020B0503020204020204" charset="-122"/>
            </a:endParaRPr>
          </a:p>
          <a:p>
            <a:pPr marL="12700" marR="5080" algn="just">
              <a:lnSpc>
                <a:spcPct val="150000"/>
              </a:lnSpc>
            </a:pPr>
            <a:r>
              <a:rPr sz="1600" spc="85" dirty="0">
                <a:solidFill>
                  <a:prstClr val="black"/>
                </a:solidFill>
                <a:latin typeface="微软雅黑" panose="020B0503020204020204" charset="-122"/>
                <a:cs typeface="微软雅黑" panose="020B0503020204020204" charset="-122"/>
              </a:rPr>
              <a:t>辑，</a:t>
            </a:r>
            <a:r>
              <a:rPr sz="1600" spc="80" dirty="0">
                <a:solidFill>
                  <a:prstClr val="black"/>
                </a:solidFill>
                <a:latin typeface="微软雅黑" panose="020B0503020204020204" charset="-122"/>
                <a:cs typeface="微软雅黑" panose="020B0503020204020204" charset="-122"/>
              </a:rPr>
              <a:t>可</a:t>
            </a:r>
            <a:r>
              <a:rPr sz="1600" spc="100" dirty="0">
                <a:solidFill>
                  <a:prstClr val="black"/>
                </a:solidFill>
                <a:latin typeface="微软雅黑" panose="020B0503020204020204" charset="-122"/>
                <a:cs typeface="微软雅黑" panose="020B0503020204020204" charset="-122"/>
              </a:rPr>
              <a:t>按</a:t>
            </a:r>
            <a:r>
              <a:rPr sz="1600" spc="80" dirty="0">
                <a:solidFill>
                  <a:prstClr val="black"/>
                </a:solidFill>
                <a:latin typeface="微软雅黑" panose="020B0503020204020204" charset="-122"/>
                <a:cs typeface="微软雅黑" panose="020B0503020204020204" charset="-122"/>
              </a:rPr>
              <a:t>实际</a:t>
            </a:r>
            <a:r>
              <a:rPr sz="1600" spc="100" dirty="0">
                <a:solidFill>
                  <a:prstClr val="black"/>
                </a:solidFill>
                <a:latin typeface="微软雅黑" panose="020B0503020204020204" charset="-122"/>
                <a:cs typeface="微软雅黑" panose="020B0503020204020204" charset="-122"/>
              </a:rPr>
              <a:t>使</a:t>
            </a:r>
            <a:r>
              <a:rPr sz="1600" spc="80" dirty="0">
                <a:solidFill>
                  <a:prstClr val="black"/>
                </a:solidFill>
                <a:latin typeface="微软雅黑" panose="020B0503020204020204" charset="-122"/>
                <a:cs typeface="微软雅黑" panose="020B0503020204020204" charset="-122"/>
              </a:rPr>
              <a:t>用情况</a:t>
            </a:r>
            <a:r>
              <a:rPr sz="1600" spc="100" dirty="0">
                <a:solidFill>
                  <a:prstClr val="black"/>
                </a:solidFill>
                <a:latin typeface="微软雅黑" panose="020B0503020204020204" charset="-122"/>
                <a:cs typeface="微软雅黑" panose="020B0503020204020204" charset="-122"/>
              </a:rPr>
              <a:t>调</a:t>
            </a:r>
            <a:r>
              <a:rPr sz="1600" spc="80" dirty="0">
                <a:solidFill>
                  <a:prstClr val="black"/>
                </a:solidFill>
                <a:latin typeface="微软雅黑" panose="020B0503020204020204" charset="-122"/>
                <a:cs typeface="微软雅黑" panose="020B0503020204020204" charset="-122"/>
              </a:rPr>
              <a:t>整各</a:t>
            </a:r>
            <a:r>
              <a:rPr sz="1600" spc="-5" dirty="0">
                <a:solidFill>
                  <a:prstClr val="black"/>
                </a:solidFill>
                <a:latin typeface="微软雅黑" panose="020B0503020204020204" charset="-122"/>
                <a:cs typeface="微软雅黑" panose="020B0503020204020204" charset="-122"/>
              </a:rPr>
              <a:t>组 </a:t>
            </a:r>
            <a:r>
              <a:rPr sz="1600" spc="80" dirty="0">
                <a:solidFill>
                  <a:prstClr val="black"/>
                </a:solidFill>
                <a:latin typeface="微软雅黑" panose="020B0503020204020204" charset="-122"/>
                <a:cs typeface="微软雅黑" panose="020B0503020204020204" charset="-122"/>
              </a:rPr>
              <a:t>件图层</a:t>
            </a:r>
            <a:r>
              <a:rPr sz="1600" spc="100" dirty="0">
                <a:solidFill>
                  <a:prstClr val="black"/>
                </a:solidFill>
                <a:latin typeface="微软雅黑" panose="020B0503020204020204" charset="-122"/>
                <a:cs typeface="微软雅黑" panose="020B0503020204020204" charset="-122"/>
              </a:rPr>
              <a:t>的</a:t>
            </a:r>
            <a:r>
              <a:rPr sz="1600" spc="80" dirty="0">
                <a:solidFill>
                  <a:prstClr val="black"/>
                </a:solidFill>
                <a:latin typeface="微软雅黑" panose="020B0503020204020204" charset="-122"/>
                <a:cs typeface="微软雅黑" panose="020B0503020204020204" charset="-122"/>
              </a:rPr>
              <a:t>顺</a:t>
            </a:r>
            <a:r>
              <a:rPr sz="1600" spc="95" dirty="0">
                <a:solidFill>
                  <a:prstClr val="black"/>
                </a:solidFill>
                <a:latin typeface="微软雅黑" panose="020B0503020204020204" charset="-122"/>
                <a:cs typeface="微软雅黑" panose="020B0503020204020204" charset="-122"/>
              </a:rPr>
              <a:t>序</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例如：</a:t>
            </a:r>
            <a:r>
              <a:rPr sz="1600" spc="100" dirty="0">
                <a:solidFill>
                  <a:prstClr val="black"/>
                </a:solidFill>
                <a:latin typeface="微软雅黑" panose="020B0503020204020204" charset="-122"/>
                <a:cs typeface="微软雅黑" panose="020B0503020204020204" charset="-122"/>
              </a:rPr>
              <a:t>可</a:t>
            </a:r>
            <a:r>
              <a:rPr sz="1600" spc="80" dirty="0">
                <a:solidFill>
                  <a:prstClr val="black"/>
                </a:solidFill>
                <a:latin typeface="微软雅黑" panose="020B0503020204020204" charset="-122"/>
                <a:cs typeface="微软雅黑" panose="020B0503020204020204" charset="-122"/>
              </a:rPr>
              <a:t>以单</a:t>
            </a:r>
            <a:r>
              <a:rPr sz="1600" spc="-5" dirty="0">
                <a:solidFill>
                  <a:prstClr val="black"/>
                </a:solidFill>
                <a:latin typeface="微软雅黑" panose="020B0503020204020204" charset="-122"/>
                <a:cs typeface="微软雅黑" panose="020B0503020204020204" charset="-122"/>
              </a:rPr>
              <a:t>击 </a:t>
            </a:r>
            <a:r>
              <a:rPr sz="1600" spc="235" dirty="0">
                <a:solidFill>
                  <a:prstClr val="black"/>
                </a:solidFill>
                <a:latin typeface="微软雅黑" panose="020B0503020204020204" charset="-122"/>
                <a:cs typeface="微软雅黑" panose="020B0503020204020204" charset="-122"/>
              </a:rPr>
              <a:t>选中组件</a:t>
            </a:r>
            <a:r>
              <a:rPr sz="1600" spc="-5" dirty="0">
                <a:solidFill>
                  <a:prstClr val="black"/>
                </a:solidFill>
                <a:latin typeface="微软雅黑" panose="020B0503020204020204" charset="-122"/>
                <a:cs typeface="微软雅黑" panose="020B0503020204020204" charset="-122"/>
              </a:rPr>
              <a:t>，</a:t>
            </a:r>
            <a:r>
              <a:rPr sz="1600" spc="-325" dirty="0">
                <a:solidFill>
                  <a:prstClr val="black"/>
                </a:solidFill>
                <a:latin typeface="微软雅黑" panose="020B0503020204020204" charset="-122"/>
                <a:cs typeface="微软雅黑" panose="020B0503020204020204" charset="-122"/>
              </a:rPr>
              <a:t> </a:t>
            </a:r>
            <a:r>
              <a:rPr sz="1600" spc="245" dirty="0">
                <a:solidFill>
                  <a:prstClr val="black"/>
                </a:solidFill>
                <a:latin typeface="微软雅黑" panose="020B0503020204020204" charset="-122"/>
                <a:cs typeface="微软雅黑" panose="020B0503020204020204" charset="-122"/>
              </a:rPr>
              <a:t>然</a:t>
            </a:r>
            <a:r>
              <a:rPr sz="1600" spc="229" dirty="0">
                <a:solidFill>
                  <a:prstClr val="black"/>
                </a:solidFill>
                <a:latin typeface="微软雅黑" panose="020B0503020204020204" charset="-122"/>
                <a:cs typeface="微软雅黑" panose="020B0503020204020204" charset="-122"/>
              </a:rPr>
              <a:t>后点击右键</a:t>
            </a:r>
            <a:r>
              <a:rPr sz="1600" spc="24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a:t>
            </a:r>
            <a:endParaRPr sz="1600">
              <a:solidFill>
                <a:prstClr val="black"/>
              </a:solidFill>
              <a:latin typeface="微软雅黑" panose="020B0503020204020204" charset="-122"/>
              <a:cs typeface="微软雅黑" panose="020B0503020204020204" charset="-122"/>
            </a:endParaRPr>
          </a:p>
          <a:p>
            <a:pPr marL="12700" marR="5715" algn="just">
              <a:lnSpc>
                <a:spcPts val="2880"/>
              </a:lnSpc>
              <a:spcBef>
                <a:spcPts val="250"/>
              </a:spcBef>
            </a:pPr>
            <a:r>
              <a:rPr sz="1600" spc="80" dirty="0">
                <a:solidFill>
                  <a:prstClr val="black"/>
                </a:solidFill>
                <a:latin typeface="微软雅黑" panose="020B0503020204020204" charset="-122"/>
                <a:cs typeface="微软雅黑" panose="020B0503020204020204" charset="-122"/>
              </a:rPr>
              <a:t>“置顶</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，就</a:t>
            </a:r>
            <a:r>
              <a:rPr sz="1600" spc="95" dirty="0">
                <a:solidFill>
                  <a:prstClr val="black"/>
                </a:solidFill>
                <a:latin typeface="微软雅黑" panose="020B0503020204020204" charset="-122"/>
                <a:cs typeface="微软雅黑" panose="020B0503020204020204" charset="-122"/>
              </a:rPr>
              <a:t>可</a:t>
            </a:r>
            <a:r>
              <a:rPr sz="1600" spc="80" dirty="0">
                <a:solidFill>
                  <a:prstClr val="black"/>
                </a:solidFill>
                <a:latin typeface="微软雅黑" panose="020B0503020204020204" charset="-122"/>
                <a:cs typeface="微软雅黑" panose="020B0503020204020204" charset="-122"/>
              </a:rPr>
              <a:t>以将该</a:t>
            </a:r>
            <a:r>
              <a:rPr sz="1600" spc="95" dirty="0">
                <a:solidFill>
                  <a:prstClr val="black"/>
                </a:solidFill>
                <a:latin typeface="微软雅黑" panose="020B0503020204020204" charset="-122"/>
                <a:cs typeface="微软雅黑" panose="020B0503020204020204" charset="-122"/>
              </a:rPr>
              <a:t>组</a:t>
            </a:r>
            <a:r>
              <a:rPr sz="1600" spc="80" dirty="0">
                <a:solidFill>
                  <a:prstClr val="black"/>
                </a:solidFill>
                <a:latin typeface="微软雅黑" panose="020B0503020204020204" charset="-122"/>
                <a:cs typeface="微软雅黑" panose="020B0503020204020204" charset="-122"/>
              </a:rPr>
              <a:t>件置</a:t>
            </a:r>
            <a:r>
              <a:rPr sz="1600" spc="-5" dirty="0">
                <a:solidFill>
                  <a:prstClr val="black"/>
                </a:solidFill>
                <a:latin typeface="微软雅黑" panose="020B0503020204020204" charset="-122"/>
                <a:cs typeface="微软雅黑" panose="020B0503020204020204" charset="-122"/>
              </a:rPr>
              <a:t>于 </a:t>
            </a:r>
            <a:r>
              <a:rPr sz="1600" spc="80" dirty="0">
                <a:solidFill>
                  <a:prstClr val="black"/>
                </a:solidFill>
                <a:latin typeface="微软雅黑" panose="020B0503020204020204" charset="-122"/>
                <a:cs typeface="微软雅黑" panose="020B0503020204020204" charset="-122"/>
              </a:rPr>
              <a:t>各组件</a:t>
            </a:r>
            <a:r>
              <a:rPr sz="1600" spc="100" dirty="0">
                <a:solidFill>
                  <a:prstClr val="black"/>
                </a:solidFill>
                <a:latin typeface="微软雅黑" panose="020B0503020204020204" charset="-122"/>
                <a:cs typeface="微软雅黑" panose="020B0503020204020204" charset="-122"/>
              </a:rPr>
              <a:t>最</a:t>
            </a:r>
            <a:r>
              <a:rPr sz="1600" spc="80" dirty="0">
                <a:solidFill>
                  <a:prstClr val="black"/>
                </a:solidFill>
                <a:latin typeface="微软雅黑" panose="020B0503020204020204" charset="-122"/>
                <a:cs typeface="微软雅黑" panose="020B0503020204020204" charset="-122"/>
              </a:rPr>
              <a:t>上层</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选</a:t>
            </a:r>
            <a:r>
              <a:rPr sz="1600" spc="100" dirty="0">
                <a:solidFill>
                  <a:prstClr val="black"/>
                </a:solidFill>
                <a:latin typeface="微软雅黑" panose="020B0503020204020204" charset="-122"/>
                <a:cs typeface="微软雅黑" panose="020B0503020204020204" charset="-122"/>
              </a:rPr>
              <a:t>择</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置</a:t>
            </a:r>
            <a:r>
              <a:rPr sz="1600" spc="85" dirty="0">
                <a:solidFill>
                  <a:prstClr val="black"/>
                </a:solidFill>
                <a:latin typeface="微软雅黑" panose="020B0503020204020204" charset="-122"/>
                <a:cs typeface="微软雅黑" panose="020B0503020204020204" charset="-122"/>
              </a:rPr>
              <a:t>底”</a:t>
            </a:r>
            <a:r>
              <a:rPr sz="1600" spc="-5" dirty="0">
                <a:solidFill>
                  <a:prstClr val="black"/>
                </a:solidFill>
                <a:latin typeface="微软雅黑" panose="020B0503020204020204" charset="-122"/>
                <a:cs typeface="微软雅黑" panose="020B0503020204020204" charset="-122"/>
              </a:rPr>
              <a:t>可 </a:t>
            </a:r>
            <a:r>
              <a:rPr sz="1600" spc="80" dirty="0">
                <a:solidFill>
                  <a:prstClr val="black"/>
                </a:solidFill>
                <a:latin typeface="微软雅黑" panose="020B0503020204020204" charset="-122"/>
                <a:cs typeface="微软雅黑" panose="020B0503020204020204" charset="-122"/>
              </a:rPr>
              <a:t>以将该</a:t>
            </a:r>
            <a:r>
              <a:rPr sz="1600" spc="100" dirty="0">
                <a:solidFill>
                  <a:prstClr val="black"/>
                </a:solidFill>
                <a:latin typeface="微软雅黑" panose="020B0503020204020204" charset="-122"/>
                <a:cs typeface="微软雅黑" panose="020B0503020204020204" charset="-122"/>
              </a:rPr>
              <a:t>组</a:t>
            </a:r>
            <a:r>
              <a:rPr sz="1600" spc="80" dirty="0">
                <a:solidFill>
                  <a:prstClr val="black"/>
                </a:solidFill>
                <a:latin typeface="微软雅黑" panose="020B0503020204020204" charset="-122"/>
                <a:cs typeface="微软雅黑" panose="020B0503020204020204" charset="-122"/>
              </a:rPr>
              <a:t>件置</a:t>
            </a:r>
            <a:r>
              <a:rPr sz="1600" spc="100" dirty="0">
                <a:solidFill>
                  <a:prstClr val="black"/>
                </a:solidFill>
                <a:latin typeface="微软雅黑" panose="020B0503020204020204" charset="-122"/>
                <a:cs typeface="微软雅黑" panose="020B0503020204020204" charset="-122"/>
              </a:rPr>
              <a:t>于</a:t>
            </a:r>
            <a:r>
              <a:rPr sz="1600" spc="80" dirty="0">
                <a:solidFill>
                  <a:prstClr val="black"/>
                </a:solidFill>
                <a:latin typeface="微软雅黑" panose="020B0503020204020204" charset="-122"/>
                <a:cs typeface="微软雅黑" panose="020B0503020204020204" charset="-122"/>
              </a:rPr>
              <a:t>各组件</a:t>
            </a:r>
            <a:r>
              <a:rPr sz="1600" spc="100" dirty="0">
                <a:solidFill>
                  <a:prstClr val="black"/>
                </a:solidFill>
                <a:latin typeface="微软雅黑" panose="020B0503020204020204" charset="-122"/>
                <a:cs typeface="微软雅黑" panose="020B0503020204020204" charset="-122"/>
              </a:rPr>
              <a:t>最</a:t>
            </a:r>
            <a:r>
              <a:rPr sz="1600" spc="80" dirty="0">
                <a:solidFill>
                  <a:prstClr val="black"/>
                </a:solidFill>
                <a:latin typeface="微软雅黑" panose="020B0503020204020204" charset="-122"/>
                <a:cs typeface="微软雅黑" panose="020B0503020204020204" charset="-122"/>
              </a:rPr>
              <a:t>下层</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lgn="just">
              <a:spcBef>
                <a:spcPts val="700"/>
              </a:spcBef>
            </a:pPr>
            <a:r>
              <a:rPr sz="1600" spc="80" dirty="0">
                <a:solidFill>
                  <a:prstClr val="black"/>
                </a:solidFill>
                <a:latin typeface="微软雅黑" panose="020B0503020204020204" charset="-122"/>
                <a:cs typeface="微软雅黑" panose="020B0503020204020204" charset="-122"/>
              </a:rPr>
              <a:t>“上移</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和“</a:t>
            </a:r>
            <a:r>
              <a:rPr sz="1600" spc="100" dirty="0">
                <a:solidFill>
                  <a:prstClr val="black"/>
                </a:solidFill>
                <a:latin typeface="微软雅黑" panose="020B0503020204020204" charset="-122"/>
                <a:cs typeface="微软雅黑" panose="020B0503020204020204" charset="-122"/>
              </a:rPr>
              <a:t>下</a:t>
            </a:r>
            <a:r>
              <a:rPr sz="1600" spc="80" dirty="0">
                <a:solidFill>
                  <a:prstClr val="black"/>
                </a:solidFill>
                <a:latin typeface="微软雅黑" panose="020B0503020204020204" charset="-122"/>
                <a:cs typeface="微软雅黑" panose="020B0503020204020204" charset="-122"/>
              </a:rPr>
              <a:t>移”将</a:t>
            </a:r>
            <a:r>
              <a:rPr sz="1600" spc="95" dirty="0">
                <a:solidFill>
                  <a:prstClr val="black"/>
                </a:solidFill>
                <a:latin typeface="微软雅黑" panose="020B0503020204020204" charset="-122"/>
                <a:cs typeface="微软雅黑" panose="020B0503020204020204" charset="-122"/>
              </a:rPr>
              <a:t>组</a:t>
            </a:r>
            <a:r>
              <a:rPr sz="1600" spc="80" dirty="0">
                <a:solidFill>
                  <a:prstClr val="black"/>
                </a:solidFill>
                <a:latin typeface="微软雅黑" panose="020B0503020204020204" charset="-122"/>
                <a:cs typeface="微软雅黑" panose="020B0503020204020204" charset="-122"/>
              </a:rPr>
              <a:t>件向</a:t>
            </a:r>
            <a:r>
              <a:rPr sz="1600" spc="-5" dirty="0">
                <a:solidFill>
                  <a:prstClr val="black"/>
                </a:solidFill>
                <a:latin typeface="微软雅黑" panose="020B0503020204020204" charset="-122"/>
                <a:cs typeface="微软雅黑" panose="020B0503020204020204" charset="-122"/>
              </a:rPr>
              <a:t>上</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5" dirty="0">
                <a:solidFill>
                  <a:prstClr val="black"/>
                </a:solidFill>
                <a:latin typeface="微软雅黑" panose="020B0503020204020204" charset="-122"/>
                <a:cs typeface="微软雅黑" panose="020B0503020204020204" charset="-122"/>
              </a:rPr>
              <a:t>或向下移动一层，如图所示。</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58209" y="1057909"/>
            <a:ext cx="427799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组件的快捷操</a:t>
            </a:r>
            <a:r>
              <a:rPr sz="3200" b="1" spc="5" dirty="0">
                <a:solidFill>
                  <a:srgbClr val="00A755"/>
                </a:solidFill>
                <a:latin typeface="微软雅黑" panose="020B0503020204020204" charset="-122"/>
                <a:cs typeface="微软雅黑" panose="020B0503020204020204" charset="-122"/>
              </a:rPr>
              <a:t>作</a:t>
            </a:r>
            <a:r>
              <a:rPr sz="3200" b="1" spc="-12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-（2）图层</a:t>
            </a:r>
            <a:endParaRPr sz="2000">
              <a:solidFill>
                <a:prstClr val="black"/>
              </a:solidFill>
              <a:latin typeface="微软雅黑" panose="020B0503020204020204" charset="-122"/>
              <a:cs typeface="微软雅黑" panose="020B0503020204020204" charset="-122"/>
            </a:endParaRPr>
          </a:p>
        </p:txBody>
      </p:sp>
      <p:sp>
        <p:nvSpPr>
          <p:cNvPr id="7" name="object 7"/>
          <p:cNvSpPr/>
          <p:nvPr/>
        </p:nvSpPr>
        <p:spPr>
          <a:xfrm>
            <a:off x="4637532" y="2028443"/>
            <a:ext cx="6745223" cy="38557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294891" y="1790065"/>
            <a:ext cx="9606915" cy="713105"/>
          </a:xfrm>
          <a:prstGeom prst="rect">
            <a:avLst/>
          </a:prstGeom>
        </p:spPr>
        <p:txBody>
          <a:bodyPr vert="horz" wrap="square" lIns="0" tIns="0" rIns="0" bIns="0" rtlCol="0">
            <a:spAutoFit/>
          </a:bodyPr>
          <a:lstStyle/>
          <a:p>
            <a:pPr marL="489585"/>
            <a:r>
              <a:rPr spc="35" dirty="0">
                <a:solidFill>
                  <a:prstClr val="black"/>
                </a:solidFill>
                <a:latin typeface="微软雅黑" panose="020B0503020204020204" charset="-122"/>
                <a:cs typeface="微软雅黑" panose="020B0503020204020204" charset="-122"/>
              </a:rPr>
              <a:t>文</a:t>
            </a:r>
            <a:r>
              <a:rPr spc="30" dirty="0">
                <a:solidFill>
                  <a:prstClr val="black"/>
                </a:solidFill>
                <a:latin typeface="微软雅黑" panose="020B0503020204020204" charset="-122"/>
                <a:cs typeface="微软雅黑" panose="020B0503020204020204" charset="-122"/>
              </a:rPr>
              <a:t>本组</a:t>
            </a:r>
            <a:r>
              <a:rPr spc="40" dirty="0">
                <a:solidFill>
                  <a:prstClr val="black"/>
                </a:solidFill>
                <a:latin typeface="微软雅黑" panose="020B0503020204020204" charset="-122"/>
                <a:cs typeface="微软雅黑" panose="020B0503020204020204" charset="-122"/>
              </a:rPr>
              <a:t>件</a:t>
            </a:r>
            <a:r>
              <a:rPr spc="30" dirty="0">
                <a:solidFill>
                  <a:prstClr val="black"/>
                </a:solidFill>
                <a:latin typeface="微软雅黑" panose="020B0503020204020204" charset="-122"/>
                <a:cs typeface="微软雅黑" panose="020B0503020204020204" charset="-122"/>
              </a:rPr>
              <a:t>是基本组件</a:t>
            </a:r>
            <a:r>
              <a:rPr spc="40"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一</a:t>
            </a:r>
            <a:r>
              <a:rPr spc="50" dirty="0">
                <a:solidFill>
                  <a:prstClr val="black"/>
                </a:solidFill>
                <a:latin typeface="微软雅黑" panose="020B0503020204020204" charset="-122"/>
                <a:cs typeface="微软雅黑" panose="020B0503020204020204" charset="-122"/>
              </a:rPr>
              <a:t>种</a:t>
            </a:r>
            <a:r>
              <a:rPr spc="30" dirty="0">
                <a:solidFill>
                  <a:prstClr val="black"/>
                </a:solidFill>
                <a:latin typeface="微软雅黑" panose="020B0503020204020204" charset="-122"/>
                <a:cs typeface="微软雅黑" panose="020B0503020204020204" charset="-122"/>
              </a:rPr>
              <a:t>，也是</a:t>
            </a:r>
            <a:r>
              <a:rPr spc="40" dirty="0">
                <a:solidFill>
                  <a:prstClr val="black"/>
                </a:solidFill>
                <a:latin typeface="微软雅黑" panose="020B0503020204020204" charset="-122"/>
                <a:cs typeface="微软雅黑" panose="020B0503020204020204" charset="-122"/>
              </a:rPr>
              <a:t>高</a:t>
            </a:r>
            <a:r>
              <a:rPr spc="30" dirty="0">
                <a:solidFill>
                  <a:prstClr val="black"/>
                </a:solidFill>
                <a:latin typeface="微软雅黑" panose="020B0503020204020204" charset="-122"/>
                <a:cs typeface="微软雅黑" panose="020B0503020204020204" charset="-122"/>
              </a:rPr>
              <a:t>频使用的一</a:t>
            </a:r>
            <a:r>
              <a:rPr spc="40" dirty="0">
                <a:solidFill>
                  <a:prstClr val="black"/>
                </a:solidFill>
                <a:latin typeface="微软雅黑" panose="020B0503020204020204" charset="-122"/>
                <a:cs typeface="微软雅黑" panose="020B0503020204020204" charset="-122"/>
              </a:rPr>
              <a:t>种</a:t>
            </a:r>
            <a:r>
              <a:rPr spc="30" dirty="0">
                <a:solidFill>
                  <a:prstClr val="black"/>
                </a:solidFill>
                <a:latin typeface="微软雅黑" panose="020B0503020204020204" charset="-122"/>
                <a:cs typeface="微软雅黑" panose="020B0503020204020204" charset="-122"/>
              </a:rPr>
              <a:t>组</a:t>
            </a:r>
            <a:r>
              <a:rPr spc="50" dirty="0">
                <a:solidFill>
                  <a:prstClr val="black"/>
                </a:solidFill>
                <a:latin typeface="微软雅黑" panose="020B0503020204020204" charset="-122"/>
                <a:cs typeface="微软雅黑" panose="020B0503020204020204" charset="-122"/>
              </a:rPr>
              <a:t>件</a:t>
            </a:r>
            <a:r>
              <a:rPr spc="30" dirty="0">
                <a:solidFill>
                  <a:prstClr val="black"/>
                </a:solidFill>
                <a:latin typeface="微软雅黑" panose="020B0503020204020204" charset="-122"/>
                <a:cs typeface="微软雅黑" panose="020B0503020204020204" charset="-122"/>
              </a:rPr>
              <a:t>，用以</a:t>
            </a:r>
            <a:r>
              <a:rPr spc="40" dirty="0">
                <a:solidFill>
                  <a:prstClr val="black"/>
                </a:solidFill>
                <a:latin typeface="微软雅黑" panose="020B0503020204020204" charset="-122"/>
                <a:cs typeface="微软雅黑" panose="020B0503020204020204" charset="-122"/>
              </a:rPr>
              <a:t>展</a:t>
            </a:r>
            <a:r>
              <a:rPr spc="30" dirty="0">
                <a:solidFill>
                  <a:prstClr val="black"/>
                </a:solidFill>
                <a:latin typeface="微软雅黑" panose="020B0503020204020204" charset="-122"/>
                <a:cs typeface="微软雅黑" panose="020B0503020204020204" charset="-122"/>
              </a:rPr>
              <a:t>示输入的文</a:t>
            </a:r>
            <a:r>
              <a:rPr spc="40" dirty="0">
                <a:solidFill>
                  <a:prstClr val="black"/>
                </a:solidFill>
                <a:latin typeface="微软雅黑" panose="020B0503020204020204" charset="-122"/>
                <a:cs typeface="微软雅黑" panose="020B0503020204020204" charset="-122"/>
              </a:rPr>
              <a:t>本</a:t>
            </a:r>
            <a:r>
              <a:rPr spc="30" dirty="0">
                <a:solidFill>
                  <a:prstClr val="black"/>
                </a:solidFill>
                <a:latin typeface="微软雅黑" panose="020B0503020204020204" charset="-122"/>
                <a:cs typeface="微软雅黑" panose="020B0503020204020204" charset="-122"/>
              </a:rPr>
              <a:t>信</a:t>
            </a:r>
            <a:r>
              <a:rPr spc="55" dirty="0">
                <a:solidFill>
                  <a:prstClr val="black"/>
                </a:solidFill>
                <a:latin typeface="微软雅黑" panose="020B0503020204020204" charset="-122"/>
                <a:cs typeface="微软雅黑" panose="020B0503020204020204" charset="-122"/>
              </a:rPr>
              <a:t>息</a:t>
            </a:r>
            <a:r>
              <a:rPr spc="30" dirty="0">
                <a:solidFill>
                  <a:prstClr val="black"/>
                </a:solidFill>
                <a:latin typeface="微软雅黑" panose="020B0503020204020204" charset="-122"/>
                <a:cs typeface="微软雅黑" panose="020B0503020204020204" charset="-122"/>
              </a:rPr>
              <a:t>。主要</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用于展示固定内容，实时采集值等。该组件在编辑器中的位置如图所示：</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5270372" y="916685"/>
            <a:ext cx="165353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文本组件</a:t>
            </a:r>
            <a:endParaRPr sz="3200">
              <a:solidFill>
                <a:prstClr val="black"/>
              </a:solidFill>
              <a:latin typeface="微软雅黑" panose="020B0503020204020204" charset="-122"/>
              <a:cs typeface="微软雅黑" panose="020B0503020204020204" charset="-122"/>
            </a:endParaRPr>
          </a:p>
        </p:txBody>
      </p:sp>
      <p:sp>
        <p:nvSpPr>
          <p:cNvPr id="7" name="object 7"/>
          <p:cNvSpPr/>
          <p:nvPr/>
        </p:nvSpPr>
        <p:spPr>
          <a:xfrm>
            <a:off x="2119883" y="2732531"/>
            <a:ext cx="7952231" cy="35783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313301" y="994790"/>
            <a:ext cx="35680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文本组件</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085213" y="2169540"/>
            <a:ext cx="3248025" cy="2771140"/>
          </a:xfrm>
          <a:prstGeom prst="rect">
            <a:avLst/>
          </a:prstGeom>
        </p:spPr>
        <p:txBody>
          <a:bodyPr vert="horz" wrap="square" lIns="0" tIns="0" rIns="0" bIns="0" rtlCol="0">
            <a:spAutoFit/>
          </a:bodyPr>
          <a:lstStyle/>
          <a:p>
            <a:pPr marL="12700" algn="just"/>
            <a:r>
              <a:rPr b="1" spc="5" dirty="0">
                <a:solidFill>
                  <a:prstClr val="black"/>
                </a:solidFill>
                <a:latin typeface="微软雅黑" panose="020B0503020204020204" charset="-122"/>
                <a:cs typeface="微软雅黑" panose="020B0503020204020204" charset="-122"/>
              </a:rPr>
              <a:t>a</a:t>
            </a:r>
            <a:r>
              <a:rPr b="1" dirty="0">
                <a:solidFill>
                  <a:prstClr val="black"/>
                </a:solidFill>
                <a:latin typeface="微软雅黑" panose="020B0503020204020204" charset="-122"/>
                <a:cs typeface="微软雅黑" panose="020B0503020204020204" charset="-122"/>
              </a:rPr>
              <a:t>）文本属性</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91490">
              <a:spcBef>
                <a:spcPts val="1080"/>
              </a:spcBef>
            </a:pPr>
            <a:r>
              <a:rPr dirty="0">
                <a:solidFill>
                  <a:prstClr val="black"/>
                </a:solidFill>
                <a:latin typeface="微软雅黑" panose="020B0503020204020204" charset="-122"/>
                <a:cs typeface="微软雅黑" panose="020B0503020204020204" charset="-122"/>
              </a:rPr>
              <a:t>在文本属性中，文字内容是</a:t>
            </a:r>
            <a:endParaRPr>
              <a:solidFill>
                <a:prstClr val="black"/>
              </a:solidFill>
              <a:latin typeface="微软雅黑" panose="020B0503020204020204" charset="-122"/>
              <a:cs typeface="微软雅黑" panose="020B0503020204020204" charset="-122"/>
            </a:endParaRPr>
          </a:p>
          <a:p>
            <a:pPr marL="12700" algn="just">
              <a:spcBef>
                <a:spcPts val="1080"/>
              </a:spcBef>
            </a:pPr>
            <a:r>
              <a:rPr dirty="0">
                <a:solidFill>
                  <a:prstClr val="black"/>
                </a:solidFill>
                <a:latin typeface="微软雅黑" panose="020B0503020204020204" charset="-122"/>
                <a:cs typeface="微软雅黑" panose="020B0503020204020204" charset="-122"/>
              </a:rPr>
              <a:t>输入显示在文本框中的内容；可</a:t>
            </a:r>
            <a:endParaRPr>
              <a:solidFill>
                <a:prstClr val="black"/>
              </a:solidFill>
              <a:latin typeface="微软雅黑" panose="020B0503020204020204" charset="-122"/>
              <a:cs typeface="微软雅黑" panose="020B0503020204020204" charset="-122"/>
            </a:endParaRPr>
          </a:p>
          <a:p>
            <a:pPr marL="12700" marR="22225" algn="just">
              <a:lnSpc>
                <a:spcPct val="150000"/>
              </a:lnSpc>
            </a:pPr>
            <a:r>
              <a:rPr dirty="0">
                <a:solidFill>
                  <a:prstClr val="black"/>
                </a:solidFill>
                <a:latin typeface="微软雅黑" panose="020B0503020204020204" charset="-122"/>
                <a:cs typeface="微软雅黑" panose="020B0503020204020204" charset="-122"/>
              </a:rPr>
              <a:t>以通过设置字体、字体颜色、字 体显示常规或加粗、字号大小、 行间距以及对齐方式来设计字体 的展示样式，</a:t>
            </a:r>
            <a:r>
              <a:rPr spc="-15" dirty="0">
                <a:solidFill>
                  <a:prstClr val="black"/>
                </a:solidFill>
                <a:latin typeface="微软雅黑" panose="020B0503020204020204" charset="-122"/>
                <a:cs typeface="微软雅黑" panose="020B0503020204020204" charset="-122"/>
              </a:rPr>
              <a:t>如</a:t>
            </a:r>
            <a:r>
              <a:rPr dirty="0">
                <a:solidFill>
                  <a:prstClr val="black"/>
                </a:solidFill>
                <a:latin typeface="微软雅黑" panose="020B0503020204020204" charset="-122"/>
                <a:cs typeface="微软雅黑" panose="020B0503020204020204" charset="-122"/>
              </a:rPr>
              <a:t>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403848" y="2042160"/>
            <a:ext cx="3781044" cy="41955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335907" y="786257"/>
            <a:ext cx="356742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文本组件</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p:nvPr/>
        </p:nvSpPr>
        <p:spPr>
          <a:xfrm>
            <a:off x="7027164" y="1528571"/>
            <a:ext cx="2953511" cy="50261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2290952" y="1655064"/>
            <a:ext cx="4140835" cy="1948180"/>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b）文本框样式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78155">
              <a:lnSpc>
                <a:spcPct val="150000"/>
              </a:lnSpc>
            </a:pPr>
            <a:r>
              <a:rPr dirty="0">
                <a:solidFill>
                  <a:prstClr val="black"/>
                </a:solidFill>
                <a:latin typeface="微软雅黑" panose="020B0503020204020204" charset="-122"/>
                <a:cs typeface="微软雅黑" panose="020B0503020204020204" charset="-122"/>
              </a:rPr>
              <a:t>通过设定圆角数值、填充颜色、边 框和阴影来设计文本框样式，如图所示。 如果勾选了边框和阴影，则会显示需要 设置的边框和阴影细节。</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313301" y="1121283"/>
            <a:ext cx="356742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文本组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835911" y="2171064"/>
            <a:ext cx="8751570" cy="850265"/>
          </a:xfrm>
          <a:prstGeom prst="rect">
            <a:avLst/>
          </a:prstGeom>
        </p:spPr>
        <p:txBody>
          <a:bodyPr vert="horz" wrap="square" lIns="0" tIns="0" rIns="0" bIns="0" rtlCol="0">
            <a:spAutoFit/>
          </a:bodyPr>
          <a:lstStyle/>
          <a:p>
            <a:pPr marL="12700" marR="5080">
              <a:lnSpc>
                <a:spcPct val="150000"/>
              </a:lnSpc>
            </a:pPr>
            <a:r>
              <a:rPr b="1" spc="30" dirty="0">
                <a:solidFill>
                  <a:prstClr val="black"/>
                </a:solidFill>
                <a:latin typeface="微软雅黑" panose="020B0503020204020204" charset="-122"/>
                <a:cs typeface="微软雅黑" panose="020B0503020204020204" charset="-122"/>
              </a:rPr>
              <a:t>c）跳转</a:t>
            </a:r>
            <a:r>
              <a:rPr b="1" spc="20" dirty="0">
                <a:solidFill>
                  <a:prstClr val="black"/>
                </a:solidFill>
                <a:latin typeface="微软雅黑" panose="020B0503020204020204" charset="-122"/>
                <a:cs typeface="微软雅黑" panose="020B0503020204020204" charset="-122"/>
              </a:rPr>
              <a:t>页</a:t>
            </a:r>
            <a:r>
              <a:rPr b="1" spc="40"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如果需要</a:t>
            </a:r>
            <a:r>
              <a:rPr spc="20" dirty="0">
                <a:solidFill>
                  <a:prstClr val="black"/>
                </a:solidFill>
                <a:latin typeface="微软雅黑" panose="020B0503020204020204" charset="-122"/>
                <a:cs typeface="微软雅黑" panose="020B0503020204020204" charset="-122"/>
              </a:rPr>
              <a:t>在可</a:t>
            </a:r>
            <a:r>
              <a:rPr spc="30" dirty="0">
                <a:solidFill>
                  <a:prstClr val="black"/>
                </a:solidFill>
                <a:latin typeface="微软雅黑" panose="020B0503020204020204" charset="-122"/>
                <a:cs typeface="微软雅黑" panose="020B0503020204020204" charset="-122"/>
              </a:rPr>
              <a:t>视化应用</a:t>
            </a:r>
            <a:r>
              <a:rPr spc="20" dirty="0">
                <a:solidFill>
                  <a:prstClr val="black"/>
                </a:solidFill>
                <a:latin typeface="微软雅黑" panose="020B0503020204020204" charset="-122"/>
                <a:cs typeface="微软雅黑" panose="020B0503020204020204" charset="-122"/>
              </a:rPr>
              <a:t>在最</a:t>
            </a:r>
            <a:r>
              <a:rPr spc="30" dirty="0">
                <a:solidFill>
                  <a:prstClr val="black"/>
                </a:solidFill>
                <a:latin typeface="微软雅黑" panose="020B0503020204020204" charset="-122"/>
                <a:cs typeface="微软雅黑" panose="020B0503020204020204" charset="-122"/>
              </a:rPr>
              <a:t>终展示</a:t>
            </a:r>
            <a:r>
              <a:rPr spc="60" dirty="0">
                <a:solidFill>
                  <a:prstClr val="black"/>
                </a:solidFill>
                <a:latin typeface="微软雅黑" panose="020B0503020204020204" charset="-122"/>
                <a:cs typeface="微软雅黑" panose="020B0503020204020204" charset="-122"/>
              </a:rPr>
              <a:t>时</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可</a:t>
            </a:r>
            <a:r>
              <a:rPr spc="30" dirty="0">
                <a:solidFill>
                  <a:prstClr val="black"/>
                </a:solidFill>
                <a:latin typeface="微软雅黑" panose="020B0503020204020204" charset="-122"/>
                <a:cs typeface="微软雅黑" panose="020B0503020204020204" charset="-122"/>
              </a:rPr>
              <a:t>以通过</a:t>
            </a:r>
            <a:r>
              <a:rPr spc="20" dirty="0">
                <a:solidFill>
                  <a:prstClr val="black"/>
                </a:solidFill>
                <a:latin typeface="微软雅黑" panose="020B0503020204020204" charset="-122"/>
                <a:cs typeface="微软雅黑" panose="020B0503020204020204" charset="-122"/>
              </a:rPr>
              <a:t>单</a:t>
            </a:r>
            <a:r>
              <a:rPr spc="30" dirty="0">
                <a:solidFill>
                  <a:prstClr val="black"/>
                </a:solidFill>
                <a:latin typeface="微软雅黑" panose="020B0503020204020204" charset="-122"/>
                <a:cs typeface="微软雅黑" panose="020B0503020204020204" charset="-122"/>
              </a:rPr>
              <a:t>击</a:t>
            </a:r>
            <a:r>
              <a:rPr spc="20" dirty="0">
                <a:solidFill>
                  <a:prstClr val="black"/>
                </a:solidFill>
                <a:latin typeface="微软雅黑" panose="020B0503020204020204" charset="-122"/>
                <a:cs typeface="微软雅黑" panose="020B0503020204020204" charset="-122"/>
              </a:rPr>
              <a:t>文</a:t>
            </a:r>
            <a:r>
              <a:rPr spc="30" dirty="0">
                <a:solidFill>
                  <a:prstClr val="black"/>
                </a:solidFill>
                <a:latin typeface="微软雅黑" panose="020B0503020204020204" charset="-122"/>
                <a:cs typeface="微软雅黑" panose="020B0503020204020204" charset="-122"/>
              </a:rPr>
              <a:t>本跳转</a:t>
            </a:r>
            <a:r>
              <a:rPr spc="20" dirty="0">
                <a:solidFill>
                  <a:prstClr val="black"/>
                </a:solidFill>
                <a:latin typeface="微软雅黑" panose="020B0503020204020204" charset="-122"/>
                <a:cs typeface="微软雅黑" panose="020B0503020204020204" charset="-122"/>
              </a:rPr>
              <a:t>到</a:t>
            </a:r>
            <a:r>
              <a:rPr spc="30" dirty="0">
                <a:solidFill>
                  <a:prstClr val="black"/>
                </a:solidFill>
                <a:latin typeface="微软雅黑" panose="020B0503020204020204" charset="-122"/>
                <a:cs typeface="微软雅黑" panose="020B0503020204020204" charset="-122"/>
              </a:rPr>
              <a:t>另</a:t>
            </a:r>
            <a:r>
              <a:rPr dirty="0">
                <a:solidFill>
                  <a:prstClr val="black"/>
                </a:solidFill>
                <a:latin typeface="微软雅黑" panose="020B0503020204020204" charset="-122"/>
                <a:cs typeface="微软雅黑" panose="020B0503020204020204" charset="-122"/>
              </a:rPr>
              <a:t>一 </a:t>
            </a:r>
            <a:r>
              <a:rPr spc="10" dirty="0">
                <a:solidFill>
                  <a:prstClr val="black"/>
                </a:solidFill>
                <a:latin typeface="微软雅黑" panose="020B0503020204020204" charset="-122"/>
                <a:cs typeface="微软雅黑" panose="020B0503020204020204" charset="-122"/>
              </a:rPr>
              <a:t>个页面</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以</a:t>
            </a:r>
            <a:r>
              <a:rPr spc="10" dirty="0">
                <a:solidFill>
                  <a:prstClr val="black"/>
                </a:solidFill>
                <a:latin typeface="微软雅黑" panose="020B0503020204020204" charset="-122"/>
                <a:cs typeface="微软雅黑" panose="020B0503020204020204" charset="-122"/>
              </a:rPr>
              <a:t>在“跳</a:t>
            </a:r>
            <a:r>
              <a:rPr dirty="0">
                <a:solidFill>
                  <a:prstClr val="black"/>
                </a:solidFill>
                <a:latin typeface="微软雅黑" panose="020B0503020204020204" charset="-122"/>
                <a:cs typeface="微软雅黑" panose="020B0503020204020204" charset="-122"/>
              </a:rPr>
              <a:t>转</a:t>
            </a:r>
            <a:r>
              <a:rPr spc="10" dirty="0">
                <a:solidFill>
                  <a:prstClr val="black"/>
                </a:solidFill>
                <a:latin typeface="微软雅黑" panose="020B0503020204020204" charset="-122"/>
                <a:cs typeface="微软雅黑" panose="020B0503020204020204" charset="-122"/>
              </a:rPr>
              <a:t>页</a:t>
            </a:r>
            <a:r>
              <a:rPr dirty="0">
                <a:solidFill>
                  <a:prstClr val="black"/>
                </a:solidFill>
                <a:latin typeface="微软雅黑" panose="020B0503020204020204" charset="-122"/>
                <a:cs typeface="微软雅黑" panose="020B0503020204020204" charset="-122"/>
              </a:rPr>
              <a:t>面</a:t>
            </a:r>
            <a:r>
              <a:rPr spc="10" dirty="0">
                <a:solidFill>
                  <a:prstClr val="black"/>
                </a:solidFill>
                <a:latin typeface="微软雅黑" panose="020B0503020204020204" charset="-122"/>
                <a:cs typeface="微软雅黑" panose="020B0503020204020204" charset="-122"/>
              </a:rPr>
              <a:t>”的下</a:t>
            </a:r>
            <a:r>
              <a:rPr dirty="0">
                <a:solidFill>
                  <a:prstClr val="black"/>
                </a:solidFill>
                <a:latin typeface="微软雅黑" panose="020B0503020204020204" charset="-122"/>
                <a:cs typeface="微软雅黑" panose="020B0503020204020204" charset="-122"/>
              </a:rPr>
              <a:t>拉</a:t>
            </a:r>
            <a:r>
              <a:rPr spc="10" dirty="0">
                <a:solidFill>
                  <a:prstClr val="black"/>
                </a:solidFill>
                <a:latin typeface="微软雅黑" panose="020B0503020204020204" charset="-122"/>
                <a:cs typeface="微软雅黑" panose="020B0503020204020204" charset="-122"/>
              </a:rPr>
              <a:t>框</a:t>
            </a:r>
            <a:r>
              <a:rPr dirty="0">
                <a:solidFill>
                  <a:prstClr val="black"/>
                </a:solidFill>
                <a:latin typeface="微软雅黑" panose="020B0503020204020204" charset="-122"/>
                <a:cs typeface="微软雅黑" panose="020B0503020204020204" charset="-122"/>
              </a:rPr>
              <a:t>中</a:t>
            </a:r>
            <a:r>
              <a:rPr spc="10" dirty="0">
                <a:solidFill>
                  <a:prstClr val="black"/>
                </a:solidFill>
                <a:latin typeface="微软雅黑" panose="020B0503020204020204" charset="-122"/>
                <a:cs typeface="微软雅黑" panose="020B0503020204020204" charset="-122"/>
              </a:rPr>
              <a:t>选择需</a:t>
            </a:r>
            <a:r>
              <a:rPr dirty="0">
                <a:solidFill>
                  <a:prstClr val="black"/>
                </a:solidFill>
                <a:latin typeface="微软雅黑" panose="020B0503020204020204" charset="-122"/>
                <a:cs typeface="微软雅黑" panose="020B0503020204020204" charset="-122"/>
              </a:rPr>
              <a:t>要</a:t>
            </a:r>
            <a:r>
              <a:rPr spc="10" dirty="0">
                <a:solidFill>
                  <a:prstClr val="black"/>
                </a:solidFill>
                <a:latin typeface="微软雅黑" panose="020B0503020204020204" charset="-122"/>
                <a:cs typeface="微软雅黑" panose="020B0503020204020204" charset="-122"/>
              </a:rPr>
              <a:t>跳</a:t>
            </a:r>
            <a:r>
              <a:rPr dirty="0">
                <a:solidFill>
                  <a:prstClr val="black"/>
                </a:solidFill>
                <a:latin typeface="微软雅黑" panose="020B0503020204020204" charset="-122"/>
                <a:cs typeface="微软雅黑" panose="020B0503020204020204" charset="-122"/>
              </a:rPr>
              <a:t>转</a:t>
            </a:r>
            <a:r>
              <a:rPr spc="10" dirty="0">
                <a:solidFill>
                  <a:prstClr val="black"/>
                </a:solidFill>
                <a:latin typeface="微软雅黑" panose="020B0503020204020204" charset="-122"/>
                <a:cs typeface="微软雅黑" panose="020B0503020204020204" charset="-122"/>
              </a:rPr>
              <a:t>的可</a:t>
            </a:r>
            <a:r>
              <a:rPr dirty="0">
                <a:solidFill>
                  <a:prstClr val="black"/>
                </a:solidFill>
                <a:latin typeface="微软雅黑" panose="020B0503020204020204" charset="-122"/>
                <a:cs typeface="微软雅黑" panose="020B0503020204020204" charset="-122"/>
              </a:rPr>
              <a:t>视</a:t>
            </a:r>
            <a:r>
              <a:rPr spc="10" dirty="0">
                <a:solidFill>
                  <a:prstClr val="black"/>
                </a:solidFill>
                <a:latin typeface="微软雅黑" panose="020B0503020204020204" charset="-122"/>
                <a:cs typeface="微软雅黑" panose="020B0503020204020204" charset="-122"/>
              </a:rPr>
              <a:t>化应</a:t>
            </a:r>
            <a:r>
              <a:rPr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项</a:t>
            </a:r>
            <a:r>
              <a:rPr spc="30" dirty="0">
                <a:solidFill>
                  <a:prstClr val="black"/>
                </a:solidFill>
                <a:latin typeface="微软雅黑" panose="020B0503020204020204" charset="-122"/>
                <a:cs typeface="微软雅黑" panose="020B0503020204020204" charset="-122"/>
              </a:rPr>
              <a:t>目</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如图</a:t>
            </a:r>
            <a:r>
              <a:rPr dirty="0">
                <a:solidFill>
                  <a:prstClr val="black"/>
                </a:solidFill>
                <a:latin typeface="微软雅黑" panose="020B0503020204020204" charset="-122"/>
                <a:cs typeface="微软雅黑" panose="020B0503020204020204" charset="-122"/>
              </a:rPr>
              <a:t>所</a:t>
            </a:r>
            <a:r>
              <a:rPr spc="10"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3357371" y="3604259"/>
            <a:ext cx="5477255" cy="11750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645666" y="1423543"/>
            <a:ext cx="4854575" cy="3317875"/>
          </a:xfrm>
          <a:prstGeom prst="rect">
            <a:avLst/>
          </a:prstGeom>
        </p:spPr>
        <p:txBody>
          <a:bodyPr vert="horz" wrap="square" lIns="0" tIns="0" rIns="0" bIns="0" rtlCol="0">
            <a:spAutoFit/>
          </a:bodyPr>
          <a:lstStyle/>
          <a:p>
            <a:pPr marL="12700" marR="11430" indent="421640" algn="just">
              <a:lnSpc>
                <a:spcPct val="150000"/>
              </a:lnSpc>
            </a:pPr>
            <a:r>
              <a:rPr sz="1600" spc="35" dirty="0">
                <a:solidFill>
                  <a:prstClr val="black"/>
                </a:solidFill>
                <a:latin typeface="微软雅黑" panose="020B0503020204020204" charset="-122"/>
                <a:cs typeface="微软雅黑" panose="020B0503020204020204" charset="-122"/>
              </a:rPr>
              <a:t>文</a:t>
            </a:r>
            <a:r>
              <a:rPr sz="1600" spc="50" dirty="0">
                <a:solidFill>
                  <a:prstClr val="black"/>
                </a:solidFill>
                <a:latin typeface="微软雅黑" panose="020B0503020204020204" charset="-122"/>
                <a:cs typeface="微软雅黑" panose="020B0503020204020204" charset="-122"/>
              </a:rPr>
              <a:t>本组件如</a:t>
            </a:r>
            <a:r>
              <a:rPr sz="1600" spc="35" dirty="0">
                <a:solidFill>
                  <a:prstClr val="black"/>
                </a:solidFill>
                <a:latin typeface="微软雅黑" panose="020B0503020204020204" charset="-122"/>
                <a:cs typeface="微软雅黑" panose="020B0503020204020204" charset="-122"/>
              </a:rPr>
              <a:t>果</a:t>
            </a:r>
            <a:r>
              <a:rPr sz="1600" spc="50" dirty="0">
                <a:solidFill>
                  <a:prstClr val="black"/>
                </a:solidFill>
                <a:latin typeface="微软雅黑" panose="020B0503020204020204" charset="-122"/>
                <a:cs typeface="微软雅黑" panose="020B0503020204020204" charset="-122"/>
              </a:rPr>
              <a:t>不配置</a:t>
            </a:r>
            <a:r>
              <a:rPr sz="1600" spc="35" dirty="0">
                <a:solidFill>
                  <a:prstClr val="black"/>
                </a:solidFill>
                <a:latin typeface="微软雅黑" panose="020B0503020204020204" charset="-122"/>
                <a:cs typeface="微软雅黑" panose="020B0503020204020204" charset="-122"/>
              </a:rPr>
              <a:t>数</a:t>
            </a:r>
            <a:r>
              <a:rPr sz="1600" spc="50" dirty="0">
                <a:solidFill>
                  <a:prstClr val="black"/>
                </a:solidFill>
                <a:latin typeface="微软雅黑" panose="020B0503020204020204" charset="-122"/>
                <a:cs typeface="微软雅黑" panose="020B0503020204020204" charset="-122"/>
              </a:rPr>
              <a:t>据</a:t>
            </a:r>
            <a:r>
              <a:rPr sz="1600" spc="60" dirty="0">
                <a:solidFill>
                  <a:prstClr val="black"/>
                </a:solidFill>
                <a:latin typeface="微软雅黑" panose="020B0503020204020204" charset="-122"/>
                <a:cs typeface="微软雅黑" panose="020B0503020204020204" charset="-122"/>
              </a:rPr>
              <a:t>源</a:t>
            </a:r>
            <a:r>
              <a:rPr sz="1600" spc="3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就仅仅</a:t>
            </a:r>
            <a:r>
              <a:rPr sz="1600" spc="35" dirty="0">
                <a:solidFill>
                  <a:prstClr val="black"/>
                </a:solidFill>
                <a:latin typeface="微软雅黑" panose="020B0503020204020204" charset="-122"/>
                <a:cs typeface="微软雅黑" panose="020B0503020204020204" charset="-122"/>
              </a:rPr>
              <a:t>显</a:t>
            </a:r>
            <a:r>
              <a:rPr sz="1600" spc="50" dirty="0">
                <a:solidFill>
                  <a:prstClr val="black"/>
                </a:solidFill>
                <a:latin typeface="微软雅黑" panose="020B0503020204020204" charset="-122"/>
                <a:cs typeface="微软雅黑" panose="020B0503020204020204" charset="-122"/>
              </a:rPr>
              <a:t>示输</a:t>
            </a:r>
            <a:r>
              <a:rPr sz="1600" spc="35" dirty="0">
                <a:solidFill>
                  <a:prstClr val="black"/>
                </a:solidFill>
                <a:latin typeface="微软雅黑" panose="020B0503020204020204" charset="-122"/>
                <a:cs typeface="微软雅黑" panose="020B0503020204020204" charset="-122"/>
              </a:rPr>
              <a:t>入</a:t>
            </a:r>
            <a:r>
              <a:rPr sz="1600" spc="-5" dirty="0">
                <a:solidFill>
                  <a:prstClr val="black"/>
                </a:solidFill>
                <a:latin typeface="微软雅黑" panose="020B0503020204020204" charset="-122"/>
                <a:cs typeface="微软雅黑" panose="020B0503020204020204" charset="-122"/>
              </a:rPr>
              <a:t>的 </a:t>
            </a:r>
            <a:r>
              <a:rPr sz="1600" spc="50" dirty="0">
                <a:solidFill>
                  <a:prstClr val="black"/>
                </a:solidFill>
                <a:latin typeface="微软雅黑" panose="020B0503020204020204" charset="-122"/>
                <a:cs typeface="微软雅黑" panose="020B0503020204020204" charset="-122"/>
              </a:rPr>
              <a:t>文</a:t>
            </a:r>
            <a:r>
              <a:rPr sz="1600" spc="35" dirty="0">
                <a:solidFill>
                  <a:prstClr val="black"/>
                </a:solidFill>
                <a:latin typeface="微软雅黑" panose="020B0503020204020204" charset="-122"/>
                <a:cs typeface="微软雅黑" panose="020B0503020204020204" charset="-122"/>
              </a:rPr>
              <a:t>字</a:t>
            </a:r>
            <a:r>
              <a:rPr sz="1600" spc="50" dirty="0">
                <a:solidFill>
                  <a:prstClr val="black"/>
                </a:solidFill>
                <a:latin typeface="微软雅黑" panose="020B0503020204020204" charset="-122"/>
                <a:cs typeface="微软雅黑" panose="020B0503020204020204" charset="-122"/>
              </a:rPr>
              <a:t>内容。如果需</a:t>
            </a:r>
            <a:r>
              <a:rPr sz="1600" spc="35" dirty="0">
                <a:solidFill>
                  <a:prstClr val="black"/>
                </a:solidFill>
                <a:latin typeface="微软雅黑" panose="020B0503020204020204" charset="-122"/>
                <a:cs typeface="微软雅黑" panose="020B0503020204020204" charset="-122"/>
              </a:rPr>
              <a:t>要</a:t>
            </a:r>
            <a:r>
              <a:rPr sz="1600" spc="50" dirty="0">
                <a:solidFill>
                  <a:prstClr val="black"/>
                </a:solidFill>
                <a:latin typeface="微软雅黑" panose="020B0503020204020204" charset="-122"/>
                <a:cs typeface="微软雅黑" panose="020B0503020204020204" charset="-122"/>
              </a:rPr>
              <a:t>显示设备的某</a:t>
            </a:r>
            <a:r>
              <a:rPr sz="1600" spc="35" dirty="0">
                <a:solidFill>
                  <a:prstClr val="black"/>
                </a:solidFill>
                <a:latin typeface="微软雅黑" panose="020B0503020204020204" charset="-122"/>
                <a:cs typeface="微软雅黑" panose="020B0503020204020204" charset="-122"/>
              </a:rPr>
              <a:t>项</a:t>
            </a:r>
            <a:r>
              <a:rPr sz="1600" spc="50" dirty="0">
                <a:solidFill>
                  <a:prstClr val="black"/>
                </a:solidFill>
                <a:latin typeface="微软雅黑" panose="020B0503020204020204" charset="-122"/>
                <a:cs typeface="微软雅黑" panose="020B0503020204020204" charset="-122"/>
              </a:rPr>
              <a:t>属性</a:t>
            </a:r>
            <a:r>
              <a:rPr sz="1600" spc="70" dirty="0">
                <a:solidFill>
                  <a:prstClr val="black"/>
                </a:solidFill>
                <a:latin typeface="微软雅黑" panose="020B0503020204020204" charset="-122"/>
                <a:cs typeface="微软雅黑" panose="020B0503020204020204" charset="-122"/>
              </a:rPr>
              <a:t>值</a:t>
            </a:r>
            <a:r>
              <a:rPr sz="1600" spc="3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则</a:t>
            </a:r>
            <a:r>
              <a:rPr sz="1600" spc="35" dirty="0">
                <a:solidFill>
                  <a:prstClr val="black"/>
                </a:solidFill>
                <a:latin typeface="微软雅黑" panose="020B0503020204020204" charset="-122"/>
                <a:cs typeface="微软雅黑" panose="020B0503020204020204" charset="-122"/>
              </a:rPr>
              <a:t>需</a:t>
            </a:r>
            <a:r>
              <a:rPr sz="1600" spc="-5" dirty="0">
                <a:solidFill>
                  <a:prstClr val="black"/>
                </a:solidFill>
                <a:latin typeface="微软雅黑" panose="020B0503020204020204" charset="-122"/>
                <a:cs typeface="微软雅黑" panose="020B0503020204020204" charset="-122"/>
              </a:rPr>
              <a:t>要 </a:t>
            </a:r>
            <a:r>
              <a:rPr sz="1600" spc="50" dirty="0">
                <a:solidFill>
                  <a:prstClr val="black"/>
                </a:solidFill>
                <a:latin typeface="微软雅黑" panose="020B0503020204020204" charset="-122"/>
                <a:cs typeface="微软雅黑" panose="020B0503020204020204" charset="-122"/>
              </a:rPr>
              <a:t>对</a:t>
            </a:r>
            <a:r>
              <a:rPr sz="1600" spc="35" dirty="0">
                <a:solidFill>
                  <a:prstClr val="black"/>
                </a:solidFill>
                <a:latin typeface="微软雅黑" panose="020B0503020204020204" charset="-122"/>
                <a:cs typeface="微软雅黑" panose="020B0503020204020204" charset="-122"/>
              </a:rPr>
              <a:t>文</a:t>
            </a:r>
            <a:r>
              <a:rPr sz="1600" spc="50" dirty="0">
                <a:solidFill>
                  <a:prstClr val="black"/>
                </a:solidFill>
                <a:latin typeface="微软雅黑" panose="020B0503020204020204" charset="-122"/>
                <a:cs typeface="微软雅黑" panose="020B0503020204020204" charset="-122"/>
              </a:rPr>
              <a:t>本组件的数据</a:t>
            </a:r>
            <a:r>
              <a:rPr sz="1600" spc="35" dirty="0">
                <a:solidFill>
                  <a:prstClr val="black"/>
                </a:solidFill>
                <a:latin typeface="微软雅黑" panose="020B0503020204020204" charset="-122"/>
                <a:cs typeface="微软雅黑" panose="020B0503020204020204" charset="-122"/>
              </a:rPr>
              <a:t>源</a:t>
            </a:r>
            <a:r>
              <a:rPr sz="1600" spc="50" dirty="0">
                <a:solidFill>
                  <a:prstClr val="black"/>
                </a:solidFill>
                <a:latin typeface="微软雅黑" panose="020B0503020204020204" charset="-122"/>
                <a:cs typeface="微软雅黑" panose="020B0503020204020204" charset="-122"/>
              </a:rPr>
              <a:t>进行配</a:t>
            </a:r>
            <a:r>
              <a:rPr sz="1600" spc="75" dirty="0">
                <a:solidFill>
                  <a:prstClr val="black"/>
                </a:solidFill>
                <a:latin typeface="微软雅黑" panose="020B0503020204020204" charset="-122"/>
                <a:cs typeface="微软雅黑" panose="020B0503020204020204" charset="-122"/>
              </a:rPr>
              <a:t>置</a:t>
            </a:r>
            <a:r>
              <a:rPr sz="1600" spc="50" dirty="0">
                <a:solidFill>
                  <a:prstClr val="black"/>
                </a:solidFill>
                <a:latin typeface="微软雅黑" panose="020B0503020204020204" charset="-122"/>
                <a:cs typeface="微软雅黑" panose="020B0503020204020204" charset="-122"/>
              </a:rPr>
              <a:t>，文</a:t>
            </a:r>
            <a:r>
              <a:rPr sz="1600" spc="35" dirty="0">
                <a:solidFill>
                  <a:prstClr val="black"/>
                </a:solidFill>
                <a:latin typeface="微软雅黑" panose="020B0503020204020204" charset="-122"/>
                <a:cs typeface="微软雅黑" panose="020B0503020204020204" charset="-122"/>
              </a:rPr>
              <a:t>本</a:t>
            </a:r>
            <a:r>
              <a:rPr sz="1600" spc="50" dirty="0">
                <a:solidFill>
                  <a:prstClr val="black"/>
                </a:solidFill>
                <a:latin typeface="微软雅黑" panose="020B0503020204020204" charset="-122"/>
                <a:cs typeface="微软雅黑" panose="020B0503020204020204" charset="-122"/>
              </a:rPr>
              <a:t>组件的</a:t>
            </a:r>
            <a:r>
              <a:rPr sz="1600" spc="35" dirty="0">
                <a:solidFill>
                  <a:prstClr val="black"/>
                </a:solidFill>
                <a:latin typeface="微软雅黑" panose="020B0503020204020204" charset="-122"/>
                <a:cs typeface="微软雅黑" panose="020B0503020204020204" charset="-122"/>
              </a:rPr>
              <a:t>数</a:t>
            </a:r>
            <a:r>
              <a:rPr sz="1600" spc="50" dirty="0">
                <a:solidFill>
                  <a:prstClr val="black"/>
                </a:solidFill>
                <a:latin typeface="微软雅黑" panose="020B0503020204020204" charset="-122"/>
                <a:cs typeface="微软雅黑" panose="020B0503020204020204" charset="-122"/>
              </a:rPr>
              <a:t>据</a:t>
            </a:r>
            <a:r>
              <a:rPr sz="1600" spc="35" dirty="0">
                <a:solidFill>
                  <a:prstClr val="black"/>
                </a:solidFill>
                <a:latin typeface="微软雅黑" panose="020B0503020204020204" charset="-122"/>
                <a:cs typeface="微软雅黑" panose="020B0503020204020204" charset="-122"/>
              </a:rPr>
              <a:t>源</a:t>
            </a:r>
            <a:r>
              <a:rPr sz="1600" spc="-5" dirty="0">
                <a:solidFill>
                  <a:prstClr val="black"/>
                </a:solidFill>
                <a:latin typeface="微软雅黑" panose="020B0503020204020204" charset="-122"/>
                <a:cs typeface="微软雅黑" panose="020B0503020204020204" charset="-122"/>
              </a:rPr>
              <a:t>配 置如图所示。</a:t>
            </a:r>
            <a:endParaRPr sz="1600">
              <a:solidFill>
                <a:prstClr val="black"/>
              </a:solidFill>
              <a:latin typeface="微软雅黑" panose="020B0503020204020204" charset="-122"/>
              <a:cs typeface="微软雅黑" panose="020B0503020204020204" charset="-122"/>
            </a:endParaRPr>
          </a:p>
          <a:p>
            <a:pPr marL="434340">
              <a:spcBef>
                <a:spcPts val="960"/>
              </a:spcBef>
            </a:pPr>
            <a:r>
              <a:rPr sz="1600" spc="35" dirty="0">
                <a:solidFill>
                  <a:prstClr val="black"/>
                </a:solidFill>
                <a:latin typeface="微软雅黑" panose="020B0503020204020204" charset="-122"/>
                <a:cs typeface="微软雅黑" panose="020B0503020204020204" charset="-122"/>
              </a:rPr>
              <a:t>如</a:t>
            </a:r>
            <a:r>
              <a:rPr sz="1600" spc="50" dirty="0">
                <a:solidFill>
                  <a:prstClr val="black"/>
                </a:solidFill>
                <a:latin typeface="微软雅黑" panose="020B0503020204020204" charset="-122"/>
                <a:cs typeface="微软雅黑" panose="020B0503020204020204" charset="-122"/>
              </a:rPr>
              <a:t>果勾选“</a:t>
            </a:r>
            <a:r>
              <a:rPr sz="1600" spc="35" dirty="0">
                <a:solidFill>
                  <a:prstClr val="black"/>
                </a:solidFill>
                <a:latin typeface="微软雅黑" panose="020B0503020204020204" charset="-122"/>
                <a:cs typeface="微软雅黑" panose="020B0503020204020204" charset="-122"/>
              </a:rPr>
              <a:t>继</a:t>
            </a:r>
            <a:r>
              <a:rPr sz="1600" spc="50" dirty="0">
                <a:solidFill>
                  <a:prstClr val="black"/>
                </a:solidFill>
                <a:latin typeface="微软雅黑" panose="020B0503020204020204" charset="-122"/>
                <a:cs typeface="微软雅黑" panose="020B0503020204020204" charset="-122"/>
              </a:rPr>
              <a:t>承页面</a:t>
            </a:r>
            <a:r>
              <a:rPr sz="1600" spc="35" dirty="0">
                <a:solidFill>
                  <a:prstClr val="black"/>
                </a:solidFill>
                <a:latin typeface="微软雅黑" panose="020B0503020204020204" charset="-122"/>
                <a:cs typeface="微软雅黑" panose="020B0503020204020204" charset="-122"/>
              </a:rPr>
              <a:t>模</a:t>
            </a:r>
            <a:r>
              <a:rPr sz="1600" spc="50" dirty="0">
                <a:solidFill>
                  <a:prstClr val="black"/>
                </a:solidFill>
                <a:latin typeface="微软雅黑" panose="020B0503020204020204" charset="-122"/>
                <a:cs typeface="微软雅黑" panose="020B0503020204020204" charset="-122"/>
              </a:rPr>
              <a:t>型”</a:t>
            </a:r>
            <a:r>
              <a:rPr sz="1600" spc="3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该组件</a:t>
            </a:r>
            <a:r>
              <a:rPr sz="1600" spc="35" dirty="0">
                <a:solidFill>
                  <a:prstClr val="black"/>
                </a:solidFill>
                <a:latin typeface="微软雅黑" panose="020B0503020204020204" charset="-122"/>
                <a:cs typeface="微软雅黑" panose="020B0503020204020204" charset="-122"/>
              </a:rPr>
              <a:t>在</a:t>
            </a:r>
            <a:r>
              <a:rPr sz="1600" spc="50" dirty="0">
                <a:solidFill>
                  <a:prstClr val="black"/>
                </a:solidFill>
                <a:latin typeface="微软雅黑" panose="020B0503020204020204" charset="-122"/>
                <a:cs typeface="微软雅黑" panose="020B0503020204020204" charset="-122"/>
              </a:rPr>
              <a:t>配置</a:t>
            </a:r>
            <a:r>
              <a:rPr sz="1600" spc="3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50" dirty="0">
                <a:solidFill>
                  <a:prstClr val="black"/>
                </a:solidFill>
                <a:latin typeface="微软雅黑" panose="020B0503020204020204" charset="-122"/>
                <a:cs typeface="微软雅黑" panose="020B0503020204020204" charset="-122"/>
              </a:rPr>
              <a:t>源</a:t>
            </a:r>
            <a:r>
              <a:rPr sz="1600" spc="30" dirty="0">
                <a:solidFill>
                  <a:prstClr val="black"/>
                </a:solidFill>
                <a:latin typeface="微软雅黑" panose="020B0503020204020204" charset="-122"/>
                <a:cs typeface="微软雅黑" panose="020B0503020204020204" charset="-122"/>
              </a:rPr>
              <a:t>时</a:t>
            </a:r>
            <a:r>
              <a:rPr sz="1600" spc="50" dirty="0">
                <a:solidFill>
                  <a:prstClr val="black"/>
                </a:solidFill>
                <a:latin typeface="微软雅黑" panose="020B0503020204020204" charset="-122"/>
                <a:cs typeface="微软雅黑" panose="020B0503020204020204" charset="-122"/>
              </a:rPr>
              <a:t>会默认关联在</a:t>
            </a:r>
            <a:r>
              <a:rPr sz="1600" spc="30" dirty="0">
                <a:solidFill>
                  <a:prstClr val="black"/>
                </a:solidFill>
                <a:latin typeface="微软雅黑" panose="020B0503020204020204" charset="-122"/>
                <a:cs typeface="微软雅黑" panose="020B0503020204020204" charset="-122"/>
              </a:rPr>
              <a:t>页</a:t>
            </a:r>
            <a:r>
              <a:rPr sz="1600" spc="50" dirty="0">
                <a:solidFill>
                  <a:prstClr val="black"/>
                </a:solidFill>
                <a:latin typeface="微软雅黑" panose="020B0503020204020204" charset="-122"/>
                <a:cs typeface="微软雅黑" panose="020B0503020204020204" charset="-122"/>
              </a:rPr>
              <a:t>面编辑区绑定</a:t>
            </a:r>
            <a:r>
              <a:rPr sz="1600" spc="30" dirty="0">
                <a:solidFill>
                  <a:prstClr val="black"/>
                </a:solidFill>
                <a:latin typeface="微软雅黑" panose="020B0503020204020204" charset="-122"/>
                <a:cs typeface="微软雅黑" panose="020B0503020204020204" charset="-122"/>
              </a:rPr>
              <a:t>的</a:t>
            </a:r>
            <a:r>
              <a:rPr sz="1600" spc="50" dirty="0">
                <a:solidFill>
                  <a:prstClr val="black"/>
                </a:solidFill>
                <a:latin typeface="微软雅黑" panose="020B0503020204020204" charset="-122"/>
                <a:cs typeface="微软雅黑" panose="020B0503020204020204" charset="-122"/>
              </a:rPr>
              <a:t>物模型</a:t>
            </a:r>
            <a:r>
              <a:rPr sz="1600" spc="30" dirty="0">
                <a:solidFill>
                  <a:prstClr val="black"/>
                </a:solidFill>
                <a:latin typeface="微软雅黑" panose="020B0503020204020204" charset="-122"/>
                <a:cs typeface="微软雅黑" panose="020B0503020204020204" charset="-122"/>
              </a:rPr>
              <a:t>及</a:t>
            </a:r>
            <a:r>
              <a:rPr sz="1600" spc="50" dirty="0">
                <a:solidFill>
                  <a:prstClr val="black"/>
                </a:solidFill>
                <a:latin typeface="微软雅黑" panose="020B0503020204020204" charset="-122"/>
                <a:cs typeface="微软雅黑" panose="020B0503020204020204" charset="-122"/>
              </a:rPr>
              <a:t>实</a:t>
            </a:r>
            <a:r>
              <a:rPr sz="1600" spc="3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信</a:t>
            </a:r>
            <a:endParaRPr sz="1600">
              <a:solidFill>
                <a:prstClr val="black"/>
              </a:solidFill>
              <a:latin typeface="微软雅黑" panose="020B0503020204020204" charset="-122"/>
              <a:cs typeface="微软雅黑" panose="020B0503020204020204" charset="-122"/>
            </a:endParaRPr>
          </a:p>
          <a:p>
            <a:pPr marL="12700" marR="5080" algn="just">
              <a:lnSpc>
                <a:spcPct val="150000"/>
              </a:lnSpc>
            </a:pPr>
            <a:r>
              <a:rPr sz="1600" spc="50" dirty="0">
                <a:solidFill>
                  <a:prstClr val="black"/>
                </a:solidFill>
                <a:latin typeface="微软雅黑" panose="020B0503020204020204" charset="-122"/>
                <a:cs typeface="微软雅黑" panose="020B0503020204020204" charset="-122"/>
              </a:rPr>
              <a:t>息</a:t>
            </a:r>
            <a:r>
              <a:rPr sz="1600" spc="3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如不勾选则需</a:t>
            </a:r>
            <a:r>
              <a:rPr sz="1600" spc="35" dirty="0">
                <a:solidFill>
                  <a:prstClr val="black"/>
                </a:solidFill>
                <a:latin typeface="微软雅黑" panose="020B0503020204020204" charset="-122"/>
                <a:cs typeface="微软雅黑" panose="020B0503020204020204" charset="-122"/>
              </a:rPr>
              <a:t>按</a:t>
            </a:r>
            <a:r>
              <a:rPr sz="1600" spc="50" dirty="0">
                <a:solidFill>
                  <a:prstClr val="black"/>
                </a:solidFill>
                <a:latin typeface="微软雅黑" panose="020B0503020204020204" charset="-122"/>
                <a:cs typeface="微软雅黑" panose="020B0503020204020204" charset="-122"/>
              </a:rPr>
              <a:t>顺序依次选择</a:t>
            </a:r>
            <a:r>
              <a:rPr sz="1600" spc="35" dirty="0">
                <a:solidFill>
                  <a:prstClr val="black"/>
                </a:solidFill>
                <a:latin typeface="微软雅黑" panose="020B0503020204020204" charset="-122"/>
                <a:cs typeface="微软雅黑" panose="020B0503020204020204" charset="-122"/>
              </a:rPr>
              <a:t>对</a:t>
            </a:r>
            <a:r>
              <a:rPr sz="1600" spc="50" dirty="0">
                <a:solidFill>
                  <a:prstClr val="black"/>
                </a:solidFill>
                <a:latin typeface="微软雅黑" panose="020B0503020204020204" charset="-122"/>
                <a:cs typeface="微软雅黑" panose="020B0503020204020204" charset="-122"/>
              </a:rPr>
              <a:t>应物模</a:t>
            </a:r>
            <a:r>
              <a:rPr sz="1600" spc="60" dirty="0">
                <a:solidFill>
                  <a:prstClr val="black"/>
                </a:solidFill>
                <a:latin typeface="微软雅黑" panose="020B0503020204020204" charset="-122"/>
                <a:cs typeface="微软雅黑" panose="020B0503020204020204" charset="-122"/>
              </a:rPr>
              <a:t>型</a:t>
            </a:r>
            <a:r>
              <a:rPr sz="1600" spc="50"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物实 </a:t>
            </a:r>
            <a:r>
              <a:rPr sz="1600" spc="50" dirty="0">
                <a:solidFill>
                  <a:prstClr val="black"/>
                </a:solidFill>
                <a:latin typeface="微软雅黑" panose="020B0503020204020204" charset="-122"/>
                <a:cs typeface="微软雅黑" panose="020B0503020204020204" charset="-122"/>
              </a:rPr>
              <a:t>例</a:t>
            </a:r>
            <a:r>
              <a:rPr sz="1600" spc="35" dirty="0">
                <a:solidFill>
                  <a:prstClr val="black"/>
                </a:solidFill>
                <a:latin typeface="微软雅黑" panose="020B0503020204020204" charset="-122"/>
                <a:cs typeface="微软雅黑" panose="020B0503020204020204" charset="-122"/>
              </a:rPr>
              <a:t>和</a:t>
            </a:r>
            <a:r>
              <a:rPr sz="1600" spc="50" dirty="0">
                <a:solidFill>
                  <a:prstClr val="black"/>
                </a:solidFill>
                <a:latin typeface="微软雅黑" panose="020B0503020204020204" charset="-122"/>
                <a:cs typeface="微软雅黑" panose="020B0503020204020204" charset="-122"/>
              </a:rPr>
              <a:t>关联属</a:t>
            </a:r>
            <a:r>
              <a:rPr sz="1600" spc="55" dirty="0">
                <a:solidFill>
                  <a:prstClr val="black"/>
                </a:solidFill>
                <a:latin typeface="微软雅黑" panose="020B0503020204020204" charset="-122"/>
                <a:cs typeface="微软雅黑" panose="020B0503020204020204" charset="-122"/>
              </a:rPr>
              <a:t>性</a:t>
            </a:r>
            <a:r>
              <a:rPr sz="1600" spc="50" dirty="0">
                <a:solidFill>
                  <a:prstClr val="black"/>
                </a:solidFill>
                <a:latin typeface="微软雅黑" panose="020B0503020204020204" charset="-122"/>
                <a:cs typeface="微软雅黑" panose="020B0503020204020204" charset="-122"/>
              </a:rPr>
              <a:t>。如</a:t>
            </a:r>
            <a:r>
              <a:rPr sz="1600" spc="35" dirty="0">
                <a:solidFill>
                  <a:prstClr val="black"/>
                </a:solidFill>
                <a:latin typeface="微软雅黑" panose="020B0503020204020204" charset="-122"/>
                <a:cs typeface="微软雅黑" panose="020B0503020204020204" charset="-122"/>
              </a:rPr>
              <a:t>果</a:t>
            </a:r>
            <a:r>
              <a:rPr sz="1600" spc="50" dirty="0">
                <a:solidFill>
                  <a:prstClr val="black"/>
                </a:solidFill>
                <a:latin typeface="微软雅黑" panose="020B0503020204020204" charset="-122"/>
                <a:cs typeface="微软雅黑" panose="020B0503020204020204" charset="-122"/>
              </a:rPr>
              <a:t>想在文本显示</a:t>
            </a:r>
            <a:r>
              <a:rPr sz="1600" spc="35" dirty="0">
                <a:solidFill>
                  <a:prstClr val="black"/>
                </a:solidFill>
                <a:latin typeface="微软雅黑" panose="020B0503020204020204" charset="-122"/>
                <a:cs typeface="微软雅黑" panose="020B0503020204020204" charset="-122"/>
              </a:rPr>
              <a:t>的</a:t>
            </a:r>
            <a:r>
              <a:rPr sz="1600" spc="50" dirty="0">
                <a:solidFill>
                  <a:prstClr val="black"/>
                </a:solidFill>
                <a:latin typeface="微软雅黑" panose="020B0503020204020204" charset="-122"/>
                <a:cs typeface="微软雅黑" panose="020B0503020204020204" charset="-122"/>
              </a:rPr>
              <a:t>数据自</a:t>
            </a:r>
            <a:r>
              <a:rPr sz="1600" spc="35" dirty="0">
                <a:solidFill>
                  <a:prstClr val="black"/>
                </a:solidFill>
                <a:latin typeface="微软雅黑" panose="020B0503020204020204" charset="-122"/>
                <a:cs typeface="微软雅黑" panose="020B0503020204020204" charset="-122"/>
              </a:rPr>
              <a:t>带</a:t>
            </a:r>
            <a:r>
              <a:rPr sz="1600" spc="50" dirty="0">
                <a:solidFill>
                  <a:prstClr val="black"/>
                </a:solidFill>
                <a:latin typeface="微软雅黑" panose="020B0503020204020204" charset="-122"/>
                <a:cs typeface="微软雅黑" panose="020B0503020204020204" charset="-122"/>
              </a:rPr>
              <a:t>属</a:t>
            </a:r>
            <a:r>
              <a:rPr sz="1600" spc="35" dirty="0">
                <a:solidFill>
                  <a:prstClr val="black"/>
                </a:solidFill>
                <a:latin typeface="微软雅黑" panose="020B0503020204020204" charset="-122"/>
                <a:cs typeface="微软雅黑" panose="020B0503020204020204" charset="-122"/>
              </a:rPr>
              <a:t>性</a:t>
            </a:r>
            <a:r>
              <a:rPr sz="1600" spc="-5" dirty="0">
                <a:solidFill>
                  <a:prstClr val="black"/>
                </a:solidFill>
                <a:latin typeface="微软雅黑" panose="020B0503020204020204" charset="-122"/>
                <a:cs typeface="微软雅黑" panose="020B0503020204020204" charset="-122"/>
              </a:rPr>
              <a:t>单 位，则可以勾选“使用属性单位”。</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7144511" y="1427986"/>
            <a:ext cx="3176016" cy="53050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207509" y="786257"/>
            <a:ext cx="382397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文本组件</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3" name="object 3"/>
          <p:cNvSpPr/>
          <p:nvPr/>
        </p:nvSpPr>
        <p:spPr>
          <a:xfrm>
            <a:off x="11020044" y="106679"/>
            <a:ext cx="1171955" cy="4556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1435988" y="974978"/>
            <a:ext cx="9318625" cy="1312545"/>
          </a:xfrm>
          <a:prstGeom prst="rect">
            <a:avLst/>
          </a:prstGeom>
        </p:spPr>
        <p:txBody>
          <a:bodyPr vert="horz" wrap="square" lIns="0" tIns="0" rIns="0" bIns="0" rtlCol="0">
            <a:spAutoFit/>
          </a:bodyPr>
          <a:lstStyle/>
          <a:p>
            <a:pPr marL="1812925"/>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a:p>
            <a:pPr marL="12700" marR="5080" indent="481330">
              <a:lnSpc>
                <a:spcPct val="150000"/>
              </a:lnSpc>
              <a:spcBef>
                <a:spcPts val="535"/>
              </a:spcBef>
            </a:pP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主</a:t>
            </a:r>
            <a:r>
              <a:rPr sz="1600" spc="15"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界</a:t>
            </a:r>
            <a:r>
              <a:rPr sz="1600" spc="20"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，将</a:t>
            </a:r>
            <a:r>
              <a:rPr sz="1600" spc="20" dirty="0">
                <a:solidFill>
                  <a:prstClr val="black"/>
                </a:solidFill>
                <a:latin typeface="微软雅黑" panose="020B0503020204020204" charset="-122"/>
                <a:cs typeface="微软雅黑" panose="020B0503020204020204" charset="-122"/>
              </a:rPr>
              <a:t>鼠</a:t>
            </a:r>
            <a:r>
              <a:rPr sz="1600" spc="5" dirty="0">
                <a:solidFill>
                  <a:prstClr val="black"/>
                </a:solidFill>
                <a:latin typeface="微软雅黑" panose="020B0503020204020204" charset="-122"/>
                <a:cs typeface="微软雅黑" panose="020B0503020204020204" charset="-122"/>
              </a:rPr>
              <a:t>标</a:t>
            </a:r>
            <a:r>
              <a:rPr sz="1600" spc="20" dirty="0">
                <a:solidFill>
                  <a:prstClr val="black"/>
                </a:solidFill>
                <a:latin typeface="微软雅黑" panose="020B0503020204020204" charset="-122"/>
                <a:cs typeface="微软雅黑" panose="020B0503020204020204" charset="-122"/>
              </a:rPr>
              <a:t>放</a:t>
            </a:r>
            <a:r>
              <a:rPr sz="1600" spc="5" dirty="0">
                <a:solidFill>
                  <a:prstClr val="black"/>
                </a:solidFill>
                <a:latin typeface="微软雅黑" panose="020B0503020204020204" charset="-122"/>
                <a:cs typeface="微软雅黑" panose="020B0503020204020204" charset="-122"/>
              </a:rPr>
              <a:t>到</a:t>
            </a:r>
            <a:r>
              <a:rPr sz="1600" spc="2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户头</a:t>
            </a:r>
            <a:r>
              <a:rPr sz="1600" spc="20" dirty="0">
                <a:solidFill>
                  <a:prstClr val="black"/>
                </a:solidFill>
                <a:latin typeface="微软雅黑" panose="020B0503020204020204" charset="-122"/>
                <a:cs typeface="微软雅黑" panose="020B0503020204020204" charset="-122"/>
              </a:rPr>
              <a:t>像</a:t>
            </a:r>
            <a:r>
              <a:rPr sz="1600" dirty="0">
                <a:solidFill>
                  <a:prstClr val="black"/>
                </a:solidFill>
                <a:latin typeface="微软雅黑" panose="020B0503020204020204" charset="-122"/>
                <a:cs typeface="微软雅黑" panose="020B0503020204020204" charset="-122"/>
              </a:rPr>
              <a:t>上</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会</a:t>
            </a:r>
            <a:r>
              <a:rPr sz="1600" spc="20" dirty="0">
                <a:solidFill>
                  <a:prstClr val="black"/>
                </a:solidFill>
                <a:latin typeface="微软雅黑" panose="020B0503020204020204" charset="-122"/>
                <a:cs typeface="微软雅黑" panose="020B0503020204020204" charset="-122"/>
              </a:rPr>
              <a:t>看</a:t>
            </a:r>
            <a:r>
              <a:rPr sz="1600" spc="5" dirty="0">
                <a:solidFill>
                  <a:prstClr val="black"/>
                </a:solidFill>
                <a:latin typeface="微软雅黑" panose="020B0503020204020204" charset="-122"/>
                <a:cs typeface="微软雅黑" panose="020B0503020204020204" charset="-122"/>
              </a:rPr>
              <a:t>到用</a:t>
            </a:r>
            <a:r>
              <a:rPr sz="1600" spc="20" dirty="0">
                <a:solidFill>
                  <a:prstClr val="black"/>
                </a:solidFill>
                <a:latin typeface="微软雅黑" panose="020B0503020204020204" charset="-122"/>
                <a:cs typeface="微软雅黑" panose="020B0503020204020204" charset="-122"/>
              </a:rPr>
              <a:t>户</a:t>
            </a:r>
            <a:r>
              <a:rPr sz="1600" spc="5" dirty="0">
                <a:solidFill>
                  <a:prstClr val="black"/>
                </a:solidFill>
                <a:latin typeface="微软雅黑" panose="020B0503020204020204" charset="-122"/>
                <a:cs typeface="微软雅黑" panose="020B0503020204020204" charset="-122"/>
              </a:rPr>
              <a:t>中</a:t>
            </a:r>
            <a:r>
              <a:rPr sz="1600" spc="20" dirty="0">
                <a:solidFill>
                  <a:prstClr val="black"/>
                </a:solidFill>
                <a:latin typeface="微软雅黑" panose="020B0503020204020204" charset="-122"/>
                <a:cs typeface="微软雅黑" panose="020B0503020204020204" charset="-122"/>
              </a:rPr>
              <a:t>心</a:t>
            </a:r>
            <a:r>
              <a:rPr sz="1600" spc="5" dirty="0">
                <a:solidFill>
                  <a:prstClr val="black"/>
                </a:solidFill>
                <a:latin typeface="微软雅黑" panose="020B0503020204020204" charset="-122"/>
                <a:cs typeface="微软雅黑" panose="020B0503020204020204" charset="-122"/>
              </a:rPr>
              <a:t>选</a:t>
            </a:r>
            <a:r>
              <a:rPr sz="1600" spc="10" dirty="0">
                <a:solidFill>
                  <a:prstClr val="black"/>
                </a:solidFill>
                <a:latin typeface="微软雅黑" panose="020B0503020204020204" charset="-122"/>
                <a:cs typeface="微软雅黑" panose="020B0503020204020204" charset="-122"/>
              </a:rPr>
              <a:t>项</a:t>
            </a:r>
            <a:r>
              <a:rPr sz="1600" spc="5" dirty="0">
                <a:solidFill>
                  <a:prstClr val="black"/>
                </a:solidFill>
                <a:latin typeface="微软雅黑" panose="020B0503020204020204" charset="-122"/>
                <a:cs typeface="微软雅黑" panose="020B0503020204020204" charset="-122"/>
              </a:rPr>
              <a:t>，包</a:t>
            </a:r>
            <a:r>
              <a:rPr sz="1600" spc="20" dirty="0">
                <a:solidFill>
                  <a:prstClr val="black"/>
                </a:solidFill>
                <a:latin typeface="微软雅黑" panose="020B0503020204020204" charset="-122"/>
                <a:cs typeface="微软雅黑" panose="020B0503020204020204" charset="-122"/>
              </a:rPr>
              <a:t>含</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位</a:t>
            </a:r>
            <a:r>
              <a:rPr sz="1600" spc="15" dirty="0">
                <a:solidFill>
                  <a:prstClr val="black"/>
                </a:solidFill>
                <a:latin typeface="微软雅黑" panose="020B0503020204020204" charset="-122"/>
                <a:cs typeface="微软雅黑" panose="020B0503020204020204" charset="-122"/>
              </a:rPr>
              <a:t>名</a:t>
            </a:r>
            <a:r>
              <a:rPr sz="1600" spc="10" dirty="0">
                <a:solidFill>
                  <a:prstClr val="black"/>
                </a:solidFill>
                <a:latin typeface="微软雅黑" panose="020B0503020204020204" charset="-122"/>
                <a:cs typeface="微软雅黑" panose="020B0503020204020204" charset="-122"/>
              </a:rPr>
              <a:t>称”“</a:t>
            </a:r>
            <a:r>
              <a:rPr sz="1600" spc="5" dirty="0">
                <a:solidFill>
                  <a:prstClr val="black"/>
                </a:solidFill>
                <a:latin typeface="微软雅黑" panose="020B0503020204020204" charset="-122"/>
                <a:cs typeface="微软雅黑" panose="020B0503020204020204" charset="-122"/>
              </a:rPr>
              <a:t>个</a:t>
            </a:r>
            <a:r>
              <a:rPr sz="1600" spc="1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中</a:t>
            </a:r>
            <a:r>
              <a:rPr sz="1600" spc="25" dirty="0">
                <a:solidFill>
                  <a:prstClr val="black"/>
                </a:solidFill>
                <a:latin typeface="微软雅黑" panose="020B0503020204020204" charset="-122"/>
                <a:cs typeface="微软雅黑" panose="020B0503020204020204" charset="-122"/>
              </a:rPr>
              <a:t>心</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修 改密码”“退出登录”等入口；单</a:t>
            </a:r>
            <a:r>
              <a:rPr sz="1600"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“课</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以进</a:t>
            </a:r>
            <a:r>
              <a:rPr sz="1600" dirty="0">
                <a:solidFill>
                  <a:prstClr val="black"/>
                </a:solidFill>
                <a:latin typeface="微软雅黑" panose="020B0503020204020204" charset="-122"/>
                <a:cs typeface="微软雅黑" panose="020B0503020204020204" charset="-122"/>
              </a:rPr>
              <a:t>入</a:t>
            </a:r>
            <a:r>
              <a:rPr sz="1600" spc="-5" dirty="0">
                <a:solidFill>
                  <a:prstClr val="black"/>
                </a:solidFill>
                <a:latin typeface="微软雅黑" panose="020B0503020204020204" charset="-122"/>
                <a:cs typeface="微软雅黑" panose="020B0503020204020204" charset="-122"/>
              </a:rPr>
              <a:t>到课</a:t>
            </a:r>
            <a:r>
              <a:rPr sz="1600" dirty="0">
                <a:solidFill>
                  <a:prstClr val="black"/>
                </a:solidFill>
                <a:latin typeface="微软雅黑" panose="020B0503020204020204" charset="-122"/>
                <a:cs typeface="微软雅黑" panose="020B0503020204020204" charset="-122"/>
              </a:rPr>
              <a:t>程</a:t>
            </a:r>
            <a:r>
              <a:rPr sz="1600" spc="-5" dirty="0">
                <a:solidFill>
                  <a:prstClr val="black"/>
                </a:solidFill>
                <a:latin typeface="微软雅黑" panose="020B0503020204020204" charset="-122"/>
                <a:cs typeface="微软雅黑" panose="020B0503020204020204" charset="-122"/>
              </a:rPr>
              <a:t>列表</a:t>
            </a:r>
            <a:r>
              <a:rPr sz="1600" dirty="0">
                <a:solidFill>
                  <a:prstClr val="black"/>
                </a:solidFill>
                <a:latin typeface="微软雅黑" panose="020B0503020204020204" charset="-122"/>
                <a:cs typeface="微软雅黑" panose="020B0503020204020204" charset="-122"/>
              </a:rPr>
              <a:t>页面</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4763515" y="6385661"/>
            <a:ext cx="2666365"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主</a:t>
            </a:r>
            <a:r>
              <a:rPr sz="1600" spc="-5" dirty="0">
                <a:solidFill>
                  <a:prstClr val="black"/>
                </a:solidFill>
                <a:latin typeface="宋体" pitchFamily="2" charset="-122"/>
                <a:cs typeface="宋体" pitchFamily="2" charset="-122"/>
              </a:rPr>
              <a:t>页界</a:t>
            </a:r>
            <a:r>
              <a:rPr sz="1600" dirty="0">
                <a:solidFill>
                  <a:prstClr val="black"/>
                </a:solidFill>
                <a:latin typeface="宋体" pitchFamily="2" charset="-122"/>
                <a:cs typeface="宋体" pitchFamily="2" charset="-122"/>
              </a:rPr>
              <a:t>面</a:t>
            </a:r>
            <a:r>
              <a:rPr sz="1600" spc="-5" dirty="0">
                <a:solidFill>
                  <a:prstClr val="black"/>
                </a:solidFill>
                <a:latin typeface="宋体" pitchFamily="2" charset="-122"/>
                <a:cs typeface="宋体" pitchFamily="2" charset="-122"/>
              </a:rPr>
              <a:t>的用户</a:t>
            </a:r>
            <a:r>
              <a:rPr sz="1600" dirty="0">
                <a:solidFill>
                  <a:prstClr val="black"/>
                </a:solidFill>
                <a:latin typeface="宋体" pitchFamily="2" charset="-122"/>
                <a:cs typeface="宋体" pitchFamily="2" charset="-122"/>
              </a:rPr>
              <a:t>中</a:t>
            </a:r>
            <a:r>
              <a:rPr sz="1600" spc="-5" dirty="0">
                <a:solidFill>
                  <a:prstClr val="black"/>
                </a:solidFill>
                <a:latin typeface="宋体" pitchFamily="2" charset="-122"/>
                <a:cs typeface="宋体" pitchFamily="2" charset="-122"/>
              </a:rPr>
              <a:t>心操</a:t>
            </a:r>
            <a:r>
              <a:rPr sz="1600" dirty="0">
                <a:solidFill>
                  <a:prstClr val="black"/>
                </a:solidFill>
                <a:latin typeface="宋体" pitchFamily="2" charset="-122"/>
                <a:cs typeface="宋体" pitchFamily="2" charset="-122"/>
              </a:rPr>
              <a:t>作</a:t>
            </a:r>
            <a:r>
              <a:rPr sz="1600" spc="-5" dirty="0">
                <a:solidFill>
                  <a:prstClr val="black"/>
                </a:solidFill>
                <a:latin typeface="宋体" pitchFamily="2" charset="-122"/>
                <a:cs typeface="宋体" pitchFamily="2" charset="-122"/>
              </a:rPr>
              <a:t>示意</a:t>
            </a:r>
            <a:endParaRPr sz="1600">
              <a:solidFill>
                <a:prstClr val="black"/>
              </a:solidFill>
              <a:latin typeface="宋体" pitchFamily="2" charset="-122"/>
              <a:cs typeface="宋体" pitchFamily="2" charset="-122"/>
            </a:endParaRPr>
          </a:p>
        </p:txBody>
      </p:sp>
      <p:sp>
        <p:nvSpPr>
          <p:cNvPr id="9" name="object 9"/>
          <p:cNvSpPr/>
          <p:nvPr/>
        </p:nvSpPr>
        <p:spPr>
          <a:xfrm>
            <a:off x="1552955" y="2423159"/>
            <a:ext cx="9282684" cy="388924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549908" y="2420111"/>
            <a:ext cx="9288780" cy="3895725"/>
          </a:xfrm>
          <a:custGeom>
            <a:avLst/>
            <a:gdLst/>
            <a:ahLst/>
            <a:cxnLst/>
            <a:rect l="l" t="t" r="r" b="b"/>
            <a:pathLst>
              <a:path w="9288780" h="3895725">
                <a:moveTo>
                  <a:pt x="0" y="3895344"/>
                </a:moveTo>
                <a:lnTo>
                  <a:pt x="9288780" y="3895344"/>
                </a:lnTo>
                <a:lnTo>
                  <a:pt x="9288780" y="0"/>
                </a:lnTo>
                <a:lnTo>
                  <a:pt x="0" y="0"/>
                </a:lnTo>
                <a:lnTo>
                  <a:pt x="0" y="3895344"/>
                </a:lnTo>
                <a:close/>
              </a:path>
            </a:pathLst>
          </a:custGeom>
          <a:ln w="6095">
            <a:solidFill>
              <a:srgbClr val="00AF50"/>
            </a:solidFill>
          </a:ln>
        </p:spPr>
        <p:txBody>
          <a:bodyPr wrap="square" lIns="0" tIns="0" rIns="0" bIns="0" rtlCol="0"/>
          <a:lstStyle/>
          <a:p>
            <a:endParaRPr>
              <a:solidFill>
                <a:prstClr val="black"/>
              </a:solidFill>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8247888" y="2485644"/>
            <a:ext cx="2849879" cy="39806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892040" y="2485643"/>
            <a:ext cx="3211067" cy="398068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1172667" y="1680464"/>
            <a:ext cx="10048875" cy="3753485"/>
          </a:xfrm>
          <a:prstGeom prst="rect">
            <a:avLst/>
          </a:prstGeom>
        </p:spPr>
        <p:txBody>
          <a:bodyPr vert="horz" wrap="square" lIns="0" tIns="0" rIns="0" bIns="0" rtlCol="0">
            <a:spAutoFit/>
          </a:bodyPr>
          <a:lstStyle/>
          <a:p>
            <a:pPr marL="433070"/>
            <a:r>
              <a:rPr sz="1600" dirty="0">
                <a:solidFill>
                  <a:prstClr val="black"/>
                </a:solidFill>
                <a:latin typeface="微软雅黑" panose="020B0503020204020204" charset="-122"/>
                <a:cs typeface="微软雅黑" panose="020B0503020204020204" charset="-122"/>
              </a:rPr>
              <a:t>如果想要</a:t>
            </a:r>
            <a:r>
              <a:rPr sz="1600" spc="10" dirty="0">
                <a:solidFill>
                  <a:prstClr val="black"/>
                </a:solidFill>
                <a:latin typeface="微软雅黑" panose="020B0503020204020204" charset="-122"/>
                <a:cs typeface="微软雅黑" panose="020B0503020204020204" charset="-122"/>
              </a:rPr>
              <a:t>让</a:t>
            </a:r>
            <a:r>
              <a:rPr sz="1600" dirty="0">
                <a:solidFill>
                  <a:prstClr val="black"/>
                </a:solidFill>
                <a:latin typeface="微软雅黑" panose="020B0503020204020204" charset="-122"/>
                <a:cs typeface="微软雅黑" panose="020B0503020204020204" charset="-122"/>
              </a:rPr>
              <a:t>文本内容根据</a:t>
            </a:r>
            <a:r>
              <a:rPr sz="1600" spc="10" dirty="0">
                <a:solidFill>
                  <a:prstClr val="black"/>
                </a:solidFill>
                <a:latin typeface="微软雅黑" panose="020B0503020204020204" charset="-122"/>
                <a:cs typeface="微软雅黑" panose="020B0503020204020204" charset="-122"/>
              </a:rPr>
              <a:t>不</a:t>
            </a:r>
            <a:r>
              <a:rPr sz="1600" dirty="0">
                <a:solidFill>
                  <a:prstClr val="black"/>
                </a:solidFill>
                <a:latin typeface="微软雅黑" panose="020B0503020204020204" charset="-122"/>
                <a:cs typeface="微软雅黑" panose="020B0503020204020204" charset="-122"/>
              </a:rPr>
              <a:t>同的条件分别</a:t>
            </a:r>
            <a:r>
              <a:rPr sz="1600" spc="10" dirty="0">
                <a:solidFill>
                  <a:prstClr val="black"/>
                </a:solidFill>
                <a:latin typeface="微软雅黑" panose="020B0503020204020204" charset="-122"/>
                <a:cs typeface="微软雅黑" panose="020B0503020204020204" charset="-122"/>
              </a:rPr>
              <a:t>显</a:t>
            </a:r>
            <a:r>
              <a:rPr sz="1600" dirty="0">
                <a:solidFill>
                  <a:prstClr val="black"/>
                </a:solidFill>
                <a:latin typeface="微软雅黑" panose="020B0503020204020204" charset="-122"/>
                <a:cs typeface="微软雅黑" panose="020B0503020204020204" charset="-122"/>
              </a:rPr>
              <a:t>示不同文</a:t>
            </a:r>
            <a:r>
              <a:rPr sz="1600" spc="25" dirty="0">
                <a:solidFill>
                  <a:prstClr val="black"/>
                </a:solidFill>
                <a:latin typeface="微软雅黑" panose="020B0503020204020204" charset="-122"/>
                <a:cs typeface="微软雅黑" panose="020B0503020204020204" charset="-122"/>
              </a:rPr>
              <a:t>本</a:t>
            </a:r>
            <a:r>
              <a:rPr sz="1600" dirty="0">
                <a:solidFill>
                  <a:prstClr val="black"/>
                </a:solidFill>
                <a:latin typeface="微软雅黑" panose="020B0503020204020204" charset="-122"/>
                <a:cs typeface="微软雅黑" panose="020B0503020204020204" charset="-122"/>
              </a:rPr>
              <a:t>、颜色或者背景</a:t>
            </a:r>
            <a:r>
              <a:rPr sz="1600" spc="5" dirty="0">
                <a:solidFill>
                  <a:prstClr val="black"/>
                </a:solidFill>
                <a:latin typeface="微软雅黑" panose="020B0503020204020204" charset="-122"/>
                <a:cs typeface="微软雅黑" panose="020B0503020204020204" charset="-122"/>
              </a:rPr>
              <a:t>等</a:t>
            </a:r>
            <a:r>
              <a:rPr sz="1600" dirty="0">
                <a:solidFill>
                  <a:prstClr val="black"/>
                </a:solidFill>
                <a:latin typeface="微软雅黑" panose="020B0503020204020204" charset="-122"/>
                <a:cs typeface="微软雅黑" panose="020B0503020204020204" charset="-122"/>
              </a:rPr>
              <a:t>，则可以勾选“使用判断条件”</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10" dirty="0">
                <a:solidFill>
                  <a:prstClr val="black"/>
                </a:solidFill>
                <a:latin typeface="微软雅黑" panose="020B0503020204020204" charset="-122"/>
                <a:cs typeface="微软雅黑" panose="020B0503020204020204" charset="-122"/>
              </a:rPr>
              <a:t>判断条件即是数据源的条件过滤功</a:t>
            </a:r>
            <a:r>
              <a:rPr sz="1600" spc="10" dirty="0">
                <a:solidFill>
                  <a:prstClr val="black"/>
                </a:solidFill>
                <a:latin typeface="微软雅黑" panose="020B0503020204020204" charset="-122"/>
                <a:cs typeface="微软雅黑" panose="020B0503020204020204" charset="-122"/>
              </a:rPr>
              <a:t>能</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所</a:t>
            </a:r>
            <a:r>
              <a:rPr sz="1600" dirty="0">
                <a:solidFill>
                  <a:prstClr val="black"/>
                </a:solidFill>
                <a:latin typeface="微软雅黑" panose="020B0503020204020204" charset="-122"/>
                <a:cs typeface="微软雅黑" panose="020B0503020204020204" charset="-122"/>
              </a:rPr>
              <a:t>有</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过</a:t>
            </a:r>
            <a:r>
              <a:rPr sz="1600" dirty="0">
                <a:solidFill>
                  <a:prstClr val="black"/>
                </a:solidFill>
                <a:latin typeface="微软雅黑" panose="020B0503020204020204" charset="-122"/>
                <a:cs typeface="微软雅黑" panose="020B0503020204020204" charset="-122"/>
              </a:rPr>
              <a:t>滤</a:t>
            </a:r>
            <a:r>
              <a:rPr sz="1600" spc="-5" dirty="0">
                <a:solidFill>
                  <a:prstClr val="black"/>
                </a:solidFill>
                <a:latin typeface="微软雅黑" panose="020B0503020204020204" charset="-122"/>
                <a:cs typeface="微软雅黑" panose="020B0503020204020204" charset="-122"/>
              </a:rPr>
              <a:t>条</a:t>
            </a:r>
            <a:r>
              <a:rPr sz="1600" spc="-10" dirty="0">
                <a:solidFill>
                  <a:prstClr val="black"/>
                </a:solidFill>
                <a:latin typeface="微软雅黑" panose="020B0503020204020204" charset="-122"/>
                <a:cs typeface="微软雅黑" panose="020B0503020204020204" charset="-122"/>
              </a:rPr>
              <a:t>件</a:t>
            </a:r>
            <a:r>
              <a:rPr sz="1600"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之</a:t>
            </a:r>
            <a:r>
              <a:rPr sz="1600" spc="-10" dirty="0">
                <a:solidFill>
                  <a:prstClr val="black"/>
                </a:solidFill>
                <a:latin typeface="微软雅黑" panose="020B0503020204020204" charset="-122"/>
                <a:cs typeface="微软雅黑" panose="020B0503020204020204" charset="-122"/>
              </a:rPr>
              <a:t>间</a:t>
            </a:r>
            <a:r>
              <a:rPr sz="1600" spc="15" dirty="0">
                <a:solidFill>
                  <a:prstClr val="black"/>
                </a:solidFill>
                <a:latin typeface="微软雅黑" panose="020B0503020204020204" charset="-122"/>
                <a:cs typeface="微软雅黑" panose="020B0503020204020204" charset="-122"/>
              </a:rPr>
              <a:t>是</a:t>
            </a:r>
            <a:r>
              <a:rPr sz="1600" spc="-5" dirty="0">
                <a:solidFill>
                  <a:prstClr val="black"/>
                </a:solidFill>
                <a:latin typeface="微软雅黑" panose="020B0503020204020204" charset="-122"/>
                <a:cs typeface="微软雅黑" panose="020B0503020204020204" charset="-122"/>
              </a:rPr>
              <a:t>“and”</a:t>
            </a:r>
            <a:r>
              <a:rPr sz="1600" spc="-1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系</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6919595" indent="420370">
              <a:lnSpc>
                <a:spcPct val="150000"/>
              </a:lnSpc>
              <a:spcBef>
                <a:spcPts val="1510"/>
              </a:spcBef>
            </a:pPr>
            <a:r>
              <a:rPr sz="1600" spc="60" dirty="0">
                <a:solidFill>
                  <a:prstClr val="black"/>
                </a:solidFill>
                <a:latin typeface="微软雅黑" panose="020B0503020204020204" charset="-122"/>
                <a:cs typeface="微软雅黑" panose="020B0503020204020204" charset="-122"/>
              </a:rPr>
              <a:t>在判断条</a:t>
            </a:r>
            <a:r>
              <a:rPr sz="1600" spc="75" dirty="0">
                <a:solidFill>
                  <a:prstClr val="black"/>
                </a:solidFill>
                <a:latin typeface="微软雅黑" panose="020B0503020204020204" charset="-122"/>
                <a:cs typeface="微软雅黑" panose="020B0503020204020204" charset="-122"/>
              </a:rPr>
              <a:t>件</a:t>
            </a:r>
            <a:r>
              <a:rPr sz="1600" spc="60" dirty="0">
                <a:solidFill>
                  <a:prstClr val="black"/>
                </a:solidFill>
                <a:latin typeface="微软雅黑" panose="020B0503020204020204" charset="-122"/>
                <a:cs typeface="微软雅黑" panose="020B0503020204020204" charset="-122"/>
              </a:rPr>
              <a:t>区</a:t>
            </a:r>
            <a:r>
              <a:rPr sz="1600" spc="75" dirty="0">
                <a:solidFill>
                  <a:prstClr val="black"/>
                </a:solidFill>
                <a:latin typeface="微软雅黑" panose="020B0503020204020204" charset="-122"/>
                <a:cs typeface="微软雅黑" panose="020B0503020204020204" charset="-122"/>
              </a:rPr>
              <a:t>域</a:t>
            </a:r>
            <a:r>
              <a:rPr sz="1600" spc="60" dirty="0">
                <a:solidFill>
                  <a:prstClr val="black"/>
                </a:solidFill>
                <a:latin typeface="微软雅黑" panose="020B0503020204020204" charset="-122"/>
                <a:cs typeface="微软雅黑" panose="020B0503020204020204" charset="-122"/>
              </a:rPr>
              <a:t>，单击“</a:t>
            </a:r>
            <a:r>
              <a:rPr sz="1600" spc="-5" dirty="0">
                <a:solidFill>
                  <a:prstClr val="black"/>
                </a:solidFill>
                <a:latin typeface="微软雅黑" panose="020B0503020204020204" charset="-122"/>
                <a:cs typeface="微软雅黑" panose="020B0503020204020204" charset="-122"/>
              </a:rPr>
              <a:t>+” </a:t>
            </a:r>
            <a:r>
              <a:rPr sz="1600" spc="30" dirty="0">
                <a:solidFill>
                  <a:prstClr val="black"/>
                </a:solidFill>
                <a:latin typeface="微软雅黑" panose="020B0503020204020204" charset="-122"/>
                <a:cs typeface="微软雅黑" panose="020B0503020204020204" charset="-122"/>
              </a:rPr>
              <a:t>进行新</a:t>
            </a:r>
            <a:r>
              <a:rPr sz="1600" spc="40" dirty="0">
                <a:solidFill>
                  <a:prstClr val="black"/>
                </a:solidFill>
                <a:latin typeface="微软雅黑" panose="020B0503020204020204" charset="-122"/>
                <a:cs typeface="微软雅黑" panose="020B0503020204020204" charset="-122"/>
              </a:rPr>
              <a:t>增</a:t>
            </a:r>
            <a:r>
              <a:rPr sz="1600" spc="30" dirty="0">
                <a:solidFill>
                  <a:prstClr val="black"/>
                </a:solidFill>
                <a:latin typeface="微软雅黑" panose="020B0503020204020204" charset="-122"/>
                <a:cs typeface="微软雅黑" panose="020B0503020204020204" charset="-122"/>
              </a:rPr>
              <a:t>，选</a:t>
            </a:r>
            <a:r>
              <a:rPr sz="1600" spc="40" dirty="0">
                <a:solidFill>
                  <a:prstClr val="black"/>
                </a:solidFill>
                <a:latin typeface="微软雅黑" panose="020B0503020204020204" charset="-122"/>
                <a:cs typeface="微软雅黑" panose="020B0503020204020204" charset="-122"/>
              </a:rPr>
              <a:t>择</a:t>
            </a:r>
            <a:r>
              <a:rPr sz="1600" spc="30" dirty="0">
                <a:solidFill>
                  <a:prstClr val="black"/>
                </a:solidFill>
                <a:latin typeface="微软雅黑" panose="020B0503020204020204" charset="-122"/>
                <a:cs typeface="微软雅黑" panose="020B0503020204020204" charset="-122"/>
              </a:rPr>
              <a:t>合适</a:t>
            </a:r>
            <a:r>
              <a:rPr sz="1600" spc="3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a:t>
            </a:r>
            <a:r>
              <a:rPr sz="1600" spc="40" dirty="0">
                <a:solidFill>
                  <a:prstClr val="black"/>
                </a:solidFill>
                <a:latin typeface="微软雅黑" panose="020B0503020204020204" charset="-122"/>
                <a:cs typeface="微软雅黑" panose="020B0503020204020204" charset="-122"/>
              </a:rPr>
              <a:t>筛</a:t>
            </a:r>
            <a:r>
              <a:rPr sz="1600" spc="30"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条 </a:t>
            </a:r>
            <a:r>
              <a:rPr sz="1600" spc="30" dirty="0">
                <a:solidFill>
                  <a:prstClr val="black"/>
                </a:solidFill>
                <a:latin typeface="微软雅黑" panose="020B0503020204020204" charset="-122"/>
                <a:cs typeface="微软雅黑" panose="020B0503020204020204" charset="-122"/>
              </a:rPr>
              <a:t>件”运</a:t>
            </a:r>
            <a:r>
              <a:rPr sz="1600" spc="40" dirty="0">
                <a:solidFill>
                  <a:prstClr val="black"/>
                </a:solidFill>
                <a:latin typeface="微软雅黑" panose="020B0503020204020204" charset="-122"/>
                <a:cs typeface="微软雅黑" panose="020B0503020204020204" charset="-122"/>
              </a:rPr>
              <a:t>算</a:t>
            </a:r>
            <a:r>
              <a:rPr sz="1600" spc="30" dirty="0">
                <a:solidFill>
                  <a:prstClr val="black"/>
                </a:solidFill>
                <a:latin typeface="微软雅黑" panose="020B0503020204020204" charset="-122"/>
                <a:cs typeface="微软雅黑" panose="020B0503020204020204" charset="-122"/>
              </a:rPr>
              <a:t>符，</a:t>
            </a:r>
            <a:r>
              <a:rPr sz="1600" spc="40" dirty="0">
                <a:solidFill>
                  <a:prstClr val="black"/>
                </a:solidFill>
                <a:latin typeface="微软雅黑" panose="020B0503020204020204" charset="-122"/>
                <a:cs typeface="微软雅黑" panose="020B0503020204020204" charset="-122"/>
              </a:rPr>
              <a:t>在</a:t>
            </a:r>
            <a:r>
              <a:rPr sz="1600" spc="30" dirty="0">
                <a:solidFill>
                  <a:prstClr val="black"/>
                </a:solidFill>
                <a:latin typeface="微软雅黑" panose="020B0503020204020204" charset="-122"/>
                <a:cs typeface="微软雅黑" panose="020B0503020204020204" charset="-122"/>
              </a:rPr>
              <a:t>文本框输</a:t>
            </a:r>
            <a:r>
              <a:rPr sz="1600" spc="40" dirty="0">
                <a:solidFill>
                  <a:prstClr val="black"/>
                </a:solidFill>
                <a:latin typeface="微软雅黑" panose="020B0503020204020204" charset="-122"/>
                <a:cs typeface="微软雅黑" panose="020B0503020204020204" charset="-122"/>
              </a:rPr>
              <a:t>入</a:t>
            </a:r>
            <a:r>
              <a:rPr sz="1600" spc="30" dirty="0">
                <a:solidFill>
                  <a:prstClr val="black"/>
                </a:solidFill>
                <a:latin typeface="微软雅黑" panose="020B0503020204020204" charset="-122"/>
                <a:cs typeface="微软雅黑" panose="020B0503020204020204" charset="-122"/>
              </a:rPr>
              <a:t>具</a:t>
            </a:r>
            <a:r>
              <a:rPr sz="1600" spc="-5" dirty="0">
                <a:solidFill>
                  <a:prstClr val="black"/>
                </a:solidFill>
                <a:latin typeface="微软雅黑" panose="020B0503020204020204" charset="-122"/>
                <a:cs typeface="微软雅黑" panose="020B0503020204020204" charset="-122"/>
              </a:rPr>
              <a:t>体 </a:t>
            </a:r>
            <a:r>
              <a:rPr sz="1600" spc="30" dirty="0">
                <a:solidFill>
                  <a:prstClr val="black"/>
                </a:solidFill>
                <a:latin typeface="微软雅黑" panose="020B0503020204020204" charset="-122"/>
                <a:cs typeface="微软雅黑" panose="020B0503020204020204" charset="-122"/>
              </a:rPr>
              <a:t>数值，</a:t>
            </a:r>
            <a:r>
              <a:rPr sz="1600" spc="40" dirty="0">
                <a:solidFill>
                  <a:prstClr val="black"/>
                </a:solidFill>
                <a:latin typeface="微软雅黑" panose="020B0503020204020204" charset="-122"/>
                <a:cs typeface="微软雅黑" panose="020B0503020204020204" charset="-122"/>
              </a:rPr>
              <a:t>与</a:t>
            </a:r>
            <a:r>
              <a:rPr sz="1600" spc="30" dirty="0">
                <a:solidFill>
                  <a:prstClr val="black"/>
                </a:solidFill>
                <a:latin typeface="微软雅黑" panose="020B0503020204020204" charset="-122"/>
                <a:cs typeface="微软雅黑" panose="020B0503020204020204" charset="-122"/>
              </a:rPr>
              <a:t>运算</a:t>
            </a:r>
            <a:r>
              <a:rPr sz="1600" spc="40" dirty="0">
                <a:solidFill>
                  <a:prstClr val="black"/>
                </a:solidFill>
                <a:latin typeface="微软雅黑" panose="020B0503020204020204" charset="-122"/>
                <a:cs typeface="微软雅黑" panose="020B0503020204020204" charset="-122"/>
              </a:rPr>
              <a:t>符</a:t>
            </a:r>
            <a:r>
              <a:rPr sz="1600" spc="30" dirty="0">
                <a:solidFill>
                  <a:prstClr val="black"/>
                </a:solidFill>
                <a:latin typeface="微软雅黑" panose="020B0503020204020204" charset="-122"/>
                <a:cs typeface="微软雅黑" panose="020B0503020204020204" charset="-122"/>
              </a:rPr>
              <a:t>号组合形</a:t>
            </a:r>
            <a:r>
              <a:rPr sz="1600" spc="40" dirty="0">
                <a:solidFill>
                  <a:prstClr val="black"/>
                </a:solidFill>
                <a:latin typeface="微软雅黑" panose="020B0503020204020204" charset="-122"/>
                <a:cs typeface="微软雅黑" panose="020B0503020204020204" charset="-122"/>
              </a:rPr>
              <a:t>成</a:t>
            </a:r>
            <a:r>
              <a:rPr sz="1600" spc="3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 </a:t>
            </a:r>
            <a:r>
              <a:rPr sz="1600" spc="30" dirty="0">
                <a:solidFill>
                  <a:prstClr val="black"/>
                </a:solidFill>
                <a:latin typeface="微软雅黑" panose="020B0503020204020204" charset="-122"/>
                <a:cs typeface="微软雅黑" panose="020B0503020204020204" charset="-122"/>
              </a:rPr>
              <a:t>过滤条</a:t>
            </a:r>
            <a:r>
              <a:rPr sz="1600" spc="40" dirty="0">
                <a:solidFill>
                  <a:prstClr val="black"/>
                </a:solidFill>
                <a:latin typeface="微软雅黑" panose="020B0503020204020204" charset="-122"/>
                <a:cs typeface="微软雅黑" panose="020B0503020204020204" charset="-122"/>
              </a:rPr>
              <a:t>件</a:t>
            </a:r>
            <a:r>
              <a:rPr sz="1600" spc="30" dirty="0">
                <a:solidFill>
                  <a:prstClr val="black"/>
                </a:solidFill>
                <a:latin typeface="微软雅黑" panose="020B0503020204020204" charset="-122"/>
                <a:cs typeface="微软雅黑" panose="020B0503020204020204" charset="-122"/>
              </a:rPr>
              <a:t>，为</a:t>
            </a:r>
            <a:r>
              <a:rPr sz="1600" spc="40" dirty="0">
                <a:solidFill>
                  <a:prstClr val="black"/>
                </a:solidFill>
                <a:latin typeface="微软雅黑" panose="020B0503020204020204" charset="-122"/>
                <a:cs typeface="微软雅黑" panose="020B0503020204020204" charset="-122"/>
              </a:rPr>
              <a:t>每</a:t>
            </a:r>
            <a:r>
              <a:rPr sz="1600" spc="30" dirty="0">
                <a:solidFill>
                  <a:prstClr val="black"/>
                </a:solidFill>
                <a:latin typeface="微软雅黑" panose="020B0503020204020204" charset="-122"/>
                <a:cs typeface="微软雅黑" panose="020B0503020204020204" charset="-122"/>
              </a:rPr>
              <a:t>个过滤条</a:t>
            </a:r>
            <a:r>
              <a:rPr sz="1600" spc="40" dirty="0">
                <a:solidFill>
                  <a:prstClr val="black"/>
                </a:solidFill>
                <a:latin typeface="微软雅黑" panose="020B0503020204020204" charset="-122"/>
                <a:cs typeface="微软雅黑" panose="020B0503020204020204" charset="-122"/>
              </a:rPr>
              <a:t>件</a:t>
            </a:r>
            <a:r>
              <a:rPr sz="1600" spc="30" dirty="0">
                <a:solidFill>
                  <a:prstClr val="black"/>
                </a:solidFill>
                <a:latin typeface="微软雅黑" panose="020B0503020204020204" charset="-122"/>
                <a:cs typeface="微软雅黑" panose="020B0503020204020204" charset="-122"/>
              </a:rPr>
              <a:t>添</a:t>
            </a:r>
            <a:r>
              <a:rPr sz="1600" spc="-5" dirty="0">
                <a:solidFill>
                  <a:prstClr val="black"/>
                </a:solidFill>
                <a:latin typeface="微软雅黑" panose="020B0503020204020204" charset="-122"/>
                <a:cs typeface="微软雅黑" panose="020B0503020204020204" charset="-122"/>
              </a:rPr>
              <a:t>加 </a:t>
            </a:r>
            <a:r>
              <a:rPr sz="1600" spc="30" dirty="0">
                <a:solidFill>
                  <a:prstClr val="black"/>
                </a:solidFill>
                <a:latin typeface="微软雅黑" panose="020B0503020204020204" charset="-122"/>
                <a:cs typeface="微软雅黑" panose="020B0503020204020204" charset="-122"/>
              </a:rPr>
              <a:t>对应显</a:t>
            </a:r>
            <a:r>
              <a:rPr sz="1600" spc="40" dirty="0">
                <a:solidFill>
                  <a:prstClr val="black"/>
                </a:solidFill>
                <a:latin typeface="微软雅黑" panose="020B0503020204020204" charset="-122"/>
                <a:cs typeface="微软雅黑" panose="020B0503020204020204" charset="-122"/>
              </a:rPr>
              <a:t>示</a:t>
            </a:r>
            <a:r>
              <a:rPr sz="1600" spc="30" dirty="0">
                <a:solidFill>
                  <a:prstClr val="black"/>
                </a:solidFill>
                <a:latin typeface="微软雅黑" panose="020B0503020204020204" charset="-122"/>
                <a:cs typeface="微软雅黑" panose="020B0503020204020204" charset="-122"/>
              </a:rPr>
              <a:t>组</a:t>
            </a:r>
            <a:r>
              <a:rPr sz="1600" spc="35" dirty="0">
                <a:solidFill>
                  <a:prstClr val="black"/>
                </a:solidFill>
                <a:latin typeface="微软雅黑" panose="020B0503020204020204" charset="-122"/>
                <a:cs typeface="微软雅黑" panose="020B0503020204020204" charset="-122"/>
              </a:rPr>
              <a:t>件</a:t>
            </a:r>
            <a:r>
              <a:rPr sz="1600" spc="4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当实时属</a:t>
            </a:r>
            <a:r>
              <a:rPr sz="1600" spc="40" dirty="0">
                <a:solidFill>
                  <a:prstClr val="black"/>
                </a:solidFill>
                <a:latin typeface="微软雅黑" panose="020B0503020204020204" charset="-122"/>
                <a:cs typeface="微软雅黑" panose="020B0503020204020204" charset="-122"/>
              </a:rPr>
              <a:t>性</a:t>
            </a:r>
            <a:r>
              <a:rPr sz="1600" spc="30" dirty="0">
                <a:solidFill>
                  <a:prstClr val="black"/>
                </a:solidFill>
                <a:latin typeface="微软雅黑" panose="020B0503020204020204" charset="-122"/>
                <a:cs typeface="微软雅黑" panose="020B0503020204020204" charset="-122"/>
              </a:rPr>
              <a:t>值</a:t>
            </a:r>
            <a:r>
              <a:rPr sz="1600" spc="-5" dirty="0">
                <a:solidFill>
                  <a:prstClr val="black"/>
                </a:solidFill>
                <a:latin typeface="微软雅黑" panose="020B0503020204020204" charset="-122"/>
                <a:cs typeface="微软雅黑" panose="020B0503020204020204" charset="-122"/>
              </a:rPr>
              <a:t>符 </a:t>
            </a:r>
            <a:r>
              <a:rPr sz="1600" spc="25" dirty="0">
                <a:solidFill>
                  <a:prstClr val="black"/>
                </a:solidFill>
                <a:latin typeface="微软雅黑" panose="020B0503020204020204" charset="-122"/>
                <a:cs typeface="微软雅黑" panose="020B0503020204020204" charset="-122"/>
              </a:rPr>
              <a:t>合本过滤条件</a:t>
            </a:r>
            <a:r>
              <a:rPr sz="1600" spc="30" dirty="0">
                <a:solidFill>
                  <a:prstClr val="black"/>
                </a:solidFill>
                <a:latin typeface="微软雅黑" panose="020B0503020204020204" charset="-122"/>
                <a:cs typeface="微软雅黑" panose="020B0503020204020204" charset="-122"/>
              </a:rPr>
              <a:t>时</a:t>
            </a:r>
            <a:r>
              <a:rPr sz="1600" spc="25" dirty="0">
                <a:solidFill>
                  <a:prstClr val="black"/>
                </a:solidFill>
                <a:latin typeface="微软雅黑" panose="020B0503020204020204" charset="-122"/>
                <a:cs typeface="微软雅黑" panose="020B0503020204020204" charset="-122"/>
              </a:rPr>
              <a:t>则显示相应组</a:t>
            </a:r>
            <a:r>
              <a:rPr sz="1600" spc="6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 如图所示。</a:t>
            </a:r>
            <a:endParaRPr sz="16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8" name="object 8"/>
          <p:cNvSpPr txBox="1"/>
          <p:nvPr/>
        </p:nvSpPr>
        <p:spPr>
          <a:xfrm>
            <a:off x="4185284" y="876553"/>
            <a:ext cx="38227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文本组</a:t>
            </a:r>
            <a:r>
              <a:rPr sz="3200" b="1" spc="5" dirty="0">
                <a:solidFill>
                  <a:srgbClr val="00A755"/>
                </a:solidFill>
                <a:latin typeface="微软雅黑" panose="020B0503020204020204" charset="-122"/>
                <a:cs typeface="微软雅黑" panose="020B0503020204020204" charset="-122"/>
              </a:rPr>
              <a:t>件</a:t>
            </a:r>
            <a:r>
              <a:rPr sz="3200" b="1" spc="-8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626235" y="1005459"/>
            <a:ext cx="8733790" cy="1500505"/>
          </a:xfrm>
          <a:prstGeom prst="rect">
            <a:avLst/>
          </a:prstGeom>
        </p:spPr>
        <p:txBody>
          <a:bodyPr vert="horz" wrap="square" lIns="0" tIns="0" rIns="0" bIns="0" rtlCol="0">
            <a:spAutoFit/>
          </a:bodyPr>
          <a:lstStyle/>
          <a:p>
            <a:pPr marL="207010" algn="ctr"/>
            <a:r>
              <a:rPr sz="3200" b="1" dirty="0">
                <a:solidFill>
                  <a:srgbClr val="00A755"/>
                </a:solidFill>
                <a:latin typeface="微软雅黑" panose="020B0503020204020204" charset="-122"/>
                <a:cs typeface="微软雅黑" panose="020B0503020204020204" charset="-122"/>
              </a:rPr>
              <a:t>图片组件</a:t>
            </a:r>
            <a:endParaRPr sz="3200">
              <a:solidFill>
                <a:prstClr val="black"/>
              </a:solidFill>
              <a:latin typeface="微软雅黑" panose="020B0503020204020204" charset="-122"/>
              <a:cs typeface="微软雅黑" panose="020B0503020204020204" charset="-122"/>
            </a:endParaRPr>
          </a:p>
          <a:p>
            <a:pPr marL="12700" marR="5080" indent="478790">
              <a:lnSpc>
                <a:spcPct val="150000"/>
              </a:lnSpc>
              <a:spcBef>
                <a:spcPts val="1280"/>
              </a:spcBef>
            </a:pPr>
            <a:r>
              <a:rPr dirty="0">
                <a:solidFill>
                  <a:prstClr val="black"/>
                </a:solidFill>
                <a:latin typeface="微软雅黑" panose="020B0503020204020204" charset="-122"/>
                <a:cs typeface="微软雅黑" panose="020B0503020204020204" charset="-122"/>
              </a:rPr>
              <a:t>图片组件也是可视化应用设计中常用组件的一种，可以用来展示本地或者网络图片 实现生动表达。该组件在编辑器中的位置</a:t>
            </a:r>
            <a:r>
              <a:rPr spc="5" dirty="0">
                <a:solidFill>
                  <a:prstClr val="black"/>
                </a:solidFill>
                <a:latin typeface="微软雅黑" panose="020B0503020204020204" charset="-122"/>
                <a:cs typeface="微软雅黑" panose="020B0503020204020204" charset="-122"/>
              </a:rPr>
              <a:t>如</a:t>
            </a:r>
            <a:r>
              <a:rPr dirty="0">
                <a:solidFill>
                  <a:prstClr val="black"/>
                </a:solidFill>
                <a:latin typeface="微软雅黑" panose="020B0503020204020204" charset="-122"/>
                <a:cs typeface="微软雅黑" panose="020B0503020204020204" charset="-122"/>
              </a:rPr>
              <a:t>图所示：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142744" y="2699003"/>
            <a:ext cx="7906511" cy="36926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614677" y="1972035"/>
            <a:ext cx="9192260" cy="850900"/>
          </a:xfrm>
          <a:prstGeom prst="rect">
            <a:avLst/>
          </a:prstGeom>
        </p:spPr>
        <p:txBody>
          <a:bodyPr vert="horz" wrap="square" lIns="0" tIns="0" rIns="0" bIns="0" rtlCol="0">
            <a:spAutoFit/>
          </a:bodyPr>
          <a:lstStyle/>
          <a:p>
            <a:pPr marL="12700" marR="5080">
              <a:lnSpc>
                <a:spcPct val="150000"/>
              </a:lnSpc>
            </a:pPr>
            <a:r>
              <a:rPr b="1" spc="20" dirty="0">
                <a:solidFill>
                  <a:prstClr val="black"/>
                </a:solidFill>
                <a:latin typeface="微软雅黑" panose="020B0503020204020204" charset="-122"/>
                <a:cs typeface="微软雅黑" panose="020B0503020204020204" charset="-122"/>
              </a:rPr>
              <a:t>a）</a:t>
            </a:r>
            <a:r>
              <a:rPr b="1" spc="25" dirty="0">
                <a:solidFill>
                  <a:prstClr val="black"/>
                </a:solidFill>
                <a:latin typeface="微软雅黑" panose="020B0503020204020204" charset="-122"/>
                <a:cs typeface="微软雅黑" panose="020B0503020204020204" charset="-122"/>
              </a:rPr>
              <a:t>基本设</a:t>
            </a:r>
            <a:r>
              <a:rPr b="1" spc="15" dirty="0">
                <a:solidFill>
                  <a:prstClr val="black"/>
                </a:solidFill>
                <a:latin typeface="微软雅黑" panose="020B0503020204020204" charset="-122"/>
                <a:cs typeface="微软雅黑" panose="020B0503020204020204" charset="-122"/>
              </a:rPr>
              <a:t>置</a:t>
            </a:r>
            <a:r>
              <a:rPr spc="20" dirty="0">
                <a:solidFill>
                  <a:prstClr val="black"/>
                </a:solidFill>
                <a:latin typeface="微软雅黑" panose="020B0503020204020204" charset="-122"/>
                <a:cs typeface="微软雅黑" panose="020B0503020204020204" charset="-122"/>
              </a:rPr>
              <a:t>：尺寸包括图片组件的宽度和高</a:t>
            </a:r>
            <a:r>
              <a:rPr spc="25" dirty="0">
                <a:solidFill>
                  <a:prstClr val="black"/>
                </a:solidFill>
                <a:latin typeface="微软雅黑" panose="020B0503020204020204" charset="-122"/>
                <a:cs typeface="微软雅黑" panose="020B0503020204020204" charset="-122"/>
              </a:rPr>
              <a:t>度</a:t>
            </a:r>
            <a:r>
              <a:rPr spc="20"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可以输入数值自定义大</a:t>
            </a:r>
            <a:r>
              <a:rPr spc="5" dirty="0">
                <a:solidFill>
                  <a:prstClr val="black"/>
                </a:solidFill>
                <a:latin typeface="微软雅黑" panose="020B0503020204020204" charset="-122"/>
                <a:cs typeface="微软雅黑" panose="020B0503020204020204" charset="-122"/>
              </a:rPr>
              <a:t>小</a:t>
            </a:r>
            <a:r>
              <a:rPr spc="20" dirty="0">
                <a:solidFill>
                  <a:prstClr val="black"/>
                </a:solidFill>
                <a:latin typeface="微软雅黑" panose="020B0503020204020204" charset="-122"/>
                <a:cs typeface="微软雅黑" panose="020B0503020204020204" charset="-122"/>
              </a:rPr>
              <a:t>，也可以</a:t>
            </a:r>
            <a:r>
              <a:rPr spc="30" dirty="0">
                <a:solidFill>
                  <a:prstClr val="black"/>
                </a:solidFill>
                <a:latin typeface="微软雅黑" panose="020B0503020204020204" charset="-122"/>
                <a:cs typeface="微软雅黑" panose="020B0503020204020204" charset="-122"/>
              </a:rPr>
              <a:t>通</a:t>
            </a:r>
            <a:r>
              <a:rPr dirty="0">
                <a:solidFill>
                  <a:prstClr val="black"/>
                </a:solidFill>
                <a:latin typeface="微软雅黑" panose="020B0503020204020204" charset="-122"/>
                <a:cs typeface="微软雅黑" panose="020B0503020204020204" charset="-122"/>
              </a:rPr>
              <a:t>过 拖拽的</a:t>
            </a:r>
            <a:r>
              <a:rPr spc="10" dirty="0">
                <a:solidFill>
                  <a:prstClr val="black"/>
                </a:solidFill>
                <a:latin typeface="微软雅黑" panose="020B0503020204020204" charset="-122"/>
                <a:cs typeface="微软雅黑" panose="020B0503020204020204" charset="-122"/>
              </a:rPr>
              <a:t>方</a:t>
            </a:r>
            <a:r>
              <a:rPr dirty="0">
                <a:solidFill>
                  <a:prstClr val="black"/>
                </a:solidFill>
                <a:latin typeface="微软雅黑" panose="020B0503020204020204" charset="-122"/>
                <a:cs typeface="微软雅黑" panose="020B0503020204020204" charset="-122"/>
              </a:rPr>
              <a:t>式</a:t>
            </a:r>
            <a:r>
              <a:rPr spc="10" dirty="0">
                <a:solidFill>
                  <a:prstClr val="black"/>
                </a:solidFill>
                <a:latin typeface="微软雅黑" panose="020B0503020204020204" charset="-122"/>
                <a:cs typeface="微软雅黑" panose="020B0503020204020204" charset="-122"/>
              </a:rPr>
              <a:t>改</a:t>
            </a:r>
            <a:r>
              <a:rPr dirty="0">
                <a:solidFill>
                  <a:prstClr val="black"/>
                </a:solidFill>
                <a:latin typeface="微软雅黑" panose="020B0503020204020204" charset="-122"/>
                <a:cs typeface="微软雅黑" panose="020B0503020204020204" charset="-122"/>
              </a:rPr>
              <a:t>变组件</a:t>
            </a:r>
            <a:r>
              <a:rPr spc="10"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宽</a:t>
            </a:r>
            <a:r>
              <a:rPr spc="15" dirty="0">
                <a:solidFill>
                  <a:prstClr val="black"/>
                </a:solidFill>
                <a:latin typeface="微软雅黑" panose="020B0503020204020204" charset="-122"/>
                <a:cs typeface="微软雅黑" panose="020B0503020204020204" charset="-122"/>
              </a:rPr>
              <a:t>高</a:t>
            </a:r>
            <a:r>
              <a:rPr dirty="0">
                <a:solidFill>
                  <a:prstClr val="black"/>
                </a:solidFill>
                <a:latin typeface="微软雅黑" panose="020B0503020204020204" charset="-122"/>
                <a:cs typeface="微软雅黑" panose="020B0503020204020204" charset="-122"/>
              </a:rPr>
              <a:t>，单击</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添</a:t>
            </a:r>
            <a:r>
              <a:rPr spc="10" dirty="0">
                <a:solidFill>
                  <a:prstClr val="black"/>
                </a:solidFill>
                <a:latin typeface="微软雅黑" panose="020B0503020204020204" charset="-122"/>
                <a:cs typeface="微软雅黑" panose="020B0503020204020204" charset="-122"/>
              </a:rPr>
              <a:t>加</a:t>
            </a:r>
            <a:r>
              <a:rPr dirty="0">
                <a:solidFill>
                  <a:prstClr val="black"/>
                </a:solidFill>
                <a:latin typeface="微软雅黑" panose="020B0503020204020204" charset="-122"/>
                <a:cs typeface="微软雅黑" panose="020B0503020204020204" charset="-122"/>
              </a:rPr>
              <a:t>图片”</a:t>
            </a:r>
            <a:r>
              <a:rPr spc="1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以</a:t>
            </a:r>
            <a:r>
              <a:rPr spc="10" dirty="0">
                <a:solidFill>
                  <a:prstClr val="black"/>
                </a:solidFill>
                <a:latin typeface="微软雅黑" panose="020B0503020204020204" charset="-122"/>
                <a:cs typeface="微软雅黑" panose="020B0503020204020204" charset="-122"/>
              </a:rPr>
              <a:t>选</a:t>
            </a:r>
            <a:r>
              <a:rPr dirty="0">
                <a:solidFill>
                  <a:prstClr val="black"/>
                </a:solidFill>
                <a:latin typeface="微软雅黑" panose="020B0503020204020204" charset="-122"/>
                <a:cs typeface="微软雅黑" panose="020B0503020204020204" charset="-122"/>
              </a:rPr>
              <a:t>择添加</a:t>
            </a:r>
            <a:r>
              <a:rPr spc="10" dirty="0">
                <a:solidFill>
                  <a:prstClr val="black"/>
                </a:solidFill>
                <a:latin typeface="微软雅黑" panose="020B0503020204020204" charset="-122"/>
                <a:cs typeface="微软雅黑" panose="020B0503020204020204" charset="-122"/>
              </a:rPr>
              <a:t>需</a:t>
            </a:r>
            <a:r>
              <a:rPr dirty="0">
                <a:solidFill>
                  <a:prstClr val="black"/>
                </a:solidFill>
                <a:latin typeface="微软雅黑" panose="020B0503020204020204" charset="-122"/>
                <a:cs typeface="微软雅黑" panose="020B0503020204020204" charset="-122"/>
              </a:rPr>
              <a:t>要</a:t>
            </a:r>
            <a:r>
              <a:rPr spc="10" dirty="0">
                <a:solidFill>
                  <a:prstClr val="black"/>
                </a:solidFill>
                <a:latin typeface="微软雅黑" panose="020B0503020204020204" charset="-122"/>
                <a:cs typeface="微软雅黑" panose="020B0503020204020204" charset="-122"/>
              </a:rPr>
              <a:t>显</a:t>
            </a:r>
            <a:r>
              <a:rPr dirty="0">
                <a:solidFill>
                  <a:prstClr val="black"/>
                </a:solidFill>
                <a:latin typeface="微软雅黑" panose="020B0503020204020204" charset="-122"/>
                <a:cs typeface="微软雅黑" panose="020B0503020204020204" charset="-122"/>
              </a:rPr>
              <a:t>示的图</a:t>
            </a:r>
            <a:r>
              <a:rPr spc="20" dirty="0">
                <a:solidFill>
                  <a:prstClr val="black"/>
                </a:solidFill>
                <a:latin typeface="微软雅黑" panose="020B0503020204020204" charset="-122"/>
                <a:cs typeface="微软雅黑" panose="020B0503020204020204" charset="-122"/>
              </a:rPr>
              <a:t>片</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如</a:t>
            </a:r>
            <a:r>
              <a:rPr dirty="0">
                <a:solidFill>
                  <a:prstClr val="black"/>
                </a:solidFill>
                <a:latin typeface="微软雅黑" panose="020B0503020204020204" charset="-122"/>
                <a:cs typeface="微软雅黑" panose="020B0503020204020204" charset="-122"/>
              </a:rPr>
              <a:t>图</a:t>
            </a:r>
            <a:r>
              <a:rPr spc="10" dirty="0">
                <a:solidFill>
                  <a:prstClr val="black"/>
                </a:solidFill>
                <a:latin typeface="微软雅黑" panose="020B0503020204020204" charset="-122"/>
                <a:cs typeface="微软雅黑" panose="020B0503020204020204" charset="-122"/>
              </a:rPr>
              <a:t>所示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313301" y="1030732"/>
            <a:ext cx="356742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图片组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7" name="object 7"/>
          <p:cNvSpPr/>
          <p:nvPr/>
        </p:nvSpPr>
        <p:spPr>
          <a:xfrm>
            <a:off x="3582923" y="3256788"/>
            <a:ext cx="5026152" cy="303123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614677" y="1071879"/>
            <a:ext cx="8940800" cy="1886585"/>
          </a:xfrm>
          <a:prstGeom prst="rect">
            <a:avLst/>
          </a:prstGeom>
        </p:spPr>
        <p:txBody>
          <a:bodyPr vert="horz" wrap="square" lIns="0" tIns="0" rIns="0" bIns="0" rtlCol="0">
            <a:spAutoFit/>
          </a:bodyPr>
          <a:lstStyle/>
          <a:p>
            <a:pPr marL="2710815"/>
            <a:r>
              <a:rPr sz="3200" b="1" dirty="0">
                <a:solidFill>
                  <a:srgbClr val="00A755"/>
                </a:solidFill>
                <a:latin typeface="微软雅黑" panose="020B0503020204020204" charset="-122"/>
                <a:cs typeface="微软雅黑" panose="020B0503020204020204" charset="-122"/>
              </a:rPr>
              <a:t>图片组件</a:t>
            </a:r>
            <a:r>
              <a:rPr sz="3200" b="1" spc="-8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a:p>
            <a:pPr marL="12700" marR="5080">
              <a:lnSpc>
                <a:spcPct val="150000"/>
              </a:lnSpc>
              <a:spcBef>
                <a:spcPts val="1080"/>
              </a:spcBef>
            </a:pPr>
            <a:r>
              <a:rPr b="1" dirty="0">
                <a:solidFill>
                  <a:prstClr val="black"/>
                </a:solidFill>
                <a:latin typeface="微软雅黑" panose="020B0503020204020204" charset="-122"/>
                <a:cs typeface="微软雅黑" panose="020B0503020204020204" charset="-122"/>
              </a:rPr>
              <a:t>b）图片属</a:t>
            </a:r>
            <a:r>
              <a:rPr b="1" spc="-10" dirty="0">
                <a:solidFill>
                  <a:prstClr val="black"/>
                </a:solidFill>
                <a:latin typeface="微软雅黑" panose="020B0503020204020204" charset="-122"/>
                <a:cs typeface="微软雅黑" panose="020B0503020204020204" charset="-122"/>
              </a:rPr>
              <a:t>性</a:t>
            </a:r>
            <a:r>
              <a:rPr dirty="0">
                <a:solidFill>
                  <a:prstClr val="black"/>
                </a:solidFill>
                <a:latin typeface="微软雅黑" panose="020B0503020204020204" charset="-122"/>
                <a:cs typeface="微软雅黑" panose="020B0503020204020204" charset="-122"/>
              </a:rPr>
              <a:t>：填充方式包括：拉伸，填充，覆盖，居中；拖动或输入数值可以进行图片 透明度设置；如果勾选了边框和阴影，会显示相应需要设置的内容；图片组件的跳转页面 的作用与文本组件的跳转页面功能一致，如图所示。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70047" y="3122676"/>
            <a:ext cx="3278123" cy="33969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118859" y="3130296"/>
            <a:ext cx="3336035" cy="338937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069644" y="1667235"/>
            <a:ext cx="3988435" cy="2085339"/>
          </a:xfrm>
          <a:prstGeom prst="rect">
            <a:avLst/>
          </a:prstGeom>
        </p:spPr>
        <p:txBody>
          <a:bodyPr vert="horz" wrap="square" lIns="0" tIns="0" rIns="0" bIns="0" rtlCol="0">
            <a:spAutoFit/>
          </a:bodyPr>
          <a:lstStyle/>
          <a:p>
            <a:pPr marL="12700" marR="5080">
              <a:lnSpc>
                <a:spcPct val="150000"/>
              </a:lnSpc>
            </a:pPr>
            <a:r>
              <a:rPr spc="30" dirty="0">
                <a:solidFill>
                  <a:prstClr val="black"/>
                </a:solidFill>
                <a:latin typeface="微软雅黑" panose="020B0503020204020204" charset="-122"/>
                <a:cs typeface="微软雅黑" panose="020B0503020204020204" charset="-122"/>
              </a:rPr>
              <a:t>图片组</a:t>
            </a:r>
            <a:r>
              <a:rPr spc="45" dirty="0">
                <a:solidFill>
                  <a:prstClr val="black"/>
                </a:solidFill>
                <a:latin typeface="微软雅黑" panose="020B0503020204020204" charset="-122"/>
                <a:cs typeface="微软雅黑" panose="020B0503020204020204" charset="-122"/>
              </a:rPr>
              <a:t>件</a:t>
            </a:r>
            <a:r>
              <a:rPr spc="30" dirty="0">
                <a:solidFill>
                  <a:prstClr val="black"/>
                </a:solidFill>
                <a:latin typeface="微软雅黑" panose="020B0503020204020204" charset="-122"/>
                <a:cs typeface="微软雅黑" panose="020B0503020204020204" charset="-122"/>
              </a:rPr>
              <a:t>的</a:t>
            </a:r>
            <a:r>
              <a:rPr spc="45" dirty="0">
                <a:solidFill>
                  <a:prstClr val="black"/>
                </a:solidFill>
                <a:latin typeface="微软雅黑" panose="020B0503020204020204" charset="-122"/>
                <a:cs typeface="微软雅黑" panose="020B0503020204020204" charset="-122"/>
              </a:rPr>
              <a:t>数</a:t>
            </a:r>
            <a:r>
              <a:rPr spc="30" dirty="0">
                <a:solidFill>
                  <a:prstClr val="black"/>
                </a:solidFill>
                <a:latin typeface="微软雅黑" panose="020B0503020204020204" charset="-122"/>
                <a:cs typeface="微软雅黑" panose="020B0503020204020204" charset="-122"/>
              </a:rPr>
              <a:t>据源配</a:t>
            </a:r>
            <a:r>
              <a:rPr spc="45" dirty="0">
                <a:solidFill>
                  <a:prstClr val="black"/>
                </a:solidFill>
                <a:latin typeface="微软雅黑" panose="020B0503020204020204" charset="-122"/>
                <a:cs typeface="微软雅黑" panose="020B0503020204020204" charset="-122"/>
              </a:rPr>
              <a:t>置</a:t>
            </a:r>
            <a:r>
              <a:rPr spc="30" dirty="0">
                <a:solidFill>
                  <a:prstClr val="black"/>
                </a:solidFill>
                <a:latin typeface="微软雅黑" panose="020B0503020204020204" charset="-122"/>
                <a:cs typeface="微软雅黑" panose="020B0503020204020204" charset="-122"/>
              </a:rPr>
              <a:t>与</a:t>
            </a:r>
            <a:r>
              <a:rPr spc="45" dirty="0">
                <a:solidFill>
                  <a:prstClr val="black"/>
                </a:solidFill>
                <a:latin typeface="微软雅黑" panose="020B0503020204020204" charset="-122"/>
                <a:cs typeface="微软雅黑" panose="020B0503020204020204" charset="-122"/>
              </a:rPr>
              <a:t>文</a:t>
            </a:r>
            <a:r>
              <a:rPr spc="30" dirty="0">
                <a:solidFill>
                  <a:prstClr val="black"/>
                </a:solidFill>
                <a:latin typeface="微软雅黑" panose="020B0503020204020204" charset="-122"/>
                <a:cs typeface="微软雅黑" panose="020B0503020204020204" charset="-122"/>
              </a:rPr>
              <a:t>本组件</a:t>
            </a:r>
            <a:r>
              <a:rPr dirty="0">
                <a:solidFill>
                  <a:prstClr val="black"/>
                </a:solidFill>
                <a:latin typeface="微软雅黑" panose="020B0503020204020204" charset="-122"/>
                <a:cs typeface="微软雅黑" panose="020B0503020204020204" charset="-122"/>
              </a:rPr>
              <a:t>一 </a:t>
            </a:r>
            <a:r>
              <a:rPr spc="35" dirty="0">
                <a:solidFill>
                  <a:prstClr val="black"/>
                </a:solidFill>
                <a:latin typeface="微软雅黑" panose="020B0503020204020204" charset="-122"/>
                <a:cs typeface="微软雅黑" panose="020B0503020204020204" charset="-122"/>
              </a:rPr>
              <a:t>致。如</a:t>
            </a:r>
            <a:r>
              <a:rPr spc="45" dirty="0">
                <a:solidFill>
                  <a:prstClr val="black"/>
                </a:solidFill>
                <a:latin typeface="微软雅黑" panose="020B0503020204020204" charset="-122"/>
                <a:cs typeface="微软雅黑" panose="020B0503020204020204" charset="-122"/>
              </a:rPr>
              <a:t>果</a:t>
            </a:r>
            <a:r>
              <a:rPr spc="30" dirty="0">
                <a:solidFill>
                  <a:prstClr val="black"/>
                </a:solidFill>
                <a:latin typeface="微软雅黑" panose="020B0503020204020204" charset="-122"/>
                <a:cs typeface="微软雅黑" panose="020B0503020204020204" charset="-122"/>
              </a:rPr>
              <a:t>想</a:t>
            </a:r>
            <a:r>
              <a:rPr spc="45" dirty="0">
                <a:solidFill>
                  <a:prstClr val="black"/>
                </a:solidFill>
                <a:latin typeface="微软雅黑" panose="020B0503020204020204" charset="-122"/>
                <a:cs typeface="微软雅黑" panose="020B0503020204020204" charset="-122"/>
              </a:rPr>
              <a:t>要</a:t>
            </a:r>
            <a:r>
              <a:rPr spc="30" dirty="0">
                <a:solidFill>
                  <a:prstClr val="black"/>
                </a:solidFill>
                <a:latin typeface="微软雅黑" panose="020B0503020204020204" charset="-122"/>
                <a:cs typeface="微软雅黑" panose="020B0503020204020204" charset="-122"/>
              </a:rPr>
              <a:t>在图片</a:t>
            </a:r>
            <a:r>
              <a:rPr spc="45" dirty="0">
                <a:solidFill>
                  <a:prstClr val="black"/>
                </a:solidFill>
                <a:latin typeface="微软雅黑" panose="020B0503020204020204" charset="-122"/>
                <a:cs typeface="微软雅黑" panose="020B0503020204020204" charset="-122"/>
              </a:rPr>
              <a:t>组</a:t>
            </a:r>
            <a:r>
              <a:rPr spc="30" dirty="0">
                <a:solidFill>
                  <a:prstClr val="black"/>
                </a:solidFill>
                <a:latin typeface="微软雅黑" panose="020B0503020204020204" charset="-122"/>
                <a:cs typeface="微软雅黑" panose="020B0503020204020204" charset="-122"/>
              </a:rPr>
              <a:t>件</a:t>
            </a:r>
            <a:r>
              <a:rPr spc="45" dirty="0">
                <a:solidFill>
                  <a:prstClr val="black"/>
                </a:solidFill>
                <a:latin typeface="微软雅黑" panose="020B0503020204020204" charset="-122"/>
                <a:cs typeface="微软雅黑" panose="020B0503020204020204" charset="-122"/>
              </a:rPr>
              <a:t>添</a:t>
            </a:r>
            <a:r>
              <a:rPr spc="30" dirty="0">
                <a:solidFill>
                  <a:prstClr val="black"/>
                </a:solidFill>
                <a:latin typeface="微软雅黑" panose="020B0503020204020204" charset="-122"/>
                <a:cs typeface="微软雅黑" panose="020B0503020204020204" charset="-122"/>
              </a:rPr>
              <a:t>加判断</a:t>
            </a:r>
            <a:r>
              <a:rPr dirty="0">
                <a:solidFill>
                  <a:prstClr val="black"/>
                </a:solidFill>
                <a:latin typeface="微软雅黑" panose="020B0503020204020204" charset="-122"/>
                <a:cs typeface="微软雅黑" panose="020B0503020204020204" charset="-122"/>
              </a:rPr>
              <a:t>条 </a:t>
            </a:r>
            <a:r>
              <a:rPr spc="70" dirty="0">
                <a:solidFill>
                  <a:prstClr val="black"/>
                </a:solidFill>
                <a:latin typeface="微软雅黑" panose="020B0503020204020204" charset="-122"/>
                <a:cs typeface="微软雅黑" panose="020B0503020204020204" charset="-122"/>
              </a:rPr>
              <a:t>件，则可以</a:t>
            </a:r>
            <a:r>
              <a:rPr spc="55" dirty="0">
                <a:solidFill>
                  <a:prstClr val="black"/>
                </a:solidFill>
                <a:latin typeface="微软雅黑" panose="020B0503020204020204" charset="-122"/>
                <a:cs typeface="微软雅黑" panose="020B0503020204020204" charset="-122"/>
              </a:rPr>
              <a:t>单</a:t>
            </a:r>
            <a:r>
              <a:rPr spc="75" dirty="0">
                <a:solidFill>
                  <a:prstClr val="black"/>
                </a:solidFill>
                <a:latin typeface="微软雅黑" panose="020B0503020204020204" charset="-122"/>
                <a:cs typeface="微软雅黑" panose="020B0503020204020204" charset="-122"/>
              </a:rPr>
              <a:t>击</a:t>
            </a:r>
            <a:r>
              <a:rPr spc="7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a:t>
            </a:r>
            <a:r>
              <a:rPr spc="75" dirty="0">
                <a:solidFill>
                  <a:prstClr val="black"/>
                </a:solidFill>
                <a:latin typeface="微软雅黑" panose="020B0503020204020204" charset="-122"/>
                <a:cs typeface="微软雅黑" panose="020B0503020204020204" charset="-122"/>
              </a:rPr>
              <a:t>”</a:t>
            </a:r>
            <a:r>
              <a:rPr spc="70" dirty="0">
                <a:solidFill>
                  <a:prstClr val="black"/>
                </a:solidFill>
                <a:latin typeface="微软雅黑" panose="020B0503020204020204" charset="-122"/>
                <a:cs typeface="微软雅黑" panose="020B0503020204020204" charset="-122"/>
              </a:rPr>
              <a:t>进行条件添加</a:t>
            </a:r>
            <a:r>
              <a:rPr dirty="0">
                <a:solidFill>
                  <a:prstClr val="black"/>
                </a:solidFill>
                <a:latin typeface="微软雅黑" panose="020B0503020204020204" charset="-122"/>
                <a:cs typeface="微软雅黑" panose="020B0503020204020204" charset="-122"/>
              </a:rPr>
              <a:t>。 </a:t>
            </a:r>
            <a:r>
              <a:rPr spc="30" dirty="0">
                <a:solidFill>
                  <a:prstClr val="black"/>
                </a:solidFill>
                <a:latin typeface="微软雅黑" panose="020B0503020204020204" charset="-122"/>
                <a:cs typeface="微软雅黑" panose="020B0503020204020204" charset="-122"/>
              </a:rPr>
              <a:t>添加不</a:t>
            </a:r>
            <a:r>
              <a:rPr spc="45" dirty="0">
                <a:solidFill>
                  <a:prstClr val="black"/>
                </a:solidFill>
                <a:latin typeface="微软雅黑" panose="020B0503020204020204" charset="-122"/>
                <a:cs typeface="微软雅黑" panose="020B0503020204020204" charset="-122"/>
              </a:rPr>
              <a:t>同</a:t>
            </a:r>
            <a:r>
              <a:rPr spc="30" dirty="0">
                <a:solidFill>
                  <a:prstClr val="black"/>
                </a:solidFill>
                <a:latin typeface="微软雅黑" panose="020B0503020204020204" charset="-122"/>
                <a:cs typeface="微软雅黑" panose="020B0503020204020204" charset="-122"/>
              </a:rPr>
              <a:t>图</a:t>
            </a:r>
            <a:r>
              <a:rPr spc="55" dirty="0">
                <a:solidFill>
                  <a:prstClr val="black"/>
                </a:solidFill>
                <a:latin typeface="微软雅黑" panose="020B0503020204020204" charset="-122"/>
                <a:cs typeface="微软雅黑" panose="020B0503020204020204" charset="-122"/>
              </a:rPr>
              <a:t>片</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以便</a:t>
            </a:r>
            <a:r>
              <a:rPr spc="45"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不</a:t>
            </a:r>
            <a:r>
              <a:rPr spc="45" dirty="0">
                <a:solidFill>
                  <a:prstClr val="black"/>
                </a:solidFill>
                <a:latin typeface="微软雅黑" panose="020B0503020204020204" charset="-122"/>
                <a:cs typeface="微软雅黑" panose="020B0503020204020204" charset="-122"/>
              </a:rPr>
              <a:t>同</a:t>
            </a:r>
            <a:r>
              <a:rPr spc="30" dirty="0">
                <a:solidFill>
                  <a:prstClr val="black"/>
                </a:solidFill>
                <a:latin typeface="微软雅黑" panose="020B0503020204020204" charset="-122"/>
                <a:cs typeface="微软雅黑" panose="020B0503020204020204" charset="-122"/>
              </a:rPr>
              <a:t>条件下</a:t>
            </a:r>
            <a:r>
              <a:rPr dirty="0">
                <a:solidFill>
                  <a:prstClr val="black"/>
                </a:solidFill>
                <a:latin typeface="微软雅黑" panose="020B0503020204020204" charset="-122"/>
                <a:cs typeface="微软雅黑" panose="020B0503020204020204" charset="-122"/>
              </a:rPr>
              <a:t>显 示不同的图片内容，如图所示。</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4207509" y="786257"/>
            <a:ext cx="382397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图片组件</a:t>
            </a:r>
            <a:r>
              <a:rPr sz="3200" b="1" spc="-7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p:txBody>
      </p:sp>
      <p:sp>
        <p:nvSpPr>
          <p:cNvPr id="7" name="object 7"/>
          <p:cNvSpPr/>
          <p:nvPr/>
        </p:nvSpPr>
        <p:spPr>
          <a:xfrm>
            <a:off x="5353811" y="1677924"/>
            <a:ext cx="2983991" cy="32522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8429244" y="1677924"/>
            <a:ext cx="2484120" cy="470915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任务实施</a:t>
            </a:r>
            <a:endParaRPr sz="2400">
              <a:solidFill>
                <a:prstClr val="black"/>
              </a:solidFill>
              <a:latin typeface="微软雅黑" panose="020B0503020204020204" charset="-122"/>
              <a:cs typeface="微软雅黑" panose="020B0503020204020204" charset="-122"/>
            </a:endParaRPr>
          </a:p>
        </p:txBody>
      </p:sp>
      <p:sp>
        <p:nvSpPr>
          <p:cNvPr id="5" name="object 5"/>
          <p:cNvSpPr/>
          <p:nvPr/>
        </p:nvSpPr>
        <p:spPr>
          <a:xfrm>
            <a:off x="1990344" y="1851660"/>
            <a:ext cx="8211311" cy="46040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2068829" y="1376807"/>
            <a:ext cx="711200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通过本任务的实操步骤，最终需要完成的可视化大屏的效果如图所示：</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695957" y="1017778"/>
            <a:ext cx="8804275" cy="1396365"/>
          </a:xfrm>
          <a:prstGeom prst="rect">
            <a:avLst/>
          </a:prstGeom>
        </p:spPr>
        <p:txBody>
          <a:bodyPr vert="horz" wrap="square" lIns="0" tIns="0" rIns="0" bIns="0" rtlCol="0">
            <a:spAutoFit/>
          </a:bodyPr>
          <a:lstStyle/>
          <a:p>
            <a:pPr marL="22860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935"/>
              </a:spcBef>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1</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从</a:t>
            </a:r>
            <a:r>
              <a:rPr spc="30" dirty="0">
                <a:solidFill>
                  <a:prstClr val="black"/>
                </a:solidFill>
                <a:latin typeface="微软雅黑" panose="020B0503020204020204" charset="-122"/>
                <a:cs typeface="微软雅黑" panose="020B0503020204020204" charset="-122"/>
              </a:rPr>
              <a:t>任一课程卡</a:t>
            </a:r>
            <a:r>
              <a:rPr spc="45" dirty="0">
                <a:solidFill>
                  <a:prstClr val="black"/>
                </a:solidFill>
                <a:latin typeface="微软雅黑" panose="020B0503020204020204" charset="-122"/>
                <a:cs typeface="微软雅黑" panose="020B0503020204020204" charset="-122"/>
              </a:rPr>
              <a:t>片</a:t>
            </a:r>
            <a:r>
              <a:rPr spc="30" dirty="0">
                <a:solidFill>
                  <a:prstClr val="black"/>
                </a:solidFill>
                <a:latin typeface="微软雅黑" panose="020B0503020204020204" charset="-122"/>
                <a:cs typeface="微软雅黑" panose="020B0503020204020204" charset="-122"/>
              </a:rPr>
              <a:t>进入到可视化应用页</a:t>
            </a:r>
            <a:r>
              <a:rPr spc="65" dirty="0">
                <a:solidFill>
                  <a:prstClr val="black"/>
                </a:solidFill>
                <a:latin typeface="微软雅黑" panose="020B0503020204020204" charset="-122"/>
                <a:cs typeface="微软雅黑" panose="020B0503020204020204" charset="-122"/>
              </a:rPr>
              <a:t>面</a:t>
            </a:r>
            <a:r>
              <a:rPr spc="35" dirty="0">
                <a:solidFill>
                  <a:prstClr val="black"/>
                </a:solidFill>
                <a:latin typeface="微软雅黑" panose="020B0503020204020204" charset="-122"/>
                <a:cs typeface="微软雅黑" panose="020B0503020204020204" charset="-122"/>
              </a:rPr>
              <a:t>，单击本项目任务一创建的“工业 </a:t>
            </a:r>
            <a:r>
              <a:rPr dirty="0">
                <a:solidFill>
                  <a:prstClr val="black"/>
                </a:solidFill>
                <a:latin typeface="微软雅黑" panose="020B0503020204020204" charset="-122"/>
                <a:cs typeface="微软雅黑" panose="020B0503020204020204" charset="-122"/>
              </a:rPr>
              <a:t>机器人单设备可视化”项目的编辑按钮，进入编辑页面。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30779" y="2564891"/>
            <a:ext cx="7330440" cy="38831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29255" y="2563367"/>
            <a:ext cx="7333615" cy="3886200"/>
          </a:xfrm>
          <a:custGeom>
            <a:avLst/>
            <a:gdLst/>
            <a:ahLst/>
            <a:cxnLst/>
            <a:rect l="l" t="t" r="r" b="b"/>
            <a:pathLst>
              <a:path w="7333615" h="3886200">
                <a:moveTo>
                  <a:pt x="0" y="3886200"/>
                </a:moveTo>
                <a:lnTo>
                  <a:pt x="7333488" y="3886200"/>
                </a:lnTo>
                <a:lnTo>
                  <a:pt x="7333488" y="0"/>
                </a:lnTo>
                <a:lnTo>
                  <a:pt x="0" y="0"/>
                </a:lnTo>
                <a:lnTo>
                  <a:pt x="0" y="388620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433322" y="1017778"/>
            <a:ext cx="9322435" cy="1416685"/>
          </a:xfrm>
          <a:prstGeom prst="rect">
            <a:avLst/>
          </a:prstGeom>
        </p:spPr>
        <p:txBody>
          <a:bodyPr vert="horz" wrap="square" lIns="0" tIns="0" rIns="0" bIns="0" rtlCol="0">
            <a:spAutoFit/>
          </a:bodyPr>
          <a:lstStyle/>
          <a:p>
            <a:pPr marL="1905"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marL="12700">
              <a:spcBef>
                <a:spcPts val="217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进</a:t>
            </a:r>
            <a:r>
              <a:rPr dirty="0">
                <a:solidFill>
                  <a:prstClr val="black"/>
                </a:solidFill>
                <a:latin typeface="微软雅黑" panose="020B0503020204020204" charset="-122"/>
                <a:cs typeface="微软雅黑" panose="020B0503020204020204" charset="-122"/>
              </a:rPr>
              <a:t>入编辑页面</a:t>
            </a:r>
            <a:r>
              <a:rPr spc="15" dirty="0">
                <a:solidFill>
                  <a:prstClr val="black"/>
                </a:solidFill>
                <a:latin typeface="微软雅黑" panose="020B0503020204020204" charset="-122"/>
                <a:cs typeface="微软雅黑" panose="020B0503020204020204" charset="-122"/>
              </a:rPr>
              <a:t>后</a:t>
            </a:r>
            <a:r>
              <a:rPr dirty="0">
                <a:solidFill>
                  <a:prstClr val="black"/>
                </a:solidFill>
                <a:latin typeface="微软雅黑" panose="020B0503020204020204" charset="-122"/>
                <a:cs typeface="微软雅黑" panose="020B0503020204020204" charset="-122"/>
              </a:rPr>
              <a:t>，在属性列</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击“添加图</a:t>
            </a:r>
            <a:r>
              <a:rPr spc="10" dirty="0">
                <a:solidFill>
                  <a:prstClr val="black"/>
                </a:solidFill>
                <a:latin typeface="微软雅黑" panose="020B0503020204020204" charset="-122"/>
                <a:cs typeface="微软雅黑" panose="020B0503020204020204" charset="-122"/>
              </a:rPr>
              <a:t>片</a:t>
            </a:r>
            <a:r>
              <a:rPr dirty="0">
                <a:solidFill>
                  <a:prstClr val="black"/>
                </a:solidFill>
                <a:latin typeface="微软雅黑" panose="020B0503020204020204" charset="-122"/>
                <a:cs typeface="微软雅黑" panose="020B0503020204020204" charset="-122"/>
              </a:rPr>
              <a:t>”对背景图</a:t>
            </a:r>
            <a:r>
              <a:rPr spc="10" dirty="0">
                <a:solidFill>
                  <a:prstClr val="black"/>
                </a:solidFill>
                <a:latin typeface="微软雅黑" panose="020B0503020204020204" charset="-122"/>
                <a:cs typeface="微软雅黑" panose="020B0503020204020204" charset="-122"/>
              </a:rPr>
              <a:t>片</a:t>
            </a:r>
            <a:r>
              <a:rPr dirty="0">
                <a:solidFill>
                  <a:prstClr val="black"/>
                </a:solidFill>
                <a:latin typeface="微软雅黑" panose="020B0503020204020204" charset="-122"/>
                <a:cs typeface="微软雅黑" panose="020B0503020204020204" charset="-122"/>
              </a:rPr>
              <a:t>进行更换，</a:t>
            </a:r>
            <a:r>
              <a:rPr spc="10" dirty="0">
                <a:solidFill>
                  <a:prstClr val="black"/>
                </a:solidFill>
                <a:latin typeface="微软雅黑" panose="020B0503020204020204" charset="-122"/>
                <a:cs typeface="微软雅黑" panose="020B0503020204020204" charset="-122"/>
              </a:rPr>
              <a:t>本</a:t>
            </a:r>
            <a:r>
              <a:rPr dirty="0">
                <a:solidFill>
                  <a:prstClr val="black"/>
                </a:solidFill>
                <a:latin typeface="微软雅黑" panose="020B0503020204020204" charset="-122"/>
                <a:cs typeface="微软雅黑" panose="020B0503020204020204" charset="-122"/>
              </a:rPr>
              <a:t>示例</a:t>
            </a:r>
            <a:r>
              <a:rPr spc="10" dirty="0">
                <a:solidFill>
                  <a:prstClr val="black"/>
                </a:solidFill>
                <a:latin typeface="微软雅黑" panose="020B0503020204020204" charset="-122"/>
                <a:cs typeface="微软雅黑" panose="020B0503020204020204" charset="-122"/>
              </a:rPr>
              <a:t>使</a:t>
            </a:r>
            <a:r>
              <a:rPr dirty="0">
                <a:solidFill>
                  <a:prstClr val="black"/>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的屏幕尺寸</a:t>
            </a:r>
            <a:r>
              <a:rPr dirty="0">
                <a:solidFill>
                  <a:prstClr val="black"/>
                </a:solidFill>
                <a:latin typeface="微软雅黑" panose="020B0503020204020204" charset="-122"/>
                <a:cs typeface="微软雅黑" panose="020B0503020204020204" charset="-122"/>
              </a:rPr>
              <a:t>为</a:t>
            </a:r>
            <a:r>
              <a:rPr spc="-5" dirty="0">
                <a:solidFill>
                  <a:prstClr val="black"/>
                </a:solidFill>
                <a:cs typeface="Calibri" panose="020F0502020204030204"/>
              </a:rPr>
              <a:t>1280</a:t>
            </a:r>
            <a:r>
              <a:rPr dirty="0">
                <a:solidFill>
                  <a:prstClr val="black"/>
                </a:solidFill>
                <a:cs typeface="Calibri" panose="020F0502020204030204"/>
              </a:rPr>
              <a:t>*72</a:t>
            </a:r>
            <a:r>
              <a:rPr spc="-5" dirty="0">
                <a:solidFill>
                  <a:prstClr val="black"/>
                </a:solidFill>
                <a:cs typeface="Calibri" panose="020F0502020204030204"/>
              </a:rPr>
              <a:t>0</a:t>
            </a:r>
            <a:r>
              <a:rPr spc="-5" dirty="0">
                <a:solidFill>
                  <a:prstClr val="black"/>
                </a:solidFill>
                <a:latin typeface="微软雅黑" panose="020B0503020204020204" charset="-122"/>
                <a:cs typeface="微软雅黑" panose="020B0503020204020204" charset="-122"/>
              </a:rPr>
              <a:t>（可根据实际情况自定义屏幕尺</a:t>
            </a:r>
            <a:r>
              <a:rPr spc="5" dirty="0">
                <a:solidFill>
                  <a:prstClr val="black"/>
                </a:solidFill>
                <a:latin typeface="微软雅黑" panose="020B0503020204020204" charset="-122"/>
                <a:cs typeface="微软雅黑" panose="020B0503020204020204" charset="-122"/>
              </a:rPr>
              <a:t>寸</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00883" y="2604516"/>
            <a:ext cx="7190231" cy="38663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36953" y="1017778"/>
            <a:ext cx="9349105" cy="1487805"/>
          </a:xfrm>
          <a:prstGeom prst="rect">
            <a:avLst/>
          </a:prstGeom>
        </p:spPr>
        <p:txBody>
          <a:bodyPr vert="horz" wrap="square" lIns="0" tIns="0" rIns="0" bIns="0" rtlCol="0">
            <a:spAutoFit/>
          </a:bodyPr>
          <a:lstStyle/>
          <a:p>
            <a:pPr marL="244475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660"/>
              </a:spcBef>
            </a:pPr>
            <a:r>
              <a:rPr b="1" spc="10"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3</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a:t>
            </a:r>
            <a:r>
              <a:rPr spc="10" dirty="0">
                <a:solidFill>
                  <a:prstClr val="black"/>
                </a:solidFill>
                <a:latin typeface="微软雅黑" panose="020B0503020204020204" charset="-122"/>
                <a:cs typeface="微软雅黑" panose="020B0503020204020204" charset="-122"/>
              </a:rPr>
              <a:t>弹出</a:t>
            </a:r>
            <a:r>
              <a:rPr dirty="0">
                <a:solidFill>
                  <a:prstClr val="black"/>
                </a:solidFill>
                <a:latin typeface="微软雅黑" panose="020B0503020204020204" charset="-122"/>
                <a:cs typeface="微软雅黑" panose="020B0503020204020204" charset="-122"/>
              </a:rPr>
              <a:t>来</a:t>
            </a:r>
            <a:r>
              <a:rPr spc="10" dirty="0">
                <a:solidFill>
                  <a:prstClr val="black"/>
                </a:solidFill>
                <a:latin typeface="微软雅黑" panose="020B0503020204020204" charset="-122"/>
                <a:cs typeface="微软雅黑" panose="020B0503020204020204" charset="-122"/>
              </a:rPr>
              <a:t>的对</a:t>
            </a:r>
            <a:r>
              <a:rPr dirty="0">
                <a:solidFill>
                  <a:prstClr val="black"/>
                </a:solidFill>
                <a:latin typeface="微软雅黑" panose="020B0503020204020204" charset="-122"/>
                <a:cs typeface="微软雅黑" panose="020B0503020204020204" charset="-122"/>
              </a:rPr>
              <a:t>话</a:t>
            </a:r>
            <a:r>
              <a:rPr spc="10" dirty="0">
                <a:solidFill>
                  <a:prstClr val="black"/>
                </a:solidFill>
                <a:latin typeface="微软雅黑" panose="020B0503020204020204" charset="-122"/>
                <a:cs typeface="微软雅黑" panose="020B0503020204020204" charset="-122"/>
              </a:rPr>
              <a:t>框</a:t>
            </a:r>
            <a:r>
              <a:rPr spc="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选择</a:t>
            </a:r>
            <a:r>
              <a:rPr dirty="0">
                <a:solidFill>
                  <a:prstClr val="black"/>
                </a:solidFill>
                <a:latin typeface="微软雅黑" panose="020B0503020204020204" charset="-122"/>
                <a:cs typeface="微软雅黑" panose="020B0503020204020204" charset="-122"/>
              </a:rPr>
              <a:t>系</a:t>
            </a:r>
            <a:r>
              <a:rPr spc="10" dirty="0">
                <a:solidFill>
                  <a:prstClr val="black"/>
                </a:solidFill>
                <a:latin typeface="微软雅黑" panose="020B0503020204020204" charset="-122"/>
                <a:cs typeface="微软雅黑" panose="020B0503020204020204" charset="-122"/>
              </a:rPr>
              <a:t>统素</a:t>
            </a:r>
            <a:r>
              <a:rPr dirty="0">
                <a:solidFill>
                  <a:prstClr val="black"/>
                </a:solidFill>
                <a:latin typeface="微软雅黑" panose="020B0503020204020204" charset="-122"/>
                <a:cs typeface="微软雅黑" panose="020B0503020204020204" charset="-122"/>
              </a:rPr>
              <a:t>材</a:t>
            </a:r>
            <a:r>
              <a:rPr spc="10" dirty="0">
                <a:solidFill>
                  <a:prstClr val="black"/>
                </a:solidFill>
                <a:latin typeface="微软雅黑" panose="020B0503020204020204" charset="-122"/>
                <a:cs typeface="微软雅黑" panose="020B0503020204020204" charset="-122"/>
              </a:rPr>
              <a:t>库</a:t>
            </a:r>
            <a:r>
              <a:rPr dirty="0">
                <a:solidFill>
                  <a:prstClr val="black"/>
                </a:solidFill>
                <a:latin typeface="微软雅黑" panose="020B0503020204020204" charset="-122"/>
                <a:cs typeface="微软雅黑" panose="020B0503020204020204" charset="-122"/>
              </a:rPr>
              <a:t>中</a:t>
            </a:r>
            <a:r>
              <a:rPr spc="-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业</a:t>
            </a:r>
            <a:r>
              <a:rPr spc="10" dirty="0">
                <a:solidFill>
                  <a:prstClr val="black"/>
                </a:solidFill>
                <a:latin typeface="微软雅黑" panose="020B0503020204020204" charset="-122"/>
                <a:cs typeface="微软雅黑" panose="020B0503020204020204" charset="-122"/>
              </a:rPr>
              <a:t>机</a:t>
            </a:r>
            <a:r>
              <a:rPr dirty="0">
                <a:solidFill>
                  <a:prstClr val="black"/>
                </a:solidFill>
                <a:latin typeface="微软雅黑" panose="020B0503020204020204" charset="-122"/>
                <a:cs typeface="微软雅黑" panose="020B0503020204020204" charset="-122"/>
              </a:rPr>
              <a:t>器人</a:t>
            </a:r>
            <a:r>
              <a:rPr spc="15"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视</a:t>
            </a:r>
            <a:r>
              <a:rPr dirty="0">
                <a:solidFill>
                  <a:prstClr val="black"/>
                </a:solidFill>
                <a:latin typeface="微软雅黑" panose="020B0503020204020204" charset="-122"/>
                <a:cs typeface="微软雅黑" panose="020B0503020204020204" charset="-122"/>
              </a:rPr>
              <a:t>化</a:t>
            </a:r>
            <a:r>
              <a:rPr spc="10" dirty="0">
                <a:solidFill>
                  <a:prstClr val="black"/>
                </a:solidFill>
                <a:latin typeface="微软雅黑" panose="020B0503020204020204" charset="-122"/>
                <a:cs typeface="微软雅黑" panose="020B0503020204020204" charset="-122"/>
              </a:rPr>
              <a:t>监</a:t>
            </a:r>
            <a:r>
              <a:rPr dirty="0">
                <a:solidFill>
                  <a:prstClr val="black"/>
                </a:solidFill>
                <a:latin typeface="微软雅黑" panose="020B0503020204020204" charset="-122"/>
                <a:cs typeface="微软雅黑" panose="020B0503020204020204" charset="-122"/>
              </a:rPr>
              <a:t>控模</a:t>
            </a:r>
            <a:r>
              <a:rPr spc="15" dirty="0">
                <a:solidFill>
                  <a:prstClr val="black"/>
                </a:solidFill>
                <a:latin typeface="微软雅黑" panose="020B0503020204020204" charset="-122"/>
                <a:cs typeface="微软雅黑" panose="020B0503020204020204" charset="-122"/>
              </a:rPr>
              <a:t>板</a:t>
            </a:r>
            <a:r>
              <a:rPr spc="10" dirty="0">
                <a:solidFill>
                  <a:prstClr val="black"/>
                </a:solidFill>
                <a:latin typeface="微软雅黑" panose="020B0503020204020204" charset="-122"/>
                <a:cs typeface="微软雅黑" panose="020B0503020204020204" charset="-122"/>
              </a:rPr>
              <a:t>素</a:t>
            </a:r>
            <a:r>
              <a:rPr spc="-5" dirty="0">
                <a:solidFill>
                  <a:prstClr val="black"/>
                </a:solidFill>
                <a:latin typeface="微软雅黑" panose="020B0503020204020204" charset="-122"/>
                <a:cs typeface="微软雅黑" panose="020B0503020204020204" charset="-122"/>
              </a:rPr>
              <a:t>材</a:t>
            </a:r>
            <a:r>
              <a:rPr dirty="0">
                <a:solidFill>
                  <a:prstClr val="black"/>
                </a:solidFill>
                <a:latin typeface="微软雅黑" panose="020B0503020204020204" charset="-122"/>
                <a:cs typeface="微软雅黑" panose="020B0503020204020204" charset="-122"/>
              </a:rPr>
              <a:t>” 文件夹中的背景图，单击“确定”按</a:t>
            </a:r>
            <a:r>
              <a:rPr spc="-5" dirty="0">
                <a:solidFill>
                  <a:prstClr val="black"/>
                </a:solidFill>
                <a:latin typeface="微软雅黑" panose="020B0503020204020204" charset="-122"/>
                <a:cs typeface="微软雅黑" panose="020B0503020204020204" charset="-122"/>
              </a:rPr>
              <a:t>钮</a:t>
            </a:r>
            <a:r>
              <a:rPr dirty="0">
                <a:solidFill>
                  <a:prstClr val="black"/>
                </a:solidFill>
                <a:latin typeface="微软雅黑" panose="020B0503020204020204" charset="-122"/>
                <a:cs typeface="微软雅黑" panose="020B0503020204020204" charset="-122"/>
              </a:rPr>
              <a:t>，完成可视化大屏的背景图配置。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458468" y="2747772"/>
            <a:ext cx="5340095" cy="37719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456944" y="2746248"/>
            <a:ext cx="5343525" cy="3775075"/>
          </a:xfrm>
          <a:custGeom>
            <a:avLst/>
            <a:gdLst/>
            <a:ahLst/>
            <a:cxnLst/>
            <a:rect l="l" t="t" r="r" b="b"/>
            <a:pathLst>
              <a:path w="5343525" h="3775075">
                <a:moveTo>
                  <a:pt x="0" y="3774948"/>
                </a:moveTo>
                <a:lnTo>
                  <a:pt x="5343144" y="3774948"/>
                </a:lnTo>
                <a:lnTo>
                  <a:pt x="5343144" y="0"/>
                </a:lnTo>
                <a:lnTo>
                  <a:pt x="0" y="0"/>
                </a:lnTo>
                <a:lnTo>
                  <a:pt x="0" y="3774948"/>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7771892" y="4197857"/>
            <a:ext cx="2868930" cy="854075"/>
          </a:xfrm>
          <a:prstGeom prst="rect">
            <a:avLst/>
          </a:prstGeom>
        </p:spPr>
        <p:txBody>
          <a:bodyPr vert="horz" wrap="square" lIns="0" tIns="0" rIns="0" bIns="0" rtlCol="0">
            <a:spAutoFit/>
          </a:bodyPr>
          <a:lstStyle/>
          <a:p>
            <a:pPr marR="43815" algn="ct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也可以</a:t>
            </a:r>
            <a:r>
              <a:rPr sz="1600" dirty="0">
                <a:solidFill>
                  <a:prstClr val="black"/>
                </a:solidFill>
                <a:latin typeface="宋体" pitchFamily="2" charset="-122"/>
                <a:cs typeface="宋体" pitchFamily="2" charset="-122"/>
              </a:rPr>
              <a:t>选</a:t>
            </a:r>
            <a:r>
              <a:rPr sz="1600" spc="-5" dirty="0">
                <a:solidFill>
                  <a:prstClr val="black"/>
                </a:solidFill>
                <a:latin typeface="宋体" pitchFamily="2" charset="-122"/>
                <a:cs typeface="宋体" pitchFamily="2" charset="-122"/>
              </a:rPr>
              <a:t>择自己</a:t>
            </a:r>
            <a:endParaRPr sz="1600">
              <a:solidFill>
                <a:prstClr val="black"/>
              </a:solidFill>
              <a:latin typeface="宋体" pitchFamily="2" charset="-122"/>
              <a:cs typeface="宋体" pitchFamily="2" charset="-122"/>
            </a:endParaRPr>
          </a:p>
          <a:p>
            <a:pPr marL="12700">
              <a:spcBef>
                <a:spcPts val="480"/>
              </a:spcBef>
            </a:pP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我的</a:t>
            </a:r>
            <a:r>
              <a:rPr sz="1600" dirty="0">
                <a:solidFill>
                  <a:prstClr val="black"/>
                </a:solidFill>
                <a:latin typeface="宋体" pitchFamily="2" charset="-122"/>
                <a:cs typeface="宋体" pitchFamily="2" charset="-122"/>
              </a:rPr>
              <a:t>素</a:t>
            </a:r>
            <a:r>
              <a:rPr sz="1600" spc="-5" dirty="0">
                <a:solidFill>
                  <a:prstClr val="black"/>
                </a:solidFill>
                <a:latin typeface="宋体" pitchFamily="2" charset="-122"/>
                <a:cs typeface="宋体" pitchFamily="2" charset="-122"/>
              </a:rPr>
              <a:t>材库”</a:t>
            </a:r>
            <a:r>
              <a:rPr sz="1600" dirty="0">
                <a:solidFill>
                  <a:prstClr val="black"/>
                </a:solidFill>
                <a:latin typeface="宋体" pitchFamily="2" charset="-122"/>
                <a:cs typeface="宋体" pitchFamily="2" charset="-122"/>
              </a:rPr>
              <a:t>中</a:t>
            </a:r>
            <a:r>
              <a:rPr sz="1600" spc="-5" dirty="0">
                <a:solidFill>
                  <a:prstClr val="black"/>
                </a:solidFill>
                <a:latin typeface="宋体" pitchFamily="2" charset="-122"/>
                <a:cs typeface="宋体" pitchFamily="2" charset="-122"/>
              </a:rPr>
              <a:t>自定</a:t>
            </a:r>
            <a:r>
              <a:rPr sz="1600"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上传的</a:t>
            </a:r>
            <a:endParaRPr sz="1600">
              <a:solidFill>
                <a:prstClr val="black"/>
              </a:solidFill>
              <a:latin typeface="宋体" pitchFamily="2" charset="-122"/>
              <a:cs typeface="宋体" pitchFamily="2" charset="-122"/>
            </a:endParaRPr>
          </a:p>
          <a:p>
            <a:pPr marL="12700">
              <a:spcBef>
                <a:spcPts val="480"/>
              </a:spcBef>
            </a:pPr>
            <a:r>
              <a:rPr sz="1600" dirty="0">
                <a:solidFill>
                  <a:prstClr val="black"/>
                </a:solidFill>
                <a:latin typeface="宋体" pitchFamily="2" charset="-122"/>
                <a:cs typeface="宋体" pitchFamily="2" charset="-122"/>
              </a:rPr>
              <a:t>素</a:t>
            </a:r>
            <a:r>
              <a:rPr sz="1600" spc="-5" dirty="0">
                <a:solidFill>
                  <a:prstClr val="black"/>
                </a:solidFill>
                <a:latin typeface="宋体" pitchFamily="2" charset="-122"/>
                <a:cs typeface="宋体" pitchFamily="2" charset="-122"/>
              </a:rPr>
              <a:t>材。</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1636522" y="974978"/>
            <a:ext cx="8920480" cy="1400175"/>
          </a:xfrm>
          <a:prstGeom prst="rect">
            <a:avLst/>
          </a:prstGeom>
        </p:spPr>
        <p:txBody>
          <a:bodyPr vert="horz" wrap="square" lIns="0" tIns="0" rIns="0" bIns="0" rtlCol="0">
            <a:spAutoFit/>
          </a:bodyPr>
          <a:lstStyle/>
          <a:p>
            <a:pPr marL="1612265"/>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a:p>
            <a:pPr marL="489585">
              <a:spcBef>
                <a:spcPts val="1570"/>
              </a:spcBef>
            </a:pPr>
            <a:r>
              <a:rPr spc="45" dirty="0">
                <a:solidFill>
                  <a:prstClr val="black"/>
                </a:solidFill>
                <a:latin typeface="微软雅黑" panose="020B0503020204020204" charset="-122"/>
                <a:cs typeface="微软雅黑" panose="020B0503020204020204" charset="-122"/>
              </a:rPr>
              <a:t>从</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课程</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进</a:t>
            </a:r>
            <a:r>
              <a:rPr spc="45" dirty="0">
                <a:solidFill>
                  <a:prstClr val="black"/>
                </a:solidFill>
                <a:latin typeface="微软雅黑" panose="020B0503020204020204" charset="-122"/>
                <a:cs typeface="微软雅黑" panose="020B0503020204020204" charset="-122"/>
              </a:rPr>
              <a:t>入</a:t>
            </a:r>
            <a:r>
              <a:rPr spc="30" dirty="0">
                <a:solidFill>
                  <a:prstClr val="black"/>
                </a:solidFill>
                <a:latin typeface="微软雅黑" panose="020B0503020204020204" charset="-122"/>
                <a:cs typeface="微软雅黑" panose="020B0503020204020204" charset="-122"/>
              </a:rPr>
              <a:t>后</a:t>
            </a:r>
            <a:r>
              <a:rPr spc="45" dirty="0">
                <a:solidFill>
                  <a:prstClr val="black"/>
                </a:solidFill>
                <a:latin typeface="微软雅黑" panose="020B0503020204020204" charset="-122"/>
                <a:cs typeface="微软雅黑" panose="020B0503020204020204" charset="-122"/>
              </a:rPr>
              <a:t>可以</a:t>
            </a:r>
            <a:r>
              <a:rPr spc="30" dirty="0">
                <a:solidFill>
                  <a:prstClr val="black"/>
                </a:solidFill>
                <a:latin typeface="微软雅黑" panose="020B0503020204020204" charset="-122"/>
                <a:cs typeface="微软雅黑" panose="020B0503020204020204" charset="-122"/>
              </a:rPr>
              <a:t>看到</a:t>
            </a:r>
            <a:r>
              <a:rPr spc="45" dirty="0">
                <a:solidFill>
                  <a:prstClr val="black"/>
                </a:solidFill>
                <a:latin typeface="微软雅黑" panose="020B0503020204020204" charset="-122"/>
                <a:cs typeface="微软雅黑" panose="020B0503020204020204" charset="-122"/>
              </a:rPr>
              <a:t>所</a:t>
            </a:r>
            <a:r>
              <a:rPr spc="30" dirty="0">
                <a:solidFill>
                  <a:prstClr val="black"/>
                </a:solidFill>
                <a:latin typeface="微软雅黑" panose="020B0503020204020204" charset="-122"/>
                <a:cs typeface="微软雅黑" panose="020B0503020204020204" charset="-122"/>
              </a:rPr>
              <a:t>有</a:t>
            </a:r>
            <a:r>
              <a:rPr spc="45" dirty="0">
                <a:solidFill>
                  <a:prstClr val="black"/>
                </a:solidFill>
                <a:latin typeface="微软雅黑" panose="020B0503020204020204" charset="-122"/>
                <a:cs typeface="微软雅黑" panose="020B0503020204020204" charset="-122"/>
              </a:rPr>
              <a:t>的课</a:t>
            </a:r>
            <a:r>
              <a:rPr spc="50" dirty="0">
                <a:solidFill>
                  <a:prstClr val="black"/>
                </a:solidFill>
                <a:latin typeface="微软雅黑" panose="020B0503020204020204" charset="-122"/>
                <a:cs typeface="微软雅黑" panose="020B0503020204020204" charset="-122"/>
              </a:rPr>
              <a:t>程</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选</a:t>
            </a:r>
            <a:r>
              <a:rPr spc="35" dirty="0">
                <a:solidFill>
                  <a:prstClr val="black"/>
                </a:solidFill>
                <a:latin typeface="微软雅黑" panose="020B0503020204020204" charset="-122"/>
                <a:cs typeface="微软雅黑" panose="020B0503020204020204" charset="-122"/>
              </a:rPr>
              <a:t>中</a:t>
            </a:r>
            <a:r>
              <a:rPr spc="45" dirty="0">
                <a:solidFill>
                  <a:prstClr val="black"/>
                </a:solidFill>
                <a:latin typeface="微软雅黑" panose="020B0503020204020204" charset="-122"/>
                <a:cs typeface="微软雅黑" panose="020B0503020204020204" charset="-122"/>
              </a:rPr>
              <a:t>某个</a:t>
            </a:r>
            <a:r>
              <a:rPr spc="35" dirty="0">
                <a:solidFill>
                  <a:prstClr val="black"/>
                </a:solidFill>
                <a:latin typeface="微软雅黑" panose="020B0503020204020204" charset="-122"/>
                <a:cs typeface="微软雅黑" panose="020B0503020204020204" charset="-122"/>
              </a:rPr>
              <a:t>课程</a:t>
            </a:r>
            <a:r>
              <a:rPr spc="45" dirty="0">
                <a:solidFill>
                  <a:prstClr val="black"/>
                </a:solidFill>
                <a:latin typeface="微软雅黑" panose="020B0503020204020204" charset="-122"/>
                <a:cs typeface="微软雅黑" panose="020B0503020204020204" charset="-122"/>
              </a:rPr>
              <a:t>卡</a:t>
            </a:r>
            <a:r>
              <a:rPr spc="35" dirty="0">
                <a:solidFill>
                  <a:prstClr val="black"/>
                </a:solidFill>
                <a:latin typeface="微软雅黑" panose="020B0503020204020204" charset="-122"/>
                <a:cs typeface="微软雅黑" panose="020B0503020204020204" charset="-122"/>
              </a:rPr>
              <a:t>片</a:t>
            </a:r>
            <a:r>
              <a:rPr spc="45" dirty="0">
                <a:solidFill>
                  <a:prstClr val="black"/>
                </a:solidFill>
                <a:latin typeface="微软雅黑" panose="020B0503020204020204" charset="-122"/>
                <a:cs typeface="微软雅黑" panose="020B0503020204020204" charset="-122"/>
              </a:rPr>
              <a:t>单击</a:t>
            </a:r>
            <a:r>
              <a:rPr spc="35" dirty="0">
                <a:solidFill>
                  <a:prstClr val="black"/>
                </a:solidFill>
                <a:latin typeface="微软雅黑" panose="020B0503020204020204" charset="-122"/>
                <a:cs typeface="微软雅黑" panose="020B0503020204020204" charset="-122"/>
              </a:rPr>
              <a:t>进入</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可</a:t>
            </a:r>
            <a:r>
              <a:rPr spc="45" dirty="0">
                <a:solidFill>
                  <a:prstClr val="black"/>
                </a:solidFill>
                <a:latin typeface="微软雅黑" panose="020B0503020204020204" charset="-122"/>
                <a:cs typeface="微软雅黑" panose="020B0503020204020204" charset="-122"/>
              </a:rPr>
              <a:t>以学</a:t>
            </a:r>
            <a:r>
              <a:rPr spc="30" dirty="0">
                <a:solidFill>
                  <a:prstClr val="black"/>
                </a:solidFill>
                <a:latin typeface="微软雅黑" panose="020B0503020204020204" charset="-122"/>
                <a:cs typeface="微软雅黑" panose="020B0503020204020204" charset="-122"/>
              </a:rPr>
              <a:t>习</a:t>
            </a:r>
            <a:r>
              <a:rPr dirty="0">
                <a:solidFill>
                  <a:prstClr val="black"/>
                </a:solidFill>
                <a:latin typeface="微软雅黑" panose="020B0503020204020204" charset="-122"/>
                <a:cs typeface="微软雅黑" panose="020B0503020204020204" charset="-122"/>
              </a:rPr>
              <a:t>该</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课程卡片对应的课程内</a:t>
            </a:r>
            <a:r>
              <a:rPr spc="5" dirty="0">
                <a:solidFill>
                  <a:prstClr val="black"/>
                </a:solidFill>
                <a:latin typeface="微软雅黑" panose="020B0503020204020204" charset="-122"/>
                <a:cs typeface="微软雅黑" panose="020B0503020204020204" charset="-122"/>
              </a:rPr>
              <a:t>容</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5271642" y="6428943"/>
            <a:ext cx="1650364"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进</a:t>
            </a:r>
            <a:r>
              <a:rPr sz="1600" spc="-5" dirty="0">
                <a:solidFill>
                  <a:prstClr val="black"/>
                </a:solidFill>
                <a:latin typeface="宋体" pitchFamily="2" charset="-122"/>
                <a:cs typeface="宋体" pitchFamily="2" charset="-122"/>
              </a:rPr>
              <a:t>入课</a:t>
            </a:r>
            <a:r>
              <a:rPr sz="1600" dirty="0">
                <a:solidFill>
                  <a:prstClr val="black"/>
                </a:solidFill>
                <a:latin typeface="宋体" pitchFamily="2" charset="-122"/>
                <a:cs typeface="宋体" pitchFamily="2" charset="-122"/>
              </a:rPr>
              <a:t>程</a:t>
            </a:r>
            <a:r>
              <a:rPr sz="1600" spc="-5" dirty="0">
                <a:solidFill>
                  <a:prstClr val="black"/>
                </a:solidFill>
                <a:latin typeface="宋体" pitchFamily="2" charset="-122"/>
                <a:cs typeface="宋体" pitchFamily="2" charset="-122"/>
              </a:rPr>
              <a:t>列表界面</a:t>
            </a:r>
            <a:endParaRPr sz="1600">
              <a:solidFill>
                <a:prstClr val="black"/>
              </a:solidFill>
              <a:latin typeface="宋体" pitchFamily="2" charset="-122"/>
              <a:cs typeface="宋体" pitchFamily="2" charset="-122"/>
            </a:endParaRPr>
          </a:p>
        </p:txBody>
      </p:sp>
      <p:sp>
        <p:nvSpPr>
          <p:cNvPr id="9" name="object 9"/>
          <p:cNvSpPr/>
          <p:nvPr/>
        </p:nvSpPr>
        <p:spPr>
          <a:xfrm>
            <a:off x="2072639" y="2526791"/>
            <a:ext cx="8404859" cy="38298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2069592" y="2523744"/>
            <a:ext cx="8411210" cy="3836035"/>
          </a:xfrm>
          <a:custGeom>
            <a:avLst/>
            <a:gdLst/>
            <a:ahLst/>
            <a:cxnLst/>
            <a:rect l="l" t="t" r="r" b="b"/>
            <a:pathLst>
              <a:path w="8411210" h="3836035">
                <a:moveTo>
                  <a:pt x="0" y="3835908"/>
                </a:moveTo>
                <a:lnTo>
                  <a:pt x="8410956" y="3835908"/>
                </a:lnTo>
                <a:lnTo>
                  <a:pt x="8410956" y="0"/>
                </a:lnTo>
                <a:lnTo>
                  <a:pt x="0" y="0"/>
                </a:lnTo>
                <a:lnTo>
                  <a:pt x="0" y="3835908"/>
                </a:lnTo>
                <a:close/>
              </a:path>
            </a:pathLst>
          </a:custGeom>
          <a:ln w="6096">
            <a:solidFill>
              <a:srgbClr val="00AF50"/>
            </a:solidFill>
          </a:ln>
        </p:spPr>
        <p:txBody>
          <a:bodyPr wrap="square" lIns="0" tIns="0" rIns="0" bIns="0" rtlCol="0"/>
          <a:lstStyle/>
          <a:p>
            <a:endParaRPr>
              <a:solidFill>
                <a:prstClr val="black"/>
              </a:solidFill>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58590" y="1017778"/>
            <a:ext cx="42525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204466" y="1925573"/>
            <a:ext cx="3604260" cy="2220595"/>
          </a:xfrm>
          <a:prstGeom prst="rect">
            <a:avLst/>
          </a:prstGeom>
        </p:spPr>
        <p:txBody>
          <a:bodyPr vert="horz" wrap="square" lIns="0" tIns="121920" rIns="0" bIns="0" rtlCol="0">
            <a:spAutoFit/>
          </a:bodyPr>
          <a:lstStyle/>
          <a:p>
            <a:pPr marL="12700">
              <a:spcBef>
                <a:spcPts val="960"/>
              </a:spcBef>
            </a:pPr>
            <a:r>
              <a:rPr sz="1600" b="1" spc="-5" dirty="0">
                <a:solidFill>
                  <a:prstClr val="black"/>
                </a:solidFill>
                <a:latin typeface="微软雅黑" panose="020B0503020204020204" charset="-122"/>
                <a:cs typeface="微软雅黑" panose="020B0503020204020204" charset="-122"/>
              </a:rPr>
              <a:t>操</a:t>
            </a:r>
            <a:r>
              <a:rPr sz="1600" b="1" spc="-10" dirty="0">
                <a:solidFill>
                  <a:prstClr val="black"/>
                </a:solidFill>
                <a:latin typeface="微软雅黑" panose="020B0503020204020204" charset="-122"/>
                <a:cs typeface="微软雅黑" panose="020B0503020204020204" charset="-122"/>
              </a:rPr>
              <a:t>作</a:t>
            </a:r>
            <a:r>
              <a:rPr sz="1600" b="1" spc="-5" dirty="0">
                <a:solidFill>
                  <a:prstClr val="black"/>
                </a:solidFill>
                <a:latin typeface="微软雅黑" panose="020B0503020204020204" charset="-122"/>
                <a:cs typeface="微软雅黑" panose="020B0503020204020204" charset="-122"/>
              </a:rPr>
              <a:t>步</a:t>
            </a:r>
            <a:r>
              <a:rPr sz="1600" b="1"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4</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完成</a:t>
            </a:r>
            <a:r>
              <a:rPr sz="1600" spc="-5" dirty="0">
                <a:solidFill>
                  <a:prstClr val="black"/>
                </a:solidFill>
                <a:latin typeface="微软雅黑" panose="020B0503020204020204" charset="-122"/>
                <a:cs typeface="微软雅黑" panose="020B0503020204020204" charset="-122"/>
              </a:rPr>
              <a:t>背景图</a:t>
            </a:r>
            <a:r>
              <a:rPr sz="1600"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置之</a:t>
            </a:r>
            <a:r>
              <a:rPr sz="1600" spc="5"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，为</a:t>
            </a:r>
            <a:endParaRPr sz="1600">
              <a:solidFill>
                <a:prstClr val="black"/>
              </a:solidFill>
              <a:latin typeface="微软雅黑" panose="020B0503020204020204" charset="-122"/>
              <a:cs typeface="微软雅黑" panose="020B0503020204020204" charset="-122"/>
            </a:endParaRPr>
          </a:p>
          <a:p>
            <a:pPr marL="12700" marR="5080">
              <a:lnSpc>
                <a:spcPts val="2880"/>
              </a:lnSpc>
              <a:spcBef>
                <a:spcPts val="255"/>
              </a:spcBef>
            </a:pPr>
            <a:r>
              <a:rPr sz="1600" spc="65" dirty="0">
                <a:solidFill>
                  <a:prstClr val="black"/>
                </a:solidFill>
                <a:latin typeface="微软雅黑" panose="020B0503020204020204" charset="-122"/>
                <a:cs typeface="微软雅黑" panose="020B0503020204020204" charset="-122"/>
              </a:rPr>
              <a:t>可</a:t>
            </a:r>
            <a:r>
              <a:rPr sz="1600" spc="50" dirty="0">
                <a:solidFill>
                  <a:prstClr val="black"/>
                </a:solidFill>
                <a:latin typeface="微软雅黑" panose="020B0503020204020204" charset="-122"/>
                <a:cs typeface="微软雅黑" panose="020B0503020204020204" charset="-122"/>
              </a:rPr>
              <a:t>视</a:t>
            </a:r>
            <a:r>
              <a:rPr sz="1600" spc="65" dirty="0">
                <a:solidFill>
                  <a:prstClr val="black"/>
                </a:solidFill>
                <a:latin typeface="微软雅黑" panose="020B0503020204020204" charset="-122"/>
                <a:cs typeface="微软雅黑" panose="020B0503020204020204" charset="-122"/>
              </a:rPr>
              <a:t>化大屏页面设</a:t>
            </a:r>
            <a:r>
              <a:rPr sz="1600" spc="50" dirty="0">
                <a:solidFill>
                  <a:prstClr val="black"/>
                </a:solidFill>
                <a:latin typeface="微软雅黑" panose="020B0503020204020204" charset="-122"/>
                <a:cs typeface="微软雅黑" panose="020B0503020204020204" charset="-122"/>
              </a:rPr>
              <a:t>置</a:t>
            </a:r>
            <a:r>
              <a:rPr sz="1600" spc="65" dirty="0">
                <a:solidFill>
                  <a:prstClr val="black"/>
                </a:solidFill>
                <a:latin typeface="微软雅黑" panose="020B0503020204020204" charset="-122"/>
                <a:cs typeface="微软雅黑" panose="020B0503020204020204" charset="-122"/>
              </a:rPr>
              <a:t>数据</a:t>
            </a:r>
            <a:r>
              <a:rPr sz="1600" spc="60" dirty="0">
                <a:solidFill>
                  <a:prstClr val="black"/>
                </a:solidFill>
                <a:latin typeface="微软雅黑" panose="020B0503020204020204" charset="-122"/>
                <a:cs typeface="微软雅黑" panose="020B0503020204020204" charset="-122"/>
              </a:rPr>
              <a:t>源</a:t>
            </a:r>
            <a:r>
              <a:rPr sz="1600" spc="65" dirty="0">
                <a:solidFill>
                  <a:prstClr val="black"/>
                </a:solidFill>
                <a:latin typeface="微软雅黑" panose="020B0503020204020204" charset="-122"/>
                <a:cs typeface="微软雅黑" panose="020B0503020204020204" charset="-122"/>
              </a:rPr>
              <a:t>，</a:t>
            </a:r>
            <a:r>
              <a:rPr sz="1600" spc="60" dirty="0">
                <a:solidFill>
                  <a:prstClr val="black"/>
                </a:solidFill>
                <a:latin typeface="微软雅黑" panose="020B0503020204020204" charset="-122"/>
                <a:cs typeface="微软雅黑" panose="020B0503020204020204" charset="-122"/>
              </a:rPr>
              <a:t>本</a:t>
            </a:r>
            <a:r>
              <a:rPr sz="1600" spc="5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例 </a:t>
            </a:r>
            <a:r>
              <a:rPr sz="1600" spc="65" dirty="0">
                <a:solidFill>
                  <a:prstClr val="black"/>
                </a:solidFill>
                <a:latin typeface="微软雅黑" panose="020B0503020204020204" charset="-122"/>
                <a:cs typeface="微软雅黑" panose="020B0503020204020204" charset="-122"/>
              </a:rPr>
              <a:t>选</a:t>
            </a:r>
            <a:r>
              <a:rPr sz="1600" spc="55" dirty="0">
                <a:solidFill>
                  <a:prstClr val="black"/>
                </a:solidFill>
                <a:latin typeface="微软雅黑" panose="020B0503020204020204" charset="-122"/>
                <a:cs typeface="微软雅黑" panose="020B0503020204020204" charset="-122"/>
              </a:rPr>
              <a:t>择</a:t>
            </a:r>
            <a:r>
              <a:rPr sz="1600" spc="65" dirty="0">
                <a:solidFill>
                  <a:prstClr val="black"/>
                </a:solidFill>
                <a:latin typeface="微软雅黑" panose="020B0503020204020204" charset="-122"/>
                <a:cs typeface="微软雅黑" panose="020B0503020204020204" charset="-122"/>
              </a:rPr>
              <a:t>的模型类型</a:t>
            </a:r>
            <a:r>
              <a:rPr sz="1600" spc="55" dirty="0">
                <a:solidFill>
                  <a:prstClr val="black"/>
                </a:solidFill>
                <a:latin typeface="微软雅黑" panose="020B0503020204020204" charset="-122"/>
                <a:cs typeface="微软雅黑" panose="020B0503020204020204" charset="-122"/>
              </a:rPr>
              <a:t>为“</a:t>
            </a:r>
            <a:r>
              <a:rPr sz="1600" spc="65" dirty="0">
                <a:solidFill>
                  <a:prstClr val="black"/>
                </a:solidFill>
                <a:latin typeface="微软雅黑" panose="020B0503020204020204" charset="-122"/>
                <a:cs typeface="微软雅黑" panose="020B0503020204020204" charset="-122"/>
              </a:rPr>
              <a:t>设备”，选</a:t>
            </a:r>
            <a:r>
              <a:rPr sz="1600" spc="50"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的 物模</a:t>
            </a:r>
            <a:r>
              <a:rPr sz="1600" dirty="0">
                <a:solidFill>
                  <a:prstClr val="black"/>
                </a:solidFill>
                <a:latin typeface="微软雅黑" panose="020B0503020204020204" charset="-122"/>
                <a:cs typeface="微软雅黑" panose="020B0503020204020204" charset="-122"/>
              </a:rPr>
              <a:t>型</a:t>
            </a:r>
            <a:r>
              <a:rPr sz="1600" spc="-10" dirty="0">
                <a:solidFill>
                  <a:prstClr val="black"/>
                </a:solidFill>
                <a:latin typeface="微软雅黑" panose="020B0503020204020204" charset="-122"/>
                <a:cs typeface="微软雅黑" panose="020B0503020204020204" charset="-122"/>
              </a:rPr>
              <a:t>为</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机器</a:t>
            </a:r>
            <a:r>
              <a:rPr sz="1600"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模型</a:t>
            </a:r>
            <a:r>
              <a:rPr sz="1600" dirty="0">
                <a:solidFill>
                  <a:prstClr val="black"/>
                </a:solidFill>
                <a:latin typeface="微软雅黑" panose="020B0503020204020204" charset="-122"/>
                <a:cs typeface="微软雅黑" panose="020B0503020204020204" charset="-122"/>
              </a:rPr>
              <a:t>0</a:t>
            </a:r>
            <a:r>
              <a:rPr sz="1600" spc="-5"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208280">
              <a:lnSpc>
                <a:spcPts val="2880"/>
              </a:lnSpc>
            </a:pPr>
            <a:r>
              <a:rPr sz="1600" spc="-5" dirty="0">
                <a:solidFill>
                  <a:prstClr val="black"/>
                </a:solidFill>
                <a:latin typeface="微软雅黑" panose="020B0503020204020204" charset="-122"/>
                <a:cs typeface="微软雅黑" panose="020B0503020204020204" charset="-122"/>
              </a:rPr>
              <a:t>选择</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“工</a:t>
            </a:r>
            <a:r>
              <a:rPr sz="1600" dirty="0">
                <a:solidFill>
                  <a:prstClr val="black"/>
                </a:solidFill>
                <a:latin typeface="微软雅黑" panose="020B0503020204020204" charset="-122"/>
                <a:cs typeface="微软雅黑" panose="020B0503020204020204" charset="-122"/>
              </a:rPr>
              <a:t>业</a:t>
            </a:r>
            <a:r>
              <a:rPr sz="1600" spc="-5" dirty="0">
                <a:solidFill>
                  <a:prstClr val="black"/>
                </a:solidFill>
                <a:latin typeface="微软雅黑" panose="020B0503020204020204" charset="-122"/>
                <a:cs typeface="微软雅黑" panose="020B0503020204020204" charset="-122"/>
              </a:rPr>
              <a:t>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例01- 姓</a:t>
            </a:r>
            <a:r>
              <a:rPr sz="1600" spc="-10"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6547104" y="1929384"/>
            <a:ext cx="3329940" cy="45933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758188" y="1017778"/>
            <a:ext cx="9329420" cy="1085850"/>
          </a:xfrm>
          <a:prstGeom prst="rect">
            <a:avLst/>
          </a:prstGeom>
        </p:spPr>
        <p:txBody>
          <a:bodyPr vert="horz" wrap="square" lIns="0" tIns="0" rIns="0" bIns="0" rtlCol="0">
            <a:spAutoFit/>
          </a:bodyPr>
          <a:lstStyle/>
          <a:p>
            <a:pPr marL="222377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marL="12700">
              <a:spcBef>
                <a:spcPts val="3070"/>
              </a:spcBef>
            </a:pPr>
            <a:r>
              <a:rPr sz="1600" b="1" dirty="0">
                <a:solidFill>
                  <a:prstClr val="black"/>
                </a:solidFill>
                <a:latin typeface="微软雅黑" panose="020B0503020204020204" charset="-122"/>
                <a:cs typeface="微软雅黑" panose="020B0503020204020204" charset="-122"/>
              </a:rPr>
              <a:t>操</a:t>
            </a:r>
            <a:r>
              <a:rPr sz="1600" b="1" spc="-5" dirty="0">
                <a:solidFill>
                  <a:prstClr val="black"/>
                </a:solidFill>
                <a:latin typeface="微软雅黑" panose="020B0503020204020204" charset="-122"/>
                <a:cs typeface="微软雅黑" panose="020B0503020204020204" charset="-122"/>
              </a:rPr>
              <a:t>作</a:t>
            </a:r>
            <a:r>
              <a:rPr sz="1600" b="1" dirty="0">
                <a:solidFill>
                  <a:prstClr val="black"/>
                </a:solidFill>
                <a:latin typeface="微软雅黑" panose="020B0503020204020204" charset="-122"/>
                <a:cs typeface="微软雅黑" panose="020B0503020204020204" charset="-122"/>
              </a:rPr>
              <a:t>步骤5</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接</a:t>
            </a:r>
            <a:r>
              <a:rPr sz="1600" dirty="0">
                <a:solidFill>
                  <a:prstClr val="black"/>
                </a:solidFill>
                <a:latin typeface="微软雅黑" panose="020B0503020204020204" charset="-122"/>
                <a:cs typeface="微软雅黑" panose="020B0503020204020204" charset="-122"/>
              </a:rPr>
              <a:t>下来</a:t>
            </a:r>
            <a:r>
              <a:rPr sz="1600" spc="-5" dirty="0">
                <a:solidFill>
                  <a:prstClr val="black"/>
                </a:solidFill>
                <a:latin typeface="微软雅黑" panose="020B0503020204020204" charset="-122"/>
                <a:cs typeface="微软雅黑" panose="020B0503020204020204" charset="-122"/>
              </a:rPr>
              <a:t>为</a:t>
            </a:r>
            <a:r>
              <a:rPr sz="1600" dirty="0">
                <a:solidFill>
                  <a:prstClr val="black"/>
                </a:solidFill>
                <a:latin typeface="微软雅黑" panose="020B0503020204020204" charset="-122"/>
                <a:cs typeface="微软雅黑" panose="020B0503020204020204" charset="-122"/>
              </a:rPr>
              <a:t>页面添加不同</a:t>
            </a:r>
            <a:r>
              <a:rPr sz="1600" spc="-5" dirty="0">
                <a:solidFill>
                  <a:prstClr val="black"/>
                </a:solidFill>
                <a:latin typeface="微软雅黑" panose="020B0503020204020204" charset="-122"/>
                <a:cs typeface="微软雅黑" panose="020B0503020204020204" charset="-122"/>
              </a:rPr>
              <a:t>模</a:t>
            </a:r>
            <a:r>
              <a:rPr sz="1600" dirty="0">
                <a:solidFill>
                  <a:prstClr val="black"/>
                </a:solidFill>
                <a:latin typeface="微软雅黑" panose="020B0503020204020204" charset="-122"/>
                <a:cs typeface="微软雅黑" panose="020B0503020204020204" charset="-122"/>
              </a:rPr>
              <a:t>块的分区装饰框。添加图片组</a:t>
            </a:r>
            <a:r>
              <a:rPr sz="1600" spc="-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到</a:t>
            </a:r>
            <a:r>
              <a:rPr sz="1600" dirty="0">
                <a:solidFill>
                  <a:prstClr val="black"/>
                </a:solidFill>
                <a:latin typeface="微软雅黑" panose="020B0503020204020204" charset="-122"/>
                <a:cs typeface="微软雅黑" panose="020B0503020204020204" charset="-122"/>
              </a:rPr>
              <a:t>编辑</a:t>
            </a:r>
            <a:r>
              <a:rPr sz="1600" spc="-5" dirty="0">
                <a:solidFill>
                  <a:prstClr val="black"/>
                </a:solidFill>
                <a:latin typeface="微软雅黑" panose="020B0503020204020204" charset="-122"/>
                <a:cs typeface="微软雅黑" panose="020B0503020204020204" charset="-122"/>
              </a:rPr>
              <a:t>区</a:t>
            </a:r>
            <a:r>
              <a:rPr sz="1600" dirty="0">
                <a:solidFill>
                  <a:prstClr val="black"/>
                </a:solidFill>
                <a:latin typeface="微软雅黑" panose="020B0503020204020204" charset="-122"/>
                <a:cs typeface="微软雅黑" panose="020B0503020204020204" charset="-122"/>
              </a:rPr>
              <a:t>，并</a:t>
            </a:r>
            <a:r>
              <a:rPr sz="1600" spc="-5"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“添加图片</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679447" y="2339340"/>
            <a:ext cx="8958071" cy="40370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633473" y="1017778"/>
            <a:ext cx="9154160" cy="1497330"/>
          </a:xfrm>
          <a:prstGeom prst="rect">
            <a:avLst/>
          </a:prstGeom>
        </p:spPr>
        <p:txBody>
          <a:bodyPr vert="horz" wrap="square" lIns="0" tIns="0" rIns="0" bIns="0" rtlCol="0">
            <a:spAutoFit/>
          </a:bodyPr>
          <a:lstStyle/>
          <a:p>
            <a:pPr marL="234823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marL="12700">
              <a:spcBef>
                <a:spcPts val="2810"/>
              </a:spcBef>
            </a:pPr>
            <a:r>
              <a:rPr b="1" spc="5" dirty="0">
                <a:solidFill>
                  <a:prstClr val="black"/>
                </a:solidFill>
                <a:latin typeface="微软雅黑" panose="020B0503020204020204" charset="-122"/>
                <a:cs typeface="微软雅黑" panose="020B0503020204020204" charset="-122"/>
              </a:rPr>
              <a:t>操</a:t>
            </a:r>
            <a:r>
              <a:rPr b="1" spc="10" dirty="0">
                <a:solidFill>
                  <a:prstClr val="black"/>
                </a:solidFill>
                <a:latin typeface="微软雅黑" panose="020B0503020204020204" charset="-122"/>
                <a:cs typeface="微软雅黑" panose="020B0503020204020204" charset="-122"/>
              </a:rPr>
              <a:t>作</a:t>
            </a:r>
            <a:r>
              <a:rPr b="1" spc="5" dirty="0">
                <a:solidFill>
                  <a:prstClr val="black"/>
                </a:solidFill>
                <a:latin typeface="微软雅黑" panose="020B0503020204020204" charset="-122"/>
                <a:cs typeface="微软雅黑" panose="020B0503020204020204" charset="-122"/>
              </a:rPr>
              <a:t>步骤</a:t>
            </a:r>
            <a:r>
              <a:rPr b="1" spc="15" dirty="0">
                <a:solidFill>
                  <a:prstClr val="black"/>
                </a:solidFill>
                <a:latin typeface="微软雅黑" panose="020B0503020204020204" charset="-122"/>
                <a:cs typeface="微软雅黑" panose="020B0503020204020204" charset="-122"/>
              </a:rPr>
              <a:t>6</a:t>
            </a:r>
            <a:r>
              <a:rPr spc="1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在</a:t>
            </a:r>
            <a:r>
              <a:rPr spc="5" dirty="0">
                <a:solidFill>
                  <a:prstClr val="black"/>
                </a:solidFill>
                <a:latin typeface="微软雅黑" panose="020B0503020204020204" charset="-122"/>
                <a:cs typeface="微软雅黑" panose="020B0503020204020204" charset="-122"/>
              </a:rPr>
              <a:t>弹出来的素</a:t>
            </a:r>
            <a:r>
              <a:rPr spc="15" dirty="0">
                <a:solidFill>
                  <a:prstClr val="black"/>
                </a:solidFill>
                <a:latin typeface="微软雅黑" panose="020B0503020204020204" charset="-122"/>
                <a:cs typeface="微软雅黑" panose="020B0503020204020204" charset="-122"/>
              </a:rPr>
              <a:t>材</a:t>
            </a:r>
            <a:r>
              <a:rPr spc="5" dirty="0">
                <a:solidFill>
                  <a:prstClr val="black"/>
                </a:solidFill>
                <a:latin typeface="微软雅黑" panose="020B0503020204020204" charset="-122"/>
                <a:cs typeface="微软雅黑" panose="020B0503020204020204" charset="-122"/>
              </a:rPr>
              <a:t>库</a:t>
            </a:r>
            <a:r>
              <a:rPr spc="30" dirty="0">
                <a:solidFill>
                  <a:prstClr val="black"/>
                </a:solidFill>
                <a:latin typeface="微软雅黑" panose="020B0503020204020204" charset="-122"/>
                <a:cs typeface="微软雅黑" panose="020B0503020204020204" charset="-122"/>
              </a:rPr>
              <a:t>中</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从系</a:t>
            </a:r>
            <a:r>
              <a:rPr spc="15" dirty="0">
                <a:solidFill>
                  <a:prstClr val="black"/>
                </a:solidFill>
                <a:latin typeface="微软雅黑" panose="020B0503020204020204" charset="-122"/>
                <a:cs typeface="微软雅黑" panose="020B0503020204020204" charset="-122"/>
              </a:rPr>
              <a:t>统</a:t>
            </a:r>
            <a:r>
              <a:rPr spc="5" dirty="0">
                <a:solidFill>
                  <a:prstClr val="black"/>
                </a:solidFill>
                <a:latin typeface="微软雅黑" panose="020B0503020204020204" charset="-122"/>
                <a:cs typeface="微软雅黑" panose="020B0503020204020204" charset="-122"/>
              </a:rPr>
              <a:t>素材库中</a:t>
            </a:r>
            <a:r>
              <a:rPr spc="3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工业机器人</a:t>
            </a:r>
            <a:r>
              <a:rPr spc="15" dirty="0">
                <a:solidFill>
                  <a:prstClr val="black"/>
                </a:solidFill>
                <a:latin typeface="微软雅黑" panose="020B0503020204020204" charset="-122"/>
                <a:cs typeface="微软雅黑" panose="020B0503020204020204" charset="-122"/>
              </a:rPr>
              <a:t>可</a:t>
            </a:r>
            <a:r>
              <a:rPr spc="5" dirty="0">
                <a:solidFill>
                  <a:prstClr val="black"/>
                </a:solidFill>
                <a:latin typeface="微软雅黑" panose="020B0503020204020204" charset="-122"/>
                <a:cs typeface="微软雅黑" panose="020B0503020204020204" charset="-122"/>
              </a:rPr>
              <a:t>视化监控模</a:t>
            </a:r>
            <a:r>
              <a:rPr spc="15" dirty="0">
                <a:solidFill>
                  <a:prstClr val="black"/>
                </a:solidFill>
                <a:latin typeface="微软雅黑" panose="020B0503020204020204" charset="-122"/>
                <a:cs typeface="微软雅黑" panose="020B0503020204020204" charset="-122"/>
              </a:rPr>
              <a:t>板</a:t>
            </a:r>
            <a:r>
              <a:rPr spc="5" dirty="0">
                <a:solidFill>
                  <a:prstClr val="black"/>
                </a:solidFill>
                <a:latin typeface="微软雅黑" panose="020B0503020204020204" charset="-122"/>
                <a:cs typeface="微软雅黑" panose="020B0503020204020204" charset="-122"/>
              </a:rPr>
              <a:t>素</a:t>
            </a:r>
            <a:r>
              <a:rPr spc="55" dirty="0">
                <a:solidFill>
                  <a:prstClr val="black"/>
                </a:solidFill>
                <a:latin typeface="微软雅黑" panose="020B0503020204020204" charset="-122"/>
                <a:cs typeface="微软雅黑" panose="020B0503020204020204" charset="-122"/>
              </a:rPr>
              <a:t>材</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中选择“蓝色科技</a:t>
            </a:r>
            <a:r>
              <a:rPr dirty="0">
                <a:solidFill>
                  <a:prstClr val="black"/>
                </a:solidFill>
                <a:cs typeface="Calibri" panose="020F0502020204030204"/>
              </a:rPr>
              <a:t>1</a:t>
            </a:r>
            <a:r>
              <a:rPr spc="-5" dirty="0">
                <a:solidFill>
                  <a:prstClr val="black"/>
                </a:solidFill>
                <a:cs typeface="Calibri" panose="020F0502020204030204"/>
              </a:rPr>
              <a:t>”</a:t>
            </a:r>
            <a:r>
              <a:rPr spc="-5" dirty="0">
                <a:solidFill>
                  <a:prstClr val="black"/>
                </a:solidFill>
                <a:latin typeface="微软雅黑" panose="020B0503020204020204" charset="-122"/>
                <a:cs typeface="微软雅黑" panose="020B0503020204020204" charset="-122"/>
              </a:rPr>
              <a:t>，并单击“确定”按钮，完成图片置入。</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454908" y="2766060"/>
            <a:ext cx="5282183" cy="38983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453384" y="2764535"/>
            <a:ext cx="5285740" cy="3901440"/>
          </a:xfrm>
          <a:custGeom>
            <a:avLst/>
            <a:gdLst/>
            <a:ahLst/>
            <a:cxnLst/>
            <a:rect l="l" t="t" r="r" b="b"/>
            <a:pathLst>
              <a:path w="5285740" h="3901440">
                <a:moveTo>
                  <a:pt x="0" y="3901440"/>
                </a:moveTo>
                <a:lnTo>
                  <a:pt x="5285232" y="3901440"/>
                </a:lnTo>
                <a:lnTo>
                  <a:pt x="5285232" y="0"/>
                </a:lnTo>
                <a:lnTo>
                  <a:pt x="0" y="0"/>
                </a:lnTo>
                <a:lnTo>
                  <a:pt x="0" y="390144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2536951" y="1017778"/>
            <a:ext cx="7025640" cy="1056005"/>
          </a:xfrm>
          <a:prstGeom prst="rect">
            <a:avLst/>
          </a:prstGeom>
        </p:spPr>
        <p:txBody>
          <a:bodyPr vert="horz" wrap="square" lIns="0" tIns="0" rIns="0" bIns="0" rtlCol="0">
            <a:spAutoFit/>
          </a:bodyPr>
          <a:lstStyle/>
          <a:p>
            <a:pPr marL="70485"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algn="ctr">
              <a:spcBef>
                <a:spcPts val="258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7</a:t>
            </a:r>
            <a:r>
              <a:rPr dirty="0">
                <a:solidFill>
                  <a:prstClr val="black"/>
                </a:solidFill>
                <a:latin typeface="微软雅黑" panose="020B0503020204020204" charset="-122"/>
                <a:cs typeface="微软雅黑" panose="020B0503020204020204" charset="-122"/>
              </a:rPr>
              <a:t>：置入图片后，通过拖曳方式调整图片的尺寸到合适大小。</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58211" y="2292095"/>
            <a:ext cx="7551419" cy="418185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641094" y="1017778"/>
            <a:ext cx="8888095" cy="1444625"/>
          </a:xfrm>
          <a:prstGeom prst="rect">
            <a:avLst/>
          </a:prstGeom>
        </p:spPr>
        <p:txBody>
          <a:bodyPr vert="horz" wrap="square" lIns="0" tIns="0" rIns="0" bIns="0" rtlCol="0">
            <a:spAutoFit/>
          </a:bodyPr>
          <a:lstStyle/>
          <a:p>
            <a:pPr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a:p>
            <a:pPr marL="12700">
              <a:spcBef>
                <a:spcPts val="2400"/>
              </a:spcBef>
            </a:pPr>
            <a:r>
              <a:rPr b="1" spc="30" dirty="0">
                <a:solidFill>
                  <a:prstClr val="black"/>
                </a:solidFill>
                <a:latin typeface="微软雅黑" panose="020B0503020204020204" charset="-122"/>
                <a:cs typeface="微软雅黑" panose="020B0503020204020204" charset="-122"/>
              </a:rPr>
              <a:t>操作</a:t>
            </a:r>
            <a:r>
              <a:rPr b="1" spc="20" dirty="0">
                <a:solidFill>
                  <a:prstClr val="black"/>
                </a:solidFill>
                <a:latin typeface="微软雅黑" panose="020B0503020204020204" charset="-122"/>
                <a:cs typeface="微软雅黑" panose="020B0503020204020204" charset="-122"/>
              </a:rPr>
              <a:t>步</a:t>
            </a:r>
            <a:r>
              <a:rPr b="1" spc="30" dirty="0">
                <a:solidFill>
                  <a:prstClr val="black"/>
                </a:solidFill>
                <a:latin typeface="微软雅黑" panose="020B0503020204020204" charset="-122"/>
                <a:cs typeface="微软雅黑" panose="020B0503020204020204" charset="-122"/>
              </a:rPr>
              <a:t>骤</a:t>
            </a:r>
            <a:r>
              <a:rPr b="1" spc="25" dirty="0">
                <a:solidFill>
                  <a:prstClr val="black"/>
                </a:solidFill>
                <a:latin typeface="微软雅黑" panose="020B0503020204020204" charset="-122"/>
                <a:cs typeface="微软雅黑" panose="020B0503020204020204" charset="-122"/>
              </a:rPr>
              <a:t>8</a:t>
            </a:r>
            <a:r>
              <a:rPr spc="3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选</a:t>
            </a:r>
            <a:r>
              <a:rPr spc="30" dirty="0">
                <a:solidFill>
                  <a:prstClr val="black"/>
                </a:solidFill>
                <a:latin typeface="微软雅黑" panose="020B0503020204020204" charset="-122"/>
                <a:cs typeface="微软雅黑" panose="020B0503020204020204" charset="-122"/>
              </a:rPr>
              <a:t>中图</a:t>
            </a:r>
            <a:r>
              <a:rPr spc="15" dirty="0">
                <a:solidFill>
                  <a:prstClr val="black"/>
                </a:solidFill>
                <a:latin typeface="微软雅黑" panose="020B0503020204020204" charset="-122"/>
                <a:cs typeface="微软雅黑" panose="020B0503020204020204" charset="-122"/>
              </a:rPr>
              <a:t>片</a:t>
            </a:r>
            <a:r>
              <a:rPr spc="40" dirty="0">
                <a:solidFill>
                  <a:prstClr val="black"/>
                </a:solidFill>
                <a:latin typeface="微软雅黑" panose="020B0503020204020204" charset="-122"/>
                <a:cs typeface="微软雅黑" panose="020B0503020204020204" charset="-122"/>
              </a:rPr>
              <a:t>后</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通</a:t>
            </a:r>
            <a:r>
              <a:rPr spc="30" dirty="0">
                <a:solidFill>
                  <a:prstClr val="black"/>
                </a:solidFill>
                <a:latin typeface="微软雅黑" panose="020B0503020204020204" charset="-122"/>
                <a:cs typeface="微软雅黑" panose="020B0503020204020204" charset="-122"/>
              </a:rPr>
              <a:t>过点</a:t>
            </a:r>
            <a:r>
              <a:rPr spc="15" dirty="0">
                <a:solidFill>
                  <a:prstClr val="black"/>
                </a:solidFill>
                <a:latin typeface="微软雅黑" panose="020B0503020204020204" charset="-122"/>
                <a:cs typeface="微软雅黑" panose="020B0503020204020204" charset="-122"/>
              </a:rPr>
              <a:t>击</a:t>
            </a:r>
            <a:r>
              <a:rPr spc="30" dirty="0">
                <a:solidFill>
                  <a:prstClr val="black"/>
                </a:solidFill>
                <a:latin typeface="微软雅黑" panose="020B0503020204020204" charset="-122"/>
                <a:cs typeface="微软雅黑" panose="020B0503020204020204" charset="-122"/>
              </a:rPr>
              <a:t>右键</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选择</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复</a:t>
            </a:r>
            <a:r>
              <a:rPr spc="20" dirty="0">
                <a:solidFill>
                  <a:prstClr val="black"/>
                </a:solidFill>
                <a:latin typeface="微软雅黑" panose="020B0503020204020204" charset="-122"/>
                <a:cs typeface="微软雅黑" panose="020B0503020204020204" charset="-122"/>
              </a:rPr>
              <a:t>制”</a:t>
            </a:r>
            <a:r>
              <a:rPr spc="30" dirty="0">
                <a:solidFill>
                  <a:prstClr val="black"/>
                </a:solidFill>
                <a:latin typeface="微软雅黑" panose="020B0503020204020204" charset="-122"/>
                <a:cs typeface="微软雅黑" panose="020B0503020204020204" charset="-122"/>
              </a:rPr>
              <a:t>，把</a:t>
            </a:r>
            <a:r>
              <a:rPr spc="20" dirty="0">
                <a:solidFill>
                  <a:prstClr val="black"/>
                </a:solidFill>
                <a:latin typeface="微软雅黑" panose="020B0503020204020204" charset="-122"/>
                <a:cs typeface="微软雅黑" panose="020B0503020204020204" charset="-122"/>
              </a:rPr>
              <a:t>图</a:t>
            </a:r>
            <a:r>
              <a:rPr spc="30" dirty="0">
                <a:solidFill>
                  <a:prstClr val="black"/>
                </a:solidFill>
                <a:latin typeface="微软雅黑" panose="020B0503020204020204" charset="-122"/>
                <a:cs typeface="微软雅黑" panose="020B0503020204020204" charset="-122"/>
              </a:rPr>
              <a:t>片</a:t>
            </a:r>
            <a:r>
              <a:rPr spc="20" dirty="0">
                <a:solidFill>
                  <a:prstClr val="black"/>
                </a:solidFill>
                <a:latin typeface="微软雅黑" panose="020B0503020204020204" charset="-122"/>
                <a:cs typeface="微软雅黑" panose="020B0503020204020204" charset="-122"/>
              </a:rPr>
              <a:t>复</a:t>
            </a:r>
            <a:r>
              <a:rPr spc="35" dirty="0">
                <a:solidFill>
                  <a:prstClr val="black"/>
                </a:solidFill>
                <a:latin typeface="微软雅黑" panose="020B0503020204020204" charset="-122"/>
                <a:cs typeface="微软雅黑" panose="020B0503020204020204" charset="-122"/>
              </a:rPr>
              <a:t>制</a:t>
            </a:r>
            <a:r>
              <a:rPr spc="20" dirty="0">
                <a:solidFill>
                  <a:prstClr val="black"/>
                </a:solidFill>
                <a:cs typeface="Calibri" panose="020F0502020204030204"/>
              </a:rPr>
              <a:t>3</a:t>
            </a:r>
            <a:r>
              <a:rPr spc="30" dirty="0">
                <a:solidFill>
                  <a:prstClr val="black"/>
                </a:solidFill>
                <a:latin typeface="微软雅黑" panose="020B0503020204020204" charset="-122"/>
                <a:cs typeface="微软雅黑" panose="020B0503020204020204" charset="-122"/>
              </a:rPr>
              <a:t>个，</a:t>
            </a:r>
            <a:r>
              <a:rPr spc="15" dirty="0">
                <a:solidFill>
                  <a:prstClr val="black"/>
                </a:solidFill>
                <a:latin typeface="微软雅黑" panose="020B0503020204020204" charset="-122"/>
                <a:cs typeface="微软雅黑" panose="020B0503020204020204" charset="-122"/>
              </a:rPr>
              <a:t>放</a:t>
            </a:r>
            <a:r>
              <a:rPr spc="30" dirty="0">
                <a:solidFill>
                  <a:prstClr val="black"/>
                </a:solidFill>
                <a:latin typeface="微软雅黑" panose="020B0503020204020204" charset="-122"/>
                <a:cs typeface="微软雅黑" panose="020B0503020204020204" charset="-122"/>
              </a:rPr>
              <a:t>在</a:t>
            </a:r>
            <a:r>
              <a:rPr spc="15" dirty="0">
                <a:solidFill>
                  <a:prstClr val="black"/>
                </a:solidFill>
                <a:latin typeface="微软雅黑" panose="020B0503020204020204" charset="-122"/>
                <a:cs typeface="微软雅黑" panose="020B0503020204020204" charset="-122"/>
              </a:rPr>
              <a:t>可视</a:t>
            </a:r>
            <a:r>
              <a:rPr dirty="0">
                <a:solidFill>
                  <a:prstClr val="black"/>
                </a:solidFill>
                <a:latin typeface="微软雅黑" panose="020B0503020204020204" charset="-122"/>
                <a:cs typeface="微软雅黑" panose="020B0503020204020204" charset="-122"/>
              </a:rPr>
              <a:t>化</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大屏的合适位置。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136391" y="2660903"/>
            <a:ext cx="5919215" cy="37231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888104" y="918464"/>
            <a:ext cx="4253865" cy="461645"/>
          </a:xfrm>
          <a:prstGeom prst="rect">
            <a:avLst/>
          </a:prstGeom>
        </p:spPr>
        <p:txBody>
          <a:bodyPr vert="horz" wrap="square" lIns="0" tIns="0" rIns="0" bIns="0" rtlCol="0">
            <a:spAutoFit/>
          </a:bodyPr>
          <a:lstStyle/>
          <a:p>
            <a:pPr marL="12700"/>
            <a:r>
              <a:rPr sz="2800" b="1" dirty="0">
                <a:solidFill>
                  <a:srgbClr val="00A755"/>
                </a:solidFill>
                <a:latin typeface="微软雅黑" panose="020B0503020204020204" charset="-122"/>
                <a:cs typeface="微软雅黑" panose="020B0503020204020204" charset="-122"/>
              </a:rPr>
              <a:t>1.</a:t>
            </a:r>
            <a:r>
              <a:rPr sz="2800" b="1" spc="-5" dirty="0">
                <a:solidFill>
                  <a:srgbClr val="00A755"/>
                </a:solidFill>
                <a:latin typeface="微软雅黑" panose="020B0503020204020204" charset="-122"/>
                <a:cs typeface="微软雅黑" panose="020B0503020204020204" charset="-122"/>
              </a:rPr>
              <a:t>设计可视化监控大屏布局</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91564" y="1626108"/>
            <a:ext cx="10038080" cy="71310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操</a:t>
            </a:r>
            <a:r>
              <a:rPr b="1" spc="10" dirty="0">
                <a:solidFill>
                  <a:prstClr val="black"/>
                </a:solidFill>
                <a:latin typeface="微软雅黑" panose="020B0503020204020204" charset="-122"/>
                <a:cs typeface="微软雅黑" panose="020B0503020204020204" charset="-122"/>
              </a:rPr>
              <a:t>作</a:t>
            </a:r>
            <a:r>
              <a:rPr b="1" spc="-5"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dirty="0">
                <a:solidFill>
                  <a:prstClr val="black"/>
                </a:solidFill>
                <a:latin typeface="微软雅黑" panose="020B0503020204020204" charset="-122"/>
                <a:cs typeface="微软雅黑" panose="020B0503020204020204" charset="-122"/>
              </a:rPr>
              <a:t>9</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通</a:t>
            </a:r>
            <a:r>
              <a:rPr spc="5" dirty="0">
                <a:solidFill>
                  <a:prstClr val="black"/>
                </a:solidFill>
                <a:latin typeface="微软雅黑" panose="020B0503020204020204" charset="-122"/>
                <a:cs typeface="微软雅黑" panose="020B0503020204020204" charset="-122"/>
              </a:rPr>
              <a:t>过图</a:t>
            </a:r>
            <a:r>
              <a:rPr dirty="0">
                <a:solidFill>
                  <a:prstClr val="black"/>
                </a:solidFill>
                <a:latin typeface="微软雅黑" panose="020B0503020204020204" charset="-122"/>
                <a:cs typeface="微软雅黑" panose="020B0503020204020204" charset="-122"/>
              </a:rPr>
              <a:t>片</a:t>
            </a:r>
            <a:r>
              <a:rPr spc="5" dirty="0">
                <a:solidFill>
                  <a:prstClr val="black"/>
                </a:solidFill>
                <a:latin typeface="微软雅黑" panose="020B0503020204020204" charset="-122"/>
                <a:cs typeface="微软雅黑" panose="020B0503020204020204" charset="-122"/>
              </a:rPr>
              <a:t>组</a:t>
            </a:r>
            <a:r>
              <a:rPr spc="20" dirty="0">
                <a:solidFill>
                  <a:prstClr val="black"/>
                </a:solidFill>
                <a:latin typeface="微软雅黑" panose="020B0503020204020204" charset="-122"/>
                <a:cs typeface="微软雅黑" panose="020B0503020204020204" charset="-122"/>
              </a:rPr>
              <a:t>件</a:t>
            </a:r>
            <a:r>
              <a:rPr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从系</a:t>
            </a:r>
            <a:r>
              <a:rPr dirty="0">
                <a:solidFill>
                  <a:prstClr val="black"/>
                </a:solidFill>
                <a:latin typeface="微软雅黑" panose="020B0503020204020204" charset="-122"/>
                <a:cs typeface="微软雅黑" panose="020B0503020204020204" charset="-122"/>
              </a:rPr>
              <a:t>统</a:t>
            </a:r>
            <a:r>
              <a:rPr spc="5" dirty="0">
                <a:solidFill>
                  <a:prstClr val="black"/>
                </a:solidFill>
                <a:latin typeface="微软雅黑" panose="020B0503020204020204" charset="-122"/>
                <a:cs typeface="微软雅黑" panose="020B0503020204020204" charset="-122"/>
              </a:rPr>
              <a:t>素材</a:t>
            </a:r>
            <a:r>
              <a:rPr dirty="0">
                <a:solidFill>
                  <a:prstClr val="black"/>
                </a:solidFill>
                <a:latin typeface="微软雅黑" panose="020B0503020204020204" charset="-122"/>
                <a:cs typeface="微软雅黑" panose="020B0503020204020204" charset="-122"/>
              </a:rPr>
              <a:t>库</a:t>
            </a:r>
            <a:r>
              <a:rPr spc="1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工</a:t>
            </a:r>
            <a:r>
              <a:rPr spc="10" dirty="0">
                <a:solidFill>
                  <a:prstClr val="black"/>
                </a:solidFill>
                <a:latin typeface="微软雅黑" panose="020B0503020204020204" charset="-122"/>
                <a:cs typeface="微软雅黑" panose="020B0503020204020204" charset="-122"/>
              </a:rPr>
              <a:t>业机</a:t>
            </a:r>
            <a:r>
              <a:rPr dirty="0">
                <a:solidFill>
                  <a:prstClr val="black"/>
                </a:solidFill>
                <a:latin typeface="微软雅黑" panose="020B0503020204020204" charset="-122"/>
                <a:cs typeface="微软雅黑" panose="020B0503020204020204" charset="-122"/>
              </a:rPr>
              <a:t>器</a:t>
            </a:r>
            <a:r>
              <a:rPr spc="10" dirty="0">
                <a:solidFill>
                  <a:prstClr val="black"/>
                </a:solidFill>
                <a:latin typeface="微软雅黑" panose="020B0503020204020204" charset="-122"/>
                <a:cs typeface="微软雅黑" panose="020B0503020204020204" charset="-122"/>
              </a:rPr>
              <a:t>人可</a:t>
            </a:r>
            <a:r>
              <a:rPr dirty="0">
                <a:solidFill>
                  <a:prstClr val="black"/>
                </a:solidFill>
                <a:latin typeface="微软雅黑" panose="020B0503020204020204" charset="-122"/>
                <a:cs typeface="微软雅黑" panose="020B0503020204020204" charset="-122"/>
              </a:rPr>
              <a:t>视</a:t>
            </a:r>
            <a:r>
              <a:rPr spc="10" dirty="0">
                <a:solidFill>
                  <a:prstClr val="black"/>
                </a:solidFill>
                <a:latin typeface="微软雅黑" panose="020B0503020204020204" charset="-122"/>
                <a:cs typeface="微软雅黑" panose="020B0503020204020204" charset="-122"/>
              </a:rPr>
              <a:t>化监</a:t>
            </a:r>
            <a:r>
              <a:rPr dirty="0">
                <a:solidFill>
                  <a:prstClr val="black"/>
                </a:solidFill>
                <a:latin typeface="微软雅黑" panose="020B0503020204020204" charset="-122"/>
                <a:cs typeface="微软雅黑" panose="020B0503020204020204" charset="-122"/>
              </a:rPr>
              <a:t>控</a:t>
            </a:r>
            <a:r>
              <a:rPr spc="10" dirty="0">
                <a:solidFill>
                  <a:prstClr val="black"/>
                </a:solidFill>
                <a:latin typeface="微软雅黑" panose="020B0503020204020204" charset="-122"/>
                <a:cs typeface="微软雅黑" panose="020B0503020204020204" charset="-122"/>
              </a:rPr>
              <a:t>模板</a:t>
            </a:r>
            <a:r>
              <a:rPr dirty="0">
                <a:solidFill>
                  <a:prstClr val="black"/>
                </a:solidFill>
                <a:latin typeface="微软雅黑" panose="020B0503020204020204" charset="-122"/>
                <a:cs typeface="微软雅黑" panose="020B0503020204020204" charset="-122"/>
              </a:rPr>
              <a:t>素</a:t>
            </a:r>
            <a:r>
              <a:rPr spc="-5" dirty="0">
                <a:solidFill>
                  <a:prstClr val="black"/>
                </a:solidFill>
                <a:latin typeface="微软雅黑" panose="020B0503020204020204" charset="-122"/>
                <a:cs typeface="微软雅黑" panose="020B0503020204020204" charset="-122"/>
              </a:rPr>
              <a:t>材</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中</a:t>
            </a:r>
            <a:r>
              <a:rPr spc="5" dirty="0">
                <a:solidFill>
                  <a:prstClr val="black"/>
                </a:solidFill>
                <a:latin typeface="微软雅黑" panose="020B0503020204020204" charset="-122"/>
                <a:cs typeface="微软雅黑" panose="020B0503020204020204" charset="-122"/>
              </a:rPr>
              <a:t>分别</a:t>
            </a:r>
            <a:r>
              <a:rPr dirty="0">
                <a:solidFill>
                  <a:prstClr val="black"/>
                </a:solidFill>
                <a:latin typeface="微软雅黑" panose="020B0503020204020204" charset="-122"/>
                <a:cs typeface="微软雅黑" panose="020B0503020204020204" charset="-122"/>
              </a:rPr>
              <a:t>选</a:t>
            </a:r>
            <a:r>
              <a:rPr spc="10"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蓝</a:t>
            </a:r>
            <a:endParaRPr>
              <a:solidFill>
                <a:prstClr val="black"/>
              </a:solidFill>
              <a:latin typeface="微软雅黑" panose="020B0503020204020204" charset="-122"/>
              <a:cs typeface="微软雅黑" panose="020B0503020204020204" charset="-122"/>
            </a:endParaRPr>
          </a:p>
          <a:p>
            <a:pPr marL="12700">
              <a:spcBef>
                <a:spcPts val="1080"/>
              </a:spcBef>
            </a:pPr>
            <a:r>
              <a:rPr spc="35" dirty="0">
                <a:solidFill>
                  <a:prstClr val="black"/>
                </a:solidFill>
                <a:latin typeface="微软雅黑" panose="020B0503020204020204" charset="-122"/>
                <a:cs typeface="微软雅黑" panose="020B0503020204020204" charset="-122"/>
              </a:rPr>
              <a:t>色组合标题</a:t>
            </a:r>
            <a:r>
              <a:rPr spc="25" dirty="0">
                <a:solidFill>
                  <a:prstClr val="black"/>
                </a:solidFill>
                <a:latin typeface="微软雅黑" panose="020B0503020204020204" charset="-122"/>
                <a:cs typeface="微软雅黑" panose="020B0503020204020204" charset="-122"/>
              </a:rPr>
              <a:t>栏</a:t>
            </a:r>
            <a:r>
              <a:rPr spc="35" dirty="0">
                <a:solidFill>
                  <a:prstClr val="black"/>
                </a:solidFill>
                <a:latin typeface="微软雅黑" panose="020B0503020204020204" charset="-122"/>
                <a:cs typeface="微软雅黑" panose="020B0503020204020204" charset="-122"/>
              </a:rPr>
              <a:t>”和“</a:t>
            </a:r>
            <a:r>
              <a:rPr spc="30" dirty="0">
                <a:solidFill>
                  <a:prstClr val="black"/>
                </a:solidFill>
                <a:latin typeface="微软雅黑" panose="020B0503020204020204" charset="-122"/>
                <a:cs typeface="微软雅黑" panose="020B0503020204020204" charset="-122"/>
              </a:rPr>
              <a:t>机械</a:t>
            </a:r>
            <a:r>
              <a:rPr spc="20" dirty="0">
                <a:solidFill>
                  <a:prstClr val="black"/>
                </a:solidFill>
                <a:latin typeface="微软雅黑" panose="020B0503020204020204" charset="-122"/>
                <a:cs typeface="微软雅黑" panose="020B0503020204020204" charset="-122"/>
              </a:rPr>
              <a:t>手</a:t>
            </a:r>
            <a:r>
              <a:rPr spc="40" dirty="0">
                <a:solidFill>
                  <a:prstClr val="black"/>
                </a:solidFill>
                <a:latin typeface="微软雅黑" panose="020B0503020204020204" charset="-122"/>
                <a:cs typeface="微软雅黑" panose="020B0503020204020204" charset="-122"/>
              </a:rPr>
              <a:t>臂</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图片添</a:t>
            </a:r>
            <a:r>
              <a:rPr spc="20" dirty="0">
                <a:solidFill>
                  <a:prstClr val="black"/>
                </a:solidFill>
                <a:latin typeface="微软雅黑" panose="020B0503020204020204" charset="-122"/>
                <a:cs typeface="微软雅黑" panose="020B0503020204020204" charset="-122"/>
              </a:rPr>
              <a:t>加</a:t>
            </a:r>
            <a:r>
              <a:rPr spc="30" dirty="0">
                <a:solidFill>
                  <a:prstClr val="black"/>
                </a:solidFill>
                <a:latin typeface="微软雅黑" panose="020B0503020204020204" charset="-122"/>
                <a:cs typeface="微软雅黑" panose="020B0503020204020204" charset="-122"/>
              </a:rPr>
              <a:t>到可视化大</a:t>
            </a:r>
            <a:r>
              <a:rPr spc="40" dirty="0">
                <a:solidFill>
                  <a:prstClr val="black"/>
                </a:solidFill>
                <a:latin typeface="微软雅黑" panose="020B0503020204020204" charset="-122"/>
                <a:cs typeface="微软雅黑" panose="020B0503020204020204" charset="-122"/>
              </a:rPr>
              <a:t>屏</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调整这些</a:t>
            </a:r>
            <a:r>
              <a:rPr spc="20" dirty="0">
                <a:solidFill>
                  <a:prstClr val="black"/>
                </a:solidFill>
                <a:latin typeface="微软雅黑" panose="020B0503020204020204" charset="-122"/>
                <a:cs typeface="微软雅黑" panose="020B0503020204020204" charset="-122"/>
              </a:rPr>
              <a:t>图</a:t>
            </a:r>
            <a:r>
              <a:rPr spc="30" dirty="0">
                <a:solidFill>
                  <a:prstClr val="black"/>
                </a:solidFill>
                <a:latin typeface="微软雅黑" panose="020B0503020204020204" charset="-122"/>
                <a:cs typeface="微软雅黑" panose="020B0503020204020204" charset="-122"/>
              </a:rPr>
              <a:t>片的大</a:t>
            </a:r>
            <a:r>
              <a:rPr spc="50" dirty="0">
                <a:solidFill>
                  <a:prstClr val="black"/>
                </a:solidFill>
                <a:latin typeface="微软雅黑" panose="020B0503020204020204" charset="-122"/>
                <a:cs typeface="微软雅黑" panose="020B0503020204020204" charset="-122"/>
              </a:rPr>
              <a:t>小</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并</a:t>
            </a:r>
            <a:r>
              <a:rPr spc="30" dirty="0">
                <a:solidFill>
                  <a:prstClr val="black"/>
                </a:solidFill>
                <a:latin typeface="微软雅黑" panose="020B0503020204020204" charset="-122"/>
                <a:cs typeface="微软雅黑" panose="020B0503020204020204" charset="-122"/>
              </a:rPr>
              <a:t>放在合适位</a:t>
            </a:r>
            <a:r>
              <a:rPr spc="35"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764536" y="2514599"/>
            <a:ext cx="6662927" cy="39593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34160" y="1017778"/>
            <a:ext cx="9126855" cy="1554480"/>
          </a:xfrm>
          <a:prstGeom prst="rect">
            <a:avLst/>
          </a:prstGeom>
        </p:spPr>
        <p:txBody>
          <a:bodyPr vert="horz" wrap="square" lIns="0" tIns="0" rIns="0" bIns="0" rtlCol="0">
            <a:spAutoFit/>
          </a:bodyPr>
          <a:lstStyle/>
          <a:p>
            <a:pPr marL="227076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为可视化大屏配置基本信息</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2180"/>
              </a:spcBef>
            </a:pPr>
            <a:r>
              <a:rPr b="1" spc="10"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1</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通</a:t>
            </a:r>
            <a:r>
              <a:rPr spc="10" dirty="0">
                <a:solidFill>
                  <a:prstClr val="black"/>
                </a:solidFill>
                <a:latin typeface="微软雅黑" panose="020B0503020204020204" charset="-122"/>
                <a:cs typeface="微软雅黑" panose="020B0503020204020204" charset="-122"/>
              </a:rPr>
              <a:t>过拖曳文</a:t>
            </a:r>
            <a:r>
              <a:rPr dirty="0">
                <a:solidFill>
                  <a:prstClr val="black"/>
                </a:solidFill>
                <a:latin typeface="微软雅黑" panose="020B0503020204020204" charset="-122"/>
                <a:cs typeface="微软雅黑" panose="020B0503020204020204" charset="-122"/>
              </a:rPr>
              <a:t>本组</a:t>
            </a:r>
            <a:r>
              <a:rPr spc="15" dirty="0">
                <a:solidFill>
                  <a:prstClr val="black"/>
                </a:solidFill>
                <a:latin typeface="微软雅黑" panose="020B0503020204020204" charset="-122"/>
                <a:cs typeface="微软雅黑" panose="020B0503020204020204" charset="-122"/>
              </a:rPr>
              <a:t>件</a:t>
            </a:r>
            <a:r>
              <a:rPr spc="10" dirty="0">
                <a:solidFill>
                  <a:prstClr val="black"/>
                </a:solidFill>
                <a:latin typeface="微软雅黑" panose="020B0503020204020204" charset="-122"/>
                <a:cs typeface="微软雅黑" panose="020B0503020204020204" charset="-122"/>
              </a:rPr>
              <a:t>方</a:t>
            </a:r>
            <a:r>
              <a:rPr dirty="0">
                <a:solidFill>
                  <a:prstClr val="black"/>
                </a:solidFill>
                <a:latin typeface="微软雅黑" panose="020B0503020204020204" charset="-122"/>
                <a:cs typeface="微软雅黑" panose="020B0503020204020204" charset="-122"/>
              </a:rPr>
              <a:t>式</a:t>
            </a:r>
            <a:r>
              <a:rPr spc="1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添加</a:t>
            </a:r>
            <a:r>
              <a:rPr spc="10" dirty="0">
                <a:solidFill>
                  <a:prstClr val="black"/>
                </a:solidFill>
                <a:latin typeface="微软雅黑" panose="020B0503020204020204" charset="-122"/>
                <a:cs typeface="微软雅黑" panose="020B0503020204020204" charset="-122"/>
              </a:rPr>
              <a:t>文本组件</a:t>
            </a:r>
            <a:r>
              <a:rPr dirty="0">
                <a:solidFill>
                  <a:prstClr val="black"/>
                </a:solidFill>
                <a:latin typeface="微软雅黑" panose="020B0503020204020204" charset="-122"/>
                <a:cs typeface="微软雅黑" panose="020B0503020204020204" charset="-122"/>
              </a:rPr>
              <a:t>到可</a:t>
            </a:r>
            <a:r>
              <a:rPr spc="10" dirty="0">
                <a:solidFill>
                  <a:prstClr val="black"/>
                </a:solidFill>
                <a:latin typeface="微软雅黑" panose="020B0503020204020204" charset="-122"/>
                <a:cs typeface="微软雅黑" panose="020B0503020204020204" charset="-122"/>
              </a:rPr>
              <a:t>视化大</a:t>
            </a:r>
            <a:r>
              <a:rPr dirty="0">
                <a:solidFill>
                  <a:prstClr val="black"/>
                </a:solidFill>
                <a:latin typeface="微软雅黑" panose="020B0503020204020204" charset="-122"/>
                <a:cs typeface="微软雅黑" panose="020B0503020204020204" charset="-122"/>
              </a:rPr>
              <a:t>屏</a:t>
            </a:r>
            <a:r>
              <a:rPr spc="10"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顶</a:t>
            </a:r>
            <a:r>
              <a:rPr spc="10" dirty="0">
                <a:solidFill>
                  <a:prstClr val="black"/>
                </a:solidFill>
                <a:latin typeface="微软雅黑" panose="020B0503020204020204" charset="-122"/>
                <a:cs typeface="微软雅黑" panose="020B0503020204020204" charset="-122"/>
              </a:rPr>
              <a:t>部中间</a:t>
            </a:r>
            <a:r>
              <a:rPr dirty="0">
                <a:solidFill>
                  <a:prstClr val="black"/>
                </a:solidFill>
                <a:latin typeface="微软雅黑" panose="020B0503020204020204" charset="-122"/>
                <a:cs typeface="微软雅黑" panose="020B0503020204020204" charset="-122"/>
              </a:rPr>
              <a:t>位</a:t>
            </a:r>
            <a:r>
              <a:rPr spc="25"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并调整 </a:t>
            </a:r>
            <a:r>
              <a:rPr dirty="0">
                <a:solidFill>
                  <a:prstClr val="black"/>
                </a:solidFill>
                <a:latin typeface="微软雅黑" panose="020B0503020204020204" charset="-122"/>
                <a:cs typeface="微软雅黑" panose="020B0503020204020204" charset="-122"/>
              </a:rPr>
              <a:t>其大小。</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752344" y="2517648"/>
            <a:ext cx="6687311" cy="39243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为可视化大屏配置基本信息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27175" y="1961388"/>
            <a:ext cx="9137015" cy="713105"/>
          </a:xfrm>
          <a:prstGeom prst="rect">
            <a:avLst/>
          </a:prstGeom>
        </p:spPr>
        <p:txBody>
          <a:bodyPr vert="horz" wrap="square" lIns="0" tIns="0" rIns="0" bIns="0" rtlCol="0">
            <a:spAutoFit/>
          </a:bodyPr>
          <a:lstStyle/>
          <a:p>
            <a:pPr marL="12700"/>
            <a:r>
              <a:rPr b="1" spc="55" dirty="0">
                <a:solidFill>
                  <a:prstClr val="black"/>
                </a:solidFill>
                <a:latin typeface="微软雅黑" panose="020B0503020204020204" charset="-122"/>
                <a:cs typeface="微软雅黑" panose="020B0503020204020204" charset="-122"/>
              </a:rPr>
              <a:t>操</a:t>
            </a:r>
            <a:r>
              <a:rPr b="1" spc="60" dirty="0">
                <a:solidFill>
                  <a:prstClr val="black"/>
                </a:solidFill>
                <a:latin typeface="微软雅黑" panose="020B0503020204020204" charset="-122"/>
                <a:cs typeface="微软雅黑" panose="020B0503020204020204" charset="-122"/>
              </a:rPr>
              <a:t>作</a:t>
            </a:r>
            <a:r>
              <a:rPr b="1" spc="55" dirty="0">
                <a:solidFill>
                  <a:prstClr val="black"/>
                </a:solidFill>
                <a:latin typeface="微软雅黑" panose="020B0503020204020204" charset="-122"/>
                <a:cs typeface="微软雅黑" panose="020B0503020204020204" charset="-122"/>
              </a:rPr>
              <a:t>步骤</a:t>
            </a:r>
            <a:r>
              <a:rPr b="1" spc="60" dirty="0">
                <a:solidFill>
                  <a:prstClr val="black"/>
                </a:solidFill>
                <a:latin typeface="微软雅黑" panose="020B0503020204020204" charset="-122"/>
                <a:cs typeface="微软雅黑" panose="020B0503020204020204" charset="-122"/>
              </a:rPr>
              <a:t>2</a:t>
            </a:r>
            <a:r>
              <a:rPr spc="45"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设置文本组</a:t>
            </a:r>
            <a:r>
              <a:rPr spc="40" dirty="0">
                <a:solidFill>
                  <a:prstClr val="black"/>
                </a:solidFill>
                <a:latin typeface="微软雅黑" panose="020B0503020204020204" charset="-122"/>
                <a:cs typeface="微软雅黑" panose="020B0503020204020204" charset="-122"/>
              </a:rPr>
              <a:t>件</a:t>
            </a:r>
            <a:r>
              <a:rPr spc="55" dirty="0">
                <a:solidFill>
                  <a:prstClr val="black"/>
                </a:solidFill>
                <a:latin typeface="微软雅黑" panose="020B0503020204020204" charset="-122"/>
                <a:cs typeface="微软雅黑" panose="020B0503020204020204" charset="-122"/>
              </a:rPr>
              <a:t>的属</a:t>
            </a:r>
            <a:r>
              <a:rPr spc="75" dirty="0">
                <a:solidFill>
                  <a:prstClr val="black"/>
                </a:solidFill>
                <a:latin typeface="微软雅黑" panose="020B0503020204020204" charset="-122"/>
                <a:cs typeface="微软雅黑" panose="020B0503020204020204" charset="-122"/>
              </a:rPr>
              <a:t>性</a:t>
            </a:r>
            <a:r>
              <a:rPr spc="55" dirty="0">
                <a:solidFill>
                  <a:prstClr val="black"/>
                </a:solidFill>
                <a:latin typeface="微软雅黑" panose="020B0503020204020204" charset="-122"/>
                <a:cs typeface="微软雅黑" panose="020B0503020204020204" charset="-122"/>
              </a:rPr>
              <a:t>，文</a:t>
            </a:r>
            <a:r>
              <a:rPr spc="40" dirty="0">
                <a:solidFill>
                  <a:prstClr val="black"/>
                </a:solidFill>
                <a:latin typeface="微软雅黑" panose="020B0503020204020204" charset="-122"/>
                <a:cs typeface="微软雅黑" panose="020B0503020204020204" charset="-122"/>
              </a:rPr>
              <a:t>字</a:t>
            </a:r>
            <a:r>
              <a:rPr spc="55" dirty="0">
                <a:solidFill>
                  <a:prstClr val="black"/>
                </a:solidFill>
                <a:latin typeface="微软雅黑" panose="020B0503020204020204" charset="-122"/>
                <a:cs typeface="微软雅黑" panose="020B0503020204020204" charset="-122"/>
              </a:rPr>
              <a:t>内容输</a:t>
            </a:r>
            <a:r>
              <a:rPr spc="70" dirty="0">
                <a:solidFill>
                  <a:prstClr val="black"/>
                </a:solidFill>
                <a:latin typeface="微软雅黑" panose="020B0503020204020204" charset="-122"/>
                <a:cs typeface="微软雅黑" panose="020B0503020204020204" charset="-122"/>
              </a:rPr>
              <a:t>入</a:t>
            </a:r>
            <a:r>
              <a:rPr spc="55"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工</a:t>
            </a:r>
            <a:r>
              <a:rPr spc="55" dirty="0">
                <a:solidFill>
                  <a:prstClr val="black"/>
                </a:solidFill>
                <a:latin typeface="微软雅黑" panose="020B0503020204020204" charset="-122"/>
                <a:cs typeface="微软雅黑" panose="020B0503020204020204" charset="-122"/>
              </a:rPr>
              <a:t>业机器人可</a:t>
            </a:r>
            <a:r>
              <a:rPr spc="40" dirty="0">
                <a:solidFill>
                  <a:prstClr val="black"/>
                </a:solidFill>
                <a:latin typeface="微软雅黑" panose="020B0503020204020204" charset="-122"/>
                <a:cs typeface="微软雅黑" panose="020B0503020204020204" charset="-122"/>
              </a:rPr>
              <a:t>视</a:t>
            </a:r>
            <a:r>
              <a:rPr spc="55" dirty="0">
                <a:solidFill>
                  <a:prstClr val="black"/>
                </a:solidFill>
                <a:latin typeface="微软雅黑" panose="020B0503020204020204" charset="-122"/>
                <a:cs typeface="微软雅黑" panose="020B0503020204020204" charset="-122"/>
              </a:rPr>
              <a:t>化监</a:t>
            </a:r>
            <a:r>
              <a:rPr spc="80" dirty="0">
                <a:solidFill>
                  <a:prstClr val="black"/>
                </a:solidFill>
                <a:latin typeface="微软雅黑" panose="020B0503020204020204" charset="-122"/>
                <a:cs typeface="微软雅黑" panose="020B0503020204020204" charset="-122"/>
              </a:rPr>
              <a:t>控</a:t>
            </a:r>
            <a:r>
              <a:rPr spc="55"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字</a:t>
            </a:r>
            <a:r>
              <a:rPr spc="55" dirty="0">
                <a:solidFill>
                  <a:prstClr val="black"/>
                </a:solidFill>
                <a:latin typeface="微软雅黑" panose="020B0503020204020204" charset="-122"/>
                <a:cs typeface="微软雅黑" panose="020B0503020204020204" charset="-122"/>
              </a:rPr>
              <a:t>体</a:t>
            </a:r>
            <a:r>
              <a:rPr spc="65" dirty="0">
                <a:solidFill>
                  <a:prstClr val="black"/>
                </a:solidFill>
                <a:latin typeface="微软雅黑" panose="020B0503020204020204" charset="-122"/>
                <a:cs typeface="微软雅黑" panose="020B0503020204020204" charset="-122"/>
              </a:rPr>
              <a:t>选</a:t>
            </a:r>
            <a:r>
              <a:rPr dirty="0">
                <a:solidFill>
                  <a:prstClr val="black"/>
                </a:solidFill>
                <a:latin typeface="微软雅黑" panose="020B0503020204020204" charset="-122"/>
                <a:cs typeface="微软雅黑" panose="020B0503020204020204" charset="-122"/>
              </a:rPr>
              <a:t>择</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“微软雅</a:t>
            </a:r>
            <a:r>
              <a:rPr spc="-10" dirty="0">
                <a:solidFill>
                  <a:prstClr val="black"/>
                </a:solidFill>
                <a:latin typeface="微软雅黑" panose="020B0503020204020204" charset="-122"/>
                <a:cs typeface="微软雅黑" panose="020B0503020204020204" charset="-122"/>
              </a:rPr>
              <a:t>黑</a:t>
            </a:r>
            <a:r>
              <a:rPr dirty="0">
                <a:solidFill>
                  <a:prstClr val="black"/>
                </a:solidFill>
                <a:latin typeface="微软雅黑" panose="020B0503020204020204" charset="-122"/>
                <a:cs typeface="微软雅黑" panose="020B0503020204020204" charset="-122"/>
              </a:rPr>
              <a:t>”，字号</a:t>
            </a:r>
            <a:r>
              <a:rPr spc="-5" dirty="0">
                <a:solidFill>
                  <a:prstClr val="black"/>
                </a:solidFill>
                <a:cs typeface="Calibri" panose="020F0502020204030204"/>
              </a:rPr>
              <a:t>22</a:t>
            </a:r>
            <a:r>
              <a:rPr dirty="0">
                <a:solidFill>
                  <a:prstClr val="black"/>
                </a:solidFill>
                <a:latin typeface="微软雅黑" panose="020B0503020204020204" charset="-122"/>
                <a:cs typeface="微软雅黑" panose="020B0503020204020204" charset="-122"/>
              </a:rPr>
              <a:t>，字重加</a:t>
            </a:r>
            <a:r>
              <a:rPr spc="-5" dirty="0">
                <a:solidFill>
                  <a:prstClr val="black"/>
                </a:solidFill>
                <a:latin typeface="微软雅黑" panose="020B0503020204020204" charset="-122"/>
                <a:cs typeface="微软雅黑" panose="020B0503020204020204" charset="-122"/>
              </a:rPr>
              <a:t>粗</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447800" y="2941319"/>
            <a:ext cx="6170675" cy="33695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8169020" y="3975608"/>
            <a:ext cx="2496185" cy="1220470"/>
          </a:xfrm>
          <a:prstGeom prst="rect">
            <a:avLst/>
          </a:prstGeom>
        </p:spPr>
        <p:txBody>
          <a:bodyPr vert="horz" wrap="square" lIns="0" tIns="0" rIns="0" bIns="0" rtlCol="0">
            <a:spAutoFit/>
          </a:bodyPr>
          <a:lstStyle/>
          <a:p>
            <a:pPr marL="12700" marR="5080" indent="278765" algn="just">
              <a:lnSpc>
                <a:spcPct val="125000"/>
              </a:lnSpc>
            </a:pPr>
            <a:r>
              <a:rPr sz="1600" spc="130" dirty="0">
                <a:solidFill>
                  <a:prstClr val="black"/>
                </a:solidFill>
                <a:latin typeface="宋体" pitchFamily="2" charset="-122"/>
                <a:cs typeface="宋体" pitchFamily="2" charset="-122"/>
              </a:rPr>
              <a:t>【说明】文字</a:t>
            </a:r>
            <a:r>
              <a:rPr sz="1600" spc="125" dirty="0">
                <a:solidFill>
                  <a:prstClr val="black"/>
                </a:solidFill>
                <a:latin typeface="宋体" pitchFamily="2" charset="-122"/>
                <a:cs typeface="宋体" pitchFamily="2" charset="-122"/>
              </a:rPr>
              <a:t>内</a:t>
            </a:r>
            <a:r>
              <a:rPr sz="1600" spc="130" dirty="0">
                <a:solidFill>
                  <a:prstClr val="black"/>
                </a:solidFill>
                <a:latin typeface="宋体" pitchFamily="2" charset="-122"/>
                <a:cs typeface="宋体" pitchFamily="2" charset="-122"/>
              </a:rPr>
              <a:t>容也</a:t>
            </a:r>
            <a:r>
              <a:rPr sz="1600" spc="-5" dirty="0">
                <a:solidFill>
                  <a:prstClr val="black"/>
                </a:solidFill>
                <a:latin typeface="宋体" pitchFamily="2" charset="-122"/>
                <a:cs typeface="宋体" pitchFamily="2" charset="-122"/>
              </a:rPr>
              <a:t>可 </a:t>
            </a:r>
            <a:r>
              <a:rPr sz="1600" spc="10" dirty="0">
                <a:solidFill>
                  <a:prstClr val="black"/>
                </a:solidFill>
                <a:latin typeface="宋体" pitchFamily="2" charset="-122"/>
                <a:cs typeface="宋体" pitchFamily="2" charset="-122"/>
              </a:rPr>
              <a:t>以</a:t>
            </a:r>
            <a:r>
              <a:rPr sz="1600" spc="25" dirty="0">
                <a:solidFill>
                  <a:prstClr val="black"/>
                </a:solidFill>
                <a:latin typeface="宋体" pitchFamily="2" charset="-122"/>
                <a:cs typeface="宋体" pitchFamily="2" charset="-122"/>
              </a:rPr>
              <a:t>自</a:t>
            </a:r>
            <a:r>
              <a:rPr sz="1600" spc="10" dirty="0">
                <a:solidFill>
                  <a:prstClr val="black"/>
                </a:solidFill>
                <a:latin typeface="宋体" pitchFamily="2" charset="-122"/>
                <a:cs typeface="宋体" pitchFamily="2" charset="-122"/>
              </a:rPr>
              <a:t>定义输</a:t>
            </a:r>
            <a:r>
              <a:rPr sz="1600" spc="25" dirty="0">
                <a:solidFill>
                  <a:prstClr val="black"/>
                </a:solidFill>
                <a:latin typeface="宋体" pitchFamily="2" charset="-122"/>
                <a:cs typeface="宋体" pitchFamily="2" charset="-122"/>
              </a:rPr>
              <a:t>入</a:t>
            </a:r>
            <a:r>
              <a:rPr sz="1600" spc="10" dirty="0">
                <a:solidFill>
                  <a:prstClr val="black"/>
                </a:solidFill>
                <a:latin typeface="宋体" pitchFamily="2" charset="-122"/>
                <a:cs typeface="宋体" pitchFamily="2" charset="-122"/>
              </a:rPr>
              <a:t>其他</a:t>
            </a:r>
            <a:r>
              <a:rPr sz="1600" spc="25" dirty="0">
                <a:solidFill>
                  <a:prstClr val="black"/>
                </a:solidFill>
                <a:latin typeface="宋体" pitchFamily="2" charset="-122"/>
                <a:cs typeface="宋体" pitchFamily="2" charset="-122"/>
              </a:rPr>
              <a:t>内容</a:t>
            </a:r>
            <a:r>
              <a:rPr sz="1600" spc="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字 </a:t>
            </a:r>
            <a:r>
              <a:rPr sz="1600" spc="10" dirty="0">
                <a:solidFill>
                  <a:prstClr val="black"/>
                </a:solidFill>
                <a:latin typeface="宋体" pitchFamily="2" charset="-122"/>
                <a:cs typeface="宋体" pitchFamily="2" charset="-122"/>
              </a:rPr>
              <a:t>体</a:t>
            </a:r>
            <a:r>
              <a:rPr sz="1600" spc="25"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字号、</a:t>
            </a:r>
            <a:r>
              <a:rPr sz="1600" spc="25" dirty="0">
                <a:solidFill>
                  <a:prstClr val="black"/>
                </a:solidFill>
                <a:latin typeface="宋体" pitchFamily="2" charset="-122"/>
                <a:cs typeface="宋体" pitchFamily="2" charset="-122"/>
              </a:rPr>
              <a:t>颜</a:t>
            </a:r>
            <a:r>
              <a:rPr sz="1600" spc="10" dirty="0">
                <a:solidFill>
                  <a:prstClr val="black"/>
                </a:solidFill>
                <a:latin typeface="宋体" pitchFamily="2" charset="-122"/>
                <a:cs typeface="宋体" pitchFamily="2" charset="-122"/>
              </a:rPr>
              <a:t>色等</a:t>
            </a:r>
            <a:r>
              <a:rPr sz="1600" spc="25" dirty="0">
                <a:solidFill>
                  <a:prstClr val="black"/>
                </a:solidFill>
                <a:latin typeface="宋体" pitchFamily="2" charset="-122"/>
                <a:cs typeface="宋体" pitchFamily="2" charset="-122"/>
              </a:rPr>
              <a:t>均</a:t>
            </a:r>
            <a:r>
              <a:rPr sz="1600" spc="10" dirty="0">
                <a:solidFill>
                  <a:prstClr val="black"/>
                </a:solidFill>
                <a:latin typeface="宋体" pitchFamily="2" charset="-122"/>
                <a:cs typeface="宋体" pitchFamily="2" charset="-122"/>
              </a:rPr>
              <a:t>可自</a:t>
            </a:r>
            <a:r>
              <a:rPr sz="1600" spc="-5" dirty="0">
                <a:solidFill>
                  <a:prstClr val="black"/>
                </a:solidFill>
                <a:latin typeface="宋体" pitchFamily="2" charset="-122"/>
                <a:cs typeface="宋体" pitchFamily="2" charset="-122"/>
              </a:rPr>
              <a:t>定 </a:t>
            </a:r>
            <a:r>
              <a:rPr sz="1600"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设置。</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92707" y="1017778"/>
            <a:ext cx="9010015" cy="1526540"/>
          </a:xfrm>
          <a:prstGeom prst="rect">
            <a:avLst/>
          </a:prstGeom>
        </p:spPr>
        <p:txBody>
          <a:bodyPr vert="horz" wrap="square" lIns="0" tIns="0" rIns="0" bIns="0" rtlCol="0">
            <a:spAutoFit/>
          </a:bodyPr>
          <a:lstStyle/>
          <a:p>
            <a:pPr marL="2201545"/>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为可视化大屏配置基本信息</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965"/>
              </a:spcBef>
            </a:pPr>
            <a:r>
              <a:rPr b="1" spc="10"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3</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添</a:t>
            </a:r>
            <a:r>
              <a:rPr spc="10" dirty="0">
                <a:solidFill>
                  <a:prstClr val="black"/>
                </a:solidFill>
                <a:latin typeface="微软雅黑" panose="020B0503020204020204" charset="-122"/>
                <a:cs typeface="微软雅黑" panose="020B0503020204020204" charset="-122"/>
              </a:rPr>
              <a:t>加其</a:t>
            </a:r>
            <a:r>
              <a:rPr dirty="0">
                <a:solidFill>
                  <a:prstClr val="black"/>
                </a:solidFill>
                <a:latin typeface="微软雅黑" panose="020B0503020204020204" charset="-122"/>
                <a:cs typeface="微软雅黑" panose="020B0503020204020204" charset="-122"/>
              </a:rPr>
              <a:t>他</a:t>
            </a:r>
            <a:r>
              <a:rPr spc="10" dirty="0">
                <a:solidFill>
                  <a:prstClr val="black"/>
                </a:solidFill>
                <a:latin typeface="微软雅黑" panose="020B0503020204020204" charset="-122"/>
                <a:cs typeface="微软雅黑" panose="020B0503020204020204" charset="-122"/>
              </a:rPr>
              <a:t>文本</a:t>
            </a:r>
            <a:r>
              <a:rPr dirty="0">
                <a:solidFill>
                  <a:prstClr val="black"/>
                </a:solidFill>
                <a:latin typeface="微软雅黑" panose="020B0503020204020204" charset="-122"/>
                <a:cs typeface="微软雅黑" panose="020B0503020204020204" charset="-122"/>
              </a:rPr>
              <a:t>组</a:t>
            </a:r>
            <a:r>
              <a:rPr spc="10" dirty="0">
                <a:solidFill>
                  <a:prstClr val="black"/>
                </a:solidFill>
                <a:latin typeface="微软雅黑" panose="020B0503020204020204" charset="-122"/>
                <a:cs typeface="微软雅黑" panose="020B0503020204020204" charset="-122"/>
              </a:rPr>
              <a:t>件并</a:t>
            </a:r>
            <a:r>
              <a:rPr dirty="0">
                <a:solidFill>
                  <a:prstClr val="black"/>
                </a:solidFill>
                <a:latin typeface="微软雅黑" panose="020B0503020204020204" charset="-122"/>
                <a:cs typeface="微软雅黑" panose="020B0503020204020204" charset="-122"/>
              </a:rPr>
              <a:t>修</a:t>
            </a:r>
            <a:r>
              <a:rPr spc="10" dirty="0">
                <a:solidFill>
                  <a:prstClr val="black"/>
                </a:solidFill>
                <a:latin typeface="微软雅黑" panose="020B0503020204020204" charset="-122"/>
                <a:cs typeface="微软雅黑" panose="020B0503020204020204" charset="-122"/>
              </a:rPr>
              <a:t>改文</a:t>
            </a:r>
            <a:r>
              <a:rPr dirty="0">
                <a:solidFill>
                  <a:prstClr val="black"/>
                </a:solidFill>
                <a:latin typeface="微软雅黑" panose="020B0503020204020204" charset="-122"/>
                <a:cs typeface="微软雅黑" panose="020B0503020204020204" charset="-122"/>
              </a:rPr>
              <a:t>字</a:t>
            </a:r>
            <a:r>
              <a:rPr spc="10" dirty="0">
                <a:solidFill>
                  <a:prstClr val="black"/>
                </a:solidFill>
                <a:latin typeface="微软雅黑" panose="020B0503020204020204" charset="-122"/>
                <a:cs typeface="微软雅黑" panose="020B0503020204020204" charset="-122"/>
              </a:rPr>
              <a:t>内</a:t>
            </a:r>
            <a:r>
              <a:rPr spc="25" dirty="0">
                <a:solidFill>
                  <a:prstClr val="black"/>
                </a:solidFill>
                <a:latin typeface="微软雅黑" panose="020B0503020204020204" charset="-122"/>
                <a:cs typeface="微软雅黑" panose="020B0503020204020204" charset="-122"/>
              </a:rPr>
              <a:t>容</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完成</a:t>
            </a:r>
            <a:r>
              <a:rPr dirty="0">
                <a:solidFill>
                  <a:prstClr val="black"/>
                </a:solidFill>
                <a:latin typeface="微软雅黑" panose="020B0503020204020204" charset="-122"/>
                <a:cs typeface="微软雅黑" panose="020B0503020204020204" charset="-122"/>
              </a:rPr>
              <a:t>工</a:t>
            </a:r>
            <a:r>
              <a:rPr spc="10" dirty="0">
                <a:solidFill>
                  <a:prstClr val="black"/>
                </a:solidFill>
                <a:latin typeface="微软雅黑" panose="020B0503020204020204" charset="-122"/>
                <a:cs typeface="微软雅黑" panose="020B0503020204020204" charset="-122"/>
              </a:rPr>
              <a:t>业机</a:t>
            </a:r>
            <a:r>
              <a:rPr dirty="0">
                <a:solidFill>
                  <a:prstClr val="black"/>
                </a:solidFill>
                <a:latin typeface="微软雅黑" panose="020B0503020204020204" charset="-122"/>
                <a:cs typeface="微软雅黑" panose="020B0503020204020204" charset="-122"/>
              </a:rPr>
              <a:t>器</a:t>
            </a:r>
            <a:r>
              <a:rPr spc="10" dirty="0">
                <a:solidFill>
                  <a:prstClr val="black"/>
                </a:solidFill>
                <a:latin typeface="微软雅黑" panose="020B0503020204020204" charset="-122"/>
                <a:cs typeface="微软雅黑" panose="020B0503020204020204" charset="-122"/>
              </a:rPr>
              <a:t>人的</a:t>
            </a:r>
            <a:r>
              <a:rPr dirty="0">
                <a:solidFill>
                  <a:prstClr val="black"/>
                </a:solidFill>
                <a:latin typeface="微软雅黑" panose="020B0503020204020204" charset="-122"/>
                <a:cs typeface="微软雅黑" panose="020B0503020204020204" charset="-122"/>
              </a:rPr>
              <a:t>设</a:t>
            </a:r>
            <a:r>
              <a:rPr spc="10" dirty="0">
                <a:solidFill>
                  <a:prstClr val="black"/>
                </a:solidFill>
                <a:latin typeface="微软雅黑" panose="020B0503020204020204" charset="-122"/>
                <a:cs typeface="微软雅黑" panose="020B0503020204020204" charset="-122"/>
              </a:rPr>
              <a:t>备信</a:t>
            </a:r>
            <a:r>
              <a:rPr dirty="0">
                <a:solidFill>
                  <a:prstClr val="black"/>
                </a:solidFill>
                <a:latin typeface="微软雅黑" panose="020B0503020204020204" charset="-122"/>
                <a:cs typeface="微软雅黑" panose="020B0503020204020204" charset="-122"/>
              </a:rPr>
              <a:t>息</a:t>
            </a:r>
            <a:r>
              <a:rPr spc="20" dirty="0">
                <a:solidFill>
                  <a:prstClr val="black"/>
                </a:solidFill>
                <a:latin typeface="微软雅黑" panose="020B0503020204020204" charset="-122"/>
                <a:cs typeface="微软雅黑" panose="020B0503020204020204" charset="-122"/>
              </a:rPr>
              <a:t>和</a:t>
            </a:r>
            <a:r>
              <a:rPr spc="10" dirty="0">
                <a:solidFill>
                  <a:prstClr val="black"/>
                </a:solidFill>
                <a:cs typeface="Calibri" panose="020F0502020204030204"/>
              </a:rPr>
              <a:t>4</a:t>
            </a:r>
            <a:r>
              <a:rPr dirty="0">
                <a:solidFill>
                  <a:prstClr val="black"/>
                </a:solidFill>
                <a:latin typeface="微软雅黑" panose="020B0503020204020204" charset="-122"/>
                <a:cs typeface="微软雅黑" panose="020B0503020204020204" charset="-122"/>
              </a:rPr>
              <a:t>个模</a:t>
            </a:r>
            <a:r>
              <a:rPr spc="15" dirty="0">
                <a:solidFill>
                  <a:prstClr val="black"/>
                </a:solidFill>
                <a:latin typeface="微软雅黑" panose="020B0503020204020204" charset="-122"/>
                <a:cs typeface="微软雅黑" panose="020B0503020204020204" charset="-122"/>
              </a:rPr>
              <a:t>块</a:t>
            </a:r>
            <a:r>
              <a:rPr dirty="0">
                <a:solidFill>
                  <a:prstClr val="black"/>
                </a:solidFill>
                <a:latin typeface="微软雅黑" panose="020B0503020204020204" charset="-122"/>
                <a:cs typeface="微软雅黑" panose="020B0503020204020204" charset="-122"/>
              </a:rPr>
              <a:t>的 标题的设置。本示例使用的字体为宋体、字号为</a:t>
            </a:r>
            <a:r>
              <a:rPr spc="-5" dirty="0">
                <a:solidFill>
                  <a:prstClr val="black"/>
                </a:solidFill>
                <a:cs typeface="Calibri" panose="020F0502020204030204"/>
              </a:rPr>
              <a:t>18</a:t>
            </a:r>
            <a:r>
              <a:rPr dirty="0">
                <a:solidFill>
                  <a:prstClr val="black"/>
                </a:solidFill>
                <a:latin typeface="微软雅黑" panose="020B0503020204020204" charset="-122"/>
                <a:cs typeface="微软雅黑" panose="020B0503020204020204" charset="-122"/>
              </a:rPr>
              <a:t>、字重为常规。</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513331" y="2825495"/>
            <a:ext cx="6385559" cy="34853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8320278" y="4082922"/>
            <a:ext cx="2482850" cy="976630"/>
          </a:xfrm>
          <a:prstGeom prst="rect">
            <a:avLst/>
          </a:prstGeom>
        </p:spPr>
        <p:txBody>
          <a:bodyPr vert="horz" wrap="square" lIns="0" tIns="0" rIns="0" bIns="0" rtlCol="0">
            <a:spAutoFit/>
          </a:bodyPr>
          <a:lstStyle/>
          <a:p>
            <a:pPr marL="12700"/>
            <a:r>
              <a:rPr sz="1600" spc="10" dirty="0">
                <a:solidFill>
                  <a:prstClr val="black"/>
                </a:solidFill>
                <a:latin typeface="宋体" pitchFamily="2" charset="-122"/>
                <a:cs typeface="宋体" pitchFamily="2" charset="-122"/>
              </a:rPr>
              <a:t>【说</a:t>
            </a:r>
            <a:r>
              <a:rPr sz="1600" dirty="0">
                <a:solidFill>
                  <a:prstClr val="black"/>
                </a:solidFill>
                <a:latin typeface="宋体" pitchFamily="2" charset="-122"/>
                <a:cs typeface="宋体" pitchFamily="2" charset="-122"/>
              </a:rPr>
              <a:t>明</a:t>
            </a:r>
            <a:r>
              <a:rPr sz="1600" spc="2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设</a:t>
            </a:r>
            <a:r>
              <a:rPr sz="1600" spc="10"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信</a:t>
            </a:r>
            <a:r>
              <a:rPr sz="1600" spc="10" dirty="0">
                <a:solidFill>
                  <a:prstClr val="black"/>
                </a:solidFill>
                <a:latin typeface="宋体" pitchFamily="2" charset="-122"/>
                <a:cs typeface="宋体" pitchFamily="2" charset="-122"/>
              </a:rPr>
              <a:t>息的</a:t>
            </a:r>
            <a:r>
              <a:rPr sz="1600" dirty="0">
                <a:solidFill>
                  <a:prstClr val="black"/>
                </a:solidFill>
                <a:latin typeface="宋体" pitchFamily="2" charset="-122"/>
                <a:cs typeface="宋体" pitchFamily="2" charset="-122"/>
              </a:rPr>
              <a:t>内</a:t>
            </a:r>
            <a:r>
              <a:rPr sz="1600" spc="-5" dirty="0">
                <a:solidFill>
                  <a:prstClr val="black"/>
                </a:solidFill>
                <a:latin typeface="宋体" pitchFamily="2" charset="-122"/>
                <a:cs typeface="宋体" pitchFamily="2" charset="-122"/>
              </a:rPr>
              <a:t>容</a:t>
            </a:r>
            <a:endParaRPr sz="1600">
              <a:solidFill>
                <a:prstClr val="black"/>
              </a:solidFill>
              <a:latin typeface="宋体" pitchFamily="2" charset="-122"/>
              <a:cs typeface="宋体" pitchFamily="2" charset="-122"/>
            </a:endParaRPr>
          </a:p>
          <a:p>
            <a:pPr marL="12700"/>
            <a:r>
              <a:rPr sz="1600" spc="195" dirty="0">
                <a:solidFill>
                  <a:prstClr val="black"/>
                </a:solidFill>
                <a:latin typeface="宋体" pitchFamily="2" charset="-122"/>
                <a:cs typeface="宋体" pitchFamily="2" charset="-122"/>
              </a:rPr>
              <a:t>可以</a:t>
            </a:r>
            <a:r>
              <a:rPr sz="1600" spc="185" dirty="0">
                <a:solidFill>
                  <a:prstClr val="black"/>
                </a:solidFill>
                <a:latin typeface="宋体" pitchFamily="2" charset="-122"/>
                <a:cs typeface="宋体" pitchFamily="2" charset="-122"/>
              </a:rPr>
              <a:t>从</a:t>
            </a:r>
            <a:r>
              <a:rPr sz="1600" spc="-5" dirty="0">
                <a:solidFill>
                  <a:prstClr val="black"/>
                </a:solidFill>
                <a:latin typeface="宋体" pitchFamily="2" charset="-122"/>
                <a:cs typeface="宋体" pitchFamily="2" charset="-122"/>
              </a:rPr>
              <a:t>“</a:t>
            </a:r>
            <a:r>
              <a:rPr sz="1600" spc="-640" dirty="0">
                <a:solidFill>
                  <a:prstClr val="black"/>
                </a:solidFill>
                <a:latin typeface="宋体" pitchFamily="2" charset="-122"/>
                <a:cs typeface="宋体" pitchFamily="2" charset="-122"/>
              </a:rPr>
              <a:t> </a:t>
            </a:r>
            <a:r>
              <a:rPr sz="1600" spc="180" dirty="0">
                <a:solidFill>
                  <a:prstClr val="black"/>
                </a:solidFill>
                <a:latin typeface="宋体" pitchFamily="2" charset="-122"/>
                <a:cs typeface="宋体" pitchFamily="2" charset="-122"/>
              </a:rPr>
              <a:t>硬件</a:t>
            </a:r>
            <a:r>
              <a:rPr sz="1600" spc="190" dirty="0">
                <a:solidFill>
                  <a:prstClr val="black"/>
                </a:solidFill>
                <a:latin typeface="宋体" pitchFamily="2" charset="-122"/>
                <a:cs typeface="宋体" pitchFamily="2" charset="-122"/>
              </a:rPr>
              <a:t>设</a:t>
            </a:r>
            <a:r>
              <a:rPr sz="1600" spc="20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a:t>
            </a:r>
            <a:r>
              <a:rPr sz="1600" spc="-645" dirty="0">
                <a:solidFill>
                  <a:prstClr val="black"/>
                </a:solidFill>
                <a:latin typeface="宋体" pitchFamily="2" charset="-122"/>
                <a:cs typeface="宋体" pitchFamily="2" charset="-122"/>
              </a:rPr>
              <a:t> </a:t>
            </a:r>
            <a:r>
              <a:rPr sz="1600" spc="-5" dirty="0">
                <a:solidFill>
                  <a:prstClr val="black"/>
                </a:solidFill>
                <a:latin typeface="宋体" pitchFamily="2" charset="-122"/>
                <a:cs typeface="宋体" pitchFamily="2" charset="-122"/>
              </a:rPr>
              <a:t>中</a:t>
            </a:r>
            <a:endParaRPr sz="1600">
              <a:solidFill>
                <a:prstClr val="black"/>
              </a:solidFill>
              <a:latin typeface="宋体" pitchFamily="2" charset="-122"/>
              <a:cs typeface="宋体" pitchFamily="2" charset="-122"/>
            </a:endParaRPr>
          </a:p>
          <a:p>
            <a:pPr marL="12700" marR="5080"/>
            <a:r>
              <a:rPr sz="1600" spc="100" dirty="0">
                <a:solidFill>
                  <a:prstClr val="black"/>
                </a:solidFill>
                <a:latin typeface="宋体" pitchFamily="2" charset="-122"/>
                <a:cs typeface="宋体" pitchFamily="2" charset="-122"/>
              </a:rPr>
              <a:t>“工</a:t>
            </a:r>
            <a:r>
              <a:rPr sz="1600" spc="110" dirty="0">
                <a:solidFill>
                  <a:prstClr val="black"/>
                </a:solidFill>
                <a:latin typeface="宋体" pitchFamily="2" charset="-122"/>
                <a:cs typeface="宋体" pitchFamily="2" charset="-122"/>
              </a:rPr>
              <a:t>业</a:t>
            </a:r>
            <a:r>
              <a:rPr sz="1600" spc="100" dirty="0">
                <a:solidFill>
                  <a:prstClr val="black"/>
                </a:solidFill>
                <a:latin typeface="宋体" pitchFamily="2" charset="-122"/>
                <a:cs typeface="宋体" pitchFamily="2" charset="-122"/>
              </a:rPr>
              <a:t>机器</a:t>
            </a:r>
            <a:r>
              <a:rPr sz="1600" spc="110" dirty="0">
                <a:solidFill>
                  <a:prstClr val="black"/>
                </a:solidFill>
                <a:latin typeface="宋体" pitchFamily="2" charset="-122"/>
                <a:cs typeface="宋体" pitchFamily="2" charset="-122"/>
              </a:rPr>
              <a:t>人</a:t>
            </a:r>
            <a:r>
              <a:rPr sz="1600" spc="30" dirty="0">
                <a:solidFill>
                  <a:prstClr val="black"/>
                </a:solidFill>
                <a:latin typeface="宋体" pitchFamily="2" charset="-122"/>
                <a:cs typeface="宋体" pitchFamily="2" charset="-122"/>
              </a:rPr>
              <a:t>01-</a:t>
            </a:r>
            <a:r>
              <a:rPr sz="1600" spc="100" dirty="0">
                <a:solidFill>
                  <a:prstClr val="black"/>
                </a:solidFill>
                <a:latin typeface="宋体" pitchFamily="2" charset="-122"/>
                <a:cs typeface="宋体" pitchFamily="2" charset="-122"/>
              </a:rPr>
              <a:t>姓名</a:t>
            </a:r>
            <a:r>
              <a:rPr sz="1600" spc="-5" dirty="0">
                <a:solidFill>
                  <a:prstClr val="black"/>
                </a:solidFill>
                <a:latin typeface="宋体" pitchFamily="2" charset="-122"/>
                <a:cs typeface="宋体" pitchFamily="2" charset="-122"/>
              </a:rPr>
              <a:t>”  </a:t>
            </a:r>
            <a:r>
              <a:rPr sz="1600" spc="10"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设</a:t>
            </a:r>
            <a:r>
              <a:rPr sz="1600" spc="10"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信</a:t>
            </a:r>
            <a:r>
              <a:rPr sz="1600" spc="10" dirty="0">
                <a:solidFill>
                  <a:prstClr val="black"/>
                </a:solidFill>
                <a:latin typeface="宋体" pitchFamily="2" charset="-122"/>
                <a:cs typeface="宋体" pitchFamily="2" charset="-122"/>
              </a:rPr>
              <a:t>息</a:t>
            </a:r>
            <a:r>
              <a:rPr sz="1600" dirty="0">
                <a:solidFill>
                  <a:prstClr val="black"/>
                </a:solidFill>
                <a:latin typeface="宋体" pitchFamily="2" charset="-122"/>
                <a:cs typeface="宋体" pitchFamily="2" charset="-122"/>
              </a:rPr>
              <a:t>页中</a:t>
            </a:r>
            <a:r>
              <a:rPr sz="1600" spc="10" dirty="0">
                <a:solidFill>
                  <a:prstClr val="black"/>
                </a:solidFill>
                <a:latin typeface="宋体" pitchFamily="2" charset="-122"/>
                <a:cs typeface="宋体" pitchFamily="2" charset="-122"/>
              </a:rPr>
              <a:t>复</a:t>
            </a:r>
            <a:r>
              <a:rPr sz="1600" dirty="0">
                <a:solidFill>
                  <a:prstClr val="black"/>
                </a:solidFill>
                <a:latin typeface="宋体" pitchFamily="2" charset="-122"/>
                <a:cs typeface="宋体" pitchFamily="2" charset="-122"/>
              </a:rPr>
              <a:t>制</a:t>
            </a:r>
            <a:r>
              <a:rPr sz="1600" spc="10" dirty="0">
                <a:solidFill>
                  <a:prstClr val="black"/>
                </a:solidFill>
                <a:latin typeface="宋体" pitchFamily="2" charset="-122"/>
                <a:cs typeface="宋体" pitchFamily="2" charset="-122"/>
              </a:rPr>
              <a:t>获</a:t>
            </a:r>
            <a:r>
              <a:rPr sz="1600" spc="20" dirty="0">
                <a:solidFill>
                  <a:prstClr val="black"/>
                </a:solidFill>
                <a:latin typeface="宋体" pitchFamily="2" charset="-122"/>
                <a:cs typeface="宋体" pitchFamily="2" charset="-122"/>
              </a:rPr>
              <a:t>取</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54963" y="1017778"/>
            <a:ext cx="9879330" cy="1892300"/>
          </a:xfrm>
          <a:prstGeom prst="rect">
            <a:avLst/>
          </a:prstGeom>
        </p:spPr>
        <p:txBody>
          <a:bodyPr vert="horz" wrap="square" lIns="0" tIns="0" rIns="0" bIns="0" rtlCol="0">
            <a:spAutoFit/>
          </a:bodyPr>
          <a:lstStyle/>
          <a:p>
            <a:pPr marL="2550160"/>
            <a:r>
              <a:rPr sz="2800" b="1" spc="-5" dirty="0">
                <a:solidFill>
                  <a:srgbClr val="00A755"/>
                </a:solidFill>
                <a:latin typeface="微软雅黑" panose="020B0503020204020204" charset="-122"/>
                <a:cs typeface="微软雅黑" panose="020B0503020204020204" charset="-122"/>
              </a:rPr>
              <a:t>3.</a:t>
            </a:r>
            <a:r>
              <a:rPr sz="2800" b="1" spc="-10" dirty="0">
                <a:solidFill>
                  <a:srgbClr val="00A755"/>
                </a:solidFill>
                <a:latin typeface="微软雅黑" panose="020B0503020204020204" charset="-122"/>
                <a:cs typeface="微软雅黑" panose="020B0503020204020204" charset="-122"/>
              </a:rPr>
              <a:t>为可视化大屏配置工况信息</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605"/>
              </a:spcBef>
            </a:pPr>
            <a:r>
              <a:rPr b="1"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：添</a:t>
            </a:r>
            <a:r>
              <a:rPr spc="-5" dirty="0">
                <a:solidFill>
                  <a:prstClr val="black"/>
                </a:solidFill>
                <a:latin typeface="微软雅黑" panose="020B0503020204020204" charset="-122"/>
                <a:cs typeface="微软雅黑" panose="020B0503020204020204" charset="-122"/>
              </a:rPr>
              <a:t>加</a:t>
            </a: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个图片组件，为可视化大屏的“坐标位置”，添加</a:t>
            </a:r>
            <a:r>
              <a:rPr dirty="0">
                <a:solidFill>
                  <a:prstClr val="black"/>
                </a:solidFill>
                <a:cs typeface="Calibri" panose="020F0502020204030204"/>
              </a:rPr>
              <a:t>X</a:t>
            </a:r>
            <a:r>
              <a:rPr spc="-15" dirty="0">
                <a:solidFill>
                  <a:prstClr val="black"/>
                </a:solidFill>
                <a:cs typeface="Calibri" panose="020F0502020204030204"/>
              </a:rPr>
              <a:t>Y</a:t>
            </a:r>
            <a:r>
              <a:rPr spc="-5" dirty="0">
                <a:solidFill>
                  <a:prstClr val="black"/>
                </a:solidFill>
                <a:cs typeface="Calibri" panose="020F0502020204030204"/>
              </a:rPr>
              <a:t>Z</a:t>
            </a:r>
            <a:r>
              <a:rPr dirty="0">
                <a:solidFill>
                  <a:prstClr val="black"/>
                </a:solidFill>
                <a:latin typeface="微软雅黑" panose="020B0503020204020204" charset="-122"/>
                <a:cs typeface="微软雅黑" panose="020B0503020204020204" charset="-122"/>
              </a:rPr>
              <a:t>位置和</a:t>
            </a:r>
            <a:r>
              <a:rPr spc="-55" dirty="0">
                <a:solidFill>
                  <a:prstClr val="black"/>
                </a:solidFill>
                <a:cs typeface="Calibri" panose="020F0502020204030204"/>
              </a:rPr>
              <a:t>O</a:t>
            </a:r>
            <a:r>
              <a:rPr spc="-145" dirty="0">
                <a:solidFill>
                  <a:prstClr val="black"/>
                </a:solidFill>
                <a:cs typeface="Calibri" panose="020F0502020204030204"/>
              </a:rPr>
              <a:t>T</a:t>
            </a:r>
            <a:r>
              <a:rPr dirty="0">
                <a:solidFill>
                  <a:prstClr val="black"/>
                </a:solidFill>
                <a:cs typeface="Calibri" panose="020F0502020204030204"/>
              </a:rPr>
              <a:t>A</a:t>
            </a:r>
            <a:r>
              <a:rPr dirty="0">
                <a:solidFill>
                  <a:prstClr val="black"/>
                </a:solidFill>
                <a:latin typeface="微软雅黑" panose="020B0503020204020204" charset="-122"/>
                <a:cs typeface="微软雅黑" panose="020B0503020204020204" charset="-122"/>
              </a:rPr>
              <a:t>方向的坐标图。 添加</a:t>
            </a:r>
            <a:r>
              <a:rPr dirty="0">
                <a:solidFill>
                  <a:prstClr val="black"/>
                </a:solidFill>
                <a:cs typeface="Calibri" panose="020F0502020204030204"/>
              </a:rPr>
              <a:t>6</a:t>
            </a:r>
            <a:r>
              <a:rPr dirty="0">
                <a:solidFill>
                  <a:prstClr val="black"/>
                </a:solidFill>
                <a:latin typeface="微软雅黑" panose="020B0503020204020204" charset="-122"/>
                <a:cs typeface="微软雅黑" panose="020B0503020204020204" charset="-122"/>
              </a:rPr>
              <a:t>个文本组件，分别修改其文字内容为</a:t>
            </a:r>
            <a:r>
              <a:rPr dirty="0">
                <a:solidFill>
                  <a:prstClr val="black"/>
                </a:solidFill>
                <a:cs typeface="Calibri" panose="020F0502020204030204"/>
              </a:rPr>
              <a:t>X</a:t>
            </a:r>
            <a:r>
              <a:rPr dirty="0">
                <a:solidFill>
                  <a:prstClr val="black"/>
                </a:solidFill>
                <a:latin typeface="微软雅黑" panose="020B0503020204020204" charset="-122"/>
                <a:cs typeface="微软雅黑" panose="020B0503020204020204" charset="-122"/>
              </a:rPr>
              <a:t>、</a:t>
            </a:r>
            <a:r>
              <a:rPr spc="-5" dirty="0">
                <a:solidFill>
                  <a:prstClr val="black"/>
                </a:solidFill>
                <a:cs typeface="Calibri" panose="020F0502020204030204"/>
              </a:rPr>
              <a:t>Y</a:t>
            </a:r>
            <a:r>
              <a:rPr dirty="0">
                <a:solidFill>
                  <a:prstClr val="black"/>
                </a:solidFill>
                <a:latin typeface="微软雅黑" panose="020B0503020204020204" charset="-122"/>
                <a:cs typeface="微软雅黑" panose="020B0503020204020204" charset="-122"/>
              </a:rPr>
              <a:t>、</a:t>
            </a:r>
            <a:r>
              <a:rPr spc="-5" dirty="0">
                <a:solidFill>
                  <a:prstClr val="black"/>
                </a:solidFill>
                <a:cs typeface="Calibri" panose="020F0502020204030204"/>
              </a:rPr>
              <a:t>Z</a:t>
            </a:r>
            <a:r>
              <a:rPr dirty="0">
                <a:solidFill>
                  <a:prstClr val="black"/>
                </a:solidFill>
                <a:latin typeface="微软雅黑" panose="020B0503020204020204" charset="-122"/>
                <a:cs typeface="微软雅黑" panose="020B0503020204020204" charset="-122"/>
              </a:rPr>
              <a:t>、</a:t>
            </a:r>
            <a:r>
              <a:rPr spc="-5" dirty="0">
                <a:solidFill>
                  <a:prstClr val="black"/>
                </a:solidFill>
                <a:cs typeface="Calibri" panose="020F0502020204030204"/>
              </a:rPr>
              <a:t>O</a:t>
            </a:r>
            <a:r>
              <a:rPr dirty="0">
                <a:solidFill>
                  <a:prstClr val="black"/>
                </a:solidFill>
                <a:latin typeface="微软雅黑" panose="020B0503020204020204" charset="-122"/>
                <a:cs typeface="微软雅黑" panose="020B0503020204020204" charset="-122"/>
              </a:rPr>
              <a:t>、</a:t>
            </a:r>
            <a:r>
              <a:rPr dirty="0">
                <a:solidFill>
                  <a:prstClr val="black"/>
                </a:solidFill>
                <a:cs typeface="Calibri" panose="020F0502020204030204"/>
              </a:rPr>
              <a:t>A</a:t>
            </a:r>
            <a:r>
              <a:rPr dirty="0">
                <a:solidFill>
                  <a:prstClr val="black"/>
                </a:solidFill>
                <a:latin typeface="微软雅黑" panose="020B0503020204020204" charset="-122"/>
                <a:cs typeface="微软雅黑" panose="020B0503020204020204" charset="-122"/>
              </a:rPr>
              <a:t>、</a:t>
            </a:r>
            <a:r>
              <a:rPr spc="-5" dirty="0">
                <a:solidFill>
                  <a:prstClr val="black"/>
                </a:solidFill>
                <a:cs typeface="Calibri" panose="020F0502020204030204"/>
              </a:rPr>
              <a:t>T</a:t>
            </a:r>
            <a:r>
              <a:rPr dirty="0">
                <a:solidFill>
                  <a:prstClr val="black"/>
                </a:solidFill>
                <a:latin typeface="微软雅黑" panose="020B0503020204020204" charset="-122"/>
                <a:cs typeface="微软雅黑" panose="020B0503020204020204" charset="-122"/>
              </a:rPr>
              <a:t>。并调整这些图片和文字的位置到</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合适的位置。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837687" y="2834640"/>
            <a:ext cx="6516623" cy="36880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236214" y="974978"/>
            <a:ext cx="572008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48818" y="1777364"/>
            <a:ext cx="8444230" cy="4928870"/>
          </a:xfrm>
          <a:prstGeom prst="rect">
            <a:avLst/>
          </a:prstGeom>
        </p:spPr>
        <p:txBody>
          <a:bodyPr vert="horz" wrap="square" lIns="0" tIns="121920" rIns="0" bIns="0" rtlCol="0">
            <a:spAutoFit/>
          </a:bodyPr>
          <a:lstStyle/>
          <a:p>
            <a:pPr marL="805180" indent="412750">
              <a:spcBef>
                <a:spcPts val="960"/>
              </a:spcBef>
            </a:pPr>
            <a:r>
              <a:rPr sz="1600" spc="95" dirty="0">
                <a:solidFill>
                  <a:prstClr val="black"/>
                </a:solidFill>
                <a:latin typeface="微软雅黑" panose="020B0503020204020204" charset="-122"/>
                <a:cs typeface="微软雅黑" panose="020B0503020204020204" charset="-122"/>
              </a:rPr>
              <a:t>单击进入</a:t>
            </a:r>
            <a:r>
              <a:rPr sz="1600" spc="105" dirty="0">
                <a:solidFill>
                  <a:prstClr val="black"/>
                </a:solidFill>
                <a:latin typeface="微软雅黑" panose="020B0503020204020204" charset="-122"/>
                <a:cs typeface="微软雅黑" panose="020B0503020204020204" charset="-122"/>
              </a:rPr>
              <a:t>课</a:t>
            </a:r>
            <a:r>
              <a:rPr sz="1600" spc="95" dirty="0">
                <a:solidFill>
                  <a:prstClr val="black"/>
                </a:solidFill>
                <a:latin typeface="微软雅黑" panose="020B0503020204020204" charset="-122"/>
                <a:cs typeface="微软雅黑" panose="020B0503020204020204" charset="-122"/>
              </a:rPr>
              <a:t>程卡片之</a:t>
            </a:r>
            <a:r>
              <a:rPr sz="1600" spc="120" dirty="0">
                <a:solidFill>
                  <a:prstClr val="black"/>
                </a:solidFill>
                <a:latin typeface="微软雅黑" panose="020B0503020204020204" charset="-122"/>
                <a:cs typeface="微软雅黑" panose="020B0503020204020204" charset="-122"/>
              </a:rPr>
              <a:t>后</a:t>
            </a:r>
            <a:r>
              <a:rPr sz="1600" spc="1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会</a:t>
            </a:r>
            <a:endParaRPr sz="1600">
              <a:solidFill>
                <a:prstClr val="black"/>
              </a:solidFill>
              <a:latin typeface="微软雅黑" panose="020B0503020204020204" charset="-122"/>
              <a:cs typeface="微软雅黑" panose="020B0503020204020204" charset="-122"/>
            </a:endParaRPr>
          </a:p>
          <a:p>
            <a:pPr marL="805180" marR="4430395">
              <a:lnSpc>
                <a:spcPct val="150000"/>
              </a:lnSpc>
            </a:pPr>
            <a:r>
              <a:rPr sz="1600" spc="85" dirty="0">
                <a:solidFill>
                  <a:prstClr val="black"/>
                </a:solidFill>
                <a:latin typeface="微软雅黑" panose="020B0503020204020204" charset="-122"/>
                <a:cs typeface="微软雅黑" panose="020B0503020204020204" charset="-122"/>
              </a:rPr>
              <a:t>显示课程详情</a:t>
            </a:r>
            <a:r>
              <a:rPr sz="1600" spc="100" dirty="0">
                <a:solidFill>
                  <a:prstClr val="black"/>
                </a:solidFill>
                <a:latin typeface="微软雅黑" panose="020B0503020204020204" charset="-122"/>
                <a:cs typeface="微软雅黑" panose="020B0503020204020204" charset="-122"/>
              </a:rPr>
              <a:t>页</a:t>
            </a:r>
            <a:r>
              <a:rPr sz="1600" spc="85" dirty="0">
                <a:solidFill>
                  <a:prstClr val="black"/>
                </a:solidFill>
                <a:latin typeface="微软雅黑" panose="020B0503020204020204" charset="-122"/>
                <a:cs typeface="微软雅黑" panose="020B0503020204020204" charset="-122"/>
              </a:rPr>
              <a:t>界</a:t>
            </a:r>
            <a:r>
              <a:rPr sz="1600" spc="105" dirty="0">
                <a:solidFill>
                  <a:prstClr val="black"/>
                </a:solidFill>
                <a:latin typeface="微软雅黑" panose="020B0503020204020204" charset="-122"/>
                <a:cs typeface="微软雅黑" panose="020B0503020204020204" charset="-122"/>
              </a:rPr>
              <a:t>面</a:t>
            </a:r>
            <a:r>
              <a:rPr sz="1600" spc="90" dirty="0">
                <a:solidFill>
                  <a:prstClr val="black"/>
                </a:solidFill>
                <a:latin typeface="微软雅黑" panose="020B0503020204020204" charset="-122"/>
                <a:cs typeface="微软雅黑" panose="020B0503020204020204" charset="-122"/>
              </a:rPr>
              <a:t>。在课程详 情页界面中，</a:t>
            </a:r>
            <a:r>
              <a:rPr sz="1600" spc="100" dirty="0">
                <a:solidFill>
                  <a:prstClr val="black"/>
                </a:solidFill>
                <a:latin typeface="微软雅黑" panose="020B0503020204020204" charset="-122"/>
                <a:cs typeface="微软雅黑" panose="020B0503020204020204" charset="-122"/>
              </a:rPr>
              <a:t>可</a:t>
            </a:r>
            <a:r>
              <a:rPr sz="1600" spc="90" dirty="0">
                <a:solidFill>
                  <a:prstClr val="black"/>
                </a:solidFill>
                <a:latin typeface="微软雅黑" panose="020B0503020204020204" charset="-122"/>
                <a:cs typeface="微软雅黑" panose="020B0503020204020204" charset="-122"/>
              </a:rPr>
              <a:t>以单击进</a:t>
            </a:r>
            <a:r>
              <a:rPr sz="1600" spc="85" dirty="0">
                <a:solidFill>
                  <a:prstClr val="black"/>
                </a:solidFill>
                <a:latin typeface="微软雅黑" panose="020B0503020204020204" charset="-122"/>
                <a:cs typeface="微软雅黑" panose="020B0503020204020204" charset="-122"/>
              </a:rPr>
              <a:t>入</a:t>
            </a:r>
            <a:r>
              <a:rPr sz="1600" spc="9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课 </a:t>
            </a:r>
            <a:r>
              <a:rPr sz="1600" spc="75" dirty="0">
                <a:solidFill>
                  <a:prstClr val="black"/>
                </a:solidFill>
                <a:latin typeface="微软雅黑" panose="020B0503020204020204" charset="-122"/>
                <a:cs typeface="微软雅黑" panose="020B0503020204020204" charset="-122"/>
              </a:rPr>
              <a:t>程</a:t>
            </a:r>
            <a:r>
              <a:rPr sz="1600" spc="80" dirty="0">
                <a:solidFill>
                  <a:prstClr val="black"/>
                </a:solidFill>
                <a:latin typeface="微软雅黑" panose="020B0503020204020204" charset="-122"/>
                <a:cs typeface="微软雅黑" panose="020B0503020204020204" charset="-122"/>
              </a:rPr>
              <a:t>概</a:t>
            </a:r>
            <a:r>
              <a:rPr sz="1600" spc="75" dirty="0">
                <a:solidFill>
                  <a:prstClr val="black"/>
                </a:solidFill>
                <a:latin typeface="微软雅黑" panose="020B0503020204020204" charset="-122"/>
                <a:cs typeface="微软雅黑" panose="020B0503020204020204" charset="-122"/>
              </a:rPr>
              <a:t>述</a:t>
            </a:r>
            <a:r>
              <a:rPr sz="1600" spc="85" dirty="0">
                <a:solidFill>
                  <a:prstClr val="black"/>
                </a:solidFill>
                <a:latin typeface="微软雅黑" panose="020B0503020204020204" charset="-122"/>
                <a:cs typeface="微软雅黑" panose="020B0503020204020204" charset="-122"/>
              </a:rPr>
              <a:t>”</a:t>
            </a:r>
            <a:r>
              <a:rPr sz="1600" spc="75"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查看</a:t>
            </a:r>
            <a:r>
              <a:rPr sz="1600" spc="75" dirty="0">
                <a:solidFill>
                  <a:prstClr val="black"/>
                </a:solidFill>
                <a:latin typeface="微软雅黑" panose="020B0503020204020204" charset="-122"/>
                <a:cs typeface="微软雅黑" panose="020B0503020204020204" charset="-122"/>
              </a:rPr>
              <a:t>课</a:t>
            </a:r>
            <a:r>
              <a:rPr sz="1600" spc="80" dirty="0">
                <a:solidFill>
                  <a:prstClr val="black"/>
                </a:solidFill>
                <a:latin typeface="微软雅黑" panose="020B0503020204020204" charset="-122"/>
                <a:cs typeface="微软雅黑" panose="020B0503020204020204" charset="-122"/>
              </a:rPr>
              <a:t>程</a:t>
            </a:r>
            <a:r>
              <a:rPr sz="1600" spc="75" dirty="0">
                <a:solidFill>
                  <a:prstClr val="black"/>
                </a:solidFill>
                <a:latin typeface="微软雅黑" panose="020B0503020204020204" charset="-122"/>
                <a:cs typeface="微软雅黑" panose="020B0503020204020204" charset="-122"/>
              </a:rPr>
              <a:t>的</a:t>
            </a:r>
            <a:r>
              <a:rPr sz="1600" spc="80" dirty="0">
                <a:solidFill>
                  <a:prstClr val="black"/>
                </a:solidFill>
                <a:latin typeface="微软雅黑" panose="020B0503020204020204" charset="-122"/>
                <a:cs typeface="微软雅黑" panose="020B0503020204020204" charset="-122"/>
              </a:rPr>
              <a:t>详</a:t>
            </a:r>
            <a:r>
              <a:rPr sz="1600" spc="75" dirty="0">
                <a:solidFill>
                  <a:prstClr val="black"/>
                </a:solidFill>
                <a:latin typeface="微软雅黑" panose="020B0503020204020204" charset="-122"/>
                <a:cs typeface="微软雅黑" panose="020B0503020204020204" charset="-122"/>
              </a:rPr>
              <a:t>细</a:t>
            </a:r>
            <a:r>
              <a:rPr sz="1600" spc="80" dirty="0">
                <a:solidFill>
                  <a:prstClr val="black"/>
                </a:solidFill>
                <a:latin typeface="微软雅黑" panose="020B0503020204020204" charset="-122"/>
                <a:cs typeface="微软雅黑" panose="020B0503020204020204" charset="-122"/>
              </a:rPr>
              <a:t>介绍</a:t>
            </a:r>
            <a:r>
              <a:rPr sz="1600" spc="-5" dirty="0">
                <a:solidFill>
                  <a:prstClr val="black"/>
                </a:solidFill>
                <a:latin typeface="微软雅黑" panose="020B0503020204020204" charset="-122"/>
                <a:cs typeface="微软雅黑" panose="020B0503020204020204" charset="-122"/>
              </a:rPr>
              <a:t>； </a:t>
            </a:r>
            <a:r>
              <a:rPr sz="1600" spc="90" dirty="0">
                <a:solidFill>
                  <a:prstClr val="black"/>
                </a:solidFill>
                <a:latin typeface="微软雅黑" panose="020B0503020204020204" charset="-122"/>
                <a:cs typeface="微软雅黑" panose="020B0503020204020204" charset="-122"/>
              </a:rPr>
              <a:t>可以单击进入</a:t>
            </a:r>
            <a:r>
              <a:rPr sz="1600" spc="105" dirty="0">
                <a:solidFill>
                  <a:prstClr val="black"/>
                </a:solidFill>
                <a:latin typeface="微软雅黑" panose="020B0503020204020204" charset="-122"/>
                <a:cs typeface="微软雅黑" panose="020B0503020204020204" charset="-122"/>
              </a:rPr>
              <a:t>“</a:t>
            </a:r>
            <a:r>
              <a:rPr sz="1600" spc="90" dirty="0">
                <a:solidFill>
                  <a:prstClr val="black"/>
                </a:solidFill>
                <a:latin typeface="微软雅黑" panose="020B0503020204020204" charset="-122"/>
                <a:cs typeface="微软雅黑" panose="020B0503020204020204" charset="-122"/>
              </a:rPr>
              <a:t>课程目录”，</a:t>
            </a:r>
            <a:r>
              <a:rPr sz="1600" spc="-5" dirty="0">
                <a:solidFill>
                  <a:prstClr val="black"/>
                </a:solidFill>
                <a:latin typeface="微软雅黑" panose="020B0503020204020204" charset="-122"/>
                <a:cs typeface="微软雅黑" panose="020B0503020204020204" charset="-122"/>
              </a:rPr>
              <a:t>查 </a:t>
            </a:r>
            <a:r>
              <a:rPr sz="1600" spc="85" dirty="0">
                <a:solidFill>
                  <a:prstClr val="black"/>
                </a:solidFill>
                <a:latin typeface="微软雅黑" panose="020B0503020204020204" charset="-122"/>
                <a:cs typeface="微软雅黑" panose="020B0503020204020204" charset="-122"/>
              </a:rPr>
              <a:t>看使用课程配</a:t>
            </a:r>
            <a:r>
              <a:rPr sz="1600" spc="100" dirty="0">
                <a:solidFill>
                  <a:prstClr val="black"/>
                </a:solidFill>
                <a:latin typeface="微软雅黑" panose="020B0503020204020204" charset="-122"/>
                <a:cs typeface="微软雅黑" panose="020B0503020204020204" charset="-122"/>
              </a:rPr>
              <a:t>套</a:t>
            </a:r>
            <a:r>
              <a:rPr sz="1600" spc="85" dirty="0">
                <a:solidFill>
                  <a:prstClr val="black"/>
                </a:solidFill>
                <a:latin typeface="微软雅黑" panose="020B0503020204020204" charset="-122"/>
                <a:cs typeface="微软雅黑" panose="020B0503020204020204" charset="-122"/>
              </a:rPr>
              <a:t>学习资源；可</a:t>
            </a:r>
            <a:r>
              <a:rPr sz="1600" spc="-5" dirty="0">
                <a:solidFill>
                  <a:prstClr val="black"/>
                </a:solidFill>
                <a:latin typeface="微软雅黑" panose="020B0503020204020204" charset="-122"/>
                <a:cs typeface="微软雅黑" panose="020B0503020204020204" charset="-122"/>
              </a:rPr>
              <a:t>以 </a:t>
            </a:r>
            <a:r>
              <a:rPr sz="1600" spc="90" dirty="0">
                <a:solidFill>
                  <a:prstClr val="black"/>
                </a:solidFill>
                <a:latin typeface="微软雅黑" panose="020B0503020204020204" charset="-122"/>
                <a:cs typeface="微软雅黑" panose="020B0503020204020204" charset="-122"/>
              </a:rPr>
              <a:t>单击“硬件设</a:t>
            </a:r>
            <a:r>
              <a:rPr sz="1600" spc="105" dirty="0">
                <a:solidFill>
                  <a:prstClr val="black"/>
                </a:solidFill>
                <a:latin typeface="微软雅黑" panose="020B0503020204020204" charset="-122"/>
                <a:cs typeface="微软雅黑" panose="020B0503020204020204" charset="-122"/>
              </a:rPr>
              <a:t>备</a:t>
            </a:r>
            <a:r>
              <a:rPr sz="1600" spc="90" dirty="0">
                <a:solidFill>
                  <a:prstClr val="black"/>
                </a:solidFill>
                <a:latin typeface="微软雅黑" panose="020B0503020204020204" charset="-122"/>
                <a:cs typeface="微软雅黑" panose="020B0503020204020204" charset="-122"/>
              </a:rPr>
              <a:t>”“工业数字孪 </a:t>
            </a:r>
            <a:r>
              <a:rPr sz="1600" spc="85" dirty="0">
                <a:solidFill>
                  <a:prstClr val="black"/>
                </a:solidFill>
                <a:latin typeface="微软雅黑" panose="020B0503020204020204" charset="-122"/>
                <a:cs typeface="微软雅黑" panose="020B0503020204020204" charset="-122"/>
              </a:rPr>
              <a:t>生建模”“可</a:t>
            </a:r>
            <a:r>
              <a:rPr sz="1600" spc="95" dirty="0">
                <a:solidFill>
                  <a:prstClr val="black"/>
                </a:solidFill>
                <a:latin typeface="微软雅黑" panose="020B0503020204020204" charset="-122"/>
                <a:cs typeface="微软雅黑" panose="020B0503020204020204" charset="-122"/>
              </a:rPr>
              <a:t>视</a:t>
            </a:r>
            <a:r>
              <a:rPr sz="1600" spc="85" dirty="0">
                <a:solidFill>
                  <a:prstClr val="black"/>
                </a:solidFill>
                <a:latin typeface="微软雅黑" panose="020B0503020204020204" charset="-122"/>
                <a:cs typeface="微软雅黑" panose="020B0503020204020204" charset="-122"/>
              </a:rPr>
              <a:t>化应</a:t>
            </a:r>
            <a:r>
              <a:rPr sz="1600" spc="95" dirty="0">
                <a:solidFill>
                  <a:prstClr val="black"/>
                </a:solidFill>
                <a:latin typeface="微软雅黑" panose="020B0503020204020204" charset="-122"/>
                <a:cs typeface="微软雅黑" panose="020B0503020204020204" charset="-122"/>
              </a:rPr>
              <a:t>用</a:t>
            </a:r>
            <a:r>
              <a:rPr sz="1600" spc="85" dirty="0">
                <a:solidFill>
                  <a:prstClr val="black"/>
                </a:solidFill>
                <a:latin typeface="微软雅黑" panose="020B0503020204020204" charset="-122"/>
                <a:cs typeface="微软雅黑" panose="020B0503020204020204" charset="-122"/>
              </a:rPr>
              <a:t>”任一按 </a:t>
            </a:r>
            <a:r>
              <a:rPr sz="1600" spc="90" dirty="0">
                <a:solidFill>
                  <a:prstClr val="black"/>
                </a:solidFill>
                <a:latin typeface="微软雅黑" panose="020B0503020204020204" charset="-122"/>
                <a:cs typeface="微软雅黑" panose="020B0503020204020204" charset="-122"/>
              </a:rPr>
              <a:t>钮，</a:t>
            </a:r>
            <a:r>
              <a:rPr sz="1600" spc="85" dirty="0">
                <a:solidFill>
                  <a:prstClr val="black"/>
                </a:solidFill>
                <a:latin typeface="微软雅黑" panose="020B0503020204020204" charset="-122"/>
                <a:cs typeface="微软雅黑" panose="020B0503020204020204" charset="-122"/>
              </a:rPr>
              <a:t>分别可进</a:t>
            </a:r>
            <a:r>
              <a:rPr sz="1600" spc="100" dirty="0">
                <a:solidFill>
                  <a:prstClr val="black"/>
                </a:solidFill>
                <a:latin typeface="微软雅黑" panose="020B0503020204020204" charset="-122"/>
                <a:cs typeface="微软雅黑" panose="020B0503020204020204" charset="-122"/>
              </a:rPr>
              <a:t>入</a:t>
            </a:r>
            <a:r>
              <a:rPr sz="1600" spc="85" dirty="0">
                <a:solidFill>
                  <a:prstClr val="black"/>
                </a:solidFill>
                <a:latin typeface="微软雅黑" panose="020B0503020204020204" charset="-122"/>
                <a:cs typeface="微软雅黑" panose="020B0503020204020204" charset="-122"/>
              </a:rPr>
              <a:t>工业数字孪生</a:t>
            </a:r>
            <a:r>
              <a:rPr sz="1600" spc="-5" dirty="0">
                <a:solidFill>
                  <a:prstClr val="black"/>
                </a:solidFill>
                <a:latin typeface="微软雅黑" panose="020B0503020204020204" charset="-122"/>
                <a:cs typeface="微软雅黑" panose="020B0503020204020204" charset="-122"/>
              </a:rPr>
              <a:t>建 </a:t>
            </a:r>
            <a:r>
              <a:rPr sz="1600" spc="85" dirty="0">
                <a:solidFill>
                  <a:prstClr val="black"/>
                </a:solidFill>
                <a:latin typeface="微软雅黑" panose="020B0503020204020204" charset="-122"/>
                <a:cs typeface="微软雅黑" panose="020B0503020204020204" charset="-122"/>
              </a:rPr>
              <a:t>模平台的不同</a:t>
            </a:r>
            <a:r>
              <a:rPr sz="1600" spc="100" dirty="0">
                <a:solidFill>
                  <a:prstClr val="black"/>
                </a:solidFill>
                <a:latin typeface="微软雅黑" panose="020B0503020204020204" charset="-122"/>
                <a:cs typeface="微软雅黑" panose="020B0503020204020204" charset="-122"/>
              </a:rPr>
              <a:t>应</a:t>
            </a:r>
            <a:r>
              <a:rPr sz="1600" spc="85" dirty="0">
                <a:solidFill>
                  <a:prstClr val="black"/>
                </a:solidFill>
                <a:latin typeface="微软雅黑" panose="020B0503020204020204" charset="-122"/>
                <a:cs typeface="微软雅黑" panose="020B0503020204020204" charset="-122"/>
              </a:rPr>
              <a:t>用模块进行操</a:t>
            </a:r>
            <a:r>
              <a:rPr sz="1600" spc="-5" dirty="0">
                <a:solidFill>
                  <a:prstClr val="black"/>
                </a:solidFill>
                <a:latin typeface="微软雅黑" panose="020B0503020204020204" charset="-122"/>
                <a:cs typeface="微软雅黑" panose="020B0503020204020204" charset="-122"/>
              </a:rPr>
              <a:t>作 </a:t>
            </a:r>
            <a:r>
              <a:rPr sz="1600" spc="-10" dirty="0">
                <a:solidFill>
                  <a:prstClr val="black"/>
                </a:solidFill>
                <a:latin typeface="微软雅黑" panose="020B0503020204020204" charset="-122"/>
                <a:cs typeface="微软雅黑" panose="020B0503020204020204" charset="-122"/>
              </a:rPr>
              <a:t>学习</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R="5080" algn="r">
              <a:spcBef>
                <a:spcPts val="1135"/>
              </a:spcBef>
            </a:pPr>
            <a:r>
              <a:rPr sz="1600" dirty="0">
                <a:solidFill>
                  <a:prstClr val="black"/>
                </a:solidFill>
                <a:latin typeface="宋体" pitchFamily="2" charset="-122"/>
                <a:cs typeface="宋体" pitchFamily="2" charset="-122"/>
              </a:rPr>
              <a:t>课</a:t>
            </a:r>
            <a:r>
              <a:rPr sz="1600" spc="-5" dirty="0">
                <a:solidFill>
                  <a:prstClr val="black"/>
                </a:solidFill>
                <a:latin typeface="宋体" pitchFamily="2" charset="-122"/>
                <a:cs typeface="宋体" pitchFamily="2" charset="-122"/>
              </a:rPr>
              <a:t>程详</a:t>
            </a:r>
            <a:r>
              <a:rPr sz="1600" dirty="0">
                <a:solidFill>
                  <a:prstClr val="black"/>
                </a:solidFill>
                <a:latin typeface="宋体" pitchFamily="2" charset="-122"/>
                <a:cs typeface="宋体" pitchFamily="2" charset="-122"/>
              </a:rPr>
              <a:t>情</a:t>
            </a:r>
            <a:r>
              <a:rPr sz="1600" spc="-5" dirty="0">
                <a:solidFill>
                  <a:prstClr val="black"/>
                </a:solidFill>
                <a:latin typeface="宋体" pitchFamily="2" charset="-122"/>
                <a:cs typeface="宋体" pitchFamily="2" charset="-122"/>
              </a:rPr>
              <a:t>页界面</a:t>
            </a:r>
            <a:endParaRPr sz="1600">
              <a:solidFill>
                <a:prstClr val="black"/>
              </a:solidFill>
              <a:latin typeface="宋体" pitchFamily="2" charset="-122"/>
              <a:cs typeface="宋体" pitchFamily="2" charset="-122"/>
            </a:endParaRPr>
          </a:p>
          <a:p>
            <a:pPr>
              <a:spcBef>
                <a:spcPts val="40"/>
              </a:spcBef>
            </a:pPr>
            <a:endParaRPr sz="2250">
              <a:solidFill>
                <a:prstClr val="black"/>
              </a:solidFill>
              <a:latin typeface="Times New Roman" panose="02020603050405020304"/>
              <a:cs typeface="Times New Roman" panose="02020603050405020304"/>
            </a:endParaRPr>
          </a:p>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7" name="object 7"/>
          <p:cNvSpPr/>
          <p:nvPr/>
        </p:nvSpPr>
        <p:spPr>
          <a:xfrm>
            <a:off x="4750308" y="1869948"/>
            <a:ext cx="6434328" cy="397916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747259" y="1866900"/>
            <a:ext cx="6440805" cy="3985260"/>
          </a:xfrm>
          <a:custGeom>
            <a:avLst/>
            <a:gdLst/>
            <a:ahLst/>
            <a:cxnLst/>
            <a:rect l="l" t="t" r="r" b="b"/>
            <a:pathLst>
              <a:path w="6440805" h="3985260">
                <a:moveTo>
                  <a:pt x="0" y="3985260"/>
                </a:moveTo>
                <a:lnTo>
                  <a:pt x="6440424" y="3985260"/>
                </a:lnTo>
                <a:lnTo>
                  <a:pt x="6440424" y="0"/>
                </a:lnTo>
                <a:lnTo>
                  <a:pt x="0" y="0"/>
                </a:lnTo>
                <a:lnTo>
                  <a:pt x="0" y="3985260"/>
                </a:lnTo>
                <a:close/>
              </a:path>
            </a:pathLst>
          </a:custGeom>
          <a:ln w="6096">
            <a:solidFill>
              <a:srgbClr val="00AF50"/>
            </a:solidFill>
          </a:ln>
        </p:spPr>
        <p:txBody>
          <a:bodyPr wrap="square" lIns="0" tIns="0" rIns="0" bIns="0" rtlCol="0"/>
          <a:lstStyle/>
          <a:p>
            <a:endParaRPr>
              <a:solidFill>
                <a:prstClr val="black"/>
              </a:solidFill>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417700" y="1017778"/>
            <a:ext cx="9359265" cy="1528445"/>
          </a:xfrm>
          <a:prstGeom prst="rect">
            <a:avLst/>
          </a:prstGeom>
        </p:spPr>
        <p:txBody>
          <a:bodyPr vert="horz" wrap="square" lIns="0" tIns="0" rIns="0" bIns="0" rtlCol="0">
            <a:spAutoFit/>
          </a:bodyPr>
          <a:lstStyle/>
          <a:p>
            <a:pPr marL="2386965"/>
            <a:r>
              <a:rPr sz="2800" b="1" spc="-5" dirty="0">
                <a:solidFill>
                  <a:srgbClr val="00A755"/>
                </a:solidFill>
                <a:latin typeface="微软雅黑" panose="020B0503020204020204" charset="-122"/>
                <a:cs typeface="微软雅黑" panose="020B0503020204020204" charset="-122"/>
              </a:rPr>
              <a:t>3.</a:t>
            </a:r>
            <a:r>
              <a:rPr sz="2800" b="1" spc="-10" dirty="0">
                <a:solidFill>
                  <a:srgbClr val="00A755"/>
                </a:solidFill>
                <a:latin typeface="微软雅黑" panose="020B0503020204020204" charset="-122"/>
                <a:cs typeface="微软雅黑" panose="020B0503020204020204" charset="-122"/>
              </a:rPr>
              <a:t>为可视化大屏配置工况信息</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980"/>
              </a:spcBef>
            </a:pPr>
            <a:r>
              <a:rPr b="1" spc="10" dirty="0">
                <a:solidFill>
                  <a:prstClr val="black"/>
                </a:solidFill>
                <a:latin typeface="微软雅黑" panose="020B0503020204020204" charset="-122"/>
                <a:cs typeface="微软雅黑" panose="020B0503020204020204" charset="-122"/>
              </a:rPr>
              <a:t>操作步骤</a:t>
            </a:r>
            <a:r>
              <a:rPr b="1" spc="15" dirty="0">
                <a:solidFill>
                  <a:prstClr val="black"/>
                </a:solidFill>
                <a:latin typeface="微软雅黑" panose="020B0503020204020204" charset="-122"/>
                <a:cs typeface="微软雅黑" panose="020B0503020204020204" charset="-122"/>
              </a:rPr>
              <a:t>2</a:t>
            </a:r>
            <a:r>
              <a:rPr spc="10" dirty="0">
                <a:solidFill>
                  <a:prstClr val="black"/>
                </a:solidFill>
                <a:latin typeface="微软雅黑" panose="020B0503020204020204" charset="-122"/>
                <a:cs typeface="微软雅黑" panose="020B0503020204020204" charset="-122"/>
              </a:rPr>
              <a:t>：在显示“</a:t>
            </a:r>
            <a:r>
              <a:rPr spc="-15" dirty="0">
                <a:solidFill>
                  <a:prstClr val="black"/>
                </a:solidFill>
                <a:cs typeface="Calibri" panose="020F0502020204030204"/>
              </a:rPr>
              <a:t>X</a:t>
            </a:r>
            <a:r>
              <a:rPr spc="5" dirty="0">
                <a:solidFill>
                  <a:prstClr val="black"/>
                </a:solidFill>
                <a:cs typeface="Calibri" panose="020F0502020204030204"/>
              </a:rPr>
              <a:t>”</a:t>
            </a:r>
            <a:r>
              <a:rPr spc="10" dirty="0">
                <a:solidFill>
                  <a:prstClr val="black"/>
                </a:solidFill>
                <a:latin typeface="微软雅黑" panose="020B0503020204020204" charset="-122"/>
                <a:cs typeface="微软雅黑" panose="020B0503020204020204" charset="-122"/>
              </a:rPr>
              <a:t>的文本组件后，添加新的文本组件，并调整其位置和尺寸；把该文本 </a:t>
            </a:r>
            <a:r>
              <a:rPr dirty="0">
                <a:solidFill>
                  <a:prstClr val="black"/>
                </a:solidFill>
                <a:latin typeface="微软雅黑" panose="020B0503020204020204" charset="-122"/>
                <a:cs typeface="微软雅黑" panose="020B0503020204020204" charset="-122"/>
              </a:rPr>
              <a:t>组件的文字内容去</a:t>
            </a:r>
            <a:r>
              <a:rPr spc="-20" dirty="0">
                <a:solidFill>
                  <a:prstClr val="black"/>
                </a:solidFill>
                <a:latin typeface="微软雅黑" panose="020B0503020204020204" charset="-122"/>
                <a:cs typeface="微软雅黑" panose="020B0503020204020204" charset="-122"/>
              </a:rPr>
              <a:t>掉</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874520" y="2706624"/>
            <a:ext cx="8442959" cy="36042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823340"/>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为可视化大屏配置工况信息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09877" y="1475994"/>
            <a:ext cx="9574530" cy="1122680"/>
          </a:xfrm>
          <a:prstGeom prst="rect">
            <a:avLst/>
          </a:prstGeom>
        </p:spPr>
        <p:txBody>
          <a:bodyPr vert="horz" wrap="square" lIns="0" tIns="0" rIns="0" bIns="0" rtlCol="0">
            <a:spAutoFit/>
          </a:bodyPr>
          <a:lstStyle/>
          <a:p>
            <a:pPr marL="12700" marR="5080" algn="just">
              <a:lnSpc>
                <a:spcPct val="150000"/>
              </a:lnSpc>
            </a:pPr>
            <a:r>
              <a:rPr sz="1600" b="1" spc="5" dirty="0">
                <a:solidFill>
                  <a:prstClr val="black"/>
                </a:solidFill>
                <a:latin typeface="微软雅黑" panose="020B0503020204020204" charset="-122"/>
                <a:cs typeface="微软雅黑" panose="020B0503020204020204" charset="-122"/>
              </a:rPr>
              <a:t>操作步</a:t>
            </a:r>
            <a:r>
              <a:rPr sz="1600" b="1" spc="15"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3</a:t>
            </a:r>
            <a:r>
              <a:rPr sz="1600" spc="10" dirty="0">
                <a:solidFill>
                  <a:prstClr val="black"/>
                </a:solidFill>
                <a:latin typeface="微软雅黑" panose="020B0503020204020204" charset="-122"/>
                <a:cs typeface="微软雅黑" panose="020B0503020204020204" charset="-122"/>
              </a:rPr>
              <a:t>：①</a:t>
            </a:r>
            <a:r>
              <a:rPr sz="1600" spc="5" dirty="0">
                <a:solidFill>
                  <a:prstClr val="black"/>
                </a:solidFill>
                <a:latin typeface="微软雅黑" panose="020B0503020204020204" charset="-122"/>
                <a:cs typeface="微软雅黑" panose="020B0503020204020204" charset="-122"/>
              </a:rPr>
              <a:t>单击“</a:t>
            </a:r>
            <a:r>
              <a:rPr sz="1600" spc="1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a:t>
            </a:r>
            <a:r>
              <a:rPr sz="1600" spc="20" dirty="0">
                <a:solidFill>
                  <a:prstClr val="black"/>
                </a:solidFill>
                <a:latin typeface="微软雅黑" panose="020B0503020204020204" charset="-122"/>
                <a:cs typeface="微软雅黑" panose="020B0503020204020204" charset="-122"/>
              </a:rPr>
              <a:t>源</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进入</a:t>
            </a:r>
            <a:r>
              <a:rPr sz="1600" spc="15" dirty="0">
                <a:solidFill>
                  <a:prstClr val="black"/>
                </a:solidFill>
                <a:latin typeface="微软雅黑" panose="020B0503020204020204" charset="-122"/>
                <a:cs typeface="微软雅黑" panose="020B0503020204020204" charset="-122"/>
              </a:rPr>
              <a:t>该</a:t>
            </a:r>
            <a:r>
              <a:rPr sz="1600" spc="5" dirty="0">
                <a:solidFill>
                  <a:prstClr val="black"/>
                </a:solidFill>
                <a:latin typeface="微软雅黑" panose="020B0503020204020204" charset="-122"/>
                <a:cs typeface="微软雅黑" panose="020B0503020204020204" charset="-122"/>
              </a:rPr>
              <a:t>文</a:t>
            </a:r>
            <a:r>
              <a:rPr sz="1600" spc="15" dirty="0">
                <a:solidFill>
                  <a:prstClr val="black"/>
                </a:solidFill>
                <a:latin typeface="微软雅黑" panose="020B0503020204020204" charset="-122"/>
                <a:cs typeface="微软雅黑" panose="020B0503020204020204" charset="-122"/>
              </a:rPr>
              <a:t>字组</a:t>
            </a:r>
            <a:r>
              <a:rPr sz="1600" spc="5" dirty="0">
                <a:solidFill>
                  <a:prstClr val="black"/>
                </a:solidFill>
                <a:latin typeface="微软雅黑" panose="020B0503020204020204" charset="-122"/>
                <a:cs typeface="微软雅黑" panose="020B0503020204020204" charset="-122"/>
              </a:rPr>
              <a:t>件的数</a:t>
            </a:r>
            <a:r>
              <a:rPr sz="1600" spc="15"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源</a:t>
            </a:r>
            <a:r>
              <a:rPr sz="1600" spc="15" dirty="0">
                <a:solidFill>
                  <a:prstClr val="black"/>
                </a:solidFill>
                <a:latin typeface="微软雅黑" panose="020B0503020204020204" charset="-122"/>
                <a:cs typeface="微软雅黑" panose="020B0503020204020204" charset="-122"/>
              </a:rPr>
              <a:t>设置</a:t>
            </a:r>
            <a:r>
              <a:rPr sz="1600" spc="5" dirty="0">
                <a:solidFill>
                  <a:prstClr val="black"/>
                </a:solidFill>
                <a:latin typeface="微软雅黑" panose="020B0503020204020204" charset="-122"/>
                <a:cs typeface="微软雅黑" panose="020B0503020204020204" charset="-122"/>
              </a:rPr>
              <a:t>界</a:t>
            </a:r>
            <a:r>
              <a:rPr sz="1600" spc="25" dirty="0">
                <a:solidFill>
                  <a:prstClr val="black"/>
                </a:solidFill>
                <a:latin typeface="微软雅黑" panose="020B0503020204020204" charset="-122"/>
                <a:cs typeface="微软雅黑" panose="020B0503020204020204" charset="-122"/>
              </a:rPr>
              <a:t>面</a:t>
            </a:r>
            <a:r>
              <a:rPr sz="1600" spc="10" dirty="0">
                <a:solidFill>
                  <a:prstClr val="black"/>
                </a:solidFill>
                <a:latin typeface="微软雅黑" panose="020B0503020204020204" charset="-122"/>
                <a:cs typeface="微软雅黑" panose="020B0503020204020204" charset="-122"/>
              </a:rPr>
              <a:t>，②</a:t>
            </a:r>
            <a:r>
              <a:rPr sz="1600" spc="5" dirty="0">
                <a:solidFill>
                  <a:prstClr val="black"/>
                </a:solidFill>
                <a:latin typeface="微软雅黑" panose="020B0503020204020204" charset="-122"/>
                <a:cs typeface="微软雅黑" panose="020B0503020204020204" charset="-122"/>
              </a:rPr>
              <a:t>勾</a:t>
            </a:r>
            <a:r>
              <a:rPr sz="1600" spc="1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继承页</a:t>
            </a:r>
            <a:r>
              <a:rPr sz="1600" spc="15"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模</a:t>
            </a:r>
            <a:r>
              <a:rPr sz="1600" spc="25" dirty="0">
                <a:solidFill>
                  <a:prstClr val="black"/>
                </a:solidFill>
                <a:latin typeface="微软雅黑" panose="020B0503020204020204" charset="-122"/>
                <a:cs typeface="微软雅黑" panose="020B0503020204020204" charset="-122"/>
              </a:rPr>
              <a:t>型</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会自动填充 模型类</a:t>
            </a:r>
            <a:r>
              <a:rPr sz="1600" spc="2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型、物</a:t>
            </a:r>
            <a:r>
              <a:rPr sz="1600" spc="1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r>
              <a:rPr sz="1600" spc="10" dirty="0">
                <a:solidFill>
                  <a:prstClr val="black"/>
                </a:solidFill>
                <a:latin typeface="微软雅黑" panose="020B0503020204020204" charset="-122"/>
                <a:cs typeface="微软雅黑" panose="020B0503020204020204" charset="-122"/>
              </a:rPr>
              <a:t>，③</a:t>
            </a:r>
            <a:r>
              <a:rPr sz="1600" spc="5" dirty="0">
                <a:solidFill>
                  <a:prstClr val="black"/>
                </a:solidFill>
                <a:latin typeface="微软雅黑" panose="020B0503020204020204" charset="-122"/>
                <a:cs typeface="微软雅黑" panose="020B0503020204020204" charset="-122"/>
              </a:rPr>
              <a:t>关联属性</a:t>
            </a:r>
            <a:r>
              <a:rPr sz="1600" spc="15" dirty="0">
                <a:solidFill>
                  <a:prstClr val="black"/>
                </a:solidFill>
                <a:latin typeface="微软雅黑" panose="020B0503020204020204" charset="-122"/>
                <a:cs typeface="微软雅黑" panose="020B0503020204020204" charset="-122"/>
              </a:rPr>
              <a:t>选</a:t>
            </a:r>
            <a:r>
              <a:rPr sz="1600" spc="10"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当前位</a:t>
            </a:r>
            <a:r>
              <a:rPr sz="1600" spc="2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X”，④勾选“</a:t>
            </a:r>
            <a:r>
              <a:rPr sz="1600" spc="15"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a:t>
            </a:r>
            <a:r>
              <a:rPr sz="1600" spc="15"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性单</a:t>
            </a:r>
            <a:r>
              <a:rPr sz="1600" spc="10" dirty="0">
                <a:solidFill>
                  <a:prstClr val="black"/>
                </a:solidFill>
                <a:latin typeface="微软雅黑" panose="020B0503020204020204" charset="-122"/>
                <a:cs typeface="微软雅黑" panose="020B0503020204020204" charset="-122"/>
              </a:rPr>
              <a:t>位”；</a:t>
            </a:r>
            <a:r>
              <a:rPr sz="1600" spc="5" dirty="0">
                <a:solidFill>
                  <a:prstClr val="black"/>
                </a:solidFill>
                <a:latin typeface="微软雅黑" panose="020B0503020204020204" charset="-122"/>
                <a:cs typeface="微软雅黑" panose="020B0503020204020204" charset="-122"/>
              </a:rPr>
              <a:t>完</a:t>
            </a:r>
            <a:r>
              <a:rPr sz="1600" spc="15" dirty="0">
                <a:solidFill>
                  <a:prstClr val="black"/>
                </a:solidFill>
                <a:latin typeface="微软雅黑" panose="020B0503020204020204" charset="-122"/>
                <a:cs typeface="微软雅黑" panose="020B0503020204020204" charset="-122"/>
              </a:rPr>
              <a:t>成</a:t>
            </a:r>
            <a:r>
              <a:rPr sz="1600" spc="5" dirty="0">
                <a:solidFill>
                  <a:prstClr val="black"/>
                </a:solidFill>
                <a:latin typeface="微软雅黑" panose="020B0503020204020204" charset="-122"/>
                <a:cs typeface="微软雅黑" panose="020B0503020204020204" charset="-122"/>
              </a:rPr>
              <a:t>该文本</a:t>
            </a:r>
            <a:r>
              <a:rPr sz="1600" spc="15"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件 的数据源设置。</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3034283" y="2563367"/>
            <a:ext cx="6123432" cy="386943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72869" y="1017778"/>
            <a:ext cx="9446895" cy="1536065"/>
          </a:xfrm>
          <a:prstGeom prst="rect">
            <a:avLst/>
          </a:prstGeom>
        </p:spPr>
        <p:txBody>
          <a:bodyPr vert="horz" wrap="square" lIns="0" tIns="0" rIns="0" bIns="0" rtlCol="0">
            <a:spAutoFit/>
          </a:bodyPr>
          <a:lstStyle/>
          <a:p>
            <a:pPr algn="ctr"/>
            <a:r>
              <a:rPr sz="2800" b="1" spc="-5" dirty="0">
                <a:solidFill>
                  <a:srgbClr val="00A755"/>
                </a:solidFill>
                <a:latin typeface="微软雅黑" panose="020B0503020204020204" charset="-122"/>
                <a:cs typeface="微软雅黑" panose="020B0503020204020204" charset="-122"/>
              </a:rPr>
              <a:t>3.</a:t>
            </a:r>
            <a:r>
              <a:rPr sz="2800" b="1" spc="-10" dirty="0">
                <a:solidFill>
                  <a:srgbClr val="00A755"/>
                </a:solidFill>
                <a:latin typeface="微软雅黑" panose="020B0503020204020204" charset="-122"/>
                <a:cs typeface="微软雅黑" panose="020B0503020204020204" charset="-122"/>
              </a:rPr>
              <a:t>为可视化大屏配置工况信息</a:t>
            </a:r>
            <a:endParaRPr sz="2800">
              <a:solidFill>
                <a:prstClr val="black"/>
              </a:solidFill>
              <a:latin typeface="微软雅黑" panose="020B0503020204020204" charset="-122"/>
              <a:cs typeface="微软雅黑" panose="020B0503020204020204" charset="-122"/>
            </a:endParaRPr>
          </a:p>
          <a:p>
            <a:pPr marL="12700">
              <a:spcBef>
                <a:spcPts val="3120"/>
              </a:spcBef>
            </a:pPr>
            <a:r>
              <a:rPr b="1" spc="45" dirty="0">
                <a:solidFill>
                  <a:prstClr val="black"/>
                </a:solidFill>
                <a:latin typeface="微软雅黑" panose="020B0503020204020204" charset="-122"/>
                <a:cs typeface="微软雅黑" panose="020B0503020204020204" charset="-122"/>
              </a:rPr>
              <a:t>操作步骤</a:t>
            </a:r>
            <a:r>
              <a:rPr b="1" spc="35" dirty="0">
                <a:solidFill>
                  <a:prstClr val="black"/>
                </a:solidFill>
                <a:cs typeface="Calibri" panose="020F0502020204030204"/>
              </a:rPr>
              <a:t>4</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使</a:t>
            </a:r>
            <a:r>
              <a:rPr spc="45" dirty="0">
                <a:solidFill>
                  <a:prstClr val="black"/>
                </a:solidFill>
                <a:latin typeface="微软雅黑" panose="020B0503020204020204" charset="-122"/>
                <a:cs typeface="微软雅黑" panose="020B0503020204020204" charset="-122"/>
              </a:rPr>
              <a:t>用同样</a:t>
            </a:r>
            <a:r>
              <a:rPr spc="30" dirty="0">
                <a:solidFill>
                  <a:prstClr val="black"/>
                </a:solidFill>
                <a:latin typeface="微软雅黑" panose="020B0503020204020204" charset="-122"/>
                <a:cs typeface="微软雅黑" panose="020B0503020204020204" charset="-122"/>
              </a:rPr>
              <a:t>的</a:t>
            </a:r>
            <a:r>
              <a:rPr spc="45" dirty="0">
                <a:solidFill>
                  <a:prstClr val="black"/>
                </a:solidFill>
                <a:latin typeface="微软雅黑" panose="020B0503020204020204" charset="-122"/>
                <a:cs typeface="微软雅黑" panose="020B0503020204020204" charset="-122"/>
              </a:rPr>
              <a:t>方法，为</a:t>
            </a:r>
            <a:r>
              <a:rPr spc="45" dirty="0">
                <a:solidFill>
                  <a:prstClr val="black"/>
                </a:solidFill>
                <a:cs typeface="Calibri" panose="020F0502020204030204"/>
              </a:rPr>
              <a:t>Y</a:t>
            </a:r>
            <a:r>
              <a:rPr spc="35" dirty="0">
                <a:solidFill>
                  <a:prstClr val="black"/>
                </a:solidFill>
                <a:latin typeface="微软雅黑" panose="020B0503020204020204" charset="-122"/>
                <a:cs typeface="微软雅黑" panose="020B0503020204020204" charset="-122"/>
              </a:rPr>
              <a:t>、</a:t>
            </a:r>
            <a:r>
              <a:rPr spc="45" dirty="0">
                <a:solidFill>
                  <a:prstClr val="black"/>
                </a:solidFill>
                <a:cs typeface="Calibri" panose="020F0502020204030204"/>
              </a:rPr>
              <a:t>Z</a:t>
            </a:r>
            <a:r>
              <a:rPr spc="35" dirty="0">
                <a:solidFill>
                  <a:prstClr val="black"/>
                </a:solidFill>
                <a:latin typeface="微软雅黑" panose="020B0503020204020204" charset="-122"/>
                <a:cs typeface="微软雅黑" panose="020B0503020204020204" charset="-122"/>
              </a:rPr>
              <a:t>、</a:t>
            </a:r>
            <a:r>
              <a:rPr spc="45" dirty="0">
                <a:solidFill>
                  <a:prstClr val="black"/>
                </a:solidFill>
                <a:cs typeface="Calibri" panose="020F0502020204030204"/>
              </a:rPr>
              <a:t>O</a:t>
            </a:r>
            <a:r>
              <a:rPr spc="35" dirty="0">
                <a:solidFill>
                  <a:prstClr val="black"/>
                </a:solidFill>
                <a:latin typeface="微软雅黑" panose="020B0503020204020204" charset="-122"/>
                <a:cs typeface="微软雅黑" panose="020B0503020204020204" charset="-122"/>
              </a:rPr>
              <a:t>、</a:t>
            </a:r>
            <a:r>
              <a:rPr spc="50" dirty="0">
                <a:solidFill>
                  <a:prstClr val="black"/>
                </a:solidFill>
                <a:cs typeface="Calibri" panose="020F0502020204030204"/>
              </a:rPr>
              <a:t>A</a:t>
            </a:r>
            <a:r>
              <a:rPr spc="35" dirty="0">
                <a:solidFill>
                  <a:prstClr val="black"/>
                </a:solidFill>
                <a:latin typeface="微软雅黑" panose="020B0503020204020204" charset="-122"/>
                <a:cs typeface="微软雅黑" panose="020B0503020204020204" charset="-122"/>
              </a:rPr>
              <a:t>、</a:t>
            </a:r>
            <a:r>
              <a:rPr spc="45" dirty="0">
                <a:solidFill>
                  <a:prstClr val="black"/>
                </a:solidFill>
                <a:cs typeface="Calibri" panose="020F0502020204030204"/>
              </a:rPr>
              <a:t>T</a:t>
            </a:r>
            <a:r>
              <a:rPr spc="45" dirty="0">
                <a:solidFill>
                  <a:prstClr val="black"/>
                </a:solidFill>
                <a:latin typeface="微软雅黑" panose="020B0503020204020204" charset="-122"/>
                <a:cs typeface="微软雅黑" panose="020B0503020204020204" charset="-122"/>
              </a:rPr>
              <a:t>后</a:t>
            </a:r>
            <a:r>
              <a:rPr spc="30" dirty="0">
                <a:solidFill>
                  <a:prstClr val="black"/>
                </a:solidFill>
                <a:latin typeface="微软雅黑" panose="020B0503020204020204" charset="-122"/>
                <a:cs typeface="微软雅黑" panose="020B0503020204020204" charset="-122"/>
              </a:rPr>
              <a:t>都</a:t>
            </a:r>
            <a:r>
              <a:rPr spc="45" dirty="0">
                <a:solidFill>
                  <a:prstClr val="black"/>
                </a:solidFill>
                <a:latin typeface="微软雅黑" panose="020B0503020204020204" charset="-122"/>
                <a:cs typeface="微软雅黑" panose="020B0503020204020204" charset="-122"/>
              </a:rPr>
              <a:t>设</a:t>
            </a:r>
            <a:r>
              <a:rPr spc="30" dirty="0">
                <a:solidFill>
                  <a:prstClr val="black"/>
                </a:solidFill>
                <a:latin typeface="微软雅黑" panose="020B0503020204020204" charset="-122"/>
                <a:cs typeface="微软雅黑" panose="020B0503020204020204" charset="-122"/>
              </a:rPr>
              <a:t>置</a:t>
            </a:r>
            <a:r>
              <a:rPr spc="45" dirty="0">
                <a:solidFill>
                  <a:prstClr val="black"/>
                </a:solidFill>
                <a:latin typeface="微软雅黑" panose="020B0503020204020204" charset="-122"/>
                <a:cs typeface="微软雅黑" panose="020B0503020204020204" charset="-122"/>
              </a:rPr>
              <a:t>同样的</a:t>
            </a:r>
            <a:r>
              <a:rPr spc="30" dirty="0">
                <a:solidFill>
                  <a:prstClr val="black"/>
                </a:solidFill>
                <a:latin typeface="微软雅黑" panose="020B0503020204020204" charset="-122"/>
                <a:cs typeface="微软雅黑" panose="020B0503020204020204" charset="-122"/>
              </a:rPr>
              <a:t>文</a:t>
            </a:r>
            <a:r>
              <a:rPr spc="45" dirty="0">
                <a:solidFill>
                  <a:prstClr val="black"/>
                </a:solidFill>
                <a:latin typeface="微软雅黑" panose="020B0503020204020204" charset="-122"/>
                <a:cs typeface="微软雅黑" panose="020B0503020204020204" charset="-122"/>
              </a:rPr>
              <a:t>本</a:t>
            </a:r>
            <a:r>
              <a:rPr spc="30" dirty="0">
                <a:solidFill>
                  <a:prstClr val="black"/>
                </a:solidFill>
                <a:latin typeface="微软雅黑" panose="020B0503020204020204" charset="-122"/>
                <a:cs typeface="微软雅黑" panose="020B0503020204020204" charset="-122"/>
              </a:rPr>
              <a:t>组</a:t>
            </a:r>
            <a:r>
              <a:rPr spc="65" dirty="0">
                <a:solidFill>
                  <a:prstClr val="black"/>
                </a:solidFill>
                <a:latin typeface="微软雅黑" panose="020B0503020204020204" charset="-122"/>
                <a:cs typeface="微软雅黑" panose="020B0503020204020204" charset="-122"/>
              </a:rPr>
              <a:t>件</a:t>
            </a:r>
            <a:r>
              <a:rPr spc="45" dirty="0">
                <a:solidFill>
                  <a:prstClr val="black"/>
                </a:solidFill>
                <a:latin typeface="微软雅黑" panose="020B0503020204020204" charset="-122"/>
                <a:cs typeface="微软雅黑" panose="020B0503020204020204" charset="-122"/>
              </a:rPr>
              <a:t>，分</a:t>
            </a:r>
            <a:r>
              <a:rPr spc="30" dirty="0">
                <a:solidFill>
                  <a:prstClr val="black"/>
                </a:solidFill>
                <a:latin typeface="微软雅黑" panose="020B0503020204020204" charset="-122"/>
                <a:cs typeface="微软雅黑" panose="020B0503020204020204" charset="-122"/>
              </a:rPr>
              <a:t>别</a:t>
            </a:r>
            <a:r>
              <a:rPr spc="45" dirty="0">
                <a:solidFill>
                  <a:prstClr val="black"/>
                </a:solidFill>
                <a:latin typeface="微软雅黑" panose="020B0503020204020204" charset="-122"/>
                <a:cs typeface="微软雅黑" panose="020B0503020204020204" charset="-122"/>
              </a:rPr>
              <a:t>关</a:t>
            </a:r>
            <a:r>
              <a:rPr spc="30" dirty="0">
                <a:solidFill>
                  <a:prstClr val="black"/>
                </a:solidFill>
                <a:latin typeface="微软雅黑" panose="020B0503020204020204" charset="-122"/>
                <a:cs typeface="微软雅黑" panose="020B0503020204020204" charset="-122"/>
              </a:rPr>
              <a:t>联</a:t>
            </a:r>
            <a:r>
              <a:rPr spc="45" dirty="0">
                <a:solidFill>
                  <a:prstClr val="black"/>
                </a:solidFill>
                <a:latin typeface="微软雅黑" panose="020B0503020204020204" charset="-122"/>
                <a:cs typeface="微软雅黑" panose="020B0503020204020204" charset="-122"/>
              </a:rPr>
              <a:t>属性</a:t>
            </a:r>
            <a:r>
              <a:rPr dirty="0">
                <a:solidFill>
                  <a:prstClr val="black"/>
                </a:solidFill>
                <a:latin typeface="微软雅黑" panose="020B0503020204020204" charset="-122"/>
                <a:cs typeface="微软雅黑" panose="020B0503020204020204" charset="-122"/>
              </a:rPr>
              <a:t>为</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“当前位置</a:t>
            </a:r>
            <a:r>
              <a:rPr spc="10" dirty="0">
                <a:solidFill>
                  <a:prstClr val="black"/>
                </a:solidFill>
                <a:cs typeface="Calibri" panose="020F0502020204030204"/>
              </a:rPr>
              <a:t>Y</a:t>
            </a:r>
            <a:r>
              <a:rPr spc="-5" dirty="0">
                <a:solidFill>
                  <a:prstClr val="black"/>
                </a:solidFill>
                <a:cs typeface="Calibri" panose="020F0502020204030204"/>
              </a:rPr>
              <a:t>”</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当前位置</a:t>
            </a:r>
            <a:r>
              <a:rPr spc="25" dirty="0">
                <a:solidFill>
                  <a:prstClr val="black"/>
                </a:solidFill>
                <a:cs typeface="Calibri" panose="020F0502020204030204"/>
              </a:rPr>
              <a:t>Z</a:t>
            </a:r>
            <a:r>
              <a:rPr spc="-5" dirty="0">
                <a:solidFill>
                  <a:prstClr val="black"/>
                </a:solidFill>
                <a:cs typeface="Calibri" panose="020F0502020204030204"/>
              </a:rPr>
              <a:t>”</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当前位置</a:t>
            </a:r>
            <a:r>
              <a:rPr dirty="0">
                <a:solidFill>
                  <a:prstClr val="black"/>
                </a:solidFill>
                <a:cs typeface="Calibri" panose="020F0502020204030204"/>
              </a:rPr>
              <a:t>O</a:t>
            </a:r>
            <a:r>
              <a:rPr spc="-5" dirty="0">
                <a:solidFill>
                  <a:prstClr val="black"/>
                </a:solidFill>
                <a:cs typeface="Calibri" panose="020F0502020204030204"/>
              </a:rPr>
              <a:t>”</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当前位置</a:t>
            </a:r>
            <a:r>
              <a:rPr spc="-75" dirty="0">
                <a:solidFill>
                  <a:prstClr val="black"/>
                </a:solidFill>
                <a:cs typeface="Calibri" panose="020F0502020204030204"/>
              </a:rPr>
              <a:t>A</a:t>
            </a:r>
            <a:r>
              <a:rPr spc="-15" dirty="0">
                <a:solidFill>
                  <a:prstClr val="black"/>
                </a:solidFill>
                <a:cs typeface="Calibri" panose="020F0502020204030204"/>
              </a:rPr>
              <a:t>”</a:t>
            </a:r>
            <a:r>
              <a:rPr spc="-5"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当前位置</a:t>
            </a:r>
            <a:r>
              <a:rPr spc="25" dirty="0">
                <a:solidFill>
                  <a:prstClr val="black"/>
                </a:solidFill>
                <a:cs typeface="Calibri" panose="020F0502020204030204"/>
              </a:rPr>
              <a:t>T</a:t>
            </a:r>
            <a:r>
              <a:rPr spc="-5"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157727" y="2799588"/>
            <a:ext cx="5876544" cy="37627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24761" y="1017778"/>
            <a:ext cx="9140825" cy="1442085"/>
          </a:xfrm>
          <a:prstGeom prst="rect">
            <a:avLst/>
          </a:prstGeom>
        </p:spPr>
        <p:txBody>
          <a:bodyPr vert="horz" wrap="square" lIns="0" tIns="0" rIns="0" bIns="0" rtlCol="0">
            <a:spAutoFit/>
          </a:bodyPr>
          <a:lstStyle/>
          <a:p>
            <a:pPr marR="10795" algn="ctr"/>
            <a:r>
              <a:rPr sz="2800" b="1" spc="-5" dirty="0">
                <a:solidFill>
                  <a:srgbClr val="00A755"/>
                </a:solidFill>
                <a:latin typeface="微软雅黑" panose="020B0503020204020204" charset="-122"/>
                <a:cs typeface="微软雅黑" panose="020B0503020204020204" charset="-122"/>
              </a:rPr>
              <a:t>3.</a:t>
            </a:r>
            <a:r>
              <a:rPr sz="2800" b="1" spc="-10" dirty="0">
                <a:solidFill>
                  <a:srgbClr val="00A755"/>
                </a:solidFill>
                <a:latin typeface="微软雅黑" panose="020B0503020204020204" charset="-122"/>
                <a:cs typeface="微软雅黑" panose="020B0503020204020204" charset="-122"/>
              </a:rPr>
              <a:t>为可视化大屏配置工况信息</a:t>
            </a:r>
            <a:endParaRPr sz="2800">
              <a:solidFill>
                <a:prstClr val="black"/>
              </a:solidFill>
              <a:latin typeface="微软雅黑" panose="020B0503020204020204" charset="-122"/>
              <a:cs typeface="微软雅黑" panose="020B0503020204020204" charset="-122"/>
            </a:endParaRPr>
          </a:p>
          <a:p>
            <a:pPr marL="12700">
              <a:spcBef>
                <a:spcPts val="2380"/>
              </a:spcBef>
            </a:pPr>
            <a:r>
              <a:rPr b="1" spc="60" dirty="0">
                <a:solidFill>
                  <a:prstClr val="black"/>
                </a:solidFill>
                <a:latin typeface="微软雅黑" panose="020B0503020204020204" charset="-122"/>
                <a:cs typeface="微软雅黑" panose="020B0503020204020204" charset="-122"/>
              </a:rPr>
              <a:t>操作</a:t>
            </a:r>
            <a:r>
              <a:rPr b="1" spc="70" dirty="0">
                <a:solidFill>
                  <a:prstClr val="black"/>
                </a:solidFill>
                <a:latin typeface="微软雅黑" panose="020B0503020204020204" charset="-122"/>
                <a:cs typeface="微软雅黑" panose="020B0503020204020204" charset="-122"/>
              </a:rPr>
              <a:t>步</a:t>
            </a:r>
            <a:r>
              <a:rPr b="1" spc="60" dirty="0">
                <a:solidFill>
                  <a:prstClr val="black"/>
                </a:solidFill>
                <a:latin typeface="微软雅黑" panose="020B0503020204020204" charset="-122"/>
                <a:cs typeface="微软雅黑" panose="020B0503020204020204" charset="-122"/>
              </a:rPr>
              <a:t>骤</a:t>
            </a:r>
            <a:r>
              <a:rPr b="1" spc="70" dirty="0">
                <a:solidFill>
                  <a:prstClr val="black"/>
                </a:solidFill>
                <a:cs typeface="Calibri" panose="020F0502020204030204"/>
              </a:rPr>
              <a:t>5</a:t>
            </a:r>
            <a:r>
              <a:rPr spc="60" dirty="0">
                <a:solidFill>
                  <a:prstClr val="black"/>
                </a:solidFill>
                <a:latin typeface="微软雅黑" panose="020B0503020204020204" charset="-122"/>
                <a:cs typeface="微软雅黑" panose="020B0503020204020204" charset="-122"/>
              </a:rPr>
              <a:t>：</a:t>
            </a:r>
            <a:r>
              <a:rPr spc="70" dirty="0">
                <a:solidFill>
                  <a:prstClr val="black"/>
                </a:solidFill>
                <a:latin typeface="微软雅黑" panose="020B0503020204020204" charset="-122"/>
                <a:cs typeface="微软雅黑" panose="020B0503020204020204" charset="-122"/>
              </a:rPr>
              <a:t>完</a:t>
            </a:r>
            <a:r>
              <a:rPr spc="55" dirty="0">
                <a:solidFill>
                  <a:prstClr val="black"/>
                </a:solidFill>
                <a:latin typeface="微软雅黑" panose="020B0503020204020204" charset="-122"/>
                <a:cs typeface="微软雅黑" panose="020B0503020204020204" charset="-122"/>
              </a:rPr>
              <a:t>成以</a:t>
            </a:r>
            <a:r>
              <a:rPr spc="70" dirty="0">
                <a:solidFill>
                  <a:prstClr val="black"/>
                </a:solidFill>
                <a:latin typeface="微软雅黑" panose="020B0503020204020204" charset="-122"/>
                <a:cs typeface="微软雅黑" panose="020B0503020204020204" charset="-122"/>
              </a:rPr>
              <a:t>上</a:t>
            </a:r>
            <a:r>
              <a:rPr spc="55" dirty="0">
                <a:solidFill>
                  <a:prstClr val="black"/>
                </a:solidFill>
                <a:latin typeface="微软雅黑" panose="020B0503020204020204" charset="-122"/>
                <a:cs typeface="微软雅黑" panose="020B0503020204020204" charset="-122"/>
              </a:rPr>
              <a:t>操</a:t>
            </a:r>
            <a:r>
              <a:rPr spc="70" dirty="0">
                <a:solidFill>
                  <a:prstClr val="black"/>
                </a:solidFill>
                <a:latin typeface="微软雅黑" panose="020B0503020204020204" charset="-122"/>
                <a:cs typeface="微软雅黑" panose="020B0503020204020204" charset="-122"/>
              </a:rPr>
              <a:t>作步</a:t>
            </a:r>
            <a:r>
              <a:rPr spc="55" dirty="0">
                <a:solidFill>
                  <a:prstClr val="black"/>
                </a:solidFill>
                <a:latin typeface="微软雅黑" panose="020B0503020204020204" charset="-122"/>
                <a:cs typeface="微软雅黑" panose="020B0503020204020204" charset="-122"/>
              </a:rPr>
              <a:t>骤之</a:t>
            </a:r>
            <a:r>
              <a:rPr spc="90" dirty="0">
                <a:solidFill>
                  <a:prstClr val="black"/>
                </a:solidFill>
                <a:latin typeface="微软雅黑" panose="020B0503020204020204" charset="-122"/>
                <a:cs typeface="微软雅黑" panose="020B0503020204020204" charset="-122"/>
              </a:rPr>
              <a:t>后</a:t>
            </a:r>
            <a:r>
              <a:rPr spc="60" dirty="0">
                <a:solidFill>
                  <a:prstClr val="black"/>
                </a:solidFill>
                <a:latin typeface="微软雅黑" panose="020B0503020204020204" charset="-122"/>
                <a:cs typeface="微软雅黑" panose="020B0503020204020204" charset="-122"/>
              </a:rPr>
              <a:t>，单</a:t>
            </a:r>
            <a:r>
              <a:rPr spc="70" dirty="0">
                <a:solidFill>
                  <a:prstClr val="black"/>
                </a:solidFill>
                <a:latin typeface="微软雅黑" panose="020B0503020204020204" charset="-122"/>
                <a:cs typeface="微软雅黑" panose="020B0503020204020204" charset="-122"/>
              </a:rPr>
              <a:t>击</a:t>
            </a:r>
            <a:r>
              <a:rPr spc="60" dirty="0">
                <a:solidFill>
                  <a:prstClr val="black"/>
                </a:solidFill>
                <a:latin typeface="微软雅黑" panose="020B0503020204020204" charset="-122"/>
                <a:cs typeface="微软雅黑" panose="020B0503020204020204" charset="-122"/>
              </a:rPr>
              <a:t>“保</a:t>
            </a:r>
            <a:r>
              <a:rPr spc="70" dirty="0">
                <a:solidFill>
                  <a:prstClr val="black"/>
                </a:solidFill>
                <a:latin typeface="微软雅黑" panose="020B0503020204020204" charset="-122"/>
                <a:cs typeface="微软雅黑" panose="020B0503020204020204" charset="-122"/>
              </a:rPr>
              <a:t>存</a:t>
            </a:r>
            <a:r>
              <a:rPr spc="60" dirty="0">
                <a:solidFill>
                  <a:prstClr val="black"/>
                </a:solidFill>
                <a:latin typeface="微软雅黑" panose="020B0503020204020204" charset="-122"/>
                <a:cs typeface="微软雅黑" panose="020B0503020204020204" charset="-122"/>
              </a:rPr>
              <a:t>”按</a:t>
            </a:r>
            <a:r>
              <a:rPr spc="70" dirty="0">
                <a:solidFill>
                  <a:prstClr val="black"/>
                </a:solidFill>
                <a:latin typeface="微软雅黑" panose="020B0503020204020204" charset="-122"/>
                <a:cs typeface="微软雅黑" panose="020B0503020204020204" charset="-122"/>
              </a:rPr>
              <a:t>钮</a:t>
            </a:r>
            <a:r>
              <a:rPr spc="60"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保</a:t>
            </a:r>
            <a:r>
              <a:rPr spc="70" dirty="0">
                <a:solidFill>
                  <a:prstClr val="black"/>
                </a:solidFill>
                <a:latin typeface="微软雅黑" panose="020B0503020204020204" charset="-122"/>
                <a:cs typeface="微软雅黑" panose="020B0503020204020204" charset="-122"/>
              </a:rPr>
              <a:t>存</a:t>
            </a:r>
            <a:r>
              <a:rPr spc="55" dirty="0">
                <a:solidFill>
                  <a:prstClr val="black"/>
                </a:solidFill>
                <a:latin typeface="微软雅黑" panose="020B0503020204020204" charset="-122"/>
                <a:cs typeface="微软雅黑" panose="020B0503020204020204" charset="-122"/>
              </a:rPr>
              <a:t>整个</a:t>
            </a:r>
            <a:r>
              <a:rPr spc="70" dirty="0">
                <a:solidFill>
                  <a:prstClr val="black"/>
                </a:solidFill>
                <a:latin typeface="微软雅黑" panose="020B0503020204020204" charset="-122"/>
                <a:cs typeface="微软雅黑" panose="020B0503020204020204" charset="-122"/>
              </a:rPr>
              <a:t>页</a:t>
            </a:r>
            <a:r>
              <a:rPr spc="55" dirty="0">
                <a:solidFill>
                  <a:prstClr val="black"/>
                </a:solidFill>
                <a:latin typeface="微软雅黑" panose="020B0503020204020204" charset="-122"/>
                <a:cs typeface="微软雅黑" panose="020B0503020204020204" charset="-122"/>
              </a:rPr>
              <a:t>面设</a:t>
            </a:r>
            <a:r>
              <a:rPr spc="90" dirty="0">
                <a:solidFill>
                  <a:prstClr val="black"/>
                </a:solidFill>
                <a:latin typeface="微软雅黑" panose="020B0503020204020204" charset="-122"/>
                <a:cs typeface="微软雅黑" panose="020B0503020204020204" charset="-122"/>
              </a:rPr>
              <a:t>置</a:t>
            </a:r>
            <a:r>
              <a:rPr spc="60"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然</a:t>
            </a:r>
            <a:r>
              <a:rPr spc="70" dirty="0">
                <a:solidFill>
                  <a:prstClr val="black"/>
                </a:solidFill>
                <a:latin typeface="微软雅黑" panose="020B0503020204020204" charset="-122"/>
                <a:cs typeface="微软雅黑" panose="020B0503020204020204" charset="-122"/>
              </a:rPr>
              <a:t>后单</a:t>
            </a:r>
            <a:r>
              <a:rPr dirty="0">
                <a:solidFill>
                  <a:prstClr val="black"/>
                </a:solidFill>
                <a:latin typeface="微软雅黑" panose="020B0503020204020204" charset="-122"/>
                <a:cs typeface="微软雅黑" panose="020B0503020204020204" charset="-122"/>
              </a:rPr>
              <a:t>击</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“预览”，查看效果。</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54224" y="2656331"/>
            <a:ext cx="7083552" cy="383438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39722" y="1017778"/>
            <a:ext cx="9744075" cy="1487170"/>
          </a:xfrm>
          <a:prstGeom prst="rect">
            <a:avLst/>
          </a:prstGeom>
        </p:spPr>
        <p:txBody>
          <a:bodyPr vert="horz" wrap="square" lIns="0" tIns="0" rIns="0" bIns="0" rtlCol="0">
            <a:spAutoFit/>
          </a:bodyPr>
          <a:lstStyle/>
          <a:p>
            <a:pPr marL="2642235"/>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655"/>
              </a:spcBef>
            </a:pPr>
            <a:r>
              <a:rPr b="1" spc="10"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cs typeface="Calibri" panose="020F0502020204030204"/>
              </a:rPr>
              <a:t>1</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从</a:t>
            </a:r>
            <a:r>
              <a:rPr spc="10" dirty="0">
                <a:solidFill>
                  <a:prstClr val="black"/>
                </a:solidFill>
                <a:latin typeface="微软雅黑" panose="020B0503020204020204" charset="-122"/>
                <a:cs typeface="微软雅黑" panose="020B0503020204020204" charset="-122"/>
              </a:rPr>
              <a:t>任一</a:t>
            </a:r>
            <a:r>
              <a:rPr dirty="0">
                <a:solidFill>
                  <a:prstClr val="black"/>
                </a:solidFill>
                <a:latin typeface="微软雅黑" panose="020B0503020204020204" charset="-122"/>
                <a:cs typeface="微软雅黑" panose="020B0503020204020204" charset="-122"/>
              </a:rPr>
              <a:t>课</a:t>
            </a:r>
            <a:r>
              <a:rPr spc="10" dirty="0">
                <a:solidFill>
                  <a:prstClr val="black"/>
                </a:solidFill>
                <a:latin typeface="微软雅黑" panose="020B0503020204020204" charset="-122"/>
                <a:cs typeface="微软雅黑" panose="020B0503020204020204" charset="-122"/>
              </a:rPr>
              <a:t>程卡</a:t>
            </a:r>
            <a:r>
              <a:rPr dirty="0">
                <a:solidFill>
                  <a:prstClr val="black"/>
                </a:solidFill>
                <a:latin typeface="微软雅黑" panose="020B0503020204020204" charset="-122"/>
                <a:cs typeface="微软雅黑" panose="020B0503020204020204" charset="-122"/>
              </a:rPr>
              <a:t>片</a:t>
            </a:r>
            <a:r>
              <a:rPr spc="1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硬</a:t>
            </a:r>
            <a:r>
              <a:rPr spc="10" dirty="0">
                <a:solidFill>
                  <a:prstClr val="black"/>
                </a:solidFill>
                <a:latin typeface="微软雅黑" panose="020B0503020204020204" charset="-122"/>
                <a:cs typeface="微软雅黑" panose="020B0503020204020204" charset="-122"/>
              </a:rPr>
              <a:t>件设</a:t>
            </a:r>
            <a:r>
              <a:rPr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”进</a:t>
            </a:r>
            <a:r>
              <a:rPr dirty="0">
                <a:solidFill>
                  <a:prstClr val="black"/>
                </a:solidFill>
                <a:latin typeface="微软雅黑" panose="020B0503020204020204" charset="-122"/>
                <a:cs typeface="微软雅黑" panose="020B0503020204020204" charset="-122"/>
              </a:rPr>
              <a:t>入</a:t>
            </a:r>
            <a:r>
              <a:rPr spc="10" dirty="0">
                <a:solidFill>
                  <a:prstClr val="black"/>
                </a:solidFill>
                <a:latin typeface="微软雅黑" panose="020B0503020204020204" charset="-122"/>
                <a:cs typeface="微软雅黑" panose="020B0503020204020204" charset="-122"/>
              </a:rPr>
              <a:t>到硬</a:t>
            </a:r>
            <a:r>
              <a:rPr dirty="0">
                <a:solidFill>
                  <a:prstClr val="black"/>
                </a:solidFill>
                <a:latin typeface="微软雅黑" panose="020B0503020204020204" charset="-122"/>
                <a:cs typeface="微软雅黑" panose="020B0503020204020204" charset="-122"/>
              </a:rPr>
              <a:t>件</a:t>
            </a:r>
            <a:r>
              <a:rPr spc="10" dirty="0">
                <a:solidFill>
                  <a:prstClr val="black"/>
                </a:solidFill>
                <a:latin typeface="微软雅黑" panose="020B0503020204020204" charset="-122"/>
                <a:cs typeface="微软雅黑" panose="020B0503020204020204" charset="-122"/>
              </a:rPr>
              <a:t>列表</a:t>
            </a:r>
            <a:r>
              <a:rPr dirty="0">
                <a:solidFill>
                  <a:prstClr val="black"/>
                </a:solidFill>
                <a:latin typeface="微软雅黑" panose="020B0503020204020204" charset="-122"/>
                <a:cs typeface="微软雅黑" panose="020B0503020204020204" charset="-122"/>
              </a:rPr>
              <a:t>页</a:t>
            </a:r>
            <a:r>
              <a:rPr spc="20" dirty="0">
                <a:solidFill>
                  <a:prstClr val="black"/>
                </a:solidFill>
                <a:latin typeface="微软雅黑" panose="020B0503020204020204" charset="-122"/>
                <a:cs typeface="微软雅黑" panose="020B0503020204020204" charset="-122"/>
              </a:rPr>
              <a:t>面</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单击</a:t>
            </a:r>
            <a:r>
              <a:rPr spc="280"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“工业</a:t>
            </a:r>
            <a:r>
              <a:rPr dirty="0">
                <a:solidFill>
                  <a:prstClr val="black"/>
                </a:solidFill>
                <a:latin typeface="微软雅黑" panose="020B0503020204020204" charset="-122"/>
                <a:cs typeface="微软雅黑" panose="020B0503020204020204" charset="-122"/>
              </a:rPr>
              <a:t>机器</a:t>
            </a:r>
            <a:r>
              <a:rPr spc="10" dirty="0">
                <a:solidFill>
                  <a:prstClr val="black"/>
                </a:solidFill>
                <a:latin typeface="微软雅黑" panose="020B0503020204020204" charset="-122"/>
                <a:cs typeface="微软雅黑" panose="020B0503020204020204" charset="-122"/>
              </a:rPr>
              <a:t>人</a:t>
            </a:r>
            <a:r>
              <a:rPr dirty="0">
                <a:solidFill>
                  <a:prstClr val="black"/>
                </a:solidFill>
                <a:cs typeface="Calibri" panose="020F0502020204030204"/>
              </a:rPr>
              <a:t>01-</a:t>
            </a:r>
            <a:r>
              <a:rPr dirty="0">
                <a:solidFill>
                  <a:prstClr val="black"/>
                </a:solidFill>
                <a:latin typeface="微软雅黑" panose="020B0503020204020204" charset="-122"/>
                <a:cs typeface="微软雅黑" panose="020B0503020204020204" charset="-122"/>
              </a:rPr>
              <a:t>姓</a:t>
            </a:r>
            <a:r>
              <a:rPr spc="10" dirty="0">
                <a:solidFill>
                  <a:prstClr val="black"/>
                </a:solidFill>
                <a:latin typeface="微软雅黑" panose="020B0503020204020204" charset="-122"/>
                <a:cs typeface="微软雅黑" panose="020B0503020204020204" charset="-122"/>
              </a:rPr>
              <a:t>名</a:t>
            </a:r>
            <a:r>
              <a:rPr dirty="0">
                <a:solidFill>
                  <a:prstClr val="black"/>
                </a:solidFill>
                <a:latin typeface="微软雅黑" panose="020B0503020204020204" charset="-122"/>
                <a:cs typeface="微软雅黑" panose="020B0503020204020204" charset="-122"/>
              </a:rPr>
              <a:t>”  操作列的“查看”按钮，进入该硬件的设备信息</a:t>
            </a:r>
            <a:r>
              <a:rPr spc="-25" dirty="0">
                <a:solidFill>
                  <a:prstClr val="black"/>
                </a:solidFill>
                <a:latin typeface="微软雅黑" panose="020B0503020204020204" charset="-122"/>
                <a:cs typeface="微软雅黑" panose="020B0503020204020204" charset="-122"/>
              </a:rPr>
              <a:t>页</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218944" y="2746248"/>
            <a:ext cx="7754111" cy="36682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17420" y="2744723"/>
            <a:ext cx="7757159" cy="3671570"/>
          </a:xfrm>
          <a:custGeom>
            <a:avLst/>
            <a:gdLst/>
            <a:ahLst/>
            <a:cxnLst/>
            <a:rect l="l" t="t" r="r" b="b"/>
            <a:pathLst>
              <a:path w="7757159" h="3671570">
                <a:moveTo>
                  <a:pt x="0" y="3671316"/>
                </a:moveTo>
                <a:lnTo>
                  <a:pt x="7757159" y="3671316"/>
                </a:lnTo>
                <a:lnTo>
                  <a:pt x="7757159" y="0"/>
                </a:lnTo>
                <a:lnTo>
                  <a:pt x="0" y="0"/>
                </a:lnTo>
                <a:lnTo>
                  <a:pt x="0" y="3671316"/>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69258" y="101777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27454" y="1994915"/>
            <a:ext cx="9283700" cy="30162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操作步骤</a:t>
            </a:r>
            <a:r>
              <a:rPr b="1" dirty="0">
                <a:solidFill>
                  <a:prstClr val="black"/>
                </a:solidFill>
                <a:cs typeface="Calibri" panose="020F0502020204030204"/>
              </a:rPr>
              <a:t>2</a:t>
            </a:r>
            <a:r>
              <a:rPr spc="-5" dirty="0">
                <a:solidFill>
                  <a:prstClr val="black"/>
                </a:solidFill>
                <a:latin typeface="微软雅黑" panose="020B0503020204020204" charset="-122"/>
                <a:cs typeface="微软雅黑" panose="020B0503020204020204" charset="-122"/>
              </a:rPr>
              <a:t>：进入设备信息页后，单击“启动”按钮，机器人处于运行状态后，单击显示屏。</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648967" y="2737103"/>
            <a:ext cx="9127235" cy="34290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647444" y="2735579"/>
            <a:ext cx="9130665" cy="3432175"/>
          </a:xfrm>
          <a:custGeom>
            <a:avLst/>
            <a:gdLst/>
            <a:ahLst/>
            <a:cxnLst/>
            <a:rect l="l" t="t" r="r" b="b"/>
            <a:pathLst>
              <a:path w="9130665" h="3432175">
                <a:moveTo>
                  <a:pt x="0" y="3432048"/>
                </a:moveTo>
                <a:lnTo>
                  <a:pt x="9130284" y="3432048"/>
                </a:lnTo>
                <a:lnTo>
                  <a:pt x="9130284" y="0"/>
                </a:lnTo>
                <a:lnTo>
                  <a:pt x="0" y="0"/>
                </a:lnTo>
                <a:lnTo>
                  <a:pt x="0" y="343204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82013" y="1017778"/>
            <a:ext cx="9657080" cy="1107440"/>
          </a:xfrm>
          <a:prstGeom prst="rect">
            <a:avLst/>
          </a:prstGeom>
        </p:spPr>
        <p:txBody>
          <a:bodyPr vert="horz" wrap="square" lIns="0" tIns="0" rIns="0" bIns="0" rtlCol="0">
            <a:spAutoFit/>
          </a:bodyPr>
          <a:lstStyle/>
          <a:p>
            <a:pPr marL="259969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a:p>
            <a:pPr marL="12700">
              <a:spcBef>
                <a:spcPts val="2985"/>
              </a:spcBef>
            </a:pPr>
            <a:r>
              <a:rPr b="1" spc="10"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10" dirty="0">
                <a:solidFill>
                  <a:prstClr val="black"/>
                </a:solidFill>
                <a:cs typeface="Calibri" panose="020F0502020204030204"/>
              </a:rPr>
              <a:t>3</a:t>
            </a:r>
            <a:r>
              <a:rPr dirty="0">
                <a:solidFill>
                  <a:prstClr val="black"/>
                </a:solidFill>
                <a:latin typeface="微软雅黑" panose="020B0503020204020204" charset="-122"/>
                <a:cs typeface="微软雅黑" panose="020B0503020204020204" charset="-122"/>
              </a:rPr>
              <a:t>：比</a:t>
            </a:r>
            <a:r>
              <a:rPr spc="10" dirty="0">
                <a:solidFill>
                  <a:prstClr val="black"/>
                </a:solidFill>
                <a:latin typeface="微软雅黑" panose="020B0503020204020204" charset="-122"/>
                <a:cs typeface="微软雅黑" panose="020B0503020204020204" charset="-122"/>
              </a:rPr>
              <a:t>对硬</a:t>
            </a:r>
            <a:r>
              <a:rPr dirty="0">
                <a:solidFill>
                  <a:prstClr val="black"/>
                </a:solidFill>
                <a:latin typeface="微软雅黑" panose="020B0503020204020204" charset="-122"/>
                <a:cs typeface="微软雅黑" panose="020B0503020204020204" charset="-122"/>
              </a:rPr>
              <a:t>件</a:t>
            </a:r>
            <a:r>
              <a:rPr spc="10" dirty="0">
                <a:solidFill>
                  <a:prstClr val="black"/>
                </a:solidFill>
                <a:latin typeface="微软雅黑" panose="020B0503020204020204" charset="-122"/>
                <a:cs typeface="微软雅黑" panose="020B0503020204020204" charset="-122"/>
              </a:rPr>
              <a:t>设</a:t>
            </a:r>
            <a:r>
              <a:rPr dirty="0">
                <a:solidFill>
                  <a:prstClr val="black"/>
                </a:solidFill>
                <a:latin typeface="微软雅黑" panose="020B0503020204020204" charset="-122"/>
                <a:cs typeface="微软雅黑" panose="020B0503020204020204" charset="-122"/>
              </a:rPr>
              <a:t>备显</a:t>
            </a:r>
            <a:r>
              <a:rPr spc="15" dirty="0">
                <a:solidFill>
                  <a:prstClr val="black"/>
                </a:solidFill>
                <a:latin typeface="微软雅黑" panose="020B0503020204020204" charset="-122"/>
                <a:cs typeface="微软雅黑" panose="020B0503020204020204" charset="-122"/>
              </a:rPr>
              <a:t>示</a:t>
            </a:r>
            <a:r>
              <a:rPr spc="10" dirty="0">
                <a:solidFill>
                  <a:prstClr val="black"/>
                </a:solidFill>
                <a:latin typeface="微软雅黑" panose="020B0503020204020204" charset="-122"/>
                <a:cs typeface="微软雅黑" panose="020B0503020204020204" charset="-122"/>
              </a:rPr>
              <a:t>屏</a:t>
            </a:r>
            <a:r>
              <a:rPr dirty="0">
                <a:solidFill>
                  <a:prstClr val="black"/>
                </a:solidFill>
                <a:latin typeface="微软雅黑" panose="020B0503020204020204" charset="-122"/>
                <a:cs typeface="微软雅黑" panose="020B0503020204020204" charset="-122"/>
              </a:rPr>
              <a:t>各</a:t>
            </a:r>
            <a:r>
              <a:rPr spc="10" dirty="0">
                <a:solidFill>
                  <a:prstClr val="black"/>
                </a:solidFill>
                <a:latin typeface="微软雅黑" panose="020B0503020204020204" charset="-122"/>
                <a:cs typeface="微软雅黑" panose="020B0503020204020204" charset="-122"/>
              </a:rPr>
              <a:t>属</a:t>
            </a:r>
            <a:r>
              <a:rPr dirty="0">
                <a:solidFill>
                  <a:prstClr val="black"/>
                </a:solidFill>
                <a:latin typeface="微软雅黑" panose="020B0503020204020204" charset="-122"/>
                <a:cs typeface="微软雅黑" panose="020B0503020204020204" charset="-122"/>
              </a:rPr>
              <a:t>性值</a:t>
            </a:r>
            <a:r>
              <a:rPr spc="15" dirty="0">
                <a:solidFill>
                  <a:prstClr val="black"/>
                </a:solidFill>
                <a:latin typeface="微软雅黑" panose="020B0503020204020204" charset="-122"/>
                <a:cs typeface="微软雅黑" panose="020B0503020204020204" charset="-122"/>
              </a:rPr>
              <a:t>与</a:t>
            </a:r>
            <a:r>
              <a:rPr spc="1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视</a:t>
            </a:r>
            <a:r>
              <a:rPr spc="10" dirty="0">
                <a:solidFill>
                  <a:prstClr val="black"/>
                </a:solidFill>
                <a:latin typeface="微软雅黑" panose="020B0503020204020204" charset="-122"/>
                <a:cs typeface="微软雅黑" panose="020B0503020204020204" charset="-122"/>
              </a:rPr>
              <a:t>化</a:t>
            </a:r>
            <a:r>
              <a:rPr dirty="0">
                <a:solidFill>
                  <a:prstClr val="black"/>
                </a:solidFill>
                <a:latin typeface="微软雅黑" panose="020B0503020204020204" charset="-122"/>
                <a:cs typeface="微软雅黑" panose="020B0503020204020204" charset="-122"/>
              </a:rPr>
              <a:t>预览</a:t>
            </a:r>
            <a:r>
              <a:rPr spc="15" dirty="0">
                <a:solidFill>
                  <a:prstClr val="black"/>
                </a:solidFill>
                <a:latin typeface="微软雅黑" panose="020B0503020204020204" charset="-122"/>
                <a:cs typeface="微软雅黑" panose="020B0503020204020204" charset="-122"/>
              </a:rPr>
              <a:t>视</a:t>
            </a:r>
            <a:r>
              <a:rPr spc="10" dirty="0">
                <a:solidFill>
                  <a:prstClr val="black"/>
                </a:solidFill>
                <a:latin typeface="微软雅黑" panose="020B0503020204020204" charset="-122"/>
                <a:cs typeface="微软雅黑" panose="020B0503020204020204" charset="-122"/>
              </a:rPr>
              <a:t>图</a:t>
            </a:r>
            <a:r>
              <a:rPr spc="-25" dirty="0">
                <a:solidFill>
                  <a:prstClr val="black"/>
                </a:solidFill>
                <a:latin typeface="微软雅黑" panose="020B0503020204020204" charset="-122"/>
                <a:cs typeface="微软雅黑" panose="020B0503020204020204" charset="-122"/>
              </a:rPr>
              <a:t>中</a:t>
            </a:r>
            <a:r>
              <a:rPr spc="10" dirty="0">
                <a:solidFill>
                  <a:prstClr val="black"/>
                </a:solidFill>
                <a:latin typeface="微软雅黑" panose="020B0503020204020204" charset="-122"/>
                <a:cs typeface="微软雅黑" panose="020B0503020204020204" charset="-122"/>
              </a:rPr>
              <a:t>，</a:t>
            </a:r>
            <a:r>
              <a:rPr dirty="0">
                <a:solidFill>
                  <a:prstClr val="black"/>
                </a:solidFill>
                <a:cs typeface="Calibri" panose="020F0502020204030204"/>
              </a:rPr>
              <a:t>X</a:t>
            </a:r>
            <a:r>
              <a:rPr spc="-15" dirty="0">
                <a:solidFill>
                  <a:prstClr val="black"/>
                </a:solidFill>
                <a:cs typeface="Calibri" panose="020F0502020204030204"/>
              </a:rPr>
              <a:t>Y</a:t>
            </a:r>
            <a:r>
              <a:rPr spc="5" dirty="0">
                <a:solidFill>
                  <a:prstClr val="black"/>
                </a:solidFill>
                <a:cs typeface="Calibri" panose="020F0502020204030204"/>
              </a:rPr>
              <a:t>Z</a:t>
            </a:r>
            <a:r>
              <a:rPr dirty="0">
                <a:solidFill>
                  <a:prstClr val="black"/>
                </a:solidFill>
                <a:latin typeface="微软雅黑" panose="020B0503020204020204" charset="-122"/>
                <a:cs typeface="微软雅黑" panose="020B0503020204020204" charset="-122"/>
              </a:rPr>
              <a:t>位</a:t>
            </a:r>
            <a:r>
              <a:rPr spc="10" dirty="0">
                <a:solidFill>
                  <a:prstClr val="black"/>
                </a:solidFill>
                <a:latin typeface="微软雅黑" panose="020B0503020204020204" charset="-122"/>
                <a:cs typeface="微软雅黑" panose="020B0503020204020204" charset="-122"/>
              </a:rPr>
              <a:t>置对</a:t>
            </a:r>
            <a:r>
              <a:rPr dirty="0">
                <a:solidFill>
                  <a:prstClr val="black"/>
                </a:solidFill>
                <a:latin typeface="微软雅黑" panose="020B0503020204020204" charset="-122"/>
                <a:cs typeface="微软雅黑" panose="020B0503020204020204" charset="-122"/>
              </a:rPr>
              <a:t>应</a:t>
            </a:r>
            <a:r>
              <a:rPr spc="10" dirty="0">
                <a:solidFill>
                  <a:prstClr val="black"/>
                </a:solidFill>
                <a:latin typeface="微软雅黑" panose="020B0503020204020204" charset="-122"/>
                <a:cs typeface="微软雅黑" panose="020B0503020204020204" charset="-122"/>
              </a:rPr>
              <a:t>属</a:t>
            </a:r>
            <a:r>
              <a:rPr dirty="0">
                <a:solidFill>
                  <a:prstClr val="black"/>
                </a:solidFill>
                <a:latin typeface="微软雅黑" panose="020B0503020204020204" charset="-122"/>
                <a:cs typeface="微软雅黑" panose="020B0503020204020204" charset="-122"/>
              </a:rPr>
              <a:t>性值</a:t>
            </a:r>
            <a:r>
              <a:rPr spc="10" dirty="0">
                <a:solidFill>
                  <a:prstClr val="black"/>
                </a:solidFill>
                <a:latin typeface="微软雅黑" panose="020B0503020204020204" charset="-122"/>
                <a:cs typeface="微软雅黑" panose="020B0503020204020204" charset="-122"/>
              </a:rPr>
              <a:t>是否</a:t>
            </a:r>
            <a:r>
              <a:rPr dirty="0">
                <a:solidFill>
                  <a:prstClr val="black"/>
                </a:solidFill>
                <a:latin typeface="微软雅黑" panose="020B0503020204020204" charset="-122"/>
                <a:cs typeface="微软雅黑" panose="020B0503020204020204" charset="-122"/>
              </a:rPr>
              <a:t>一</a:t>
            </a:r>
            <a:r>
              <a:rPr spc="20" dirty="0">
                <a:solidFill>
                  <a:prstClr val="black"/>
                </a:solidFill>
                <a:latin typeface="微软雅黑" panose="020B0503020204020204" charset="-122"/>
                <a:cs typeface="微软雅黑" panose="020B0503020204020204" charset="-122"/>
              </a:rPr>
              <a:t>致</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6286500" y="2389632"/>
            <a:ext cx="3505200" cy="32034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00300" y="2389632"/>
            <a:ext cx="3636263" cy="3203447"/>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382013" y="5791301"/>
            <a:ext cx="9429115" cy="610235"/>
          </a:xfrm>
          <a:prstGeom prst="rect">
            <a:avLst/>
          </a:prstGeom>
        </p:spPr>
        <p:txBody>
          <a:bodyPr vert="horz" wrap="square" lIns="0" tIns="0" rIns="0" bIns="0" rtlCol="0">
            <a:spAutoFit/>
          </a:bodyPr>
          <a:lstStyle/>
          <a:p>
            <a:pPr marL="12700" marR="5080" indent="278765">
              <a:lnSpc>
                <a:spcPct val="125000"/>
              </a:lnSpc>
            </a:pPr>
            <a:r>
              <a:rPr sz="1600" spc="25" dirty="0">
                <a:solidFill>
                  <a:prstClr val="black"/>
                </a:solidFill>
                <a:latin typeface="宋体" pitchFamily="2" charset="-122"/>
                <a:cs typeface="宋体" pitchFamily="2" charset="-122"/>
              </a:rPr>
              <a:t>【说明</a:t>
            </a:r>
            <a:r>
              <a:rPr sz="1600" spc="3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因不同模块数</a:t>
            </a:r>
            <a:r>
              <a:rPr sz="1600" spc="35" dirty="0">
                <a:solidFill>
                  <a:prstClr val="black"/>
                </a:solidFill>
                <a:latin typeface="宋体" pitchFamily="2" charset="-122"/>
                <a:cs typeface="宋体" pitchFamily="2" charset="-122"/>
              </a:rPr>
              <a:t>据</a:t>
            </a:r>
            <a:r>
              <a:rPr sz="1600" spc="25" dirty="0">
                <a:solidFill>
                  <a:prstClr val="black"/>
                </a:solidFill>
                <a:latin typeface="宋体" pitchFamily="2" charset="-122"/>
                <a:cs typeface="宋体" pitchFamily="2" charset="-122"/>
              </a:rPr>
              <a:t>更新频率差异</a:t>
            </a:r>
            <a:r>
              <a:rPr sz="1600" spc="35" dirty="0">
                <a:solidFill>
                  <a:prstClr val="black"/>
                </a:solidFill>
                <a:latin typeface="宋体" pitchFamily="2" charset="-122"/>
                <a:cs typeface="宋体" pitchFamily="2" charset="-122"/>
              </a:rPr>
              <a:t>可</a:t>
            </a:r>
            <a:r>
              <a:rPr sz="1600" spc="25" dirty="0">
                <a:solidFill>
                  <a:prstClr val="black"/>
                </a:solidFill>
                <a:latin typeface="宋体" pitchFamily="2" charset="-122"/>
                <a:cs typeface="宋体" pitchFamily="2" charset="-122"/>
              </a:rPr>
              <a:t>能导致显示屏</a:t>
            </a:r>
            <a:r>
              <a:rPr sz="1600" spc="35" dirty="0">
                <a:solidFill>
                  <a:prstClr val="black"/>
                </a:solidFill>
                <a:latin typeface="宋体" pitchFamily="2" charset="-122"/>
                <a:cs typeface="宋体" pitchFamily="2" charset="-122"/>
              </a:rPr>
              <a:t>数</a:t>
            </a:r>
            <a:r>
              <a:rPr sz="1600" spc="25" dirty="0">
                <a:solidFill>
                  <a:prstClr val="black"/>
                </a:solidFill>
                <a:latin typeface="宋体" pitchFamily="2" charset="-122"/>
                <a:cs typeface="宋体" pitchFamily="2" charset="-122"/>
              </a:rPr>
              <a:t>据早于可视化</a:t>
            </a:r>
            <a:r>
              <a:rPr sz="1600" spc="35" dirty="0">
                <a:solidFill>
                  <a:prstClr val="black"/>
                </a:solidFill>
                <a:latin typeface="宋体" pitchFamily="2" charset="-122"/>
                <a:cs typeface="宋体" pitchFamily="2" charset="-122"/>
              </a:rPr>
              <a:t>大</a:t>
            </a:r>
            <a:r>
              <a:rPr sz="1600" spc="25" dirty="0">
                <a:solidFill>
                  <a:prstClr val="black"/>
                </a:solidFill>
                <a:latin typeface="宋体" pitchFamily="2" charset="-122"/>
                <a:cs typeface="宋体" pitchFamily="2" charset="-122"/>
              </a:rPr>
              <a:t>屏数</a:t>
            </a:r>
            <a:r>
              <a:rPr sz="1600" spc="60" dirty="0">
                <a:solidFill>
                  <a:prstClr val="black"/>
                </a:solidFill>
                <a:latin typeface="宋体" pitchFamily="2" charset="-122"/>
                <a:cs typeface="宋体" pitchFamily="2" charset="-122"/>
              </a:rPr>
              <a:t>据</a:t>
            </a:r>
            <a:r>
              <a:rPr sz="1600" spc="25" dirty="0">
                <a:solidFill>
                  <a:prstClr val="black"/>
                </a:solidFill>
                <a:latin typeface="宋体" pitchFamily="2" charset="-122"/>
                <a:cs typeface="宋体" pitchFamily="2" charset="-122"/>
              </a:rPr>
              <a:t>，可在设</a:t>
            </a:r>
            <a:r>
              <a:rPr sz="1600" spc="35" dirty="0">
                <a:solidFill>
                  <a:prstClr val="black"/>
                </a:solidFill>
                <a:latin typeface="宋体" pitchFamily="2" charset="-122"/>
                <a:cs typeface="宋体" pitchFamily="2" charset="-122"/>
              </a:rPr>
              <a:t>备</a:t>
            </a:r>
            <a:r>
              <a:rPr sz="1600" spc="25" dirty="0">
                <a:solidFill>
                  <a:prstClr val="black"/>
                </a:solidFill>
                <a:latin typeface="宋体" pitchFamily="2" charset="-122"/>
                <a:cs typeface="宋体" pitchFamily="2" charset="-122"/>
              </a:rPr>
              <a:t>信息页</a:t>
            </a:r>
            <a:r>
              <a:rPr sz="1600" spc="-5" dirty="0">
                <a:solidFill>
                  <a:prstClr val="black"/>
                </a:solidFill>
                <a:latin typeface="宋体" pitchFamily="2" charset="-122"/>
                <a:cs typeface="宋体" pitchFamily="2" charset="-122"/>
              </a:rPr>
              <a:t>日 </a:t>
            </a:r>
            <a:r>
              <a:rPr sz="1600" dirty="0">
                <a:solidFill>
                  <a:prstClr val="black"/>
                </a:solidFill>
                <a:latin typeface="宋体" pitchFamily="2" charset="-122"/>
                <a:cs typeface="宋体" pitchFamily="2" charset="-122"/>
              </a:rPr>
              <a:t>志</a:t>
            </a:r>
            <a:r>
              <a:rPr sz="1600" spc="-5" dirty="0">
                <a:solidFill>
                  <a:prstClr val="black"/>
                </a:solidFill>
                <a:latin typeface="宋体" pitchFamily="2" charset="-122"/>
                <a:cs typeface="宋体" pitchFamily="2" charset="-122"/>
              </a:rPr>
              <a:t>信息</a:t>
            </a:r>
            <a:r>
              <a:rPr sz="1600" dirty="0">
                <a:solidFill>
                  <a:prstClr val="black"/>
                </a:solidFill>
                <a:latin typeface="宋体" pitchFamily="2" charset="-122"/>
                <a:cs typeface="宋体" pitchFamily="2" charset="-122"/>
              </a:rPr>
              <a:t>部</a:t>
            </a:r>
            <a:r>
              <a:rPr sz="1600" spc="-5" dirty="0">
                <a:solidFill>
                  <a:prstClr val="black"/>
                </a:solidFill>
                <a:latin typeface="宋体" pitchFamily="2" charset="-122"/>
                <a:cs typeface="宋体" pitchFamily="2" charset="-122"/>
              </a:rPr>
              <a:t>分查看</a:t>
            </a:r>
            <a:r>
              <a:rPr sz="1600" dirty="0">
                <a:solidFill>
                  <a:prstClr val="black"/>
                </a:solidFill>
                <a:latin typeface="宋体" pitchFamily="2" charset="-122"/>
                <a:cs typeface="宋体" pitchFamily="2" charset="-122"/>
              </a:rPr>
              <a:t>临</a:t>
            </a:r>
            <a:r>
              <a:rPr sz="1600" spc="-5" dirty="0">
                <a:solidFill>
                  <a:prstClr val="black"/>
                </a:solidFill>
                <a:latin typeface="宋体" pitchFamily="2" charset="-122"/>
                <a:cs typeface="宋体" pitchFamily="2" charset="-122"/>
              </a:rPr>
              <a:t>近时</a:t>
            </a:r>
            <a:r>
              <a:rPr sz="1600" dirty="0">
                <a:solidFill>
                  <a:prstClr val="black"/>
                </a:solidFill>
                <a:latin typeface="宋体" pitchFamily="2" charset="-122"/>
                <a:cs typeface="宋体" pitchFamily="2" charset="-122"/>
              </a:rPr>
              <a:t>间</a:t>
            </a:r>
            <a:r>
              <a:rPr sz="1600" spc="-5" dirty="0">
                <a:solidFill>
                  <a:prstClr val="black"/>
                </a:solidFill>
                <a:latin typeface="宋体" pitchFamily="2" charset="-122"/>
                <a:cs typeface="宋体" pitchFamily="2" charset="-122"/>
              </a:rPr>
              <a:t>戳上报</a:t>
            </a:r>
            <a:r>
              <a:rPr sz="1600" dirty="0">
                <a:solidFill>
                  <a:prstClr val="black"/>
                </a:solidFill>
                <a:latin typeface="宋体" pitchFamily="2" charset="-122"/>
                <a:cs typeface="宋体" pitchFamily="2" charset="-122"/>
              </a:rPr>
              <a:t>数</a:t>
            </a:r>
            <a:r>
              <a:rPr sz="1600" spc="-5" dirty="0">
                <a:solidFill>
                  <a:prstClr val="black"/>
                </a:solidFill>
                <a:latin typeface="宋体" pitchFamily="2" charset="-122"/>
                <a:cs typeface="宋体" pitchFamily="2" charset="-122"/>
              </a:rPr>
              <a:t>据信</a:t>
            </a:r>
            <a:r>
              <a:rPr sz="1600" spc="1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69313" y="1017778"/>
            <a:ext cx="9685020" cy="1447800"/>
          </a:xfrm>
          <a:prstGeom prst="rect">
            <a:avLst/>
          </a:prstGeom>
        </p:spPr>
        <p:txBody>
          <a:bodyPr vert="horz" wrap="square" lIns="0" tIns="0" rIns="0" bIns="0" rtlCol="0">
            <a:spAutoFit/>
          </a:bodyPr>
          <a:lstStyle/>
          <a:p>
            <a:pPr marL="261239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345"/>
              </a:spcBef>
            </a:pPr>
            <a:r>
              <a:rPr b="1" spc="35" dirty="0">
                <a:solidFill>
                  <a:prstClr val="black"/>
                </a:solidFill>
                <a:latin typeface="微软雅黑" panose="020B0503020204020204" charset="-122"/>
                <a:cs typeface="微软雅黑" panose="020B0503020204020204" charset="-122"/>
              </a:rPr>
              <a:t>操作步骤</a:t>
            </a:r>
            <a:r>
              <a:rPr b="1" spc="20" dirty="0">
                <a:solidFill>
                  <a:prstClr val="black"/>
                </a:solidFill>
                <a:cs typeface="Calibri" panose="020F0502020204030204"/>
              </a:rPr>
              <a:t>4</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如</a:t>
            </a:r>
            <a:r>
              <a:rPr spc="30" dirty="0">
                <a:solidFill>
                  <a:prstClr val="black"/>
                </a:solidFill>
                <a:latin typeface="微软雅黑" panose="020B0503020204020204" charset="-122"/>
                <a:cs typeface="微软雅黑" panose="020B0503020204020204" charset="-122"/>
              </a:rPr>
              <a:t>数据核对</a:t>
            </a:r>
            <a:r>
              <a:rPr spc="20" dirty="0">
                <a:solidFill>
                  <a:prstClr val="black"/>
                </a:solidFill>
                <a:latin typeface="微软雅黑" panose="020B0503020204020204" charset="-122"/>
                <a:cs typeface="微软雅黑" panose="020B0503020204020204" charset="-122"/>
              </a:rPr>
              <a:t>一</a:t>
            </a:r>
            <a:r>
              <a:rPr spc="35" dirty="0">
                <a:solidFill>
                  <a:prstClr val="black"/>
                </a:solidFill>
                <a:latin typeface="微软雅黑" panose="020B0503020204020204" charset="-122"/>
                <a:cs typeface="微软雅黑" panose="020B0503020204020204" charset="-122"/>
              </a:rPr>
              <a:t>致，单击“</a:t>
            </a:r>
            <a:r>
              <a:rPr spc="20" dirty="0">
                <a:solidFill>
                  <a:prstClr val="black"/>
                </a:solidFill>
                <a:latin typeface="微软雅黑" panose="020B0503020204020204" charset="-122"/>
                <a:cs typeface="微软雅黑" panose="020B0503020204020204" charset="-122"/>
              </a:rPr>
              <a:t>编辑</a:t>
            </a:r>
            <a:r>
              <a:rPr spc="35" dirty="0">
                <a:solidFill>
                  <a:prstClr val="black"/>
                </a:solidFill>
                <a:latin typeface="微软雅黑" panose="020B0503020204020204" charset="-122"/>
                <a:cs typeface="微软雅黑" panose="020B0503020204020204" charset="-122"/>
              </a:rPr>
              <a:t>”按钮返</a:t>
            </a:r>
            <a:r>
              <a:rPr spc="25" dirty="0">
                <a:solidFill>
                  <a:prstClr val="black"/>
                </a:solidFill>
                <a:latin typeface="微软雅黑" panose="020B0503020204020204" charset="-122"/>
                <a:cs typeface="微软雅黑" panose="020B0503020204020204" charset="-122"/>
              </a:rPr>
              <a:t>回可</a:t>
            </a:r>
            <a:r>
              <a:rPr spc="35" dirty="0">
                <a:solidFill>
                  <a:prstClr val="black"/>
                </a:solidFill>
                <a:latin typeface="微软雅黑" panose="020B0503020204020204" charset="-122"/>
                <a:cs typeface="微软雅黑" panose="020B0503020204020204" charset="-122"/>
              </a:rPr>
              <a:t>视化项</a:t>
            </a:r>
            <a:r>
              <a:rPr spc="25" dirty="0">
                <a:solidFill>
                  <a:prstClr val="black"/>
                </a:solidFill>
                <a:latin typeface="微软雅黑" panose="020B0503020204020204" charset="-122"/>
                <a:cs typeface="微软雅黑" panose="020B0503020204020204" charset="-122"/>
              </a:rPr>
              <a:t>目</a:t>
            </a:r>
            <a:r>
              <a:rPr spc="35" dirty="0">
                <a:solidFill>
                  <a:prstClr val="black"/>
                </a:solidFill>
                <a:latin typeface="微软雅黑" panose="020B0503020204020204" charset="-122"/>
                <a:cs typeface="微软雅黑" panose="020B0503020204020204" charset="-122"/>
              </a:rPr>
              <a:t>的</a:t>
            </a:r>
            <a:r>
              <a:rPr spc="25" dirty="0">
                <a:solidFill>
                  <a:prstClr val="black"/>
                </a:solidFill>
                <a:latin typeface="微软雅黑" panose="020B0503020204020204" charset="-122"/>
                <a:cs typeface="微软雅黑" panose="020B0503020204020204" charset="-122"/>
              </a:rPr>
              <a:t>编</a:t>
            </a:r>
            <a:r>
              <a:rPr spc="35" dirty="0">
                <a:solidFill>
                  <a:prstClr val="black"/>
                </a:solidFill>
                <a:latin typeface="微软雅黑" panose="020B0503020204020204" charset="-122"/>
                <a:cs typeface="微软雅黑" panose="020B0503020204020204" charset="-122"/>
              </a:rPr>
              <a:t>辑状态</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并</a:t>
            </a:r>
            <a:r>
              <a:rPr spc="20" dirty="0">
                <a:solidFill>
                  <a:prstClr val="black"/>
                </a:solidFill>
                <a:latin typeface="微软雅黑" panose="020B0503020204020204" charset="-122"/>
                <a:cs typeface="微软雅黑" panose="020B0503020204020204" charset="-122"/>
              </a:rPr>
              <a:t>单</a:t>
            </a:r>
            <a:r>
              <a:rPr spc="40" dirty="0">
                <a:solidFill>
                  <a:prstClr val="black"/>
                </a:solidFill>
                <a:latin typeface="微软雅黑" panose="020B0503020204020204" charset="-122"/>
                <a:cs typeface="微软雅黑" panose="020B0503020204020204" charset="-122"/>
              </a:rPr>
              <a:t>击</a:t>
            </a:r>
            <a:r>
              <a:rPr spc="35" dirty="0">
                <a:solidFill>
                  <a:prstClr val="black"/>
                </a:solidFill>
                <a:latin typeface="微软雅黑" panose="020B0503020204020204" charset="-122"/>
                <a:cs typeface="微软雅黑" panose="020B0503020204020204" charset="-122"/>
              </a:rPr>
              <a:t>“保存</a:t>
            </a:r>
            <a:r>
              <a:rPr dirty="0">
                <a:solidFill>
                  <a:prstClr val="black"/>
                </a:solidFill>
                <a:latin typeface="微软雅黑" panose="020B0503020204020204" charset="-122"/>
                <a:cs typeface="微软雅黑" panose="020B0503020204020204" charset="-122"/>
              </a:rPr>
              <a:t>” 按</a:t>
            </a:r>
            <a:r>
              <a:rPr spc="-5" dirty="0">
                <a:solidFill>
                  <a:prstClr val="black"/>
                </a:solidFill>
                <a:latin typeface="微软雅黑" panose="020B0503020204020204" charset="-122"/>
                <a:cs typeface="微软雅黑" panose="020B0503020204020204" charset="-122"/>
              </a:rPr>
              <a:t>钮</a:t>
            </a:r>
            <a:r>
              <a:rPr dirty="0">
                <a:solidFill>
                  <a:prstClr val="black"/>
                </a:solidFill>
                <a:latin typeface="微软雅黑" panose="020B0503020204020204" charset="-122"/>
                <a:cs typeface="微软雅黑" panose="020B0503020204020204" charset="-122"/>
              </a:rPr>
              <a:t>，完成本任务设置内容的保存。</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39567" y="2668523"/>
            <a:ext cx="6912864" cy="38054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599946" y="1479783"/>
            <a:ext cx="8990965" cy="3320415"/>
          </a:xfrm>
          <a:prstGeom prst="rect">
            <a:avLst/>
          </a:prstGeom>
        </p:spPr>
        <p:txBody>
          <a:bodyPr vert="horz" wrap="square" lIns="0" tIns="0" rIns="0" bIns="0" rtlCol="0">
            <a:spAutoFit/>
          </a:bodyPr>
          <a:lstStyle/>
          <a:p>
            <a:pPr marL="12700" marR="5080" indent="476885" algn="just">
              <a:lnSpc>
                <a:spcPct val="150000"/>
              </a:lnSpc>
            </a:pPr>
            <a:r>
              <a:rPr spc="5" dirty="0">
                <a:solidFill>
                  <a:prstClr val="black"/>
                </a:solidFill>
                <a:latin typeface="微软雅黑" panose="020B0503020204020204" charset="-122"/>
                <a:cs typeface="微软雅黑" panose="020B0503020204020204" charset="-122"/>
              </a:rPr>
              <a:t>基于已</a:t>
            </a:r>
            <a:r>
              <a:rPr dirty="0">
                <a:solidFill>
                  <a:prstClr val="black"/>
                </a:solidFill>
                <a:latin typeface="微软雅黑" panose="020B0503020204020204" charset="-122"/>
                <a:cs typeface="微软雅黑" panose="020B0503020204020204" charset="-122"/>
              </a:rPr>
              <a:t>经</a:t>
            </a:r>
            <a:r>
              <a:rPr spc="5" dirty="0">
                <a:solidFill>
                  <a:prstClr val="black"/>
                </a:solidFill>
                <a:latin typeface="微软雅黑" panose="020B0503020204020204" charset="-122"/>
                <a:cs typeface="微软雅黑" panose="020B0503020204020204" charset="-122"/>
              </a:rPr>
              <a:t>创建</a:t>
            </a:r>
            <a:r>
              <a:rPr dirty="0">
                <a:solidFill>
                  <a:prstClr val="black"/>
                </a:solidFill>
                <a:latin typeface="微软雅黑" panose="020B0503020204020204" charset="-122"/>
                <a:cs typeface="微软雅黑" panose="020B0503020204020204" charset="-122"/>
              </a:rPr>
              <a:t>的</a:t>
            </a:r>
            <a:r>
              <a:rPr spc="5" dirty="0">
                <a:solidFill>
                  <a:prstClr val="black"/>
                </a:solidFill>
                <a:latin typeface="微软雅黑" panose="020B0503020204020204" charset="-122"/>
                <a:cs typeface="微软雅黑" panose="020B0503020204020204" charset="-122"/>
              </a:rPr>
              <a:t>机</a:t>
            </a:r>
            <a:r>
              <a:rPr dirty="0">
                <a:solidFill>
                  <a:prstClr val="black"/>
                </a:solidFill>
                <a:latin typeface="微软雅黑" panose="020B0503020204020204" charset="-122"/>
                <a:cs typeface="微软雅黑" panose="020B0503020204020204" charset="-122"/>
              </a:rPr>
              <a:t>床可视</a:t>
            </a:r>
            <a:r>
              <a:rPr spc="10" dirty="0">
                <a:solidFill>
                  <a:prstClr val="black"/>
                </a:solidFill>
                <a:latin typeface="微软雅黑" panose="020B0503020204020204" charset="-122"/>
                <a:cs typeface="微软雅黑" panose="020B0503020204020204" charset="-122"/>
              </a:rPr>
              <a:t>化</a:t>
            </a:r>
            <a:r>
              <a:rPr dirty="0">
                <a:solidFill>
                  <a:prstClr val="black"/>
                </a:solidFill>
                <a:latin typeface="微软雅黑" panose="020B0503020204020204" charset="-122"/>
                <a:cs typeface="微软雅黑" panose="020B0503020204020204" charset="-122"/>
              </a:rPr>
              <a:t>项</a:t>
            </a:r>
            <a:r>
              <a:rPr spc="25" dirty="0">
                <a:solidFill>
                  <a:prstClr val="black"/>
                </a:solidFill>
                <a:latin typeface="微软雅黑" panose="020B0503020204020204" charset="-122"/>
                <a:cs typeface="微软雅黑" panose="020B0503020204020204" charset="-122"/>
              </a:rPr>
              <a:t>目</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参</a:t>
            </a:r>
            <a:r>
              <a:rPr spc="5" dirty="0">
                <a:solidFill>
                  <a:prstClr val="black"/>
                </a:solidFill>
                <a:latin typeface="微软雅黑" panose="020B0503020204020204" charset="-122"/>
                <a:cs typeface="微软雅黑" panose="020B0503020204020204" charset="-122"/>
              </a:rPr>
              <a:t>考本</a:t>
            </a:r>
            <a:r>
              <a:rPr dirty="0">
                <a:solidFill>
                  <a:prstClr val="black"/>
                </a:solidFill>
                <a:latin typeface="微软雅黑" panose="020B0503020204020204" charset="-122"/>
                <a:cs typeface="微软雅黑" panose="020B0503020204020204" charset="-122"/>
              </a:rPr>
              <a:t>任</a:t>
            </a:r>
            <a:r>
              <a:rPr spc="5" dirty="0">
                <a:solidFill>
                  <a:prstClr val="black"/>
                </a:solidFill>
                <a:latin typeface="微软雅黑" panose="020B0503020204020204" charset="-122"/>
                <a:cs typeface="微软雅黑" panose="020B0503020204020204" charset="-122"/>
              </a:rPr>
              <a:t>务</a:t>
            </a:r>
            <a:r>
              <a:rPr dirty="0">
                <a:solidFill>
                  <a:prstClr val="black"/>
                </a:solidFill>
                <a:latin typeface="微软雅黑" panose="020B0503020204020204" charset="-122"/>
                <a:cs typeface="微软雅黑" panose="020B0503020204020204" charset="-122"/>
              </a:rPr>
              <a:t>的实操</a:t>
            </a:r>
            <a:r>
              <a:rPr spc="10" dirty="0">
                <a:solidFill>
                  <a:prstClr val="black"/>
                </a:solidFill>
                <a:latin typeface="微软雅黑" panose="020B0503020204020204" charset="-122"/>
                <a:cs typeface="微软雅黑" panose="020B0503020204020204" charset="-122"/>
              </a:rPr>
              <a:t>步骤，</a:t>
            </a:r>
            <a:r>
              <a:rPr dirty="0">
                <a:solidFill>
                  <a:prstClr val="black"/>
                </a:solidFill>
                <a:latin typeface="微软雅黑" panose="020B0503020204020204" charset="-122"/>
                <a:cs typeface="微软雅黑" panose="020B0503020204020204" charset="-122"/>
              </a:rPr>
              <a:t>在根云</a:t>
            </a:r>
            <a:r>
              <a:rPr spc="1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业</a:t>
            </a:r>
            <a:r>
              <a:rPr spc="5" dirty="0">
                <a:solidFill>
                  <a:prstClr val="black"/>
                </a:solidFill>
                <a:latin typeface="微软雅黑" panose="020B0503020204020204" charset="-122"/>
                <a:cs typeface="微软雅黑" panose="020B0503020204020204" charset="-122"/>
              </a:rPr>
              <a:t>数</a:t>
            </a:r>
            <a:r>
              <a:rPr dirty="0">
                <a:solidFill>
                  <a:prstClr val="black"/>
                </a:solidFill>
                <a:latin typeface="微软雅黑" panose="020B0503020204020204" charset="-122"/>
                <a:cs typeface="微软雅黑" panose="020B0503020204020204" charset="-122"/>
              </a:rPr>
              <a:t>字孪生</a:t>
            </a:r>
            <a:r>
              <a:rPr spc="10" dirty="0">
                <a:solidFill>
                  <a:prstClr val="black"/>
                </a:solidFill>
                <a:latin typeface="微软雅黑" panose="020B0503020204020204" charset="-122"/>
                <a:cs typeface="微软雅黑" panose="020B0503020204020204" charset="-122"/>
              </a:rPr>
              <a:t>建</a:t>
            </a:r>
            <a:r>
              <a:rPr dirty="0">
                <a:solidFill>
                  <a:prstClr val="black"/>
                </a:solidFill>
                <a:latin typeface="微软雅黑" panose="020B0503020204020204" charset="-122"/>
                <a:cs typeface="微软雅黑" panose="020B0503020204020204" charset="-122"/>
              </a:rPr>
              <a:t>模 </a:t>
            </a:r>
            <a:r>
              <a:rPr spc="10" dirty="0">
                <a:solidFill>
                  <a:prstClr val="black"/>
                </a:solidFill>
                <a:latin typeface="微软雅黑" panose="020B0503020204020204" charset="-122"/>
                <a:cs typeface="微软雅黑" panose="020B0503020204020204" charset="-122"/>
              </a:rPr>
              <a:t>平台的可视</a:t>
            </a:r>
            <a:r>
              <a:rPr dirty="0">
                <a:solidFill>
                  <a:prstClr val="black"/>
                </a:solidFill>
                <a:latin typeface="微软雅黑" panose="020B0503020204020204" charset="-122"/>
                <a:cs typeface="微软雅黑" panose="020B0503020204020204" charset="-122"/>
              </a:rPr>
              <a:t>化</a:t>
            </a:r>
            <a:r>
              <a:rPr spc="10" dirty="0">
                <a:solidFill>
                  <a:prstClr val="black"/>
                </a:solidFill>
                <a:latin typeface="微软雅黑" panose="020B0503020204020204" charset="-122"/>
                <a:cs typeface="微软雅黑" panose="020B0503020204020204" charset="-122"/>
              </a:rPr>
              <a:t>应用</a:t>
            </a:r>
            <a:r>
              <a:rPr spc="20" dirty="0">
                <a:solidFill>
                  <a:prstClr val="black"/>
                </a:solidFill>
                <a:latin typeface="微软雅黑" panose="020B0503020204020204" charset="-122"/>
                <a:cs typeface="微软雅黑" panose="020B0503020204020204" charset="-122"/>
              </a:rPr>
              <a:t>中</a:t>
            </a:r>
            <a:r>
              <a:rPr spc="1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利</a:t>
            </a:r>
            <a:r>
              <a:rPr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文本组件和</a:t>
            </a:r>
            <a:r>
              <a:rPr dirty="0">
                <a:solidFill>
                  <a:prstClr val="black"/>
                </a:solidFill>
                <a:latin typeface="微软雅黑" panose="020B0503020204020204" charset="-122"/>
                <a:cs typeface="微软雅黑" panose="020B0503020204020204" charset="-122"/>
              </a:rPr>
              <a:t>图</a:t>
            </a:r>
            <a:r>
              <a:rPr spc="10" dirty="0">
                <a:solidFill>
                  <a:prstClr val="black"/>
                </a:solidFill>
                <a:latin typeface="微软雅黑" panose="020B0503020204020204" charset="-122"/>
                <a:cs typeface="微软雅黑" panose="020B0503020204020204" charset="-122"/>
              </a:rPr>
              <a:t>片组件为机</a:t>
            </a:r>
            <a:r>
              <a:rPr dirty="0">
                <a:solidFill>
                  <a:prstClr val="black"/>
                </a:solidFill>
                <a:latin typeface="微软雅黑" panose="020B0503020204020204" charset="-122"/>
                <a:cs typeface="微软雅黑" panose="020B0503020204020204" charset="-122"/>
              </a:rPr>
              <a:t>床</a:t>
            </a:r>
            <a:r>
              <a:rPr spc="10" dirty="0">
                <a:solidFill>
                  <a:prstClr val="black"/>
                </a:solidFill>
                <a:latin typeface="微软雅黑" panose="020B0503020204020204" charset="-122"/>
                <a:cs typeface="微软雅黑" panose="020B0503020204020204" charset="-122"/>
              </a:rPr>
              <a:t>可视化项目</a:t>
            </a:r>
            <a:r>
              <a:rPr dirty="0">
                <a:solidFill>
                  <a:prstClr val="black"/>
                </a:solidFill>
                <a:latin typeface="微软雅黑" panose="020B0503020204020204" charset="-122"/>
                <a:cs typeface="微软雅黑" panose="020B0503020204020204" charset="-122"/>
              </a:rPr>
              <a:t>配</a:t>
            </a:r>
            <a:r>
              <a:rPr spc="10" dirty="0">
                <a:solidFill>
                  <a:prstClr val="black"/>
                </a:solidFill>
                <a:latin typeface="微软雅黑" panose="020B0503020204020204" charset="-122"/>
                <a:cs typeface="微软雅黑" panose="020B0503020204020204" charset="-122"/>
              </a:rPr>
              <a:t>置基本信息</a:t>
            </a:r>
            <a:r>
              <a:rPr dirty="0">
                <a:solidFill>
                  <a:prstClr val="black"/>
                </a:solidFill>
                <a:latin typeface="微软雅黑" panose="020B0503020204020204" charset="-122"/>
                <a:cs typeface="微软雅黑" panose="020B0503020204020204" charset="-122"/>
              </a:rPr>
              <a:t>及</a:t>
            </a:r>
            <a:r>
              <a:rPr spc="10" dirty="0">
                <a:solidFill>
                  <a:prstClr val="black"/>
                </a:solidFill>
                <a:latin typeface="微软雅黑" panose="020B0503020204020204" charset="-122"/>
                <a:cs typeface="微软雅黑" panose="020B0503020204020204" charset="-122"/>
              </a:rPr>
              <a:t>工况</a:t>
            </a:r>
            <a:r>
              <a:rPr dirty="0">
                <a:solidFill>
                  <a:prstClr val="black"/>
                </a:solidFill>
                <a:latin typeface="微软雅黑" panose="020B0503020204020204" charset="-122"/>
                <a:cs typeface="微软雅黑" panose="020B0503020204020204" charset="-122"/>
              </a:rPr>
              <a:t>信 息，关联数据源后便于工程师实时全面查看有关信</a:t>
            </a:r>
            <a:r>
              <a:rPr spc="5" dirty="0">
                <a:solidFill>
                  <a:prstClr val="black"/>
                </a:solidFill>
                <a:latin typeface="微软雅黑" panose="020B0503020204020204" charset="-122"/>
                <a:cs typeface="微软雅黑" panose="020B0503020204020204" charset="-122"/>
              </a:rPr>
              <a:t>息</a:t>
            </a:r>
            <a:r>
              <a:rPr dirty="0">
                <a:solidFill>
                  <a:prstClr val="black"/>
                </a:solidFill>
                <a:latin typeface="微软雅黑" panose="020B0503020204020204" charset="-122"/>
                <a:cs typeface="微软雅黑" panose="020B0503020204020204" charset="-122"/>
              </a:rPr>
              <a:t>，高效进行设备运维管理。</a:t>
            </a:r>
            <a:endParaRPr>
              <a:solidFill>
                <a:prstClr val="black"/>
              </a:solidFill>
              <a:latin typeface="微软雅黑" panose="020B0503020204020204" charset="-122"/>
              <a:cs typeface="微软雅黑" panose="020B0503020204020204" charset="-122"/>
            </a:endParaRPr>
          </a:p>
          <a:p>
            <a:pPr>
              <a:spcBef>
                <a:spcPts val="20"/>
              </a:spcBef>
            </a:pPr>
            <a:endParaRPr sz="2800">
              <a:solidFill>
                <a:prstClr val="black"/>
              </a:solidFill>
              <a:latin typeface="Times New Roman" panose="02020603050405020304"/>
              <a:cs typeface="Times New Roman" panose="02020603050405020304"/>
            </a:endParaRPr>
          </a:p>
          <a:p>
            <a:pPr marL="12700" marR="8890">
              <a:lnSpc>
                <a:spcPct val="150000"/>
              </a:lnSpc>
            </a:pPr>
            <a:r>
              <a:rPr spc="35" dirty="0">
                <a:solidFill>
                  <a:prstClr val="black"/>
                </a:solidFill>
                <a:latin typeface="微软雅黑" panose="020B0503020204020204" charset="-122"/>
                <a:cs typeface="微软雅黑" panose="020B0503020204020204" charset="-122"/>
              </a:rPr>
              <a:t>要</a:t>
            </a:r>
            <a:r>
              <a:rPr spc="20" dirty="0">
                <a:solidFill>
                  <a:prstClr val="black"/>
                </a:solidFill>
                <a:latin typeface="微软雅黑" panose="020B0503020204020204" charset="-122"/>
                <a:cs typeface="微软雅黑" panose="020B0503020204020204" charset="-122"/>
              </a:rPr>
              <a:t>求</a:t>
            </a:r>
            <a:r>
              <a:rPr spc="35" dirty="0">
                <a:solidFill>
                  <a:prstClr val="black"/>
                </a:solidFill>
                <a:latin typeface="微软雅黑" panose="020B0503020204020204" charset="-122"/>
                <a:cs typeface="微软雅黑" panose="020B0503020204020204" charset="-122"/>
              </a:rPr>
              <a:t>1</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使</a:t>
            </a:r>
            <a:r>
              <a:rPr spc="20" dirty="0">
                <a:solidFill>
                  <a:prstClr val="black"/>
                </a:solidFill>
                <a:latin typeface="微软雅黑" panose="020B0503020204020204" charset="-122"/>
                <a:cs typeface="微软雅黑" panose="020B0503020204020204" charset="-122"/>
              </a:rPr>
              <a:t>用文</a:t>
            </a:r>
            <a:r>
              <a:rPr spc="30" dirty="0">
                <a:solidFill>
                  <a:prstClr val="black"/>
                </a:solidFill>
                <a:latin typeface="微软雅黑" panose="020B0503020204020204" charset="-122"/>
                <a:cs typeface="微软雅黑" panose="020B0503020204020204" charset="-122"/>
              </a:rPr>
              <a:t>本组</a:t>
            </a:r>
            <a:r>
              <a:rPr spc="35" dirty="0">
                <a:solidFill>
                  <a:prstClr val="black"/>
                </a:solidFill>
                <a:latin typeface="微软雅黑" panose="020B0503020204020204" charset="-122"/>
                <a:cs typeface="微软雅黑" panose="020B0503020204020204" charset="-122"/>
              </a:rPr>
              <a:t>件，</a:t>
            </a:r>
            <a:r>
              <a:rPr spc="20" dirty="0">
                <a:solidFill>
                  <a:prstClr val="black"/>
                </a:solidFill>
                <a:latin typeface="微软雅黑" panose="020B0503020204020204" charset="-122"/>
                <a:cs typeface="微软雅黑" panose="020B0503020204020204" charset="-122"/>
              </a:rPr>
              <a:t>参考</a:t>
            </a:r>
            <a:r>
              <a:rPr spc="30" dirty="0">
                <a:solidFill>
                  <a:prstClr val="black"/>
                </a:solidFill>
                <a:latin typeface="微软雅黑" panose="020B0503020204020204" charset="-122"/>
                <a:cs typeface="微软雅黑" panose="020B0503020204020204" charset="-122"/>
              </a:rPr>
              <a:t>机床</a:t>
            </a:r>
            <a:r>
              <a:rPr spc="20" dirty="0">
                <a:solidFill>
                  <a:prstClr val="black"/>
                </a:solidFill>
                <a:latin typeface="微软雅黑" panose="020B0503020204020204" charset="-122"/>
                <a:cs typeface="微软雅黑" panose="020B0503020204020204" charset="-122"/>
              </a:rPr>
              <a:t>硬</a:t>
            </a:r>
            <a:r>
              <a:rPr spc="30" dirty="0">
                <a:solidFill>
                  <a:prstClr val="black"/>
                </a:solidFill>
                <a:latin typeface="微软雅黑" panose="020B0503020204020204" charset="-122"/>
                <a:cs typeface="微软雅黑" panose="020B0503020204020204" charset="-122"/>
              </a:rPr>
              <a:t>件</a:t>
            </a:r>
            <a:r>
              <a:rPr spc="20" dirty="0">
                <a:solidFill>
                  <a:prstClr val="black"/>
                </a:solidFill>
                <a:latin typeface="微软雅黑" panose="020B0503020204020204" charset="-122"/>
                <a:cs typeface="微软雅黑" panose="020B0503020204020204" charset="-122"/>
              </a:rPr>
              <a:t>设备</a:t>
            </a:r>
            <a:r>
              <a:rPr spc="30" dirty="0">
                <a:solidFill>
                  <a:prstClr val="black"/>
                </a:solidFill>
                <a:latin typeface="微软雅黑" panose="020B0503020204020204" charset="-122"/>
                <a:cs typeface="微软雅黑" panose="020B0503020204020204" charset="-122"/>
              </a:rPr>
              <a:t>基</a:t>
            </a:r>
            <a:r>
              <a:rPr spc="20" dirty="0">
                <a:solidFill>
                  <a:prstClr val="black"/>
                </a:solidFill>
                <a:latin typeface="微软雅黑" panose="020B0503020204020204" charset="-122"/>
                <a:cs typeface="微软雅黑" panose="020B0503020204020204" charset="-122"/>
              </a:rPr>
              <a:t>本信</a:t>
            </a:r>
            <a:r>
              <a:rPr spc="60" dirty="0">
                <a:solidFill>
                  <a:prstClr val="black"/>
                </a:solidFill>
                <a:latin typeface="微软雅黑" panose="020B0503020204020204" charset="-122"/>
                <a:cs typeface="微软雅黑" panose="020B0503020204020204" charset="-122"/>
              </a:rPr>
              <a:t>息</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项目</a:t>
            </a:r>
            <a:r>
              <a:rPr spc="30" dirty="0">
                <a:solidFill>
                  <a:prstClr val="black"/>
                </a:solidFill>
                <a:latin typeface="微软雅黑" panose="020B0503020204020204" charset="-122"/>
                <a:cs typeface="微软雅黑" panose="020B0503020204020204" charset="-122"/>
              </a:rPr>
              <a:t>五</a:t>
            </a:r>
            <a:r>
              <a:rPr spc="20" dirty="0">
                <a:solidFill>
                  <a:prstClr val="black"/>
                </a:solidFill>
                <a:latin typeface="微软雅黑" panose="020B0503020204020204" charset="-122"/>
                <a:cs typeface="微软雅黑" panose="020B0503020204020204" charset="-122"/>
              </a:rPr>
              <a:t>任</a:t>
            </a:r>
            <a:r>
              <a:rPr spc="30" dirty="0">
                <a:solidFill>
                  <a:prstClr val="black"/>
                </a:solidFill>
                <a:latin typeface="微软雅黑" panose="020B0503020204020204" charset="-122"/>
                <a:cs typeface="微软雅黑" panose="020B0503020204020204" charset="-122"/>
              </a:rPr>
              <a:t>务一</a:t>
            </a:r>
            <a:r>
              <a:rPr spc="20" dirty="0">
                <a:solidFill>
                  <a:prstClr val="black"/>
                </a:solidFill>
                <a:latin typeface="微软雅黑" panose="020B0503020204020204" charset="-122"/>
                <a:cs typeface="微软雅黑" panose="020B0503020204020204" charset="-122"/>
              </a:rPr>
              <a:t>练习</a:t>
            </a:r>
            <a:r>
              <a:rPr spc="30" dirty="0">
                <a:solidFill>
                  <a:prstClr val="black"/>
                </a:solidFill>
                <a:latin typeface="微软雅黑" panose="020B0503020204020204" charset="-122"/>
                <a:cs typeface="微软雅黑" panose="020B0503020204020204" charset="-122"/>
              </a:rPr>
              <a:t>所</a:t>
            </a:r>
            <a:r>
              <a:rPr spc="20" dirty="0">
                <a:solidFill>
                  <a:prstClr val="black"/>
                </a:solidFill>
                <a:latin typeface="微软雅黑" panose="020B0503020204020204" charset="-122"/>
                <a:cs typeface="微软雅黑" panose="020B0503020204020204" charset="-122"/>
              </a:rPr>
              <a:t>创</a:t>
            </a:r>
            <a:r>
              <a:rPr spc="30" dirty="0">
                <a:solidFill>
                  <a:prstClr val="black"/>
                </a:solidFill>
                <a:latin typeface="微软雅黑" panose="020B0503020204020204" charset="-122"/>
                <a:cs typeface="微软雅黑" panose="020B0503020204020204" charset="-122"/>
              </a:rPr>
              <a:t>建的</a:t>
            </a:r>
            <a:r>
              <a:rPr spc="20" dirty="0">
                <a:solidFill>
                  <a:prstClr val="black"/>
                </a:solidFill>
                <a:latin typeface="微软雅黑" panose="020B0503020204020204" charset="-122"/>
                <a:cs typeface="微软雅黑" panose="020B0503020204020204" charset="-122"/>
              </a:rPr>
              <a:t>机</a:t>
            </a:r>
            <a:r>
              <a:rPr dirty="0">
                <a:solidFill>
                  <a:prstClr val="black"/>
                </a:solidFill>
                <a:latin typeface="微软雅黑" panose="020B0503020204020204" charset="-122"/>
                <a:cs typeface="微软雅黑" panose="020B0503020204020204" charset="-122"/>
              </a:rPr>
              <a:t>床 可视化项目中配置其基本信息。</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要求2：组合使用文本组件及图片组</a:t>
            </a:r>
            <a:r>
              <a:rPr spc="5" dirty="0">
                <a:solidFill>
                  <a:prstClr val="black"/>
                </a:solidFill>
                <a:latin typeface="微软雅黑" panose="020B0503020204020204" charset="-122"/>
                <a:cs typeface="微软雅黑" panose="020B0503020204020204" charset="-122"/>
              </a:rPr>
              <a:t>件</a:t>
            </a:r>
            <a:r>
              <a:rPr spc="-5" dirty="0">
                <a:solidFill>
                  <a:prstClr val="black"/>
                </a:solidFill>
                <a:latin typeface="微软雅黑" panose="020B0503020204020204" charset="-122"/>
                <a:cs typeface="微软雅黑" panose="020B0503020204020204" charset="-122"/>
              </a:rPr>
              <a:t>，配置机床工况信</a:t>
            </a:r>
            <a:r>
              <a:rPr dirty="0">
                <a:solidFill>
                  <a:prstClr val="black"/>
                </a:solidFill>
                <a:latin typeface="微软雅黑" panose="020B0503020204020204" charset="-122"/>
                <a:cs typeface="微软雅黑" panose="020B0503020204020204" charset="-122"/>
              </a:rPr>
              <a:t>息。</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要求3：验证可视化各工况数据值与机床硬件设备显示屏相同时间戳属性值一</a:t>
            </a:r>
            <a:r>
              <a:rPr spc="5" dirty="0">
                <a:solidFill>
                  <a:prstClr val="black"/>
                </a:solidFill>
                <a:latin typeface="微软雅黑" panose="020B0503020204020204" charset="-122"/>
                <a:cs typeface="微软雅黑" panose="020B0503020204020204" charset="-122"/>
              </a:rPr>
              <a:t>致</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1406778" y="974978"/>
            <a:ext cx="9486265" cy="1475105"/>
          </a:xfrm>
          <a:prstGeom prst="rect">
            <a:avLst/>
          </a:prstGeom>
        </p:spPr>
        <p:txBody>
          <a:bodyPr vert="horz" wrap="square" lIns="0" tIns="0" rIns="0" bIns="0" rtlCol="0">
            <a:spAutoFit/>
          </a:bodyPr>
          <a:lstStyle/>
          <a:p>
            <a:pPr marL="1841500"/>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a:p>
            <a:pPr marL="556260">
              <a:spcBef>
                <a:spcPts val="2160"/>
              </a:spcBef>
            </a:pPr>
            <a:r>
              <a:rPr dirty="0">
                <a:solidFill>
                  <a:prstClr val="black"/>
                </a:solidFill>
                <a:latin typeface="微软雅黑" panose="020B0503020204020204" charset="-122"/>
                <a:cs typeface="微软雅黑" panose="020B0503020204020204" charset="-122"/>
              </a:rPr>
              <a:t>在课程</a:t>
            </a:r>
            <a:r>
              <a:rPr spc="10" dirty="0">
                <a:solidFill>
                  <a:prstClr val="black"/>
                </a:solidFill>
                <a:latin typeface="微软雅黑" panose="020B0503020204020204" charset="-122"/>
                <a:cs typeface="微软雅黑" panose="020B0503020204020204" charset="-122"/>
              </a:rPr>
              <a:t>详</a:t>
            </a:r>
            <a:r>
              <a:rPr dirty="0">
                <a:solidFill>
                  <a:prstClr val="black"/>
                </a:solidFill>
                <a:latin typeface="微软雅黑" panose="020B0503020204020204" charset="-122"/>
                <a:cs typeface="微软雅黑" panose="020B0503020204020204" charset="-122"/>
              </a:rPr>
              <a:t>情页界面单击“硬件设备”按钮，可进入硬件设备界面，单击“新增硬件设备”</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可以创建一个接入工业数字孪生建模平台的“真实”的物理硬件设备。</a:t>
            </a:r>
            <a:endParaRPr>
              <a:solidFill>
                <a:prstClr val="black"/>
              </a:solidFill>
              <a:latin typeface="微软雅黑" panose="020B0503020204020204" charset="-122"/>
              <a:cs typeface="微软雅黑" panose="020B0503020204020204" charset="-122"/>
            </a:endParaRPr>
          </a:p>
        </p:txBody>
      </p:sp>
      <p:sp>
        <p:nvSpPr>
          <p:cNvPr id="8" name="object 8"/>
          <p:cNvSpPr/>
          <p:nvPr/>
        </p:nvSpPr>
        <p:spPr>
          <a:xfrm>
            <a:off x="2543555" y="2609087"/>
            <a:ext cx="7504176" cy="36652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2540507" y="2606039"/>
            <a:ext cx="7510780" cy="3671570"/>
          </a:xfrm>
          <a:custGeom>
            <a:avLst/>
            <a:gdLst/>
            <a:ahLst/>
            <a:cxnLst/>
            <a:rect l="l" t="t" r="r" b="b"/>
            <a:pathLst>
              <a:path w="7510780" h="3671570">
                <a:moveTo>
                  <a:pt x="0" y="3671315"/>
                </a:moveTo>
                <a:lnTo>
                  <a:pt x="7510272" y="3671315"/>
                </a:lnTo>
                <a:lnTo>
                  <a:pt x="7510272" y="0"/>
                </a:lnTo>
                <a:lnTo>
                  <a:pt x="0" y="0"/>
                </a:lnTo>
                <a:lnTo>
                  <a:pt x="0" y="3671315"/>
                </a:lnTo>
                <a:close/>
              </a:path>
            </a:pathLst>
          </a:custGeom>
          <a:ln w="6096">
            <a:solidFill>
              <a:srgbClr val="00AF50"/>
            </a:solidFill>
          </a:ln>
        </p:spPr>
        <p:txBody>
          <a:bodyPr wrap="square" lIns="0" tIns="0" rIns="0" bIns="0" rtlCol="0"/>
          <a:lstStyle/>
          <a:p>
            <a:endParaRPr>
              <a:solidFill>
                <a:prstClr val="black"/>
              </a:solidFill>
            </a:endParaRPr>
          </a:p>
        </p:txBody>
      </p:sp>
      <p:sp>
        <p:nvSpPr>
          <p:cNvPr id="10" name="object 10"/>
          <p:cNvSpPr txBox="1"/>
          <p:nvPr/>
        </p:nvSpPr>
        <p:spPr>
          <a:xfrm>
            <a:off x="5673344" y="6374993"/>
            <a:ext cx="1244600"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硬</a:t>
            </a:r>
            <a:r>
              <a:rPr sz="1600" spc="-5" dirty="0">
                <a:solidFill>
                  <a:prstClr val="black"/>
                </a:solidFill>
                <a:latin typeface="宋体" pitchFamily="2" charset="-122"/>
                <a:cs typeface="宋体" pitchFamily="2" charset="-122"/>
              </a:rPr>
              <a:t>件设</a:t>
            </a:r>
            <a:r>
              <a:rPr sz="1600"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界面</a:t>
            </a:r>
            <a:endParaRPr sz="1600">
              <a:solidFill>
                <a:prstClr val="black"/>
              </a:solidFill>
              <a:latin typeface="宋体" pitchFamily="2" charset="-122"/>
              <a:cs typeface="宋体" pitchFamily="2" charset="-122"/>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410" y="3585082"/>
            <a:ext cx="6158865" cy="397510"/>
          </a:xfrm>
          <a:prstGeom prst="rect">
            <a:avLst/>
          </a:prstGeom>
        </p:spPr>
        <p:txBody>
          <a:bodyPr vert="horz" wrap="square" lIns="0" tIns="0" rIns="0" bIns="0" rtlCol="0">
            <a:spAutoFit/>
          </a:bodyPr>
          <a:lstStyle/>
          <a:p>
            <a:pPr marL="12700">
              <a:tabLst>
                <a:tab pos="1063625" algn="l"/>
                <a:tab pos="5840730" algn="l"/>
              </a:tabLst>
            </a:pPr>
            <a:r>
              <a:rPr sz="2400" b="1" dirty="0">
                <a:solidFill>
                  <a:srgbClr val="00A755"/>
                </a:solidFill>
                <a:latin typeface="微软雅黑" panose="020B0503020204020204" charset="-122"/>
                <a:cs typeface="微软雅黑" panose="020B0503020204020204" charset="-122"/>
              </a:rPr>
              <a:t>任务三	配置可视化大</a:t>
            </a:r>
            <a:r>
              <a:rPr sz="2400" b="1" spc="-15" dirty="0">
                <a:solidFill>
                  <a:srgbClr val="00A755"/>
                </a:solidFill>
                <a:latin typeface="微软雅黑" panose="020B0503020204020204" charset="-122"/>
                <a:cs typeface="微软雅黑" panose="020B0503020204020204" charset="-122"/>
              </a:rPr>
              <a:t>屏</a:t>
            </a:r>
            <a:r>
              <a:rPr sz="2400" b="1" dirty="0">
                <a:solidFill>
                  <a:srgbClr val="00A755"/>
                </a:solidFill>
                <a:latin typeface="微软雅黑" panose="020B0503020204020204" charset="-122"/>
                <a:cs typeface="微软雅黑" panose="020B0503020204020204" charset="-122"/>
              </a:rPr>
              <a:t>的报警和指令信息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5902960" cy="430530"/>
          </a:xfrm>
          <a:prstGeom prst="rect">
            <a:avLst/>
          </a:prstGeom>
        </p:spPr>
        <p:txBody>
          <a:bodyPr vert="horz" wrap="square" lIns="0" tIns="0" rIns="0" bIns="0" rtlCol="0">
            <a:spAutoFit/>
          </a:bodyPr>
          <a:lstStyle/>
          <a:p>
            <a:pPr marL="12700"/>
            <a:r>
              <a:rPr sz="2800" b="1" spc="-5" dirty="0">
                <a:solidFill>
                  <a:prstClr val="black"/>
                </a:solidFill>
                <a:latin typeface="微软雅黑" panose="020B0503020204020204" charset="-122"/>
                <a:cs typeface="微软雅黑" panose="020B0503020204020204" charset="-122"/>
              </a:rPr>
              <a:t>项目</a:t>
            </a:r>
            <a:r>
              <a:rPr sz="2800" b="1" spc="635" dirty="0">
                <a:solidFill>
                  <a:prstClr val="black"/>
                </a:solidFill>
                <a:latin typeface="微软雅黑" panose="020B0503020204020204" charset="-122"/>
                <a:cs typeface="微软雅黑" panose="020B0503020204020204" charset="-122"/>
              </a:rPr>
              <a:t>五</a:t>
            </a:r>
            <a:r>
              <a:rPr sz="2800" b="1" spc="-5" dirty="0">
                <a:solidFill>
                  <a:prstClr val="black"/>
                </a:solidFill>
                <a:latin typeface="微软雅黑" panose="020B0503020204020204" charset="-122"/>
                <a:cs typeface="微软雅黑" panose="020B0503020204020204" charset="-122"/>
              </a:rPr>
              <a:t>配置单设备可视化应用项目</a:t>
            </a:r>
            <a:endParaRPr sz="280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任务说明</a:t>
            </a:r>
            <a:endParaRPr dirty="0"/>
          </a:p>
        </p:txBody>
      </p:sp>
      <p:sp>
        <p:nvSpPr>
          <p:cNvPr id="5" name="object 5"/>
          <p:cNvSpPr txBox="1"/>
          <p:nvPr/>
        </p:nvSpPr>
        <p:spPr>
          <a:xfrm>
            <a:off x="1908048" y="2051304"/>
            <a:ext cx="3627120" cy="3220720"/>
          </a:xfrm>
          <a:prstGeom prst="rect">
            <a:avLst/>
          </a:prstGeom>
          <a:solidFill>
            <a:srgbClr val="BCD6ED"/>
          </a:solidFill>
        </p:spPr>
        <p:txBody>
          <a:bodyPr vert="horz" wrap="square" lIns="0" tIns="26034" rIns="0" bIns="0" rtlCol="0">
            <a:spAutoFit/>
          </a:bodyPr>
          <a:lstStyle/>
          <a:p>
            <a:pPr marL="288290" marR="273050" indent="482600" algn="just">
              <a:lnSpc>
                <a:spcPts val="3240"/>
              </a:lnSpc>
              <a:spcBef>
                <a:spcPts val="205"/>
              </a:spcBef>
            </a:pPr>
            <a:r>
              <a:rPr spc="35" dirty="0">
                <a:solidFill>
                  <a:prstClr val="black"/>
                </a:solidFill>
                <a:latin typeface="微软雅黑" panose="020B0503020204020204" charset="-122"/>
                <a:cs typeface="微软雅黑" panose="020B0503020204020204" charset="-122"/>
              </a:rPr>
              <a:t>本</a:t>
            </a:r>
            <a:r>
              <a:rPr spc="30" dirty="0">
                <a:solidFill>
                  <a:prstClr val="black"/>
                </a:solidFill>
                <a:latin typeface="微软雅黑" panose="020B0503020204020204" charset="-122"/>
                <a:cs typeface="微软雅黑" panose="020B0503020204020204" charset="-122"/>
              </a:rPr>
              <a:t>任</a:t>
            </a:r>
            <a:r>
              <a:rPr spc="45" dirty="0">
                <a:solidFill>
                  <a:prstClr val="black"/>
                </a:solidFill>
                <a:latin typeface="微软雅黑" panose="020B0503020204020204" charset="-122"/>
                <a:cs typeface="微软雅黑" panose="020B0503020204020204" charset="-122"/>
              </a:rPr>
              <a:t>务</a:t>
            </a:r>
            <a:r>
              <a:rPr spc="30" dirty="0">
                <a:solidFill>
                  <a:prstClr val="black"/>
                </a:solidFill>
                <a:latin typeface="微软雅黑" panose="020B0503020204020204" charset="-122"/>
                <a:cs typeface="微软雅黑" panose="020B0503020204020204" charset="-122"/>
              </a:rPr>
              <a:t>主</a:t>
            </a:r>
            <a:r>
              <a:rPr spc="45" dirty="0">
                <a:solidFill>
                  <a:prstClr val="black"/>
                </a:solidFill>
                <a:latin typeface="微软雅黑" panose="020B0503020204020204" charset="-122"/>
                <a:cs typeface="微软雅黑" panose="020B0503020204020204" charset="-122"/>
              </a:rPr>
              <a:t>要</a:t>
            </a:r>
            <a:r>
              <a:rPr spc="30" dirty="0">
                <a:solidFill>
                  <a:prstClr val="black"/>
                </a:solidFill>
                <a:latin typeface="微软雅黑" panose="020B0503020204020204" charset="-122"/>
                <a:cs typeface="微软雅黑" panose="020B0503020204020204" charset="-122"/>
              </a:rPr>
              <a:t>介绍使</a:t>
            </a:r>
            <a:r>
              <a:rPr spc="45" dirty="0">
                <a:solidFill>
                  <a:prstClr val="black"/>
                </a:solidFill>
                <a:latin typeface="微软雅黑" panose="020B0503020204020204" charset="-122"/>
                <a:cs typeface="微软雅黑" panose="020B0503020204020204" charset="-122"/>
              </a:rPr>
              <a:t>用</a:t>
            </a:r>
            <a:r>
              <a:rPr spc="30" dirty="0">
                <a:solidFill>
                  <a:prstClr val="black"/>
                </a:solidFill>
                <a:latin typeface="微软雅黑" panose="020B0503020204020204" charset="-122"/>
                <a:cs typeface="微软雅黑" panose="020B0503020204020204" charset="-122"/>
              </a:rPr>
              <a:t>指</a:t>
            </a:r>
            <a:r>
              <a:rPr dirty="0">
                <a:solidFill>
                  <a:prstClr val="black"/>
                </a:solidFill>
                <a:latin typeface="微软雅黑" panose="020B0503020204020204" charset="-122"/>
                <a:cs typeface="微软雅黑" panose="020B0503020204020204" charset="-122"/>
              </a:rPr>
              <a:t>令 </a:t>
            </a:r>
            <a:r>
              <a:rPr spc="45" dirty="0">
                <a:solidFill>
                  <a:prstClr val="black"/>
                </a:solidFill>
                <a:latin typeface="微软雅黑" panose="020B0503020204020204" charset="-122"/>
                <a:cs typeface="微软雅黑" panose="020B0503020204020204" charset="-122"/>
              </a:rPr>
              <a:t>下发按钮</a:t>
            </a:r>
            <a:r>
              <a:rPr spc="55" dirty="0">
                <a:solidFill>
                  <a:prstClr val="black"/>
                </a:solidFill>
                <a:latin typeface="微软雅黑" panose="020B0503020204020204" charset="-122"/>
                <a:cs typeface="微软雅黑" panose="020B0503020204020204" charset="-122"/>
              </a:rPr>
              <a:t>实现</a:t>
            </a:r>
            <a:r>
              <a:rPr spc="45" dirty="0">
                <a:solidFill>
                  <a:prstClr val="black"/>
                </a:solidFill>
                <a:latin typeface="微软雅黑" panose="020B0503020204020204" charset="-122"/>
                <a:cs typeface="微软雅黑" panose="020B0503020204020204" charset="-122"/>
              </a:rPr>
              <a:t>远程控制设</a:t>
            </a:r>
            <a:r>
              <a:rPr spc="55" dirty="0">
                <a:solidFill>
                  <a:prstClr val="black"/>
                </a:solidFill>
                <a:latin typeface="微软雅黑" panose="020B0503020204020204" charset="-122"/>
                <a:cs typeface="微软雅黑" panose="020B0503020204020204" charset="-122"/>
              </a:rPr>
              <a:t>备</a:t>
            </a:r>
            <a:r>
              <a:rPr dirty="0">
                <a:solidFill>
                  <a:prstClr val="black"/>
                </a:solidFill>
                <a:latin typeface="微软雅黑" panose="020B0503020204020204" charset="-122"/>
                <a:cs typeface="微软雅黑" panose="020B0503020204020204" charset="-122"/>
              </a:rPr>
              <a:t>相 </a:t>
            </a:r>
            <a:r>
              <a:rPr spc="45" dirty="0">
                <a:solidFill>
                  <a:prstClr val="black"/>
                </a:solidFill>
                <a:latin typeface="微软雅黑" panose="020B0503020204020204" charset="-122"/>
                <a:cs typeface="微软雅黑" panose="020B0503020204020204" charset="-122"/>
              </a:rPr>
              <a:t>应属性，</a:t>
            </a:r>
            <a:r>
              <a:rPr spc="55" dirty="0">
                <a:solidFill>
                  <a:prstClr val="black"/>
                </a:solidFill>
                <a:latin typeface="微软雅黑" panose="020B0503020204020204" charset="-122"/>
                <a:cs typeface="微软雅黑" panose="020B0503020204020204" charset="-122"/>
              </a:rPr>
              <a:t>采用</a:t>
            </a:r>
            <a:r>
              <a:rPr spc="45" dirty="0">
                <a:solidFill>
                  <a:prstClr val="black"/>
                </a:solidFill>
                <a:latin typeface="微软雅黑" panose="020B0503020204020204" charset="-122"/>
                <a:cs typeface="微软雅黑" panose="020B0503020204020204" charset="-122"/>
              </a:rPr>
              <a:t>自定义报警</a:t>
            </a:r>
            <a:r>
              <a:rPr spc="55" dirty="0">
                <a:solidFill>
                  <a:prstClr val="black"/>
                </a:solidFill>
                <a:latin typeface="微软雅黑" panose="020B0503020204020204" charset="-122"/>
                <a:cs typeface="微软雅黑" panose="020B0503020204020204" charset="-122"/>
              </a:rPr>
              <a:t>灯</a:t>
            </a:r>
            <a:r>
              <a:rPr dirty="0">
                <a:solidFill>
                  <a:prstClr val="black"/>
                </a:solidFill>
                <a:latin typeface="微软雅黑" panose="020B0503020204020204" charset="-122"/>
                <a:cs typeface="微软雅黑" panose="020B0503020204020204" charset="-122"/>
              </a:rPr>
              <a:t>素</a:t>
            </a:r>
            <a:endParaRPr>
              <a:solidFill>
                <a:prstClr val="black"/>
              </a:solidFill>
              <a:latin typeface="微软雅黑" panose="020B0503020204020204" charset="-122"/>
              <a:cs typeface="微软雅黑" panose="020B0503020204020204" charset="-122"/>
            </a:endParaRPr>
          </a:p>
          <a:p>
            <a:pPr marL="288290" marR="273050">
              <a:lnSpc>
                <a:spcPts val="3240"/>
              </a:lnSpc>
            </a:pPr>
            <a:r>
              <a:rPr spc="45" dirty="0">
                <a:solidFill>
                  <a:prstClr val="black"/>
                </a:solidFill>
                <a:latin typeface="微软雅黑" panose="020B0503020204020204" charset="-122"/>
                <a:cs typeface="微软雅黑" panose="020B0503020204020204" charset="-122"/>
              </a:rPr>
              <a:t>材配置机</a:t>
            </a:r>
            <a:r>
              <a:rPr spc="55" dirty="0">
                <a:solidFill>
                  <a:prstClr val="black"/>
                </a:solidFill>
                <a:latin typeface="微软雅黑" panose="020B0503020204020204" charset="-122"/>
                <a:cs typeface="微软雅黑" panose="020B0503020204020204" charset="-122"/>
              </a:rPr>
              <a:t>器人</a:t>
            </a:r>
            <a:r>
              <a:rPr spc="45" dirty="0">
                <a:solidFill>
                  <a:prstClr val="black"/>
                </a:solidFill>
                <a:latin typeface="微软雅黑" panose="020B0503020204020204" charset="-122"/>
                <a:cs typeface="微软雅黑" panose="020B0503020204020204" charset="-122"/>
              </a:rPr>
              <a:t>报警信</a:t>
            </a:r>
            <a:r>
              <a:rPr spc="60" dirty="0">
                <a:solidFill>
                  <a:prstClr val="black"/>
                </a:solidFill>
                <a:latin typeface="微软雅黑" panose="020B0503020204020204" charset="-122"/>
                <a:cs typeface="微软雅黑" panose="020B0503020204020204" charset="-122"/>
              </a:rPr>
              <a:t>息</a:t>
            </a:r>
            <a:r>
              <a:rPr spc="45" dirty="0">
                <a:solidFill>
                  <a:prstClr val="black"/>
                </a:solidFill>
                <a:latin typeface="微软雅黑" panose="020B0503020204020204" charset="-122"/>
                <a:cs typeface="微软雅黑" panose="020B0503020204020204" charset="-122"/>
              </a:rPr>
              <a:t>，</a:t>
            </a:r>
            <a:r>
              <a:rPr spc="60" dirty="0">
                <a:solidFill>
                  <a:prstClr val="black"/>
                </a:solidFill>
                <a:latin typeface="微软雅黑" panose="020B0503020204020204" charset="-122"/>
                <a:cs typeface="微软雅黑" panose="020B0503020204020204" charset="-122"/>
              </a:rPr>
              <a:t>并设 </a:t>
            </a:r>
            <a:r>
              <a:rPr spc="45" dirty="0">
                <a:solidFill>
                  <a:prstClr val="black"/>
                </a:solidFill>
                <a:latin typeface="微软雅黑" panose="020B0503020204020204" charset="-122"/>
                <a:cs typeface="微软雅黑" panose="020B0503020204020204" charset="-122"/>
              </a:rPr>
              <a:t>置指示灯</a:t>
            </a:r>
            <a:r>
              <a:rPr spc="55" dirty="0">
                <a:solidFill>
                  <a:prstClr val="black"/>
                </a:solidFill>
                <a:latin typeface="微软雅黑" panose="020B0503020204020204" charset="-122"/>
                <a:cs typeface="微软雅黑" panose="020B0503020204020204" charset="-122"/>
              </a:rPr>
              <a:t>在不</a:t>
            </a:r>
            <a:r>
              <a:rPr spc="45" dirty="0">
                <a:solidFill>
                  <a:prstClr val="black"/>
                </a:solidFill>
                <a:latin typeface="微软雅黑" panose="020B0503020204020204" charset="-122"/>
                <a:cs typeface="微软雅黑" panose="020B0503020204020204" charset="-122"/>
              </a:rPr>
              <a:t>同情况下以</a:t>
            </a:r>
            <a:r>
              <a:rPr spc="55" dirty="0">
                <a:solidFill>
                  <a:prstClr val="black"/>
                </a:solidFill>
                <a:latin typeface="微软雅黑" panose="020B0503020204020204" charset="-122"/>
                <a:cs typeface="微软雅黑" panose="020B0503020204020204" charset="-122"/>
              </a:rPr>
              <a:t>颜</a:t>
            </a:r>
            <a:r>
              <a:rPr dirty="0">
                <a:solidFill>
                  <a:prstClr val="black"/>
                </a:solidFill>
                <a:latin typeface="微软雅黑" panose="020B0503020204020204" charset="-122"/>
                <a:cs typeface="微软雅黑" panose="020B0503020204020204" charset="-122"/>
              </a:rPr>
              <a:t>色</a:t>
            </a:r>
            <a:endParaRPr>
              <a:solidFill>
                <a:prstClr val="black"/>
              </a:solidFill>
              <a:latin typeface="微软雅黑" panose="020B0503020204020204" charset="-122"/>
              <a:cs typeface="微软雅黑" panose="020B0503020204020204" charset="-122"/>
            </a:endParaRPr>
          </a:p>
          <a:p>
            <a:pPr marL="288290" marR="281305">
              <a:lnSpc>
                <a:spcPts val="3240"/>
              </a:lnSpc>
            </a:pPr>
            <a:r>
              <a:rPr spc="45" dirty="0">
                <a:solidFill>
                  <a:prstClr val="black"/>
                </a:solidFill>
                <a:latin typeface="微软雅黑" panose="020B0503020204020204" charset="-122"/>
                <a:cs typeface="微软雅黑" panose="020B0503020204020204" charset="-122"/>
              </a:rPr>
              <a:t>变化进行</a:t>
            </a:r>
            <a:r>
              <a:rPr spc="55" dirty="0">
                <a:solidFill>
                  <a:prstClr val="black"/>
                </a:solidFill>
                <a:latin typeface="微软雅黑" panose="020B0503020204020204" charset="-122"/>
                <a:cs typeface="微软雅黑" panose="020B0503020204020204" charset="-122"/>
              </a:rPr>
              <a:t>报警</a:t>
            </a:r>
            <a:r>
              <a:rPr spc="45" dirty="0">
                <a:solidFill>
                  <a:prstClr val="black"/>
                </a:solidFill>
                <a:latin typeface="微软雅黑" panose="020B0503020204020204" charset="-122"/>
                <a:cs typeface="微软雅黑" panose="020B0503020204020204" charset="-122"/>
              </a:rPr>
              <a:t>展</a:t>
            </a:r>
            <a:r>
              <a:rPr spc="60" dirty="0">
                <a:solidFill>
                  <a:prstClr val="black"/>
                </a:solidFill>
                <a:latin typeface="微软雅黑" panose="020B0503020204020204" charset="-122"/>
                <a:cs typeface="微软雅黑" panose="020B0503020204020204" charset="-122"/>
              </a:rPr>
              <a:t>示</a:t>
            </a:r>
            <a:r>
              <a:rPr spc="45" dirty="0">
                <a:solidFill>
                  <a:prstClr val="black"/>
                </a:solidFill>
                <a:latin typeface="微软雅黑" panose="020B0503020204020204" charset="-122"/>
                <a:cs typeface="微软雅黑" panose="020B0503020204020204" charset="-122"/>
              </a:rPr>
              <a:t>，验证</a:t>
            </a:r>
            <a:r>
              <a:rPr spc="55"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视 化应用数据与实例是否一致。</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6214871" y="1668780"/>
            <a:ext cx="4082795" cy="39837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2044064" y="1361546"/>
            <a:ext cx="8103870" cy="1262380"/>
          </a:xfrm>
          <a:prstGeom prst="rect">
            <a:avLst/>
          </a:prstGeom>
        </p:spPr>
        <p:txBody>
          <a:bodyPr vert="horz" wrap="square" lIns="0" tIns="0" rIns="0" bIns="0" rtlCol="0">
            <a:spAutoFit/>
          </a:bodyPr>
          <a:lstStyle/>
          <a:p>
            <a:pPr marL="12700" marR="5080" indent="476885" algn="just">
              <a:lnSpc>
                <a:spcPct val="150000"/>
              </a:lnSpc>
            </a:pPr>
            <a:r>
              <a:rPr spc="10" dirty="0">
                <a:solidFill>
                  <a:prstClr val="black"/>
                </a:solidFill>
                <a:latin typeface="微软雅黑" panose="020B0503020204020204" charset="-122"/>
                <a:cs typeface="微软雅黑" panose="020B0503020204020204" charset="-122"/>
              </a:rPr>
              <a:t>指令下</a:t>
            </a:r>
            <a:r>
              <a:rPr spc="20" dirty="0">
                <a:solidFill>
                  <a:prstClr val="black"/>
                </a:solidFill>
                <a:latin typeface="微软雅黑" panose="020B0503020204020204" charset="-122"/>
                <a:cs typeface="微软雅黑" panose="020B0503020204020204" charset="-122"/>
              </a:rPr>
              <a:t>发</a:t>
            </a:r>
            <a:r>
              <a:rPr spc="10" dirty="0">
                <a:solidFill>
                  <a:prstClr val="black"/>
                </a:solidFill>
                <a:latin typeface="微软雅黑" panose="020B0503020204020204" charset="-122"/>
                <a:cs typeface="微软雅黑" panose="020B0503020204020204" charset="-122"/>
              </a:rPr>
              <a:t>组件包括按</a:t>
            </a:r>
            <a:r>
              <a:rPr spc="35" dirty="0">
                <a:solidFill>
                  <a:prstClr val="black"/>
                </a:solidFill>
                <a:latin typeface="微软雅黑" panose="020B0503020204020204" charset="-122"/>
                <a:cs typeface="微软雅黑" panose="020B0503020204020204" charset="-122"/>
              </a:rPr>
              <a:t>钮</a:t>
            </a:r>
            <a:r>
              <a:rPr spc="10" dirty="0">
                <a:solidFill>
                  <a:prstClr val="black"/>
                </a:solidFill>
                <a:latin typeface="微软雅黑" panose="020B0503020204020204" charset="-122"/>
                <a:cs typeface="微软雅黑" panose="020B0503020204020204" charset="-122"/>
              </a:rPr>
              <a:t>、指令文本</a:t>
            </a:r>
            <a:r>
              <a:rPr spc="20" dirty="0">
                <a:solidFill>
                  <a:prstClr val="black"/>
                </a:solidFill>
                <a:latin typeface="微软雅黑" panose="020B0503020204020204" charset="-122"/>
                <a:cs typeface="微软雅黑" panose="020B0503020204020204" charset="-122"/>
              </a:rPr>
              <a:t>两种</a:t>
            </a:r>
            <a:r>
              <a:rPr spc="10" dirty="0">
                <a:solidFill>
                  <a:prstClr val="black"/>
                </a:solidFill>
                <a:latin typeface="微软雅黑" panose="020B0503020204020204" charset="-122"/>
                <a:cs typeface="微软雅黑" panose="020B0503020204020204" charset="-122"/>
              </a:rPr>
              <a:t>，指令下</a:t>
            </a:r>
            <a:r>
              <a:rPr spc="20" dirty="0">
                <a:solidFill>
                  <a:prstClr val="black"/>
                </a:solidFill>
                <a:latin typeface="微软雅黑" panose="020B0503020204020204" charset="-122"/>
                <a:cs typeface="微软雅黑" panose="020B0503020204020204" charset="-122"/>
              </a:rPr>
              <a:t>发</a:t>
            </a:r>
            <a:r>
              <a:rPr spc="10" dirty="0">
                <a:solidFill>
                  <a:prstClr val="black"/>
                </a:solidFill>
                <a:latin typeface="微软雅黑" panose="020B0503020204020204" charset="-122"/>
                <a:cs typeface="微软雅黑" panose="020B0503020204020204" charset="-122"/>
              </a:rPr>
              <a:t>组件将工业</a:t>
            </a:r>
            <a:r>
              <a:rPr spc="20" dirty="0">
                <a:solidFill>
                  <a:prstClr val="black"/>
                </a:solidFill>
                <a:latin typeface="微软雅黑" panose="020B0503020204020204" charset="-122"/>
                <a:cs typeface="微软雅黑" panose="020B0503020204020204" charset="-122"/>
              </a:rPr>
              <a:t>数</a:t>
            </a:r>
            <a:r>
              <a:rPr spc="10" dirty="0">
                <a:solidFill>
                  <a:prstClr val="black"/>
                </a:solidFill>
                <a:latin typeface="微软雅黑" panose="020B0503020204020204" charset="-122"/>
                <a:cs typeface="微软雅黑" panose="020B0503020204020204" charset="-122"/>
              </a:rPr>
              <a:t>字孪生建</a:t>
            </a:r>
            <a:r>
              <a:rPr dirty="0">
                <a:solidFill>
                  <a:prstClr val="black"/>
                </a:solidFill>
                <a:latin typeface="微软雅黑" panose="020B0503020204020204" charset="-122"/>
                <a:cs typeface="微软雅黑" panose="020B0503020204020204" charset="-122"/>
              </a:rPr>
              <a:t>模 </a:t>
            </a:r>
            <a:r>
              <a:rPr spc="15" dirty="0">
                <a:solidFill>
                  <a:prstClr val="black"/>
                </a:solidFill>
                <a:latin typeface="微软雅黑" panose="020B0503020204020204" charset="-122"/>
                <a:cs typeface="微软雅黑" panose="020B0503020204020204" charset="-122"/>
              </a:rPr>
              <a:t>平</a:t>
            </a:r>
            <a:r>
              <a:rPr spc="5" dirty="0">
                <a:solidFill>
                  <a:prstClr val="black"/>
                </a:solidFill>
                <a:latin typeface="微软雅黑" panose="020B0503020204020204" charset="-122"/>
                <a:cs typeface="微软雅黑" panose="020B0503020204020204" charset="-122"/>
              </a:rPr>
              <a:t>台的</a:t>
            </a:r>
            <a:r>
              <a:rPr spc="15" dirty="0">
                <a:solidFill>
                  <a:prstClr val="black"/>
                </a:solidFill>
                <a:latin typeface="微软雅黑" panose="020B0503020204020204" charset="-122"/>
                <a:cs typeface="微软雅黑" panose="020B0503020204020204" charset="-122"/>
              </a:rPr>
              <a:t>指</a:t>
            </a:r>
            <a:r>
              <a:rPr spc="5" dirty="0">
                <a:solidFill>
                  <a:prstClr val="black"/>
                </a:solidFill>
                <a:latin typeface="微软雅黑" panose="020B0503020204020204" charset="-122"/>
                <a:cs typeface="微软雅黑" panose="020B0503020204020204" charset="-122"/>
              </a:rPr>
              <a:t>令</a:t>
            </a:r>
            <a:r>
              <a:rPr spc="15" dirty="0">
                <a:solidFill>
                  <a:prstClr val="black"/>
                </a:solidFill>
                <a:latin typeface="微软雅黑" panose="020B0503020204020204" charset="-122"/>
                <a:cs typeface="微软雅黑" panose="020B0503020204020204" charset="-122"/>
              </a:rPr>
              <a:t>下</a:t>
            </a:r>
            <a:r>
              <a:rPr spc="5" dirty="0">
                <a:solidFill>
                  <a:prstClr val="black"/>
                </a:solidFill>
                <a:latin typeface="微软雅黑" panose="020B0503020204020204" charset="-122"/>
                <a:cs typeface="微软雅黑" panose="020B0503020204020204" charset="-122"/>
              </a:rPr>
              <a:t>发功</a:t>
            </a:r>
            <a:r>
              <a:rPr spc="15" dirty="0">
                <a:solidFill>
                  <a:prstClr val="black"/>
                </a:solidFill>
                <a:latin typeface="微软雅黑" panose="020B0503020204020204" charset="-122"/>
                <a:cs typeface="微软雅黑" panose="020B0503020204020204" charset="-122"/>
              </a:rPr>
              <a:t>能</a:t>
            </a:r>
            <a:r>
              <a:rPr spc="5" dirty="0">
                <a:solidFill>
                  <a:prstClr val="black"/>
                </a:solidFill>
                <a:latin typeface="微软雅黑" panose="020B0503020204020204" charset="-122"/>
                <a:cs typeface="微软雅黑" panose="020B0503020204020204" charset="-122"/>
              </a:rPr>
              <a:t>整</a:t>
            </a:r>
            <a:r>
              <a:rPr spc="15" dirty="0">
                <a:solidFill>
                  <a:prstClr val="black"/>
                </a:solidFill>
                <a:latin typeface="微软雅黑" panose="020B0503020204020204" charset="-122"/>
                <a:cs typeface="微软雅黑" panose="020B0503020204020204" charset="-122"/>
              </a:rPr>
              <a:t>合到</a:t>
            </a:r>
            <a:r>
              <a:rPr spc="5" dirty="0">
                <a:solidFill>
                  <a:prstClr val="black"/>
                </a:solidFill>
                <a:latin typeface="微软雅黑" panose="020B0503020204020204" charset="-122"/>
                <a:cs typeface="微软雅黑" panose="020B0503020204020204" charset="-122"/>
              </a:rPr>
              <a:t>可视</a:t>
            </a:r>
            <a:r>
              <a:rPr spc="15" dirty="0">
                <a:solidFill>
                  <a:prstClr val="black"/>
                </a:solidFill>
                <a:latin typeface="微软雅黑" panose="020B0503020204020204" charset="-122"/>
                <a:cs typeface="微软雅黑" panose="020B0503020204020204" charset="-122"/>
              </a:rPr>
              <a:t>化</a:t>
            </a:r>
            <a:r>
              <a:rPr spc="5" dirty="0">
                <a:solidFill>
                  <a:prstClr val="black"/>
                </a:solidFill>
                <a:latin typeface="微软雅黑" panose="020B0503020204020204" charset="-122"/>
                <a:cs typeface="微软雅黑" panose="020B0503020204020204" charset="-122"/>
              </a:rPr>
              <a:t>应</a:t>
            </a:r>
            <a:r>
              <a:rPr spc="65" dirty="0">
                <a:solidFill>
                  <a:prstClr val="black"/>
                </a:solidFill>
                <a:latin typeface="微软雅黑" panose="020B0503020204020204" charset="-122"/>
                <a:cs typeface="微软雅黑" panose="020B0503020204020204" charset="-122"/>
              </a:rPr>
              <a:t>用</a:t>
            </a:r>
            <a:r>
              <a:rPr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使用</a:t>
            </a:r>
            <a:r>
              <a:rPr spc="15" dirty="0">
                <a:solidFill>
                  <a:prstClr val="black"/>
                </a:solidFill>
                <a:latin typeface="微软雅黑" panose="020B0503020204020204" charset="-122"/>
                <a:cs typeface="微软雅黑" panose="020B0503020204020204" charset="-122"/>
              </a:rPr>
              <a:t>户</a:t>
            </a:r>
            <a:r>
              <a:rPr spc="5" dirty="0">
                <a:solidFill>
                  <a:prstClr val="black"/>
                </a:solidFill>
                <a:latin typeface="微软雅黑" panose="020B0503020204020204" charset="-122"/>
                <a:cs typeface="微软雅黑" panose="020B0503020204020204" charset="-122"/>
              </a:rPr>
              <a:t>无</a:t>
            </a:r>
            <a:r>
              <a:rPr spc="15" dirty="0">
                <a:solidFill>
                  <a:prstClr val="black"/>
                </a:solidFill>
                <a:latin typeface="微软雅黑" panose="020B0503020204020204" charset="-122"/>
                <a:cs typeface="微软雅黑" panose="020B0503020204020204" charset="-122"/>
              </a:rPr>
              <a:t>须跳</a:t>
            </a:r>
            <a:r>
              <a:rPr spc="5" dirty="0">
                <a:solidFill>
                  <a:prstClr val="black"/>
                </a:solidFill>
                <a:latin typeface="微软雅黑" panose="020B0503020204020204" charset="-122"/>
                <a:cs typeface="微软雅黑" panose="020B0503020204020204" charset="-122"/>
              </a:rPr>
              <a:t>转工</a:t>
            </a:r>
            <a:r>
              <a:rPr spc="15" dirty="0">
                <a:solidFill>
                  <a:prstClr val="black"/>
                </a:solidFill>
                <a:latin typeface="微软雅黑" panose="020B0503020204020204" charset="-122"/>
                <a:cs typeface="微软雅黑" panose="020B0503020204020204" charset="-122"/>
              </a:rPr>
              <a:t>业</a:t>
            </a:r>
            <a:r>
              <a:rPr spc="5" dirty="0">
                <a:solidFill>
                  <a:prstClr val="black"/>
                </a:solidFill>
                <a:latin typeface="微软雅黑" panose="020B0503020204020204" charset="-122"/>
                <a:cs typeface="微软雅黑" panose="020B0503020204020204" charset="-122"/>
              </a:rPr>
              <a:t>数</a:t>
            </a:r>
            <a:r>
              <a:rPr spc="15" dirty="0">
                <a:solidFill>
                  <a:prstClr val="black"/>
                </a:solidFill>
                <a:latin typeface="微软雅黑" panose="020B0503020204020204" charset="-122"/>
                <a:cs typeface="微软雅黑" panose="020B0503020204020204" charset="-122"/>
              </a:rPr>
              <a:t>字孪</a:t>
            </a:r>
            <a:r>
              <a:rPr spc="5" dirty="0">
                <a:solidFill>
                  <a:prstClr val="black"/>
                </a:solidFill>
                <a:latin typeface="微软雅黑" panose="020B0503020204020204" charset="-122"/>
                <a:cs typeface="微软雅黑" panose="020B0503020204020204" charset="-122"/>
              </a:rPr>
              <a:t>生建</a:t>
            </a:r>
            <a:r>
              <a:rPr spc="55" dirty="0">
                <a:solidFill>
                  <a:prstClr val="black"/>
                </a:solidFill>
                <a:latin typeface="微软雅黑" panose="020B0503020204020204" charset="-122"/>
                <a:cs typeface="微软雅黑" panose="020B0503020204020204" charset="-122"/>
              </a:rPr>
              <a:t>模</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即 可完成对特定设备的指令下发操控。</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023872" y="3703320"/>
            <a:ext cx="1610868" cy="8046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634104" y="3642867"/>
            <a:ext cx="643890" cy="462915"/>
          </a:xfrm>
          <a:custGeom>
            <a:avLst/>
            <a:gdLst/>
            <a:ahLst/>
            <a:cxnLst/>
            <a:rect l="l" t="t" r="r" b="b"/>
            <a:pathLst>
              <a:path w="643889" h="462914">
                <a:moveTo>
                  <a:pt x="0" y="462915"/>
                </a:moveTo>
                <a:lnTo>
                  <a:pt x="643890" y="0"/>
                </a:lnTo>
              </a:path>
            </a:pathLst>
          </a:custGeom>
          <a:ln w="6349">
            <a:solidFill>
              <a:srgbClr val="EC7C30"/>
            </a:solidFill>
          </a:ln>
        </p:spPr>
        <p:txBody>
          <a:bodyPr wrap="square" lIns="0" tIns="0" rIns="0" bIns="0" rtlCol="0"/>
          <a:lstStyle/>
          <a:p>
            <a:endParaRPr>
              <a:solidFill>
                <a:prstClr val="black"/>
              </a:solidFill>
            </a:endParaRPr>
          </a:p>
        </p:txBody>
      </p:sp>
      <p:sp>
        <p:nvSpPr>
          <p:cNvPr id="8" name="object 8"/>
          <p:cNvSpPr/>
          <p:nvPr/>
        </p:nvSpPr>
        <p:spPr>
          <a:xfrm>
            <a:off x="4277867" y="3240023"/>
            <a:ext cx="1609343" cy="8046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3634104" y="4105783"/>
            <a:ext cx="643890" cy="462915"/>
          </a:xfrm>
          <a:custGeom>
            <a:avLst/>
            <a:gdLst/>
            <a:ahLst/>
            <a:cxnLst/>
            <a:rect l="l" t="t" r="r" b="b"/>
            <a:pathLst>
              <a:path w="643889" h="462914">
                <a:moveTo>
                  <a:pt x="0" y="0"/>
                </a:moveTo>
                <a:lnTo>
                  <a:pt x="643890" y="462788"/>
                </a:lnTo>
              </a:path>
            </a:pathLst>
          </a:custGeom>
          <a:ln w="6350">
            <a:solidFill>
              <a:srgbClr val="EC7C30"/>
            </a:solidFill>
          </a:ln>
        </p:spPr>
        <p:txBody>
          <a:bodyPr wrap="square" lIns="0" tIns="0" rIns="0" bIns="0" rtlCol="0"/>
          <a:lstStyle/>
          <a:p>
            <a:endParaRPr>
              <a:solidFill>
                <a:prstClr val="black"/>
              </a:solidFill>
            </a:endParaRPr>
          </a:p>
        </p:txBody>
      </p:sp>
      <p:sp>
        <p:nvSpPr>
          <p:cNvPr id="10" name="object 10"/>
          <p:cNvSpPr/>
          <p:nvPr/>
        </p:nvSpPr>
        <p:spPr>
          <a:xfrm>
            <a:off x="4277867" y="4166615"/>
            <a:ext cx="1609343" cy="8046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8005571" y="3340608"/>
            <a:ext cx="2164079" cy="149352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8005571" y="3340608"/>
            <a:ext cx="2164080" cy="1493520"/>
          </a:xfrm>
          <a:custGeom>
            <a:avLst/>
            <a:gdLst/>
            <a:ahLst/>
            <a:cxnLst/>
            <a:rect l="l" t="t" r="r" b="b"/>
            <a:pathLst>
              <a:path w="2164079" h="1493520">
                <a:moveTo>
                  <a:pt x="0" y="248920"/>
                </a:moveTo>
                <a:lnTo>
                  <a:pt x="4012" y="204192"/>
                </a:lnTo>
                <a:lnTo>
                  <a:pt x="15580" y="162088"/>
                </a:lnTo>
                <a:lnTo>
                  <a:pt x="33998" y="123312"/>
                </a:lnTo>
                <a:lnTo>
                  <a:pt x="58562" y="88568"/>
                </a:lnTo>
                <a:lnTo>
                  <a:pt x="88568" y="58562"/>
                </a:lnTo>
                <a:lnTo>
                  <a:pt x="123312" y="33998"/>
                </a:lnTo>
                <a:lnTo>
                  <a:pt x="162088" y="15580"/>
                </a:lnTo>
                <a:lnTo>
                  <a:pt x="204192" y="4012"/>
                </a:lnTo>
                <a:lnTo>
                  <a:pt x="248920" y="0"/>
                </a:lnTo>
                <a:lnTo>
                  <a:pt x="1915160" y="0"/>
                </a:lnTo>
                <a:lnTo>
                  <a:pt x="1959887" y="4012"/>
                </a:lnTo>
                <a:lnTo>
                  <a:pt x="2001991" y="15580"/>
                </a:lnTo>
                <a:lnTo>
                  <a:pt x="2040767" y="33998"/>
                </a:lnTo>
                <a:lnTo>
                  <a:pt x="2075511" y="58562"/>
                </a:lnTo>
                <a:lnTo>
                  <a:pt x="2105517" y="88568"/>
                </a:lnTo>
                <a:lnTo>
                  <a:pt x="2130081" y="123312"/>
                </a:lnTo>
                <a:lnTo>
                  <a:pt x="2148499" y="162088"/>
                </a:lnTo>
                <a:lnTo>
                  <a:pt x="2160067" y="204192"/>
                </a:lnTo>
                <a:lnTo>
                  <a:pt x="2164080" y="248920"/>
                </a:lnTo>
                <a:lnTo>
                  <a:pt x="2164080" y="1244600"/>
                </a:lnTo>
                <a:lnTo>
                  <a:pt x="2160067" y="1289327"/>
                </a:lnTo>
                <a:lnTo>
                  <a:pt x="2148499" y="1331431"/>
                </a:lnTo>
                <a:lnTo>
                  <a:pt x="2130081" y="1370207"/>
                </a:lnTo>
                <a:lnTo>
                  <a:pt x="2105517" y="1404951"/>
                </a:lnTo>
                <a:lnTo>
                  <a:pt x="2075511" y="1434957"/>
                </a:lnTo>
                <a:lnTo>
                  <a:pt x="2040767" y="1459521"/>
                </a:lnTo>
                <a:lnTo>
                  <a:pt x="2001991" y="1477939"/>
                </a:lnTo>
                <a:lnTo>
                  <a:pt x="1959887" y="1489507"/>
                </a:lnTo>
                <a:lnTo>
                  <a:pt x="1915160" y="1493520"/>
                </a:lnTo>
                <a:lnTo>
                  <a:pt x="248920" y="1493520"/>
                </a:lnTo>
                <a:lnTo>
                  <a:pt x="204192" y="1489507"/>
                </a:lnTo>
                <a:lnTo>
                  <a:pt x="162088" y="1477939"/>
                </a:lnTo>
                <a:lnTo>
                  <a:pt x="123312" y="1459521"/>
                </a:lnTo>
                <a:lnTo>
                  <a:pt x="88568" y="1434957"/>
                </a:lnTo>
                <a:lnTo>
                  <a:pt x="58562" y="1404951"/>
                </a:lnTo>
                <a:lnTo>
                  <a:pt x="33998" y="1370207"/>
                </a:lnTo>
                <a:lnTo>
                  <a:pt x="15580" y="1331431"/>
                </a:lnTo>
                <a:lnTo>
                  <a:pt x="4012" y="1289327"/>
                </a:lnTo>
                <a:lnTo>
                  <a:pt x="0" y="1244600"/>
                </a:lnTo>
                <a:lnTo>
                  <a:pt x="0" y="248920"/>
                </a:lnTo>
                <a:close/>
              </a:path>
            </a:pathLst>
          </a:custGeom>
          <a:ln w="6096">
            <a:solidFill>
              <a:srgbClr val="5B9BD4"/>
            </a:solidFill>
          </a:ln>
        </p:spPr>
        <p:txBody>
          <a:bodyPr wrap="square" lIns="0" tIns="0" rIns="0" bIns="0" rtlCol="0"/>
          <a:lstStyle/>
          <a:p>
            <a:endParaRPr>
              <a:solidFill>
                <a:prstClr val="black"/>
              </a:solidFill>
            </a:endParaRPr>
          </a:p>
        </p:txBody>
      </p:sp>
      <p:sp>
        <p:nvSpPr>
          <p:cNvPr id="13" name="object 13"/>
          <p:cNvSpPr txBox="1"/>
          <p:nvPr/>
        </p:nvSpPr>
        <p:spPr>
          <a:xfrm>
            <a:off x="6846823" y="3805173"/>
            <a:ext cx="3168015" cy="571500"/>
          </a:xfrm>
          <a:prstGeom prst="rect">
            <a:avLst/>
          </a:prstGeom>
        </p:spPr>
        <p:txBody>
          <a:bodyPr vert="horz" wrap="square" lIns="0" tIns="0" rIns="0" bIns="0" rtlCol="0">
            <a:spAutoFit/>
          </a:bodyPr>
          <a:lstStyle/>
          <a:p>
            <a:pPr marL="12700">
              <a:lnSpc>
                <a:spcPts val="2140"/>
              </a:lnSpc>
              <a:tabLst>
                <a:tab pos="1212850" algn="l"/>
              </a:tabLst>
            </a:pPr>
            <a:r>
              <a:rPr u="sng" dirty="0">
                <a:solidFill>
                  <a:prstClr val="black"/>
                </a:solidFill>
                <a:latin typeface="Times New Roman" panose="02020603050405020304"/>
                <a:cs typeface="Times New Roman" panose="02020603050405020304"/>
              </a:rPr>
              <a:t> 	</a:t>
            </a:r>
            <a:r>
              <a:rPr dirty="0">
                <a:solidFill>
                  <a:prstClr val="black"/>
                </a:solidFill>
                <a:latin typeface="Times New Roman" panose="02020603050405020304"/>
                <a:cs typeface="Times New Roman" panose="02020603050405020304"/>
              </a:rPr>
              <a:t> </a:t>
            </a:r>
            <a:r>
              <a:rPr spc="-10" dirty="0">
                <a:solidFill>
                  <a:prstClr val="black"/>
                </a:solidFill>
                <a:latin typeface="Times New Roman" panose="02020603050405020304"/>
                <a:cs typeface="Times New Roman" panose="02020603050405020304"/>
              </a:rPr>
              <a:t> </a:t>
            </a:r>
            <a:r>
              <a:rPr dirty="0">
                <a:solidFill>
                  <a:prstClr val="black"/>
                </a:solidFill>
                <a:latin typeface="微软雅黑" panose="020B0503020204020204" charset="-122"/>
                <a:cs typeface="微软雅黑" panose="020B0503020204020204" charset="-122"/>
              </a:rPr>
              <a:t>对特定设备的指令</a:t>
            </a:r>
            <a:endParaRPr>
              <a:solidFill>
                <a:prstClr val="black"/>
              </a:solidFill>
              <a:latin typeface="微软雅黑" panose="020B0503020204020204" charset="-122"/>
              <a:cs typeface="微软雅黑" panose="020B0503020204020204" charset="-122"/>
            </a:endParaRPr>
          </a:p>
          <a:p>
            <a:pPr marL="1783080">
              <a:lnSpc>
                <a:spcPts val="2140"/>
              </a:lnSpc>
            </a:pPr>
            <a:r>
              <a:rPr spc="-5" dirty="0">
                <a:solidFill>
                  <a:prstClr val="black"/>
                </a:solidFill>
                <a:latin typeface="微软雅黑" panose="020B0503020204020204" charset="-122"/>
                <a:cs typeface="微软雅黑" panose="020B0503020204020204" charset="-122"/>
              </a:rPr>
              <a:t>下发</a:t>
            </a:r>
            <a:r>
              <a:rPr dirty="0">
                <a:solidFill>
                  <a:prstClr val="black"/>
                </a:solidFill>
                <a:latin typeface="微软雅黑" panose="020B0503020204020204" charset="-122"/>
                <a:cs typeface="微软雅黑" panose="020B0503020204020204" charset="-122"/>
              </a:rPr>
              <a:t>操控</a:t>
            </a:r>
            <a:endParaRPr>
              <a:solidFill>
                <a:prstClr val="black"/>
              </a:solidFill>
              <a:latin typeface="微软雅黑" panose="020B0503020204020204" charset="-122"/>
              <a:cs typeface="微软雅黑" panose="020B0503020204020204" charset="-122"/>
            </a:endParaRPr>
          </a:p>
        </p:txBody>
      </p:sp>
      <p:sp>
        <p:nvSpPr>
          <p:cNvPr id="14" name="object 14"/>
          <p:cNvSpPr/>
          <p:nvPr/>
        </p:nvSpPr>
        <p:spPr>
          <a:xfrm>
            <a:off x="6155435" y="3567684"/>
            <a:ext cx="704215" cy="1041400"/>
          </a:xfrm>
          <a:custGeom>
            <a:avLst/>
            <a:gdLst/>
            <a:ahLst/>
            <a:cxnLst/>
            <a:rect l="l" t="t" r="r" b="b"/>
            <a:pathLst>
              <a:path w="704215" h="1041400">
                <a:moveTo>
                  <a:pt x="0" y="0"/>
                </a:moveTo>
                <a:lnTo>
                  <a:pt x="76721" y="344"/>
                </a:lnTo>
                <a:lnTo>
                  <a:pt x="151048" y="1354"/>
                </a:lnTo>
                <a:lnTo>
                  <a:pt x="222552" y="2993"/>
                </a:lnTo>
                <a:lnTo>
                  <a:pt x="290804" y="5225"/>
                </a:lnTo>
                <a:lnTo>
                  <a:pt x="355374" y="8015"/>
                </a:lnTo>
                <a:lnTo>
                  <a:pt x="415832" y="11326"/>
                </a:lnTo>
                <a:lnTo>
                  <a:pt x="471750" y="15123"/>
                </a:lnTo>
                <a:lnTo>
                  <a:pt x="522697" y="19369"/>
                </a:lnTo>
                <a:lnTo>
                  <a:pt x="568244" y="24030"/>
                </a:lnTo>
                <a:lnTo>
                  <a:pt x="607963" y="29068"/>
                </a:lnTo>
                <a:lnTo>
                  <a:pt x="668194" y="40136"/>
                </a:lnTo>
                <a:lnTo>
                  <a:pt x="704088" y="58674"/>
                </a:lnTo>
                <a:lnTo>
                  <a:pt x="704088" y="982218"/>
                </a:lnTo>
                <a:lnTo>
                  <a:pt x="668194" y="1000755"/>
                </a:lnTo>
                <a:lnTo>
                  <a:pt x="607963" y="1011823"/>
                </a:lnTo>
                <a:lnTo>
                  <a:pt x="568244" y="1016861"/>
                </a:lnTo>
                <a:lnTo>
                  <a:pt x="522697" y="1021522"/>
                </a:lnTo>
                <a:lnTo>
                  <a:pt x="471750" y="1025768"/>
                </a:lnTo>
                <a:lnTo>
                  <a:pt x="415832" y="1029565"/>
                </a:lnTo>
                <a:lnTo>
                  <a:pt x="355374" y="1032876"/>
                </a:lnTo>
                <a:lnTo>
                  <a:pt x="290804" y="1035666"/>
                </a:lnTo>
                <a:lnTo>
                  <a:pt x="222552" y="1037898"/>
                </a:lnTo>
                <a:lnTo>
                  <a:pt x="151048" y="1039537"/>
                </a:lnTo>
                <a:lnTo>
                  <a:pt x="76721" y="1040547"/>
                </a:lnTo>
                <a:lnTo>
                  <a:pt x="0" y="1040891"/>
                </a:lnTo>
              </a:path>
            </a:pathLst>
          </a:custGeom>
          <a:ln w="6096">
            <a:solidFill>
              <a:srgbClr val="5B9BD4"/>
            </a:solidFill>
          </a:ln>
        </p:spPr>
        <p:txBody>
          <a:bodyPr wrap="square" lIns="0" tIns="0" rIns="0" bIns="0" rtlCol="0"/>
          <a:lstStyle/>
          <a:p>
            <a:endParaRPr>
              <a:solidFill>
                <a:prstClr val="black"/>
              </a:solidFill>
            </a:endParaRP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911857" y="1017270"/>
            <a:ext cx="8348980" cy="1485265"/>
          </a:xfrm>
          <a:prstGeom prst="rect">
            <a:avLst/>
          </a:prstGeom>
        </p:spPr>
        <p:txBody>
          <a:bodyPr vert="horz" wrap="square" lIns="0" tIns="0" rIns="0" bIns="0" rtlCol="0">
            <a:spAutoFit/>
          </a:bodyPr>
          <a:lstStyle/>
          <a:p>
            <a:pPr marL="20955" algn="ctr"/>
            <a:r>
              <a:rPr sz="3200" b="1" dirty="0">
                <a:solidFill>
                  <a:srgbClr val="00A755"/>
                </a:solidFill>
                <a:latin typeface="微软雅黑" panose="020B0503020204020204" charset="-122"/>
                <a:cs typeface="微软雅黑" panose="020B0503020204020204" charset="-122"/>
              </a:rPr>
              <a:t>按钮组件</a:t>
            </a:r>
            <a:endParaRPr sz="3200">
              <a:solidFill>
                <a:prstClr val="black"/>
              </a:solidFill>
              <a:latin typeface="微软雅黑" panose="020B0503020204020204" charset="-122"/>
              <a:cs typeface="微软雅黑" panose="020B0503020204020204" charset="-122"/>
            </a:endParaRPr>
          </a:p>
          <a:p>
            <a:pPr marL="12700" marR="5080" indent="476885">
              <a:lnSpc>
                <a:spcPct val="150000"/>
              </a:lnSpc>
              <a:spcBef>
                <a:spcPts val="1160"/>
              </a:spcBef>
            </a:pPr>
            <a:r>
              <a:rPr spc="10" dirty="0">
                <a:solidFill>
                  <a:prstClr val="black"/>
                </a:solidFill>
                <a:latin typeface="微软雅黑" panose="020B0503020204020204" charset="-122"/>
                <a:cs typeface="微软雅黑" panose="020B0503020204020204" charset="-122"/>
              </a:rPr>
              <a:t>使</a:t>
            </a:r>
            <a:r>
              <a:rPr spc="20"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按</a:t>
            </a:r>
            <a:r>
              <a:rPr spc="30" dirty="0">
                <a:solidFill>
                  <a:prstClr val="black"/>
                </a:solidFill>
                <a:latin typeface="微软雅黑" panose="020B0503020204020204" charset="-122"/>
                <a:cs typeface="微软雅黑" panose="020B0503020204020204" charset="-122"/>
              </a:rPr>
              <a:t>钮</a:t>
            </a:r>
            <a:r>
              <a:rPr spc="10" dirty="0">
                <a:solidFill>
                  <a:prstClr val="black"/>
                </a:solidFill>
                <a:latin typeface="微软雅黑" panose="020B0503020204020204" charset="-122"/>
                <a:cs typeface="微软雅黑" panose="020B0503020204020204" charset="-122"/>
              </a:rPr>
              <a:t>组件</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可</a:t>
            </a:r>
            <a:r>
              <a:rPr spc="20" dirty="0">
                <a:solidFill>
                  <a:prstClr val="black"/>
                </a:solidFill>
                <a:latin typeface="微软雅黑" panose="020B0503020204020204" charset="-122"/>
                <a:cs typeface="微软雅黑" panose="020B0503020204020204" charset="-122"/>
              </a:rPr>
              <a:t>以实</a:t>
            </a:r>
            <a:r>
              <a:rPr spc="10" dirty="0">
                <a:solidFill>
                  <a:prstClr val="black"/>
                </a:solidFill>
                <a:latin typeface="微软雅黑" panose="020B0503020204020204" charset="-122"/>
                <a:cs typeface="微软雅黑" panose="020B0503020204020204" charset="-122"/>
              </a:rPr>
              <a:t>现在</a:t>
            </a:r>
            <a:r>
              <a:rPr spc="20"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视</a:t>
            </a:r>
            <a:r>
              <a:rPr spc="20" dirty="0">
                <a:solidFill>
                  <a:prstClr val="black"/>
                </a:solidFill>
                <a:latin typeface="微软雅黑" panose="020B0503020204020204" charset="-122"/>
                <a:cs typeface="微软雅黑" panose="020B0503020204020204" charset="-122"/>
              </a:rPr>
              <a:t>化大</a:t>
            </a:r>
            <a:r>
              <a:rPr spc="10" dirty="0">
                <a:solidFill>
                  <a:prstClr val="black"/>
                </a:solidFill>
                <a:latin typeface="微软雅黑" panose="020B0503020204020204" charset="-122"/>
                <a:cs typeface="微软雅黑" panose="020B0503020204020204" charset="-122"/>
              </a:rPr>
              <a:t>屏上</a:t>
            </a:r>
            <a:r>
              <a:rPr spc="20" dirty="0">
                <a:solidFill>
                  <a:prstClr val="black"/>
                </a:solidFill>
                <a:latin typeface="微软雅黑" panose="020B0503020204020204" charset="-122"/>
                <a:cs typeface="微软雅黑" panose="020B0503020204020204" charset="-122"/>
              </a:rPr>
              <a:t>通</a:t>
            </a:r>
            <a:r>
              <a:rPr spc="10" dirty="0">
                <a:solidFill>
                  <a:prstClr val="black"/>
                </a:solidFill>
                <a:latin typeface="微软雅黑" panose="020B0503020204020204" charset="-122"/>
                <a:cs typeface="微软雅黑" panose="020B0503020204020204" charset="-122"/>
              </a:rPr>
              <a:t>过</a:t>
            </a:r>
            <a:r>
              <a:rPr spc="20" dirty="0">
                <a:solidFill>
                  <a:prstClr val="black"/>
                </a:solidFill>
                <a:latin typeface="微软雅黑" panose="020B0503020204020204" charset="-122"/>
                <a:cs typeface="微软雅黑" panose="020B0503020204020204" charset="-122"/>
              </a:rPr>
              <a:t>按下</a:t>
            </a:r>
            <a:r>
              <a:rPr spc="10" dirty="0">
                <a:solidFill>
                  <a:prstClr val="black"/>
                </a:solidFill>
                <a:latin typeface="微软雅黑" panose="020B0503020204020204" charset="-122"/>
                <a:cs typeface="微软雅黑" panose="020B0503020204020204" charset="-122"/>
              </a:rPr>
              <a:t>按钮</a:t>
            </a:r>
            <a:r>
              <a:rPr spc="20" dirty="0">
                <a:solidFill>
                  <a:prstClr val="black"/>
                </a:solidFill>
                <a:latin typeface="微软雅黑" panose="020B0503020204020204" charset="-122"/>
                <a:cs typeface="微软雅黑" panose="020B0503020204020204" charset="-122"/>
              </a:rPr>
              <a:t>远</a:t>
            </a:r>
            <a:r>
              <a:rPr spc="10" dirty="0">
                <a:solidFill>
                  <a:prstClr val="black"/>
                </a:solidFill>
                <a:latin typeface="微软雅黑" panose="020B0503020204020204" charset="-122"/>
                <a:cs typeface="微软雅黑" panose="020B0503020204020204" charset="-122"/>
              </a:rPr>
              <a:t>程</a:t>
            </a:r>
            <a:r>
              <a:rPr spc="20" dirty="0">
                <a:solidFill>
                  <a:prstClr val="black"/>
                </a:solidFill>
                <a:latin typeface="微软雅黑" panose="020B0503020204020204" charset="-122"/>
                <a:cs typeface="微软雅黑" panose="020B0503020204020204" charset="-122"/>
              </a:rPr>
              <a:t>控制</a:t>
            </a:r>
            <a:r>
              <a:rPr spc="10" dirty="0">
                <a:solidFill>
                  <a:prstClr val="black"/>
                </a:solidFill>
                <a:latin typeface="微软雅黑" panose="020B0503020204020204" charset="-122"/>
                <a:cs typeface="微软雅黑" panose="020B0503020204020204" charset="-122"/>
              </a:rPr>
              <a:t>工业</a:t>
            </a:r>
            <a:r>
              <a:rPr spc="20" dirty="0">
                <a:solidFill>
                  <a:prstClr val="black"/>
                </a:solidFill>
                <a:latin typeface="微软雅黑" panose="020B0503020204020204" charset="-122"/>
                <a:cs typeface="微软雅黑" panose="020B0503020204020204" charset="-122"/>
              </a:rPr>
              <a:t>设</a:t>
            </a:r>
            <a:r>
              <a:rPr spc="60"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该 组件在编辑器中的位置如图所示：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833372" y="2680716"/>
            <a:ext cx="8523731" cy="38374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313301" y="1017270"/>
            <a:ext cx="356742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按钮组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42771" y="2069338"/>
            <a:ext cx="3018790" cy="277050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a</a:t>
            </a:r>
            <a:r>
              <a:rPr b="1" dirty="0">
                <a:solidFill>
                  <a:prstClr val="black"/>
                </a:solidFill>
                <a:latin typeface="微软雅黑" panose="020B0503020204020204" charset="-122"/>
                <a:cs typeface="微软雅黑" panose="020B0503020204020204" charset="-122"/>
              </a:rPr>
              <a:t>）文本属性</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78790" algn="just">
              <a:lnSpc>
                <a:spcPct val="150000"/>
              </a:lnSpc>
            </a:pPr>
            <a:r>
              <a:rPr dirty="0">
                <a:solidFill>
                  <a:prstClr val="black"/>
                </a:solidFill>
                <a:latin typeface="微软雅黑" panose="020B0503020204020204" charset="-122"/>
                <a:cs typeface="微软雅黑" panose="020B0503020204020204" charset="-122"/>
              </a:rPr>
              <a:t>系统支持在按钮上显示文 本信息，可以在文本属性中对 按钮上显示的文字进行设置，  包括按钮文本内容、字体、字 号、行间距、对齐方式等；如 图</a:t>
            </a:r>
            <a:r>
              <a:rPr spc="-5" dirty="0">
                <a:solidFill>
                  <a:prstClr val="black"/>
                </a:solidFill>
                <a:latin typeface="微软雅黑" panose="020B0503020204020204" charset="-122"/>
                <a:cs typeface="微软雅黑" panose="020B0503020204020204" charset="-122"/>
              </a:rPr>
              <a:t>所</a:t>
            </a:r>
            <a:r>
              <a:rPr dirty="0">
                <a:solidFill>
                  <a:prstClr val="black"/>
                </a:solidFill>
                <a:latin typeface="微软雅黑" panose="020B0503020204020204" charset="-122"/>
                <a:cs typeface="微软雅黑" panose="020B0503020204020204" charset="-122"/>
              </a:rPr>
              <a:t>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305044" y="1941576"/>
            <a:ext cx="5623559" cy="42275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4313301" y="1017270"/>
            <a:ext cx="356742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按钮组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40942" y="2185161"/>
            <a:ext cx="2790190" cy="23590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b</a:t>
            </a:r>
            <a:r>
              <a:rPr b="1" spc="-5" dirty="0">
                <a:solidFill>
                  <a:prstClr val="black"/>
                </a:solidFill>
                <a:latin typeface="微软雅黑" panose="020B0503020204020204" charset="-122"/>
                <a:cs typeface="微软雅黑" panose="020B0503020204020204" charset="-122"/>
              </a:rPr>
              <a:t>）样式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78155" algn="just">
              <a:lnSpc>
                <a:spcPct val="150000"/>
              </a:lnSpc>
            </a:pPr>
            <a:r>
              <a:rPr dirty="0">
                <a:solidFill>
                  <a:prstClr val="black"/>
                </a:solidFill>
                <a:latin typeface="微软雅黑" panose="020B0503020204020204" charset="-122"/>
                <a:cs typeface="微软雅黑" panose="020B0503020204020204" charset="-122"/>
              </a:rPr>
              <a:t>通过设定圆角数值、填 充颜色、边框和阴影来设计 </a:t>
            </a:r>
            <a:r>
              <a:rPr spc="-5" dirty="0">
                <a:solidFill>
                  <a:prstClr val="black"/>
                </a:solidFill>
                <a:latin typeface="微软雅黑" panose="020B0503020204020204" charset="-122"/>
                <a:cs typeface="微软雅黑" panose="020B0503020204020204" charset="-122"/>
              </a:rPr>
              <a:t>按钮外框的样式，可以单击 </a:t>
            </a:r>
            <a:r>
              <a:rPr dirty="0">
                <a:solidFill>
                  <a:prstClr val="black"/>
                </a:solidFill>
                <a:latin typeface="微软雅黑" panose="020B0503020204020204" charset="-122"/>
                <a:cs typeface="微软雅黑" panose="020B0503020204020204" charset="-122"/>
              </a:rPr>
              <a:t>图片处的位置为按钮重设新 的图片，如图所示。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669535" y="2057400"/>
            <a:ext cx="6361175" cy="38602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4861559" y="2833115"/>
            <a:ext cx="6054852" cy="35768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354582" y="966089"/>
            <a:ext cx="9684385" cy="3101975"/>
          </a:xfrm>
          <a:prstGeom prst="rect">
            <a:avLst/>
          </a:prstGeom>
        </p:spPr>
        <p:txBody>
          <a:bodyPr vert="horz" wrap="square" lIns="0" tIns="0" rIns="0" bIns="0" rtlCol="0">
            <a:spAutoFit/>
          </a:bodyPr>
          <a:lstStyle/>
          <a:p>
            <a:pPr marL="2842895"/>
            <a:r>
              <a:rPr sz="3200" b="1" dirty="0">
                <a:solidFill>
                  <a:srgbClr val="00A755"/>
                </a:solidFill>
                <a:latin typeface="微软雅黑" panose="020B0503020204020204" charset="-122"/>
                <a:cs typeface="微软雅黑" panose="020B0503020204020204" charset="-122"/>
              </a:rPr>
              <a:t>按钮组</a:t>
            </a:r>
            <a:r>
              <a:rPr sz="3200" b="1" spc="5" dirty="0">
                <a:solidFill>
                  <a:srgbClr val="00A755"/>
                </a:solidFill>
                <a:latin typeface="微软雅黑" panose="020B0503020204020204" charset="-122"/>
                <a:cs typeface="微软雅黑" panose="020B0503020204020204" charset="-122"/>
              </a:rPr>
              <a:t>件</a:t>
            </a:r>
            <a:r>
              <a:rPr sz="3200" b="1" spc="-8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a:p>
            <a:pPr marL="12700" marR="5080" indent="421640">
              <a:lnSpc>
                <a:spcPct val="150000"/>
              </a:lnSpc>
              <a:spcBef>
                <a:spcPts val="1375"/>
              </a:spcBef>
            </a:pPr>
            <a:r>
              <a:rPr sz="1600" spc="15" dirty="0">
                <a:solidFill>
                  <a:prstClr val="black"/>
                </a:solidFill>
                <a:latin typeface="微软雅黑" panose="020B0503020204020204" charset="-122"/>
                <a:cs typeface="微软雅黑" panose="020B0503020204020204" charset="-122"/>
              </a:rPr>
              <a:t>在</a:t>
            </a:r>
            <a:r>
              <a:rPr sz="1600" dirty="0">
                <a:solidFill>
                  <a:prstClr val="black"/>
                </a:solidFill>
                <a:latin typeface="微软雅黑" panose="020B0503020204020204" charset="-122"/>
                <a:cs typeface="微软雅黑" panose="020B0503020204020204" charset="-122"/>
              </a:rPr>
              <a:t>按</a:t>
            </a:r>
            <a:r>
              <a:rPr sz="1600" spc="15" dirty="0">
                <a:solidFill>
                  <a:prstClr val="black"/>
                </a:solidFill>
                <a:latin typeface="微软雅黑" panose="020B0503020204020204" charset="-122"/>
                <a:cs typeface="微软雅黑" panose="020B0503020204020204" charset="-122"/>
              </a:rPr>
              <a:t>钮的数据</a:t>
            </a:r>
            <a:r>
              <a:rPr sz="1600" dirty="0">
                <a:solidFill>
                  <a:prstClr val="black"/>
                </a:solidFill>
                <a:latin typeface="微软雅黑" panose="020B0503020204020204" charset="-122"/>
                <a:cs typeface="微软雅黑" panose="020B0503020204020204" charset="-122"/>
              </a:rPr>
              <a:t>源</a:t>
            </a:r>
            <a:r>
              <a:rPr sz="1600" spc="15" dirty="0">
                <a:solidFill>
                  <a:prstClr val="black"/>
                </a:solidFill>
                <a:latin typeface="微软雅黑" panose="020B0503020204020204" charset="-122"/>
                <a:cs typeface="微软雅黑" panose="020B0503020204020204" charset="-122"/>
              </a:rPr>
              <a:t>配置</a:t>
            </a:r>
            <a:r>
              <a:rPr sz="1600" spc="3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，如果</a:t>
            </a:r>
            <a:r>
              <a:rPr sz="1600" dirty="0">
                <a:solidFill>
                  <a:prstClr val="black"/>
                </a:solidFill>
                <a:latin typeface="微软雅黑" panose="020B0503020204020204" charset="-122"/>
                <a:cs typeface="微软雅黑" panose="020B0503020204020204" charset="-122"/>
              </a:rPr>
              <a:t>勾</a:t>
            </a:r>
            <a:r>
              <a:rPr sz="1600" spc="20" dirty="0">
                <a:solidFill>
                  <a:prstClr val="black"/>
                </a:solidFill>
                <a:latin typeface="微软雅黑" panose="020B0503020204020204" charset="-122"/>
                <a:cs typeface="微软雅黑" panose="020B0503020204020204" charset="-122"/>
              </a:rPr>
              <a:t>选</a:t>
            </a:r>
            <a:r>
              <a:rPr sz="1600" spc="15" dirty="0">
                <a:solidFill>
                  <a:prstClr val="black"/>
                </a:solidFill>
                <a:latin typeface="微软雅黑" panose="020B0503020204020204" charset="-122"/>
                <a:cs typeface="微软雅黑" panose="020B0503020204020204" charset="-122"/>
              </a:rPr>
              <a:t>“继</a:t>
            </a:r>
            <a:r>
              <a:rPr sz="1600" dirty="0">
                <a:solidFill>
                  <a:prstClr val="black"/>
                </a:solidFill>
                <a:latin typeface="微软雅黑" panose="020B0503020204020204" charset="-122"/>
                <a:cs typeface="微软雅黑" panose="020B0503020204020204" charset="-122"/>
              </a:rPr>
              <a:t>承</a:t>
            </a:r>
            <a:r>
              <a:rPr sz="1600" spc="15" dirty="0">
                <a:solidFill>
                  <a:prstClr val="black"/>
                </a:solidFill>
                <a:latin typeface="微软雅黑" panose="020B0503020204020204" charset="-122"/>
                <a:cs typeface="微软雅黑" panose="020B0503020204020204" charset="-122"/>
              </a:rPr>
              <a:t>页</a:t>
            </a:r>
            <a:r>
              <a:rPr sz="1600" dirty="0">
                <a:solidFill>
                  <a:prstClr val="black"/>
                </a:solidFill>
                <a:latin typeface="微软雅黑" panose="020B0503020204020204" charset="-122"/>
                <a:cs typeface="微软雅黑" panose="020B0503020204020204" charset="-122"/>
              </a:rPr>
              <a:t>面</a:t>
            </a:r>
            <a:r>
              <a:rPr sz="1600" spc="15" dirty="0">
                <a:solidFill>
                  <a:prstClr val="black"/>
                </a:solidFill>
                <a:latin typeface="微软雅黑" panose="020B0503020204020204" charset="-122"/>
                <a:cs typeface="微软雅黑" panose="020B0503020204020204" charset="-122"/>
              </a:rPr>
              <a:t>模</a:t>
            </a:r>
            <a:r>
              <a:rPr sz="1600" spc="20" dirty="0">
                <a:solidFill>
                  <a:prstClr val="black"/>
                </a:solidFill>
                <a:latin typeface="微软雅黑" panose="020B0503020204020204" charset="-122"/>
                <a:cs typeface="微软雅黑" panose="020B0503020204020204" charset="-122"/>
              </a:rPr>
              <a:t>型</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该组</a:t>
            </a:r>
            <a:r>
              <a:rPr sz="1600" dirty="0">
                <a:solidFill>
                  <a:prstClr val="black"/>
                </a:solidFill>
                <a:latin typeface="微软雅黑" panose="020B0503020204020204" charset="-122"/>
                <a:cs typeface="微软雅黑" panose="020B0503020204020204" charset="-122"/>
              </a:rPr>
              <a:t>件</a:t>
            </a:r>
            <a:r>
              <a:rPr sz="1600" spc="15" dirty="0">
                <a:solidFill>
                  <a:prstClr val="black"/>
                </a:solidFill>
                <a:latin typeface="微软雅黑" panose="020B0503020204020204" charset="-122"/>
                <a:cs typeface="微软雅黑" panose="020B0503020204020204" charset="-122"/>
              </a:rPr>
              <a:t>在配置</a:t>
            </a:r>
            <a:r>
              <a:rPr sz="1600" dirty="0">
                <a:solidFill>
                  <a:prstClr val="black"/>
                </a:solidFill>
                <a:latin typeface="微软雅黑" panose="020B0503020204020204" charset="-122"/>
                <a:cs typeface="微软雅黑" panose="020B0503020204020204" charset="-122"/>
              </a:rPr>
              <a:t>数</a:t>
            </a:r>
            <a:r>
              <a:rPr sz="1600" spc="15" dirty="0">
                <a:solidFill>
                  <a:prstClr val="black"/>
                </a:solidFill>
                <a:latin typeface="微软雅黑" panose="020B0503020204020204" charset="-122"/>
                <a:cs typeface="微软雅黑" panose="020B0503020204020204" charset="-122"/>
              </a:rPr>
              <a:t>据源</a:t>
            </a:r>
            <a:r>
              <a:rPr sz="1600" dirty="0">
                <a:solidFill>
                  <a:prstClr val="black"/>
                </a:solidFill>
                <a:latin typeface="微软雅黑" panose="020B0503020204020204" charset="-122"/>
                <a:cs typeface="微软雅黑" panose="020B0503020204020204" charset="-122"/>
              </a:rPr>
              <a:t>时</a:t>
            </a:r>
            <a:r>
              <a:rPr sz="1600" spc="15" dirty="0">
                <a:solidFill>
                  <a:prstClr val="black"/>
                </a:solidFill>
                <a:latin typeface="微软雅黑" panose="020B0503020204020204" charset="-122"/>
                <a:cs typeface="微软雅黑" panose="020B0503020204020204" charset="-122"/>
              </a:rPr>
              <a:t>会默认</a:t>
            </a:r>
            <a:r>
              <a:rPr sz="1600" dirty="0">
                <a:solidFill>
                  <a:prstClr val="black"/>
                </a:solidFill>
                <a:latin typeface="微软雅黑" panose="020B0503020204020204" charset="-122"/>
                <a:cs typeface="微软雅黑" panose="020B0503020204020204" charset="-122"/>
              </a:rPr>
              <a:t>关</a:t>
            </a:r>
            <a:r>
              <a:rPr sz="1600" spc="15" dirty="0">
                <a:solidFill>
                  <a:prstClr val="black"/>
                </a:solidFill>
                <a:latin typeface="微软雅黑" panose="020B0503020204020204" charset="-122"/>
                <a:cs typeface="微软雅黑" panose="020B0503020204020204" charset="-122"/>
              </a:rPr>
              <a:t>联在</a:t>
            </a:r>
            <a:r>
              <a:rPr sz="1600" dirty="0">
                <a:solidFill>
                  <a:prstClr val="black"/>
                </a:solidFill>
                <a:latin typeface="微软雅黑" panose="020B0503020204020204" charset="-122"/>
                <a:cs typeface="微软雅黑" panose="020B0503020204020204" charset="-122"/>
              </a:rPr>
              <a:t>页</a:t>
            </a:r>
            <a:r>
              <a:rPr sz="1600" spc="15" dirty="0">
                <a:solidFill>
                  <a:prstClr val="black"/>
                </a:solidFill>
                <a:latin typeface="微软雅黑" panose="020B0503020204020204" charset="-122"/>
                <a:cs typeface="微软雅黑" panose="020B0503020204020204" charset="-122"/>
              </a:rPr>
              <a:t>面编</a:t>
            </a:r>
            <a:r>
              <a:rPr sz="1600" spc="-5" dirty="0">
                <a:solidFill>
                  <a:prstClr val="black"/>
                </a:solidFill>
                <a:latin typeface="微软雅黑" panose="020B0503020204020204" charset="-122"/>
                <a:cs typeface="微软雅黑" panose="020B0503020204020204" charset="-122"/>
              </a:rPr>
              <a:t>辑 </a:t>
            </a:r>
            <a:r>
              <a:rPr sz="1600" spc="15" dirty="0">
                <a:solidFill>
                  <a:prstClr val="black"/>
                </a:solidFill>
                <a:latin typeface="微软雅黑" panose="020B0503020204020204" charset="-122"/>
                <a:cs typeface="微软雅黑" panose="020B0503020204020204" charset="-122"/>
              </a:rPr>
              <a:t>区绑定的物模</a:t>
            </a:r>
            <a:r>
              <a:rPr sz="1600" spc="5" dirty="0">
                <a:solidFill>
                  <a:prstClr val="black"/>
                </a:solidFill>
                <a:latin typeface="微软雅黑" panose="020B0503020204020204" charset="-122"/>
                <a:cs typeface="微软雅黑" panose="020B0503020204020204" charset="-122"/>
              </a:rPr>
              <a:t>型</a:t>
            </a:r>
            <a:r>
              <a:rPr sz="1600" spc="15" dirty="0">
                <a:solidFill>
                  <a:prstClr val="black"/>
                </a:solidFill>
                <a:latin typeface="微软雅黑" panose="020B0503020204020204" charset="-122"/>
                <a:cs typeface="微软雅黑" panose="020B0503020204020204" charset="-122"/>
              </a:rPr>
              <a:t>及实例信</a:t>
            </a:r>
            <a:r>
              <a:rPr sz="1600" spc="35" dirty="0">
                <a:solidFill>
                  <a:prstClr val="black"/>
                </a:solidFill>
                <a:latin typeface="微软雅黑" panose="020B0503020204020204" charset="-122"/>
                <a:cs typeface="微软雅黑" panose="020B0503020204020204" charset="-122"/>
              </a:rPr>
              <a:t>息</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a:t>
            </a:r>
            <a:r>
              <a:rPr sz="1600" spc="15" dirty="0">
                <a:solidFill>
                  <a:prstClr val="black"/>
                </a:solidFill>
                <a:latin typeface="微软雅黑" panose="020B0503020204020204" charset="-122"/>
                <a:cs typeface="微软雅黑" panose="020B0503020204020204" charset="-122"/>
              </a:rPr>
              <a:t>不勾选则需按</a:t>
            </a:r>
            <a:r>
              <a:rPr sz="1600" spc="5" dirty="0">
                <a:solidFill>
                  <a:prstClr val="black"/>
                </a:solidFill>
                <a:latin typeface="微软雅黑" panose="020B0503020204020204" charset="-122"/>
                <a:cs typeface="微软雅黑" panose="020B0503020204020204" charset="-122"/>
              </a:rPr>
              <a:t>顺</a:t>
            </a:r>
            <a:r>
              <a:rPr sz="1600" spc="15" dirty="0">
                <a:solidFill>
                  <a:prstClr val="black"/>
                </a:solidFill>
                <a:latin typeface="微软雅黑" panose="020B0503020204020204" charset="-122"/>
                <a:cs typeface="微软雅黑" panose="020B0503020204020204" charset="-122"/>
              </a:rPr>
              <a:t>序依次选择对</a:t>
            </a:r>
            <a:r>
              <a:rPr sz="1600" spc="5" dirty="0">
                <a:solidFill>
                  <a:prstClr val="black"/>
                </a:solidFill>
                <a:latin typeface="微软雅黑" panose="020B0503020204020204" charset="-122"/>
                <a:cs typeface="微软雅黑" panose="020B0503020204020204" charset="-122"/>
              </a:rPr>
              <a:t>应</a:t>
            </a:r>
            <a:r>
              <a:rPr sz="1600" spc="15" dirty="0">
                <a:solidFill>
                  <a:prstClr val="black"/>
                </a:solidFill>
                <a:latin typeface="微软雅黑" panose="020B0503020204020204" charset="-122"/>
                <a:cs typeface="微软雅黑" panose="020B0503020204020204" charset="-122"/>
              </a:rPr>
              <a:t>物模</a:t>
            </a:r>
            <a:r>
              <a:rPr sz="1600" spc="45" dirty="0">
                <a:solidFill>
                  <a:prstClr val="black"/>
                </a:solidFill>
                <a:latin typeface="微软雅黑" panose="020B0503020204020204" charset="-122"/>
                <a:cs typeface="微软雅黑" panose="020B0503020204020204" charset="-122"/>
              </a:rPr>
              <a:t>型</a:t>
            </a:r>
            <a:r>
              <a:rPr sz="1600" spc="15" dirty="0">
                <a:solidFill>
                  <a:prstClr val="black"/>
                </a:solidFill>
                <a:latin typeface="微软雅黑" panose="020B0503020204020204" charset="-122"/>
                <a:cs typeface="微软雅黑" panose="020B0503020204020204" charset="-122"/>
              </a:rPr>
              <a:t>、物实</a:t>
            </a:r>
            <a:r>
              <a:rPr sz="1600" spc="5" dirty="0">
                <a:solidFill>
                  <a:prstClr val="black"/>
                </a:solidFill>
                <a:latin typeface="微软雅黑" panose="020B0503020204020204" charset="-122"/>
                <a:cs typeface="微软雅黑" panose="020B0503020204020204" charset="-122"/>
              </a:rPr>
              <a:t>例</a:t>
            </a:r>
            <a:r>
              <a:rPr sz="1600" spc="15" dirty="0">
                <a:solidFill>
                  <a:prstClr val="black"/>
                </a:solidFill>
                <a:latin typeface="微软雅黑" panose="020B0503020204020204" charset="-122"/>
                <a:cs typeface="微软雅黑" panose="020B0503020204020204" charset="-122"/>
              </a:rPr>
              <a:t>和关联指</a:t>
            </a:r>
            <a:r>
              <a:rPr sz="1600" spc="30" dirty="0">
                <a:solidFill>
                  <a:prstClr val="black"/>
                </a:solidFill>
                <a:latin typeface="微软雅黑" panose="020B0503020204020204" charset="-122"/>
                <a:cs typeface="微软雅黑" panose="020B0503020204020204" charset="-122"/>
              </a:rPr>
              <a:t>令</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下发参数</a:t>
            </a:r>
            <a:r>
              <a:rPr sz="1600" spc="-5" dirty="0">
                <a:solidFill>
                  <a:prstClr val="black"/>
                </a:solidFill>
                <a:latin typeface="微软雅黑" panose="020B0503020204020204" charset="-122"/>
                <a:cs typeface="微软雅黑" panose="020B0503020204020204" charset="-122"/>
              </a:rPr>
              <a:t>”  是按下该按钮时，会下发的指令值</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如图</a:t>
            </a:r>
            <a:r>
              <a:rPr sz="1600" dirty="0">
                <a:solidFill>
                  <a:prstClr val="black"/>
                </a:solidFill>
                <a:latin typeface="微软雅黑" panose="020B0503020204020204" charset="-122"/>
                <a:cs typeface="微软雅黑" panose="020B0503020204020204" charset="-122"/>
              </a:rPr>
              <a:t>所</a:t>
            </a:r>
            <a:r>
              <a:rPr sz="1600" spc="-5" dirty="0">
                <a:solidFill>
                  <a:prstClr val="black"/>
                </a:solidFill>
                <a:latin typeface="微软雅黑" panose="020B0503020204020204" charset="-122"/>
                <a:cs typeface="微软雅黑" panose="020B0503020204020204" charset="-122"/>
              </a:rPr>
              <a:t>示。</a:t>
            </a:r>
            <a:endParaRPr sz="1600">
              <a:solidFill>
                <a:prstClr val="black"/>
              </a:solidFill>
              <a:latin typeface="微软雅黑" panose="020B0503020204020204" charset="-122"/>
              <a:cs typeface="微软雅黑" panose="020B0503020204020204" charset="-122"/>
            </a:endParaRPr>
          </a:p>
          <a:p>
            <a:pPr marL="12700" marR="6623050" algn="just">
              <a:lnSpc>
                <a:spcPct val="150000"/>
              </a:lnSpc>
              <a:spcBef>
                <a:spcPts val="1725"/>
              </a:spcBef>
            </a:pPr>
            <a:r>
              <a:rPr sz="1600" spc="-5" dirty="0">
                <a:solidFill>
                  <a:prstClr val="black"/>
                </a:solidFill>
                <a:latin typeface="微软雅黑" panose="020B0503020204020204" charset="-122"/>
                <a:cs typeface="微软雅黑" panose="020B0503020204020204" charset="-122"/>
              </a:rPr>
              <a:t>例如，如果该按钮是对急停状态进 行复位，那么关联指令就是模型的 </a:t>
            </a:r>
            <a:r>
              <a:rPr sz="1600" spc="-10" dirty="0">
                <a:solidFill>
                  <a:prstClr val="black"/>
                </a:solidFill>
                <a:latin typeface="微软雅黑" panose="020B0503020204020204" charset="-122"/>
                <a:cs typeface="微软雅黑" panose="020B0503020204020204" charset="-122"/>
              </a:rPr>
              <a:t>急停指令，下发参数输入</a:t>
            </a:r>
            <a:r>
              <a:rPr sz="1600"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0”</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p:nvPr/>
        </p:nvSpPr>
        <p:spPr>
          <a:xfrm>
            <a:off x="2008632" y="2702051"/>
            <a:ext cx="8174735" cy="36530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700910" y="1017270"/>
            <a:ext cx="9018270" cy="1520825"/>
          </a:xfrm>
          <a:prstGeom prst="rect">
            <a:avLst/>
          </a:prstGeom>
        </p:spPr>
        <p:txBody>
          <a:bodyPr vert="horz" wrap="square" lIns="0" tIns="0" rIns="0" bIns="0" rtlCol="0">
            <a:spAutoFit/>
          </a:bodyPr>
          <a:lstStyle/>
          <a:p>
            <a:pPr marR="218440" algn="ctr"/>
            <a:r>
              <a:rPr sz="3200" b="1" dirty="0">
                <a:solidFill>
                  <a:srgbClr val="00A755"/>
                </a:solidFill>
                <a:latin typeface="微软雅黑" panose="020B0503020204020204" charset="-122"/>
                <a:cs typeface="微软雅黑" panose="020B0503020204020204" charset="-122"/>
              </a:rPr>
              <a:t>指令文本组件</a:t>
            </a:r>
            <a:endParaRPr sz="3200">
              <a:solidFill>
                <a:prstClr val="black"/>
              </a:solidFill>
              <a:latin typeface="微软雅黑" panose="020B0503020204020204" charset="-122"/>
              <a:cs typeface="微软雅黑" panose="020B0503020204020204" charset="-122"/>
            </a:endParaRPr>
          </a:p>
          <a:p>
            <a:pPr marL="12700" marR="5080" indent="476885">
              <a:lnSpc>
                <a:spcPct val="150000"/>
              </a:lnSpc>
              <a:spcBef>
                <a:spcPts val="1440"/>
              </a:spcBef>
            </a:pPr>
            <a:r>
              <a:rPr spc="10" dirty="0">
                <a:solidFill>
                  <a:prstClr val="black"/>
                </a:solidFill>
                <a:latin typeface="微软雅黑" panose="020B0503020204020204" charset="-122"/>
                <a:cs typeface="微软雅黑" panose="020B0503020204020204" charset="-122"/>
              </a:rPr>
              <a:t>使用指</a:t>
            </a:r>
            <a:r>
              <a:rPr spc="20" dirty="0">
                <a:solidFill>
                  <a:prstClr val="black"/>
                </a:solidFill>
                <a:latin typeface="微软雅黑" panose="020B0503020204020204" charset="-122"/>
                <a:cs typeface="微软雅黑" panose="020B0503020204020204" charset="-122"/>
              </a:rPr>
              <a:t>令</a:t>
            </a:r>
            <a:r>
              <a:rPr spc="10" dirty="0">
                <a:solidFill>
                  <a:prstClr val="black"/>
                </a:solidFill>
                <a:latin typeface="微软雅黑" panose="020B0503020204020204" charset="-122"/>
                <a:cs typeface="微软雅黑" panose="020B0503020204020204" charset="-122"/>
              </a:rPr>
              <a:t>文本组</a:t>
            </a:r>
            <a:r>
              <a:rPr spc="15" dirty="0">
                <a:solidFill>
                  <a:prstClr val="black"/>
                </a:solidFill>
                <a:latin typeface="微软雅黑" panose="020B0503020204020204" charset="-122"/>
                <a:cs typeface="微软雅黑" panose="020B0503020204020204" charset="-122"/>
              </a:rPr>
              <a:t>件</a:t>
            </a:r>
            <a:r>
              <a:rPr spc="10" dirty="0">
                <a:solidFill>
                  <a:prstClr val="black"/>
                </a:solidFill>
                <a:latin typeface="微软雅黑" panose="020B0503020204020204" charset="-122"/>
                <a:cs typeface="微软雅黑" panose="020B0503020204020204" charset="-122"/>
              </a:rPr>
              <a:t>，可以实现在可视化大屏上通过输入指令值来远程控制工业设</a:t>
            </a:r>
            <a:r>
              <a:rPr spc="15" dirty="0">
                <a:solidFill>
                  <a:prstClr val="black"/>
                </a:solidFill>
                <a:latin typeface="微软雅黑" panose="020B0503020204020204" charset="-122"/>
                <a:cs typeface="微软雅黑" panose="020B0503020204020204" charset="-122"/>
              </a:rPr>
              <a:t>备</a:t>
            </a:r>
            <a:r>
              <a:rPr dirty="0">
                <a:solidFill>
                  <a:prstClr val="black"/>
                </a:solidFill>
                <a:latin typeface="微软雅黑" panose="020B0503020204020204" charset="-122"/>
                <a:cs typeface="微软雅黑" panose="020B0503020204020204" charset="-122"/>
              </a:rPr>
              <a:t>。 该组件在编辑器中的位置如图所示。</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1154074" y="974978"/>
            <a:ext cx="9886950" cy="1467485"/>
          </a:xfrm>
          <a:prstGeom prst="rect">
            <a:avLst/>
          </a:prstGeom>
        </p:spPr>
        <p:txBody>
          <a:bodyPr vert="horz" wrap="square" lIns="0" tIns="0" rIns="0" bIns="0" rtlCol="0">
            <a:spAutoFit/>
          </a:bodyPr>
          <a:lstStyle/>
          <a:p>
            <a:pPr marL="2094230"/>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a:p>
            <a:pPr marL="12700" marR="5080" indent="476885">
              <a:lnSpc>
                <a:spcPct val="150000"/>
              </a:lnSpc>
              <a:spcBef>
                <a:spcPts val="1020"/>
              </a:spcBef>
            </a:pPr>
            <a:r>
              <a:rPr dirty="0">
                <a:solidFill>
                  <a:prstClr val="black"/>
                </a:solidFill>
                <a:latin typeface="微软雅黑" panose="020B0503020204020204" charset="-122"/>
                <a:cs typeface="微软雅黑" panose="020B0503020204020204" charset="-122"/>
              </a:rPr>
              <a:t>在课程</a:t>
            </a:r>
            <a:r>
              <a:rPr spc="10" dirty="0">
                <a:solidFill>
                  <a:prstClr val="black"/>
                </a:solidFill>
                <a:latin typeface="微软雅黑" panose="020B0503020204020204" charset="-122"/>
                <a:cs typeface="微软雅黑" panose="020B0503020204020204" charset="-122"/>
              </a:rPr>
              <a:t>详</a:t>
            </a:r>
            <a:r>
              <a:rPr dirty="0">
                <a:solidFill>
                  <a:prstClr val="black"/>
                </a:solidFill>
                <a:latin typeface="微软雅黑" panose="020B0503020204020204" charset="-122"/>
                <a:cs typeface="微软雅黑" panose="020B0503020204020204" charset="-122"/>
              </a:rPr>
              <a:t>情页界面单</a:t>
            </a:r>
            <a:r>
              <a:rPr spc="15" dirty="0">
                <a:solidFill>
                  <a:prstClr val="black"/>
                </a:solidFill>
                <a:latin typeface="微软雅黑" panose="020B0503020204020204" charset="-122"/>
                <a:cs typeface="微软雅黑" panose="020B0503020204020204" charset="-122"/>
              </a:rPr>
              <a:t>击</a:t>
            </a:r>
            <a:r>
              <a:rPr dirty="0">
                <a:solidFill>
                  <a:prstClr val="black"/>
                </a:solidFill>
                <a:latin typeface="微软雅黑" panose="020B0503020204020204" charset="-122"/>
                <a:cs typeface="微软雅黑" panose="020B0503020204020204" charset="-122"/>
              </a:rPr>
              <a:t>“工业数字</a:t>
            </a:r>
            <a:r>
              <a:rPr spc="10" dirty="0">
                <a:solidFill>
                  <a:prstClr val="black"/>
                </a:solidFill>
                <a:latin typeface="微软雅黑" panose="020B0503020204020204" charset="-122"/>
                <a:cs typeface="微软雅黑" panose="020B0503020204020204" charset="-122"/>
              </a:rPr>
              <a:t>孪</a:t>
            </a:r>
            <a:r>
              <a:rPr dirty="0">
                <a:solidFill>
                  <a:prstClr val="black"/>
                </a:solidFill>
                <a:latin typeface="微软雅黑" panose="020B0503020204020204" charset="-122"/>
                <a:cs typeface="微软雅黑" panose="020B0503020204020204" charset="-122"/>
              </a:rPr>
              <a:t>生建模”按</a:t>
            </a:r>
            <a:r>
              <a:rPr spc="10" dirty="0">
                <a:solidFill>
                  <a:prstClr val="black"/>
                </a:solidFill>
                <a:latin typeface="微软雅黑" panose="020B0503020204020204" charset="-122"/>
                <a:cs typeface="微软雅黑" panose="020B0503020204020204" charset="-122"/>
              </a:rPr>
              <a:t>钮</a:t>
            </a:r>
            <a:r>
              <a:rPr dirty="0">
                <a:solidFill>
                  <a:prstClr val="black"/>
                </a:solidFill>
                <a:latin typeface="微软雅黑" panose="020B0503020204020204" charset="-122"/>
                <a:cs typeface="微软雅黑" panose="020B0503020204020204" charset="-122"/>
              </a:rPr>
              <a:t>，可进入工</a:t>
            </a:r>
            <a:r>
              <a:rPr spc="10" dirty="0">
                <a:solidFill>
                  <a:prstClr val="black"/>
                </a:solidFill>
                <a:latin typeface="微软雅黑" panose="020B0503020204020204" charset="-122"/>
                <a:cs typeface="微软雅黑" panose="020B0503020204020204" charset="-122"/>
              </a:rPr>
              <a:t>业</a:t>
            </a:r>
            <a:r>
              <a:rPr dirty="0">
                <a:solidFill>
                  <a:prstClr val="black"/>
                </a:solidFill>
                <a:latin typeface="微软雅黑" panose="020B0503020204020204" charset="-122"/>
                <a:cs typeface="微软雅黑" panose="020B0503020204020204" charset="-122"/>
              </a:rPr>
              <a:t>数字孪生建</a:t>
            </a:r>
            <a:r>
              <a:rPr spc="10"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界</a:t>
            </a:r>
            <a:r>
              <a:rPr spc="5"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，通过</a:t>
            </a:r>
            <a:r>
              <a:rPr spc="1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业 数字孪生建模可以构建硬件设备的“物模</a:t>
            </a:r>
            <a:r>
              <a:rPr spc="-5" dirty="0">
                <a:solidFill>
                  <a:prstClr val="black"/>
                </a:solidFill>
                <a:latin typeface="微软雅黑" panose="020B0503020204020204" charset="-122"/>
                <a:cs typeface="微软雅黑" panose="020B0503020204020204" charset="-122"/>
              </a:rPr>
              <a:t>型</a:t>
            </a:r>
            <a:r>
              <a:rPr dirty="0">
                <a:solidFill>
                  <a:prstClr val="black"/>
                </a:solidFill>
                <a:latin typeface="微软雅黑" panose="020B0503020204020204" charset="-122"/>
                <a:cs typeface="微软雅黑" panose="020B0503020204020204" charset="-122"/>
              </a:rPr>
              <a:t>”（本书的项目二将会对“物模型”进行详细介绍）。</a:t>
            </a:r>
            <a:endParaRPr>
              <a:solidFill>
                <a:prstClr val="black"/>
              </a:solidFill>
              <a:latin typeface="微软雅黑" panose="020B0503020204020204" charset="-122"/>
              <a:cs typeface="微软雅黑" panose="020B0503020204020204" charset="-122"/>
            </a:endParaRPr>
          </a:p>
        </p:txBody>
      </p:sp>
      <p:sp>
        <p:nvSpPr>
          <p:cNvPr id="8" name="object 8"/>
          <p:cNvSpPr/>
          <p:nvPr/>
        </p:nvSpPr>
        <p:spPr>
          <a:xfrm>
            <a:off x="2375916" y="2593848"/>
            <a:ext cx="7577327" cy="37017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2372867" y="2590800"/>
            <a:ext cx="7583805" cy="3708400"/>
          </a:xfrm>
          <a:custGeom>
            <a:avLst/>
            <a:gdLst/>
            <a:ahLst/>
            <a:cxnLst/>
            <a:rect l="l" t="t" r="r" b="b"/>
            <a:pathLst>
              <a:path w="7583805" h="3708400">
                <a:moveTo>
                  <a:pt x="0" y="3707891"/>
                </a:moveTo>
                <a:lnTo>
                  <a:pt x="7583424" y="3707891"/>
                </a:lnTo>
                <a:lnTo>
                  <a:pt x="7583424" y="0"/>
                </a:lnTo>
                <a:lnTo>
                  <a:pt x="0" y="0"/>
                </a:lnTo>
                <a:lnTo>
                  <a:pt x="0" y="3707891"/>
                </a:lnTo>
                <a:close/>
              </a:path>
            </a:pathLst>
          </a:custGeom>
          <a:ln w="6096">
            <a:solidFill>
              <a:srgbClr val="00AF50"/>
            </a:solidFill>
          </a:ln>
        </p:spPr>
        <p:txBody>
          <a:bodyPr wrap="square" lIns="0" tIns="0" rIns="0" bIns="0" rtlCol="0"/>
          <a:lstStyle/>
          <a:p>
            <a:endParaRPr>
              <a:solidFill>
                <a:prstClr val="black"/>
              </a:solidFill>
            </a:endParaRPr>
          </a:p>
        </p:txBody>
      </p:sp>
      <p:sp>
        <p:nvSpPr>
          <p:cNvPr id="10" name="object 10"/>
          <p:cNvSpPr txBox="1"/>
          <p:nvPr/>
        </p:nvSpPr>
        <p:spPr>
          <a:xfrm>
            <a:off x="4560189" y="6367983"/>
            <a:ext cx="3071495"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工</a:t>
            </a:r>
            <a:r>
              <a:rPr sz="1600" spc="-5" dirty="0">
                <a:solidFill>
                  <a:prstClr val="black"/>
                </a:solidFill>
                <a:latin typeface="宋体" pitchFamily="2" charset="-122"/>
                <a:cs typeface="宋体" pitchFamily="2" charset="-122"/>
              </a:rPr>
              <a:t>业数</a:t>
            </a:r>
            <a:r>
              <a:rPr sz="1600" dirty="0">
                <a:solidFill>
                  <a:prstClr val="black"/>
                </a:solidFill>
                <a:latin typeface="宋体" pitchFamily="2" charset="-122"/>
                <a:cs typeface="宋体" pitchFamily="2" charset="-122"/>
              </a:rPr>
              <a:t>字</a:t>
            </a:r>
            <a:r>
              <a:rPr sz="1600" spc="-5" dirty="0">
                <a:solidFill>
                  <a:prstClr val="black"/>
                </a:solidFill>
                <a:latin typeface="宋体" pitchFamily="2" charset="-122"/>
                <a:cs typeface="宋体" pitchFamily="2" charset="-122"/>
              </a:rPr>
              <a:t>孪生建</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物模</a:t>
            </a:r>
            <a:r>
              <a:rPr sz="1600" dirty="0">
                <a:solidFill>
                  <a:prstClr val="black"/>
                </a:solidFill>
                <a:latin typeface="宋体" pitchFamily="2" charset="-122"/>
                <a:cs typeface="宋体" pitchFamily="2" charset="-122"/>
              </a:rPr>
              <a:t>型</a:t>
            </a:r>
            <a:r>
              <a:rPr sz="1600" spc="-5" dirty="0">
                <a:solidFill>
                  <a:prstClr val="black"/>
                </a:solidFill>
                <a:latin typeface="宋体" pitchFamily="2" charset="-122"/>
                <a:cs typeface="宋体" pitchFamily="2" charset="-122"/>
              </a:rPr>
              <a:t>列表界面</a:t>
            </a:r>
            <a:endParaRPr sz="1600">
              <a:solidFill>
                <a:prstClr val="black"/>
              </a:solidFill>
              <a:latin typeface="宋体" pitchFamily="2" charset="-122"/>
              <a:cs typeface="宋体" pitchFamily="2" charset="-122"/>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3906139" y="1017270"/>
            <a:ext cx="4380230" cy="525780"/>
          </a:xfrm>
          <a:prstGeom prst="rect">
            <a:avLst/>
          </a:prstGeom>
        </p:spPr>
        <p:txBody>
          <a:bodyPr vert="horz" wrap="square" lIns="0" tIns="0" rIns="0" bIns="0" rtlCol="0">
            <a:spAutoFit/>
          </a:bodyPr>
          <a:lstStyle/>
          <a:p>
            <a:pPr marL="12700"/>
            <a:r>
              <a:rPr sz="3200" b="1" spc="5" dirty="0">
                <a:solidFill>
                  <a:srgbClr val="00A755"/>
                </a:solidFill>
                <a:latin typeface="微软雅黑" panose="020B0503020204020204" charset="-122"/>
                <a:cs typeface="微软雅黑" panose="020B0503020204020204" charset="-122"/>
              </a:rPr>
              <a:t>指令文本组件</a:t>
            </a:r>
            <a:r>
              <a:rPr sz="3200" b="1" spc="-13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06474" y="2191765"/>
            <a:ext cx="3225800" cy="2359660"/>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a）文本属性</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90855">
              <a:spcBef>
                <a:spcPts val="1080"/>
              </a:spcBef>
            </a:pPr>
            <a:r>
              <a:rPr dirty="0">
                <a:solidFill>
                  <a:prstClr val="black"/>
                </a:solidFill>
                <a:latin typeface="微软雅黑" panose="020B0503020204020204" charset="-122"/>
                <a:cs typeface="微软雅黑" panose="020B0503020204020204" charset="-122"/>
              </a:rPr>
              <a:t>可以在文本属性中对指令</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文本显示的文字进行设置，包 括按钮文本内容、字体、字号、 行间距、对齐方式等；如图所 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768340" y="2065020"/>
            <a:ext cx="4995671" cy="39334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3906139" y="1017270"/>
            <a:ext cx="4380230" cy="525780"/>
          </a:xfrm>
          <a:prstGeom prst="rect">
            <a:avLst/>
          </a:prstGeom>
        </p:spPr>
        <p:txBody>
          <a:bodyPr vert="horz" wrap="square" lIns="0" tIns="0" rIns="0" bIns="0" rtlCol="0">
            <a:spAutoFit/>
          </a:bodyPr>
          <a:lstStyle/>
          <a:p>
            <a:pPr marL="12700"/>
            <a:r>
              <a:rPr sz="3200" b="1" spc="5" dirty="0">
                <a:solidFill>
                  <a:srgbClr val="00A755"/>
                </a:solidFill>
                <a:latin typeface="微软雅黑" panose="020B0503020204020204" charset="-122"/>
                <a:cs typeface="微软雅黑" panose="020B0503020204020204" charset="-122"/>
              </a:rPr>
              <a:t>指令文</a:t>
            </a:r>
            <a:r>
              <a:rPr sz="3200" b="1" spc="-5" dirty="0">
                <a:solidFill>
                  <a:srgbClr val="00A755"/>
                </a:solidFill>
                <a:latin typeface="微软雅黑" panose="020B0503020204020204" charset="-122"/>
                <a:cs typeface="微软雅黑" panose="020B0503020204020204" charset="-122"/>
              </a:rPr>
              <a:t>本</a:t>
            </a:r>
            <a:r>
              <a:rPr sz="3200" b="1" dirty="0">
                <a:solidFill>
                  <a:srgbClr val="00A755"/>
                </a:solidFill>
                <a:latin typeface="微软雅黑" panose="020B0503020204020204" charset="-122"/>
                <a:cs typeface="微软雅黑" panose="020B0503020204020204" charset="-122"/>
              </a:rPr>
              <a:t>组</a:t>
            </a:r>
            <a:r>
              <a:rPr sz="3200" b="1" spc="5" dirty="0">
                <a:solidFill>
                  <a:srgbClr val="00A755"/>
                </a:solidFill>
                <a:latin typeface="微软雅黑" panose="020B0503020204020204" charset="-122"/>
                <a:cs typeface="微软雅黑" panose="020B0503020204020204" charset="-122"/>
              </a:rPr>
              <a:t>件</a:t>
            </a:r>
            <a:r>
              <a:rPr sz="3200" b="1" spc="-12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831975" y="2076577"/>
            <a:ext cx="2561590" cy="1947545"/>
          </a:xfrm>
          <a:prstGeom prst="rect">
            <a:avLst/>
          </a:prstGeom>
        </p:spPr>
        <p:txBody>
          <a:bodyPr vert="horz" wrap="square" lIns="0" tIns="0" rIns="0" bIns="0" rtlCol="0">
            <a:spAutoFit/>
          </a:bodyPr>
          <a:lstStyle/>
          <a:p>
            <a:pPr marL="12700" algn="just"/>
            <a:r>
              <a:rPr b="1" dirty="0">
                <a:solidFill>
                  <a:prstClr val="black"/>
                </a:solidFill>
                <a:latin typeface="微软雅黑" panose="020B0503020204020204" charset="-122"/>
                <a:cs typeface="微软雅黑" panose="020B0503020204020204" charset="-122"/>
              </a:rPr>
              <a:t>b）样式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indent="478155">
              <a:spcBef>
                <a:spcPts val="1080"/>
              </a:spcBef>
            </a:pPr>
            <a:r>
              <a:rPr dirty="0">
                <a:solidFill>
                  <a:prstClr val="black"/>
                </a:solidFill>
                <a:latin typeface="微软雅黑" panose="020B0503020204020204" charset="-122"/>
                <a:cs typeface="微软雅黑" panose="020B0503020204020204" charset="-122"/>
              </a:rPr>
              <a:t>通过设定圆角数值、</a:t>
            </a:r>
            <a:endParaRPr>
              <a:solidFill>
                <a:prstClr val="black"/>
              </a:solidFill>
              <a:latin typeface="微软雅黑" panose="020B0503020204020204" charset="-122"/>
              <a:cs typeface="微软雅黑" panose="020B0503020204020204" charset="-122"/>
            </a:endParaRPr>
          </a:p>
          <a:p>
            <a:pPr marL="12700" marR="26035" algn="just">
              <a:lnSpc>
                <a:spcPct val="150000"/>
              </a:lnSpc>
            </a:pPr>
            <a:r>
              <a:rPr dirty="0">
                <a:solidFill>
                  <a:prstClr val="black"/>
                </a:solidFill>
                <a:latin typeface="微软雅黑" panose="020B0503020204020204" charset="-122"/>
                <a:cs typeface="微软雅黑" panose="020B0503020204020204" charset="-122"/>
              </a:rPr>
              <a:t>填充颜色、边框和阴影来 设计输入文本的样式，如 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530595" y="1949195"/>
            <a:ext cx="4908803" cy="41483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知识准备</a:t>
            </a:r>
            <a:endParaRPr dirty="0"/>
          </a:p>
        </p:txBody>
      </p:sp>
      <p:sp>
        <p:nvSpPr>
          <p:cNvPr id="5" name="object 5"/>
          <p:cNvSpPr txBox="1"/>
          <p:nvPr/>
        </p:nvSpPr>
        <p:spPr>
          <a:xfrm>
            <a:off x="1634108" y="966089"/>
            <a:ext cx="9126855" cy="1428750"/>
          </a:xfrm>
          <a:prstGeom prst="rect">
            <a:avLst/>
          </a:prstGeom>
        </p:spPr>
        <p:txBody>
          <a:bodyPr vert="horz" wrap="square" lIns="0" tIns="0" rIns="0" bIns="0" rtlCol="0">
            <a:spAutoFit/>
          </a:bodyPr>
          <a:lstStyle/>
          <a:p>
            <a:pPr marL="2157730"/>
            <a:r>
              <a:rPr sz="3200" b="1" spc="5" dirty="0">
                <a:solidFill>
                  <a:srgbClr val="00A755"/>
                </a:solidFill>
                <a:latin typeface="微软雅黑" panose="020B0503020204020204" charset="-122"/>
                <a:cs typeface="微软雅黑" panose="020B0503020204020204" charset="-122"/>
              </a:rPr>
              <a:t>指令文本组件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a:p>
            <a:pPr marL="434340">
              <a:spcBef>
                <a:spcPts val="2405"/>
              </a:spcBef>
            </a:pPr>
            <a:r>
              <a:rPr sz="1600" spc="20" dirty="0">
                <a:solidFill>
                  <a:prstClr val="black"/>
                </a:solidFill>
                <a:latin typeface="微软雅黑" panose="020B0503020204020204" charset="-122"/>
                <a:cs typeface="微软雅黑" panose="020B0503020204020204" charset="-122"/>
              </a:rPr>
              <a:t>在</a:t>
            </a:r>
            <a:r>
              <a:rPr sz="1600" spc="25" dirty="0">
                <a:solidFill>
                  <a:prstClr val="black"/>
                </a:solidFill>
                <a:latin typeface="微软雅黑" panose="020B0503020204020204" charset="-122"/>
                <a:cs typeface="微软雅黑" panose="020B0503020204020204" charset="-122"/>
              </a:rPr>
              <a:t>可视</a:t>
            </a:r>
            <a:r>
              <a:rPr sz="1600" spc="10" dirty="0">
                <a:solidFill>
                  <a:prstClr val="black"/>
                </a:solidFill>
                <a:latin typeface="微软雅黑" panose="020B0503020204020204" charset="-122"/>
                <a:cs typeface="微软雅黑" panose="020B0503020204020204" charset="-122"/>
              </a:rPr>
              <a:t>化</a:t>
            </a:r>
            <a:r>
              <a:rPr sz="1600" spc="25" dirty="0">
                <a:solidFill>
                  <a:prstClr val="black"/>
                </a:solidFill>
                <a:latin typeface="微软雅黑" panose="020B0503020204020204" charset="-122"/>
                <a:cs typeface="微软雅黑" panose="020B0503020204020204" charset="-122"/>
              </a:rPr>
              <a:t>应</a:t>
            </a:r>
            <a:r>
              <a:rPr sz="1600" spc="10" dirty="0">
                <a:solidFill>
                  <a:prstClr val="black"/>
                </a:solidFill>
                <a:latin typeface="微软雅黑" panose="020B0503020204020204" charset="-122"/>
                <a:cs typeface="微软雅黑" panose="020B0503020204020204" charset="-122"/>
              </a:rPr>
              <a:t>用</a:t>
            </a:r>
            <a:r>
              <a:rPr sz="1600" spc="30" dirty="0">
                <a:solidFill>
                  <a:prstClr val="black"/>
                </a:solidFill>
                <a:latin typeface="微软雅黑" panose="020B0503020204020204" charset="-122"/>
                <a:cs typeface="微软雅黑" panose="020B0503020204020204" charset="-122"/>
              </a:rPr>
              <a:t>中</a:t>
            </a:r>
            <a:r>
              <a:rPr sz="1600" spc="2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使</a:t>
            </a:r>
            <a:r>
              <a:rPr sz="1600" spc="25" dirty="0">
                <a:solidFill>
                  <a:prstClr val="black"/>
                </a:solidFill>
                <a:latin typeface="微软雅黑" panose="020B0503020204020204" charset="-122"/>
                <a:cs typeface="微软雅黑" panose="020B0503020204020204" charset="-122"/>
              </a:rPr>
              <a:t>用指令</a:t>
            </a:r>
            <a:r>
              <a:rPr sz="1600" spc="10" dirty="0">
                <a:solidFill>
                  <a:prstClr val="black"/>
                </a:solidFill>
                <a:latin typeface="微软雅黑" panose="020B0503020204020204" charset="-122"/>
                <a:cs typeface="微软雅黑" panose="020B0503020204020204" charset="-122"/>
              </a:rPr>
              <a:t>文</a:t>
            </a:r>
            <a:r>
              <a:rPr sz="1600" spc="25" dirty="0">
                <a:solidFill>
                  <a:prstClr val="black"/>
                </a:solidFill>
                <a:latin typeface="微软雅黑" panose="020B0503020204020204" charset="-122"/>
                <a:cs typeface="微软雅黑" panose="020B0503020204020204" charset="-122"/>
              </a:rPr>
              <a:t>本组件，操作</a:t>
            </a:r>
            <a:r>
              <a:rPr sz="1600" spc="10" dirty="0">
                <a:solidFill>
                  <a:prstClr val="black"/>
                </a:solidFill>
                <a:latin typeface="微软雅黑" panose="020B0503020204020204" charset="-122"/>
                <a:cs typeface="微软雅黑" panose="020B0503020204020204" charset="-122"/>
              </a:rPr>
              <a:t>者</a:t>
            </a:r>
            <a:r>
              <a:rPr sz="1600" spc="25" dirty="0">
                <a:solidFill>
                  <a:prstClr val="black"/>
                </a:solidFill>
                <a:latin typeface="微软雅黑" panose="020B0503020204020204" charset="-122"/>
                <a:cs typeface="微软雅黑" panose="020B0503020204020204" charset="-122"/>
              </a:rPr>
              <a:t>可以</a:t>
            </a:r>
            <a:r>
              <a:rPr sz="1600" spc="10" dirty="0">
                <a:solidFill>
                  <a:prstClr val="black"/>
                </a:solidFill>
                <a:latin typeface="微软雅黑" panose="020B0503020204020204" charset="-122"/>
                <a:cs typeface="微软雅黑" panose="020B0503020204020204" charset="-122"/>
              </a:rPr>
              <a:t>在</a:t>
            </a:r>
            <a:r>
              <a:rPr sz="1600" spc="25" dirty="0">
                <a:solidFill>
                  <a:prstClr val="black"/>
                </a:solidFill>
                <a:latin typeface="微软雅黑" panose="020B0503020204020204" charset="-122"/>
                <a:cs typeface="微软雅黑" panose="020B0503020204020204" charset="-122"/>
              </a:rPr>
              <a:t>大</a:t>
            </a:r>
            <a:r>
              <a:rPr sz="1600" spc="10" dirty="0">
                <a:solidFill>
                  <a:prstClr val="black"/>
                </a:solidFill>
                <a:latin typeface="微软雅黑" panose="020B0503020204020204" charset="-122"/>
                <a:cs typeface="微软雅黑" panose="020B0503020204020204" charset="-122"/>
              </a:rPr>
              <a:t>屏</a:t>
            </a:r>
            <a:r>
              <a:rPr sz="1600" spc="25" dirty="0">
                <a:solidFill>
                  <a:prstClr val="black"/>
                </a:solidFill>
                <a:latin typeface="微软雅黑" panose="020B0503020204020204" charset="-122"/>
                <a:cs typeface="微软雅黑" panose="020B0503020204020204" charset="-122"/>
              </a:rPr>
              <a:t>上</a:t>
            </a:r>
            <a:r>
              <a:rPr sz="1600" spc="10" dirty="0">
                <a:solidFill>
                  <a:prstClr val="black"/>
                </a:solidFill>
                <a:latin typeface="微软雅黑" panose="020B0503020204020204" charset="-122"/>
                <a:cs typeface="微软雅黑" panose="020B0503020204020204" charset="-122"/>
              </a:rPr>
              <a:t>输</a:t>
            </a:r>
            <a:r>
              <a:rPr sz="1600" spc="25" dirty="0">
                <a:solidFill>
                  <a:prstClr val="black"/>
                </a:solidFill>
                <a:latin typeface="微软雅黑" panose="020B0503020204020204" charset="-122"/>
                <a:cs typeface="微软雅黑" panose="020B0503020204020204" charset="-122"/>
              </a:rPr>
              <a:t>入</a:t>
            </a:r>
            <a:r>
              <a:rPr sz="1600" spc="10" dirty="0">
                <a:solidFill>
                  <a:prstClr val="black"/>
                </a:solidFill>
                <a:latin typeface="微软雅黑" panose="020B0503020204020204" charset="-122"/>
                <a:cs typeface="微软雅黑" panose="020B0503020204020204" charset="-122"/>
              </a:rPr>
              <a:t>需</a:t>
            </a:r>
            <a:r>
              <a:rPr sz="1600" spc="25" dirty="0">
                <a:solidFill>
                  <a:prstClr val="black"/>
                </a:solidFill>
                <a:latin typeface="微软雅黑" panose="020B0503020204020204" charset="-122"/>
                <a:cs typeface="微软雅黑" panose="020B0503020204020204" charset="-122"/>
              </a:rPr>
              <a:t>要的</a:t>
            </a:r>
            <a:r>
              <a:rPr sz="1600" spc="10" dirty="0">
                <a:solidFill>
                  <a:prstClr val="black"/>
                </a:solidFill>
                <a:latin typeface="微软雅黑" panose="020B0503020204020204" charset="-122"/>
                <a:cs typeface="微软雅黑" panose="020B0503020204020204" charset="-122"/>
              </a:rPr>
              <a:t>指</a:t>
            </a:r>
            <a:r>
              <a:rPr sz="1600" spc="25" dirty="0">
                <a:solidFill>
                  <a:prstClr val="black"/>
                </a:solidFill>
                <a:latin typeface="微软雅黑" panose="020B0503020204020204" charset="-122"/>
                <a:cs typeface="微软雅黑" panose="020B0503020204020204" charset="-122"/>
              </a:rPr>
              <a:t>令</a:t>
            </a:r>
            <a:r>
              <a:rPr sz="1600" spc="10" dirty="0">
                <a:solidFill>
                  <a:prstClr val="black"/>
                </a:solidFill>
                <a:latin typeface="微软雅黑" panose="020B0503020204020204" charset="-122"/>
                <a:cs typeface="微软雅黑" panose="020B0503020204020204" charset="-122"/>
              </a:rPr>
              <a:t>值</a:t>
            </a:r>
            <a:r>
              <a:rPr sz="1600" spc="25" dirty="0">
                <a:solidFill>
                  <a:prstClr val="black"/>
                </a:solidFill>
                <a:latin typeface="微软雅黑" panose="020B0503020204020204" charset="-122"/>
                <a:cs typeface="微软雅黑" panose="020B0503020204020204" charset="-122"/>
              </a:rPr>
              <a:t>来</a:t>
            </a:r>
            <a:r>
              <a:rPr sz="1600" spc="10" dirty="0">
                <a:solidFill>
                  <a:prstClr val="black"/>
                </a:solidFill>
                <a:latin typeface="微软雅黑" panose="020B0503020204020204" charset="-122"/>
                <a:cs typeface="微软雅黑" panose="020B0503020204020204" charset="-122"/>
              </a:rPr>
              <a:t>远</a:t>
            </a:r>
            <a:r>
              <a:rPr sz="1600" spc="25" dirty="0">
                <a:solidFill>
                  <a:prstClr val="black"/>
                </a:solidFill>
                <a:latin typeface="微软雅黑" panose="020B0503020204020204" charset="-122"/>
                <a:cs typeface="微软雅黑" panose="020B0503020204020204" charset="-122"/>
              </a:rPr>
              <a:t>程控</a:t>
            </a:r>
            <a:r>
              <a:rPr sz="1600" spc="10" dirty="0">
                <a:solidFill>
                  <a:prstClr val="black"/>
                </a:solidFill>
                <a:latin typeface="微软雅黑" panose="020B0503020204020204" charset="-122"/>
                <a:cs typeface="微软雅黑" panose="020B0503020204020204" charset="-122"/>
              </a:rPr>
              <a:t>制</a:t>
            </a:r>
            <a:r>
              <a:rPr sz="1600" spc="25" dirty="0">
                <a:solidFill>
                  <a:prstClr val="black"/>
                </a:solidFill>
                <a:latin typeface="微软雅黑" panose="020B0503020204020204" charset="-122"/>
                <a:cs typeface="微软雅黑" panose="020B0503020204020204" charset="-122"/>
              </a:rPr>
              <a:t>设</a:t>
            </a:r>
            <a:r>
              <a:rPr sz="1600" spc="5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10" dirty="0">
                <a:solidFill>
                  <a:prstClr val="black"/>
                </a:solidFill>
                <a:latin typeface="微软雅黑" panose="020B0503020204020204" charset="-122"/>
                <a:cs typeface="微软雅黑" panose="020B0503020204020204" charset="-122"/>
              </a:rPr>
              <a:t>因此其数据源配置不需要预设下发</a:t>
            </a:r>
            <a:r>
              <a:rPr sz="1600" dirty="0">
                <a:solidFill>
                  <a:prstClr val="black"/>
                </a:solidFill>
                <a:latin typeface="微软雅黑" panose="020B0503020204020204" charset="-122"/>
                <a:cs typeface="微软雅黑" panose="020B0503020204020204" charset="-122"/>
              </a:rPr>
              <a:t>参</a:t>
            </a:r>
            <a:r>
              <a:rPr sz="1600" spc="5" dirty="0">
                <a:solidFill>
                  <a:prstClr val="black"/>
                </a:solidFill>
                <a:latin typeface="微软雅黑" panose="020B0503020204020204" charset="-122"/>
                <a:cs typeface="微软雅黑" panose="020B0503020204020204" charset="-122"/>
              </a:rPr>
              <a:t>数</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这</a:t>
            </a:r>
            <a:r>
              <a:rPr sz="1600" spc="-5" dirty="0">
                <a:solidFill>
                  <a:prstClr val="black"/>
                </a:solidFill>
                <a:latin typeface="微软雅黑" panose="020B0503020204020204" charset="-122"/>
                <a:cs typeface="微软雅黑" panose="020B0503020204020204" charset="-122"/>
              </a:rPr>
              <a:t>是</a:t>
            </a:r>
            <a:r>
              <a:rPr sz="1600" spc="-10" dirty="0">
                <a:solidFill>
                  <a:prstClr val="black"/>
                </a:solidFill>
                <a:latin typeface="微软雅黑" panose="020B0503020204020204" charset="-122"/>
                <a:cs typeface="微软雅黑" panose="020B0503020204020204" charset="-122"/>
              </a:rPr>
              <a:t>与</a:t>
            </a:r>
            <a:r>
              <a:rPr sz="1600"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a:t>
            </a:r>
            <a:r>
              <a:rPr sz="1600" spc="-10" dirty="0">
                <a:solidFill>
                  <a:prstClr val="black"/>
                </a:solidFill>
                <a:latin typeface="微软雅黑" panose="020B0503020204020204" charset="-122"/>
                <a:cs typeface="微软雅黑" panose="020B0503020204020204" charset="-122"/>
              </a:rPr>
              <a:t>组</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数</a:t>
            </a:r>
            <a:r>
              <a:rPr sz="1600" dirty="0">
                <a:solidFill>
                  <a:prstClr val="black"/>
                </a:solidFill>
                <a:latin typeface="微软雅黑" panose="020B0503020204020204" charset="-122"/>
                <a:cs typeface="微软雅黑" panose="020B0503020204020204" charset="-122"/>
              </a:rPr>
              <a:t>据</a:t>
            </a:r>
            <a:r>
              <a:rPr sz="1600" spc="-5" dirty="0">
                <a:solidFill>
                  <a:prstClr val="black"/>
                </a:solidFill>
                <a:latin typeface="微软雅黑" panose="020B0503020204020204" charset="-122"/>
                <a:cs typeface="微软雅黑" panose="020B0503020204020204" charset="-122"/>
              </a:rPr>
              <a:t>源</a:t>
            </a:r>
            <a:r>
              <a:rPr sz="1600" spc="-10" dirty="0">
                <a:solidFill>
                  <a:prstClr val="black"/>
                </a:solidFill>
                <a:latin typeface="微软雅黑" panose="020B0503020204020204" charset="-122"/>
                <a:cs typeface="微软雅黑" panose="020B0503020204020204" charset="-122"/>
              </a:rPr>
              <a:t>配</a:t>
            </a:r>
            <a:r>
              <a:rPr sz="160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不</a:t>
            </a:r>
            <a:r>
              <a:rPr sz="1600" spc="-10" dirty="0">
                <a:solidFill>
                  <a:prstClr val="black"/>
                </a:solidFill>
                <a:latin typeface="微软雅黑" panose="020B0503020204020204" charset="-122"/>
                <a:cs typeface="微软雅黑" panose="020B0503020204020204" charset="-122"/>
              </a:rPr>
              <a:t>同</a:t>
            </a:r>
            <a:r>
              <a:rPr sz="1600" dirty="0">
                <a:solidFill>
                  <a:prstClr val="black"/>
                </a:solidFill>
                <a:latin typeface="微软雅黑" panose="020B0503020204020204" charset="-122"/>
                <a:cs typeface="微软雅黑" panose="020B0503020204020204" charset="-122"/>
              </a:rPr>
              <a:t>之</a:t>
            </a:r>
            <a:r>
              <a:rPr sz="1600" spc="10" dirty="0">
                <a:solidFill>
                  <a:prstClr val="black"/>
                </a:solidFill>
                <a:latin typeface="微软雅黑" panose="020B0503020204020204" charset="-122"/>
                <a:cs typeface="微软雅黑" panose="020B0503020204020204" charset="-122"/>
              </a:rPr>
              <a:t>处</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如</a:t>
            </a:r>
            <a:r>
              <a:rPr sz="1600" spc="-10" dirty="0">
                <a:solidFill>
                  <a:prstClr val="black"/>
                </a:solidFill>
                <a:latin typeface="微软雅黑" panose="020B0503020204020204" charset="-122"/>
                <a:cs typeface="微软雅黑" panose="020B0503020204020204" charset="-122"/>
              </a:rPr>
              <a:t>图所</a:t>
            </a:r>
            <a:r>
              <a:rPr sz="1600" spc="5"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731007" y="2554223"/>
            <a:ext cx="6729984" cy="37917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任务实施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任务实施</a:t>
            </a:r>
            <a:endParaRPr sz="2400">
              <a:solidFill>
                <a:prstClr val="black"/>
              </a:solidFill>
              <a:latin typeface="微软雅黑" panose="020B0503020204020204" charset="-122"/>
              <a:cs typeface="微软雅黑" panose="020B0503020204020204" charset="-122"/>
            </a:endParaRPr>
          </a:p>
        </p:txBody>
      </p:sp>
      <p:sp>
        <p:nvSpPr>
          <p:cNvPr id="5" name="object 5"/>
          <p:cNvSpPr/>
          <p:nvPr/>
        </p:nvSpPr>
        <p:spPr>
          <a:xfrm>
            <a:off x="1993391" y="1775460"/>
            <a:ext cx="8074152" cy="45262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2072767" y="1261236"/>
            <a:ext cx="711200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通过本任务的实操步骤，最终需要完成的可视化大屏的效果如图所示：</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p:nvPr/>
        </p:nvSpPr>
        <p:spPr>
          <a:xfrm>
            <a:off x="2346960" y="2613660"/>
            <a:ext cx="7376159" cy="39075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345435" y="2612135"/>
            <a:ext cx="7379334" cy="3910965"/>
          </a:xfrm>
          <a:custGeom>
            <a:avLst/>
            <a:gdLst/>
            <a:ahLst/>
            <a:cxnLst/>
            <a:rect l="l" t="t" r="r" b="b"/>
            <a:pathLst>
              <a:path w="7379334" h="3910965">
                <a:moveTo>
                  <a:pt x="0" y="3910584"/>
                </a:moveTo>
                <a:lnTo>
                  <a:pt x="7379208" y="3910584"/>
                </a:lnTo>
                <a:lnTo>
                  <a:pt x="7379208" y="0"/>
                </a:lnTo>
                <a:lnTo>
                  <a:pt x="0" y="0"/>
                </a:lnTo>
                <a:lnTo>
                  <a:pt x="0" y="3910584"/>
                </a:lnTo>
                <a:close/>
              </a:path>
            </a:pathLst>
          </a:custGeom>
          <a:ln w="3175">
            <a:solidFill>
              <a:srgbClr val="00A755"/>
            </a:solidFill>
          </a:ln>
        </p:spPr>
        <p:txBody>
          <a:bodyPr wrap="square" lIns="0" tIns="0" rIns="0" bIns="0" rtlCol="0"/>
          <a:lstStyle/>
          <a:p>
            <a:endParaRPr>
              <a:solidFill>
                <a:prstClr val="black"/>
              </a:solidFill>
            </a:endParaRPr>
          </a:p>
        </p:txBody>
      </p:sp>
      <p:sp>
        <p:nvSpPr>
          <p:cNvPr id="7" name="object 7"/>
          <p:cNvSpPr txBox="1"/>
          <p:nvPr/>
        </p:nvSpPr>
        <p:spPr>
          <a:xfrm>
            <a:off x="1432305" y="1017778"/>
            <a:ext cx="9325610" cy="1421130"/>
          </a:xfrm>
          <a:prstGeom prst="rect">
            <a:avLst/>
          </a:prstGeom>
        </p:spPr>
        <p:txBody>
          <a:bodyPr vert="horz" wrap="square" lIns="0" tIns="0" rIns="0" bIns="0" rtlCol="0">
            <a:spAutoFit/>
          </a:bodyPr>
          <a:lstStyle/>
          <a:p>
            <a:pPr marL="237236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13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spc="10" dirty="0">
                <a:solidFill>
                  <a:prstClr val="black"/>
                </a:solidFill>
                <a:latin typeface="微软雅黑" panose="020B0503020204020204" charset="-122"/>
                <a:cs typeface="微软雅黑" panose="020B0503020204020204" charset="-122"/>
              </a:rPr>
              <a:t>：从</a:t>
            </a:r>
            <a:r>
              <a:rPr dirty="0">
                <a:solidFill>
                  <a:prstClr val="black"/>
                </a:solidFill>
                <a:latin typeface="微软雅黑" panose="020B0503020204020204" charset="-122"/>
                <a:cs typeface="微软雅黑" panose="020B0503020204020204" charset="-122"/>
              </a:rPr>
              <a:t>任一课程</a:t>
            </a:r>
            <a:r>
              <a:rPr spc="10" dirty="0">
                <a:solidFill>
                  <a:prstClr val="black"/>
                </a:solidFill>
                <a:latin typeface="微软雅黑" panose="020B0503020204020204" charset="-122"/>
                <a:cs typeface="微软雅黑" panose="020B0503020204020204" charset="-122"/>
              </a:rPr>
              <a:t>卡片</a:t>
            </a:r>
            <a:r>
              <a:rPr dirty="0">
                <a:solidFill>
                  <a:prstClr val="black"/>
                </a:solidFill>
                <a:latin typeface="微软雅黑" panose="020B0503020204020204" charset="-122"/>
                <a:cs typeface="微软雅黑" panose="020B0503020204020204" charset="-122"/>
              </a:rPr>
              <a:t>进入到可视</a:t>
            </a:r>
            <a:r>
              <a:rPr spc="10" dirty="0">
                <a:solidFill>
                  <a:prstClr val="black"/>
                </a:solidFill>
                <a:latin typeface="微软雅黑" panose="020B0503020204020204" charset="-122"/>
                <a:cs typeface="微软雅黑" panose="020B0503020204020204" charset="-122"/>
              </a:rPr>
              <a:t>化</a:t>
            </a:r>
            <a:r>
              <a:rPr dirty="0">
                <a:solidFill>
                  <a:prstClr val="black"/>
                </a:solidFill>
                <a:latin typeface="微软雅黑" panose="020B0503020204020204" charset="-122"/>
                <a:cs typeface="微软雅黑" panose="020B0503020204020204" charset="-122"/>
              </a:rPr>
              <a:t>应用页</a:t>
            </a:r>
            <a:r>
              <a:rPr spc="10"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击本项目任</a:t>
            </a:r>
            <a:r>
              <a:rPr spc="10" dirty="0">
                <a:solidFill>
                  <a:prstClr val="black"/>
                </a:solidFill>
                <a:latin typeface="微软雅黑" panose="020B0503020204020204" charset="-122"/>
                <a:cs typeface="微软雅黑" panose="020B0503020204020204" charset="-122"/>
              </a:rPr>
              <a:t>务</a:t>
            </a:r>
            <a:r>
              <a:rPr dirty="0">
                <a:solidFill>
                  <a:prstClr val="black"/>
                </a:solidFill>
                <a:latin typeface="微软雅黑" panose="020B0503020204020204" charset="-122"/>
                <a:cs typeface="微软雅黑" panose="020B0503020204020204" charset="-122"/>
              </a:rPr>
              <a:t>一创建</a:t>
            </a:r>
            <a:r>
              <a:rPr spc="5"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工</a:t>
            </a:r>
            <a:r>
              <a:rPr dirty="0">
                <a:solidFill>
                  <a:prstClr val="black"/>
                </a:solidFill>
                <a:latin typeface="微软雅黑" panose="020B0503020204020204" charset="-122"/>
                <a:cs typeface="微软雅黑" panose="020B0503020204020204" charset="-122"/>
              </a:rPr>
              <a:t>业机</a:t>
            </a:r>
            <a:r>
              <a:rPr spc="5" dirty="0">
                <a:solidFill>
                  <a:prstClr val="black"/>
                </a:solidFill>
                <a:latin typeface="微软雅黑" panose="020B0503020204020204" charset="-122"/>
                <a:cs typeface="微软雅黑" panose="020B0503020204020204" charset="-122"/>
              </a:rPr>
              <a:t>器</a:t>
            </a:r>
            <a:r>
              <a:rPr dirty="0">
                <a:solidFill>
                  <a:prstClr val="black"/>
                </a:solidFill>
                <a:latin typeface="微软雅黑" panose="020B0503020204020204" charset="-122"/>
                <a:cs typeface="微软雅黑" panose="020B0503020204020204" charset="-122"/>
              </a:rPr>
              <a:t>人 单设备可视化”项目的编辑按钮，进入编辑页</a:t>
            </a:r>
            <a:r>
              <a:rPr spc="-10"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68094" y="1017778"/>
            <a:ext cx="9656445" cy="1383030"/>
          </a:xfrm>
          <a:prstGeom prst="rect">
            <a:avLst/>
          </a:prstGeom>
        </p:spPr>
        <p:txBody>
          <a:bodyPr vert="horz" wrap="square" lIns="0" tIns="0" rIns="0" bIns="0" rtlCol="0">
            <a:spAutoFit/>
          </a:bodyPr>
          <a:lstStyle/>
          <a:p>
            <a:pPr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a:p>
            <a:pPr algn="ctr">
              <a:spcBef>
                <a:spcPts val="2525"/>
              </a:spcBef>
            </a:pPr>
            <a:r>
              <a:rPr sz="1600" b="1" dirty="0">
                <a:solidFill>
                  <a:prstClr val="black"/>
                </a:solidFill>
                <a:latin typeface="微软雅黑" panose="020B0503020204020204" charset="-122"/>
                <a:cs typeface="微软雅黑" panose="020B0503020204020204" charset="-122"/>
              </a:rPr>
              <a:t>操作步</a:t>
            </a:r>
            <a:r>
              <a:rPr sz="1600" b="1" spc="5" dirty="0">
                <a:solidFill>
                  <a:prstClr val="black"/>
                </a:solidFill>
                <a:latin typeface="微软雅黑" panose="020B0503020204020204" charset="-122"/>
                <a:cs typeface="微软雅黑" panose="020B0503020204020204" charset="-122"/>
              </a:rPr>
              <a:t>骤2</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进</a:t>
            </a:r>
            <a:r>
              <a:rPr sz="1600" spc="-5" dirty="0">
                <a:solidFill>
                  <a:prstClr val="black"/>
                </a:solidFill>
                <a:latin typeface="微软雅黑" panose="020B0503020204020204" charset="-122"/>
                <a:cs typeface="微软雅黑" panose="020B0503020204020204" charset="-122"/>
              </a:rPr>
              <a:t>入</a:t>
            </a:r>
            <a:r>
              <a:rPr sz="1600" dirty="0">
                <a:solidFill>
                  <a:prstClr val="black"/>
                </a:solidFill>
                <a:latin typeface="微软雅黑" panose="020B0503020204020204" charset="-122"/>
                <a:cs typeface="微软雅黑" panose="020B0503020204020204" charset="-122"/>
              </a:rPr>
              <a:t>可视化大屏项</a:t>
            </a:r>
            <a:r>
              <a:rPr sz="1600" spc="-5" dirty="0">
                <a:solidFill>
                  <a:prstClr val="black"/>
                </a:solidFill>
                <a:latin typeface="微软雅黑" panose="020B0503020204020204" charset="-122"/>
                <a:cs typeface="微软雅黑" panose="020B0503020204020204" charset="-122"/>
              </a:rPr>
              <a:t>目</a:t>
            </a:r>
            <a:r>
              <a:rPr sz="1600" dirty="0">
                <a:solidFill>
                  <a:prstClr val="black"/>
                </a:solidFill>
                <a:latin typeface="微软雅黑" panose="020B0503020204020204" charset="-122"/>
                <a:cs typeface="微软雅黑" panose="020B0503020204020204" charset="-122"/>
              </a:rPr>
              <a:t>的编辑界面</a:t>
            </a:r>
            <a:r>
              <a:rPr sz="1600" spc="35" dirty="0">
                <a:solidFill>
                  <a:prstClr val="black"/>
                </a:solidFill>
                <a:latin typeface="微软雅黑" panose="020B0503020204020204" charset="-122"/>
                <a:cs typeface="微软雅黑" panose="020B0503020204020204" charset="-122"/>
              </a:rPr>
              <a:t>后</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添</a:t>
            </a:r>
            <a:r>
              <a:rPr sz="1600" spc="5" dirty="0">
                <a:solidFill>
                  <a:prstClr val="black"/>
                </a:solidFill>
                <a:latin typeface="微软雅黑" panose="020B0503020204020204" charset="-122"/>
                <a:cs typeface="微软雅黑" panose="020B0503020204020204" charset="-122"/>
              </a:rPr>
              <a:t>加6</a:t>
            </a:r>
            <a:r>
              <a:rPr sz="1600" dirty="0">
                <a:solidFill>
                  <a:prstClr val="black"/>
                </a:solidFill>
                <a:latin typeface="微软雅黑" panose="020B0503020204020204" charset="-122"/>
                <a:cs typeface="微软雅黑" panose="020B0503020204020204" charset="-122"/>
              </a:rPr>
              <a:t>个文本组</a:t>
            </a:r>
            <a:r>
              <a:rPr sz="1600" spc="-5" dirty="0">
                <a:solidFill>
                  <a:prstClr val="black"/>
                </a:solidFill>
                <a:latin typeface="微软雅黑" panose="020B0503020204020204" charset="-122"/>
                <a:cs typeface="微软雅黑" panose="020B0503020204020204" charset="-122"/>
              </a:rPr>
              <a:t>件</a:t>
            </a:r>
            <a:r>
              <a:rPr sz="1600" spc="10"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报警信</a:t>
            </a:r>
            <a:r>
              <a:rPr sz="1600" spc="5" dirty="0">
                <a:solidFill>
                  <a:prstClr val="black"/>
                </a:solidFill>
                <a:latin typeface="微软雅黑" panose="020B0503020204020204" charset="-122"/>
                <a:cs typeface="微软雅黑" panose="020B0503020204020204" charset="-122"/>
              </a:rPr>
              <a:t>息</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展</a:t>
            </a:r>
            <a:r>
              <a:rPr sz="1600" spc="-5" dirty="0">
                <a:solidFill>
                  <a:prstClr val="black"/>
                </a:solidFill>
                <a:latin typeface="微软雅黑" panose="020B0503020204020204" charset="-122"/>
                <a:cs typeface="微软雅黑" panose="020B0503020204020204" charset="-122"/>
              </a:rPr>
              <a:t>示</a:t>
            </a:r>
            <a:r>
              <a:rPr sz="1600" dirty="0">
                <a:solidFill>
                  <a:prstClr val="black"/>
                </a:solidFill>
                <a:latin typeface="微软雅黑" panose="020B0503020204020204" charset="-122"/>
                <a:cs typeface="微软雅黑" panose="020B0503020204020204" charset="-122"/>
              </a:rPr>
              <a:t>框</a:t>
            </a:r>
            <a:r>
              <a:rPr sz="1600" spc="5" dirty="0">
                <a:solidFill>
                  <a:prstClr val="black"/>
                </a:solidFill>
                <a:latin typeface="微软雅黑" panose="020B0503020204020204" charset="-122"/>
                <a:cs typeface="微软雅黑" panose="020B0503020204020204" charset="-122"/>
              </a:rPr>
              <a:t>中，并排列</a:t>
            </a:r>
            <a:r>
              <a:rPr sz="1600" spc="-5" dirty="0">
                <a:solidFill>
                  <a:prstClr val="black"/>
                </a:solidFill>
                <a:latin typeface="微软雅黑" panose="020B0503020204020204" charset="-122"/>
                <a:cs typeface="微软雅黑" panose="020B0503020204020204" charset="-122"/>
              </a:rPr>
              <a:t>到</a:t>
            </a:r>
            <a:r>
              <a:rPr sz="1600" spc="5"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适</a:t>
            </a:r>
            <a:endParaRPr sz="1600">
              <a:solidFill>
                <a:prstClr val="black"/>
              </a:solidFill>
              <a:latin typeface="微软雅黑" panose="020B0503020204020204" charset="-122"/>
              <a:cs typeface="微软雅黑" panose="020B0503020204020204" charset="-122"/>
            </a:endParaRPr>
          </a:p>
          <a:p>
            <a:pPr marR="61595" algn="ctr">
              <a:spcBef>
                <a:spcPts val="960"/>
              </a:spcBef>
            </a:pPr>
            <a:r>
              <a:rPr sz="1600" spc="-5" dirty="0">
                <a:solidFill>
                  <a:prstClr val="black"/>
                </a:solidFill>
                <a:latin typeface="微软雅黑" panose="020B0503020204020204" charset="-122"/>
                <a:cs typeface="微软雅黑" panose="020B0503020204020204" charset="-122"/>
              </a:rPr>
              <a:t>位置，分别修改文本内容为“关节</a:t>
            </a:r>
            <a:r>
              <a:rPr sz="1600" spc="-10"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马</a:t>
            </a:r>
            <a:r>
              <a:rPr sz="1600" spc="-5" dirty="0">
                <a:solidFill>
                  <a:prstClr val="black"/>
                </a:solidFill>
                <a:latin typeface="微软雅黑" panose="020B0503020204020204" charset="-122"/>
                <a:cs typeface="微软雅黑" panose="020B0503020204020204" charset="-122"/>
              </a:rPr>
              <a:t>达电</a:t>
            </a:r>
            <a:r>
              <a:rPr sz="1600" spc="5" dirty="0">
                <a:solidFill>
                  <a:prstClr val="black"/>
                </a:solidFill>
                <a:latin typeface="微软雅黑" panose="020B0503020204020204" charset="-122"/>
                <a:cs typeface="微软雅黑" panose="020B0503020204020204" charset="-122"/>
              </a:rPr>
              <a:t>流</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节</a:t>
            </a:r>
            <a:r>
              <a:rPr sz="1600" spc="-10" dirty="0">
                <a:solidFill>
                  <a:prstClr val="black"/>
                </a:solidFill>
                <a:latin typeface="微软雅黑" panose="020B0503020204020204" charset="-122"/>
                <a:cs typeface="微软雅黑" panose="020B0503020204020204" charset="-122"/>
              </a:rPr>
              <a:t>6</a:t>
            </a:r>
            <a:r>
              <a:rPr sz="1600" dirty="0">
                <a:solidFill>
                  <a:prstClr val="black"/>
                </a:solidFill>
                <a:latin typeface="微软雅黑" panose="020B0503020204020204" charset="-122"/>
                <a:cs typeface="微软雅黑" panose="020B0503020204020204" charset="-122"/>
              </a:rPr>
              <a:t>马</a:t>
            </a:r>
            <a:r>
              <a:rPr sz="1600" spc="-5" dirty="0">
                <a:solidFill>
                  <a:prstClr val="black"/>
                </a:solidFill>
                <a:latin typeface="微软雅黑" panose="020B0503020204020204" charset="-122"/>
                <a:cs typeface="微软雅黑" panose="020B0503020204020204" charset="-122"/>
              </a:rPr>
              <a:t>达电</a:t>
            </a:r>
            <a:r>
              <a:rPr sz="1600" dirty="0">
                <a:solidFill>
                  <a:prstClr val="black"/>
                </a:solidFill>
                <a:latin typeface="微软雅黑" panose="020B0503020204020204" charset="-122"/>
                <a:cs typeface="微软雅黑" panose="020B0503020204020204" charset="-122"/>
              </a:rPr>
              <a:t>流</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号改为1</a:t>
            </a:r>
            <a:r>
              <a:rPr sz="1600" dirty="0">
                <a:solidFill>
                  <a:prstClr val="black"/>
                </a:solidFill>
                <a:latin typeface="微软雅黑" panose="020B0503020204020204" charset="-122"/>
                <a:cs typeface="微软雅黑" panose="020B0503020204020204" charset="-122"/>
              </a:rPr>
              <a:t>6</a:t>
            </a:r>
            <a:r>
              <a:rPr sz="1600" spc="-5" dirty="0">
                <a:solidFill>
                  <a:prstClr val="black"/>
                </a:solidFill>
                <a:latin typeface="微软雅黑" panose="020B0503020204020204" charset="-122"/>
                <a:cs typeface="微软雅黑" panose="020B0503020204020204" charset="-122"/>
              </a:rPr>
              <a:t>，其</a:t>
            </a:r>
            <a:r>
              <a:rPr sz="1600" dirty="0">
                <a:solidFill>
                  <a:prstClr val="black"/>
                </a:solidFill>
                <a:latin typeface="微软雅黑" panose="020B0503020204020204" charset="-122"/>
                <a:cs typeface="微软雅黑" panose="020B0503020204020204" charset="-122"/>
              </a:rPr>
              <a:t>他</a:t>
            </a:r>
            <a:r>
              <a:rPr sz="1600" spc="-5" dirty="0">
                <a:solidFill>
                  <a:prstClr val="black"/>
                </a:solidFill>
                <a:latin typeface="微软雅黑" panose="020B0503020204020204" charset="-122"/>
                <a:cs typeface="微软雅黑" panose="020B0503020204020204" charset="-122"/>
              </a:rPr>
              <a:t>设置</a:t>
            </a:r>
            <a:r>
              <a:rPr sz="1600" dirty="0">
                <a:solidFill>
                  <a:prstClr val="black"/>
                </a:solidFill>
                <a:latin typeface="微软雅黑" panose="020B0503020204020204" charset="-122"/>
                <a:cs typeface="微软雅黑" panose="020B0503020204020204" charset="-122"/>
              </a:rPr>
              <a:t>采</a:t>
            </a:r>
            <a:r>
              <a:rPr sz="1600" spc="-5" dirty="0">
                <a:solidFill>
                  <a:prstClr val="black"/>
                </a:solidFill>
                <a:latin typeface="微软雅黑" panose="020B0503020204020204" charset="-122"/>
                <a:cs typeface="微软雅黑" panose="020B0503020204020204" charset="-122"/>
              </a:rPr>
              <a:t>取默</a:t>
            </a:r>
            <a:r>
              <a:rPr sz="1600" dirty="0">
                <a:solidFill>
                  <a:prstClr val="black"/>
                </a:solidFill>
                <a:latin typeface="微软雅黑" panose="020B0503020204020204" charset="-122"/>
                <a:cs typeface="微软雅黑" panose="020B0503020204020204" charset="-122"/>
              </a:rPr>
              <a:t>认</a:t>
            </a:r>
            <a:r>
              <a:rPr sz="1600" spc="-5" dirty="0">
                <a:solidFill>
                  <a:prstClr val="black"/>
                </a:solidFill>
                <a:latin typeface="微软雅黑" panose="020B0503020204020204" charset="-122"/>
                <a:cs typeface="微软雅黑" panose="020B0503020204020204" charset="-122"/>
              </a:rPr>
              <a:t>值。</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1737360" y="2619755"/>
            <a:ext cx="8717280" cy="375361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610105" y="1017778"/>
            <a:ext cx="9083675" cy="1151255"/>
          </a:xfrm>
          <a:prstGeom prst="rect">
            <a:avLst/>
          </a:prstGeom>
        </p:spPr>
        <p:txBody>
          <a:bodyPr vert="horz" wrap="square" lIns="0" tIns="0" rIns="0" bIns="0" rtlCol="0">
            <a:spAutoFit/>
          </a:bodyPr>
          <a:lstStyle/>
          <a:p>
            <a:pPr marR="103505"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a:p>
            <a:pPr>
              <a:spcBef>
                <a:spcPts val="50"/>
              </a:spcBef>
            </a:pPr>
            <a:endParaRPr sz="2850">
              <a:solidFill>
                <a:prstClr val="black"/>
              </a:solidFill>
              <a:latin typeface="Times New Roman" panose="02020603050405020304"/>
              <a:cs typeface="Times New Roman" panose="02020603050405020304"/>
            </a:endParaRPr>
          </a:p>
          <a:p>
            <a:pPr algn="ct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：添加图片组件到“报警信息”展示框中，单击“添加图片”来置入报警图</a:t>
            </a:r>
            <a:r>
              <a:rPr spc="5" dirty="0">
                <a:solidFill>
                  <a:prstClr val="black"/>
                </a:solidFill>
                <a:latin typeface="微软雅黑" panose="020B0503020204020204" charset="-122"/>
                <a:cs typeface="微软雅黑" panose="020B0503020204020204" charset="-122"/>
              </a:rPr>
              <a:t>标</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531619" y="2436876"/>
            <a:ext cx="9299447" cy="39639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516125" y="1017778"/>
            <a:ext cx="9159240" cy="1461770"/>
          </a:xfrm>
          <a:prstGeom prst="rect">
            <a:avLst/>
          </a:prstGeom>
        </p:spPr>
        <p:txBody>
          <a:bodyPr vert="horz" wrap="square" lIns="0" tIns="0" rIns="0" bIns="0" rtlCol="0">
            <a:spAutoFit/>
          </a:bodyPr>
          <a:lstStyle/>
          <a:p>
            <a:pPr marL="1270" algn="ctr"/>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a:p>
            <a:pPr marL="12700">
              <a:spcBef>
                <a:spcPts val="2535"/>
              </a:spcBef>
            </a:pPr>
            <a:r>
              <a:rPr b="1" spc="20"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25" dirty="0">
                <a:solidFill>
                  <a:prstClr val="black"/>
                </a:solidFill>
                <a:latin typeface="微软雅黑" panose="020B0503020204020204" charset="-122"/>
                <a:cs typeface="微软雅黑" panose="020B0503020204020204" charset="-122"/>
              </a:rPr>
              <a:t>4</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弹出的对</a:t>
            </a:r>
            <a:r>
              <a:rPr spc="10" dirty="0">
                <a:solidFill>
                  <a:prstClr val="black"/>
                </a:solidFill>
                <a:latin typeface="微软雅黑" panose="020B0503020204020204" charset="-122"/>
                <a:cs typeface="微软雅黑" panose="020B0503020204020204" charset="-122"/>
              </a:rPr>
              <a:t>话框</a:t>
            </a:r>
            <a:r>
              <a:rPr spc="20" dirty="0">
                <a:solidFill>
                  <a:prstClr val="black"/>
                </a:solidFill>
                <a:latin typeface="微软雅黑" panose="020B0503020204020204" charset="-122"/>
                <a:cs typeface="微软雅黑" panose="020B0503020204020204" charset="-122"/>
              </a:rPr>
              <a:t>中，</a:t>
            </a:r>
            <a:r>
              <a:rPr spc="15" dirty="0">
                <a:solidFill>
                  <a:prstClr val="black"/>
                </a:solidFill>
                <a:latin typeface="微软雅黑" panose="020B0503020204020204" charset="-122"/>
                <a:cs typeface="微软雅黑" panose="020B0503020204020204" charset="-122"/>
              </a:rPr>
              <a:t>从</a:t>
            </a:r>
            <a:r>
              <a:rPr spc="5" dirty="0">
                <a:solidFill>
                  <a:prstClr val="black"/>
                </a:solidFill>
                <a:latin typeface="微软雅黑" panose="020B0503020204020204" charset="-122"/>
                <a:cs typeface="微软雅黑" panose="020B0503020204020204" charset="-122"/>
              </a:rPr>
              <a:t>系</a:t>
            </a:r>
            <a:r>
              <a:rPr spc="15" dirty="0">
                <a:solidFill>
                  <a:prstClr val="black"/>
                </a:solidFill>
                <a:latin typeface="微软雅黑" panose="020B0503020204020204" charset="-122"/>
                <a:cs typeface="微软雅黑" panose="020B0503020204020204" charset="-122"/>
              </a:rPr>
              <a:t>统</a:t>
            </a:r>
            <a:r>
              <a:rPr spc="5" dirty="0">
                <a:solidFill>
                  <a:prstClr val="black"/>
                </a:solidFill>
                <a:latin typeface="微软雅黑" panose="020B0503020204020204" charset="-122"/>
                <a:cs typeface="微软雅黑" panose="020B0503020204020204" charset="-122"/>
              </a:rPr>
              <a:t>素</a:t>
            </a:r>
            <a:r>
              <a:rPr spc="15" dirty="0">
                <a:solidFill>
                  <a:prstClr val="black"/>
                </a:solidFill>
                <a:latin typeface="微软雅黑" panose="020B0503020204020204" charset="-122"/>
                <a:cs typeface="微软雅黑" panose="020B0503020204020204" charset="-122"/>
              </a:rPr>
              <a:t>材库</a:t>
            </a:r>
            <a:r>
              <a:rPr spc="35"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图</a:t>
            </a:r>
            <a:r>
              <a:rPr spc="10" dirty="0">
                <a:solidFill>
                  <a:prstClr val="black"/>
                </a:solidFill>
                <a:latin typeface="微软雅黑" panose="020B0503020204020204" charset="-122"/>
                <a:cs typeface="微软雅黑" panose="020B0503020204020204" charset="-122"/>
              </a:rPr>
              <a:t>标</a:t>
            </a:r>
            <a:r>
              <a:rPr spc="25" dirty="0">
                <a:solidFill>
                  <a:prstClr val="black"/>
                </a:solidFill>
                <a:cs typeface="Calibri" panose="020F0502020204030204"/>
              </a:rPr>
              <a:t>→</a:t>
            </a:r>
            <a:r>
              <a:rPr spc="10" dirty="0">
                <a:solidFill>
                  <a:prstClr val="black"/>
                </a:solidFill>
                <a:latin typeface="微软雅黑" panose="020B0503020204020204" charset="-122"/>
                <a:cs typeface="微软雅黑" panose="020B0503020204020204" charset="-122"/>
              </a:rPr>
              <a:t>指</a:t>
            </a:r>
            <a:r>
              <a:rPr spc="20" dirty="0">
                <a:solidFill>
                  <a:prstClr val="black"/>
                </a:solidFill>
                <a:latin typeface="微软雅黑" panose="020B0503020204020204" charset="-122"/>
                <a:cs typeface="微软雅黑" panose="020B0503020204020204" charset="-122"/>
              </a:rPr>
              <a:t>示灯</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文</a:t>
            </a:r>
            <a:r>
              <a:rPr spc="15" dirty="0">
                <a:solidFill>
                  <a:prstClr val="black"/>
                </a:solidFill>
                <a:latin typeface="微软雅黑" panose="020B0503020204020204" charset="-122"/>
                <a:cs typeface="微软雅黑" panose="020B0503020204020204" charset="-122"/>
              </a:rPr>
              <a:t>件夹找</a:t>
            </a:r>
            <a:r>
              <a:rPr spc="5" dirty="0">
                <a:solidFill>
                  <a:prstClr val="black"/>
                </a:solidFill>
                <a:latin typeface="微软雅黑" panose="020B0503020204020204" charset="-122"/>
                <a:cs typeface="微软雅黑" panose="020B0503020204020204" charset="-122"/>
              </a:rPr>
              <a:t>到</a:t>
            </a:r>
            <a:r>
              <a:rPr spc="15" dirty="0">
                <a:solidFill>
                  <a:prstClr val="black"/>
                </a:solidFill>
                <a:latin typeface="微软雅黑" panose="020B0503020204020204" charset="-122"/>
                <a:cs typeface="微软雅黑" panose="020B0503020204020204" charset="-122"/>
              </a:rPr>
              <a:t>报</a:t>
            </a:r>
            <a:r>
              <a:rPr spc="5" dirty="0">
                <a:solidFill>
                  <a:prstClr val="black"/>
                </a:solidFill>
                <a:latin typeface="微软雅黑" panose="020B0503020204020204" charset="-122"/>
                <a:cs typeface="微软雅黑" panose="020B0503020204020204" charset="-122"/>
              </a:rPr>
              <a:t>警</a:t>
            </a:r>
            <a:r>
              <a:rPr spc="15" dirty="0">
                <a:solidFill>
                  <a:prstClr val="black"/>
                </a:solidFill>
                <a:latin typeface="微软雅黑" panose="020B0503020204020204" charset="-122"/>
                <a:cs typeface="微软雅黑" panose="020B0503020204020204" charset="-122"/>
              </a:rPr>
              <a:t>指示</a:t>
            </a:r>
            <a:r>
              <a:rPr dirty="0">
                <a:solidFill>
                  <a:prstClr val="black"/>
                </a:solidFill>
                <a:latin typeface="微软雅黑" panose="020B0503020204020204" charset="-122"/>
                <a:cs typeface="微软雅黑" panose="020B0503020204020204" charset="-122"/>
              </a:rPr>
              <a:t>灯</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图片，单击“确定”按钮完成图片置入。</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036064" y="2695955"/>
            <a:ext cx="8119871" cy="35143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034539" y="2694432"/>
            <a:ext cx="8122920" cy="3517900"/>
          </a:xfrm>
          <a:custGeom>
            <a:avLst/>
            <a:gdLst/>
            <a:ahLst/>
            <a:cxnLst/>
            <a:rect l="l" t="t" r="r" b="b"/>
            <a:pathLst>
              <a:path w="8122920" h="3517900">
                <a:moveTo>
                  <a:pt x="0" y="3517391"/>
                </a:moveTo>
                <a:lnTo>
                  <a:pt x="8122919" y="3517391"/>
                </a:lnTo>
                <a:lnTo>
                  <a:pt x="8122919" y="0"/>
                </a:lnTo>
                <a:lnTo>
                  <a:pt x="0" y="0"/>
                </a:lnTo>
                <a:lnTo>
                  <a:pt x="0" y="3517391"/>
                </a:lnTo>
                <a:close/>
              </a:path>
            </a:pathLst>
          </a:custGeom>
          <a:ln w="3175">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49121" y="1017778"/>
            <a:ext cx="9309735" cy="1482725"/>
          </a:xfrm>
          <a:prstGeom prst="rect">
            <a:avLst/>
          </a:prstGeom>
        </p:spPr>
        <p:txBody>
          <a:bodyPr vert="horz" wrap="square" lIns="0" tIns="0" rIns="0" bIns="0" rtlCol="0">
            <a:spAutoFit/>
          </a:bodyPr>
          <a:lstStyle/>
          <a:p>
            <a:pPr marL="2455545"/>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a:p>
            <a:pPr marL="12700">
              <a:spcBef>
                <a:spcPts val="2700"/>
              </a:spcBef>
            </a:pPr>
            <a:r>
              <a:rPr b="1" spc="-5"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5" dirty="0">
                <a:solidFill>
                  <a:prstClr val="black"/>
                </a:solidFill>
                <a:latin typeface="微软雅黑" panose="020B0503020204020204" charset="-122"/>
                <a:cs typeface="微软雅黑" panose="020B0503020204020204" charset="-122"/>
              </a:rPr>
              <a:t>骤</a:t>
            </a:r>
            <a:r>
              <a:rPr b="1" dirty="0">
                <a:solidFill>
                  <a:prstClr val="black"/>
                </a:solidFill>
                <a:latin typeface="微软雅黑" panose="020B0503020204020204" charset="-122"/>
                <a:cs typeface="微软雅黑" panose="020B0503020204020204" charset="-122"/>
              </a:rPr>
              <a:t>5</a:t>
            </a:r>
            <a:r>
              <a:rPr spc="-5" dirty="0">
                <a:solidFill>
                  <a:prstClr val="black"/>
                </a:solidFill>
                <a:latin typeface="微软雅黑" panose="020B0503020204020204" charset="-122"/>
                <a:cs typeface="微软雅黑" panose="020B0503020204020204" charset="-122"/>
              </a:rPr>
              <a:t>：完成图片置入后，从“属性”切换到“数据源”；勾选“继承页面模型”会自动</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填充模型类型、物模型和物实例，关联属性选择“关节</a:t>
            </a:r>
            <a:r>
              <a:rPr spc="5" dirty="0">
                <a:solidFill>
                  <a:prstClr val="black"/>
                </a:solidFill>
                <a:latin typeface="微软雅黑" panose="020B0503020204020204" charset="-122"/>
                <a:cs typeface="微软雅黑" panose="020B0503020204020204" charset="-122"/>
              </a:rPr>
              <a:t>点</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马达电流”。</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641091" y="2692907"/>
            <a:ext cx="6909816" cy="37505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66157" y="927734"/>
            <a:ext cx="2061210" cy="525780"/>
          </a:xfrm>
          <a:prstGeom prst="rect">
            <a:avLst/>
          </a:prstGeom>
        </p:spPr>
        <p:txBody>
          <a:bodyPr vert="horz" wrap="square" lIns="0" tIns="0" rIns="0" bIns="0" rtlCol="0">
            <a:spAutoFit/>
          </a:bodyPr>
          <a:lstStyle/>
          <a:p>
            <a:pPr marL="12700">
              <a:lnSpc>
                <a:spcPct val="100000"/>
              </a:lnSpc>
            </a:pPr>
            <a:r>
              <a:rPr sz="3200" dirty="0">
                <a:solidFill>
                  <a:srgbClr val="00A755"/>
                </a:solidFill>
              </a:rPr>
              <a:t>工业</a:t>
            </a:r>
            <a:r>
              <a:rPr sz="3200" spc="5" dirty="0">
                <a:solidFill>
                  <a:srgbClr val="00A755"/>
                </a:solidFill>
              </a:rPr>
              <a:t>互联网</a:t>
            </a:r>
            <a:endParaRPr sz="3200"/>
          </a:p>
        </p:txBody>
      </p:sp>
      <p:sp>
        <p:nvSpPr>
          <p:cNvPr id="3" name="object 3"/>
          <p:cNvSpPr txBox="1"/>
          <p:nvPr/>
        </p:nvSpPr>
        <p:spPr>
          <a:xfrm>
            <a:off x="1695957" y="1880869"/>
            <a:ext cx="4420235" cy="3731260"/>
          </a:xfrm>
          <a:prstGeom prst="rect">
            <a:avLst/>
          </a:prstGeom>
        </p:spPr>
        <p:txBody>
          <a:bodyPr vert="horz" wrap="square" lIns="0" tIns="0" rIns="0" bIns="0" rtlCol="0">
            <a:spAutoFit/>
          </a:bodyPr>
          <a:lstStyle/>
          <a:p>
            <a:pPr marL="12700" marR="229235" indent="469265">
              <a:lnSpc>
                <a:spcPct val="150000"/>
              </a:lnSpc>
            </a:pPr>
            <a:r>
              <a:rPr sz="1800" spc="20" dirty="0">
                <a:latin typeface="微软雅黑" panose="020B0503020204020204" charset="-122"/>
                <a:cs typeface="微软雅黑" panose="020B0503020204020204" charset="-122"/>
              </a:rPr>
              <a:t>工业互联网是</a:t>
            </a:r>
            <a:r>
              <a:rPr sz="1800" spc="10" dirty="0">
                <a:latin typeface="微软雅黑" panose="020B0503020204020204" charset="-122"/>
                <a:cs typeface="微软雅黑" panose="020B0503020204020204" charset="-122"/>
              </a:rPr>
              <a:t>第</a:t>
            </a:r>
            <a:r>
              <a:rPr sz="1800" spc="20" dirty="0">
                <a:latin typeface="微软雅黑" panose="020B0503020204020204" charset="-122"/>
                <a:cs typeface="微软雅黑" panose="020B0503020204020204" charset="-122"/>
              </a:rPr>
              <a:t>四次</a:t>
            </a:r>
            <a:r>
              <a:rPr sz="1800" spc="10" dirty="0">
                <a:latin typeface="微软雅黑" panose="020B0503020204020204" charset="-122"/>
                <a:cs typeface="微软雅黑" panose="020B0503020204020204" charset="-122"/>
              </a:rPr>
              <a:t>工</a:t>
            </a:r>
            <a:r>
              <a:rPr sz="1800" spc="20" dirty="0">
                <a:latin typeface="微软雅黑" panose="020B0503020204020204" charset="-122"/>
                <a:cs typeface="微软雅黑" panose="020B0503020204020204" charset="-122"/>
              </a:rPr>
              <a:t>业革</a:t>
            </a:r>
            <a:r>
              <a:rPr sz="1800" spc="10" dirty="0">
                <a:latin typeface="微软雅黑" panose="020B0503020204020204" charset="-122"/>
                <a:cs typeface="微软雅黑" panose="020B0503020204020204" charset="-122"/>
              </a:rPr>
              <a:t>命</a:t>
            </a:r>
            <a:r>
              <a:rPr sz="1800" spc="20" dirty="0">
                <a:latin typeface="微软雅黑" panose="020B0503020204020204" charset="-122"/>
                <a:cs typeface="微软雅黑" panose="020B0503020204020204" charset="-122"/>
              </a:rPr>
              <a:t>的重</a:t>
            </a:r>
            <a:r>
              <a:rPr sz="1800" dirty="0">
                <a:latin typeface="微软雅黑" panose="020B0503020204020204" charset="-122"/>
                <a:cs typeface="微软雅黑" panose="020B0503020204020204" charset="-122"/>
              </a:rPr>
              <a:t>要 </a:t>
            </a:r>
            <a:r>
              <a:rPr sz="1800" spc="20" dirty="0">
                <a:latin typeface="微软雅黑" panose="020B0503020204020204" charset="-122"/>
                <a:cs typeface="微软雅黑" panose="020B0503020204020204" charset="-122"/>
              </a:rPr>
              <a:t>基石，是新一代信息技术与工业系统全方</a:t>
            </a:r>
            <a:endParaRPr sz="1800">
              <a:latin typeface="微软雅黑" panose="020B0503020204020204" charset="-122"/>
              <a:cs typeface="微软雅黑" panose="020B0503020204020204" charset="-122"/>
            </a:endParaRPr>
          </a:p>
          <a:p>
            <a:pPr marL="12700" marR="5080">
              <a:lnSpc>
                <a:spcPct val="150000"/>
              </a:lnSpc>
            </a:pPr>
            <a:r>
              <a:rPr sz="1800" spc="20" dirty="0">
                <a:latin typeface="微软雅黑" panose="020B0503020204020204" charset="-122"/>
                <a:cs typeface="微软雅黑" panose="020B0503020204020204" charset="-122"/>
              </a:rPr>
              <a:t>位深度融合所形成的产业和应用生</a:t>
            </a:r>
            <a:r>
              <a:rPr sz="1800" spc="25" dirty="0">
                <a:latin typeface="微软雅黑" panose="020B0503020204020204" charset="-122"/>
                <a:cs typeface="微软雅黑" panose="020B0503020204020204" charset="-122"/>
              </a:rPr>
              <a:t>态，</a:t>
            </a:r>
            <a:r>
              <a:rPr sz="1800" dirty="0">
                <a:latin typeface="微软雅黑" panose="020B0503020204020204" charset="-122"/>
                <a:cs typeface="微软雅黑" panose="020B0503020204020204" charset="-122"/>
              </a:rPr>
              <a:t>是 </a:t>
            </a:r>
            <a:r>
              <a:rPr sz="1800" spc="20" dirty="0">
                <a:latin typeface="微软雅黑" panose="020B0503020204020204" charset="-122"/>
                <a:cs typeface="微软雅黑" panose="020B0503020204020204" charset="-122"/>
              </a:rPr>
              <a:t>工业数字化、</a:t>
            </a:r>
            <a:r>
              <a:rPr sz="1800" spc="25" dirty="0">
                <a:latin typeface="微软雅黑" panose="020B0503020204020204" charset="-122"/>
                <a:cs typeface="微软雅黑" panose="020B0503020204020204" charset="-122"/>
              </a:rPr>
              <a:t>网络</a:t>
            </a:r>
            <a:r>
              <a:rPr sz="1800" spc="20" dirty="0">
                <a:latin typeface="微软雅黑" panose="020B0503020204020204" charset="-122"/>
                <a:cs typeface="微软雅黑" panose="020B0503020204020204" charset="-122"/>
              </a:rPr>
              <a:t>化、智能化发展的关键 综合信息基础设</a:t>
            </a:r>
            <a:r>
              <a:rPr sz="1800" spc="25" dirty="0">
                <a:latin typeface="微软雅黑" panose="020B0503020204020204" charset="-122"/>
                <a:cs typeface="微软雅黑" panose="020B0503020204020204" charset="-122"/>
              </a:rPr>
              <a:t>施</a:t>
            </a:r>
            <a:r>
              <a:rPr sz="1800" spc="20" dirty="0">
                <a:latin typeface="微软雅黑" panose="020B0503020204020204" charset="-122"/>
                <a:cs typeface="微软雅黑" panose="020B0503020204020204" charset="-122"/>
              </a:rPr>
              <a:t>。其本质是</a:t>
            </a:r>
            <a:r>
              <a:rPr sz="1800" u="heavy" spc="20" dirty="0">
                <a:latin typeface="微软雅黑" panose="020B0503020204020204" charset="-122"/>
                <a:cs typeface="微软雅黑" panose="020B0503020204020204" charset="-122"/>
              </a:rPr>
              <a:t>以人、</a:t>
            </a:r>
            <a:r>
              <a:rPr sz="1800" u="heavy" spc="25" dirty="0">
                <a:latin typeface="微软雅黑" panose="020B0503020204020204" charset="-122"/>
                <a:cs typeface="微软雅黑" panose="020B0503020204020204" charset="-122"/>
              </a:rPr>
              <a:t>机</a:t>
            </a:r>
            <a:r>
              <a:rPr sz="1800" u="heavy" dirty="0">
                <a:latin typeface="微软雅黑" panose="020B0503020204020204" charset="-122"/>
                <a:cs typeface="微软雅黑" panose="020B0503020204020204" charset="-122"/>
              </a:rPr>
              <a:t>、 </a:t>
            </a:r>
            <a:r>
              <a:rPr sz="1800" u="heavy" spc="20" dirty="0">
                <a:latin typeface="微软雅黑" panose="020B0503020204020204" charset="-122"/>
                <a:cs typeface="微软雅黑" panose="020B0503020204020204" charset="-122"/>
              </a:rPr>
              <a:t>物之间的网络互联为基</a:t>
            </a:r>
            <a:r>
              <a:rPr sz="1800" u="heavy" spc="25" dirty="0">
                <a:latin typeface="微软雅黑" panose="020B0503020204020204" charset="-122"/>
                <a:cs typeface="微软雅黑" panose="020B0503020204020204" charset="-122"/>
              </a:rPr>
              <a:t>础</a:t>
            </a:r>
            <a:r>
              <a:rPr sz="1800" u="heavy" spc="20" dirty="0">
                <a:latin typeface="微软雅黑" panose="020B0503020204020204" charset="-122"/>
                <a:cs typeface="微软雅黑" panose="020B0503020204020204" charset="-122"/>
              </a:rPr>
              <a:t>，通过对工业数据</a:t>
            </a:r>
            <a:r>
              <a:rPr sz="1800" u="heavy" spc="-1825" dirty="0">
                <a:latin typeface="微软雅黑" panose="020B0503020204020204" charset="-122"/>
                <a:cs typeface="微软雅黑" panose="020B0503020204020204" charset="-122"/>
              </a:rPr>
              <a:t>的 </a:t>
            </a:r>
            <a:r>
              <a:rPr sz="1800" u="heavy" spc="20" dirty="0">
                <a:latin typeface="微软雅黑" panose="020B0503020204020204" charset="-122"/>
                <a:cs typeface="微软雅黑" panose="020B0503020204020204" charset="-122"/>
              </a:rPr>
              <a:t>全面深度感</a:t>
            </a:r>
            <a:r>
              <a:rPr sz="1800" u="heavy" spc="25" dirty="0">
                <a:latin typeface="微软雅黑" panose="020B0503020204020204" charset="-122"/>
                <a:cs typeface="微软雅黑" panose="020B0503020204020204" charset="-122"/>
              </a:rPr>
              <a:t>知</a:t>
            </a:r>
            <a:r>
              <a:rPr sz="1800" u="heavy" spc="20" dirty="0">
                <a:latin typeface="微软雅黑" panose="020B0503020204020204" charset="-122"/>
                <a:cs typeface="微软雅黑" panose="020B0503020204020204" charset="-122"/>
              </a:rPr>
              <a:t>、实时传输交换、</a:t>
            </a:r>
            <a:r>
              <a:rPr sz="1800" u="heavy" spc="25" dirty="0">
                <a:latin typeface="微软雅黑" panose="020B0503020204020204" charset="-122"/>
                <a:cs typeface="微软雅黑" panose="020B0503020204020204" charset="-122"/>
              </a:rPr>
              <a:t>快速</a:t>
            </a:r>
            <a:r>
              <a:rPr sz="1800" u="heavy" spc="20" dirty="0">
                <a:latin typeface="微软雅黑" panose="020B0503020204020204" charset="-122"/>
                <a:cs typeface="微软雅黑" panose="020B0503020204020204" charset="-122"/>
              </a:rPr>
              <a:t>计算处 理和</a:t>
            </a:r>
            <a:r>
              <a:rPr sz="1800" u="heavy" spc="10" dirty="0">
                <a:latin typeface="微软雅黑" panose="020B0503020204020204" charset="-122"/>
                <a:cs typeface="微软雅黑" panose="020B0503020204020204" charset="-122"/>
              </a:rPr>
              <a:t>高</a:t>
            </a:r>
            <a:r>
              <a:rPr sz="1800" u="heavy" spc="20" dirty="0">
                <a:latin typeface="微软雅黑" panose="020B0503020204020204" charset="-122"/>
                <a:cs typeface="微软雅黑" panose="020B0503020204020204" charset="-122"/>
              </a:rPr>
              <a:t>级建模分</a:t>
            </a:r>
            <a:r>
              <a:rPr sz="1800" u="heavy" spc="45" dirty="0">
                <a:latin typeface="微软雅黑" panose="020B0503020204020204" charset="-122"/>
                <a:cs typeface="微软雅黑" panose="020B0503020204020204" charset="-122"/>
              </a:rPr>
              <a:t>析</a:t>
            </a:r>
            <a:r>
              <a:rPr sz="1800" u="heavy" spc="10" dirty="0">
                <a:latin typeface="微软雅黑" panose="020B0503020204020204" charset="-122"/>
                <a:cs typeface="微软雅黑" panose="020B0503020204020204" charset="-122"/>
              </a:rPr>
              <a:t>，</a:t>
            </a:r>
            <a:r>
              <a:rPr sz="1800" u="heavy" spc="20" dirty="0">
                <a:latin typeface="微软雅黑" panose="020B0503020204020204" charset="-122"/>
                <a:cs typeface="微软雅黑" panose="020B0503020204020204" charset="-122"/>
              </a:rPr>
              <a:t>实现智能控</a:t>
            </a:r>
            <a:r>
              <a:rPr sz="1800" u="heavy" spc="10" dirty="0">
                <a:latin typeface="微软雅黑" panose="020B0503020204020204" charset="-122"/>
                <a:cs typeface="微软雅黑" panose="020B0503020204020204" charset="-122"/>
              </a:rPr>
              <a:t>制</a:t>
            </a:r>
            <a:r>
              <a:rPr sz="1800" u="heavy" dirty="0">
                <a:latin typeface="微软雅黑" panose="020B0503020204020204" charset="-122"/>
                <a:cs typeface="微软雅黑" panose="020B0503020204020204" charset="-122"/>
              </a:rPr>
              <a:t>、运营优 化和生产组织方式变革</a:t>
            </a:r>
            <a:r>
              <a:rPr sz="1800" dirty="0">
                <a:latin typeface="微软雅黑" panose="020B0503020204020204" charset="-122"/>
                <a:cs typeface="微软雅黑" panose="020B0503020204020204" charset="-122"/>
              </a:rPr>
              <a:t>。</a:t>
            </a:r>
            <a:endParaRPr sz="1800">
              <a:latin typeface="微软雅黑" panose="020B0503020204020204" charset="-122"/>
              <a:cs typeface="微软雅黑" panose="020B0503020204020204" charset="-122"/>
            </a:endParaRPr>
          </a:p>
        </p:txBody>
      </p:sp>
      <p:sp>
        <p:nvSpPr>
          <p:cNvPr id="4" name="object 4"/>
          <p:cNvSpPr/>
          <p:nvPr/>
        </p:nvSpPr>
        <p:spPr>
          <a:xfrm>
            <a:off x="6269735" y="1970531"/>
            <a:ext cx="4587240" cy="3678936"/>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1660398" y="974978"/>
            <a:ext cx="8875395" cy="1486535"/>
          </a:xfrm>
          <a:prstGeom prst="rect">
            <a:avLst/>
          </a:prstGeom>
        </p:spPr>
        <p:txBody>
          <a:bodyPr vert="horz" wrap="square" lIns="0" tIns="0" rIns="0" bIns="0" rtlCol="0">
            <a:spAutoFit/>
          </a:bodyPr>
          <a:lstStyle/>
          <a:p>
            <a:pPr marL="1588135"/>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a:p>
            <a:pPr marL="481965">
              <a:spcBef>
                <a:spcPts val="2250"/>
              </a:spcBef>
            </a:pPr>
            <a:r>
              <a:rPr spc="35" dirty="0">
                <a:solidFill>
                  <a:prstClr val="black"/>
                </a:solidFill>
                <a:latin typeface="微软雅黑" panose="020B0503020204020204" charset="-122"/>
                <a:cs typeface="微软雅黑" panose="020B0503020204020204" charset="-122"/>
              </a:rPr>
              <a:t>通过“物模</a:t>
            </a:r>
            <a:r>
              <a:rPr spc="30" dirty="0">
                <a:solidFill>
                  <a:prstClr val="black"/>
                </a:solidFill>
                <a:latin typeface="微软雅黑" panose="020B0503020204020204" charset="-122"/>
                <a:cs typeface="微软雅黑" panose="020B0503020204020204" charset="-122"/>
              </a:rPr>
              <a:t>型</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可</a:t>
            </a:r>
            <a:r>
              <a:rPr spc="20" dirty="0">
                <a:solidFill>
                  <a:prstClr val="black"/>
                </a:solidFill>
                <a:latin typeface="微软雅黑" panose="020B0503020204020204" charset="-122"/>
                <a:cs typeface="微软雅黑" panose="020B0503020204020204" charset="-122"/>
              </a:rPr>
              <a:t>实例</a:t>
            </a:r>
            <a:r>
              <a:rPr spc="30" dirty="0">
                <a:solidFill>
                  <a:prstClr val="black"/>
                </a:solidFill>
                <a:latin typeface="微软雅黑" panose="020B0503020204020204" charset="-122"/>
                <a:cs typeface="微软雅黑" panose="020B0503020204020204" charset="-122"/>
              </a:rPr>
              <a:t>化相应</a:t>
            </a:r>
            <a:r>
              <a:rPr spc="5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“物</a:t>
            </a:r>
            <a:r>
              <a:rPr spc="30" dirty="0">
                <a:solidFill>
                  <a:prstClr val="black"/>
                </a:solidFill>
                <a:latin typeface="微软雅黑" panose="020B0503020204020204" charset="-122"/>
                <a:cs typeface="微软雅黑" panose="020B0503020204020204" charset="-122"/>
              </a:rPr>
              <a:t>实</a:t>
            </a:r>
            <a:r>
              <a:rPr spc="40" dirty="0">
                <a:solidFill>
                  <a:prstClr val="black"/>
                </a:solidFill>
                <a:latin typeface="微软雅黑" panose="020B0503020204020204" charset="-122"/>
                <a:cs typeface="微软雅黑" panose="020B0503020204020204" charset="-122"/>
              </a:rPr>
              <a:t>例</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本书</a:t>
            </a:r>
            <a:r>
              <a:rPr spc="30" dirty="0">
                <a:solidFill>
                  <a:prstClr val="black"/>
                </a:solidFill>
                <a:latin typeface="微软雅黑" panose="020B0503020204020204" charset="-122"/>
                <a:cs typeface="微软雅黑" panose="020B0503020204020204" charset="-122"/>
              </a:rPr>
              <a:t>的项目二</a:t>
            </a:r>
            <a:r>
              <a:rPr spc="20" dirty="0">
                <a:solidFill>
                  <a:prstClr val="black"/>
                </a:solidFill>
                <a:latin typeface="微软雅黑" panose="020B0503020204020204" charset="-122"/>
                <a:cs typeface="微软雅黑" panose="020B0503020204020204" charset="-122"/>
              </a:rPr>
              <a:t>将会</a:t>
            </a:r>
            <a:r>
              <a:rPr spc="55" dirty="0">
                <a:solidFill>
                  <a:prstClr val="black"/>
                </a:solidFill>
                <a:latin typeface="微软雅黑" panose="020B0503020204020204" charset="-122"/>
                <a:cs typeface="微软雅黑" panose="020B0503020204020204" charset="-122"/>
              </a:rPr>
              <a:t>对</a:t>
            </a:r>
            <a:r>
              <a:rPr spc="35" dirty="0">
                <a:solidFill>
                  <a:prstClr val="black"/>
                </a:solidFill>
                <a:latin typeface="微软雅黑" panose="020B0503020204020204" charset="-122"/>
                <a:cs typeface="微软雅黑" panose="020B0503020204020204" charset="-122"/>
              </a:rPr>
              <a:t>“物实</a:t>
            </a:r>
            <a:r>
              <a:rPr spc="20" dirty="0">
                <a:solidFill>
                  <a:prstClr val="black"/>
                </a:solidFill>
                <a:latin typeface="微软雅黑" panose="020B0503020204020204" charset="-122"/>
                <a:cs typeface="微软雅黑" panose="020B0503020204020204" charset="-122"/>
              </a:rPr>
              <a:t>例</a:t>
            </a:r>
            <a:r>
              <a:rPr spc="2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进行</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详细介绍），</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物实例”即为真实物理世界的硬件实体在虚拟空间的映</a:t>
            </a:r>
            <a:r>
              <a:rPr spc="10" dirty="0">
                <a:solidFill>
                  <a:prstClr val="black"/>
                </a:solidFill>
                <a:latin typeface="微软雅黑" panose="020B0503020204020204" charset="-122"/>
                <a:cs typeface="微软雅黑" panose="020B0503020204020204" charset="-122"/>
              </a:rPr>
              <a:t>射</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8" name="object 8"/>
          <p:cNvSpPr/>
          <p:nvPr/>
        </p:nvSpPr>
        <p:spPr>
          <a:xfrm>
            <a:off x="2183891" y="2545080"/>
            <a:ext cx="7824216" cy="38465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2180844" y="2542032"/>
            <a:ext cx="7830820" cy="3853179"/>
          </a:xfrm>
          <a:custGeom>
            <a:avLst/>
            <a:gdLst/>
            <a:ahLst/>
            <a:cxnLst/>
            <a:rect l="l" t="t" r="r" b="b"/>
            <a:pathLst>
              <a:path w="7830820" h="3853179">
                <a:moveTo>
                  <a:pt x="0" y="3852672"/>
                </a:moveTo>
                <a:lnTo>
                  <a:pt x="7830311" y="3852672"/>
                </a:lnTo>
                <a:lnTo>
                  <a:pt x="7830311" y="0"/>
                </a:lnTo>
                <a:lnTo>
                  <a:pt x="0" y="0"/>
                </a:lnTo>
                <a:lnTo>
                  <a:pt x="0" y="3852672"/>
                </a:lnTo>
                <a:close/>
              </a:path>
            </a:pathLst>
          </a:custGeom>
          <a:ln w="6096">
            <a:solidFill>
              <a:srgbClr val="00AF50"/>
            </a:solidFill>
          </a:ln>
        </p:spPr>
        <p:txBody>
          <a:bodyPr wrap="square" lIns="0" tIns="0" rIns="0" bIns="0" rtlCol="0"/>
          <a:lstStyle/>
          <a:p>
            <a:endParaRPr>
              <a:solidFill>
                <a:prstClr val="black"/>
              </a:solidFill>
            </a:endParaRPr>
          </a:p>
        </p:txBody>
      </p:sp>
      <p:sp>
        <p:nvSpPr>
          <p:cNvPr id="10" name="object 10"/>
          <p:cNvSpPr txBox="1"/>
          <p:nvPr/>
        </p:nvSpPr>
        <p:spPr>
          <a:xfrm>
            <a:off x="4781550" y="6464909"/>
            <a:ext cx="2665730"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工</a:t>
            </a:r>
            <a:r>
              <a:rPr sz="1600" spc="-5" dirty="0">
                <a:solidFill>
                  <a:prstClr val="black"/>
                </a:solidFill>
                <a:latin typeface="宋体" pitchFamily="2" charset="-122"/>
                <a:cs typeface="宋体" pitchFamily="2" charset="-122"/>
              </a:rPr>
              <a:t>业</a:t>
            </a:r>
            <a:r>
              <a:rPr sz="1600" spc="-10" dirty="0">
                <a:solidFill>
                  <a:prstClr val="black"/>
                </a:solidFill>
                <a:latin typeface="宋体" pitchFamily="2" charset="-122"/>
                <a:cs typeface="宋体" pitchFamily="2" charset="-122"/>
              </a:rPr>
              <a:t>数</a:t>
            </a:r>
            <a:r>
              <a:rPr sz="1600" dirty="0">
                <a:solidFill>
                  <a:prstClr val="black"/>
                </a:solidFill>
                <a:latin typeface="宋体" pitchFamily="2" charset="-122"/>
                <a:cs typeface="宋体" pitchFamily="2" charset="-122"/>
              </a:rPr>
              <a:t>字</a:t>
            </a:r>
            <a:r>
              <a:rPr sz="1600" spc="-5" dirty="0">
                <a:solidFill>
                  <a:prstClr val="black"/>
                </a:solidFill>
                <a:latin typeface="宋体" pitchFamily="2" charset="-122"/>
                <a:cs typeface="宋体" pitchFamily="2" charset="-122"/>
              </a:rPr>
              <a:t>孪</a:t>
            </a:r>
            <a:r>
              <a:rPr sz="1600" spc="-10" dirty="0">
                <a:solidFill>
                  <a:prstClr val="black"/>
                </a:solidFill>
                <a:latin typeface="宋体" pitchFamily="2" charset="-122"/>
                <a:cs typeface="宋体" pitchFamily="2" charset="-122"/>
              </a:rPr>
              <a:t>生</a:t>
            </a:r>
            <a:r>
              <a:rPr sz="1600" spc="-5" dirty="0">
                <a:solidFill>
                  <a:prstClr val="black"/>
                </a:solidFill>
                <a:latin typeface="宋体" pitchFamily="2" charset="-122"/>
                <a:cs typeface="宋体" pitchFamily="2" charset="-122"/>
              </a:rPr>
              <a:t>建</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物</a:t>
            </a:r>
            <a:r>
              <a:rPr sz="1600" spc="-10" dirty="0">
                <a:solidFill>
                  <a:prstClr val="black"/>
                </a:solidFill>
                <a:latin typeface="宋体" pitchFamily="2" charset="-122"/>
                <a:cs typeface="宋体" pitchFamily="2" charset="-122"/>
              </a:rPr>
              <a:t>实</a:t>
            </a:r>
            <a:r>
              <a:rPr sz="1600" dirty="0">
                <a:solidFill>
                  <a:prstClr val="black"/>
                </a:solidFill>
                <a:latin typeface="宋体" pitchFamily="2" charset="-122"/>
                <a:cs typeface="宋体" pitchFamily="2" charset="-122"/>
              </a:rPr>
              <a:t>例</a:t>
            </a:r>
            <a:r>
              <a:rPr sz="1600" spc="-5" dirty="0">
                <a:solidFill>
                  <a:prstClr val="black"/>
                </a:solidFill>
                <a:latin typeface="宋体" pitchFamily="2" charset="-122"/>
                <a:cs typeface="宋体" pitchFamily="2" charset="-122"/>
              </a:rPr>
              <a:t>界面</a:t>
            </a:r>
            <a:endParaRPr sz="1600">
              <a:solidFill>
                <a:prstClr val="black"/>
              </a:solidFill>
              <a:latin typeface="宋体" pitchFamily="2" charset="-122"/>
              <a:cs typeface="宋体" pitchFamily="2" charset="-122"/>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84099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93697" y="1509140"/>
            <a:ext cx="5906135" cy="3317875"/>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6</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单击</a:t>
            </a:r>
            <a:r>
              <a:rPr sz="1600" spc="-5" dirty="0">
                <a:solidFill>
                  <a:prstClr val="black"/>
                </a:solidFill>
                <a:latin typeface="微软雅黑" panose="020B0503020204020204" charset="-122"/>
                <a:cs typeface="微软雅黑" panose="020B0503020204020204" charset="-122"/>
              </a:rPr>
              <a:t>判断条</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后的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+”按钮</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会</a:t>
            </a:r>
            <a:r>
              <a:rPr sz="1600" dirty="0">
                <a:solidFill>
                  <a:prstClr val="black"/>
                </a:solidFill>
                <a:latin typeface="微软雅黑" panose="020B0503020204020204" charset="-122"/>
                <a:cs typeface="微软雅黑" panose="020B0503020204020204" charset="-122"/>
              </a:rPr>
              <a:t>自</a:t>
            </a:r>
            <a:r>
              <a:rPr sz="1600" spc="-5" dirty="0">
                <a:solidFill>
                  <a:prstClr val="black"/>
                </a:solidFill>
                <a:latin typeface="微软雅黑" panose="020B0503020204020204" charset="-122"/>
                <a:cs typeface="微软雅黑" panose="020B0503020204020204" charset="-122"/>
              </a:rPr>
              <a:t>动增加</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条件1” 的设置，在筛选条件的符号下拉框</a:t>
            </a:r>
            <a:r>
              <a:rPr sz="160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选择“</a:t>
            </a:r>
            <a:r>
              <a:rPr sz="1600" spc="5" dirty="0">
                <a:solidFill>
                  <a:prstClr val="black"/>
                </a:solidFill>
                <a:latin typeface="微软雅黑" panose="020B0503020204020204" charset="-122"/>
                <a:cs typeface="微软雅黑" panose="020B0503020204020204" charset="-122"/>
              </a:rPr>
              <a:t>&gt;</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符</a:t>
            </a:r>
            <a:r>
              <a:rPr sz="1600" dirty="0">
                <a:solidFill>
                  <a:prstClr val="black"/>
                </a:solidFill>
                <a:latin typeface="微软雅黑" panose="020B0503020204020204" charset="-122"/>
                <a:cs typeface="微软雅黑" panose="020B0503020204020204" charset="-122"/>
              </a:rPr>
              <a:t>号</a:t>
            </a:r>
            <a:r>
              <a:rPr sz="1600" spc="-5" dirty="0">
                <a:solidFill>
                  <a:prstClr val="black"/>
                </a:solidFill>
                <a:latin typeface="微软雅黑" panose="020B0503020204020204" charset="-122"/>
                <a:cs typeface="微软雅黑" panose="020B0503020204020204" charset="-122"/>
              </a:rPr>
              <a:t>，并</a:t>
            </a:r>
            <a:r>
              <a:rPr sz="1600" dirty="0">
                <a:solidFill>
                  <a:prstClr val="black"/>
                </a:solidFill>
                <a:latin typeface="微软雅黑" panose="020B0503020204020204" charset="-122"/>
                <a:cs typeface="微软雅黑" panose="020B0503020204020204" charset="-122"/>
              </a:rPr>
              <a:t>输</a:t>
            </a:r>
            <a:r>
              <a:rPr sz="1600" spc="-5" dirty="0">
                <a:solidFill>
                  <a:prstClr val="black"/>
                </a:solidFill>
                <a:latin typeface="微软雅黑" panose="020B0503020204020204" charset="-122"/>
                <a:cs typeface="微软雅黑" panose="020B0503020204020204" charset="-122"/>
              </a:rPr>
              <a:t>入</a:t>
            </a:r>
            <a:endParaRPr sz="1600">
              <a:solidFill>
                <a:prstClr val="black"/>
              </a:solidFill>
              <a:latin typeface="微软雅黑" panose="020B0503020204020204" charset="-122"/>
              <a:cs typeface="微软雅黑" panose="020B0503020204020204" charset="-122"/>
            </a:endParaRPr>
          </a:p>
          <a:p>
            <a:pPr marL="12700" marR="166370">
              <a:lnSpc>
                <a:spcPct val="150000"/>
              </a:lnSpc>
            </a:pPr>
            <a:r>
              <a:rPr sz="1600" spc="-5" dirty="0">
                <a:solidFill>
                  <a:prstClr val="black"/>
                </a:solidFill>
                <a:latin typeface="微软雅黑" panose="020B0503020204020204" charset="-122"/>
                <a:cs typeface="微软雅黑" panose="020B0503020204020204" charset="-122"/>
              </a:rPr>
              <a:t>“250”，图片选择系统素材库中的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图标</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指示</a:t>
            </a:r>
            <a:r>
              <a:rPr sz="1600" spc="5"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”文</a:t>
            </a:r>
            <a:r>
              <a:rPr sz="1600" spc="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夹中 的</a:t>
            </a:r>
            <a:r>
              <a:rPr sz="1600" spc="-10" dirty="0">
                <a:solidFill>
                  <a:prstClr val="black"/>
                </a:solidFill>
                <a:latin typeface="微软雅黑" panose="020B0503020204020204" charset="-122"/>
                <a:cs typeface="微软雅黑" panose="020B0503020204020204" charset="-122"/>
              </a:rPr>
              <a:t>“2.5D</a:t>
            </a:r>
            <a:r>
              <a:rPr sz="1600" spc="-5" dirty="0">
                <a:solidFill>
                  <a:prstClr val="black"/>
                </a:solidFill>
                <a:latin typeface="微软雅黑" panose="020B0503020204020204" charset="-122"/>
                <a:cs typeface="微软雅黑" panose="020B0503020204020204" charset="-122"/>
              </a:rPr>
              <a:t>报警”红色报警图</a:t>
            </a:r>
            <a:r>
              <a:rPr sz="1600" spc="5"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；不</a:t>
            </a:r>
            <a:r>
              <a:rPr sz="1600" spc="5" dirty="0">
                <a:solidFill>
                  <a:prstClr val="black"/>
                </a:solidFill>
                <a:latin typeface="微软雅黑" panose="020B0503020204020204" charset="-122"/>
                <a:cs typeface="微软雅黑" panose="020B0503020204020204" charset="-122"/>
              </a:rPr>
              <a:t>满</a:t>
            </a:r>
            <a:r>
              <a:rPr sz="1600" spc="-5" dirty="0">
                <a:solidFill>
                  <a:prstClr val="black"/>
                </a:solidFill>
                <a:latin typeface="微软雅黑" panose="020B0503020204020204" charset="-122"/>
                <a:cs typeface="微软雅黑" panose="020B0503020204020204" charset="-122"/>
              </a:rPr>
              <a:t>足条</a:t>
            </a:r>
            <a:r>
              <a:rPr sz="1600" spc="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的图</a:t>
            </a:r>
            <a:r>
              <a:rPr sz="1600" spc="5" dirty="0">
                <a:solidFill>
                  <a:prstClr val="black"/>
                </a:solidFill>
                <a:latin typeface="微软雅黑" panose="020B0503020204020204" charset="-122"/>
                <a:cs typeface="微软雅黑" panose="020B0503020204020204" charset="-122"/>
              </a:rPr>
              <a:t>片</a:t>
            </a:r>
            <a:r>
              <a:rPr sz="1600" spc="-5" dirty="0">
                <a:solidFill>
                  <a:prstClr val="black"/>
                </a:solidFill>
                <a:latin typeface="微软雅黑" panose="020B0503020204020204" charset="-122"/>
                <a:cs typeface="微软雅黑" panose="020B0503020204020204" charset="-122"/>
              </a:rPr>
              <a:t>选择</a:t>
            </a:r>
            <a:r>
              <a:rPr sz="1600" dirty="0">
                <a:solidFill>
                  <a:prstClr val="black"/>
                </a:solidFill>
                <a:latin typeface="微软雅黑" panose="020B0503020204020204" charset="-122"/>
                <a:cs typeface="微软雅黑" panose="020B0503020204020204" charset="-122"/>
              </a:rPr>
              <a:t>“2.5D  </a:t>
            </a:r>
            <a:r>
              <a:rPr sz="1600" spc="-5" dirty="0">
                <a:solidFill>
                  <a:prstClr val="black"/>
                </a:solidFill>
                <a:latin typeface="微软雅黑" panose="020B0503020204020204" charset="-122"/>
                <a:cs typeface="微软雅黑" panose="020B0503020204020204" charset="-122"/>
              </a:rPr>
              <a:t>工作”绿色图标；数据为空的图片</a:t>
            </a:r>
            <a:r>
              <a:rPr sz="1600"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a:t>
            </a:r>
            <a:r>
              <a:rPr sz="1600" spc="-10" dirty="0">
                <a:solidFill>
                  <a:prstClr val="black"/>
                </a:solidFill>
                <a:latin typeface="微软雅黑" panose="020B0503020204020204" charset="-122"/>
                <a:cs typeface="微软雅黑" panose="020B0503020204020204" charset="-122"/>
              </a:rPr>
              <a:t>2</a:t>
            </a:r>
            <a:r>
              <a:rPr sz="1600" dirty="0">
                <a:solidFill>
                  <a:prstClr val="black"/>
                </a:solidFill>
                <a:latin typeface="微软雅黑" panose="020B0503020204020204" charset="-122"/>
                <a:cs typeface="微软雅黑" panose="020B0503020204020204" charset="-122"/>
              </a:rPr>
              <a:t>.5</a:t>
            </a:r>
            <a:r>
              <a:rPr sz="1600" spc="-5" dirty="0">
                <a:solidFill>
                  <a:prstClr val="black"/>
                </a:solidFill>
                <a:latin typeface="微软雅黑" panose="020B0503020204020204" charset="-122"/>
                <a:cs typeface="微软雅黑" panose="020B0503020204020204" charset="-122"/>
              </a:rPr>
              <a:t>D离</a:t>
            </a:r>
            <a:r>
              <a:rPr sz="1600"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”灰</a:t>
            </a:r>
            <a:r>
              <a:rPr sz="1600" dirty="0">
                <a:solidFill>
                  <a:prstClr val="black"/>
                </a:solidFill>
                <a:latin typeface="微软雅黑" panose="020B0503020204020204" charset="-122"/>
                <a:cs typeface="微软雅黑" panose="020B0503020204020204" charset="-122"/>
              </a:rPr>
              <a:t>色</a:t>
            </a:r>
            <a:r>
              <a:rPr sz="1600" spc="-5" dirty="0">
                <a:solidFill>
                  <a:prstClr val="black"/>
                </a:solidFill>
                <a:latin typeface="微软雅黑" panose="020B0503020204020204" charset="-122"/>
                <a:cs typeface="微软雅黑" panose="020B0503020204020204" charset="-122"/>
              </a:rPr>
              <a:t>图标。</a:t>
            </a:r>
            <a:endParaRPr sz="1600">
              <a:solidFill>
                <a:prstClr val="black"/>
              </a:solidFill>
              <a:latin typeface="微软雅黑" panose="020B0503020204020204" charset="-122"/>
              <a:cs typeface="微软雅黑" panose="020B0503020204020204" charset="-122"/>
            </a:endParaRPr>
          </a:p>
          <a:p>
            <a:endParaRPr sz="2500">
              <a:solidFill>
                <a:prstClr val="black"/>
              </a:solidFill>
              <a:latin typeface="Times New Roman" panose="02020603050405020304"/>
              <a:cs typeface="Times New Roman" panose="02020603050405020304"/>
            </a:endParaRPr>
          </a:p>
          <a:p>
            <a:pPr marL="12700" marR="178435">
              <a:lnSpc>
                <a:spcPct val="150000"/>
              </a:lnSpc>
              <a:spcBef>
                <a:spcPts val="5"/>
              </a:spcBef>
            </a:pPr>
            <a:r>
              <a:rPr sz="1600" spc="-5" dirty="0">
                <a:solidFill>
                  <a:prstClr val="black"/>
                </a:solidFill>
                <a:latin typeface="微软雅黑" panose="020B0503020204020204" charset="-122"/>
                <a:cs typeface="微软雅黑" panose="020B0503020204020204" charset="-122"/>
              </a:rPr>
              <a:t>以上设置表示以“关节点</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马达电流</a:t>
            </a:r>
            <a:r>
              <a:rPr sz="1600" dirty="0">
                <a:solidFill>
                  <a:prstClr val="black"/>
                </a:solidFill>
                <a:latin typeface="微软雅黑" panose="020B0503020204020204" charset="-122"/>
                <a:cs typeface="微软雅黑" panose="020B0503020204020204" charset="-122"/>
              </a:rPr>
              <a:t>＞250”</a:t>
            </a:r>
            <a:r>
              <a:rPr sz="1600" spc="-5" dirty="0">
                <a:solidFill>
                  <a:prstClr val="black"/>
                </a:solidFill>
                <a:latin typeface="微软雅黑" panose="020B0503020204020204" charset="-122"/>
                <a:cs typeface="微软雅黑" panose="020B0503020204020204" charset="-122"/>
              </a:rPr>
              <a:t>作为</a:t>
            </a:r>
            <a:r>
              <a:rPr sz="1600" spc="5" dirty="0">
                <a:solidFill>
                  <a:prstClr val="black"/>
                </a:solidFill>
                <a:latin typeface="微软雅黑" panose="020B0503020204020204" charset="-122"/>
                <a:cs typeface="微软雅黑" panose="020B0503020204020204" charset="-122"/>
              </a:rPr>
              <a:t>判</a:t>
            </a:r>
            <a:r>
              <a:rPr sz="1600" spc="-5" dirty="0">
                <a:solidFill>
                  <a:prstClr val="black"/>
                </a:solidFill>
                <a:latin typeface="微软雅黑" panose="020B0503020204020204" charset="-122"/>
                <a:cs typeface="微软雅黑" panose="020B0503020204020204" charset="-122"/>
              </a:rPr>
              <a:t>断条</a:t>
            </a:r>
            <a:r>
              <a:rPr sz="1600" spc="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，当 关节点</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马达电流大于250时，显示</a:t>
            </a:r>
            <a:r>
              <a:rPr sz="1600" dirty="0">
                <a:solidFill>
                  <a:prstClr val="black"/>
                </a:solidFill>
                <a:latin typeface="微软雅黑" panose="020B0503020204020204" charset="-122"/>
                <a:cs typeface="微软雅黑" panose="020B0503020204020204" charset="-122"/>
              </a:rPr>
              <a:t>红</a:t>
            </a:r>
            <a:r>
              <a:rPr sz="1600" spc="-5" dirty="0">
                <a:solidFill>
                  <a:prstClr val="black"/>
                </a:solidFill>
                <a:latin typeface="微软雅黑" panose="020B0503020204020204" charset="-122"/>
                <a:cs typeface="微软雅黑" panose="020B0503020204020204" charset="-122"/>
              </a:rPr>
              <a:t>色指</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灯，</a:t>
            </a:r>
            <a:r>
              <a:rPr sz="1600" dirty="0">
                <a:solidFill>
                  <a:prstClr val="black"/>
                </a:solidFill>
                <a:latin typeface="微软雅黑" panose="020B0503020204020204" charset="-122"/>
                <a:cs typeface="微软雅黑" panose="020B0503020204020204" charset="-122"/>
              </a:rPr>
              <a:t>当</a:t>
            </a:r>
            <a:r>
              <a:rPr sz="1600" spc="-5" dirty="0">
                <a:solidFill>
                  <a:prstClr val="black"/>
                </a:solidFill>
                <a:latin typeface="微软雅黑" panose="020B0503020204020204" charset="-122"/>
                <a:cs typeface="微软雅黑" panose="020B0503020204020204" charset="-122"/>
              </a:rPr>
              <a:t>电流在</a:t>
            </a:r>
            <a:r>
              <a:rPr sz="1600" spc="-10" dirty="0">
                <a:solidFill>
                  <a:prstClr val="black"/>
                </a:solidFill>
                <a:latin typeface="微软雅黑" panose="020B0503020204020204" charset="-122"/>
                <a:cs typeface="微软雅黑" panose="020B0503020204020204" charset="-122"/>
              </a:rPr>
              <a:t>0</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250 时，显示绿色指示灯，当电流数值</a:t>
            </a:r>
            <a:r>
              <a:rPr sz="1600" dirty="0">
                <a:solidFill>
                  <a:prstClr val="black"/>
                </a:solidFill>
                <a:latin typeface="微软雅黑" panose="020B0503020204020204" charset="-122"/>
                <a:cs typeface="微软雅黑" panose="020B0503020204020204" charset="-122"/>
              </a:rPr>
              <a:t>为</a:t>
            </a:r>
            <a:r>
              <a:rPr sz="1600" spc="-5" dirty="0">
                <a:solidFill>
                  <a:prstClr val="black"/>
                </a:solidFill>
                <a:latin typeface="微软雅黑" panose="020B0503020204020204" charset="-122"/>
                <a:cs typeface="微软雅黑" panose="020B0503020204020204" charset="-122"/>
              </a:rPr>
              <a:t>空时</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显示</a:t>
            </a:r>
            <a:r>
              <a:rPr sz="1600" dirty="0">
                <a:solidFill>
                  <a:prstClr val="black"/>
                </a:solidFill>
                <a:latin typeface="微软雅黑" panose="020B0503020204020204" charset="-122"/>
                <a:cs typeface="微软雅黑" panose="020B0503020204020204" charset="-122"/>
              </a:rPr>
              <a:t>灰</a:t>
            </a:r>
            <a:r>
              <a:rPr sz="1600" spc="-5" dirty="0">
                <a:solidFill>
                  <a:prstClr val="black"/>
                </a:solidFill>
                <a:latin typeface="微软雅黑" panose="020B0503020204020204" charset="-122"/>
                <a:cs typeface="微软雅黑" panose="020B0503020204020204" charset="-122"/>
              </a:rPr>
              <a:t>色指</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灯。</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8005571" y="1513331"/>
            <a:ext cx="2871216" cy="51892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为可视化大屏配置报警信息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17344" y="2057399"/>
            <a:ext cx="3683000" cy="1673225"/>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操作步骤7</a:t>
            </a:r>
            <a:r>
              <a:rPr dirty="0">
                <a:solidFill>
                  <a:prstClr val="black"/>
                </a:solidFill>
                <a:latin typeface="微软雅黑" panose="020B0503020204020204" charset="-122"/>
                <a:cs typeface="微软雅黑" panose="020B0503020204020204" charset="-122"/>
              </a:rPr>
              <a:t>：通过复制方式，为“关 节</a:t>
            </a:r>
            <a:r>
              <a:rPr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马达电流”</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“关节</a:t>
            </a:r>
            <a:r>
              <a:rPr dirty="0">
                <a:solidFill>
                  <a:prstClr val="black"/>
                </a:solidFill>
                <a:cs typeface="Calibri" panose="020F0502020204030204"/>
              </a:rPr>
              <a:t>6</a:t>
            </a:r>
            <a:r>
              <a:rPr dirty="0">
                <a:solidFill>
                  <a:prstClr val="black"/>
                </a:solidFill>
                <a:latin typeface="微软雅黑" panose="020B0503020204020204" charset="-122"/>
                <a:cs typeface="微软雅黑" panose="020B0503020204020204" charset="-122"/>
              </a:rPr>
              <a:t>马达电流”  </a:t>
            </a:r>
            <a:r>
              <a:rPr spc="-5" dirty="0">
                <a:solidFill>
                  <a:prstClr val="black"/>
                </a:solidFill>
                <a:latin typeface="微软雅黑" panose="020B0503020204020204" charset="-122"/>
                <a:cs typeface="微软雅黑" panose="020B0503020204020204" charset="-122"/>
              </a:rPr>
              <a:t>设置报警指示灯，注意要重新选择关 </a:t>
            </a:r>
            <a:r>
              <a:rPr dirty="0">
                <a:solidFill>
                  <a:prstClr val="black"/>
                </a:solidFill>
                <a:latin typeface="微软雅黑" panose="020B0503020204020204" charset="-122"/>
                <a:cs typeface="微软雅黑" panose="020B0503020204020204" charset="-122"/>
              </a:rPr>
              <a:t>联属性为对应的关节马达电流属性。</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076188" y="2068068"/>
            <a:ext cx="4578095" cy="42275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49121" y="1017778"/>
            <a:ext cx="9427845" cy="1512570"/>
          </a:xfrm>
          <a:prstGeom prst="rect">
            <a:avLst/>
          </a:prstGeom>
        </p:spPr>
        <p:txBody>
          <a:bodyPr vert="horz" wrap="square" lIns="0" tIns="0" rIns="0" bIns="0" rtlCol="0">
            <a:spAutoFit/>
          </a:bodyPr>
          <a:lstStyle/>
          <a:p>
            <a:pPr marL="2455545"/>
            <a:r>
              <a:rPr sz="2800" b="1" spc="-5" dirty="0">
                <a:solidFill>
                  <a:srgbClr val="00A755"/>
                </a:solidFill>
                <a:latin typeface="微软雅黑" panose="020B0503020204020204" charset="-122"/>
                <a:cs typeface="微软雅黑" panose="020B0503020204020204" charset="-122"/>
              </a:rPr>
              <a:t>2.</a:t>
            </a:r>
            <a:r>
              <a:rPr sz="2800" b="1" spc="-10" dirty="0">
                <a:solidFill>
                  <a:srgbClr val="00A755"/>
                </a:solidFill>
                <a:latin typeface="微软雅黑" panose="020B0503020204020204" charset="-122"/>
                <a:cs typeface="微软雅黑" panose="020B0503020204020204" charset="-122"/>
              </a:rPr>
              <a:t>为可视化大屏配</a:t>
            </a:r>
            <a:r>
              <a:rPr sz="2800" b="1" spc="-5" dirty="0">
                <a:solidFill>
                  <a:srgbClr val="00A755"/>
                </a:solidFill>
                <a:latin typeface="微软雅黑" panose="020B0503020204020204" charset="-122"/>
                <a:cs typeface="微软雅黑" panose="020B0503020204020204" charset="-122"/>
              </a:rPr>
              <a:t>置状</a:t>
            </a:r>
            <a:r>
              <a:rPr sz="2800" b="1" spc="-10" dirty="0">
                <a:solidFill>
                  <a:srgbClr val="00A755"/>
                </a:solidFill>
                <a:latin typeface="微软雅黑" panose="020B0503020204020204" charset="-122"/>
                <a:cs typeface="微软雅黑" panose="020B0503020204020204" charset="-122"/>
              </a:rPr>
              <a:t>态信息</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85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：添加</a:t>
            </a:r>
            <a:r>
              <a:rPr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个图片组件到“工作状态”展示框中，排列到合适位置。切换到“数据源” 进行数据源配置，勾选“继承页面模型”，关联属性选择“设备工作状态”。</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891283" y="2796539"/>
            <a:ext cx="8409431" cy="34564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831341"/>
            <a:ext cx="46088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10" dirty="0">
                <a:solidFill>
                  <a:srgbClr val="00A755"/>
                </a:solidFill>
                <a:latin typeface="微软雅黑" panose="020B0503020204020204" charset="-122"/>
                <a:cs typeface="微软雅黑" panose="020B0503020204020204" charset="-122"/>
              </a:rPr>
              <a:t>为可视化大屏配</a:t>
            </a:r>
            <a:r>
              <a:rPr sz="2800" b="1" spc="-5" dirty="0">
                <a:solidFill>
                  <a:srgbClr val="00A755"/>
                </a:solidFill>
                <a:latin typeface="微软雅黑" panose="020B0503020204020204" charset="-122"/>
                <a:cs typeface="微软雅黑" panose="020B0503020204020204" charset="-122"/>
              </a:rPr>
              <a:t>置状</a:t>
            </a:r>
            <a:r>
              <a:rPr sz="2800" b="1" spc="-10" dirty="0">
                <a:solidFill>
                  <a:srgbClr val="00A755"/>
                </a:solidFill>
                <a:latin typeface="微软雅黑" panose="020B0503020204020204" charset="-122"/>
                <a:cs typeface="微软雅黑" panose="020B0503020204020204" charset="-122"/>
              </a:rPr>
              <a:t>态信息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06576" y="1528317"/>
            <a:ext cx="5631815" cy="269240"/>
          </a:xfrm>
          <a:prstGeom prst="rect">
            <a:avLst/>
          </a:prstGeom>
        </p:spPr>
        <p:txBody>
          <a:bodyPr vert="horz" wrap="square" lIns="0" tIns="0" rIns="0" bIns="0" rtlCol="0">
            <a:spAutoFit/>
          </a:bodyPr>
          <a:lstStyle/>
          <a:p>
            <a:pPr marL="12700"/>
            <a:r>
              <a:rPr sz="1600" b="1" spc="-5" dirty="0">
                <a:solidFill>
                  <a:prstClr val="black"/>
                </a:solidFill>
                <a:latin typeface="微软雅黑" panose="020B0503020204020204" charset="-122"/>
                <a:cs typeface="微软雅黑" panose="020B0503020204020204" charset="-122"/>
              </a:rPr>
              <a:t>操作步骤2</a:t>
            </a:r>
            <a:r>
              <a:rPr sz="1600" spc="-5" dirty="0">
                <a:solidFill>
                  <a:prstClr val="black"/>
                </a:solidFill>
                <a:latin typeface="微软雅黑" panose="020B0503020204020204" charset="-122"/>
                <a:cs typeface="微软雅黑" panose="020B0503020204020204" charset="-122"/>
              </a:rPr>
              <a:t>：单击判断条件后的</a:t>
            </a:r>
            <a:r>
              <a:rPr sz="1600" dirty="0">
                <a:solidFill>
                  <a:prstClr val="black"/>
                </a:solidFill>
                <a:latin typeface="微软雅黑" panose="020B0503020204020204" charset="-122"/>
                <a:cs typeface="微软雅黑" panose="020B0503020204020204" charset="-122"/>
              </a:rPr>
              <a:t>“</a:t>
            </a:r>
            <a:r>
              <a:rPr sz="1600" spc="-10" dirty="0">
                <a:solidFill>
                  <a:prstClr val="black"/>
                </a:solidFill>
                <a:cs typeface="Calibri" panose="020F0502020204030204"/>
              </a:rPr>
              <a:t>+</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a:t>
            </a:r>
            <a:r>
              <a:rPr sz="1600" dirty="0">
                <a:solidFill>
                  <a:prstClr val="black"/>
                </a:solidFill>
                <a:latin typeface="微软雅黑" panose="020B0503020204020204" charset="-122"/>
                <a:cs typeface="微软雅黑" panose="020B0503020204020204" charset="-122"/>
              </a:rPr>
              <a:t>添</a:t>
            </a:r>
            <a:r>
              <a:rPr sz="1600" spc="-5" dirty="0">
                <a:solidFill>
                  <a:prstClr val="black"/>
                </a:solidFill>
                <a:latin typeface="微软雅黑" panose="020B0503020204020204" charset="-122"/>
                <a:cs typeface="微软雅黑" panose="020B0503020204020204" charset="-122"/>
              </a:rPr>
              <a:t>加</a:t>
            </a:r>
            <a:r>
              <a:rPr sz="1600" dirty="0">
                <a:solidFill>
                  <a:prstClr val="black"/>
                </a:solidFill>
                <a:cs typeface="Calibri" panose="020F0502020204030204"/>
              </a:rPr>
              <a:t>4</a:t>
            </a:r>
            <a:r>
              <a:rPr sz="1600" spc="-5" dirty="0">
                <a:solidFill>
                  <a:prstClr val="black"/>
                </a:solidFill>
                <a:latin typeface="微软雅黑" panose="020B0503020204020204" charset="-122"/>
                <a:cs typeface="微软雅黑" panose="020B0503020204020204" charset="-122"/>
              </a:rPr>
              <a:t>个判</a:t>
            </a:r>
            <a:r>
              <a:rPr sz="1600" dirty="0">
                <a:solidFill>
                  <a:prstClr val="black"/>
                </a:solidFill>
                <a:latin typeface="微软雅黑" panose="020B0503020204020204" charset="-122"/>
                <a:cs typeface="微软雅黑" panose="020B0503020204020204" charset="-122"/>
              </a:rPr>
              <a:t>断</a:t>
            </a:r>
            <a:r>
              <a:rPr sz="1600" spc="-5" dirty="0">
                <a:solidFill>
                  <a:prstClr val="black"/>
                </a:solidFill>
                <a:latin typeface="微软雅黑" panose="020B0503020204020204" charset="-122"/>
                <a:cs typeface="微软雅黑" panose="020B0503020204020204" charset="-122"/>
              </a:rPr>
              <a:t>条件。</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5262371" y="2132075"/>
            <a:ext cx="2953511" cy="42565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8334756" y="2132075"/>
            <a:ext cx="3029711" cy="425653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txBox="1"/>
          <p:nvPr/>
        </p:nvSpPr>
        <p:spPr>
          <a:xfrm>
            <a:off x="906576" y="2732913"/>
            <a:ext cx="3885565" cy="2952115"/>
          </a:xfrm>
          <a:prstGeom prst="rect">
            <a:avLst/>
          </a:prstGeom>
        </p:spPr>
        <p:txBody>
          <a:bodyPr vert="horz" wrap="square" lIns="0" tIns="0" rIns="0" bIns="0" rtlCol="0">
            <a:spAutoFit/>
          </a:bodyPr>
          <a:lstStyle/>
          <a:p>
            <a:pPr marL="12700" marR="5080">
              <a:lnSpc>
                <a:spcPct val="150000"/>
              </a:lnSpc>
            </a:pPr>
            <a:r>
              <a:rPr sz="1600" spc="-5" dirty="0">
                <a:solidFill>
                  <a:prstClr val="black"/>
                </a:solidFill>
                <a:latin typeface="微软雅黑" panose="020B0503020204020204" charset="-122"/>
                <a:cs typeface="微软雅黑" panose="020B0503020204020204" charset="-122"/>
              </a:rPr>
              <a:t>条件</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的筛选条件为</a:t>
            </a:r>
            <a:r>
              <a:rPr sz="1600" spc="-10" dirty="0">
                <a:solidFill>
                  <a:prstClr val="black"/>
                </a:solidFill>
                <a:latin typeface="微软雅黑" panose="020B0503020204020204" charset="-122"/>
                <a:cs typeface="微软雅黑" panose="020B0503020204020204" charset="-122"/>
              </a:rPr>
              <a:t>“==0”，</a:t>
            </a:r>
            <a:r>
              <a:rPr sz="1600" spc="-5" dirty="0">
                <a:solidFill>
                  <a:prstClr val="black"/>
                </a:solidFill>
                <a:latin typeface="微软雅黑" panose="020B0503020204020204" charset="-122"/>
                <a:cs typeface="微软雅黑" panose="020B0503020204020204" charset="-122"/>
              </a:rPr>
              <a:t>图片选</a:t>
            </a:r>
            <a:r>
              <a:rPr sz="1600" spc="5"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灰 色指示</a:t>
            </a:r>
            <a:r>
              <a:rPr sz="160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停机状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显示</a:t>
            </a:r>
            <a:r>
              <a:rPr sz="1600" dirty="0">
                <a:solidFill>
                  <a:prstClr val="black"/>
                </a:solidFill>
                <a:latin typeface="微软雅黑" panose="020B0503020204020204" charset="-122"/>
                <a:cs typeface="微软雅黑" panose="020B0503020204020204" charset="-122"/>
              </a:rPr>
              <a:t>灰</a:t>
            </a:r>
            <a:r>
              <a:rPr sz="1600" spc="-5" dirty="0">
                <a:solidFill>
                  <a:prstClr val="black"/>
                </a:solidFill>
                <a:latin typeface="微软雅黑" panose="020B0503020204020204" charset="-122"/>
                <a:cs typeface="微软雅黑" panose="020B0503020204020204" charset="-122"/>
              </a:rPr>
              <a:t>色指示</a:t>
            </a:r>
            <a:r>
              <a:rPr sz="1600" spc="1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marR="5080">
              <a:lnSpc>
                <a:spcPct val="150000"/>
              </a:lnSpc>
            </a:pPr>
            <a:r>
              <a:rPr sz="1600" spc="-5" dirty="0">
                <a:solidFill>
                  <a:prstClr val="black"/>
                </a:solidFill>
                <a:latin typeface="微软雅黑" panose="020B0503020204020204" charset="-122"/>
                <a:cs typeface="微软雅黑" panose="020B0503020204020204" charset="-122"/>
              </a:rPr>
              <a:t>条件</a:t>
            </a: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的筛选条件为</a:t>
            </a:r>
            <a:r>
              <a:rPr sz="1600" spc="-1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图片选</a:t>
            </a:r>
            <a:r>
              <a:rPr sz="1600" spc="5"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红 色指示</a:t>
            </a:r>
            <a:r>
              <a:rPr sz="160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故障状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显示</a:t>
            </a:r>
            <a:r>
              <a:rPr sz="1600" dirty="0">
                <a:solidFill>
                  <a:prstClr val="black"/>
                </a:solidFill>
                <a:latin typeface="微软雅黑" panose="020B0503020204020204" charset="-122"/>
                <a:cs typeface="微软雅黑" panose="020B0503020204020204" charset="-122"/>
              </a:rPr>
              <a:t>红</a:t>
            </a:r>
            <a:r>
              <a:rPr sz="1600" spc="-5" dirty="0">
                <a:solidFill>
                  <a:prstClr val="black"/>
                </a:solidFill>
                <a:latin typeface="微软雅黑" panose="020B0503020204020204" charset="-122"/>
                <a:cs typeface="微软雅黑" panose="020B0503020204020204" charset="-122"/>
              </a:rPr>
              <a:t>色指示</a:t>
            </a:r>
            <a:r>
              <a:rPr sz="1600" spc="1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 条件</a:t>
            </a:r>
            <a:r>
              <a:rPr sz="1600" spc="-10"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的筛选条件为</a:t>
            </a: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图片选</a:t>
            </a:r>
            <a:r>
              <a:rPr sz="1600" spc="5"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黄 色</a:t>
            </a:r>
            <a:r>
              <a:rPr sz="1600" spc="-1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示</a:t>
            </a:r>
            <a:r>
              <a:rPr sz="160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待</a:t>
            </a:r>
            <a:r>
              <a:rPr sz="1600" spc="-1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显</a:t>
            </a:r>
            <a:r>
              <a:rPr sz="1600" spc="-10" dirty="0">
                <a:solidFill>
                  <a:prstClr val="black"/>
                </a:solidFill>
                <a:latin typeface="微软雅黑" panose="020B0503020204020204" charset="-122"/>
                <a:cs typeface="微软雅黑" panose="020B0503020204020204" charset="-122"/>
              </a:rPr>
              <a:t>示</a:t>
            </a:r>
            <a:r>
              <a:rPr sz="1600" dirty="0">
                <a:solidFill>
                  <a:prstClr val="black"/>
                </a:solidFill>
                <a:latin typeface="微软雅黑" panose="020B0503020204020204" charset="-122"/>
                <a:cs typeface="微软雅黑" panose="020B0503020204020204" charset="-122"/>
              </a:rPr>
              <a:t>黄</a:t>
            </a:r>
            <a:r>
              <a:rPr sz="1600" spc="-5" dirty="0">
                <a:solidFill>
                  <a:prstClr val="black"/>
                </a:solidFill>
                <a:latin typeface="微软雅黑" panose="020B0503020204020204" charset="-122"/>
                <a:cs typeface="微软雅黑" panose="020B0503020204020204" charset="-122"/>
              </a:rPr>
              <a:t>色</a:t>
            </a:r>
            <a:r>
              <a:rPr sz="1600" spc="-10" dirty="0">
                <a:solidFill>
                  <a:prstClr val="black"/>
                </a:solidFill>
                <a:latin typeface="微软雅黑" panose="020B0503020204020204" charset="-122"/>
                <a:cs typeface="微软雅黑" panose="020B0503020204020204" charset="-122"/>
              </a:rPr>
              <a:t>指</a:t>
            </a:r>
            <a:r>
              <a:rPr sz="1600" spc="-5" dirty="0">
                <a:solidFill>
                  <a:prstClr val="black"/>
                </a:solidFill>
                <a:latin typeface="微软雅黑" panose="020B0503020204020204" charset="-122"/>
                <a:cs typeface="微软雅黑" panose="020B0503020204020204" charset="-122"/>
              </a:rPr>
              <a:t>示</a:t>
            </a:r>
            <a:r>
              <a:rPr sz="1600" spc="1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 条件</a:t>
            </a:r>
            <a:r>
              <a:rPr sz="1600" spc="-10" dirty="0">
                <a:solidFill>
                  <a:prstClr val="black"/>
                </a:solidFill>
                <a:latin typeface="微软雅黑" panose="020B0503020204020204" charset="-122"/>
                <a:cs typeface="微软雅黑" panose="020B0503020204020204" charset="-122"/>
              </a:rPr>
              <a:t>4</a:t>
            </a:r>
            <a:r>
              <a:rPr sz="1600" spc="-5" dirty="0">
                <a:solidFill>
                  <a:prstClr val="black"/>
                </a:solidFill>
                <a:latin typeface="微软雅黑" panose="020B0503020204020204" charset="-122"/>
                <a:cs typeface="微软雅黑" panose="020B0503020204020204" charset="-122"/>
              </a:rPr>
              <a:t>的筛选条件为</a:t>
            </a:r>
            <a:r>
              <a:rPr sz="1600" spc="-10"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图片选</a:t>
            </a:r>
            <a:r>
              <a:rPr sz="1600" spc="5"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绿 色指示</a:t>
            </a:r>
            <a:r>
              <a:rPr sz="160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，表</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作业状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显示</a:t>
            </a:r>
            <a:r>
              <a:rPr sz="1600" dirty="0">
                <a:solidFill>
                  <a:prstClr val="black"/>
                </a:solidFill>
                <a:latin typeface="微软雅黑" panose="020B0503020204020204" charset="-122"/>
                <a:cs typeface="微软雅黑" panose="020B0503020204020204" charset="-122"/>
              </a:rPr>
              <a:t>绿</a:t>
            </a:r>
            <a:r>
              <a:rPr sz="1600" spc="-5" dirty="0">
                <a:solidFill>
                  <a:prstClr val="black"/>
                </a:solidFill>
                <a:latin typeface="微软雅黑" panose="020B0503020204020204" charset="-122"/>
                <a:cs typeface="微软雅黑" panose="020B0503020204020204" charset="-122"/>
              </a:rPr>
              <a:t>色指示</a:t>
            </a:r>
            <a:r>
              <a:rPr sz="1600" dirty="0">
                <a:solidFill>
                  <a:prstClr val="black"/>
                </a:solidFill>
                <a:latin typeface="微软雅黑" panose="020B0503020204020204" charset="-122"/>
                <a:cs typeface="微软雅黑" panose="020B0503020204020204" charset="-122"/>
              </a:rPr>
              <a:t>灯</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88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spc="-10" dirty="0">
                <a:solidFill>
                  <a:srgbClr val="00A755"/>
                </a:solidFill>
                <a:latin typeface="微软雅黑" panose="020B0503020204020204" charset="-122"/>
                <a:cs typeface="微软雅黑" panose="020B0503020204020204" charset="-122"/>
              </a:rPr>
              <a:t>为可视化大屏配</a:t>
            </a:r>
            <a:r>
              <a:rPr sz="2800" b="1" spc="-5" dirty="0">
                <a:solidFill>
                  <a:srgbClr val="00A755"/>
                </a:solidFill>
                <a:latin typeface="微软雅黑" panose="020B0503020204020204" charset="-122"/>
                <a:cs typeface="微软雅黑" panose="020B0503020204020204" charset="-122"/>
              </a:rPr>
              <a:t>置状</a:t>
            </a:r>
            <a:r>
              <a:rPr sz="2800" b="1" spc="-10" dirty="0">
                <a:solidFill>
                  <a:srgbClr val="00A755"/>
                </a:solidFill>
                <a:latin typeface="微软雅黑" panose="020B0503020204020204" charset="-122"/>
                <a:cs typeface="微软雅黑" panose="020B0503020204020204" charset="-122"/>
              </a:rPr>
              <a:t>态信息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904492" y="1937257"/>
            <a:ext cx="3226435" cy="2496820"/>
          </a:xfrm>
          <a:prstGeom prst="rect">
            <a:avLst/>
          </a:prstGeom>
        </p:spPr>
        <p:txBody>
          <a:bodyPr vert="horz" wrap="square" lIns="0" tIns="137160" rIns="0" bIns="0" rtlCol="0">
            <a:spAutoFit/>
          </a:bodyPr>
          <a:lstStyle/>
          <a:p>
            <a:pPr marL="12700">
              <a:spcBef>
                <a:spcPts val="1080"/>
              </a:spcBef>
            </a:pPr>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：添加文本组件在状</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态指示灯下，修改文字内容为 “提示：灰色表示停机、红色表 示故障，黄色表示待机，绿色表 示作业”，完成后单击“保存” 按钮完成配置。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018275" y="1947672"/>
            <a:ext cx="4347971" cy="41224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49121" y="1017778"/>
            <a:ext cx="9311640" cy="1512570"/>
          </a:xfrm>
          <a:prstGeom prst="rect">
            <a:avLst/>
          </a:prstGeom>
        </p:spPr>
        <p:txBody>
          <a:bodyPr vert="horz" wrap="square" lIns="0" tIns="0" rIns="0" bIns="0" rtlCol="0">
            <a:spAutoFit/>
          </a:bodyPr>
          <a:lstStyle/>
          <a:p>
            <a:pPr marL="245554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为可视化大屏配置指令按钮</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85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：添加按钮组件到可视化大屏底部的合适位置，按钮文本输入内容为“关机”，通 过此步骤为可视化大屏增加一个关机按钮，可以实现对工业机器人远程关</a:t>
            </a:r>
            <a:r>
              <a:rPr spc="10" dirty="0">
                <a:solidFill>
                  <a:prstClr val="black"/>
                </a:solidFill>
                <a:latin typeface="微软雅黑" panose="020B0503020204020204" charset="-122"/>
                <a:cs typeface="微软雅黑" panose="020B0503020204020204" charset="-122"/>
              </a:rPr>
              <a:t>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39339" y="2752343"/>
            <a:ext cx="7513319" cy="36515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为可视化大屏配置指令按钮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92655" y="1827275"/>
            <a:ext cx="3683000" cy="1673225"/>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：为按钮组件进行数据源 设置，勾选“继承页面模型”，关联 指令为“开关机指令”，下发参数填 写“</a:t>
            </a:r>
            <a:r>
              <a:rPr dirty="0">
                <a:solidFill>
                  <a:prstClr val="black"/>
                </a:solidFill>
                <a:cs typeface="Calibri" panose="020F0502020204030204"/>
              </a:rPr>
              <a:t>0</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597396" y="1837944"/>
            <a:ext cx="3980688" cy="47899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49121" y="1017778"/>
            <a:ext cx="9315450" cy="1421130"/>
          </a:xfrm>
          <a:prstGeom prst="rect">
            <a:avLst/>
          </a:prstGeom>
        </p:spPr>
        <p:txBody>
          <a:bodyPr vert="horz" wrap="square" lIns="0" tIns="0" rIns="0" bIns="0" rtlCol="0">
            <a:spAutoFit/>
          </a:bodyPr>
          <a:lstStyle/>
          <a:p>
            <a:pPr marL="2455545"/>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为可视化大屏配置指令按钮</a:t>
            </a:r>
            <a:endParaRPr sz="2800">
              <a:solidFill>
                <a:prstClr val="black"/>
              </a:solidFill>
              <a:latin typeface="微软雅黑" panose="020B0503020204020204" charset="-122"/>
              <a:cs typeface="微软雅黑" panose="020B0503020204020204" charset="-122"/>
            </a:endParaRPr>
          </a:p>
          <a:p>
            <a:pPr marL="12700">
              <a:spcBef>
                <a:spcPts val="221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：添加一个指令文本组件到可视大屏底部的合适位置，修改其显示字体的字号</a:t>
            </a:r>
            <a:r>
              <a:rPr spc="5" dirty="0">
                <a:solidFill>
                  <a:prstClr val="black"/>
                </a:solidFill>
                <a:latin typeface="微软雅黑" panose="020B0503020204020204" charset="-122"/>
                <a:cs typeface="微软雅黑" panose="020B0503020204020204" charset="-122"/>
              </a:rPr>
              <a:t>为</a:t>
            </a:r>
            <a:r>
              <a:rPr spc="-5" dirty="0">
                <a:solidFill>
                  <a:prstClr val="black"/>
                </a:solidFill>
                <a:cs typeface="Calibri" panose="020F0502020204030204"/>
              </a:rPr>
              <a:t>22</a:t>
            </a:r>
            <a:endParaRPr>
              <a:solidFill>
                <a:prstClr val="black"/>
              </a:solidFill>
              <a:cs typeface="Calibri" panose="020F0502020204030204"/>
            </a:endParaRPr>
          </a:p>
          <a:p>
            <a:pPr marL="12700">
              <a:spcBef>
                <a:spcPts val="1080"/>
              </a:spcBef>
            </a:pPr>
            <a:r>
              <a:rPr dirty="0">
                <a:solidFill>
                  <a:prstClr val="black"/>
                </a:solidFill>
                <a:latin typeface="微软雅黑" panose="020B0503020204020204" charset="-122"/>
                <a:cs typeface="微软雅黑" panose="020B0503020204020204" charset="-122"/>
              </a:rPr>
              <a:t>（也可自定义其他数值）。</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121407" y="2613660"/>
            <a:ext cx="7949184" cy="37825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133957" y="1898015"/>
            <a:ext cx="10152380" cy="301625"/>
          </a:xfrm>
          <a:prstGeom prst="rect">
            <a:avLst/>
          </a:prstGeom>
        </p:spPr>
        <p:txBody>
          <a:bodyPr vert="horz" wrap="square" lIns="0" tIns="0" rIns="0" bIns="0" rtlCol="0">
            <a:spAutoFit/>
          </a:bodyPr>
          <a:lstStyle/>
          <a:p>
            <a:pPr marL="12700"/>
            <a:r>
              <a:rPr b="1" spc="20" dirty="0">
                <a:solidFill>
                  <a:prstClr val="black"/>
                </a:solidFill>
                <a:latin typeface="微软雅黑" panose="020B0503020204020204" charset="-122"/>
                <a:cs typeface="微软雅黑" panose="020B0503020204020204" charset="-122"/>
              </a:rPr>
              <a:t>操作步</a:t>
            </a:r>
            <a:r>
              <a:rPr b="1" spc="30" dirty="0">
                <a:solidFill>
                  <a:prstClr val="black"/>
                </a:solidFill>
                <a:latin typeface="微软雅黑" panose="020B0503020204020204" charset="-122"/>
                <a:cs typeface="微软雅黑" panose="020B0503020204020204" charset="-122"/>
              </a:rPr>
              <a:t>骤</a:t>
            </a:r>
            <a:r>
              <a:rPr b="1" spc="25" dirty="0">
                <a:solidFill>
                  <a:prstClr val="black"/>
                </a:solidFill>
                <a:latin typeface="微软雅黑" panose="020B0503020204020204" charset="-122"/>
                <a:cs typeface="微软雅黑" panose="020B0503020204020204" charset="-122"/>
              </a:rPr>
              <a:t>4</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为</a:t>
            </a:r>
            <a:r>
              <a:rPr spc="15" dirty="0">
                <a:solidFill>
                  <a:prstClr val="black"/>
                </a:solidFill>
                <a:latin typeface="微软雅黑" panose="020B0503020204020204" charset="-122"/>
                <a:cs typeface="微软雅黑" panose="020B0503020204020204" charset="-122"/>
              </a:rPr>
              <a:t>指令文</a:t>
            </a:r>
            <a:r>
              <a:rPr spc="30" dirty="0">
                <a:solidFill>
                  <a:prstClr val="black"/>
                </a:solidFill>
                <a:latin typeface="微软雅黑" panose="020B0503020204020204" charset="-122"/>
                <a:cs typeface="微软雅黑" panose="020B0503020204020204" charset="-122"/>
              </a:rPr>
              <a:t>本</a:t>
            </a:r>
            <a:r>
              <a:rPr spc="15" dirty="0">
                <a:solidFill>
                  <a:prstClr val="black"/>
                </a:solidFill>
                <a:latin typeface="微软雅黑" panose="020B0503020204020204" charset="-122"/>
                <a:cs typeface="微软雅黑" panose="020B0503020204020204" charset="-122"/>
              </a:rPr>
              <a:t>组</a:t>
            </a:r>
            <a:r>
              <a:rPr spc="30" dirty="0">
                <a:solidFill>
                  <a:prstClr val="black"/>
                </a:solidFill>
                <a:latin typeface="微软雅黑" panose="020B0503020204020204" charset="-122"/>
                <a:cs typeface="微软雅黑" panose="020B0503020204020204" charset="-122"/>
              </a:rPr>
              <a:t>件</a:t>
            </a:r>
            <a:r>
              <a:rPr spc="15" dirty="0">
                <a:solidFill>
                  <a:prstClr val="black"/>
                </a:solidFill>
                <a:latin typeface="微软雅黑" panose="020B0503020204020204" charset="-122"/>
                <a:cs typeface="微软雅黑" panose="020B0503020204020204" charset="-122"/>
              </a:rPr>
              <a:t>进行数</a:t>
            </a:r>
            <a:r>
              <a:rPr spc="30" dirty="0">
                <a:solidFill>
                  <a:prstClr val="black"/>
                </a:solidFill>
                <a:latin typeface="微软雅黑" panose="020B0503020204020204" charset="-122"/>
                <a:cs typeface="微软雅黑" panose="020B0503020204020204" charset="-122"/>
              </a:rPr>
              <a:t>据</a:t>
            </a:r>
            <a:r>
              <a:rPr spc="15" dirty="0">
                <a:solidFill>
                  <a:prstClr val="black"/>
                </a:solidFill>
                <a:latin typeface="微软雅黑" panose="020B0503020204020204" charset="-122"/>
                <a:cs typeface="微软雅黑" panose="020B0503020204020204" charset="-122"/>
              </a:rPr>
              <a:t>源</a:t>
            </a:r>
            <a:r>
              <a:rPr spc="30" dirty="0">
                <a:solidFill>
                  <a:prstClr val="black"/>
                </a:solidFill>
                <a:latin typeface="微软雅黑" panose="020B0503020204020204" charset="-122"/>
                <a:cs typeface="微软雅黑" panose="020B0503020204020204" charset="-122"/>
              </a:rPr>
              <a:t>设</a:t>
            </a:r>
            <a:r>
              <a:rPr spc="50" dirty="0">
                <a:solidFill>
                  <a:prstClr val="black"/>
                </a:solidFill>
                <a:latin typeface="微软雅黑" panose="020B0503020204020204" charset="-122"/>
                <a:cs typeface="微软雅黑" panose="020B0503020204020204" charset="-122"/>
              </a:rPr>
              <a:t>置</a:t>
            </a:r>
            <a:r>
              <a:rPr spc="20" dirty="0">
                <a:solidFill>
                  <a:prstClr val="black"/>
                </a:solidFill>
                <a:latin typeface="微软雅黑" panose="020B0503020204020204" charset="-122"/>
                <a:cs typeface="微软雅黑" panose="020B0503020204020204" charset="-122"/>
              </a:rPr>
              <a:t>，勾</a:t>
            </a:r>
            <a:r>
              <a:rPr spc="30" dirty="0">
                <a:solidFill>
                  <a:prstClr val="black"/>
                </a:solidFill>
                <a:latin typeface="微软雅黑" panose="020B0503020204020204" charset="-122"/>
                <a:cs typeface="微软雅黑" panose="020B0503020204020204" charset="-122"/>
              </a:rPr>
              <a:t>选</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继</a:t>
            </a:r>
            <a:r>
              <a:rPr spc="20" dirty="0">
                <a:solidFill>
                  <a:prstClr val="black"/>
                </a:solidFill>
                <a:latin typeface="微软雅黑" panose="020B0503020204020204" charset="-122"/>
                <a:cs typeface="微软雅黑" panose="020B0503020204020204" charset="-122"/>
              </a:rPr>
              <a:t>承页面</a:t>
            </a:r>
            <a:r>
              <a:rPr spc="30" dirty="0">
                <a:solidFill>
                  <a:prstClr val="black"/>
                </a:solidFill>
                <a:latin typeface="微软雅黑" panose="020B0503020204020204" charset="-122"/>
                <a:cs typeface="微软雅黑" panose="020B0503020204020204" charset="-122"/>
              </a:rPr>
              <a:t>模</a:t>
            </a:r>
            <a:r>
              <a:rPr spc="20" dirty="0">
                <a:solidFill>
                  <a:prstClr val="black"/>
                </a:solidFill>
                <a:latin typeface="微软雅黑" panose="020B0503020204020204" charset="-122"/>
                <a:cs typeface="微软雅黑" panose="020B0503020204020204" charset="-122"/>
              </a:rPr>
              <a:t>型</a:t>
            </a:r>
            <a:r>
              <a:rPr spc="3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关联</a:t>
            </a:r>
            <a:r>
              <a:rPr spc="30" dirty="0">
                <a:solidFill>
                  <a:prstClr val="black"/>
                </a:solidFill>
                <a:latin typeface="微软雅黑" panose="020B0503020204020204" charset="-122"/>
                <a:cs typeface="微软雅黑" panose="020B0503020204020204" charset="-122"/>
              </a:rPr>
              <a:t>指</a:t>
            </a:r>
            <a:r>
              <a:rPr spc="15" dirty="0">
                <a:solidFill>
                  <a:prstClr val="black"/>
                </a:solidFill>
                <a:latin typeface="微软雅黑" panose="020B0503020204020204" charset="-122"/>
                <a:cs typeface="微软雅黑" panose="020B0503020204020204" charset="-122"/>
              </a:rPr>
              <a:t>令</a:t>
            </a:r>
            <a:r>
              <a:rPr spc="40" dirty="0">
                <a:solidFill>
                  <a:prstClr val="black"/>
                </a:solidFill>
                <a:latin typeface="微软雅黑" panose="020B0503020204020204" charset="-122"/>
                <a:cs typeface="微软雅黑" panose="020B0503020204020204" charset="-122"/>
              </a:rPr>
              <a:t>为</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急停</a:t>
            </a:r>
            <a:r>
              <a:rPr spc="30" dirty="0">
                <a:solidFill>
                  <a:prstClr val="black"/>
                </a:solidFill>
                <a:latin typeface="微软雅黑" panose="020B0503020204020204" charset="-122"/>
                <a:cs typeface="微软雅黑" panose="020B0503020204020204" charset="-122"/>
              </a:rPr>
              <a:t>指</a:t>
            </a:r>
            <a:r>
              <a:rPr spc="25" dirty="0">
                <a:solidFill>
                  <a:prstClr val="black"/>
                </a:solidFill>
                <a:latin typeface="微软雅黑" panose="020B0503020204020204" charset="-122"/>
                <a:cs typeface="微软雅黑" panose="020B0503020204020204" charset="-122"/>
              </a:rPr>
              <a:t>令</a:t>
            </a:r>
            <a:r>
              <a:rPr spc="4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为可视化大屏配置指令按钮</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4172711" y="2499359"/>
            <a:ext cx="3846575" cy="40081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349121" y="1912874"/>
            <a:ext cx="9493250" cy="850265"/>
          </a:xfrm>
          <a:prstGeom prst="rect">
            <a:avLst/>
          </a:prstGeom>
        </p:spPr>
        <p:txBody>
          <a:bodyPr vert="horz" wrap="square" lIns="0" tIns="0" rIns="0" bIns="0" rtlCol="0">
            <a:spAutoFit/>
          </a:bodyPr>
          <a:lstStyle/>
          <a:p>
            <a:pPr marL="12700" marR="5080">
              <a:lnSpc>
                <a:spcPct val="150000"/>
              </a:lnSpc>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5</a:t>
            </a:r>
            <a:r>
              <a:rPr spc="3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指令文本组</a:t>
            </a:r>
            <a:r>
              <a:rPr spc="20" dirty="0">
                <a:solidFill>
                  <a:prstClr val="black"/>
                </a:solidFill>
                <a:latin typeface="微软雅黑" panose="020B0503020204020204" charset="-122"/>
                <a:cs typeface="微软雅黑" panose="020B0503020204020204" charset="-122"/>
              </a:rPr>
              <a:t>件</a:t>
            </a:r>
            <a:r>
              <a:rPr spc="50" dirty="0">
                <a:solidFill>
                  <a:prstClr val="black"/>
                </a:solidFill>
                <a:latin typeface="微软雅黑" panose="020B0503020204020204" charset="-122"/>
                <a:cs typeface="微软雅黑" panose="020B0503020204020204" charset="-122"/>
              </a:rPr>
              <a:t>下</a:t>
            </a:r>
            <a:r>
              <a:rPr spc="35" dirty="0">
                <a:solidFill>
                  <a:prstClr val="black"/>
                </a:solidFill>
                <a:latin typeface="微软雅黑" panose="020B0503020204020204" charset="-122"/>
                <a:cs typeface="微软雅黑" panose="020B0503020204020204" charset="-122"/>
              </a:rPr>
              <a:t>，添加</a:t>
            </a:r>
            <a:r>
              <a:rPr spc="35" dirty="0">
                <a:solidFill>
                  <a:prstClr val="black"/>
                </a:solidFill>
                <a:cs typeface="Calibri" panose="020F0502020204030204"/>
              </a:rPr>
              <a:t>1</a:t>
            </a:r>
            <a:r>
              <a:rPr spc="30" dirty="0">
                <a:solidFill>
                  <a:prstClr val="black"/>
                </a:solidFill>
                <a:latin typeface="微软雅黑" panose="020B0503020204020204" charset="-122"/>
                <a:cs typeface="微软雅黑" panose="020B0503020204020204" charset="-122"/>
              </a:rPr>
              <a:t>个</a:t>
            </a:r>
            <a:r>
              <a:rPr spc="20" dirty="0">
                <a:solidFill>
                  <a:prstClr val="black"/>
                </a:solidFill>
                <a:latin typeface="微软雅黑" panose="020B0503020204020204" charset="-122"/>
                <a:cs typeface="微软雅黑" panose="020B0503020204020204" charset="-122"/>
              </a:rPr>
              <a:t>文</a:t>
            </a:r>
            <a:r>
              <a:rPr spc="30" dirty="0">
                <a:solidFill>
                  <a:prstClr val="black"/>
                </a:solidFill>
                <a:latin typeface="微软雅黑" panose="020B0503020204020204" charset="-122"/>
                <a:cs typeface="微软雅黑" panose="020B0503020204020204" charset="-122"/>
              </a:rPr>
              <a:t>本组</a:t>
            </a:r>
            <a:r>
              <a:rPr spc="40" dirty="0">
                <a:solidFill>
                  <a:prstClr val="black"/>
                </a:solidFill>
                <a:latin typeface="微软雅黑" panose="020B0503020204020204" charset="-122"/>
                <a:cs typeface="微软雅黑" panose="020B0503020204020204" charset="-122"/>
              </a:rPr>
              <a:t>件</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文</a:t>
            </a:r>
            <a:r>
              <a:rPr spc="20" dirty="0">
                <a:solidFill>
                  <a:prstClr val="black"/>
                </a:solidFill>
                <a:latin typeface="微软雅黑" panose="020B0503020204020204" charset="-122"/>
                <a:cs typeface="微软雅黑" panose="020B0503020204020204" charset="-122"/>
              </a:rPr>
              <a:t>字</a:t>
            </a:r>
            <a:r>
              <a:rPr spc="30" dirty="0">
                <a:solidFill>
                  <a:prstClr val="black"/>
                </a:solidFill>
                <a:latin typeface="微软雅黑" panose="020B0503020204020204" charset="-122"/>
                <a:cs typeface="微软雅黑" panose="020B0503020204020204" charset="-122"/>
              </a:rPr>
              <a:t>内容输</a:t>
            </a:r>
            <a:r>
              <a:rPr spc="45" dirty="0">
                <a:solidFill>
                  <a:prstClr val="black"/>
                </a:solidFill>
                <a:latin typeface="微软雅黑" panose="020B0503020204020204" charset="-122"/>
                <a:cs typeface="微软雅黑" panose="020B0503020204020204" charset="-122"/>
              </a:rPr>
              <a:t>入</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提</a:t>
            </a:r>
            <a:r>
              <a:rPr spc="30" dirty="0">
                <a:solidFill>
                  <a:prstClr val="black"/>
                </a:solidFill>
                <a:latin typeface="微软雅黑" panose="020B0503020204020204" charset="-122"/>
                <a:cs typeface="微软雅黑" panose="020B0503020204020204" charset="-122"/>
              </a:rPr>
              <a:t>示：输</a:t>
            </a:r>
            <a:r>
              <a:rPr spc="45" dirty="0">
                <a:solidFill>
                  <a:prstClr val="black"/>
                </a:solidFill>
                <a:latin typeface="微软雅黑" panose="020B0503020204020204" charset="-122"/>
                <a:cs typeface="微软雅黑" panose="020B0503020204020204" charset="-122"/>
              </a:rPr>
              <a:t>入</a:t>
            </a:r>
            <a:r>
              <a:rPr spc="35" dirty="0">
                <a:solidFill>
                  <a:prstClr val="black"/>
                </a:solidFill>
                <a:cs typeface="Calibri" panose="020F0502020204030204"/>
              </a:rPr>
              <a:t>1</a:t>
            </a:r>
            <a:r>
              <a:rPr spc="30" dirty="0">
                <a:solidFill>
                  <a:prstClr val="black"/>
                </a:solidFill>
                <a:latin typeface="微软雅黑" panose="020B0503020204020204" charset="-122"/>
                <a:cs typeface="微软雅黑" panose="020B0503020204020204" charset="-122"/>
              </a:rPr>
              <a:t>表</a:t>
            </a:r>
            <a:r>
              <a:rPr spc="20" dirty="0">
                <a:solidFill>
                  <a:prstClr val="black"/>
                </a:solidFill>
                <a:latin typeface="微软雅黑" panose="020B0503020204020204" charset="-122"/>
                <a:cs typeface="微软雅黑" panose="020B0503020204020204" charset="-122"/>
              </a:rPr>
              <a:t>示</a:t>
            </a:r>
            <a:r>
              <a:rPr spc="30" dirty="0">
                <a:solidFill>
                  <a:prstClr val="black"/>
                </a:solidFill>
                <a:latin typeface="微软雅黑" panose="020B0503020204020204" charset="-122"/>
                <a:cs typeface="微软雅黑" panose="020B0503020204020204" charset="-122"/>
              </a:rPr>
              <a:t>对设</a:t>
            </a:r>
            <a:r>
              <a:rPr dirty="0">
                <a:solidFill>
                  <a:prstClr val="black"/>
                </a:solidFill>
                <a:latin typeface="微软雅黑" panose="020B0503020204020204" charset="-122"/>
                <a:cs typeface="微软雅黑" panose="020B0503020204020204" charset="-122"/>
              </a:rPr>
              <a:t>备 进行急停操作，输入</a:t>
            </a:r>
            <a:r>
              <a:rPr dirty="0">
                <a:solidFill>
                  <a:prstClr val="black"/>
                </a:solidFill>
                <a:cs typeface="Calibri" panose="020F0502020204030204"/>
              </a:rPr>
              <a:t>0</a:t>
            </a:r>
            <a:r>
              <a:rPr dirty="0">
                <a:solidFill>
                  <a:prstClr val="black"/>
                </a:solidFill>
                <a:latin typeface="微软雅黑" panose="020B0503020204020204" charset="-122"/>
                <a:cs typeface="微软雅黑" panose="020B0503020204020204" charset="-122"/>
              </a:rPr>
              <a:t>表示消除急停状态”。</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792473" y="1017778"/>
            <a:ext cx="46075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为可视化大屏配置指令按钮</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2887979" y="3217164"/>
            <a:ext cx="6416040" cy="25633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p:nvPr/>
        </p:nvSpPr>
        <p:spPr>
          <a:xfrm>
            <a:off x="3912108" y="2543556"/>
            <a:ext cx="7229856" cy="35661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3909059" y="2540507"/>
            <a:ext cx="7236459" cy="3572510"/>
          </a:xfrm>
          <a:custGeom>
            <a:avLst/>
            <a:gdLst/>
            <a:ahLst/>
            <a:cxnLst/>
            <a:rect l="l" t="t" r="r" b="b"/>
            <a:pathLst>
              <a:path w="7236459" h="3572510">
                <a:moveTo>
                  <a:pt x="0" y="3572255"/>
                </a:moveTo>
                <a:lnTo>
                  <a:pt x="7235952" y="3572255"/>
                </a:lnTo>
                <a:lnTo>
                  <a:pt x="7235952" y="0"/>
                </a:lnTo>
                <a:lnTo>
                  <a:pt x="0" y="0"/>
                </a:lnTo>
                <a:lnTo>
                  <a:pt x="0" y="3572255"/>
                </a:lnTo>
                <a:close/>
              </a:path>
            </a:pathLst>
          </a:custGeom>
          <a:ln w="6096">
            <a:solidFill>
              <a:srgbClr val="00AF50"/>
            </a:solidFill>
          </a:ln>
        </p:spPr>
        <p:txBody>
          <a:bodyPr wrap="square" lIns="0" tIns="0" rIns="0" bIns="0" rtlCol="0"/>
          <a:lstStyle/>
          <a:p>
            <a:endParaRPr>
              <a:solidFill>
                <a:prstClr val="black"/>
              </a:solidFill>
            </a:endParaRPr>
          </a:p>
        </p:txBody>
      </p:sp>
      <p:sp>
        <p:nvSpPr>
          <p:cNvPr id="7" name="object 7"/>
          <p:cNvSpPr txBox="1"/>
          <p:nvPr/>
        </p:nvSpPr>
        <p:spPr>
          <a:xfrm>
            <a:off x="248818" y="6211620"/>
            <a:ext cx="8510270" cy="494665"/>
          </a:xfrm>
          <a:prstGeom prst="rect">
            <a:avLst/>
          </a:prstGeom>
        </p:spPr>
        <p:txBody>
          <a:bodyPr vert="horz" wrap="square" lIns="0" tIns="0" rIns="0" bIns="0" rtlCol="0">
            <a:spAutoFit/>
          </a:bodyPr>
          <a:lstStyle/>
          <a:p>
            <a:pPr marR="5080" algn="r"/>
            <a:r>
              <a:rPr sz="1600"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视化</a:t>
            </a:r>
            <a:r>
              <a:rPr sz="1600"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用的项</a:t>
            </a:r>
            <a:r>
              <a:rPr sz="1600" dirty="0">
                <a:solidFill>
                  <a:prstClr val="black"/>
                </a:solidFill>
                <a:latin typeface="宋体" pitchFamily="2" charset="-122"/>
                <a:cs typeface="宋体" pitchFamily="2" charset="-122"/>
              </a:rPr>
              <a:t>目</a:t>
            </a:r>
            <a:r>
              <a:rPr sz="1600" spc="-5" dirty="0">
                <a:solidFill>
                  <a:prstClr val="black"/>
                </a:solidFill>
                <a:latin typeface="宋体" pitchFamily="2" charset="-122"/>
                <a:cs typeface="宋体" pitchFamily="2" charset="-122"/>
              </a:rPr>
              <a:t>列表</a:t>
            </a:r>
            <a:r>
              <a:rPr sz="1600" dirty="0">
                <a:solidFill>
                  <a:prstClr val="black"/>
                </a:solidFill>
                <a:latin typeface="宋体" pitchFamily="2" charset="-122"/>
                <a:cs typeface="宋体" pitchFamily="2" charset="-122"/>
              </a:rPr>
              <a:t>界</a:t>
            </a:r>
            <a:r>
              <a:rPr sz="1600" spc="-5" dirty="0">
                <a:solidFill>
                  <a:prstClr val="black"/>
                </a:solidFill>
                <a:latin typeface="宋体" pitchFamily="2" charset="-122"/>
                <a:cs typeface="宋体" pitchFamily="2" charset="-122"/>
              </a:rPr>
              <a:t>面</a:t>
            </a:r>
            <a:endParaRPr sz="1600">
              <a:solidFill>
                <a:prstClr val="black"/>
              </a:solidFill>
              <a:latin typeface="宋体" pitchFamily="2" charset="-122"/>
              <a:cs typeface="宋体" pitchFamily="2" charset="-122"/>
            </a:endParaRPr>
          </a:p>
          <a:p>
            <a:pPr marL="12700">
              <a:spcBef>
                <a:spcPts val="545"/>
              </a:spcBef>
            </a:pPr>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1129385" y="974978"/>
            <a:ext cx="10161270" cy="4545965"/>
          </a:xfrm>
          <a:prstGeom prst="rect">
            <a:avLst/>
          </a:prstGeom>
        </p:spPr>
        <p:txBody>
          <a:bodyPr vert="horz" wrap="square" lIns="0" tIns="0" rIns="0" bIns="0" rtlCol="0">
            <a:spAutoFit/>
          </a:bodyPr>
          <a:lstStyle/>
          <a:p>
            <a:pPr marL="2118995"/>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a:p>
            <a:pPr marL="12700" marR="5080" indent="476885">
              <a:lnSpc>
                <a:spcPct val="150000"/>
              </a:lnSpc>
              <a:spcBef>
                <a:spcPts val="730"/>
              </a:spcBef>
            </a:pPr>
            <a:r>
              <a:rPr spc="10" dirty="0">
                <a:solidFill>
                  <a:prstClr val="black"/>
                </a:solidFill>
                <a:latin typeface="微软雅黑" panose="020B0503020204020204" charset="-122"/>
                <a:cs typeface="微软雅黑" panose="020B0503020204020204" charset="-122"/>
              </a:rPr>
              <a:t>在课程详情页界面单</a:t>
            </a:r>
            <a:r>
              <a:rPr dirty="0">
                <a:solidFill>
                  <a:prstClr val="black"/>
                </a:solidFill>
                <a:latin typeface="微软雅黑" panose="020B0503020204020204" charset="-122"/>
                <a:cs typeface="微软雅黑" panose="020B0503020204020204" charset="-122"/>
              </a:rPr>
              <a:t>击</a:t>
            </a:r>
            <a:r>
              <a:rPr spc="10" dirty="0">
                <a:solidFill>
                  <a:prstClr val="black"/>
                </a:solidFill>
                <a:latin typeface="微软雅黑" panose="020B0503020204020204" charset="-122"/>
                <a:cs typeface="微软雅黑" panose="020B0503020204020204" charset="-122"/>
              </a:rPr>
              <a:t>“可视化应</a:t>
            </a:r>
            <a:r>
              <a:rPr dirty="0">
                <a:solidFill>
                  <a:prstClr val="black"/>
                </a:solidFill>
                <a:latin typeface="微软雅黑" panose="020B0503020204020204" charset="-122"/>
                <a:cs typeface="微软雅黑" panose="020B0503020204020204" charset="-122"/>
              </a:rPr>
              <a:t>用</a:t>
            </a:r>
            <a:r>
              <a:rPr spc="1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按钮，可</a:t>
            </a:r>
            <a:r>
              <a:rPr dirty="0">
                <a:solidFill>
                  <a:prstClr val="black"/>
                </a:solidFill>
                <a:latin typeface="微软雅黑" panose="020B0503020204020204" charset="-122"/>
                <a:cs typeface="微软雅黑" panose="020B0503020204020204" charset="-122"/>
              </a:rPr>
              <a:t>进</a:t>
            </a:r>
            <a:r>
              <a:rPr spc="10" dirty="0">
                <a:solidFill>
                  <a:prstClr val="black"/>
                </a:solidFill>
                <a:latin typeface="微软雅黑" panose="020B0503020204020204" charset="-122"/>
                <a:cs typeface="微软雅黑" panose="020B0503020204020204" charset="-122"/>
              </a:rPr>
              <a:t>入可视化应</a:t>
            </a:r>
            <a:r>
              <a:rPr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界</a:t>
            </a:r>
            <a:r>
              <a:rPr spc="20" dirty="0">
                <a:solidFill>
                  <a:prstClr val="black"/>
                </a:solidFill>
                <a:latin typeface="微软雅黑" panose="020B0503020204020204" charset="-122"/>
                <a:cs typeface="微软雅黑" panose="020B0503020204020204" charset="-122"/>
              </a:rPr>
              <a:t>面</a:t>
            </a:r>
            <a:r>
              <a:rPr spc="10"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视</a:t>
            </a:r>
            <a:r>
              <a:rPr spc="10" dirty="0">
                <a:solidFill>
                  <a:prstClr val="black"/>
                </a:solidFill>
                <a:latin typeface="微软雅黑" panose="020B0503020204020204" charset="-122"/>
                <a:cs typeface="微软雅黑" panose="020B0503020204020204" charset="-122"/>
              </a:rPr>
              <a:t>化应</a:t>
            </a:r>
            <a:r>
              <a:rPr spc="15"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”可实</a:t>
            </a:r>
            <a:r>
              <a:rPr spc="20" dirty="0">
                <a:solidFill>
                  <a:prstClr val="black"/>
                </a:solidFill>
                <a:latin typeface="微软雅黑" panose="020B0503020204020204" charset="-122"/>
                <a:cs typeface="微软雅黑" panose="020B0503020204020204" charset="-122"/>
              </a:rPr>
              <a:t>时</a:t>
            </a:r>
            <a:r>
              <a:rPr dirty="0">
                <a:solidFill>
                  <a:prstClr val="black"/>
                </a:solidFill>
                <a:latin typeface="微软雅黑" panose="020B0503020204020204" charset="-122"/>
                <a:cs typeface="微软雅黑" panose="020B0503020204020204" charset="-122"/>
              </a:rPr>
              <a:t>、 准确地对设备和产线进行可视化管理。</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a:spcBef>
                <a:spcPts val="25"/>
              </a:spcBef>
            </a:pPr>
            <a:endParaRPr sz="2000">
              <a:solidFill>
                <a:prstClr val="black"/>
              </a:solidFill>
              <a:latin typeface="Times New Roman" panose="02020603050405020304"/>
              <a:cs typeface="Times New Roman" panose="02020603050405020304"/>
            </a:endParaRPr>
          </a:p>
          <a:p>
            <a:pPr marL="12700" marR="7734300" indent="522605" algn="just">
              <a:lnSpc>
                <a:spcPct val="150000"/>
              </a:lnSpc>
            </a:pPr>
            <a:r>
              <a:rPr spc="45" dirty="0">
                <a:solidFill>
                  <a:prstClr val="black"/>
                </a:solidFill>
                <a:latin typeface="微软雅黑" panose="020B0503020204020204" charset="-122"/>
                <a:cs typeface="微软雅黑" panose="020B0503020204020204" charset="-122"/>
              </a:rPr>
              <a:t>在可视化应用界面 </a:t>
            </a:r>
            <a:r>
              <a:rPr spc="90" dirty="0">
                <a:solidFill>
                  <a:prstClr val="black"/>
                </a:solidFill>
                <a:latin typeface="微软雅黑" panose="020B0503020204020204" charset="-122"/>
                <a:cs typeface="微软雅黑" panose="020B0503020204020204" charset="-122"/>
              </a:rPr>
              <a:t>的项目列表</a:t>
            </a:r>
            <a:r>
              <a:rPr spc="80" dirty="0">
                <a:solidFill>
                  <a:prstClr val="black"/>
                </a:solidFill>
                <a:latin typeface="微软雅黑" panose="020B0503020204020204" charset="-122"/>
                <a:cs typeface="微软雅黑" panose="020B0503020204020204" charset="-122"/>
              </a:rPr>
              <a:t>中</a:t>
            </a:r>
            <a:r>
              <a:rPr spc="90" dirty="0">
                <a:solidFill>
                  <a:prstClr val="black"/>
                </a:solidFill>
                <a:latin typeface="微软雅黑" panose="020B0503020204020204" charset="-122"/>
                <a:cs typeface="微软雅黑" panose="020B0503020204020204" charset="-122"/>
              </a:rPr>
              <a:t>可以使</a:t>
            </a:r>
            <a:r>
              <a:rPr dirty="0">
                <a:solidFill>
                  <a:prstClr val="black"/>
                </a:solidFill>
                <a:latin typeface="微软雅黑" panose="020B0503020204020204" charset="-122"/>
                <a:cs typeface="微软雅黑" panose="020B0503020204020204" charset="-122"/>
              </a:rPr>
              <a:t>用 </a:t>
            </a:r>
            <a:r>
              <a:rPr spc="90" dirty="0">
                <a:solidFill>
                  <a:prstClr val="black"/>
                </a:solidFill>
                <a:latin typeface="微软雅黑" panose="020B0503020204020204" charset="-122"/>
                <a:cs typeface="微软雅黑" panose="020B0503020204020204" charset="-122"/>
              </a:rPr>
              <a:t>系统自带的</a:t>
            </a:r>
            <a:r>
              <a:rPr spc="80" dirty="0">
                <a:solidFill>
                  <a:prstClr val="black"/>
                </a:solidFill>
                <a:latin typeface="微软雅黑" panose="020B0503020204020204" charset="-122"/>
                <a:cs typeface="微软雅黑" panose="020B0503020204020204" charset="-122"/>
              </a:rPr>
              <a:t>模</a:t>
            </a:r>
            <a:r>
              <a:rPr spc="90" dirty="0">
                <a:solidFill>
                  <a:prstClr val="black"/>
                </a:solidFill>
                <a:latin typeface="微软雅黑" panose="020B0503020204020204" charset="-122"/>
                <a:cs typeface="微软雅黑" panose="020B0503020204020204" charset="-122"/>
              </a:rPr>
              <a:t>板来创</a:t>
            </a:r>
            <a:r>
              <a:rPr dirty="0">
                <a:solidFill>
                  <a:prstClr val="black"/>
                </a:solidFill>
                <a:latin typeface="微软雅黑" panose="020B0503020204020204" charset="-122"/>
                <a:cs typeface="微软雅黑" panose="020B0503020204020204" charset="-122"/>
              </a:rPr>
              <a:t>建 </a:t>
            </a:r>
            <a:r>
              <a:rPr spc="95" dirty="0">
                <a:solidFill>
                  <a:prstClr val="black"/>
                </a:solidFill>
                <a:latin typeface="微软雅黑" panose="020B0503020204020204" charset="-122"/>
                <a:cs typeface="微软雅黑" panose="020B0503020204020204" charset="-122"/>
              </a:rPr>
              <a:t>可视化界面</a:t>
            </a:r>
            <a:r>
              <a:rPr spc="8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也可以根 </a:t>
            </a:r>
            <a:r>
              <a:rPr spc="90" dirty="0">
                <a:solidFill>
                  <a:prstClr val="black"/>
                </a:solidFill>
                <a:latin typeface="微软雅黑" panose="020B0503020204020204" charset="-122"/>
                <a:cs typeface="微软雅黑" panose="020B0503020204020204" charset="-122"/>
              </a:rPr>
              <a:t>据自己项目</a:t>
            </a:r>
            <a:r>
              <a:rPr spc="80" dirty="0">
                <a:solidFill>
                  <a:prstClr val="black"/>
                </a:solidFill>
                <a:latin typeface="微软雅黑" panose="020B0503020204020204" charset="-122"/>
                <a:cs typeface="微软雅黑" panose="020B0503020204020204" charset="-122"/>
              </a:rPr>
              <a:t>需</a:t>
            </a:r>
            <a:r>
              <a:rPr spc="90" dirty="0">
                <a:solidFill>
                  <a:prstClr val="black"/>
                </a:solidFill>
                <a:latin typeface="微软雅黑" panose="020B0503020204020204" charset="-122"/>
                <a:cs typeface="微软雅黑" panose="020B0503020204020204" charset="-122"/>
              </a:rPr>
              <a:t>求个性</a:t>
            </a:r>
            <a:r>
              <a:rPr dirty="0">
                <a:solidFill>
                  <a:prstClr val="black"/>
                </a:solidFill>
                <a:latin typeface="微软雅黑" panose="020B0503020204020204" charset="-122"/>
                <a:cs typeface="微软雅黑" panose="020B0503020204020204" charset="-122"/>
              </a:rPr>
              <a:t>化 创建。</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898395" y="1017778"/>
            <a:ext cx="8397875" cy="1086485"/>
          </a:xfrm>
          <a:prstGeom prst="rect">
            <a:avLst/>
          </a:prstGeom>
        </p:spPr>
        <p:txBody>
          <a:bodyPr vert="horz" wrap="square" lIns="0" tIns="0" rIns="0" bIns="0" rtlCol="0">
            <a:spAutoFit/>
          </a:bodyPr>
          <a:lstStyle/>
          <a:p>
            <a:pPr algn="ctr"/>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为可视化大屏配置指令按钮</a:t>
            </a:r>
            <a:endParaRPr sz="2800">
              <a:solidFill>
                <a:prstClr val="black"/>
              </a:solidFill>
              <a:latin typeface="微软雅黑" panose="020B0503020204020204" charset="-122"/>
              <a:cs typeface="微软雅黑" panose="020B0503020204020204" charset="-122"/>
            </a:endParaRPr>
          </a:p>
          <a:p>
            <a:pPr algn="ctr">
              <a:spcBef>
                <a:spcPts val="282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6</a:t>
            </a:r>
            <a:r>
              <a:rPr dirty="0">
                <a:solidFill>
                  <a:prstClr val="black"/>
                </a:solidFill>
                <a:latin typeface="微软雅黑" panose="020B0503020204020204" charset="-122"/>
                <a:cs typeface="微软雅黑" panose="020B0503020204020204" charset="-122"/>
              </a:rPr>
              <a:t>：完成后，单击“保存”按钮，然后单击“预览”按钮，进入预览状</a:t>
            </a:r>
            <a:r>
              <a:rPr spc="5" dirty="0">
                <a:solidFill>
                  <a:prstClr val="black"/>
                </a:solidFill>
                <a:latin typeface="微软雅黑" panose="020B0503020204020204" charset="-122"/>
                <a:cs typeface="微软雅黑" panose="020B0503020204020204" charset="-122"/>
              </a:rPr>
              <a:t>态</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82011" y="2307336"/>
            <a:ext cx="7427976" cy="41650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019657" y="1017778"/>
            <a:ext cx="10153650" cy="1487170"/>
          </a:xfrm>
          <a:prstGeom prst="rect">
            <a:avLst/>
          </a:prstGeom>
        </p:spPr>
        <p:txBody>
          <a:bodyPr vert="horz" wrap="square" lIns="0" tIns="0" rIns="0" bIns="0" rtlCol="0">
            <a:spAutoFit/>
          </a:bodyPr>
          <a:lstStyle/>
          <a:p>
            <a:pPr marL="2962275"/>
            <a:r>
              <a:rPr sz="2800" b="1" spc="-5" dirty="0">
                <a:solidFill>
                  <a:srgbClr val="00A755"/>
                </a:solidFill>
                <a:latin typeface="微软雅黑" panose="020B0503020204020204" charset="-122"/>
                <a:cs typeface="微软雅黑" panose="020B0503020204020204" charset="-122"/>
              </a:rPr>
              <a:t>4.</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a:p>
            <a:pPr marL="12700" marR="5080">
              <a:lnSpc>
                <a:spcPct val="150000"/>
              </a:lnSpc>
              <a:spcBef>
                <a:spcPts val="1655"/>
              </a:spcBef>
            </a:pPr>
            <a:r>
              <a:rPr b="1" dirty="0">
                <a:solidFill>
                  <a:prstClr val="black"/>
                </a:solidFill>
                <a:latin typeface="微软雅黑" panose="020B0503020204020204" charset="-122"/>
                <a:cs typeface="微软雅黑" panose="020B0503020204020204" charset="-122"/>
              </a:rPr>
              <a:t>操作步骤1</a:t>
            </a:r>
            <a:r>
              <a:rPr dirty="0">
                <a:solidFill>
                  <a:prstClr val="black"/>
                </a:solidFill>
                <a:latin typeface="微软雅黑" panose="020B0503020204020204" charset="-122"/>
                <a:cs typeface="微软雅黑" panose="020B0503020204020204" charset="-122"/>
              </a:rPr>
              <a:t>：从任一课程卡片的“硬件设备”进入到硬件列表页面，单击</a:t>
            </a:r>
            <a:r>
              <a:rPr spc="30"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“工业机器人</a:t>
            </a:r>
            <a:r>
              <a:rPr spc="-5" dirty="0">
                <a:solidFill>
                  <a:prstClr val="black"/>
                </a:solidFill>
                <a:cs typeface="Calibri" panose="020F0502020204030204"/>
              </a:rPr>
              <a:t>01-</a:t>
            </a:r>
            <a:r>
              <a:rPr dirty="0">
                <a:solidFill>
                  <a:prstClr val="black"/>
                </a:solidFill>
                <a:latin typeface="微软雅黑" panose="020B0503020204020204" charset="-122"/>
                <a:cs typeface="微软雅黑" panose="020B0503020204020204" charset="-122"/>
              </a:rPr>
              <a:t>姓名”操作 列的“查看”按钮，进入该硬件的设备信息页。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150364" y="2746248"/>
            <a:ext cx="7891271" cy="37322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148839" y="2744723"/>
            <a:ext cx="7894320" cy="3735704"/>
          </a:xfrm>
          <a:custGeom>
            <a:avLst/>
            <a:gdLst/>
            <a:ahLst/>
            <a:cxnLst/>
            <a:rect l="l" t="t" r="r" b="b"/>
            <a:pathLst>
              <a:path w="7894320" h="3735704">
                <a:moveTo>
                  <a:pt x="0" y="3735324"/>
                </a:moveTo>
                <a:lnTo>
                  <a:pt x="7894319" y="3735324"/>
                </a:lnTo>
                <a:lnTo>
                  <a:pt x="7894319" y="0"/>
                </a:lnTo>
                <a:lnTo>
                  <a:pt x="0" y="0"/>
                </a:lnTo>
                <a:lnTo>
                  <a:pt x="0" y="3735324"/>
                </a:lnTo>
                <a:close/>
              </a:path>
            </a:pathLst>
          </a:custGeom>
          <a:ln w="3175">
            <a:solidFill>
              <a:srgbClr val="00A755"/>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459483" y="1017778"/>
            <a:ext cx="9504680" cy="1118235"/>
          </a:xfrm>
          <a:prstGeom prst="rect">
            <a:avLst/>
          </a:prstGeom>
        </p:spPr>
        <p:txBody>
          <a:bodyPr vert="horz" wrap="square" lIns="0" tIns="0" rIns="0" bIns="0" rtlCol="0">
            <a:spAutoFit/>
          </a:bodyPr>
          <a:lstStyle/>
          <a:p>
            <a:pPr marL="2522220"/>
            <a:r>
              <a:rPr sz="2800" b="1" spc="-5" dirty="0">
                <a:solidFill>
                  <a:srgbClr val="00A755"/>
                </a:solidFill>
                <a:latin typeface="微软雅黑" panose="020B0503020204020204" charset="-122"/>
                <a:cs typeface="微软雅黑" panose="020B0503020204020204" charset="-122"/>
              </a:rPr>
              <a:t>4.</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a:p>
            <a:pPr marL="12700">
              <a:spcBef>
                <a:spcPts val="3070"/>
              </a:spcBef>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2</a:t>
            </a:r>
            <a:r>
              <a:rPr spc="3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进</a:t>
            </a:r>
            <a:r>
              <a:rPr spc="30" dirty="0">
                <a:solidFill>
                  <a:prstClr val="black"/>
                </a:solidFill>
                <a:latin typeface="微软雅黑" panose="020B0503020204020204" charset="-122"/>
                <a:cs typeface="微软雅黑" panose="020B0503020204020204" charset="-122"/>
              </a:rPr>
              <a:t>入设备信息</a:t>
            </a:r>
            <a:r>
              <a:rPr spc="45" dirty="0">
                <a:solidFill>
                  <a:prstClr val="black"/>
                </a:solidFill>
                <a:latin typeface="微软雅黑" panose="020B0503020204020204" charset="-122"/>
                <a:cs typeface="微软雅黑" panose="020B0503020204020204" charset="-122"/>
              </a:rPr>
              <a:t>页</a:t>
            </a:r>
            <a:r>
              <a:rPr spc="50" dirty="0">
                <a:solidFill>
                  <a:prstClr val="black"/>
                </a:solidFill>
                <a:latin typeface="微软雅黑" panose="020B0503020204020204" charset="-122"/>
                <a:cs typeface="微软雅黑" panose="020B0503020204020204" charset="-122"/>
              </a:rPr>
              <a:t>后</a:t>
            </a:r>
            <a:r>
              <a:rPr spc="35" dirty="0">
                <a:solidFill>
                  <a:prstClr val="black"/>
                </a:solidFill>
                <a:latin typeface="微软雅黑" panose="020B0503020204020204" charset="-122"/>
                <a:cs typeface="微软雅黑" panose="020B0503020204020204" charset="-122"/>
              </a:rPr>
              <a:t>，单击“</a:t>
            </a:r>
            <a:r>
              <a:rPr spc="45" dirty="0">
                <a:solidFill>
                  <a:prstClr val="black"/>
                </a:solidFill>
                <a:latin typeface="微软雅黑" panose="020B0503020204020204" charset="-122"/>
                <a:cs typeface="微软雅黑" panose="020B0503020204020204" charset="-122"/>
              </a:rPr>
              <a:t>启</a:t>
            </a:r>
            <a:r>
              <a:rPr spc="35" dirty="0">
                <a:solidFill>
                  <a:prstClr val="black"/>
                </a:solidFill>
                <a:latin typeface="微软雅黑" panose="020B0503020204020204" charset="-122"/>
                <a:cs typeface="微软雅黑" panose="020B0503020204020204" charset="-122"/>
              </a:rPr>
              <a:t>动”按钮，</a:t>
            </a:r>
            <a:r>
              <a:rPr spc="45" dirty="0">
                <a:solidFill>
                  <a:prstClr val="black"/>
                </a:solidFill>
                <a:latin typeface="微软雅黑" panose="020B0503020204020204" charset="-122"/>
                <a:cs typeface="微软雅黑" panose="020B0503020204020204" charset="-122"/>
              </a:rPr>
              <a:t>机</a:t>
            </a:r>
            <a:r>
              <a:rPr spc="30" dirty="0">
                <a:solidFill>
                  <a:prstClr val="black"/>
                </a:solidFill>
                <a:latin typeface="微软雅黑" panose="020B0503020204020204" charset="-122"/>
                <a:cs typeface="微软雅黑" panose="020B0503020204020204" charset="-122"/>
              </a:rPr>
              <a:t>器人处于运</a:t>
            </a:r>
            <a:r>
              <a:rPr spc="45" dirty="0">
                <a:solidFill>
                  <a:prstClr val="black"/>
                </a:solidFill>
                <a:latin typeface="微软雅黑" panose="020B0503020204020204" charset="-122"/>
                <a:cs typeface="微软雅黑" panose="020B0503020204020204" charset="-122"/>
              </a:rPr>
              <a:t>行</a:t>
            </a:r>
            <a:r>
              <a:rPr spc="30" dirty="0">
                <a:solidFill>
                  <a:prstClr val="black"/>
                </a:solidFill>
                <a:latin typeface="微软雅黑" panose="020B0503020204020204" charset="-122"/>
                <a:cs typeface="微软雅黑" panose="020B0503020204020204" charset="-122"/>
              </a:rPr>
              <a:t>状态</a:t>
            </a:r>
            <a:r>
              <a:rPr spc="50" dirty="0">
                <a:solidFill>
                  <a:prstClr val="black"/>
                </a:solidFill>
                <a:latin typeface="微软雅黑" panose="020B0503020204020204" charset="-122"/>
                <a:cs typeface="微软雅黑" panose="020B0503020204020204" charset="-122"/>
              </a:rPr>
              <a:t>后</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单</a:t>
            </a:r>
            <a:r>
              <a:rPr spc="45" dirty="0">
                <a:solidFill>
                  <a:prstClr val="black"/>
                </a:solidFill>
                <a:latin typeface="微软雅黑" panose="020B0503020204020204" charset="-122"/>
                <a:cs typeface="微软雅黑" panose="020B0503020204020204" charset="-122"/>
              </a:rPr>
              <a:t>击</a:t>
            </a:r>
            <a:r>
              <a:rPr spc="30" dirty="0">
                <a:solidFill>
                  <a:prstClr val="black"/>
                </a:solidFill>
                <a:latin typeface="微软雅黑" panose="020B0503020204020204" charset="-122"/>
                <a:cs typeface="微软雅黑" panose="020B0503020204020204" charset="-122"/>
              </a:rPr>
              <a:t>显示</a:t>
            </a:r>
            <a:r>
              <a:rPr spc="40" dirty="0">
                <a:solidFill>
                  <a:prstClr val="black"/>
                </a:solidFill>
                <a:latin typeface="微软雅黑" panose="020B0503020204020204" charset="-122"/>
                <a:cs typeface="微软雅黑" panose="020B0503020204020204" charset="-122"/>
              </a:rPr>
              <a:t>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382268" y="2388108"/>
            <a:ext cx="9427464" cy="35417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380744" y="2386583"/>
            <a:ext cx="9431020" cy="3545204"/>
          </a:xfrm>
          <a:custGeom>
            <a:avLst/>
            <a:gdLst/>
            <a:ahLst/>
            <a:cxnLst/>
            <a:rect l="l" t="t" r="r" b="b"/>
            <a:pathLst>
              <a:path w="9431020" h="3545204">
                <a:moveTo>
                  <a:pt x="0" y="3544824"/>
                </a:moveTo>
                <a:lnTo>
                  <a:pt x="9430512" y="3544824"/>
                </a:lnTo>
                <a:lnTo>
                  <a:pt x="9430512" y="0"/>
                </a:lnTo>
                <a:lnTo>
                  <a:pt x="0" y="0"/>
                </a:lnTo>
                <a:lnTo>
                  <a:pt x="0" y="3544824"/>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259205" y="1949830"/>
            <a:ext cx="9904095" cy="850265"/>
          </a:xfrm>
          <a:prstGeom prst="rect">
            <a:avLst/>
          </a:prstGeom>
        </p:spPr>
        <p:txBody>
          <a:bodyPr vert="horz" wrap="square" lIns="0" tIns="0" rIns="0" bIns="0" rtlCol="0">
            <a:spAutoFit/>
          </a:bodyPr>
          <a:lstStyle/>
          <a:p>
            <a:pPr marL="12700" marR="5080">
              <a:lnSpc>
                <a:spcPct val="150000"/>
              </a:lnSpc>
            </a:pPr>
            <a:r>
              <a:rPr b="1" spc="10" dirty="0">
                <a:solidFill>
                  <a:prstClr val="black"/>
                </a:solidFill>
                <a:latin typeface="微软雅黑" panose="020B0503020204020204" charset="-122"/>
                <a:cs typeface="微软雅黑" panose="020B0503020204020204" charset="-122"/>
              </a:rPr>
              <a:t>操</a:t>
            </a:r>
            <a:r>
              <a:rPr b="1" spc="15" dirty="0">
                <a:solidFill>
                  <a:prstClr val="black"/>
                </a:solidFill>
                <a:latin typeface="微软雅黑" panose="020B0503020204020204" charset="-122"/>
                <a:cs typeface="微软雅黑" panose="020B0503020204020204" charset="-122"/>
              </a:rPr>
              <a:t>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3</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回</a:t>
            </a:r>
            <a:r>
              <a:rPr spc="10" dirty="0">
                <a:solidFill>
                  <a:prstClr val="black"/>
                </a:solidFill>
                <a:latin typeface="微软雅黑" panose="020B0503020204020204" charset="-122"/>
                <a:cs typeface="微软雅黑" panose="020B0503020204020204" charset="-122"/>
              </a:rPr>
              <a:t>到在</a:t>
            </a:r>
            <a:r>
              <a:rPr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视化</a:t>
            </a:r>
            <a:r>
              <a:rPr dirty="0">
                <a:solidFill>
                  <a:prstClr val="black"/>
                </a:solidFill>
                <a:latin typeface="微软雅黑" panose="020B0503020204020204" charset="-122"/>
                <a:cs typeface="微软雅黑" panose="020B0503020204020204" charset="-122"/>
              </a:rPr>
              <a:t>大</a:t>
            </a:r>
            <a:r>
              <a:rPr spc="10" dirty="0">
                <a:solidFill>
                  <a:prstClr val="black"/>
                </a:solidFill>
                <a:latin typeface="微软雅黑" panose="020B0503020204020204" charset="-122"/>
                <a:cs typeface="微软雅黑" panose="020B0503020204020204" charset="-122"/>
              </a:rPr>
              <a:t>屏的</a:t>
            </a:r>
            <a:r>
              <a:rPr dirty="0">
                <a:solidFill>
                  <a:prstClr val="black"/>
                </a:solidFill>
                <a:latin typeface="微软雅黑" panose="020B0503020204020204" charset="-122"/>
                <a:cs typeface="微软雅黑" panose="020B0503020204020204" charset="-122"/>
              </a:rPr>
              <a:t>预</a:t>
            </a:r>
            <a:r>
              <a:rPr spc="10" dirty="0">
                <a:solidFill>
                  <a:prstClr val="black"/>
                </a:solidFill>
                <a:latin typeface="微软雅黑" panose="020B0503020204020204" charset="-122"/>
                <a:cs typeface="微软雅黑" panose="020B0503020204020204" charset="-122"/>
              </a:rPr>
              <a:t>览状</a:t>
            </a:r>
            <a:r>
              <a:rPr dirty="0">
                <a:solidFill>
                  <a:prstClr val="black"/>
                </a:solidFill>
                <a:latin typeface="微软雅黑" panose="020B0503020204020204" charset="-122"/>
                <a:cs typeface="微软雅黑" panose="020B0503020204020204" charset="-122"/>
              </a:rPr>
              <a:t>态</a:t>
            </a:r>
            <a:r>
              <a:rPr spc="10" dirty="0">
                <a:solidFill>
                  <a:prstClr val="black"/>
                </a:solidFill>
                <a:latin typeface="微软雅黑" panose="020B0503020204020204" charset="-122"/>
                <a:cs typeface="微软雅黑" panose="020B0503020204020204" charset="-122"/>
              </a:rPr>
              <a:t>下的</a:t>
            </a:r>
            <a:r>
              <a:rPr dirty="0">
                <a:solidFill>
                  <a:prstClr val="black"/>
                </a:solidFill>
                <a:latin typeface="微软雅黑" panose="020B0503020204020204" charset="-122"/>
                <a:cs typeface="微软雅黑" panose="020B0503020204020204" charset="-122"/>
              </a:rPr>
              <a:t>页</a:t>
            </a:r>
            <a:r>
              <a:rPr spc="25" dirty="0">
                <a:solidFill>
                  <a:prstClr val="black"/>
                </a:solidFill>
                <a:latin typeface="微软雅黑" panose="020B0503020204020204" charset="-122"/>
                <a:cs typeface="微软雅黑" panose="020B0503020204020204" charset="-122"/>
              </a:rPr>
              <a:t>面</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通</a:t>
            </a:r>
            <a:r>
              <a:rPr spc="10" dirty="0">
                <a:solidFill>
                  <a:prstClr val="black"/>
                </a:solidFill>
                <a:latin typeface="微软雅黑" panose="020B0503020204020204" charset="-122"/>
                <a:cs typeface="微软雅黑" panose="020B0503020204020204" charset="-122"/>
              </a:rPr>
              <a:t>过在</a:t>
            </a:r>
            <a:r>
              <a:rPr dirty="0">
                <a:solidFill>
                  <a:prstClr val="black"/>
                </a:solidFill>
                <a:latin typeface="微软雅黑" panose="020B0503020204020204" charset="-122"/>
                <a:cs typeface="微软雅黑" panose="020B0503020204020204" charset="-122"/>
              </a:rPr>
              <a:t>指</a:t>
            </a:r>
            <a:r>
              <a:rPr spc="10" dirty="0">
                <a:solidFill>
                  <a:prstClr val="black"/>
                </a:solidFill>
                <a:latin typeface="微软雅黑" panose="020B0503020204020204" charset="-122"/>
                <a:cs typeface="微软雅黑" panose="020B0503020204020204" charset="-122"/>
              </a:rPr>
              <a:t>令</a:t>
            </a:r>
            <a:r>
              <a:rPr dirty="0">
                <a:solidFill>
                  <a:prstClr val="black"/>
                </a:solidFill>
                <a:latin typeface="微软雅黑" panose="020B0503020204020204" charset="-122"/>
                <a:cs typeface="微软雅黑" panose="020B0503020204020204" charset="-122"/>
              </a:rPr>
              <a:t>文本</a:t>
            </a:r>
            <a:r>
              <a:rPr spc="10" dirty="0">
                <a:solidFill>
                  <a:prstClr val="black"/>
                </a:solidFill>
                <a:latin typeface="微软雅黑" panose="020B0503020204020204" charset="-122"/>
                <a:cs typeface="微软雅黑" panose="020B0503020204020204" charset="-122"/>
              </a:rPr>
              <a:t>中输</a:t>
            </a:r>
            <a:r>
              <a:rPr spc="5" dirty="0">
                <a:solidFill>
                  <a:prstClr val="black"/>
                </a:solidFill>
                <a:latin typeface="微软雅黑" panose="020B0503020204020204" charset="-122"/>
                <a:cs typeface="微软雅黑" panose="020B0503020204020204" charset="-122"/>
              </a:rPr>
              <a:t>入</a:t>
            </a:r>
            <a:r>
              <a:rPr spc="10" dirty="0">
                <a:solidFill>
                  <a:prstClr val="black"/>
                </a:solidFill>
                <a:latin typeface="微软雅黑" panose="020B0503020204020204" charset="-122"/>
                <a:cs typeface="微软雅黑" panose="020B0503020204020204" charset="-122"/>
              </a:rPr>
              <a:t>“</a:t>
            </a:r>
            <a:r>
              <a:rPr spc="10" dirty="0">
                <a:solidFill>
                  <a:prstClr val="black"/>
                </a:solidFill>
                <a:cs typeface="Calibri" panose="020F0502020204030204"/>
              </a:rPr>
              <a:t>1</a:t>
            </a:r>
            <a:r>
              <a:rPr dirty="0">
                <a:solidFill>
                  <a:prstClr val="black"/>
                </a:solidFill>
                <a:latin typeface="微软雅黑" panose="020B0503020204020204" charset="-122"/>
                <a:cs typeface="微软雅黑" panose="020B0503020204020204" charset="-122"/>
              </a:rPr>
              <a:t>”并</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a:t>
            </a:r>
            <a:r>
              <a:rPr spc="5"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按</a:t>
            </a:r>
            <a:r>
              <a:rPr spc="10" dirty="0">
                <a:solidFill>
                  <a:prstClr val="black"/>
                </a:solidFill>
                <a:latin typeface="微软雅黑" panose="020B0503020204020204" charset="-122"/>
                <a:cs typeface="微软雅黑" panose="020B0503020204020204" charset="-122"/>
              </a:rPr>
              <a:t>钮</a:t>
            </a:r>
            <a:r>
              <a:rPr dirty="0">
                <a:solidFill>
                  <a:prstClr val="black"/>
                </a:solidFill>
                <a:latin typeface="微软雅黑" panose="020B0503020204020204" charset="-122"/>
                <a:cs typeface="微软雅黑" panose="020B0503020204020204" charset="-122"/>
              </a:rPr>
              <a:t>， 下发紧急停止指令。</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69258" y="101777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3191255" y="3038855"/>
            <a:ext cx="5788152" cy="22265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1624330" y="1769999"/>
            <a:ext cx="8854440" cy="850265"/>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：查看设备信息页中的显示屏信息，急停状态如果处于绿色高亮状态，则远程 控制指令能正常使用，数据准确性得到确</a:t>
            </a:r>
            <a:r>
              <a:rPr spc="5" dirty="0">
                <a:solidFill>
                  <a:prstClr val="black"/>
                </a:solidFill>
                <a:latin typeface="微软雅黑" panose="020B0503020204020204" charset="-122"/>
                <a:cs typeface="微软雅黑" panose="020B0503020204020204" charset="-122"/>
              </a:rPr>
              <a:t>认</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69258" y="101777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2993136" y="2976372"/>
            <a:ext cx="6205728" cy="228752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624330" y="5548680"/>
            <a:ext cx="8942705" cy="610235"/>
          </a:xfrm>
          <a:prstGeom prst="rect">
            <a:avLst/>
          </a:prstGeom>
        </p:spPr>
        <p:txBody>
          <a:bodyPr vert="horz" wrap="square" lIns="0" tIns="0" rIns="0" bIns="0" rtlCol="0">
            <a:spAutoFit/>
          </a:bodyPr>
          <a:lstStyle/>
          <a:p>
            <a:pPr marL="12700" marR="5080" indent="278765">
              <a:lnSpc>
                <a:spcPct val="125000"/>
              </a:lnSpc>
            </a:pPr>
            <a:r>
              <a:rPr sz="1600" spc="3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说</a:t>
            </a:r>
            <a:r>
              <a:rPr sz="1600" spc="35" dirty="0">
                <a:solidFill>
                  <a:prstClr val="black"/>
                </a:solidFill>
                <a:latin typeface="宋体" pitchFamily="2" charset="-122"/>
                <a:cs typeface="宋体" pitchFamily="2" charset="-122"/>
              </a:rPr>
              <a:t>明</a:t>
            </a:r>
            <a:r>
              <a:rPr sz="1600" spc="25" dirty="0">
                <a:solidFill>
                  <a:prstClr val="black"/>
                </a:solidFill>
                <a:latin typeface="宋体" pitchFamily="2" charset="-122"/>
                <a:cs typeface="宋体" pitchFamily="2" charset="-122"/>
              </a:rPr>
              <a:t>】</a:t>
            </a:r>
            <a:r>
              <a:rPr sz="1600" spc="35" dirty="0">
                <a:solidFill>
                  <a:prstClr val="black"/>
                </a:solidFill>
                <a:latin typeface="宋体" pitchFamily="2" charset="-122"/>
                <a:cs typeface="宋体" pitchFamily="2" charset="-122"/>
              </a:rPr>
              <a:t>在</a:t>
            </a:r>
            <a:r>
              <a:rPr sz="1600" spc="25" dirty="0">
                <a:solidFill>
                  <a:prstClr val="black"/>
                </a:solidFill>
                <a:latin typeface="宋体" pitchFamily="2" charset="-122"/>
                <a:cs typeface="宋体" pitchFamily="2" charset="-122"/>
              </a:rPr>
              <a:t>急停</a:t>
            </a:r>
            <a:r>
              <a:rPr sz="1600" spc="35" dirty="0">
                <a:solidFill>
                  <a:prstClr val="black"/>
                </a:solidFill>
                <a:latin typeface="宋体" pitchFamily="2" charset="-122"/>
                <a:cs typeface="宋体" pitchFamily="2" charset="-122"/>
              </a:rPr>
              <a:t>状</a:t>
            </a:r>
            <a:r>
              <a:rPr sz="1600" spc="30" dirty="0">
                <a:solidFill>
                  <a:prstClr val="black"/>
                </a:solidFill>
                <a:latin typeface="宋体" pitchFamily="2" charset="-122"/>
                <a:cs typeface="宋体" pitchFamily="2" charset="-122"/>
              </a:rPr>
              <a:t>态</a:t>
            </a:r>
            <a:r>
              <a:rPr sz="1600" spc="3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还</a:t>
            </a:r>
            <a:r>
              <a:rPr sz="1600" spc="35" dirty="0">
                <a:solidFill>
                  <a:prstClr val="black"/>
                </a:solidFill>
                <a:latin typeface="宋体" pitchFamily="2" charset="-122"/>
                <a:cs typeface="宋体" pitchFamily="2" charset="-122"/>
              </a:rPr>
              <a:t>可</a:t>
            </a:r>
            <a:r>
              <a:rPr sz="1600" spc="25" dirty="0">
                <a:solidFill>
                  <a:prstClr val="black"/>
                </a:solidFill>
                <a:latin typeface="宋体" pitchFamily="2" charset="-122"/>
                <a:cs typeface="宋体" pitchFamily="2" charset="-122"/>
              </a:rPr>
              <a:t>以在</a:t>
            </a:r>
            <a:r>
              <a:rPr sz="1600" spc="35" dirty="0">
                <a:solidFill>
                  <a:prstClr val="black"/>
                </a:solidFill>
                <a:latin typeface="宋体" pitchFamily="2" charset="-122"/>
                <a:cs typeface="宋体" pitchFamily="2" charset="-122"/>
              </a:rPr>
              <a:t>可</a:t>
            </a:r>
            <a:r>
              <a:rPr sz="1600" spc="25" dirty="0">
                <a:solidFill>
                  <a:prstClr val="black"/>
                </a:solidFill>
                <a:latin typeface="宋体" pitchFamily="2" charset="-122"/>
                <a:cs typeface="宋体" pitchFamily="2" charset="-122"/>
              </a:rPr>
              <a:t>视</a:t>
            </a:r>
            <a:r>
              <a:rPr sz="1600" spc="35" dirty="0">
                <a:solidFill>
                  <a:prstClr val="black"/>
                </a:solidFill>
                <a:latin typeface="宋体" pitchFamily="2" charset="-122"/>
                <a:cs typeface="宋体" pitchFamily="2" charset="-122"/>
              </a:rPr>
              <a:t>化</a:t>
            </a:r>
            <a:r>
              <a:rPr sz="1600" spc="25" dirty="0">
                <a:solidFill>
                  <a:prstClr val="black"/>
                </a:solidFill>
                <a:latin typeface="宋体" pitchFamily="2" charset="-122"/>
                <a:cs typeface="宋体" pitchFamily="2" charset="-122"/>
              </a:rPr>
              <a:t>大</a:t>
            </a:r>
            <a:r>
              <a:rPr sz="1600" spc="35" dirty="0">
                <a:solidFill>
                  <a:prstClr val="black"/>
                </a:solidFill>
                <a:latin typeface="宋体" pitchFamily="2" charset="-122"/>
                <a:cs typeface="宋体" pitchFamily="2" charset="-122"/>
              </a:rPr>
              <a:t>屏</a:t>
            </a:r>
            <a:r>
              <a:rPr sz="1600" spc="25" dirty="0">
                <a:solidFill>
                  <a:prstClr val="black"/>
                </a:solidFill>
                <a:latin typeface="宋体" pitchFamily="2" charset="-122"/>
                <a:cs typeface="宋体" pitchFamily="2" charset="-122"/>
              </a:rPr>
              <a:t>的指</a:t>
            </a:r>
            <a:r>
              <a:rPr sz="1600" spc="35" dirty="0">
                <a:solidFill>
                  <a:prstClr val="black"/>
                </a:solidFill>
                <a:latin typeface="宋体" pitchFamily="2" charset="-122"/>
                <a:cs typeface="宋体" pitchFamily="2" charset="-122"/>
              </a:rPr>
              <a:t>令</a:t>
            </a:r>
            <a:r>
              <a:rPr sz="1600" spc="25" dirty="0">
                <a:solidFill>
                  <a:prstClr val="black"/>
                </a:solidFill>
                <a:latin typeface="宋体" pitchFamily="2" charset="-122"/>
                <a:cs typeface="宋体" pitchFamily="2" charset="-122"/>
              </a:rPr>
              <a:t>文</a:t>
            </a:r>
            <a:r>
              <a:rPr sz="1600" spc="35" dirty="0">
                <a:solidFill>
                  <a:prstClr val="black"/>
                </a:solidFill>
                <a:latin typeface="宋体" pitchFamily="2" charset="-122"/>
                <a:cs typeface="宋体" pitchFamily="2" charset="-122"/>
              </a:rPr>
              <a:t>本</a:t>
            </a:r>
            <a:r>
              <a:rPr sz="1600" spc="25" dirty="0">
                <a:solidFill>
                  <a:prstClr val="black"/>
                </a:solidFill>
                <a:latin typeface="宋体" pitchFamily="2" charset="-122"/>
                <a:cs typeface="宋体" pitchFamily="2" charset="-122"/>
              </a:rPr>
              <a:t>中输</a:t>
            </a:r>
            <a:r>
              <a:rPr sz="1600" spc="60" dirty="0">
                <a:solidFill>
                  <a:prstClr val="black"/>
                </a:solidFill>
                <a:latin typeface="宋体" pitchFamily="2" charset="-122"/>
                <a:cs typeface="宋体" pitchFamily="2" charset="-122"/>
              </a:rPr>
              <a:t>入</a:t>
            </a:r>
            <a:r>
              <a:rPr sz="1600" spc="25" dirty="0">
                <a:solidFill>
                  <a:prstClr val="black"/>
                </a:solidFill>
                <a:latin typeface="宋体" pitchFamily="2" charset="-122"/>
                <a:cs typeface="宋体" pitchFamily="2" charset="-122"/>
              </a:rPr>
              <a:t>“</a:t>
            </a:r>
            <a:r>
              <a:rPr sz="1600" spc="25" dirty="0">
                <a:solidFill>
                  <a:prstClr val="black"/>
                </a:solidFill>
                <a:latin typeface="Arial" panose="020B0604020202020204"/>
                <a:cs typeface="Arial" panose="020B0604020202020204"/>
              </a:rPr>
              <a:t>0</a:t>
            </a:r>
            <a:r>
              <a:rPr sz="1600" spc="3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进</a:t>
            </a:r>
            <a:r>
              <a:rPr sz="1600" spc="35" dirty="0">
                <a:solidFill>
                  <a:prstClr val="black"/>
                </a:solidFill>
                <a:latin typeface="宋体" pitchFamily="2" charset="-122"/>
                <a:cs typeface="宋体" pitchFamily="2" charset="-122"/>
              </a:rPr>
              <a:t>行</a:t>
            </a:r>
            <a:r>
              <a:rPr sz="1600" spc="25" dirty="0">
                <a:solidFill>
                  <a:prstClr val="black"/>
                </a:solidFill>
                <a:latin typeface="宋体" pitchFamily="2" charset="-122"/>
                <a:cs typeface="宋体" pitchFamily="2" charset="-122"/>
              </a:rPr>
              <a:t>下</a:t>
            </a:r>
            <a:r>
              <a:rPr sz="1600" spc="45" dirty="0">
                <a:solidFill>
                  <a:prstClr val="black"/>
                </a:solidFill>
                <a:latin typeface="宋体" pitchFamily="2" charset="-122"/>
                <a:cs typeface="宋体" pitchFamily="2" charset="-122"/>
              </a:rPr>
              <a:t>发</a:t>
            </a:r>
            <a:r>
              <a:rPr sz="1600" spc="25" dirty="0">
                <a:solidFill>
                  <a:prstClr val="black"/>
                </a:solidFill>
                <a:latin typeface="宋体" pitchFamily="2" charset="-122"/>
                <a:cs typeface="宋体" pitchFamily="2" charset="-122"/>
              </a:rPr>
              <a:t>，</a:t>
            </a:r>
            <a:r>
              <a:rPr sz="1600" spc="35" dirty="0">
                <a:solidFill>
                  <a:prstClr val="black"/>
                </a:solidFill>
                <a:latin typeface="宋体" pitchFamily="2" charset="-122"/>
                <a:cs typeface="宋体" pitchFamily="2" charset="-122"/>
              </a:rPr>
              <a:t>对</a:t>
            </a:r>
            <a:r>
              <a:rPr sz="1600" spc="25" dirty="0">
                <a:solidFill>
                  <a:prstClr val="black"/>
                </a:solidFill>
                <a:latin typeface="宋体" pitchFamily="2" charset="-122"/>
                <a:cs typeface="宋体" pitchFamily="2" charset="-122"/>
              </a:rPr>
              <a:t>比</a:t>
            </a:r>
            <a:r>
              <a:rPr sz="1600" spc="35" dirty="0">
                <a:solidFill>
                  <a:prstClr val="black"/>
                </a:solidFill>
                <a:latin typeface="宋体" pitchFamily="2" charset="-122"/>
                <a:cs typeface="宋体" pitchFamily="2" charset="-122"/>
              </a:rPr>
              <a:t>设</a:t>
            </a:r>
            <a:r>
              <a:rPr sz="1600" spc="25" dirty="0">
                <a:solidFill>
                  <a:prstClr val="black"/>
                </a:solidFill>
                <a:latin typeface="宋体" pitchFamily="2" charset="-122"/>
                <a:cs typeface="宋体" pitchFamily="2" charset="-122"/>
              </a:rPr>
              <a:t>备信</a:t>
            </a:r>
            <a:r>
              <a:rPr sz="1600" spc="35"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页 </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显示</a:t>
            </a:r>
            <a:r>
              <a:rPr sz="1600" dirty="0">
                <a:solidFill>
                  <a:prstClr val="black"/>
                </a:solidFill>
                <a:latin typeface="宋体" pitchFamily="2" charset="-122"/>
                <a:cs typeface="宋体" pitchFamily="2" charset="-122"/>
              </a:rPr>
              <a:t>屏</a:t>
            </a:r>
            <a:r>
              <a:rPr sz="1600" spc="-5" dirty="0">
                <a:solidFill>
                  <a:prstClr val="black"/>
                </a:solidFill>
                <a:latin typeface="宋体" pitchFamily="2" charset="-122"/>
                <a:cs typeface="宋体" pitchFamily="2" charset="-122"/>
              </a:rPr>
              <a:t>信息中</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急停</a:t>
            </a:r>
            <a:r>
              <a:rPr sz="1600" dirty="0">
                <a:solidFill>
                  <a:prstClr val="black"/>
                </a:solidFill>
                <a:latin typeface="宋体" pitchFamily="2" charset="-122"/>
                <a:cs typeface="宋体" pitchFamily="2" charset="-122"/>
              </a:rPr>
              <a:t>状</a:t>
            </a:r>
            <a:r>
              <a:rPr sz="1600" spc="-5" dirty="0">
                <a:solidFill>
                  <a:prstClr val="black"/>
                </a:solidFill>
                <a:latin typeface="宋体" pitchFamily="2" charset="-122"/>
                <a:cs typeface="宋体" pitchFamily="2" charset="-122"/>
              </a:rPr>
              <a:t>态是否</a:t>
            </a:r>
            <a:r>
              <a:rPr sz="1600" dirty="0">
                <a:solidFill>
                  <a:prstClr val="black"/>
                </a:solidFill>
                <a:latin typeface="宋体" pitchFamily="2" charset="-122"/>
                <a:cs typeface="宋体" pitchFamily="2" charset="-122"/>
              </a:rPr>
              <a:t>变</a:t>
            </a:r>
            <a:r>
              <a:rPr sz="1600" spc="-5" dirty="0">
                <a:solidFill>
                  <a:prstClr val="black"/>
                </a:solidFill>
                <a:latin typeface="宋体" pitchFamily="2" charset="-122"/>
                <a:cs typeface="宋体" pitchFamily="2" charset="-122"/>
              </a:rPr>
              <a:t>为灰</a:t>
            </a:r>
            <a:r>
              <a:rPr sz="1600" dirty="0">
                <a:solidFill>
                  <a:prstClr val="black"/>
                </a:solidFill>
                <a:latin typeface="宋体" pitchFamily="2" charset="-122"/>
                <a:cs typeface="宋体" pitchFamily="2" charset="-122"/>
              </a:rPr>
              <a:t>色</a:t>
            </a:r>
            <a:r>
              <a:rPr sz="1600" spc="-5" dirty="0">
                <a:solidFill>
                  <a:prstClr val="black"/>
                </a:solidFill>
                <a:latin typeface="宋体" pitchFamily="2" charset="-122"/>
                <a:cs typeface="宋体" pitchFamily="2" charset="-122"/>
              </a:rPr>
              <a:t>状态。</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3969258" y="101777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91920" y="1914905"/>
            <a:ext cx="3027045" cy="2830195"/>
          </a:xfrm>
          <a:prstGeom prst="rect">
            <a:avLst/>
          </a:prstGeom>
        </p:spPr>
        <p:txBody>
          <a:bodyPr vert="horz" wrap="square" lIns="0" tIns="0" rIns="0" bIns="0" rtlCol="0">
            <a:spAutoFit/>
          </a:bodyPr>
          <a:lstStyle/>
          <a:p>
            <a:pPr marL="12700"/>
            <a:r>
              <a:rPr sz="1600" b="1" spc="10" dirty="0">
                <a:solidFill>
                  <a:prstClr val="black"/>
                </a:solidFill>
                <a:latin typeface="微软雅黑" panose="020B0503020204020204" charset="-122"/>
                <a:cs typeface="微软雅黑" panose="020B0503020204020204" charset="-122"/>
              </a:rPr>
              <a:t>操作步骤5</a:t>
            </a:r>
            <a:r>
              <a:rPr sz="1600" spc="10" dirty="0">
                <a:solidFill>
                  <a:prstClr val="black"/>
                </a:solidFill>
                <a:latin typeface="微软雅黑" panose="020B0503020204020204" charset="-122"/>
                <a:cs typeface="微软雅黑" panose="020B0503020204020204" charset="-122"/>
              </a:rPr>
              <a:t>：单击可视化大屏的</a:t>
            </a:r>
            <a:endParaRPr sz="1600">
              <a:solidFill>
                <a:prstClr val="black"/>
              </a:solidFill>
              <a:latin typeface="微软雅黑" panose="020B0503020204020204" charset="-122"/>
              <a:cs typeface="微软雅黑" panose="020B0503020204020204" charset="-122"/>
            </a:endParaRPr>
          </a:p>
          <a:p>
            <a:pPr marL="12700" marR="5080">
              <a:lnSpc>
                <a:spcPct val="150000"/>
              </a:lnSpc>
            </a:pPr>
            <a:r>
              <a:rPr sz="1600" spc="100" dirty="0">
                <a:solidFill>
                  <a:prstClr val="black"/>
                </a:solidFill>
                <a:latin typeface="微软雅黑" panose="020B0503020204020204" charset="-122"/>
                <a:cs typeface="微软雅黑" panose="020B0503020204020204" charset="-122"/>
              </a:rPr>
              <a:t>“关机”按钮</a:t>
            </a:r>
            <a:r>
              <a:rPr sz="1600" spc="10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可以发现点开 了显示屏的设备信息页会弹出 来“未找到该虚拟设备的节点 </a:t>
            </a:r>
            <a:r>
              <a:rPr sz="1600" spc="85" dirty="0">
                <a:solidFill>
                  <a:prstClr val="black"/>
                </a:solidFill>
                <a:latin typeface="微软雅黑" panose="020B0503020204020204" charset="-122"/>
                <a:cs typeface="微软雅黑" panose="020B0503020204020204" charset="-122"/>
              </a:rPr>
              <a:t>信息，</a:t>
            </a:r>
            <a:r>
              <a:rPr sz="1600" spc="80" dirty="0">
                <a:solidFill>
                  <a:prstClr val="black"/>
                </a:solidFill>
                <a:latin typeface="微软雅黑" panose="020B0503020204020204" charset="-122"/>
                <a:cs typeface="微软雅黑" panose="020B0503020204020204" charset="-122"/>
              </a:rPr>
              <a:t>请</a:t>
            </a:r>
            <a:r>
              <a:rPr sz="1600" spc="100" dirty="0">
                <a:solidFill>
                  <a:prstClr val="black"/>
                </a:solidFill>
                <a:latin typeface="微软雅黑" panose="020B0503020204020204" charset="-122"/>
                <a:cs typeface="微软雅黑" panose="020B0503020204020204" charset="-122"/>
              </a:rPr>
              <a:t>尝</a:t>
            </a:r>
            <a:r>
              <a:rPr sz="1600" spc="80" dirty="0">
                <a:solidFill>
                  <a:prstClr val="black"/>
                </a:solidFill>
                <a:latin typeface="微软雅黑" panose="020B0503020204020204" charset="-122"/>
                <a:cs typeface="微软雅黑" panose="020B0503020204020204" charset="-122"/>
              </a:rPr>
              <a:t>试</a:t>
            </a:r>
            <a:r>
              <a:rPr sz="1600" spc="100" dirty="0">
                <a:solidFill>
                  <a:prstClr val="black"/>
                </a:solidFill>
                <a:latin typeface="微软雅黑" panose="020B0503020204020204" charset="-122"/>
                <a:cs typeface="微软雅黑" panose="020B0503020204020204" charset="-122"/>
              </a:rPr>
              <a:t>重</a:t>
            </a:r>
            <a:r>
              <a:rPr sz="1600" spc="80" dirty="0">
                <a:solidFill>
                  <a:prstClr val="black"/>
                </a:solidFill>
                <a:latin typeface="微软雅黑" panose="020B0503020204020204" charset="-122"/>
                <a:cs typeface="微软雅黑" panose="020B0503020204020204" charset="-122"/>
              </a:rPr>
              <a:t>启虚拟设</a:t>
            </a:r>
            <a:r>
              <a:rPr sz="1600" spc="1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 </a:t>
            </a:r>
            <a:r>
              <a:rPr sz="1600" spc="100" dirty="0">
                <a:solidFill>
                  <a:prstClr val="black"/>
                </a:solidFill>
                <a:latin typeface="微软雅黑" panose="020B0503020204020204" charset="-122"/>
                <a:cs typeface="微软雅黑" panose="020B0503020204020204" charset="-122"/>
              </a:rPr>
              <a:t>且设备已经恢复</a:t>
            </a:r>
            <a:r>
              <a:rPr sz="1600" spc="105" dirty="0">
                <a:solidFill>
                  <a:prstClr val="black"/>
                </a:solidFill>
                <a:latin typeface="微软雅黑" panose="020B0503020204020204" charset="-122"/>
                <a:cs typeface="微软雅黑" panose="020B0503020204020204" charset="-122"/>
              </a:rPr>
              <a:t>为</a:t>
            </a:r>
            <a:r>
              <a:rPr sz="1600" spc="100" dirty="0">
                <a:solidFill>
                  <a:prstClr val="black"/>
                </a:solidFill>
                <a:latin typeface="微软雅黑" panose="020B0503020204020204" charset="-122"/>
                <a:cs typeface="微软雅黑" panose="020B0503020204020204" charset="-122"/>
              </a:rPr>
              <a:t>“启动”</a:t>
            </a:r>
            <a:r>
              <a:rPr sz="1600" spc="-5" dirty="0">
                <a:solidFill>
                  <a:prstClr val="black"/>
                </a:solidFill>
                <a:latin typeface="微软雅黑" panose="020B0503020204020204" charset="-122"/>
                <a:cs typeface="微软雅黑" panose="020B0503020204020204" charset="-122"/>
              </a:rPr>
              <a:t>按 </a:t>
            </a:r>
            <a:r>
              <a:rPr sz="1600" spc="100" dirty="0">
                <a:solidFill>
                  <a:prstClr val="black"/>
                </a:solidFill>
                <a:latin typeface="微软雅黑" panose="020B0503020204020204" charset="-122"/>
                <a:cs typeface="微软雅黑" panose="020B0503020204020204" charset="-122"/>
              </a:rPr>
              <a:t>钮状态，说明远程下发关机指 </a:t>
            </a:r>
            <a:r>
              <a:rPr sz="1600" spc="85" dirty="0">
                <a:solidFill>
                  <a:prstClr val="black"/>
                </a:solidFill>
                <a:latin typeface="微软雅黑" panose="020B0503020204020204" charset="-122"/>
                <a:cs typeface="微软雅黑" panose="020B0503020204020204" charset="-122"/>
              </a:rPr>
              <a:t>令成功，</a:t>
            </a:r>
            <a:r>
              <a:rPr sz="1600" spc="100" dirty="0">
                <a:solidFill>
                  <a:prstClr val="black"/>
                </a:solidFill>
                <a:latin typeface="微软雅黑" panose="020B0503020204020204" charset="-122"/>
                <a:cs typeface="微软雅黑" panose="020B0503020204020204" charset="-122"/>
              </a:rPr>
              <a:t>工</a:t>
            </a:r>
            <a:r>
              <a:rPr sz="1600" spc="80" dirty="0">
                <a:solidFill>
                  <a:prstClr val="black"/>
                </a:solidFill>
                <a:latin typeface="微软雅黑" panose="020B0503020204020204" charset="-122"/>
                <a:cs typeface="微软雅黑" panose="020B0503020204020204" charset="-122"/>
              </a:rPr>
              <a:t>业</a:t>
            </a:r>
            <a:r>
              <a:rPr sz="1600" spc="100" dirty="0">
                <a:solidFill>
                  <a:prstClr val="black"/>
                </a:solidFill>
                <a:latin typeface="微软雅黑" panose="020B0503020204020204" charset="-122"/>
                <a:cs typeface="微软雅黑" panose="020B0503020204020204" charset="-122"/>
              </a:rPr>
              <a:t>机</a:t>
            </a:r>
            <a:r>
              <a:rPr sz="1600" spc="80" dirty="0">
                <a:solidFill>
                  <a:prstClr val="black"/>
                </a:solidFill>
                <a:latin typeface="微软雅黑" panose="020B0503020204020204" charset="-122"/>
                <a:cs typeface="微软雅黑" panose="020B0503020204020204" charset="-122"/>
              </a:rPr>
              <a:t>器人成功停</a:t>
            </a:r>
            <a:r>
              <a:rPr sz="1600" spc="110"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4407408" y="1796795"/>
            <a:ext cx="6871716" cy="46497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823061" y="1759310"/>
            <a:ext cx="10454640" cy="850900"/>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6</a:t>
            </a:r>
            <a:r>
              <a:rPr dirty="0">
                <a:solidFill>
                  <a:prstClr val="black"/>
                </a:solidFill>
                <a:latin typeface="微软雅黑" panose="020B0503020204020204" charset="-122"/>
                <a:cs typeface="微软雅黑" panose="020B0503020204020204" charset="-122"/>
              </a:rPr>
              <a:t>：观察可视化大屏的报警信息中的每个关机马达电流的指示灯变化，是否和设备信息页中的报 警信息一致，如果一致说明数据一致性得到确认。</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69258" y="1017778"/>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spc="-10" dirty="0">
                <a:solidFill>
                  <a:srgbClr val="00A755"/>
                </a:solidFill>
                <a:latin typeface="微软雅黑" panose="020B0503020204020204" charset="-122"/>
                <a:cs typeface="微软雅黑" panose="020B0503020204020204" charset="-122"/>
              </a:rPr>
              <a:t>验</a:t>
            </a:r>
            <a:r>
              <a:rPr sz="2800" b="1" spc="-5" dirty="0">
                <a:solidFill>
                  <a:srgbClr val="00A755"/>
                </a:solidFill>
                <a:latin typeface="微软雅黑" panose="020B0503020204020204" charset="-122"/>
                <a:cs typeface="微软雅黑" panose="020B0503020204020204" charset="-122"/>
              </a:rPr>
              <a:t>证</a:t>
            </a:r>
            <a:r>
              <a:rPr sz="2800" b="1" spc="-10" dirty="0">
                <a:solidFill>
                  <a:srgbClr val="00A755"/>
                </a:solidFill>
                <a:latin typeface="微软雅黑" panose="020B0503020204020204" charset="-122"/>
                <a:cs typeface="微软雅黑" panose="020B0503020204020204" charset="-122"/>
              </a:rPr>
              <a:t>可视化数据的准确性</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743712" y="2956559"/>
            <a:ext cx="3108960" cy="303276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043171" y="2956559"/>
            <a:ext cx="7405116" cy="303276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任务实施</a:t>
            </a:r>
            <a:endParaRPr dirty="0"/>
          </a:p>
        </p:txBody>
      </p:sp>
      <p:sp>
        <p:nvSpPr>
          <p:cNvPr id="5" name="object 5"/>
          <p:cNvSpPr txBox="1"/>
          <p:nvPr/>
        </p:nvSpPr>
        <p:spPr>
          <a:xfrm>
            <a:off x="808736" y="1489562"/>
            <a:ext cx="10528935" cy="850900"/>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7</a:t>
            </a:r>
            <a:r>
              <a:rPr dirty="0">
                <a:solidFill>
                  <a:prstClr val="black"/>
                </a:solidFill>
                <a:latin typeface="微软雅黑" panose="020B0503020204020204" charset="-122"/>
                <a:cs typeface="微软雅黑" panose="020B0503020204020204" charset="-122"/>
              </a:rPr>
              <a:t>：观察可视化大屏的工作状态的指示灯变化，是否和关联的“工业机器人实</a:t>
            </a:r>
            <a:r>
              <a:rPr spc="5" dirty="0">
                <a:solidFill>
                  <a:prstClr val="black"/>
                </a:solidFill>
                <a:latin typeface="微软雅黑" panose="020B0503020204020204" charset="-122"/>
                <a:cs typeface="微软雅黑" panose="020B0503020204020204" charset="-122"/>
              </a:rPr>
              <a:t>例</a:t>
            </a:r>
            <a:r>
              <a:rPr spc="-5" dirty="0">
                <a:solidFill>
                  <a:prstClr val="black"/>
                </a:solidFill>
                <a:cs typeface="Calibri" panose="020F0502020204030204"/>
              </a:rPr>
              <a:t>01</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姓名”的工况 信息中的设备工作状态数值一致，如果一致说明数据一致性得到确</a:t>
            </a:r>
            <a:r>
              <a:rPr spc="5" dirty="0">
                <a:solidFill>
                  <a:prstClr val="black"/>
                </a:solidFill>
                <a:latin typeface="微软雅黑" panose="020B0503020204020204" charset="-122"/>
                <a:cs typeface="微软雅黑" panose="020B0503020204020204" charset="-122"/>
              </a:rPr>
              <a:t>认</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3969258" y="891921"/>
            <a:ext cx="425323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验证可视化数据的准确性</a:t>
            </a:r>
            <a:endParaRPr sz="2800">
              <a:solidFill>
                <a:prstClr val="black"/>
              </a:solidFill>
              <a:latin typeface="微软雅黑" panose="020B0503020204020204" charset="-122"/>
              <a:cs typeface="微软雅黑" panose="020B0503020204020204" charset="-122"/>
            </a:endParaRPr>
          </a:p>
        </p:txBody>
      </p:sp>
      <p:sp>
        <p:nvSpPr>
          <p:cNvPr id="7" name="object 7"/>
          <p:cNvSpPr/>
          <p:nvPr/>
        </p:nvSpPr>
        <p:spPr>
          <a:xfrm>
            <a:off x="729996" y="2542032"/>
            <a:ext cx="2782824" cy="279653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3832859" y="2542032"/>
            <a:ext cx="7629144" cy="3802379"/>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3831335" y="2540507"/>
            <a:ext cx="7632700" cy="3805554"/>
          </a:xfrm>
          <a:custGeom>
            <a:avLst/>
            <a:gdLst/>
            <a:ahLst/>
            <a:cxnLst/>
            <a:rect l="l" t="t" r="r" b="b"/>
            <a:pathLst>
              <a:path w="7632700" h="3805554">
                <a:moveTo>
                  <a:pt x="0" y="3805428"/>
                </a:moveTo>
                <a:lnTo>
                  <a:pt x="7632192" y="3805428"/>
                </a:lnTo>
                <a:lnTo>
                  <a:pt x="7632192" y="0"/>
                </a:lnTo>
                <a:lnTo>
                  <a:pt x="0" y="0"/>
                </a:lnTo>
                <a:lnTo>
                  <a:pt x="0" y="3805428"/>
                </a:lnTo>
                <a:close/>
              </a:path>
            </a:pathLst>
          </a:custGeom>
          <a:ln w="3175">
            <a:solidFill>
              <a:srgbClr val="00AF50"/>
            </a:solidFill>
          </a:ln>
        </p:spPr>
        <p:txBody>
          <a:bodyPr wrap="square" lIns="0" tIns="0" rIns="0" bIns="0" rtlCol="0"/>
          <a:lstStyle/>
          <a:p>
            <a:endParaRPr>
              <a:solidFill>
                <a:prstClr val="black"/>
              </a:solidFill>
            </a:endParaRPr>
          </a:p>
        </p:txBody>
      </p:sp>
      <p:sp>
        <p:nvSpPr>
          <p:cNvPr id="10" name="object 10"/>
          <p:cNvSpPr txBox="1"/>
          <p:nvPr/>
        </p:nvSpPr>
        <p:spPr>
          <a:xfrm>
            <a:off x="808736" y="5814466"/>
            <a:ext cx="2943225" cy="488315"/>
          </a:xfrm>
          <a:prstGeom prst="rect">
            <a:avLst/>
          </a:prstGeom>
        </p:spPr>
        <p:txBody>
          <a:bodyPr vert="horz" wrap="square" lIns="0" tIns="0" rIns="0" bIns="0" rtlCol="0">
            <a:spAutoFit/>
          </a:bodyPr>
          <a:lstStyle/>
          <a:p>
            <a:pPr marL="12700"/>
            <a:r>
              <a:rPr sz="1600" spc="35" dirty="0">
                <a:solidFill>
                  <a:prstClr val="black"/>
                </a:solidFill>
                <a:latin typeface="宋体" pitchFamily="2" charset="-122"/>
                <a:cs typeface="宋体" pitchFamily="2" charset="-122"/>
              </a:rPr>
              <a:t>【说明】</a:t>
            </a:r>
            <a:r>
              <a:rPr sz="1600" spc="45" dirty="0">
                <a:solidFill>
                  <a:prstClr val="black"/>
                </a:solidFill>
                <a:latin typeface="宋体" pitchFamily="2" charset="-122"/>
                <a:cs typeface="宋体" pitchFamily="2" charset="-122"/>
              </a:rPr>
              <a:t>设备工作状态的说</a:t>
            </a:r>
            <a:r>
              <a:rPr sz="1600" spc="25" dirty="0">
                <a:solidFill>
                  <a:prstClr val="black"/>
                </a:solidFill>
                <a:latin typeface="宋体" pitchFamily="2" charset="-122"/>
                <a:cs typeface="宋体" pitchFamily="2" charset="-122"/>
              </a:rPr>
              <a:t>明</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a:p>
            <a:pPr marL="12700"/>
            <a:r>
              <a:rPr sz="1600" spc="35" dirty="0">
                <a:solidFill>
                  <a:prstClr val="black"/>
                </a:solidFill>
                <a:latin typeface="宋体" pitchFamily="2" charset="-122"/>
                <a:cs typeface="宋体" pitchFamily="2" charset="-122"/>
              </a:rPr>
              <a:t>详见项目四任务一的知识准</a:t>
            </a:r>
            <a:r>
              <a:rPr sz="1600" spc="45"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dirty="0"/>
              <a:t>课后练习</a:t>
            </a:r>
            <a:endParaRPr dirty="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394586" y="1448688"/>
            <a:ext cx="9530715" cy="3319779"/>
          </a:xfrm>
          <a:prstGeom prst="rect">
            <a:avLst/>
          </a:prstGeom>
        </p:spPr>
        <p:txBody>
          <a:bodyPr vert="horz" wrap="square" lIns="0" tIns="0" rIns="0" bIns="0" rtlCol="0">
            <a:spAutoFit/>
          </a:bodyPr>
          <a:lstStyle/>
          <a:p>
            <a:pPr marL="12700" marR="137160" indent="478155">
              <a:lnSpc>
                <a:spcPct val="150000"/>
              </a:lnSpc>
            </a:pPr>
            <a:r>
              <a:rPr dirty="0">
                <a:solidFill>
                  <a:prstClr val="black"/>
                </a:solidFill>
                <a:latin typeface="微软雅黑" panose="020B0503020204020204" charset="-122"/>
                <a:cs typeface="微软雅黑" panose="020B0503020204020204" charset="-122"/>
              </a:rPr>
              <a:t>请参考本任务的实操步骤，在根云工业数字孪生建模平台的可视化应用中，为机床可视 化项目报警信息、状态信息和指令按钮，以便设备管理者及时发现机床的异常情况，通过下发 指令调整设备运转参数或状态以消除异</a:t>
            </a:r>
            <a:r>
              <a:rPr spc="5" dirty="0">
                <a:solidFill>
                  <a:prstClr val="black"/>
                </a:solidFill>
                <a:latin typeface="微软雅黑" panose="020B0503020204020204" charset="-122"/>
                <a:cs typeface="微软雅黑" panose="020B0503020204020204" charset="-122"/>
              </a:rPr>
              <a:t>常</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a:spcBef>
                <a:spcPts val="20"/>
              </a:spcBef>
            </a:pPr>
            <a:endParaRPr sz="2800">
              <a:solidFill>
                <a:prstClr val="black"/>
              </a:solidFill>
              <a:latin typeface="Times New Roman" panose="02020603050405020304"/>
              <a:cs typeface="Times New Roman" panose="02020603050405020304"/>
            </a:endParaRPr>
          </a:p>
          <a:p>
            <a:pPr marL="12700" marR="460375">
              <a:lnSpc>
                <a:spcPct val="150000"/>
              </a:lnSpc>
            </a:pPr>
            <a:r>
              <a:rPr dirty="0">
                <a:solidFill>
                  <a:prstClr val="black"/>
                </a:solidFill>
                <a:latin typeface="微软雅黑" panose="020B0503020204020204" charset="-122"/>
                <a:cs typeface="微软雅黑" panose="020B0503020204020204" charset="-122"/>
              </a:rPr>
              <a:t>要求1：使用适当的组件，参考机床物模型的报警信息，为机床可视化项目配置报警信息。 要求2：使用适当的组件，配置机床的状态信息，实时显示机床的工作状态。</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要求3：使用</a:t>
            </a:r>
            <a:r>
              <a:rPr spc="-15" dirty="0">
                <a:solidFill>
                  <a:prstClr val="black"/>
                </a:solidFill>
                <a:latin typeface="微软雅黑" panose="020B0503020204020204" charset="-122"/>
                <a:cs typeface="微软雅黑" panose="020B0503020204020204" charset="-122"/>
              </a:rPr>
              <a:t>适</a:t>
            </a:r>
            <a:r>
              <a:rPr dirty="0">
                <a:solidFill>
                  <a:prstClr val="black"/>
                </a:solidFill>
                <a:latin typeface="微软雅黑" panose="020B0503020204020204" charset="-122"/>
                <a:cs typeface="微软雅黑" panose="020B0503020204020204" charset="-122"/>
              </a:rPr>
              <a:t>当的指令下发组件，配置机床开关机指令、急停指令和主轴设定速度指令文本。 要求4：验证可视化报警及指令实时值与机床硬件设备显示屏报警及指令状态值是否一</a:t>
            </a:r>
            <a:r>
              <a:rPr spc="5" dirty="0">
                <a:solidFill>
                  <a:prstClr val="black"/>
                </a:solidFill>
                <a:latin typeface="微软雅黑" panose="020B0503020204020204" charset="-122"/>
                <a:cs typeface="微软雅黑" panose="020B0503020204020204" charset="-122"/>
              </a:rPr>
              <a:t>致</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7" name="object 7"/>
          <p:cNvSpPr txBox="1"/>
          <p:nvPr/>
        </p:nvSpPr>
        <p:spPr>
          <a:xfrm>
            <a:off x="3236214" y="899921"/>
            <a:ext cx="572071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认识根云工业数字孪生</a:t>
            </a:r>
            <a:r>
              <a:rPr sz="3200" b="1" spc="-15" dirty="0">
                <a:solidFill>
                  <a:srgbClr val="00A755"/>
                </a:solidFill>
                <a:latin typeface="微软雅黑" panose="020B0503020204020204" charset="-122"/>
                <a:cs typeface="微软雅黑" panose="020B0503020204020204" charset="-122"/>
              </a:rPr>
              <a:t>建</a:t>
            </a:r>
            <a:r>
              <a:rPr sz="3200" b="1" dirty="0">
                <a:solidFill>
                  <a:srgbClr val="00A755"/>
                </a:solidFill>
                <a:latin typeface="微软雅黑" panose="020B0503020204020204" charset="-122"/>
                <a:cs typeface="微软雅黑" panose="020B0503020204020204" charset="-122"/>
              </a:rPr>
              <a:t>模平台</a:t>
            </a:r>
            <a:endParaRPr sz="32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1724914" y="1684020"/>
            <a:ext cx="8952865"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在素材管理中，系统已经内置了大量常用界面搭建素材，也支持用户上传自定义的素材。</a:t>
            </a:r>
            <a:endParaRPr>
              <a:solidFill>
                <a:prstClr val="black"/>
              </a:solidFill>
              <a:latin typeface="微软雅黑" panose="020B0503020204020204" charset="-122"/>
              <a:cs typeface="微软雅黑" panose="020B0503020204020204" charset="-122"/>
            </a:endParaRPr>
          </a:p>
        </p:txBody>
      </p:sp>
      <p:sp>
        <p:nvSpPr>
          <p:cNvPr id="9" name="object 9"/>
          <p:cNvSpPr/>
          <p:nvPr/>
        </p:nvSpPr>
        <p:spPr>
          <a:xfrm>
            <a:off x="1763267" y="2112263"/>
            <a:ext cx="8665464" cy="42443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760220" y="2109216"/>
            <a:ext cx="8671560" cy="4250690"/>
          </a:xfrm>
          <a:custGeom>
            <a:avLst/>
            <a:gdLst/>
            <a:ahLst/>
            <a:cxnLst/>
            <a:rect l="l" t="t" r="r" b="b"/>
            <a:pathLst>
              <a:path w="8671560" h="4250690">
                <a:moveTo>
                  <a:pt x="0" y="4250436"/>
                </a:moveTo>
                <a:lnTo>
                  <a:pt x="8671560" y="4250436"/>
                </a:lnTo>
                <a:lnTo>
                  <a:pt x="8671560" y="0"/>
                </a:lnTo>
                <a:lnTo>
                  <a:pt x="0" y="0"/>
                </a:lnTo>
                <a:lnTo>
                  <a:pt x="0" y="4250436"/>
                </a:lnTo>
                <a:close/>
              </a:path>
            </a:pathLst>
          </a:custGeom>
          <a:ln w="6096">
            <a:solidFill>
              <a:srgbClr val="00AF50"/>
            </a:solidFill>
          </a:ln>
        </p:spPr>
        <p:txBody>
          <a:bodyPr wrap="square" lIns="0" tIns="0" rIns="0" bIns="0" rtlCol="0"/>
          <a:lstStyle/>
          <a:p>
            <a:endParaRPr>
              <a:solidFill>
                <a:prstClr val="black"/>
              </a:solidFill>
            </a:endParaRPr>
          </a:p>
        </p:txBody>
      </p:sp>
      <p:sp>
        <p:nvSpPr>
          <p:cNvPr id="11" name="object 11"/>
          <p:cNvSpPr txBox="1"/>
          <p:nvPr/>
        </p:nvSpPr>
        <p:spPr>
          <a:xfrm>
            <a:off x="4864353" y="6428638"/>
            <a:ext cx="2463165"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视</a:t>
            </a:r>
            <a:r>
              <a:rPr sz="1600" spc="-10" dirty="0">
                <a:solidFill>
                  <a:prstClr val="black"/>
                </a:solidFill>
                <a:latin typeface="宋体" pitchFamily="2" charset="-122"/>
                <a:cs typeface="宋体" pitchFamily="2" charset="-122"/>
              </a:rPr>
              <a:t>化</a:t>
            </a:r>
            <a:r>
              <a:rPr sz="1600"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用</a:t>
            </a:r>
            <a:r>
              <a:rPr sz="1600" spc="-1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素</a:t>
            </a:r>
            <a:r>
              <a:rPr sz="1600" dirty="0">
                <a:solidFill>
                  <a:prstClr val="black"/>
                </a:solidFill>
                <a:latin typeface="宋体" pitchFamily="2" charset="-122"/>
                <a:cs typeface="宋体" pitchFamily="2" charset="-122"/>
              </a:rPr>
              <a:t>材</a:t>
            </a:r>
            <a:r>
              <a:rPr sz="1600" spc="-5" dirty="0">
                <a:solidFill>
                  <a:prstClr val="black"/>
                </a:solidFill>
                <a:latin typeface="宋体" pitchFamily="2" charset="-122"/>
                <a:cs typeface="宋体" pitchFamily="2" charset="-122"/>
              </a:rPr>
              <a:t>管</a:t>
            </a:r>
            <a:r>
              <a:rPr sz="1600" spc="-10" dirty="0">
                <a:solidFill>
                  <a:prstClr val="black"/>
                </a:solidFill>
                <a:latin typeface="宋体" pitchFamily="2" charset="-122"/>
                <a:cs typeface="宋体" pitchFamily="2" charset="-122"/>
              </a:rPr>
              <a:t>理</a:t>
            </a:r>
            <a:r>
              <a:rPr sz="1600" dirty="0">
                <a:solidFill>
                  <a:prstClr val="black"/>
                </a:solidFill>
                <a:latin typeface="宋体" pitchFamily="2" charset="-122"/>
                <a:cs typeface="宋体" pitchFamily="2" charset="-122"/>
              </a:rPr>
              <a:t>界</a:t>
            </a:r>
            <a:r>
              <a:rPr sz="1600" spc="-5" dirty="0">
                <a:solidFill>
                  <a:prstClr val="black"/>
                </a:solidFill>
                <a:latin typeface="宋体" pitchFamily="2" charset="-122"/>
                <a:cs typeface="宋体" pitchFamily="2" charset="-122"/>
              </a:rPr>
              <a:t>面</a:t>
            </a:r>
            <a:endParaRPr sz="1600">
              <a:solidFill>
                <a:prstClr val="black"/>
              </a:solidFill>
              <a:latin typeface="宋体" pitchFamily="2" charset="-122"/>
              <a:cs typeface="宋体" pitchFamily="2" charset="-122"/>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0319" y="3598417"/>
            <a:ext cx="4192270" cy="397510"/>
          </a:xfrm>
          <a:prstGeom prst="rect">
            <a:avLst/>
          </a:prstGeom>
        </p:spPr>
        <p:txBody>
          <a:bodyPr vert="horz" wrap="square" lIns="0" tIns="0" rIns="0" bIns="0" rtlCol="0">
            <a:spAutoFit/>
          </a:bodyPr>
          <a:lstStyle/>
          <a:p>
            <a:pPr marL="12700">
              <a:tabLst>
                <a:tab pos="3874135" algn="l"/>
              </a:tabLst>
            </a:pPr>
            <a:r>
              <a:rPr sz="2400" b="1" dirty="0">
                <a:solidFill>
                  <a:srgbClr val="00A755"/>
                </a:solidFill>
                <a:latin typeface="微软雅黑" panose="020B0503020204020204" charset="-122"/>
                <a:cs typeface="微软雅黑" panose="020B0503020204020204" charset="-122"/>
              </a:rPr>
              <a:t>配置多设备可视化应用项目	</a:t>
            </a:r>
            <a:r>
              <a:rPr sz="2400" b="1" dirty="0">
                <a:solidFill>
                  <a:srgbClr val="00A755"/>
                </a:solidFill>
                <a:cs typeface="Calibri" panose="020F0502020204030204"/>
              </a:rPr>
              <a:t>&gt;&gt;</a:t>
            </a:r>
            <a:endParaRPr sz="2400">
              <a:solidFill>
                <a:prstClr val="black"/>
              </a:solidFill>
              <a:cs typeface="Calibri" panose="020F0502020204030204"/>
            </a:endParaRPr>
          </a:p>
        </p:txBody>
      </p:sp>
      <p:sp>
        <p:nvSpPr>
          <p:cNvPr id="3" name="object 3"/>
          <p:cNvSpPr txBox="1"/>
          <p:nvPr/>
        </p:nvSpPr>
        <p:spPr>
          <a:xfrm>
            <a:off x="703580" y="2448560"/>
            <a:ext cx="5902960" cy="430530"/>
          </a:xfrm>
          <a:prstGeom prst="rect">
            <a:avLst/>
          </a:prstGeom>
        </p:spPr>
        <p:txBody>
          <a:bodyPr vert="horz" wrap="square" lIns="0" tIns="0" rIns="0" bIns="0" rtlCol="0">
            <a:spAutoFit/>
          </a:bodyPr>
          <a:lstStyle/>
          <a:p>
            <a:pPr marL="12700"/>
            <a:r>
              <a:rPr sz="2800" b="1" spc="-5" dirty="0" err="1" smtClean="0">
                <a:solidFill>
                  <a:prstClr val="black"/>
                </a:solidFill>
                <a:latin typeface="微软雅黑" panose="020B0503020204020204" charset="-122"/>
                <a:cs typeface="微软雅黑" panose="020B0503020204020204" charset="-122"/>
              </a:rPr>
              <a:t>项目</a:t>
            </a:r>
            <a:r>
              <a:rPr sz="2800" b="1" spc="635" dirty="0" err="1" smtClean="0">
                <a:solidFill>
                  <a:prstClr val="black"/>
                </a:solidFill>
                <a:latin typeface="微软雅黑" panose="020B0503020204020204" charset="-122"/>
                <a:cs typeface="微软雅黑" panose="020B0503020204020204" charset="-122"/>
              </a:rPr>
              <a:t>六</a:t>
            </a:r>
            <a:r>
              <a:rPr lang="en-US" sz="2800" b="1" spc="635" dirty="0" smtClean="0">
                <a:solidFill>
                  <a:prstClr val="black"/>
                </a:solidFill>
                <a:latin typeface="微软雅黑" panose="020B0503020204020204" charset="-122"/>
                <a:cs typeface="微软雅黑" panose="020B0503020204020204" charset="-122"/>
              </a:rPr>
              <a:t> </a:t>
            </a:r>
            <a:r>
              <a:rPr sz="2800" b="1" spc="-5" dirty="0" err="1" smtClean="0">
                <a:solidFill>
                  <a:prstClr val="black"/>
                </a:solidFill>
                <a:latin typeface="微软雅黑" panose="020B0503020204020204" charset="-122"/>
                <a:cs typeface="微软雅黑" panose="020B0503020204020204" charset="-122"/>
              </a:rPr>
              <a:t>配置多设备可视化应用项目</a:t>
            </a:r>
            <a:endParaRPr sz="2800" dirty="0">
              <a:solidFill>
                <a:prstClr val="black"/>
              </a:solidFill>
              <a:latin typeface="微软雅黑" panose="020B0503020204020204" charset="-122"/>
              <a:cs typeface="微软雅黑" panose="020B0503020204020204" charset="-122"/>
            </a:endParaRPr>
          </a:p>
        </p:txBody>
      </p:sp>
      <p:sp>
        <p:nvSpPr>
          <p:cNvPr id="4" name="object 4"/>
          <p:cNvSpPr/>
          <p:nvPr/>
        </p:nvSpPr>
        <p:spPr>
          <a:xfrm>
            <a:off x="6890004" y="2054351"/>
            <a:ext cx="5301995" cy="480364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5048" y="486155"/>
            <a:ext cx="3230880" cy="485140"/>
          </a:xfrm>
          <a:custGeom>
            <a:avLst/>
            <a:gdLst/>
            <a:ahLst/>
            <a:cxnLst/>
            <a:rect l="l" t="t" r="r" b="b"/>
            <a:pathLst>
              <a:path w="3230879" h="485140">
                <a:moveTo>
                  <a:pt x="3158998" y="0"/>
                </a:moveTo>
                <a:lnTo>
                  <a:pt x="71920" y="0"/>
                </a:lnTo>
                <a:lnTo>
                  <a:pt x="43928" y="5659"/>
                </a:lnTo>
                <a:lnTo>
                  <a:pt x="21067" y="21082"/>
                </a:lnTo>
                <a:lnTo>
                  <a:pt x="5652" y="43934"/>
                </a:lnTo>
                <a:lnTo>
                  <a:pt x="0" y="71882"/>
                </a:lnTo>
                <a:lnTo>
                  <a:pt x="0" y="412750"/>
                </a:lnTo>
                <a:lnTo>
                  <a:pt x="5652" y="440697"/>
                </a:lnTo>
                <a:lnTo>
                  <a:pt x="21067" y="463550"/>
                </a:lnTo>
                <a:lnTo>
                  <a:pt x="43928" y="478972"/>
                </a:lnTo>
                <a:lnTo>
                  <a:pt x="71920" y="484632"/>
                </a:lnTo>
                <a:lnTo>
                  <a:pt x="3158998" y="484632"/>
                </a:lnTo>
                <a:lnTo>
                  <a:pt x="3186945" y="478972"/>
                </a:lnTo>
                <a:lnTo>
                  <a:pt x="3209798" y="463550"/>
                </a:lnTo>
                <a:lnTo>
                  <a:pt x="3225220" y="440697"/>
                </a:lnTo>
                <a:lnTo>
                  <a:pt x="3230880" y="412750"/>
                </a:lnTo>
                <a:lnTo>
                  <a:pt x="3230880" y="71882"/>
                </a:lnTo>
                <a:lnTo>
                  <a:pt x="3225220" y="43934"/>
                </a:lnTo>
                <a:lnTo>
                  <a:pt x="3209798" y="21082"/>
                </a:lnTo>
                <a:lnTo>
                  <a:pt x="3186945" y="5659"/>
                </a:lnTo>
                <a:lnTo>
                  <a:pt x="31589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p:nvPr/>
        </p:nvSpPr>
        <p:spPr>
          <a:xfrm>
            <a:off x="881278" y="577341"/>
            <a:ext cx="2997835" cy="301625"/>
          </a:xfrm>
          <a:prstGeom prst="rect">
            <a:avLst/>
          </a:prstGeom>
        </p:spPr>
        <p:txBody>
          <a:bodyPr vert="horz" wrap="square" lIns="0" tIns="0" rIns="0" bIns="0" rtlCol="0">
            <a:spAutoFit/>
          </a:bodyPr>
          <a:lstStyle/>
          <a:p>
            <a:pPr marL="12700"/>
            <a:r>
              <a:rPr spc="-5" dirty="0">
                <a:solidFill>
                  <a:srgbClr val="FFFFFF"/>
                </a:solidFill>
                <a:latin typeface="微软雅黑" panose="020B0503020204020204" charset="-122"/>
                <a:cs typeface="微软雅黑" panose="020B0503020204020204" charset="-122"/>
              </a:rPr>
              <a:t>《工业数字孪生建模与应</a:t>
            </a:r>
            <a:r>
              <a:rPr dirty="0">
                <a:solidFill>
                  <a:srgbClr val="FFFFFF"/>
                </a:solidFill>
                <a:latin typeface="微软雅黑" panose="020B0503020204020204" charset="-122"/>
                <a:cs typeface="微软雅黑" panose="020B0503020204020204" charset="-122"/>
              </a:rPr>
              <a:t>用》</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261" y="1260347"/>
            <a:ext cx="1854200" cy="589915"/>
          </a:xfrm>
          <a:prstGeom prst="rect">
            <a:avLst/>
          </a:prstGeom>
        </p:spPr>
        <p:txBody>
          <a:bodyPr vert="horz" wrap="square" lIns="0" tIns="0" rIns="0" bIns="0" rtlCol="0">
            <a:spAutoFit/>
          </a:bodyPr>
          <a:lstStyle/>
          <a:p>
            <a:pPr marL="12700">
              <a:lnSpc>
                <a:spcPct val="100000"/>
              </a:lnSpc>
            </a:pPr>
            <a:r>
              <a:rPr dirty="0"/>
              <a:t>项目引入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5518403" y="2366772"/>
            <a:ext cx="6196965" cy="3253740"/>
          </a:xfrm>
          <a:prstGeom prst="rect">
            <a:avLst/>
          </a:prstGeom>
          <a:solidFill>
            <a:srgbClr val="F1F1F1"/>
          </a:solidFill>
        </p:spPr>
        <p:txBody>
          <a:bodyPr vert="horz" wrap="square" lIns="0" tIns="20955" rIns="0" bIns="0" rtlCol="0">
            <a:spAutoFit/>
          </a:bodyPr>
          <a:lstStyle/>
          <a:p>
            <a:pPr marL="216535" marR="41275" indent="421005">
              <a:lnSpc>
                <a:spcPct val="150000"/>
              </a:lnSpc>
              <a:spcBef>
                <a:spcPts val="165"/>
              </a:spcBef>
            </a:pPr>
            <a:r>
              <a:rPr sz="1600" dirty="0">
                <a:solidFill>
                  <a:srgbClr val="252525"/>
                </a:solidFill>
                <a:latin typeface="微软雅黑" panose="020B0503020204020204" charset="-122"/>
                <a:cs typeface="微软雅黑" panose="020B0503020204020204" charset="-122"/>
              </a:rPr>
              <a:t>单设备的</a:t>
            </a:r>
            <a:r>
              <a:rPr sz="1600" spc="10" dirty="0">
                <a:solidFill>
                  <a:srgbClr val="252525"/>
                </a:solidFill>
                <a:latin typeface="微软雅黑" panose="020B0503020204020204" charset="-122"/>
                <a:cs typeface="微软雅黑" panose="020B0503020204020204" charset="-122"/>
              </a:rPr>
              <a:t>可</a:t>
            </a:r>
            <a:r>
              <a:rPr sz="1600" dirty="0">
                <a:solidFill>
                  <a:srgbClr val="252525"/>
                </a:solidFill>
                <a:latin typeface="微软雅黑" panose="020B0503020204020204" charset="-122"/>
                <a:cs typeface="微软雅黑" panose="020B0503020204020204" charset="-122"/>
              </a:rPr>
              <a:t>视化监控配</a:t>
            </a:r>
            <a:r>
              <a:rPr sz="1600" spc="10" dirty="0">
                <a:solidFill>
                  <a:srgbClr val="252525"/>
                </a:solidFill>
                <a:latin typeface="微软雅黑" panose="020B0503020204020204" charset="-122"/>
                <a:cs typeface="微软雅黑" panose="020B0503020204020204" charset="-122"/>
              </a:rPr>
              <a:t>置</a:t>
            </a:r>
            <a:r>
              <a:rPr sz="1600" spc="-5" dirty="0">
                <a:solidFill>
                  <a:srgbClr val="252525"/>
                </a:solidFill>
                <a:latin typeface="微软雅黑" panose="020B0503020204020204" charset="-122"/>
                <a:cs typeface="微软雅黑" panose="020B0503020204020204" charset="-122"/>
              </a:rPr>
              <a:t>，</a:t>
            </a:r>
            <a:r>
              <a:rPr sz="1600" dirty="0">
                <a:solidFill>
                  <a:srgbClr val="252525"/>
                </a:solidFill>
                <a:latin typeface="微软雅黑" panose="020B0503020204020204" charset="-122"/>
                <a:cs typeface="微软雅黑" panose="020B0503020204020204" charset="-122"/>
              </a:rPr>
              <a:t>不能完全体现</a:t>
            </a:r>
            <a:r>
              <a:rPr sz="1600" spc="-5" dirty="0">
                <a:solidFill>
                  <a:srgbClr val="252525"/>
                </a:solidFill>
                <a:latin typeface="微软雅黑" panose="020B0503020204020204" charset="-122"/>
                <a:cs typeface="微软雅黑" panose="020B0503020204020204" charset="-122"/>
              </a:rPr>
              <a:t>工</a:t>
            </a:r>
            <a:r>
              <a:rPr sz="1600" dirty="0">
                <a:solidFill>
                  <a:srgbClr val="252525"/>
                </a:solidFill>
                <a:latin typeface="微软雅黑" panose="020B0503020204020204" charset="-122"/>
                <a:cs typeface="微软雅黑" panose="020B0503020204020204" charset="-122"/>
              </a:rPr>
              <a:t>业现场的复杂性</a:t>
            </a:r>
            <a:r>
              <a:rPr sz="1600" spc="-5" dirty="0">
                <a:solidFill>
                  <a:srgbClr val="252525"/>
                </a:solidFill>
                <a:latin typeface="微软雅黑" panose="020B0503020204020204" charset="-122"/>
                <a:cs typeface="微软雅黑" panose="020B0503020204020204" charset="-122"/>
              </a:rPr>
              <a:t>， </a:t>
            </a:r>
            <a:r>
              <a:rPr sz="1600" spc="5" dirty="0">
                <a:solidFill>
                  <a:srgbClr val="252525"/>
                </a:solidFill>
                <a:latin typeface="微软雅黑" panose="020B0503020204020204" charset="-122"/>
                <a:cs typeface="微软雅黑" panose="020B0503020204020204" charset="-122"/>
              </a:rPr>
              <a:t>大多数企</a:t>
            </a:r>
            <a:r>
              <a:rPr sz="1600" spc="15" dirty="0">
                <a:solidFill>
                  <a:srgbClr val="252525"/>
                </a:solidFill>
                <a:latin typeface="微软雅黑" panose="020B0503020204020204" charset="-122"/>
                <a:cs typeface="微软雅黑" panose="020B0503020204020204" charset="-122"/>
              </a:rPr>
              <a:t>业</a:t>
            </a:r>
            <a:r>
              <a:rPr sz="1600" spc="5" dirty="0">
                <a:solidFill>
                  <a:srgbClr val="252525"/>
                </a:solidFill>
                <a:latin typeface="微软雅黑" panose="020B0503020204020204" charset="-122"/>
                <a:cs typeface="微软雅黑" panose="020B0503020204020204" charset="-122"/>
              </a:rPr>
              <a:t>的</a:t>
            </a:r>
            <a:r>
              <a:rPr sz="1600" spc="15" dirty="0">
                <a:solidFill>
                  <a:srgbClr val="252525"/>
                </a:solidFill>
                <a:latin typeface="微软雅黑" panose="020B0503020204020204" charset="-122"/>
                <a:cs typeface="微软雅黑" panose="020B0503020204020204" charset="-122"/>
              </a:rPr>
              <a:t>诉</a:t>
            </a:r>
            <a:r>
              <a:rPr sz="1600" spc="5" dirty="0">
                <a:solidFill>
                  <a:srgbClr val="252525"/>
                </a:solidFill>
                <a:latin typeface="微软雅黑" panose="020B0503020204020204" charset="-122"/>
                <a:cs typeface="微软雅黑" panose="020B0503020204020204" charset="-122"/>
              </a:rPr>
              <a:t>求还是集中</a:t>
            </a:r>
            <a:r>
              <a:rPr sz="1600" spc="15" dirty="0">
                <a:solidFill>
                  <a:srgbClr val="252525"/>
                </a:solidFill>
                <a:latin typeface="微软雅黑" panose="020B0503020204020204" charset="-122"/>
                <a:cs typeface="微软雅黑" panose="020B0503020204020204" charset="-122"/>
              </a:rPr>
              <a:t>在复</a:t>
            </a:r>
            <a:r>
              <a:rPr sz="1600" spc="5" dirty="0">
                <a:solidFill>
                  <a:srgbClr val="252525"/>
                </a:solidFill>
                <a:latin typeface="微软雅黑" panose="020B0503020204020204" charset="-122"/>
                <a:cs typeface="微软雅黑" panose="020B0503020204020204" charset="-122"/>
              </a:rPr>
              <a:t>杂系统或者</a:t>
            </a:r>
            <a:r>
              <a:rPr sz="1600" spc="15" dirty="0">
                <a:solidFill>
                  <a:srgbClr val="252525"/>
                </a:solidFill>
                <a:latin typeface="微软雅黑" panose="020B0503020204020204" charset="-122"/>
                <a:cs typeface="微软雅黑" panose="020B0503020204020204" charset="-122"/>
              </a:rPr>
              <a:t>生产</a:t>
            </a:r>
            <a:r>
              <a:rPr sz="1600" spc="5" dirty="0">
                <a:solidFill>
                  <a:srgbClr val="252525"/>
                </a:solidFill>
                <a:latin typeface="微软雅黑" panose="020B0503020204020204" charset="-122"/>
                <a:cs typeface="微软雅黑" panose="020B0503020204020204" charset="-122"/>
              </a:rPr>
              <a:t>线的数字孪</a:t>
            </a:r>
            <a:r>
              <a:rPr sz="1600" spc="15" dirty="0">
                <a:solidFill>
                  <a:srgbClr val="252525"/>
                </a:solidFill>
                <a:latin typeface="微软雅黑" panose="020B0503020204020204" charset="-122"/>
                <a:cs typeface="微软雅黑" panose="020B0503020204020204" charset="-122"/>
              </a:rPr>
              <a:t>生</a:t>
            </a:r>
            <a:r>
              <a:rPr sz="1600" spc="-5" dirty="0">
                <a:solidFill>
                  <a:srgbClr val="252525"/>
                </a:solidFill>
                <a:latin typeface="微软雅黑" panose="020B0503020204020204" charset="-122"/>
                <a:cs typeface="微软雅黑" panose="020B0503020204020204" charset="-122"/>
              </a:rPr>
              <a:t>应 用中，因此多设备的可视化监控大</a:t>
            </a:r>
            <a:r>
              <a:rPr sz="1600" dirty="0">
                <a:solidFill>
                  <a:srgbClr val="252525"/>
                </a:solidFill>
                <a:latin typeface="微软雅黑" panose="020B0503020204020204" charset="-122"/>
                <a:cs typeface="微软雅黑" panose="020B0503020204020204" charset="-122"/>
              </a:rPr>
              <a:t>屏</a:t>
            </a:r>
            <a:r>
              <a:rPr sz="1600" spc="-5" dirty="0">
                <a:solidFill>
                  <a:srgbClr val="252525"/>
                </a:solidFill>
                <a:latin typeface="微软雅黑" panose="020B0503020204020204" charset="-122"/>
                <a:cs typeface="微软雅黑" panose="020B0503020204020204" charset="-122"/>
              </a:rPr>
              <a:t>的构</a:t>
            </a:r>
            <a:r>
              <a:rPr sz="1600" dirty="0">
                <a:solidFill>
                  <a:srgbClr val="252525"/>
                </a:solidFill>
                <a:latin typeface="微软雅黑" panose="020B0503020204020204" charset="-122"/>
                <a:cs typeface="微软雅黑" panose="020B0503020204020204" charset="-122"/>
              </a:rPr>
              <a:t>建</a:t>
            </a:r>
            <a:r>
              <a:rPr sz="1600" spc="-5" dirty="0">
                <a:solidFill>
                  <a:srgbClr val="252525"/>
                </a:solidFill>
                <a:latin typeface="微软雅黑" panose="020B0503020204020204" charset="-122"/>
                <a:cs typeface="微软雅黑" panose="020B0503020204020204" charset="-122"/>
              </a:rPr>
              <a:t>就非</a:t>
            </a:r>
            <a:r>
              <a:rPr sz="1600" dirty="0">
                <a:solidFill>
                  <a:srgbClr val="252525"/>
                </a:solidFill>
                <a:latin typeface="微软雅黑" panose="020B0503020204020204" charset="-122"/>
                <a:cs typeface="微软雅黑" panose="020B0503020204020204" charset="-122"/>
              </a:rPr>
              <a:t>常</a:t>
            </a:r>
            <a:r>
              <a:rPr sz="1600" spc="-5" dirty="0">
                <a:solidFill>
                  <a:srgbClr val="252525"/>
                </a:solidFill>
                <a:latin typeface="微软雅黑" panose="020B0503020204020204" charset="-122"/>
                <a:cs typeface="微软雅黑" panose="020B0503020204020204" charset="-122"/>
              </a:rPr>
              <a:t>有必</a:t>
            </a:r>
            <a:r>
              <a:rPr sz="1600" spc="5" dirty="0">
                <a:solidFill>
                  <a:srgbClr val="252525"/>
                </a:solidFill>
                <a:latin typeface="微软雅黑" panose="020B0503020204020204" charset="-122"/>
                <a:cs typeface="微软雅黑" panose="020B0503020204020204" charset="-122"/>
              </a:rPr>
              <a:t>要</a:t>
            </a:r>
            <a:r>
              <a:rPr sz="1600" spc="-5" dirty="0">
                <a:solidFill>
                  <a:srgbClr val="252525"/>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216535" marR="41275" indent="421005">
              <a:lnSpc>
                <a:spcPct val="150000"/>
              </a:lnSpc>
              <a:spcBef>
                <a:spcPts val="1195"/>
              </a:spcBef>
            </a:pPr>
            <a:r>
              <a:rPr sz="1600" spc="5" dirty="0">
                <a:solidFill>
                  <a:srgbClr val="252525"/>
                </a:solidFill>
                <a:latin typeface="微软雅黑" panose="020B0503020204020204" charset="-122"/>
                <a:cs typeface="微软雅黑" panose="020B0503020204020204" charset="-122"/>
              </a:rPr>
              <a:t>本项目是</a:t>
            </a:r>
            <a:r>
              <a:rPr sz="1600" spc="15" dirty="0">
                <a:solidFill>
                  <a:srgbClr val="252525"/>
                </a:solidFill>
                <a:latin typeface="微软雅黑" panose="020B0503020204020204" charset="-122"/>
                <a:cs typeface="微软雅黑" panose="020B0503020204020204" charset="-122"/>
              </a:rPr>
              <a:t>针</a:t>
            </a:r>
            <a:r>
              <a:rPr sz="1600" spc="5" dirty="0">
                <a:solidFill>
                  <a:srgbClr val="252525"/>
                </a:solidFill>
                <a:latin typeface="微软雅黑" panose="020B0503020204020204" charset="-122"/>
                <a:cs typeface="微软雅黑" panose="020B0503020204020204" charset="-122"/>
              </a:rPr>
              <a:t>对多设备的可</a:t>
            </a:r>
            <a:r>
              <a:rPr sz="1600" spc="-5" dirty="0">
                <a:solidFill>
                  <a:srgbClr val="252525"/>
                </a:solidFill>
                <a:latin typeface="微软雅黑" panose="020B0503020204020204" charset="-122"/>
                <a:cs typeface="微软雅黑" panose="020B0503020204020204" charset="-122"/>
              </a:rPr>
              <a:t>视</a:t>
            </a:r>
            <a:r>
              <a:rPr sz="1600" spc="5" dirty="0">
                <a:solidFill>
                  <a:srgbClr val="252525"/>
                </a:solidFill>
                <a:latin typeface="微软雅黑" panose="020B0503020204020204" charset="-122"/>
                <a:cs typeface="微软雅黑" panose="020B0503020204020204" charset="-122"/>
              </a:rPr>
              <a:t>化进行任务展</a:t>
            </a:r>
            <a:r>
              <a:rPr sz="1600" spc="10" dirty="0">
                <a:solidFill>
                  <a:srgbClr val="252525"/>
                </a:solidFill>
                <a:latin typeface="微软雅黑" panose="020B0503020204020204" charset="-122"/>
                <a:cs typeface="微软雅黑" panose="020B0503020204020204" charset="-122"/>
              </a:rPr>
              <a:t>开</a:t>
            </a:r>
            <a:r>
              <a:rPr sz="1600" spc="5" dirty="0">
                <a:solidFill>
                  <a:srgbClr val="252525"/>
                </a:solidFill>
                <a:latin typeface="微软雅黑" panose="020B0503020204020204" charset="-122"/>
                <a:cs typeface="微软雅黑" panose="020B0503020204020204" charset="-122"/>
              </a:rPr>
              <a:t>，请你思</a:t>
            </a:r>
            <a:r>
              <a:rPr sz="1600" spc="10" dirty="0">
                <a:solidFill>
                  <a:srgbClr val="252525"/>
                </a:solidFill>
                <a:latin typeface="微软雅黑" panose="020B0503020204020204" charset="-122"/>
                <a:cs typeface="微软雅黑" panose="020B0503020204020204" charset="-122"/>
              </a:rPr>
              <a:t>考</a:t>
            </a:r>
            <a:r>
              <a:rPr sz="1600" spc="5" dirty="0">
                <a:solidFill>
                  <a:srgbClr val="252525"/>
                </a:solidFill>
                <a:latin typeface="微软雅黑" panose="020B0503020204020204" charset="-122"/>
                <a:cs typeface="微软雅黑" panose="020B0503020204020204" charset="-122"/>
              </a:rPr>
              <a:t>，</a:t>
            </a:r>
            <a:r>
              <a:rPr sz="1600" spc="-5" dirty="0">
                <a:solidFill>
                  <a:srgbClr val="252525"/>
                </a:solidFill>
                <a:latin typeface="微软雅黑" panose="020B0503020204020204" charset="-122"/>
                <a:cs typeface="微软雅黑" panose="020B0503020204020204" charset="-122"/>
              </a:rPr>
              <a:t>作 </a:t>
            </a:r>
            <a:r>
              <a:rPr sz="1600" spc="5" dirty="0">
                <a:solidFill>
                  <a:srgbClr val="252525"/>
                </a:solidFill>
                <a:latin typeface="微软雅黑" panose="020B0503020204020204" charset="-122"/>
                <a:cs typeface="微软雅黑" panose="020B0503020204020204" charset="-122"/>
              </a:rPr>
              <a:t>为一名数</a:t>
            </a:r>
            <a:r>
              <a:rPr sz="1600" spc="20" dirty="0">
                <a:solidFill>
                  <a:srgbClr val="252525"/>
                </a:solidFill>
                <a:latin typeface="微软雅黑" panose="020B0503020204020204" charset="-122"/>
                <a:cs typeface="微软雅黑" panose="020B0503020204020204" charset="-122"/>
              </a:rPr>
              <a:t>字</a:t>
            </a:r>
            <a:r>
              <a:rPr sz="1600" spc="5" dirty="0">
                <a:solidFill>
                  <a:srgbClr val="252525"/>
                </a:solidFill>
                <a:latin typeface="微软雅黑" panose="020B0503020204020204" charset="-122"/>
                <a:cs typeface="微软雅黑" panose="020B0503020204020204" charset="-122"/>
              </a:rPr>
              <a:t>孪</a:t>
            </a:r>
            <a:r>
              <a:rPr sz="1600" spc="20" dirty="0">
                <a:solidFill>
                  <a:srgbClr val="252525"/>
                </a:solidFill>
                <a:latin typeface="微软雅黑" panose="020B0503020204020204" charset="-122"/>
                <a:cs typeface="微软雅黑" panose="020B0503020204020204" charset="-122"/>
              </a:rPr>
              <a:t>生</a:t>
            </a:r>
            <a:r>
              <a:rPr sz="1600" spc="5" dirty="0">
                <a:solidFill>
                  <a:srgbClr val="252525"/>
                </a:solidFill>
                <a:latin typeface="微软雅黑" panose="020B0503020204020204" charset="-122"/>
                <a:cs typeface="微软雅黑" panose="020B0503020204020204" charset="-122"/>
              </a:rPr>
              <a:t>建模工程</a:t>
            </a:r>
            <a:r>
              <a:rPr sz="1600" dirty="0">
                <a:solidFill>
                  <a:srgbClr val="252525"/>
                </a:solidFill>
                <a:latin typeface="微软雅黑" panose="020B0503020204020204" charset="-122"/>
                <a:cs typeface="微软雅黑" panose="020B0503020204020204" charset="-122"/>
              </a:rPr>
              <a:t>师</a:t>
            </a:r>
            <a:r>
              <a:rPr sz="1600" spc="20" dirty="0">
                <a:solidFill>
                  <a:srgbClr val="252525"/>
                </a:solidFill>
                <a:latin typeface="微软雅黑" panose="020B0503020204020204" charset="-122"/>
                <a:cs typeface="微软雅黑" panose="020B0503020204020204" charset="-122"/>
              </a:rPr>
              <a:t>，</a:t>
            </a:r>
            <a:r>
              <a:rPr sz="1600" spc="15" dirty="0">
                <a:solidFill>
                  <a:srgbClr val="252525"/>
                </a:solidFill>
                <a:latin typeface="微软雅黑" panose="020B0503020204020204" charset="-122"/>
                <a:cs typeface="微软雅黑" panose="020B0503020204020204" charset="-122"/>
              </a:rPr>
              <a:t>基</a:t>
            </a:r>
            <a:r>
              <a:rPr sz="1600" spc="5" dirty="0">
                <a:solidFill>
                  <a:srgbClr val="252525"/>
                </a:solidFill>
                <a:latin typeface="微软雅黑" panose="020B0503020204020204" charset="-122"/>
                <a:cs typeface="微软雅黑" panose="020B0503020204020204" charset="-122"/>
              </a:rPr>
              <a:t>于单设备可</a:t>
            </a:r>
            <a:r>
              <a:rPr sz="1600" spc="15" dirty="0">
                <a:solidFill>
                  <a:srgbClr val="252525"/>
                </a:solidFill>
                <a:latin typeface="微软雅黑" panose="020B0503020204020204" charset="-122"/>
                <a:cs typeface="微软雅黑" panose="020B0503020204020204" charset="-122"/>
              </a:rPr>
              <a:t>视化</a:t>
            </a:r>
            <a:r>
              <a:rPr sz="1600" spc="5" dirty="0">
                <a:solidFill>
                  <a:srgbClr val="252525"/>
                </a:solidFill>
                <a:latin typeface="微软雅黑" panose="020B0503020204020204" charset="-122"/>
                <a:cs typeface="微软雅黑" panose="020B0503020204020204" charset="-122"/>
              </a:rPr>
              <a:t>监控大屏的</a:t>
            </a:r>
            <a:r>
              <a:rPr sz="1600" spc="15" dirty="0">
                <a:solidFill>
                  <a:srgbClr val="252525"/>
                </a:solidFill>
                <a:latin typeface="微软雅黑" panose="020B0503020204020204" charset="-122"/>
                <a:cs typeface="微软雅黑" panose="020B0503020204020204" charset="-122"/>
              </a:rPr>
              <a:t>通</a:t>
            </a:r>
            <a:r>
              <a:rPr sz="1600" spc="-5" dirty="0">
                <a:solidFill>
                  <a:srgbClr val="252525"/>
                </a:solidFill>
                <a:latin typeface="微软雅黑" panose="020B0503020204020204" charset="-122"/>
                <a:cs typeface="微软雅黑" panose="020B0503020204020204" charset="-122"/>
              </a:rPr>
              <a:t>用 </a:t>
            </a:r>
            <a:r>
              <a:rPr sz="1600" dirty="0">
                <a:solidFill>
                  <a:srgbClr val="252525"/>
                </a:solidFill>
                <a:latin typeface="微软雅黑" panose="020B0503020204020204" charset="-122"/>
                <a:cs typeface="微软雅黑" panose="020B0503020204020204" charset="-122"/>
              </a:rPr>
              <a:t>操作基础</a:t>
            </a:r>
            <a:r>
              <a:rPr sz="1600" spc="5" dirty="0">
                <a:solidFill>
                  <a:srgbClr val="252525"/>
                </a:solidFill>
                <a:latin typeface="微软雅黑" panose="020B0503020204020204" charset="-122"/>
                <a:cs typeface="微软雅黑" panose="020B0503020204020204" charset="-122"/>
              </a:rPr>
              <a:t>上</a:t>
            </a:r>
            <a:r>
              <a:rPr sz="1600" spc="10" dirty="0">
                <a:solidFill>
                  <a:srgbClr val="252525"/>
                </a:solidFill>
                <a:latin typeface="微软雅黑" panose="020B0503020204020204" charset="-122"/>
                <a:cs typeface="微软雅黑" panose="020B0503020204020204" charset="-122"/>
              </a:rPr>
              <a:t>，要</a:t>
            </a:r>
            <a:r>
              <a:rPr sz="1600" dirty="0">
                <a:solidFill>
                  <a:srgbClr val="252525"/>
                </a:solidFill>
                <a:latin typeface="微软雅黑" panose="020B0503020204020204" charset="-122"/>
                <a:cs typeface="微软雅黑" panose="020B0503020204020204" charset="-122"/>
              </a:rPr>
              <a:t>如何对多台</a:t>
            </a:r>
            <a:r>
              <a:rPr sz="1600" spc="10" dirty="0">
                <a:solidFill>
                  <a:srgbClr val="252525"/>
                </a:solidFill>
                <a:latin typeface="微软雅黑" panose="020B0503020204020204" charset="-122"/>
                <a:cs typeface="微软雅黑" panose="020B0503020204020204" charset="-122"/>
              </a:rPr>
              <a:t>设备</a:t>
            </a:r>
            <a:r>
              <a:rPr sz="1600" dirty="0">
                <a:solidFill>
                  <a:srgbClr val="252525"/>
                </a:solidFill>
                <a:latin typeface="微软雅黑" panose="020B0503020204020204" charset="-122"/>
                <a:cs typeface="微软雅黑" panose="020B0503020204020204" charset="-122"/>
              </a:rPr>
              <a:t>的业务指标情</a:t>
            </a:r>
            <a:r>
              <a:rPr sz="1600" spc="10" dirty="0">
                <a:solidFill>
                  <a:srgbClr val="252525"/>
                </a:solidFill>
                <a:latin typeface="微软雅黑" panose="020B0503020204020204" charset="-122"/>
                <a:cs typeface="微软雅黑" panose="020B0503020204020204" charset="-122"/>
              </a:rPr>
              <a:t>况</a:t>
            </a:r>
            <a:r>
              <a:rPr sz="1600" dirty="0">
                <a:solidFill>
                  <a:srgbClr val="252525"/>
                </a:solidFill>
                <a:latin typeface="微软雅黑" panose="020B0503020204020204" charset="-122"/>
                <a:cs typeface="微软雅黑" panose="020B0503020204020204" charset="-122"/>
              </a:rPr>
              <a:t>进行统计并展</a:t>
            </a:r>
            <a:r>
              <a:rPr sz="1600" spc="35" dirty="0">
                <a:solidFill>
                  <a:srgbClr val="252525"/>
                </a:solidFill>
                <a:latin typeface="微软雅黑" panose="020B0503020204020204" charset="-122"/>
                <a:cs typeface="微软雅黑" panose="020B0503020204020204" charset="-122"/>
              </a:rPr>
              <a:t>示</a:t>
            </a:r>
            <a:r>
              <a:rPr sz="1600" spc="-5" dirty="0">
                <a:solidFill>
                  <a:srgbClr val="252525"/>
                </a:solidFill>
                <a:latin typeface="微软雅黑" panose="020B0503020204020204" charset="-122"/>
                <a:cs typeface="微软雅黑" panose="020B0503020204020204" charset="-122"/>
              </a:rPr>
              <a:t>？ </a:t>
            </a:r>
            <a:r>
              <a:rPr sz="1600" dirty="0">
                <a:solidFill>
                  <a:srgbClr val="252525"/>
                </a:solidFill>
                <a:latin typeface="微软雅黑" panose="020B0503020204020204" charset="-122"/>
                <a:cs typeface="微软雅黑" panose="020B0503020204020204" charset="-122"/>
              </a:rPr>
              <a:t>可以使用</a:t>
            </a:r>
            <a:r>
              <a:rPr sz="1600" spc="15" dirty="0">
                <a:solidFill>
                  <a:srgbClr val="252525"/>
                </a:solidFill>
                <a:latin typeface="微软雅黑" panose="020B0503020204020204" charset="-122"/>
                <a:cs typeface="微软雅黑" panose="020B0503020204020204" charset="-122"/>
              </a:rPr>
              <a:t>哪</a:t>
            </a:r>
            <a:r>
              <a:rPr sz="1600" dirty="0">
                <a:solidFill>
                  <a:srgbClr val="252525"/>
                </a:solidFill>
                <a:latin typeface="微软雅黑" panose="020B0503020204020204" charset="-122"/>
                <a:cs typeface="微软雅黑" panose="020B0503020204020204" charset="-122"/>
              </a:rPr>
              <a:t>些</a:t>
            </a:r>
            <a:r>
              <a:rPr sz="1600" spc="15" dirty="0">
                <a:solidFill>
                  <a:srgbClr val="252525"/>
                </a:solidFill>
                <a:latin typeface="微软雅黑" panose="020B0503020204020204" charset="-122"/>
                <a:cs typeface="微软雅黑" panose="020B0503020204020204" charset="-122"/>
              </a:rPr>
              <a:t>组</a:t>
            </a:r>
            <a:r>
              <a:rPr sz="1600" dirty="0">
                <a:solidFill>
                  <a:srgbClr val="252525"/>
                </a:solidFill>
                <a:latin typeface="微软雅黑" panose="020B0503020204020204" charset="-122"/>
                <a:cs typeface="微软雅黑" panose="020B0503020204020204" charset="-122"/>
              </a:rPr>
              <a:t>件进行可视</a:t>
            </a:r>
            <a:r>
              <a:rPr sz="1600" spc="15" dirty="0">
                <a:solidFill>
                  <a:srgbClr val="252525"/>
                </a:solidFill>
                <a:latin typeface="微软雅黑" panose="020B0503020204020204" charset="-122"/>
                <a:cs typeface="微软雅黑" panose="020B0503020204020204" charset="-122"/>
              </a:rPr>
              <a:t>化设</a:t>
            </a:r>
            <a:r>
              <a:rPr sz="1600" dirty="0">
                <a:solidFill>
                  <a:srgbClr val="252525"/>
                </a:solidFill>
                <a:latin typeface="微软雅黑" panose="020B0503020204020204" charset="-122"/>
                <a:cs typeface="微软雅黑" panose="020B0503020204020204" charset="-122"/>
              </a:rPr>
              <a:t>计来实现对</a:t>
            </a:r>
            <a:r>
              <a:rPr sz="1600" spc="15" dirty="0">
                <a:solidFill>
                  <a:srgbClr val="252525"/>
                </a:solidFill>
                <a:latin typeface="微软雅黑" panose="020B0503020204020204" charset="-122"/>
                <a:cs typeface="微软雅黑" panose="020B0503020204020204" charset="-122"/>
              </a:rPr>
              <a:t>多台</a:t>
            </a:r>
            <a:r>
              <a:rPr sz="1600" dirty="0">
                <a:solidFill>
                  <a:srgbClr val="252525"/>
                </a:solidFill>
                <a:latin typeface="微软雅黑" panose="020B0503020204020204" charset="-122"/>
                <a:cs typeface="微软雅黑" panose="020B0503020204020204" charset="-122"/>
              </a:rPr>
              <a:t>设备作业情</a:t>
            </a:r>
            <a:r>
              <a:rPr sz="1600" spc="15" dirty="0">
                <a:solidFill>
                  <a:srgbClr val="252525"/>
                </a:solidFill>
                <a:latin typeface="微软雅黑" panose="020B0503020204020204" charset="-122"/>
                <a:cs typeface="微软雅黑" panose="020B0503020204020204" charset="-122"/>
              </a:rPr>
              <a:t>况</a:t>
            </a:r>
            <a:r>
              <a:rPr sz="1600" spc="-5" dirty="0">
                <a:solidFill>
                  <a:srgbClr val="252525"/>
                </a:solidFill>
                <a:latin typeface="微软雅黑" panose="020B0503020204020204" charset="-122"/>
                <a:cs typeface="微软雅黑" panose="020B0503020204020204" charset="-122"/>
              </a:rPr>
              <a:t>的 实时监控？</a:t>
            </a:r>
            <a:endParaRPr sz="1600">
              <a:solidFill>
                <a:prstClr val="black"/>
              </a:solidFill>
              <a:latin typeface="微软雅黑" panose="020B0503020204020204" charset="-122"/>
              <a:cs typeface="微软雅黑" panose="020B0503020204020204" charset="-122"/>
            </a:endParaRPr>
          </a:p>
        </p:txBody>
      </p:sp>
      <p:sp>
        <p:nvSpPr>
          <p:cNvPr id="5" name="object 5"/>
          <p:cNvSpPr/>
          <p:nvPr/>
        </p:nvSpPr>
        <p:spPr>
          <a:xfrm>
            <a:off x="804672" y="2366772"/>
            <a:ext cx="4500371" cy="325831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0025">
              <a:lnSpc>
                <a:spcPct val="100000"/>
              </a:lnSpc>
            </a:pPr>
            <a:r>
              <a:rPr dirty="0"/>
              <a:t>项目引入</a:t>
            </a:r>
            <a:endParaRPr dirty="0"/>
          </a:p>
        </p:txBody>
      </p:sp>
      <p:sp>
        <p:nvSpPr>
          <p:cNvPr id="3" name="object 3"/>
          <p:cNvSpPr/>
          <p:nvPr/>
        </p:nvSpPr>
        <p:spPr>
          <a:xfrm>
            <a:off x="0" y="0"/>
            <a:ext cx="1911095" cy="16642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4" name="object 4"/>
          <p:cNvSpPr txBox="1"/>
          <p:nvPr/>
        </p:nvSpPr>
        <p:spPr>
          <a:xfrm>
            <a:off x="1483867" y="2423159"/>
            <a:ext cx="4631690" cy="236347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【知识目标】</a:t>
            </a:r>
            <a:endParaRPr>
              <a:solidFill>
                <a:prstClr val="black"/>
              </a:solidFill>
              <a:latin typeface="微软雅黑" panose="020B0503020204020204" charset="-122"/>
              <a:cs typeface="微软雅黑" panose="020B0503020204020204" charset="-122"/>
            </a:endParaRPr>
          </a:p>
          <a:p>
            <a:pPr marL="355600" indent="-342900">
              <a:spcBef>
                <a:spcPts val="1605"/>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熟</a:t>
            </a:r>
            <a:r>
              <a:rPr sz="1600" spc="-10" dirty="0">
                <a:solidFill>
                  <a:prstClr val="black"/>
                </a:solidFill>
                <a:latin typeface="微软雅黑" panose="020B0503020204020204" charset="-122"/>
                <a:cs typeface="微软雅黑" panose="020B0503020204020204" charset="-122"/>
              </a:rPr>
              <a:t>悉</a:t>
            </a:r>
            <a:r>
              <a:rPr sz="1600" spc="-5" dirty="0">
                <a:solidFill>
                  <a:prstClr val="black"/>
                </a:solidFill>
                <a:latin typeface="微软雅黑" panose="020B0503020204020204" charset="-122"/>
                <a:cs typeface="微软雅黑" panose="020B0503020204020204" charset="-122"/>
              </a:rPr>
              <a:t>柱</a:t>
            </a:r>
            <a:r>
              <a:rPr sz="1600" dirty="0">
                <a:solidFill>
                  <a:prstClr val="black"/>
                </a:solidFill>
                <a:latin typeface="微软雅黑" panose="020B0503020204020204" charset="-122"/>
                <a:cs typeface="微软雅黑" panose="020B0503020204020204" charset="-122"/>
              </a:rPr>
              <a:t>状</a:t>
            </a:r>
            <a:r>
              <a:rPr sz="1600" spc="-5" dirty="0">
                <a:solidFill>
                  <a:prstClr val="black"/>
                </a:solidFill>
                <a:latin typeface="微软雅黑" panose="020B0503020204020204" charset="-122"/>
                <a:cs typeface="微软雅黑" panose="020B0503020204020204" charset="-122"/>
              </a:rPr>
              <a:t>图</a:t>
            </a:r>
            <a:r>
              <a:rPr sz="1600" spc="-10"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折</a:t>
            </a:r>
            <a:r>
              <a:rPr sz="1600" spc="-5" dirty="0">
                <a:solidFill>
                  <a:prstClr val="black"/>
                </a:solidFill>
                <a:latin typeface="微软雅黑" panose="020B0503020204020204" charset="-122"/>
                <a:cs typeface="微软雅黑" panose="020B0503020204020204" charset="-122"/>
              </a:rPr>
              <a:t>线</a:t>
            </a:r>
            <a:r>
              <a:rPr sz="1600" spc="-10" dirty="0">
                <a:solidFill>
                  <a:prstClr val="black"/>
                </a:solidFill>
                <a:latin typeface="微软雅黑" panose="020B0503020204020204" charset="-122"/>
                <a:cs typeface="微软雅黑" panose="020B0503020204020204" charset="-122"/>
              </a:rPr>
              <a:t>图</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饼</a:t>
            </a:r>
            <a:r>
              <a:rPr sz="1600" spc="-5" dirty="0">
                <a:solidFill>
                  <a:prstClr val="black"/>
                </a:solidFill>
                <a:latin typeface="微软雅黑" panose="020B0503020204020204" charset="-122"/>
                <a:cs typeface="微软雅黑" panose="020B0503020204020204" charset="-122"/>
              </a:rPr>
              <a:t>状</a:t>
            </a:r>
            <a:r>
              <a:rPr sz="1600" spc="-10" dirty="0">
                <a:solidFill>
                  <a:prstClr val="black"/>
                </a:solidFill>
                <a:latin typeface="微软雅黑" panose="020B0503020204020204" charset="-122"/>
                <a:cs typeface="微软雅黑" panose="020B0503020204020204" charset="-122"/>
              </a:rPr>
              <a:t>图</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仪</a:t>
            </a:r>
            <a:r>
              <a:rPr sz="1600" spc="-10" dirty="0">
                <a:solidFill>
                  <a:prstClr val="black"/>
                </a:solidFill>
                <a:latin typeface="微软雅黑" panose="020B0503020204020204" charset="-122"/>
                <a:cs typeface="微软雅黑" panose="020B0503020204020204" charset="-122"/>
              </a:rPr>
              <a:t>表</a:t>
            </a:r>
            <a:r>
              <a:rPr sz="1600" spc="-5" dirty="0">
                <a:solidFill>
                  <a:prstClr val="black"/>
                </a:solidFill>
                <a:latin typeface="微软雅黑" panose="020B0503020204020204" charset="-122"/>
                <a:cs typeface="微软雅黑" panose="020B0503020204020204" charset="-122"/>
              </a:rPr>
              <a:t>盘</a:t>
            </a:r>
            <a:r>
              <a:rPr sz="1600"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作</a:t>
            </a:r>
            <a:r>
              <a:rPr sz="1600" spc="-1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355600" marR="210820" indent="-342900">
              <a:lnSpc>
                <a:spcPct val="150000"/>
              </a:lnSpc>
              <a:spcBef>
                <a:spcPts val="600"/>
              </a:spcBef>
              <a:buFont typeface="Wingdings" panose="05000000000000000000"/>
              <a:buChar char=""/>
              <a:tabLst>
                <a:tab pos="355600" algn="l"/>
                <a:tab pos="356235" algn="l"/>
              </a:tabLst>
            </a:pPr>
            <a:r>
              <a:rPr sz="1600" spc="-5" dirty="0">
                <a:solidFill>
                  <a:prstClr val="black"/>
                </a:solidFill>
                <a:latin typeface="微软雅黑" panose="020B0503020204020204" charset="-122"/>
                <a:cs typeface="微软雅黑" panose="020B0503020204020204" charset="-122"/>
              </a:rPr>
              <a:t>熟悉柱状图、折线图、饼状图、仪</a:t>
            </a:r>
            <a:r>
              <a:rPr sz="1600" dirty="0">
                <a:solidFill>
                  <a:prstClr val="black"/>
                </a:solidFill>
                <a:latin typeface="微软雅黑" panose="020B0503020204020204" charset="-122"/>
                <a:cs typeface="微软雅黑" panose="020B0503020204020204" charset="-122"/>
              </a:rPr>
              <a:t>表</a:t>
            </a:r>
            <a:r>
              <a:rPr sz="1600" spc="-5" dirty="0">
                <a:solidFill>
                  <a:prstClr val="black"/>
                </a:solidFill>
                <a:latin typeface="微软雅黑" panose="020B0503020204020204" charset="-122"/>
                <a:cs typeface="微软雅黑" panose="020B0503020204020204" charset="-122"/>
              </a:rPr>
              <a:t>盘的</a:t>
            </a:r>
            <a:r>
              <a:rPr sz="1600"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 配置；</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5600" algn="l"/>
                <a:tab pos="356235" algn="l"/>
              </a:tabLst>
            </a:pPr>
            <a:r>
              <a:rPr sz="1600" spc="-10" dirty="0">
                <a:solidFill>
                  <a:prstClr val="black"/>
                </a:solidFill>
                <a:latin typeface="微软雅黑" panose="020B0503020204020204" charset="-122"/>
                <a:cs typeface="微软雅黑" panose="020B0503020204020204" charset="-122"/>
              </a:rPr>
              <a:t>熟悉柱状图、折线图、饼状图、仪</a:t>
            </a:r>
            <a:r>
              <a:rPr sz="1600" dirty="0">
                <a:solidFill>
                  <a:prstClr val="black"/>
                </a:solidFill>
                <a:latin typeface="微软雅黑" panose="020B0503020204020204" charset="-122"/>
                <a:cs typeface="微软雅黑" panose="020B0503020204020204" charset="-122"/>
              </a:rPr>
              <a:t>表</a:t>
            </a:r>
            <a:r>
              <a:rPr sz="1600" spc="-10" dirty="0">
                <a:solidFill>
                  <a:prstClr val="black"/>
                </a:solidFill>
                <a:latin typeface="微软雅黑" panose="020B0503020204020204" charset="-122"/>
                <a:cs typeface="微软雅黑" panose="020B0503020204020204" charset="-122"/>
              </a:rPr>
              <a:t>盘的</a:t>
            </a:r>
            <a:r>
              <a:rPr sz="160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据</a:t>
            </a:r>
            <a:endParaRPr sz="1600">
              <a:solidFill>
                <a:prstClr val="black"/>
              </a:solidFill>
              <a:latin typeface="微软雅黑" panose="020B0503020204020204" charset="-122"/>
              <a:cs typeface="微软雅黑" panose="020B0503020204020204" charset="-122"/>
            </a:endParaRPr>
          </a:p>
          <a:p>
            <a:pPr marL="355600">
              <a:spcBef>
                <a:spcPts val="960"/>
              </a:spcBef>
            </a:pPr>
            <a:r>
              <a:rPr sz="1600" spc="-5" dirty="0">
                <a:solidFill>
                  <a:prstClr val="black"/>
                </a:solidFill>
                <a:latin typeface="微软雅黑" panose="020B0503020204020204" charset="-122"/>
                <a:cs typeface="微软雅黑" panose="020B0503020204020204" charset="-122"/>
              </a:rPr>
              <a:t>源配置；</a:t>
            </a:r>
            <a:endParaRPr sz="1600">
              <a:solidFill>
                <a:prstClr val="black"/>
              </a:solidFill>
              <a:latin typeface="微软雅黑" panose="020B0503020204020204" charset="-122"/>
              <a:cs typeface="微软雅黑" panose="020B0503020204020204" charset="-122"/>
            </a:endParaRPr>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6375908" y="2418841"/>
            <a:ext cx="4835525" cy="2439670"/>
          </a:xfrm>
          <a:prstGeom prst="rect">
            <a:avLst/>
          </a:prstGeom>
        </p:spPr>
        <p:txBody>
          <a:bodyPr vert="horz" wrap="square" lIns="0" tIns="0" rIns="0" bIns="0" rtlCol="0">
            <a:spAutoFit/>
          </a:bodyPr>
          <a:lstStyle/>
          <a:p>
            <a:pPr marL="291465"/>
            <a:r>
              <a:rPr b="1" dirty="0">
                <a:solidFill>
                  <a:srgbClr val="00A755"/>
                </a:solidFill>
                <a:latin typeface="微软雅黑" panose="020B0503020204020204" charset="-122"/>
                <a:cs typeface="微软雅黑" panose="020B0503020204020204" charset="-122"/>
              </a:rPr>
              <a:t>【技能目标】</a:t>
            </a:r>
            <a:endParaRPr>
              <a:solidFill>
                <a:prstClr val="black"/>
              </a:solidFill>
              <a:latin typeface="微软雅黑" panose="020B0503020204020204" charset="-122"/>
              <a:cs typeface="微软雅黑" panose="020B0503020204020204" charset="-122"/>
            </a:endParaRPr>
          </a:p>
          <a:p>
            <a:pPr marL="355600" indent="-342900">
              <a:spcBef>
                <a:spcPts val="160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能创建产线级可视化项目并配置基</a:t>
            </a:r>
            <a:r>
              <a:rPr sz="1600"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信息；</a:t>
            </a:r>
            <a:endParaRPr sz="1600">
              <a:solidFill>
                <a:prstClr val="black"/>
              </a:solidFill>
              <a:latin typeface="微软雅黑" panose="020B0503020204020204" charset="-122"/>
              <a:cs typeface="微软雅黑" panose="020B0503020204020204" charset="-122"/>
            </a:endParaRPr>
          </a:p>
          <a:p>
            <a:pPr marL="355600" indent="-342900">
              <a:spcBef>
                <a:spcPts val="1560"/>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a:t>
            </a:r>
            <a:r>
              <a:rPr sz="1600" spc="-10" dirty="0">
                <a:solidFill>
                  <a:prstClr val="black"/>
                </a:solidFill>
                <a:latin typeface="微软雅黑" panose="020B0503020204020204" charset="-122"/>
                <a:cs typeface="微软雅黑" panose="020B0503020204020204" charset="-122"/>
              </a:rPr>
              <a:t>使</a:t>
            </a:r>
            <a:r>
              <a:rPr sz="1600" spc="-5" dirty="0">
                <a:solidFill>
                  <a:prstClr val="black"/>
                </a:solidFill>
                <a:latin typeface="微软雅黑" panose="020B0503020204020204" charset="-122"/>
                <a:cs typeface="微软雅黑" panose="020B0503020204020204" charset="-122"/>
              </a:rPr>
              <a:t>用</a:t>
            </a:r>
            <a:r>
              <a:rPr sz="1600"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适</a:t>
            </a:r>
            <a:r>
              <a:rPr sz="1600" spc="-10"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件</a:t>
            </a:r>
            <a:r>
              <a:rPr sz="1600" spc="-10" dirty="0">
                <a:solidFill>
                  <a:prstClr val="black"/>
                </a:solidFill>
                <a:latin typeface="微软雅黑" panose="020B0503020204020204" charset="-122"/>
                <a:cs typeface="微软雅黑" panose="020B0503020204020204" charset="-122"/>
              </a:rPr>
              <a:t>配</a:t>
            </a:r>
            <a:r>
              <a:rPr sz="1600" spc="-5" dirty="0">
                <a:solidFill>
                  <a:prstClr val="black"/>
                </a:solidFill>
                <a:latin typeface="微软雅黑" panose="020B0503020204020204" charset="-122"/>
                <a:cs typeface="微软雅黑" panose="020B0503020204020204" charset="-122"/>
              </a:rPr>
              <a:t>置</a:t>
            </a:r>
            <a:r>
              <a:rPr sz="1600" dirty="0">
                <a:solidFill>
                  <a:prstClr val="black"/>
                </a:solidFill>
                <a:latin typeface="微软雅黑" panose="020B0503020204020204" charset="-122"/>
                <a:cs typeface="微软雅黑" panose="020B0503020204020204" charset="-122"/>
              </a:rPr>
              <a:t>产</a:t>
            </a:r>
            <a:r>
              <a:rPr sz="1600" spc="-5" dirty="0">
                <a:solidFill>
                  <a:prstClr val="black"/>
                </a:solidFill>
                <a:latin typeface="微软雅黑" panose="020B0503020204020204" charset="-122"/>
                <a:cs typeface="微软雅黑" panose="020B0503020204020204" charset="-122"/>
              </a:rPr>
              <a:t>线</a:t>
            </a:r>
            <a:r>
              <a:rPr sz="1600" spc="-10" dirty="0">
                <a:solidFill>
                  <a:prstClr val="black"/>
                </a:solidFill>
                <a:latin typeface="微软雅黑" panose="020B0503020204020204" charset="-122"/>
                <a:cs typeface="微软雅黑" panose="020B0503020204020204" charset="-122"/>
              </a:rPr>
              <a:t>级</a:t>
            </a:r>
            <a:r>
              <a:rPr sz="1600"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视</a:t>
            </a:r>
            <a:r>
              <a:rPr sz="1600" spc="-1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项</a:t>
            </a:r>
            <a:r>
              <a:rPr sz="1600"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产</a:t>
            </a:r>
            <a:r>
              <a:rPr sz="1600" dirty="0">
                <a:solidFill>
                  <a:prstClr val="black"/>
                </a:solidFill>
                <a:latin typeface="微软雅黑" panose="020B0503020204020204" charset="-122"/>
                <a:cs typeface="微软雅黑" panose="020B0503020204020204" charset="-122"/>
              </a:rPr>
              <a:t>量</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355600">
              <a:spcBef>
                <a:spcPts val="960"/>
              </a:spcBef>
            </a:pPr>
            <a:r>
              <a:rPr sz="1600" spc="-5" dirty="0">
                <a:solidFill>
                  <a:prstClr val="black"/>
                </a:solidFill>
                <a:latin typeface="微软雅黑" panose="020B0503020204020204" charset="-122"/>
                <a:cs typeface="微软雅黑" panose="020B0503020204020204" charset="-122"/>
              </a:rPr>
              <a:t>利用率、作业趋势；</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5" dirty="0">
                <a:solidFill>
                  <a:prstClr val="black"/>
                </a:solidFill>
                <a:latin typeface="微软雅黑" panose="020B0503020204020204" charset="-122"/>
                <a:cs typeface="微软雅黑" panose="020B0503020204020204" charset="-122"/>
              </a:rPr>
              <a:t>能配置产线级的运行状态和页面跳</a:t>
            </a:r>
            <a:r>
              <a:rPr sz="1600" dirty="0">
                <a:solidFill>
                  <a:prstClr val="black"/>
                </a:solidFill>
                <a:latin typeface="微软雅黑" panose="020B0503020204020204" charset="-122"/>
                <a:cs typeface="微软雅黑" panose="020B0503020204020204" charset="-122"/>
              </a:rPr>
              <a:t>转</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355600" indent="-342900">
              <a:spcBef>
                <a:spcPts val="1555"/>
              </a:spcBef>
              <a:buFont typeface="Wingdings" panose="05000000000000000000"/>
              <a:buChar char=""/>
              <a:tabLst>
                <a:tab pos="354965" algn="l"/>
                <a:tab pos="355600" algn="l"/>
              </a:tabLst>
            </a:pPr>
            <a:r>
              <a:rPr sz="1600" spc="-10" dirty="0">
                <a:solidFill>
                  <a:prstClr val="black"/>
                </a:solidFill>
                <a:latin typeface="微软雅黑" panose="020B0503020204020204" charset="-122"/>
                <a:cs typeface="微软雅黑" panose="020B0503020204020204" charset="-122"/>
              </a:rPr>
              <a:t>能验证可视化大屏中数据的准确性。</a:t>
            </a:r>
            <a:endParaRPr sz="1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项目说明</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01</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65760"/>
          </a:xfrm>
          <a:prstGeom prst="rect">
            <a:avLst/>
          </a:prstGeom>
        </p:spPr>
        <p:txBody>
          <a:bodyPr vert="horz" wrap="square" lIns="0" tIns="0" rIns="0" bIns="0" rtlCol="0">
            <a:spAutoFit/>
          </a:bodyPr>
          <a:lstStyle/>
          <a:p>
            <a:pPr marL="12700">
              <a:lnSpc>
                <a:spcPct val="100000"/>
              </a:lnSpc>
            </a:pPr>
            <a:r>
              <a:rPr sz="2400" dirty="0">
                <a:solidFill>
                  <a:srgbClr val="404040"/>
                </a:solidFill>
              </a:rPr>
              <a:t>项目说明</a:t>
            </a:r>
            <a:endParaRPr sz="2400"/>
          </a:p>
        </p:txBody>
      </p:sp>
      <p:sp>
        <p:nvSpPr>
          <p:cNvPr id="5" name="object 5"/>
          <p:cNvSpPr txBox="1"/>
          <p:nvPr/>
        </p:nvSpPr>
        <p:spPr>
          <a:xfrm>
            <a:off x="1519174" y="1046226"/>
            <a:ext cx="9357995" cy="1097280"/>
          </a:xfrm>
          <a:prstGeom prst="rect">
            <a:avLst/>
          </a:prstGeom>
        </p:spPr>
        <p:txBody>
          <a:bodyPr vert="horz" wrap="square" lIns="0" tIns="0" rIns="0" bIns="0" rtlCol="0">
            <a:spAutoFit/>
          </a:bodyPr>
          <a:lstStyle/>
          <a:p>
            <a:pPr marL="12700" marR="5080" indent="412750" algn="just">
              <a:lnSpc>
                <a:spcPct val="150000"/>
              </a:lnSpc>
            </a:pPr>
            <a:r>
              <a:rPr sz="1600" spc="25" dirty="0">
                <a:solidFill>
                  <a:prstClr val="black"/>
                </a:solidFill>
                <a:latin typeface="微软雅黑" panose="020B0503020204020204" charset="-122"/>
                <a:cs typeface="微软雅黑" panose="020B0503020204020204" charset="-122"/>
              </a:rPr>
              <a:t>本任务主</a:t>
            </a:r>
            <a:r>
              <a:rPr sz="1600" spc="35" dirty="0">
                <a:solidFill>
                  <a:prstClr val="black"/>
                </a:solidFill>
                <a:latin typeface="微软雅黑" panose="020B0503020204020204" charset="-122"/>
                <a:cs typeface="微软雅黑" panose="020B0503020204020204" charset="-122"/>
              </a:rPr>
              <a:t>要</a:t>
            </a:r>
            <a:r>
              <a:rPr sz="1600" spc="25" dirty="0">
                <a:solidFill>
                  <a:prstClr val="black"/>
                </a:solidFill>
                <a:latin typeface="微软雅黑" panose="020B0503020204020204" charset="-122"/>
                <a:cs typeface="微软雅黑" panose="020B0503020204020204" charset="-122"/>
              </a:rPr>
              <a:t>介绍使用折线</a:t>
            </a:r>
            <a:r>
              <a:rPr sz="1600" spc="35" dirty="0">
                <a:solidFill>
                  <a:prstClr val="black"/>
                </a:solidFill>
                <a:latin typeface="微软雅黑" panose="020B0503020204020204" charset="-122"/>
                <a:cs typeface="微软雅黑" panose="020B0503020204020204" charset="-122"/>
              </a:rPr>
              <a:t>图</a:t>
            </a:r>
            <a:r>
              <a:rPr sz="1600" spc="25" dirty="0">
                <a:solidFill>
                  <a:prstClr val="black"/>
                </a:solidFill>
                <a:latin typeface="微软雅黑" panose="020B0503020204020204" charset="-122"/>
                <a:cs typeface="微软雅黑" panose="020B0503020204020204" charset="-122"/>
              </a:rPr>
              <a:t>组件配置工业</a:t>
            </a:r>
            <a:r>
              <a:rPr sz="1600" spc="35" dirty="0">
                <a:solidFill>
                  <a:prstClr val="black"/>
                </a:solidFill>
                <a:latin typeface="微软雅黑" panose="020B0503020204020204" charset="-122"/>
                <a:cs typeface="微软雅黑" panose="020B0503020204020204" charset="-122"/>
              </a:rPr>
              <a:t>机</a:t>
            </a:r>
            <a:r>
              <a:rPr sz="1600" spc="25" dirty="0">
                <a:solidFill>
                  <a:prstClr val="black"/>
                </a:solidFill>
                <a:latin typeface="微软雅黑" panose="020B0503020204020204" charset="-122"/>
                <a:cs typeface="微软雅黑" panose="020B0503020204020204" charset="-122"/>
              </a:rPr>
              <a:t>器人开机率与</a:t>
            </a:r>
            <a:r>
              <a:rPr sz="1600" spc="35" dirty="0">
                <a:solidFill>
                  <a:prstClr val="black"/>
                </a:solidFill>
                <a:latin typeface="微软雅黑" panose="020B0503020204020204" charset="-122"/>
                <a:cs typeface="微软雅黑" panose="020B0503020204020204" charset="-122"/>
              </a:rPr>
              <a:t>作</a:t>
            </a:r>
            <a:r>
              <a:rPr sz="1600" spc="25" dirty="0">
                <a:solidFill>
                  <a:prstClr val="black"/>
                </a:solidFill>
                <a:latin typeface="微软雅黑" panose="020B0503020204020204" charset="-122"/>
                <a:cs typeface="微软雅黑" panose="020B0503020204020204" charset="-122"/>
              </a:rPr>
              <a:t>业率等派生属</a:t>
            </a:r>
            <a:r>
              <a:rPr sz="1600" spc="75" dirty="0">
                <a:solidFill>
                  <a:prstClr val="black"/>
                </a:solidFill>
                <a:latin typeface="微软雅黑" panose="020B0503020204020204" charset="-122"/>
                <a:cs typeface="微软雅黑" panose="020B0503020204020204" charset="-122"/>
              </a:rPr>
              <a:t>性</a:t>
            </a:r>
            <a:r>
              <a:rPr sz="1600" spc="25" dirty="0">
                <a:solidFill>
                  <a:prstClr val="black"/>
                </a:solidFill>
                <a:latin typeface="微软雅黑" panose="020B0503020204020204" charset="-122"/>
                <a:cs typeface="微软雅黑" panose="020B0503020204020204" charset="-122"/>
              </a:rPr>
              <a:t>，创建仪表盘</a:t>
            </a:r>
            <a:r>
              <a:rPr sz="1600" spc="35" dirty="0">
                <a:solidFill>
                  <a:prstClr val="black"/>
                </a:solidFill>
                <a:latin typeface="微软雅黑" panose="020B0503020204020204" charset="-122"/>
                <a:cs typeface="微软雅黑" panose="020B0503020204020204" charset="-122"/>
              </a:rPr>
              <a:t>显</a:t>
            </a:r>
            <a:r>
              <a:rPr sz="1600" spc="25" dirty="0">
                <a:solidFill>
                  <a:prstClr val="black"/>
                </a:solidFill>
                <a:latin typeface="微软雅黑" panose="020B0503020204020204" charset="-122"/>
                <a:cs typeface="微软雅黑" panose="020B0503020204020204" charset="-122"/>
              </a:rPr>
              <a:t>示各</a:t>
            </a:r>
            <a:r>
              <a:rPr sz="1600" spc="-5" dirty="0">
                <a:solidFill>
                  <a:prstClr val="black"/>
                </a:solidFill>
                <a:latin typeface="微软雅黑" panose="020B0503020204020204" charset="-122"/>
                <a:cs typeface="微软雅黑" panose="020B0503020204020204" charset="-122"/>
              </a:rPr>
              <a:t>设 </a:t>
            </a:r>
            <a:r>
              <a:rPr sz="1600" spc="25" dirty="0">
                <a:solidFill>
                  <a:prstClr val="black"/>
                </a:solidFill>
                <a:latin typeface="微软雅黑" panose="020B0503020204020204" charset="-122"/>
                <a:cs typeface="微软雅黑" panose="020B0503020204020204" charset="-122"/>
              </a:rPr>
              <a:t>备产量数据，</a:t>
            </a:r>
            <a:r>
              <a:rPr sz="1600" spc="35" dirty="0">
                <a:solidFill>
                  <a:prstClr val="black"/>
                </a:solidFill>
                <a:latin typeface="微软雅黑" panose="020B0503020204020204" charset="-122"/>
                <a:cs typeface="微软雅黑" panose="020B0503020204020204" charset="-122"/>
              </a:rPr>
              <a:t>为</a:t>
            </a:r>
            <a:r>
              <a:rPr sz="1600" spc="25" dirty="0">
                <a:solidFill>
                  <a:prstClr val="black"/>
                </a:solidFill>
                <a:latin typeface="微软雅黑" panose="020B0503020204020204" charset="-122"/>
                <a:cs typeface="微软雅黑" panose="020B0503020204020204" charset="-122"/>
              </a:rPr>
              <a:t>可视化大屏增</a:t>
            </a:r>
            <a:r>
              <a:rPr sz="1600" spc="35" dirty="0">
                <a:solidFill>
                  <a:prstClr val="black"/>
                </a:solidFill>
                <a:latin typeface="微软雅黑" panose="020B0503020204020204" charset="-122"/>
                <a:cs typeface="微软雅黑" panose="020B0503020204020204" charset="-122"/>
              </a:rPr>
              <a:t>加</a:t>
            </a:r>
            <a:r>
              <a:rPr sz="1600" spc="25" dirty="0">
                <a:solidFill>
                  <a:prstClr val="black"/>
                </a:solidFill>
                <a:latin typeface="微软雅黑" panose="020B0503020204020204" charset="-122"/>
                <a:cs typeface="微软雅黑" panose="020B0503020204020204" charset="-122"/>
              </a:rPr>
              <a:t>跳转链接实现</a:t>
            </a:r>
            <a:r>
              <a:rPr sz="1600" spc="35" dirty="0">
                <a:solidFill>
                  <a:prstClr val="black"/>
                </a:solidFill>
                <a:latin typeface="微软雅黑" panose="020B0503020204020204" charset="-122"/>
                <a:cs typeface="微软雅黑" panose="020B0503020204020204" charset="-122"/>
              </a:rPr>
              <a:t>可</a:t>
            </a:r>
            <a:r>
              <a:rPr sz="1600" spc="25" dirty="0">
                <a:solidFill>
                  <a:prstClr val="black"/>
                </a:solidFill>
                <a:latin typeface="微软雅黑" panose="020B0503020204020204" charset="-122"/>
                <a:cs typeface="微软雅黑" panose="020B0503020204020204" charset="-122"/>
              </a:rPr>
              <a:t>视化页面间跳</a:t>
            </a:r>
            <a:r>
              <a:rPr sz="1600" spc="60" dirty="0">
                <a:solidFill>
                  <a:prstClr val="black"/>
                </a:solidFill>
                <a:latin typeface="微软雅黑" panose="020B0503020204020204" charset="-122"/>
                <a:cs typeface="微软雅黑" panose="020B0503020204020204" charset="-122"/>
              </a:rPr>
              <a:t>转</a:t>
            </a:r>
            <a:r>
              <a:rPr sz="1600" spc="25" dirty="0">
                <a:solidFill>
                  <a:prstClr val="black"/>
                </a:solidFill>
                <a:latin typeface="微软雅黑" panose="020B0503020204020204" charset="-122"/>
                <a:cs typeface="微软雅黑" panose="020B0503020204020204" charset="-122"/>
              </a:rPr>
              <a:t>，以便故障设</a:t>
            </a:r>
            <a:r>
              <a:rPr sz="1600" spc="35"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数超标时可及时报警</a:t>
            </a:r>
            <a:r>
              <a:rPr sz="1600" spc="-5" dirty="0">
                <a:solidFill>
                  <a:prstClr val="black"/>
                </a:solidFill>
                <a:latin typeface="微软雅黑" panose="020B0503020204020204" charset="-122"/>
                <a:cs typeface="微软雅黑" panose="020B0503020204020204" charset="-122"/>
              </a:rPr>
              <a:t>并 </a:t>
            </a:r>
            <a:r>
              <a:rPr sz="1600" spc="-10" dirty="0">
                <a:solidFill>
                  <a:prstClr val="black"/>
                </a:solidFill>
                <a:latin typeface="微软雅黑" panose="020B0503020204020204" charset="-122"/>
                <a:cs typeface="微软雅黑" panose="020B0503020204020204" charset="-122"/>
              </a:rPr>
              <a:t>快速定位故障设备及其原</a:t>
            </a:r>
            <a:r>
              <a:rPr sz="1600" dirty="0">
                <a:solidFill>
                  <a:prstClr val="black"/>
                </a:solidFill>
                <a:latin typeface="微软雅黑" panose="020B0503020204020204" charset="-122"/>
                <a:cs typeface="微软雅黑" panose="020B0503020204020204" charset="-122"/>
              </a:rPr>
              <a:t>因</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最</a:t>
            </a:r>
            <a:r>
              <a:rPr sz="1600" spc="-10" dirty="0">
                <a:solidFill>
                  <a:prstClr val="black"/>
                </a:solidFill>
                <a:latin typeface="微软雅黑" panose="020B0503020204020204" charset="-122"/>
                <a:cs typeface="微软雅黑" panose="020B0503020204020204" charset="-122"/>
              </a:rPr>
              <a:t>终</a:t>
            </a:r>
            <a:r>
              <a:rPr sz="1600"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现</a:t>
            </a:r>
            <a:r>
              <a:rPr sz="1600" spc="-10" dirty="0">
                <a:solidFill>
                  <a:prstClr val="black"/>
                </a:solidFill>
                <a:latin typeface="微软雅黑" panose="020B0503020204020204" charset="-122"/>
                <a:cs typeface="微软雅黑" panose="020B0503020204020204" charset="-122"/>
              </a:rPr>
              <a:t>对</a:t>
            </a:r>
            <a:r>
              <a:rPr sz="1600" dirty="0">
                <a:solidFill>
                  <a:prstClr val="black"/>
                </a:solidFill>
                <a:latin typeface="微软雅黑" panose="020B0503020204020204" charset="-122"/>
                <a:cs typeface="微软雅黑" panose="020B0503020204020204" charset="-122"/>
              </a:rPr>
              <a:t>多</a:t>
            </a:r>
            <a:r>
              <a:rPr sz="1600" spc="-5" dirty="0">
                <a:solidFill>
                  <a:prstClr val="black"/>
                </a:solidFill>
                <a:latin typeface="微软雅黑" panose="020B0503020204020204" charset="-122"/>
                <a:cs typeface="微软雅黑" panose="020B0503020204020204" charset="-122"/>
              </a:rPr>
              <a:t>设</a:t>
            </a:r>
            <a:r>
              <a:rPr sz="1600" spc="-10" dirty="0">
                <a:solidFill>
                  <a:prstClr val="black"/>
                </a:solidFill>
                <a:latin typeface="微软雅黑" panose="020B0503020204020204" charset="-122"/>
                <a:cs typeface="微软雅黑" panose="020B0503020204020204" charset="-122"/>
              </a:rPr>
              <a:t>备</a:t>
            </a:r>
            <a:r>
              <a:rPr sz="1600" dirty="0">
                <a:solidFill>
                  <a:prstClr val="black"/>
                </a:solidFill>
                <a:latin typeface="微软雅黑" panose="020B0503020204020204" charset="-122"/>
                <a:cs typeface="微软雅黑" panose="020B0503020204020204" charset="-122"/>
              </a:rPr>
              <a:t>作</a:t>
            </a:r>
            <a:r>
              <a:rPr sz="1600" spc="-5" dirty="0">
                <a:solidFill>
                  <a:prstClr val="black"/>
                </a:solidFill>
                <a:latin typeface="微软雅黑" panose="020B0503020204020204" charset="-122"/>
                <a:cs typeface="微软雅黑" panose="020B0503020204020204" charset="-122"/>
              </a:rPr>
              <a:t>业</a:t>
            </a:r>
            <a:r>
              <a:rPr sz="1600" spc="-10" dirty="0">
                <a:solidFill>
                  <a:prstClr val="black"/>
                </a:solidFill>
                <a:latin typeface="微软雅黑" panose="020B0503020204020204" charset="-122"/>
                <a:cs typeface="微软雅黑" panose="020B0503020204020204" charset="-122"/>
              </a:rPr>
              <a:t>情</a:t>
            </a:r>
            <a:r>
              <a:rPr sz="1600" dirty="0">
                <a:solidFill>
                  <a:prstClr val="black"/>
                </a:solidFill>
                <a:latin typeface="微软雅黑" panose="020B0503020204020204" charset="-122"/>
                <a:cs typeface="微软雅黑" panose="020B0503020204020204" charset="-122"/>
              </a:rPr>
              <a:t>况</a:t>
            </a:r>
            <a:r>
              <a:rPr sz="1600" spc="-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时</a:t>
            </a:r>
            <a:r>
              <a:rPr sz="1600" dirty="0">
                <a:solidFill>
                  <a:prstClr val="black"/>
                </a:solidFill>
                <a:latin typeface="微软雅黑" panose="020B0503020204020204" charset="-122"/>
                <a:cs typeface="微软雅黑" panose="020B0503020204020204" charset="-122"/>
              </a:rPr>
              <a:t>监控</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234183" y="2250948"/>
            <a:ext cx="7723631" cy="42809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知识准备</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02</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478025" y="1017270"/>
            <a:ext cx="9381490" cy="1438275"/>
          </a:xfrm>
          <a:prstGeom prst="rect">
            <a:avLst/>
          </a:prstGeom>
        </p:spPr>
        <p:txBody>
          <a:bodyPr vert="horz" wrap="square" lIns="0" tIns="0" rIns="0" bIns="0" rtlCol="0">
            <a:spAutoFit/>
          </a:bodyPr>
          <a:lstStyle/>
          <a:p>
            <a:pPr marR="220345" algn="ctr"/>
            <a:r>
              <a:rPr sz="3200" b="1" dirty="0">
                <a:solidFill>
                  <a:srgbClr val="00A755"/>
                </a:solidFill>
                <a:latin typeface="微软雅黑" panose="020B0503020204020204" charset="-122"/>
                <a:cs typeface="微软雅黑" panose="020B0503020204020204" charset="-122"/>
              </a:rPr>
              <a:t>柱状图组件</a:t>
            </a:r>
            <a:endParaRPr sz="3200">
              <a:solidFill>
                <a:prstClr val="black"/>
              </a:solidFill>
              <a:latin typeface="微软雅黑" panose="020B0503020204020204" charset="-122"/>
              <a:cs typeface="微软雅黑" panose="020B0503020204020204" charset="-122"/>
            </a:endParaRPr>
          </a:p>
          <a:p>
            <a:pPr marL="489585">
              <a:spcBef>
                <a:spcPts val="1870"/>
              </a:spcBef>
            </a:pPr>
            <a:r>
              <a:rPr spc="30" dirty="0">
                <a:solidFill>
                  <a:prstClr val="black"/>
                </a:solidFill>
                <a:latin typeface="微软雅黑" panose="020B0503020204020204" charset="-122"/>
                <a:cs typeface="微软雅黑" panose="020B0503020204020204" charset="-122"/>
              </a:rPr>
              <a:t>柱</a:t>
            </a:r>
            <a:r>
              <a:rPr spc="40" dirty="0">
                <a:solidFill>
                  <a:prstClr val="black"/>
                </a:solidFill>
                <a:latin typeface="微软雅黑" panose="020B0503020204020204" charset="-122"/>
                <a:cs typeface="微软雅黑" panose="020B0503020204020204" charset="-122"/>
              </a:rPr>
              <a:t>状</a:t>
            </a:r>
            <a:r>
              <a:rPr spc="30" dirty="0">
                <a:solidFill>
                  <a:prstClr val="black"/>
                </a:solidFill>
                <a:latin typeface="微软雅黑" panose="020B0503020204020204" charset="-122"/>
                <a:cs typeface="微软雅黑" panose="020B0503020204020204" charset="-122"/>
              </a:rPr>
              <a:t>图</a:t>
            </a:r>
            <a:r>
              <a:rPr spc="40" dirty="0">
                <a:solidFill>
                  <a:prstClr val="black"/>
                </a:solidFill>
                <a:latin typeface="微软雅黑" panose="020B0503020204020204" charset="-122"/>
                <a:cs typeface="微软雅黑" panose="020B0503020204020204" charset="-122"/>
              </a:rPr>
              <a:t>是</a:t>
            </a:r>
            <a:r>
              <a:rPr spc="30" dirty="0">
                <a:solidFill>
                  <a:prstClr val="black"/>
                </a:solidFill>
                <a:latin typeface="微软雅黑" panose="020B0503020204020204" charset="-122"/>
                <a:cs typeface="微软雅黑" panose="020B0503020204020204" charset="-122"/>
              </a:rPr>
              <a:t>图表组</a:t>
            </a:r>
            <a:r>
              <a:rPr spc="40" dirty="0">
                <a:solidFill>
                  <a:prstClr val="black"/>
                </a:solidFill>
                <a:latin typeface="微软雅黑" panose="020B0503020204020204" charset="-122"/>
                <a:cs typeface="微软雅黑" panose="020B0503020204020204" charset="-122"/>
              </a:rPr>
              <a:t>件</a:t>
            </a:r>
            <a:r>
              <a:rPr spc="30" dirty="0">
                <a:solidFill>
                  <a:prstClr val="black"/>
                </a:solidFill>
                <a:latin typeface="微软雅黑" panose="020B0503020204020204" charset="-122"/>
                <a:cs typeface="微软雅黑" panose="020B0503020204020204" charset="-122"/>
              </a:rPr>
              <a:t>的</a:t>
            </a:r>
            <a:r>
              <a:rPr spc="40" dirty="0">
                <a:solidFill>
                  <a:prstClr val="black"/>
                </a:solidFill>
                <a:latin typeface="微软雅黑" panose="020B0503020204020204" charset="-122"/>
                <a:cs typeface="微软雅黑" panose="020B0503020204020204" charset="-122"/>
              </a:rPr>
              <a:t>一</a:t>
            </a:r>
            <a:r>
              <a:rPr spc="55" dirty="0">
                <a:solidFill>
                  <a:prstClr val="black"/>
                </a:solidFill>
                <a:latin typeface="微软雅黑" panose="020B0503020204020204" charset="-122"/>
                <a:cs typeface="微软雅黑" panose="020B0503020204020204" charset="-122"/>
              </a:rPr>
              <a:t>种</a:t>
            </a:r>
            <a:r>
              <a:rPr spc="30" dirty="0">
                <a:solidFill>
                  <a:prstClr val="black"/>
                </a:solidFill>
                <a:latin typeface="微软雅黑" panose="020B0503020204020204" charset="-122"/>
                <a:cs typeface="微软雅黑" panose="020B0503020204020204" charset="-122"/>
              </a:rPr>
              <a:t>，通</a:t>
            </a:r>
            <a:r>
              <a:rPr spc="40" dirty="0">
                <a:solidFill>
                  <a:prstClr val="black"/>
                </a:solidFill>
                <a:latin typeface="微软雅黑" panose="020B0503020204020204" charset="-122"/>
                <a:cs typeface="微软雅黑" panose="020B0503020204020204" charset="-122"/>
              </a:rPr>
              <a:t>常</a:t>
            </a:r>
            <a:r>
              <a:rPr spc="30" dirty="0">
                <a:solidFill>
                  <a:prstClr val="black"/>
                </a:solidFill>
                <a:latin typeface="微软雅黑" panose="020B0503020204020204" charset="-122"/>
                <a:cs typeface="微软雅黑" panose="020B0503020204020204" charset="-122"/>
              </a:rPr>
              <a:t>利</a:t>
            </a:r>
            <a:r>
              <a:rPr spc="40" dirty="0">
                <a:solidFill>
                  <a:prstClr val="black"/>
                </a:solidFill>
                <a:latin typeface="微软雅黑" panose="020B0503020204020204" charset="-122"/>
                <a:cs typeface="微软雅黑" panose="020B0503020204020204" charset="-122"/>
              </a:rPr>
              <a:t>用</a:t>
            </a:r>
            <a:r>
              <a:rPr spc="30" dirty="0">
                <a:solidFill>
                  <a:prstClr val="black"/>
                </a:solidFill>
                <a:latin typeface="微软雅黑" panose="020B0503020204020204" charset="-122"/>
                <a:cs typeface="微软雅黑" panose="020B0503020204020204" charset="-122"/>
              </a:rPr>
              <a:t>于较小</a:t>
            </a:r>
            <a:r>
              <a:rPr spc="40" dirty="0">
                <a:solidFill>
                  <a:prstClr val="black"/>
                </a:solidFill>
                <a:latin typeface="微软雅黑" panose="020B0503020204020204" charset="-122"/>
                <a:cs typeface="微软雅黑" panose="020B0503020204020204" charset="-122"/>
              </a:rPr>
              <a:t>的</a:t>
            </a:r>
            <a:r>
              <a:rPr spc="30" dirty="0">
                <a:solidFill>
                  <a:prstClr val="black"/>
                </a:solidFill>
                <a:latin typeface="微软雅黑" panose="020B0503020204020204" charset="-122"/>
                <a:cs typeface="微软雅黑" panose="020B0503020204020204" charset="-122"/>
              </a:rPr>
              <a:t>数</a:t>
            </a:r>
            <a:r>
              <a:rPr spc="40" dirty="0">
                <a:solidFill>
                  <a:prstClr val="black"/>
                </a:solidFill>
                <a:latin typeface="微软雅黑" panose="020B0503020204020204" charset="-122"/>
                <a:cs typeface="微软雅黑" panose="020B0503020204020204" charset="-122"/>
              </a:rPr>
              <a:t>据</a:t>
            </a:r>
            <a:r>
              <a:rPr spc="30" dirty="0">
                <a:solidFill>
                  <a:prstClr val="black"/>
                </a:solidFill>
                <a:latin typeface="微软雅黑" panose="020B0503020204020204" charset="-122"/>
                <a:cs typeface="微软雅黑" panose="020B0503020204020204" charset="-122"/>
              </a:rPr>
              <a:t>集分</a:t>
            </a:r>
            <a:r>
              <a:rPr spc="60" dirty="0">
                <a:solidFill>
                  <a:prstClr val="black"/>
                </a:solidFill>
                <a:latin typeface="微软雅黑" panose="020B0503020204020204" charset="-122"/>
                <a:cs typeface="微软雅黑" panose="020B0503020204020204" charset="-122"/>
              </a:rPr>
              <a:t>析</a:t>
            </a:r>
            <a:r>
              <a:rPr spc="4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可</a:t>
            </a:r>
            <a:r>
              <a:rPr spc="40" dirty="0">
                <a:solidFill>
                  <a:prstClr val="black"/>
                </a:solidFill>
                <a:latin typeface="微软雅黑" panose="020B0503020204020204" charset="-122"/>
                <a:cs typeface="微软雅黑" panose="020B0503020204020204" charset="-122"/>
              </a:rPr>
              <a:t>以</a:t>
            </a:r>
            <a:r>
              <a:rPr spc="30" dirty="0">
                <a:solidFill>
                  <a:prstClr val="black"/>
                </a:solidFill>
                <a:latin typeface="微软雅黑" panose="020B0503020204020204" charset="-122"/>
                <a:cs typeface="微软雅黑" panose="020B0503020204020204" charset="-122"/>
              </a:rPr>
              <a:t>展示多</a:t>
            </a:r>
            <a:r>
              <a:rPr spc="40" dirty="0">
                <a:solidFill>
                  <a:prstClr val="black"/>
                </a:solidFill>
                <a:latin typeface="微软雅黑" panose="020B0503020204020204" charset="-122"/>
                <a:cs typeface="微软雅黑" panose="020B0503020204020204" charset="-122"/>
              </a:rPr>
              <a:t>维</a:t>
            </a:r>
            <a:r>
              <a:rPr spc="30" dirty="0">
                <a:solidFill>
                  <a:prstClr val="black"/>
                </a:solidFill>
                <a:latin typeface="微软雅黑" panose="020B0503020204020204" charset="-122"/>
                <a:cs typeface="微软雅黑" panose="020B0503020204020204" charset="-122"/>
              </a:rPr>
              <a:t>的</a:t>
            </a:r>
            <a:r>
              <a:rPr spc="40" dirty="0">
                <a:solidFill>
                  <a:prstClr val="black"/>
                </a:solidFill>
                <a:latin typeface="微软雅黑" panose="020B0503020204020204" charset="-122"/>
                <a:cs typeface="微软雅黑" panose="020B0503020204020204" charset="-122"/>
              </a:rPr>
              <a:t>数</a:t>
            </a:r>
            <a:r>
              <a:rPr spc="30" dirty="0">
                <a:solidFill>
                  <a:prstClr val="black"/>
                </a:solidFill>
                <a:latin typeface="微软雅黑" panose="020B0503020204020204" charset="-122"/>
                <a:cs typeface="微软雅黑" panose="020B0503020204020204" charset="-122"/>
              </a:rPr>
              <a:t>据</a:t>
            </a:r>
            <a:r>
              <a:rPr spc="40" dirty="0">
                <a:solidFill>
                  <a:prstClr val="black"/>
                </a:solidFill>
                <a:latin typeface="微软雅黑" panose="020B0503020204020204" charset="-122"/>
                <a:cs typeface="微软雅黑" panose="020B0503020204020204" charset="-122"/>
              </a:rPr>
              <a:t>差</a:t>
            </a:r>
            <a:r>
              <a:rPr spc="65" dirty="0">
                <a:solidFill>
                  <a:prstClr val="black"/>
                </a:solidFill>
                <a:latin typeface="微软雅黑" panose="020B0503020204020204" charset="-122"/>
                <a:cs typeface="微软雅黑" panose="020B0503020204020204" charset="-122"/>
              </a:rPr>
              <a:t>异</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组件在编辑器中的位置如图所示。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909572" y="2537460"/>
            <a:ext cx="8290559" cy="38907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柱状图组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68855" y="2069338"/>
            <a:ext cx="2540000" cy="194754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a）尺寸：</a:t>
            </a:r>
            <a:endParaRPr>
              <a:solidFill>
                <a:prstClr val="black"/>
              </a:solidFill>
              <a:latin typeface="微软雅黑" panose="020B0503020204020204" charset="-122"/>
              <a:cs typeface="微软雅黑" panose="020B0503020204020204" charset="-122"/>
            </a:endParaRPr>
          </a:p>
          <a:p>
            <a:pPr marL="12700" marR="5080" indent="478155">
              <a:lnSpc>
                <a:spcPct val="150000"/>
              </a:lnSpc>
            </a:pPr>
            <a:r>
              <a:rPr dirty="0">
                <a:solidFill>
                  <a:prstClr val="black"/>
                </a:solidFill>
                <a:latin typeface="微软雅黑" panose="020B0503020204020204" charset="-122"/>
                <a:cs typeface="微软雅黑" panose="020B0503020204020204" charset="-122"/>
              </a:rPr>
              <a:t>可以设置柱状图的 尺寸大小，可以选择用 横向或者竖向进行展示， 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000244" y="1941575"/>
            <a:ext cx="5734811" cy="37993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柱状图组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92910" y="2185161"/>
            <a:ext cx="5304790" cy="71310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b</a:t>
            </a:r>
            <a:r>
              <a:rPr b="1" spc="-5" dirty="0">
                <a:solidFill>
                  <a:prstClr val="black"/>
                </a:solidFill>
                <a:latin typeface="微软雅黑" panose="020B0503020204020204" charset="-122"/>
                <a:cs typeface="微软雅黑" panose="020B0503020204020204" charset="-122"/>
              </a:rPr>
              <a:t>）颜色面板</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90855">
              <a:spcBef>
                <a:spcPts val="1080"/>
              </a:spcBef>
            </a:pPr>
            <a:r>
              <a:rPr dirty="0">
                <a:solidFill>
                  <a:prstClr val="black"/>
                </a:solidFill>
                <a:latin typeface="微软雅黑" panose="020B0503020204020204" charset="-122"/>
                <a:cs typeface="微软雅黑" panose="020B0503020204020204" charset="-122"/>
              </a:rPr>
              <a:t>可以选择柱状图中的立柱显示颜色，如图所示。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778251" y="3471672"/>
            <a:ext cx="6635496" cy="21457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柱状图组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57680" y="1695577"/>
            <a:ext cx="9907270" cy="1124585"/>
          </a:xfrm>
          <a:prstGeom prst="rect">
            <a:avLst/>
          </a:prstGeom>
        </p:spPr>
        <p:txBody>
          <a:bodyPr vert="horz" wrap="square" lIns="0" tIns="0" rIns="0" bIns="0" rtlCol="0">
            <a:spAutoFit/>
          </a:bodyPr>
          <a:lstStyle/>
          <a:p>
            <a:pPr marL="12700"/>
            <a:r>
              <a:rPr b="1" spc="-10" dirty="0">
                <a:solidFill>
                  <a:prstClr val="black"/>
                </a:solidFill>
                <a:latin typeface="微软雅黑" panose="020B0503020204020204" charset="-122"/>
                <a:cs typeface="微软雅黑" panose="020B0503020204020204" charset="-122"/>
              </a:rPr>
              <a:t>c</a:t>
            </a:r>
            <a:r>
              <a:rPr b="1" dirty="0">
                <a:solidFill>
                  <a:prstClr val="black"/>
                </a:solidFill>
                <a:latin typeface="微软雅黑" panose="020B0503020204020204" charset="-122"/>
                <a:cs typeface="微软雅黑" panose="020B0503020204020204" charset="-122"/>
              </a:rPr>
              <a:t>）图表选项</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89585">
              <a:spcBef>
                <a:spcPts val="1080"/>
              </a:spcBef>
            </a:pPr>
            <a:r>
              <a:rPr spc="5" dirty="0">
                <a:solidFill>
                  <a:prstClr val="black"/>
                </a:solidFill>
                <a:latin typeface="微软雅黑" panose="020B0503020204020204" charset="-122"/>
                <a:cs typeface="微软雅黑" panose="020B0503020204020204" charset="-122"/>
              </a:rPr>
              <a:t>勾</a:t>
            </a:r>
            <a:r>
              <a:rPr dirty="0">
                <a:solidFill>
                  <a:prstClr val="black"/>
                </a:solidFill>
                <a:latin typeface="微软雅黑" panose="020B0503020204020204" charset="-122"/>
                <a:cs typeface="微软雅黑" panose="020B0503020204020204" charset="-122"/>
              </a:rPr>
              <a:t>选</a:t>
            </a:r>
            <a:r>
              <a:rPr spc="5" dirty="0">
                <a:solidFill>
                  <a:prstClr val="black"/>
                </a:solidFill>
                <a:latin typeface="微软雅黑" panose="020B0503020204020204" charset="-122"/>
                <a:cs typeface="微软雅黑" panose="020B0503020204020204" charset="-122"/>
              </a:rPr>
              <a:t>图例</a:t>
            </a:r>
            <a:r>
              <a:rPr dirty="0">
                <a:solidFill>
                  <a:prstClr val="black"/>
                </a:solidFill>
                <a:latin typeface="微软雅黑" panose="020B0503020204020204" charset="-122"/>
                <a:cs typeface="微软雅黑" panose="020B0503020204020204" charset="-122"/>
              </a:rPr>
              <a:t>之</a:t>
            </a:r>
            <a:r>
              <a:rPr spc="5" dirty="0">
                <a:solidFill>
                  <a:prstClr val="black"/>
                </a:solidFill>
                <a:latin typeface="微软雅黑" panose="020B0503020204020204" charset="-122"/>
                <a:cs typeface="微软雅黑" panose="020B0503020204020204" charset="-122"/>
              </a:rPr>
              <a:t>后</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会</a:t>
            </a:r>
            <a:r>
              <a:rPr spc="5" dirty="0">
                <a:solidFill>
                  <a:prstClr val="black"/>
                </a:solidFill>
                <a:latin typeface="微软雅黑" panose="020B0503020204020204" charset="-122"/>
                <a:cs typeface="微软雅黑" panose="020B0503020204020204" charset="-122"/>
              </a:rPr>
              <a:t>在柱</a:t>
            </a:r>
            <a:r>
              <a:rPr dirty="0">
                <a:solidFill>
                  <a:prstClr val="black"/>
                </a:solidFill>
                <a:latin typeface="微软雅黑" panose="020B0503020204020204" charset="-122"/>
                <a:cs typeface="微软雅黑" panose="020B0503020204020204" charset="-122"/>
              </a:rPr>
              <a:t>状图中显</a:t>
            </a:r>
            <a:r>
              <a:rPr spc="10" dirty="0">
                <a:solidFill>
                  <a:prstClr val="black"/>
                </a:solidFill>
                <a:latin typeface="微软雅黑" panose="020B0503020204020204" charset="-122"/>
                <a:cs typeface="微软雅黑" panose="020B0503020204020204" charset="-122"/>
              </a:rPr>
              <a:t>示</a:t>
            </a:r>
            <a:r>
              <a:rPr spc="5" dirty="0">
                <a:solidFill>
                  <a:prstClr val="black"/>
                </a:solidFill>
                <a:latin typeface="微软雅黑" panose="020B0503020204020204" charset="-122"/>
                <a:cs typeface="微软雅黑" panose="020B0503020204020204" charset="-122"/>
              </a:rPr>
              <a:t>图</a:t>
            </a:r>
            <a:r>
              <a:rPr spc="10" dirty="0">
                <a:solidFill>
                  <a:prstClr val="black"/>
                </a:solidFill>
                <a:latin typeface="微软雅黑" panose="020B0503020204020204" charset="-122"/>
                <a:cs typeface="微软雅黑" panose="020B0503020204020204" charset="-122"/>
              </a:rPr>
              <a:t>例</a:t>
            </a:r>
            <a:r>
              <a:rPr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可</a:t>
            </a:r>
            <a:r>
              <a:rPr dirty="0">
                <a:solidFill>
                  <a:prstClr val="black"/>
                </a:solidFill>
                <a:latin typeface="微软雅黑" panose="020B0503020204020204" charset="-122"/>
                <a:cs typeface="微软雅黑" panose="020B0503020204020204" charset="-122"/>
              </a:rPr>
              <a:t>以</a:t>
            </a:r>
            <a:r>
              <a:rPr spc="5" dirty="0">
                <a:solidFill>
                  <a:prstClr val="black"/>
                </a:solidFill>
                <a:latin typeface="微软雅黑" panose="020B0503020204020204" charset="-122"/>
                <a:cs typeface="微软雅黑" panose="020B0503020204020204" charset="-122"/>
              </a:rPr>
              <a:t>设置</a:t>
            </a:r>
            <a:r>
              <a:rPr dirty="0">
                <a:solidFill>
                  <a:prstClr val="black"/>
                </a:solidFill>
                <a:latin typeface="微软雅黑" panose="020B0503020204020204" charset="-122"/>
                <a:cs typeface="微软雅黑" panose="020B0503020204020204" charset="-122"/>
              </a:rPr>
              <a:t>图例的位</a:t>
            </a:r>
            <a:r>
              <a:rPr spc="20"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图例显示</a:t>
            </a:r>
            <a:r>
              <a:rPr spc="10" dirty="0">
                <a:solidFill>
                  <a:prstClr val="black"/>
                </a:solidFill>
                <a:latin typeface="微软雅黑" panose="020B0503020204020204" charset="-122"/>
                <a:cs typeface="微软雅黑" panose="020B0503020204020204" charset="-122"/>
              </a:rPr>
              <a:t>文</a:t>
            </a:r>
            <a:r>
              <a:rPr spc="5" dirty="0">
                <a:solidFill>
                  <a:prstClr val="black"/>
                </a:solidFill>
                <a:latin typeface="微软雅黑" panose="020B0503020204020204" charset="-122"/>
                <a:cs typeface="微软雅黑" panose="020B0503020204020204" charset="-122"/>
              </a:rPr>
              <a:t>字</a:t>
            </a:r>
            <a:r>
              <a:rPr dirty="0">
                <a:solidFill>
                  <a:prstClr val="black"/>
                </a:solidFill>
                <a:latin typeface="微软雅黑" panose="020B0503020204020204" charset="-122"/>
                <a:cs typeface="微软雅黑" panose="020B0503020204020204" charset="-122"/>
              </a:rPr>
              <a:t>的字</a:t>
            </a:r>
            <a:r>
              <a:rPr spc="15" dirty="0">
                <a:solidFill>
                  <a:prstClr val="black"/>
                </a:solidFill>
                <a:latin typeface="微软雅黑" panose="020B0503020204020204" charset="-122"/>
                <a:cs typeface="微软雅黑" panose="020B0503020204020204" charset="-122"/>
              </a:rPr>
              <a:t>体</a:t>
            </a:r>
            <a:r>
              <a:rPr spc="-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字</a:t>
            </a:r>
            <a:r>
              <a:rPr spc="-5" dirty="0">
                <a:solidFill>
                  <a:prstClr val="black"/>
                </a:solidFill>
                <a:latin typeface="微软雅黑" panose="020B0503020204020204" charset="-122"/>
                <a:cs typeface="微软雅黑" panose="020B0503020204020204" charset="-122"/>
              </a:rPr>
              <a:t>号</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颜色等；如图所示。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495043" y="2907791"/>
            <a:ext cx="9201911" cy="35402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项目实施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810639" y="966089"/>
            <a:ext cx="6401435" cy="4035425"/>
          </a:xfrm>
          <a:prstGeom prst="rect">
            <a:avLst/>
          </a:prstGeom>
        </p:spPr>
        <p:txBody>
          <a:bodyPr vert="horz" wrap="square" lIns="0" tIns="0" rIns="0" bIns="0" rtlCol="0">
            <a:spAutoFit/>
          </a:bodyPr>
          <a:lstStyle/>
          <a:p>
            <a:pPr marL="2184400"/>
            <a:r>
              <a:rPr sz="3200" b="1" dirty="0">
                <a:solidFill>
                  <a:srgbClr val="00A755"/>
                </a:solidFill>
                <a:latin typeface="微软雅黑" panose="020B0503020204020204" charset="-122"/>
                <a:cs typeface="微软雅黑" panose="020B0503020204020204" charset="-122"/>
              </a:rPr>
              <a:t>柱状图组</a:t>
            </a:r>
            <a:r>
              <a:rPr sz="3200" b="1" spc="5" dirty="0">
                <a:solidFill>
                  <a:srgbClr val="00A755"/>
                </a:solidFill>
                <a:latin typeface="微软雅黑" panose="020B0503020204020204" charset="-122"/>
                <a:cs typeface="微软雅黑" panose="020B0503020204020204" charset="-122"/>
              </a:rPr>
              <a:t>件</a:t>
            </a:r>
            <a:r>
              <a:rPr sz="3200" b="1" spc="-8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a:p>
            <a:pPr marL="12700" marR="2691765" indent="476885" algn="just">
              <a:lnSpc>
                <a:spcPct val="150000"/>
              </a:lnSpc>
              <a:spcBef>
                <a:spcPts val="1795"/>
              </a:spcBef>
            </a:pPr>
            <a:r>
              <a:rPr spc="125" dirty="0">
                <a:solidFill>
                  <a:prstClr val="black"/>
                </a:solidFill>
                <a:latin typeface="微软雅黑" panose="020B0503020204020204" charset="-122"/>
                <a:cs typeface="微软雅黑" panose="020B0503020204020204" charset="-122"/>
              </a:rPr>
              <a:t>柱状图</a:t>
            </a:r>
            <a:r>
              <a:rPr spc="140" dirty="0">
                <a:solidFill>
                  <a:prstClr val="black"/>
                </a:solidFill>
                <a:latin typeface="微软雅黑" panose="020B0503020204020204" charset="-122"/>
                <a:cs typeface="微软雅黑" panose="020B0503020204020204" charset="-122"/>
              </a:rPr>
              <a:t>组</a:t>
            </a:r>
            <a:r>
              <a:rPr spc="125" dirty="0">
                <a:solidFill>
                  <a:prstClr val="black"/>
                </a:solidFill>
                <a:latin typeface="微软雅黑" panose="020B0503020204020204" charset="-122"/>
                <a:cs typeface="微软雅黑" panose="020B0503020204020204" charset="-122"/>
              </a:rPr>
              <a:t>件的数据源</a:t>
            </a:r>
            <a:r>
              <a:rPr spc="140" dirty="0">
                <a:solidFill>
                  <a:prstClr val="black"/>
                </a:solidFill>
                <a:latin typeface="微软雅黑" panose="020B0503020204020204" charset="-122"/>
                <a:cs typeface="微软雅黑" panose="020B0503020204020204" charset="-122"/>
              </a:rPr>
              <a:t>设</a:t>
            </a:r>
            <a:r>
              <a:rPr spc="125" dirty="0">
                <a:solidFill>
                  <a:prstClr val="black"/>
                </a:solidFill>
                <a:latin typeface="微软雅黑" panose="020B0503020204020204" charset="-122"/>
                <a:cs typeface="微软雅黑" panose="020B0503020204020204" charset="-122"/>
              </a:rPr>
              <a:t>置如</a:t>
            </a:r>
            <a:r>
              <a:rPr dirty="0">
                <a:solidFill>
                  <a:prstClr val="black"/>
                </a:solidFill>
                <a:latin typeface="微软雅黑" panose="020B0503020204020204" charset="-122"/>
                <a:cs typeface="微软雅黑" panose="020B0503020204020204" charset="-122"/>
              </a:rPr>
              <a:t>果 </a:t>
            </a:r>
            <a:r>
              <a:rPr spc="120" dirty="0">
                <a:solidFill>
                  <a:prstClr val="black"/>
                </a:solidFill>
                <a:latin typeface="微软雅黑" panose="020B0503020204020204" charset="-122"/>
                <a:cs typeface="微软雅黑" panose="020B0503020204020204" charset="-122"/>
              </a:rPr>
              <a:t>勾选</a:t>
            </a:r>
            <a:r>
              <a:rPr spc="130"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继</a:t>
            </a:r>
            <a:r>
              <a:rPr spc="125" dirty="0">
                <a:solidFill>
                  <a:prstClr val="black"/>
                </a:solidFill>
                <a:latin typeface="微软雅黑" panose="020B0503020204020204" charset="-122"/>
                <a:cs typeface="微软雅黑" panose="020B0503020204020204" charset="-122"/>
              </a:rPr>
              <a:t>承页</a:t>
            </a:r>
            <a:r>
              <a:rPr spc="114" dirty="0">
                <a:solidFill>
                  <a:prstClr val="black"/>
                </a:solidFill>
                <a:latin typeface="微软雅黑" panose="020B0503020204020204" charset="-122"/>
                <a:cs typeface="微软雅黑" panose="020B0503020204020204" charset="-122"/>
              </a:rPr>
              <a:t>面模</a:t>
            </a:r>
            <a:r>
              <a:rPr spc="140" dirty="0">
                <a:solidFill>
                  <a:prstClr val="black"/>
                </a:solidFill>
                <a:latin typeface="微软雅黑" panose="020B0503020204020204" charset="-122"/>
                <a:cs typeface="微软雅黑" panose="020B0503020204020204" charset="-122"/>
              </a:rPr>
              <a:t>型</a:t>
            </a:r>
            <a:r>
              <a:rPr spc="125" dirty="0">
                <a:solidFill>
                  <a:prstClr val="black"/>
                </a:solidFill>
                <a:latin typeface="微软雅黑" panose="020B0503020204020204" charset="-122"/>
                <a:cs typeface="微软雅黑" panose="020B0503020204020204" charset="-122"/>
              </a:rPr>
              <a:t>”，</a:t>
            </a:r>
            <a:r>
              <a:rPr spc="130" dirty="0">
                <a:solidFill>
                  <a:prstClr val="black"/>
                </a:solidFill>
                <a:latin typeface="微软雅黑" panose="020B0503020204020204" charset="-122"/>
                <a:cs typeface="微软雅黑" panose="020B0503020204020204" charset="-122"/>
              </a:rPr>
              <a:t>该</a:t>
            </a:r>
            <a:r>
              <a:rPr spc="120" dirty="0">
                <a:solidFill>
                  <a:prstClr val="black"/>
                </a:solidFill>
                <a:latin typeface="微软雅黑" panose="020B0503020204020204" charset="-122"/>
                <a:cs typeface="微软雅黑" panose="020B0503020204020204" charset="-122"/>
              </a:rPr>
              <a:t>组件</a:t>
            </a:r>
            <a:r>
              <a:rPr dirty="0">
                <a:solidFill>
                  <a:prstClr val="black"/>
                </a:solidFill>
                <a:latin typeface="微软雅黑" panose="020B0503020204020204" charset="-122"/>
                <a:cs typeface="微软雅黑" panose="020B0503020204020204" charset="-122"/>
              </a:rPr>
              <a:t>在 </a:t>
            </a:r>
            <a:r>
              <a:rPr spc="114" dirty="0">
                <a:solidFill>
                  <a:prstClr val="black"/>
                </a:solidFill>
                <a:latin typeface="微软雅黑" panose="020B0503020204020204" charset="-122"/>
                <a:cs typeface="微软雅黑" panose="020B0503020204020204" charset="-122"/>
              </a:rPr>
              <a:t>配置</a:t>
            </a:r>
            <a:r>
              <a:rPr spc="125" dirty="0">
                <a:solidFill>
                  <a:prstClr val="black"/>
                </a:solidFill>
                <a:latin typeface="微软雅黑" panose="020B0503020204020204" charset="-122"/>
                <a:cs typeface="微软雅黑" panose="020B0503020204020204" charset="-122"/>
              </a:rPr>
              <a:t>数</a:t>
            </a:r>
            <a:r>
              <a:rPr spc="114" dirty="0">
                <a:solidFill>
                  <a:prstClr val="black"/>
                </a:solidFill>
                <a:latin typeface="微软雅黑" panose="020B0503020204020204" charset="-122"/>
                <a:cs typeface="微软雅黑" panose="020B0503020204020204" charset="-122"/>
              </a:rPr>
              <a:t>据</a:t>
            </a:r>
            <a:r>
              <a:rPr spc="125" dirty="0">
                <a:solidFill>
                  <a:prstClr val="black"/>
                </a:solidFill>
                <a:latin typeface="微软雅黑" panose="020B0503020204020204" charset="-122"/>
                <a:cs typeface="微软雅黑" panose="020B0503020204020204" charset="-122"/>
              </a:rPr>
              <a:t>源时</a:t>
            </a:r>
            <a:r>
              <a:rPr spc="114" dirty="0">
                <a:solidFill>
                  <a:prstClr val="black"/>
                </a:solidFill>
                <a:latin typeface="微软雅黑" panose="020B0503020204020204" charset="-122"/>
                <a:cs typeface="微软雅黑" panose="020B0503020204020204" charset="-122"/>
              </a:rPr>
              <a:t>会默</a:t>
            </a:r>
            <a:r>
              <a:rPr spc="125" dirty="0">
                <a:solidFill>
                  <a:prstClr val="black"/>
                </a:solidFill>
                <a:latin typeface="微软雅黑" panose="020B0503020204020204" charset="-122"/>
                <a:cs typeface="微软雅黑" panose="020B0503020204020204" charset="-122"/>
              </a:rPr>
              <a:t>认</a:t>
            </a:r>
            <a:r>
              <a:rPr spc="114" dirty="0">
                <a:solidFill>
                  <a:prstClr val="black"/>
                </a:solidFill>
                <a:latin typeface="微软雅黑" panose="020B0503020204020204" charset="-122"/>
                <a:cs typeface="微软雅黑" panose="020B0503020204020204" charset="-122"/>
              </a:rPr>
              <a:t>关</a:t>
            </a:r>
            <a:r>
              <a:rPr spc="125" dirty="0">
                <a:solidFill>
                  <a:prstClr val="black"/>
                </a:solidFill>
                <a:latin typeface="微软雅黑" panose="020B0503020204020204" charset="-122"/>
                <a:cs typeface="微软雅黑" panose="020B0503020204020204" charset="-122"/>
              </a:rPr>
              <a:t>联在</a:t>
            </a:r>
            <a:r>
              <a:rPr spc="114" dirty="0">
                <a:solidFill>
                  <a:prstClr val="black"/>
                </a:solidFill>
                <a:latin typeface="微软雅黑" panose="020B0503020204020204" charset="-122"/>
                <a:cs typeface="微软雅黑" panose="020B0503020204020204" charset="-122"/>
              </a:rPr>
              <a:t>页面</a:t>
            </a:r>
            <a:r>
              <a:rPr dirty="0">
                <a:solidFill>
                  <a:prstClr val="black"/>
                </a:solidFill>
                <a:latin typeface="微软雅黑" panose="020B0503020204020204" charset="-122"/>
                <a:cs typeface="微软雅黑" panose="020B0503020204020204" charset="-122"/>
              </a:rPr>
              <a:t>编 </a:t>
            </a:r>
            <a:r>
              <a:rPr spc="114" dirty="0">
                <a:solidFill>
                  <a:prstClr val="black"/>
                </a:solidFill>
                <a:latin typeface="微软雅黑" panose="020B0503020204020204" charset="-122"/>
                <a:cs typeface="微软雅黑" panose="020B0503020204020204" charset="-122"/>
              </a:rPr>
              <a:t>辑区</a:t>
            </a:r>
            <a:r>
              <a:rPr spc="125" dirty="0">
                <a:solidFill>
                  <a:prstClr val="black"/>
                </a:solidFill>
                <a:latin typeface="微软雅黑" panose="020B0503020204020204" charset="-122"/>
                <a:cs typeface="微软雅黑" panose="020B0503020204020204" charset="-122"/>
              </a:rPr>
              <a:t>绑</a:t>
            </a:r>
            <a:r>
              <a:rPr spc="114" dirty="0">
                <a:solidFill>
                  <a:prstClr val="black"/>
                </a:solidFill>
                <a:latin typeface="微软雅黑" panose="020B0503020204020204" charset="-122"/>
                <a:cs typeface="微软雅黑" panose="020B0503020204020204" charset="-122"/>
              </a:rPr>
              <a:t>定</a:t>
            </a:r>
            <a:r>
              <a:rPr spc="125" dirty="0">
                <a:solidFill>
                  <a:prstClr val="black"/>
                </a:solidFill>
                <a:latin typeface="微软雅黑" panose="020B0503020204020204" charset="-122"/>
                <a:cs typeface="微软雅黑" panose="020B0503020204020204" charset="-122"/>
              </a:rPr>
              <a:t>的物</a:t>
            </a:r>
            <a:r>
              <a:rPr spc="114" dirty="0">
                <a:solidFill>
                  <a:prstClr val="black"/>
                </a:solidFill>
                <a:latin typeface="微软雅黑" panose="020B0503020204020204" charset="-122"/>
                <a:cs typeface="微软雅黑" panose="020B0503020204020204" charset="-122"/>
              </a:rPr>
              <a:t>模型</a:t>
            </a:r>
            <a:r>
              <a:rPr spc="125" dirty="0">
                <a:solidFill>
                  <a:prstClr val="black"/>
                </a:solidFill>
                <a:latin typeface="微软雅黑" panose="020B0503020204020204" charset="-122"/>
                <a:cs typeface="微软雅黑" panose="020B0503020204020204" charset="-122"/>
              </a:rPr>
              <a:t>及</a:t>
            </a:r>
            <a:r>
              <a:rPr spc="114" dirty="0">
                <a:solidFill>
                  <a:prstClr val="black"/>
                </a:solidFill>
                <a:latin typeface="微软雅黑" panose="020B0503020204020204" charset="-122"/>
                <a:cs typeface="微软雅黑" panose="020B0503020204020204" charset="-122"/>
              </a:rPr>
              <a:t>实</a:t>
            </a:r>
            <a:r>
              <a:rPr spc="125" dirty="0">
                <a:solidFill>
                  <a:prstClr val="black"/>
                </a:solidFill>
                <a:latin typeface="微软雅黑" panose="020B0503020204020204" charset="-122"/>
                <a:cs typeface="微软雅黑" panose="020B0503020204020204" charset="-122"/>
              </a:rPr>
              <a:t>例信</a:t>
            </a:r>
            <a:r>
              <a:rPr spc="145" dirty="0">
                <a:solidFill>
                  <a:prstClr val="black"/>
                </a:solidFill>
                <a:latin typeface="微软雅黑" panose="020B0503020204020204" charset="-122"/>
                <a:cs typeface="微软雅黑" panose="020B0503020204020204" charset="-122"/>
              </a:rPr>
              <a:t>息</a:t>
            </a:r>
            <a:r>
              <a:rPr spc="1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如 </a:t>
            </a:r>
            <a:r>
              <a:rPr spc="114" dirty="0">
                <a:solidFill>
                  <a:prstClr val="black"/>
                </a:solidFill>
                <a:latin typeface="微软雅黑" panose="020B0503020204020204" charset="-122"/>
                <a:cs typeface="微软雅黑" panose="020B0503020204020204" charset="-122"/>
              </a:rPr>
              <a:t>不勾</a:t>
            </a:r>
            <a:r>
              <a:rPr spc="125" dirty="0">
                <a:solidFill>
                  <a:prstClr val="black"/>
                </a:solidFill>
                <a:latin typeface="微软雅黑" panose="020B0503020204020204" charset="-122"/>
                <a:cs typeface="微软雅黑" panose="020B0503020204020204" charset="-122"/>
              </a:rPr>
              <a:t>选</a:t>
            </a:r>
            <a:r>
              <a:rPr spc="114" dirty="0">
                <a:solidFill>
                  <a:prstClr val="black"/>
                </a:solidFill>
                <a:latin typeface="微软雅黑" panose="020B0503020204020204" charset="-122"/>
                <a:cs typeface="微软雅黑" panose="020B0503020204020204" charset="-122"/>
              </a:rPr>
              <a:t>则</a:t>
            </a:r>
            <a:r>
              <a:rPr spc="125" dirty="0">
                <a:solidFill>
                  <a:prstClr val="black"/>
                </a:solidFill>
                <a:latin typeface="微软雅黑" panose="020B0503020204020204" charset="-122"/>
                <a:cs typeface="微软雅黑" panose="020B0503020204020204" charset="-122"/>
              </a:rPr>
              <a:t>需按</a:t>
            </a:r>
            <a:r>
              <a:rPr spc="114" dirty="0">
                <a:solidFill>
                  <a:prstClr val="black"/>
                </a:solidFill>
                <a:latin typeface="微软雅黑" panose="020B0503020204020204" charset="-122"/>
                <a:cs typeface="微软雅黑" panose="020B0503020204020204" charset="-122"/>
              </a:rPr>
              <a:t>顺序</a:t>
            </a:r>
            <a:r>
              <a:rPr spc="125" dirty="0">
                <a:solidFill>
                  <a:prstClr val="black"/>
                </a:solidFill>
                <a:latin typeface="微软雅黑" panose="020B0503020204020204" charset="-122"/>
                <a:cs typeface="微软雅黑" panose="020B0503020204020204" charset="-122"/>
              </a:rPr>
              <a:t>依</a:t>
            </a:r>
            <a:r>
              <a:rPr spc="114" dirty="0">
                <a:solidFill>
                  <a:prstClr val="black"/>
                </a:solidFill>
                <a:latin typeface="微软雅黑" panose="020B0503020204020204" charset="-122"/>
                <a:cs typeface="微软雅黑" panose="020B0503020204020204" charset="-122"/>
              </a:rPr>
              <a:t>次</a:t>
            </a:r>
            <a:r>
              <a:rPr spc="125" dirty="0">
                <a:solidFill>
                  <a:prstClr val="black"/>
                </a:solidFill>
                <a:latin typeface="微软雅黑" panose="020B0503020204020204" charset="-122"/>
                <a:cs typeface="微软雅黑" panose="020B0503020204020204" charset="-122"/>
              </a:rPr>
              <a:t>选择</a:t>
            </a:r>
            <a:r>
              <a:rPr spc="114" dirty="0">
                <a:solidFill>
                  <a:prstClr val="black"/>
                </a:solidFill>
                <a:latin typeface="微软雅黑" panose="020B0503020204020204" charset="-122"/>
                <a:cs typeface="微软雅黑" panose="020B0503020204020204" charset="-122"/>
              </a:rPr>
              <a:t>对应</a:t>
            </a:r>
            <a:r>
              <a:rPr dirty="0">
                <a:solidFill>
                  <a:prstClr val="black"/>
                </a:solidFill>
                <a:latin typeface="微软雅黑" panose="020B0503020204020204" charset="-122"/>
                <a:cs typeface="微软雅黑" panose="020B0503020204020204" charset="-122"/>
              </a:rPr>
              <a:t>物 </a:t>
            </a:r>
            <a:r>
              <a:rPr spc="275" dirty="0">
                <a:solidFill>
                  <a:prstClr val="black"/>
                </a:solidFill>
                <a:latin typeface="微软雅黑" panose="020B0503020204020204" charset="-122"/>
                <a:cs typeface="微软雅黑" panose="020B0503020204020204" charset="-122"/>
              </a:rPr>
              <a:t>模型、</a:t>
            </a:r>
            <a:r>
              <a:rPr spc="270" dirty="0">
                <a:solidFill>
                  <a:prstClr val="black"/>
                </a:solidFill>
                <a:latin typeface="微软雅黑" panose="020B0503020204020204" charset="-122"/>
                <a:cs typeface="微软雅黑" panose="020B0503020204020204" charset="-122"/>
              </a:rPr>
              <a:t>物</a:t>
            </a:r>
            <a:r>
              <a:rPr spc="260" dirty="0">
                <a:solidFill>
                  <a:prstClr val="black"/>
                </a:solidFill>
                <a:latin typeface="微软雅黑" panose="020B0503020204020204" charset="-122"/>
                <a:cs typeface="微软雅黑" panose="020B0503020204020204" charset="-122"/>
              </a:rPr>
              <a:t>实</a:t>
            </a:r>
            <a:r>
              <a:rPr spc="270" dirty="0">
                <a:solidFill>
                  <a:prstClr val="black"/>
                </a:solidFill>
                <a:latin typeface="微软雅黑" panose="020B0503020204020204" charset="-122"/>
                <a:cs typeface="微软雅黑" panose="020B0503020204020204" charset="-122"/>
              </a:rPr>
              <a:t>例和关联</a:t>
            </a:r>
            <a:r>
              <a:rPr spc="260" dirty="0">
                <a:solidFill>
                  <a:prstClr val="black"/>
                </a:solidFill>
                <a:latin typeface="微软雅黑" panose="020B0503020204020204" charset="-122"/>
                <a:cs typeface="微软雅黑" panose="020B0503020204020204" charset="-122"/>
              </a:rPr>
              <a:t>指</a:t>
            </a:r>
            <a:r>
              <a:rPr spc="290" dirty="0">
                <a:solidFill>
                  <a:prstClr val="black"/>
                </a:solidFill>
                <a:latin typeface="微软雅黑" panose="020B0503020204020204" charset="-122"/>
                <a:cs typeface="微软雅黑" panose="020B0503020204020204" charset="-122"/>
              </a:rPr>
              <a:t>令</a:t>
            </a:r>
            <a:r>
              <a:rPr spc="275" dirty="0">
                <a:solidFill>
                  <a:prstClr val="black"/>
                </a:solidFill>
                <a:latin typeface="微软雅黑" panose="020B0503020204020204" charset="-122"/>
                <a:cs typeface="微软雅黑" panose="020B0503020204020204" charset="-122"/>
              </a:rPr>
              <a:t>。其中</a:t>
            </a:r>
            <a:endParaRPr>
              <a:solidFill>
                <a:prstClr val="black"/>
              </a:solidFill>
              <a:latin typeface="微软雅黑" panose="020B0503020204020204" charset="-122"/>
              <a:cs typeface="微软雅黑" panose="020B0503020204020204" charset="-122"/>
            </a:endParaRPr>
          </a:p>
          <a:p>
            <a:pPr marL="12700" marR="2729865">
              <a:lnSpc>
                <a:spcPct val="150000"/>
              </a:lnSpc>
            </a:pPr>
            <a:r>
              <a:rPr spc="120" dirty="0">
                <a:solidFill>
                  <a:prstClr val="black"/>
                </a:solidFill>
                <a:latin typeface="微软雅黑" panose="020B0503020204020204" charset="-122"/>
                <a:cs typeface="微软雅黑" panose="020B0503020204020204" charset="-122"/>
              </a:rPr>
              <a:t>“度</a:t>
            </a:r>
            <a:r>
              <a:rPr spc="130" dirty="0">
                <a:solidFill>
                  <a:prstClr val="black"/>
                </a:solidFill>
                <a:latin typeface="微软雅黑" panose="020B0503020204020204" charset="-122"/>
                <a:cs typeface="微软雅黑" panose="020B0503020204020204" charset="-122"/>
              </a:rPr>
              <a:t>量</a:t>
            </a:r>
            <a:r>
              <a:rPr spc="120" dirty="0">
                <a:solidFill>
                  <a:prstClr val="black"/>
                </a:solidFill>
                <a:latin typeface="微软雅黑" panose="020B0503020204020204" charset="-122"/>
                <a:cs typeface="微软雅黑" panose="020B0503020204020204" charset="-122"/>
              </a:rPr>
              <a:t>”</a:t>
            </a:r>
            <a:r>
              <a:rPr spc="130" dirty="0">
                <a:solidFill>
                  <a:prstClr val="black"/>
                </a:solidFill>
                <a:latin typeface="微软雅黑" panose="020B0503020204020204" charset="-122"/>
                <a:cs typeface="微软雅黑" panose="020B0503020204020204" charset="-122"/>
              </a:rPr>
              <a:t>设置</a:t>
            </a:r>
            <a:r>
              <a:rPr spc="120"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可</a:t>
            </a:r>
            <a:r>
              <a:rPr spc="125" dirty="0">
                <a:solidFill>
                  <a:prstClr val="black"/>
                </a:solidFill>
                <a:latin typeface="微软雅黑" panose="020B0503020204020204" charset="-122"/>
                <a:cs typeface="微软雅黑" panose="020B0503020204020204" charset="-122"/>
              </a:rPr>
              <a:t>以</a:t>
            </a:r>
            <a:r>
              <a:rPr spc="114" dirty="0">
                <a:solidFill>
                  <a:prstClr val="black"/>
                </a:solidFill>
                <a:latin typeface="微软雅黑" panose="020B0503020204020204" charset="-122"/>
                <a:cs typeface="微软雅黑" panose="020B0503020204020204" charset="-122"/>
              </a:rPr>
              <a:t>自</a:t>
            </a:r>
            <a:r>
              <a:rPr spc="125" dirty="0">
                <a:solidFill>
                  <a:prstClr val="black"/>
                </a:solidFill>
                <a:latin typeface="微软雅黑" panose="020B0503020204020204" charset="-122"/>
                <a:cs typeface="微软雅黑" panose="020B0503020204020204" charset="-122"/>
              </a:rPr>
              <a:t>定义</a:t>
            </a:r>
            <a:r>
              <a:rPr spc="114" dirty="0">
                <a:solidFill>
                  <a:prstClr val="black"/>
                </a:solidFill>
                <a:latin typeface="微软雅黑" panose="020B0503020204020204" charset="-122"/>
                <a:cs typeface="微软雅黑" panose="020B0503020204020204" charset="-122"/>
              </a:rPr>
              <a:t>选择</a:t>
            </a:r>
            <a:r>
              <a:rPr dirty="0">
                <a:solidFill>
                  <a:prstClr val="black"/>
                </a:solidFill>
                <a:latin typeface="微软雅黑" panose="020B0503020204020204" charset="-122"/>
                <a:cs typeface="微软雅黑" panose="020B0503020204020204" charset="-122"/>
              </a:rPr>
              <a:t>多 个属性进行度量；如图所</a:t>
            </a:r>
            <a:r>
              <a:rPr spc="5"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6269735" y="1737359"/>
            <a:ext cx="4076699" cy="479755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519555" y="1017270"/>
            <a:ext cx="9152890" cy="1404620"/>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折线图组件</a:t>
            </a:r>
            <a:endParaRPr sz="3200">
              <a:solidFill>
                <a:prstClr val="black"/>
              </a:solidFill>
              <a:latin typeface="微软雅黑" panose="020B0503020204020204" charset="-122"/>
              <a:cs typeface="微软雅黑" panose="020B0503020204020204" charset="-122"/>
            </a:endParaRPr>
          </a:p>
          <a:p>
            <a:pPr marL="489585">
              <a:spcBef>
                <a:spcPts val="1605"/>
              </a:spcBef>
            </a:pPr>
            <a:r>
              <a:rPr spc="40" dirty="0">
                <a:solidFill>
                  <a:prstClr val="black"/>
                </a:solidFill>
                <a:latin typeface="微软雅黑" panose="020B0503020204020204" charset="-122"/>
                <a:cs typeface="微软雅黑" panose="020B0503020204020204" charset="-122"/>
              </a:rPr>
              <a:t>折</a:t>
            </a:r>
            <a:r>
              <a:rPr spc="30" dirty="0">
                <a:solidFill>
                  <a:prstClr val="black"/>
                </a:solidFill>
                <a:latin typeface="微软雅黑" panose="020B0503020204020204" charset="-122"/>
                <a:cs typeface="微软雅黑" panose="020B0503020204020204" charset="-122"/>
              </a:rPr>
              <a:t>线</a:t>
            </a:r>
            <a:r>
              <a:rPr spc="40" dirty="0">
                <a:solidFill>
                  <a:prstClr val="black"/>
                </a:solidFill>
                <a:latin typeface="微软雅黑" panose="020B0503020204020204" charset="-122"/>
                <a:cs typeface="微软雅黑" panose="020B0503020204020204" charset="-122"/>
              </a:rPr>
              <a:t>图是</a:t>
            </a:r>
            <a:r>
              <a:rPr spc="30" dirty="0">
                <a:solidFill>
                  <a:prstClr val="black"/>
                </a:solidFill>
                <a:latin typeface="微软雅黑" panose="020B0503020204020204" charset="-122"/>
                <a:cs typeface="微软雅黑" panose="020B0503020204020204" charset="-122"/>
              </a:rPr>
              <a:t>图表</a:t>
            </a:r>
            <a:r>
              <a:rPr spc="40" dirty="0">
                <a:solidFill>
                  <a:prstClr val="black"/>
                </a:solidFill>
                <a:latin typeface="微软雅黑" panose="020B0503020204020204" charset="-122"/>
                <a:cs typeface="微软雅黑" panose="020B0503020204020204" charset="-122"/>
              </a:rPr>
              <a:t>组</a:t>
            </a:r>
            <a:r>
              <a:rPr spc="30" dirty="0">
                <a:solidFill>
                  <a:prstClr val="black"/>
                </a:solidFill>
                <a:latin typeface="微软雅黑" panose="020B0503020204020204" charset="-122"/>
                <a:cs typeface="微软雅黑" panose="020B0503020204020204" charset="-122"/>
              </a:rPr>
              <a:t>件</a:t>
            </a:r>
            <a:r>
              <a:rPr spc="40" dirty="0">
                <a:solidFill>
                  <a:prstClr val="black"/>
                </a:solidFill>
                <a:latin typeface="微软雅黑" panose="020B0503020204020204" charset="-122"/>
                <a:cs typeface="微软雅黑" panose="020B0503020204020204" charset="-122"/>
              </a:rPr>
              <a:t>的一</a:t>
            </a:r>
            <a:r>
              <a:rPr spc="55" dirty="0">
                <a:solidFill>
                  <a:prstClr val="black"/>
                </a:solidFill>
                <a:latin typeface="微软雅黑" panose="020B0503020204020204" charset="-122"/>
                <a:cs typeface="微软雅黑" panose="020B0503020204020204" charset="-122"/>
              </a:rPr>
              <a:t>种</a:t>
            </a:r>
            <a:r>
              <a:rPr spc="30"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用</a:t>
            </a:r>
            <a:r>
              <a:rPr spc="30" dirty="0">
                <a:solidFill>
                  <a:prstClr val="black"/>
                </a:solidFill>
                <a:latin typeface="微软雅黑" panose="020B0503020204020204" charset="-122"/>
                <a:cs typeface="微软雅黑" panose="020B0503020204020204" charset="-122"/>
              </a:rPr>
              <a:t>于</a:t>
            </a:r>
            <a:r>
              <a:rPr spc="40" dirty="0">
                <a:solidFill>
                  <a:prstClr val="black"/>
                </a:solidFill>
                <a:latin typeface="微软雅黑" panose="020B0503020204020204" charset="-122"/>
                <a:cs typeface="微软雅黑" panose="020B0503020204020204" charset="-122"/>
              </a:rPr>
              <a:t>在连</a:t>
            </a:r>
            <a:r>
              <a:rPr spc="30" dirty="0">
                <a:solidFill>
                  <a:prstClr val="black"/>
                </a:solidFill>
                <a:latin typeface="微软雅黑" panose="020B0503020204020204" charset="-122"/>
                <a:cs typeface="微软雅黑" panose="020B0503020204020204" charset="-122"/>
              </a:rPr>
              <a:t>续间</a:t>
            </a:r>
            <a:r>
              <a:rPr spc="40" dirty="0">
                <a:solidFill>
                  <a:prstClr val="black"/>
                </a:solidFill>
                <a:latin typeface="微软雅黑" panose="020B0503020204020204" charset="-122"/>
                <a:cs typeface="微软雅黑" panose="020B0503020204020204" charset="-122"/>
              </a:rPr>
              <a:t>隔</a:t>
            </a:r>
            <a:r>
              <a:rPr spc="30" dirty="0">
                <a:solidFill>
                  <a:prstClr val="black"/>
                </a:solidFill>
                <a:latin typeface="微软雅黑" panose="020B0503020204020204" charset="-122"/>
                <a:cs typeface="微软雅黑" panose="020B0503020204020204" charset="-122"/>
              </a:rPr>
              <a:t>或</a:t>
            </a:r>
            <a:r>
              <a:rPr spc="40" dirty="0">
                <a:solidFill>
                  <a:prstClr val="black"/>
                </a:solidFill>
                <a:latin typeface="微软雅黑" panose="020B0503020204020204" charset="-122"/>
                <a:cs typeface="微软雅黑" panose="020B0503020204020204" charset="-122"/>
              </a:rPr>
              <a:t>时间</a:t>
            </a:r>
            <a:r>
              <a:rPr spc="30" dirty="0">
                <a:solidFill>
                  <a:prstClr val="black"/>
                </a:solidFill>
                <a:latin typeface="微软雅黑" panose="020B0503020204020204" charset="-122"/>
                <a:cs typeface="微软雅黑" panose="020B0503020204020204" charset="-122"/>
              </a:rPr>
              <a:t>跨度</a:t>
            </a:r>
            <a:r>
              <a:rPr spc="40" dirty="0">
                <a:solidFill>
                  <a:prstClr val="black"/>
                </a:solidFill>
                <a:latin typeface="微软雅黑" panose="020B0503020204020204" charset="-122"/>
                <a:cs typeface="微软雅黑" panose="020B0503020204020204" charset="-122"/>
              </a:rPr>
              <a:t>上</a:t>
            </a:r>
            <a:r>
              <a:rPr spc="30" dirty="0">
                <a:solidFill>
                  <a:prstClr val="black"/>
                </a:solidFill>
                <a:latin typeface="微软雅黑" panose="020B0503020204020204" charset="-122"/>
                <a:cs typeface="微软雅黑" panose="020B0503020204020204" charset="-122"/>
              </a:rPr>
              <a:t>展</a:t>
            </a:r>
            <a:r>
              <a:rPr spc="40" dirty="0">
                <a:solidFill>
                  <a:prstClr val="black"/>
                </a:solidFill>
                <a:latin typeface="微软雅黑" panose="020B0503020204020204" charset="-122"/>
                <a:cs typeface="微软雅黑" panose="020B0503020204020204" charset="-122"/>
              </a:rPr>
              <a:t>示数</a:t>
            </a:r>
            <a:r>
              <a:rPr spc="70" dirty="0">
                <a:solidFill>
                  <a:prstClr val="black"/>
                </a:solidFill>
                <a:latin typeface="微软雅黑" panose="020B0503020204020204" charset="-122"/>
                <a:cs typeface="微软雅黑" panose="020B0503020204020204" charset="-122"/>
              </a:rPr>
              <a:t>值</a:t>
            </a:r>
            <a:r>
              <a:rPr spc="30" dirty="0">
                <a:solidFill>
                  <a:prstClr val="black"/>
                </a:solidFill>
                <a:latin typeface="微软雅黑" panose="020B0503020204020204" charset="-122"/>
                <a:cs typeface="微软雅黑" panose="020B0503020204020204" charset="-122"/>
              </a:rPr>
              <a:t>，</a:t>
            </a:r>
            <a:r>
              <a:rPr spc="40" dirty="0">
                <a:solidFill>
                  <a:prstClr val="black"/>
                </a:solidFill>
                <a:latin typeface="微软雅黑" panose="020B0503020204020204" charset="-122"/>
                <a:cs typeface="微软雅黑" panose="020B0503020204020204" charset="-122"/>
              </a:rPr>
              <a:t>常</a:t>
            </a:r>
            <a:r>
              <a:rPr spc="30" dirty="0">
                <a:solidFill>
                  <a:prstClr val="black"/>
                </a:solidFill>
                <a:latin typeface="微软雅黑" panose="020B0503020204020204" charset="-122"/>
                <a:cs typeface="微软雅黑" panose="020B0503020204020204" charset="-122"/>
              </a:rPr>
              <a:t>用</a:t>
            </a:r>
            <a:r>
              <a:rPr spc="40" dirty="0">
                <a:solidFill>
                  <a:prstClr val="black"/>
                </a:solidFill>
                <a:latin typeface="微软雅黑" panose="020B0503020204020204" charset="-122"/>
                <a:cs typeface="微软雅黑" panose="020B0503020204020204" charset="-122"/>
              </a:rPr>
              <a:t>来显</a:t>
            </a:r>
            <a:r>
              <a:rPr spc="30" dirty="0">
                <a:solidFill>
                  <a:prstClr val="black"/>
                </a:solidFill>
                <a:latin typeface="微软雅黑" panose="020B0503020204020204" charset="-122"/>
                <a:cs typeface="微软雅黑" panose="020B0503020204020204" charset="-122"/>
              </a:rPr>
              <a:t>示趋</a:t>
            </a:r>
            <a:r>
              <a:rPr dirty="0">
                <a:solidFill>
                  <a:prstClr val="black"/>
                </a:solidFill>
                <a:latin typeface="微软雅黑" panose="020B0503020204020204" charset="-122"/>
                <a:cs typeface="微软雅黑" panose="020B0503020204020204" charset="-122"/>
              </a:rPr>
              <a:t>势</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和对比关系（多个折线之间的对比）。该组件在编辑器中的位置如图所示。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03932" y="2468879"/>
            <a:ext cx="7184135" cy="39822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折线图组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77670" y="2161032"/>
            <a:ext cx="2540000" cy="2771140"/>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a）尺寸及样式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233680" indent="545465">
              <a:lnSpc>
                <a:spcPct val="150000"/>
              </a:lnSpc>
            </a:pPr>
            <a:r>
              <a:rPr spc="-5" dirty="0">
                <a:solidFill>
                  <a:prstClr val="black"/>
                </a:solidFill>
                <a:latin typeface="微软雅黑" panose="020B0503020204020204" charset="-122"/>
                <a:cs typeface="微软雅黑" panose="020B0503020204020204" charset="-122"/>
              </a:rPr>
              <a:t>折线图组件的可 </a:t>
            </a:r>
            <a:r>
              <a:rPr dirty="0">
                <a:solidFill>
                  <a:prstClr val="black"/>
                </a:solidFill>
                <a:latin typeface="微软雅黑" panose="020B0503020204020204" charset="-122"/>
                <a:cs typeface="微软雅黑" panose="020B0503020204020204" charset="-122"/>
              </a:rPr>
              <a:t>调整属性包含：输入或 单击上下箭头调整组件 </a:t>
            </a:r>
            <a:r>
              <a:rPr spc="-5" dirty="0">
                <a:solidFill>
                  <a:prstClr val="black"/>
                </a:solidFill>
                <a:latin typeface="微软雅黑" panose="020B0503020204020204" charset="-122"/>
                <a:cs typeface="微软雅黑" panose="020B0503020204020204" charset="-122"/>
              </a:rPr>
              <a:t>宽高，选择展现样式</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（折线图、折线面积图） 及颜色，如图所示。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911852" y="2034539"/>
            <a:ext cx="5681471" cy="37139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折线图组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096770" y="2068957"/>
            <a:ext cx="5829300" cy="71310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b</a:t>
            </a:r>
            <a:r>
              <a:rPr b="1" spc="-5" dirty="0">
                <a:solidFill>
                  <a:prstClr val="black"/>
                </a:solidFill>
                <a:latin typeface="微软雅黑" panose="020B0503020204020204" charset="-122"/>
                <a:cs typeface="微软雅黑" panose="020B0503020204020204" charset="-122"/>
              </a:rPr>
              <a:t>）颜色面板</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558165">
              <a:spcBef>
                <a:spcPts val="1080"/>
              </a:spcBef>
            </a:pPr>
            <a:r>
              <a:rPr dirty="0">
                <a:solidFill>
                  <a:prstClr val="black"/>
                </a:solidFill>
                <a:latin typeface="微软雅黑" panose="020B0503020204020204" charset="-122"/>
                <a:cs typeface="微软雅黑" panose="020B0503020204020204" charset="-122"/>
              </a:rPr>
              <a:t>可以选择折线图线或者折线面积的颜色，如图所示。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720339" y="3238500"/>
            <a:ext cx="6751319" cy="188518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折线图组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62505" y="2043048"/>
            <a:ext cx="3225800" cy="1947545"/>
          </a:xfrm>
          <a:prstGeom prst="rect">
            <a:avLst/>
          </a:prstGeom>
        </p:spPr>
        <p:txBody>
          <a:bodyPr vert="horz" wrap="square" lIns="0" tIns="0" rIns="0" bIns="0" rtlCol="0">
            <a:spAutoFit/>
          </a:bodyPr>
          <a:lstStyle/>
          <a:p>
            <a:pPr marL="12700"/>
            <a:r>
              <a:rPr b="1" spc="-10" dirty="0">
                <a:solidFill>
                  <a:prstClr val="black"/>
                </a:solidFill>
                <a:latin typeface="微软雅黑" panose="020B0503020204020204" charset="-122"/>
                <a:cs typeface="微软雅黑" panose="020B0503020204020204" charset="-122"/>
              </a:rPr>
              <a:t>c</a:t>
            </a:r>
            <a:r>
              <a:rPr b="1" dirty="0">
                <a:solidFill>
                  <a:prstClr val="black"/>
                </a:solidFill>
                <a:latin typeface="微软雅黑" panose="020B0503020204020204" charset="-122"/>
                <a:cs typeface="微软雅黑" panose="020B0503020204020204" charset="-122"/>
              </a:rPr>
              <a:t>）图表选项</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78155">
              <a:lnSpc>
                <a:spcPct val="150000"/>
              </a:lnSpc>
            </a:pPr>
            <a:r>
              <a:rPr dirty="0">
                <a:solidFill>
                  <a:prstClr val="black"/>
                </a:solidFill>
                <a:latin typeface="微软雅黑" panose="020B0503020204020204" charset="-122"/>
                <a:cs typeface="微软雅黑" panose="020B0503020204020204" charset="-122"/>
              </a:rPr>
              <a:t>勾选图例之后，会在折线 图中显示图例。可以设置图例</a:t>
            </a:r>
            <a:endParaRPr>
              <a:solidFill>
                <a:prstClr val="black"/>
              </a:solidFill>
              <a:latin typeface="微软雅黑" panose="020B0503020204020204" charset="-122"/>
              <a:cs typeface="微软雅黑" panose="020B0503020204020204" charset="-122"/>
            </a:endParaRPr>
          </a:p>
          <a:p>
            <a:pPr marL="12700" marR="5080">
              <a:lnSpc>
                <a:spcPct val="150000"/>
              </a:lnSpc>
            </a:pPr>
            <a:r>
              <a:rPr dirty="0">
                <a:solidFill>
                  <a:prstClr val="black"/>
                </a:solidFill>
                <a:latin typeface="微软雅黑" panose="020B0503020204020204" charset="-122"/>
                <a:cs typeface="微软雅黑" panose="020B0503020204020204" charset="-122"/>
              </a:rPr>
              <a:t>的位置，图例显示文字的字体、 字号、颜色等，如图所示。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833871" y="1915668"/>
            <a:ext cx="4674108" cy="44409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982592" y="800608"/>
            <a:ext cx="42291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折线图组</a:t>
            </a:r>
            <a:r>
              <a:rPr sz="3200" b="1" spc="5" dirty="0">
                <a:solidFill>
                  <a:srgbClr val="00A755"/>
                </a:solidFill>
                <a:latin typeface="微软雅黑" panose="020B0503020204020204" charset="-122"/>
                <a:cs typeface="微软雅黑" panose="020B0503020204020204" charset="-122"/>
              </a:rPr>
              <a:t>件</a:t>
            </a:r>
            <a:r>
              <a:rPr sz="3200" b="1" spc="-8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066596" y="1347099"/>
            <a:ext cx="10056495" cy="1123315"/>
          </a:xfrm>
          <a:prstGeom prst="rect">
            <a:avLst/>
          </a:prstGeom>
        </p:spPr>
        <p:txBody>
          <a:bodyPr vert="horz" wrap="square" lIns="0" tIns="0" rIns="0" bIns="0" rtlCol="0">
            <a:spAutoFit/>
          </a:bodyPr>
          <a:lstStyle/>
          <a:p>
            <a:pPr marL="12700" marR="5080" indent="420370" algn="just">
              <a:lnSpc>
                <a:spcPct val="150000"/>
              </a:lnSpc>
            </a:pPr>
            <a:r>
              <a:rPr sz="1600" spc="5" dirty="0">
                <a:solidFill>
                  <a:prstClr val="black"/>
                </a:solidFill>
                <a:latin typeface="微软雅黑" panose="020B0503020204020204" charset="-122"/>
                <a:cs typeface="微软雅黑" panose="020B0503020204020204" charset="-122"/>
              </a:rPr>
              <a:t>折</a:t>
            </a:r>
            <a:r>
              <a:rPr sz="1600" spc="15"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图组</a:t>
            </a:r>
            <a:r>
              <a:rPr sz="1600" spc="1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的数据源设置</a:t>
            </a:r>
            <a:r>
              <a:rPr sz="1600" spc="15"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果勾</a:t>
            </a:r>
            <a:r>
              <a:rPr sz="1600" spc="20"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“继承</a:t>
            </a:r>
            <a:r>
              <a:rPr sz="1600" spc="15" dirty="0">
                <a:solidFill>
                  <a:prstClr val="black"/>
                </a:solidFill>
                <a:latin typeface="微软雅黑" panose="020B0503020204020204" charset="-122"/>
                <a:cs typeface="微软雅黑" panose="020B0503020204020204" charset="-122"/>
              </a:rPr>
              <a:t>页</a:t>
            </a:r>
            <a:r>
              <a:rPr sz="1600" spc="5" dirty="0">
                <a:solidFill>
                  <a:prstClr val="black"/>
                </a:solidFill>
                <a:latin typeface="微软雅黑" panose="020B0503020204020204" charset="-122"/>
                <a:cs typeface="微软雅黑" panose="020B0503020204020204" charset="-122"/>
              </a:rPr>
              <a:t>面模</a:t>
            </a:r>
            <a:r>
              <a:rPr sz="1600" spc="1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”，该</a:t>
            </a:r>
            <a:r>
              <a:rPr sz="1600" spc="15"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件在配置数据</a:t>
            </a:r>
            <a:r>
              <a:rPr sz="1600" spc="15" dirty="0">
                <a:solidFill>
                  <a:prstClr val="black"/>
                </a:solidFill>
                <a:latin typeface="微软雅黑" panose="020B0503020204020204" charset="-122"/>
                <a:cs typeface="微软雅黑" panose="020B0503020204020204" charset="-122"/>
              </a:rPr>
              <a:t>源</a:t>
            </a:r>
            <a:r>
              <a:rPr sz="1600" spc="5" dirty="0">
                <a:solidFill>
                  <a:prstClr val="black"/>
                </a:solidFill>
                <a:latin typeface="微软雅黑" panose="020B0503020204020204" charset="-122"/>
                <a:cs typeface="微软雅黑" panose="020B0503020204020204" charset="-122"/>
              </a:rPr>
              <a:t>时会默认关联</a:t>
            </a: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页面编辑区</a:t>
            </a:r>
            <a:r>
              <a:rPr sz="1600" spc="15" dirty="0">
                <a:solidFill>
                  <a:prstClr val="black"/>
                </a:solidFill>
                <a:latin typeface="微软雅黑" panose="020B0503020204020204" charset="-122"/>
                <a:cs typeface="微软雅黑" panose="020B0503020204020204" charset="-122"/>
              </a:rPr>
              <a:t>绑</a:t>
            </a:r>
            <a:r>
              <a:rPr sz="1600" spc="-5" dirty="0">
                <a:solidFill>
                  <a:prstClr val="black"/>
                </a:solidFill>
                <a:latin typeface="微软雅黑" panose="020B0503020204020204" charset="-122"/>
                <a:cs typeface="微软雅黑" panose="020B0503020204020204" charset="-122"/>
              </a:rPr>
              <a:t>定 </a:t>
            </a:r>
            <a:r>
              <a:rPr sz="1600" dirty="0">
                <a:solidFill>
                  <a:prstClr val="black"/>
                </a:solidFill>
                <a:latin typeface="微软雅黑" panose="020B0503020204020204" charset="-122"/>
                <a:cs typeface="微软雅黑" panose="020B0503020204020204" charset="-122"/>
              </a:rPr>
              <a:t>的物模</a:t>
            </a:r>
            <a:r>
              <a:rPr sz="1600" spc="1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及</a:t>
            </a:r>
            <a:r>
              <a:rPr sz="1600" spc="15" dirty="0">
                <a:solidFill>
                  <a:prstClr val="black"/>
                </a:solidFill>
                <a:latin typeface="微软雅黑" panose="020B0503020204020204" charset="-122"/>
                <a:cs typeface="微软雅黑" panose="020B0503020204020204" charset="-122"/>
              </a:rPr>
              <a:t>实例</a:t>
            </a:r>
            <a:r>
              <a:rPr sz="1600" dirty="0">
                <a:solidFill>
                  <a:prstClr val="black"/>
                </a:solidFill>
                <a:latin typeface="微软雅黑" panose="020B0503020204020204" charset="-122"/>
                <a:cs typeface="微软雅黑" panose="020B0503020204020204" charset="-122"/>
              </a:rPr>
              <a:t>信</a:t>
            </a:r>
            <a:r>
              <a:rPr sz="1600" spc="20"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如</a:t>
            </a:r>
            <a:r>
              <a:rPr sz="1600" dirty="0">
                <a:solidFill>
                  <a:prstClr val="black"/>
                </a:solidFill>
                <a:latin typeface="微软雅黑" panose="020B0503020204020204" charset="-122"/>
                <a:cs typeface="微软雅黑" panose="020B0503020204020204" charset="-122"/>
              </a:rPr>
              <a:t>不</a:t>
            </a:r>
            <a:r>
              <a:rPr sz="1600" spc="15" dirty="0">
                <a:solidFill>
                  <a:prstClr val="black"/>
                </a:solidFill>
                <a:latin typeface="微软雅黑" panose="020B0503020204020204" charset="-122"/>
                <a:cs typeface="微软雅黑" panose="020B0503020204020204" charset="-122"/>
              </a:rPr>
              <a:t>勾选</a:t>
            </a:r>
            <a:r>
              <a:rPr sz="1600" dirty="0">
                <a:solidFill>
                  <a:prstClr val="black"/>
                </a:solidFill>
                <a:latin typeface="微软雅黑" panose="020B0503020204020204" charset="-122"/>
                <a:cs typeface="微软雅黑" panose="020B0503020204020204" charset="-122"/>
              </a:rPr>
              <a:t>则需按</a:t>
            </a:r>
            <a:r>
              <a:rPr sz="1600" spc="15" dirty="0">
                <a:solidFill>
                  <a:prstClr val="black"/>
                </a:solidFill>
                <a:latin typeface="微软雅黑" panose="020B0503020204020204" charset="-122"/>
                <a:cs typeface="微软雅黑" panose="020B0503020204020204" charset="-122"/>
              </a:rPr>
              <a:t>顺</a:t>
            </a:r>
            <a:r>
              <a:rPr sz="1600" dirty="0">
                <a:solidFill>
                  <a:prstClr val="black"/>
                </a:solidFill>
                <a:latin typeface="微软雅黑" panose="020B0503020204020204" charset="-122"/>
                <a:cs typeface="微软雅黑" panose="020B0503020204020204" charset="-122"/>
              </a:rPr>
              <a:t>序</a:t>
            </a:r>
            <a:r>
              <a:rPr sz="1600" spc="15" dirty="0">
                <a:solidFill>
                  <a:prstClr val="black"/>
                </a:solidFill>
                <a:latin typeface="微软雅黑" panose="020B0503020204020204" charset="-122"/>
                <a:cs typeface="微软雅黑" panose="020B0503020204020204" charset="-122"/>
              </a:rPr>
              <a:t>依次</a:t>
            </a:r>
            <a:r>
              <a:rPr sz="1600" dirty="0">
                <a:solidFill>
                  <a:prstClr val="black"/>
                </a:solidFill>
                <a:latin typeface="微软雅黑" panose="020B0503020204020204" charset="-122"/>
                <a:cs typeface="微软雅黑" panose="020B0503020204020204" charset="-122"/>
              </a:rPr>
              <a:t>选择对</a:t>
            </a:r>
            <a:r>
              <a:rPr sz="1600" spc="15" dirty="0">
                <a:solidFill>
                  <a:prstClr val="black"/>
                </a:solidFill>
                <a:latin typeface="微软雅黑" panose="020B0503020204020204" charset="-122"/>
                <a:cs typeface="微软雅黑" panose="020B0503020204020204" charset="-122"/>
              </a:rPr>
              <a:t>应</a:t>
            </a:r>
            <a:r>
              <a:rPr sz="1600" dirty="0">
                <a:solidFill>
                  <a:prstClr val="black"/>
                </a:solidFill>
                <a:latin typeface="微软雅黑" panose="020B0503020204020204" charset="-122"/>
                <a:cs typeface="微软雅黑" panose="020B0503020204020204" charset="-122"/>
              </a:rPr>
              <a:t>物</a:t>
            </a:r>
            <a:r>
              <a:rPr sz="1600" spc="15" dirty="0">
                <a:solidFill>
                  <a:prstClr val="black"/>
                </a:solidFill>
                <a:latin typeface="微软雅黑" panose="020B0503020204020204" charset="-122"/>
                <a:cs typeface="微软雅黑" panose="020B0503020204020204" charset="-122"/>
              </a:rPr>
              <a:t>模</a:t>
            </a:r>
            <a:r>
              <a:rPr sz="1600" spc="45"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物实</a:t>
            </a:r>
            <a:r>
              <a:rPr sz="1600" spc="20"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折线</a:t>
            </a:r>
            <a:r>
              <a:rPr sz="1600" dirty="0">
                <a:solidFill>
                  <a:prstClr val="black"/>
                </a:solidFill>
                <a:latin typeface="微软雅黑" panose="020B0503020204020204" charset="-122"/>
                <a:cs typeface="微软雅黑" panose="020B0503020204020204" charset="-122"/>
              </a:rPr>
              <a:t>图维度</a:t>
            </a:r>
            <a:r>
              <a:rPr sz="1600" spc="15" dirty="0">
                <a:solidFill>
                  <a:prstClr val="black"/>
                </a:solidFill>
                <a:latin typeface="微软雅黑" panose="020B0503020204020204" charset="-122"/>
                <a:cs typeface="微软雅黑" panose="020B0503020204020204" charset="-122"/>
              </a:rPr>
              <a:t>项</a:t>
            </a:r>
            <a:r>
              <a:rPr sz="1600" dirty="0">
                <a:solidFill>
                  <a:prstClr val="black"/>
                </a:solidFill>
                <a:latin typeface="微软雅黑" panose="020B0503020204020204" charset="-122"/>
                <a:cs typeface="微软雅黑" panose="020B0503020204020204" charset="-122"/>
              </a:rPr>
              <a:t>固</a:t>
            </a:r>
            <a:r>
              <a:rPr sz="1600" spc="15" dirty="0">
                <a:solidFill>
                  <a:prstClr val="black"/>
                </a:solidFill>
                <a:latin typeface="微软雅黑" panose="020B0503020204020204" charset="-122"/>
                <a:cs typeface="微软雅黑" panose="020B0503020204020204" charset="-122"/>
              </a:rPr>
              <a:t>定展</a:t>
            </a:r>
            <a:r>
              <a:rPr sz="1600" dirty="0">
                <a:solidFill>
                  <a:prstClr val="black"/>
                </a:solidFill>
                <a:latin typeface="微软雅黑" panose="020B0503020204020204" charset="-122"/>
                <a:cs typeface="微软雅黑" panose="020B0503020204020204" charset="-122"/>
              </a:rPr>
              <a:t>示为采</a:t>
            </a:r>
            <a:r>
              <a:rPr sz="1600" spc="15" dirty="0">
                <a:solidFill>
                  <a:prstClr val="black"/>
                </a:solidFill>
                <a:latin typeface="微软雅黑" panose="020B0503020204020204" charset="-122"/>
                <a:cs typeface="微软雅黑" panose="020B0503020204020204" charset="-122"/>
              </a:rPr>
              <a:t>集</a:t>
            </a:r>
            <a:r>
              <a:rPr sz="1600" spc="-5" dirty="0">
                <a:solidFill>
                  <a:prstClr val="black"/>
                </a:solidFill>
                <a:latin typeface="微软雅黑" panose="020B0503020204020204" charset="-122"/>
                <a:cs typeface="微软雅黑" panose="020B0503020204020204" charset="-122"/>
              </a:rPr>
              <a:t>点</a:t>
            </a:r>
            <a:r>
              <a:rPr sz="1600"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间 戳，度量项展示为折线，支持选择</a:t>
            </a:r>
            <a:r>
              <a:rPr sz="1600" dirty="0">
                <a:solidFill>
                  <a:prstClr val="black"/>
                </a:solidFill>
                <a:latin typeface="微软雅黑" panose="020B0503020204020204" charset="-122"/>
                <a:cs typeface="微软雅黑" panose="020B0503020204020204" charset="-122"/>
              </a:rPr>
              <a:t>多</a:t>
            </a:r>
            <a:r>
              <a:rPr sz="1600" spc="-5" dirty="0">
                <a:solidFill>
                  <a:prstClr val="black"/>
                </a:solidFill>
                <a:latin typeface="微软雅黑" panose="020B0503020204020204" charset="-122"/>
                <a:cs typeface="微软雅黑" panose="020B0503020204020204" charset="-122"/>
              </a:rPr>
              <a:t>个度</a:t>
            </a:r>
            <a:r>
              <a:rPr sz="1600" dirty="0">
                <a:solidFill>
                  <a:prstClr val="black"/>
                </a:solidFill>
                <a:latin typeface="微软雅黑" panose="020B0503020204020204" charset="-122"/>
                <a:cs typeface="微软雅黑" panose="020B0503020204020204" charset="-122"/>
              </a:rPr>
              <a:t>量</a:t>
            </a:r>
            <a:r>
              <a:rPr sz="1600" spc="-5" dirty="0">
                <a:solidFill>
                  <a:prstClr val="black"/>
                </a:solidFill>
                <a:latin typeface="微软雅黑" panose="020B0503020204020204" charset="-122"/>
                <a:cs typeface="微软雅黑" panose="020B0503020204020204" charset="-122"/>
              </a:rPr>
              <a:t>项，</a:t>
            </a:r>
            <a:r>
              <a:rPr sz="1600" dirty="0">
                <a:solidFill>
                  <a:prstClr val="black"/>
                </a:solidFill>
                <a:latin typeface="微软雅黑" panose="020B0503020204020204" charset="-122"/>
                <a:cs typeface="微软雅黑" panose="020B0503020204020204" charset="-122"/>
              </a:rPr>
              <a:t>如</a:t>
            </a:r>
            <a:r>
              <a:rPr sz="1600" spc="-5" dirty="0">
                <a:solidFill>
                  <a:prstClr val="black"/>
                </a:solidFill>
                <a:latin typeface="微软雅黑" panose="020B0503020204020204" charset="-122"/>
                <a:cs typeface="微软雅黑" panose="020B0503020204020204" charset="-122"/>
              </a:rPr>
              <a:t>图所</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563367" y="2552700"/>
            <a:ext cx="7065264" cy="39258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3531870" y="2437129"/>
            <a:ext cx="25400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623316" y="2310383"/>
            <a:ext cx="3121660" cy="3648710"/>
          </a:xfrm>
          <a:prstGeom prst="rect">
            <a:avLst/>
          </a:prstGeom>
          <a:solidFill>
            <a:srgbClr val="DEEBF7"/>
          </a:solidFill>
        </p:spPr>
        <p:txBody>
          <a:bodyPr vert="horz" wrap="square" lIns="0" tIns="126364" rIns="0" bIns="0" rtlCol="0">
            <a:spAutoFit/>
          </a:bodyPr>
          <a:lstStyle/>
          <a:p>
            <a:pPr marL="197485" algn="just">
              <a:spcBef>
                <a:spcPts val="995"/>
              </a:spcBef>
            </a:pPr>
            <a:r>
              <a:rPr spc="140" dirty="0">
                <a:solidFill>
                  <a:prstClr val="black"/>
                </a:solidFill>
                <a:latin typeface="微软雅黑" panose="020B0503020204020204" charset="-122"/>
                <a:cs typeface="微软雅黑" panose="020B0503020204020204" charset="-122"/>
              </a:rPr>
              <a:t>饼状</a:t>
            </a:r>
            <a:r>
              <a:rPr spc="150" dirty="0">
                <a:solidFill>
                  <a:prstClr val="black"/>
                </a:solidFill>
                <a:latin typeface="微软雅黑" panose="020B0503020204020204" charset="-122"/>
                <a:cs typeface="微软雅黑" panose="020B0503020204020204" charset="-122"/>
              </a:rPr>
              <a:t>图</a:t>
            </a:r>
            <a:r>
              <a:rPr spc="140" dirty="0">
                <a:solidFill>
                  <a:prstClr val="black"/>
                </a:solidFill>
                <a:latin typeface="微软雅黑" panose="020B0503020204020204" charset="-122"/>
                <a:cs typeface="微软雅黑" panose="020B0503020204020204" charset="-122"/>
              </a:rPr>
              <a:t>是</a:t>
            </a:r>
            <a:r>
              <a:rPr spc="150" dirty="0">
                <a:solidFill>
                  <a:prstClr val="black"/>
                </a:solidFill>
                <a:latin typeface="微软雅黑" panose="020B0503020204020204" charset="-122"/>
                <a:cs typeface="微软雅黑" panose="020B0503020204020204" charset="-122"/>
              </a:rPr>
              <a:t>图表</a:t>
            </a:r>
            <a:r>
              <a:rPr spc="140" dirty="0">
                <a:solidFill>
                  <a:prstClr val="black"/>
                </a:solidFill>
                <a:latin typeface="微软雅黑" panose="020B0503020204020204" charset="-122"/>
                <a:cs typeface="微软雅黑" panose="020B0503020204020204" charset="-122"/>
              </a:rPr>
              <a:t>组件</a:t>
            </a:r>
            <a:r>
              <a:rPr spc="150" dirty="0">
                <a:solidFill>
                  <a:prstClr val="black"/>
                </a:solidFill>
                <a:latin typeface="微软雅黑" panose="020B0503020204020204" charset="-122"/>
                <a:cs typeface="微软雅黑" panose="020B0503020204020204" charset="-122"/>
              </a:rPr>
              <a:t>的</a:t>
            </a:r>
            <a:r>
              <a:rPr spc="140" dirty="0">
                <a:solidFill>
                  <a:prstClr val="black"/>
                </a:solidFill>
                <a:latin typeface="微软雅黑" panose="020B0503020204020204" charset="-122"/>
                <a:cs typeface="微软雅黑" panose="020B0503020204020204" charset="-122"/>
              </a:rPr>
              <a:t>一</a:t>
            </a:r>
            <a:r>
              <a:rPr dirty="0">
                <a:solidFill>
                  <a:prstClr val="black"/>
                </a:solidFill>
                <a:latin typeface="微软雅黑" panose="020B0503020204020204" charset="-122"/>
                <a:cs typeface="微软雅黑" panose="020B0503020204020204" charset="-122"/>
              </a:rPr>
              <a:t>种</a:t>
            </a:r>
            <a:endParaRPr>
              <a:solidFill>
                <a:prstClr val="black"/>
              </a:solidFill>
              <a:latin typeface="微软雅黑" panose="020B0503020204020204" charset="-122"/>
              <a:cs typeface="微软雅黑" panose="020B0503020204020204" charset="-122"/>
            </a:endParaRPr>
          </a:p>
          <a:p>
            <a:pPr marL="197485" algn="just">
              <a:spcBef>
                <a:spcPts val="1075"/>
              </a:spcBef>
            </a:pPr>
            <a:r>
              <a:rPr spc="160" dirty="0">
                <a:solidFill>
                  <a:prstClr val="black"/>
                </a:solidFill>
                <a:latin typeface="微软雅黑" panose="020B0503020204020204" charset="-122"/>
                <a:cs typeface="微软雅黑" panose="020B0503020204020204" charset="-122"/>
              </a:rPr>
              <a:t>通过将一</a:t>
            </a:r>
            <a:r>
              <a:rPr spc="150" dirty="0">
                <a:solidFill>
                  <a:prstClr val="black"/>
                </a:solidFill>
                <a:latin typeface="微软雅黑" panose="020B0503020204020204" charset="-122"/>
                <a:cs typeface="微软雅黑" panose="020B0503020204020204" charset="-122"/>
              </a:rPr>
              <a:t>个圆</a:t>
            </a:r>
            <a:r>
              <a:rPr spc="160" dirty="0">
                <a:solidFill>
                  <a:prstClr val="black"/>
                </a:solidFill>
                <a:latin typeface="微软雅黑" panose="020B0503020204020204" charset="-122"/>
                <a:cs typeface="微软雅黑" panose="020B0503020204020204" charset="-122"/>
              </a:rPr>
              <a:t>形区域划</a:t>
            </a:r>
            <a:r>
              <a:rPr dirty="0">
                <a:solidFill>
                  <a:prstClr val="black"/>
                </a:solidFill>
                <a:latin typeface="微软雅黑" panose="020B0503020204020204" charset="-122"/>
                <a:cs typeface="微软雅黑" panose="020B0503020204020204" charset="-122"/>
              </a:rPr>
              <a:t>分</a:t>
            </a:r>
            <a:endParaRPr>
              <a:solidFill>
                <a:prstClr val="black"/>
              </a:solidFill>
              <a:latin typeface="微软雅黑" panose="020B0503020204020204" charset="-122"/>
              <a:cs typeface="微软雅黑" panose="020B0503020204020204" charset="-122"/>
            </a:endParaRPr>
          </a:p>
          <a:p>
            <a:pPr marL="197485" marR="168910" algn="just">
              <a:lnSpc>
                <a:spcPct val="150000"/>
              </a:lnSpc>
            </a:pPr>
            <a:r>
              <a:rPr spc="165" dirty="0">
                <a:solidFill>
                  <a:prstClr val="black"/>
                </a:solidFill>
                <a:latin typeface="微软雅黑" panose="020B0503020204020204" charset="-122"/>
                <a:cs typeface="微软雅黑" panose="020B0503020204020204" charset="-122"/>
              </a:rPr>
              <a:t>为多个子</a:t>
            </a:r>
            <a:r>
              <a:rPr spc="150" dirty="0">
                <a:solidFill>
                  <a:prstClr val="black"/>
                </a:solidFill>
                <a:latin typeface="微软雅黑" panose="020B0503020204020204" charset="-122"/>
                <a:cs typeface="微软雅黑" panose="020B0503020204020204" charset="-122"/>
              </a:rPr>
              <a:t>区</a:t>
            </a:r>
            <a:r>
              <a:rPr spc="165" dirty="0">
                <a:solidFill>
                  <a:prstClr val="black"/>
                </a:solidFill>
                <a:latin typeface="微软雅黑" panose="020B0503020204020204" charset="-122"/>
                <a:cs typeface="微软雅黑" panose="020B0503020204020204" charset="-122"/>
              </a:rPr>
              <a:t>域</a:t>
            </a:r>
            <a:r>
              <a:rPr dirty="0">
                <a:solidFill>
                  <a:prstClr val="black"/>
                </a:solidFill>
                <a:latin typeface="微软雅黑" panose="020B0503020204020204" charset="-122"/>
                <a:cs typeface="微软雅黑" panose="020B0503020204020204" charset="-122"/>
              </a:rPr>
              <a:t>，</a:t>
            </a:r>
            <a:r>
              <a:rPr spc="-445" dirty="0">
                <a:solidFill>
                  <a:prstClr val="black"/>
                </a:solidFill>
                <a:latin typeface="微软雅黑" panose="020B0503020204020204" charset="-122"/>
                <a:cs typeface="微软雅黑" panose="020B0503020204020204" charset="-122"/>
              </a:rPr>
              <a:t> </a:t>
            </a:r>
            <a:r>
              <a:rPr spc="165" dirty="0">
                <a:solidFill>
                  <a:prstClr val="black"/>
                </a:solidFill>
                <a:latin typeface="微软雅黑" panose="020B0503020204020204" charset="-122"/>
                <a:cs typeface="微软雅黑" panose="020B0503020204020204" charset="-122"/>
              </a:rPr>
              <a:t>反应出不 同子类数</a:t>
            </a:r>
            <a:r>
              <a:rPr spc="150" dirty="0">
                <a:solidFill>
                  <a:prstClr val="black"/>
                </a:solidFill>
                <a:latin typeface="微软雅黑" panose="020B0503020204020204" charset="-122"/>
                <a:cs typeface="微软雅黑" panose="020B0503020204020204" charset="-122"/>
              </a:rPr>
              <a:t>据之</a:t>
            </a:r>
            <a:r>
              <a:rPr spc="165" dirty="0">
                <a:solidFill>
                  <a:prstClr val="black"/>
                </a:solidFill>
                <a:latin typeface="微软雅黑" panose="020B0503020204020204" charset="-122"/>
                <a:cs typeface="微软雅黑" panose="020B0503020204020204" charset="-122"/>
              </a:rPr>
              <a:t>间的的对</a:t>
            </a:r>
            <a:r>
              <a:rPr dirty="0">
                <a:solidFill>
                  <a:prstClr val="black"/>
                </a:solidFill>
                <a:latin typeface="微软雅黑" panose="020B0503020204020204" charset="-122"/>
                <a:cs typeface="微软雅黑" panose="020B0503020204020204" charset="-122"/>
              </a:rPr>
              <a:t>比 </a:t>
            </a:r>
            <a:r>
              <a:rPr spc="160" dirty="0">
                <a:solidFill>
                  <a:prstClr val="black"/>
                </a:solidFill>
                <a:latin typeface="微软雅黑" panose="020B0503020204020204" charset="-122"/>
                <a:cs typeface="微软雅黑" panose="020B0503020204020204" charset="-122"/>
              </a:rPr>
              <a:t>关系以及</a:t>
            </a:r>
            <a:r>
              <a:rPr spc="150" dirty="0">
                <a:solidFill>
                  <a:prstClr val="black"/>
                </a:solidFill>
                <a:latin typeface="微软雅黑" panose="020B0503020204020204" charset="-122"/>
                <a:cs typeface="微软雅黑" panose="020B0503020204020204" charset="-122"/>
              </a:rPr>
              <a:t>子类</a:t>
            </a:r>
            <a:r>
              <a:rPr spc="160" dirty="0">
                <a:solidFill>
                  <a:prstClr val="black"/>
                </a:solidFill>
                <a:latin typeface="微软雅黑" panose="020B0503020204020204" charset="-122"/>
                <a:cs typeface="微软雅黑" panose="020B0503020204020204" charset="-122"/>
              </a:rPr>
              <a:t>数据在大</a:t>
            </a:r>
            <a:r>
              <a:rPr dirty="0">
                <a:solidFill>
                  <a:prstClr val="black"/>
                </a:solidFill>
                <a:latin typeface="微软雅黑" panose="020B0503020204020204" charset="-122"/>
                <a:cs typeface="微软雅黑" panose="020B0503020204020204" charset="-122"/>
              </a:rPr>
              <a:t>类 </a:t>
            </a:r>
            <a:r>
              <a:rPr spc="165" dirty="0">
                <a:solidFill>
                  <a:prstClr val="black"/>
                </a:solidFill>
                <a:latin typeface="微软雅黑" panose="020B0503020204020204" charset="-122"/>
                <a:cs typeface="微软雅黑" panose="020B0503020204020204" charset="-122"/>
              </a:rPr>
              <a:t>中所占的</a:t>
            </a:r>
            <a:r>
              <a:rPr spc="150" dirty="0">
                <a:solidFill>
                  <a:prstClr val="black"/>
                </a:solidFill>
                <a:latin typeface="微软雅黑" panose="020B0503020204020204" charset="-122"/>
                <a:cs typeface="微软雅黑" panose="020B0503020204020204" charset="-122"/>
              </a:rPr>
              <a:t>百分</a:t>
            </a:r>
            <a:r>
              <a:rPr spc="180" dirty="0">
                <a:solidFill>
                  <a:prstClr val="black"/>
                </a:solidFill>
                <a:latin typeface="微软雅黑" panose="020B0503020204020204" charset="-122"/>
                <a:cs typeface="微软雅黑" panose="020B0503020204020204" charset="-122"/>
              </a:rPr>
              <a:t>比</a:t>
            </a:r>
            <a:r>
              <a:rPr spc="165" dirty="0">
                <a:solidFill>
                  <a:prstClr val="black"/>
                </a:solidFill>
                <a:latin typeface="微软雅黑" panose="020B0503020204020204" charset="-122"/>
                <a:cs typeface="微软雅黑" panose="020B0503020204020204" charset="-122"/>
              </a:rPr>
              <a:t>。该组件 在编辑器</a:t>
            </a:r>
            <a:r>
              <a:rPr spc="150" dirty="0">
                <a:solidFill>
                  <a:prstClr val="black"/>
                </a:solidFill>
                <a:latin typeface="微软雅黑" panose="020B0503020204020204" charset="-122"/>
                <a:cs typeface="微软雅黑" panose="020B0503020204020204" charset="-122"/>
              </a:rPr>
              <a:t>中的</a:t>
            </a:r>
            <a:r>
              <a:rPr spc="165" dirty="0">
                <a:solidFill>
                  <a:prstClr val="black"/>
                </a:solidFill>
                <a:latin typeface="微软雅黑" panose="020B0503020204020204" charset="-122"/>
                <a:cs typeface="微软雅黑" panose="020B0503020204020204" charset="-122"/>
              </a:rPr>
              <a:t>位置如图</a:t>
            </a:r>
            <a:r>
              <a:rPr dirty="0">
                <a:solidFill>
                  <a:prstClr val="black"/>
                </a:solidFill>
                <a:latin typeface="微软雅黑" panose="020B0503020204020204" charset="-122"/>
                <a:cs typeface="微软雅黑" panose="020B0503020204020204" charset="-122"/>
              </a:rPr>
              <a:t>所 </a:t>
            </a:r>
            <a:r>
              <a:rPr spc="-5"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262628" y="1856231"/>
            <a:ext cx="7322819" cy="45034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058367" y="1304416"/>
            <a:ext cx="206057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饼状</a:t>
            </a:r>
            <a:r>
              <a:rPr sz="3200" b="1" spc="5" dirty="0">
                <a:solidFill>
                  <a:srgbClr val="00A755"/>
                </a:solidFill>
                <a:latin typeface="微软雅黑" panose="020B0503020204020204" charset="-122"/>
                <a:cs typeface="微软雅黑" panose="020B0503020204020204" charset="-122"/>
              </a:rPr>
              <a:t>图</a:t>
            </a:r>
            <a:r>
              <a:rPr sz="3200" b="1" dirty="0">
                <a:solidFill>
                  <a:srgbClr val="00A755"/>
                </a:solidFill>
                <a:latin typeface="微软雅黑" panose="020B0503020204020204" charset="-122"/>
                <a:cs typeface="微软雅黑" panose="020B0503020204020204" charset="-122"/>
              </a:rPr>
              <a:t>组件</a:t>
            </a:r>
            <a:endParaRPr sz="3200">
              <a:solidFill>
                <a:prstClr val="black"/>
              </a:solidFill>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饼状图组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25854" y="2043048"/>
            <a:ext cx="2985770" cy="23590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a）尺寸大小</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224155" indent="476885">
              <a:lnSpc>
                <a:spcPct val="150000"/>
              </a:lnSpc>
            </a:pPr>
            <a:r>
              <a:rPr spc="190" dirty="0">
                <a:solidFill>
                  <a:prstClr val="black"/>
                </a:solidFill>
                <a:latin typeface="微软雅黑" panose="020B0503020204020204" charset="-122"/>
                <a:cs typeface="微软雅黑" panose="020B0503020204020204" charset="-122"/>
              </a:rPr>
              <a:t>输入或</a:t>
            </a:r>
            <a:r>
              <a:rPr spc="200" dirty="0">
                <a:solidFill>
                  <a:prstClr val="black"/>
                </a:solidFill>
                <a:latin typeface="微软雅黑" panose="020B0503020204020204" charset="-122"/>
                <a:cs typeface="微软雅黑" panose="020B0503020204020204" charset="-122"/>
              </a:rPr>
              <a:t>点</a:t>
            </a:r>
            <a:r>
              <a:rPr spc="190" dirty="0">
                <a:solidFill>
                  <a:prstClr val="black"/>
                </a:solidFill>
                <a:latin typeface="微软雅黑" panose="020B0503020204020204" charset="-122"/>
                <a:cs typeface="微软雅黑" panose="020B0503020204020204" charset="-122"/>
              </a:rPr>
              <a:t>击上下箭</a:t>
            </a:r>
            <a:r>
              <a:rPr dirty="0">
                <a:solidFill>
                  <a:prstClr val="black"/>
                </a:solidFill>
                <a:latin typeface="微软雅黑" panose="020B0503020204020204" charset="-122"/>
                <a:cs typeface="微软雅黑" panose="020B0503020204020204" charset="-122"/>
              </a:rPr>
              <a:t>头 </a:t>
            </a:r>
            <a:r>
              <a:rPr spc="165" dirty="0">
                <a:solidFill>
                  <a:prstClr val="black"/>
                </a:solidFill>
                <a:latin typeface="微软雅黑" panose="020B0503020204020204" charset="-122"/>
                <a:cs typeface="微软雅黑" panose="020B0503020204020204" charset="-122"/>
              </a:rPr>
              <a:t>调整饼图的</a:t>
            </a:r>
            <a:r>
              <a:rPr spc="175" dirty="0">
                <a:solidFill>
                  <a:prstClr val="black"/>
                </a:solidFill>
                <a:latin typeface="微软雅黑" panose="020B0503020204020204" charset="-122"/>
                <a:cs typeface="微软雅黑" panose="020B0503020204020204" charset="-122"/>
              </a:rPr>
              <a:t>宽</a:t>
            </a:r>
            <a:r>
              <a:rPr spc="165" dirty="0">
                <a:solidFill>
                  <a:prstClr val="black"/>
                </a:solidFill>
                <a:latin typeface="微软雅黑" panose="020B0503020204020204" charset="-122"/>
                <a:cs typeface="微软雅黑" panose="020B0503020204020204" charset="-122"/>
              </a:rPr>
              <a:t>高和环形</a:t>
            </a:r>
            <a:r>
              <a:rPr dirty="0">
                <a:solidFill>
                  <a:prstClr val="black"/>
                </a:solidFill>
                <a:latin typeface="微软雅黑" panose="020B0503020204020204" charset="-122"/>
                <a:cs typeface="微软雅黑" panose="020B0503020204020204" charset="-122"/>
              </a:rPr>
              <a:t>粗</a:t>
            </a:r>
            <a:endParaRPr>
              <a:solidFill>
                <a:prstClr val="black"/>
              </a:solidFill>
              <a:latin typeface="微软雅黑" panose="020B0503020204020204" charset="-122"/>
              <a:cs typeface="微软雅黑" panose="020B0503020204020204" charset="-122"/>
            </a:endParaRPr>
          </a:p>
          <a:p>
            <a:pPr marL="12700" marR="5080">
              <a:lnSpc>
                <a:spcPct val="150000"/>
              </a:lnSpc>
            </a:pPr>
            <a:r>
              <a:rPr spc="60" dirty="0">
                <a:solidFill>
                  <a:prstClr val="black"/>
                </a:solidFill>
                <a:latin typeface="微软雅黑" panose="020B0503020204020204" charset="-122"/>
                <a:cs typeface="微软雅黑" panose="020B0503020204020204" charset="-122"/>
              </a:rPr>
              <a:t>细，环形粗细为0时显示为 </a:t>
            </a:r>
            <a:r>
              <a:rPr spc="165" dirty="0">
                <a:solidFill>
                  <a:prstClr val="black"/>
                </a:solidFill>
                <a:latin typeface="微软雅黑" panose="020B0503020204020204" charset="-122"/>
                <a:cs typeface="微软雅黑" panose="020B0503020204020204" charset="-122"/>
              </a:rPr>
              <a:t>实心饼图</a:t>
            </a:r>
            <a:r>
              <a:rPr dirty="0">
                <a:solidFill>
                  <a:prstClr val="black"/>
                </a:solidFill>
                <a:latin typeface="微软雅黑" panose="020B0503020204020204" charset="-122"/>
                <a:cs typeface="微软雅黑" panose="020B0503020204020204" charset="-122"/>
              </a:rPr>
              <a:t>，</a:t>
            </a:r>
            <a:r>
              <a:rPr spc="-375" dirty="0">
                <a:solidFill>
                  <a:prstClr val="black"/>
                </a:solidFill>
                <a:latin typeface="微软雅黑" panose="020B0503020204020204" charset="-122"/>
                <a:cs typeface="微软雅黑" panose="020B0503020204020204" charset="-122"/>
              </a:rPr>
              <a:t> </a:t>
            </a:r>
            <a:r>
              <a:rPr spc="180" dirty="0">
                <a:solidFill>
                  <a:prstClr val="black"/>
                </a:solidFill>
                <a:latin typeface="微软雅黑" panose="020B0503020204020204" charset="-122"/>
                <a:cs typeface="微软雅黑" panose="020B0503020204020204" charset="-122"/>
              </a:rPr>
              <a:t>值</a:t>
            </a:r>
            <a:r>
              <a:rPr spc="165" dirty="0">
                <a:solidFill>
                  <a:prstClr val="black"/>
                </a:solidFill>
                <a:latin typeface="微软雅黑" panose="020B0503020204020204" charset="-122"/>
                <a:cs typeface="微软雅黑" panose="020B0503020204020204" charset="-122"/>
              </a:rPr>
              <a:t>越大中空</a:t>
            </a:r>
            <a:r>
              <a:rPr dirty="0">
                <a:solidFill>
                  <a:prstClr val="black"/>
                </a:solidFill>
                <a:latin typeface="微软雅黑" panose="020B0503020204020204" charset="-122"/>
                <a:cs typeface="微软雅黑" panose="020B0503020204020204" charset="-122"/>
              </a:rPr>
              <a:t>越 </a:t>
            </a:r>
            <a:r>
              <a:rPr spc="155" dirty="0">
                <a:solidFill>
                  <a:prstClr val="black"/>
                </a:solidFill>
                <a:latin typeface="微软雅黑" panose="020B0503020204020204" charset="-122"/>
                <a:cs typeface="微软雅黑" panose="020B0503020204020204" charset="-122"/>
              </a:rPr>
              <a:t>大</a:t>
            </a:r>
            <a:r>
              <a:rPr dirty="0">
                <a:solidFill>
                  <a:prstClr val="black"/>
                </a:solidFill>
                <a:latin typeface="微软雅黑" panose="020B0503020204020204" charset="-122"/>
                <a:cs typeface="微软雅黑" panose="020B0503020204020204" charset="-122"/>
              </a:rPr>
              <a:t>，</a:t>
            </a:r>
            <a:r>
              <a:rPr spc="-430" dirty="0">
                <a:solidFill>
                  <a:prstClr val="black"/>
                </a:solidFill>
                <a:latin typeface="微软雅黑" panose="020B0503020204020204" charset="-122"/>
                <a:cs typeface="微软雅黑" panose="020B0503020204020204" charset="-122"/>
              </a:rPr>
              <a:t> </a:t>
            </a:r>
            <a:r>
              <a:rPr spc="155" dirty="0">
                <a:solidFill>
                  <a:prstClr val="black"/>
                </a:solidFill>
                <a:latin typeface="微软雅黑" panose="020B0503020204020204" charset="-122"/>
                <a:cs typeface="微软雅黑" panose="020B0503020204020204" charset="-122"/>
              </a:rPr>
              <a:t>环形变</a:t>
            </a:r>
            <a:r>
              <a:rPr spc="145" dirty="0">
                <a:solidFill>
                  <a:prstClr val="black"/>
                </a:solidFill>
                <a:latin typeface="微软雅黑" panose="020B0503020204020204" charset="-122"/>
                <a:cs typeface="微软雅黑" panose="020B0503020204020204" charset="-122"/>
              </a:rPr>
              <a:t>细</a:t>
            </a:r>
            <a:r>
              <a:rPr dirty="0">
                <a:solidFill>
                  <a:prstClr val="black"/>
                </a:solidFill>
                <a:latin typeface="微软雅黑" panose="020B0503020204020204" charset="-122"/>
                <a:cs typeface="微软雅黑" panose="020B0503020204020204" charset="-122"/>
              </a:rPr>
              <a:t>，</a:t>
            </a:r>
            <a:r>
              <a:rPr spc="-430" dirty="0">
                <a:solidFill>
                  <a:prstClr val="black"/>
                </a:solidFill>
                <a:latin typeface="微软雅黑" panose="020B0503020204020204" charset="-122"/>
                <a:cs typeface="微软雅黑" panose="020B0503020204020204" charset="-122"/>
              </a:rPr>
              <a:t> </a:t>
            </a:r>
            <a:r>
              <a:rPr spc="155" dirty="0">
                <a:solidFill>
                  <a:prstClr val="black"/>
                </a:solidFill>
                <a:latin typeface="微软雅黑" panose="020B0503020204020204" charset="-122"/>
                <a:cs typeface="微软雅黑" panose="020B0503020204020204" charset="-122"/>
              </a:rPr>
              <a:t>如图所示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186171" y="1915667"/>
            <a:ext cx="5458967" cy="41681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258950" y="1017270"/>
            <a:ext cx="9879330" cy="1361440"/>
          </a:xfrm>
          <a:prstGeom prst="rect">
            <a:avLst/>
          </a:prstGeom>
        </p:spPr>
        <p:txBody>
          <a:bodyPr vert="horz" wrap="square" lIns="0" tIns="0" rIns="0" bIns="0" rtlCol="0">
            <a:spAutoFit/>
          </a:bodyPr>
          <a:lstStyle/>
          <a:p>
            <a:pPr marL="2862580"/>
            <a:r>
              <a:rPr sz="3200" b="1" dirty="0">
                <a:solidFill>
                  <a:srgbClr val="00A755"/>
                </a:solidFill>
                <a:latin typeface="微软雅黑" panose="020B0503020204020204" charset="-122"/>
                <a:cs typeface="微软雅黑" panose="020B0503020204020204" charset="-122"/>
              </a:rPr>
              <a:t>饼状图组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a:p>
            <a:pPr marL="12700" marR="5080">
              <a:lnSpc>
                <a:spcPct val="150000"/>
              </a:lnSpc>
              <a:spcBef>
                <a:spcPts val="920"/>
              </a:spcBef>
            </a:pPr>
            <a:r>
              <a:rPr sz="1600" b="1" spc="15" dirty="0">
                <a:solidFill>
                  <a:prstClr val="black"/>
                </a:solidFill>
                <a:latin typeface="微软雅黑" panose="020B0503020204020204" charset="-122"/>
                <a:cs typeface="微软雅黑" panose="020B0503020204020204" charset="-122"/>
              </a:rPr>
              <a:t>b）</a:t>
            </a:r>
            <a:r>
              <a:rPr sz="1600" b="1" spc="30" dirty="0">
                <a:solidFill>
                  <a:prstClr val="black"/>
                </a:solidFill>
                <a:latin typeface="微软雅黑" panose="020B0503020204020204" charset="-122"/>
                <a:cs typeface="微软雅黑" panose="020B0503020204020204" charset="-122"/>
              </a:rPr>
              <a:t>颜色</a:t>
            </a:r>
            <a:r>
              <a:rPr sz="1600" b="1" spc="15" dirty="0">
                <a:solidFill>
                  <a:prstClr val="black"/>
                </a:solidFill>
                <a:latin typeface="微软雅黑" panose="020B0503020204020204" charset="-122"/>
                <a:cs typeface="微软雅黑" panose="020B0503020204020204" charset="-122"/>
              </a:rPr>
              <a:t>面</a:t>
            </a:r>
            <a:r>
              <a:rPr sz="1600" b="1" spc="30" dirty="0">
                <a:solidFill>
                  <a:prstClr val="black"/>
                </a:solidFill>
                <a:latin typeface="微软雅黑" panose="020B0503020204020204" charset="-122"/>
                <a:cs typeface="微软雅黑" panose="020B0503020204020204" charset="-122"/>
              </a:rPr>
              <a:t>板</a:t>
            </a:r>
            <a:r>
              <a:rPr sz="1600" spc="30"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在</a:t>
            </a:r>
            <a:r>
              <a:rPr sz="1600" spc="30" dirty="0">
                <a:solidFill>
                  <a:prstClr val="black"/>
                </a:solidFill>
                <a:latin typeface="微软雅黑" panose="020B0503020204020204" charset="-122"/>
                <a:cs typeface="微软雅黑" panose="020B0503020204020204" charset="-122"/>
              </a:rPr>
              <a:t>颜色</a:t>
            </a:r>
            <a:r>
              <a:rPr sz="1600" spc="20" dirty="0">
                <a:solidFill>
                  <a:prstClr val="black"/>
                </a:solidFill>
                <a:latin typeface="微软雅黑" panose="020B0503020204020204" charset="-122"/>
                <a:cs typeface="微软雅黑" panose="020B0503020204020204" charset="-122"/>
              </a:rPr>
              <a:t>面</a:t>
            </a:r>
            <a:r>
              <a:rPr sz="1600" spc="30" dirty="0">
                <a:solidFill>
                  <a:prstClr val="black"/>
                </a:solidFill>
                <a:latin typeface="微软雅黑" panose="020B0503020204020204" charset="-122"/>
                <a:cs typeface="微软雅黑" panose="020B0503020204020204" charset="-122"/>
              </a:rPr>
              <a:t>板</a:t>
            </a:r>
            <a:r>
              <a:rPr sz="1600" spc="25" dirty="0">
                <a:solidFill>
                  <a:prstClr val="black"/>
                </a:solidFill>
                <a:latin typeface="微软雅黑" panose="020B0503020204020204" charset="-122"/>
                <a:cs typeface="微软雅黑" panose="020B0503020204020204" charset="-122"/>
              </a:rPr>
              <a:t>中</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可</a:t>
            </a:r>
            <a:r>
              <a:rPr sz="1600" spc="30" dirty="0">
                <a:solidFill>
                  <a:prstClr val="black"/>
                </a:solidFill>
                <a:latin typeface="微软雅黑" panose="020B0503020204020204" charset="-122"/>
                <a:cs typeface="微软雅黑" panose="020B0503020204020204" charset="-122"/>
              </a:rPr>
              <a:t>以点</a:t>
            </a:r>
            <a:r>
              <a:rPr sz="1600" spc="15" dirty="0">
                <a:solidFill>
                  <a:prstClr val="black"/>
                </a:solidFill>
                <a:latin typeface="微软雅黑" panose="020B0503020204020204" charset="-122"/>
                <a:cs typeface="微软雅黑" panose="020B0503020204020204" charset="-122"/>
              </a:rPr>
              <a:t>击</a:t>
            </a:r>
            <a:r>
              <a:rPr sz="1600" spc="30" dirty="0">
                <a:solidFill>
                  <a:prstClr val="black"/>
                </a:solidFill>
                <a:latin typeface="微软雅黑" panose="020B0503020204020204" charset="-122"/>
                <a:cs typeface="微软雅黑" panose="020B0503020204020204" charset="-122"/>
              </a:rPr>
              <a:t>颜色面</a:t>
            </a:r>
            <a:r>
              <a:rPr sz="1600" spc="15" dirty="0">
                <a:solidFill>
                  <a:prstClr val="black"/>
                </a:solidFill>
                <a:latin typeface="微软雅黑" panose="020B0503020204020204" charset="-122"/>
                <a:cs typeface="微软雅黑" panose="020B0503020204020204" charset="-122"/>
              </a:rPr>
              <a:t>板</a:t>
            </a:r>
            <a:r>
              <a:rPr sz="1600" spc="30" dirty="0">
                <a:solidFill>
                  <a:prstClr val="black"/>
                </a:solidFill>
                <a:latin typeface="微软雅黑" panose="020B0503020204020204" charset="-122"/>
                <a:cs typeface="微软雅黑" panose="020B0503020204020204" charset="-122"/>
              </a:rPr>
              <a:t>下的</a:t>
            </a:r>
            <a:r>
              <a:rPr sz="1600" spc="15" dirty="0">
                <a:solidFill>
                  <a:prstClr val="black"/>
                </a:solidFill>
                <a:latin typeface="微软雅黑" panose="020B0503020204020204" charset="-122"/>
                <a:cs typeface="微软雅黑" panose="020B0503020204020204" charset="-122"/>
              </a:rPr>
              <a:t>色</a:t>
            </a:r>
            <a:r>
              <a:rPr sz="1600" spc="30" dirty="0">
                <a:solidFill>
                  <a:prstClr val="black"/>
                </a:solidFill>
                <a:latin typeface="微软雅黑" panose="020B0503020204020204" charset="-122"/>
                <a:cs typeface="微软雅黑" panose="020B0503020204020204" charset="-122"/>
              </a:rPr>
              <a:t>块的下</a:t>
            </a:r>
            <a:r>
              <a:rPr sz="1600" spc="15" dirty="0">
                <a:solidFill>
                  <a:prstClr val="black"/>
                </a:solidFill>
                <a:latin typeface="微软雅黑" panose="020B0503020204020204" charset="-122"/>
                <a:cs typeface="微软雅黑" panose="020B0503020204020204" charset="-122"/>
              </a:rPr>
              <a:t>拉</a:t>
            </a:r>
            <a:r>
              <a:rPr sz="1600" spc="50" dirty="0">
                <a:solidFill>
                  <a:prstClr val="black"/>
                </a:solidFill>
                <a:latin typeface="微软雅黑" panose="020B0503020204020204" charset="-122"/>
                <a:cs typeface="微软雅黑" panose="020B0503020204020204" charset="-122"/>
              </a:rPr>
              <a:t>框</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在</a:t>
            </a:r>
            <a:r>
              <a:rPr sz="1600" spc="30" dirty="0">
                <a:solidFill>
                  <a:prstClr val="black"/>
                </a:solidFill>
                <a:latin typeface="微软雅黑" panose="020B0503020204020204" charset="-122"/>
                <a:cs typeface="微软雅黑" panose="020B0503020204020204" charset="-122"/>
              </a:rPr>
              <a:t>弹出的</a:t>
            </a:r>
            <a:r>
              <a:rPr sz="1600" spc="15" dirty="0">
                <a:solidFill>
                  <a:prstClr val="black"/>
                </a:solidFill>
                <a:latin typeface="微软雅黑" panose="020B0503020204020204" charset="-122"/>
                <a:cs typeface="微软雅黑" panose="020B0503020204020204" charset="-122"/>
              </a:rPr>
              <a:t>颜</a:t>
            </a:r>
            <a:r>
              <a:rPr sz="1600" spc="30" dirty="0">
                <a:solidFill>
                  <a:prstClr val="black"/>
                </a:solidFill>
                <a:latin typeface="微软雅黑" panose="020B0503020204020204" charset="-122"/>
                <a:cs typeface="微软雅黑" panose="020B0503020204020204" charset="-122"/>
              </a:rPr>
              <a:t>色面</a:t>
            </a:r>
            <a:r>
              <a:rPr sz="1600" spc="15" dirty="0">
                <a:solidFill>
                  <a:prstClr val="black"/>
                </a:solidFill>
                <a:latin typeface="微软雅黑" panose="020B0503020204020204" charset="-122"/>
                <a:cs typeface="微软雅黑" panose="020B0503020204020204" charset="-122"/>
              </a:rPr>
              <a:t>板</a:t>
            </a:r>
            <a:r>
              <a:rPr sz="1600" spc="40" dirty="0">
                <a:solidFill>
                  <a:prstClr val="black"/>
                </a:solidFill>
                <a:latin typeface="微软雅黑" panose="020B0503020204020204" charset="-122"/>
                <a:cs typeface="微软雅黑" panose="020B0503020204020204" charset="-122"/>
              </a:rPr>
              <a:t>中</a:t>
            </a:r>
            <a:r>
              <a:rPr sz="1600" spc="30" dirty="0">
                <a:solidFill>
                  <a:prstClr val="black"/>
                </a:solidFill>
                <a:latin typeface="微软雅黑" panose="020B0503020204020204" charset="-122"/>
                <a:cs typeface="微软雅黑" panose="020B0503020204020204" charset="-122"/>
              </a:rPr>
              <a:t>，选</a:t>
            </a:r>
            <a:r>
              <a:rPr sz="1600" spc="15" dirty="0">
                <a:solidFill>
                  <a:prstClr val="black"/>
                </a:solidFill>
                <a:latin typeface="微软雅黑" panose="020B0503020204020204" charset="-122"/>
                <a:cs typeface="微软雅黑" panose="020B0503020204020204" charset="-122"/>
              </a:rPr>
              <a:t>择</a:t>
            </a:r>
            <a:r>
              <a:rPr sz="1600" spc="30" dirty="0">
                <a:solidFill>
                  <a:prstClr val="black"/>
                </a:solidFill>
                <a:latin typeface="微软雅黑" panose="020B0503020204020204" charset="-122"/>
                <a:cs typeface="微软雅黑" panose="020B0503020204020204" charset="-122"/>
              </a:rPr>
              <a:t>目</a:t>
            </a:r>
            <a:r>
              <a:rPr sz="1600" spc="15" dirty="0">
                <a:solidFill>
                  <a:prstClr val="black"/>
                </a:solidFill>
                <a:latin typeface="微软雅黑" panose="020B0503020204020204" charset="-122"/>
                <a:cs typeface="微软雅黑" panose="020B0503020204020204" charset="-122"/>
              </a:rPr>
              <a:t>标</a:t>
            </a:r>
            <a:r>
              <a:rPr sz="1600" spc="30" dirty="0">
                <a:solidFill>
                  <a:prstClr val="black"/>
                </a:solidFill>
                <a:latin typeface="微软雅黑" panose="020B0503020204020204" charset="-122"/>
                <a:cs typeface="微软雅黑" panose="020B0503020204020204" charset="-122"/>
              </a:rPr>
              <a:t>颜</a:t>
            </a:r>
            <a:r>
              <a:rPr sz="1600" spc="25" dirty="0">
                <a:solidFill>
                  <a:prstClr val="black"/>
                </a:solidFill>
                <a:latin typeface="微软雅黑" panose="020B0503020204020204" charset="-122"/>
                <a:cs typeface="微软雅黑" panose="020B0503020204020204" charset="-122"/>
              </a:rPr>
              <a:t>色</a:t>
            </a:r>
            <a:r>
              <a:rPr sz="1600" spc="-5" dirty="0">
                <a:solidFill>
                  <a:prstClr val="black"/>
                </a:solidFill>
                <a:latin typeface="微软雅黑" panose="020B0503020204020204" charset="-122"/>
                <a:cs typeface="微软雅黑" panose="020B0503020204020204" charset="-122"/>
              </a:rPr>
              <a:t>，  单击确定，饼图对应部分颜色变为</a:t>
            </a:r>
            <a:r>
              <a:rPr sz="1600"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标颜</a:t>
            </a:r>
            <a:r>
              <a:rPr sz="1600" spc="5" dirty="0">
                <a:solidFill>
                  <a:prstClr val="black"/>
                </a:solidFill>
                <a:latin typeface="微软雅黑" panose="020B0503020204020204" charset="-122"/>
                <a:cs typeface="微软雅黑" panose="020B0503020204020204" charset="-122"/>
              </a:rPr>
              <a:t>色</a:t>
            </a:r>
            <a:r>
              <a:rPr sz="1600" spc="-5" dirty="0">
                <a:solidFill>
                  <a:prstClr val="black"/>
                </a:solidFill>
                <a:latin typeface="微软雅黑" panose="020B0503020204020204" charset="-122"/>
                <a:cs typeface="微软雅黑" panose="020B0503020204020204" charset="-122"/>
              </a:rPr>
              <a:t>，重</a:t>
            </a:r>
            <a:r>
              <a:rPr sz="1600" dirty="0">
                <a:solidFill>
                  <a:prstClr val="black"/>
                </a:solidFill>
                <a:latin typeface="微软雅黑" panose="020B0503020204020204" charset="-122"/>
                <a:cs typeface="微软雅黑" panose="020B0503020204020204" charset="-122"/>
              </a:rPr>
              <a:t>复</a:t>
            </a:r>
            <a:r>
              <a:rPr sz="1600" spc="-5" dirty="0">
                <a:solidFill>
                  <a:prstClr val="black"/>
                </a:solidFill>
                <a:latin typeface="微软雅黑" panose="020B0503020204020204" charset="-122"/>
                <a:cs typeface="微软雅黑" panose="020B0503020204020204" charset="-122"/>
              </a:rPr>
              <a:t>以上</a:t>
            </a:r>
            <a:r>
              <a:rPr sz="1600" dirty="0">
                <a:solidFill>
                  <a:prstClr val="black"/>
                </a:solidFill>
                <a:latin typeface="微软雅黑" panose="020B0503020204020204" charset="-122"/>
                <a:cs typeface="微软雅黑" panose="020B0503020204020204" charset="-122"/>
              </a:rPr>
              <a:t>操</a:t>
            </a:r>
            <a:r>
              <a:rPr sz="1600" spc="-5" dirty="0">
                <a:solidFill>
                  <a:prstClr val="black"/>
                </a:solidFill>
                <a:latin typeface="微软雅黑" panose="020B0503020204020204" charset="-122"/>
                <a:cs typeface="微软雅黑" panose="020B0503020204020204" charset="-122"/>
              </a:rPr>
              <a:t>作可</a:t>
            </a:r>
            <a:r>
              <a:rPr sz="1600" dirty="0">
                <a:solidFill>
                  <a:prstClr val="black"/>
                </a:solidFill>
                <a:latin typeface="微软雅黑" panose="020B0503020204020204" charset="-122"/>
                <a:cs typeface="微软雅黑" panose="020B0503020204020204" charset="-122"/>
              </a:rPr>
              <a:t>以</a:t>
            </a:r>
            <a:r>
              <a:rPr sz="1600" spc="-5" dirty="0">
                <a:solidFill>
                  <a:prstClr val="black"/>
                </a:solidFill>
                <a:latin typeface="微软雅黑" panose="020B0503020204020204" charset="-122"/>
                <a:cs typeface="微软雅黑" panose="020B0503020204020204" charset="-122"/>
              </a:rPr>
              <a:t>完成</a:t>
            </a:r>
            <a:r>
              <a:rPr sz="1600"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饼图</a:t>
            </a:r>
            <a:r>
              <a:rPr sz="1600" dirty="0">
                <a:solidFill>
                  <a:prstClr val="black"/>
                </a:solidFill>
                <a:latin typeface="微软雅黑" panose="020B0503020204020204" charset="-122"/>
                <a:cs typeface="微软雅黑" panose="020B0503020204020204" charset="-122"/>
              </a:rPr>
              <a:t>各</a:t>
            </a:r>
            <a:r>
              <a:rPr sz="1600" spc="-5" dirty="0">
                <a:solidFill>
                  <a:prstClr val="black"/>
                </a:solidFill>
                <a:latin typeface="微软雅黑" panose="020B0503020204020204" charset="-122"/>
                <a:cs typeface="微软雅黑" panose="020B0503020204020204" charset="-122"/>
              </a:rPr>
              <a:t>部分</a:t>
            </a:r>
            <a:r>
              <a:rPr sz="1600" dirty="0">
                <a:solidFill>
                  <a:prstClr val="black"/>
                </a:solidFill>
                <a:latin typeface="微软雅黑" panose="020B0503020204020204" charset="-122"/>
                <a:cs typeface="微软雅黑" panose="020B0503020204020204" charset="-122"/>
              </a:rPr>
              <a:t>颜</a:t>
            </a:r>
            <a:r>
              <a:rPr sz="1600" spc="-5" dirty="0">
                <a:solidFill>
                  <a:prstClr val="black"/>
                </a:solidFill>
                <a:latin typeface="微软雅黑" panose="020B0503020204020204" charset="-122"/>
                <a:cs typeface="微软雅黑" panose="020B0503020204020204" charset="-122"/>
              </a:rPr>
              <a:t>色配</a:t>
            </a:r>
            <a:r>
              <a:rPr sz="1600" spc="5"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，如</a:t>
            </a:r>
            <a:r>
              <a:rPr sz="1600" dirty="0">
                <a:solidFill>
                  <a:prstClr val="black"/>
                </a:solidFill>
                <a:latin typeface="微软雅黑" panose="020B0503020204020204" charset="-122"/>
                <a:cs typeface="微软雅黑" panose="020B0503020204020204" charset="-122"/>
              </a:rPr>
              <a:t>图</a:t>
            </a:r>
            <a:r>
              <a:rPr sz="1600" spc="-5" dirty="0">
                <a:solidFill>
                  <a:prstClr val="black"/>
                </a:solidFill>
                <a:latin typeface="微软雅黑" panose="020B0503020204020204" charset="-122"/>
                <a:cs typeface="微软雅黑" panose="020B0503020204020204" charset="-122"/>
              </a:rPr>
              <a:t>所示。</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100072" y="2514600"/>
            <a:ext cx="7991856" cy="40065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饼状图组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83511" y="2013839"/>
            <a:ext cx="2781935" cy="2359660"/>
          </a:xfrm>
          <a:prstGeom prst="rect">
            <a:avLst/>
          </a:prstGeom>
        </p:spPr>
        <p:txBody>
          <a:bodyPr vert="horz" wrap="square" lIns="0" tIns="0" rIns="0" bIns="0" rtlCol="0">
            <a:spAutoFit/>
          </a:bodyPr>
          <a:lstStyle/>
          <a:p>
            <a:pPr marL="12700"/>
            <a:r>
              <a:rPr b="1" spc="-10" dirty="0">
                <a:solidFill>
                  <a:prstClr val="black"/>
                </a:solidFill>
                <a:latin typeface="微软雅黑" panose="020B0503020204020204" charset="-122"/>
                <a:cs typeface="微软雅黑" panose="020B0503020204020204" charset="-122"/>
              </a:rPr>
              <a:t>c</a:t>
            </a:r>
            <a:r>
              <a:rPr b="1" dirty="0">
                <a:solidFill>
                  <a:prstClr val="black"/>
                </a:solidFill>
                <a:latin typeface="微软雅黑" panose="020B0503020204020204" charset="-122"/>
                <a:cs typeface="微软雅黑" panose="020B0503020204020204" charset="-122"/>
              </a:rPr>
              <a:t>）</a:t>
            </a:r>
            <a:r>
              <a:rPr b="1" spc="-5" dirty="0">
                <a:solidFill>
                  <a:prstClr val="black"/>
                </a:solidFill>
                <a:latin typeface="微软雅黑" panose="020B0503020204020204" charset="-122"/>
                <a:cs typeface="微软雅黑" panose="020B0503020204020204" charset="-122"/>
              </a:rPr>
              <a:t>图例</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marR="5080" indent="476885" algn="just">
              <a:lnSpc>
                <a:spcPct val="150000"/>
              </a:lnSpc>
            </a:pPr>
            <a:r>
              <a:rPr spc="190" dirty="0">
                <a:solidFill>
                  <a:prstClr val="black"/>
                </a:solidFill>
                <a:latin typeface="微软雅黑" panose="020B0503020204020204" charset="-122"/>
                <a:cs typeface="微软雅黑" panose="020B0503020204020204" charset="-122"/>
              </a:rPr>
              <a:t>勾选图</a:t>
            </a:r>
            <a:r>
              <a:rPr spc="200" dirty="0">
                <a:solidFill>
                  <a:prstClr val="black"/>
                </a:solidFill>
                <a:latin typeface="微软雅黑" panose="020B0503020204020204" charset="-122"/>
                <a:cs typeface="微软雅黑" panose="020B0503020204020204" charset="-122"/>
              </a:rPr>
              <a:t>例</a:t>
            </a:r>
            <a:r>
              <a:rPr spc="190" dirty="0">
                <a:solidFill>
                  <a:prstClr val="black"/>
                </a:solidFill>
                <a:latin typeface="微软雅黑" panose="020B0503020204020204" charset="-122"/>
                <a:cs typeface="微软雅黑" panose="020B0503020204020204" charset="-122"/>
              </a:rPr>
              <a:t>之</a:t>
            </a:r>
            <a:r>
              <a:rPr spc="195" dirty="0">
                <a:solidFill>
                  <a:prstClr val="black"/>
                </a:solidFill>
                <a:latin typeface="微软雅黑" panose="020B0503020204020204" charset="-122"/>
                <a:cs typeface="微软雅黑" panose="020B0503020204020204" charset="-122"/>
              </a:rPr>
              <a:t>后</a:t>
            </a:r>
            <a:r>
              <a:rPr dirty="0">
                <a:solidFill>
                  <a:prstClr val="black"/>
                </a:solidFill>
                <a:latin typeface="微软雅黑" panose="020B0503020204020204" charset="-122"/>
                <a:cs typeface="微软雅黑" panose="020B0503020204020204" charset="-122"/>
              </a:rPr>
              <a:t>，</a:t>
            </a:r>
            <a:r>
              <a:rPr spc="-430" dirty="0">
                <a:solidFill>
                  <a:prstClr val="black"/>
                </a:solidFill>
                <a:latin typeface="微软雅黑" panose="020B0503020204020204" charset="-122"/>
                <a:cs typeface="微软雅黑" panose="020B0503020204020204" charset="-122"/>
              </a:rPr>
              <a:t> </a:t>
            </a:r>
            <a:r>
              <a:rPr spc="190" dirty="0">
                <a:solidFill>
                  <a:prstClr val="black"/>
                </a:solidFill>
                <a:latin typeface="微软雅黑" panose="020B0503020204020204" charset="-122"/>
                <a:cs typeface="微软雅黑" panose="020B0503020204020204" charset="-122"/>
              </a:rPr>
              <a:t>会在 </a:t>
            </a:r>
            <a:r>
              <a:rPr spc="165" dirty="0">
                <a:solidFill>
                  <a:prstClr val="black"/>
                </a:solidFill>
                <a:latin typeface="微软雅黑" panose="020B0503020204020204" charset="-122"/>
                <a:cs typeface="微软雅黑" panose="020B0503020204020204" charset="-122"/>
              </a:rPr>
              <a:t>饼状图中显</a:t>
            </a:r>
            <a:r>
              <a:rPr spc="180" dirty="0">
                <a:solidFill>
                  <a:prstClr val="black"/>
                </a:solidFill>
                <a:latin typeface="微软雅黑" panose="020B0503020204020204" charset="-122"/>
                <a:cs typeface="微软雅黑" panose="020B0503020204020204" charset="-122"/>
              </a:rPr>
              <a:t>示</a:t>
            </a:r>
            <a:r>
              <a:rPr spc="165" dirty="0">
                <a:solidFill>
                  <a:prstClr val="black"/>
                </a:solidFill>
                <a:latin typeface="微软雅黑" panose="020B0503020204020204" charset="-122"/>
                <a:cs typeface="微软雅黑" panose="020B0503020204020204" charset="-122"/>
              </a:rPr>
              <a:t>图</a:t>
            </a:r>
            <a:r>
              <a:rPr spc="160" dirty="0">
                <a:solidFill>
                  <a:prstClr val="black"/>
                </a:solidFill>
                <a:latin typeface="微软雅黑" panose="020B0503020204020204" charset="-122"/>
                <a:cs typeface="微软雅黑" panose="020B0503020204020204" charset="-122"/>
              </a:rPr>
              <a:t>例</a:t>
            </a:r>
            <a:r>
              <a:rPr spc="165" dirty="0">
                <a:solidFill>
                  <a:prstClr val="black"/>
                </a:solidFill>
                <a:latin typeface="微软雅黑" panose="020B0503020204020204" charset="-122"/>
                <a:cs typeface="微软雅黑" panose="020B0503020204020204" charset="-122"/>
              </a:rPr>
              <a:t>。</a:t>
            </a:r>
            <a:r>
              <a:rPr spc="170" dirty="0">
                <a:solidFill>
                  <a:prstClr val="black"/>
                </a:solidFill>
                <a:latin typeface="微软雅黑" panose="020B0503020204020204" charset="-122"/>
                <a:cs typeface="微软雅黑" panose="020B0503020204020204" charset="-122"/>
              </a:rPr>
              <a:t>可以 </a:t>
            </a:r>
            <a:r>
              <a:rPr spc="165" dirty="0">
                <a:solidFill>
                  <a:prstClr val="black"/>
                </a:solidFill>
                <a:latin typeface="微软雅黑" panose="020B0503020204020204" charset="-122"/>
                <a:cs typeface="微软雅黑" panose="020B0503020204020204" charset="-122"/>
              </a:rPr>
              <a:t>设置图例的</a:t>
            </a:r>
            <a:r>
              <a:rPr spc="175" dirty="0">
                <a:solidFill>
                  <a:prstClr val="black"/>
                </a:solidFill>
                <a:latin typeface="微软雅黑" panose="020B0503020204020204" charset="-122"/>
                <a:cs typeface="微软雅黑" panose="020B0503020204020204" charset="-122"/>
              </a:rPr>
              <a:t>位</a:t>
            </a:r>
            <a:r>
              <a:rPr spc="165"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r>
              <a:rPr spc="-425" dirty="0">
                <a:solidFill>
                  <a:prstClr val="black"/>
                </a:solidFill>
                <a:latin typeface="微软雅黑" panose="020B0503020204020204" charset="-122"/>
                <a:cs typeface="微软雅黑" panose="020B0503020204020204" charset="-122"/>
              </a:rPr>
              <a:t> </a:t>
            </a:r>
            <a:r>
              <a:rPr spc="165" dirty="0">
                <a:solidFill>
                  <a:prstClr val="black"/>
                </a:solidFill>
                <a:latin typeface="微软雅黑" panose="020B0503020204020204" charset="-122"/>
                <a:cs typeface="微软雅黑" panose="020B0503020204020204" charset="-122"/>
              </a:rPr>
              <a:t>图例显 </a:t>
            </a:r>
            <a:r>
              <a:rPr spc="170" dirty="0">
                <a:solidFill>
                  <a:prstClr val="black"/>
                </a:solidFill>
                <a:latin typeface="微软雅黑" panose="020B0503020204020204" charset="-122"/>
                <a:cs typeface="微软雅黑" panose="020B0503020204020204" charset="-122"/>
              </a:rPr>
              <a:t>示文字的字体</a:t>
            </a:r>
            <a:r>
              <a:rPr spc="165" dirty="0">
                <a:solidFill>
                  <a:prstClr val="black"/>
                </a:solidFill>
                <a:latin typeface="微软雅黑" panose="020B0503020204020204" charset="-122"/>
                <a:cs typeface="微软雅黑" panose="020B0503020204020204" charset="-122"/>
              </a:rPr>
              <a:t>、字号</a:t>
            </a:r>
            <a:r>
              <a:rPr spc="17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颜 色</a:t>
            </a:r>
            <a:r>
              <a:rPr spc="-5" dirty="0">
                <a:solidFill>
                  <a:prstClr val="black"/>
                </a:solidFill>
                <a:latin typeface="微软雅黑" panose="020B0503020204020204" charset="-122"/>
                <a:cs typeface="微软雅黑" panose="020B0503020204020204" charset="-122"/>
              </a:rPr>
              <a:t>等</a:t>
            </a:r>
            <a:r>
              <a:rPr dirty="0">
                <a:solidFill>
                  <a:prstClr val="black"/>
                </a:solidFill>
                <a:latin typeface="微软雅黑" panose="020B0503020204020204" charset="-122"/>
                <a:cs typeface="微软雅黑" panose="020B0503020204020204" charset="-122"/>
              </a:rPr>
              <a:t>，如图所示。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324855" y="1886712"/>
            <a:ext cx="5262371" cy="42992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541144" y="940180"/>
            <a:ext cx="7711440" cy="979805"/>
          </a:xfrm>
          <a:prstGeom prst="rect">
            <a:avLst/>
          </a:prstGeom>
        </p:spPr>
        <p:txBody>
          <a:bodyPr vert="horz" wrap="square" lIns="0" tIns="0" rIns="0" bIns="0" rtlCol="0">
            <a:spAutoFit/>
          </a:bodyPr>
          <a:lstStyle/>
          <a:p>
            <a:pPr marL="3150870"/>
            <a:r>
              <a:rPr sz="3200" b="1" dirty="0">
                <a:solidFill>
                  <a:srgbClr val="00A755"/>
                </a:solidFill>
                <a:latin typeface="微软雅黑" panose="020B0503020204020204" charset="-122"/>
                <a:cs typeface="微软雅黑" panose="020B0503020204020204" charset="-122"/>
              </a:rPr>
              <a:t>1</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创建硬件设备</a:t>
            </a:r>
            <a:endParaRPr sz="3200">
              <a:solidFill>
                <a:prstClr val="black"/>
              </a:solidFill>
              <a:latin typeface="微软雅黑" panose="020B0503020204020204" charset="-122"/>
              <a:cs typeface="微软雅黑" panose="020B0503020204020204" charset="-122"/>
            </a:endParaRPr>
          </a:p>
          <a:p>
            <a:pPr marL="12700">
              <a:spcBef>
                <a:spcPts val="150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在课程详情页界面单击“硬件设备”按钮，进入硬件设备界面。</a:t>
            </a:r>
            <a:endParaRPr>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433686" y="3433317"/>
            <a:ext cx="1904364" cy="1525270"/>
          </a:xfrm>
          <a:prstGeom prst="rect">
            <a:avLst/>
          </a:prstGeom>
        </p:spPr>
        <p:txBody>
          <a:bodyPr vert="horz" wrap="square" lIns="0" tIns="0" rIns="0" bIns="0" rtlCol="0">
            <a:spAutoFit/>
          </a:bodyPr>
          <a:lstStyle/>
          <a:p>
            <a:pPr marL="12700" marR="5080" indent="278765" algn="just">
              <a:lnSpc>
                <a:spcPct val="125000"/>
              </a:lnSpc>
            </a:pPr>
            <a:r>
              <a:rPr sz="1600" spc="229" dirty="0">
                <a:solidFill>
                  <a:prstClr val="black"/>
                </a:solidFill>
                <a:latin typeface="宋体" pitchFamily="2" charset="-122"/>
                <a:cs typeface="宋体" pitchFamily="2" charset="-122"/>
              </a:rPr>
              <a:t>【说明】</a:t>
            </a:r>
            <a:r>
              <a:rPr sz="1600" spc="225" dirty="0">
                <a:solidFill>
                  <a:prstClr val="black"/>
                </a:solidFill>
                <a:latin typeface="宋体" pitchFamily="2" charset="-122"/>
                <a:cs typeface="宋体" pitchFamily="2" charset="-122"/>
              </a:rPr>
              <a:t>每</a:t>
            </a:r>
            <a:r>
              <a:rPr sz="1600" spc="220" dirty="0">
                <a:solidFill>
                  <a:prstClr val="black"/>
                </a:solidFill>
                <a:latin typeface="宋体" pitchFamily="2" charset="-122"/>
                <a:cs typeface="宋体" pitchFamily="2" charset="-122"/>
              </a:rPr>
              <a:t>个</a:t>
            </a:r>
            <a:r>
              <a:rPr sz="1600" spc="-5" dirty="0">
                <a:solidFill>
                  <a:prstClr val="black"/>
                </a:solidFill>
                <a:latin typeface="宋体" pitchFamily="2" charset="-122"/>
                <a:cs typeface="宋体" pitchFamily="2" charset="-122"/>
              </a:rPr>
              <a:t>课 </a:t>
            </a:r>
            <a:r>
              <a:rPr sz="1600" spc="50" dirty="0">
                <a:solidFill>
                  <a:prstClr val="black"/>
                </a:solidFill>
                <a:latin typeface="宋体" pitchFamily="2" charset="-122"/>
                <a:cs typeface="宋体" pitchFamily="2" charset="-122"/>
              </a:rPr>
              <a:t>程</a:t>
            </a:r>
            <a:r>
              <a:rPr sz="1600" spc="35" dirty="0">
                <a:solidFill>
                  <a:prstClr val="black"/>
                </a:solidFill>
                <a:latin typeface="宋体" pitchFamily="2" charset="-122"/>
                <a:cs typeface="宋体" pitchFamily="2" charset="-122"/>
              </a:rPr>
              <a:t>卡</a:t>
            </a:r>
            <a:r>
              <a:rPr sz="1600" spc="50" dirty="0">
                <a:solidFill>
                  <a:prstClr val="black"/>
                </a:solidFill>
                <a:latin typeface="宋体" pitchFamily="2" charset="-122"/>
                <a:cs typeface="宋体" pitchFamily="2" charset="-122"/>
              </a:rPr>
              <a:t>片</a:t>
            </a:r>
            <a:r>
              <a:rPr sz="1600" spc="35" dirty="0">
                <a:solidFill>
                  <a:prstClr val="black"/>
                </a:solidFill>
                <a:latin typeface="宋体" pitchFamily="2" charset="-122"/>
                <a:cs typeface="宋体" pitchFamily="2" charset="-122"/>
              </a:rPr>
              <a:t>中</a:t>
            </a:r>
            <a:r>
              <a:rPr sz="1600" spc="50" dirty="0">
                <a:solidFill>
                  <a:prstClr val="black"/>
                </a:solidFill>
                <a:latin typeface="宋体" pitchFamily="2" charset="-122"/>
                <a:cs typeface="宋体" pitchFamily="2" charset="-122"/>
              </a:rPr>
              <a:t>都</a:t>
            </a:r>
            <a:r>
              <a:rPr sz="1600" spc="35" dirty="0">
                <a:solidFill>
                  <a:prstClr val="black"/>
                </a:solidFill>
                <a:latin typeface="宋体" pitchFamily="2" charset="-122"/>
                <a:cs typeface="宋体" pitchFamily="2" charset="-122"/>
              </a:rPr>
              <a:t>有对</a:t>
            </a:r>
            <a:r>
              <a:rPr sz="1600" spc="50" dirty="0">
                <a:solidFill>
                  <a:prstClr val="black"/>
                </a:solidFill>
                <a:latin typeface="宋体" pitchFamily="2" charset="-122"/>
                <a:cs typeface="宋体" pitchFamily="2" charset="-122"/>
              </a:rPr>
              <a:t>应</a:t>
            </a:r>
            <a:r>
              <a:rPr sz="1600" spc="-5" dirty="0">
                <a:solidFill>
                  <a:prstClr val="black"/>
                </a:solidFill>
                <a:latin typeface="宋体" pitchFamily="2" charset="-122"/>
                <a:cs typeface="宋体" pitchFamily="2" charset="-122"/>
              </a:rPr>
              <a:t>的 </a:t>
            </a:r>
            <a:r>
              <a:rPr sz="1600" spc="50" dirty="0">
                <a:solidFill>
                  <a:prstClr val="black"/>
                </a:solidFill>
                <a:latin typeface="宋体" pitchFamily="2" charset="-122"/>
                <a:cs typeface="宋体" pitchFamily="2" charset="-122"/>
              </a:rPr>
              <a:t>平</a:t>
            </a:r>
            <a:r>
              <a:rPr sz="1600" spc="35" dirty="0">
                <a:solidFill>
                  <a:prstClr val="black"/>
                </a:solidFill>
                <a:latin typeface="宋体" pitchFamily="2" charset="-122"/>
                <a:cs typeface="宋体" pitchFamily="2" charset="-122"/>
              </a:rPr>
              <a:t>台</a:t>
            </a:r>
            <a:r>
              <a:rPr sz="1600" spc="50" dirty="0">
                <a:solidFill>
                  <a:prstClr val="black"/>
                </a:solidFill>
                <a:latin typeface="宋体" pitchFamily="2" charset="-122"/>
                <a:cs typeface="宋体" pitchFamily="2" charset="-122"/>
              </a:rPr>
              <a:t>入</a:t>
            </a:r>
            <a:r>
              <a:rPr sz="1600" spc="45" dirty="0">
                <a:solidFill>
                  <a:prstClr val="black"/>
                </a:solidFill>
                <a:latin typeface="宋体" pitchFamily="2" charset="-122"/>
                <a:cs typeface="宋体" pitchFamily="2" charset="-122"/>
              </a:rPr>
              <a:t>口</a:t>
            </a:r>
            <a:r>
              <a:rPr sz="1600" spc="50" dirty="0">
                <a:solidFill>
                  <a:prstClr val="black"/>
                </a:solidFill>
                <a:latin typeface="宋体" pitchFamily="2" charset="-122"/>
                <a:cs typeface="宋体" pitchFamily="2" charset="-122"/>
              </a:rPr>
              <a:t>，</a:t>
            </a:r>
            <a:r>
              <a:rPr sz="1600" spc="35" dirty="0">
                <a:solidFill>
                  <a:prstClr val="black"/>
                </a:solidFill>
                <a:latin typeface="宋体" pitchFamily="2" charset="-122"/>
                <a:cs typeface="宋体" pitchFamily="2" charset="-122"/>
              </a:rPr>
              <a:t>后续</a:t>
            </a:r>
            <a:r>
              <a:rPr sz="1600" spc="50"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由</a:t>
            </a:r>
            <a:endParaRPr sz="1600">
              <a:solidFill>
                <a:prstClr val="black"/>
              </a:solidFill>
              <a:latin typeface="宋体" pitchFamily="2" charset="-122"/>
              <a:cs typeface="宋体" pitchFamily="2" charset="-122"/>
            </a:endParaRPr>
          </a:p>
          <a:p>
            <a:pPr marL="12700" marR="5715">
              <a:lnSpc>
                <a:spcPct val="125000"/>
              </a:lnSpc>
            </a:pPr>
            <a:r>
              <a:rPr sz="1600" spc="50" dirty="0">
                <a:solidFill>
                  <a:prstClr val="black"/>
                </a:solidFill>
                <a:latin typeface="宋体" pitchFamily="2" charset="-122"/>
                <a:cs typeface="宋体" pitchFamily="2" charset="-122"/>
              </a:rPr>
              <a:t>任</a:t>
            </a:r>
            <a:r>
              <a:rPr sz="1600" spc="35" dirty="0">
                <a:solidFill>
                  <a:prstClr val="black"/>
                </a:solidFill>
                <a:latin typeface="宋体" pitchFamily="2" charset="-122"/>
                <a:cs typeface="宋体" pitchFamily="2" charset="-122"/>
              </a:rPr>
              <a:t>一</a:t>
            </a:r>
            <a:r>
              <a:rPr sz="1600" spc="50" dirty="0">
                <a:solidFill>
                  <a:prstClr val="black"/>
                </a:solidFill>
                <a:latin typeface="宋体" pitchFamily="2" charset="-122"/>
                <a:cs typeface="宋体" pitchFamily="2" charset="-122"/>
              </a:rPr>
              <a:t>课</a:t>
            </a:r>
            <a:r>
              <a:rPr sz="1600" spc="35" dirty="0">
                <a:solidFill>
                  <a:prstClr val="black"/>
                </a:solidFill>
                <a:latin typeface="宋体" pitchFamily="2" charset="-122"/>
                <a:cs typeface="宋体" pitchFamily="2" charset="-122"/>
              </a:rPr>
              <a:t>程</a:t>
            </a:r>
            <a:r>
              <a:rPr sz="1600" spc="50" dirty="0">
                <a:solidFill>
                  <a:prstClr val="black"/>
                </a:solidFill>
                <a:latin typeface="宋体" pitchFamily="2" charset="-122"/>
                <a:cs typeface="宋体" pitchFamily="2" charset="-122"/>
              </a:rPr>
              <a:t>卡</a:t>
            </a:r>
            <a:r>
              <a:rPr sz="1600" spc="35" dirty="0">
                <a:solidFill>
                  <a:prstClr val="black"/>
                </a:solidFill>
                <a:latin typeface="宋体" pitchFamily="2" charset="-122"/>
                <a:cs typeface="宋体" pitchFamily="2" charset="-122"/>
              </a:rPr>
              <a:t>片进</a:t>
            </a:r>
            <a:r>
              <a:rPr sz="1600" spc="50" dirty="0">
                <a:solidFill>
                  <a:prstClr val="black"/>
                </a:solidFill>
                <a:latin typeface="宋体" pitchFamily="2" charset="-122"/>
                <a:cs typeface="宋体" pitchFamily="2" charset="-122"/>
              </a:rPr>
              <a:t>入</a:t>
            </a:r>
            <a:r>
              <a:rPr sz="1600" spc="-5" dirty="0">
                <a:solidFill>
                  <a:prstClr val="black"/>
                </a:solidFill>
                <a:latin typeface="宋体" pitchFamily="2" charset="-122"/>
                <a:cs typeface="宋体" pitchFamily="2" charset="-122"/>
              </a:rPr>
              <a:t>需 </a:t>
            </a:r>
            <a:r>
              <a:rPr sz="1600" dirty="0">
                <a:solidFill>
                  <a:prstClr val="black"/>
                </a:solidFill>
                <a:latin typeface="宋体" pitchFamily="2" charset="-122"/>
                <a:cs typeface="宋体" pitchFamily="2" charset="-122"/>
              </a:rPr>
              <a:t>要</a:t>
            </a:r>
            <a:r>
              <a:rPr sz="1600" spc="-5" dirty="0">
                <a:solidFill>
                  <a:prstClr val="black"/>
                </a:solidFill>
                <a:latin typeface="宋体" pitchFamily="2" charset="-122"/>
                <a:cs typeface="宋体" pitchFamily="2" charset="-122"/>
              </a:rPr>
              <a:t>练习</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模块。</a:t>
            </a:r>
            <a:endParaRPr sz="1600">
              <a:solidFill>
                <a:prstClr val="black"/>
              </a:solidFill>
              <a:latin typeface="宋体" pitchFamily="2" charset="-122"/>
              <a:cs typeface="宋体" pitchFamily="2" charset="-122"/>
            </a:endParaRPr>
          </a:p>
        </p:txBody>
      </p:sp>
      <p:sp>
        <p:nvSpPr>
          <p:cNvPr id="7" name="object 7"/>
          <p:cNvSpPr/>
          <p:nvPr/>
        </p:nvSpPr>
        <p:spPr>
          <a:xfrm>
            <a:off x="1461516" y="2071116"/>
            <a:ext cx="7589519" cy="40812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458467" y="2068067"/>
            <a:ext cx="7595870" cy="4087495"/>
          </a:xfrm>
          <a:custGeom>
            <a:avLst/>
            <a:gdLst/>
            <a:ahLst/>
            <a:cxnLst/>
            <a:rect l="l" t="t" r="r" b="b"/>
            <a:pathLst>
              <a:path w="7595870" h="4087495">
                <a:moveTo>
                  <a:pt x="0" y="4087367"/>
                </a:moveTo>
                <a:lnTo>
                  <a:pt x="7595616" y="4087367"/>
                </a:lnTo>
                <a:lnTo>
                  <a:pt x="7595616" y="0"/>
                </a:lnTo>
                <a:lnTo>
                  <a:pt x="0" y="0"/>
                </a:lnTo>
                <a:lnTo>
                  <a:pt x="0" y="4087367"/>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870458"/>
            <a:ext cx="39751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饼状图组件</a:t>
            </a:r>
            <a:r>
              <a:rPr sz="3200" b="1" spc="-7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82725" y="1562353"/>
            <a:ext cx="9826625" cy="713105"/>
          </a:xfrm>
          <a:prstGeom prst="rect">
            <a:avLst/>
          </a:prstGeom>
        </p:spPr>
        <p:txBody>
          <a:bodyPr vert="horz" wrap="square" lIns="0" tIns="0" rIns="0" bIns="0" rtlCol="0">
            <a:spAutoFit/>
          </a:bodyPr>
          <a:lstStyle/>
          <a:p>
            <a:pPr marL="12700"/>
            <a:r>
              <a:rPr b="1" spc="5" dirty="0">
                <a:solidFill>
                  <a:prstClr val="black"/>
                </a:solidFill>
                <a:latin typeface="微软雅黑" panose="020B0503020204020204" charset="-122"/>
                <a:cs typeface="微软雅黑" panose="020B0503020204020204" charset="-122"/>
              </a:rPr>
              <a:t>c</a:t>
            </a:r>
            <a:r>
              <a:rPr b="1" spc="10" dirty="0">
                <a:solidFill>
                  <a:prstClr val="black"/>
                </a:solidFill>
                <a:latin typeface="微软雅黑" panose="020B0503020204020204" charset="-122"/>
                <a:cs typeface="微软雅黑" panose="020B0503020204020204" charset="-122"/>
              </a:rPr>
              <a:t>）标</a:t>
            </a:r>
            <a:r>
              <a:rPr b="1" spc="20" dirty="0">
                <a:solidFill>
                  <a:prstClr val="black"/>
                </a:solidFill>
                <a:latin typeface="微软雅黑" panose="020B0503020204020204" charset="-122"/>
                <a:cs typeface="微软雅黑" panose="020B0503020204020204" charset="-122"/>
              </a:rPr>
              <a:t>签</a:t>
            </a:r>
            <a:r>
              <a:rPr spc="10" dirty="0">
                <a:solidFill>
                  <a:prstClr val="black"/>
                </a:solidFill>
                <a:latin typeface="微软雅黑" panose="020B0503020204020204" charset="-122"/>
                <a:cs typeface="微软雅黑" panose="020B0503020204020204" charset="-122"/>
              </a:rPr>
              <a:t>：如</a:t>
            </a:r>
            <a:r>
              <a:rPr spc="20" dirty="0">
                <a:solidFill>
                  <a:prstClr val="black"/>
                </a:solidFill>
                <a:latin typeface="微软雅黑" panose="020B0503020204020204" charset="-122"/>
                <a:cs typeface="微软雅黑" panose="020B0503020204020204" charset="-122"/>
              </a:rPr>
              <a:t>果</a:t>
            </a:r>
            <a:r>
              <a:rPr spc="10" dirty="0">
                <a:solidFill>
                  <a:prstClr val="black"/>
                </a:solidFill>
                <a:latin typeface="微软雅黑" panose="020B0503020204020204" charset="-122"/>
                <a:cs typeface="微软雅黑" panose="020B0503020204020204" charset="-122"/>
              </a:rPr>
              <a:t>勾选标</a:t>
            </a:r>
            <a:r>
              <a:rPr spc="20" dirty="0">
                <a:solidFill>
                  <a:prstClr val="black"/>
                </a:solidFill>
                <a:latin typeface="微软雅黑" panose="020B0503020204020204" charset="-122"/>
                <a:cs typeface="微软雅黑" panose="020B0503020204020204" charset="-122"/>
              </a:rPr>
              <a:t>签</a:t>
            </a:r>
            <a:r>
              <a:rPr spc="2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则</a:t>
            </a:r>
            <a:r>
              <a:rPr spc="10" dirty="0">
                <a:solidFill>
                  <a:prstClr val="black"/>
                </a:solidFill>
                <a:latin typeface="微软雅黑" panose="020B0503020204020204" charset="-122"/>
                <a:cs typeface="微软雅黑" panose="020B0503020204020204" charset="-122"/>
              </a:rPr>
              <a:t>会在饼状</a:t>
            </a:r>
            <a:r>
              <a:rPr spc="20" dirty="0">
                <a:solidFill>
                  <a:prstClr val="black"/>
                </a:solidFill>
                <a:latin typeface="微软雅黑" panose="020B0503020204020204" charset="-122"/>
                <a:cs typeface="微软雅黑" panose="020B0503020204020204" charset="-122"/>
              </a:rPr>
              <a:t>图的</a:t>
            </a:r>
            <a:r>
              <a:rPr spc="10" dirty="0">
                <a:solidFill>
                  <a:prstClr val="black"/>
                </a:solidFill>
                <a:latin typeface="微软雅黑" panose="020B0503020204020204" charset="-122"/>
                <a:cs typeface="微软雅黑" panose="020B0503020204020204" charset="-122"/>
              </a:rPr>
              <a:t>各比例色</a:t>
            </a:r>
            <a:r>
              <a:rPr spc="20" dirty="0">
                <a:solidFill>
                  <a:prstClr val="black"/>
                </a:solidFill>
                <a:latin typeface="微软雅黑" panose="020B0503020204020204" charset="-122"/>
                <a:cs typeface="微软雅黑" panose="020B0503020204020204" charset="-122"/>
              </a:rPr>
              <a:t>块中</a:t>
            </a:r>
            <a:r>
              <a:rPr spc="10" dirty="0">
                <a:solidFill>
                  <a:prstClr val="black"/>
                </a:solidFill>
                <a:latin typeface="微软雅黑" panose="020B0503020204020204" charset="-122"/>
                <a:cs typeface="微软雅黑" panose="020B0503020204020204" charset="-122"/>
              </a:rPr>
              <a:t>显示所对</a:t>
            </a:r>
            <a:r>
              <a:rPr spc="20" dirty="0">
                <a:solidFill>
                  <a:prstClr val="black"/>
                </a:solidFill>
                <a:latin typeface="微软雅黑" panose="020B0503020204020204" charset="-122"/>
                <a:cs typeface="微软雅黑" panose="020B0503020204020204" charset="-122"/>
              </a:rPr>
              <a:t>应的</a:t>
            </a:r>
            <a:r>
              <a:rPr spc="10" dirty="0">
                <a:solidFill>
                  <a:prstClr val="black"/>
                </a:solidFill>
                <a:latin typeface="微软雅黑" panose="020B0503020204020204" charset="-122"/>
                <a:cs typeface="微软雅黑" panose="020B0503020204020204" charset="-122"/>
              </a:rPr>
              <a:t>标签信</a:t>
            </a:r>
            <a:r>
              <a:rPr spc="50" dirty="0">
                <a:solidFill>
                  <a:prstClr val="black"/>
                </a:solidFill>
                <a:latin typeface="微软雅黑" panose="020B0503020204020204" charset="-122"/>
                <a:cs typeface="微软雅黑" panose="020B0503020204020204" charset="-122"/>
              </a:rPr>
              <a:t>息</a:t>
            </a:r>
            <a:r>
              <a:rPr spc="20"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以设置数值</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类型为数值或是百分</a:t>
            </a:r>
            <a:r>
              <a:rPr dirty="0">
                <a:solidFill>
                  <a:prstClr val="black"/>
                </a:solidFill>
                <a:latin typeface="微软雅黑" panose="020B0503020204020204" charset="-122"/>
                <a:cs typeface="微软雅黑" panose="020B0503020204020204" charset="-122"/>
              </a:rPr>
              <a:t>比</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设置标签字体的字</a:t>
            </a:r>
            <a:r>
              <a:rPr spc="-15" dirty="0">
                <a:solidFill>
                  <a:prstClr val="black"/>
                </a:solidFill>
                <a:latin typeface="微软雅黑" panose="020B0503020204020204" charset="-122"/>
                <a:cs typeface="微软雅黑" panose="020B0503020204020204" charset="-122"/>
              </a:rPr>
              <a:t>体</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字</a:t>
            </a:r>
            <a:r>
              <a:rPr spc="-5" dirty="0">
                <a:solidFill>
                  <a:prstClr val="black"/>
                </a:solidFill>
                <a:latin typeface="微软雅黑" panose="020B0503020204020204" charset="-122"/>
                <a:cs typeface="微软雅黑" panose="020B0503020204020204" charset="-122"/>
              </a:rPr>
              <a:t>号、字重等，如图所</a:t>
            </a:r>
            <a:r>
              <a:rPr dirty="0">
                <a:solidFill>
                  <a:prstClr val="black"/>
                </a:solidFill>
                <a:latin typeface="微软雅黑" panose="020B0503020204020204" charset="-122"/>
                <a:cs typeface="微软雅黑" panose="020B0503020204020204" charset="-122"/>
              </a:rPr>
              <a:t>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702307" y="2324100"/>
            <a:ext cx="8787384" cy="416356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3982592" y="870458"/>
            <a:ext cx="422910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饼状图组件</a:t>
            </a:r>
            <a:r>
              <a:rPr sz="3200" b="1" spc="-7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55191" y="1634997"/>
            <a:ext cx="939927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饼状图组件的数据源设置，与柱状图一致，详看本任务柱状图组件的数据源配置，如图所示。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575816" y="2101596"/>
            <a:ext cx="9040367" cy="42656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9751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知识准备</a:t>
            </a:r>
            <a:endParaRPr sz="2400">
              <a:solidFill>
                <a:prstClr val="black"/>
              </a:solidFill>
              <a:latin typeface="微软雅黑" panose="020B0503020204020204" charset="-122"/>
              <a:cs typeface="微软雅黑" panose="020B0503020204020204" charset="-122"/>
            </a:endParaRPr>
          </a:p>
        </p:txBody>
      </p:sp>
      <p:sp>
        <p:nvSpPr>
          <p:cNvPr id="5" name="object 5"/>
          <p:cNvSpPr txBox="1"/>
          <p:nvPr/>
        </p:nvSpPr>
        <p:spPr>
          <a:xfrm>
            <a:off x="5066157" y="844169"/>
            <a:ext cx="2059939"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仪表盘组件</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049526" y="1609597"/>
            <a:ext cx="7799070" cy="301625"/>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仪表盘可以反映设备各系统的工作状</a:t>
            </a:r>
            <a:r>
              <a:rPr spc="-35" dirty="0">
                <a:solidFill>
                  <a:prstClr val="black"/>
                </a:solidFill>
                <a:latin typeface="微软雅黑" panose="020B0503020204020204" charset="-122"/>
                <a:cs typeface="微软雅黑" panose="020B0503020204020204" charset="-122"/>
              </a:rPr>
              <a:t>况</a:t>
            </a:r>
            <a:r>
              <a:rPr dirty="0">
                <a:solidFill>
                  <a:prstClr val="black"/>
                </a:solidFill>
                <a:latin typeface="微软雅黑" panose="020B0503020204020204" charset="-122"/>
                <a:cs typeface="微软雅黑" panose="020B0503020204020204" charset="-122"/>
              </a:rPr>
              <a:t>，该组件在编辑器中的位置如图所</a:t>
            </a:r>
            <a:r>
              <a:rPr spc="5"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970532" y="2077212"/>
            <a:ext cx="8250935" cy="44424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仪表盘组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73173" y="2100960"/>
            <a:ext cx="2541905" cy="2359660"/>
          </a:xfrm>
          <a:prstGeom prst="rect">
            <a:avLst/>
          </a:prstGeom>
        </p:spPr>
        <p:txBody>
          <a:bodyPr vert="horz" wrap="square" lIns="0" tIns="0" rIns="0" bIns="0" rtlCol="0">
            <a:spAutoFit/>
          </a:bodyPr>
          <a:lstStyle/>
          <a:p>
            <a:pPr marL="12700" algn="just"/>
            <a:r>
              <a:rPr b="1" dirty="0">
                <a:solidFill>
                  <a:prstClr val="black"/>
                </a:solidFill>
                <a:latin typeface="微软雅黑" panose="020B0503020204020204" charset="-122"/>
                <a:cs typeface="微软雅黑" panose="020B0503020204020204" charset="-122"/>
              </a:rPr>
              <a:t>a）仪表尺寸</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indent="476885">
              <a:spcBef>
                <a:spcPts val="1080"/>
              </a:spcBef>
            </a:pPr>
            <a:r>
              <a:rPr spc="200" dirty="0">
                <a:solidFill>
                  <a:prstClr val="black"/>
                </a:solidFill>
                <a:latin typeface="微软雅黑" panose="020B0503020204020204" charset="-122"/>
                <a:cs typeface="微软雅黑" panose="020B0503020204020204" charset="-122"/>
              </a:rPr>
              <a:t>包</a:t>
            </a:r>
            <a:r>
              <a:rPr spc="210" dirty="0">
                <a:solidFill>
                  <a:prstClr val="black"/>
                </a:solidFill>
                <a:latin typeface="微软雅黑" panose="020B0503020204020204" charset="-122"/>
                <a:cs typeface="微软雅黑" panose="020B0503020204020204" charset="-122"/>
              </a:rPr>
              <a:t>括</a:t>
            </a:r>
            <a:r>
              <a:rPr spc="200" dirty="0">
                <a:solidFill>
                  <a:prstClr val="black"/>
                </a:solidFill>
                <a:latin typeface="微软雅黑" panose="020B0503020204020204" charset="-122"/>
                <a:cs typeface="微软雅黑" panose="020B0503020204020204" charset="-122"/>
              </a:rPr>
              <a:t>组</a:t>
            </a:r>
            <a:r>
              <a:rPr spc="210" dirty="0">
                <a:solidFill>
                  <a:prstClr val="black"/>
                </a:solidFill>
                <a:latin typeface="微软雅黑" panose="020B0503020204020204" charset="-122"/>
                <a:cs typeface="微软雅黑" panose="020B0503020204020204" charset="-122"/>
              </a:rPr>
              <a:t>件</a:t>
            </a:r>
            <a:r>
              <a:rPr spc="200" dirty="0">
                <a:solidFill>
                  <a:prstClr val="black"/>
                </a:solidFill>
                <a:latin typeface="微软雅黑" panose="020B0503020204020204" charset="-122"/>
                <a:cs typeface="微软雅黑" panose="020B0503020204020204" charset="-122"/>
              </a:rPr>
              <a:t>的宽度</a:t>
            </a:r>
            <a:r>
              <a:rPr dirty="0">
                <a:solidFill>
                  <a:prstClr val="black"/>
                </a:solidFill>
                <a:latin typeface="微软雅黑" panose="020B0503020204020204" charset="-122"/>
                <a:cs typeface="微软雅黑" panose="020B0503020204020204" charset="-122"/>
              </a:rPr>
              <a:t>和</a:t>
            </a:r>
            <a:endParaRPr>
              <a:solidFill>
                <a:prstClr val="black"/>
              </a:solidFill>
              <a:latin typeface="微软雅黑" panose="020B0503020204020204" charset="-122"/>
              <a:cs typeface="微软雅黑" panose="020B0503020204020204" charset="-122"/>
            </a:endParaRPr>
          </a:p>
          <a:p>
            <a:pPr marL="12700" marR="5080" algn="just">
              <a:lnSpc>
                <a:spcPct val="150000"/>
              </a:lnSpc>
            </a:pPr>
            <a:r>
              <a:rPr spc="180" dirty="0">
                <a:solidFill>
                  <a:prstClr val="black"/>
                </a:solidFill>
                <a:latin typeface="微软雅黑" panose="020B0503020204020204" charset="-122"/>
                <a:cs typeface="微软雅黑" panose="020B0503020204020204" charset="-122"/>
              </a:rPr>
              <a:t>高度</a:t>
            </a:r>
            <a:r>
              <a:rPr dirty="0">
                <a:solidFill>
                  <a:prstClr val="black"/>
                </a:solidFill>
                <a:latin typeface="微软雅黑" panose="020B0503020204020204" charset="-122"/>
                <a:cs typeface="微软雅黑" panose="020B0503020204020204" charset="-122"/>
              </a:rPr>
              <a:t>，</a:t>
            </a:r>
            <a:r>
              <a:rPr spc="-445" dirty="0">
                <a:solidFill>
                  <a:prstClr val="black"/>
                </a:solidFill>
                <a:latin typeface="微软雅黑" panose="020B0503020204020204" charset="-122"/>
                <a:cs typeface="微软雅黑" panose="020B0503020204020204" charset="-122"/>
              </a:rPr>
              <a:t> </a:t>
            </a:r>
            <a:r>
              <a:rPr spc="180" dirty="0">
                <a:solidFill>
                  <a:prstClr val="black"/>
                </a:solidFill>
                <a:latin typeface="微软雅黑" panose="020B0503020204020204" charset="-122"/>
                <a:cs typeface="微软雅黑" panose="020B0503020204020204" charset="-122"/>
              </a:rPr>
              <a:t>可输入数值自定 义大小</a:t>
            </a:r>
            <a:r>
              <a:rPr dirty="0">
                <a:solidFill>
                  <a:prstClr val="black"/>
                </a:solidFill>
                <a:latin typeface="微软雅黑" panose="020B0503020204020204" charset="-122"/>
                <a:cs typeface="微软雅黑" panose="020B0503020204020204" charset="-122"/>
              </a:rPr>
              <a:t>，</a:t>
            </a:r>
            <a:r>
              <a:rPr spc="-445" dirty="0">
                <a:solidFill>
                  <a:prstClr val="black"/>
                </a:solidFill>
                <a:latin typeface="微软雅黑" panose="020B0503020204020204" charset="-122"/>
                <a:cs typeface="微软雅黑" panose="020B0503020204020204" charset="-122"/>
              </a:rPr>
              <a:t> </a:t>
            </a:r>
            <a:r>
              <a:rPr spc="180" dirty="0">
                <a:solidFill>
                  <a:prstClr val="black"/>
                </a:solidFill>
                <a:latin typeface="微软雅黑" panose="020B0503020204020204" charset="-122"/>
                <a:cs typeface="微软雅黑" panose="020B0503020204020204" charset="-122"/>
              </a:rPr>
              <a:t>也支持通过拖 </a:t>
            </a:r>
            <a:r>
              <a:rPr spc="175" dirty="0">
                <a:solidFill>
                  <a:prstClr val="black"/>
                </a:solidFill>
                <a:latin typeface="微软雅黑" panose="020B0503020204020204" charset="-122"/>
                <a:cs typeface="微软雅黑" panose="020B0503020204020204" charset="-122"/>
              </a:rPr>
              <a:t>拽的方式改变组件的宽 </a:t>
            </a:r>
            <a:r>
              <a:rPr dirty="0">
                <a:solidFill>
                  <a:prstClr val="black"/>
                </a:solidFill>
                <a:latin typeface="微软雅黑" panose="020B0503020204020204" charset="-122"/>
                <a:cs typeface="微软雅黑" panose="020B0503020204020204" charset="-122"/>
              </a:rPr>
              <a:t>高，如图所示。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084063" y="1973580"/>
            <a:ext cx="5413248" cy="333755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仪表盘组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181605" y="1999741"/>
            <a:ext cx="5991225" cy="71310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b）主题颜色</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90855">
              <a:spcBef>
                <a:spcPts val="1080"/>
              </a:spcBef>
            </a:pPr>
            <a:r>
              <a:rPr dirty="0">
                <a:solidFill>
                  <a:prstClr val="black"/>
                </a:solidFill>
                <a:latin typeface="微软雅黑" panose="020B0503020204020204" charset="-122"/>
                <a:cs typeface="微软雅黑" panose="020B0503020204020204" charset="-122"/>
              </a:rPr>
              <a:t>下拉设置组件的主题颜色，选择统计颜色，如图所示。</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706624" y="3099816"/>
            <a:ext cx="6778752" cy="182575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4109084" y="1017270"/>
            <a:ext cx="3974465"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仪表盘组</a:t>
            </a:r>
            <a:r>
              <a:rPr sz="3200" b="1" spc="5" dirty="0">
                <a:solidFill>
                  <a:srgbClr val="00A755"/>
                </a:solidFill>
                <a:latin typeface="微软雅黑" panose="020B0503020204020204" charset="-122"/>
                <a:cs typeface="微软雅黑" panose="020B0503020204020204" charset="-122"/>
              </a:rPr>
              <a:t>件</a:t>
            </a:r>
            <a:r>
              <a:rPr sz="3200" b="1" spc="-105"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-（1）属性配置</a:t>
            </a:r>
            <a:endParaRPr sz="20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943226" y="1970785"/>
            <a:ext cx="2831465" cy="2359025"/>
          </a:xfrm>
          <a:prstGeom prst="rect">
            <a:avLst/>
          </a:prstGeom>
        </p:spPr>
        <p:txBody>
          <a:bodyPr vert="horz" wrap="square" lIns="0" tIns="0" rIns="0" bIns="0" rtlCol="0">
            <a:spAutoFit/>
          </a:bodyPr>
          <a:lstStyle/>
          <a:p>
            <a:pPr marL="12700"/>
            <a:r>
              <a:rPr b="1" spc="-10" dirty="0">
                <a:solidFill>
                  <a:prstClr val="black"/>
                </a:solidFill>
                <a:latin typeface="微软雅黑" panose="020B0503020204020204" charset="-122"/>
                <a:cs typeface="微软雅黑" panose="020B0503020204020204" charset="-122"/>
              </a:rPr>
              <a:t>c</a:t>
            </a:r>
            <a:r>
              <a:rPr b="1" dirty="0">
                <a:solidFill>
                  <a:prstClr val="black"/>
                </a:solidFill>
                <a:latin typeface="微软雅黑" panose="020B0503020204020204" charset="-122"/>
                <a:cs typeface="微软雅黑" panose="020B0503020204020204" charset="-122"/>
              </a:rPr>
              <a:t>）仪表数值</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489585">
              <a:spcBef>
                <a:spcPts val="1080"/>
              </a:spcBef>
            </a:pPr>
            <a:r>
              <a:rPr spc="30" dirty="0">
                <a:solidFill>
                  <a:prstClr val="black"/>
                </a:solidFill>
                <a:latin typeface="微软雅黑" panose="020B0503020204020204" charset="-122"/>
                <a:cs typeface="微软雅黑" panose="020B0503020204020204" charset="-122"/>
              </a:rPr>
              <a:t>可</a:t>
            </a:r>
            <a:r>
              <a:rPr spc="45" dirty="0">
                <a:solidFill>
                  <a:prstClr val="black"/>
                </a:solidFill>
                <a:latin typeface="微软雅黑" panose="020B0503020204020204" charset="-122"/>
                <a:cs typeface="微软雅黑" panose="020B0503020204020204" charset="-122"/>
              </a:rPr>
              <a:t>以</a:t>
            </a:r>
            <a:r>
              <a:rPr spc="30" dirty="0">
                <a:solidFill>
                  <a:prstClr val="black"/>
                </a:solidFill>
                <a:latin typeface="微软雅黑" panose="020B0503020204020204" charset="-122"/>
                <a:cs typeface="微软雅黑" panose="020B0503020204020204" charset="-122"/>
              </a:rPr>
              <a:t>设</a:t>
            </a:r>
            <a:r>
              <a:rPr spc="45" dirty="0">
                <a:solidFill>
                  <a:prstClr val="black"/>
                </a:solidFill>
                <a:latin typeface="微软雅黑" panose="020B0503020204020204" charset="-122"/>
                <a:cs typeface="微软雅黑" panose="020B0503020204020204" charset="-122"/>
              </a:rPr>
              <a:t>置</a:t>
            </a:r>
            <a:r>
              <a:rPr spc="30" dirty="0">
                <a:solidFill>
                  <a:prstClr val="black"/>
                </a:solidFill>
                <a:latin typeface="微软雅黑" panose="020B0503020204020204" charset="-122"/>
                <a:cs typeface="微软雅黑" panose="020B0503020204020204" charset="-122"/>
              </a:rPr>
              <a:t>数值类型</a:t>
            </a:r>
            <a:r>
              <a:rPr dirty="0">
                <a:solidFill>
                  <a:prstClr val="black"/>
                </a:solidFill>
                <a:latin typeface="微软雅黑" panose="020B0503020204020204" charset="-122"/>
                <a:cs typeface="微软雅黑" panose="020B0503020204020204" charset="-122"/>
              </a:rPr>
              <a:t>为</a:t>
            </a:r>
            <a:endParaRPr>
              <a:solidFill>
                <a:prstClr val="black"/>
              </a:solidFill>
              <a:latin typeface="微软雅黑" panose="020B0503020204020204" charset="-122"/>
              <a:cs typeface="微软雅黑" panose="020B0503020204020204" charset="-122"/>
            </a:endParaRPr>
          </a:p>
          <a:p>
            <a:pPr marL="12700">
              <a:spcBef>
                <a:spcPts val="1080"/>
              </a:spcBef>
            </a:pPr>
            <a:r>
              <a:rPr spc="150" dirty="0">
                <a:solidFill>
                  <a:prstClr val="black"/>
                </a:solidFill>
                <a:latin typeface="微软雅黑" panose="020B0503020204020204" charset="-122"/>
                <a:cs typeface="微软雅黑" panose="020B0503020204020204" charset="-122"/>
              </a:rPr>
              <a:t>数值</a:t>
            </a:r>
            <a:r>
              <a:rPr dirty="0">
                <a:solidFill>
                  <a:prstClr val="black"/>
                </a:solidFill>
                <a:latin typeface="微软雅黑" panose="020B0503020204020204" charset="-122"/>
                <a:cs typeface="微软雅黑" panose="020B0503020204020204" charset="-122"/>
              </a:rPr>
              <a:t>/</a:t>
            </a:r>
            <a:r>
              <a:rPr spc="-420" dirty="0">
                <a:solidFill>
                  <a:prstClr val="black"/>
                </a:solidFill>
                <a:latin typeface="微软雅黑" panose="020B0503020204020204" charset="-122"/>
                <a:cs typeface="微软雅黑" panose="020B0503020204020204" charset="-122"/>
              </a:rPr>
              <a:t> </a:t>
            </a:r>
            <a:r>
              <a:rPr spc="150" dirty="0">
                <a:solidFill>
                  <a:prstClr val="black"/>
                </a:solidFill>
                <a:latin typeface="微软雅黑" panose="020B0503020204020204" charset="-122"/>
                <a:cs typeface="微软雅黑" panose="020B0503020204020204" charset="-122"/>
              </a:rPr>
              <a:t>百</a:t>
            </a:r>
            <a:r>
              <a:rPr spc="140" dirty="0">
                <a:solidFill>
                  <a:prstClr val="black"/>
                </a:solidFill>
                <a:latin typeface="微软雅黑" panose="020B0503020204020204" charset="-122"/>
                <a:cs typeface="微软雅黑" panose="020B0503020204020204" charset="-122"/>
              </a:rPr>
              <a:t>分</a:t>
            </a:r>
            <a:r>
              <a:rPr spc="145" dirty="0">
                <a:solidFill>
                  <a:prstClr val="black"/>
                </a:solidFill>
                <a:latin typeface="微软雅黑" panose="020B0503020204020204" charset="-122"/>
                <a:cs typeface="微软雅黑" panose="020B0503020204020204" charset="-122"/>
              </a:rPr>
              <a:t>比</a:t>
            </a:r>
            <a:r>
              <a:rPr dirty="0">
                <a:solidFill>
                  <a:prstClr val="black"/>
                </a:solidFill>
                <a:latin typeface="微软雅黑" panose="020B0503020204020204" charset="-122"/>
                <a:cs typeface="微软雅黑" panose="020B0503020204020204" charset="-122"/>
              </a:rPr>
              <a:t>，</a:t>
            </a:r>
            <a:r>
              <a:rPr spc="-420" dirty="0">
                <a:solidFill>
                  <a:prstClr val="black"/>
                </a:solidFill>
                <a:latin typeface="微软雅黑" panose="020B0503020204020204" charset="-122"/>
                <a:cs typeface="微软雅黑" panose="020B0503020204020204" charset="-122"/>
              </a:rPr>
              <a:t> </a:t>
            </a:r>
            <a:r>
              <a:rPr spc="150" dirty="0">
                <a:solidFill>
                  <a:prstClr val="black"/>
                </a:solidFill>
                <a:latin typeface="微软雅黑" panose="020B0503020204020204" charset="-122"/>
                <a:cs typeface="微软雅黑" panose="020B0503020204020204" charset="-122"/>
              </a:rPr>
              <a:t>设</a:t>
            </a:r>
            <a:r>
              <a:rPr spc="140" dirty="0">
                <a:solidFill>
                  <a:prstClr val="black"/>
                </a:solidFill>
                <a:latin typeface="微软雅黑" panose="020B0503020204020204" charset="-122"/>
                <a:cs typeface="微软雅黑" panose="020B0503020204020204" charset="-122"/>
              </a:rPr>
              <a:t>置</a:t>
            </a:r>
            <a:r>
              <a:rPr spc="150" dirty="0">
                <a:solidFill>
                  <a:prstClr val="black"/>
                </a:solidFill>
                <a:latin typeface="微软雅黑" panose="020B0503020204020204" charset="-122"/>
                <a:cs typeface="微软雅黑" panose="020B0503020204020204" charset="-122"/>
              </a:rPr>
              <a:t>数</a:t>
            </a:r>
            <a:r>
              <a:rPr dirty="0">
                <a:solidFill>
                  <a:prstClr val="black"/>
                </a:solidFill>
                <a:latin typeface="微软雅黑" panose="020B0503020204020204" charset="-122"/>
                <a:cs typeface="微软雅黑" panose="020B0503020204020204" charset="-122"/>
              </a:rPr>
              <a:t>值</a:t>
            </a:r>
            <a:endParaRPr>
              <a:solidFill>
                <a:prstClr val="black"/>
              </a:solidFill>
              <a:latin typeface="微软雅黑" panose="020B0503020204020204" charset="-122"/>
              <a:cs typeface="微软雅黑" panose="020B0503020204020204" charset="-122"/>
            </a:endParaRPr>
          </a:p>
          <a:p>
            <a:pPr marL="12700" marR="5080">
              <a:lnSpc>
                <a:spcPct val="150000"/>
              </a:lnSpc>
            </a:pPr>
            <a:r>
              <a:rPr spc="45" dirty="0">
                <a:solidFill>
                  <a:prstClr val="black"/>
                </a:solidFill>
                <a:latin typeface="微软雅黑" panose="020B0503020204020204" charset="-122"/>
                <a:cs typeface="微软雅黑" panose="020B0503020204020204" charset="-122"/>
              </a:rPr>
              <a:t>的显示字</a:t>
            </a:r>
            <a:r>
              <a:rPr spc="35" dirty="0">
                <a:solidFill>
                  <a:prstClr val="black"/>
                </a:solidFill>
                <a:latin typeface="微软雅黑" panose="020B0503020204020204" charset="-122"/>
                <a:cs typeface="微软雅黑" panose="020B0503020204020204" charset="-122"/>
              </a:rPr>
              <a:t>体、</a:t>
            </a:r>
            <a:r>
              <a:rPr spc="45" dirty="0">
                <a:solidFill>
                  <a:prstClr val="black"/>
                </a:solidFill>
                <a:latin typeface="微软雅黑" panose="020B0503020204020204" charset="-122"/>
                <a:cs typeface="微软雅黑" panose="020B0503020204020204" charset="-122"/>
              </a:rPr>
              <a:t>字号和</a:t>
            </a:r>
            <a:r>
              <a:rPr spc="30" dirty="0">
                <a:solidFill>
                  <a:prstClr val="black"/>
                </a:solidFill>
                <a:latin typeface="微软雅黑" panose="020B0503020204020204" charset="-122"/>
                <a:cs typeface="微软雅黑" panose="020B0503020204020204" charset="-122"/>
              </a:rPr>
              <a:t>颜</a:t>
            </a:r>
            <a:r>
              <a:rPr spc="55" dirty="0">
                <a:solidFill>
                  <a:prstClr val="black"/>
                </a:solidFill>
                <a:latin typeface="微软雅黑" panose="020B0503020204020204" charset="-122"/>
                <a:cs typeface="微软雅黑" panose="020B0503020204020204" charset="-122"/>
              </a:rPr>
              <a:t>色</a:t>
            </a:r>
            <a:r>
              <a:rPr dirty="0">
                <a:solidFill>
                  <a:prstClr val="black"/>
                </a:solidFill>
                <a:latin typeface="微软雅黑" panose="020B0503020204020204" charset="-122"/>
                <a:cs typeface="微软雅黑" panose="020B0503020204020204" charset="-122"/>
              </a:rPr>
              <a:t>， </a:t>
            </a:r>
            <a:r>
              <a:rPr spc="45" dirty="0">
                <a:solidFill>
                  <a:prstClr val="black"/>
                </a:solidFill>
                <a:latin typeface="微软雅黑" panose="020B0503020204020204" charset="-122"/>
                <a:cs typeface="微软雅黑" panose="020B0503020204020204" charset="-122"/>
              </a:rPr>
              <a:t>设定数值的最小值和最大 </a:t>
            </a:r>
            <a:r>
              <a:rPr spc="-5" dirty="0">
                <a:solidFill>
                  <a:prstClr val="black"/>
                </a:solidFill>
                <a:latin typeface="微软雅黑" panose="020B0503020204020204" charset="-122"/>
                <a:cs typeface="微软雅黑" panose="020B0503020204020204" charset="-122"/>
              </a:rPr>
              <a:t>值，如图所示</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481828" y="1844040"/>
            <a:ext cx="4846320" cy="46466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知识准备</a:t>
            </a:r>
            <a:endParaRPr sz="2400"/>
          </a:p>
        </p:txBody>
      </p:sp>
      <p:sp>
        <p:nvSpPr>
          <p:cNvPr id="5" name="object 5"/>
          <p:cNvSpPr txBox="1"/>
          <p:nvPr/>
        </p:nvSpPr>
        <p:spPr>
          <a:xfrm>
            <a:off x="1485646" y="1017270"/>
            <a:ext cx="9450070" cy="979805"/>
          </a:xfrm>
          <a:prstGeom prst="rect">
            <a:avLst/>
          </a:prstGeom>
        </p:spPr>
        <p:txBody>
          <a:bodyPr vert="horz" wrap="square" lIns="0" tIns="0" rIns="0" bIns="0" rtlCol="0">
            <a:spAutoFit/>
          </a:bodyPr>
          <a:lstStyle/>
          <a:p>
            <a:pPr marL="2509520"/>
            <a:r>
              <a:rPr sz="3200" b="1" dirty="0">
                <a:solidFill>
                  <a:srgbClr val="00A755"/>
                </a:solidFill>
                <a:latin typeface="微软雅黑" panose="020B0503020204020204" charset="-122"/>
                <a:cs typeface="微软雅黑" panose="020B0503020204020204" charset="-122"/>
              </a:rPr>
              <a:t>仪表盘组</a:t>
            </a:r>
            <a:r>
              <a:rPr sz="3200" b="1" spc="5" dirty="0">
                <a:solidFill>
                  <a:srgbClr val="00A755"/>
                </a:solidFill>
                <a:latin typeface="微软雅黑" panose="020B0503020204020204" charset="-122"/>
                <a:cs typeface="微软雅黑" panose="020B0503020204020204" charset="-122"/>
              </a:rPr>
              <a:t>件</a:t>
            </a:r>
            <a:r>
              <a:rPr sz="3200" b="1" spc="-110" dirty="0">
                <a:solidFill>
                  <a:srgbClr val="00A755"/>
                </a:solidFill>
                <a:latin typeface="微软雅黑" panose="020B0503020204020204" charset="-122"/>
                <a:cs typeface="微软雅黑" panose="020B0503020204020204" charset="-122"/>
              </a:rPr>
              <a:t> </a:t>
            </a:r>
            <a:r>
              <a:rPr sz="2000" b="1" dirty="0">
                <a:solidFill>
                  <a:prstClr val="black"/>
                </a:solidFill>
                <a:latin typeface="微软雅黑" panose="020B0503020204020204" charset="-122"/>
                <a:cs typeface="微软雅黑" panose="020B0503020204020204" charset="-122"/>
              </a:rPr>
              <a:t>-（2）数据源配置</a:t>
            </a:r>
            <a:endParaRPr sz="2000">
              <a:solidFill>
                <a:prstClr val="black"/>
              </a:solidFill>
              <a:latin typeface="微软雅黑" panose="020B0503020204020204" charset="-122"/>
              <a:cs typeface="微软雅黑" panose="020B0503020204020204" charset="-122"/>
            </a:endParaRPr>
          </a:p>
          <a:p>
            <a:pPr marL="12700">
              <a:spcBef>
                <a:spcPts val="1500"/>
              </a:spcBef>
            </a:pPr>
            <a:r>
              <a:rPr spc="10" dirty="0">
                <a:solidFill>
                  <a:prstClr val="black"/>
                </a:solidFill>
                <a:latin typeface="微软雅黑" panose="020B0503020204020204" charset="-122"/>
                <a:cs typeface="微软雅黑" panose="020B0503020204020204" charset="-122"/>
              </a:rPr>
              <a:t>仪表盘组件</a:t>
            </a:r>
            <a:r>
              <a:rPr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数据源设</a:t>
            </a:r>
            <a:r>
              <a:rPr spc="5"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与柱状图一</a:t>
            </a:r>
            <a:r>
              <a:rPr dirty="0">
                <a:solidFill>
                  <a:prstClr val="black"/>
                </a:solidFill>
                <a:latin typeface="微软雅黑" panose="020B0503020204020204" charset="-122"/>
                <a:cs typeface="微软雅黑" panose="020B0503020204020204" charset="-122"/>
              </a:rPr>
              <a:t>致</a:t>
            </a:r>
            <a:r>
              <a:rPr spc="10" dirty="0">
                <a:solidFill>
                  <a:prstClr val="black"/>
                </a:solidFill>
                <a:latin typeface="微软雅黑" panose="020B0503020204020204" charset="-122"/>
                <a:cs typeface="微软雅黑" panose="020B0503020204020204" charset="-122"/>
              </a:rPr>
              <a:t>，详看本任</a:t>
            </a:r>
            <a:r>
              <a:rPr dirty="0">
                <a:solidFill>
                  <a:prstClr val="black"/>
                </a:solidFill>
                <a:latin typeface="微软雅黑" panose="020B0503020204020204" charset="-122"/>
                <a:cs typeface="微软雅黑" panose="020B0503020204020204" charset="-122"/>
              </a:rPr>
              <a:t>务</a:t>
            </a:r>
            <a:r>
              <a:rPr spc="10" dirty="0">
                <a:solidFill>
                  <a:prstClr val="black"/>
                </a:solidFill>
                <a:latin typeface="微软雅黑" panose="020B0503020204020204" charset="-122"/>
                <a:cs typeface="微软雅黑" panose="020B0503020204020204" charset="-122"/>
              </a:rPr>
              <a:t>柱状图组件</a:t>
            </a:r>
            <a:r>
              <a:rPr dirty="0">
                <a:solidFill>
                  <a:prstClr val="black"/>
                </a:solidFill>
                <a:latin typeface="微软雅黑" panose="020B0503020204020204" charset="-122"/>
                <a:cs typeface="微软雅黑" panose="020B0503020204020204" charset="-122"/>
              </a:rPr>
              <a:t>的</a:t>
            </a:r>
            <a:r>
              <a:rPr spc="10" dirty="0">
                <a:solidFill>
                  <a:prstClr val="black"/>
                </a:solidFill>
                <a:latin typeface="微软雅黑" panose="020B0503020204020204" charset="-122"/>
                <a:cs typeface="微软雅黑" panose="020B0503020204020204" charset="-122"/>
              </a:rPr>
              <a:t>数据源配</a:t>
            </a:r>
            <a:r>
              <a:rPr spc="30"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如图所</a:t>
            </a:r>
            <a:r>
              <a:rPr dirty="0">
                <a:solidFill>
                  <a:prstClr val="black"/>
                </a:solidFill>
                <a:latin typeface="微软雅黑" panose="020B0503020204020204" charset="-122"/>
                <a:cs typeface="微软雅黑" panose="020B0503020204020204" charset="-122"/>
              </a:rPr>
              <a:t>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47544" y="2077211"/>
            <a:ext cx="7296911" cy="43967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项目实施</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03</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p:nvPr/>
        </p:nvSpPr>
        <p:spPr>
          <a:xfrm>
            <a:off x="1163523" y="501650"/>
            <a:ext cx="1245870" cy="365760"/>
          </a:xfrm>
          <a:prstGeom prst="rect">
            <a:avLst/>
          </a:prstGeom>
        </p:spPr>
        <p:txBody>
          <a:bodyPr vert="horz" wrap="square" lIns="0" tIns="0" rIns="0" bIns="0" rtlCol="0">
            <a:spAutoFit/>
          </a:bodyPr>
          <a:lstStyle/>
          <a:p>
            <a:pPr marL="12700"/>
            <a:r>
              <a:rPr sz="2400" b="1" dirty="0">
                <a:solidFill>
                  <a:srgbClr val="404040"/>
                </a:solidFill>
                <a:latin typeface="微软雅黑" panose="020B0503020204020204" charset="-122"/>
                <a:cs typeface="微软雅黑" panose="020B0503020204020204" charset="-122"/>
              </a:rPr>
              <a:t>项目实施</a:t>
            </a:r>
            <a:endParaRPr sz="2400">
              <a:solidFill>
                <a:prstClr val="black"/>
              </a:solidFill>
              <a:latin typeface="微软雅黑" panose="020B0503020204020204" charset="-122"/>
              <a:cs typeface="微软雅黑" panose="020B0503020204020204" charset="-122"/>
            </a:endParaRPr>
          </a:p>
        </p:txBody>
      </p:sp>
      <p:sp>
        <p:nvSpPr>
          <p:cNvPr id="5" name="object 5"/>
          <p:cNvSpPr/>
          <p:nvPr/>
        </p:nvSpPr>
        <p:spPr>
          <a:xfrm>
            <a:off x="1808987" y="1642872"/>
            <a:ext cx="8574023" cy="475030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888363" y="1173734"/>
            <a:ext cx="7797800" cy="274320"/>
          </a:xfrm>
          <a:prstGeom prst="rect">
            <a:avLst/>
          </a:prstGeom>
        </p:spPr>
        <p:txBody>
          <a:bodyPr vert="horz" wrap="square" lIns="0" tIns="0" rIns="0" bIns="0" rtlCol="0">
            <a:spAutoFit/>
          </a:bodyPr>
          <a:lstStyle/>
          <a:p>
            <a:pPr marL="12700"/>
            <a:r>
              <a:rPr dirty="0">
                <a:solidFill>
                  <a:prstClr val="black"/>
                </a:solidFill>
                <a:latin typeface="微软雅黑" panose="020B0503020204020204" charset="-122"/>
                <a:cs typeface="微软雅黑" panose="020B0503020204020204" charset="-122"/>
              </a:rPr>
              <a:t>通过本任务的实操步骤，最终需要完成的多设备可视化大屏的效果如图所示。</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创建多设备可视化大屏项目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54683" y="1583182"/>
            <a:ext cx="9883775" cy="713105"/>
          </a:xfrm>
          <a:prstGeom prst="rect">
            <a:avLst/>
          </a:prstGeom>
        </p:spPr>
        <p:txBody>
          <a:bodyPr vert="horz" wrap="square" lIns="0" tIns="0" rIns="0" bIns="0" rtlCol="0">
            <a:spAutoFit/>
          </a:bodyPr>
          <a:lstStyle/>
          <a:p>
            <a:pPr marL="12700"/>
            <a:r>
              <a:rPr b="1" spc="20" dirty="0">
                <a:solidFill>
                  <a:prstClr val="black"/>
                </a:solidFill>
                <a:latin typeface="微软雅黑" panose="020B0503020204020204" charset="-122"/>
                <a:cs typeface="微软雅黑" panose="020B0503020204020204" charset="-122"/>
              </a:rPr>
              <a:t>操作步骤</a:t>
            </a:r>
            <a:r>
              <a:rPr b="1" spc="20" dirty="0">
                <a:solidFill>
                  <a:prstClr val="black"/>
                </a:solidFill>
                <a:cs typeface="Calibri" panose="020F0502020204030204"/>
              </a:rPr>
              <a:t>1</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使</a:t>
            </a:r>
            <a:r>
              <a:rPr spc="15" dirty="0">
                <a:solidFill>
                  <a:prstClr val="black"/>
                </a:solidFill>
                <a:latin typeface="微软雅黑" panose="020B0503020204020204" charset="-122"/>
                <a:cs typeface="微软雅黑" panose="020B0503020204020204" charset="-122"/>
              </a:rPr>
              <a:t>用树根教育</a:t>
            </a:r>
            <a:r>
              <a:rPr spc="30" dirty="0">
                <a:solidFill>
                  <a:prstClr val="black"/>
                </a:solidFill>
                <a:latin typeface="微软雅黑" panose="020B0503020204020204" charset="-122"/>
                <a:cs typeface="微软雅黑" panose="020B0503020204020204" charset="-122"/>
              </a:rPr>
              <a:t>账</a:t>
            </a:r>
            <a:r>
              <a:rPr spc="35" dirty="0">
                <a:solidFill>
                  <a:prstClr val="black"/>
                </a:solidFill>
                <a:latin typeface="微软雅黑" panose="020B0503020204020204" charset="-122"/>
                <a:cs typeface="微软雅黑" panose="020B0503020204020204" charset="-122"/>
              </a:rPr>
              <a:t>号</a:t>
            </a:r>
            <a:r>
              <a:rPr spc="15" dirty="0">
                <a:solidFill>
                  <a:prstClr val="black"/>
                </a:solidFill>
                <a:latin typeface="微软雅黑" panose="020B0503020204020204" charset="-122"/>
                <a:cs typeface="微软雅黑" panose="020B0503020204020204" charset="-122"/>
              </a:rPr>
              <a:t>与密码完</a:t>
            </a:r>
            <a:r>
              <a:rPr spc="30" dirty="0">
                <a:solidFill>
                  <a:prstClr val="black"/>
                </a:solidFill>
                <a:latin typeface="微软雅黑" panose="020B0503020204020204" charset="-122"/>
                <a:cs typeface="微软雅黑" panose="020B0503020204020204" charset="-122"/>
              </a:rPr>
              <a:t>成</a:t>
            </a:r>
            <a:r>
              <a:rPr spc="15" dirty="0">
                <a:solidFill>
                  <a:prstClr val="black"/>
                </a:solidFill>
                <a:latin typeface="微软雅黑" panose="020B0503020204020204" charset="-122"/>
                <a:cs typeface="微软雅黑" panose="020B0503020204020204" charset="-122"/>
              </a:rPr>
              <a:t>登</a:t>
            </a:r>
            <a:r>
              <a:rPr spc="35" dirty="0">
                <a:solidFill>
                  <a:prstClr val="black"/>
                </a:solidFill>
                <a:latin typeface="微软雅黑" panose="020B0503020204020204" charset="-122"/>
                <a:cs typeface="微软雅黑" panose="020B0503020204020204" charset="-122"/>
              </a:rPr>
              <a:t>录</a:t>
            </a:r>
            <a:r>
              <a:rPr spc="2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从任</a:t>
            </a:r>
            <a:r>
              <a:rPr spc="30" dirty="0">
                <a:solidFill>
                  <a:prstClr val="black"/>
                </a:solidFill>
                <a:latin typeface="微软雅黑" panose="020B0503020204020204" charset="-122"/>
                <a:cs typeface="微软雅黑" panose="020B0503020204020204" charset="-122"/>
              </a:rPr>
              <a:t>一</a:t>
            </a:r>
            <a:r>
              <a:rPr spc="15" dirty="0">
                <a:solidFill>
                  <a:prstClr val="black"/>
                </a:solidFill>
                <a:latin typeface="微软雅黑" panose="020B0503020204020204" charset="-122"/>
                <a:cs typeface="微软雅黑" panose="020B0503020204020204" charset="-122"/>
              </a:rPr>
              <a:t>课程卡</a:t>
            </a:r>
            <a:r>
              <a:rPr spc="35" dirty="0">
                <a:solidFill>
                  <a:prstClr val="black"/>
                </a:solidFill>
                <a:latin typeface="微软雅黑" panose="020B0503020204020204" charset="-122"/>
                <a:cs typeface="微软雅黑" panose="020B0503020204020204" charset="-122"/>
              </a:rPr>
              <a:t>片</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单</a:t>
            </a:r>
            <a:r>
              <a:rPr spc="20" dirty="0">
                <a:solidFill>
                  <a:prstClr val="black"/>
                </a:solidFill>
                <a:latin typeface="微软雅黑" panose="020B0503020204020204" charset="-122"/>
                <a:cs typeface="微软雅黑" panose="020B0503020204020204" charset="-122"/>
              </a:rPr>
              <a:t>击“</a:t>
            </a:r>
            <a:r>
              <a:rPr spc="15" dirty="0">
                <a:solidFill>
                  <a:prstClr val="black"/>
                </a:solidFill>
                <a:latin typeface="微软雅黑" panose="020B0503020204020204" charset="-122"/>
                <a:cs typeface="微软雅黑" panose="020B0503020204020204" charset="-122"/>
              </a:rPr>
              <a:t>可视化</a:t>
            </a:r>
            <a:r>
              <a:rPr spc="30" dirty="0">
                <a:solidFill>
                  <a:prstClr val="black"/>
                </a:solidFill>
                <a:latin typeface="微软雅黑" panose="020B0503020204020204" charset="-122"/>
                <a:cs typeface="微软雅黑" panose="020B0503020204020204" charset="-122"/>
              </a:rPr>
              <a:t>应用</a:t>
            </a:r>
            <a:r>
              <a:rPr spc="20" dirty="0">
                <a:solidFill>
                  <a:prstClr val="black"/>
                </a:solidFill>
                <a:latin typeface="微软雅黑" panose="020B0503020204020204" charset="-122"/>
                <a:cs typeface="微软雅黑" panose="020B0503020204020204" charset="-122"/>
              </a:rPr>
              <a:t>”进入可视</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化应用页面，单击“创建项目”按钮创建新的可视化应用项</a:t>
            </a:r>
            <a:r>
              <a:rPr spc="5" dirty="0">
                <a:solidFill>
                  <a:prstClr val="black"/>
                </a:solidFill>
                <a:latin typeface="微软雅黑" panose="020B0503020204020204" charset="-122"/>
                <a:cs typeface="微软雅黑" panose="020B0503020204020204" charset="-122"/>
              </a:rPr>
              <a:t>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173224" y="2386584"/>
            <a:ext cx="7845552" cy="41010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171700" y="2385060"/>
            <a:ext cx="7848600" cy="4104640"/>
          </a:xfrm>
          <a:custGeom>
            <a:avLst/>
            <a:gdLst/>
            <a:ahLst/>
            <a:cxnLst/>
            <a:rect l="l" t="t" r="r" b="b"/>
            <a:pathLst>
              <a:path w="7848600" h="4104640">
                <a:moveTo>
                  <a:pt x="0" y="4104132"/>
                </a:moveTo>
                <a:lnTo>
                  <a:pt x="7848600" y="4104132"/>
                </a:lnTo>
                <a:lnTo>
                  <a:pt x="7848600" y="0"/>
                </a:lnTo>
                <a:lnTo>
                  <a:pt x="0" y="0"/>
                </a:lnTo>
                <a:lnTo>
                  <a:pt x="0" y="4104132"/>
                </a:lnTo>
                <a:close/>
              </a:path>
            </a:pathLst>
          </a:custGeom>
          <a:ln w="3175">
            <a:solidFill>
              <a:srgbClr val="00A755"/>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8818" y="6524700"/>
            <a:ext cx="1156335" cy="181610"/>
          </a:xfrm>
          <a:prstGeom prst="rect">
            <a:avLst/>
          </a:prstGeom>
        </p:spPr>
        <p:txBody>
          <a:bodyPr vert="horz" wrap="square" lIns="0" tIns="0" rIns="0" bIns="0" rtlCol="0">
            <a:spAutoFit/>
          </a:bodyPr>
          <a:lstStyle/>
          <a:p>
            <a:pPr marL="12700"/>
            <a:r>
              <a:rPr sz="1050" dirty="0">
                <a:solidFill>
                  <a:srgbClr val="7E7E7E"/>
                </a:solidFill>
                <a:latin typeface="微软雅黑" panose="020B0503020204020204" charset="-122"/>
                <a:cs typeface="微软雅黑" panose="020B0503020204020204" charset="-122"/>
              </a:rPr>
              <a:t>赋能万</a:t>
            </a:r>
            <a:r>
              <a:rPr sz="1050" spc="5" dirty="0">
                <a:solidFill>
                  <a:srgbClr val="7E7E7E"/>
                </a:solidFill>
                <a:latin typeface="微软雅黑" panose="020B0503020204020204" charset="-122"/>
                <a:cs typeface="微软雅黑" panose="020B0503020204020204" charset="-122"/>
              </a:rPr>
              <a:t>物</a:t>
            </a:r>
            <a:r>
              <a:rPr sz="1050" spc="65" dirty="0">
                <a:solidFill>
                  <a:srgbClr val="7E7E7E"/>
                </a:solidFill>
                <a:latin typeface="微软雅黑" panose="020B0503020204020204" charset="-122"/>
                <a:cs typeface="微软雅黑" panose="020B0503020204020204" charset="-122"/>
              </a:rPr>
              <a:t> </a:t>
            </a:r>
            <a:r>
              <a:rPr sz="1050" dirty="0">
                <a:solidFill>
                  <a:srgbClr val="7E7E7E"/>
                </a:solidFill>
                <a:latin typeface="微软雅黑" panose="020B0503020204020204" charset="-122"/>
                <a:cs typeface="微软雅黑" panose="020B0503020204020204" charset="-122"/>
              </a:rPr>
              <a:t>连接未来</a:t>
            </a:r>
            <a:endParaRPr sz="1050">
              <a:solidFill>
                <a:prstClr val="black"/>
              </a:solidFill>
              <a:latin typeface="微软雅黑" panose="020B0503020204020204" charset="-122"/>
              <a:cs typeface="微软雅黑" panose="020B0503020204020204" charset="-122"/>
            </a:endParaRPr>
          </a:p>
        </p:txBody>
      </p:sp>
      <p:sp>
        <p:nvSpPr>
          <p:cNvPr id="4" name="object 4"/>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5" name="object 5"/>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7" name="object 7"/>
          <p:cNvSpPr txBox="1"/>
          <p:nvPr/>
        </p:nvSpPr>
        <p:spPr>
          <a:xfrm>
            <a:off x="4679696" y="903985"/>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1</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创建硬件设备</a:t>
            </a:r>
            <a:endParaRPr sz="3200">
              <a:solidFill>
                <a:prstClr val="black"/>
              </a:solidFill>
              <a:latin typeface="微软雅黑" panose="020B0503020204020204" charset="-122"/>
              <a:cs typeface="微软雅黑" panose="020B0503020204020204" charset="-122"/>
            </a:endParaRPr>
          </a:p>
        </p:txBody>
      </p:sp>
      <p:sp>
        <p:nvSpPr>
          <p:cNvPr id="8" name="object 8"/>
          <p:cNvSpPr txBox="1"/>
          <p:nvPr/>
        </p:nvSpPr>
        <p:spPr>
          <a:xfrm>
            <a:off x="1952625" y="1626361"/>
            <a:ext cx="72542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：在“硬件设备”界面单击“新增硬件设备”创建硬件设备。</a:t>
            </a:r>
            <a:endParaRPr>
              <a:solidFill>
                <a:prstClr val="black"/>
              </a:solidFill>
              <a:latin typeface="微软雅黑" panose="020B0503020204020204" charset="-122"/>
              <a:cs typeface="微软雅黑" panose="020B0503020204020204" charset="-122"/>
            </a:endParaRPr>
          </a:p>
        </p:txBody>
      </p:sp>
      <p:sp>
        <p:nvSpPr>
          <p:cNvPr id="9" name="object 9"/>
          <p:cNvSpPr/>
          <p:nvPr/>
        </p:nvSpPr>
        <p:spPr>
          <a:xfrm>
            <a:off x="1872995" y="2092452"/>
            <a:ext cx="8446007" cy="392277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869948" y="2089404"/>
            <a:ext cx="8452485" cy="3929379"/>
          </a:xfrm>
          <a:custGeom>
            <a:avLst/>
            <a:gdLst/>
            <a:ahLst/>
            <a:cxnLst/>
            <a:rect l="l" t="t" r="r" b="b"/>
            <a:pathLst>
              <a:path w="8452485" h="3929379">
                <a:moveTo>
                  <a:pt x="0" y="3928872"/>
                </a:moveTo>
                <a:lnTo>
                  <a:pt x="8452104" y="3928872"/>
                </a:lnTo>
                <a:lnTo>
                  <a:pt x="8452104" y="0"/>
                </a:lnTo>
                <a:lnTo>
                  <a:pt x="0" y="0"/>
                </a:lnTo>
                <a:lnTo>
                  <a:pt x="0" y="3928872"/>
                </a:lnTo>
                <a:close/>
              </a:path>
            </a:pathLst>
          </a:custGeom>
          <a:ln w="6096">
            <a:solidFill>
              <a:srgbClr val="00AF50"/>
            </a:solidFill>
          </a:ln>
        </p:spPr>
        <p:txBody>
          <a:bodyPr wrap="square" lIns="0" tIns="0" rIns="0" bIns="0" rtlCol="0"/>
          <a:lstStyle/>
          <a:p>
            <a:endParaRPr>
              <a:solidFill>
                <a:prstClr val="black"/>
              </a:solidFill>
            </a:endParaRPr>
          </a:p>
        </p:txBody>
      </p:sp>
      <p:sp>
        <p:nvSpPr>
          <p:cNvPr id="11" name="object 11"/>
          <p:cNvSpPr txBox="1"/>
          <p:nvPr/>
        </p:nvSpPr>
        <p:spPr>
          <a:xfrm>
            <a:off x="2195322" y="6088481"/>
            <a:ext cx="8213725" cy="244475"/>
          </a:xfrm>
          <a:prstGeom prst="rect">
            <a:avLst/>
          </a:prstGeom>
        </p:spPr>
        <p:txBody>
          <a:bodyPr vert="horz" wrap="square" lIns="0" tIns="0" rIns="0" bIns="0" rtlCol="0">
            <a:spAutoFit/>
          </a:bodyPr>
          <a:lstStyle/>
          <a:p>
            <a:pPr marL="12700"/>
            <a:r>
              <a:rPr sz="1600" spc="10" dirty="0">
                <a:solidFill>
                  <a:prstClr val="black"/>
                </a:solidFill>
                <a:latin typeface="宋体" pitchFamily="2" charset="-122"/>
                <a:cs typeface="宋体" pitchFamily="2" charset="-122"/>
              </a:rPr>
              <a:t>【</a:t>
            </a:r>
            <a:r>
              <a:rPr sz="1600" b="1" spc="10" dirty="0">
                <a:solidFill>
                  <a:prstClr val="black"/>
                </a:solidFill>
                <a:latin typeface="Microsoft JhengHei" panose="020B0604030504040204" charset="-120"/>
                <a:cs typeface="Microsoft JhengHei" panose="020B0604030504040204" charset="-120"/>
              </a:rPr>
              <a:t>说明</a:t>
            </a:r>
            <a:r>
              <a:rPr sz="1600" dirty="0">
                <a:solidFill>
                  <a:prstClr val="black"/>
                </a:solidFill>
                <a:latin typeface="宋体" pitchFamily="2" charset="-122"/>
                <a:cs typeface="宋体" pitchFamily="2" charset="-122"/>
              </a:rPr>
              <a:t>】</a:t>
            </a:r>
            <a:r>
              <a:rPr sz="1600" spc="20" dirty="0">
                <a:solidFill>
                  <a:prstClr val="black"/>
                </a:solidFill>
                <a:latin typeface="宋体" pitchFamily="2" charset="-122"/>
                <a:cs typeface="宋体" pitchFamily="2" charset="-122"/>
              </a:rPr>
              <a:t>首</a:t>
            </a:r>
            <a:r>
              <a:rPr sz="1600" dirty="0">
                <a:solidFill>
                  <a:prstClr val="black"/>
                </a:solidFill>
                <a:latin typeface="宋体" pitchFamily="2" charset="-122"/>
                <a:cs typeface="宋体" pitchFamily="2" charset="-122"/>
              </a:rPr>
              <a:t>次启动</a:t>
            </a:r>
            <a:r>
              <a:rPr sz="1600" spc="1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硬件设</a:t>
            </a:r>
            <a:r>
              <a:rPr sz="1600" spc="10"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”来</a:t>
            </a:r>
            <a:r>
              <a:rPr sz="1600" spc="10" dirty="0">
                <a:solidFill>
                  <a:prstClr val="black"/>
                </a:solidFill>
                <a:latin typeface="宋体" pitchFamily="2" charset="-122"/>
                <a:cs typeface="宋体" pitchFamily="2" charset="-122"/>
              </a:rPr>
              <a:t>创</a:t>
            </a:r>
            <a:r>
              <a:rPr sz="1600" dirty="0">
                <a:solidFill>
                  <a:prstClr val="black"/>
                </a:solidFill>
                <a:latin typeface="宋体" pitchFamily="2" charset="-122"/>
                <a:cs typeface="宋体" pitchFamily="2" charset="-122"/>
              </a:rPr>
              <a:t>建设</a:t>
            </a:r>
            <a:r>
              <a:rPr sz="1600" spc="5" dirty="0">
                <a:solidFill>
                  <a:prstClr val="black"/>
                </a:solidFill>
                <a:latin typeface="宋体" pitchFamily="2" charset="-122"/>
                <a:cs typeface="宋体" pitchFamily="2" charset="-122"/>
              </a:rPr>
              <a:t>备</a:t>
            </a:r>
            <a:r>
              <a:rPr sz="1600" spc="10"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“硬</a:t>
            </a:r>
            <a:r>
              <a:rPr sz="1600" spc="10" dirty="0">
                <a:solidFill>
                  <a:prstClr val="black"/>
                </a:solidFill>
                <a:latin typeface="宋体" pitchFamily="2" charset="-122"/>
                <a:cs typeface="宋体" pitchFamily="2" charset="-122"/>
              </a:rPr>
              <a:t>件</a:t>
            </a:r>
            <a:r>
              <a:rPr sz="1600" dirty="0">
                <a:solidFill>
                  <a:prstClr val="black"/>
                </a:solidFill>
                <a:latin typeface="宋体" pitchFamily="2" charset="-122"/>
                <a:cs typeface="宋体" pitchFamily="2" charset="-122"/>
              </a:rPr>
              <a:t>列</a:t>
            </a:r>
            <a:r>
              <a:rPr sz="1600" spc="5" dirty="0">
                <a:solidFill>
                  <a:prstClr val="black"/>
                </a:solidFill>
                <a:latin typeface="宋体" pitchFamily="2" charset="-122"/>
                <a:cs typeface="宋体" pitchFamily="2" charset="-122"/>
              </a:rPr>
              <a:t>表</a:t>
            </a:r>
            <a:r>
              <a:rPr sz="1600" dirty="0">
                <a:solidFill>
                  <a:prstClr val="black"/>
                </a:solidFill>
                <a:latin typeface="宋体" pitchFamily="2" charset="-122"/>
                <a:cs typeface="宋体" pitchFamily="2" charset="-122"/>
              </a:rPr>
              <a:t>”</a:t>
            </a:r>
            <a:r>
              <a:rPr sz="1600" spc="20" dirty="0">
                <a:solidFill>
                  <a:prstClr val="black"/>
                </a:solidFill>
                <a:latin typeface="宋体" pitchFamily="2" charset="-122"/>
                <a:cs typeface="宋体" pitchFamily="2" charset="-122"/>
              </a:rPr>
              <a:t>会</a:t>
            </a:r>
            <a:r>
              <a:rPr sz="1600" dirty="0">
                <a:solidFill>
                  <a:prstClr val="black"/>
                </a:solidFill>
                <a:latin typeface="宋体" pitchFamily="2" charset="-122"/>
                <a:cs typeface="宋体" pitchFamily="2" charset="-122"/>
              </a:rPr>
              <a:t>显示</a:t>
            </a:r>
            <a:r>
              <a:rPr sz="1600" spc="20" dirty="0">
                <a:solidFill>
                  <a:prstClr val="black"/>
                </a:solidFill>
                <a:latin typeface="宋体" pitchFamily="2" charset="-122"/>
                <a:cs typeface="宋体" pitchFamily="2" charset="-122"/>
              </a:rPr>
              <a:t>为</a:t>
            </a:r>
            <a:r>
              <a:rPr sz="1600" dirty="0">
                <a:solidFill>
                  <a:prstClr val="black"/>
                </a:solidFill>
                <a:latin typeface="宋体" pitchFamily="2" charset="-122"/>
                <a:cs typeface="宋体" pitchFamily="2" charset="-122"/>
              </a:rPr>
              <a:t>空。非</a:t>
            </a:r>
            <a:r>
              <a:rPr sz="1600" spc="10" dirty="0">
                <a:solidFill>
                  <a:prstClr val="black"/>
                </a:solidFill>
                <a:latin typeface="宋体" pitchFamily="2" charset="-122"/>
                <a:cs typeface="宋体" pitchFamily="2" charset="-122"/>
              </a:rPr>
              <a:t>首</a:t>
            </a:r>
            <a:r>
              <a:rPr sz="1600" dirty="0">
                <a:solidFill>
                  <a:prstClr val="black"/>
                </a:solidFill>
                <a:latin typeface="宋体" pitchFamily="2" charset="-122"/>
                <a:cs typeface="宋体" pitchFamily="2" charset="-122"/>
              </a:rPr>
              <a:t>次启</a:t>
            </a:r>
            <a:r>
              <a:rPr sz="1600" spc="10" dirty="0">
                <a:solidFill>
                  <a:prstClr val="black"/>
                </a:solidFill>
                <a:latin typeface="宋体" pitchFamily="2" charset="-122"/>
                <a:cs typeface="宋体" pitchFamily="2" charset="-122"/>
              </a:rPr>
              <a:t>动</a:t>
            </a:r>
            <a:r>
              <a:rPr sz="1600" dirty="0">
                <a:solidFill>
                  <a:prstClr val="black"/>
                </a:solidFill>
                <a:latin typeface="宋体" pitchFamily="2" charset="-122"/>
                <a:cs typeface="宋体" pitchFamily="2" charset="-122"/>
              </a:rPr>
              <a:t>创</a:t>
            </a:r>
            <a:r>
              <a:rPr sz="1600" spc="10" dirty="0">
                <a:solidFill>
                  <a:prstClr val="black"/>
                </a:solidFill>
                <a:latin typeface="宋体" pitchFamily="2" charset="-122"/>
                <a:cs typeface="宋体" pitchFamily="2" charset="-122"/>
              </a:rPr>
              <a:t>建</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12" name="object 12"/>
          <p:cNvSpPr txBox="1"/>
          <p:nvPr/>
        </p:nvSpPr>
        <p:spPr>
          <a:xfrm>
            <a:off x="1916429" y="6393281"/>
            <a:ext cx="3479165" cy="244475"/>
          </a:xfrm>
          <a:prstGeom prst="rect">
            <a:avLst/>
          </a:prstGeom>
        </p:spPr>
        <p:txBody>
          <a:bodyPr vert="horz" wrap="square" lIns="0" tIns="0" rIns="0" bIns="0" rtlCol="0">
            <a:spAutoFit/>
          </a:bodyPr>
          <a:lstStyle/>
          <a:p>
            <a:pPr marL="12700"/>
            <a:r>
              <a:rPr sz="1600" dirty="0">
                <a:solidFill>
                  <a:prstClr val="black"/>
                </a:solidFill>
                <a:latin typeface="宋体" pitchFamily="2" charset="-122"/>
                <a:cs typeface="宋体" pitchFamily="2" charset="-122"/>
              </a:rPr>
              <a:t>则</a:t>
            </a:r>
            <a:r>
              <a:rPr sz="1600" spc="-5" dirty="0">
                <a:solidFill>
                  <a:prstClr val="black"/>
                </a:solidFill>
                <a:latin typeface="宋体" pitchFamily="2" charset="-122"/>
                <a:cs typeface="宋体" pitchFamily="2" charset="-122"/>
              </a:rPr>
              <a:t>可查</a:t>
            </a:r>
            <a:r>
              <a:rPr sz="1600" dirty="0">
                <a:solidFill>
                  <a:prstClr val="black"/>
                </a:solidFill>
                <a:latin typeface="宋体" pitchFamily="2" charset="-122"/>
                <a:cs typeface="宋体" pitchFamily="2" charset="-122"/>
              </a:rPr>
              <a:t>看</a:t>
            </a:r>
            <a:r>
              <a:rPr sz="1600" spc="-5" dirty="0">
                <a:solidFill>
                  <a:prstClr val="black"/>
                </a:solidFill>
                <a:latin typeface="宋体" pitchFamily="2" charset="-122"/>
                <a:cs typeface="宋体" pitchFamily="2" charset="-122"/>
              </a:rPr>
              <a:t>历史创</a:t>
            </a:r>
            <a:r>
              <a:rPr sz="1600" dirty="0">
                <a:solidFill>
                  <a:prstClr val="black"/>
                </a:solidFill>
                <a:latin typeface="宋体" pitchFamily="2" charset="-122"/>
                <a:cs typeface="宋体" pitchFamily="2" charset="-122"/>
              </a:rPr>
              <a:t>建</a:t>
            </a:r>
            <a:r>
              <a:rPr sz="1600" spc="-5" dirty="0">
                <a:solidFill>
                  <a:prstClr val="black"/>
                </a:solidFill>
                <a:latin typeface="宋体" pitchFamily="2" charset="-122"/>
                <a:cs typeface="宋体" pitchFamily="2" charset="-122"/>
              </a:rPr>
              <a:t>模拟</a:t>
            </a:r>
            <a:r>
              <a:rPr sz="1600" dirty="0">
                <a:solidFill>
                  <a:prstClr val="black"/>
                </a:solidFill>
                <a:latin typeface="宋体" pitchFamily="2" charset="-122"/>
                <a:cs typeface="宋体" pitchFamily="2" charset="-122"/>
              </a:rPr>
              <a:t>硬</a:t>
            </a:r>
            <a:r>
              <a:rPr sz="1600" spc="-5" dirty="0">
                <a:solidFill>
                  <a:prstClr val="black"/>
                </a:solidFill>
                <a:latin typeface="宋体" pitchFamily="2" charset="-122"/>
                <a:cs typeface="宋体" pitchFamily="2" charset="-122"/>
              </a:rPr>
              <a:t>件列表</a:t>
            </a:r>
            <a:r>
              <a:rPr sz="1600" dirty="0">
                <a:solidFill>
                  <a:prstClr val="black"/>
                </a:solidFill>
                <a:latin typeface="宋体" pitchFamily="2" charset="-122"/>
                <a:cs typeface="宋体" pitchFamily="2" charset="-122"/>
              </a:rPr>
              <a:t>信息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1</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创建多设备可视化大屏项目</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35786" y="1859914"/>
            <a:ext cx="2495550" cy="2908300"/>
          </a:xfrm>
          <a:prstGeom prst="rect">
            <a:avLst/>
          </a:prstGeom>
        </p:spPr>
        <p:txBody>
          <a:bodyPr vert="horz" wrap="square" lIns="0" tIns="0" rIns="0" bIns="0" rtlCol="0">
            <a:spAutoFit/>
          </a:bodyPr>
          <a:lstStyle/>
          <a:p>
            <a:pPr marL="12700" marR="5080" algn="just">
              <a:lnSpc>
                <a:spcPct val="150000"/>
              </a:lnSpc>
            </a:pPr>
            <a:r>
              <a:rPr b="1" spc="35" dirty="0">
                <a:solidFill>
                  <a:prstClr val="black"/>
                </a:solidFill>
                <a:latin typeface="微软雅黑" panose="020B0503020204020204" charset="-122"/>
                <a:cs typeface="微软雅黑" panose="020B0503020204020204" charset="-122"/>
              </a:rPr>
              <a:t>操作步骤</a:t>
            </a:r>
            <a:r>
              <a:rPr b="1" spc="30" dirty="0">
                <a:solidFill>
                  <a:prstClr val="black"/>
                </a:solidFill>
                <a:cs typeface="Calibri" panose="020F0502020204030204"/>
              </a:rPr>
              <a:t>2</a:t>
            </a:r>
            <a:r>
              <a:rPr spc="3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弹出来</a:t>
            </a:r>
            <a:r>
              <a:rPr dirty="0">
                <a:solidFill>
                  <a:prstClr val="black"/>
                </a:solidFill>
                <a:latin typeface="微软雅黑" panose="020B0503020204020204" charset="-122"/>
                <a:cs typeface="微软雅黑" panose="020B0503020204020204" charset="-122"/>
              </a:rPr>
              <a:t>的 </a:t>
            </a:r>
            <a:r>
              <a:rPr spc="140" dirty="0">
                <a:solidFill>
                  <a:prstClr val="black"/>
                </a:solidFill>
                <a:latin typeface="微软雅黑" panose="020B0503020204020204" charset="-122"/>
                <a:cs typeface="微软雅黑" panose="020B0503020204020204" charset="-122"/>
              </a:rPr>
              <a:t>对话框中，①</a:t>
            </a:r>
            <a:r>
              <a:rPr spc="145" dirty="0">
                <a:solidFill>
                  <a:prstClr val="black"/>
                </a:solidFill>
                <a:latin typeface="微软雅黑" panose="020B0503020204020204" charset="-122"/>
                <a:cs typeface="微软雅黑" panose="020B0503020204020204" charset="-122"/>
              </a:rPr>
              <a:t>项目名称 </a:t>
            </a:r>
            <a:r>
              <a:rPr spc="140" dirty="0">
                <a:solidFill>
                  <a:prstClr val="black"/>
                </a:solidFill>
                <a:latin typeface="微软雅黑" panose="020B0503020204020204" charset="-122"/>
                <a:cs typeface="微软雅黑" panose="020B0503020204020204" charset="-122"/>
              </a:rPr>
              <a:t>自定义填写，本书示例 填写“加工生产线可视 化监控”；②</a:t>
            </a:r>
            <a:r>
              <a:rPr spc="145" dirty="0">
                <a:solidFill>
                  <a:prstClr val="black"/>
                </a:solidFill>
                <a:latin typeface="微软雅黑" panose="020B0503020204020204" charset="-122"/>
                <a:cs typeface="微软雅黑" panose="020B0503020204020204" charset="-122"/>
              </a:rPr>
              <a:t>大屏模板 </a:t>
            </a:r>
            <a:r>
              <a:rPr spc="140" dirty="0">
                <a:solidFill>
                  <a:prstClr val="black"/>
                </a:solidFill>
                <a:latin typeface="微软雅黑" panose="020B0503020204020204" charset="-122"/>
                <a:cs typeface="微软雅黑" panose="020B0503020204020204" charset="-122"/>
              </a:rPr>
              <a:t>选择空白模板；③最后 </a:t>
            </a:r>
            <a:r>
              <a:rPr dirty="0">
                <a:solidFill>
                  <a:prstClr val="black"/>
                </a:solidFill>
                <a:latin typeface="微软雅黑" panose="020B0503020204020204" charset="-122"/>
                <a:cs typeface="微软雅黑" panose="020B0503020204020204" charset="-122"/>
              </a:rPr>
              <a:t>单击“确定”按钮。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261103" y="1869948"/>
            <a:ext cx="6874764" cy="41148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259579" y="1868423"/>
            <a:ext cx="6878320" cy="4117975"/>
          </a:xfrm>
          <a:custGeom>
            <a:avLst/>
            <a:gdLst/>
            <a:ahLst/>
            <a:cxnLst/>
            <a:rect l="l" t="t" r="r" b="b"/>
            <a:pathLst>
              <a:path w="6878320" h="4117975">
                <a:moveTo>
                  <a:pt x="0" y="4117848"/>
                </a:moveTo>
                <a:lnTo>
                  <a:pt x="6877811" y="4117848"/>
                </a:lnTo>
                <a:lnTo>
                  <a:pt x="6877811" y="0"/>
                </a:lnTo>
                <a:lnTo>
                  <a:pt x="0" y="0"/>
                </a:lnTo>
                <a:lnTo>
                  <a:pt x="0" y="4117848"/>
                </a:lnTo>
                <a:close/>
              </a:path>
            </a:pathLst>
          </a:custGeom>
          <a:ln w="317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设计多设备可视化大屏布局</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05482" y="1719072"/>
            <a:ext cx="3150235" cy="2496820"/>
          </a:xfrm>
          <a:prstGeom prst="rect">
            <a:avLst/>
          </a:prstGeom>
        </p:spPr>
        <p:txBody>
          <a:bodyPr vert="horz" wrap="square" lIns="0" tIns="0" rIns="0" bIns="0" rtlCol="0">
            <a:spAutoFit/>
          </a:bodyPr>
          <a:lstStyle/>
          <a:p>
            <a:pPr marL="12700" marR="5080" algn="just">
              <a:lnSpc>
                <a:spcPct val="150000"/>
              </a:lnSpc>
            </a:pPr>
            <a:r>
              <a:rPr b="1" spc="20" dirty="0">
                <a:solidFill>
                  <a:prstClr val="black"/>
                </a:solidFill>
                <a:latin typeface="微软雅黑" panose="020B0503020204020204" charset="-122"/>
                <a:cs typeface="微软雅黑" panose="020B0503020204020204" charset="-122"/>
              </a:rPr>
              <a:t>操作步骤</a:t>
            </a:r>
            <a:r>
              <a:rPr b="1" spc="20" dirty="0">
                <a:solidFill>
                  <a:prstClr val="black"/>
                </a:solidFill>
                <a:cs typeface="Calibri" panose="020F0502020204030204"/>
              </a:rPr>
              <a:t>1</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进</a:t>
            </a:r>
            <a:r>
              <a:rPr spc="20" dirty="0">
                <a:solidFill>
                  <a:prstClr val="black"/>
                </a:solidFill>
                <a:latin typeface="微软雅黑" panose="020B0503020204020204" charset="-122"/>
                <a:cs typeface="微软雅黑" panose="020B0503020204020204" charset="-122"/>
              </a:rPr>
              <a:t>入编辑页面</a:t>
            </a:r>
            <a:r>
              <a:rPr spc="25" dirty="0">
                <a:solidFill>
                  <a:prstClr val="black"/>
                </a:solidFill>
                <a:latin typeface="微软雅黑" panose="020B0503020204020204" charset="-122"/>
                <a:cs typeface="微软雅黑" panose="020B0503020204020204" charset="-122"/>
              </a:rPr>
              <a:t>后</a:t>
            </a:r>
            <a:r>
              <a:rPr dirty="0">
                <a:solidFill>
                  <a:prstClr val="black"/>
                </a:solidFill>
                <a:latin typeface="微软雅黑" panose="020B0503020204020204" charset="-122"/>
                <a:cs typeface="微软雅黑" panose="020B0503020204020204" charset="-122"/>
              </a:rPr>
              <a:t>， </a:t>
            </a:r>
            <a:r>
              <a:rPr spc="90" dirty="0">
                <a:solidFill>
                  <a:prstClr val="black"/>
                </a:solidFill>
                <a:latin typeface="微软雅黑" panose="020B0503020204020204" charset="-122"/>
                <a:cs typeface="微软雅黑" panose="020B0503020204020204" charset="-122"/>
              </a:rPr>
              <a:t>在属性</a:t>
            </a:r>
            <a:r>
              <a:rPr spc="105" dirty="0">
                <a:solidFill>
                  <a:prstClr val="black"/>
                </a:solidFill>
                <a:latin typeface="微软雅黑" panose="020B0503020204020204" charset="-122"/>
                <a:cs typeface="微软雅黑" panose="020B0503020204020204" charset="-122"/>
              </a:rPr>
              <a:t>列</a:t>
            </a:r>
            <a:r>
              <a:rPr spc="90" dirty="0">
                <a:solidFill>
                  <a:prstClr val="black"/>
                </a:solidFill>
                <a:latin typeface="微软雅黑" panose="020B0503020204020204" charset="-122"/>
                <a:cs typeface="微软雅黑" panose="020B0503020204020204" charset="-122"/>
              </a:rPr>
              <a:t>下</a:t>
            </a:r>
            <a:r>
              <a:rPr spc="105" dirty="0">
                <a:solidFill>
                  <a:prstClr val="black"/>
                </a:solidFill>
                <a:latin typeface="微软雅黑" panose="020B0503020204020204" charset="-122"/>
                <a:cs typeface="微软雅黑" panose="020B0503020204020204" charset="-122"/>
              </a:rPr>
              <a:t>单</a:t>
            </a:r>
            <a:r>
              <a:rPr spc="110" dirty="0">
                <a:solidFill>
                  <a:prstClr val="black"/>
                </a:solidFill>
                <a:latin typeface="微软雅黑" panose="020B0503020204020204" charset="-122"/>
                <a:cs typeface="微软雅黑" panose="020B0503020204020204" charset="-122"/>
              </a:rPr>
              <a:t>击</a:t>
            </a:r>
            <a:r>
              <a:rPr spc="9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添</a:t>
            </a:r>
            <a:r>
              <a:rPr spc="105" dirty="0">
                <a:solidFill>
                  <a:prstClr val="black"/>
                </a:solidFill>
                <a:latin typeface="微软雅黑" panose="020B0503020204020204" charset="-122"/>
                <a:cs typeface="微软雅黑" panose="020B0503020204020204" charset="-122"/>
              </a:rPr>
              <a:t>加</a:t>
            </a:r>
            <a:r>
              <a:rPr spc="90" dirty="0">
                <a:solidFill>
                  <a:prstClr val="black"/>
                </a:solidFill>
                <a:latin typeface="微软雅黑" panose="020B0503020204020204" charset="-122"/>
                <a:cs typeface="微软雅黑" panose="020B0503020204020204" charset="-122"/>
              </a:rPr>
              <a:t>图</a:t>
            </a:r>
            <a:r>
              <a:rPr spc="110" dirty="0">
                <a:solidFill>
                  <a:prstClr val="black"/>
                </a:solidFill>
                <a:latin typeface="微软雅黑" panose="020B0503020204020204" charset="-122"/>
                <a:cs typeface="微软雅黑" panose="020B0503020204020204" charset="-122"/>
              </a:rPr>
              <a:t>片</a:t>
            </a:r>
            <a:r>
              <a:rPr dirty="0">
                <a:solidFill>
                  <a:prstClr val="black"/>
                </a:solidFill>
                <a:latin typeface="微软雅黑" panose="020B0503020204020204" charset="-122"/>
                <a:cs typeface="微软雅黑" panose="020B0503020204020204" charset="-122"/>
              </a:rPr>
              <a:t>” </a:t>
            </a:r>
            <a:r>
              <a:rPr spc="90" dirty="0">
                <a:solidFill>
                  <a:prstClr val="black"/>
                </a:solidFill>
                <a:latin typeface="微软雅黑" panose="020B0503020204020204" charset="-122"/>
                <a:cs typeface="微软雅黑" panose="020B0503020204020204" charset="-122"/>
              </a:rPr>
              <a:t>对背景</a:t>
            </a:r>
            <a:r>
              <a:rPr spc="105" dirty="0">
                <a:solidFill>
                  <a:prstClr val="black"/>
                </a:solidFill>
                <a:latin typeface="微软雅黑" panose="020B0503020204020204" charset="-122"/>
                <a:cs typeface="微软雅黑" panose="020B0503020204020204" charset="-122"/>
              </a:rPr>
              <a:t>图</a:t>
            </a:r>
            <a:r>
              <a:rPr spc="90" dirty="0">
                <a:solidFill>
                  <a:prstClr val="black"/>
                </a:solidFill>
                <a:latin typeface="微软雅黑" panose="020B0503020204020204" charset="-122"/>
                <a:cs typeface="微软雅黑" panose="020B0503020204020204" charset="-122"/>
              </a:rPr>
              <a:t>片</a:t>
            </a:r>
            <a:r>
              <a:rPr spc="105" dirty="0">
                <a:solidFill>
                  <a:prstClr val="black"/>
                </a:solidFill>
                <a:latin typeface="微软雅黑" panose="020B0503020204020204" charset="-122"/>
                <a:cs typeface="微软雅黑" panose="020B0503020204020204" charset="-122"/>
              </a:rPr>
              <a:t>进</a:t>
            </a:r>
            <a:r>
              <a:rPr spc="90" dirty="0">
                <a:solidFill>
                  <a:prstClr val="black"/>
                </a:solidFill>
                <a:latin typeface="微软雅黑" panose="020B0503020204020204" charset="-122"/>
                <a:cs typeface="微软雅黑" panose="020B0503020204020204" charset="-122"/>
              </a:rPr>
              <a:t>行更</a:t>
            </a:r>
            <a:r>
              <a:rPr spc="114" dirty="0">
                <a:solidFill>
                  <a:prstClr val="black"/>
                </a:solidFill>
                <a:latin typeface="微软雅黑" panose="020B0503020204020204" charset="-122"/>
                <a:cs typeface="微软雅黑" panose="020B0503020204020204" charset="-122"/>
              </a:rPr>
              <a:t>换</a:t>
            </a:r>
            <a:r>
              <a:rPr spc="10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本</a:t>
            </a:r>
            <a:r>
              <a:rPr spc="105"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例 </a:t>
            </a:r>
            <a:r>
              <a:rPr spc="355" dirty="0">
                <a:solidFill>
                  <a:prstClr val="black"/>
                </a:solidFill>
                <a:latin typeface="微软雅黑" panose="020B0503020204020204" charset="-122"/>
                <a:cs typeface="微软雅黑" panose="020B0503020204020204" charset="-122"/>
              </a:rPr>
              <a:t>使用的</a:t>
            </a:r>
            <a:r>
              <a:rPr spc="370" dirty="0">
                <a:solidFill>
                  <a:prstClr val="black"/>
                </a:solidFill>
                <a:latin typeface="微软雅黑" panose="020B0503020204020204" charset="-122"/>
                <a:cs typeface="微软雅黑" panose="020B0503020204020204" charset="-122"/>
              </a:rPr>
              <a:t>屏幕</a:t>
            </a:r>
            <a:r>
              <a:rPr spc="355" dirty="0">
                <a:solidFill>
                  <a:prstClr val="black"/>
                </a:solidFill>
                <a:latin typeface="微软雅黑" panose="020B0503020204020204" charset="-122"/>
                <a:cs typeface="微软雅黑" panose="020B0503020204020204" charset="-122"/>
              </a:rPr>
              <a:t>尺寸</a:t>
            </a:r>
            <a:r>
              <a:rPr dirty="0">
                <a:solidFill>
                  <a:prstClr val="black"/>
                </a:solidFill>
                <a:latin typeface="微软雅黑" panose="020B0503020204020204" charset="-122"/>
                <a:cs typeface="微软雅黑" panose="020B0503020204020204" charset="-122"/>
              </a:rPr>
              <a:t>为</a:t>
            </a:r>
            <a:r>
              <a:rPr spc="-240" dirty="0">
                <a:solidFill>
                  <a:prstClr val="black"/>
                </a:solidFill>
                <a:latin typeface="微软雅黑" panose="020B0503020204020204" charset="-122"/>
                <a:cs typeface="微软雅黑" panose="020B0503020204020204" charset="-122"/>
              </a:rPr>
              <a:t> </a:t>
            </a:r>
            <a:r>
              <a:rPr spc="-5" dirty="0">
                <a:solidFill>
                  <a:prstClr val="black"/>
                </a:solidFill>
                <a:cs typeface="Calibri" panose="020F0502020204030204"/>
              </a:rPr>
              <a:t>1280*720</a:t>
            </a:r>
            <a:endParaRPr>
              <a:solidFill>
                <a:prstClr val="black"/>
              </a:solidFill>
              <a:cs typeface="Calibri" panose="020F0502020204030204"/>
            </a:endParaRPr>
          </a:p>
          <a:p>
            <a:pPr marL="12700" marR="8255" algn="just">
              <a:lnSpc>
                <a:spcPct val="150000"/>
              </a:lnSpc>
            </a:pPr>
            <a:r>
              <a:rPr spc="9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可根</a:t>
            </a:r>
            <a:r>
              <a:rPr spc="105" dirty="0">
                <a:solidFill>
                  <a:prstClr val="black"/>
                </a:solidFill>
                <a:latin typeface="微软雅黑" panose="020B0503020204020204" charset="-122"/>
                <a:cs typeface="微软雅黑" panose="020B0503020204020204" charset="-122"/>
              </a:rPr>
              <a:t>据</a:t>
            </a:r>
            <a:r>
              <a:rPr spc="90" dirty="0">
                <a:solidFill>
                  <a:prstClr val="black"/>
                </a:solidFill>
                <a:latin typeface="微软雅黑" panose="020B0503020204020204" charset="-122"/>
                <a:cs typeface="微软雅黑" panose="020B0503020204020204" charset="-122"/>
              </a:rPr>
              <a:t>实</a:t>
            </a:r>
            <a:r>
              <a:rPr spc="105" dirty="0">
                <a:solidFill>
                  <a:prstClr val="black"/>
                </a:solidFill>
                <a:latin typeface="微软雅黑" panose="020B0503020204020204" charset="-122"/>
                <a:cs typeface="微软雅黑" panose="020B0503020204020204" charset="-122"/>
              </a:rPr>
              <a:t>际</a:t>
            </a:r>
            <a:r>
              <a:rPr spc="90" dirty="0">
                <a:solidFill>
                  <a:prstClr val="black"/>
                </a:solidFill>
                <a:latin typeface="微软雅黑" panose="020B0503020204020204" charset="-122"/>
                <a:cs typeface="微软雅黑" panose="020B0503020204020204" charset="-122"/>
              </a:rPr>
              <a:t>情况自</a:t>
            </a:r>
            <a:r>
              <a:rPr spc="105" dirty="0">
                <a:solidFill>
                  <a:prstClr val="black"/>
                </a:solidFill>
                <a:latin typeface="微软雅黑" panose="020B0503020204020204" charset="-122"/>
                <a:cs typeface="微软雅黑" panose="020B0503020204020204" charset="-122"/>
              </a:rPr>
              <a:t>定</a:t>
            </a:r>
            <a:r>
              <a:rPr spc="90" dirty="0">
                <a:solidFill>
                  <a:prstClr val="black"/>
                </a:solidFill>
                <a:latin typeface="微软雅黑" panose="020B0503020204020204" charset="-122"/>
                <a:cs typeface="微软雅黑" panose="020B0503020204020204" charset="-122"/>
              </a:rPr>
              <a:t>义</a:t>
            </a:r>
            <a:r>
              <a:rPr spc="105" dirty="0">
                <a:solidFill>
                  <a:prstClr val="black"/>
                </a:solidFill>
                <a:latin typeface="微软雅黑" panose="020B0503020204020204" charset="-122"/>
                <a:cs typeface="微软雅黑" panose="020B0503020204020204" charset="-122"/>
              </a:rPr>
              <a:t>屏</a:t>
            </a:r>
            <a:r>
              <a:rPr dirty="0">
                <a:solidFill>
                  <a:prstClr val="black"/>
                </a:solidFill>
                <a:latin typeface="微软雅黑" panose="020B0503020204020204" charset="-122"/>
                <a:cs typeface="微软雅黑" panose="020B0503020204020204" charset="-122"/>
              </a:rPr>
              <a:t>幕 尺寸）。</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611367" y="1729740"/>
            <a:ext cx="4954523" cy="475640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设计多设备可视化大屏布局</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66189" y="1672717"/>
            <a:ext cx="2552700" cy="2908300"/>
          </a:xfrm>
          <a:prstGeom prst="rect">
            <a:avLst/>
          </a:prstGeom>
        </p:spPr>
        <p:txBody>
          <a:bodyPr vert="horz" wrap="square" lIns="0" tIns="137160" rIns="0" bIns="0" rtlCol="0">
            <a:spAutoFit/>
          </a:bodyPr>
          <a:lstStyle/>
          <a:p>
            <a:pPr marL="12700">
              <a:spcBef>
                <a:spcPts val="1080"/>
              </a:spcBef>
            </a:pPr>
            <a:r>
              <a:rPr b="1" spc="105" dirty="0">
                <a:solidFill>
                  <a:prstClr val="black"/>
                </a:solidFill>
                <a:latin typeface="微软雅黑" panose="020B0503020204020204" charset="-122"/>
                <a:cs typeface="微软雅黑" panose="020B0503020204020204" charset="-122"/>
              </a:rPr>
              <a:t>操作步骤</a:t>
            </a:r>
            <a:r>
              <a:rPr b="1" spc="105" dirty="0">
                <a:solidFill>
                  <a:prstClr val="black"/>
                </a:solidFill>
                <a:cs typeface="Calibri" panose="020F0502020204030204"/>
              </a:rPr>
              <a:t>2</a:t>
            </a:r>
            <a:r>
              <a:rPr spc="105" dirty="0">
                <a:solidFill>
                  <a:prstClr val="black"/>
                </a:solidFill>
                <a:latin typeface="微软雅黑" panose="020B0503020204020204" charset="-122"/>
                <a:cs typeface="微软雅黑" panose="020B0503020204020204" charset="-122"/>
              </a:rPr>
              <a:t>：在弹出来</a:t>
            </a:r>
            <a:endParaRPr>
              <a:solidFill>
                <a:prstClr val="black"/>
              </a:solidFill>
              <a:latin typeface="微软雅黑" panose="020B0503020204020204" charset="-122"/>
              <a:cs typeface="微软雅黑" panose="020B0503020204020204" charset="-122"/>
            </a:endParaRPr>
          </a:p>
          <a:p>
            <a:pPr marL="12700" marR="5080">
              <a:lnSpc>
                <a:spcPct val="150000"/>
              </a:lnSpc>
            </a:pPr>
            <a:r>
              <a:rPr spc="10" dirty="0">
                <a:solidFill>
                  <a:prstClr val="black"/>
                </a:solidFill>
                <a:latin typeface="微软雅黑" panose="020B0503020204020204" charset="-122"/>
                <a:cs typeface="微软雅黑" panose="020B0503020204020204" charset="-122"/>
              </a:rPr>
              <a:t>的对话框</a:t>
            </a:r>
            <a:r>
              <a:rPr spc="1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从系统素 </a:t>
            </a:r>
            <a:r>
              <a:rPr spc="140" dirty="0">
                <a:solidFill>
                  <a:prstClr val="black"/>
                </a:solidFill>
                <a:latin typeface="微软雅黑" panose="020B0503020204020204" charset="-122"/>
                <a:cs typeface="微软雅黑" panose="020B0503020204020204" charset="-122"/>
              </a:rPr>
              <a:t>材库</a:t>
            </a:r>
            <a:r>
              <a:rPr spc="155" dirty="0">
                <a:solidFill>
                  <a:prstClr val="black"/>
                </a:solidFill>
                <a:latin typeface="微软雅黑" panose="020B0503020204020204" charset="-122"/>
                <a:cs typeface="微软雅黑" panose="020B0503020204020204" charset="-122"/>
              </a:rPr>
              <a:t>中</a:t>
            </a:r>
            <a:r>
              <a:rPr spc="145" dirty="0">
                <a:solidFill>
                  <a:prstClr val="black"/>
                </a:solidFill>
                <a:latin typeface="微软雅黑" panose="020B0503020204020204" charset="-122"/>
                <a:cs typeface="微软雅黑" panose="020B0503020204020204" charset="-122"/>
              </a:rPr>
              <a:t>“</a:t>
            </a:r>
            <a:r>
              <a:rPr spc="140" dirty="0">
                <a:solidFill>
                  <a:prstClr val="black"/>
                </a:solidFill>
                <a:latin typeface="微软雅黑" panose="020B0503020204020204" charset="-122"/>
                <a:cs typeface="微软雅黑" panose="020B0503020204020204" charset="-122"/>
              </a:rPr>
              <a:t>背</a:t>
            </a:r>
            <a:r>
              <a:rPr spc="155" dirty="0">
                <a:solidFill>
                  <a:prstClr val="black"/>
                </a:solidFill>
                <a:latin typeface="微软雅黑" panose="020B0503020204020204" charset="-122"/>
                <a:cs typeface="微软雅黑" panose="020B0503020204020204" charset="-122"/>
              </a:rPr>
              <a:t>景</a:t>
            </a:r>
            <a:r>
              <a:rPr spc="145" dirty="0">
                <a:solidFill>
                  <a:prstClr val="black"/>
                </a:solidFill>
                <a:cs typeface="Calibri" panose="020F0502020204030204"/>
              </a:rPr>
              <a:t>-</a:t>
            </a:r>
            <a:r>
              <a:rPr spc="140" dirty="0">
                <a:solidFill>
                  <a:prstClr val="black"/>
                </a:solidFill>
                <a:latin typeface="微软雅黑" panose="020B0503020204020204" charset="-122"/>
                <a:cs typeface="微软雅黑" panose="020B0503020204020204" charset="-122"/>
              </a:rPr>
              <a:t>图片</a:t>
            </a:r>
            <a:r>
              <a:rPr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文件夹选择</a:t>
            </a:r>
            <a:r>
              <a:rPr dirty="0">
                <a:solidFill>
                  <a:prstClr val="black"/>
                </a:solidFill>
                <a:latin typeface="微软雅黑" panose="020B0503020204020204" charset="-122"/>
                <a:cs typeface="微软雅黑" panose="020B0503020204020204" charset="-122"/>
              </a:rPr>
              <a:t>合</a:t>
            </a:r>
            <a:r>
              <a:rPr spc="5" dirty="0">
                <a:solidFill>
                  <a:prstClr val="black"/>
                </a:solidFill>
                <a:latin typeface="微软雅黑" panose="020B0503020204020204" charset="-122"/>
                <a:cs typeface="微软雅黑" panose="020B0503020204020204" charset="-122"/>
              </a:rPr>
              <a:t>适的背</a:t>
            </a:r>
            <a:r>
              <a:rPr dirty="0">
                <a:solidFill>
                  <a:prstClr val="black"/>
                </a:solidFill>
                <a:latin typeface="微软雅黑" panose="020B0503020204020204" charset="-122"/>
                <a:cs typeface="微软雅黑" panose="020B0503020204020204" charset="-122"/>
              </a:rPr>
              <a:t>景 </a:t>
            </a:r>
            <a:r>
              <a:rPr spc="10" dirty="0">
                <a:solidFill>
                  <a:prstClr val="black"/>
                </a:solidFill>
                <a:latin typeface="微软雅黑" panose="020B0503020204020204" charset="-122"/>
                <a:cs typeface="微软雅黑" panose="020B0503020204020204" charset="-122"/>
              </a:rPr>
              <a:t>图，单</a:t>
            </a:r>
            <a:r>
              <a:rPr spc="15" dirty="0">
                <a:solidFill>
                  <a:prstClr val="black"/>
                </a:solidFill>
                <a:latin typeface="微软雅黑" panose="020B0503020204020204" charset="-122"/>
                <a:cs typeface="微软雅黑" panose="020B0503020204020204" charset="-122"/>
              </a:rPr>
              <a:t>击</a:t>
            </a:r>
            <a:r>
              <a:rPr dirty="0">
                <a:solidFill>
                  <a:prstClr val="black"/>
                </a:solidFill>
                <a:latin typeface="微软雅黑" panose="020B0503020204020204" charset="-122"/>
                <a:cs typeface="微软雅黑" panose="020B0503020204020204" charset="-122"/>
              </a:rPr>
              <a:t>“确</a:t>
            </a:r>
            <a:r>
              <a:rPr spc="10" dirty="0">
                <a:solidFill>
                  <a:prstClr val="black"/>
                </a:solidFill>
                <a:latin typeface="微软雅黑" panose="020B0503020204020204" charset="-122"/>
                <a:cs typeface="微软雅黑" panose="020B0503020204020204" charset="-122"/>
              </a:rPr>
              <a:t>定”按钮</a:t>
            </a:r>
            <a:r>
              <a:rPr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完成可视化</a:t>
            </a:r>
            <a:r>
              <a:rPr dirty="0">
                <a:solidFill>
                  <a:prstClr val="black"/>
                </a:solidFill>
                <a:latin typeface="微软雅黑" panose="020B0503020204020204" charset="-122"/>
                <a:cs typeface="微软雅黑" panose="020B0503020204020204" charset="-122"/>
              </a:rPr>
              <a:t>大</a:t>
            </a:r>
            <a:r>
              <a:rPr spc="10" dirty="0">
                <a:solidFill>
                  <a:prstClr val="black"/>
                </a:solidFill>
                <a:latin typeface="微软雅黑" panose="020B0503020204020204" charset="-122"/>
                <a:cs typeface="微软雅黑" panose="020B0503020204020204" charset="-122"/>
              </a:rPr>
              <a:t>屏的背</a:t>
            </a:r>
            <a:r>
              <a:rPr dirty="0">
                <a:solidFill>
                  <a:prstClr val="black"/>
                </a:solidFill>
                <a:latin typeface="微软雅黑" panose="020B0503020204020204" charset="-122"/>
                <a:cs typeface="微软雅黑" panose="020B0503020204020204" charset="-122"/>
              </a:rPr>
              <a:t>景 </a:t>
            </a:r>
            <a:r>
              <a:rPr spc="-5" dirty="0">
                <a:solidFill>
                  <a:prstClr val="black"/>
                </a:solidFill>
                <a:latin typeface="微软雅黑" panose="020B0503020204020204" charset="-122"/>
                <a:cs typeface="微软雅黑" panose="020B0503020204020204" charset="-122"/>
              </a:rPr>
              <a:t>图配置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367783" y="1682495"/>
            <a:ext cx="6637019" cy="482955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366259" y="1680972"/>
            <a:ext cx="6640195" cy="4832985"/>
          </a:xfrm>
          <a:custGeom>
            <a:avLst/>
            <a:gdLst/>
            <a:ahLst/>
            <a:cxnLst/>
            <a:rect l="l" t="t" r="r" b="b"/>
            <a:pathLst>
              <a:path w="6640195" h="4832984">
                <a:moveTo>
                  <a:pt x="0" y="4832604"/>
                </a:moveTo>
                <a:lnTo>
                  <a:pt x="6640068" y="4832604"/>
                </a:lnTo>
                <a:lnTo>
                  <a:pt x="6640068" y="0"/>
                </a:lnTo>
                <a:lnTo>
                  <a:pt x="0" y="0"/>
                </a:lnTo>
                <a:lnTo>
                  <a:pt x="0" y="4832604"/>
                </a:lnTo>
                <a:close/>
              </a:path>
            </a:pathLst>
          </a:custGeom>
          <a:ln w="3175">
            <a:solidFill>
              <a:srgbClr val="00A755"/>
            </a:solidFill>
          </a:ln>
        </p:spPr>
        <p:txBody>
          <a:bodyPr wrap="square" lIns="0" tIns="0" rIns="0" bIns="0" rtlCol="0"/>
          <a:lstStyle/>
          <a:p>
            <a:endParaRPr>
              <a:solidFill>
                <a:prstClr val="black"/>
              </a:solidFill>
            </a:endParaRPr>
          </a:p>
        </p:txBody>
      </p:sp>
      <p:sp>
        <p:nvSpPr>
          <p:cNvPr id="9" name="object 9"/>
          <p:cNvSpPr txBox="1"/>
          <p:nvPr/>
        </p:nvSpPr>
        <p:spPr>
          <a:xfrm>
            <a:off x="1266189" y="5196332"/>
            <a:ext cx="2259330" cy="915035"/>
          </a:xfrm>
          <a:prstGeom prst="rect">
            <a:avLst/>
          </a:prstGeom>
        </p:spPr>
        <p:txBody>
          <a:bodyPr vert="horz" wrap="square" lIns="0" tIns="0" rIns="0" bIns="0" rtlCol="0">
            <a:spAutoFit/>
          </a:bodyPr>
          <a:lstStyle/>
          <a:p>
            <a:pPr marL="12700" marR="5080" indent="278765">
              <a:lnSpc>
                <a:spcPct val="125000"/>
              </a:lnSpc>
            </a:pP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说明</a:t>
            </a:r>
            <a:r>
              <a:rPr sz="1600" spc="5"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背景图</a:t>
            </a:r>
            <a:r>
              <a:rPr sz="1600" spc="5" dirty="0">
                <a:solidFill>
                  <a:prstClr val="black"/>
                </a:solidFill>
                <a:latin typeface="宋体" pitchFamily="2" charset="-122"/>
                <a:cs typeface="宋体" pitchFamily="2" charset="-122"/>
              </a:rPr>
              <a:t>片</a:t>
            </a:r>
            <a:r>
              <a:rPr sz="1600" spc="-5" dirty="0">
                <a:solidFill>
                  <a:prstClr val="black"/>
                </a:solidFill>
                <a:latin typeface="宋体" pitchFamily="2" charset="-122"/>
                <a:cs typeface="宋体" pitchFamily="2" charset="-122"/>
              </a:rPr>
              <a:t>也 </a:t>
            </a:r>
            <a:r>
              <a:rPr sz="1600"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以选</a:t>
            </a:r>
            <a:r>
              <a:rPr sz="1600" dirty="0">
                <a:solidFill>
                  <a:prstClr val="black"/>
                </a:solidFill>
                <a:latin typeface="宋体" pitchFamily="2" charset="-122"/>
                <a:cs typeface="宋体" pitchFamily="2" charset="-122"/>
              </a:rPr>
              <a:t>择</a:t>
            </a:r>
            <a:r>
              <a:rPr sz="1600" spc="-5" dirty="0">
                <a:solidFill>
                  <a:prstClr val="black"/>
                </a:solidFill>
                <a:latin typeface="宋体" pitchFamily="2" charset="-122"/>
                <a:cs typeface="宋体" pitchFamily="2" charset="-122"/>
              </a:rPr>
              <a:t>“我的</a:t>
            </a:r>
            <a:r>
              <a:rPr sz="1600" dirty="0">
                <a:solidFill>
                  <a:prstClr val="black"/>
                </a:solidFill>
                <a:latin typeface="宋体" pitchFamily="2" charset="-122"/>
                <a:cs typeface="宋体" pitchFamily="2" charset="-122"/>
              </a:rPr>
              <a:t>素</a:t>
            </a:r>
            <a:r>
              <a:rPr sz="1600" spc="-5" dirty="0">
                <a:solidFill>
                  <a:prstClr val="black"/>
                </a:solidFill>
                <a:latin typeface="宋体" pitchFamily="2" charset="-122"/>
                <a:cs typeface="宋体" pitchFamily="2" charset="-122"/>
              </a:rPr>
              <a:t>材库” </a:t>
            </a:r>
            <a:r>
              <a:rPr sz="1600" dirty="0">
                <a:solidFill>
                  <a:prstClr val="black"/>
                </a:solidFill>
                <a:latin typeface="宋体" pitchFamily="2" charset="-122"/>
                <a:cs typeface="宋体" pitchFamily="2" charset="-122"/>
              </a:rPr>
              <a:t>中</a:t>
            </a:r>
            <a:r>
              <a:rPr sz="1600" spc="-5" dirty="0">
                <a:solidFill>
                  <a:prstClr val="black"/>
                </a:solidFill>
                <a:latin typeface="宋体" pitchFamily="2" charset="-122"/>
                <a:cs typeface="宋体" pitchFamily="2" charset="-122"/>
              </a:rPr>
              <a:t>自定</a:t>
            </a:r>
            <a:r>
              <a:rPr sz="1600" dirty="0">
                <a:solidFill>
                  <a:prstClr val="black"/>
                </a:solidFill>
                <a:latin typeface="宋体" pitchFamily="2" charset="-122"/>
                <a:cs typeface="宋体" pitchFamily="2" charset="-122"/>
              </a:rPr>
              <a:t>义</a:t>
            </a:r>
            <a:r>
              <a:rPr sz="1600" spc="-5" dirty="0">
                <a:solidFill>
                  <a:prstClr val="black"/>
                </a:solidFill>
                <a:latin typeface="宋体" pitchFamily="2" charset="-122"/>
                <a:cs typeface="宋体" pitchFamily="2" charset="-122"/>
              </a:rPr>
              <a:t>上传的</a:t>
            </a:r>
            <a:r>
              <a:rPr sz="1600" dirty="0">
                <a:solidFill>
                  <a:prstClr val="black"/>
                </a:solidFill>
                <a:latin typeface="宋体" pitchFamily="2" charset="-122"/>
                <a:cs typeface="宋体" pitchFamily="2" charset="-122"/>
              </a:rPr>
              <a:t>素</a:t>
            </a:r>
            <a:r>
              <a:rPr sz="1600" spc="-5" dirty="0">
                <a:solidFill>
                  <a:prstClr val="black"/>
                </a:solidFill>
                <a:latin typeface="宋体" pitchFamily="2" charset="-122"/>
                <a:cs typeface="宋体" pitchFamily="2" charset="-122"/>
              </a:rPr>
              <a:t>材。</a:t>
            </a:r>
            <a:endParaRPr sz="1600">
              <a:solidFill>
                <a:prstClr val="black"/>
              </a:solidFill>
              <a:latin typeface="宋体" pitchFamily="2" charset="-122"/>
              <a:cs typeface="宋体" pitchFamily="2" charset="-122"/>
            </a:endParaRPr>
          </a:p>
        </p:txBody>
      </p:sp>
      <p:sp>
        <p:nvSpPr>
          <p:cNvPr id="10" name="object 10"/>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设计多设备可视化大屏布局</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24964" y="1795272"/>
            <a:ext cx="3300095" cy="2908300"/>
          </a:xfrm>
          <a:prstGeom prst="rect">
            <a:avLst/>
          </a:prstGeom>
        </p:spPr>
        <p:txBody>
          <a:bodyPr vert="horz" wrap="square" lIns="0" tIns="0" rIns="0" bIns="0" rtlCol="0">
            <a:spAutoFit/>
          </a:bodyPr>
          <a:lstStyle/>
          <a:p>
            <a:pPr marL="12700" marR="5080" algn="just">
              <a:lnSpc>
                <a:spcPct val="150000"/>
              </a:lnSpc>
            </a:pPr>
            <a:r>
              <a:rPr b="1" spc="105" dirty="0">
                <a:solidFill>
                  <a:prstClr val="black"/>
                </a:solidFill>
                <a:latin typeface="微软雅黑" panose="020B0503020204020204" charset="-122"/>
                <a:cs typeface="微软雅黑" panose="020B0503020204020204" charset="-122"/>
              </a:rPr>
              <a:t>操作</a:t>
            </a:r>
            <a:r>
              <a:rPr b="1" spc="114" dirty="0">
                <a:solidFill>
                  <a:prstClr val="black"/>
                </a:solidFill>
                <a:latin typeface="微软雅黑" panose="020B0503020204020204" charset="-122"/>
                <a:cs typeface="微软雅黑" panose="020B0503020204020204" charset="-122"/>
              </a:rPr>
              <a:t>步骤</a:t>
            </a:r>
            <a:r>
              <a:rPr b="1" spc="114" dirty="0">
                <a:solidFill>
                  <a:prstClr val="black"/>
                </a:solidFill>
                <a:cs typeface="Calibri" panose="020F0502020204030204"/>
              </a:rPr>
              <a:t>3</a:t>
            </a:r>
            <a:r>
              <a:rPr spc="114"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完成</a:t>
            </a:r>
            <a:r>
              <a:rPr spc="114" dirty="0">
                <a:solidFill>
                  <a:prstClr val="black"/>
                </a:solidFill>
                <a:latin typeface="微软雅黑" panose="020B0503020204020204" charset="-122"/>
                <a:cs typeface="微软雅黑" panose="020B0503020204020204" charset="-122"/>
              </a:rPr>
              <a:t>背</a:t>
            </a:r>
            <a:r>
              <a:rPr spc="105" dirty="0">
                <a:solidFill>
                  <a:prstClr val="black"/>
                </a:solidFill>
                <a:latin typeface="微软雅黑" panose="020B0503020204020204" charset="-122"/>
                <a:cs typeface="微软雅黑" panose="020B0503020204020204" charset="-122"/>
              </a:rPr>
              <a:t>景</a:t>
            </a:r>
            <a:r>
              <a:rPr spc="114" dirty="0">
                <a:solidFill>
                  <a:prstClr val="black"/>
                </a:solidFill>
                <a:latin typeface="微软雅黑" panose="020B0503020204020204" charset="-122"/>
                <a:cs typeface="微软雅黑" panose="020B0503020204020204" charset="-122"/>
              </a:rPr>
              <a:t>图配</a:t>
            </a:r>
            <a:r>
              <a:rPr spc="105"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之 </a:t>
            </a:r>
            <a:r>
              <a:rPr spc="45" dirty="0">
                <a:solidFill>
                  <a:prstClr val="black"/>
                </a:solidFill>
                <a:latin typeface="微软雅黑" panose="020B0503020204020204" charset="-122"/>
                <a:cs typeface="微软雅黑" panose="020B0503020204020204" charset="-122"/>
              </a:rPr>
              <a:t>后</a:t>
            </a:r>
            <a:r>
              <a:rPr spc="5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为可视</a:t>
            </a:r>
            <a:r>
              <a:rPr spc="30" dirty="0">
                <a:solidFill>
                  <a:prstClr val="black"/>
                </a:solidFill>
                <a:latin typeface="微软雅黑" panose="020B0503020204020204" charset="-122"/>
                <a:cs typeface="微软雅黑" panose="020B0503020204020204" charset="-122"/>
              </a:rPr>
              <a:t>化</a:t>
            </a:r>
            <a:r>
              <a:rPr spc="45" dirty="0">
                <a:solidFill>
                  <a:prstClr val="black"/>
                </a:solidFill>
                <a:latin typeface="微软雅黑" panose="020B0503020204020204" charset="-122"/>
                <a:cs typeface="微软雅黑" panose="020B0503020204020204" charset="-122"/>
              </a:rPr>
              <a:t>大屏页面</a:t>
            </a:r>
            <a:r>
              <a:rPr spc="30" dirty="0">
                <a:solidFill>
                  <a:prstClr val="black"/>
                </a:solidFill>
                <a:latin typeface="微软雅黑" panose="020B0503020204020204" charset="-122"/>
                <a:cs typeface="微软雅黑" panose="020B0503020204020204" charset="-122"/>
              </a:rPr>
              <a:t>设置</a:t>
            </a:r>
            <a:r>
              <a:rPr spc="45" dirty="0">
                <a:solidFill>
                  <a:prstClr val="black"/>
                </a:solidFill>
                <a:latin typeface="微软雅黑" panose="020B0503020204020204" charset="-122"/>
                <a:cs typeface="微软雅黑" panose="020B0503020204020204" charset="-122"/>
              </a:rPr>
              <a:t>数</a:t>
            </a:r>
            <a:r>
              <a:rPr dirty="0">
                <a:solidFill>
                  <a:prstClr val="black"/>
                </a:solidFill>
                <a:latin typeface="微软雅黑" panose="020B0503020204020204" charset="-122"/>
                <a:cs typeface="微软雅黑" panose="020B0503020204020204" charset="-122"/>
              </a:rPr>
              <a:t>据 </a:t>
            </a:r>
            <a:r>
              <a:rPr spc="200" dirty="0">
                <a:solidFill>
                  <a:prstClr val="black"/>
                </a:solidFill>
                <a:latin typeface="微软雅黑" panose="020B0503020204020204" charset="-122"/>
                <a:cs typeface="微软雅黑" panose="020B0503020204020204" charset="-122"/>
              </a:rPr>
              <a:t>源</a:t>
            </a:r>
            <a:r>
              <a:rPr dirty="0">
                <a:solidFill>
                  <a:prstClr val="black"/>
                </a:solidFill>
                <a:latin typeface="微软雅黑" panose="020B0503020204020204" charset="-122"/>
                <a:cs typeface="微软雅黑" panose="020B0503020204020204" charset="-122"/>
              </a:rPr>
              <a:t>，</a:t>
            </a:r>
            <a:r>
              <a:rPr spc="-434" dirty="0">
                <a:solidFill>
                  <a:prstClr val="black"/>
                </a:solidFill>
                <a:latin typeface="微软雅黑" panose="020B0503020204020204" charset="-122"/>
                <a:cs typeface="微软雅黑" panose="020B0503020204020204" charset="-122"/>
              </a:rPr>
              <a:t> </a:t>
            </a:r>
            <a:r>
              <a:rPr spc="190" dirty="0">
                <a:solidFill>
                  <a:prstClr val="black"/>
                </a:solidFill>
                <a:latin typeface="微软雅黑" panose="020B0503020204020204" charset="-122"/>
                <a:cs typeface="微软雅黑" panose="020B0503020204020204" charset="-122"/>
              </a:rPr>
              <a:t>本</a:t>
            </a:r>
            <a:r>
              <a:rPr spc="200" dirty="0">
                <a:solidFill>
                  <a:prstClr val="black"/>
                </a:solidFill>
                <a:latin typeface="微软雅黑" panose="020B0503020204020204" charset="-122"/>
                <a:cs typeface="微软雅黑" panose="020B0503020204020204" charset="-122"/>
              </a:rPr>
              <a:t>示</a:t>
            </a:r>
            <a:r>
              <a:rPr spc="190" dirty="0">
                <a:solidFill>
                  <a:prstClr val="black"/>
                </a:solidFill>
                <a:latin typeface="微软雅黑" panose="020B0503020204020204" charset="-122"/>
                <a:cs typeface="微软雅黑" panose="020B0503020204020204" charset="-122"/>
              </a:rPr>
              <a:t>例选</a:t>
            </a:r>
            <a:r>
              <a:rPr spc="200" dirty="0">
                <a:solidFill>
                  <a:prstClr val="black"/>
                </a:solidFill>
                <a:latin typeface="微软雅黑" panose="020B0503020204020204" charset="-122"/>
                <a:cs typeface="微软雅黑" panose="020B0503020204020204" charset="-122"/>
              </a:rPr>
              <a:t>择的</a:t>
            </a:r>
            <a:r>
              <a:rPr spc="190" dirty="0">
                <a:solidFill>
                  <a:prstClr val="black"/>
                </a:solidFill>
                <a:latin typeface="微软雅黑" panose="020B0503020204020204" charset="-122"/>
                <a:cs typeface="微软雅黑" panose="020B0503020204020204" charset="-122"/>
              </a:rPr>
              <a:t>模</a:t>
            </a:r>
            <a:r>
              <a:rPr spc="200" dirty="0">
                <a:solidFill>
                  <a:prstClr val="black"/>
                </a:solidFill>
                <a:latin typeface="微软雅黑" panose="020B0503020204020204" charset="-122"/>
                <a:cs typeface="微软雅黑" panose="020B0503020204020204" charset="-122"/>
              </a:rPr>
              <a:t>型</a:t>
            </a:r>
            <a:r>
              <a:rPr spc="190" dirty="0">
                <a:solidFill>
                  <a:prstClr val="black"/>
                </a:solidFill>
                <a:latin typeface="微软雅黑" panose="020B0503020204020204" charset="-122"/>
                <a:cs typeface="微软雅黑" panose="020B0503020204020204" charset="-122"/>
              </a:rPr>
              <a:t>类型</a:t>
            </a:r>
            <a:r>
              <a:rPr dirty="0">
                <a:solidFill>
                  <a:prstClr val="black"/>
                </a:solidFill>
                <a:latin typeface="微软雅黑" panose="020B0503020204020204" charset="-122"/>
                <a:cs typeface="微软雅黑" panose="020B0503020204020204" charset="-122"/>
              </a:rPr>
              <a:t>为</a:t>
            </a:r>
            <a:endParaRPr>
              <a:solidFill>
                <a:prstClr val="black"/>
              </a:solidFill>
              <a:latin typeface="微软雅黑" panose="020B0503020204020204" charset="-122"/>
              <a:cs typeface="微软雅黑" panose="020B0503020204020204" charset="-122"/>
            </a:endParaRPr>
          </a:p>
          <a:p>
            <a:pPr marL="12700" algn="just">
              <a:spcBef>
                <a:spcPts val="1080"/>
              </a:spcBef>
            </a:pPr>
            <a:r>
              <a:rPr dirty="0">
                <a:solidFill>
                  <a:prstClr val="black"/>
                </a:solidFill>
                <a:latin typeface="微软雅黑" panose="020B0503020204020204" charset="-122"/>
                <a:cs typeface="微软雅黑" panose="020B0503020204020204" charset="-122"/>
              </a:rPr>
              <a:t>“</a:t>
            </a:r>
            <a:r>
              <a:rPr spc="-385" dirty="0">
                <a:solidFill>
                  <a:prstClr val="black"/>
                </a:solidFill>
                <a:latin typeface="微软雅黑" panose="020B0503020204020204" charset="-122"/>
                <a:cs typeface="微软雅黑" panose="020B0503020204020204" charset="-122"/>
              </a:rPr>
              <a:t> </a:t>
            </a:r>
            <a:r>
              <a:rPr spc="204" dirty="0">
                <a:solidFill>
                  <a:prstClr val="black"/>
                </a:solidFill>
                <a:latin typeface="微软雅黑" panose="020B0503020204020204" charset="-122"/>
                <a:cs typeface="微软雅黑" panose="020B0503020204020204" charset="-122"/>
              </a:rPr>
              <a:t>复</a:t>
            </a:r>
            <a:r>
              <a:rPr spc="190" dirty="0">
                <a:solidFill>
                  <a:prstClr val="black"/>
                </a:solidFill>
                <a:latin typeface="微软雅黑" panose="020B0503020204020204" charset="-122"/>
                <a:cs typeface="微软雅黑" panose="020B0503020204020204" charset="-122"/>
              </a:rPr>
              <a:t>合</a:t>
            </a:r>
            <a:r>
              <a:rPr spc="204" dirty="0">
                <a:solidFill>
                  <a:prstClr val="black"/>
                </a:solidFill>
                <a:latin typeface="微软雅黑" panose="020B0503020204020204" charset="-122"/>
                <a:cs typeface="微软雅黑" panose="020B0503020204020204" charset="-122"/>
              </a:rPr>
              <a:t>物</a:t>
            </a:r>
            <a:r>
              <a:rPr spc="95" dirty="0">
                <a:solidFill>
                  <a:prstClr val="black"/>
                </a:solidFill>
                <a:latin typeface="微软雅黑" panose="020B0503020204020204" charset="-122"/>
                <a:cs typeface="微软雅黑" panose="020B0503020204020204" charset="-122"/>
              </a:rPr>
              <a:t>”，</a:t>
            </a:r>
            <a:r>
              <a:rPr spc="-395" dirty="0">
                <a:solidFill>
                  <a:prstClr val="black"/>
                </a:solidFill>
                <a:latin typeface="微软雅黑" panose="020B0503020204020204" charset="-122"/>
                <a:cs typeface="微软雅黑" panose="020B0503020204020204" charset="-122"/>
              </a:rPr>
              <a:t> </a:t>
            </a:r>
            <a:r>
              <a:rPr spc="200" dirty="0">
                <a:solidFill>
                  <a:prstClr val="black"/>
                </a:solidFill>
                <a:latin typeface="微软雅黑" panose="020B0503020204020204" charset="-122"/>
                <a:cs typeface="微软雅黑" panose="020B0503020204020204" charset="-122"/>
              </a:rPr>
              <a:t>选择</a:t>
            </a:r>
            <a:r>
              <a:rPr spc="190" dirty="0">
                <a:solidFill>
                  <a:prstClr val="black"/>
                </a:solidFill>
                <a:latin typeface="微软雅黑" panose="020B0503020204020204" charset="-122"/>
                <a:cs typeface="微软雅黑" panose="020B0503020204020204" charset="-122"/>
              </a:rPr>
              <a:t>的</a:t>
            </a:r>
            <a:r>
              <a:rPr spc="200" dirty="0">
                <a:solidFill>
                  <a:prstClr val="black"/>
                </a:solidFill>
                <a:latin typeface="微软雅黑" panose="020B0503020204020204" charset="-122"/>
                <a:cs typeface="微软雅黑" panose="020B0503020204020204" charset="-122"/>
              </a:rPr>
              <a:t>物</a:t>
            </a:r>
            <a:r>
              <a:rPr spc="190" dirty="0">
                <a:solidFill>
                  <a:prstClr val="black"/>
                </a:solidFill>
                <a:latin typeface="微软雅黑" panose="020B0503020204020204" charset="-122"/>
                <a:cs typeface="微软雅黑" panose="020B0503020204020204" charset="-122"/>
              </a:rPr>
              <a:t>模型</a:t>
            </a:r>
            <a:r>
              <a:rPr dirty="0">
                <a:solidFill>
                  <a:prstClr val="black"/>
                </a:solidFill>
                <a:latin typeface="微软雅黑" panose="020B0503020204020204" charset="-122"/>
                <a:cs typeface="微软雅黑" panose="020B0503020204020204" charset="-122"/>
              </a:rPr>
              <a:t>为</a:t>
            </a:r>
            <a:endParaRPr>
              <a:solidFill>
                <a:prstClr val="black"/>
              </a:solidFill>
              <a:latin typeface="微软雅黑" panose="020B0503020204020204" charset="-122"/>
              <a:cs typeface="微软雅黑" panose="020B0503020204020204" charset="-122"/>
            </a:endParaRPr>
          </a:p>
          <a:p>
            <a:pPr marL="12700" marR="5080" algn="just">
              <a:lnSpc>
                <a:spcPct val="150000"/>
              </a:lnSpc>
            </a:pPr>
            <a:r>
              <a:rPr dirty="0">
                <a:solidFill>
                  <a:prstClr val="black"/>
                </a:solidFill>
                <a:latin typeface="微软雅黑" panose="020B0503020204020204" charset="-122"/>
                <a:cs typeface="微软雅黑" panose="020B0503020204020204" charset="-122"/>
              </a:rPr>
              <a:t>“加工生产线模</a:t>
            </a:r>
            <a:r>
              <a:rPr spc="-15" dirty="0">
                <a:solidFill>
                  <a:prstClr val="black"/>
                </a:solidFill>
                <a:latin typeface="微软雅黑" panose="020B0503020204020204" charset="-122"/>
                <a:cs typeface="微软雅黑" panose="020B0503020204020204" charset="-122"/>
              </a:rPr>
              <a:t>型</a:t>
            </a:r>
            <a:r>
              <a:rPr spc="-5" dirty="0">
                <a:solidFill>
                  <a:prstClr val="black"/>
                </a:solidFill>
                <a:cs typeface="Calibri" panose="020F0502020204030204"/>
              </a:rPr>
              <a:t>01</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姓名”，选 </a:t>
            </a:r>
            <a:r>
              <a:rPr spc="45" dirty="0">
                <a:solidFill>
                  <a:prstClr val="black"/>
                </a:solidFill>
                <a:latin typeface="微软雅黑" panose="020B0503020204020204" charset="-122"/>
                <a:cs typeface="微软雅黑" panose="020B0503020204020204" charset="-122"/>
              </a:rPr>
              <a:t>择的物实例</a:t>
            </a:r>
            <a:r>
              <a:rPr spc="35" dirty="0">
                <a:solidFill>
                  <a:prstClr val="black"/>
                </a:solidFill>
                <a:latin typeface="微软雅黑" panose="020B0503020204020204" charset="-122"/>
                <a:cs typeface="微软雅黑" panose="020B0503020204020204" charset="-122"/>
              </a:rPr>
              <a:t>为</a:t>
            </a:r>
            <a:r>
              <a:rPr spc="45" dirty="0">
                <a:solidFill>
                  <a:prstClr val="black"/>
                </a:solidFill>
                <a:latin typeface="微软雅黑" panose="020B0503020204020204" charset="-122"/>
                <a:cs typeface="微软雅黑" panose="020B0503020204020204" charset="-122"/>
              </a:rPr>
              <a:t>“加工生</a:t>
            </a:r>
            <a:r>
              <a:rPr spc="30" dirty="0">
                <a:solidFill>
                  <a:prstClr val="black"/>
                </a:solidFill>
                <a:latin typeface="微软雅黑" panose="020B0503020204020204" charset="-122"/>
                <a:cs typeface="微软雅黑" panose="020B0503020204020204" charset="-122"/>
              </a:rPr>
              <a:t>产线</a:t>
            </a:r>
            <a:r>
              <a:rPr spc="45" dirty="0">
                <a:solidFill>
                  <a:prstClr val="black"/>
                </a:solidFill>
                <a:latin typeface="微软雅黑" panose="020B0503020204020204" charset="-122"/>
                <a:cs typeface="微软雅黑" panose="020B0503020204020204" charset="-122"/>
              </a:rPr>
              <a:t>实</a:t>
            </a:r>
            <a:r>
              <a:rPr dirty="0">
                <a:solidFill>
                  <a:prstClr val="black"/>
                </a:solidFill>
                <a:latin typeface="微软雅黑" panose="020B0503020204020204" charset="-122"/>
                <a:cs typeface="微软雅黑" panose="020B0503020204020204" charset="-122"/>
              </a:rPr>
              <a:t>例  </a:t>
            </a:r>
            <a:r>
              <a:rPr spc="-5" dirty="0">
                <a:solidFill>
                  <a:prstClr val="black"/>
                </a:solidFill>
                <a:cs typeface="Calibri" panose="020F0502020204030204"/>
              </a:rPr>
              <a:t>01</a:t>
            </a:r>
            <a:r>
              <a:rPr dirty="0">
                <a:solidFill>
                  <a:prstClr val="black"/>
                </a:solidFill>
                <a:cs typeface="Calibri" panose="020F0502020204030204"/>
              </a:rPr>
              <a:t>-</a:t>
            </a:r>
            <a:r>
              <a:rPr dirty="0">
                <a:solidFill>
                  <a:prstClr val="black"/>
                </a:solidFill>
                <a:latin typeface="微软雅黑" panose="020B0503020204020204" charset="-122"/>
                <a:cs typeface="微软雅黑" panose="020B0503020204020204" charset="-122"/>
              </a:rPr>
              <a:t>姓名”。</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782055" y="1805940"/>
            <a:ext cx="4863083" cy="40904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设计多设备可视化大屏布局</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94054" y="1481221"/>
            <a:ext cx="10200005" cy="757555"/>
          </a:xfrm>
          <a:prstGeom prst="rect">
            <a:avLst/>
          </a:prstGeom>
        </p:spPr>
        <p:txBody>
          <a:bodyPr vert="horz" wrap="square" lIns="0" tIns="0" rIns="0" bIns="0" rtlCol="0">
            <a:spAutoFit/>
          </a:bodyPr>
          <a:lstStyle/>
          <a:p>
            <a:pPr marL="12700" marR="5080">
              <a:lnSpc>
                <a:spcPct val="150000"/>
              </a:lnSpc>
            </a:pPr>
            <a:r>
              <a:rPr sz="1600" b="1" spc="15" dirty="0">
                <a:solidFill>
                  <a:prstClr val="black"/>
                </a:solidFill>
                <a:latin typeface="微软雅黑" panose="020B0503020204020204" charset="-122"/>
                <a:cs typeface="微软雅黑" panose="020B0503020204020204" charset="-122"/>
              </a:rPr>
              <a:t>操</a:t>
            </a:r>
            <a:r>
              <a:rPr sz="1600" b="1" spc="30" dirty="0">
                <a:solidFill>
                  <a:prstClr val="black"/>
                </a:solidFill>
                <a:latin typeface="微软雅黑" panose="020B0503020204020204" charset="-122"/>
                <a:cs typeface="微软雅黑" panose="020B0503020204020204" charset="-122"/>
              </a:rPr>
              <a:t>作</a:t>
            </a:r>
            <a:r>
              <a:rPr sz="1600" b="1" spc="15" dirty="0">
                <a:solidFill>
                  <a:prstClr val="black"/>
                </a:solidFill>
                <a:latin typeface="微软雅黑" panose="020B0503020204020204" charset="-122"/>
                <a:cs typeface="微软雅黑" panose="020B0503020204020204" charset="-122"/>
              </a:rPr>
              <a:t>步</a:t>
            </a:r>
            <a:r>
              <a:rPr sz="1600" b="1" spc="35" dirty="0">
                <a:solidFill>
                  <a:prstClr val="black"/>
                </a:solidFill>
                <a:latin typeface="微软雅黑" panose="020B0503020204020204" charset="-122"/>
                <a:cs typeface="微软雅黑" panose="020B0503020204020204" charset="-122"/>
              </a:rPr>
              <a:t>骤</a:t>
            </a:r>
            <a:r>
              <a:rPr sz="1600" b="1" spc="20" dirty="0">
                <a:solidFill>
                  <a:prstClr val="black"/>
                </a:solidFill>
                <a:cs typeface="Calibri" panose="020F0502020204030204"/>
              </a:rPr>
              <a:t>4</a:t>
            </a:r>
            <a:r>
              <a:rPr sz="1600" spc="2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参</a:t>
            </a:r>
            <a:r>
              <a:rPr sz="1600" spc="30" dirty="0">
                <a:solidFill>
                  <a:prstClr val="black"/>
                </a:solidFill>
                <a:latin typeface="微软雅黑" panose="020B0503020204020204" charset="-122"/>
                <a:cs typeface="微软雅黑" panose="020B0503020204020204" charset="-122"/>
              </a:rPr>
              <a:t>考</a:t>
            </a:r>
            <a:r>
              <a:rPr sz="1600" spc="15" dirty="0">
                <a:solidFill>
                  <a:prstClr val="black"/>
                </a:solidFill>
                <a:latin typeface="微软雅黑" panose="020B0503020204020204" charset="-122"/>
                <a:cs typeface="微软雅黑" panose="020B0503020204020204" charset="-122"/>
              </a:rPr>
              <a:t>项目</a:t>
            </a:r>
            <a:r>
              <a:rPr sz="1600" spc="30" dirty="0">
                <a:solidFill>
                  <a:prstClr val="black"/>
                </a:solidFill>
                <a:latin typeface="微软雅黑" panose="020B0503020204020204" charset="-122"/>
                <a:cs typeface="微软雅黑" panose="020B0503020204020204" charset="-122"/>
              </a:rPr>
              <a:t>五</a:t>
            </a:r>
            <a:r>
              <a:rPr sz="1600" spc="15" dirty="0">
                <a:solidFill>
                  <a:prstClr val="black"/>
                </a:solidFill>
                <a:latin typeface="微软雅黑" panose="020B0503020204020204" charset="-122"/>
                <a:cs typeface="微软雅黑" panose="020B0503020204020204" charset="-122"/>
              </a:rPr>
              <a:t>任</a:t>
            </a:r>
            <a:r>
              <a:rPr sz="1600" spc="30" dirty="0">
                <a:solidFill>
                  <a:prstClr val="black"/>
                </a:solidFill>
                <a:latin typeface="微软雅黑" panose="020B0503020204020204" charset="-122"/>
                <a:cs typeface="微软雅黑" panose="020B0503020204020204" charset="-122"/>
              </a:rPr>
              <a:t>务</a:t>
            </a:r>
            <a:r>
              <a:rPr sz="1600" spc="25" dirty="0">
                <a:solidFill>
                  <a:prstClr val="black"/>
                </a:solidFill>
                <a:latin typeface="微软雅黑" panose="020B0503020204020204" charset="-122"/>
                <a:cs typeface="微软雅黑" panose="020B0503020204020204" charset="-122"/>
              </a:rPr>
              <a:t>二</a:t>
            </a:r>
            <a:r>
              <a:rPr sz="1600" spc="10" dirty="0">
                <a:solidFill>
                  <a:prstClr val="black"/>
                </a:solidFill>
                <a:latin typeface="微软雅黑" panose="020B0503020204020204" charset="-122"/>
                <a:cs typeface="微软雅黑" panose="020B0503020204020204" charset="-122"/>
              </a:rPr>
              <a:t>“</a:t>
            </a:r>
            <a:r>
              <a:rPr sz="1600" spc="10" dirty="0">
                <a:solidFill>
                  <a:prstClr val="black"/>
                </a:solidFill>
                <a:cs typeface="Calibri" panose="020F0502020204030204"/>
              </a:rPr>
              <a:t>3.1</a:t>
            </a:r>
            <a:r>
              <a:rPr sz="1600" spc="15" dirty="0">
                <a:solidFill>
                  <a:prstClr val="black"/>
                </a:solidFill>
                <a:latin typeface="微软雅黑" panose="020B0503020204020204" charset="-122"/>
                <a:cs typeface="微软雅黑" panose="020B0503020204020204" charset="-122"/>
              </a:rPr>
              <a:t>设</a:t>
            </a:r>
            <a:r>
              <a:rPr sz="1600" spc="30" dirty="0">
                <a:solidFill>
                  <a:prstClr val="black"/>
                </a:solidFill>
                <a:latin typeface="微软雅黑" panose="020B0503020204020204" charset="-122"/>
                <a:cs typeface="微软雅黑" panose="020B0503020204020204" charset="-122"/>
              </a:rPr>
              <a:t>计</a:t>
            </a:r>
            <a:r>
              <a:rPr sz="1600" spc="15" dirty="0">
                <a:solidFill>
                  <a:prstClr val="black"/>
                </a:solidFill>
                <a:latin typeface="微软雅黑" panose="020B0503020204020204" charset="-122"/>
                <a:cs typeface="微软雅黑" panose="020B0503020204020204" charset="-122"/>
              </a:rPr>
              <a:t>可</a:t>
            </a:r>
            <a:r>
              <a:rPr sz="1600" spc="30" dirty="0">
                <a:solidFill>
                  <a:prstClr val="black"/>
                </a:solidFill>
                <a:latin typeface="微软雅黑" panose="020B0503020204020204" charset="-122"/>
                <a:cs typeface="微软雅黑" panose="020B0503020204020204" charset="-122"/>
              </a:rPr>
              <a:t>视</a:t>
            </a:r>
            <a:r>
              <a:rPr sz="1600" spc="15" dirty="0">
                <a:solidFill>
                  <a:prstClr val="black"/>
                </a:solidFill>
                <a:latin typeface="微软雅黑" panose="020B0503020204020204" charset="-122"/>
                <a:cs typeface="微软雅黑" panose="020B0503020204020204" charset="-122"/>
              </a:rPr>
              <a:t>化</a:t>
            </a:r>
            <a:r>
              <a:rPr sz="1600" spc="30" dirty="0">
                <a:solidFill>
                  <a:prstClr val="black"/>
                </a:solidFill>
                <a:latin typeface="微软雅黑" panose="020B0503020204020204" charset="-122"/>
                <a:cs typeface="微软雅黑" panose="020B0503020204020204" charset="-122"/>
              </a:rPr>
              <a:t>监</a:t>
            </a:r>
            <a:r>
              <a:rPr sz="1600" spc="15" dirty="0">
                <a:solidFill>
                  <a:prstClr val="black"/>
                </a:solidFill>
                <a:latin typeface="微软雅黑" panose="020B0503020204020204" charset="-122"/>
                <a:cs typeface="微软雅黑" panose="020B0503020204020204" charset="-122"/>
              </a:rPr>
              <a:t>控大</a:t>
            </a:r>
            <a:r>
              <a:rPr sz="1600" spc="30" dirty="0">
                <a:solidFill>
                  <a:prstClr val="black"/>
                </a:solidFill>
                <a:latin typeface="微软雅黑" panose="020B0503020204020204" charset="-122"/>
                <a:cs typeface="微软雅黑" panose="020B0503020204020204" charset="-122"/>
              </a:rPr>
              <a:t>屏</a:t>
            </a:r>
            <a:r>
              <a:rPr sz="1600" spc="15" dirty="0">
                <a:solidFill>
                  <a:prstClr val="black"/>
                </a:solidFill>
                <a:latin typeface="微软雅黑" panose="020B0503020204020204" charset="-122"/>
                <a:cs typeface="微软雅黑" panose="020B0503020204020204" charset="-122"/>
              </a:rPr>
              <a:t>布</a:t>
            </a:r>
            <a:r>
              <a:rPr sz="1600" spc="45" dirty="0">
                <a:solidFill>
                  <a:prstClr val="black"/>
                </a:solidFill>
                <a:latin typeface="微软雅黑" panose="020B0503020204020204" charset="-122"/>
                <a:cs typeface="微软雅黑" panose="020B0503020204020204" charset="-122"/>
              </a:rPr>
              <a:t>局</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操作</a:t>
            </a:r>
            <a:r>
              <a:rPr sz="1600" spc="30" dirty="0">
                <a:solidFill>
                  <a:prstClr val="black"/>
                </a:solidFill>
                <a:latin typeface="微软雅黑" panose="020B0503020204020204" charset="-122"/>
                <a:cs typeface="微软雅黑" panose="020B0503020204020204" charset="-122"/>
              </a:rPr>
              <a:t>步</a:t>
            </a:r>
            <a:r>
              <a:rPr sz="1600" spc="35" dirty="0">
                <a:solidFill>
                  <a:prstClr val="black"/>
                </a:solidFill>
                <a:latin typeface="微软雅黑" panose="020B0503020204020204" charset="-122"/>
                <a:cs typeface="微软雅黑" panose="020B0503020204020204" charset="-122"/>
              </a:rPr>
              <a:t>骤</a:t>
            </a:r>
            <a:r>
              <a:rPr sz="1600" spc="10" dirty="0">
                <a:solidFill>
                  <a:prstClr val="black"/>
                </a:solidFill>
                <a:cs typeface="Calibri" panose="020F0502020204030204"/>
              </a:rPr>
              <a:t>5~</a:t>
            </a:r>
            <a:r>
              <a:rPr sz="1600" spc="30" dirty="0">
                <a:solidFill>
                  <a:prstClr val="black"/>
                </a:solidFill>
                <a:latin typeface="微软雅黑" panose="020B0503020204020204" charset="-122"/>
                <a:cs typeface="微软雅黑" panose="020B0503020204020204" charset="-122"/>
              </a:rPr>
              <a:t>操作</a:t>
            </a:r>
            <a:r>
              <a:rPr sz="1600" spc="15" dirty="0">
                <a:solidFill>
                  <a:prstClr val="black"/>
                </a:solidFill>
                <a:latin typeface="微软雅黑" panose="020B0503020204020204" charset="-122"/>
                <a:cs typeface="微软雅黑" panose="020B0503020204020204" charset="-122"/>
              </a:rPr>
              <a:t>步</a:t>
            </a:r>
            <a:r>
              <a:rPr sz="1600" spc="35" dirty="0">
                <a:solidFill>
                  <a:prstClr val="black"/>
                </a:solidFill>
                <a:latin typeface="微软雅黑" panose="020B0503020204020204" charset="-122"/>
                <a:cs typeface="微软雅黑" panose="020B0503020204020204" charset="-122"/>
              </a:rPr>
              <a:t>骤</a:t>
            </a:r>
            <a:r>
              <a:rPr sz="1600" spc="10" dirty="0">
                <a:solidFill>
                  <a:prstClr val="black"/>
                </a:solidFill>
                <a:cs typeface="Calibri" panose="020F0502020204030204"/>
              </a:rPr>
              <a:t>9</a:t>
            </a:r>
            <a:r>
              <a:rPr sz="1600" spc="30"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内</a:t>
            </a:r>
            <a:r>
              <a:rPr sz="1600" spc="30" dirty="0">
                <a:solidFill>
                  <a:prstClr val="black"/>
                </a:solidFill>
                <a:latin typeface="微软雅黑" panose="020B0503020204020204" charset="-122"/>
                <a:cs typeface="微软雅黑" panose="020B0503020204020204" charset="-122"/>
              </a:rPr>
              <a:t>容</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为</a:t>
            </a:r>
            <a:r>
              <a:rPr sz="1600" spc="15" dirty="0">
                <a:solidFill>
                  <a:prstClr val="black"/>
                </a:solidFill>
                <a:latin typeface="微软雅黑" panose="020B0503020204020204" charset="-122"/>
                <a:cs typeface="微软雅黑" panose="020B0503020204020204" charset="-122"/>
              </a:rPr>
              <a:t>加工</a:t>
            </a:r>
            <a:r>
              <a:rPr sz="1600" spc="30" dirty="0">
                <a:solidFill>
                  <a:prstClr val="black"/>
                </a:solidFill>
                <a:latin typeface="微软雅黑" panose="020B0503020204020204" charset="-122"/>
                <a:cs typeface="微软雅黑" panose="020B0503020204020204" charset="-122"/>
              </a:rPr>
              <a:t>生</a:t>
            </a:r>
            <a:r>
              <a:rPr sz="1600" spc="15" dirty="0">
                <a:solidFill>
                  <a:prstClr val="black"/>
                </a:solidFill>
                <a:latin typeface="微软雅黑" panose="020B0503020204020204" charset="-122"/>
                <a:cs typeface="微软雅黑" panose="020B0503020204020204" charset="-122"/>
              </a:rPr>
              <a:t>产</a:t>
            </a:r>
            <a:r>
              <a:rPr sz="1600" spc="30" dirty="0">
                <a:solidFill>
                  <a:prstClr val="black"/>
                </a:solidFill>
                <a:latin typeface="微软雅黑" panose="020B0503020204020204" charset="-122"/>
                <a:cs typeface="微软雅黑" panose="020B0503020204020204" charset="-122"/>
              </a:rPr>
              <a:t>线</a:t>
            </a:r>
            <a:r>
              <a:rPr sz="1600" spc="-5" dirty="0">
                <a:solidFill>
                  <a:prstClr val="black"/>
                </a:solidFill>
                <a:latin typeface="微软雅黑" panose="020B0503020204020204" charset="-122"/>
                <a:cs typeface="微软雅黑" panose="020B0503020204020204" charset="-122"/>
              </a:rPr>
              <a:t>可 视化监控进行布局设计。需要添</a:t>
            </a:r>
            <a:r>
              <a:rPr sz="1600" dirty="0">
                <a:solidFill>
                  <a:prstClr val="black"/>
                </a:solidFill>
                <a:latin typeface="微软雅黑" panose="020B0503020204020204" charset="-122"/>
                <a:cs typeface="微软雅黑" panose="020B0503020204020204" charset="-122"/>
              </a:rPr>
              <a:t>加</a:t>
            </a:r>
            <a:r>
              <a:rPr sz="1600" spc="-10" dirty="0">
                <a:solidFill>
                  <a:prstClr val="black"/>
                </a:solidFill>
                <a:cs typeface="Calibri" panose="020F0502020204030204"/>
              </a:rPr>
              <a:t>1</a:t>
            </a:r>
            <a:r>
              <a:rPr sz="1600" spc="-5" dirty="0">
                <a:solidFill>
                  <a:prstClr val="black"/>
                </a:solidFill>
                <a:latin typeface="微软雅黑" panose="020B0503020204020204" charset="-122"/>
                <a:cs typeface="微软雅黑" panose="020B0503020204020204" charset="-122"/>
              </a:rPr>
              <a:t>个</a:t>
            </a:r>
            <a:r>
              <a:rPr sz="1600"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题装</a:t>
            </a:r>
            <a:r>
              <a:rPr sz="1600" dirty="0">
                <a:solidFill>
                  <a:prstClr val="black"/>
                </a:solidFill>
                <a:latin typeface="微软雅黑" panose="020B0503020204020204" charset="-122"/>
                <a:cs typeface="微软雅黑" panose="020B0503020204020204" charset="-122"/>
              </a:rPr>
              <a:t>饰</a:t>
            </a:r>
            <a:r>
              <a:rPr sz="1600" spc="-5" dirty="0">
                <a:solidFill>
                  <a:prstClr val="black"/>
                </a:solidFill>
                <a:latin typeface="微软雅黑" panose="020B0503020204020204" charset="-122"/>
                <a:cs typeface="微软雅黑" panose="020B0503020204020204" charset="-122"/>
              </a:rPr>
              <a:t>图</a:t>
            </a:r>
            <a:r>
              <a:rPr sz="1600" dirty="0">
                <a:solidFill>
                  <a:prstClr val="black"/>
                </a:solidFill>
                <a:latin typeface="微软雅黑" panose="020B0503020204020204" charset="-122"/>
                <a:cs typeface="微软雅黑" panose="020B0503020204020204" charset="-122"/>
              </a:rPr>
              <a:t>、</a:t>
            </a:r>
            <a:r>
              <a:rPr sz="1600" spc="-10" dirty="0">
                <a:solidFill>
                  <a:prstClr val="black"/>
                </a:solidFill>
                <a:cs typeface="Calibri" panose="020F0502020204030204"/>
              </a:rPr>
              <a:t>4</a:t>
            </a:r>
            <a:r>
              <a:rPr sz="1600" spc="-5" dirty="0">
                <a:solidFill>
                  <a:prstClr val="black"/>
                </a:solidFill>
                <a:latin typeface="微软雅黑" panose="020B0503020204020204" charset="-122"/>
                <a:cs typeface="微软雅黑" panose="020B0503020204020204" charset="-122"/>
              </a:rPr>
              <a:t>个</a:t>
            </a:r>
            <a:r>
              <a:rPr sz="1600" dirty="0">
                <a:solidFill>
                  <a:prstClr val="black"/>
                </a:solidFill>
                <a:latin typeface="微软雅黑" panose="020B0503020204020204" charset="-122"/>
                <a:cs typeface="微软雅黑" panose="020B0503020204020204" charset="-122"/>
              </a:rPr>
              <a:t>信</a:t>
            </a:r>
            <a:r>
              <a:rPr sz="1600" spc="-5" dirty="0">
                <a:solidFill>
                  <a:prstClr val="black"/>
                </a:solidFill>
                <a:latin typeface="微软雅黑" panose="020B0503020204020204" charset="-122"/>
                <a:cs typeface="微软雅黑" panose="020B0503020204020204" charset="-122"/>
              </a:rPr>
              <a:t>息展</a:t>
            </a:r>
            <a:r>
              <a:rPr sz="160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栏装</a:t>
            </a:r>
            <a:r>
              <a:rPr sz="1600" dirty="0">
                <a:solidFill>
                  <a:prstClr val="black"/>
                </a:solidFill>
                <a:latin typeface="微软雅黑" panose="020B0503020204020204" charset="-122"/>
                <a:cs typeface="微软雅黑" panose="020B0503020204020204" charset="-122"/>
              </a:rPr>
              <a:t>饰</a:t>
            </a:r>
            <a:r>
              <a:rPr sz="1600" spc="-5" dirty="0">
                <a:solidFill>
                  <a:prstClr val="black"/>
                </a:solidFill>
                <a:latin typeface="微软雅黑" panose="020B0503020204020204" charset="-122"/>
                <a:cs typeface="微软雅黑" panose="020B0503020204020204" charset="-122"/>
              </a:rPr>
              <a:t>图。</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410967" y="2398776"/>
            <a:ext cx="7370064" cy="42047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2473"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2</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设计多设备可视化大屏布局</a:t>
            </a:r>
            <a:endParaRPr sz="2800">
              <a:solidFill>
                <a:prstClr val="black"/>
              </a:solidFill>
              <a:latin typeface="微软雅黑" panose="020B0503020204020204" charset="-122"/>
              <a:cs typeface="微软雅黑" panose="020B0503020204020204" charset="-122"/>
            </a:endParaRPr>
          </a:p>
        </p:txBody>
      </p:sp>
      <p:sp>
        <p:nvSpPr>
          <p:cNvPr id="6" name="object 6"/>
          <p:cNvSpPr/>
          <p:nvPr/>
        </p:nvSpPr>
        <p:spPr>
          <a:xfrm>
            <a:off x="3886200" y="2237232"/>
            <a:ext cx="7601711" cy="42291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783742" y="1400937"/>
            <a:ext cx="10620375" cy="437515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a:t>
            </a:r>
            <a:r>
              <a:rPr sz="1600" b="1" spc="15" dirty="0">
                <a:solidFill>
                  <a:prstClr val="black"/>
                </a:solidFill>
                <a:latin typeface="微软雅黑" panose="020B0503020204020204" charset="-122"/>
                <a:cs typeface="微软雅黑" panose="020B0503020204020204" charset="-122"/>
              </a:rPr>
              <a:t>作步</a:t>
            </a:r>
            <a:r>
              <a:rPr sz="1600" b="1" spc="20"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5</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通</a:t>
            </a:r>
            <a:r>
              <a:rPr sz="1600" spc="5" dirty="0">
                <a:solidFill>
                  <a:prstClr val="black"/>
                </a:solidFill>
                <a:latin typeface="微软雅黑" panose="020B0503020204020204" charset="-122"/>
                <a:cs typeface="微软雅黑" panose="020B0503020204020204" charset="-122"/>
              </a:rPr>
              <a:t>过</a:t>
            </a:r>
            <a:r>
              <a:rPr sz="1600" spc="15" dirty="0">
                <a:solidFill>
                  <a:prstClr val="black"/>
                </a:solidFill>
                <a:latin typeface="微软雅黑" panose="020B0503020204020204" charset="-122"/>
                <a:cs typeface="微软雅黑" panose="020B0503020204020204" charset="-122"/>
              </a:rPr>
              <a:t>添加文</a:t>
            </a:r>
            <a:r>
              <a:rPr sz="1600" spc="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组</a:t>
            </a:r>
            <a:r>
              <a:rPr sz="1600" spc="3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为可视</a:t>
            </a:r>
            <a:r>
              <a:rPr sz="1600" spc="5" dirty="0">
                <a:solidFill>
                  <a:prstClr val="black"/>
                </a:solidFill>
                <a:latin typeface="微软雅黑" panose="020B0503020204020204" charset="-122"/>
                <a:cs typeface="微软雅黑" panose="020B0503020204020204" charset="-122"/>
              </a:rPr>
              <a:t>化</a:t>
            </a:r>
            <a:r>
              <a:rPr sz="1600" spc="15" dirty="0">
                <a:solidFill>
                  <a:prstClr val="black"/>
                </a:solidFill>
                <a:latin typeface="微软雅黑" panose="020B0503020204020204" charset="-122"/>
                <a:cs typeface="微软雅黑" panose="020B0503020204020204" charset="-122"/>
              </a:rPr>
              <a:t>大屏</a:t>
            </a:r>
            <a:r>
              <a:rPr sz="1600" spc="5" dirty="0">
                <a:solidFill>
                  <a:prstClr val="black"/>
                </a:solidFill>
                <a:latin typeface="微软雅黑" panose="020B0503020204020204" charset="-122"/>
                <a:cs typeface="微软雅黑" panose="020B0503020204020204" charset="-122"/>
              </a:rPr>
              <a:t>添</a:t>
            </a:r>
            <a:r>
              <a:rPr sz="1600" spc="15" dirty="0">
                <a:solidFill>
                  <a:prstClr val="black"/>
                </a:solidFill>
                <a:latin typeface="微软雅黑" panose="020B0503020204020204" charset="-122"/>
                <a:cs typeface="微软雅黑" panose="020B0503020204020204" charset="-122"/>
              </a:rPr>
              <a:t>加标</a:t>
            </a:r>
            <a:r>
              <a:rPr sz="1600" spc="30" dirty="0">
                <a:solidFill>
                  <a:prstClr val="black"/>
                </a:solidFill>
                <a:latin typeface="微软雅黑" panose="020B0503020204020204" charset="-122"/>
                <a:cs typeface="微软雅黑" panose="020B0503020204020204" charset="-122"/>
              </a:rPr>
              <a:t>题</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文字</a:t>
            </a:r>
            <a:r>
              <a:rPr sz="1600" spc="5" dirty="0">
                <a:solidFill>
                  <a:prstClr val="black"/>
                </a:solidFill>
                <a:latin typeface="微软雅黑" panose="020B0503020204020204" charset="-122"/>
                <a:cs typeface="微软雅黑" panose="020B0503020204020204" charset="-122"/>
              </a:rPr>
              <a:t>内</a:t>
            </a:r>
            <a:r>
              <a:rPr sz="1600" spc="15" dirty="0">
                <a:solidFill>
                  <a:prstClr val="black"/>
                </a:solidFill>
                <a:latin typeface="微软雅黑" panose="020B0503020204020204" charset="-122"/>
                <a:cs typeface="微软雅黑" panose="020B0503020204020204" charset="-122"/>
              </a:rPr>
              <a:t>容</a:t>
            </a:r>
            <a:r>
              <a:rPr sz="1600" spc="25" dirty="0">
                <a:solidFill>
                  <a:prstClr val="black"/>
                </a:solidFill>
                <a:latin typeface="微软雅黑" panose="020B0503020204020204" charset="-122"/>
                <a:cs typeface="微软雅黑" panose="020B0503020204020204" charset="-122"/>
              </a:rPr>
              <a:t>为</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加</a:t>
            </a:r>
            <a:r>
              <a:rPr sz="1600" spc="15" dirty="0">
                <a:solidFill>
                  <a:prstClr val="black"/>
                </a:solidFill>
                <a:latin typeface="微软雅黑" panose="020B0503020204020204" charset="-122"/>
                <a:cs typeface="微软雅黑" panose="020B0503020204020204" charset="-122"/>
              </a:rPr>
              <a:t>工生</a:t>
            </a:r>
            <a:r>
              <a:rPr sz="1600" spc="5" dirty="0">
                <a:solidFill>
                  <a:prstClr val="black"/>
                </a:solidFill>
                <a:latin typeface="微软雅黑" panose="020B0503020204020204" charset="-122"/>
                <a:cs typeface="微软雅黑" panose="020B0503020204020204" charset="-122"/>
              </a:rPr>
              <a:t>产</a:t>
            </a:r>
            <a:r>
              <a:rPr sz="1600" spc="15" dirty="0">
                <a:solidFill>
                  <a:prstClr val="black"/>
                </a:solidFill>
                <a:latin typeface="微软雅黑" panose="020B0503020204020204" charset="-122"/>
                <a:cs typeface="微软雅黑" panose="020B0503020204020204" charset="-122"/>
              </a:rPr>
              <a:t>线可视</a:t>
            </a:r>
            <a:r>
              <a:rPr sz="1600" spc="5" dirty="0">
                <a:solidFill>
                  <a:prstClr val="black"/>
                </a:solidFill>
                <a:latin typeface="微软雅黑" panose="020B0503020204020204" charset="-122"/>
                <a:cs typeface="微软雅黑" panose="020B0503020204020204" charset="-122"/>
              </a:rPr>
              <a:t>化</a:t>
            </a:r>
            <a:r>
              <a:rPr sz="1600" spc="15" dirty="0">
                <a:solidFill>
                  <a:prstClr val="black"/>
                </a:solidFill>
                <a:latin typeface="微软雅黑" panose="020B0503020204020204" charset="-122"/>
                <a:cs typeface="微软雅黑" panose="020B0503020204020204" charset="-122"/>
              </a:rPr>
              <a:t>监</a:t>
            </a:r>
            <a:r>
              <a:rPr sz="1600" spc="30" dirty="0">
                <a:solidFill>
                  <a:prstClr val="black"/>
                </a:solidFill>
                <a:latin typeface="微软雅黑" panose="020B0503020204020204" charset="-122"/>
                <a:cs typeface="微软雅黑" panose="020B0503020204020204" charset="-122"/>
              </a:rPr>
              <a:t>控</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字体</a:t>
            </a:r>
            <a:r>
              <a:rPr sz="1600" spc="5" dirty="0">
                <a:solidFill>
                  <a:prstClr val="black"/>
                </a:solidFill>
                <a:latin typeface="微软雅黑" panose="020B0503020204020204" charset="-122"/>
                <a:cs typeface="微软雅黑" panose="020B0503020204020204" charset="-122"/>
              </a:rPr>
              <a:t>是</a:t>
            </a:r>
            <a:r>
              <a:rPr sz="1600" spc="15" dirty="0">
                <a:solidFill>
                  <a:prstClr val="black"/>
                </a:solidFill>
                <a:latin typeface="微软雅黑" panose="020B0503020204020204" charset="-122"/>
                <a:cs typeface="微软雅黑" panose="020B0503020204020204" charset="-122"/>
              </a:rPr>
              <a:t>微软</a:t>
            </a:r>
            <a:r>
              <a:rPr sz="1600" spc="5" dirty="0">
                <a:solidFill>
                  <a:prstClr val="black"/>
                </a:solidFill>
                <a:latin typeface="微软雅黑" panose="020B0503020204020204" charset="-122"/>
                <a:cs typeface="微软雅黑" panose="020B0503020204020204" charset="-122"/>
              </a:rPr>
              <a:t>雅</a:t>
            </a:r>
            <a:r>
              <a:rPr sz="1600" spc="15" dirty="0">
                <a:solidFill>
                  <a:prstClr val="black"/>
                </a:solidFill>
                <a:latin typeface="微软雅黑" panose="020B0503020204020204" charset="-122"/>
                <a:cs typeface="微软雅黑" panose="020B0503020204020204" charset="-122"/>
              </a:rPr>
              <a:t>黑</a:t>
            </a:r>
            <a:r>
              <a:rPr sz="1600" spc="-5" dirty="0">
                <a:solidFill>
                  <a:prstClr val="black"/>
                </a:solidFill>
                <a:latin typeface="微软雅黑" panose="020B0503020204020204" charset="-122"/>
                <a:cs typeface="微软雅黑" panose="020B0503020204020204" charset="-122"/>
              </a:rPr>
              <a:t>；  字号22；其他采用默认设置。</a:t>
            </a:r>
            <a:endParaRPr sz="1600">
              <a:solidFill>
                <a:prstClr val="black"/>
              </a:solidFill>
              <a:latin typeface="微软雅黑" panose="020B0503020204020204" charset="-122"/>
              <a:cs typeface="微软雅黑" panose="020B0503020204020204" charset="-122"/>
            </a:endParaRPr>
          </a:p>
          <a:p>
            <a:endParaRPr sz="2100">
              <a:solidFill>
                <a:prstClr val="black"/>
              </a:solidFill>
              <a:latin typeface="Times New Roman" panose="02020603050405020304"/>
              <a:cs typeface="Times New Roman" panose="02020603050405020304"/>
            </a:endParaRPr>
          </a:p>
          <a:p>
            <a:pPr>
              <a:spcBef>
                <a:spcPts val="35"/>
              </a:spcBef>
            </a:pPr>
            <a:endParaRPr sz="2600">
              <a:solidFill>
                <a:prstClr val="black"/>
              </a:solidFill>
              <a:latin typeface="Times New Roman" panose="02020603050405020304"/>
              <a:cs typeface="Times New Roman" panose="02020603050405020304"/>
            </a:endParaRPr>
          </a:p>
          <a:p>
            <a:pPr marL="12700" marR="8165465" indent="459740" algn="just">
              <a:lnSpc>
                <a:spcPct val="150000"/>
              </a:lnSpc>
            </a:pPr>
            <a:r>
              <a:rPr sz="1600" spc="-5" dirty="0">
                <a:solidFill>
                  <a:prstClr val="black"/>
                </a:solidFill>
                <a:latin typeface="微软雅黑" panose="020B0503020204020204" charset="-122"/>
                <a:cs typeface="微软雅黑" panose="020B0503020204020204" charset="-122"/>
              </a:rPr>
              <a:t>为可视化大屏的</a:t>
            </a:r>
            <a:r>
              <a:rPr sz="1600" spc="-10" dirty="0">
                <a:solidFill>
                  <a:prstClr val="black"/>
                </a:solidFill>
                <a:cs typeface="Calibri" panose="020F0502020204030204"/>
              </a:rPr>
              <a:t>4</a:t>
            </a:r>
            <a:r>
              <a:rPr sz="1600" spc="-5" dirty="0">
                <a:solidFill>
                  <a:prstClr val="black"/>
                </a:solidFill>
                <a:latin typeface="微软雅黑" panose="020B0503020204020204" charset="-122"/>
                <a:cs typeface="微软雅黑" panose="020B0503020204020204" charset="-122"/>
              </a:rPr>
              <a:t>个展 </a:t>
            </a:r>
            <a:r>
              <a:rPr sz="1600" spc="-10" dirty="0">
                <a:solidFill>
                  <a:prstClr val="black"/>
                </a:solidFill>
                <a:latin typeface="微软雅黑" panose="020B0503020204020204" charset="-122"/>
                <a:cs typeface="微软雅黑" panose="020B0503020204020204" charset="-122"/>
              </a:rPr>
              <a:t>示框添加标题，文字内容分 </a:t>
            </a:r>
            <a:r>
              <a:rPr sz="1600" spc="-5" dirty="0">
                <a:solidFill>
                  <a:prstClr val="black"/>
                </a:solidFill>
                <a:latin typeface="微软雅黑" panose="020B0503020204020204" charset="-122"/>
                <a:cs typeface="微软雅黑" panose="020B0503020204020204" charset="-122"/>
              </a:rPr>
              <a:t>别为“设备业务指标”“设 备运行状态”“设备产量情 况”“设备预警信息”；字 体是微软雅黑；字号</a:t>
            </a:r>
            <a:r>
              <a:rPr sz="1600" spc="-10" dirty="0">
                <a:solidFill>
                  <a:prstClr val="black"/>
                </a:solidFill>
                <a:cs typeface="Calibri" panose="020F0502020204030204"/>
              </a:rPr>
              <a:t>17</a:t>
            </a:r>
            <a:r>
              <a:rPr sz="1600" spc="-5" dirty="0">
                <a:solidFill>
                  <a:prstClr val="black"/>
                </a:solidFill>
                <a:latin typeface="微软雅黑" panose="020B0503020204020204" charset="-122"/>
                <a:cs typeface="微软雅黑" panose="020B0503020204020204" charset="-122"/>
              </a:rPr>
              <a:t>；其 他采用默认设置。都设置完 成后，调整到合适的位置。</a:t>
            </a:r>
            <a:endParaRPr sz="1600">
              <a:solidFill>
                <a:prstClr val="black"/>
              </a:solidFill>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7382"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为可视化大屏配置业务指标信息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924864" y="1400937"/>
            <a:ext cx="10548620" cy="75692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a:t>
            </a:r>
            <a:r>
              <a:rPr sz="1600" b="1" spc="5" dirty="0">
                <a:solidFill>
                  <a:prstClr val="black"/>
                </a:solidFill>
                <a:latin typeface="微软雅黑" panose="020B0503020204020204" charset="-122"/>
                <a:cs typeface="微软雅黑" panose="020B0503020204020204" charset="-122"/>
              </a:rPr>
              <a:t>作步骤</a:t>
            </a:r>
            <a:r>
              <a:rPr sz="1600" b="1" dirty="0">
                <a:solidFill>
                  <a:prstClr val="black"/>
                </a:solidFill>
                <a:latin typeface="微软雅黑" panose="020B0503020204020204" charset="-122"/>
                <a:cs typeface="微软雅黑" panose="020B0503020204020204" charset="-122"/>
              </a:rPr>
              <a:t>1</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通过</a:t>
            </a:r>
            <a:r>
              <a:rPr sz="1600" spc="-5" dirty="0">
                <a:solidFill>
                  <a:prstClr val="black"/>
                </a:solidFill>
                <a:latin typeface="微软雅黑" panose="020B0503020204020204" charset="-122"/>
                <a:cs typeface="微软雅黑" panose="020B0503020204020204" charset="-122"/>
              </a:rPr>
              <a:t>拖</a:t>
            </a:r>
            <a:r>
              <a:rPr sz="1600" spc="5" dirty="0">
                <a:solidFill>
                  <a:prstClr val="black"/>
                </a:solidFill>
                <a:latin typeface="微软雅黑" panose="020B0503020204020204" charset="-122"/>
                <a:cs typeface="微软雅黑" panose="020B0503020204020204" charset="-122"/>
              </a:rPr>
              <a:t>曳方</a:t>
            </a:r>
            <a:r>
              <a:rPr sz="1600" spc="10" dirty="0">
                <a:solidFill>
                  <a:prstClr val="black"/>
                </a:solidFill>
                <a:latin typeface="微软雅黑" panose="020B0503020204020204" charset="-122"/>
                <a:cs typeface="微软雅黑" panose="020B0503020204020204" charset="-122"/>
              </a:rPr>
              <a:t>式</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添加</a:t>
            </a:r>
            <a:r>
              <a:rPr sz="1600" spc="-5" dirty="0">
                <a:solidFill>
                  <a:prstClr val="black"/>
                </a:solidFill>
                <a:latin typeface="微软雅黑" panose="020B0503020204020204" charset="-122"/>
                <a:cs typeface="微软雅黑" panose="020B0503020204020204" charset="-122"/>
              </a:rPr>
              <a:t>仪</a:t>
            </a:r>
            <a:r>
              <a:rPr sz="1600" spc="5" dirty="0">
                <a:solidFill>
                  <a:prstClr val="black"/>
                </a:solidFill>
                <a:latin typeface="微软雅黑" panose="020B0503020204020204" charset="-122"/>
                <a:cs typeface="微软雅黑" panose="020B0503020204020204" charset="-122"/>
              </a:rPr>
              <a:t>表盘组</a:t>
            </a:r>
            <a:r>
              <a:rPr sz="1600" spc="-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到设</a:t>
            </a:r>
            <a:r>
              <a:rPr sz="1600" spc="-5"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业务指</a:t>
            </a:r>
            <a:r>
              <a:rPr sz="1600" spc="-5" dirty="0">
                <a:solidFill>
                  <a:prstClr val="black"/>
                </a:solidFill>
                <a:latin typeface="微软雅黑" panose="020B0503020204020204" charset="-122"/>
                <a:cs typeface="微软雅黑" panose="020B0503020204020204" charset="-122"/>
              </a:rPr>
              <a:t>标</a:t>
            </a:r>
            <a:r>
              <a:rPr sz="1600" spc="5" dirty="0">
                <a:solidFill>
                  <a:prstClr val="black"/>
                </a:solidFill>
                <a:latin typeface="微软雅黑" panose="020B0503020204020204" charset="-122"/>
                <a:cs typeface="微软雅黑" panose="020B0503020204020204" charset="-122"/>
              </a:rPr>
              <a:t>展示栏，调整</a:t>
            </a:r>
            <a:r>
              <a:rPr sz="1600" spc="-5" dirty="0">
                <a:solidFill>
                  <a:prstClr val="black"/>
                </a:solidFill>
                <a:latin typeface="微软雅黑" panose="020B0503020204020204" charset="-122"/>
                <a:cs typeface="微软雅黑" panose="020B0503020204020204" charset="-122"/>
              </a:rPr>
              <a:t>其</a:t>
            </a:r>
            <a:r>
              <a:rPr sz="1600" spc="10" dirty="0">
                <a:solidFill>
                  <a:prstClr val="black"/>
                </a:solidFill>
                <a:latin typeface="微软雅黑" panose="020B0503020204020204" charset="-122"/>
                <a:cs typeface="微软雅黑" panose="020B0503020204020204" charset="-122"/>
              </a:rPr>
              <a:t>尺</a:t>
            </a:r>
            <a:r>
              <a:rPr sz="1600" spc="5" dirty="0">
                <a:solidFill>
                  <a:prstClr val="black"/>
                </a:solidFill>
                <a:latin typeface="微软雅黑" panose="020B0503020204020204" charset="-122"/>
                <a:cs typeface="微软雅黑" panose="020B0503020204020204" charset="-122"/>
              </a:rPr>
              <a:t>寸</a:t>
            </a:r>
            <a:r>
              <a:rPr sz="1600" spc="-5" dirty="0">
                <a:solidFill>
                  <a:prstClr val="black"/>
                </a:solidFill>
                <a:latin typeface="微软雅黑" panose="020B0503020204020204" charset="-122"/>
                <a:cs typeface="微软雅黑" panose="020B0503020204020204" charset="-122"/>
              </a:rPr>
              <a:t>到</a:t>
            </a:r>
            <a:r>
              <a:rPr sz="1600" spc="10" dirty="0">
                <a:solidFill>
                  <a:prstClr val="black"/>
                </a:solidFill>
                <a:latin typeface="微软雅黑" panose="020B0503020204020204" charset="-122"/>
                <a:cs typeface="微软雅黑" panose="020B0503020204020204" charset="-122"/>
              </a:rPr>
              <a:t>合</a:t>
            </a:r>
            <a:r>
              <a:rPr sz="1600" spc="5" dirty="0">
                <a:solidFill>
                  <a:prstClr val="black"/>
                </a:solidFill>
                <a:latin typeface="微软雅黑" panose="020B0503020204020204" charset="-122"/>
                <a:cs typeface="微软雅黑" panose="020B0503020204020204" charset="-122"/>
              </a:rPr>
              <a:t>适大</a:t>
            </a:r>
            <a:r>
              <a:rPr sz="1600" spc="-5" dirty="0">
                <a:solidFill>
                  <a:prstClr val="black"/>
                </a:solidFill>
                <a:latin typeface="微软雅黑" panose="020B0503020204020204" charset="-122"/>
                <a:cs typeface="微软雅黑" panose="020B0503020204020204" charset="-122"/>
              </a:rPr>
              <a:t>小</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值</a:t>
            </a:r>
            <a:r>
              <a:rPr sz="1600" spc="10" dirty="0">
                <a:solidFill>
                  <a:prstClr val="black"/>
                </a:solidFill>
                <a:latin typeface="微软雅黑" panose="020B0503020204020204" charset="-122"/>
                <a:cs typeface="微软雅黑" panose="020B0503020204020204" charset="-122"/>
              </a:rPr>
              <a:t>类</a:t>
            </a:r>
            <a:r>
              <a:rPr sz="1600" spc="5" dirty="0">
                <a:solidFill>
                  <a:prstClr val="black"/>
                </a:solidFill>
                <a:latin typeface="微软雅黑" panose="020B0503020204020204" charset="-122"/>
                <a:cs typeface="微软雅黑" panose="020B0503020204020204" charset="-122"/>
              </a:rPr>
              <a:t>型选</a:t>
            </a:r>
            <a:r>
              <a:rPr sz="1600" spc="-5" dirty="0">
                <a:solidFill>
                  <a:prstClr val="black"/>
                </a:solidFill>
                <a:latin typeface="微软雅黑" panose="020B0503020204020204" charset="-122"/>
                <a:cs typeface="微软雅黑" panose="020B0503020204020204" charset="-122"/>
              </a:rPr>
              <a:t>择</a:t>
            </a:r>
            <a:r>
              <a:rPr sz="1600" spc="10" dirty="0">
                <a:solidFill>
                  <a:prstClr val="black"/>
                </a:solidFill>
                <a:latin typeface="微软雅黑" panose="020B0503020204020204" charset="-122"/>
                <a:cs typeface="微软雅黑" panose="020B0503020204020204" charset="-122"/>
              </a:rPr>
              <a:t>百</a:t>
            </a:r>
            <a:r>
              <a:rPr sz="1600" spc="5" dirty="0">
                <a:solidFill>
                  <a:prstClr val="black"/>
                </a:solidFill>
                <a:latin typeface="微软雅黑" panose="020B0503020204020204" charset="-122"/>
                <a:cs typeface="微软雅黑" panose="020B0503020204020204" charset="-122"/>
              </a:rPr>
              <a:t>分比</a:t>
            </a:r>
            <a:r>
              <a:rPr sz="1600" spc="-5" dirty="0">
                <a:solidFill>
                  <a:prstClr val="black"/>
                </a:solidFill>
                <a:latin typeface="微软雅黑" panose="020B0503020204020204" charset="-122"/>
                <a:cs typeface="微软雅黑" panose="020B0503020204020204" charset="-122"/>
              </a:rPr>
              <a:t>；  字号设为12；其他采用默认设置。</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1847087" y="2237232"/>
            <a:ext cx="8497823" cy="42428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7382"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为可视化大屏配置业务指标信息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54861" y="1642871"/>
            <a:ext cx="862711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：为该仪表盘设置数据</a:t>
            </a:r>
            <a:r>
              <a:rPr spc="-25" dirty="0">
                <a:solidFill>
                  <a:prstClr val="black"/>
                </a:solidFill>
                <a:latin typeface="微软雅黑" panose="020B0503020204020204" charset="-122"/>
                <a:cs typeface="微软雅黑" panose="020B0503020204020204" charset="-122"/>
              </a:rPr>
              <a:t>源</a:t>
            </a:r>
            <a:r>
              <a:rPr dirty="0">
                <a:solidFill>
                  <a:prstClr val="black"/>
                </a:solidFill>
                <a:latin typeface="微软雅黑" panose="020B0503020204020204" charset="-122"/>
                <a:cs typeface="微软雅黑" panose="020B0503020204020204" charset="-122"/>
              </a:rPr>
              <a:t>，勾选“继承页面模型”，度量选择“开机率”。</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4328159" y="2133600"/>
            <a:ext cx="3535679" cy="44668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7382"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为可视化大屏配置业务指标信息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87246" y="1617852"/>
            <a:ext cx="3186430" cy="3319779"/>
          </a:xfrm>
          <a:prstGeom prst="rect">
            <a:avLst/>
          </a:prstGeom>
        </p:spPr>
        <p:txBody>
          <a:bodyPr vert="horz" wrap="square" lIns="0" tIns="137160" rIns="0" bIns="0" rtlCol="0">
            <a:spAutoFit/>
          </a:bodyPr>
          <a:lstStyle/>
          <a:p>
            <a:pPr marL="12700" algn="just">
              <a:spcBef>
                <a:spcPts val="1080"/>
              </a:spcBef>
            </a:pPr>
            <a:r>
              <a:rPr b="1" spc="15" dirty="0">
                <a:solidFill>
                  <a:prstClr val="black"/>
                </a:solidFill>
                <a:latin typeface="微软雅黑" panose="020B0503020204020204" charset="-122"/>
                <a:cs typeface="微软雅黑" panose="020B0503020204020204" charset="-122"/>
              </a:rPr>
              <a:t>操作</a:t>
            </a:r>
            <a:r>
              <a:rPr b="1" spc="5" dirty="0">
                <a:solidFill>
                  <a:prstClr val="black"/>
                </a:solidFill>
                <a:latin typeface="微软雅黑" panose="020B0503020204020204" charset="-122"/>
                <a:cs typeface="微软雅黑" panose="020B0503020204020204" charset="-122"/>
              </a:rPr>
              <a:t>步</a:t>
            </a:r>
            <a:r>
              <a:rPr b="1" spc="30"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3</a:t>
            </a:r>
            <a:r>
              <a:rPr spc="15"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用</a:t>
            </a:r>
            <a:r>
              <a:rPr spc="15" dirty="0">
                <a:solidFill>
                  <a:prstClr val="black"/>
                </a:solidFill>
                <a:latin typeface="微软雅黑" panose="020B0503020204020204" charset="-122"/>
                <a:cs typeface="微软雅黑" panose="020B0503020204020204" charset="-122"/>
              </a:rPr>
              <a:t>同样</a:t>
            </a:r>
            <a:r>
              <a:rPr spc="5" dirty="0">
                <a:solidFill>
                  <a:prstClr val="black"/>
                </a:solidFill>
                <a:latin typeface="微软雅黑" panose="020B0503020204020204" charset="-122"/>
                <a:cs typeface="微软雅黑" panose="020B0503020204020204" charset="-122"/>
              </a:rPr>
              <a:t>的</a:t>
            </a:r>
            <a:r>
              <a:rPr spc="15" dirty="0">
                <a:solidFill>
                  <a:prstClr val="black"/>
                </a:solidFill>
                <a:latin typeface="微软雅黑" panose="020B0503020204020204" charset="-122"/>
                <a:cs typeface="微软雅黑" panose="020B0503020204020204" charset="-122"/>
              </a:rPr>
              <a:t>操</a:t>
            </a:r>
            <a:r>
              <a:rPr spc="20" dirty="0">
                <a:solidFill>
                  <a:prstClr val="black"/>
                </a:solidFill>
                <a:latin typeface="微软雅黑" panose="020B0503020204020204" charset="-122"/>
                <a:cs typeface="微软雅黑" panose="020B0503020204020204" charset="-122"/>
              </a:rPr>
              <a:t>作</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添</a:t>
            </a:r>
            <a:endParaRPr>
              <a:solidFill>
                <a:prstClr val="black"/>
              </a:solidFill>
              <a:latin typeface="微软雅黑" panose="020B0503020204020204" charset="-122"/>
              <a:cs typeface="微软雅黑" panose="020B0503020204020204" charset="-122"/>
            </a:endParaRPr>
          </a:p>
          <a:p>
            <a:pPr marL="12700" marR="5080" algn="just">
              <a:lnSpc>
                <a:spcPct val="150000"/>
              </a:lnSpc>
            </a:pPr>
            <a:r>
              <a:rPr spc="20" dirty="0">
                <a:solidFill>
                  <a:prstClr val="black"/>
                </a:solidFill>
                <a:latin typeface="微软雅黑" panose="020B0503020204020204" charset="-122"/>
                <a:cs typeface="微软雅黑" panose="020B0503020204020204" charset="-122"/>
              </a:rPr>
              <a:t>加另外2</a:t>
            </a:r>
            <a:r>
              <a:rPr spc="25" dirty="0">
                <a:solidFill>
                  <a:prstClr val="black"/>
                </a:solidFill>
                <a:latin typeface="微软雅黑" panose="020B0503020204020204" charset="-122"/>
                <a:cs typeface="微软雅黑" panose="020B0503020204020204" charset="-122"/>
              </a:rPr>
              <a:t>个仪表</a:t>
            </a:r>
            <a:r>
              <a:rPr spc="15" dirty="0">
                <a:solidFill>
                  <a:prstClr val="black"/>
                </a:solidFill>
                <a:latin typeface="微软雅黑" panose="020B0503020204020204" charset="-122"/>
                <a:cs typeface="微软雅黑" panose="020B0503020204020204" charset="-122"/>
              </a:rPr>
              <a:t>盘</a:t>
            </a:r>
            <a:r>
              <a:rPr spc="20" dirty="0">
                <a:solidFill>
                  <a:prstClr val="black"/>
                </a:solidFill>
                <a:latin typeface="微软雅黑" panose="020B0503020204020204" charset="-122"/>
                <a:cs typeface="微软雅黑" panose="020B0503020204020204" charset="-122"/>
              </a:rPr>
              <a:t>，度量分别选 </a:t>
            </a:r>
            <a:r>
              <a:rPr spc="105" dirty="0">
                <a:solidFill>
                  <a:prstClr val="black"/>
                </a:solidFill>
                <a:latin typeface="微软雅黑" panose="020B0503020204020204" charset="-122"/>
                <a:cs typeface="微软雅黑" panose="020B0503020204020204" charset="-122"/>
              </a:rPr>
              <a:t>择“</a:t>
            </a:r>
            <a:r>
              <a:rPr spc="114" dirty="0">
                <a:solidFill>
                  <a:prstClr val="black"/>
                </a:solidFill>
                <a:latin typeface="微软雅黑" panose="020B0503020204020204" charset="-122"/>
                <a:cs typeface="微软雅黑" panose="020B0503020204020204" charset="-122"/>
              </a:rPr>
              <a:t>利</a:t>
            </a:r>
            <a:r>
              <a:rPr spc="105" dirty="0">
                <a:solidFill>
                  <a:prstClr val="black"/>
                </a:solidFill>
                <a:latin typeface="微软雅黑" panose="020B0503020204020204" charset="-122"/>
                <a:cs typeface="微软雅黑" panose="020B0503020204020204" charset="-122"/>
              </a:rPr>
              <a:t>用</a:t>
            </a:r>
            <a:r>
              <a:rPr spc="125" dirty="0">
                <a:solidFill>
                  <a:prstClr val="black"/>
                </a:solidFill>
                <a:latin typeface="微软雅黑" panose="020B0503020204020204" charset="-122"/>
                <a:cs typeface="微软雅黑" panose="020B0503020204020204" charset="-122"/>
              </a:rPr>
              <a:t>率</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和“</a:t>
            </a:r>
            <a:r>
              <a:rPr spc="114" dirty="0">
                <a:solidFill>
                  <a:prstClr val="black"/>
                </a:solidFill>
                <a:latin typeface="微软雅黑" panose="020B0503020204020204" charset="-122"/>
                <a:cs typeface="微软雅黑" panose="020B0503020204020204" charset="-122"/>
              </a:rPr>
              <a:t>作</a:t>
            </a:r>
            <a:r>
              <a:rPr spc="105" dirty="0">
                <a:solidFill>
                  <a:prstClr val="black"/>
                </a:solidFill>
                <a:latin typeface="微软雅黑" panose="020B0503020204020204" charset="-122"/>
                <a:cs typeface="微软雅黑" panose="020B0503020204020204" charset="-122"/>
              </a:rPr>
              <a:t>业</a:t>
            </a:r>
            <a:r>
              <a:rPr spc="120" dirty="0">
                <a:solidFill>
                  <a:prstClr val="black"/>
                </a:solidFill>
                <a:latin typeface="微软雅黑" panose="020B0503020204020204" charset="-122"/>
                <a:cs typeface="微软雅黑" panose="020B0503020204020204" charset="-122"/>
              </a:rPr>
              <a:t>率”</a:t>
            </a:r>
            <a:r>
              <a:rPr dirty="0">
                <a:solidFill>
                  <a:prstClr val="black"/>
                </a:solidFill>
                <a:latin typeface="微软雅黑" panose="020B0503020204020204" charset="-122"/>
                <a:cs typeface="微软雅黑" panose="020B0503020204020204" charset="-122"/>
              </a:rPr>
              <a:t>。 </a:t>
            </a:r>
            <a:r>
              <a:rPr spc="20" dirty="0">
                <a:solidFill>
                  <a:prstClr val="black"/>
                </a:solidFill>
                <a:latin typeface="微软雅黑" panose="020B0503020204020204" charset="-122"/>
                <a:cs typeface="微软雅黑" panose="020B0503020204020204" charset="-122"/>
              </a:rPr>
              <a:t>添加3个文本组件放置到仪表盘 </a:t>
            </a:r>
            <a:r>
              <a:rPr spc="105" dirty="0">
                <a:solidFill>
                  <a:prstClr val="black"/>
                </a:solidFill>
                <a:latin typeface="微软雅黑" panose="020B0503020204020204" charset="-122"/>
                <a:cs typeface="微软雅黑" panose="020B0503020204020204" charset="-122"/>
              </a:rPr>
              <a:t>下方</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文</a:t>
            </a:r>
            <a:r>
              <a:rPr spc="120" dirty="0">
                <a:solidFill>
                  <a:prstClr val="black"/>
                </a:solidFill>
                <a:latin typeface="微软雅黑" panose="020B0503020204020204" charset="-122"/>
                <a:cs typeface="微软雅黑" panose="020B0503020204020204" charset="-122"/>
              </a:rPr>
              <a:t>字内</a:t>
            </a:r>
            <a:r>
              <a:rPr spc="105" dirty="0">
                <a:solidFill>
                  <a:prstClr val="black"/>
                </a:solidFill>
                <a:latin typeface="微软雅黑" panose="020B0503020204020204" charset="-122"/>
                <a:cs typeface="微软雅黑" panose="020B0503020204020204" charset="-122"/>
              </a:rPr>
              <a:t>容分</a:t>
            </a:r>
            <a:r>
              <a:rPr spc="120" dirty="0">
                <a:solidFill>
                  <a:prstClr val="black"/>
                </a:solidFill>
                <a:latin typeface="微软雅黑" panose="020B0503020204020204" charset="-122"/>
                <a:cs typeface="微软雅黑" panose="020B0503020204020204" charset="-122"/>
              </a:rPr>
              <a:t>别</a:t>
            </a:r>
            <a:r>
              <a:rPr spc="105" dirty="0">
                <a:solidFill>
                  <a:prstClr val="black"/>
                </a:solidFill>
                <a:latin typeface="微软雅黑" panose="020B0503020204020204" charset="-122"/>
                <a:cs typeface="微软雅黑" panose="020B0503020204020204" charset="-122"/>
              </a:rPr>
              <a:t>为</a:t>
            </a:r>
            <a:r>
              <a:rPr spc="120" dirty="0">
                <a:solidFill>
                  <a:prstClr val="black"/>
                </a:solidFill>
                <a:latin typeface="微软雅黑" panose="020B0503020204020204" charset="-122"/>
                <a:cs typeface="微软雅黑" panose="020B0503020204020204" charset="-122"/>
              </a:rPr>
              <a:t>“开机 </a:t>
            </a:r>
            <a:r>
              <a:rPr spc="105" dirty="0">
                <a:solidFill>
                  <a:prstClr val="black"/>
                </a:solidFill>
                <a:latin typeface="微软雅黑" panose="020B0503020204020204" charset="-122"/>
                <a:cs typeface="微软雅黑" panose="020B0503020204020204" charset="-122"/>
              </a:rPr>
              <a:t>率</a:t>
            </a:r>
            <a:r>
              <a:rPr spc="11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利</a:t>
            </a:r>
            <a:r>
              <a:rPr spc="120" dirty="0">
                <a:solidFill>
                  <a:prstClr val="black"/>
                </a:solidFill>
                <a:latin typeface="微软雅黑" panose="020B0503020204020204" charset="-122"/>
                <a:cs typeface="微软雅黑" panose="020B0503020204020204" charset="-122"/>
              </a:rPr>
              <a:t>用率</a:t>
            </a:r>
            <a:r>
              <a:rPr spc="105"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作</a:t>
            </a:r>
            <a:r>
              <a:rPr spc="105" dirty="0">
                <a:solidFill>
                  <a:prstClr val="black"/>
                </a:solidFill>
                <a:latin typeface="微软雅黑" panose="020B0503020204020204" charset="-122"/>
                <a:cs typeface="微软雅黑" panose="020B0503020204020204" charset="-122"/>
              </a:rPr>
              <a:t>业</a:t>
            </a:r>
            <a:r>
              <a:rPr spc="120" dirty="0">
                <a:solidFill>
                  <a:prstClr val="black"/>
                </a:solidFill>
                <a:latin typeface="微软雅黑" panose="020B0503020204020204" charset="-122"/>
                <a:cs typeface="微软雅黑" panose="020B0503020204020204" charset="-122"/>
              </a:rPr>
              <a:t>率</a:t>
            </a:r>
            <a:r>
              <a:rPr spc="60" dirty="0">
                <a:solidFill>
                  <a:prstClr val="black"/>
                </a:solidFill>
                <a:latin typeface="微软雅黑" panose="020B0503020204020204" charset="-122"/>
                <a:cs typeface="微软雅黑" panose="020B0503020204020204" charset="-122"/>
              </a:rPr>
              <a:t>”，  </a:t>
            </a:r>
            <a:r>
              <a:rPr spc="75" dirty="0">
                <a:solidFill>
                  <a:prstClr val="black"/>
                </a:solidFill>
                <a:latin typeface="微软雅黑" panose="020B0503020204020204" charset="-122"/>
                <a:cs typeface="微软雅黑" panose="020B0503020204020204" charset="-122"/>
              </a:rPr>
              <a:t>字体</a:t>
            </a:r>
            <a:r>
              <a:rPr spc="90" dirty="0">
                <a:solidFill>
                  <a:prstClr val="black"/>
                </a:solidFill>
                <a:latin typeface="微软雅黑" panose="020B0503020204020204" charset="-122"/>
                <a:cs typeface="微软雅黑" panose="020B0503020204020204" charset="-122"/>
              </a:rPr>
              <a:t>使</a:t>
            </a:r>
            <a:r>
              <a:rPr spc="75" dirty="0">
                <a:solidFill>
                  <a:prstClr val="black"/>
                </a:solidFill>
                <a:latin typeface="微软雅黑" panose="020B0503020204020204" charset="-122"/>
                <a:cs typeface="微软雅黑" panose="020B0503020204020204" charset="-122"/>
              </a:rPr>
              <a:t>用微</a:t>
            </a:r>
            <a:r>
              <a:rPr spc="90" dirty="0">
                <a:solidFill>
                  <a:prstClr val="black"/>
                </a:solidFill>
                <a:latin typeface="微软雅黑" panose="020B0503020204020204" charset="-122"/>
                <a:cs typeface="微软雅黑" panose="020B0503020204020204" charset="-122"/>
              </a:rPr>
              <a:t>软</a:t>
            </a:r>
            <a:r>
              <a:rPr spc="75" dirty="0">
                <a:solidFill>
                  <a:prstClr val="black"/>
                </a:solidFill>
                <a:latin typeface="微软雅黑" panose="020B0503020204020204" charset="-122"/>
                <a:cs typeface="微软雅黑" panose="020B0503020204020204" charset="-122"/>
              </a:rPr>
              <a:t>雅</a:t>
            </a:r>
            <a:r>
              <a:rPr spc="100" dirty="0">
                <a:solidFill>
                  <a:prstClr val="black"/>
                </a:solidFill>
                <a:latin typeface="微软雅黑" panose="020B0503020204020204" charset="-122"/>
                <a:cs typeface="微软雅黑" panose="020B0503020204020204" charset="-122"/>
              </a:rPr>
              <a:t>黑</a:t>
            </a:r>
            <a:r>
              <a:rPr spc="80"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字</a:t>
            </a:r>
            <a:r>
              <a:rPr spc="80" dirty="0">
                <a:solidFill>
                  <a:prstClr val="black"/>
                </a:solidFill>
                <a:latin typeface="微软雅黑" panose="020B0503020204020204" charset="-122"/>
                <a:cs typeface="微软雅黑" panose="020B0503020204020204" charset="-122"/>
              </a:rPr>
              <a:t>号</a:t>
            </a:r>
            <a:r>
              <a:rPr spc="25" dirty="0">
                <a:solidFill>
                  <a:prstClr val="black"/>
                </a:solidFill>
                <a:latin typeface="微软雅黑" panose="020B0503020204020204" charset="-122"/>
                <a:cs typeface="微软雅黑" panose="020B0503020204020204" charset="-122"/>
              </a:rPr>
              <a:t>14，  </a:t>
            </a:r>
            <a:r>
              <a:rPr dirty="0">
                <a:solidFill>
                  <a:prstClr val="black"/>
                </a:solidFill>
                <a:latin typeface="微软雅黑" panose="020B0503020204020204" charset="-122"/>
                <a:cs typeface="微软雅黑" panose="020B0503020204020204" charset="-122"/>
              </a:rPr>
              <a:t>其他采用默认设置。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707379" y="1627632"/>
            <a:ext cx="4975859" cy="47076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7382"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为可视化大屏配置业务指标信息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66825" y="1403095"/>
            <a:ext cx="9656445" cy="756920"/>
          </a:xfrm>
          <a:prstGeom prst="rect">
            <a:avLst/>
          </a:prstGeom>
        </p:spPr>
        <p:txBody>
          <a:bodyPr vert="horz" wrap="square" lIns="0" tIns="0" rIns="0" bIns="0" rtlCol="0">
            <a:spAutoFit/>
          </a:bodyPr>
          <a:lstStyle/>
          <a:p>
            <a:pPr marL="12700" marR="5080">
              <a:lnSpc>
                <a:spcPct val="150000"/>
              </a:lnSpc>
            </a:pPr>
            <a:r>
              <a:rPr sz="1600" b="1" spc="15" dirty="0">
                <a:solidFill>
                  <a:prstClr val="black"/>
                </a:solidFill>
                <a:latin typeface="微软雅黑" panose="020B0503020204020204" charset="-122"/>
                <a:cs typeface="微软雅黑" panose="020B0503020204020204" charset="-122"/>
              </a:rPr>
              <a:t>操</a:t>
            </a:r>
            <a:r>
              <a:rPr sz="1600" b="1" spc="30" dirty="0">
                <a:solidFill>
                  <a:prstClr val="black"/>
                </a:solidFill>
                <a:latin typeface="微软雅黑" panose="020B0503020204020204" charset="-122"/>
                <a:cs typeface="微软雅黑" panose="020B0503020204020204" charset="-122"/>
              </a:rPr>
              <a:t>作</a:t>
            </a:r>
            <a:r>
              <a:rPr sz="1600" b="1" spc="15" dirty="0">
                <a:solidFill>
                  <a:prstClr val="black"/>
                </a:solidFill>
                <a:latin typeface="微软雅黑" panose="020B0503020204020204" charset="-122"/>
                <a:cs typeface="微软雅黑" panose="020B0503020204020204" charset="-122"/>
              </a:rPr>
              <a:t>步</a:t>
            </a:r>
            <a:r>
              <a:rPr sz="1600" b="1" spc="35" dirty="0">
                <a:solidFill>
                  <a:prstClr val="black"/>
                </a:solidFill>
                <a:latin typeface="微软雅黑" panose="020B0503020204020204" charset="-122"/>
                <a:cs typeface="微软雅黑" panose="020B0503020204020204" charset="-122"/>
              </a:rPr>
              <a:t>骤</a:t>
            </a:r>
            <a:r>
              <a:rPr sz="1600" b="1" spc="20" dirty="0">
                <a:solidFill>
                  <a:prstClr val="black"/>
                </a:solidFill>
                <a:latin typeface="微软雅黑" panose="020B0503020204020204" charset="-122"/>
                <a:cs typeface="微软雅黑" panose="020B0503020204020204" charset="-122"/>
              </a:rPr>
              <a:t>4</a:t>
            </a:r>
            <a:r>
              <a:rPr sz="1600" spc="2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添</a:t>
            </a:r>
            <a:r>
              <a:rPr sz="1600" spc="15" dirty="0">
                <a:solidFill>
                  <a:prstClr val="black"/>
                </a:solidFill>
                <a:latin typeface="微软雅黑" panose="020B0503020204020204" charset="-122"/>
                <a:cs typeface="微软雅黑" panose="020B0503020204020204" charset="-122"/>
              </a:rPr>
              <a:t>加</a:t>
            </a:r>
            <a:r>
              <a:rPr sz="1600" spc="30" dirty="0">
                <a:solidFill>
                  <a:prstClr val="black"/>
                </a:solidFill>
                <a:latin typeface="微软雅黑" panose="020B0503020204020204" charset="-122"/>
                <a:cs typeface="微软雅黑" panose="020B0503020204020204" charset="-122"/>
              </a:rPr>
              <a:t>一</a:t>
            </a:r>
            <a:r>
              <a:rPr sz="1600" spc="15" dirty="0">
                <a:solidFill>
                  <a:prstClr val="black"/>
                </a:solidFill>
                <a:latin typeface="微软雅黑" panose="020B0503020204020204" charset="-122"/>
                <a:cs typeface="微软雅黑" panose="020B0503020204020204" charset="-122"/>
              </a:rPr>
              <a:t>个</a:t>
            </a:r>
            <a:r>
              <a:rPr sz="1600" spc="30" dirty="0">
                <a:solidFill>
                  <a:prstClr val="black"/>
                </a:solidFill>
                <a:latin typeface="微软雅黑" panose="020B0503020204020204" charset="-122"/>
                <a:cs typeface="微软雅黑" panose="020B0503020204020204" charset="-122"/>
              </a:rPr>
              <a:t>文本</a:t>
            </a:r>
            <a:r>
              <a:rPr sz="1600" spc="15" dirty="0">
                <a:solidFill>
                  <a:prstClr val="black"/>
                </a:solidFill>
                <a:latin typeface="微软雅黑" panose="020B0503020204020204" charset="-122"/>
                <a:cs typeface="微软雅黑" panose="020B0503020204020204" charset="-122"/>
              </a:rPr>
              <a:t>组</a:t>
            </a:r>
            <a:r>
              <a:rPr sz="1600" spc="40" dirty="0">
                <a:solidFill>
                  <a:prstClr val="black"/>
                </a:solidFill>
                <a:latin typeface="微软雅黑" panose="020B0503020204020204" charset="-122"/>
                <a:cs typeface="微软雅黑" panose="020B0503020204020204" charset="-122"/>
              </a:rPr>
              <a:t>件</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文</a:t>
            </a:r>
            <a:r>
              <a:rPr sz="1600" spc="15" dirty="0">
                <a:solidFill>
                  <a:prstClr val="black"/>
                </a:solidFill>
                <a:latin typeface="微软雅黑" panose="020B0503020204020204" charset="-122"/>
                <a:cs typeface="微软雅黑" panose="020B0503020204020204" charset="-122"/>
              </a:rPr>
              <a:t>字</a:t>
            </a:r>
            <a:r>
              <a:rPr sz="1600" spc="30" dirty="0">
                <a:solidFill>
                  <a:prstClr val="black"/>
                </a:solidFill>
                <a:latin typeface="微软雅黑" panose="020B0503020204020204" charset="-122"/>
                <a:cs typeface="微软雅黑" panose="020B0503020204020204" charset="-122"/>
              </a:rPr>
              <a:t>内容</a:t>
            </a:r>
            <a:r>
              <a:rPr sz="1600" spc="15" dirty="0">
                <a:solidFill>
                  <a:prstClr val="black"/>
                </a:solidFill>
                <a:latin typeface="微软雅黑" panose="020B0503020204020204" charset="-122"/>
                <a:cs typeface="微软雅黑" panose="020B0503020204020204" charset="-122"/>
              </a:rPr>
              <a:t>输</a:t>
            </a:r>
            <a:r>
              <a:rPr sz="1600" spc="35" dirty="0">
                <a:solidFill>
                  <a:prstClr val="black"/>
                </a:solidFill>
                <a:latin typeface="微软雅黑" panose="020B0503020204020204" charset="-122"/>
                <a:cs typeface="微软雅黑" panose="020B0503020204020204" charset="-122"/>
              </a:rPr>
              <a:t>入</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设</a:t>
            </a:r>
            <a:r>
              <a:rPr sz="1600" spc="15" dirty="0">
                <a:solidFill>
                  <a:prstClr val="black"/>
                </a:solidFill>
                <a:latin typeface="微软雅黑" panose="020B0503020204020204" charset="-122"/>
                <a:cs typeface="微软雅黑" panose="020B0503020204020204" charset="-122"/>
              </a:rPr>
              <a:t>备</a:t>
            </a:r>
            <a:r>
              <a:rPr sz="1600" spc="30" dirty="0">
                <a:solidFill>
                  <a:prstClr val="black"/>
                </a:solidFill>
                <a:latin typeface="微软雅黑" panose="020B0503020204020204" charset="-122"/>
                <a:cs typeface="微软雅黑" panose="020B0503020204020204" charset="-122"/>
              </a:rPr>
              <a:t>总数</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添</a:t>
            </a:r>
            <a:r>
              <a:rPr sz="1600" spc="30" dirty="0">
                <a:solidFill>
                  <a:prstClr val="black"/>
                </a:solidFill>
                <a:latin typeface="微软雅黑" panose="020B0503020204020204" charset="-122"/>
                <a:cs typeface="微软雅黑" panose="020B0503020204020204" charset="-122"/>
              </a:rPr>
              <a:t>加</a:t>
            </a:r>
            <a:r>
              <a:rPr sz="1600" spc="15" dirty="0">
                <a:solidFill>
                  <a:prstClr val="black"/>
                </a:solidFill>
                <a:latin typeface="微软雅黑" panose="020B0503020204020204" charset="-122"/>
                <a:cs typeface="微软雅黑" panose="020B0503020204020204" charset="-122"/>
              </a:rPr>
              <a:t>图</a:t>
            </a:r>
            <a:r>
              <a:rPr sz="1600" spc="30" dirty="0">
                <a:solidFill>
                  <a:prstClr val="black"/>
                </a:solidFill>
                <a:latin typeface="微软雅黑" panose="020B0503020204020204" charset="-122"/>
                <a:cs typeface="微软雅黑" panose="020B0503020204020204" charset="-122"/>
              </a:rPr>
              <a:t>片组</a:t>
            </a:r>
            <a:r>
              <a:rPr sz="1600" spc="15" dirty="0">
                <a:solidFill>
                  <a:prstClr val="black"/>
                </a:solidFill>
                <a:latin typeface="微软雅黑" panose="020B0503020204020204" charset="-122"/>
                <a:cs typeface="微软雅黑" panose="020B0503020204020204" charset="-122"/>
              </a:rPr>
              <a:t>件</a:t>
            </a:r>
            <a:r>
              <a:rPr sz="1600" spc="30" dirty="0">
                <a:solidFill>
                  <a:prstClr val="black"/>
                </a:solidFill>
                <a:latin typeface="微软雅黑" panose="020B0503020204020204" charset="-122"/>
                <a:cs typeface="微软雅黑" panose="020B0503020204020204" charset="-122"/>
              </a:rPr>
              <a:t>置</a:t>
            </a:r>
            <a:r>
              <a:rPr sz="1600" spc="15" dirty="0">
                <a:solidFill>
                  <a:prstClr val="black"/>
                </a:solidFill>
                <a:latin typeface="微软雅黑" panose="020B0503020204020204" charset="-122"/>
                <a:cs typeface="微软雅黑" panose="020B0503020204020204" charset="-122"/>
              </a:rPr>
              <a:t>入</a:t>
            </a:r>
            <a:r>
              <a:rPr sz="1600" spc="30" dirty="0">
                <a:solidFill>
                  <a:prstClr val="black"/>
                </a:solidFill>
                <a:latin typeface="微软雅黑" panose="020B0503020204020204" charset="-122"/>
                <a:cs typeface="微软雅黑" panose="020B0503020204020204" charset="-122"/>
              </a:rPr>
              <a:t>圆</a:t>
            </a:r>
            <a:r>
              <a:rPr sz="1600" spc="15" dirty="0">
                <a:solidFill>
                  <a:prstClr val="black"/>
                </a:solidFill>
                <a:latin typeface="微软雅黑" panose="020B0503020204020204" charset="-122"/>
                <a:cs typeface="微软雅黑" panose="020B0503020204020204" charset="-122"/>
              </a:rPr>
              <a:t>形</a:t>
            </a:r>
            <a:r>
              <a:rPr sz="1600" spc="30" dirty="0">
                <a:solidFill>
                  <a:prstClr val="black"/>
                </a:solidFill>
                <a:latin typeface="微软雅黑" panose="020B0503020204020204" charset="-122"/>
                <a:cs typeface="微软雅黑" panose="020B0503020204020204" charset="-122"/>
              </a:rPr>
              <a:t>装饰</a:t>
            </a:r>
            <a:r>
              <a:rPr sz="1600" spc="35" dirty="0">
                <a:solidFill>
                  <a:prstClr val="black"/>
                </a:solidFill>
                <a:latin typeface="微软雅黑" panose="020B0503020204020204" charset="-122"/>
                <a:cs typeface="微软雅黑" panose="020B0503020204020204" charset="-122"/>
              </a:rPr>
              <a:t>图</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并</a:t>
            </a:r>
            <a:r>
              <a:rPr sz="1600" spc="30"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图</a:t>
            </a:r>
            <a:r>
              <a:rPr sz="1600" spc="40" dirty="0">
                <a:solidFill>
                  <a:prstClr val="black"/>
                </a:solidFill>
                <a:latin typeface="微软雅黑" panose="020B0503020204020204" charset="-122"/>
                <a:cs typeface="微软雅黑" panose="020B0503020204020204" charset="-122"/>
              </a:rPr>
              <a:t>片</a:t>
            </a:r>
            <a:r>
              <a:rPr sz="1600" spc="-5" dirty="0">
                <a:solidFill>
                  <a:prstClr val="black"/>
                </a:solidFill>
                <a:latin typeface="微软雅黑" panose="020B0503020204020204" charset="-122"/>
                <a:cs typeface="微软雅黑" panose="020B0503020204020204" charset="-122"/>
              </a:rPr>
              <a:t>组 件上添加一个文本组件，设置其字</a:t>
            </a:r>
            <a:r>
              <a:rPr sz="1600" dirty="0">
                <a:solidFill>
                  <a:prstClr val="black"/>
                </a:solidFill>
                <a:latin typeface="微软雅黑" panose="020B0503020204020204" charset="-122"/>
                <a:cs typeface="微软雅黑" panose="020B0503020204020204" charset="-122"/>
              </a:rPr>
              <a:t>体</a:t>
            </a:r>
            <a:r>
              <a:rPr sz="1600" spc="-5" dirty="0">
                <a:solidFill>
                  <a:prstClr val="black"/>
                </a:solidFill>
                <a:latin typeface="微软雅黑" panose="020B0503020204020204" charset="-122"/>
                <a:cs typeface="微软雅黑" panose="020B0503020204020204" charset="-122"/>
              </a:rPr>
              <a:t>为微</a:t>
            </a:r>
            <a:r>
              <a:rPr sz="1600" dirty="0">
                <a:solidFill>
                  <a:prstClr val="black"/>
                </a:solidFill>
                <a:latin typeface="微软雅黑" panose="020B0503020204020204" charset="-122"/>
                <a:cs typeface="微软雅黑" panose="020B0503020204020204" charset="-122"/>
              </a:rPr>
              <a:t>软</a:t>
            </a:r>
            <a:r>
              <a:rPr sz="1600" spc="-5" dirty="0">
                <a:solidFill>
                  <a:prstClr val="black"/>
                </a:solidFill>
                <a:latin typeface="微软雅黑" panose="020B0503020204020204" charset="-122"/>
                <a:cs typeface="微软雅黑" panose="020B0503020204020204" charset="-122"/>
              </a:rPr>
              <a:t>雅黑</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字号为</a:t>
            </a:r>
            <a:r>
              <a:rPr sz="160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6，</a:t>
            </a:r>
            <a:r>
              <a:rPr sz="1600"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他采</a:t>
            </a:r>
            <a:r>
              <a:rPr sz="1600"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默认</a:t>
            </a:r>
            <a:r>
              <a:rPr sz="1600" dirty="0">
                <a:solidFill>
                  <a:prstClr val="black"/>
                </a:solidFill>
                <a:latin typeface="微软雅黑" panose="020B0503020204020204" charset="-122"/>
                <a:cs typeface="微软雅黑" panose="020B0503020204020204" charset="-122"/>
              </a:rPr>
              <a:t>设</a:t>
            </a:r>
            <a:r>
              <a:rPr sz="1600" spc="-5" dirty="0">
                <a:solidFill>
                  <a:prstClr val="black"/>
                </a:solidFill>
                <a:latin typeface="微软雅黑" panose="020B0503020204020204" charset="-122"/>
                <a:cs typeface="微软雅黑" panose="020B0503020204020204" charset="-122"/>
              </a:rPr>
              <a:t>置。</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433827" y="2238755"/>
            <a:ext cx="7324344" cy="43357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p:nvPr/>
        </p:nvSpPr>
        <p:spPr>
          <a:xfrm>
            <a:off x="3110483" y="2955035"/>
            <a:ext cx="5824728" cy="283311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2231898" y="940180"/>
            <a:ext cx="7727315" cy="1684020"/>
          </a:xfrm>
          <a:prstGeom prst="rect">
            <a:avLst/>
          </a:prstGeom>
        </p:spPr>
        <p:txBody>
          <a:bodyPr vert="horz" wrap="square" lIns="0" tIns="0" rIns="0" bIns="0" rtlCol="0">
            <a:spAutoFit/>
          </a:bodyPr>
          <a:lstStyle/>
          <a:p>
            <a:pPr marL="2459990"/>
            <a:r>
              <a:rPr sz="3200" b="1" dirty="0">
                <a:solidFill>
                  <a:srgbClr val="00A755"/>
                </a:solidFill>
                <a:latin typeface="微软雅黑" panose="020B0503020204020204" charset="-122"/>
                <a:cs typeface="微软雅黑" panose="020B0503020204020204" charset="-122"/>
              </a:rPr>
              <a:t>1</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创建硬件设备</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2725"/>
              </a:spcBef>
            </a:pPr>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弹出的</a:t>
            </a:r>
            <a:r>
              <a:rPr spc="10" dirty="0">
                <a:solidFill>
                  <a:prstClr val="black"/>
                </a:solidFill>
                <a:latin typeface="微软雅黑" panose="020B0503020204020204" charset="-122"/>
                <a:cs typeface="微软雅黑" panose="020B0503020204020204" charset="-122"/>
              </a:rPr>
              <a:t>对</a:t>
            </a:r>
            <a:r>
              <a:rPr dirty="0">
                <a:solidFill>
                  <a:prstClr val="black"/>
                </a:solidFill>
                <a:latin typeface="微软雅黑" panose="020B0503020204020204" charset="-122"/>
                <a:cs typeface="微软雅黑" panose="020B0503020204020204" charset="-122"/>
              </a:rPr>
              <a:t>话</a:t>
            </a:r>
            <a:r>
              <a:rPr spc="10" dirty="0">
                <a:solidFill>
                  <a:prstClr val="black"/>
                </a:solidFill>
                <a:latin typeface="微软雅黑" panose="020B0503020204020204" charset="-122"/>
                <a:cs typeface="微软雅黑" panose="020B0503020204020204" charset="-122"/>
              </a:rPr>
              <a:t>框</a:t>
            </a:r>
            <a:r>
              <a:rPr spc="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，选</a:t>
            </a:r>
            <a:r>
              <a:rPr spc="10"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快</a:t>
            </a:r>
            <a:r>
              <a:rPr dirty="0">
                <a:solidFill>
                  <a:prstClr val="black"/>
                </a:solidFill>
                <a:latin typeface="微软雅黑" panose="020B0503020204020204" charset="-122"/>
                <a:cs typeface="微软雅黑" panose="020B0503020204020204" charset="-122"/>
              </a:rPr>
              <a:t>速体验</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击“确</a:t>
            </a:r>
            <a:r>
              <a:rPr spc="10" dirty="0">
                <a:solidFill>
                  <a:prstClr val="black"/>
                </a:solidFill>
                <a:latin typeface="微软雅黑" panose="020B0503020204020204" charset="-122"/>
                <a:cs typeface="微软雅黑" panose="020B0503020204020204" charset="-122"/>
              </a:rPr>
              <a:t>定</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用快速 体验的方法来创建一个新的硬件设备。</a:t>
            </a:r>
            <a:endParaRPr>
              <a:solidFill>
                <a:prstClr val="black"/>
              </a:solidFill>
              <a:latin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7001"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3</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为可视化大屏配置业务指标信息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100452" y="1663953"/>
            <a:ext cx="3168650" cy="2359025"/>
          </a:xfrm>
          <a:prstGeom prst="rect">
            <a:avLst/>
          </a:prstGeom>
        </p:spPr>
        <p:txBody>
          <a:bodyPr vert="horz" wrap="square" lIns="0" tIns="0" rIns="0" bIns="0" rtlCol="0">
            <a:spAutoFit/>
          </a:bodyPr>
          <a:lstStyle/>
          <a:p>
            <a:pPr marL="12700"/>
            <a:r>
              <a:rPr b="1" spc="140" dirty="0">
                <a:solidFill>
                  <a:prstClr val="black"/>
                </a:solidFill>
                <a:latin typeface="微软雅黑" panose="020B0503020204020204" charset="-122"/>
                <a:cs typeface="微软雅黑" panose="020B0503020204020204" charset="-122"/>
              </a:rPr>
              <a:t>操作步</a:t>
            </a:r>
            <a:r>
              <a:rPr b="1" spc="135" dirty="0">
                <a:solidFill>
                  <a:prstClr val="black"/>
                </a:solidFill>
                <a:latin typeface="微软雅黑" panose="020B0503020204020204" charset="-122"/>
                <a:cs typeface="微软雅黑" panose="020B0503020204020204" charset="-122"/>
              </a:rPr>
              <a:t>骤</a:t>
            </a:r>
            <a:r>
              <a:rPr b="1" dirty="0">
                <a:solidFill>
                  <a:prstClr val="black"/>
                </a:solidFill>
                <a:latin typeface="微软雅黑" panose="020B0503020204020204" charset="-122"/>
                <a:cs typeface="微软雅黑" panose="020B0503020204020204" charset="-122"/>
              </a:rPr>
              <a:t>5</a:t>
            </a:r>
            <a:r>
              <a:rPr b="1" spc="-459" dirty="0">
                <a:solidFill>
                  <a:prstClr val="black"/>
                </a:solidFill>
                <a:latin typeface="微软雅黑" panose="020B0503020204020204" charset="-122"/>
                <a:cs typeface="微软雅黑" panose="020B0503020204020204" charset="-122"/>
              </a:rPr>
              <a:t> </a:t>
            </a:r>
            <a:r>
              <a:rPr spc="150" dirty="0">
                <a:solidFill>
                  <a:prstClr val="black"/>
                </a:solidFill>
                <a:latin typeface="微软雅黑" panose="020B0503020204020204" charset="-122"/>
                <a:cs typeface="微软雅黑" panose="020B0503020204020204" charset="-122"/>
              </a:rPr>
              <a:t>：</a:t>
            </a:r>
            <a:r>
              <a:rPr spc="140" dirty="0">
                <a:solidFill>
                  <a:prstClr val="black"/>
                </a:solidFill>
                <a:latin typeface="微软雅黑" panose="020B0503020204020204" charset="-122"/>
                <a:cs typeface="微软雅黑" panose="020B0503020204020204" charset="-122"/>
              </a:rPr>
              <a:t>为图片</a:t>
            </a:r>
            <a:r>
              <a:rPr spc="150" dirty="0">
                <a:solidFill>
                  <a:prstClr val="black"/>
                </a:solidFill>
                <a:latin typeface="微软雅黑" panose="020B0503020204020204" charset="-122"/>
                <a:cs typeface="微软雅黑" panose="020B0503020204020204" charset="-122"/>
              </a:rPr>
              <a:t>组</a:t>
            </a:r>
            <a:r>
              <a:rPr spc="140" dirty="0">
                <a:solidFill>
                  <a:prstClr val="black"/>
                </a:solidFill>
                <a:latin typeface="微软雅黑" panose="020B0503020204020204" charset="-122"/>
                <a:cs typeface="微软雅黑" panose="020B0503020204020204" charset="-122"/>
              </a:rPr>
              <a:t>件</a:t>
            </a:r>
            <a:r>
              <a:rPr spc="150" dirty="0">
                <a:solidFill>
                  <a:prstClr val="black"/>
                </a:solidFill>
                <a:latin typeface="微软雅黑" panose="020B0503020204020204" charset="-122"/>
                <a:cs typeface="微软雅黑" panose="020B0503020204020204" charset="-122"/>
              </a:rPr>
              <a:t>上</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12700">
              <a:spcBef>
                <a:spcPts val="1080"/>
              </a:spcBef>
            </a:pPr>
            <a:r>
              <a:rPr spc="260" dirty="0">
                <a:solidFill>
                  <a:prstClr val="black"/>
                </a:solidFill>
                <a:latin typeface="微软雅黑" panose="020B0503020204020204" charset="-122"/>
                <a:cs typeface="微软雅黑" panose="020B0503020204020204" charset="-122"/>
              </a:rPr>
              <a:t>文本组件</a:t>
            </a:r>
            <a:r>
              <a:rPr spc="250" dirty="0">
                <a:solidFill>
                  <a:prstClr val="black"/>
                </a:solidFill>
                <a:latin typeface="微软雅黑" panose="020B0503020204020204" charset="-122"/>
                <a:cs typeface="微软雅黑" panose="020B0503020204020204" charset="-122"/>
              </a:rPr>
              <a:t>设</a:t>
            </a:r>
            <a:r>
              <a:rPr spc="260" dirty="0">
                <a:solidFill>
                  <a:prstClr val="black"/>
                </a:solidFill>
                <a:latin typeface="微软雅黑" panose="020B0503020204020204" charset="-122"/>
                <a:cs typeface="微软雅黑" panose="020B0503020204020204" charset="-122"/>
              </a:rPr>
              <a:t>置数据源</a:t>
            </a:r>
            <a:r>
              <a:rPr spc="250" dirty="0">
                <a:solidFill>
                  <a:prstClr val="black"/>
                </a:solidFill>
                <a:latin typeface="微软雅黑" panose="020B0503020204020204" charset="-122"/>
                <a:cs typeface="微软雅黑" panose="020B0503020204020204" charset="-122"/>
              </a:rPr>
              <a:t>。</a:t>
            </a:r>
            <a:r>
              <a:rPr spc="260" dirty="0">
                <a:solidFill>
                  <a:prstClr val="black"/>
                </a:solidFill>
                <a:latin typeface="微软雅黑" panose="020B0503020204020204" charset="-122"/>
                <a:cs typeface="微软雅黑" panose="020B0503020204020204" charset="-122"/>
              </a:rPr>
              <a:t>勾选</a:t>
            </a:r>
            <a:endParaRPr>
              <a:solidFill>
                <a:prstClr val="black"/>
              </a:solidFill>
              <a:latin typeface="微软雅黑" panose="020B0503020204020204" charset="-122"/>
              <a:cs typeface="微软雅黑" panose="020B0503020204020204" charset="-122"/>
            </a:endParaRPr>
          </a:p>
          <a:p>
            <a:pPr marL="12700">
              <a:spcBef>
                <a:spcPts val="1075"/>
              </a:spcBef>
            </a:pPr>
            <a:r>
              <a:rPr spc="9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继</a:t>
            </a:r>
            <a:r>
              <a:rPr spc="80" dirty="0">
                <a:solidFill>
                  <a:prstClr val="black"/>
                </a:solidFill>
                <a:latin typeface="微软雅黑" panose="020B0503020204020204" charset="-122"/>
                <a:cs typeface="微软雅黑" panose="020B0503020204020204" charset="-122"/>
              </a:rPr>
              <a:t>承</a:t>
            </a:r>
            <a:r>
              <a:rPr spc="90" dirty="0">
                <a:solidFill>
                  <a:prstClr val="black"/>
                </a:solidFill>
                <a:latin typeface="微软雅黑" panose="020B0503020204020204" charset="-122"/>
                <a:cs typeface="微软雅黑" panose="020B0503020204020204" charset="-122"/>
              </a:rPr>
              <a:t>页</a:t>
            </a:r>
            <a:r>
              <a:rPr spc="80" dirty="0">
                <a:solidFill>
                  <a:prstClr val="black"/>
                </a:solidFill>
                <a:latin typeface="微软雅黑" panose="020B0503020204020204" charset="-122"/>
                <a:cs typeface="微软雅黑" panose="020B0503020204020204" charset="-122"/>
              </a:rPr>
              <a:t>面模</a:t>
            </a:r>
            <a:r>
              <a:rPr spc="100" dirty="0">
                <a:solidFill>
                  <a:prstClr val="black"/>
                </a:solidFill>
                <a:latin typeface="微软雅黑" panose="020B0503020204020204" charset="-122"/>
                <a:cs typeface="微软雅黑" panose="020B0503020204020204" charset="-122"/>
              </a:rPr>
              <a:t>型</a:t>
            </a:r>
            <a:r>
              <a:rPr spc="95" dirty="0">
                <a:solidFill>
                  <a:prstClr val="black"/>
                </a:solidFill>
                <a:latin typeface="微软雅黑" panose="020B0503020204020204" charset="-122"/>
                <a:cs typeface="微软雅黑" panose="020B0503020204020204" charset="-122"/>
              </a:rPr>
              <a:t>”</a:t>
            </a:r>
            <a:r>
              <a:rPr spc="8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关</a:t>
            </a:r>
            <a:r>
              <a:rPr spc="80" dirty="0">
                <a:solidFill>
                  <a:prstClr val="black"/>
                </a:solidFill>
                <a:latin typeface="微软雅黑" panose="020B0503020204020204" charset="-122"/>
                <a:cs typeface="微软雅黑" panose="020B0503020204020204" charset="-122"/>
              </a:rPr>
              <a:t>联属</a:t>
            </a:r>
            <a:r>
              <a:rPr dirty="0">
                <a:solidFill>
                  <a:prstClr val="black"/>
                </a:solidFill>
                <a:latin typeface="微软雅黑" panose="020B0503020204020204" charset="-122"/>
                <a:cs typeface="微软雅黑" panose="020B0503020204020204" charset="-122"/>
              </a:rPr>
              <a:t>性</a:t>
            </a:r>
            <a:endParaRPr>
              <a:solidFill>
                <a:prstClr val="black"/>
              </a:solidFill>
              <a:latin typeface="微软雅黑" panose="020B0503020204020204" charset="-122"/>
              <a:cs typeface="微软雅黑" panose="020B0503020204020204" charset="-122"/>
            </a:endParaRPr>
          </a:p>
          <a:p>
            <a:pPr marL="12700">
              <a:spcBef>
                <a:spcPts val="1075"/>
              </a:spcBef>
            </a:pPr>
            <a:r>
              <a:rPr spc="265" dirty="0">
                <a:solidFill>
                  <a:prstClr val="black"/>
                </a:solidFill>
                <a:latin typeface="微软雅黑" panose="020B0503020204020204" charset="-122"/>
                <a:cs typeface="微软雅黑" panose="020B0503020204020204" charset="-122"/>
              </a:rPr>
              <a:t>为</a:t>
            </a:r>
            <a:r>
              <a:rPr dirty="0">
                <a:solidFill>
                  <a:prstClr val="black"/>
                </a:solidFill>
                <a:latin typeface="微软雅黑" panose="020B0503020204020204" charset="-122"/>
                <a:cs typeface="微软雅黑" panose="020B0503020204020204" charset="-122"/>
              </a:rPr>
              <a:t>“</a:t>
            </a:r>
            <a:r>
              <a:rPr spc="-305" dirty="0">
                <a:solidFill>
                  <a:prstClr val="black"/>
                </a:solidFill>
                <a:latin typeface="微软雅黑" panose="020B0503020204020204" charset="-122"/>
                <a:cs typeface="微软雅黑" panose="020B0503020204020204" charset="-122"/>
              </a:rPr>
              <a:t> </a:t>
            </a:r>
            <a:r>
              <a:rPr spc="254" dirty="0">
                <a:solidFill>
                  <a:prstClr val="black"/>
                </a:solidFill>
                <a:latin typeface="微软雅黑" panose="020B0503020204020204" charset="-122"/>
                <a:cs typeface="微软雅黑" panose="020B0503020204020204" charset="-122"/>
              </a:rPr>
              <a:t>总在</a:t>
            </a:r>
            <a:r>
              <a:rPr spc="245" dirty="0">
                <a:solidFill>
                  <a:prstClr val="black"/>
                </a:solidFill>
                <a:latin typeface="微软雅黑" panose="020B0503020204020204" charset="-122"/>
                <a:cs typeface="微软雅黑" panose="020B0503020204020204" charset="-122"/>
              </a:rPr>
              <a:t>线</a:t>
            </a:r>
            <a:r>
              <a:rPr spc="254" dirty="0">
                <a:solidFill>
                  <a:prstClr val="black"/>
                </a:solidFill>
                <a:latin typeface="微软雅黑" panose="020B0503020204020204" charset="-122"/>
                <a:cs typeface="微软雅黑" panose="020B0503020204020204" charset="-122"/>
              </a:rPr>
              <a:t>设备</a:t>
            </a:r>
            <a:r>
              <a:rPr spc="275" dirty="0">
                <a:solidFill>
                  <a:prstClr val="black"/>
                </a:solidFill>
                <a:latin typeface="微软雅黑" panose="020B0503020204020204" charset="-122"/>
                <a:cs typeface="微软雅黑" panose="020B0503020204020204" charset="-122"/>
              </a:rPr>
              <a:t>数</a:t>
            </a:r>
            <a:r>
              <a:rPr dirty="0">
                <a:solidFill>
                  <a:prstClr val="black"/>
                </a:solidFill>
                <a:latin typeface="微软雅黑" panose="020B0503020204020204" charset="-122"/>
                <a:cs typeface="微软雅黑" panose="020B0503020204020204" charset="-122"/>
              </a:rPr>
              <a:t>”</a:t>
            </a:r>
            <a:r>
              <a:rPr spc="-300"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a:t>
            </a:r>
            <a:r>
              <a:rPr spc="-310" dirty="0">
                <a:solidFill>
                  <a:prstClr val="black"/>
                </a:solidFill>
                <a:latin typeface="微软雅黑" panose="020B0503020204020204" charset="-122"/>
                <a:cs typeface="微软雅黑" panose="020B0503020204020204" charset="-122"/>
              </a:rPr>
              <a:t> </a:t>
            </a:r>
            <a:r>
              <a:rPr spc="260" dirty="0">
                <a:solidFill>
                  <a:prstClr val="black"/>
                </a:solidFill>
                <a:latin typeface="微软雅黑" panose="020B0503020204020204" charset="-122"/>
                <a:cs typeface="微软雅黑" panose="020B0503020204020204" charset="-122"/>
              </a:rPr>
              <a:t>勾选</a:t>
            </a:r>
            <a:endParaRPr>
              <a:solidFill>
                <a:prstClr val="black"/>
              </a:solidFill>
              <a:latin typeface="微软雅黑" panose="020B0503020204020204" charset="-122"/>
              <a:cs typeface="微软雅黑" panose="020B0503020204020204" charset="-122"/>
            </a:endParaRPr>
          </a:p>
          <a:p>
            <a:pPr marL="12700" marR="38100">
              <a:lnSpc>
                <a:spcPct val="150000"/>
              </a:lnSpc>
            </a:pPr>
            <a:r>
              <a:rPr spc="9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使</a:t>
            </a:r>
            <a:r>
              <a:rPr spc="80" dirty="0">
                <a:solidFill>
                  <a:prstClr val="black"/>
                </a:solidFill>
                <a:latin typeface="微软雅黑" panose="020B0503020204020204" charset="-122"/>
                <a:cs typeface="微软雅黑" panose="020B0503020204020204" charset="-122"/>
              </a:rPr>
              <a:t>用</a:t>
            </a:r>
            <a:r>
              <a:rPr spc="90" dirty="0">
                <a:solidFill>
                  <a:prstClr val="black"/>
                </a:solidFill>
                <a:latin typeface="微软雅黑" panose="020B0503020204020204" charset="-122"/>
                <a:cs typeface="微软雅黑" panose="020B0503020204020204" charset="-122"/>
              </a:rPr>
              <a:t>属</a:t>
            </a:r>
            <a:r>
              <a:rPr spc="80" dirty="0">
                <a:solidFill>
                  <a:prstClr val="black"/>
                </a:solidFill>
                <a:latin typeface="微软雅黑" panose="020B0503020204020204" charset="-122"/>
                <a:cs typeface="微软雅黑" panose="020B0503020204020204" charset="-122"/>
              </a:rPr>
              <a:t>性单</a:t>
            </a:r>
            <a:r>
              <a:rPr spc="100" dirty="0">
                <a:solidFill>
                  <a:prstClr val="black"/>
                </a:solidFill>
                <a:latin typeface="微软雅黑" panose="020B0503020204020204" charset="-122"/>
                <a:cs typeface="微软雅黑" panose="020B0503020204020204" charset="-122"/>
              </a:rPr>
              <a:t>位</a:t>
            </a:r>
            <a:r>
              <a:rPr spc="95" dirty="0">
                <a:solidFill>
                  <a:prstClr val="black"/>
                </a:solidFill>
                <a:latin typeface="微软雅黑" panose="020B0503020204020204" charset="-122"/>
                <a:cs typeface="微软雅黑" panose="020B0503020204020204" charset="-122"/>
              </a:rPr>
              <a:t>”</a:t>
            </a:r>
            <a:r>
              <a:rPr spc="8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完</a:t>
            </a:r>
            <a:r>
              <a:rPr spc="80" dirty="0">
                <a:solidFill>
                  <a:prstClr val="black"/>
                </a:solidFill>
                <a:latin typeface="微软雅黑" panose="020B0503020204020204" charset="-122"/>
                <a:cs typeface="微软雅黑" panose="020B0503020204020204" charset="-122"/>
              </a:rPr>
              <a:t>成后</a:t>
            </a:r>
            <a:r>
              <a:rPr dirty="0">
                <a:solidFill>
                  <a:prstClr val="black"/>
                </a:solidFill>
                <a:latin typeface="微软雅黑" panose="020B0503020204020204" charset="-122"/>
                <a:cs typeface="微软雅黑" panose="020B0503020204020204" charset="-122"/>
              </a:rPr>
              <a:t>， 单击“保存”按钮。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658356" y="1537716"/>
            <a:ext cx="3511295" cy="51907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为可视化大屏配置设备运行状态</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101723" y="1591945"/>
            <a:ext cx="702627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dirty="0">
                <a:solidFill>
                  <a:prstClr val="black"/>
                </a:solidFill>
                <a:latin typeface="微软雅黑" panose="020B0503020204020204" charset="-122"/>
                <a:cs typeface="微软雅黑" panose="020B0503020204020204" charset="-122"/>
              </a:rPr>
              <a:t>1</a:t>
            </a:r>
            <a:r>
              <a:rPr spc="-5" dirty="0">
                <a:solidFill>
                  <a:prstClr val="black"/>
                </a:solidFill>
                <a:latin typeface="微软雅黑" panose="020B0503020204020204" charset="-122"/>
                <a:cs typeface="微软雅黑" panose="020B0503020204020204" charset="-122"/>
              </a:rPr>
              <a:t>：选中饼状图组件拖曳到设备运行状态栏的目标位置松</a:t>
            </a:r>
            <a:r>
              <a:rPr spc="10" dirty="0">
                <a:solidFill>
                  <a:prstClr val="black"/>
                </a:solidFill>
                <a:latin typeface="微软雅黑" panose="020B0503020204020204" charset="-122"/>
                <a:cs typeface="微软雅黑" panose="020B0503020204020204" charset="-122"/>
              </a:rPr>
              <a:t>开</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022347" y="2033016"/>
            <a:ext cx="8296656" cy="447446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为可视化大屏配置设备运行状态</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322322" y="1656587"/>
            <a:ext cx="3490595" cy="1261745"/>
          </a:xfrm>
          <a:prstGeom prst="rect">
            <a:avLst/>
          </a:prstGeom>
        </p:spPr>
        <p:txBody>
          <a:bodyPr vert="horz" wrap="square" lIns="0" tIns="0" rIns="0" bIns="0" rtlCol="0">
            <a:spAutoFit/>
          </a:bodyPr>
          <a:lstStyle/>
          <a:p>
            <a:pPr marL="12700" marR="5080" algn="just">
              <a:lnSpc>
                <a:spcPct val="150000"/>
              </a:lnSpc>
            </a:pPr>
            <a:r>
              <a:rPr b="1" spc="70" dirty="0">
                <a:solidFill>
                  <a:prstClr val="black"/>
                </a:solidFill>
                <a:latin typeface="微软雅黑" panose="020B0503020204020204" charset="-122"/>
                <a:cs typeface="微软雅黑" panose="020B0503020204020204" charset="-122"/>
              </a:rPr>
              <a:t>操作步</a:t>
            </a:r>
            <a:r>
              <a:rPr b="1" spc="60" dirty="0">
                <a:solidFill>
                  <a:prstClr val="black"/>
                </a:solidFill>
                <a:latin typeface="微软雅黑" panose="020B0503020204020204" charset="-122"/>
                <a:cs typeface="微软雅黑" panose="020B0503020204020204" charset="-122"/>
              </a:rPr>
              <a:t>骤</a:t>
            </a:r>
            <a:r>
              <a:rPr b="1" spc="75" dirty="0">
                <a:solidFill>
                  <a:prstClr val="black"/>
                </a:solidFill>
                <a:latin typeface="微软雅黑" panose="020B0503020204020204" charset="-122"/>
                <a:cs typeface="微软雅黑" panose="020B0503020204020204" charset="-122"/>
              </a:rPr>
              <a:t>2</a:t>
            </a:r>
            <a:r>
              <a:rPr spc="55" dirty="0">
                <a:solidFill>
                  <a:prstClr val="black"/>
                </a:solidFill>
                <a:latin typeface="微软雅黑" panose="020B0503020204020204" charset="-122"/>
                <a:cs typeface="微软雅黑" panose="020B0503020204020204" charset="-122"/>
              </a:rPr>
              <a:t>：</a:t>
            </a:r>
            <a:r>
              <a:rPr spc="70" dirty="0">
                <a:solidFill>
                  <a:prstClr val="black"/>
                </a:solidFill>
                <a:latin typeface="微软雅黑" panose="020B0503020204020204" charset="-122"/>
                <a:cs typeface="微软雅黑" panose="020B0503020204020204" charset="-122"/>
              </a:rPr>
              <a:t>为饼状</a:t>
            </a:r>
            <a:r>
              <a:rPr spc="55" dirty="0">
                <a:solidFill>
                  <a:prstClr val="black"/>
                </a:solidFill>
                <a:latin typeface="微软雅黑" panose="020B0503020204020204" charset="-122"/>
                <a:cs typeface="微软雅黑" panose="020B0503020204020204" charset="-122"/>
              </a:rPr>
              <a:t>图</a:t>
            </a:r>
            <a:r>
              <a:rPr spc="70" dirty="0">
                <a:solidFill>
                  <a:prstClr val="black"/>
                </a:solidFill>
                <a:latin typeface="微软雅黑" panose="020B0503020204020204" charset="-122"/>
                <a:cs typeface="微软雅黑" panose="020B0503020204020204" charset="-122"/>
              </a:rPr>
              <a:t>设</a:t>
            </a:r>
            <a:r>
              <a:rPr spc="55" dirty="0">
                <a:solidFill>
                  <a:prstClr val="black"/>
                </a:solidFill>
                <a:latin typeface="微软雅黑" panose="020B0503020204020204" charset="-122"/>
                <a:cs typeface="微软雅黑" panose="020B0503020204020204" charset="-122"/>
              </a:rPr>
              <a:t>置</a:t>
            </a:r>
            <a:r>
              <a:rPr spc="70" dirty="0">
                <a:solidFill>
                  <a:prstClr val="black"/>
                </a:solidFill>
                <a:latin typeface="微软雅黑" panose="020B0503020204020204" charset="-122"/>
                <a:cs typeface="微软雅黑" panose="020B0503020204020204" charset="-122"/>
              </a:rPr>
              <a:t>属</a:t>
            </a:r>
            <a:r>
              <a:rPr spc="90" dirty="0">
                <a:solidFill>
                  <a:prstClr val="black"/>
                </a:solidFill>
                <a:latin typeface="微软雅黑" panose="020B0503020204020204" charset="-122"/>
                <a:cs typeface="微软雅黑" panose="020B0503020204020204" charset="-122"/>
              </a:rPr>
              <a:t>性</a:t>
            </a:r>
            <a:r>
              <a:rPr dirty="0">
                <a:solidFill>
                  <a:prstClr val="black"/>
                </a:solidFill>
                <a:latin typeface="微软雅黑" panose="020B0503020204020204" charset="-122"/>
                <a:cs typeface="微软雅黑" panose="020B0503020204020204" charset="-122"/>
              </a:rPr>
              <a:t>， </a:t>
            </a:r>
            <a:r>
              <a:rPr spc="20" dirty="0">
                <a:solidFill>
                  <a:prstClr val="black"/>
                </a:solidFill>
                <a:latin typeface="微软雅黑" panose="020B0503020204020204" charset="-122"/>
                <a:cs typeface="微软雅黑" panose="020B0503020204020204" charset="-122"/>
              </a:rPr>
              <a:t>图例</a:t>
            </a:r>
            <a:r>
              <a:rPr spc="10" dirty="0">
                <a:solidFill>
                  <a:prstClr val="black"/>
                </a:solidFill>
                <a:latin typeface="微软雅黑" panose="020B0503020204020204" charset="-122"/>
                <a:cs typeface="微软雅黑" panose="020B0503020204020204" charset="-122"/>
              </a:rPr>
              <a:t>和</a:t>
            </a:r>
            <a:r>
              <a:rPr spc="20" dirty="0">
                <a:solidFill>
                  <a:prstClr val="black"/>
                </a:solidFill>
                <a:latin typeface="微软雅黑" panose="020B0503020204020204" charset="-122"/>
                <a:cs typeface="微软雅黑" panose="020B0503020204020204" charset="-122"/>
              </a:rPr>
              <a:t>标</a:t>
            </a:r>
            <a:r>
              <a:rPr spc="10" dirty="0">
                <a:solidFill>
                  <a:prstClr val="black"/>
                </a:solidFill>
                <a:latin typeface="微软雅黑" panose="020B0503020204020204" charset="-122"/>
                <a:cs typeface="微软雅黑" panose="020B0503020204020204" charset="-122"/>
              </a:rPr>
              <a:t>签的</a:t>
            </a:r>
            <a:r>
              <a:rPr spc="20" dirty="0">
                <a:solidFill>
                  <a:prstClr val="black"/>
                </a:solidFill>
                <a:latin typeface="微软雅黑" panose="020B0503020204020204" charset="-122"/>
                <a:cs typeface="微软雅黑" panose="020B0503020204020204" charset="-122"/>
              </a:rPr>
              <a:t>字体</a:t>
            </a:r>
            <a:r>
              <a:rPr spc="10" dirty="0">
                <a:solidFill>
                  <a:prstClr val="black"/>
                </a:solidFill>
                <a:latin typeface="微软雅黑" panose="020B0503020204020204" charset="-122"/>
                <a:cs typeface="微软雅黑" panose="020B0503020204020204" charset="-122"/>
              </a:rPr>
              <a:t>使</a:t>
            </a:r>
            <a:r>
              <a:rPr spc="20" dirty="0">
                <a:solidFill>
                  <a:prstClr val="black"/>
                </a:solidFill>
                <a:latin typeface="微软雅黑" panose="020B0503020204020204" charset="-122"/>
                <a:cs typeface="微软雅黑" panose="020B0503020204020204" charset="-122"/>
              </a:rPr>
              <a:t>用</a:t>
            </a:r>
            <a:r>
              <a:rPr spc="10" dirty="0">
                <a:solidFill>
                  <a:prstClr val="black"/>
                </a:solidFill>
                <a:latin typeface="微软雅黑" panose="020B0503020204020204" charset="-122"/>
                <a:cs typeface="微软雅黑" panose="020B0503020204020204" charset="-122"/>
              </a:rPr>
              <a:t>微软</a:t>
            </a:r>
            <a:r>
              <a:rPr spc="20" dirty="0">
                <a:solidFill>
                  <a:prstClr val="black"/>
                </a:solidFill>
                <a:latin typeface="微软雅黑" panose="020B0503020204020204" charset="-122"/>
                <a:cs typeface="微软雅黑" panose="020B0503020204020204" charset="-122"/>
              </a:rPr>
              <a:t>雅</a:t>
            </a:r>
            <a:r>
              <a:rPr spc="50" dirty="0">
                <a:solidFill>
                  <a:prstClr val="black"/>
                </a:solidFill>
                <a:latin typeface="微软雅黑" panose="020B0503020204020204" charset="-122"/>
                <a:cs typeface="微软雅黑" panose="020B0503020204020204" charset="-122"/>
              </a:rPr>
              <a:t>黑</a:t>
            </a:r>
            <a:r>
              <a:rPr dirty="0">
                <a:solidFill>
                  <a:prstClr val="black"/>
                </a:solidFill>
                <a:latin typeface="微软雅黑" panose="020B0503020204020204" charset="-122"/>
                <a:cs typeface="微软雅黑" panose="020B0503020204020204" charset="-122"/>
              </a:rPr>
              <a:t>， 字号为</a:t>
            </a:r>
            <a:r>
              <a:rPr spc="-5" dirty="0">
                <a:solidFill>
                  <a:prstClr val="black"/>
                </a:solidFill>
                <a:cs typeface="Calibri" panose="020F0502020204030204"/>
              </a:rPr>
              <a:t>12</a:t>
            </a:r>
            <a:r>
              <a:rPr dirty="0">
                <a:solidFill>
                  <a:prstClr val="black"/>
                </a:solidFill>
                <a:latin typeface="微软雅黑" panose="020B0503020204020204" charset="-122"/>
                <a:cs typeface="微软雅黑" panose="020B0503020204020204" charset="-122"/>
              </a:rPr>
              <a:t>，其他采用默认设置。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815327" y="1484375"/>
            <a:ext cx="3133344" cy="52151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4</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为可视化大屏配置设备运行状态</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322322" y="1454510"/>
            <a:ext cx="3251200" cy="2085339"/>
          </a:xfrm>
          <a:prstGeom prst="rect">
            <a:avLst/>
          </a:prstGeom>
        </p:spPr>
        <p:txBody>
          <a:bodyPr vert="horz" wrap="square" lIns="0" tIns="0" rIns="0" bIns="0" rtlCol="0">
            <a:spAutoFit/>
          </a:bodyPr>
          <a:lstStyle/>
          <a:p>
            <a:pPr marL="12700" marR="5080" algn="just">
              <a:lnSpc>
                <a:spcPct val="150000"/>
              </a:lnSpc>
            </a:pPr>
            <a:r>
              <a:rPr b="1" spc="65" dirty="0">
                <a:solidFill>
                  <a:prstClr val="black"/>
                </a:solidFill>
                <a:latin typeface="微软雅黑" panose="020B0503020204020204" charset="-122"/>
                <a:cs typeface="微软雅黑" panose="020B0503020204020204" charset="-122"/>
              </a:rPr>
              <a:t>操作</a:t>
            </a:r>
            <a:r>
              <a:rPr b="1" spc="55" dirty="0">
                <a:solidFill>
                  <a:prstClr val="black"/>
                </a:solidFill>
                <a:latin typeface="微软雅黑" panose="020B0503020204020204" charset="-122"/>
                <a:cs typeface="微软雅黑" panose="020B0503020204020204" charset="-122"/>
              </a:rPr>
              <a:t>步</a:t>
            </a:r>
            <a:r>
              <a:rPr b="1" spc="65" dirty="0">
                <a:solidFill>
                  <a:prstClr val="black"/>
                </a:solidFill>
                <a:latin typeface="微软雅黑" panose="020B0503020204020204" charset="-122"/>
                <a:cs typeface="微软雅黑" panose="020B0503020204020204" charset="-122"/>
              </a:rPr>
              <a:t>骤</a:t>
            </a:r>
            <a:r>
              <a:rPr b="1" spc="75" dirty="0">
                <a:solidFill>
                  <a:prstClr val="black"/>
                </a:solidFill>
                <a:latin typeface="微软雅黑" panose="020B0503020204020204" charset="-122"/>
                <a:cs typeface="微软雅黑" panose="020B0503020204020204" charset="-122"/>
              </a:rPr>
              <a:t>3</a:t>
            </a:r>
            <a:r>
              <a:rPr spc="55" dirty="0">
                <a:solidFill>
                  <a:prstClr val="black"/>
                </a:solidFill>
                <a:latin typeface="微软雅黑" panose="020B0503020204020204" charset="-122"/>
                <a:cs typeface="微软雅黑" panose="020B0503020204020204" charset="-122"/>
              </a:rPr>
              <a:t>：</a:t>
            </a:r>
            <a:r>
              <a:rPr spc="65" dirty="0">
                <a:solidFill>
                  <a:prstClr val="black"/>
                </a:solidFill>
                <a:latin typeface="微软雅黑" panose="020B0503020204020204" charset="-122"/>
                <a:cs typeface="微软雅黑" panose="020B0503020204020204" charset="-122"/>
              </a:rPr>
              <a:t>为饼状</a:t>
            </a:r>
            <a:r>
              <a:rPr spc="55" dirty="0">
                <a:solidFill>
                  <a:prstClr val="black"/>
                </a:solidFill>
                <a:latin typeface="微软雅黑" panose="020B0503020204020204" charset="-122"/>
                <a:cs typeface="微软雅黑" panose="020B0503020204020204" charset="-122"/>
              </a:rPr>
              <a:t>进行数据</a:t>
            </a:r>
            <a:r>
              <a:rPr dirty="0">
                <a:solidFill>
                  <a:prstClr val="black"/>
                </a:solidFill>
                <a:latin typeface="微软雅黑" panose="020B0503020204020204" charset="-122"/>
                <a:cs typeface="微软雅黑" panose="020B0503020204020204" charset="-122"/>
              </a:rPr>
              <a:t>源 </a:t>
            </a:r>
            <a:r>
              <a:rPr spc="10" dirty="0">
                <a:solidFill>
                  <a:prstClr val="black"/>
                </a:solidFill>
                <a:latin typeface="微软雅黑" panose="020B0503020204020204" charset="-122"/>
                <a:cs typeface="微软雅黑" panose="020B0503020204020204" charset="-122"/>
              </a:rPr>
              <a:t>设</a:t>
            </a:r>
            <a:r>
              <a:rPr spc="15"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，勾选</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继承页面模</a:t>
            </a:r>
            <a:r>
              <a:rPr spc="25" dirty="0">
                <a:solidFill>
                  <a:prstClr val="black"/>
                </a:solidFill>
                <a:latin typeface="微软雅黑" panose="020B0503020204020204" charset="-122"/>
                <a:cs typeface="微软雅黑" panose="020B0503020204020204" charset="-122"/>
              </a:rPr>
              <a:t>型</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 </a:t>
            </a:r>
            <a:r>
              <a:rPr spc="10" dirty="0">
                <a:solidFill>
                  <a:prstClr val="black"/>
                </a:solidFill>
                <a:latin typeface="微软雅黑" panose="020B0503020204020204" charset="-122"/>
                <a:cs typeface="微软雅黑" panose="020B0503020204020204" charset="-122"/>
              </a:rPr>
              <a:t>度量选</a:t>
            </a:r>
            <a:r>
              <a:rPr spc="15" dirty="0">
                <a:solidFill>
                  <a:prstClr val="black"/>
                </a:solidFill>
                <a:latin typeface="微软雅黑" panose="020B0503020204020204" charset="-122"/>
                <a:cs typeface="微软雅黑" panose="020B0503020204020204" charset="-122"/>
              </a:rPr>
              <a:t>择</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故</a:t>
            </a:r>
            <a:r>
              <a:rPr spc="10" dirty="0">
                <a:solidFill>
                  <a:prstClr val="black"/>
                </a:solidFill>
                <a:latin typeface="微软雅黑" panose="020B0503020204020204" charset="-122"/>
                <a:cs typeface="微软雅黑" panose="020B0503020204020204" charset="-122"/>
              </a:rPr>
              <a:t>障设备</a:t>
            </a:r>
            <a:r>
              <a:rPr spc="15" dirty="0">
                <a:solidFill>
                  <a:prstClr val="black"/>
                </a:solidFill>
                <a:latin typeface="微软雅黑" panose="020B0503020204020204" charset="-122"/>
                <a:cs typeface="微软雅黑" panose="020B0503020204020204" charset="-122"/>
              </a:rPr>
              <a:t>数</a:t>
            </a:r>
            <a:r>
              <a:rPr spc="10"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停机 </a:t>
            </a:r>
            <a:r>
              <a:rPr spc="5" dirty="0">
                <a:solidFill>
                  <a:prstClr val="black"/>
                </a:solidFill>
                <a:latin typeface="微软雅黑" panose="020B0503020204020204" charset="-122"/>
                <a:cs typeface="微软雅黑" panose="020B0503020204020204" charset="-122"/>
              </a:rPr>
              <a:t>设备</a:t>
            </a:r>
            <a:r>
              <a:rPr spc="10" dirty="0">
                <a:solidFill>
                  <a:prstClr val="black"/>
                </a:solidFill>
                <a:latin typeface="微软雅黑" panose="020B0503020204020204" charset="-122"/>
                <a:cs typeface="微软雅黑" panose="020B0503020204020204" charset="-122"/>
              </a:rPr>
              <a:t>数</a:t>
            </a:r>
            <a:r>
              <a:rPr spc="5"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作</a:t>
            </a:r>
            <a:r>
              <a:rPr spc="5" dirty="0">
                <a:solidFill>
                  <a:prstClr val="black"/>
                </a:solidFill>
                <a:latin typeface="微软雅黑" panose="020B0503020204020204" charset="-122"/>
                <a:cs typeface="微软雅黑" panose="020B0503020204020204" charset="-122"/>
              </a:rPr>
              <a:t>业设备</a:t>
            </a:r>
            <a:r>
              <a:rPr spc="20" dirty="0">
                <a:solidFill>
                  <a:prstClr val="black"/>
                </a:solidFill>
                <a:latin typeface="微软雅黑" panose="020B0503020204020204" charset="-122"/>
                <a:cs typeface="微软雅黑" panose="020B0503020204020204" charset="-122"/>
              </a:rPr>
              <a:t>数</a:t>
            </a:r>
            <a:r>
              <a:rPr spc="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待机 </a:t>
            </a:r>
            <a:r>
              <a:rPr dirty="0">
                <a:solidFill>
                  <a:prstClr val="black"/>
                </a:solidFill>
                <a:latin typeface="微软雅黑" panose="020B0503020204020204" charset="-122"/>
                <a:cs typeface="微软雅黑" panose="020B0503020204020204" charset="-122"/>
              </a:rPr>
              <a:t>设备数”。</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388608" y="1464564"/>
            <a:ext cx="3560063" cy="52562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5</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为可视化大屏配置设备产量情况</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460119" y="1773047"/>
            <a:ext cx="3668395" cy="2908300"/>
          </a:xfrm>
          <a:prstGeom prst="rect">
            <a:avLst/>
          </a:prstGeom>
        </p:spPr>
        <p:txBody>
          <a:bodyPr vert="horz" wrap="square" lIns="0" tIns="0" rIns="0" bIns="0" rtlCol="0">
            <a:spAutoFit/>
          </a:bodyPr>
          <a:lstStyle/>
          <a:p>
            <a:pPr marL="12700" marR="6350" algn="just">
              <a:lnSpc>
                <a:spcPct val="150000"/>
              </a:lnSpc>
            </a:pPr>
            <a:r>
              <a:rPr b="1" spc="30" dirty="0">
                <a:solidFill>
                  <a:prstClr val="black"/>
                </a:solidFill>
                <a:latin typeface="微软雅黑" panose="020B0503020204020204" charset="-122"/>
                <a:cs typeface="微软雅黑" panose="020B0503020204020204" charset="-122"/>
              </a:rPr>
              <a:t>操作</a:t>
            </a:r>
            <a:r>
              <a:rPr b="1" spc="20" dirty="0">
                <a:solidFill>
                  <a:prstClr val="black"/>
                </a:solidFill>
                <a:latin typeface="微软雅黑" panose="020B0503020204020204" charset="-122"/>
                <a:cs typeface="微软雅黑" panose="020B0503020204020204" charset="-122"/>
              </a:rPr>
              <a:t>步</a:t>
            </a:r>
            <a:r>
              <a:rPr b="1" spc="40"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1</a:t>
            </a:r>
            <a:r>
              <a:rPr spc="3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设备</a:t>
            </a:r>
            <a:r>
              <a:rPr spc="20" dirty="0">
                <a:solidFill>
                  <a:prstClr val="black"/>
                </a:solidFill>
                <a:latin typeface="微软雅黑" panose="020B0503020204020204" charset="-122"/>
                <a:cs typeface="微软雅黑" panose="020B0503020204020204" charset="-122"/>
              </a:rPr>
              <a:t>产</a:t>
            </a:r>
            <a:r>
              <a:rPr spc="30" dirty="0">
                <a:solidFill>
                  <a:prstClr val="black"/>
                </a:solidFill>
                <a:latin typeface="微软雅黑" panose="020B0503020204020204" charset="-122"/>
                <a:cs typeface="微软雅黑" panose="020B0503020204020204" charset="-122"/>
              </a:rPr>
              <a:t>量</a:t>
            </a:r>
            <a:r>
              <a:rPr spc="20" dirty="0">
                <a:solidFill>
                  <a:prstClr val="black"/>
                </a:solidFill>
                <a:latin typeface="微软雅黑" panose="020B0503020204020204" charset="-122"/>
                <a:cs typeface="微软雅黑" panose="020B0503020204020204" charset="-122"/>
              </a:rPr>
              <a:t>情况</a:t>
            </a:r>
            <a:r>
              <a:rPr spc="30" dirty="0">
                <a:solidFill>
                  <a:prstClr val="black"/>
                </a:solidFill>
                <a:latin typeface="微软雅黑" panose="020B0503020204020204" charset="-122"/>
                <a:cs typeface="微软雅黑" panose="020B0503020204020204" charset="-122"/>
              </a:rPr>
              <a:t>展示</a:t>
            </a:r>
            <a:r>
              <a:rPr dirty="0">
                <a:solidFill>
                  <a:prstClr val="black"/>
                </a:solidFill>
                <a:latin typeface="微软雅黑" panose="020B0503020204020204" charset="-122"/>
                <a:cs typeface="微软雅黑" panose="020B0503020204020204" charset="-122"/>
              </a:rPr>
              <a:t>栏 </a:t>
            </a:r>
            <a:r>
              <a:rPr spc="105" dirty="0">
                <a:solidFill>
                  <a:prstClr val="black"/>
                </a:solidFill>
                <a:latin typeface="微软雅黑" panose="020B0503020204020204" charset="-122"/>
                <a:cs typeface="微软雅黑" panose="020B0503020204020204" charset="-122"/>
              </a:rPr>
              <a:t>添加文</a:t>
            </a:r>
            <a:r>
              <a:rPr spc="114" dirty="0">
                <a:solidFill>
                  <a:prstClr val="black"/>
                </a:solidFill>
                <a:latin typeface="微软雅黑" panose="020B0503020204020204" charset="-122"/>
                <a:cs typeface="微软雅黑" panose="020B0503020204020204" charset="-122"/>
              </a:rPr>
              <a:t>本</a:t>
            </a:r>
            <a:r>
              <a:rPr spc="105" dirty="0">
                <a:solidFill>
                  <a:prstClr val="black"/>
                </a:solidFill>
                <a:latin typeface="微软雅黑" panose="020B0503020204020204" charset="-122"/>
                <a:cs typeface="微软雅黑" panose="020B0503020204020204" charset="-122"/>
              </a:rPr>
              <a:t>组</a:t>
            </a:r>
            <a:r>
              <a:rPr spc="114" dirty="0">
                <a:solidFill>
                  <a:prstClr val="black"/>
                </a:solidFill>
                <a:latin typeface="微软雅黑" panose="020B0503020204020204" charset="-122"/>
                <a:cs typeface="微软雅黑" panose="020B0503020204020204" charset="-122"/>
              </a:rPr>
              <a:t>件</a:t>
            </a:r>
            <a:r>
              <a:rPr spc="105" dirty="0">
                <a:solidFill>
                  <a:prstClr val="black"/>
                </a:solidFill>
                <a:latin typeface="微软雅黑" panose="020B0503020204020204" charset="-122"/>
                <a:cs typeface="微软雅黑" panose="020B0503020204020204" charset="-122"/>
              </a:rPr>
              <a:t>和图片</a:t>
            </a:r>
            <a:r>
              <a:rPr spc="114" dirty="0">
                <a:solidFill>
                  <a:prstClr val="black"/>
                </a:solidFill>
                <a:latin typeface="微软雅黑" panose="020B0503020204020204" charset="-122"/>
                <a:cs typeface="微软雅黑" panose="020B0503020204020204" charset="-122"/>
              </a:rPr>
              <a:t>组</a:t>
            </a:r>
            <a:r>
              <a:rPr spc="125" dirty="0">
                <a:solidFill>
                  <a:prstClr val="black"/>
                </a:solidFill>
                <a:latin typeface="微软雅黑" panose="020B0503020204020204" charset="-122"/>
                <a:cs typeface="微软雅黑" panose="020B0503020204020204" charset="-122"/>
              </a:rPr>
              <a:t>件</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放置在 合适位</a:t>
            </a:r>
            <a:r>
              <a:rPr spc="120" dirty="0">
                <a:solidFill>
                  <a:prstClr val="black"/>
                </a:solidFill>
                <a:latin typeface="微软雅黑" panose="020B0503020204020204" charset="-122"/>
                <a:cs typeface="微软雅黑" panose="020B0503020204020204" charset="-122"/>
              </a:rPr>
              <a:t>置</a:t>
            </a:r>
            <a:r>
              <a:rPr spc="105"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文</a:t>
            </a:r>
            <a:r>
              <a:rPr spc="105" dirty="0">
                <a:solidFill>
                  <a:prstClr val="black"/>
                </a:solidFill>
                <a:latin typeface="微软雅黑" panose="020B0503020204020204" charset="-122"/>
                <a:cs typeface="微软雅黑" panose="020B0503020204020204" charset="-122"/>
              </a:rPr>
              <a:t>本组件</a:t>
            </a:r>
            <a:r>
              <a:rPr spc="114" dirty="0">
                <a:solidFill>
                  <a:prstClr val="black"/>
                </a:solidFill>
                <a:latin typeface="微软雅黑" panose="020B0503020204020204" charset="-122"/>
                <a:cs typeface="微软雅黑" panose="020B0503020204020204" charset="-122"/>
              </a:rPr>
              <a:t>的</a:t>
            </a:r>
            <a:r>
              <a:rPr spc="105" dirty="0">
                <a:solidFill>
                  <a:prstClr val="black"/>
                </a:solidFill>
                <a:latin typeface="微软雅黑" panose="020B0503020204020204" charset="-122"/>
                <a:cs typeface="微软雅黑" panose="020B0503020204020204" charset="-122"/>
              </a:rPr>
              <a:t>文</a:t>
            </a:r>
            <a:r>
              <a:rPr spc="114" dirty="0">
                <a:solidFill>
                  <a:prstClr val="black"/>
                </a:solidFill>
                <a:latin typeface="微软雅黑" panose="020B0503020204020204" charset="-122"/>
                <a:cs typeface="微软雅黑" panose="020B0503020204020204" charset="-122"/>
              </a:rPr>
              <a:t>字</a:t>
            </a:r>
            <a:r>
              <a:rPr spc="105" dirty="0">
                <a:solidFill>
                  <a:prstClr val="black"/>
                </a:solidFill>
                <a:latin typeface="微软雅黑" panose="020B0503020204020204" charset="-122"/>
                <a:cs typeface="微软雅黑" panose="020B0503020204020204" charset="-122"/>
              </a:rPr>
              <a:t>内容</a:t>
            </a:r>
            <a:r>
              <a:rPr dirty="0">
                <a:solidFill>
                  <a:prstClr val="black"/>
                </a:solidFill>
                <a:latin typeface="微软雅黑" panose="020B0503020204020204" charset="-122"/>
                <a:cs typeface="微软雅黑" panose="020B0503020204020204" charset="-122"/>
              </a:rPr>
              <a:t>分 </a:t>
            </a:r>
            <a:r>
              <a:rPr spc="105" dirty="0">
                <a:solidFill>
                  <a:prstClr val="black"/>
                </a:solidFill>
                <a:latin typeface="微软雅黑" panose="020B0503020204020204" charset="-122"/>
                <a:cs typeface="微软雅黑" panose="020B0503020204020204" charset="-122"/>
              </a:rPr>
              <a:t>别为“机器</a:t>
            </a:r>
            <a:r>
              <a:rPr spc="120" dirty="0">
                <a:solidFill>
                  <a:prstClr val="black"/>
                </a:solidFill>
                <a:latin typeface="微软雅黑" panose="020B0503020204020204" charset="-122"/>
                <a:cs typeface="微软雅黑" panose="020B0503020204020204" charset="-122"/>
              </a:rPr>
              <a:t>人</a:t>
            </a:r>
            <a:r>
              <a:rPr spc="-5" dirty="0">
                <a:solidFill>
                  <a:prstClr val="black"/>
                </a:solidFill>
                <a:cs typeface="Calibri" panose="020F0502020204030204"/>
              </a:rPr>
              <a:t>0</a:t>
            </a:r>
            <a:r>
              <a:rPr spc="105" dirty="0">
                <a:solidFill>
                  <a:prstClr val="black"/>
                </a:solidFill>
                <a:cs typeface="Calibri" panose="020F0502020204030204"/>
              </a:rPr>
              <a:t>1</a:t>
            </a:r>
            <a:r>
              <a:rPr spc="105" dirty="0">
                <a:solidFill>
                  <a:prstClr val="black"/>
                </a:solidFill>
                <a:latin typeface="微软雅黑" panose="020B0503020204020204" charset="-122"/>
                <a:cs typeface="微软雅黑" panose="020B0503020204020204" charset="-122"/>
              </a:rPr>
              <a:t>总产</a:t>
            </a:r>
            <a:r>
              <a:rPr spc="110" dirty="0">
                <a:solidFill>
                  <a:prstClr val="black"/>
                </a:solidFill>
                <a:latin typeface="微软雅黑" panose="020B0503020204020204" charset="-122"/>
                <a:cs typeface="微软雅黑" panose="020B0503020204020204" charset="-122"/>
              </a:rPr>
              <a:t>量</a:t>
            </a:r>
            <a:r>
              <a:rPr spc="105" dirty="0">
                <a:solidFill>
                  <a:prstClr val="black"/>
                </a:solidFill>
                <a:latin typeface="微软雅黑" panose="020B0503020204020204" charset="-122"/>
                <a:cs typeface="微软雅黑" panose="020B0503020204020204" charset="-122"/>
              </a:rPr>
              <a:t>”</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机器人</a:t>
            </a:r>
            <a:endParaRPr>
              <a:solidFill>
                <a:prstClr val="black"/>
              </a:solidFill>
              <a:latin typeface="微软雅黑" panose="020B0503020204020204" charset="-122"/>
              <a:cs typeface="微软雅黑" panose="020B0503020204020204" charset="-122"/>
            </a:endParaRPr>
          </a:p>
          <a:p>
            <a:pPr marL="12700" marR="5080" algn="just">
              <a:lnSpc>
                <a:spcPct val="150000"/>
              </a:lnSpc>
            </a:pPr>
            <a:r>
              <a:rPr spc="-5" dirty="0">
                <a:solidFill>
                  <a:prstClr val="black"/>
                </a:solidFill>
                <a:cs typeface="Calibri" panose="020F0502020204030204"/>
              </a:rPr>
              <a:t>0</a:t>
            </a:r>
            <a:r>
              <a:rPr spc="105" dirty="0">
                <a:solidFill>
                  <a:prstClr val="black"/>
                </a:solidFill>
                <a:cs typeface="Calibri" panose="020F0502020204030204"/>
              </a:rPr>
              <a:t>2</a:t>
            </a:r>
            <a:r>
              <a:rPr spc="105" dirty="0">
                <a:solidFill>
                  <a:prstClr val="black"/>
                </a:solidFill>
                <a:latin typeface="微软雅黑" panose="020B0503020204020204" charset="-122"/>
                <a:cs typeface="微软雅黑" panose="020B0503020204020204" charset="-122"/>
              </a:rPr>
              <a:t>总产量</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机床总产</a:t>
            </a:r>
            <a:r>
              <a:rPr spc="110" dirty="0">
                <a:solidFill>
                  <a:prstClr val="black"/>
                </a:solidFill>
                <a:latin typeface="微软雅黑" panose="020B0503020204020204" charset="-122"/>
                <a:cs typeface="微软雅黑" panose="020B0503020204020204" charset="-122"/>
              </a:rPr>
              <a:t>量</a:t>
            </a:r>
            <a:r>
              <a:rPr spc="120"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，字体 使用微软雅</a:t>
            </a:r>
            <a:r>
              <a:rPr spc="120" dirty="0">
                <a:solidFill>
                  <a:prstClr val="black"/>
                </a:solidFill>
                <a:latin typeface="微软雅黑" panose="020B0503020204020204" charset="-122"/>
                <a:cs typeface="微软雅黑" panose="020B0503020204020204" charset="-122"/>
              </a:rPr>
              <a:t>黑</a:t>
            </a:r>
            <a:r>
              <a:rPr spc="105" dirty="0">
                <a:solidFill>
                  <a:prstClr val="black"/>
                </a:solidFill>
                <a:latin typeface="微软雅黑" panose="020B0503020204020204" charset="-122"/>
                <a:cs typeface="微软雅黑" panose="020B0503020204020204" charset="-122"/>
              </a:rPr>
              <a:t>，字</a:t>
            </a:r>
            <a:r>
              <a:rPr spc="110" dirty="0">
                <a:solidFill>
                  <a:prstClr val="black"/>
                </a:solidFill>
                <a:latin typeface="微软雅黑" panose="020B0503020204020204" charset="-122"/>
                <a:cs typeface="微软雅黑" panose="020B0503020204020204" charset="-122"/>
              </a:rPr>
              <a:t>号</a:t>
            </a:r>
            <a:r>
              <a:rPr spc="65" dirty="0">
                <a:solidFill>
                  <a:prstClr val="black"/>
                </a:solidFill>
                <a:cs typeface="Calibri" panose="020F0502020204030204"/>
              </a:rPr>
              <a:t>16</a:t>
            </a:r>
            <a:r>
              <a:rPr spc="65"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其</a:t>
            </a:r>
            <a:r>
              <a:rPr spc="105" dirty="0">
                <a:solidFill>
                  <a:prstClr val="black"/>
                </a:solidFill>
                <a:latin typeface="微软雅黑" panose="020B0503020204020204" charset="-122"/>
                <a:cs typeface="微软雅黑" panose="020B0503020204020204" charset="-122"/>
              </a:rPr>
              <a:t>他采</a:t>
            </a:r>
            <a:r>
              <a:rPr dirty="0">
                <a:solidFill>
                  <a:prstClr val="black"/>
                </a:solidFill>
                <a:latin typeface="微软雅黑" panose="020B0503020204020204" charset="-122"/>
                <a:cs typeface="微软雅黑" panose="020B0503020204020204" charset="-122"/>
              </a:rPr>
              <a:t>用 默认设置。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106667" y="1783080"/>
            <a:ext cx="4704588" cy="44409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460119" y="5295646"/>
            <a:ext cx="3554095" cy="549910"/>
          </a:xfrm>
          <a:prstGeom prst="rect">
            <a:avLst/>
          </a:prstGeom>
        </p:spPr>
        <p:txBody>
          <a:bodyPr vert="horz" wrap="square" lIns="0" tIns="0" rIns="0" bIns="0" rtlCol="0">
            <a:spAutoFit/>
          </a:bodyPr>
          <a:lstStyle/>
          <a:p>
            <a:pPr marL="291465"/>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说</a:t>
            </a:r>
            <a:r>
              <a:rPr sz="1600" spc="-10" dirty="0">
                <a:solidFill>
                  <a:prstClr val="black"/>
                </a:solidFill>
                <a:latin typeface="宋体" pitchFamily="2" charset="-122"/>
                <a:cs typeface="宋体" pitchFamily="2" charset="-122"/>
              </a:rPr>
              <a:t>明</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本</a:t>
            </a:r>
            <a:r>
              <a:rPr sz="1600" spc="-10" dirty="0">
                <a:solidFill>
                  <a:prstClr val="black"/>
                </a:solidFill>
                <a:latin typeface="宋体" pitchFamily="2" charset="-122"/>
                <a:cs typeface="宋体" pitchFamily="2" charset="-122"/>
              </a:rPr>
              <a:t>操</a:t>
            </a:r>
            <a:r>
              <a:rPr sz="1600" spc="-5" dirty="0">
                <a:solidFill>
                  <a:prstClr val="black"/>
                </a:solidFill>
                <a:latin typeface="宋体" pitchFamily="2" charset="-122"/>
                <a:cs typeface="宋体" pitchFamily="2" charset="-122"/>
              </a:rPr>
              <a:t>作</a:t>
            </a:r>
            <a:r>
              <a:rPr sz="1600" dirty="0">
                <a:solidFill>
                  <a:prstClr val="black"/>
                </a:solidFill>
                <a:latin typeface="宋体" pitchFamily="2" charset="-122"/>
                <a:cs typeface="宋体" pitchFamily="2" charset="-122"/>
              </a:rPr>
              <a:t>步</a:t>
            </a:r>
            <a:r>
              <a:rPr sz="1600" spc="-5" dirty="0">
                <a:solidFill>
                  <a:prstClr val="black"/>
                </a:solidFill>
                <a:latin typeface="宋体" pitchFamily="2" charset="-122"/>
                <a:cs typeface="宋体" pitchFamily="2" charset="-122"/>
              </a:rPr>
              <a:t>骤</a:t>
            </a:r>
            <a:r>
              <a:rPr sz="1600" spc="-10" dirty="0">
                <a:solidFill>
                  <a:prstClr val="black"/>
                </a:solidFill>
                <a:latin typeface="宋体" pitchFamily="2" charset="-122"/>
                <a:cs typeface="宋体" pitchFamily="2" charset="-122"/>
              </a:rPr>
              <a:t>添</a:t>
            </a:r>
            <a:r>
              <a:rPr sz="1600" dirty="0">
                <a:solidFill>
                  <a:prstClr val="black"/>
                </a:solidFill>
                <a:latin typeface="宋体" pitchFamily="2" charset="-122"/>
                <a:cs typeface="宋体" pitchFamily="2" charset="-122"/>
              </a:rPr>
              <a:t>加</a:t>
            </a:r>
            <a:r>
              <a:rPr sz="1600" spc="-5" dirty="0">
                <a:solidFill>
                  <a:prstClr val="black"/>
                </a:solidFill>
                <a:latin typeface="宋体" pitchFamily="2" charset="-122"/>
                <a:cs typeface="宋体" pitchFamily="2" charset="-122"/>
              </a:rPr>
              <a:t>的</a:t>
            </a:r>
            <a:r>
              <a:rPr sz="1600" spc="-10" dirty="0">
                <a:solidFill>
                  <a:prstClr val="black"/>
                </a:solidFill>
                <a:latin typeface="宋体" pitchFamily="2" charset="-122"/>
                <a:cs typeface="宋体" pitchFamily="2" charset="-122"/>
              </a:rPr>
              <a:t>图</a:t>
            </a:r>
            <a:r>
              <a:rPr sz="1600" spc="-5" dirty="0">
                <a:solidFill>
                  <a:prstClr val="black"/>
                </a:solidFill>
                <a:latin typeface="宋体" pitchFamily="2" charset="-122"/>
                <a:cs typeface="宋体" pitchFamily="2" charset="-122"/>
              </a:rPr>
              <a:t>片</a:t>
            </a:r>
            <a:r>
              <a:rPr sz="1600" dirty="0">
                <a:solidFill>
                  <a:prstClr val="black"/>
                </a:solidFill>
                <a:latin typeface="宋体" pitchFamily="2" charset="-122"/>
                <a:cs typeface="宋体" pitchFamily="2" charset="-122"/>
              </a:rPr>
              <a:t>组</a:t>
            </a:r>
            <a:r>
              <a:rPr sz="1600" spc="-5" dirty="0">
                <a:solidFill>
                  <a:prstClr val="black"/>
                </a:solidFill>
                <a:latin typeface="宋体" pitchFamily="2" charset="-122"/>
                <a:cs typeface="宋体" pitchFamily="2" charset="-122"/>
              </a:rPr>
              <a:t>件</a:t>
            </a:r>
            <a:endParaRPr sz="1600">
              <a:solidFill>
                <a:prstClr val="black"/>
              </a:solidFill>
              <a:latin typeface="宋体" pitchFamily="2" charset="-122"/>
              <a:cs typeface="宋体" pitchFamily="2" charset="-122"/>
            </a:endParaRPr>
          </a:p>
          <a:p>
            <a:pPr marL="12700">
              <a:spcBef>
                <a:spcPts val="480"/>
              </a:spcBef>
            </a:pPr>
            <a:r>
              <a:rPr sz="1600" dirty="0">
                <a:solidFill>
                  <a:prstClr val="black"/>
                </a:solidFill>
                <a:latin typeface="宋体" pitchFamily="2" charset="-122"/>
                <a:cs typeface="宋体" pitchFamily="2" charset="-122"/>
              </a:rPr>
              <a:t>是</a:t>
            </a:r>
            <a:r>
              <a:rPr sz="1600" spc="-5" dirty="0">
                <a:solidFill>
                  <a:prstClr val="black"/>
                </a:solidFill>
                <a:latin typeface="宋体" pitchFamily="2" charset="-122"/>
                <a:cs typeface="宋体" pitchFamily="2" charset="-122"/>
              </a:rPr>
              <a:t>用来</a:t>
            </a:r>
            <a:r>
              <a:rPr sz="1600" dirty="0">
                <a:solidFill>
                  <a:prstClr val="black"/>
                </a:solidFill>
                <a:latin typeface="宋体" pitchFamily="2" charset="-122"/>
                <a:cs typeface="宋体" pitchFamily="2" charset="-122"/>
              </a:rPr>
              <a:t>装</a:t>
            </a:r>
            <a:r>
              <a:rPr sz="1600" spc="-5" dirty="0">
                <a:solidFill>
                  <a:prstClr val="black"/>
                </a:solidFill>
                <a:latin typeface="宋体" pitchFamily="2" charset="-122"/>
                <a:cs typeface="宋体" pitchFamily="2" charset="-122"/>
              </a:rPr>
              <a:t>饰美化。</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5</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为可视化大屏配置设备产量情况</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46149" y="1400937"/>
            <a:ext cx="9905365" cy="756920"/>
          </a:xfrm>
          <a:prstGeom prst="rect">
            <a:avLst/>
          </a:prstGeom>
        </p:spPr>
        <p:txBody>
          <a:bodyPr vert="horz" wrap="square" lIns="0" tIns="0" rIns="0" bIns="0" rtlCol="0">
            <a:spAutoFit/>
          </a:bodyPr>
          <a:lstStyle/>
          <a:p>
            <a:pPr marL="12700" marR="5080">
              <a:lnSpc>
                <a:spcPct val="150000"/>
              </a:lnSpc>
            </a:pPr>
            <a:r>
              <a:rPr sz="1600" b="1" spc="25" dirty="0">
                <a:solidFill>
                  <a:prstClr val="black"/>
                </a:solidFill>
                <a:latin typeface="微软雅黑" panose="020B0503020204020204" charset="-122"/>
                <a:cs typeface="微软雅黑" panose="020B0503020204020204" charset="-122"/>
              </a:rPr>
              <a:t>操作步骤2</a:t>
            </a:r>
            <a:r>
              <a:rPr sz="1600" spc="25" dirty="0">
                <a:solidFill>
                  <a:prstClr val="black"/>
                </a:solidFill>
                <a:latin typeface="微软雅黑" panose="020B0503020204020204" charset="-122"/>
                <a:cs typeface="微软雅黑" panose="020B0503020204020204" charset="-122"/>
              </a:rPr>
              <a:t>：</a:t>
            </a:r>
            <a:r>
              <a:rPr sz="1600" spc="35" dirty="0">
                <a:solidFill>
                  <a:prstClr val="black"/>
                </a:solidFill>
                <a:latin typeface="微软雅黑" panose="020B0503020204020204" charset="-122"/>
                <a:cs typeface="微软雅黑" panose="020B0503020204020204" charset="-122"/>
              </a:rPr>
              <a:t>在</a:t>
            </a:r>
            <a:r>
              <a:rPr sz="1600" spc="25" dirty="0">
                <a:solidFill>
                  <a:prstClr val="black"/>
                </a:solidFill>
                <a:latin typeface="微软雅黑" panose="020B0503020204020204" charset="-122"/>
                <a:cs typeface="微软雅黑" panose="020B0503020204020204" charset="-122"/>
              </a:rPr>
              <a:t>设备产量情况</a:t>
            </a:r>
            <a:r>
              <a:rPr sz="1600" spc="35" dirty="0">
                <a:solidFill>
                  <a:prstClr val="black"/>
                </a:solidFill>
                <a:latin typeface="微软雅黑" panose="020B0503020204020204" charset="-122"/>
                <a:cs typeface="微软雅黑" panose="020B0503020204020204" charset="-122"/>
              </a:rPr>
              <a:t>展</a:t>
            </a:r>
            <a:r>
              <a:rPr sz="1600" spc="25" dirty="0">
                <a:solidFill>
                  <a:prstClr val="black"/>
                </a:solidFill>
                <a:latin typeface="微软雅黑" panose="020B0503020204020204" charset="-122"/>
                <a:cs typeface="微软雅黑" panose="020B0503020204020204" charset="-122"/>
              </a:rPr>
              <a:t>示框的装饰图</a:t>
            </a:r>
            <a:r>
              <a:rPr sz="1600" spc="35" dirty="0">
                <a:solidFill>
                  <a:prstClr val="black"/>
                </a:solidFill>
                <a:latin typeface="微软雅黑" panose="020B0503020204020204" charset="-122"/>
                <a:cs typeface="微软雅黑" panose="020B0503020204020204" charset="-122"/>
              </a:rPr>
              <a:t>片</a:t>
            </a:r>
            <a:r>
              <a:rPr sz="1600" spc="50" dirty="0">
                <a:solidFill>
                  <a:prstClr val="black"/>
                </a:solidFill>
                <a:latin typeface="微软雅黑" panose="020B0503020204020204" charset="-122"/>
                <a:cs typeface="微软雅黑" panose="020B0503020204020204" charset="-122"/>
              </a:rPr>
              <a:t>上</a:t>
            </a:r>
            <a:r>
              <a:rPr sz="1600" spc="25" dirty="0">
                <a:solidFill>
                  <a:prstClr val="black"/>
                </a:solidFill>
                <a:latin typeface="微软雅黑" panose="020B0503020204020204" charset="-122"/>
                <a:cs typeface="微软雅黑" panose="020B0503020204020204" charset="-122"/>
              </a:rPr>
              <a:t>，添加文本组件。字体使用微软雅黑，字号</a:t>
            </a:r>
            <a:r>
              <a:rPr sz="1600" spc="-10" dirty="0">
                <a:solidFill>
                  <a:prstClr val="black"/>
                </a:solidFill>
                <a:cs typeface="Calibri" panose="020F0502020204030204"/>
              </a:rPr>
              <a:t>1</a:t>
            </a:r>
            <a:r>
              <a:rPr sz="1600" spc="30" dirty="0">
                <a:solidFill>
                  <a:prstClr val="black"/>
                </a:solidFill>
                <a:cs typeface="Calibri" panose="020F0502020204030204"/>
              </a:rPr>
              <a:t>6</a:t>
            </a:r>
            <a:r>
              <a:rPr sz="1600" spc="25" dirty="0">
                <a:solidFill>
                  <a:prstClr val="black"/>
                </a:solidFill>
                <a:latin typeface="微软雅黑" panose="020B0503020204020204" charset="-122"/>
                <a:cs typeface="微软雅黑" panose="020B0503020204020204" charset="-122"/>
              </a:rPr>
              <a:t>，其他使用默 </a:t>
            </a:r>
            <a:r>
              <a:rPr sz="1600" spc="-5" dirty="0">
                <a:solidFill>
                  <a:prstClr val="black"/>
                </a:solidFill>
                <a:latin typeface="微软雅黑" panose="020B0503020204020204" charset="-122"/>
                <a:cs typeface="微软雅黑" panose="020B0503020204020204" charset="-122"/>
              </a:rPr>
              <a:t>认设置。</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362200" y="2005584"/>
            <a:ext cx="7467600" cy="45857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7001" y="916304"/>
            <a:ext cx="5318760" cy="461645"/>
          </a:xfrm>
          <a:prstGeom prst="rect">
            <a:avLst/>
          </a:prstGeom>
        </p:spPr>
        <p:txBody>
          <a:bodyPr vert="horz" wrap="square" lIns="0" tIns="0" rIns="0" bIns="0" rtlCol="0">
            <a:spAutoFit/>
          </a:bodyPr>
          <a:lstStyle/>
          <a:p>
            <a:pPr marL="12700"/>
            <a:r>
              <a:rPr sz="2800" b="1" dirty="0">
                <a:solidFill>
                  <a:srgbClr val="00A755"/>
                </a:solidFill>
                <a:latin typeface="微软雅黑" panose="020B0503020204020204" charset="-122"/>
                <a:cs typeface="微软雅黑" panose="020B0503020204020204" charset="-122"/>
              </a:rPr>
              <a:t>5.</a:t>
            </a:r>
            <a:r>
              <a:rPr sz="2800" b="1" spc="-5" dirty="0">
                <a:solidFill>
                  <a:srgbClr val="00A755"/>
                </a:solidFill>
                <a:latin typeface="微软雅黑" panose="020B0503020204020204" charset="-122"/>
                <a:cs typeface="微软雅黑" panose="020B0503020204020204" charset="-122"/>
              </a:rPr>
              <a:t>为可视化大屏配置设备产量情况</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801748" y="1550543"/>
            <a:ext cx="3964304" cy="2496820"/>
          </a:xfrm>
          <a:prstGeom prst="rect">
            <a:avLst/>
          </a:prstGeom>
        </p:spPr>
        <p:txBody>
          <a:bodyPr vert="horz" wrap="square" lIns="0" tIns="0" rIns="0" bIns="0" rtlCol="0">
            <a:spAutoFit/>
          </a:bodyPr>
          <a:lstStyle/>
          <a:p>
            <a:pPr marL="12700" marR="5080">
              <a:lnSpc>
                <a:spcPct val="150000"/>
              </a:lnSpc>
            </a:pPr>
            <a:r>
              <a:rPr b="1" spc="70" dirty="0">
                <a:solidFill>
                  <a:prstClr val="black"/>
                </a:solidFill>
                <a:latin typeface="微软雅黑" panose="020B0503020204020204" charset="-122"/>
                <a:cs typeface="微软雅黑" panose="020B0503020204020204" charset="-122"/>
              </a:rPr>
              <a:t>操作步骤</a:t>
            </a:r>
            <a:r>
              <a:rPr b="1" spc="75" dirty="0">
                <a:solidFill>
                  <a:prstClr val="black"/>
                </a:solidFill>
                <a:latin typeface="微软雅黑" panose="020B0503020204020204" charset="-122"/>
                <a:cs typeface="微软雅黑" panose="020B0503020204020204" charset="-122"/>
              </a:rPr>
              <a:t>3</a:t>
            </a:r>
            <a:r>
              <a:rPr spc="75" dirty="0">
                <a:solidFill>
                  <a:prstClr val="black"/>
                </a:solidFill>
                <a:latin typeface="微软雅黑" panose="020B0503020204020204" charset="-122"/>
                <a:cs typeface="微软雅黑" panose="020B0503020204020204" charset="-122"/>
              </a:rPr>
              <a:t>：</a:t>
            </a:r>
            <a:r>
              <a:rPr spc="70" dirty="0">
                <a:solidFill>
                  <a:prstClr val="black"/>
                </a:solidFill>
                <a:latin typeface="微软雅黑" panose="020B0503020204020204" charset="-122"/>
                <a:cs typeface="微软雅黑" panose="020B0503020204020204" charset="-122"/>
              </a:rPr>
              <a:t>为该文本组</a:t>
            </a:r>
            <a:r>
              <a:rPr spc="80" dirty="0">
                <a:solidFill>
                  <a:prstClr val="black"/>
                </a:solidFill>
                <a:latin typeface="微软雅黑" panose="020B0503020204020204" charset="-122"/>
                <a:cs typeface="微软雅黑" panose="020B0503020204020204" charset="-122"/>
              </a:rPr>
              <a:t>件</a:t>
            </a:r>
            <a:r>
              <a:rPr spc="70" dirty="0">
                <a:solidFill>
                  <a:prstClr val="black"/>
                </a:solidFill>
                <a:latin typeface="微软雅黑" panose="020B0503020204020204" charset="-122"/>
                <a:cs typeface="微软雅黑" panose="020B0503020204020204" charset="-122"/>
              </a:rPr>
              <a:t>，进行数 </a:t>
            </a:r>
            <a:r>
              <a:rPr spc="20" dirty="0">
                <a:solidFill>
                  <a:prstClr val="black"/>
                </a:solidFill>
                <a:latin typeface="微软雅黑" panose="020B0503020204020204" charset="-122"/>
                <a:cs typeface="微软雅黑" panose="020B0503020204020204" charset="-122"/>
              </a:rPr>
              <a:t>据源设置</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模</a:t>
            </a:r>
            <a:r>
              <a:rPr spc="20" dirty="0">
                <a:solidFill>
                  <a:prstClr val="black"/>
                </a:solidFill>
                <a:latin typeface="微软雅黑" panose="020B0503020204020204" charset="-122"/>
                <a:cs typeface="微软雅黑" panose="020B0503020204020204" charset="-122"/>
              </a:rPr>
              <a:t>型类型选</a:t>
            </a:r>
            <a:r>
              <a:rPr spc="45" dirty="0">
                <a:solidFill>
                  <a:prstClr val="black"/>
                </a:solidFill>
                <a:latin typeface="微软雅黑" panose="020B0503020204020204" charset="-122"/>
                <a:cs typeface="微软雅黑" panose="020B0503020204020204" charset="-122"/>
              </a:rPr>
              <a:t>择</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设备</a:t>
            </a:r>
            <a:r>
              <a:rPr spc="10" dirty="0">
                <a:solidFill>
                  <a:prstClr val="black"/>
                </a:solidFill>
                <a:latin typeface="微软雅黑" panose="020B0503020204020204" charset="-122"/>
                <a:cs typeface="微软雅黑" panose="020B0503020204020204" charset="-122"/>
              </a:rPr>
              <a:t>”，  </a:t>
            </a:r>
            <a:r>
              <a:rPr spc="120" dirty="0">
                <a:solidFill>
                  <a:prstClr val="black"/>
                </a:solidFill>
                <a:latin typeface="微软雅黑" panose="020B0503020204020204" charset="-122"/>
                <a:cs typeface="微软雅黑" panose="020B0503020204020204" charset="-122"/>
              </a:rPr>
              <a:t>物模型选</a:t>
            </a:r>
            <a:r>
              <a:rPr spc="110" dirty="0">
                <a:solidFill>
                  <a:prstClr val="black"/>
                </a:solidFill>
                <a:latin typeface="微软雅黑" panose="020B0503020204020204" charset="-122"/>
                <a:cs typeface="微软雅黑" panose="020B0503020204020204" charset="-122"/>
              </a:rPr>
              <a:t>择</a:t>
            </a:r>
            <a:r>
              <a:rPr spc="105"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工业机器</a:t>
            </a:r>
            <a:r>
              <a:rPr spc="105" dirty="0">
                <a:solidFill>
                  <a:prstClr val="black"/>
                </a:solidFill>
                <a:latin typeface="微软雅黑" panose="020B0503020204020204" charset="-122"/>
                <a:cs typeface="微软雅黑" panose="020B0503020204020204" charset="-122"/>
              </a:rPr>
              <a:t>人模</a:t>
            </a:r>
            <a:r>
              <a:rPr spc="125" dirty="0">
                <a:solidFill>
                  <a:prstClr val="black"/>
                </a:solidFill>
                <a:latin typeface="微软雅黑" panose="020B0503020204020204" charset="-122"/>
                <a:cs typeface="微软雅黑" panose="020B0503020204020204" charset="-122"/>
              </a:rPr>
              <a:t>型</a:t>
            </a:r>
            <a:r>
              <a:rPr spc="35" dirty="0">
                <a:solidFill>
                  <a:prstClr val="black"/>
                </a:solidFill>
                <a:cs typeface="Calibri" panose="020F0502020204030204"/>
              </a:rPr>
              <a:t>01-</a:t>
            </a:r>
            <a:r>
              <a:rPr dirty="0">
                <a:solidFill>
                  <a:prstClr val="black"/>
                </a:solidFill>
                <a:latin typeface="微软雅黑" panose="020B0503020204020204" charset="-122"/>
                <a:cs typeface="微软雅黑" panose="020B0503020204020204" charset="-122"/>
              </a:rPr>
              <a:t>姓 </a:t>
            </a:r>
            <a:r>
              <a:rPr spc="20" dirty="0">
                <a:solidFill>
                  <a:prstClr val="black"/>
                </a:solidFill>
                <a:latin typeface="微软雅黑" panose="020B0503020204020204" charset="-122"/>
                <a:cs typeface="微软雅黑" panose="020B0503020204020204" charset="-122"/>
              </a:rPr>
              <a:t>名”，物</a:t>
            </a:r>
            <a:r>
              <a:rPr spc="30" dirty="0">
                <a:solidFill>
                  <a:prstClr val="black"/>
                </a:solidFill>
                <a:latin typeface="微软雅黑" panose="020B0503020204020204" charset="-122"/>
                <a:cs typeface="微软雅黑" panose="020B0503020204020204" charset="-122"/>
              </a:rPr>
              <a:t>实例</a:t>
            </a:r>
            <a:r>
              <a:rPr spc="20" dirty="0">
                <a:solidFill>
                  <a:prstClr val="black"/>
                </a:solidFill>
                <a:latin typeface="微软雅黑" panose="020B0503020204020204" charset="-122"/>
                <a:cs typeface="微软雅黑" panose="020B0503020204020204" charset="-122"/>
              </a:rPr>
              <a:t>选</a:t>
            </a:r>
            <a:r>
              <a:rPr spc="35" dirty="0">
                <a:solidFill>
                  <a:prstClr val="black"/>
                </a:solidFill>
                <a:latin typeface="微软雅黑" panose="020B0503020204020204" charset="-122"/>
                <a:cs typeface="微软雅黑" panose="020B0503020204020204" charset="-122"/>
              </a:rPr>
              <a:t>择</a:t>
            </a:r>
            <a:r>
              <a:rPr spc="20" dirty="0">
                <a:solidFill>
                  <a:prstClr val="black"/>
                </a:solidFill>
                <a:latin typeface="微软雅黑" panose="020B0503020204020204" charset="-122"/>
                <a:cs typeface="微软雅黑" panose="020B0503020204020204" charset="-122"/>
              </a:rPr>
              <a:t>“工</a:t>
            </a:r>
            <a:r>
              <a:rPr spc="30" dirty="0">
                <a:solidFill>
                  <a:prstClr val="black"/>
                </a:solidFill>
                <a:latin typeface="微软雅黑" panose="020B0503020204020204" charset="-122"/>
                <a:cs typeface="微软雅黑" panose="020B0503020204020204" charset="-122"/>
              </a:rPr>
              <a:t>业机</a:t>
            </a:r>
            <a:r>
              <a:rPr spc="20" dirty="0">
                <a:solidFill>
                  <a:prstClr val="black"/>
                </a:solidFill>
                <a:latin typeface="微软雅黑" panose="020B0503020204020204" charset="-122"/>
                <a:cs typeface="微软雅黑" panose="020B0503020204020204" charset="-122"/>
              </a:rPr>
              <a:t>器人实</a:t>
            </a:r>
            <a:r>
              <a:rPr dirty="0">
                <a:solidFill>
                  <a:prstClr val="black"/>
                </a:solidFill>
                <a:latin typeface="微软雅黑" panose="020B0503020204020204" charset="-122"/>
                <a:cs typeface="微软雅黑" panose="020B0503020204020204" charset="-122"/>
              </a:rPr>
              <a:t>例 </a:t>
            </a:r>
            <a:r>
              <a:rPr spc="-5" dirty="0">
                <a:solidFill>
                  <a:prstClr val="black"/>
                </a:solidFill>
                <a:cs typeface="Calibri" panose="020F0502020204030204"/>
              </a:rPr>
              <a:t>01</a:t>
            </a:r>
            <a:r>
              <a:rPr spc="105" dirty="0">
                <a:solidFill>
                  <a:prstClr val="black"/>
                </a:solidFill>
                <a:cs typeface="Calibri" panose="020F0502020204030204"/>
              </a:rPr>
              <a:t>-</a:t>
            </a:r>
            <a:r>
              <a:rPr spc="105" dirty="0">
                <a:solidFill>
                  <a:prstClr val="black"/>
                </a:solidFill>
                <a:latin typeface="微软雅黑" panose="020B0503020204020204" charset="-122"/>
                <a:cs typeface="微软雅黑" panose="020B0503020204020204" charset="-122"/>
              </a:rPr>
              <a:t>姓名”</a:t>
            </a:r>
            <a:r>
              <a:rPr spc="110" dirty="0">
                <a:solidFill>
                  <a:prstClr val="black"/>
                </a:solidFill>
                <a:latin typeface="微软雅黑" panose="020B0503020204020204" charset="-122"/>
                <a:cs typeface="微软雅黑" panose="020B0503020204020204" charset="-122"/>
              </a:rPr>
              <a:t>，</a:t>
            </a:r>
            <a:r>
              <a:rPr spc="114" dirty="0">
                <a:solidFill>
                  <a:prstClr val="black"/>
                </a:solidFill>
                <a:latin typeface="微软雅黑" panose="020B0503020204020204" charset="-122"/>
                <a:cs typeface="微软雅黑" panose="020B0503020204020204" charset="-122"/>
              </a:rPr>
              <a:t>关</a:t>
            </a:r>
            <a:r>
              <a:rPr spc="105" dirty="0">
                <a:solidFill>
                  <a:prstClr val="black"/>
                </a:solidFill>
                <a:latin typeface="微软雅黑" panose="020B0503020204020204" charset="-122"/>
                <a:cs typeface="微软雅黑" panose="020B0503020204020204" charset="-122"/>
              </a:rPr>
              <a:t>联属性</a:t>
            </a:r>
            <a:r>
              <a:rPr spc="110" dirty="0">
                <a:solidFill>
                  <a:prstClr val="black"/>
                </a:solidFill>
                <a:latin typeface="微软雅黑" panose="020B0503020204020204" charset="-122"/>
                <a:cs typeface="微软雅黑" panose="020B0503020204020204" charset="-122"/>
              </a:rPr>
              <a:t>为</a:t>
            </a:r>
            <a:r>
              <a:rPr spc="105" dirty="0">
                <a:solidFill>
                  <a:prstClr val="black"/>
                </a:solidFill>
                <a:latin typeface="微软雅黑" panose="020B0503020204020204" charset="-122"/>
                <a:cs typeface="微软雅黑" panose="020B0503020204020204" charset="-122"/>
              </a:rPr>
              <a:t>“总产</a:t>
            </a:r>
            <a:r>
              <a:rPr spc="110" dirty="0">
                <a:solidFill>
                  <a:prstClr val="black"/>
                </a:solidFill>
                <a:latin typeface="微软雅黑" panose="020B0503020204020204" charset="-122"/>
                <a:cs typeface="微软雅黑" panose="020B0503020204020204" charset="-122"/>
              </a:rPr>
              <a:t>量</a:t>
            </a:r>
            <a:r>
              <a:rPr spc="10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 勾选“使用属性单位”。</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790944" y="1560574"/>
            <a:ext cx="3678935" cy="52029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5</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为可视化大屏配置设备产量情况</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146149" y="1400937"/>
            <a:ext cx="10166985" cy="75692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a:t>
            </a:r>
            <a:r>
              <a:rPr sz="1600" b="1" spc="5" dirty="0">
                <a:solidFill>
                  <a:prstClr val="black"/>
                </a:solidFill>
                <a:latin typeface="微软雅黑" panose="020B0503020204020204" charset="-122"/>
                <a:cs typeface="微软雅黑" panose="020B0503020204020204" charset="-122"/>
              </a:rPr>
              <a:t>作步</a:t>
            </a:r>
            <a:r>
              <a:rPr sz="1600" b="1" spc="10" dirty="0">
                <a:solidFill>
                  <a:prstClr val="black"/>
                </a:solidFill>
                <a:latin typeface="微软雅黑" panose="020B0503020204020204" charset="-122"/>
                <a:cs typeface="微软雅黑" panose="020B0503020204020204" charset="-122"/>
              </a:rPr>
              <a:t>骤</a:t>
            </a:r>
            <a:r>
              <a:rPr sz="1600" b="1" dirty="0">
                <a:solidFill>
                  <a:prstClr val="black"/>
                </a:solidFill>
                <a:latin typeface="微软雅黑" panose="020B0503020204020204" charset="-122"/>
                <a:cs typeface="微软雅黑" panose="020B0503020204020204" charset="-122"/>
              </a:rPr>
              <a:t>4</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复制</a:t>
            </a:r>
            <a:r>
              <a:rPr sz="1600" spc="-5" dirty="0">
                <a:solidFill>
                  <a:prstClr val="black"/>
                </a:solidFill>
                <a:latin typeface="微软雅黑" panose="020B0503020204020204" charset="-122"/>
                <a:cs typeface="微软雅黑" panose="020B0503020204020204" charset="-122"/>
              </a:rPr>
              <a:t>出</a:t>
            </a:r>
            <a:r>
              <a:rPr sz="1600" spc="5" dirty="0">
                <a:solidFill>
                  <a:prstClr val="black"/>
                </a:solidFill>
                <a:latin typeface="微软雅黑" panose="020B0503020204020204" charset="-122"/>
                <a:cs typeface="微软雅黑" panose="020B0503020204020204" charset="-122"/>
              </a:rPr>
              <a:t>另外</a:t>
            </a:r>
            <a:r>
              <a:rPr sz="1600" dirty="0">
                <a:solidFill>
                  <a:prstClr val="black"/>
                </a:solidFill>
                <a:cs typeface="Calibri" panose="020F0502020204030204"/>
              </a:rPr>
              <a:t>2</a:t>
            </a:r>
            <a:r>
              <a:rPr sz="1600" spc="5" dirty="0">
                <a:solidFill>
                  <a:prstClr val="black"/>
                </a:solidFill>
                <a:latin typeface="微软雅黑" panose="020B0503020204020204" charset="-122"/>
                <a:cs typeface="微软雅黑" panose="020B0503020204020204" charset="-122"/>
              </a:rPr>
              <a:t>个文</a:t>
            </a:r>
            <a:r>
              <a:rPr sz="1600" spc="-5" dirty="0">
                <a:solidFill>
                  <a:prstClr val="black"/>
                </a:solidFill>
                <a:latin typeface="微软雅黑" panose="020B0503020204020204" charset="-122"/>
                <a:cs typeface="微软雅黑" panose="020B0503020204020204" charset="-122"/>
              </a:rPr>
              <a:t>本</a:t>
            </a:r>
            <a:r>
              <a:rPr sz="1600" spc="5" dirty="0">
                <a:solidFill>
                  <a:prstClr val="black"/>
                </a:solidFill>
                <a:latin typeface="微软雅黑" panose="020B0503020204020204" charset="-122"/>
                <a:cs typeface="微软雅黑" panose="020B0503020204020204" charset="-122"/>
              </a:rPr>
              <a:t>组</a:t>
            </a:r>
            <a:r>
              <a:rPr sz="160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，分别</a:t>
            </a:r>
            <a:r>
              <a:rPr sz="1600" spc="-5" dirty="0">
                <a:solidFill>
                  <a:prstClr val="black"/>
                </a:solidFill>
                <a:latin typeface="微软雅黑" panose="020B0503020204020204" charset="-122"/>
                <a:cs typeface="微软雅黑" panose="020B0503020204020204" charset="-122"/>
              </a:rPr>
              <a:t>关</a:t>
            </a:r>
            <a:r>
              <a:rPr sz="1600" spc="5"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业机器</a:t>
            </a:r>
            <a:r>
              <a:rPr sz="1600" spc="-5" dirty="0">
                <a:solidFill>
                  <a:prstClr val="black"/>
                </a:solidFill>
                <a:latin typeface="微软雅黑" panose="020B0503020204020204" charset="-122"/>
                <a:cs typeface="微软雅黑" panose="020B0503020204020204" charset="-122"/>
              </a:rPr>
              <a:t>人</a:t>
            </a:r>
            <a:r>
              <a:rPr sz="1600" spc="5" dirty="0">
                <a:solidFill>
                  <a:prstClr val="black"/>
                </a:solidFill>
                <a:latin typeface="微软雅黑" panose="020B0503020204020204" charset="-122"/>
                <a:cs typeface="微软雅黑" panose="020B0503020204020204" charset="-122"/>
              </a:rPr>
              <a:t>实</a:t>
            </a:r>
            <a:r>
              <a:rPr sz="1600" spc="10" dirty="0">
                <a:solidFill>
                  <a:prstClr val="black"/>
                </a:solidFill>
                <a:latin typeface="微软雅黑" panose="020B0503020204020204" charset="-122"/>
                <a:cs typeface="微软雅黑" panose="020B0503020204020204" charset="-122"/>
              </a:rPr>
              <a:t>例</a:t>
            </a:r>
            <a:r>
              <a:rPr sz="1600" spc="-5" dirty="0">
                <a:solidFill>
                  <a:prstClr val="black"/>
                </a:solidFill>
                <a:cs typeface="Calibri" panose="020F0502020204030204"/>
              </a:rPr>
              <a:t>02-</a:t>
            </a:r>
            <a:r>
              <a:rPr sz="1600" spc="5" dirty="0">
                <a:solidFill>
                  <a:prstClr val="black"/>
                </a:solidFill>
                <a:latin typeface="微软雅黑" panose="020B0503020204020204" charset="-122"/>
                <a:cs typeface="微软雅黑" panose="020B0503020204020204" charset="-122"/>
              </a:rPr>
              <a:t>姓名”</a:t>
            </a:r>
            <a:r>
              <a:rPr sz="1600" spc="-5"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“机</a:t>
            </a:r>
            <a:r>
              <a:rPr sz="1600" spc="-5" dirty="0">
                <a:solidFill>
                  <a:prstClr val="black"/>
                </a:solidFill>
                <a:latin typeface="微软雅黑" panose="020B0503020204020204" charset="-122"/>
                <a:cs typeface="微软雅黑" panose="020B0503020204020204" charset="-122"/>
              </a:rPr>
              <a:t>床</a:t>
            </a:r>
            <a:r>
              <a:rPr sz="1600" spc="10" dirty="0">
                <a:solidFill>
                  <a:prstClr val="black"/>
                </a:solidFill>
                <a:latin typeface="微软雅黑" panose="020B0503020204020204" charset="-122"/>
                <a:cs typeface="微软雅黑" panose="020B0503020204020204" charset="-122"/>
              </a:rPr>
              <a:t>实</a:t>
            </a:r>
            <a:r>
              <a:rPr sz="1600" dirty="0">
                <a:solidFill>
                  <a:prstClr val="black"/>
                </a:solidFill>
                <a:latin typeface="微软雅黑" panose="020B0503020204020204" charset="-122"/>
                <a:cs typeface="微软雅黑" panose="020B0503020204020204" charset="-122"/>
              </a:rPr>
              <a:t>例</a:t>
            </a:r>
            <a:r>
              <a:rPr sz="1600" spc="-5" dirty="0">
                <a:solidFill>
                  <a:prstClr val="black"/>
                </a:solidFill>
                <a:cs typeface="Calibri" panose="020F0502020204030204"/>
              </a:rPr>
              <a:t>01-</a:t>
            </a:r>
            <a:r>
              <a:rPr sz="1600" spc="5" dirty="0">
                <a:solidFill>
                  <a:prstClr val="black"/>
                </a:solidFill>
                <a:latin typeface="微软雅黑" panose="020B0503020204020204" charset="-122"/>
                <a:cs typeface="微软雅黑" panose="020B0503020204020204" charset="-122"/>
              </a:rPr>
              <a:t>姓名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关联属</a:t>
            </a:r>
            <a:r>
              <a:rPr sz="1600" spc="-5" dirty="0">
                <a:solidFill>
                  <a:prstClr val="black"/>
                </a:solidFill>
                <a:latin typeface="微软雅黑" panose="020B0503020204020204" charset="-122"/>
                <a:cs typeface="微软雅黑" panose="020B0503020204020204" charset="-122"/>
              </a:rPr>
              <a:t>性都 是总产量。</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462783" y="2051304"/>
            <a:ext cx="7266431" cy="45659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6</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为可视化大屏配置设备预警信息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58569" y="1519808"/>
            <a:ext cx="9673590" cy="75692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spc="15"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1</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设备预</a:t>
            </a:r>
            <a:r>
              <a:rPr sz="1600" spc="15" dirty="0">
                <a:solidFill>
                  <a:prstClr val="black"/>
                </a:solidFill>
                <a:latin typeface="微软雅黑" panose="020B0503020204020204" charset="-122"/>
                <a:cs typeface="微软雅黑" panose="020B0503020204020204" charset="-122"/>
              </a:rPr>
              <a:t>警</a:t>
            </a:r>
            <a:r>
              <a:rPr sz="1600" spc="5" dirty="0">
                <a:solidFill>
                  <a:prstClr val="black"/>
                </a:solidFill>
                <a:latin typeface="微软雅黑" panose="020B0503020204020204" charset="-122"/>
                <a:cs typeface="微软雅黑" panose="020B0503020204020204" charset="-122"/>
              </a:rPr>
              <a:t>信</a:t>
            </a:r>
            <a:r>
              <a:rPr sz="1600" spc="15" dirty="0">
                <a:solidFill>
                  <a:prstClr val="black"/>
                </a:solidFill>
                <a:latin typeface="微软雅黑" panose="020B0503020204020204" charset="-122"/>
                <a:cs typeface="微软雅黑" panose="020B0503020204020204" charset="-122"/>
              </a:rPr>
              <a:t>息展</a:t>
            </a:r>
            <a:r>
              <a:rPr sz="1600" spc="5" dirty="0">
                <a:solidFill>
                  <a:prstClr val="black"/>
                </a:solidFill>
                <a:latin typeface="微软雅黑" panose="020B0503020204020204" charset="-122"/>
                <a:cs typeface="微软雅黑" panose="020B0503020204020204" charset="-122"/>
              </a:rPr>
              <a:t>示栏</a:t>
            </a:r>
            <a:r>
              <a:rPr sz="1600" spc="2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添</a:t>
            </a:r>
            <a:r>
              <a:rPr sz="1600" spc="15" dirty="0">
                <a:solidFill>
                  <a:prstClr val="black"/>
                </a:solidFill>
                <a:latin typeface="微软雅黑" panose="020B0503020204020204" charset="-122"/>
                <a:cs typeface="微软雅黑" panose="020B0503020204020204" charset="-122"/>
              </a:rPr>
              <a:t>加</a:t>
            </a:r>
            <a:r>
              <a:rPr sz="1600" dirty="0">
                <a:solidFill>
                  <a:prstClr val="black"/>
                </a:solidFill>
                <a:cs typeface="Calibri" panose="020F0502020204030204"/>
              </a:rPr>
              <a:t>5</a:t>
            </a:r>
            <a:r>
              <a:rPr sz="1600" spc="15"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文本组</a:t>
            </a:r>
            <a:r>
              <a:rPr sz="1600" spc="2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，文</a:t>
            </a:r>
            <a:r>
              <a:rPr sz="1600" spc="15"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内容如</a:t>
            </a:r>
            <a:r>
              <a:rPr sz="1600" spc="15" dirty="0">
                <a:solidFill>
                  <a:prstClr val="black"/>
                </a:solidFill>
                <a:latin typeface="微软雅黑" panose="020B0503020204020204" charset="-122"/>
                <a:cs typeface="微软雅黑" panose="020B0503020204020204" charset="-122"/>
              </a:rPr>
              <a:t>下</a:t>
            </a:r>
            <a:r>
              <a:rPr sz="1600" spc="5" dirty="0">
                <a:solidFill>
                  <a:prstClr val="black"/>
                </a:solidFill>
                <a:latin typeface="微软雅黑" panose="020B0503020204020204" charset="-122"/>
                <a:cs typeface="微软雅黑" panose="020B0503020204020204" charset="-122"/>
              </a:rPr>
              <a:t>效果</a:t>
            </a:r>
            <a:r>
              <a:rPr sz="1600" spc="15" dirty="0">
                <a:solidFill>
                  <a:prstClr val="black"/>
                </a:solidFill>
                <a:latin typeface="微软雅黑" panose="020B0503020204020204" charset="-122"/>
                <a:cs typeface="微软雅黑" panose="020B0503020204020204" charset="-122"/>
              </a:rPr>
              <a:t>图</a:t>
            </a:r>
            <a:r>
              <a:rPr sz="1600" spc="5" dirty="0">
                <a:solidFill>
                  <a:prstClr val="black"/>
                </a:solidFill>
                <a:latin typeface="微软雅黑" panose="020B0503020204020204" charset="-122"/>
                <a:cs typeface="微软雅黑" panose="020B0503020204020204" charset="-122"/>
              </a:rPr>
              <a:t>所</a:t>
            </a:r>
            <a:r>
              <a:rPr sz="1600" spc="20" dirty="0">
                <a:solidFill>
                  <a:prstClr val="black"/>
                </a:solidFill>
                <a:latin typeface="微软雅黑" panose="020B0503020204020204" charset="-122"/>
                <a:cs typeface="微软雅黑" panose="020B0503020204020204" charset="-122"/>
              </a:rPr>
              <a:t>示</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字</a:t>
            </a:r>
            <a:r>
              <a:rPr sz="1600" spc="5" dirty="0">
                <a:solidFill>
                  <a:prstClr val="black"/>
                </a:solidFill>
                <a:latin typeface="微软雅黑" panose="020B0503020204020204" charset="-122"/>
                <a:cs typeface="微软雅黑" panose="020B0503020204020204" charset="-122"/>
              </a:rPr>
              <a:t>体使</a:t>
            </a:r>
            <a:r>
              <a:rPr sz="1600" spc="1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微软雅</a:t>
            </a:r>
            <a:r>
              <a:rPr sz="1600" spc="25" dirty="0">
                <a:solidFill>
                  <a:prstClr val="black"/>
                </a:solidFill>
                <a:latin typeface="微软雅黑" panose="020B0503020204020204" charset="-122"/>
                <a:cs typeface="微软雅黑" panose="020B0503020204020204" charset="-122"/>
              </a:rPr>
              <a:t>黑</a:t>
            </a:r>
            <a:r>
              <a:rPr sz="1600" spc="-5" dirty="0">
                <a:solidFill>
                  <a:prstClr val="black"/>
                </a:solidFill>
                <a:latin typeface="微软雅黑" panose="020B0503020204020204" charset="-122"/>
                <a:cs typeface="微软雅黑" panose="020B0503020204020204" charset="-122"/>
              </a:rPr>
              <a:t>，  字号</a:t>
            </a:r>
            <a:r>
              <a:rPr sz="1600" spc="-10" dirty="0">
                <a:solidFill>
                  <a:prstClr val="black"/>
                </a:solidFill>
                <a:cs typeface="Calibri" panose="020F0502020204030204"/>
              </a:rPr>
              <a:t>16</a:t>
            </a:r>
            <a:r>
              <a:rPr sz="1600" spc="-5" dirty="0">
                <a:solidFill>
                  <a:prstClr val="black"/>
                </a:solidFill>
                <a:latin typeface="微软雅黑" panose="020B0503020204020204" charset="-122"/>
                <a:cs typeface="微软雅黑" panose="020B0503020204020204" charset="-122"/>
              </a:rPr>
              <a:t>，其他使用默认设置。</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243327" y="2474975"/>
            <a:ext cx="4171188" cy="40416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533388" y="2474975"/>
            <a:ext cx="3415283" cy="4041648"/>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746"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6</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为可视化大屏配置设备预警信息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58569" y="1519808"/>
            <a:ext cx="9674225" cy="75692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spc="15"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添</a:t>
            </a:r>
            <a:r>
              <a:rPr sz="1600" spc="5" dirty="0">
                <a:solidFill>
                  <a:prstClr val="black"/>
                </a:solidFill>
                <a:latin typeface="微软雅黑" panose="020B0503020204020204" charset="-122"/>
                <a:cs typeface="微软雅黑" panose="020B0503020204020204" charset="-122"/>
              </a:rPr>
              <a:t>加</a:t>
            </a:r>
            <a:r>
              <a:rPr sz="1600" dirty="0">
                <a:solidFill>
                  <a:prstClr val="black"/>
                </a:solidFill>
                <a:cs typeface="Calibri" panose="020F0502020204030204"/>
              </a:rPr>
              <a:t>1</a:t>
            </a:r>
            <a:r>
              <a:rPr sz="1600" spc="15" dirty="0">
                <a:solidFill>
                  <a:prstClr val="black"/>
                </a:solidFill>
                <a:latin typeface="微软雅黑" panose="020B0503020204020204" charset="-122"/>
                <a:cs typeface="微软雅黑" panose="020B0503020204020204" charset="-122"/>
              </a:rPr>
              <a:t>个</a:t>
            </a:r>
            <a:r>
              <a:rPr sz="1600" spc="5" dirty="0">
                <a:solidFill>
                  <a:prstClr val="black"/>
                </a:solidFill>
                <a:latin typeface="微软雅黑" panose="020B0503020204020204" charset="-122"/>
                <a:cs typeface="微软雅黑" panose="020B0503020204020204" charset="-122"/>
              </a:rPr>
              <a:t>文本</a:t>
            </a:r>
            <a:r>
              <a:rPr sz="1600" spc="15"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件</a:t>
            </a:r>
            <a:r>
              <a:rPr sz="1600" spc="2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“急停</a:t>
            </a:r>
            <a:r>
              <a:rPr sz="1600" spc="15" dirty="0">
                <a:solidFill>
                  <a:prstClr val="black"/>
                </a:solidFill>
                <a:latin typeface="微软雅黑" panose="020B0503020204020204" charset="-122"/>
                <a:cs typeface="微软雅黑" panose="020B0503020204020204" charset="-122"/>
              </a:rPr>
              <a:t>次</a:t>
            </a:r>
            <a:r>
              <a:rPr sz="1600" spc="10"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组</a:t>
            </a:r>
            <a:r>
              <a:rPr sz="1600" spc="5" dirty="0">
                <a:solidFill>
                  <a:prstClr val="black"/>
                </a:solidFill>
                <a:latin typeface="微软雅黑" panose="020B0503020204020204" charset="-122"/>
                <a:cs typeface="微软雅黑" panose="020B0503020204020204" charset="-122"/>
              </a:rPr>
              <a:t>件下</a:t>
            </a:r>
            <a:r>
              <a:rPr sz="1600" spc="10" dirty="0">
                <a:solidFill>
                  <a:prstClr val="black"/>
                </a:solidFill>
                <a:latin typeface="微软雅黑" panose="020B0503020204020204" charset="-122"/>
                <a:cs typeface="微软雅黑" panose="020B0503020204020204" charset="-122"/>
              </a:rPr>
              <a:t>方</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文</a:t>
            </a:r>
            <a:r>
              <a:rPr sz="1600" spc="5" dirty="0">
                <a:solidFill>
                  <a:prstClr val="black"/>
                </a:solidFill>
                <a:latin typeface="微软雅黑" panose="020B0503020204020204" charset="-122"/>
                <a:cs typeface="微软雅黑" panose="020B0503020204020204" charset="-122"/>
              </a:rPr>
              <a:t>本</a:t>
            </a:r>
            <a:r>
              <a:rPr sz="1600" spc="15" dirty="0">
                <a:solidFill>
                  <a:prstClr val="black"/>
                </a:solidFill>
                <a:latin typeface="微软雅黑" panose="020B0503020204020204" charset="-122"/>
                <a:cs typeface="微软雅黑" panose="020B0503020204020204" charset="-122"/>
              </a:rPr>
              <a:t>属</a:t>
            </a:r>
            <a:r>
              <a:rPr sz="1600" spc="5" dirty="0">
                <a:solidFill>
                  <a:prstClr val="black"/>
                </a:solidFill>
                <a:latin typeface="微软雅黑" panose="020B0503020204020204" charset="-122"/>
                <a:cs typeface="微软雅黑" panose="020B0503020204020204" charset="-122"/>
              </a:rPr>
              <a:t>性设置字</a:t>
            </a:r>
            <a:r>
              <a:rPr sz="1600" spc="15" dirty="0">
                <a:solidFill>
                  <a:prstClr val="black"/>
                </a:solidFill>
                <a:latin typeface="微软雅黑" panose="020B0503020204020204" charset="-122"/>
                <a:cs typeface="微软雅黑" panose="020B0503020204020204" charset="-122"/>
              </a:rPr>
              <a:t>体</a:t>
            </a:r>
            <a:r>
              <a:rPr sz="1600" spc="5" dirty="0">
                <a:solidFill>
                  <a:prstClr val="black"/>
                </a:solidFill>
                <a:latin typeface="微软雅黑" panose="020B0503020204020204" charset="-122"/>
                <a:cs typeface="微软雅黑" panose="020B0503020204020204" charset="-122"/>
              </a:rPr>
              <a:t>使</a:t>
            </a:r>
            <a:r>
              <a:rPr sz="1600" spc="1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微软雅</a:t>
            </a:r>
            <a:r>
              <a:rPr sz="1600" spc="20" dirty="0">
                <a:solidFill>
                  <a:prstClr val="black"/>
                </a:solidFill>
                <a:latin typeface="微软雅黑" panose="020B0503020204020204" charset="-122"/>
                <a:cs typeface="微软雅黑" panose="020B0503020204020204" charset="-122"/>
              </a:rPr>
              <a:t>黑</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字</a:t>
            </a:r>
            <a:r>
              <a:rPr sz="1600" spc="15" dirty="0">
                <a:solidFill>
                  <a:prstClr val="black"/>
                </a:solidFill>
                <a:latin typeface="微软雅黑" panose="020B0503020204020204" charset="-122"/>
                <a:cs typeface="微软雅黑" panose="020B0503020204020204" charset="-122"/>
              </a:rPr>
              <a:t>号</a:t>
            </a:r>
            <a:r>
              <a:rPr sz="1600" dirty="0">
                <a:solidFill>
                  <a:prstClr val="black"/>
                </a:solidFill>
                <a:cs typeface="Calibri" panose="020F0502020204030204"/>
              </a:rPr>
              <a:t>16</a:t>
            </a:r>
            <a:r>
              <a:rPr sz="1600"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他</a:t>
            </a:r>
            <a:r>
              <a:rPr sz="1600" spc="-5" dirty="0">
                <a:solidFill>
                  <a:prstClr val="black"/>
                </a:solidFill>
                <a:latin typeface="微软雅黑" panose="020B0503020204020204" charset="-122"/>
                <a:cs typeface="微软雅黑" panose="020B0503020204020204" charset="-122"/>
              </a:rPr>
              <a:t>使 用默认设置。</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243327" y="2468880"/>
            <a:ext cx="4052315" cy="40050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414515" y="2468880"/>
            <a:ext cx="3534155" cy="4005071"/>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81915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1</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创建硬件设备</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23847" y="1623821"/>
            <a:ext cx="4383405" cy="4777740"/>
          </a:xfrm>
          <a:prstGeom prst="rect">
            <a:avLst/>
          </a:prstGeom>
        </p:spPr>
        <p:txBody>
          <a:bodyPr vert="horz" wrap="square" lIns="0" tIns="0" rIns="0" bIns="0" rtlCol="0">
            <a:spAutoFit/>
          </a:bodyPr>
          <a:lstStyle/>
          <a:p>
            <a:pPr marL="12700"/>
            <a:r>
              <a:rPr sz="1600" b="1" spc="160" dirty="0">
                <a:solidFill>
                  <a:prstClr val="black"/>
                </a:solidFill>
                <a:latin typeface="微软雅黑" panose="020B0503020204020204" charset="-122"/>
                <a:cs typeface="微软雅黑" panose="020B0503020204020204" charset="-122"/>
              </a:rPr>
              <a:t>操</a:t>
            </a:r>
            <a:r>
              <a:rPr sz="1600" b="1" spc="150" dirty="0">
                <a:solidFill>
                  <a:prstClr val="black"/>
                </a:solidFill>
                <a:latin typeface="微软雅黑" panose="020B0503020204020204" charset="-122"/>
                <a:cs typeface="微软雅黑" panose="020B0503020204020204" charset="-122"/>
              </a:rPr>
              <a:t>作</a:t>
            </a:r>
            <a:r>
              <a:rPr sz="1600" b="1" spc="160" dirty="0">
                <a:solidFill>
                  <a:prstClr val="black"/>
                </a:solidFill>
                <a:latin typeface="微软雅黑" panose="020B0503020204020204" charset="-122"/>
                <a:cs typeface="微软雅黑" panose="020B0503020204020204" charset="-122"/>
              </a:rPr>
              <a:t>步骤</a:t>
            </a:r>
            <a:r>
              <a:rPr sz="1600" b="1" spc="-5" dirty="0">
                <a:solidFill>
                  <a:prstClr val="black"/>
                </a:solidFill>
                <a:latin typeface="微软雅黑" panose="020B0503020204020204" charset="-122"/>
                <a:cs typeface="微软雅黑" panose="020B0503020204020204" charset="-122"/>
              </a:rPr>
              <a:t>4</a:t>
            </a:r>
            <a:r>
              <a:rPr sz="1600" b="1" spc="-34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a:t>
            </a:r>
            <a:r>
              <a:rPr sz="1600" spc="-340" dirty="0">
                <a:solidFill>
                  <a:prstClr val="black"/>
                </a:solidFill>
                <a:latin typeface="微软雅黑" panose="020B0503020204020204" charset="-122"/>
                <a:cs typeface="微软雅黑" panose="020B0503020204020204" charset="-122"/>
              </a:rPr>
              <a:t> </a:t>
            </a:r>
            <a:r>
              <a:rPr sz="1600" spc="160" dirty="0">
                <a:solidFill>
                  <a:prstClr val="black"/>
                </a:solidFill>
                <a:latin typeface="微软雅黑" panose="020B0503020204020204" charset="-122"/>
                <a:cs typeface="微软雅黑" panose="020B0503020204020204" charset="-122"/>
              </a:rPr>
              <a:t>上一</a:t>
            </a:r>
            <a:r>
              <a:rPr sz="1600" spc="145" dirty="0">
                <a:solidFill>
                  <a:prstClr val="black"/>
                </a:solidFill>
                <a:latin typeface="微软雅黑" panose="020B0503020204020204" charset="-122"/>
                <a:cs typeface="微软雅黑" panose="020B0503020204020204" charset="-122"/>
              </a:rPr>
              <a:t>步</a:t>
            </a:r>
            <a:r>
              <a:rPr sz="1600" spc="160" dirty="0">
                <a:solidFill>
                  <a:prstClr val="black"/>
                </a:solidFill>
                <a:latin typeface="微软雅黑" panose="020B0503020204020204" charset="-122"/>
                <a:cs typeface="微软雅黑" panose="020B0503020204020204" charset="-122"/>
              </a:rPr>
              <a:t>完成</a:t>
            </a:r>
            <a:r>
              <a:rPr sz="1600" spc="175"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a:t>
            </a:r>
            <a:r>
              <a:rPr sz="1600" spc="-340" dirty="0">
                <a:solidFill>
                  <a:prstClr val="black"/>
                </a:solidFill>
                <a:latin typeface="微软雅黑" panose="020B0503020204020204" charset="-122"/>
                <a:cs typeface="微软雅黑" panose="020B0503020204020204" charset="-122"/>
              </a:rPr>
              <a:t> </a:t>
            </a:r>
            <a:r>
              <a:rPr sz="1600" spc="160" dirty="0">
                <a:solidFill>
                  <a:prstClr val="black"/>
                </a:solidFill>
                <a:latin typeface="微软雅黑" panose="020B0503020204020204" charset="-122"/>
                <a:cs typeface="微软雅黑" panose="020B0503020204020204" charset="-122"/>
              </a:rPr>
              <a:t>系</a:t>
            </a:r>
            <a:r>
              <a:rPr sz="1600" spc="145" dirty="0">
                <a:solidFill>
                  <a:prstClr val="black"/>
                </a:solidFill>
                <a:latin typeface="微软雅黑" panose="020B0503020204020204" charset="-122"/>
                <a:cs typeface="微软雅黑" panose="020B0503020204020204" charset="-122"/>
              </a:rPr>
              <a:t>统</a:t>
            </a:r>
            <a:r>
              <a:rPr sz="1600" spc="160" dirty="0">
                <a:solidFill>
                  <a:prstClr val="black"/>
                </a:solidFill>
                <a:latin typeface="微软雅黑" panose="020B0503020204020204" charset="-122"/>
                <a:cs typeface="微软雅黑" panose="020B0503020204020204" charset="-122"/>
              </a:rPr>
              <a:t>会跳</a:t>
            </a:r>
            <a:r>
              <a:rPr sz="1600" spc="145" dirty="0">
                <a:solidFill>
                  <a:prstClr val="black"/>
                </a:solidFill>
                <a:latin typeface="微软雅黑" panose="020B0503020204020204" charset="-122"/>
                <a:cs typeface="微软雅黑" panose="020B0503020204020204" charset="-122"/>
              </a:rPr>
              <a:t>转</a:t>
            </a:r>
            <a:r>
              <a:rPr sz="1600" spc="-5" dirty="0">
                <a:solidFill>
                  <a:prstClr val="black"/>
                </a:solidFill>
                <a:latin typeface="微软雅黑" panose="020B0503020204020204" charset="-122"/>
                <a:cs typeface="微软雅黑" panose="020B0503020204020204" charset="-122"/>
              </a:rPr>
              <a:t>到</a:t>
            </a:r>
            <a:endParaRPr sz="1600">
              <a:solidFill>
                <a:prstClr val="black"/>
              </a:solidFill>
              <a:latin typeface="微软雅黑" panose="020B0503020204020204" charset="-122"/>
              <a:cs typeface="微软雅黑" panose="020B0503020204020204" charset="-122"/>
            </a:endParaRPr>
          </a:p>
          <a:p>
            <a:pPr marL="12700">
              <a:spcBef>
                <a:spcPts val="960"/>
              </a:spcBef>
            </a:pPr>
            <a:r>
              <a:rPr sz="1600" spc="25" dirty="0">
                <a:solidFill>
                  <a:prstClr val="black"/>
                </a:solidFill>
                <a:latin typeface="微软雅黑" panose="020B0503020204020204" charset="-122"/>
                <a:cs typeface="微软雅黑" panose="020B0503020204020204" charset="-122"/>
              </a:rPr>
              <a:t>“新</a:t>
            </a:r>
            <a:r>
              <a:rPr sz="1600" spc="30" dirty="0">
                <a:solidFill>
                  <a:prstClr val="black"/>
                </a:solidFill>
                <a:latin typeface="微软雅黑" panose="020B0503020204020204" charset="-122"/>
                <a:cs typeface="微软雅黑" panose="020B0503020204020204" charset="-122"/>
              </a:rPr>
              <a:t>增</a:t>
            </a:r>
            <a:r>
              <a:rPr sz="1600" spc="25" dirty="0">
                <a:solidFill>
                  <a:prstClr val="black"/>
                </a:solidFill>
                <a:latin typeface="微软雅黑" panose="020B0503020204020204" charset="-122"/>
                <a:cs typeface="微软雅黑" panose="020B0503020204020204" charset="-122"/>
              </a:rPr>
              <a:t>硬件</a:t>
            </a:r>
            <a:r>
              <a:rPr sz="1600" spc="30" dirty="0">
                <a:solidFill>
                  <a:prstClr val="black"/>
                </a:solidFill>
                <a:latin typeface="微软雅黑" panose="020B0503020204020204" charset="-122"/>
                <a:cs typeface="微软雅黑" panose="020B0503020204020204" charset="-122"/>
              </a:rPr>
              <a:t>设</a:t>
            </a:r>
            <a:r>
              <a:rPr sz="1600" spc="45" dirty="0">
                <a:solidFill>
                  <a:prstClr val="black"/>
                </a:solidFill>
                <a:latin typeface="微软雅黑" panose="020B0503020204020204" charset="-122"/>
                <a:cs typeface="微软雅黑" panose="020B0503020204020204" charset="-122"/>
              </a:rPr>
              <a:t>备</a:t>
            </a:r>
            <a:r>
              <a:rPr sz="1600" spc="2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基</a:t>
            </a:r>
            <a:r>
              <a:rPr sz="1600" spc="25" dirty="0">
                <a:solidFill>
                  <a:prstClr val="black"/>
                </a:solidFill>
                <a:latin typeface="微软雅黑" panose="020B0503020204020204" charset="-122"/>
                <a:cs typeface="微软雅黑" panose="020B0503020204020204" charset="-122"/>
              </a:rPr>
              <a:t>本信</a:t>
            </a:r>
            <a:r>
              <a:rPr sz="1600" spc="30" dirty="0">
                <a:solidFill>
                  <a:prstClr val="black"/>
                </a:solidFill>
                <a:latin typeface="微软雅黑" panose="020B0503020204020204" charset="-122"/>
                <a:cs typeface="微软雅黑" panose="020B0503020204020204" charset="-122"/>
              </a:rPr>
              <a:t>息确</a:t>
            </a:r>
            <a:r>
              <a:rPr sz="1600" spc="25" dirty="0">
                <a:solidFill>
                  <a:prstClr val="black"/>
                </a:solidFill>
                <a:latin typeface="微软雅黑" panose="020B0503020204020204" charset="-122"/>
                <a:cs typeface="微软雅黑" panose="020B0503020204020204" charset="-122"/>
              </a:rPr>
              <a:t>认界</a:t>
            </a:r>
            <a:r>
              <a:rPr sz="1600" spc="45" dirty="0">
                <a:solidFill>
                  <a:prstClr val="black"/>
                </a:solidFill>
                <a:latin typeface="微软雅黑" panose="020B0503020204020204" charset="-122"/>
                <a:cs typeface="微软雅黑" panose="020B0503020204020204" charset="-122"/>
              </a:rPr>
              <a:t>面</a:t>
            </a:r>
            <a:r>
              <a:rPr sz="1600" spc="3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可以</a:t>
            </a:r>
            <a:endParaRPr sz="1600">
              <a:solidFill>
                <a:prstClr val="black"/>
              </a:solidFill>
              <a:latin typeface="微软雅黑" panose="020B0503020204020204" charset="-122"/>
              <a:cs typeface="微软雅黑" panose="020B0503020204020204" charset="-122"/>
            </a:endParaRPr>
          </a:p>
          <a:p>
            <a:pPr marL="12700" marR="6985">
              <a:lnSpc>
                <a:spcPct val="150000"/>
              </a:lnSpc>
            </a:pPr>
            <a:r>
              <a:rPr sz="1600" spc="30" dirty="0">
                <a:solidFill>
                  <a:prstClr val="black"/>
                </a:solidFill>
                <a:latin typeface="微软雅黑" panose="020B0503020204020204" charset="-122"/>
                <a:cs typeface="微软雅黑" panose="020B0503020204020204" charset="-122"/>
              </a:rPr>
              <a:t>使用</a:t>
            </a:r>
            <a:r>
              <a:rPr sz="1600" spc="40" dirty="0">
                <a:solidFill>
                  <a:prstClr val="black"/>
                </a:solidFill>
                <a:latin typeface="微软雅黑" panose="020B0503020204020204" charset="-122"/>
                <a:cs typeface="微软雅黑" panose="020B0503020204020204" charset="-122"/>
              </a:rPr>
              <a:t>默</a:t>
            </a:r>
            <a:r>
              <a:rPr sz="1600" spc="30" dirty="0">
                <a:solidFill>
                  <a:prstClr val="black"/>
                </a:solidFill>
                <a:latin typeface="微软雅黑" panose="020B0503020204020204" charset="-122"/>
                <a:cs typeface="微软雅黑" panose="020B0503020204020204" charset="-122"/>
              </a:rPr>
              <a:t>认设</a:t>
            </a:r>
            <a:r>
              <a:rPr sz="1600" spc="40" dirty="0">
                <a:solidFill>
                  <a:prstClr val="black"/>
                </a:solidFill>
                <a:latin typeface="微软雅黑" panose="020B0503020204020204" charset="-122"/>
                <a:cs typeface="微软雅黑" panose="020B0503020204020204" charset="-122"/>
              </a:rPr>
              <a:t>置信</a:t>
            </a:r>
            <a:r>
              <a:rPr sz="1600" spc="25" dirty="0">
                <a:solidFill>
                  <a:prstClr val="black"/>
                </a:solidFill>
                <a:latin typeface="微软雅黑" panose="020B0503020204020204" charset="-122"/>
                <a:cs typeface="微软雅黑" panose="020B0503020204020204" charset="-122"/>
              </a:rPr>
              <a:t>息</a:t>
            </a:r>
            <a:r>
              <a:rPr sz="1600" spc="30" dirty="0">
                <a:solidFill>
                  <a:prstClr val="black"/>
                </a:solidFill>
                <a:latin typeface="微软雅黑" panose="020B0503020204020204" charset="-122"/>
                <a:cs typeface="微软雅黑" panose="020B0503020204020204" charset="-122"/>
              </a:rPr>
              <a:t>，</a:t>
            </a:r>
            <a:r>
              <a:rPr sz="1600" spc="40" dirty="0">
                <a:solidFill>
                  <a:prstClr val="black"/>
                </a:solidFill>
                <a:latin typeface="微软雅黑" panose="020B0503020204020204" charset="-122"/>
                <a:cs typeface="微软雅黑" panose="020B0503020204020204" charset="-122"/>
              </a:rPr>
              <a:t>也</a:t>
            </a:r>
            <a:r>
              <a:rPr sz="1600" spc="30" dirty="0">
                <a:solidFill>
                  <a:prstClr val="black"/>
                </a:solidFill>
                <a:latin typeface="微软雅黑" panose="020B0503020204020204" charset="-122"/>
                <a:cs typeface="微软雅黑" panose="020B0503020204020204" charset="-122"/>
              </a:rPr>
              <a:t>可以</a:t>
            </a:r>
            <a:r>
              <a:rPr sz="1600" spc="40" dirty="0">
                <a:solidFill>
                  <a:prstClr val="black"/>
                </a:solidFill>
                <a:latin typeface="微软雅黑" panose="020B0503020204020204" charset="-122"/>
                <a:cs typeface="微软雅黑" panose="020B0503020204020204" charset="-122"/>
              </a:rPr>
              <a:t>修改</a:t>
            </a:r>
            <a:r>
              <a:rPr sz="1600" spc="30" dirty="0">
                <a:solidFill>
                  <a:prstClr val="black"/>
                </a:solidFill>
                <a:latin typeface="微软雅黑" panose="020B0503020204020204" charset="-122"/>
                <a:cs typeface="微软雅黑" panose="020B0503020204020204" charset="-122"/>
              </a:rPr>
              <a:t>里面的</a:t>
            </a:r>
            <a:r>
              <a:rPr sz="1600" spc="40" dirty="0">
                <a:solidFill>
                  <a:prstClr val="black"/>
                </a:solidFill>
                <a:latin typeface="微软雅黑" panose="020B0503020204020204" charset="-122"/>
                <a:cs typeface="微软雅黑" panose="020B0503020204020204" charset="-122"/>
              </a:rPr>
              <a:t>硬</a:t>
            </a:r>
            <a:r>
              <a:rPr sz="1600" spc="30"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名 </a:t>
            </a:r>
            <a:r>
              <a:rPr sz="1600" dirty="0">
                <a:solidFill>
                  <a:prstClr val="black"/>
                </a:solidFill>
                <a:latin typeface="微软雅黑" panose="020B0503020204020204" charset="-122"/>
                <a:cs typeface="微软雅黑" panose="020B0503020204020204" charset="-122"/>
              </a:rPr>
              <a:t>称（本书示</a:t>
            </a:r>
            <a:r>
              <a:rPr sz="1600" spc="10" dirty="0">
                <a:solidFill>
                  <a:prstClr val="black"/>
                </a:solidFill>
                <a:latin typeface="微软雅黑" panose="020B0503020204020204" charset="-122"/>
                <a:cs typeface="微软雅黑" panose="020B0503020204020204" charset="-122"/>
              </a:rPr>
              <a:t>例把</a:t>
            </a:r>
            <a:r>
              <a:rPr sz="1600" dirty="0">
                <a:solidFill>
                  <a:prstClr val="black"/>
                </a:solidFill>
                <a:latin typeface="微软雅黑" panose="020B0503020204020204" charset="-122"/>
                <a:cs typeface="微软雅黑" panose="020B0503020204020204" charset="-122"/>
              </a:rPr>
              <a:t>硬件名称改为</a:t>
            </a:r>
            <a:r>
              <a:rPr sz="1600" spc="25" dirty="0">
                <a:solidFill>
                  <a:prstClr val="black"/>
                </a:solidFill>
                <a:latin typeface="微软雅黑" panose="020B0503020204020204" charset="-122"/>
                <a:cs typeface="微软雅黑" panose="020B0503020204020204" charset="-122"/>
              </a:rPr>
              <a:t>了</a:t>
            </a:r>
            <a:r>
              <a:rPr sz="1600" dirty="0">
                <a:solidFill>
                  <a:prstClr val="black"/>
                </a:solidFill>
                <a:latin typeface="微软雅黑" panose="020B0503020204020204" charset="-122"/>
                <a:cs typeface="微软雅黑" panose="020B0503020204020204" charset="-122"/>
              </a:rPr>
              <a:t>“工业机器人</a:t>
            </a:r>
            <a:r>
              <a:rPr sz="1600" spc="-5" dirty="0">
                <a:solidFill>
                  <a:prstClr val="black"/>
                </a:solidFill>
                <a:cs typeface="Calibri" panose="020F0502020204030204"/>
              </a:rPr>
              <a:t>-</a:t>
            </a:r>
            <a:r>
              <a:rPr sz="1600" spc="50" dirty="0">
                <a:solidFill>
                  <a:prstClr val="black"/>
                </a:solidFill>
                <a:latin typeface="微软雅黑" panose="020B0503020204020204" charset="-122"/>
                <a:cs typeface="微软雅黑" panose="020B0503020204020204" charset="-122"/>
              </a:rPr>
              <a:t>快 </a:t>
            </a:r>
            <a:r>
              <a:rPr sz="1600" spc="55" dirty="0">
                <a:solidFill>
                  <a:prstClr val="black"/>
                </a:solidFill>
                <a:latin typeface="微软雅黑" panose="020B0503020204020204" charset="-122"/>
                <a:cs typeface="微软雅黑" panose="020B0503020204020204" charset="-122"/>
              </a:rPr>
              <a:t>速体</a:t>
            </a:r>
            <a:r>
              <a:rPr sz="1600" spc="45" dirty="0">
                <a:solidFill>
                  <a:prstClr val="black"/>
                </a:solidFill>
                <a:latin typeface="微软雅黑" panose="020B0503020204020204" charset="-122"/>
                <a:cs typeface="微软雅黑" panose="020B0503020204020204" charset="-122"/>
              </a:rPr>
              <a:t>验</a:t>
            </a:r>
            <a:r>
              <a:rPr sz="1600" spc="55" dirty="0">
                <a:solidFill>
                  <a:prstClr val="black"/>
                </a:solidFill>
                <a:cs typeface="Calibri" panose="020F0502020204030204"/>
              </a:rPr>
              <a:t>-</a:t>
            </a:r>
            <a:r>
              <a:rPr sz="1600" spc="50" dirty="0">
                <a:solidFill>
                  <a:prstClr val="black"/>
                </a:solidFill>
                <a:latin typeface="微软雅黑" panose="020B0503020204020204" charset="-122"/>
                <a:cs typeface="微软雅黑" panose="020B0503020204020204" charset="-122"/>
              </a:rPr>
              <a:t>学员</a:t>
            </a:r>
            <a:r>
              <a:rPr sz="1600" spc="35" dirty="0">
                <a:solidFill>
                  <a:prstClr val="black"/>
                </a:solidFill>
                <a:latin typeface="微软雅黑" panose="020B0503020204020204" charset="-122"/>
                <a:cs typeface="微软雅黑" panose="020B0503020204020204" charset="-122"/>
              </a:rPr>
              <a:t>姓</a:t>
            </a:r>
            <a:r>
              <a:rPr sz="1600" spc="55" dirty="0">
                <a:solidFill>
                  <a:prstClr val="black"/>
                </a:solidFill>
                <a:latin typeface="微软雅黑" panose="020B0503020204020204" charset="-122"/>
                <a:cs typeface="微软雅黑" panose="020B0503020204020204" charset="-122"/>
              </a:rPr>
              <a:t>名</a:t>
            </a:r>
            <a:r>
              <a:rPr sz="1600" spc="20" dirty="0">
                <a:solidFill>
                  <a:prstClr val="black"/>
                </a:solidFill>
                <a:cs typeface="Calibri" panose="020F0502020204030204"/>
              </a:rPr>
              <a:t>01”</a:t>
            </a:r>
            <a:r>
              <a:rPr sz="1600" spc="20" dirty="0">
                <a:solidFill>
                  <a:prstClr val="black"/>
                </a:solidFill>
                <a:latin typeface="微软雅黑" panose="020B0503020204020204" charset="-122"/>
                <a:cs typeface="微软雅黑" panose="020B0503020204020204" charset="-122"/>
              </a:rPr>
              <a:t>）</a:t>
            </a:r>
            <a:r>
              <a:rPr sz="1600" spc="55"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品</a:t>
            </a:r>
            <a:r>
              <a:rPr sz="1600" spc="65" dirty="0">
                <a:solidFill>
                  <a:prstClr val="black"/>
                </a:solidFill>
                <a:latin typeface="微软雅黑" panose="020B0503020204020204" charset="-122"/>
                <a:cs typeface="微软雅黑" panose="020B0503020204020204" charset="-122"/>
              </a:rPr>
              <a:t>牌</a:t>
            </a:r>
            <a:r>
              <a:rPr sz="1600" spc="50" dirty="0">
                <a:solidFill>
                  <a:prstClr val="black"/>
                </a:solidFill>
                <a:latin typeface="微软雅黑" panose="020B0503020204020204" charset="-122"/>
                <a:cs typeface="微软雅黑" panose="020B0503020204020204" charset="-122"/>
              </a:rPr>
              <a:t>、型号等信息</a:t>
            </a:r>
            <a:r>
              <a:rPr sz="1600" spc="-5" dirty="0">
                <a:solidFill>
                  <a:prstClr val="black"/>
                </a:solidFill>
                <a:latin typeface="微软雅黑" panose="020B0503020204020204" charset="-122"/>
                <a:cs typeface="微软雅黑" panose="020B0503020204020204" charset="-122"/>
              </a:rPr>
              <a:t>，单 </a:t>
            </a:r>
            <a:r>
              <a:rPr sz="1600" spc="-10"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“创建”按钮进入下一步。</a:t>
            </a:r>
            <a:endParaRPr sz="1600">
              <a:solidFill>
                <a:prstClr val="black"/>
              </a:solidFill>
              <a:latin typeface="微软雅黑" panose="020B0503020204020204" charset="-122"/>
              <a:cs typeface="微软雅黑" panose="020B0503020204020204" charset="-122"/>
            </a:endParaRPr>
          </a:p>
          <a:p>
            <a:pPr>
              <a:spcBef>
                <a:spcPts val="15"/>
              </a:spcBef>
            </a:pPr>
            <a:endParaRPr>
              <a:solidFill>
                <a:prstClr val="black"/>
              </a:solidFill>
              <a:latin typeface="Times New Roman" panose="02020603050405020304"/>
              <a:cs typeface="Times New Roman" panose="02020603050405020304"/>
            </a:endParaRPr>
          </a:p>
          <a:p>
            <a:pPr marL="12700" marR="5080">
              <a:lnSpc>
                <a:spcPct val="125000"/>
              </a:lnSpc>
            </a:pPr>
            <a:r>
              <a:rPr sz="1600" spc="25" dirty="0">
                <a:solidFill>
                  <a:prstClr val="black"/>
                </a:solidFill>
                <a:latin typeface="宋体" pitchFamily="2" charset="-122"/>
                <a:cs typeface="宋体" pitchFamily="2" charset="-122"/>
              </a:rPr>
              <a:t>注</a:t>
            </a:r>
            <a:r>
              <a:rPr sz="1600" spc="35" dirty="0">
                <a:solidFill>
                  <a:prstClr val="black"/>
                </a:solidFill>
                <a:latin typeface="宋体" pitchFamily="2" charset="-122"/>
                <a:cs typeface="宋体" pitchFamily="2" charset="-122"/>
              </a:rPr>
              <a:t>意</a:t>
            </a:r>
            <a:r>
              <a:rPr sz="1600" spc="25" dirty="0">
                <a:solidFill>
                  <a:prstClr val="black"/>
                </a:solidFill>
                <a:latin typeface="宋体" pitchFamily="2" charset="-122"/>
                <a:cs typeface="宋体" pitchFamily="2" charset="-122"/>
              </a:rPr>
              <a:t>：在本</a:t>
            </a:r>
            <a:r>
              <a:rPr sz="1600" spc="35" dirty="0">
                <a:solidFill>
                  <a:prstClr val="black"/>
                </a:solidFill>
                <a:latin typeface="宋体" pitchFamily="2" charset="-122"/>
                <a:cs typeface="宋体" pitchFamily="2" charset="-122"/>
              </a:rPr>
              <a:t>书</a:t>
            </a:r>
            <a:r>
              <a:rPr sz="1600" spc="25" dirty="0">
                <a:solidFill>
                  <a:prstClr val="black"/>
                </a:solidFill>
                <a:latin typeface="宋体" pitchFamily="2" charset="-122"/>
                <a:cs typeface="宋体" pitchFamily="2" charset="-122"/>
              </a:rPr>
              <a:t>使用</a:t>
            </a:r>
            <a:r>
              <a:rPr sz="1600" spc="35" dirty="0">
                <a:solidFill>
                  <a:prstClr val="black"/>
                </a:solidFill>
                <a:latin typeface="宋体" pitchFamily="2" charset="-122"/>
                <a:cs typeface="宋体" pitchFamily="2" charset="-122"/>
              </a:rPr>
              <a:t>的</a:t>
            </a:r>
            <a:r>
              <a:rPr sz="1600" spc="25" dirty="0">
                <a:solidFill>
                  <a:prstClr val="black"/>
                </a:solidFill>
                <a:latin typeface="宋体" pitchFamily="2" charset="-122"/>
                <a:cs typeface="宋体" pitchFamily="2" charset="-122"/>
              </a:rPr>
              <a:t>工业数</a:t>
            </a:r>
            <a:r>
              <a:rPr sz="1600" spc="35" dirty="0">
                <a:solidFill>
                  <a:prstClr val="black"/>
                </a:solidFill>
                <a:latin typeface="宋体" pitchFamily="2" charset="-122"/>
                <a:cs typeface="宋体" pitchFamily="2" charset="-122"/>
              </a:rPr>
              <a:t>字</a:t>
            </a:r>
            <a:r>
              <a:rPr sz="1600" spc="25" dirty="0">
                <a:solidFill>
                  <a:prstClr val="black"/>
                </a:solidFill>
                <a:latin typeface="宋体" pitchFamily="2" charset="-122"/>
                <a:cs typeface="宋体" pitchFamily="2" charset="-122"/>
              </a:rPr>
              <a:t>孪生</a:t>
            </a:r>
            <a:r>
              <a:rPr sz="1600" spc="35" dirty="0">
                <a:solidFill>
                  <a:prstClr val="black"/>
                </a:solidFill>
                <a:latin typeface="宋体" pitchFamily="2" charset="-122"/>
                <a:cs typeface="宋体" pitchFamily="2" charset="-122"/>
              </a:rPr>
              <a:t>建</a:t>
            </a:r>
            <a:r>
              <a:rPr sz="1600" spc="25" dirty="0">
                <a:solidFill>
                  <a:prstClr val="black"/>
                </a:solidFill>
                <a:latin typeface="宋体" pitchFamily="2" charset="-122"/>
                <a:cs typeface="宋体" pitchFamily="2" charset="-122"/>
              </a:rPr>
              <a:t>模平台中</a:t>
            </a:r>
            <a:r>
              <a:rPr sz="1600" spc="-5" dirty="0">
                <a:solidFill>
                  <a:prstClr val="black"/>
                </a:solidFill>
                <a:latin typeface="宋体" pitchFamily="2" charset="-122"/>
                <a:cs typeface="宋体" pitchFamily="2" charset="-122"/>
              </a:rPr>
              <a:t>， </a:t>
            </a:r>
            <a:r>
              <a:rPr sz="1600" spc="40" dirty="0">
                <a:solidFill>
                  <a:prstClr val="black"/>
                </a:solidFill>
                <a:latin typeface="宋体" pitchFamily="2" charset="-122"/>
                <a:cs typeface="宋体" pitchFamily="2" charset="-122"/>
              </a:rPr>
              <a:t>每</a:t>
            </a:r>
            <a:r>
              <a:rPr sz="1600" spc="30" dirty="0">
                <a:solidFill>
                  <a:prstClr val="black"/>
                </a:solidFill>
                <a:latin typeface="宋体" pitchFamily="2" charset="-122"/>
                <a:cs typeface="宋体" pitchFamily="2" charset="-122"/>
              </a:rPr>
              <a:t>个</a:t>
            </a:r>
            <a:r>
              <a:rPr sz="1600" spc="40" dirty="0">
                <a:solidFill>
                  <a:prstClr val="black"/>
                </a:solidFill>
                <a:latin typeface="宋体" pitchFamily="2" charset="-122"/>
                <a:cs typeface="宋体" pitchFamily="2" charset="-122"/>
              </a:rPr>
              <a:t>单</a:t>
            </a:r>
            <a:r>
              <a:rPr sz="1600" spc="30" dirty="0">
                <a:solidFill>
                  <a:prstClr val="black"/>
                </a:solidFill>
                <a:latin typeface="宋体" pitchFamily="2" charset="-122"/>
                <a:cs typeface="宋体" pitchFamily="2" charset="-122"/>
              </a:rPr>
              <a:t>位创</a:t>
            </a:r>
            <a:r>
              <a:rPr sz="1600" spc="40" dirty="0">
                <a:solidFill>
                  <a:prstClr val="black"/>
                </a:solidFill>
                <a:latin typeface="宋体" pitchFamily="2" charset="-122"/>
                <a:cs typeface="宋体" pitchFamily="2" charset="-122"/>
              </a:rPr>
              <a:t>建</a:t>
            </a:r>
            <a:r>
              <a:rPr sz="1600" spc="30" dirty="0">
                <a:solidFill>
                  <a:prstClr val="black"/>
                </a:solidFill>
                <a:latin typeface="宋体" pitchFamily="2" charset="-122"/>
                <a:cs typeface="宋体" pitchFamily="2" charset="-122"/>
              </a:rPr>
              <a:t>的</a:t>
            </a:r>
            <a:r>
              <a:rPr sz="1600" spc="40" dirty="0">
                <a:solidFill>
                  <a:prstClr val="black"/>
                </a:solidFill>
                <a:latin typeface="宋体" pitchFamily="2" charset="-122"/>
                <a:cs typeface="宋体" pitchFamily="2" charset="-122"/>
              </a:rPr>
              <a:t>硬</a:t>
            </a:r>
            <a:r>
              <a:rPr sz="1600" spc="30" dirty="0">
                <a:solidFill>
                  <a:prstClr val="black"/>
                </a:solidFill>
                <a:latin typeface="宋体" pitchFamily="2" charset="-122"/>
                <a:cs typeface="宋体" pitchFamily="2" charset="-122"/>
              </a:rPr>
              <a:t>件</a:t>
            </a:r>
            <a:r>
              <a:rPr sz="1600" spc="40" dirty="0">
                <a:solidFill>
                  <a:prstClr val="black"/>
                </a:solidFill>
                <a:latin typeface="宋体" pitchFamily="2" charset="-122"/>
                <a:cs typeface="宋体" pitchFamily="2" charset="-122"/>
              </a:rPr>
              <a:t>名</a:t>
            </a:r>
            <a:r>
              <a:rPr sz="1600" spc="30" dirty="0">
                <a:solidFill>
                  <a:prstClr val="black"/>
                </a:solidFill>
                <a:latin typeface="宋体" pitchFamily="2" charset="-122"/>
                <a:cs typeface="宋体" pitchFamily="2" charset="-122"/>
              </a:rPr>
              <a:t>称不</a:t>
            </a:r>
            <a:r>
              <a:rPr sz="1600" spc="40" dirty="0">
                <a:solidFill>
                  <a:prstClr val="black"/>
                </a:solidFill>
                <a:latin typeface="宋体" pitchFamily="2" charset="-122"/>
                <a:cs typeface="宋体" pitchFamily="2" charset="-122"/>
              </a:rPr>
              <a:t>能</a:t>
            </a:r>
            <a:r>
              <a:rPr sz="1600" spc="30" dirty="0">
                <a:solidFill>
                  <a:prstClr val="black"/>
                </a:solidFill>
                <a:latin typeface="宋体" pitchFamily="2" charset="-122"/>
                <a:cs typeface="宋体" pitchFamily="2" charset="-122"/>
              </a:rPr>
              <a:t>同名，故</a:t>
            </a:r>
            <a:r>
              <a:rPr sz="1600" spc="40" dirty="0">
                <a:solidFill>
                  <a:prstClr val="black"/>
                </a:solidFill>
                <a:latin typeface="宋体" pitchFamily="2" charset="-122"/>
                <a:cs typeface="宋体" pitchFamily="2" charset="-122"/>
              </a:rPr>
              <a:t>而</a:t>
            </a:r>
            <a:r>
              <a:rPr sz="1600" spc="30" dirty="0">
                <a:solidFill>
                  <a:prstClr val="black"/>
                </a:solidFill>
                <a:latin typeface="宋体" pitchFamily="2" charset="-122"/>
                <a:cs typeface="宋体" pitchFamily="2" charset="-122"/>
              </a:rPr>
              <a:t>在</a:t>
            </a:r>
            <a:r>
              <a:rPr sz="1600" spc="-5" dirty="0">
                <a:solidFill>
                  <a:prstClr val="black"/>
                </a:solidFill>
                <a:latin typeface="宋体" pitchFamily="2" charset="-122"/>
                <a:cs typeface="宋体" pitchFamily="2" charset="-122"/>
              </a:rPr>
              <a:t>使 </a:t>
            </a:r>
            <a:r>
              <a:rPr sz="1600" spc="40" dirty="0">
                <a:solidFill>
                  <a:prstClr val="black"/>
                </a:solidFill>
                <a:latin typeface="宋体" pitchFamily="2" charset="-122"/>
                <a:cs typeface="宋体" pitchFamily="2" charset="-122"/>
              </a:rPr>
              <a:t>用</a:t>
            </a:r>
            <a:r>
              <a:rPr sz="1600" spc="30" dirty="0">
                <a:solidFill>
                  <a:prstClr val="black"/>
                </a:solidFill>
                <a:latin typeface="宋体" pitchFamily="2" charset="-122"/>
                <a:cs typeface="宋体" pitchFamily="2" charset="-122"/>
              </a:rPr>
              <a:t>过</a:t>
            </a:r>
            <a:r>
              <a:rPr sz="1600" spc="40" dirty="0">
                <a:solidFill>
                  <a:prstClr val="black"/>
                </a:solidFill>
                <a:latin typeface="宋体" pitchFamily="2" charset="-122"/>
                <a:cs typeface="宋体" pitchFamily="2" charset="-122"/>
              </a:rPr>
              <a:t>程</a:t>
            </a:r>
            <a:r>
              <a:rPr sz="1600" spc="25" dirty="0">
                <a:solidFill>
                  <a:prstClr val="black"/>
                </a:solidFill>
                <a:latin typeface="宋体" pitchFamily="2" charset="-122"/>
                <a:cs typeface="宋体" pitchFamily="2" charset="-122"/>
              </a:rPr>
              <a:t>中</a:t>
            </a:r>
            <a:r>
              <a:rPr sz="1600" spc="30" dirty="0">
                <a:solidFill>
                  <a:prstClr val="black"/>
                </a:solidFill>
                <a:latin typeface="宋体" pitchFamily="2" charset="-122"/>
                <a:cs typeface="宋体" pitchFamily="2" charset="-122"/>
              </a:rPr>
              <a:t>，</a:t>
            </a:r>
            <a:r>
              <a:rPr sz="1600" spc="40" dirty="0">
                <a:solidFill>
                  <a:prstClr val="black"/>
                </a:solidFill>
                <a:latin typeface="宋体" pitchFamily="2" charset="-122"/>
                <a:cs typeface="宋体" pitchFamily="2" charset="-122"/>
              </a:rPr>
              <a:t>建</a:t>
            </a:r>
            <a:r>
              <a:rPr sz="1600" spc="30" dirty="0">
                <a:solidFill>
                  <a:prstClr val="black"/>
                </a:solidFill>
                <a:latin typeface="宋体" pitchFamily="2" charset="-122"/>
                <a:cs typeface="宋体" pitchFamily="2" charset="-122"/>
              </a:rPr>
              <a:t>议</a:t>
            </a:r>
            <a:r>
              <a:rPr sz="1600" spc="40" dirty="0">
                <a:solidFill>
                  <a:prstClr val="black"/>
                </a:solidFill>
                <a:latin typeface="宋体" pitchFamily="2" charset="-122"/>
                <a:cs typeface="宋体" pitchFamily="2" charset="-122"/>
              </a:rPr>
              <a:t>单</a:t>
            </a:r>
            <a:r>
              <a:rPr sz="1600" spc="30" dirty="0">
                <a:solidFill>
                  <a:prstClr val="black"/>
                </a:solidFill>
                <a:latin typeface="宋体" pitchFamily="2" charset="-122"/>
                <a:cs typeface="宋体" pitchFamily="2" charset="-122"/>
              </a:rPr>
              <a:t>位</a:t>
            </a:r>
            <a:r>
              <a:rPr sz="1600" spc="40" dirty="0">
                <a:solidFill>
                  <a:prstClr val="black"/>
                </a:solidFill>
                <a:latin typeface="宋体" pitchFamily="2" charset="-122"/>
                <a:cs typeface="宋体" pitchFamily="2" charset="-122"/>
              </a:rPr>
              <a:t>成</a:t>
            </a:r>
            <a:r>
              <a:rPr sz="1600" spc="30" dirty="0">
                <a:solidFill>
                  <a:prstClr val="black"/>
                </a:solidFill>
                <a:latin typeface="宋体" pitchFamily="2" charset="-122"/>
                <a:cs typeface="宋体" pitchFamily="2" charset="-122"/>
              </a:rPr>
              <a:t>员在</a:t>
            </a:r>
            <a:r>
              <a:rPr sz="1600" spc="40" dirty="0">
                <a:solidFill>
                  <a:prstClr val="black"/>
                </a:solidFill>
                <a:latin typeface="宋体" pitchFamily="2" charset="-122"/>
                <a:cs typeface="宋体" pitchFamily="2" charset="-122"/>
              </a:rPr>
              <a:t>创</a:t>
            </a:r>
            <a:r>
              <a:rPr sz="1600" spc="30" dirty="0">
                <a:solidFill>
                  <a:prstClr val="black"/>
                </a:solidFill>
                <a:latin typeface="宋体" pitchFamily="2" charset="-122"/>
                <a:cs typeface="宋体" pitchFamily="2" charset="-122"/>
              </a:rPr>
              <a:t>建</a:t>
            </a:r>
            <a:r>
              <a:rPr sz="1600" spc="40" dirty="0">
                <a:solidFill>
                  <a:prstClr val="black"/>
                </a:solidFill>
                <a:latin typeface="宋体" pitchFamily="2" charset="-122"/>
                <a:cs typeface="宋体" pitchFamily="2" charset="-122"/>
              </a:rPr>
              <a:t>的</a:t>
            </a:r>
            <a:r>
              <a:rPr sz="1600" spc="30" dirty="0">
                <a:solidFill>
                  <a:prstClr val="black"/>
                </a:solidFill>
                <a:latin typeface="宋体" pitchFamily="2" charset="-122"/>
                <a:cs typeface="宋体" pitchFamily="2" charset="-122"/>
              </a:rPr>
              <a:t>硬件</a:t>
            </a:r>
            <a:r>
              <a:rPr sz="1600" spc="40" dirty="0">
                <a:solidFill>
                  <a:prstClr val="black"/>
                </a:solidFill>
                <a:latin typeface="宋体" pitchFamily="2" charset="-122"/>
                <a:cs typeface="宋体" pitchFamily="2" charset="-122"/>
              </a:rPr>
              <a:t>名</a:t>
            </a:r>
            <a:r>
              <a:rPr sz="1600" spc="30" dirty="0">
                <a:solidFill>
                  <a:prstClr val="black"/>
                </a:solidFill>
                <a:latin typeface="宋体" pitchFamily="2" charset="-122"/>
                <a:cs typeface="宋体" pitchFamily="2" charset="-122"/>
              </a:rPr>
              <a:t>称</a:t>
            </a:r>
            <a:r>
              <a:rPr sz="1600" spc="-5" dirty="0">
                <a:solidFill>
                  <a:prstClr val="black"/>
                </a:solidFill>
                <a:latin typeface="宋体" pitchFamily="2" charset="-122"/>
                <a:cs typeface="宋体" pitchFamily="2" charset="-122"/>
              </a:rPr>
              <a:t>后 </a:t>
            </a:r>
            <a:r>
              <a:rPr sz="1600" spc="40" dirty="0">
                <a:solidFill>
                  <a:prstClr val="black"/>
                </a:solidFill>
                <a:latin typeface="宋体" pitchFamily="2" charset="-122"/>
                <a:cs typeface="宋体" pitchFamily="2" charset="-122"/>
              </a:rPr>
              <a:t>加</a:t>
            </a:r>
            <a:r>
              <a:rPr sz="1600" spc="30" dirty="0">
                <a:solidFill>
                  <a:prstClr val="black"/>
                </a:solidFill>
                <a:latin typeface="宋体" pitchFamily="2" charset="-122"/>
                <a:cs typeface="宋体" pitchFamily="2" charset="-122"/>
              </a:rPr>
              <a:t>姓</a:t>
            </a:r>
            <a:r>
              <a:rPr sz="1600" spc="40" dirty="0">
                <a:solidFill>
                  <a:prstClr val="black"/>
                </a:solidFill>
                <a:latin typeface="宋体" pitchFamily="2" charset="-122"/>
                <a:cs typeface="宋体" pitchFamily="2" charset="-122"/>
              </a:rPr>
              <a:t>名</a:t>
            </a:r>
            <a:r>
              <a:rPr sz="1600" spc="30" dirty="0">
                <a:solidFill>
                  <a:prstClr val="black"/>
                </a:solidFill>
                <a:latin typeface="宋体" pitchFamily="2" charset="-122"/>
                <a:cs typeface="宋体" pitchFamily="2" charset="-122"/>
              </a:rPr>
              <a:t>后缀</a:t>
            </a:r>
            <a:r>
              <a:rPr sz="1600" spc="40" dirty="0">
                <a:solidFill>
                  <a:prstClr val="black"/>
                </a:solidFill>
                <a:latin typeface="宋体" pitchFamily="2" charset="-122"/>
                <a:cs typeface="宋体" pitchFamily="2" charset="-122"/>
              </a:rPr>
              <a:t>或</a:t>
            </a:r>
            <a:r>
              <a:rPr sz="1600" spc="30" dirty="0">
                <a:solidFill>
                  <a:prstClr val="black"/>
                </a:solidFill>
                <a:latin typeface="宋体" pitchFamily="2" charset="-122"/>
                <a:cs typeface="宋体" pitchFamily="2" charset="-122"/>
              </a:rPr>
              <a:t>者</a:t>
            </a:r>
            <a:r>
              <a:rPr sz="1600" spc="40" dirty="0">
                <a:solidFill>
                  <a:prstClr val="black"/>
                </a:solidFill>
                <a:latin typeface="宋体" pitchFamily="2" charset="-122"/>
                <a:cs typeface="宋体" pitchFamily="2" charset="-122"/>
              </a:rPr>
              <a:t>统</a:t>
            </a:r>
            <a:r>
              <a:rPr sz="1600" spc="30" dirty="0">
                <a:solidFill>
                  <a:prstClr val="black"/>
                </a:solidFill>
                <a:latin typeface="宋体" pitchFamily="2" charset="-122"/>
                <a:cs typeface="宋体" pitchFamily="2" charset="-122"/>
              </a:rPr>
              <a:t>一</a:t>
            </a:r>
            <a:r>
              <a:rPr sz="1600" spc="40" dirty="0">
                <a:solidFill>
                  <a:prstClr val="black"/>
                </a:solidFill>
                <a:latin typeface="宋体" pitchFamily="2" charset="-122"/>
                <a:cs typeface="宋体" pitchFamily="2" charset="-122"/>
              </a:rPr>
              <a:t>规</a:t>
            </a:r>
            <a:r>
              <a:rPr sz="1600" spc="30" dirty="0">
                <a:solidFill>
                  <a:prstClr val="black"/>
                </a:solidFill>
                <a:latin typeface="宋体" pitchFamily="2" charset="-122"/>
                <a:cs typeface="宋体" pitchFamily="2" charset="-122"/>
              </a:rPr>
              <a:t>定命</a:t>
            </a:r>
            <a:r>
              <a:rPr sz="1600" spc="40" dirty="0">
                <a:solidFill>
                  <a:prstClr val="black"/>
                </a:solidFill>
                <a:latin typeface="宋体" pitchFamily="2" charset="-122"/>
                <a:cs typeface="宋体" pitchFamily="2" charset="-122"/>
              </a:rPr>
              <a:t>名</a:t>
            </a:r>
            <a:r>
              <a:rPr sz="1600" spc="30" dirty="0">
                <a:solidFill>
                  <a:prstClr val="black"/>
                </a:solidFill>
                <a:latin typeface="宋体" pitchFamily="2" charset="-122"/>
                <a:cs typeface="宋体" pitchFamily="2" charset="-122"/>
              </a:rPr>
              <a:t>规则</a:t>
            </a:r>
            <a:r>
              <a:rPr sz="1600" spc="25" dirty="0">
                <a:solidFill>
                  <a:prstClr val="black"/>
                </a:solidFill>
                <a:latin typeface="宋体" pitchFamily="2" charset="-122"/>
                <a:cs typeface="宋体" pitchFamily="2" charset="-122"/>
              </a:rPr>
              <a:t>。如</a:t>
            </a:r>
            <a:r>
              <a:rPr sz="1600" spc="35"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张</a:t>
            </a:r>
            <a:r>
              <a:rPr sz="1600" spc="-5" dirty="0">
                <a:solidFill>
                  <a:prstClr val="black"/>
                </a:solidFill>
                <a:latin typeface="宋体" pitchFamily="2" charset="-122"/>
                <a:cs typeface="宋体" pitchFamily="2" charset="-122"/>
              </a:rPr>
              <a:t>某 </a:t>
            </a:r>
            <a:r>
              <a:rPr sz="1600" spc="40" dirty="0">
                <a:solidFill>
                  <a:prstClr val="black"/>
                </a:solidFill>
                <a:latin typeface="宋体" pitchFamily="2" charset="-122"/>
                <a:cs typeface="宋体" pitchFamily="2" charset="-122"/>
              </a:rPr>
              <a:t>某</a:t>
            </a:r>
            <a:r>
              <a:rPr sz="1600" spc="30" dirty="0">
                <a:solidFill>
                  <a:prstClr val="black"/>
                </a:solidFill>
                <a:latin typeface="宋体" pitchFamily="2" charset="-122"/>
                <a:cs typeface="宋体" pitchFamily="2" charset="-122"/>
              </a:rPr>
              <a:t>创</a:t>
            </a:r>
            <a:r>
              <a:rPr sz="1600" spc="40" dirty="0">
                <a:solidFill>
                  <a:prstClr val="black"/>
                </a:solidFill>
                <a:latin typeface="宋体" pitchFamily="2" charset="-122"/>
                <a:cs typeface="宋体" pitchFamily="2" charset="-122"/>
              </a:rPr>
              <a:t>建</a:t>
            </a:r>
            <a:r>
              <a:rPr sz="1600" spc="30" dirty="0">
                <a:solidFill>
                  <a:prstClr val="black"/>
                </a:solidFill>
                <a:latin typeface="宋体" pitchFamily="2" charset="-122"/>
                <a:cs typeface="宋体" pitchFamily="2" charset="-122"/>
              </a:rPr>
              <a:t>的第</a:t>
            </a:r>
            <a:r>
              <a:rPr sz="1600" spc="40" dirty="0">
                <a:solidFill>
                  <a:prstClr val="black"/>
                </a:solidFill>
                <a:latin typeface="宋体" pitchFamily="2" charset="-122"/>
                <a:cs typeface="宋体" pitchFamily="2" charset="-122"/>
              </a:rPr>
              <a:t>一</a:t>
            </a:r>
            <a:r>
              <a:rPr sz="1600" spc="30" dirty="0">
                <a:solidFill>
                  <a:prstClr val="black"/>
                </a:solidFill>
                <a:latin typeface="宋体" pitchFamily="2" charset="-122"/>
                <a:cs typeface="宋体" pitchFamily="2" charset="-122"/>
              </a:rPr>
              <a:t>台</a:t>
            </a:r>
            <a:r>
              <a:rPr sz="1600" spc="40" dirty="0">
                <a:solidFill>
                  <a:prstClr val="black"/>
                </a:solidFill>
                <a:latin typeface="宋体" pitchFamily="2" charset="-122"/>
                <a:cs typeface="宋体" pitchFamily="2" charset="-122"/>
              </a:rPr>
              <a:t>工</a:t>
            </a:r>
            <a:r>
              <a:rPr sz="1600" spc="30" dirty="0">
                <a:solidFill>
                  <a:prstClr val="black"/>
                </a:solidFill>
                <a:latin typeface="宋体" pitchFamily="2" charset="-122"/>
                <a:cs typeface="宋体" pitchFamily="2" charset="-122"/>
              </a:rPr>
              <a:t>业</a:t>
            </a:r>
            <a:r>
              <a:rPr sz="1600" spc="40" dirty="0">
                <a:solidFill>
                  <a:prstClr val="black"/>
                </a:solidFill>
                <a:latin typeface="宋体" pitchFamily="2" charset="-122"/>
                <a:cs typeface="宋体" pitchFamily="2" charset="-122"/>
              </a:rPr>
              <a:t>机</a:t>
            </a:r>
            <a:r>
              <a:rPr sz="1600" spc="30" dirty="0">
                <a:solidFill>
                  <a:prstClr val="black"/>
                </a:solidFill>
                <a:latin typeface="宋体" pitchFamily="2" charset="-122"/>
                <a:cs typeface="宋体" pitchFamily="2" charset="-122"/>
              </a:rPr>
              <a:t>器人</a:t>
            </a:r>
            <a:r>
              <a:rPr sz="1600" spc="40" dirty="0">
                <a:solidFill>
                  <a:prstClr val="black"/>
                </a:solidFill>
                <a:latin typeface="宋体" pitchFamily="2" charset="-122"/>
                <a:cs typeface="宋体" pitchFamily="2" charset="-122"/>
              </a:rPr>
              <a:t>硬</a:t>
            </a:r>
            <a:r>
              <a:rPr sz="1600" spc="30" dirty="0">
                <a:solidFill>
                  <a:prstClr val="black"/>
                </a:solidFill>
                <a:latin typeface="宋体" pitchFamily="2" charset="-122"/>
                <a:cs typeface="宋体" pitchFamily="2" charset="-122"/>
              </a:rPr>
              <a:t>件</a:t>
            </a:r>
            <a:r>
              <a:rPr sz="1600" spc="40" dirty="0">
                <a:solidFill>
                  <a:prstClr val="black"/>
                </a:solidFill>
                <a:latin typeface="宋体" pitchFamily="2" charset="-122"/>
                <a:cs typeface="宋体" pitchFamily="2" charset="-122"/>
              </a:rPr>
              <a:t>设</a:t>
            </a:r>
            <a:r>
              <a:rPr sz="1600" spc="20" dirty="0">
                <a:solidFill>
                  <a:prstClr val="black"/>
                </a:solidFill>
                <a:latin typeface="宋体" pitchFamily="2" charset="-122"/>
                <a:cs typeface="宋体" pitchFamily="2" charset="-122"/>
              </a:rPr>
              <a:t>备</a:t>
            </a:r>
            <a:r>
              <a:rPr sz="1600" spc="30" dirty="0">
                <a:solidFill>
                  <a:prstClr val="black"/>
                </a:solidFill>
                <a:latin typeface="宋体" pitchFamily="2" charset="-122"/>
                <a:cs typeface="宋体" pitchFamily="2" charset="-122"/>
              </a:rPr>
              <a:t>，</a:t>
            </a:r>
            <a:r>
              <a:rPr sz="1600" spc="40" dirty="0">
                <a:solidFill>
                  <a:prstClr val="black"/>
                </a:solidFill>
                <a:latin typeface="宋体" pitchFamily="2" charset="-122"/>
                <a:cs typeface="宋体" pitchFamily="2" charset="-122"/>
              </a:rPr>
              <a:t>填</a:t>
            </a:r>
            <a:r>
              <a:rPr sz="1600" spc="30" dirty="0">
                <a:solidFill>
                  <a:prstClr val="black"/>
                </a:solidFill>
                <a:latin typeface="宋体" pitchFamily="2" charset="-122"/>
                <a:cs typeface="宋体" pitchFamily="2" charset="-122"/>
              </a:rPr>
              <a:t>写</a:t>
            </a:r>
            <a:r>
              <a:rPr sz="1600" spc="-5" dirty="0">
                <a:solidFill>
                  <a:prstClr val="black"/>
                </a:solidFill>
                <a:latin typeface="宋体" pitchFamily="2" charset="-122"/>
                <a:cs typeface="宋体" pitchFamily="2" charset="-122"/>
              </a:rPr>
              <a:t>该 </a:t>
            </a:r>
            <a:r>
              <a:rPr sz="1600" spc="75" dirty="0">
                <a:solidFill>
                  <a:prstClr val="black"/>
                </a:solidFill>
                <a:latin typeface="宋体" pitchFamily="2" charset="-122"/>
                <a:cs typeface="宋体" pitchFamily="2" charset="-122"/>
              </a:rPr>
              <a:t>设备的硬件名</a:t>
            </a:r>
            <a:r>
              <a:rPr sz="1600" spc="60" dirty="0">
                <a:solidFill>
                  <a:prstClr val="black"/>
                </a:solidFill>
                <a:latin typeface="宋体" pitchFamily="2" charset="-122"/>
                <a:cs typeface="宋体" pitchFamily="2" charset="-122"/>
              </a:rPr>
              <a:t>称</a:t>
            </a:r>
            <a:r>
              <a:rPr sz="1600" spc="75" dirty="0">
                <a:solidFill>
                  <a:prstClr val="black"/>
                </a:solidFill>
                <a:latin typeface="宋体" pitchFamily="2" charset="-122"/>
                <a:cs typeface="宋体" pitchFamily="2" charset="-122"/>
              </a:rPr>
              <a:t>为“工业机器</a:t>
            </a:r>
            <a:r>
              <a:rPr sz="1600" spc="60" dirty="0">
                <a:solidFill>
                  <a:prstClr val="black"/>
                </a:solidFill>
                <a:latin typeface="宋体" pitchFamily="2" charset="-122"/>
                <a:cs typeface="宋体" pitchFamily="2" charset="-122"/>
              </a:rPr>
              <a:t>人</a:t>
            </a:r>
            <a:r>
              <a:rPr sz="1600" spc="75" dirty="0">
                <a:solidFill>
                  <a:prstClr val="black"/>
                </a:solidFill>
                <a:latin typeface="宋体" pitchFamily="2" charset="-122"/>
                <a:cs typeface="宋体" pitchFamily="2" charset="-122"/>
              </a:rPr>
              <a:t>硬</a:t>
            </a:r>
            <a:r>
              <a:rPr sz="1600" spc="80" dirty="0">
                <a:solidFill>
                  <a:prstClr val="black"/>
                </a:solidFill>
                <a:latin typeface="宋体" pitchFamily="2" charset="-122"/>
                <a:cs typeface="宋体" pitchFamily="2" charset="-122"/>
              </a:rPr>
              <a:t>件</a:t>
            </a:r>
            <a:r>
              <a:rPr sz="1600" spc="70" dirty="0">
                <a:solidFill>
                  <a:prstClr val="black"/>
                </a:solidFill>
                <a:latin typeface="宋体" pitchFamily="2" charset="-122"/>
                <a:cs typeface="宋体" pitchFamily="2" charset="-122"/>
              </a:rPr>
              <a:t>-</a:t>
            </a:r>
            <a:r>
              <a:rPr sz="1600" spc="75" dirty="0">
                <a:solidFill>
                  <a:prstClr val="black"/>
                </a:solidFill>
                <a:latin typeface="宋体" pitchFamily="2" charset="-122"/>
                <a:cs typeface="宋体" pitchFamily="2" charset="-122"/>
              </a:rPr>
              <a:t>张某某</a:t>
            </a:r>
            <a:endParaRPr sz="1600">
              <a:solidFill>
                <a:prstClr val="black"/>
              </a:solidFill>
              <a:latin typeface="宋体" pitchFamily="2" charset="-122"/>
              <a:cs typeface="宋体" pitchFamily="2" charset="-122"/>
            </a:endParaRPr>
          </a:p>
          <a:p>
            <a:pPr marL="12700" marR="209550">
              <a:lnSpc>
                <a:spcPct val="125000"/>
              </a:lnSpc>
            </a:pPr>
            <a:r>
              <a:rPr sz="1600" dirty="0">
                <a:solidFill>
                  <a:prstClr val="black"/>
                </a:solidFill>
                <a:latin typeface="宋体" pitchFamily="2" charset="-122"/>
                <a:cs typeface="宋体" pitchFamily="2" charset="-122"/>
              </a:rPr>
              <a:t>01</a:t>
            </a:r>
            <a:r>
              <a:rPr sz="1600" spc="25" dirty="0">
                <a:solidFill>
                  <a:prstClr val="black"/>
                </a:solidFill>
                <a:latin typeface="宋体" pitchFamily="2" charset="-122"/>
                <a:cs typeface="宋体" pitchFamily="2" charset="-122"/>
              </a:rPr>
              <a:t>”</a:t>
            </a:r>
            <a:r>
              <a:rPr sz="1600" spc="35" dirty="0">
                <a:solidFill>
                  <a:prstClr val="black"/>
                </a:solidFill>
                <a:latin typeface="宋体" pitchFamily="2" charset="-122"/>
                <a:cs typeface="宋体" pitchFamily="2" charset="-122"/>
              </a:rPr>
              <a:t>，后</a:t>
            </a:r>
            <a:r>
              <a:rPr sz="1600" spc="25" dirty="0">
                <a:solidFill>
                  <a:prstClr val="black"/>
                </a:solidFill>
                <a:latin typeface="宋体" pitchFamily="2" charset="-122"/>
                <a:cs typeface="宋体" pitchFamily="2" charset="-122"/>
              </a:rPr>
              <a:t>续</a:t>
            </a:r>
            <a:r>
              <a:rPr sz="1600" spc="35" dirty="0">
                <a:solidFill>
                  <a:prstClr val="black"/>
                </a:solidFill>
                <a:latin typeface="宋体" pitchFamily="2" charset="-122"/>
                <a:cs typeface="宋体" pitchFamily="2" charset="-122"/>
              </a:rPr>
              <a:t>创</a:t>
            </a:r>
            <a:r>
              <a:rPr sz="1600" spc="25" dirty="0">
                <a:solidFill>
                  <a:prstClr val="black"/>
                </a:solidFill>
                <a:latin typeface="宋体" pitchFamily="2" charset="-122"/>
                <a:cs typeface="宋体" pitchFamily="2" charset="-122"/>
              </a:rPr>
              <a:t>建</a:t>
            </a:r>
            <a:r>
              <a:rPr sz="1600" spc="35" dirty="0">
                <a:solidFill>
                  <a:prstClr val="black"/>
                </a:solidFill>
                <a:latin typeface="宋体" pitchFamily="2" charset="-122"/>
                <a:cs typeface="宋体" pitchFamily="2" charset="-122"/>
              </a:rPr>
              <a:t>的硬</a:t>
            </a:r>
            <a:r>
              <a:rPr sz="1600" spc="25" dirty="0">
                <a:solidFill>
                  <a:prstClr val="black"/>
                </a:solidFill>
                <a:latin typeface="宋体" pitchFamily="2" charset="-122"/>
                <a:cs typeface="宋体" pitchFamily="2" charset="-122"/>
              </a:rPr>
              <a:t>件</a:t>
            </a:r>
            <a:r>
              <a:rPr sz="1600" spc="35" dirty="0">
                <a:solidFill>
                  <a:prstClr val="black"/>
                </a:solidFill>
                <a:latin typeface="宋体" pitchFamily="2" charset="-122"/>
                <a:cs typeface="宋体" pitchFamily="2" charset="-122"/>
              </a:rPr>
              <a:t>名</a:t>
            </a:r>
            <a:r>
              <a:rPr sz="1600" spc="25" dirty="0">
                <a:solidFill>
                  <a:prstClr val="black"/>
                </a:solidFill>
                <a:latin typeface="宋体" pitchFamily="2" charset="-122"/>
                <a:cs typeface="宋体" pitchFamily="2" charset="-122"/>
              </a:rPr>
              <a:t>称</a:t>
            </a:r>
            <a:r>
              <a:rPr sz="1600" spc="35" dirty="0">
                <a:solidFill>
                  <a:prstClr val="black"/>
                </a:solidFill>
                <a:latin typeface="宋体" pitchFamily="2" charset="-122"/>
                <a:cs typeface="宋体" pitchFamily="2" charset="-122"/>
              </a:rPr>
              <a:t>类</a:t>
            </a:r>
            <a:r>
              <a:rPr sz="1600" spc="45" dirty="0">
                <a:solidFill>
                  <a:prstClr val="black"/>
                </a:solidFill>
                <a:latin typeface="宋体" pitchFamily="2" charset="-122"/>
                <a:cs typeface="宋体" pitchFamily="2" charset="-122"/>
              </a:rPr>
              <a:t>推</a:t>
            </a:r>
            <a:r>
              <a:rPr sz="1600" spc="35" dirty="0">
                <a:solidFill>
                  <a:prstClr val="black"/>
                </a:solidFill>
                <a:latin typeface="宋体" pitchFamily="2" charset="-122"/>
                <a:cs typeface="宋体" pitchFamily="2" charset="-122"/>
              </a:rPr>
              <a:t>。下</a:t>
            </a:r>
            <a:r>
              <a:rPr sz="1600" spc="25" dirty="0">
                <a:solidFill>
                  <a:prstClr val="black"/>
                </a:solidFill>
                <a:latin typeface="宋体" pitchFamily="2" charset="-122"/>
                <a:cs typeface="宋体" pitchFamily="2" charset="-122"/>
              </a:rPr>
              <a:t>文</a:t>
            </a:r>
            <a:r>
              <a:rPr sz="1600" spc="35" dirty="0">
                <a:solidFill>
                  <a:prstClr val="black"/>
                </a:solidFill>
                <a:latin typeface="宋体" pitchFamily="2" charset="-122"/>
                <a:cs typeface="宋体" pitchFamily="2" charset="-122"/>
              </a:rPr>
              <a:t>不</a:t>
            </a:r>
            <a:r>
              <a:rPr sz="1600" spc="25" dirty="0">
                <a:solidFill>
                  <a:prstClr val="black"/>
                </a:solidFill>
                <a:latin typeface="宋体" pitchFamily="2" charset="-122"/>
                <a:cs typeface="宋体" pitchFamily="2" charset="-122"/>
              </a:rPr>
              <a:t>再</a:t>
            </a:r>
            <a:r>
              <a:rPr sz="1600" spc="-5" dirty="0">
                <a:solidFill>
                  <a:prstClr val="black"/>
                </a:solidFill>
                <a:latin typeface="宋体" pitchFamily="2" charset="-122"/>
                <a:cs typeface="宋体" pitchFamily="2" charset="-122"/>
              </a:rPr>
              <a:t>提 </a:t>
            </a:r>
            <a:r>
              <a:rPr sz="1600" dirty="0">
                <a:solidFill>
                  <a:prstClr val="black"/>
                </a:solidFill>
                <a:latin typeface="宋体" pitchFamily="2" charset="-122"/>
                <a:cs typeface="宋体" pitchFamily="2" charset="-122"/>
              </a:rPr>
              <a:t>示</a:t>
            </a:r>
            <a:r>
              <a:rPr sz="1600" spc="-5" dirty="0">
                <a:solidFill>
                  <a:prstClr val="black"/>
                </a:solidFill>
                <a:latin typeface="宋体" pitchFamily="2" charset="-122"/>
                <a:cs typeface="宋体" pitchFamily="2" charset="-122"/>
              </a:rPr>
              <a:t>该信</a:t>
            </a:r>
            <a:r>
              <a:rPr sz="160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7" name="object 7"/>
          <p:cNvSpPr/>
          <p:nvPr/>
        </p:nvSpPr>
        <p:spPr>
          <a:xfrm>
            <a:off x="5843015" y="1370203"/>
            <a:ext cx="5710428" cy="527748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839967" y="1367027"/>
            <a:ext cx="5716905" cy="5283835"/>
          </a:xfrm>
          <a:custGeom>
            <a:avLst/>
            <a:gdLst/>
            <a:ahLst/>
            <a:cxnLst/>
            <a:rect l="l" t="t" r="r" b="b"/>
            <a:pathLst>
              <a:path w="5716905" h="5283834">
                <a:moveTo>
                  <a:pt x="0" y="5283708"/>
                </a:moveTo>
                <a:lnTo>
                  <a:pt x="5716524" y="5283708"/>
                </a:lnTo>
                <a:lnTo>
                  <a:pt x="5716524" y="0"/>
                </a:lnTo>
                <a:lnTo>
                  <a:pt x="0" y="0"/>
                </a:lnTo>
                <a:lnTo>
                  <a:pt x="0" y="5283708"/>
                </a:lnTo>
                <a:close/>
              </a:path>
            </a:pathLst>
          </a:custGeom>
          <a:ln w="609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365"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6</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为可视化大屏配置设备预警信息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63014" y="1628901"/>
            <a:ext cx="4089400" cy="2496185"/>
          </a:xfrm>
          <a:prstGeom prst="rect">
            <a:avLst/>
          </a:prstGeom>
        </p:spPr>
        <p:txBody>
          <a:bodyPr vert="horz" wrap="square" lIns="0" tIns="0" rIns="0" bIns="0" rtlCol="0">
            <a:spAutoFit/>
          </a:bodyPr>
          <a:lstStyle/>
          <a:p>
            <a:pPr marL="12700" marR="5080">
              <a:lnSpc>
                <a:spcPct val="150000"/>
              </a:lnSpc>
            </a:pPr>
            <a:r>
              <a:rPr b="1" spc="10" dirty="0">
                <a:solidFill>
                  <a:prstClr val="black"/>
                </a:solidFill>
                <a:latin typeface="微软雅黑" panose="020B0503020204020204" charset="-122"/>
                <a:cs typeface="微软雅黑" panose="020B0503020204020204" charset="-122"/>
              </a:rPr>
              <a:t>操作</a:t>
            </a:r>
            <a:r>
              <a:rPr b="1" spc="20" dirty="0">
                <a:solidFill>
                  <a:prstClr val="black"/>
                </a:solidFill>
                <a:latin typeface="微软雅黑" panose="020B0503020204020204" charset="-122"/>
                <a:cs typeface="微软雅黑" panose="020B0503020204020204" charset="-122"/>
              </a:rPr>
              <a:t>步</a:t>
            </a:r>
            <a:r>
              <a:rPr b="1" spc="15" dirty="0">
                <a:solidFill>
                  <a:prstClr val="black"/>
                </a:solidFill>
                <a:latin typeface="微软雅黑" panose="020B0503020204020204" charset="-122"/>
                <a:cs typeface="微软雅黑" panose="020B0503020204020204" charset="-122"/>
              </a:rPr>
              <a:t>骤</a:t>
            </a:r>
            <a:r>
              <a:rPr b="1" spc="20" dirty="0">
                <a:solidFill>
                  <a:prstClr val="black"/>
                </a:solidFill>
                <a:latin typeface="微软雅黑" panose="020B0503020204020204" charset="-122"/>
                <a:cs typeface="微软雅黑" panose="020B0503020204020204" charset="-122"/>
              </a:rPr>
              <a:t>3</a:t>
            </a:r>
            <a:r>
              <a:rPr spc="20" dirty="0">
                <a:solidFill>
                  <a:prstClr val="black"/>
                </a:solidFill>
                <a:latin typeface="微软雅黑" panose="020B0503020204020204" charset="-122"/>
                <a:cs typeface="微软雅黑" panose="020B0503020204020204" charset="-122"/>
              </a:rPr>
              <a:t>：为</a:t>
            </a:r>
            <a:r>
              <a:rPr spc="10" dirty="0">
                <a:solidFill>
                  <a:prstClr val="black"/>
                </a:solidFill>
                <a:latin typeface="微软雅黑" panose="020B0503020204020204" charset="-122"/>
                <a:cs typeface="微软雅黑" panose="020B0503020204020204" charset="-122"/>
              </a:rPr>
              <a:t>该文</a:t>
            </a:r>
            <a:r>
              <a:rPr spc="20" dirty="0">
                <a:solidFill>
                  <a:prstClr val="black"/>
                </a:solidFill>
                <a:latin typeface="微软雅黑" panose="020B0503020204020204" charset="-122"/>
                <a:cs typeface="微软雅黑" panose="020B0503020204020204" charset="-122"/>
              </a:rPr>
              <a:t>本</a:t>
            </a:r>
            <a:r>
              <a:rPr spc="10" dirty="0">
                <a:solidFill>
                  <a:prstClr val="black"/>
                </a:solidFill>
                <a:latin typeface="微软雅黑" panose="020B0503020204020204" charset="-122"/>
                <a:cs typeface="微软雅黑" panose="020B0503020204020204" charset="-122"/>
              </a:rPr>
              <a:t>组</a:t>
            </a:r>
            <a:r>
              <a:rPr spc="20" dirty="0">
                <a:solidFill>
                  <a:prstClr val="black"/>
                </a:solidFill>
                <a:latin typeface="微软雅黑" panose="020B0503020204020204" charset="-122"/>
                <a:cs typeface="微软雅黑" panose="020B0503020204020204" charset="-122"/>
              </a:rPr>
              <a:t>件的</a:t>
            </a:r>
            <a:r>
              <a:rPr spc="10" dirty="0">
                <a:solidFill>
                  <a:prstClr val="black"/>
                </a:solidFill>
                <a:latin typeface="微软雅黑" panose="020B0503020204020204" charset="-122"/>
                <a:cs typeface="微软雅黑" panose="020B0503020204020204" charset="-122"/>
              </a:rPr>
              <a:t>设置数</a:t>
            </a:r>
            <a:r>
              <a:rPr dirty="0">
                <a:solidFill>
                  <a:prstClr val="black"/>
                </a:solidFill>
                <a:latin typeface="微软雅黑" panose="020B0503020204020204" charset="-122"/>
                <a:cs typeface="微软雅黑" panose="020B0503020204020204" charset="-122"/>
              </a:rPr>
              <a:t>据 </a:t>
            </a:r>
            <a:r>
              <a:rPr spc="95" dirty="0">
                <a:solidFill>
                  <a:prstClr val="black"/>
                </a:solidFill>
                <a:latin typeface="微软雅黑" panose="020B0503020204020204" charset="-122"/>
                <a:cs typeface="微软雅黑" panose="020B0503020204020204" charset="-122"/>
              </a:rPr>
              <a:t>源，</a:t>
            </a:r>
            <a:r>
              <a:rPr spc="90" dirty="0">
                <a:solidFill>
                  <a:prstClr val="black"/>
                </a:solidFill>
                <a:latin typeface="微软雅黑" panose="020B0503020204020204" charset="-122"/>
                <a:cs typeface="微软雅黑" panose="020B0503020204020204" charset="-122"/>
              </a:rPr>
              <a:t>模型类</a:t>
            </a:r>
            <a:r>
              <a:rPr spc="80" dirty="0">
                <a:solidFill>
                  <a:prstClr val="black"/>
                </a:solidFill>
                <a:latin typeface="微软雅黑" panose="020B0503020204020204" charset="-122"/>
                <a:cs typeface="微软雅黑" panose="020B0503020204020204" charset="-122"/>
              </a:rPr>
              <a:t>型</a:t>
            </a:r>
            <a:r>
              <a:rPr spc="90" dirty="0">
                <a:solidFill>
                  <a:prstClr val="black"/>
                </a:solidFill>
                <a:latin typeface="微软雅黑" panose="020B0503020204020204" charset="-122"/>
                <a:cs typeface="微软雅黑" panose="020B0503020204020204" charset="-122"/>
              </a:rPr>
              <a:t>选</a:t>
            </a:r>
            <a:r>
              <a:rPr spc="105" dirty="0">
                <a:solidFill>
                  <a:prstClr val="black"/>
                </a:solidFill>
                <a:latin typeface="微软雅黑" panose="020B0503020204020204" charset="-122"/>
                <a:cs typeface="微软雅黑" panose="020B0503020204020204" charset="-122"/>
              </a:rPr>
              <a:t>择</a:t>
            </a:r>
            <a:r>
              <a:rPr spc="95" dirty="0">
                <a:solidFill>
                  <a:prstClr val="black"/>
                </a:solidFill>
                <a:latin typeface="微软雅黑" panose="020B0503020204020204" charset="-122"/>
                <a:cs typeface="微软雅黑" panose="020B0503020204020204" charset="-122"/>
              </a:rPr>
              <a:t>“设备</a:t>
            </a:r>
            <a:r>
              <a:rPr spc="9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物模型 </a:t>
            </a:r>
            <a:r>
              <a:rPr spc="60" dirty="0">
                <a:solidFill>
                  <a:prstClr val="black"/>
                </a:solidFill>
                <a:latin typeface="微软雅黑" panose="020B0503020204020204" charset="-122"/>
                <a:cs typeface="微软雅黑" panose="020B0503020204020204" charset="-122"/>
              </a:rPr>
              <a:t>选择</a:t>
            </a:r>
            <a:r>
              <a:rPr spc="45"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工</a:t>
            </a:r>
            <a:r>
              <a:rPr spc="45" dirty="0">
                <a:solidFill>
                  <a:prstClr val="black"/>
                </a:solidFill>
                <a:latin typeface="微软雅黑" panose="020B0503020204020204" charset="-122"/>
                <a:cs typeface="微软雅黑" panose="020B0503020204020204" charset="-122"/>
              </a:rPr>
              <a:t>业机</a:t>
            </a:r>
            <a:r>
              <a:rPr spc="55" dirty="0">
                <a:solidFill>
                  <a:prstClr val="black"/>
                </a:solidFill>
                <a:latin typeface="微软雅黑" panose="020B0503020204020204" charset="-122"/>
                <a:cs typeface="微软雅黑" panose="020B0503020204020204" charset="-122"/>
              </a:rPr>
              <a:t>器人</a:t>
            </a:r>
            <a:r>
              <a:rPr spc="45" dirty="0">
                <a:solidFill>
                  <a:prstClr val="black"/>
                </a:solidFill>
                <a:latin typeface="微软雅黑" panose="020B0503020204020204" charset="-122"/>
                <a:cs typeface="微软雅黑" panose="020B0503020204020204" charset="-122"/>
              </a:rPr>
              <a:t>模</a:t>
            </a:r>
            <a:r>
              <a:rPr spc="70" dirty="0">
                <a:solidFill>
                  <a:prstClr val="black"/>
                </a:solidFill>
                <a:latin typeface="微软雅黑" panose="020B0503020204020204" charset="-122"/>
                <a:cs typeface="微软雅黑" panose="020B0503020204020204" charset="-122"/>
              </a:rPr>
              <a:t>型</a:t>
            </a:r>
            <a:r>
              <a:rPr spc="10" dirty="0">
                <a:solidFill>
                  <a:prstClr val="black"/>
                </a:solidFill>
                <a:cs typeface="Calibri" panose="020F0502020204030204"/>
              </a:rPr>
              <a:t>01-</a:t>
            </a:r>
            <a:r>
              <a:rPr spc="50" dirty="0">
                <a:solidFill>
                  <a:prstClr val="black"/>
                </a:solidFill>
                <a:latin typeface="微软雅黑" panose="020B0503020204020204" charset="-122"/>
                <a:cs typeface="微软雅黑" panose="020B0503020204020204" charset="-122"/>
              </a:rPr>
              <a:t>姓</a:t>
            </a:r>
            <a:r>
              <a:rPr spc="55" dirty="0">
                <a:solidFill>
                  <a:prstClr val="black"/>
                </a:solidFill>
                <a:latin typeface="微软雅黑" panose="020B0503020204020204" charset="-122"/>
                <a:cs typeface="微软雅黑" panose="020B0503020204020204" charset="-122"/>
              </a:rPr>
              <a:t>名</a:t>
            </a:r>
            <a:r>
              <a:rPr spc="6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物 </a:t>
            </a:r>
            <a:r>
              <a:rPr spc="45" dirty="0">
                <a:solidFill>
                  <a:prstClr val="black"/>
                </a:solidFill>
                <a:latin typeface="微软雅黑" panose="020B0503020204020204" charset="-122"/>
                <a:cs typeface="微软雅黑" panose="020B0503020204020204" charset="-122"/>
              </a:rPr>
              <a:t>实例选</a:t>
            </a:r>
            <a:r>
              <a:rPr spc="60" dirty="0">
                <a:solidFill>
                  <a:prstClr val="black"/>
                </a:solidFill>
                <a:latin typeface="微软雅黑" panose="020B0503020204020204" charset="-122"/>
                <a:cs typeface="微软雅黑" panose="020B0503020204020204" charset="-122"/>
              </a:rPr>
              <a:t>择</a:t>
            </a:r>
            <a:r>
              <a:rPr spc="45"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工</a:t>
            </a:r>
            <a:r>
              <a:rPr spc="45" dirty="0">
                <a:solidFill>
                  <a:prstClr val="black"/>
                </a:solidFill>
                <a:latin typeface="微软雅黑" panose="020B0503020204020204" charset="-122"/>
                <a:cs typeface="微软雅黑" panose="020B0503020204020204" charset="-122"/>
              </a:rPr>
              <a:t>业机器人</a:t>
            </a:r>
            <a:r>
              <a:rPr spc="55" dirty="0">
                <a:solidFill>
                  <a:prstClr val="black"/>
                </a:solidFill>
                <a:latin typeface="微软雅黑" panose="020B0503020204020204" charset="-122"/>
                <a:cs typeface="微软雅黑" panose="020B0503020204020204" charset="-122"/>
              </a:rPr>
              <a:t>实例</a:t>
            </a:r>
            <a:r>
              <a:rPr spc="10" dirty="0">
                <a:solidFill>
                  <a:prstClr val="black"/>
                </a:solidFill>
                <a:cs typeface="Calibri" panose="020F0502020204030204"/>
              </a:rPr>
              <a:t>0</a:t>
            </a:r>
            <a:r>
              <a:rPr spc="-5" dirty="0">
                <a:solidFill>
                  <a:prstClr val="black"/>
                </a:solidFill>
                <a:cs typeface="Calibri" panose="020F0502020204030204"/>
              </a:rPr>
              <a:t>1</a:t>
            </a:r>
            <a:r>
              <a:rPr spc="45" dirty="0">
                <a:solidFill>
                  <a:prstClr val="black"/>
                </a:solidFill>
                <a:cs typeface="Calibri" panose="020F0502020204030204"/>
              </a:rPr>
              <a:t>-</a:t>
            </a:r>
            <a:r>
              <a:rPr spc="45" dirty="0">
                <a:solidFill>
                  <a:prstClr val="black"/>
                </a:solidFill>
                <a:latin typeface="微软雅黑" panose="020B0503020204020204" charset="-122"/>
                <a:cs typeface="微软雅黑" panose="020B0503020204020204" charset="-122"/>
              </a:rPr>
              <a:t>姓名”</a:t>
            </a:r>
            <a:r>
              <a:rPr dirty="0">
                <a:solidFill>
                  <a:prstClr val="black"/>
                </a:solidFill>
                <a:latin typeface="微软雅黑" panose="020B0503020204020204" charset="-122"/>
                <a:cs typeface="微软雅黑" panose="020B0503020204020204" charset="-122"/>
              </a:rPr>
              <a:t>， </a:t>
            </a:r>
            <a:r>
              <a:rPr spc="95" dirty="0">
                <a:solidFill>
                  <a:prstClr val="black"/>
                </a:solidFill>
                <a:latin typeface="微软雅黑" panose="020B0503020204020204" charset="-122"/>
                <a:cs typeface="微软雅黑" panose="020B0503020204020204" charset="-122"/>
              </a:rPr>
              <a:t>关联属性为</a:t>
            </a:r>
            <a:r>
              <a:rPr spc="8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急停次数</a:t>
            </a:r>
            <a:r>
              <a:rPr spc="9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勾选“</a:t>
            </a:r>
            <a:r>
              <a:rPr dirty="0">
                <a:solidFill>
                  <a:prstClr val="black"/>
                </a:solidFill>
                <a:latin typeface="微软雅黑" panose="020B0503020204020204" charset="-122"/>
                <a:cs typeface="微软雅黑" panose="020B0503020204020204" charset="-122"/>
              </a:rPr>
              <a:t>使 用属性单位”。</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6778752" y="1638300"/>
            <a:ext cx="3729228" cy="50215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365"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6</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为可视化大屏配置设备预警信息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884631" y="1618614"/>
            <a:ext cx="3034665" cy="3683635"/>
          </a:xfrm>
          <a:prstGeom prst="rect">
            <a:avLst/>
          </a:prstGeom>
        </p:spPr>
        <p:txBody>
          <a:bodyPr vert="horz" wrap="square" lIns="0" tIns="0" rIns="0" bIns="0" rtlCol="0">
            <a:spAutoFit/>
          </a:bodyPr>
          <a:lstStyle/>
          <a:p>
            <a:pPr marL="12700" marR="5080" algn="just">
              <a:lnSpc>
                <a:spcPct val="150000"/>
              </a:lnSpc>
            </a:pPr>
            <a:r>
              <a:rPr sz="1600" b="1" spc="10" dirty="0">
                <a:solidFill>
                  <a:prstClr val="black"/>
                </a:solidFill>
                <a:latin typeface="微软雅黑" panose="020B0503020204020204" charset="-122"/>
                <a:cs typeface="微软雅黑" panose="020B0503020204020204" charset="-122"/>
              </a:rPr>
              <a:t>操作步骤</a:t>
            </a:r>
            <a:r>
              <a:rPr sz="1600" b="1" spc="20" dirty="0">
                <a:solidFill>
                  <a:prstClr val="black"/>
                </a:solidFill>
                <a:latin typeface="微软雅黑" panose="020B0503020204020204" charset="-122"/>
                <a:cs typeface="微软雅黑" panose="020B0503020204020204" charset="-122"/>
              </a:rPr>
              <a:t>4</a:t>
            </a:r>
            <a:r>
              <a:rPr sz="1600" spc="10"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复</a:t>
            </a:r>
            <a:r>
              <a:rPr sz="1600" spc="10" dirty="0">
                <a:solidFill>
                  <a:prstClr val="black"/>
                </a:solidFill>
                <a:latin typeface="微软雅黑" panose="020B0503020204020204" charset="-122"/>
                <a:cs typeface="微软雅黑" panose="020B0503020204020204" charset="-122"/>
              </a:rPr>
              <a:t>制该文本组</a:t>
            </a:r>
            <a:r>
              <a:rPr sz="1600" spc="2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放 </a:t>
            </a:r>
            <a:r>
              <a:rPr sz="1600" spc="85" dirty="0">
                <a:solidFill>
                  <a:prstClr val="black"/>
                </a:solidFill>
                <a:latin typeface="微软雅黑" panose="020B0503020204020204" charset="-122"/>
                <a:cs typeface="微软雅黑" panose="020B0503020204020204" charset="-122"/>
              </a:rPr>
              <a:t>置</a:t>
            </a:r>
            <a:r>
              <a:rPr sz="1600" spc="100" dirty="0">
                <a:solidFill>
                  <a:prstClr val="black"/>
                </a:solidFill>
                <a:latin typeface="微软雅黑" panose="020B0503020204020204" charset="-122"/>
                <a:cs typeface="微软雅黑" panose="020B0503020204020204" charset="-122"/>
              </a:rPr>
              <a:t>到</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急停</a:t>
            </a:r>
            <a:r>
              <a:rPr sz="1600" spc="85" dirty="0">
                <a:solidFill>
                  <a:prstClr val="black"/>
                </a:solidFill>
                <a:latin typeface="微软雅黑" panose="020B0503020204020204" charset="-122"/>
                <a:cs typeface="微软雅黑" panose="020B0503020204020204" charset="-122"/>
              </a:rPr>
              <a:t>次</a:t>
            </a:r>
            <a:r>
              <a:rPr sz="1600" spc="100" dirty="0">
                <a:solidFill>
                  <a:prstClr val="black"/>
                </a:solidFill>
                <a:latin typeface="微软雅黑" panose="020B0503020204020204" charset="-122"/>
                <a:cs typeface="微软雅黑" panose="020B0503020204020204" charset="-122"/>
              </a:rPr>
              <a:t>数</a:t>
            </a:r>
            <a:r>
              <a:rPr sz="1600" spc="85" dirty="0">
                <a:solidFill>
                  <a:prstClr val="black"/>
                </a:solidFill>
                <a:latin typeface="微软雅黑" panose="020B0503020204020204" charset="-122"/>
                <a:cs typeface="微软雅黑" panose="020B0503020204020204" charset="-122"/>
              </a:rPr>
              <a:t>预</a:t>
            </a:r>
            <a:r>
              <a:rPr sz="1600" spc="100" dirty="0">
                <a:solidFill>
                  <a:prstClr val="black"/>
                </a:solidFill>
                <a:latin typeface="微软雅黑" panose="020B0503020204020204" charset="-122"/>
                <a:cs typeface="微软雅黑" panose="020B0503020204020204" charset="-122"/>
              </a:rPr>
              <a:t>警</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下</a:t>
            </a:r>
            <a:r>
              <a:rPr sz="1600" spc="85" dirty="0">
                <a:solidFill>
                  <a:prstClr val="black"/>
                </a:solidFill>
                <a:latin typeface="微软雅黑" panose="020B0503020204020204" charset="-122"/>
                <a:cs typeface="微软雅黑" panose="020B0503020204020204" charset="-122"/>
              </a:rPr>
              <a:t>方</a:t>
            </a:r>
            <a:r>
              <a:rPr sz="1600" spc="1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设 </a:t>
            </a:r>
            <a:r>
              <a:rPr sz="1600" spc="229" dirty="0">
                <a:solidFill>
                  <a:prstClr val="black"/>
                </a:solidFill>
                <a:latin typeface="微软雅黑" panose="020B0503020204020204" charset="-122"/>
                <a:cs typeface="微软雅黑" panose="020B0503020204020204" charset="-122"/>
              </a:rPr>
              <a:t>置数</a:t>
            </a:r>
            <a:r>
              <a:rPr sz="1600" spc="240" dirty="0">
                <a:solidFill>
                  <a:prstClr val="black"/>
                </a:solidFill>
                <a:latin typeface="微软雅黑" panose="020B0503020204020204" charset="-122"/>
                <a:cs typeface="微软雅黑" panose="020B0503020204020204" charset="-122"/>
              </a:rPr>
              <a:t>据</a:t>
            </a:r>
            <a:r>
              <a:rPr sz="1600" spc="229" dirty="0">
                <a:solidFill>
                  <a:prstClr val="black"/>
                </a:solidFill>
                <a:latin typeface="微软雅黑" panose="020B0503020204020204" charset="-122"/>
                <a:cs typeface="微软雅黑" panose="020B0503020204020204" charset="-122"/>
              </a:rPr>
              <a:t>源时</a:t>
            </a:r>
            <a:r>
              <a:rPr sz="1600" spc="240" dirty="0">
                <a:solidFill>
                  <a:prstClr val="black"/>
                </a:solidFill>
                <a:latin typeface="微软雅黑" panose="020B0503020204020204" charset="-122"/>
                <a:cs typeface="微软雅黑" panose="020B0503020204020204" charset="-122"/>
              </a:rPr>
              <a:t>勾</a:t>
            </a:r>
            <a:r>
              <a:rPr sz="1600" spc="24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a:t>
            </a:r>
            <a:r>
              <a:rPr sz="1600" spc="-290" dirty="0">
                <a:solidFill>
                  <a:prstClr val="black"/>
                </a:solidFill>
                <a:latin typeface="微软雅黑" panose="020B0503020204020204" charset="-122"/>
                <a:cs typeface="微软雅黑" panose="020B0503020204020204" charset="-122"/>
              </a:rPr>
              <a:t> </a:t>
            </a:r>
            <a:r>
              <a:rPr sz="1600" spc="229" dirty="0">
                <a:solidFill>
                  <a:prstClr val="black"/>
                </a:solidFill>
                <a:latin typeface="微软雅黑" panose="020B0503020204020204" charset="-122"/>
                <a:cs typeface="微软雅黑" panose="020B0503020204020204" charset="-122"/>
              </a:rPr>
              <a:t>使</a:t>
            </a:r>
            <a:r>
              <a:rPr sz="1600" spc="240" dirty="0">
                <a:solidFill>
                  <a:prstClr val="black"/>
                </a:solidFill>
                <a:latin typeface="微软雅黑" panose="020B0503020204020204" charset="-122"/>
                <a:cs typeface="微软雅黑" panose="020B0503020204020204" charset="-122"/>
              </a:rPr>
              <a:t>用</a:t>
            </a:r>
            <a:r>
              <a:rPr sz="1600" spc="229" dirty="0">
                <a:solidFill>
                  <a:prstClr val="black"/>
                </a:solidFill>
                <a:latin typeface="微软雅黑" panose="020B0503020204020204" charset="-122"/>
                <a:cs typeface="微软雅黑" panose="020B0503020204020204" charset="-122"/>
              </a:rPr>
              <a:t>判</a:t>
            </a:r>
            <a:r>
              <a:rPr sz="1600" spc="240" dirty="0">
                <a:solidFill>
                  <a:prstClr val="black"/>
                </a:solidFill>
                <a:latin typeface="微软雅黑" panose="020B0503020204020204" charset="-122"/>
                <a:cs typeface="微软雅黑" panose="020B0503020204020204" charset="-122"/>
              </a:rPr>
              <a:t>断</a:t>
            </a:r>
            <a:r>
              <a:rPr sz="1600" spc="-5" dirty="0">
                <a:solidFill>
                  <a:prstClr val="black"/>
                </a:solidFill>
                <a:latin typeface="微软雅黑" panose="020B0503020204020204" charset="-122"/>
                <a:cs typeface="微软雅黑" panose="020B0503020204020204" charset="-122"/>
              </a:rPr>
              <a:t>添 </a:t>
            </a:r>
            <a:r>
              <a:rPr sz="1600" spc="150" dirty="0">
                <a:solidFill>
                  <a:prstClr val="black"/>
                </a:solidFill>
                <a:latin typeface="微软雅黑" panose="020B0503020204020204" charset="-122"/>
                <a:cs typeface="微软雅黑" panose="020B0503020204020204" charset="-122"/>
              </a:rPr>
              <a:t>加</a:t>
            </a:r>
            <a:r>
              <a:rPr sz="1600" spc="75" dirty="0">
                <a:solidFill>
                  <a:prstClr val="black"/>
                </a:solidFill>
                <a:latin typeface="微软雅黑" panose="020B0503020204020204" charset="-122"/>
                <a:cs typeface="微软雅黑" panose="020B0503020204020204" charset="-122"/>
              </a:rPr>
              <a:t>”，</a:t>
            </a:r>
            <a:r>
              <a:rPr sz="1600" spc="-355" dirty="0">
                <a:solidFill>
                  <a:prstClr val="black"/>
                </a:solidFill>
                <a:latin typeface="微软雅黑" panose="020B0503020204020204" charset="-122"/>
                <a:cs typeface="微软雅黑" panose="020B0503020204020204" charset="-122"/>
              </a:rPr>
              <a:t> </a:t>
            </a:r>
            <a:r>
              <a:rPr sz="1600" spc="150" dirty="0">
                <a:solidFill>
                  <a:prstClr val="black"/>
                </a:solidFill>
                <a:latin typeface="微软雅黑" panose="020B0503020204020204" charset="-122"/>
                <a:cs typeface="微软雅黑" panose="020B0503020204020204" charset="-122"/>
              </a:rPr>
              <a:t>增</a:t>
            </a:r>
            <a:r>
              <a:rPr sz="1600" spc="160" dirty="0">
                <a:solidFill>
                  <a:prstClr val="black"/>
                </a:solidFill>
                <a:latin typeface="微软雅黑" panose="020B0503020204020204" charset="-122"/>
                <a:cs typeface="微软雅黑" panose="020B0503020204020204" charset="-122"/>
              </a:rPr>
              <a:t>加条件</a:t>
            </a:r>
            <a:r>
              <a:rPr sz="1600" spc="-5" dirty="0">
                <a:solidFill>
                  <a:prstClr val="black"/>
                </a:solidFill>
                <a:cs typeface="Calibri" panose="020F0502020204030204"/>
              </a:rPr>
              <a:t>1</a:t>
            </a:r>
            <a:r>
              <a:rPr sz="1600" spc="-254" dirty="0">
                <a:solidFill>
                  <a:prstClr val="black"/>
                </a:solidFill>
                <a:cs typeface="Calibri" panose="020F0502020204030204"/>
              </a:rPr>
              <a:t> </a:t>
            </a:r>
            <a:r>
              <a:rPr sz="1600" spc="160" dirty="0">
                <a:solidFill>
                  <a:prstClr val="black"/>
                </a:solidFill>
                <a:latin typeface="微软雅黑" panose="020B0503020204020204" charset="-122"/>
                <a:cs typeface="微软雅黑" panose="020B0503020204020204" charset="-122"/>
              </a:rPr>
              <a:t>的</a:t>
            </a:r>
            <a:r>
              <a:rPr sz="1600" spc="145" dirty="0">
                <a:solidFill>
                  <a:prstClr val="black"/>
                </a:solidFill>
                <a:latin typeface="微软雅黑" panose="020B0503020204020204" charset="-122"/>
                <a:cs typeface="微软雅黑" panose="020B0503020204020204" charset="-122"/>
              </a:rPr>
              <a:t>筛</a:t>
            </a:r>
            <a:r>
              <a:rPr sz="1600" spc="160" dirty="0">
                <a:solidFill>
                  <a:prstClr val="black"/>
                </a:solidFill>
                <a:latin typeface="微软雅黑" panose="020B0503020204020204" charset="-122"/>
                <a:cs typeface="微软雅黑" panose="020B0503020204020204" charset="-122"/>
              </a:rPr>
              <a:t>选条件</a:t>
            </a:r>
            <a:r>
              <a:rPr sz="1600" spc="-5" dirty="0">
                <a:solidFill>
                  <a:prstClr val="black"/>
                </a:solidFill>
                <a:latin typeface="微软雅黑" panose="020B0503020204020204" charset="-122"/>
                <a:cs typeface="微软雅黑" panose="020B0503020204020204" charset="-122"/>
              </a:rPr>
              <a:t>为</a:t>
            </a:r>
            <a:endParaRPr sz="1600">
              <a:solidFill>
                <a:prstClr val="black"/>
              </a:solidFill>
              <a:latin typeface="微软雅黑" panose="020B0503020204020204" charset="-122"/>
              <a:cs typeface="微软雅黑" panose="020B0503020204020204" charset="-122"/>
            </a:endParaRPr>
          </a:p>
          <a:p>
            <a:pPr marL="12700" marR="6985" algn="just">
              <a:lnSpc>
                <a:spcPct val="150000"/>
              </a:lnSpc>
            </a:pPr>
            <a:r>
              <a:rPr sz="1600" spc="25" dirty="0">
                <a:solidFill>
                  <a:prstClr val="black"/>
                </a:solidFill>
                <a:latin typeface="微软雅黑" panose="020B0503020204020204" charset="-122"/>
                <a:cs typeface="微软雅黑" panose="020B0503020204020204" charset="-122"/>
              </a:rPr>
              <a:t>“</a:t>
            </a:r>
            <a:r>
              <a:rPr sz="1600" dirty="0">
                <a:solidFill>
                  <a:prstClr val="black"/>
                </a:solidFill>
                <a:cs typeface="Calibri" panose="020F0502020204030204"/>
              </a:rPr>
              <a:t>&gt;</a:t>
            </a:r>
            <a:r>
              <a:rPr sz="1600" spc="-10" dirty="0">
                <a:solidFill>
                  <a:prstClr val="black"/>
                </a:solidFill>
                <a:cs typeface="Calibri" panose="020F0502020204030204"/>
              </a:rPr>
              <a:t>=</a:t>
            </a:r>
            <a:r>
              <a:rPr sz="1600" spc="30" dirty="0">
                <a:solidFill>
                  <a:prstClr val="black"/>
                </a:solidFill>
                <a:cs typeface="Calibri" panose="020F0502020204030204"/>
              </a:rPr>
              <a:t>2</a:t>
            </a:r>
            <a:r>
              <a:rPr sz="1600" spc="25" dirty="0">
                <a:solidFill>
                  <a:prstClr val="black"/>
                </a:solidFill>
                <a:latin typeface="微软雅黑" panose="020B0503020204020204" charset="-122"/>
                <a:cs typeface="微软雅黑" panose="020B0503020204020204" charset="-122"/>
              </a:rPr>
              <a:t>”</a:t>
            </a:r>
            <a:r>
              <a:rPr sz="1600" spc="45" dirty="0">
                <a:solidFill>
                  <a:prstClr val="black"/>
                </a:solidFill>
                <a:latin typeface="微软雅黑" panose="020B0503020204020204" charset="-122"/>
                <a:cs typeface="微软雅黑" panose="020B0503020204020204" charset="-122"/>
              </a:rPr>
              <a:t>，</a:t>
            </a:r>
            <a:r>
              <a:rPr sz="1600" spc="25" dirty="0">
                <a:solidFill>
                  <a:prstClr val="black"/>
                </a:solidFill>
                <a:latin typeface="微软雅黑" panose="020B0503020204020204" charset="-122"/>
                <a:cs typeface="微软雅黑" panose="020B0503020204020204" charset="-122"/>
              </a:rPr>
              <a:t>文本</a:t>
            </a:r>
            <a:r>
              <a:rPr sz="1600" spc="35" dirty="0">
                <a:solidFill>
                  <a:prstClr val="black"/>
                </a:solidFill>
                <a:latin typeface="微软雅黑" panose="020B0503020204020204" charset="-122"/>
                <a:cs typeface="微软雅黑" panose="020B0503020204020204" charset="-122"/>
              </a:rPr>
              <a:t>输</a:t>
            </a:r>
            <a:r>
              <a:rPr sz="1600" spc="25" dirty="0">
                <a:solidFill>
                  <a:prstClr val="black"/>
                </a:solidFill>
                <a:latin typeface="微软雅黑" panose="020B0503020204020204" charset="-122"/>
                <a:cs typeface="微软雅黑" panose="020B0503020204020204" charset="-122"/>
              </a:rPr>
              <a:t>入“急</a:t>
            </a:r>
            <a:r>
              <a:rPr sz="1600" spc="35" dirty="0">
                <a:solidFill>
                  <a:prstClr val="black"/>
                </a:solidFill>
                <a:latin typeface="微软雅黑" panose="020B0503020204020204" charset="-122"/>
                <a:cs typeface="微软雅黑" panose="020B0503020204020204" charset="-122"/>
              </a:rPr>
              <a:t>停</a:t>
            </a:r>
            <a:r>
              <a:rPr sz="1600" spc="25" dirty="0">
                <a:solidFill>
                  <a:prstClr val="black"/>
                </a:solidFill>
                <a:latin typeface="微软雅黑" panose="020B0503020204020204" charset="-122"/>
                <a:cs typeface="微软雅黑" panose="020B0503020204020204" charset="-122"/>
              </a:rPr>
              <a:t>次</a:t>
            </a:r>
            <a:r>
              <a:rPr sz="1600" spc="35" dirty="0">
                <a:solidFill>
                  <a:prstClr val="black"/>
                </a:solidFill>
                <a:latin typeface="微软雅黑" panose="020B0503020204020204" charset="-122"/>
                <a:cs typeface="微软雅黑" panose="020B0503020204020204" charset="-122"/>
              </a:rPr>
              <a:t>数</a:t>
            </a:r>
            <a:r>
              <a:rPr sz="1600" spc="-5" dirty="0">
                <a:solidFill>
                  <a:prstClr val="black"/>
                </a:solidFill>
                <a:latin typeface="微软雅黑" panose="020B0503020204020204" charset="-122"/>
                <a:cs typeface="微软雅黑" panose="020B0503020204020204" charset="-122"/>
              </a:rPr>
              <a:t>超 </a:t>
            </a:r>
            <a:r>
              <a:rPr sz="1600" spc="80" dirty="0">
                <a:solidFill>
                  <a:prstClr val="black"/>
                </a:solidFill>
                <a:latin typeface="微软雅黑" panose="020B0503020204020204" charset="-122"/>
                <a:cs typeface="微软雅黑" panose="020B0503020204020204" charset="-122"/>
              </a:rPr>
              <a:t>过</a:t>
            </a:r>
            <a:r>
              <a:rPr sz="1600" spc="100" dirty="0">
                <a:solidFill>
                  <a:prstClr val="black"/>
                </a:solidFill>
                <a:latin typeface="微软雅黑" panose="020B0503020204020204" charset="-122"/>
                <a:cs typeface="微软雅黑" panose="020B0503020204020204" charset="-122"/>
              </a:rPr>
              <a:t>阈</a:t>
            </a:r>
            <a:r>
              <a:rPr sz="1600" spc="85" dirty="0">
                <a:solidFill>
                  <a:prstClr val="black"/>
                </a:solidFill>
                <a:latin typeface="微软雅黑" panose="020B0503020204020204" charset="-122"/>
                <a:cs typeface="微软雅黑" panose="020B0503020204020204" charset="-122"/>
              </a:rPr>
              <a:t>值</a:t>
            </a:r>
            <a:r>
              <a:rPr sz="1600" spc="100" dirty="0">
                <a:solidFill>
                  <a:prstClr val="black"/>
                </a:solidFill>
                <a:latin typeface="微软雅黑" panose="020B0503020204020204" charset="-122"/>
                <a:cs typeface="微软雅黑" panose="020B0503020204020204" charset="-122"/>
              </a:rPr>
              <a:t>！！</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字</a:t>
            </a:r>
            <a:r>
              <a:rPr sz="1600" spc="100" dirty="0">
                <a:solidFill>
                  <a:prstClr val="black"/>
                </a:solidFill>
                <a:latin typeface="微软雅黑" panose="020B0503020204020204" charset="-122"/>
                <a:cs typeface="微软雅黑" panose="020B0503020204020204" charset="-122"/>
              </a:rPr>
              <a:t>体</a:t>
            </a:r>
            <a:r>
              <a:rPr sz="1600" spc="80" dirty="0">
                <a:solidFill>
                  <a:prstClr val="black"/>
                </a:solidFill>
                <a:latin typeface="微软雅黑" panose="020B0503020204020204" charset="-122"/>
                <a:cs typeface="微软雅黑" panose="020B0503020204020204" charset="-122"/>
              </a:rPr>
              <a:t>颜</a:t>
            </a:r>
            <a:r>
              <a:rPr sz="1600" spc="100" dirty="0">
                <a:solidFill>
                  <a:prstClr val="black"/>
                </a:solidFill>
                <a:latin typeface="微软雅黑" panose="020B0503020204020204" charset="-122"/>
                <a:cs typeface="微软雅黑" panose="020B0503020204020204" charset="-122"/>
              </a:rPr>
              <a:t>色</a:t>
            </a:r>
            <a:r>
              <a:rPr sz="1600" spc="80" dirty="0">
                <a:solidFill>
                  <a:prstClr val="black"/>
                </a:solidFill>
                <a:latin typeface="微软雅黑" panose="020B0503020204020204" charset="-122"/>
                <a:cs typeface="微软雅黑" panose="020B0503020204020204" charset="-122"/>
              </a:rPr>
              <a:t>选</a:t>
            </a:r>
            <a:r>
              <a:rPr sz="1600" spc="100"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红</a:t>
            </a:r>
            <a:endParaRPr sz="1600">
              <a:solidFill>
                <a:prstClr val="black"/>
              </a:solidFill>
              <a:latin typeface="微软雅黑" panose="020B0503020204020204" charset="-122"/>
              <a:cs typeface="微软雅黑" panose="020B0503020204020204" charset="-122"/>
            </a:endParaRPr>
          </a:p>
          <a:p>
            <a:pPr marL="12700" marR="6350" algn="just">
              <a:lnSpc>
                <a:spcPct val="150000"/>
              </a:lnSpc>
            </a:pPr>
            <a:r>
              <a:rPr sz="1600" spc="85" dirty="0">
                <a:solidFill>
                  <a:prstClr val="black"/>
                </a:solidFill>
                <a:latin typeface="微软雅黑" panose="020B0503020204020204" charset="-122"/>
                <a:cs typeface="微软雅黑" panose="020B0503020204020204" charset="-122"/>
              </a:rPr>
              <a:t>色</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其</a:t>
            </a:r>
            <a:r>
              <a:rPr sz="1600" spc="100" dirty="0">
                <a:solidFill>
                  <a:prstClr val="black"/>
                </a:solidFill>
                <a:latin typeface="微软雅黑" panose="020B0503020204020204" charset="-122"/>
                <a:cs typeface="微软雅黑" panose="020B0503020204020204" charset="-122"/>
              </a:rPr>
              <a:t>他设</a:t>
            </a:r>
            <a:r>
              <a:rPr sz="1600" spc="80" dirty="0">
                <a:solidFill>
                  <a:prstClr val="black"/>
                </a:solidFill>
                <a:latin typeface="微软雅黑" panose="020B0503020204020204" charset="-122"/>
                <a:cs typeface="微软雅黑" panose="020B0503020204020204" charset="-122"/>
              </a:rPr>
              <a:t>置</a:t>
            </a:r>
            <a:r>
              <a:rPr sz="1600" spc="100" dirty="0">
                <a:solidFill>
                  <a:prstClr val="black"/>
                </a:solidFill>
                <a:latin typeface="微软雅黑" panose="020B0503020204020204" charset="-122"/>
                <a:cs typeface="微软雅黑" panose="020B0503020204020204" charset="-122"/>
              </a:rPr>
              <a:t>不</a:t>
            </a:r>
            <a:r>
              <a:rPr sz="1600" spc="95" dirty="0">
                <a:solidFill>
                  <a:prstClr val="black"/>
                </a:solidFill>
                <a:latin typeface="微软雅黑" panose="020B0503020204020204" charset="-122"/>
                <a:cs typeface="微软雅黑" panose="020B0503020204020204" charset="-122"/>
              </a:rPr>
              <a:t>变</a:t>
            </a:r>
            <a:r>
              <a:rPr sz="1600" spc="100" dirty="0">
                <a:solidFill>
                  <a:prstClr val="black"/>
                </a:solidFill>
                <a:latin typeface="微软雅黑" panose="020B0503020204020204" charset="-122"/>
                <a:cs typeface="微软雅黑" panose="020B0503020204020204" charset="-122"/>
              </a:rPr>
              <a:t>。</a:t>
            </a:r>
            <a:r>
              <a:rPr sz="1600" spc="80" dirty="0">
                <a:solidFill>
                  <a:prstClr val="black"/>
                </a:solidFill>
                <a:latin typeface="微软雅黑" panose="020B0503020204020204" charset="-122"/>
                <a:cs typeface="微软雅黑" panose="020B0503020204020204" charset="-122"/>
              </a:rPr>
              <a:t>此</a:t>
            </a:r>
            <a:r>
              <a:rPr sz="1600" spc="100" dirty="0">
                <a:solidFill>
                  <a:prstClr val="black"/>
                </a:solidFill>
                <a:latin typeface="微软雅黑" panose="020B0503020204020204" charset="-122"/>
                <a:cs typeface="微软雅黑" panose="020B0503020204020204" charset="-122"/>
              </a:rPr>
              <a:t>设</a:t>
            </a:r>
            <a:r>
              <a:rPr sz="1600" spc="80" dirty="0">
                <a:solidFill>
                  <a:prstClr val="black"/>
                </a:solidFill>
                <a:latin typeface="微软雅黑" panose="020B0503020204020204" charset="-122"/>
                <a:cs typeface="微软雅黑" panose="020B0503020204020204" charset="-122"/>
              </a:rPr>
              <a:t>置</a:t>
            </a:r>
            <a:r>
              <a:rPr sz="1600" spc="100" dirty="0">
                <a:solidFill>
                  <a:prstClr val="black"/>
                </a:solidFill>
                <a:latin typeface="微软雅黑" panose="020B0503020204020204" charset="-122"/>
                <a:cs typeface="微软雅黑" panose="020B0503020204020204" charset="-122"/>
              </a:rPr>
              <a:t>表</a:t>
            </a:r>
            <a:r>
              <a:rPr sz="1600" spc="-5" dirty="0">
                <a:solidFill>
                  <a:prstClr val="black"/>
                </a:solidFill>
                <a:latin typeface="微软雅黑" panose="020B0503020204020204" charset="-122"/>
                <a:cs typeface="微软雅黑" panose="020B0503020204020204" charset="-122"/>
              </a:rPr>
              <a:t>示 </a:t>
            </a:r>
            <a:r>
              <a:rPr sz="1600" spc="25" dirty="0">
                <a:solidFill>
                  <a:prstClr val="black"/>
                </a:solidFill>
                <a:latin typeface="微软雅黑" panose="020B0503020204020204" charset="-122"/>
                <a:cs typeface="微软雅黑" panose="020B0503020204020204" charset="-122"/>
              </a:rPr>
              <a:t>当设备的急停</a:t>
            </a:r>
            <a:r>
              <a:rPr sz="1600" spc="35" dirty="0">
                <a:solidFill>
                  <a:prstClr val="black"/>
                </a:solidFill>
                <a:latin typeface="微软雅黑" panose="020B0503020204020204" charset="-122"/>
                <a:cs typeface="微软雅黑" panose="020B0503020204020204" charset="-122"/>
              </a:rPr>
              <a:t>次</a:t>
            </a:r>
            <a:r>
              <a:rPr sz="1600" spc="25" dirty="0">
                <a:solidFill>
                  <a:prstClr val="black"/>
                </a:solidFill>
                <a:latin typeface="微软雅黑" panose="020B0503020204020204" charset="-122"/>
                <a:cs typeface="微软雅黑" panose="020B0503020204020204" charset="-122"/>
              </a:rPr>
              <a:t>数大于等</a:t>
            </a:r>
            <a:r>
              <a:rPr sz="1600" spc="35" dirty="0">
                <a:solidFill>
                  <a:prstClr val="black"/>
                </a:solidFill>
                <a:latin typeface="微软雅黑" panose="020B0503020204020204" charset="-122"/>
                <a:cs typeface="微软雅黑" panose="020B0503020204020204" charset="-122"/>
              </a:rPr>
              <a:t>于</a:t>
            </a:r>
            <a:r>
              <a:rPr sz="1600" spc="25" dirty="0">
                <a:solidFill>
                  <a:prstClr val="black"/>
                </a:solidFill>
                <a:cs typeface="Calibri" panose="020F0502020204030204"/>
              </a:rPr>
              <a:t>2</a:t>
            </a:r>
            <a:r>
              <a:rPr sz="1600" spc="35" dirty="0">
                <a:solidFill>
                  <a:prstClr val="black"/>
                </a:solidFill>
                <a:latin typeface="微软雅黑" panose="020B0503020204020204" charset="-122"/>
                <a:cs typeface="微软雅黑" panose="020B0503020204020204" charset="-122"/>
              </a:rPr>
              <a:t>时</a:t>
            </a:r>
            <a:r>
              <a:rPr sz="1600" spc="-5" dirty="0">
                <a:solidFill>
                  <a:prstClr val="black"/>
                </a:solidFill>
                <a:latin typeface="微软雅黑" panose="020B0503020204020204" charset="-122"/>
                <a:cs typeface="微软雅黑" panose="020B0503020204020204" charset="-122"/>
              </a:rPr>
              <a:t>， </a:t>
            </a:r>
            <a:r>
              <a:rPr sz="1600" spc="85" dirty="0">
                <a:solidFill>
                  <a:prstClr val="black"/>
                </a:solidFill>
                <a:latin typeface="微软雅黑" panose="020B0503020204020204" charset="-122"/>
                <a:cs typeface="微软雅黑" panose="020B0503020204020204" charset="-122"/>
              </a:rPr>
              <a:t>出</a:t>
            </a:r>
            <a:r>
              <a:rPr sz="1600" spc="100" dirty="0">
                <a:solidFill>
                  <a:prstClr val="black"/>
                </a:solidFill>
                <a:latin typeface="微软雅黑" panose="020B0503020204020204" charset="-122"/>
                <a:cs typeface="微软雅黑" panose="020B0503020204020204" charset="-122"/>
              </a:rPr>
              <a:t>现</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急停</a:t>
            </a:r>
            <a:r>
              <a:rPr sz="1600" spc="85" dirty="0">
                <a:solidFill>
                  <a:prstClr val="black"/>
                </a:solidFill>
                <a:latin typeface="微软雅黑" panose="020B0503020204020204" charset="-122"/>
                <a:cs typeface="微软雅黑" panose="020B0503020204020204" charset="-122"/>
              </a:rPr>
              <a:t>次</a:t>
            </a:r>
            <a:r>
              <a:rPr sz="1600" spc="100" dirty="0">
                <a:solidFill>
                  <a:prstClr val="black"/>
                </a:solidFill>
                <a:latin typeface="微软雅黑" panose="020B0503020204020204" charset="-122"/>
                <a:cs typeface="微软雅黑" panose="020B0503020204020204" charset="-122"/>
              </a:rPr>
              <a:t>数</a:t>
            </a:r>
            <a:r>
              <a:rPr sz="1600" spc="85" dirty="0">
                <a:solidFill>
                  <a:prstClr val="black"/>
                </a:solidFill>
                <a:latin typeface="微软雅黑" panose="020B0503020204020204" charset="-122"/>
                <a:cs typeface="微软雅黑" panose="020B0503020204020204" charset="-122"/>
              </a:rPr>
              <a:t>超</a:t>
            </a:r>
            <a:r>
              <a:rPr sz="1600" spc="100" dirty="0">
                <a:solidFill>
                  <a:prstClr val="black"/>
                </a:solidFill>
                <a:latin typeface="微软雅黑" panose="020B0503020204020204" charset="-122"/>
                <a:cs typeface="微软雅黑" panose="020B0503020204020204" charset="-122"/>
              </a:rPr>
              <a:t>过</a:t>
            </a:r>
            <a:r>
              <a:rPr sz="1600" spc="85" dirty="0">
                <a:solidFill>
                  <a:prstClr val="black"/>
                </a:solidFill>
                <a:latin typeface="微软雅黑" panose="020B0503020204020204" charset="-122"/>
                <a:cs typeface="微软雅黑" panose="020B0503020204020204" charset="-122"/>
              </a:rPr>
              <a:t>阈</a:t>
            </a:r>
            <a:r>
              <a:rPr sz="1600" spc="95" dirty="0">
                <a:solidFill>
                  <a:prstClr val="black"/>
                </a:solidFill>
                <a:latin typeface="微软雅黑" panose="020B0503020204020204" charset="-122"/>
                <a:cs typeface="微软雅黑" panose="020B0503020204020204" charset="-122"/>
              </a:rPr>
              <a:t>值</a:t>
            </a:r>
            <a:r>
              <a:rPr sz="1600" spc="85" dirty="0">
                <a:solidFill>
                  <a:prstClr val="black"/>
                </a:solidFill>
                <a:latin typeface="微软雅黑" panose="020B0503020204020204" charset="-122"/>
                <a:cs typeface="微软雅黑" panose="020B0503020204020204" charset="-122"/>
              </a:rPr>
              <a:t>！</a:t>
            </a:r>
            <a:r>
              <a:rPr sz="1600" spc="1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 </a:t>
            </a:r>
            <a:r>
              <a:rPr sz="1600" spc="-10" dirty="0">
                <a:solidFill>
                  <a:prstClr val="black"/>
                </a:solidFill>
                <a:latin typeface="微软雅黑" panose="020B0503020204020204" charset="-122"/>
                <a:cs typeface="微软雅黑" panose="020B0503020204020204" charset="-122"/>
              </a:rPr>
              <a:t>的红色警示文</a:t>
            </a:r>
            <a:r>
              <a:rPr sz="1600" spc="-5" dirty="0">
                <a:solidFill>
                  <a:prstClr val="black"/>
                </a:solidFill>
                <a:latin typeface="微软雅黑" panose="020B0503020204020204" charset="-122"/>
                <a:cs typeface="微软雅黑" panose="020B0503020204020204" charset="-122"/>
              </a:rPr>
              <a:t>字。</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4434840" y="1623059"/>
            <a:ext cx="6950964" cy="496062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436365" y="916304"/>
            <a:ext cx="5318760"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6</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为可视化大屏配置设备预警信息</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704848" y="1686813"/>
            <a:ext cx="3420110" cy="2084705"/>
          </a:xfrm>
          <a:prstGeom prst="rect">
            <a:avLst/>
          </a:prstGeom>
        </p:spPr>
        <p:txBody>
          <a:bodyPr vert="horz" wrap="square" lIns="0" tIns="0" rIns="0" bIns="0" rtlCol="0">
            <a:spAutoFit/>
          </a:bodyPr>
          <a:lstStyle/>
          <a:p>
            <a:pPr marL="12700" marR="5080" algn="just">
              <a:lnSpc>
                <a:spcPct val="150000"/>
              </a:lnSpc>
            </a:pPr>
            <a:r>
              <a:rPr b="1" spc="20" dirty="0">
                <a:solidFill>
                  <a:prstClr val="black"/>
                </a:solidFill>
                <a:latin typeface="微软雅黑" panose="020B0503020204020204" charset="-122"/>
                <a:cs typeface="微软雅黑" panose="020B0503020204020204" charset="-122"/>
              </a:rPr>
              <a:t>操作</a:t>
            </a:r>
            <a:r>
              <a:rPr b="1" spc="30" dirty="0">
                <a:solidFill>
                  <a:prstClr val="black"/>
                </a:solidFill>
                <a:latin typeface="微软雅黑" panose="020B0503020204020204" charset="-122"/>
                <a:cs typeface="微软雅黑" panose="020B0503020204020204" charset="-122"/>
              </a:rPr>
              <a:t>步骤5</a:t>
            </a:r>
            <a:r>
              <a:rPr spc="35" dirty="0">
                <a:solidFill>
                  <a:prstClr val="black"/>
                </a:solidFill>
                <a:latin typeface="微软雅黑" panose="020B0503020204020204" charset="-122"/>
                <a:cs typeface="微软雅黑" panose="020B0503020204020204" charset="-122"/>
              </a:rPr>
              <a:t>：通</a:t>
            </a:r>
            <a:r>
              <a:rPr spc="25" dirty="0">
                <a:solidFill>
                  <a:prstClr val="black"/>
                </a:solidFill>
                <a:latin typeface="微软雅黑" panose="020B0503020204020204" charset="-122"/>
                <a:cs typeface="微软雅黑" panose="020B0503020204020204" charset="-122"/>
              </a:rPr>
              <a:t>过复</a:t>
            </a:r>
            <a:r>
              <a:rPr spc="35" dirty="0">
                <a:solidFill>
                  <a:prstClr val="black"/>
                </a:solidFill>
                <a:latin typeface="微软雅黑" panose="020B0503020204020204" charset="-122"/>
                <a:cs typeface="微软雅黑" panose="020B0503020204020204" charset="-122"/>
              </a:rPr>
              <a:t>制</a:t>
            </a:r>
            <a:r>
              <a:rPr spc="25" dirty="0">
                <a:solidFill>
                  <a:prstClr val="black"/>
                </a:solidFill>
                <a:latin typeface="微软雅黑" panose="020B0503020204020204" charset="-122"/>
                <a:cs typeface="微软雅黑" panose="020B0503020204020204" charset="-122"/>
              </a:rPr>
              <a:t>的</a:t>
            </a:r>
            <a:r>
              <a:rPr spc="35" dirty="0">
                <a:solidFill>
                  <a:prstClr val="black"/>
                </a:solidFill>
                <a:latin typeface="微软雅黑" panose="020B0503020204020204" charset="-122"/>
                <a:cs typeface="微软雅黑" panose="020B0503020204020204" charset="-122"/>
              </a:rPr>
              <a:t>方</a:t>
            </a:r>
            <a:r>
              <a:rPr spc="30" dirty="0">
                <a:solidFill>
                  <a:prstClr val="black"/>
                </a:solidFill>
                <a:latin typeface="微软雅黑" panose="020B0503020204020204" charset="-122"/>
                <a:cs typeface="微软雅黑" panose="020B0503020204020204" charset="-122"/>
              </a:rPr>
              <a:t>式</a:t>
            </a:r>
            <a:r>
              <a:rPr spc="2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完 </a:t>
            </a:r>
            <a:r>
              <a:rPr spc="114" dirty="0">
                <a:solidFill>
                  <a:prstClr val="black"/>
                </a:solidFill>
                <a:latin typeface="微软雅黑" panose="020B0503020204020204" charset="-122"/>
                <a:cs typeface="微软雅黑" panose="020B0503020204020204" charset="-122"/>
              </a:rPr>
              <a:t>成如下效果</a:t>
            </a:r>
            <a:r>
              <a:rPr spc="100" dirty="0">
                <a:solidFill>
                  <a:prstClr val="black"/>
                </a:solidFill>
                <a:latin typeface="微软雅黑" panose="020B0503020204020204" charset="-122"/>
                <a:cs typeface="微软雅黑" panose="020B0503020204020204" charset="-122"/>
              </a:rPr>
              <a:t>图</a:t>
            </a:r>
            <a:r>
              <a:rPr spc="114" dirty="0">
                <a:solidFill>
                  <a:prstClr val="black"/>
                </a:solidFill>
                <a:latin typeface="微软雅黑" panose="020B0503020204020204" charset="-122"/>
                <a:cs typeface="微软雅黑" panose="020B0503020204020204" charset="-122"/>
              </a:rPr>
              <a:t>的文本组件</a:t>
            </a:r>
            <a:r>
              <a:rPr spc="100" dirty="0">
                <a:solidFill>
                  <a:prstClr val="black"/>
                </a:solidFill>
                <a:latin typeface="微软雅黑" panose="020B0503020204020204" charset="-122"/>
                <a:cs typeface="微软雅黑" panose="020B0503020204020204" charset="-122"/>
              </a:rPr>
              <a:t>创</a:t>
            </a:r>
            <a:r>
              <a:rPr spc="114" dirty="0">
                <a:solidFill>
                  <a:prstClr val="black"/>
                </a:solidFill>
                <a:latin typeface="微软雅黑" panose="020B0503020204020204" charset="-122"/>
                <a:cs typeface="微软雅黑" panose="020B0503020204020204" charset="-122"/>
              </a:rPr>
              <a:t>建</a:t>
            </a:r>
            <a:r>
              <a:rPr dirty="0">
                <a:solidFill>
                  <a:prstClr val="black"/>
                </a:solidFill>
                <a:latin typeface="微软雅黑" panose="020B0503020204020204" charset="-122"/>
                <a:cs typeface="微软雅黑" panose="020B0503020204020204" charset="-122"/>
              </a:rPr>
              <a:t>和 </a:t>
            </a:r>
            <a:r>
              <a:rPr spc="120" dirty="0">
                <a:solidFill>
                  <a:prstClr val="black"/>
                </a:solidFill>
                <a:latin typeface="微软雅黑" panose="020B0503020204020204" charset="-122"/>
                <a:cs typeface="微软雅黑" panose="020B0503020204020204" charset="-122"/>
              </a:rPr>
              <a:t>布局，</a:t>
            </a:r>
            <a:r>
              <a:rPr spc="114" dirty="0">
                <a:solidFill>
                  <a:prstClr val="black"/>
                </a:solidFill>
                <a:latin typeface="微软雅黑" panose="020B0503020204020204" charset="-122"/>
                <a:cs typeface="微软雅黑" panose="020B0503020204020204" charset="-122"/>
              </a:rPr>
              <a:t>注意</a:t>
            </a:r>
            <a:r>
              <a:rPr spc="105" dirty="0">
                <a:solidFill>
                  <a:prstClr val="black"/>
                </a:solidFill>
                <a:latin typeface="微软雅黑" panose="020B0503020204020204" charset="-122"/>
                <a:cs typeface="微软雅黑" panose="020B0503020204020204" charset="-122"/>
              </a:rPr>
              <a:t>修</a:t>
            </a:r>
            <a:r>
              <a:rPr spc="114" dirty="0">
                <a:solidFill>
                  <a:prstClr val="black"/>
                </a:solidFill>
                <a:latin typeface="微软雅黑" panose="020B0503020204020204" charset="-122"/>
                <a:cs typeface="微软雅黑" panose="020B0503020204020204" charset="-122"/>
              </a:rPr>
              <a:t>改其对应的</a:t>
            </a:r>
            <a:r>
              <a:rPr spc="105" dirty="0">
                <a:solidFill>
                  <a:prstClr val="black"/>
                </a:solidFill>
                <a:latin typeface="微软雅黑" panose="020B0503020204020204" charset="-122"/>
                <a:cs typeface="微软雅黑" panose="020B0503020204020204" charset="-122"/>
              </a:rPr>
              <a:t>实</a:t>
            </a:r>
            <a:r>
              <a:rPr spc="114"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分 </a:t>
            </a:r>
            <a:r>
              <a:rPr spc="70" dirty="0">
                <a:solidFill>
                  <a:prstClr val="black"/>
                </a:solidFill>
                <a:latin typeface="微软雅黑" panose="020B0503020204020204" charset="-122"/>
                <a:cs typeface="微软雅黑" panose="020B0503020204020204" charset="-122"/>
              </a:rPr>
              <a:t>别为“工业</a:t>
            </a:r>
            <a:r>
              <a:rPr spc="80" dirty="0">
                <a:solidFill>
                  <a:prstClr val="black"/>
                </a:solidFill>
                <a:latin typeface="微软雅黑" panose="020B0503020204020204" charset="-122"/>
                <a:cs typeface="微软雅黑" panose="020B0503020204020204" charset="-122"/>
              </a:rPr>
              <a:t>机</a:t>
            </a:r>
            <a:r>
              <a:rPr spc="70" dirty="0">
                <a:solidFill>
                  <a:prstClr val="black"/>
                </a:solidFill>
                <a:latin typeface="微软雅黑" panose="020B0503020204020204" charset="-122"/>
                <a:cs typeface="微软雅黑" panose="020B0503020204020204" charset="-122"/>
              </a:rPr>
              <a:t>器人实</a:t>
            </a:r>
            <a:r>
              <a:rPr spc="80" dirty="0">
                <a:solidFill>
                  <a:prstClr val="black"/>
                </a:solidFill>
                <a:latin typeface="微软雅黑" panose="020B0503020204020204" charset="-122"/>
                <a:cs typeface="微软雅黑" panose="020B0503020204020204" charset="-122"/>
              </a:rPr>
              <a:t>例</a:t>
            </a:r>
            <a:r>
              <a:rPr spc="-5" dirty="0">
                <a:solidFill>
                  <a:prstClr val="black"/>
                </a:solidFill>
                <a:cs typeface="Calibri" panose="020F0502020204030204"/>
              </a:rPr>
              <a:t>02</a:t>
            </a:r>
            <a:r>
              <a:rPr spc="70" dirty="0">
                <a:solidFill>
                  <a:prstClr val="black"/>
                </a:solidFill>
                <a:cs typeface="Calibri" panose="020F0502020204030204"/>
              </a:rPr>
              <a:t>-</a:t>
            </a:r>
            <a:r>
              <a:rPr spc="70" dirty="0">
                <a:solidFill>
                  <a:prstClr val="black"/>
                </a:solidFill>
                <a:latin typeface="微软雅黑" panose="020B0503020204020204" charset="-122"/>
                <a:cs typeface="微软雅黑" panose="020B0503020204020204" charset="-122"/>
              </a:rPr>
              <a:t>姓名</a:t>
            </a:r>
            <a:r>
              <a:rPr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和“机床实</a:t>
            </a:r>
            <a:r>
              <a:rPr dirty="0">
                <a:solidFill>
                  <a:prstClr val="black"/>
                </a:solidFill>
                <a:latin typeface="微软雅黑" panose="020B0503020204020204" charset="-122"/>
                <a:cs typeface="微软雅黑" panose="020B0503020204020204" charset="-122"/>
              </a:rPr>
              <a:t>例</a:t>
            </a:r>
            <a:r>
              <a:rPr spc="-5" dirty="0">
                <a:solidFill>
                  <a:prstClr val="black"/>
                </a:solidFill>
                <a:cs typeface="Calibri" panose="020F0502020204030204"/>
              </a:rPr>
              <a:t>01-</a:t>
            </a:r>
            <a:r>
              <a:rPr spc="-5" dirty="0">
                <a:solidFill>
                  <a:prstClr val="black"/>
                </a:solidFill>
                <a:latin typeface="微软雅黑" panose="020B0503020204020204" charset="-122"/>
                <a:cs typeface="微软雅黑" panose="020B0503020204020204" charset="-122"/>
              </a:rPr>
              <a:t>姓名”</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711952" y="1696212"/>
            <a:ext cx="4853940" cy="47304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1458"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7</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为可视化大屏配置页面跳转</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19911" y="1545082"/>
            <a:ext cx="9551670" cy="756920"/>
          </a:xfrm>
          <a:prstGeom prst="rect">
            <a:avLst/>
          </a:prstGeom>
        </p:spPr>
        <p:txBody>
          <a:bodyPr vert="horz" wrap="square" lIns="0" tIns="0" rIns="0" bIns="0" rtlCol="0">
            <a:spAutoFit/>
          </a:bodyPr>
          <a:lstStyle/>
          <a:p>
            <a:pPr marL="12700" marR="5080">
              <a:lnSpc>
                <a:spcPct val="150000"/>
              </a:lnSpc>
            </a:pPr>
            <a:r>
              <a:rPr sz="1600" b="1" spc="5" dirty="0">
                <a:solidFill>
                  <a:prstClr val="black"/>
                </a:solidFill>
                <a:latin typeface="微软雅黑" panose="020B0503020204020204" charset="-122"/>
                <a:cs typeface="微软雅黑" panose="020B0503020204020204" charset="-122"/>
              </a:rPr>
              <a:t>操作步</a:t>
            </a:r>
            <a:r>
              <a:rPr sz="1600" b="1"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：添</a:t>
            </a:r>
            <a:r>
              <a:rPr sz="1600" spc="15" dirty="0">
                <a:solidFill>
                  <a:prstClr val="black"/>
                </a:solidFill>
                <a:latin typeface="微软雅黑" panose="020B0503020204020204" charset="-122"/>
                <a:cs typeface="微软雅黑" panose="020B0503020204020204" charset="-122"/>
              </a:rPr>
              <a:t>加</a:t>
            </a:r>
            <a:r>
              <a:rPr sz="1600" spc="5" dirty="0">
                <a:solidFill>
                  <a:prstClr val="black"/>
                </a:solidFill>
                <a:latin typeface="微软雅黑" panose="020B0503020204020204" charset="-122"/>
                <a:cs typeface="微软雅黑" panose="020B0503020204020204" charset="-122"/>
              </a:rPr>
              <a:t>图片组</a:t>
            </a:r>
            <a:r>
              <a:rPr sz="1600" spc="15" dirty="0">
                <a:solidFill>
                  <a:prstClr val="black"/>
                </a:solidFill>
                <a:latin typeface="微软雅黑" panose="020B0503020204020204" charset="-122"/>
                <a:cs typeface="微软雅黑" panose="020B0503020204020204" charset="-122"/>
              </a:rPr>
              <a:t>件</a:t>
            </a:r>
            <a:r>
              <a:rPr sz="1600" spc="5" dirty="0">
                <a:solidFill>
                  <a:prstClr val="black"/>
                </a:solidFill>
                <a:latin typeface="微软雅黑" panose="020B0503020204020204" charset="-122"/>
                <a:cs typeface="微软雅黑" panose="020B0503020204020204" charset="-122"/>
              </a:rPr>
              <a:t>，为</a:t>
            </a:r>
            <a:r>
              <a:rPr sz="1600" spc="15" dirty="0">
                <a:solidFill>
                  <a:prstClr val="black"/>
                </a:solidFill>
                <a:latin typeface="微软雅黑" panose="020B0503020204020204" charset="-122"/>
                <a:cs typeface="微软雅黑" panose="020B0503020204020204" charset="-122"/>
              </a:rPr>
              <a:t>可</a:t>
            </a:r>
            <a:r>
              <a:rPr sz="1600" spc="5" dirty="0">
                <a:solidFill>
                  <a:prstClr val="black"/>
                </a:solidFill>
                <a:latin typeface="微软雅黑" panose="020B0503020204020204" charset="-122"/>
                <a:cs typeface="微软雅黑" panose="020B0503020204020204" charset="-122"/>
              </a:rPr>
              <a:t>视化大屏置入</a:t>
            </a:r>
            <a:r>
              <a:rPr sz="1600" spc="15" dirty="0">
                <a:solidFill>
                  <a:prstClr val="black"/>
                </a:solidFill>
                <a:latin typeface="微软雅黑" panose="020B0503020204020204" charset="-122"/>
                <a:cs typeface="微软雅黑" panose="020B0503020204020204" charset="-122"/>
              </a:rPr>
              <a:t>工</a:t>
            </a:r>
            <a:r>
              <a:rPr sz="1600" spc="5" dirty="0">
                <a:solidFill>
                  <a:prstClr val="black"/>
                </a:solidFill>
                <a:latin typeface="微软雅黑" panose="020B0503020204020204" charset="-122"/>
                <a:cs typeface="微软雅黑" panose="020B0503020204020204" charset="-122"/>
              </a:rPr>
              <a:t>业机器人和机</a:t>
            </a:r>
            <a:r>
              <a:rPr sz="1600" spc="15" dirty="0">
                <a:solidFill>
                  <a:prstClr val="black"/>
                </a:solidFill>
                <a:latin typeface="微软雅黑" panose="020B0503020204020204" charset="-122"/>
                <a:cs typeface="微软雅黑" panose="020B0503020204020204" charset="-122"/>
              </a:rPr>
              <a:t>床</a:t>
            </a:r>
            <a:r>
              <a:rPr sz="1600" spc="5" dirty="0">
                <a:solidFill>
                  <a:prstClr val="black"/>
                </a:solidFill>
                <a:latin typeface="微软雅黑" panose="020B0503020204020204" charset="-122"/>
                <a:cs typeface="微软雅黑" panose="020B0503020204020204" charset="-122"/>
              </a:rPr>
              <a:t>的图</a:t>
            </a:r>
            <a:r>
              <a:rPr sz="1600" spc="25" dirty="0">
                <a:solidFill>
                  <a:prstClr val="black"/>
                </a:solidFill>
                <a:latin typeface="微软雅黑" panose="020B0503020204020204" charset="-122"/>
                <a:cs typeface="微软雅黑" panose="020B0503020204020204" charset="-122"/>
              </a:rPr>
              <a:t>片</a:t>
            </a:r>
            <a:r>
              <a:rPr sz="1600" spc="5" dirty="0">
                <a:solidFill>
                  <a:prstClr val="black"/>
                </a:solidFill>
                <a:latin typeface="微软雅黑" panose="020B0503020204020204" charset="-122"/>
                <a:cs typeface="微软雅黑" panose="020B0503020204020204" charset="-122"/>
              </a:rPr>
              <a:t>，并放</a:t>
            </a:r>
            <a:r>
              <a:rPr sz="1600" spc="15"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在可视化大屏</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中间</a:t>
            </a:r>
            <a:r>
              <a:rPr sz="1600" spc="-5" dirty="0">
                <a:solidFill>
                  <a:prstClr val="black"/>
                </a:solidFill>
                <a:latin typeface="微软雅黑" panose="020B0503020204020204" charset="-122"/>
                <a:cs typeface="微软雅黑" panose="020B0503020204020204" charset="-122"/>
              </a:rPr>
              <a:t>合适 位</a:t>
            </a:r>
            <a:r>
              <a:rPr sz="1600" spc="-10" dirty="0">
                <a:solidFill>
                  <a:prstClr val="black"/>
                </a:solidFill>
                <a:latin typeface="微软雅黑" panose="020B0503020204020204" charset="-122"/>
                <a:cs typeface="微软雅黑" panose="020B0503020204020204" charset="-122"/>
              </a:rPr>
              <a:t>置</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243327" y="2206751"/>
            <a:ext cx="7712964" cy="43586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1458"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7</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为可视化大屏配置页面跳转</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19911" y="1545082"/>
            <a:ext cx="9552940" cy="756920"/>
          </a:xfrm>
          <a:prstGeom prst="rect">
            <a:avLst/>
          </a:prstGeom>
        </p:spPr>
        <p:txBody>
          <a:bodyPr vert="horz" wrap="square" lIns="0" tIns="0" rIns="0" bIns="0" rtlCol="0">
            <a:spAutoFit/>
          </a:bodyPr>
          <a:lstStyle/>
          <a:p>
            <a:pPr marL="12700" marR="5080">
              <a:lnSpc>
                <a:spcPct val="150000"/>
              </a:lnSpc>
            </a:pPr>
            <a:r>
              <a:rPr sz="1600" b="1" spc="20" dirty="0">
                <a:solidFill>
                  <a:prstClr val="black"/>
                </a:solidFill>
                <a:latin typeface="微软雅黑" panose="020B0503020204020204" charset="-122"/>
                <a:cs typeface="微软雅黑" panose="020B0503020204020204" charset="-122"/>
              </a:rPr>
              <a:t>操</a:t>
            </a:r>
            <a:r>
              <a:rPr sz="1600" b="1" spc="30" dirty="0">
                <a:solidFill>
                  <a:prstClr val="black"/>
                </a:solidFill>
                <a:latin typeface="微软雅黑" panose="020B0503020204020204" charset="-122"/>
                <a:cs typeface="微软雅黑" panose="020B0503020204020204" charset="-122"/>
              </a:rPr>
              <a:t>作</a:t>
            </a:r>
            <a:r>
              <a:rPr sz="1600" b="1" spc="20" dirty="0">
                <a:solidFill>
                  <a:prstClr val="black"/>
                </a:solidFill>
                <a:latin typeface="微软雅黑" panose="020B0503020204020204" charset="-122"/>
                <a:cs typeface="微软雅黑" panose="020B0503020204020204" charset="-122"/>
              </a:rPr>
              <a:t>步</a:t>
            </a:r>
            <a:r>
              <a:rPr sz="1600" b="1" spc="25" dirty="0">
                <a:solidFill>
                  <a:prstClr val="black"/>
                </a:solidFill>
                <a:latin typeface="微软雅黑" panose="020B0503020204020204" charset="-122"/>
                <a:cs typeface="微软雅黑" panose="020B0503020204020204" charset="-122"/>
              </a:rPr>
              <a:t>骤</a:t>
            </a:r>
            <a:r>
              <a:rPr sz="1600" b="1" spc="20" dirty="0">
                <a:solidFill>
                  <a:prstClr val="black"/>
                </a:solidFill>
                <a:latin typeface="微软雅黑" panose="020B0503020204020204" charset="-122"/>
                <a:cs typeface="微软雅黑" panose="020B0503020204020204" charset="-122"/>
              </a:rPr>
              <a:t>2</a:t>
            </a:r>
            <a:r>
              <a:rPr sz="1600" spc="20"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选</a:t>
            </a:r>
            <a:r>
              <a:rPr sz="1600" spc="15" dirty="0">
                <a:solidFill>
                  <a:prstClr val="black"/>
                </a:solidFill>
                <a:latin typeface="微软雅黑" panose="020B0503020204020204" charset="-122"/>
                <a:cs typeface="微软雅黑" panose="020B0503020204020204" charset="-122"/>
              </a:rPr>
              <a:t>中</a:t>
            </a:r>
            <a:r>
              <a:rPr sz="1600" spc="30" dirty="0">
                <a:solidFill>
                  <a:prstClr val="black"/>
                </a:solidFill>
                <a:latin typeface="微软雅黑" panose="020B0503020204020204" charset="-122"/>
                <a:cs typeface="微软雅黑" panose="020B0503020204020204" charset="-122"/>
              </a:rPr>
              <a:t>其</a:t>
            </a:r>
            <a:r>
              <a:rPr sz="1600" spc="35" dirty="0">
                <a:solidFill>
                  <a:prstClr val="black"/>
                </a:solidFill>
                <a:latin typeface="微软雅黑" panose="020B0503020204020204" charset="-122"/>
                <a:cs typeface="微软雅黑" panose="020B0503020204020204" charset="-122"/>
              </a:rPr>
              <a:t>中</a:t>
            </a:r>
            <a:r>
              <a:rPr sz="1600" spc="10" dirty="0">
                <a:solidFill>
                  <a:prstClr val="black"/>
                </a:solidFill>
                <a:cs typeface="Calibri" panose="020F0502020204030204"/>
              </a:rPr>
              <a:t>1</a:t>
            </a:r>
            <a:r>
              <a:rPr sz="1600" spc="30" dirty="0">
                <a:solidFill>
                  <a:prstClr val="black"/>
                </a:solidFill>
                <a:latin typeface="微软雅黑" panose="020B0503020204020204" charset="-122"/>
                <a:cs typeface="微软雅黑" panose="020B0503020204020204" charset="-122"/>
              </a:rPr>
              <a:t>个</a:t>
            </a:r>
            <a:r>
              <a:rPr sz="1600" spc="15" dirty="0">
                <a:solidFill>
                  <a:prstClr val="black"/>
                </a:solidFill>
                <a:latin typeface="微软雅黑" panose="020B0503020204020204" charset="-122"/>
                <a:cs typeface="微软雅黑" panose="020B0503020204020204" charset="-122"/>
              </a:rPr>
              <a:t>机</a:t>
            </a:r>
            <a:r>
              <a:rPr sz="1600" spc="30" dirty="0">
                <a:solidFill>
                  <a:prstClr val="black"/>
                </a:solidFill>
                <a:latin typeface="微软雅黑" panose="020B0503020204020204" charset="-122"/>
                <a:cs typeface="微软雅黑" panose="020B0503020204020204" charset="-122"/>
              </a:rPr>
              <a:t>器</a:t>
            </a:r>
            <a:r>
              <a:rPr sz="1600" spc="35" dirty="0">
                <a:solidFill>
                  <a:prstClr val="black"/>
                </a:solidFill>
                <a:latin typeface="微软雅黑" panose="020B0503020204020204" charset="-122"/>
                <a:cs typeface="微软雅黑" panose="020B0503020204020204" charset="-122"/>
              </a:rPr>
              <a:t>人</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属</a:t>
            </a:r>
            <a:r>
              <a:rPr sz="1600" spc="30" dirty="0">
                <a:solidFill>
                  <a:prstClr val="black"/>
                </a:solidFill>
                <a:latin typeface="微软雅黑" panose="020B0503020204020204" charset="-122"/>
                <a:cs typeface="微软雅黑" panose="020B0503020204020204" charset="-122"/>
              </a:rPr>
              <a:t>性</a:t>
            </a:r>
            <a:r>
              <a:rPr sz="1600" spc="15" dirty="0">
                <a:solidFill>
                  <a:prstClr val="black"/>
                </a:solidFill>
                <a:latin typeface="微软雅黑" panose="020B0503020204020204" charset="-122"/>
                <a:cs typeface="微软雅黑" panose="020B0503020204020204" charset="-122"/>
              </a:rPr>
              <a:t>配</a:t>
            </a:r>
            <a:r>
              <a:rPr sz="1600" spc="30" dirty="0">
                <a:solidFill>
                  <a:prstClr val="black"/>
                </a:solidFill>
                <a:latin typeface="微软雅黑" panose="020B0503020204020204" charset="-122"/>
                <a:cs typeface="微软雅黑" panose="020B0503020204020204" charset="-122"/>
              </a:rPr>
              <a:t>置</a:t>
            </a:r>
            <a:r>
              <a:rPr sz="1600" spc="3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跳</a:t>
            </a:r>
            <a:r>
              <a:rPr sz="1600" spc="20" dirty="0">
                <a:solidFill>
                  <a:prstClr val="black"/>
                </a:solidFill>
                <a:latin typeface="微软雅黑" panose="020B0503020204020204" charset="-122"/>
                <a:cs typeface="微软雅黑" panose="020B0503020204020204" charset="-122"/>
              </a:rPr>
              <a:t>转</a:t>
            </a:r>
            <a:r>
              <a:rPr sz="1600" spc="30" dirty="0">
                <a:solidFill>
                  <a:prstClr val="black"/>
                </a:solidFill>
                <a:latin typeface="微软雅黑" panose="020B0503020204020204" charset="-122"/>
                <a:cs typeface="微软雅黑" panose="020B0503020204020204" charset="-122"/>
              </a:rPr>
              <a:t>页</a:t>
            </a:r>
            <a:r>
              <a:rPr sz="1600" spc="15" dirty="0">
                <a:solidFill>
                  <a:prstClr val="black"/>
                </a:solidFill>
                <a:latin typeface="微软雅黑" panose="020B0503020204020204" charset="-122"/>
                <a:cs typeface="微软雅黑" panose="020B0503020204020204" charset="-122"/>
              </a:rPr>
              <a:t>面</a:t>
            </a:r>
            <a:r>
              <a:rPr sz="1600" spc="30"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下</a:t>
            </a:r>
            <a:r>
              <a:rPr sz="1600" spc="30" dirty="0">
                <a:solidFill>
                  <a:prstClr val="black"/>
                </a:solidFill>
                <a:latin typeface="微软雅黑" panose="020B0503020204020204" charset="-122"/>
                <a:cs typeface="微软雅黑" panose="020B0503020204020204" charset="-122"/>
              </a:rPr>
              <a:t>拉</a:t>
            </a:r>
            <a:r>
              <a:rPr sz="1600" spc="15" dirty="0">
                <a:solidFill>
                  <a:prstClr val="black"/>
                </a:solidFill>
                <a:latin typeface="微软雅黑" panose="020B0503020204020204" charset="-122"/>
                <a:cs typeface="微软雅黑" panose="020B0503020204020204" charset="-122"/>
              </a:rPr>
              <a:t>选</a:t>
            </a:r>
            <a:r>
              <a:rPr sz="1600" spc="30"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项</a:t>
            </a:r>
            <a:r>
              <a:rPr sz="1600" spc="30" dirty="0">
                <a:solidFill>
                  <a:prstClr val="black"/>
                </a:solidFill>
                <a:latin typeface="微软雅黑" panose="020B0503020204020204" charset="-122"/>
                <a:cs typeface="微软雅黑" panose="020B0503020204020204" charset="-122"/>
              </a:rPr>
              <a:t>目五</a:t>
            </a:r>
            <a:r>
              <a:rPr sz="1600" spc="15" dirty="0">
                <a:solidFill>
                  <a:prstClr val="black"/>
                </a:solidFill>
                <a:latin typeface="微软雅黑" panose="020B0503020204020204" charset="-122"/>
                <a:cs typeface="微软雅黑" panose="020B0503020204020204" charset="-122"/>
              </a:rPr>
              <a:t>创建</a:t>
            </a:r>
            <a:r>
              <a:rPr sz="1600" spc="30" dirty="0">
                <a:solidFill>
                  <a:prstClr val="black"/>
                </a:solidFill>
                <a:latin typeface="微软雅黑" panose="020B0503020204020204" charset="-122"/>
                <a:cs typeface="微软雅黑" panose="020B0503020204020204" charset="-122"/>
              </a:rPr>
              <a:t>完</a:t>
            </a:r>
            <a:r>
              <a:rPr sz="1600" spc="15" dirty="0">
                <a:solidFill>
                  <a:prstClr val="black"/>
                </a:solidFill>
                <a:latin typeface="微软雅黑" panose="020B0503020204020204" charset="-122"/>
                <a:cs typeface="微软雅黑" panose="020B0503020204020204" charset="-122"/>
              </a:rPr>
              <a:t>成</a:t>
            </a:r>
            <a:r>
              <a:rPr sz="1600" spc="4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工</a:t>
            </a:r>
            <a:r>
              <a:rPr sz="1600" spc="15" dirty="0">
                <a:solidFill>
                  <a:prstClr val="black"/>
                </a:solidFill>
                <a:latin typeface="微软雅黑" panose="020B0503020204020204" charset="-122"/>
                <a:cs typeface="微软雅黑" panose="020B0503020204020204" charset="-122"/>
              </a:rPr>
              <a:t>业机</a:t>
            </a:r>
            <a:r>
              <a:rPr sz="1600" spc="3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 单设备可视</a:t>
            </a:r>
            <a:r>
              <a:rPr sz="1600" spc="-15"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”项目。通过此设置</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可以</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可视</a:t>
            </a:r>
            <a:r>
              <a:rPr sz="1600" dirty="0">
                <a:solidFill>
                  <a:prstClr val="black"/>
                </a:solidFill>
                <a:latin typeface="微软雅黑" panose="020B0503020204020204" charset="-122"/>
                <a:cs typeface="微软雅黑" panose="020B0503020204020204" charset="-122"/>
              </a:rPr>
              <a:t>化</a:t>
            </a:r>
            <a:r>
              <a:rPr sz="1600" spc="-5" dirty="0">
                <a:solidFill>
                  <a:prstClr val="black"/>
                </a:solidFill>
                <a:latin typeface="微软雅黑" panose="020B0503020204020204" charset="-122"/>
                <a:cs typeface="微软雅黑" panose="020B0503020204020204" charset="-122"/>
              </a:rPr>
              <a:t>大屏</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，单</a:t>
            </a:r>
            <a:r>
              <a:rPr sz="1600"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该机</a:t>
            </a:r>
            <a:r>
              <a:rPr sz="1600" dirty="0">
                <a:solidFill>
                  <a:prstClr val="black"/>
                </a:solidFill>
                <a:latin typeface="微软雅黑" panose="020B0503020204020204" charset="-122"/>
                <a:cs typeface="微软雅黑" panose="020B0503020204020204" charset="-122"/>
              </a:rPr>
              <a:t>器</a:t>
            </a:r>
            <a:r>
              <a:rPr sz="1600" spc="-5" dirty="0">
                <a:solidFill>
                  <a:prstClr val="black"/>
                </a:solidFill>
                <a:latin typeface="微软雅黑" panose="020B0503020204020204" charset="-122"/>
                <a:cs typeface="微软雅黑" panose="020B0503020204020204" charset="-122"/>
              </a:rPr>
              <a:t>人跳</a:t>
            </a:r>
            <a:r>
              <a:rPr sz="1600" dirty="0">
                <a:solidFill>
                  <a:prstClr val="black"/>
                </a:solidFill>
                <a:latin typeface="微软雅黑" panose="020B0503020204020204" charset="-122"/>
                <a:cs typeface="微软雅黑" panose="020B0503020204020204" charset="-122"/>
              </a:rPr>
              <a:t>转</a:t>
            </a:r>
            <a:r>
              <a:rPr sz="1600" spc="-5" dirty="0">
                <a:solidFill>
                  <a:prstClr val="black"/>
                </a:solidFill>
                <a:latin typeface="微软雅黑" panose="020B0503020204020204" charset="-122"/>
                <a:cs typeface="微软雅黑" panose="020B0503020204020204" charset="-122"/>
              </a:rPr>
              <a:t>到关</a:t>
            </a:r>
            <a:r>
              <a:rPr sz="1600" dirty="0">
                <a:solidFill>
                  <a:prstClr val="black"/>
                </a:solidFill>
                <a:latin typeface="微软雅黑" panose="020B0503020204020204" charset="-122"/>
                <a:cs typeface="微软雅黑" panose="020B0503020204020204" charset="-122"/>
              </a:rPr>
              <a:t>联</a:t>
            </a:r>
            <a:r>
              <a:rPr sz="1600" spc="-5" dirty="0">
                <a:solidFill>
                  <a:prstClr val="black"/>
                </a:solidFill>
                <a:latin typeface="微软雅黑" panose="020B0503020204020204" charset="-122"/>
                <a:cs typeface="微软雅黑" panose="020B0503020204020204" charset="-122"/>
              </a:rPr>
              <a:t>的可</a:t>
            </a:r>
            <a:r>
              <a:rPr sz="1600" dirty="0">
                <a:solidFill>
                  <a:prstClr val="black"/>
                </a:solidFill>
                <a:latin typeface="微软雅黑" panose="020B0503020204020204" charset="-122"/>
                <a:cs typeface="微软雅黑" panose="020B0503020204020204" charset="-122"/>
              </a:rPr>
              <a:t>视</a:t>
            </a:r>
            <a:r>
              <a:rPr sz="1600" spc="-5" dirty="0">
                <a:solidFill>
                  <a:prstClr val="black"/>
                </a:solidFill>
                <a:latin typeface="微软雅黑" panose="020B0503020204020204" charset="-122"/>
                <a:cs typeface="微软雅黑" panose="020B0503020204020204" charset="-122"/>
              </a:rPr>
              <a:t>化项</a:t>
            </a:r>
            <a:r>
              <a:rPr sz="1600" dirty="0">
                <a:solidFill>
                  <a:prstClr val="black"/>
                </a:solidFill>
                <a:latin typeface="微软雅黑" panose="020B0503020204020204" charset="-122"/>
                <a:cs typeface="微软雅黑" panose="020B0503020204020204" charset="-122"/>
              </a:rPr>
              <a:t>目</a:t>
            </a:r>
            <a:r>
              <a:rPr sz="1600" spc="-5" dirty="0">
                <a:solidFill>
                  <a:prstClr val="black"/>
                </a:solidFill>
                <a:latin typeface="微软雅黑" panose="020B0503020204020204" charset="-122"/>
                <a:cs typeface="微软雅黑" panose="020B0503020204020204" charset="-122"/>
              </a:rPr>
              <a:t>页</a:t>
            </a:r>
            <a:r>
              <a:rPr sz="1600" dirty="0">
                <a:solidFill>
                  <a:prstClr val="black"/>
                </a:solidFill>
                <a:latin typeface="微软雅黑" panose="020B0503020204020204" charset="-122"/>
                <a:cs typeface="微软雅黑" panose="020B0503020204020204" charset="-122"/>
              </a:rPr>
              <a:t>面</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1597151" y="2482596"/>
            <a:ext cx="8997696" cy="397916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3791458" y="916304"/>
            <a:ext cx="4608195" cy="461645"/>
          </a:xfrm>
          <a:prstGeom prst="rect">
            <a:avLst/>
          </a:prstGeom>
        </p:spPr>
        <p:txBody>
          <a:bodyPr vert="horz" wrap="square" lIns="0" tIns="0" rIns="0" bIns="0" rtlCol="0">
            <a:spAutoFit/>
          </a:bodyPr>
          <a:lstStyle/>
          <a:p>
            <a:pPr marL="12700"/>
            <a:r>
              <a:rPr sz="2800" b="1" spc="-5" dirty="0">
                <a:solidFill>
                  <a:srgbClr val="00A755"/>
                </a:solidFill>
                <a:latin typeface="微软雅黑" panose="020B0503020204020204" charset="-122"/>
                <a:cs typeface="微软雅黑" panose="020B0503020204020204" charset="-122"/>
              </a:rPr>
              <a:t>7</a:t>
            </a:r>
            <a:r>
              <a:rPr sz="2800" b="1" dirty="0">
                <a:solidFill>
                  <a:srgbClr val="00A755"/>
                </a:solidFill>
                <a:latin typeface="微软雅黑" panose="020B0503020204020204" charset="-122"/>
                <a:cs typeface="微软雅黑" panose="020B0503020204020204" charset="-122"/>
              </a:rPr>
              <a:t>.</a:t>
            </a:r>
            <a:r>
              <a:rPr sz="2800" b="1" spc="-5" dirty="0">
                <a:solidFill>
                  <a:srgbClr val="00A755"/>
                </a:solidFill>
                <a:latin typeface="微软雅黑" panose="020B0503020204020204" charset="-122"/>
                <a:cs typeface="微软雅黑" panose="020B0503020204020204" charset="-122"/>
              </a:rPr>
              <a:t>为可视化大屏配置页面跳转</a:t>
            </a:r>
            <a:endParaRPr sz="28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19911" y="1584705"/>
            <a:ext cx="8271509" cy="269240"/>
          </a:xfrm>
          <a:prstGeom prst="rect">
            <a:avLst/>
          </a:prstGeom>
        </p:spPr>
        <p:txBody>
          <a:bodyPr vert="horz" wrap="square" lIns="0" tIns="0" rIns="0" bIns="0" rtlCol="0">
            <a:spAutoFit/>
          </a:bodyPr>
          <a:lstStyle/>
          <a:p>
            <a:pPr marL="12700"/>
            <a:r>
              <a:rPr sz="1600" b="1" spc="-5" dirty="0">
                <a:solidFill>
                  <a:prstClr val="black"/>
                </a:solidFill>
                <a:latin typeface="微软雅黑" panose="020B0503020204020204" charset="-122"/>
                <a:cs typeface="微软雅黑" panose="020B0503020204020204" charset="-122"/>
              </a:rPr>
              <a:t>操作步</a:t>
            </a:r>
            <a:r>
              <a:rPr sz="1600" b="1" spc="-15" dirty="0">
                <a:solidFill>
                  <a:prstClr val="black"/>
                </a:solidFill>
                <a:latin typeface="微软雅黑" panose="020B0503020204020204" charset="-122"/>
                <a:cs typeface="微软雅黑" panose="020B0503020204020204" charset="-122"/>
              </a:rPr>
              <a:t>骤</a:t>
            </a:r>
            <a:r>
              <a:rPr sz="1600" b="1" spc="-5"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：完成所有的配置后，</a:t>
            </a:r>
            <a:r>
              <a:rPr sz="1600" dirty="0">
                <a:solidFill>
                  <a:prstClr val="black"/>
                </a:solidFill>
                <a:latin typeface="微软雅黑" panose="020B0503020204020204" charset="-122"/>
                <a:cs typeface="微软雅黑" panose="020B0503020204020204" charset="-122"/>
              </a:rPr>
              <a:t>单</a:t>
            </a:r>
            <a:r>
              <a:rPr sz="1600" spc="-5" dirty="0">
                <a:solidFill>
                  <a:prstClr val="black"/>
                </a:solidFill>
                <a:latin typeface="微软雅黑" panose="020B0503020204020204" charset="-122"/>
                <a:cs typeface="微软雅黑" panose="020B0503020204020204" charset="-122"/>
              </a:rPr>
              <a:t>击“</a:t>
            </a:r>
            <a:r>
              <a:rPr sz="1600" dirty="0">
                <a:solidFill>
                  <a:prstClr val="black"/>
                </a:solidFill>
                <a:latin typeface="微软雅黑" panose="020B0503020204020204" charset="-122"/>
                <a:cs typeface="微软雅黑" panose="020B0503020204020204" charset="-122"/>
              </a:rPr>
              <a:t>保</a:t>
            </a:r>
            <a:r>
              <a:rPr sz="1600" spc="-5" dirty="0">
                <a:solidFill>
                  <a:prstClr val="black"/>
                </a:solidFill>
                <a:latin typeface="微软雅黑" panose="020B0503020204020204" charset="-122"/>
                <a:cs typeface="微软雅黑" panose="020B0503020204020204" charset="-122"/>
              </a:rPr>
              <a:t>存”</a:t>
            </a:r>
            <a:r>
              <a:rPr sz="1600" dirty="0">
                <a:solidFill>
                  <a:prstClr val="black"/>
                </a:solidFill>
                <a:latin typeface="微软雅黑" panose="020B0503020204020204" charset="-122"/>
                <a:cs typeface="微软雅黑" panose="020B0503020204020204" charset="-122"/>
              </a:rPr>
              <a:t>按</a:t>
            </a:r>
            <a:r>
              <a:rPr sz="1600" spc="-5" dirty="0">
                <a:solidFill>
                  <a:prstClr val="black"/>
                </a:solidFill>
                <a:latin typeface="微软雅黑" panose="020B0503020204020204" charset="-122"/>
                <a:cs typeface="微软雅黑" panose="020B0503020204020204" charset="-122"/>
              </a:rPr>
              <a:t>钮。</a:t>
            </a:r>
            <a:r>
              <a:rPr sz="1600" dirty="0">
                <a:solidFill>
                  <a:prstClr val="black"/>
                </a:solidFill>
                <a:latin typeface="微软雅黑" panose="020B0503020204020204" charset="-122"/>
                <a:cs typeface="微软雅黑" panose="020B0503020204020204" charset="-122"/>
              </a:rPr>
              <a:t>然</a:t>
            </a:r>
            <a:r>
              <a:rPr sz="1600" spc="-5" dirty="0">
                <a:solidFill>
                  <a:prstClr val="black"/>
                </a:solidFill>
                <a:latin typeface="微软雅黑" panose="020B0503020204020204" charset="-122"/>
                <a:cs typeface="微软雅黑" panose="020B0503020204020204" charset="-122"/>
              </a:rPr>
              <a:t>后单</a:t>
            </a:r>
            <a:r>
              <a:rPr sz="1600" dirty="0">
                <a:solidFill>
                  <a:prstClr val="black"/>
                </a:solidFill>
                <a:latin typeface="微软雅黑" panose="020B0503020204020204" charset="-122"/>
                <a:cs typeface="微软雅黑" panose="020B0503020204020204" charset="-122"/>
              </a:rPr>
              <a:t>击</a:t>
            </a:r>
            <a:r>
              <a:rPr sz="1600" spc="-5" dirty="0">
                <a:solidFill>
                  <a:prstClr val="black"/>
                </a:solidFill>
                <a:latin typeface="微软雅黑" panose="020B0503020204020204" charset="-122"/>
                <a:cs typeface="微软雅黑" panose="020B0503020204020204" charset="-122"/>
              </a:rPr>
              <a:t>“预</a:t>
            </a:r>
            <a:r>
              <a:rPr sz="1600" dirty="0">
                <a:solidFill>
                  <a:prstClr val="black"/>
                </a:solidFill>
                <a:latin typeface="微软雅黑" panose="020B0503020204020204" charset="-122"/>
                <a:cs typeface="微软雅黑" panose="020B0503020204020204" charset="-122"/>
              </a:rPr>
              <a:t>览</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跳</a:t>
            </a:r>
            <a:r>
              <a:rPr sz="1600" spc="-5" dirty="0">
                <a:solidFill>
                  <a:prstClr val="black"/>
                </a:solidFill>
                <a:latin typeface="微软雅黑" panose="020B0503020204020204" charset="-122"/>
                <a:cs typeface="微软雅黑" panose="020B0503020204020204" charset="-122"/>
              </a:rPr>
              <a:t>转到</a:t>
            </a:r>
            <a:r>
              <a:rPr sz="1600" dirty="0">
                <a:solidFill>
                  <a:prstClr val="black"/>
                </a:solidFill>
                <a:latin typeface="微软雅黑" panose="020B0503020204020204" charset="-122"/>
                <a:cs typeface="微软雅黑" panose="020B0503020204020204" charset="-122"/>
              </a:rPr>
              <a:t>预</a:t>
            </a:r>
            <a:r>
              <a:rPr sz="1600" spc="-5" dirty="0">
                <a:solidFill>
                  <a:prstClr val="black"/>
                </a:solidFill>
                <a:latin typeface="微软雅黑" panose="020B0503020204020204" charset="-122"/>
                <a:cs typeface="微软雅黑" panose="020B0503020204020204" charset="-122"/>
              </a:rPr>
              <a:t>览状</a:t>
            </a:r>
            <a:r>
              <a:rPr sz="1600" dirty="0">
                <a:solidFill>
                  <a:prstClr val="black"/>
                </a:solidFill>
                <a:latin typeface="微软雅黑" panose="020B0503020204020204" charset="-122"/>
                <a:cs typeface="微软雅黑" panose="020B0503020204020204" charset="-122"/>
              </a:rPr>
              <a:t>态</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020824" y="2029967"/>
            <a:ext cx="8150352" cy="451561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319911" y="1090421"/>
            <a:ext cx="9406255" cy="1460500"/>
          </a:xfrm>
          <a:prstGeom prst="rect">
            <a:avLst/>
          </a:prstGeom>
        </p:spPr>
        <p:txBody>
          <a:bodyPr vert="horz" wrap="square" lIns="0" tIns="0" rIns="0" bIns="0" rtlCol="0">
            <a:spAutoFit/>
          </a:bodyPr>
          <a:lstStyle/>
          <a:p>
            <a:pPr marL="2484120"/>
            <a:r>
              <a:rPr sz="2800" b="1" spc="-5" dirty="0">
                <a:solidFill>
                  <a:srgbClr val="00A755"/>
                </a:solidFill>
                <a:latin typeface="微软雅黑" panose="020B0503020204020204" charset="-122"/>
                <a:cs typeface="微软雅黑" panose="020B0503020204020204" charset="-122"/>
              </a:rPr>
              <a:t>7</a:t>
            </a:r>
            <a:r>
              <a:rPr sz="2800" b="1" dirty="0">
                <a:solidFill>
                  <a:srgbClr val="00A755"/>
                </a:solidFill>
                <a:latin typeface="微软雅黑" panose="020B0503020204020204" charset="-122"/>
                <a:cs typeface="微软雅黑" panose="020B0503020204020204" charset="-122"/>
              </a:rPr>
              <a:t>.</a:t>
            </a:r>
            <a:r>
              <a:rPr sz="2800" b="1" spc="-10" dirty="0">
                <a:solidFill>
                  <a:srgbClr val="00A755"/>
                </a:solidFill>
                <a:latin typeface="微软雅黑" panose="020B0503020204020204" charset="-122"/>
                <a:cs typeface="微软雅黑" panose="020B0503020204020204" charset="-122"/>
              </a:rPr>
              <a:t>为可视化大屏配置页面跳转</a:t>
            </a:r>
            <a:endParaRPr sz="2800">
              <a:solidFill>
                <a:prstClr val="black"/>
              </a:solidFill>
              <a:latin typeface="微软雅黑" panose="020B0503020204020204" charset="-122"/>
              <a:cs typeface="微软雅黑" panose="020B0503020204020204" charset="-122"/>
            </a:endParaRPr>
          </a:p>
          <a:p>
            <a:pPr marL="12700">
              <a:spcBef>
                <a:spcPts val="2525"/>
              </a:spcBef>
            </a:pPr>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：参考项目五任务三“</a:t>
            </a:r>
            <a:r>
              <a:rPr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4验证可视化数据的准确性”的操作步骤，对本任务的加工</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生产线可视化监控大屏上的各项数据进行验证。</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054351" y="2634996"/>
            <a:ext cx="8083296" cy="38221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052827" y="2633472"/>
            <a:ext cx="8086725" cy="3825240"/>
          </a:xfrm>
          <a:custGeom>
            <a:avLst/>
            <a:gdLst/>
            <a:ahLst/>
            <a:cxnLst/>
            <a:rect l="l" t="t" r="r" b="b"/>
            <a:pathLst>
              <a:path w="8086725" h="3825240">
                <a:moveTo>
                  <a:pt x="0" y="3825240"/>
                </a:moveTo>
                <a:lnTo>
                  <a:pt x="8086344" y="3825240"/>
                </a:lnTo>
                <a:lnTo>
                  <a:pt x="8086344" y="0"/>
                </a:lnTo>
                <a:lnTo>
                  <a:pt x="0" y="0"/>
                </a:lnTo>
                <a:lnTo>
                  <a:pt x="0" y="3825240"/>
                </a:lnTo>
                <a:close/>
              </a:path>
            </a:pathLst>
          </a:custGeom>
          <a:ln w="317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6620" y="3438905"/>
            <a:ext cx="1445895" cy="461645"/>
          </a:xfrm>
          <a:prstGeom prst="rect">
            <a:avLst/>
          </a:prstGeom>
        </p:spPr>
        <p:txBody>
          <a:bodyPr vert="horz" wrap="square" lIns="0" tIns="0" rIns="0" bIns="0" rtlCol="0">
            <a:spAutoFit/>
          </a:bodyPr>
          <a:lstStyle/>
          <a:p>
            <a:pPr marL="12700"/>
            <a:r>
              <a:rPr sz="2800" b="1" spc="-10" dirty="0">
                <a:solidFill>
                  <a:srgbClr val="404040"/>
                </a:solidFill>
                <a:latin typeface="微软雅黑" panose="020B0503020204020204" charset="-122"/>
                <a:cs typeface="微软雅黑" panose="020B0503020204020204" charset="-122"/>
              </a:rPr>
              <a:t>课后练习</a:t>
            </a:r>
            <a:endParaRPr sz="2800">
              <a:solidFill>
                <a:prstClr val="black"/>
              </a:solidFill>
              <a:latin typeface="微软雅黑" panose="020B0503020204020204" charset="-122"/>
              <a:cs typeface="微软雅黑" panose="020B0503020204020204" charset="-122"/>
            </a:endParaRPr>
          </a:p>
        </p:txBody>
      </p:sp>
      <p:sp>
        <p:nvSpPr>
          <p:cNvPr id="3" name="object 3"/>
          <p:cNvSpPr txBox="1"/>
          <p:nvPr/>
        </p:nvSpPr>
        <p:spPr>
          <a:xfrm>
            <a:off x="4591303" y="3183127"/>
            <a:ext cx="885190" cy="894080"/>
          </a:xfrm>
          <a:prstGeom prst="rect">
            <a:avLst/>
          </a:prstGeom>
        </p:spPr>
        <p:txBody>
          <a:bodyPr vert="horz" wrap="square" lIns="0" tIns="0" rIns="0" bIns="0" rtlCol="0">
            <a:spAutoFit/>
          </a:bodyPr>
          <a:lstStyle/>
          <a:p>
            <a:pPr marL="12700"/>
            <a:r>
              <a:rPr sz="5500" b="1" spc="-15" dirty="0">
                <a:solidFill>
                  <a:srgbClr val="404040"/>
                </a:solidFill>
                <a:latin typeface="微软雅黑" panose="020B0503020204020204" charset="-122"/>
                <a:cs typeface="微软雅黑" panose="020B0503020204020204" charset="-122"/>
              </a:rPr>
              <a:t>04</a:t>
            </a:r>
            <a:endParaRPr sz="5500">
              <a:solidFill>
                <a:prstClr val="black"/>
              </a:solidFill>
              <a:latin typeface="微软雅黑" panose="020B0503020204020204" charset="-122"/>
              <a:cs typeface="微软雅黑" panose="020B0503020204020204" charset="-122"/>
            </a:endParaRPr>
          </a:p>
        </p:txBody>
      </p:sp>
      <p:sp>
        <p:nvSpPr>
          <p:cNvPr id="4" name="object 4"/>
          <p:cNvSpPr/>
          <p:nvPr/>
        </p:nvSpPr>
        <p:spPr>
          <a:xfrm>
            <a:off x="5756147" y="3220211"/>
            <a:ext cx="0" cy="891540"/>
          </a:xfrm>
          <a:custGeom>
            <a:avLst/>
            <a:gdLst/>
            <a:ahLst/>
            <a:cxnLst/>
            <a:rect l="l" t="t" r="r" b="b"/>
            <a:pathLst>
              <a:path h="891539">
                <a:moveTo>
                  <a:pt x="0" y="0"/>
                </a:moveTo>
                <a:lnTo>
                  <a:pt x="0" y="891540"/>
                </a:lnTo>
              </a:path>
            </a:pathLst>
          </a:custGeom>
          <a:ln w="6096">
            <a:solidFill>
              <a:srgbClr val="00A755"/>
            </a:solidFill>
          </a:ln>
        </p:spPr>
        <p:txBody>
          <a:bodyPr wrap="square" lIns="0" tIns="0" rIns="0" bIns="0" rtlCol="0"/>
          <a:lstStyle/>
          <a:p>
            <a:endParaRPr>
              <a:solidFill>
                <a:prstClr val="black"/>
              </a:solidFill>
            </a:endParaRPr>
          </a:p>
        </p:txBody>
      </p:sp>
      <p:sp>
        <p:nvSpPr>
          <p:cNvPr id="5" name="object 5"/>
          <p:cNvSpPr/>
          <p:nvPr/>
        </p:nvSpPr>
        <p:spPr>
          <a:xfrm>
            <a:off x="0" y="0"/>
            <a:ext cx="12192000" cy="21884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6" name="object 6"/>
          <p:cNvSpPr txBox="1">
            <a:spLocks noGrp="1"/>
          </p:cNvSpPr>
          <p:nvPr>
            <p:ph type="title"/>
          </p:nvPr>
        </p:nvSpPr>
        <p:spPr>
          <a:xfrm>
            <a:off x="4045711" y="722376"/>
            <a:ext cx="3833495" cy="974725"/>
          </a:xfrm>
          <a:prstGeom prst="rect">
            <a:avLst/>
          </a:prstGeom>
        </p:spPr>
        <p:txBody>
          <a:bodyPr vert="horz" wrap="square" lIns="0" tIns="0" rIns="0" bIns="0" rtlCol="0">
            <a:spAutoFit/>
          </a:bodyPr>
          <a:lstStyle/>
          <a:p>
            <a:pPr marL="12700">
              <a:lnSpc>
                <a:spcPct val="100000"/>
              </a:lnSpc>
            </a:pPr>
            <a:r>
              <a:rPr sz="6000" spc="-80" dirty="0">
                <a:solidFill>
                  <a:srgbClr val="FFFFFF"/>
                </a:solidFill>
              </a:rPr>
              <a:t>C</a:t>
            </a:r>
            <a:r>
              <a:rPr sz="6000" spc="-5" dirty="0">
                <a:solidFill>
                  <a:srgbClr val="FFFFFF"/>
                </a:solidFill>
              </a:rPr>
              <a:t>ONTENT</a:t>
            </a:r>
            <a:endParaRPr sz="6000"/>
          </a:p>
        </p:txBody>
      </p:sp>
      <p:sp>
        <p:nvSpPr>
          <p:cNvPr id="7" name="object 7"/>
          <p:cNvSpPr/>
          <p:nvPr/>
        </p:nvSpPr>
        <p:spPr>
          <a:xfrm>
            <a:off x="4178808" y="2177795"/>
            <a:ext cx="3592195" cy="96520"/>
          </a:xfrm>
          <a:custGeom>
            <a:avLst/>
            <a:gdLst/>
            <a:ahLst/>
            <a:cxnLst/>
            <a:rect l="l" t="t" r="r" b="b"/>
            <a:pathLst>
              <a:path w="3592195" h="96519">
                <a:moveTo>
                  <a:pt x="0" y="96012"/>
                </a:moveTo>
                <a:lnTo>
                  <a:pt x="3592067" y="96012"/>
                </a:lnTo>
                <a:lnTo>
                  <a:pt x="3592067" y="0"/>
                </a:lnTo>
                <a:lnTo>
                  <a:pt x="0" y="0"/>
                </a:lnTo>
                <a:lnTo>
                  <a:pt x="0" y="96012"/>
                </a:lnTo>
                <a:close/>
              </a:path>
            </a:pathLst>
          </a:custGeom>
          <a:solidFill>
            <a:srgbClr val="00A755"/>
          </a:solidFill>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课后练习</a:t>
            </a:r>
            <a:endParaRPr sz="2400"/>
          </a:p>
        </p:txBody>
      </p:sp>
      <p:sp>
        <p:nvSpPr>
          <p:cNvPr id="6" name="object 6"/>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
        <p:nvSpPr>
          <p:cNvPr id="5" name="object 5"/>
          <p:cNvSpPr txBox="1"/>
          <p:nvPr/>
        </p:nvSpPr>
        <p:spPr>
          <a:xfrm>
            <a:off x="1467358" y="1610233"/>
            <a:ext cx="9290685" cy="3182620"/>
          </a:xfrm>
          <a:prstGeom prst="rect">
            <a:avLst/>
          </a:prstGeom>
        </p:spPr>
        <p:txBody>
          <a:bodyPr vert="horz" wrap="square" lIns="0" tIns="0" rIns="0" bIns="0" rtlCol="0">
            <a:spAutoFit/>
          </a:bodyPr>
          <a:lstStyle/>
          <a:p>
            <a:pPr marL="489585"/>
            <a:r>
              <a:rPr spc="-5" dirty="0">
                <a:solidFill>
                  <a:prstClr val="black"/>
                </a:solidFill>
                <a:latin typeface="微软雅黑" panose="020B0503020204020204" charset="-122"/>
                <a:cs typeface="微软雅黑" panose="020B0503020204020204" charset="-122"/>
              </a:rPr>
              <a:t>参考本</a:t>
            </a:r>
            <a:r>
              <a:rPr spc="10" dirty="0">
                <a:solidFill>
                  <a:prstClr val="black"/>
                </a:solidFill>
                <a:latin typeface="微软雅黑" panose="020B0503020204020204" charset="-122"/>
                <a:cs typeface="微软雅黑" panose="020B0503020204020204" charset="-122"/>
              </a:rPr>
              <a:t>项</a:t>
            </a:r>
            <a:r>
              <a:rPr spc="-5" dirty="0">
                <a:solidFill>
                  <a:prstClr val="black"/>
                </a:solidFill>
                <a:latin typeface="微软雅黑" panose="020B0503020204020204" charset="-122"/>
                <a:cs typeface="微软雅黑" panose="020B0503020204020204" charset="-122"/>
              </a:rPr>
              <a:t>目的实操步骤，创建一个名为“工业机器人综合</a:t>
            </a:r>
            <a:r>
              <a:rPr spc="10" dirty="0">
                <a:solidFill>
                  <a:prstClr val="black"/>
                </a:solidFill>
                <a:latin typeface="微软雅黑" panose="020B0503020204020204" charset="-122"/>
                <a:cs typeface="微软雅黑" panose="020B0503020204020204" charset="-122"/>
              </a:rPr>
              <a:t>体</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姓名”的可视化大屏项目，</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页面模型使用项目四任务二创建的“工业机器人综合</a:t>
            </a:r>
            <a:r>
              <a:rPr spc="5" dirty="0">
                <a:solidFill>
                  <a:prstClr val="black"/>
                </a:solidFill>
                <a:latin typeface="微软雅黑" panose="020B0503020204020204" charset="-122"/>
                <a:cs typeface="微软雅黑" panose="020B0503020204020204" charset="-122"/>
              </a:rPr>
              <a:t>体</a:t>
            </a:r>
            <a:r>
              <a:rPr dirty="0">
                <a:solidFill>
                  <a:prstClr val="black"/>
                </a:solidFill>
                <a:latin typeface="微软雅黑" panose="020B0503020204020204" charset="-122"/>
                <a:cs typeface="微软雅黑" panose="020B0503020204020204" charset="-122"/>
              </a:rPr>
              <a:t>-姓名”物模型和对应的实例。</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marL="12700">
              <a:spcBef>
                <a:spcPts val="1555"/>
              </a:spcBef>
            </a:pPr>
            <a:r>
              <a:rPr spc="-5" dirty="0">
                <a:solidFill>
                  <a:prstClr val="black"/>
                </a:solidFill>
                <a:latin typeface="微软雅黑" panose="020B0503020204020204" charset="-122"/>
                <a:cs typeface="微软雅黑" panose="020B0503020204020204" charset="-122"/>
              </a:rPr>
              <a:t>要求1：使用仪表盘展示工业机器人的开机率、作业率和利用率。</a:t>
            </a:r>
            <a:endParaRPr>
              <a:solidFill>
                <a:prstClr val="black"/>
              </a:solidFill>
              <a:latin typeface="微软雅黑" panose="020B0503020204020204" charset="-122"/>
              <a:cs typeface="微软雅黑" panose="020B0503020204020204" charset="-122"/>
            </a:endParaRPr>
          </a:p>
          <a:p>
            <a:pPr marL="12700" marR="2108200">
              <a:lnSpc>
                <a:spcPct val="150000"/>
              </a:lnSpc>
            </a:pPr>
            <a:r>
              <a:rPr dirty="0">
                <a:solidFill>
                  <a:prstClr val="black"/>
                </a:solidFill>
                <a:latin typeface="微软雅黑" panose="020B0503020204020204" charset="-122"/>
                <a:cs typeface="微软雅黑" panose="020B0503020204020204" charset="-122"/>
              </a:rPr>
              <a:t>要求2：使用文本</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图片组件的组合，展示工业机器人的生产节拍数据。 要求3：使用折线图展示智能电表的当前总有功电能。</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要求4：为工业机器人图片设置跳转页面，单击工业机器人时，可以跳转到本书项目五创建</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的“工业机器人单设备可视化”项目页面。</a:t>
            </a:r>
            <a:endParaRPr>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361438" y="940180"/>
            <a:ext cx="5882640" cy="1212850"/>
          </a:xfrm>
          <a:prstGeom prst="rect">
            <a:avLst/>
          </a:prstGeom>
        </p:spPr>
        <p:txBody>
          <a:bodyPr vert="horz" wrap="square" lIns="0" tIns="0" rIns="0" bIns="0" rtlCol="0">
            <a:spAutoFit/>
          </a:bodyPr>
          <a:lstStyle/>
          <a:p>
            <a:pPr marL="2330450"/>
            <a:r>
              <a:rPr sz="3200" b="1" dirty="0">
                <a:solidFill>
                  <a:srgbClr val="00A755"/>
                </a:solidFill>
                <a:latin typeface="微软雅黑" panose="020B0503020204020204" charset="-122"/>
                <a:cs typeface="微软雅黑" panose="020B0503020204020204" charset="-122"/>
              </a:rPr>
              <a:t>1</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创建硬件设备</a:t>
            </a:r>
            <a:endParaRPr sz="3200">
              <a:solidFill>
                <a:prstClr val="black"/>
              </a:solidFill>
              <a:latin typeface="微软雅黑" panose="020B0503020204020204" charset="-122"/>
              <a:cs typeface="微软雅黑" panose="020B0503020204020204" charset="-122"/>
            </a:endParaRPr>
          </a:p>
          <a:p>
            <a:pPr marL="12700">
              <a:spcBef>
                <a:spcPts val="333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5</a:t>
            </a:r>
            <a:r>
              <a:rPr dirty="0">
                <a:solidFill>
                  <a:prstClr val="black"/>
                </a:solidFill>
                <a:latin typeface="微软雅黑" panose="020B0503020204020204" charset="-122"/>
                <a:cs typeface="微软雅黑" panose="020B0503020204020204" charset="-122"/>
              </a:rPr>
              <a:t>：如果创建成功，系统会自动进入设备信息页。</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282951" y="2516124"/>
            <a:ext cx="7626096" cy="377647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79904" y="2513076"/>
            <a:ext cx="7632700" cy="3782695"/>
          </a:xfrm>
          <a:custGeom>
            <a:avLst/>
            <a:gdLst/>
            <a:ahLst/>
            <a:cxnLst/>
            <a:rect l="l" t="t" r="r" b="b"/>
            <a:pathLst>
              <a:path w="7632700" h="3782695">
                <a:moveTo>
                  <a:pt x="0" y="3782568"/>
                </a:moveTo>
                <a:lnTo>
                  <a:pt x="7632192" y="3782568"/>
                </a:lnTo>
                <a:lnTo>
                  <a:pt x="7632192" y="0"/>
                </a:lnTo>
                <a:lnTo>
                  <a:pt x="0" y="0"/>
                </a:lnTo>
                <a:lnTo>
                  <a:pt x="0" y="378256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51" y="43580"/>
            <a:ext cx="11334332" cy="151765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解决方案未老师</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600" dirty="0">
              <a:solidFill>
                <a:schemeClr val="tx1"/>
              </a:solidFill>
              <a:latin typeface="华文细黑" panose="02010600040101010101" pitchFamily="2" charset="-122"/>
              <a:ea typeface="华文细黑" panose="02010600040101010101" pitchFamily="2" charset="-122"/>
            </a:endParaRPr>
          </a:p>
          <a:p>
            <a:pPr marL="0" lvl="0" indent="0">
              <a:lnSpc>
                <a:spcPct val="110000"/>
              </a:lnSpc>
              <a:buFont typeface="+mj-lt"/>
              <a:buNone/>
            </a:pPr>
            <a:r>
              <a:rPr lang="zh-CN" sz="1600" b="1" dirty="0">
                <a:solidFill>
                  <a:schemeClr val="tx1"/>
                </a:solidFill>
                <a:latin typeface="华文细黑" panose="02010600040101010101" pitchFamily="2" charset="-122"/>
                <a:ea typeface="华文细黑" panose="02010600040101010101" pitchFamily="2" charset="-122"/>
                <a:sym typeface="+mn-ea"/>
              </a:rPr>
              <a:t>解决方案未老师</a:t>
            </a:r>
            <a:r>
              <a:rPr lang="zh-CN" sz="1600" dirty="0">
                <a:solidFill>
                  <a:schemeClr val="tx1"/>
                </a:solidFill>
                <a:latin typeface="华文细黑" panose="02010600040101010101" pitchFamily="2" charset="-122"/>
                <a:ea typeface="华文细黑" panose="02010600040101010101" pitchFamily="2" charset="-122"/>
                <a:sym typeface="+mn-ea"/>
              </a:rPr>
              <a:t>是</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a:t>
            </a:r>
            <a:r>
              <a:rPr lang="zh-CN" sz="1600" dirty="0">
                <a:solidFill>
                  <a:schemeClr val="tx1"/>
                </a:solidFill>
                <a:latin typeface="华文细黑" panose="02010600040101010101" pitchFamily="2" charset="-122"/>
                <a:ea typeface="华文细黑" panose="02010600040101010101" pitchFamily="2" charset="-122"/>
                <a:sym typeface="+mn-ea"/>
              </a:rPr>
              <a:t>下载更多资料可加微信咨询。</a:t>
            </a:r>
            <a:endParaRPr lang="zh-CN" sz="1600" dirty="0">
              <a:solidFill>
                <a:schemeClr val="tx1"/>
              </a:solidFill>
              <a:latin typeface="华文细黑" panose="02010600040101010101" pitchFamily="2" charset="-122"/>
              <a:ea typeface="华文细黑" panose="02010600040101010101" pitchFamily="2" charset="-122"/>
              <a:sym typeface="+mn-ea"/>
            </a:endParaRPr>
          </a:p>
        </p:txBody>
      </p:sp>
      <p:pic>
        <p:nvPicPr>
          <p:cNvPr id="7" name="图片 6"/>
          <p:cNvPicPr>
            <a:picLocks noChangeAspect="1"/>
          </p:cNvPicPr>
          <p:nvPr/>
        </p:nvPicPr>
        <p:blipFill>
          <a:blip r:embed="rId1"/>
          <a:stretch>
            <a:fillRect/>
          </a:stretch>
        </p:blipFill>
        <p:spPr>
          <a:xfrm>
            <a:off x="4398433" y="1718733"/>
            <a:ext cx="3307927" cy="466936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76729" y="940180"/>
            <a:ext cx="8640445" cy="1919605"/>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1</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创建硬件设备</a:t>
            </a:r>
            <a:endParaRPr sz="3200">
              <a:solidFill>
                <a:prstClr val="black"/>
              </a:solidFill>
              <a:latin typeface="微软雅黑" panose="020B0503020204020204" charset="-122"/>
              <a:cs typeface="微软雅黑" panose="020B0503020204020204" charset="-122"/>
            </a:endParaRPr>
          </a:p>
          <a:p>
            <a:pPr marL="12700" marR="5080" algn="just">
              <a:lnSpc>
                <a:spcPct val="150000"/>
              </a:lnSpc>
              <a:spcBef>
                <a:spcPts val="133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6</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dirty="0">
                <a:solidFill>
                  <a:prstClr val="black"/>
                </a:solidFill>
                <a:latin typeface="微软雅黑" panose="020B0503020204020204" charset="-122"/>
                <a:cs typeface="微软雅黑" panose="020B0503020204020204" charset="-122"/>
              </a:rPr>
              <a:t>设备信息页</a:t>
            </a:r>
            <a:r>
              <a:rPr spc="10" dirty="0">
                <a:solidFill>
                  <a:prstClr val="black"/>
                </a:solidFill>
                <a:latin typeface="微软雅黑" panose="020B0503020204020204" charset="-122"/>
                <a:cs typeface="微软雅黑" panose="020B0503020204020204" charset="-122"/>
              </a:rPr>
              <a:t>单</a:t>
            </a:r>
            <a:r>
              <a:rPr spc="5" dirty="0">
                <a:solidFill>
                  <a:prstClr val="black"/>
                </a:solidFill>
                <a:latin typeface="微软雅黑" panose="020B0503020204020204" charset="-122"/>
                <a:cs typeface="微软雅黑" panose="020B0503020204020204" charset="-122"/>
              </a:rPr>
              <a:t>击</a:t>
            </a:r>
            <a:r>
              <a:rPr dirty="0">
                <a:solidFill>
                  <a:prstClr val="black"/>
                </a:solidFill>
                <a:latin typeface="微软雅黑" panose="020B0503020204020204" charset="-122"/>
                <a:cs typeface="微软雅黑" panose="020B0503020204020204" charset="-122"/>
              </a:rPr>
              <a:t>“返回”</a:t>
            </a:r>
            <a:r>
              <a:rPr spc="10" dirty="0">
                <a:solidFill>
                  <a:prstClr val="black"/>
                </a:solidFill>
                <a:latin typeface="微软雅黑" panose="020B0503020204020204" charset="-122"/>
                <a:cs typeface="微软雅黑" panose="020B0503020204020204" charset="-122"/>
              </a:rPr>
              <a:t>或</a:t>
            </a:r>
            <a:r>
              <a:rPr dirty="0">
                <a:solidFill>
                  <a:prstClr val="black"/>
                </a:solidFill>
                <a:latin typeface="微软雅黑" panose="020B0503020204020204" charset="-122"/>
                <a:cs typeface="微软雅黑" panose="020B0503020204020204" charset="-122"/>
              </a:rPr>
              <a:t>者单击“硬</a:t>
            </a:r>
            <a:r>
              <a:rPr spc="10" dirty="0">
                <a:solidFill>
                  <a:prstClr val="black"/>
                </a:solidFill>
                <a:latin typeface="微软雅黑" panose="020B0503020204020204" charset="-122"/>
                <a:cs typeface="微软雅黑" panose="020B0503020204020204" charset="-122"/>
              </a:rPr>
              <a:t>件</a:t>
            </a:r>
            <a:r>
              <a:rPr dirty="0">
                <a:solidFill>
                  <a:prstClr val="black"/>
                </a:solidFill>
                <a:latin typeface="微软雅黑" panose="020B0503020204020204" charset="-122"/>
                <a:cs typeface="微软雅黑" panose="020B0503020204020204" charset="-122"/>
              </a:rPr>
              <a:t>列表”会进</a:t>
            </a:r>
            <a:r>
              <a:rPr spc="10" dirty="0">
                <a:solidFill>
                  <a:prstClr val="black"/>
                </a:solidFill>
                <a:latin typeface="微软雅黑" panose="020B0503020204020204" charset="-122"/>
                <a:cs typeface="微软雅黑" panose="020B0503020204020204" charset="-122"/>
              </a:rPr>
              <a:t>入</a:t>
            </a:r>
            <a:r>
              <a:rPr dirty="0">
                <a:solidFill>
                  <a:prstClr val="black"/>
                </a:solidFill>
                <a:latin typeface="微软雅黑" panose="020B0503020204020204" charset="-122"/>
                <a:cs typeface="微软雅黑" panose="020B0503020204020204" charset="-122"/>
              </a:rPr>
              <a:t>硬件列表界</a:t>
            </a:r>
            <a:r>
              <a:rPr spc="25"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 </a:t>
            </a:r>
            <a:r>
              <a:rPr spc="30" dirty="0">
                <a:solidFill>
                  <a:prstClr val="black"/>
                </a:solidFill>
                <a:latin typeface="微软雅黑" panose="020B0503020204020204" charset="-122"/>
                <a:cs typeface="微软雅黑" panose="020B0503020204020204" charset="-122"/>
              </a:rPr>
              <a:t>可以看到创</a:t>
            </a:r>
            <a:r>
              <a:rPr spc="15" dirty="0">
                <a:solidFill>
                  <a:prstClr val="black"/>
                </a:solidFill>
                <a:latin typeface="微软雅黑" panose="020B0503020204020204" charset="-122"/>
                <a:cs typeface="微软雅黑" panose="020B0503020204020204" charset="-122"/>
              </a:rPr>
              <a:t>建</a:t>
            </a:r>
            <a:r>
              <a:rPr spc="30" dirty="0">
                <a:solidFill>
                  <a:prstClr val="black"/>
                </a:solidFill>
                <a:latin typeface="微软雅黑" panose="020B0503020204020204" charset="-122"/>
                <a:cs typeface="微软雅黑" panose="020B0503020204020204" charset="-122"/>
              </a:rPr>
              <a:t>好的硬件名</a:t>
            </a:r>
            <a:r>
              <a:rPr spc="15" dirty="0">
                <a:solidFill>
                  <a:prstClr val="black"/>
                </a:solidFill>
                <a:latin typeface="微软雅黑" panose="020B0503020204020204" charset="-122"/>
                <a:cs typeface="微软雅黑" panose="020B0503020204020204" charset="-122"/>
              </a:rPr>
              <a:t>称</a:t>
            </a:r>
            <a:r>
              <a:rPr spc="30" dirty="0">
                <a:solidFill>
                  <a:prstClr val="black"/>
                </a:solidFill>
                <a:latin typeface="微软雅黑" panose="020B0503020204020204" charset="-122"/>
                <a:cs typeface="微软雅黑" panose="020B0503020204020204" charset="-122"/>
              </a:rPr>
              <a:t>及其品</a:t>
            </a:r>
            <a:r>
              <a:rPr spc="60" dirty="0">
                <a:solidFill>
                  <a:prstClr val="black"/>
                </a:solidFill>
                <a:latin typeface="微软雅黑" panose="020B0503020204020204" charset="-122"/>
                <a:cs typeface="微软雅黑" panose="020B0503020204020204" charset="-122"/>
              </a:rPr>
              <a:t>牌</a:t>
            </a:r>
            <a:r>
              <a:rPr spc="3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型</a:t>
            </a:r>
            <a:r>
              <a:rPr spc="30" dirty="0">
                <a:solidFill>
                  <a:prstClr val="black"/>
                </a:solidFill>
                <a:latin typeface="微软雅黑" panose="020B0503020204020204" charset="-122"/>
                <a:cs typeface="微软雅黑" panose="020B0503020204020204" charset="-122"/>
              </a:rPr>
              <a:t>号等信息列表。如果要查</a:t>
            </a:r>
            <a:r>
              <a:rPr spc="20" dirty="0">
                <a:solidFill>
                  <a:prstClr val="black"/>
                </a:solidFill>
                <a:latin typeface="微软雅黑" panose="020B0503020204020204" charset="-122"/>
                <a:cs typeface="微软雅黑" panose="020B0503020204020204" charset="-122"/>
              </a:rPr>
              <a:t>看</a:t>
            </a:r>
            <a:r>
              <a:rPr spc="30" dirty="0">
                <a:solidFill>
                  <a:prstClr val="black"/>
                </a:solidFill>
                <a:latin typeface="微软雅黑" panose="020B0503020204020204" charset="-122"/>
                <a:cs typeface="微软雅黑" panose="020B0503020204020204" charset="-122"/>
              </a:rPr>
              <a:t>某个硬件的</a:t>
            </a:r>
            <a:r>
              <a:rPr spc="20" dirty="0">
                <a:solidFill>
                  <a:prstClr val="black"/>
                </a:solidFill>
                <a:latin typeface="微软雅黑" panose="020B0503020204020204" charset="-122"/>
                <a:cs typeface="微软雅黑" panose="020B0503020204020204" charset="-122"/>
              </a:rPr>
              <a:t>设</a:t>
            </a:r>
            <a:r>
              <a:rPr dirty="0">
                <a:solidFill>
                  <a:prstClr val="black"/>
                </a:solidFill>
                <a:latin typeface="微软雅黑" panose="020B0503020204020204" charset="-122"/>
                <a:cs typeface="微软雅黑" panose="020B0503020204020204" charset="-122"/>
              </a:rPr>
              <a:t>备 信息页，可以在该列表界面，单击某个硬件在操作列的“查看”按钮。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697736" y="3063239"/>
            <a:ext cx="8796527" cy="34762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94688" y="3060192"/>
            <a:ext cx="8803005" cy="3482340"/>
          </a:xfrm>
          <a:custGeom>
            <a:avLst/>
            <a:gdLst/>
            <a:ahLst/>
            <a:cxnLst/>
            <a:rect l="l" t="t" r="r" b="b"/>
            <a:pathLst>
              <a:path w="8803005" h="3482340">
                <a:moveTo>
                  <a:pt x="0" y="3482340"/>
                </a:moveTo>
                <a:lnTo>
                  <a:pt x="8802623" y="3482340"/>
                </a:lnTo>
                <a:lnTo>
                  <a:pt x="8802623" y="0"/>
                </a:lnTo>
                <a:lnTo>
                  <a:pt x="0" y="0"/>
                </a:lnTo>
                <a:lnTo>
                  <a:pt x="0" y="348234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66157" y="927734"/>
            <a:ext cx="2061210" cy="487680"/>
          </a:xfrm>
          <a:prstGeom prst="rect">
            <a:avLst/>
          </a:prstGeom>
        </p:spPr>
        <p:txBody>
          <a:bodyPr vert="horz" wrap="square" lIns="0" tIns="0" rIns="0" bIns="0" rtlCol="0">
            <a:spAutoFit/>
          </a:bodyPr>
          <a:lstStyle/>
          <a:p>
            <a:pPr marL="12700">
              <a:lnSpc>
                <a:spcPct val="100000"/>
              </a:lnSpc>
            </a:pPr>
            <a:r>
              <a:rPr sz="3200" dirty="0">
                <a:solidFill>
                  <a:srgbClr val="00A755"/>
                </a:solidFill>
              </a:rPr>
              <a:t>工业</a:t>
            </a:r>
            <a:r>
              <a:rPr sz="3200" spc="5" dirty="0">
                <a:solidFill>
                  <a:srgbClr val="00A755"/>
                </a:solidFill>
              </a:rPr>
              <a:t>互联网</a:t>
            </a:r>
            <a:endParaRPr sz="3200"/>
          </a:p>
        </p:txBody>
      </p:sp>
      <p:sp>
        <p:nvSpPr>
          <p:cNvPr id="3" name="object 3"/>
          <p:cNvSpPr txBox="1"/>
          <p:nvPr/>
        </p:nvSpPr>
        <p:spPr>
          <a:xfrm>
            <a:off x="1857501" y="1676145"/>
            <a:ext cx="8482330" cy="1829435"/>
          </a:xfrm>
          <a:prstGeom prst="rect">
            <a:avLst/>
          </a:prstGeom>
        </p:spPr>
        <p:txBody>
          <a:bodyPr vert="horz" wrap="square" lIns="0" tIns="121920" rIns="0" bIns="0" rtlCol="0">
            <a:spAutoFit/>
          </a:bodyPr>
          <a:lstStyle/>
          <a:p>
            <a:pPr marL="425450">
              <a:lnSpc>
                <a:spcPct val="100000"/>
              </a:lnSpc>
              <a:spcBef>
                <a:spcPts val="960"/>
              </a:spcBef>
            </a:pPr>
            <a:r>
              <a:rPr sz="1600" spc="10" dirty="0">
                <a:latin typeface="微软雅黑" panose="020B0503020204020204" charset="-122"/>
                <a:cs typeface="微软雅黑" panose="020B0503020204020204" charset="-122"/>
              </a:rPr>
              <a:t>工</a:t>
            </a:r>
            <a:r>
              <a:rPr sz="1600" spc="25" dirty="0">
                <a:latin typeface="微软雅黑" panose="020B0503020204020204" charset="-122"/>
                <a:cs typeface="微软雅黑" panose="020B0503020204020204" charset="-122"/>
              </a:rPr>
              <a:t>业</a:t>
            </a:r>
            <a:r>
              <a:rPr sz="1600" spc="10" dirty="0">
                <a:latin typeface="微软雅黑" panose="020B0503020204020204" charset="-122"/>
                <a:cs typeface="微软雅黑" panose="020B0503020204020204" charset="-122"/>
              </a:rPr>
              <a:t>互联</a:t>
            </a:r>
            <a:r>
              <a:rPr sz="1600" spc="25" dirty="0">
                <a:latin typeface="微软雅黑" panose="020B0503020204020204" charset="-122"/>
                <a:cs typeface="微软雅黑" panose="020B0503020204020204" charset="-122"/>
              </a:rPr>
              <a:t>网</a:t>
            </a:r>
            <a:r>
              <a:rPr sz="1600" spc="10" dirty="0">
                <a:latin typeface="微软雅黑" panose="020B0503020204020204" charset="-122"/>
                <a:cs typeface="微软雅黑" panose="020B0503020204020204" charset="-122"/>
              </a:rPr>
              <a:t>通过</a:t>
            </a:r>
            <a:r>
              <a:rPr sz="1600" spc="25" dirty="0">
                <a:latin typeface="微软雅黑" panose="020B0503020204020204" charset="-122"/>
                <a:cs typeface="微软雅黑" panose="020B0503020204020204" charset="-122"/>
              </a:rPr>
              <a:t>人</a:t>
            </a:r>
            <a:r>
              <a:rPr sz="1600" spc="10" dirty="0">
                <a:latin typeface="微软雅黑" panose="020B0503020204020204" charset="-122"/>
                <a:cs typeface="微软雅黑" panose="020B0503020204020204" charset="-122"/>
              </a:rPr>
              <a:t>、</a:t>
            </a:r>
            <a:r>
              <a:rPr sz="1600" spc="25" dirty="0">
                <a:latin typeface="微软雅黑" panose="020B0503020204020204" charset="-122"/>
                <a:cs typeface="微软雅黑" panose="020B0503020204020204" charset="-122"/>
              </a:rPr>
              <a:t>机</a:t>
            </a:r>
            <a:r>
              <a:rPr sz="1600" spc="10" dirty="0">
                <a:latin typeface="微软雅黑" panose="020B0503020204020204" charset="-122"/>
                <a:cs typeface="微软雅黑" panose="020B0503020204020204" charset="-122"/>
              </a:rPr>
              <a:t>、</a:t>
            </a:r>
            <a:r>
              <a:rPr sz="1600" spc="25" dirty="0">
                <a:latin typeface="微软雅黑" panose="020B0503020204020204" charset="-122"/>
                <a:cs typeface="微软雅黑" panose="020B0503020204020204" charset="-122"/>
              </a:rPr>
              <a:t>物</a:t>
            </a:r>
            <a:r>
              <a:rPr sz="1600" spc="10" dirty="0">
                <a:latin typeface="微软雅黑" panose="020B0503020204020204" charset="-122"/>
                <a:cs typeface="微软雅黑" panose="020B0503020204020204" charset="-122"/>
              </a:rPr>
              <a:t>的全面互</a:t>
            </a:r>
            <a:r>
              <a:rPr sz="1600" spc="35" dirty="0">
                <a:latin typeface="微软雅黑" panose="020B0503020204020204" charset="-122"/>
                <a:cs typeface="微软雅黑" panose="020B0503020204020204" charset="-122"/>
              </a:rPr>
              <a:t>联</a:t>
            </a:r>
            <a:r>
              <a:rPr sz="1600" spc="10" dirty="0">
                <a:latin typeface="微软雅黑" panose="020B0503020204020204" charset="-122"/>
                <a:cs typeface="微软雅黑" panose="020B0503020204020204" charset="-122"/>
              </a:rPr>
              <a:t>，</a:t>
            </a:r>
            <a:r>
              <a:rPr sz="1600" spc="25" dirty="0">
                <a:latin typeface="微软雅黑" panose="020B0503020204020204" charset="-122"/>
                <a:cs typeface="微软雅黑" panose="020B0503020204020204" charset="-122"/>
              </a:rPr>
              <a:t>全</a:t>
            </a:r>
            <a:r>
              <a:rPr sz="1600" spc="10" dirty="0">
                <a:latin typeface="微软雅黑" panose="020B0503020204020204" charset="-122"/>
                <a:cs typeface="微软雅黑" panose="020B0503020204020204" charset="-122"/>
              </a:rPr>
              <a:t>要</a:t>
            </a:r>
            <a:r>
              <a:rPr sz="1600" spc="20" dirty="0">
                <a:latin typeface="微软雅黑" panose="020B0503020204020204" charset="-122"/>
                <a:cs typeface="微软雅黑" panose="020B0503020204020204" charset="-122"/>
              </a:rPr>
              <a:t>素</a:t>
            </a:r>
            <a:r>
              <a:rPr sz="1600" spc="10" dirty="0">
                <a:latin typeface="微软雅黑" panose="020B0503020204020204" charset="-122"/>
                <a:cs typeface="微软雅黑" panose="020B0503020204020204" charset="-122"/>
              </a:rPr>
              <a:t>、全</a:t>
            </a:r>
            <a:r>
              <a:rPr sz="1600" spc="25" dirty="0">
                <a:latin typeface="微软雅黑" panose="020B0503020204020204" charset="-122"/>
                <a:cs typeface="微软雅黑" panose="020B0503020204020204" charset="-122"/>
              </a:rPr>
              <a:t>产</a:t>
            </a:r>
            <a:r>
              <a:rPr sz="1600" spc="10" dirty="0">
                <a:latin typeface="微软雅黑" panose="020B0503020204020204" charset="-122"/>
                <a:cs typeface="微软雅黑" panose="020B0503020204020204" charset="-122"/>
              </a:rPr>
              <a:t>业</a:t>
            </a:r>
            <a:r>
              <a:rPr sz="1600" spc="30" dirty="0">
                <a:latin typeface="微软雅黑" panose="020B0503020204020204" charset="-122"/>
                <a:cs typeface="微软雅黑" panose="020B0503020204020204" charset="-122"/>
              </a:rPr>
              <a:t>链</a:t>
            </a:r>
            <a:r>
              <a:rPr sz="1600" spc="10" dirty="0">
                <a:latin typeface="微软雅黑" panose="020B0503020204020204" charset="-122"/>
                <a:cs typeface="微软雅黑" panose="020B0503020204020204" charset="-122"/>
              </a:rPr>
              <a:t>、全价值</a:t>
            </a:r>
            <a:r>
              <a:rPr sz="1600" spc="25" dirty="0">
                <a:latin typeface="微软雅黑" panose="020B0503020204020204" charset="-122"/>
                <a:cs typeface="微软雅黑" panose="020B0503020204020204" charset="-122"/>
              </a:rPr>
              <a:t>链</a:t>
            </a:r>
            <a:r>
              <a:rPr sz="1600" spc="10" dirty="0">
                <a:latin typeface="微软雅黑" panose="020B0503020204020204" charset="-122"/>
                <a:cs typeface="微软雅黑" panose="020B0503020204020204" charset="-122"/>
              </a:rPr>
              <a:t>的</a:t>
            </a:r>
            <a:r>
              <a:rPr sz="1600" spc="25" dirty="0">
                <a:latin typeface="微软雅黑" panose="020B0503020204020204" charset="-122"/>
                <a:cs typeface="微软雅黑" panose="020B0503020204020204" charset="-122"/>
              </a:rPr>
              <a:t>全</a:t>
            </a:r>
            <a:r>
              <a:rPr sz="1600" spc="10" dirty="0">
                <a:latin typeface="微软雅黑" panose="020B0503020204020204" charset="-122"/>
                <a:cs typeface="微软雅黑" panose="020B0503020204020204" charset="-122"/>
              </a:rPr>
              <a:t>面连</a:t>
            </a:r>
            <a:r>
              <a:rPr sz="1600" spc="25" dirty="0">
                <a:latin typeface="微软雅黑" panose="020B0503020204020204" charset="-122"/>
                <a:cs typeface="微软雅黑" panose="020B0503020204020204" charset="-122"/>
              </a:rPr>
              <a:t>接</a:t>
            </a:r>
            <a:r>
              <a:rPr sz="1600" spc="20" dirty="0">
                <a:latin typeface="微软雅黑" panose="020B0503020204020204" charset="-122"/>
                <a:cs typeface="微软雅黑" panose="020B0503020204020204" charset="-122"/>
              </a:rPr>
              <a:t>，</a:t>
            </a:r>
            <a:r>
              <a:rPr sz="1600" spc="25" dirty="0">
                <a:latin typeface="微软雅黑" panose="020B0503020204020204" charset="-122"/>
                <a:cs typeface="微软雅黑" panose="020B0503020204020204" charset="-122"/>
              </a:rPr>
              <a:t>对各</a:t>
            </a:r>
            <a:endParaRPr sz="1600">
              <a:latin typeface="微软雅黑" panose="020B0503020204020204" charset="-122"/>
              <a:cs typeface="微软雅黑" panose="020B0503020204020204" charset="-122"/>
            </a:endParaRPr>
          </a:p>
          <a:p>
            <a:pPr marL="12700" algn="just">
              <a:lnSpc>
                <a:spcPct val="100000"/>
              </a:lnSpc>
              <a:spcBef>
                <a:spcPts val="960"/>
              </a:spcBef>
            </a:pPr>
            <a:r>
              <a:rPr sz="1600" spc="15" dirty="0">
                <a:latin typeface="微软雅黑" panose="020B0503020204020204" charset="-122"/>
                <a:cs typeface="微软雅黑" panose="020B0503020204020204" charset="-122"/>
              </a:rPr>
              <a:t>类数据</a:t>
            </a:r>
            <a:r>
              <a:rPr sz="1600" spc="25" dirty="0">
                <a:latin typeface="微软雅黑" panose="020B0503020204020204" charset="-122"/>
                <a:cs typeface="微软雅黑" panose="020B0503020204020204" charset="-122"/>
              </a:rPr>
              <a:t>进</a:t>
            </a:r>
            <a:r>
              <a:rPr sz="1600" spc="15" dirty="0">
                <a:latin typeface="微软雅黑" panose="020B0503020204020204" charset="-122"/>
                <a:cs typeface="微软雅黑" panose="020B0503020204020204" charset="-122"/>
              </a:rPr>
              <a:t>行采</a:t>
            </a:r>
            <a:r>
              <a:rPr sz="1600" spc="40" dirty="0">
                <a:latin typeface="微软雅黑" panose="020B0503020204020204" charset="-122"/>
                <a:cs typeface="微软雅黑" panose="020B0503020204020204" charset="-122"/>
              </a:rPr>
              <a:t>集</a:t>
            </a:r>
            <a:r>
              <a:rPr sz="1600" spc="15" dirty="0">
                <a:latin typeface="微软雅黑" panose="020B0503020204020204" charset="-122"/>
                <a:cs typeface="微软雅黑" panose="020B0503020204020204" charset="-122"/>
              </a:rPr>
              <a:t>、传输</a:t>
            </a:r>
            <a:r>
              <a:rPr sz="1600" spc="25"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存储</a:t>
            </a:r>
            <a:r>
              <a:rPr sz="1600" spc="25"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分析并</a:t>
            </a:r>
            <a:r>
              <a:rPr sz="1600" spc="25" dirty="0">
                <a:latin typeface="微软雅黑" panose="020B0503020204020204" charset="-122"/>
                <a:cs typeface="微软雅黑" panose="020B0503020204020204" charset="-122"/>
              </a:rPr>
              <a:t>形</a:t>
            </a:r>
            <a:r>
              <a:rPr sz="1600" spc="15" dirty="0">
                <a:latin typeface="微软雅黑" panose="020B0503020204020204" charset="-122"/>
                <a:cs typeface="微软雅黑" panose="020B0503020204020204" charset="-122"/>
              </a:rPr>
              <a:t>成智</a:t>
            </a:r>
            <a:r>
              <a:rPr sz="1600" spc="25" dirty="0">
                <a:latin typeface="微软雅黑" panose="020B0503020204020204" charset="-122"/>
                <a:cs typeface="微软雅黑" panose="020B0503020204020204" charset="-122"/>
              </a:rPr>
              <a:t>能</a:t>
            </a:r>
            <a:r>
              <a:rPr sz="1600" spc="15" dirty="0">
                <a:latin typeface="微软雅黑" panose="020B0503020204020204" charset="-122"/>
                <a:cs typeface="微软雅黑" panose="020B0503020204020204" charset="-122"/>
              </a:rPr>
              <a:t>反</a:t>
            </a:r>
            <a:r>
              <a:rPr sz="1600" spc="30" dirty="0">
                <a:latin typeface="微软雅黑" panose="020B0503020204020204" charset="-122"/>
                <a:cs typeface="微软雅黑" panose="020B0503020204020204" charset="-122"/>
              </a:rPr>
              <a:t>馈</a:t>
            </a:r>
            <a:r>
              <a:rPr sz="1600" spc="15" dirty="0">
                <a:latin typeface="微软雅黑" panose="020B0503020204020204" charset="-122"/>
                <a:cs typeface="微软雅黑" panose="020B0503020204020204" charset="-122"/>
              </a:rPr>
              <a:t>，推</a:t>
            </a:r>
            <a:r>
              <a:rPr sz="1600" spc="25" dirty="0">
                <a:latin typeface="微软雅黑" panose="020B0503020204020204" charset="-122"/>
                <a:cs typeface="微软雅黑" panose="020B0503020204020204" charset="-122"/>
              </a:rPr>
              <a:t>动</a:t>
            </a:r>
            <a:r>
              <a:rPr sz="1600" spc="15" dirty="0">
                <a:latin typeface="微软雅黑" panose="020B0503020204020204" charset="-122"/>
                <a:cs typeface="微软雅黑" panose="020B0503020204020204" charset="-122"/>
              </a:rPr>
              <a:t>形</a:t>
            </a:r>
            <a:r>
              <a:rPr sz="1600" spc="25" dirty="0">
                <a:latin typeface="微软雅黑" panose="020B0503020204020204" charset="-122"/>
                <a:cs typeface="微软雅黑" panose="020B0503020204020204" charset="-122"/>
              </a:rPr>
              <a:t>成</a:t>
            </a:r>
            <a:r>
              <a:rPr sz="1600" spc="15" dirty="0">
                <a:latin typeface="微软雅黑" panose="020B0503020204020204" charset="-122"/>
                <a:cs typeface="微软雅黑" panose="020B0503020204020204" charset="-122"/>
              </a:rPr>
              <a:t>全新的生</a:t>
            </a:r>
            <a:r>
              <a:rPr sz="1600" spc="25" dirty="0">
                <a:latin typeface="微软雅黑" panose="020B0503020204020204" charset="-122"/>
                <a:cs typeface="微软雅黑" panose="020B0503020204020204" charset="-122"/>
              </a:rPr>
              <a:t>产</a:t>
            </a:r>
            <a:r>
              <a:rPr sz="1600" spc="15" dirty="0">
                <a:latin typeface="微软雅黑" panose="020B0503020204020204" charset="-122"/>
                <a:cs typeface="微软雅黑" panose="020B0503020204020204" charset="-122"/>
              </a:rPr>
              <a:t>制</a:t>
            </a:r>
            <a:r>
              <a:rPr sz="1600" spc="25" dirty="0">
                <a:latin typeface="微软雅黑" panose="020B0503020204020204" charset="-122"/>
                <a:cs typeface="微软雅黑" panose="020B0503020204020204" charset="-122"/>
              </a:rPr>
              <a:t>造</a:t>
            </a:r>
            <a:r>
              <a:rPr sz="1600" spc="15" dirty="0">
                <a:latin typeface="微软雅黑" panose="020B0503020204020204" charset="-122"/>
                <a:cs typeface="微软雅黑" panose="020B0503020204020204" charset="-122"/>
              </a:rPr>
              <a:t>和服务体</a:t>
            </a:r>
            <a:r>
              <a:rPr sz="1600" spc="55" dirty="0">
                <a:latin typeface="微软雅黑" panose="020B0503020204020204" charset="-122"/>
                <a:cs typeface="微软雅黑" panose="020B0503020204020204" charset="-122"/>
              </a:rPr>
              <a:t>系</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12700" marR="10795" algn="just">
              <a:lnSpc>
                <a:spcPct val="150000"/>
              </a:lnSpc>
            </a:pPr>
            <a:r>
              <a:rPr sz="1600" spc="15" dirty="0">
                <a:latin typeface="微软雅黑" panose="020B0503020204020204" charset="-122"/>
                <a:cs typeface="微软雅黑" panose="020B0503020204020204" charset="-122"/>
              </a:rPr>
              <a:t>优化资</a:t>
            </a:r>
            <a:r>
              <a:rPr sz="1600" spc="30" dirty="0">
                <a:latin typeface="微软雅黑" panose="020B0503020204020204" charset="-122"/>
                <a:cs typeface="微软雅黑" panose="020B0503020204020204" charset="-122"/>
              </a:rPr>
              <a:t>源</a:t>
            </a:r>
            <a:r>
              <a:rPr sz="1600" spc="15" dirty="0">
                <a:latin typeface="微软雅黑" panose="020B0503020204020204" charset="-122"/>
                <a:cs typeface="微软雅黑" panose="020B0503020204020204" charset="-122"/>
              </a:rPr>
              <a:t>要素</a:t>
            </a:r>
            <a:r>
              <a:rPr sz="1600" spc="30" dirty="0">
                <a:latin typeface="微软雅黑" panose="020B0503020204020204" charset="-122"/>
                <a:cs typeface="微软雅黑" panose="020B0503020204020204" charset="-122"/>
              </a:rPr>
              <a:t>配</a:t>
            </a:r>
            <a:r>
              <a:rPr sz="1600" spc="15" dirty="0">
                <a:latin typeface="微软雅黑" panose="020B0503020204020204" charset="-122"/>
                <a:cs typeface="微软雅黑" panose="020B0503020204020204" charset="-122"/>
              </a:rPr>
              <a:t>置效</a:t>
            </a:r>
            <a:r>
              <a:rPr sz="1600" spc="35" dirty="0">
                <a:latin typeface="微软雅黑" panose="020B0503020204020204" charset="-122"/>
                <a:cs typeface="微软雅黑" panose="020B0503020204020204" charset="-122"/>
              </a:rPr>
              <a:t>率</a:t>
            </a:r>
            <a:r>
              <a:rPr sz="1600" spc="30" dirty="0">
                <a:latin typeface="微软雅黑" panose="020B0503020204020204" charset="-122"/>
                <a:cs typeface="微软雅黑" panose="020B0503020204020204" charset="-122"/>
              </a:rPr>
              <a:t>，</a:t>
            </a:r>
            <a:r>
              <a:rPr sz="1600" spc="15" dirty="0">
                <a:latin typeface="微软雅黑" panose="020B0503020204020204" charset="-122"/>
                <a:cs typeface="微软雅黑" panose="020B0503020204020204" charset="-122"/>
              </a:rPr>
              <a:t>充分</a:t>
            </a:r>
            <a:r>
              <a:rPr sz="1600" spc="30" dirty="0">
                <a:latin typeface="微软雅黑" panose="020B0503020204020204" charset="-122"/>
                <a:cs typeface="微软雅黑" panose="020B0503020204020204" charset="-122"/>
              </a:rPr>
              <a:t>发</a:t>
            </a:r>
            <a:r>
              <a:rPr sz="1600" spc="15" dirty="0">
                <a:latin typeface="微软雅黑" panose="020B0503020204020204" charset="-122"/>
                <a:cs typeface="微软雅黑" panose="020B0503020204020204" charset="-122"/>
              </a:rPr>
              <a:t>挥制造</a:t>
            </a:r>
            <a:r>
              <a:rPr sz="1600" spc="30" dirty="0">
                <a:latin typeface="微软雅黑" panose="020B0503020204020204" charset="-122"/>
                <a:cs typeface="微软雅黑" panose="020B0503020204020204" charset="-122"/>
              </a:rPr>
              <a:t>装备</a:t>
            </a:r>
            <a:r>
              <a:rPr sz="1600" spc="15" dirty="0">
                <a:latin typeface="微软雅黑" panose="020B0503020204020204" charset="-122"/>
                <a:cs typeface="微软雅黑" panose="020B0503020204020204" charset="-122"/>
              </a:rPr>
              <a:t>、</a:t>
            </a:r>
            <a:r>
              <a:rPr sz="1600" spc="30" dirty="0">
                <a:latin typeface="微软雅黑" panose="020B0503020204020204" charset="-122"/>
                <a:cs typeface="微软雅黑" panose="020B0503020204020204" charset="-122"/>
              </a:rPr>
              <a:t>工</a:t>
            </a:r>
            <a:r>
              <a:rPr sz="1600" spc="15" dirty="0">
                <a:latin typeface="微软雅黑" panose="020B0503020204020204" charset="-122"/>
                <a:cs typeface="微软雅黑" panose="020B0503020204020204" charset="-122"/>
              </a:rPr>
              <a:t>艺和材料</a:t>
            </a:r>
            <a:r>
              <a:rPr sz="1600" spc="30" dirty="0">
                <a:latin typeface="微软雅黑" panose="020B0503020204020204" charset="-122"/>
                <a:cs typeface="微软雅黑" panose="020B0503020204020204" charset="-122"/>
              </a:rPr>
              <a:t>的</a:t>
            </a:r>
            <a:r>
              <a:rPr sz="1600" spc="15" dirty="0">
                <a:latin typeface="微软雅黑" panose="020B0503020204020204" charset="-122"/>
                <a:cs typeface="微软雅黑" panose="020B0503020204020204" charset="-122"/>
              </a:rPr>
              <a:t>潜</a:t>
            </a:r>
            <a:r>
              <a:rPr sz="1600" spc="40" dirty="0">
                <a:latin typeface="微软雅黑" panose="020B0503020204020204" charset="-122"/>
                <a:cs typeface="微软雅黑" panose="020B0503020204020204" charset="-122"/>
              </a:rPr>
              <a:t>能</a:t>
            </a:r>
            <a:r>
              <a:rPr sz="1600" spc="15" dirty="0">
                <a:latin typeface="微软雅黑" panose="020B0503020204020204" charset="-122"/>
                <a:cs typeface="微软雅黑" panose="020B0503020204020204" charset="-122"/>
              </a:rPr>
              <a:t>，提高企</a:t>
            </a:r>
            <a:r>
              <a:rPr sz="1600" spc="30" dirty="0">
                <a:latin typeface="微软雅黑" panose="020B0503020204020204" charset="-122"/>
                <a:cs typeface="微软雅黑" panose="020B0503020204020204" charset="-122"/>
              </a:rPr>
              <a:t>业</a:t>
            </a:r>
            <a:r>
              <a:rPr sz="1600" spc="15" dirty="0">
                <a:latin typeface="微软雅黑" panose="020B0503020204020204" charset="-122"/>
                <a:cs typeface="微软雅黑" panose="020B0503020204020204" charset="-122"/>
              </a:rPr>
              <a:t>生</a:t>
            </a:r>
            <a:r>
              <a:rPr sz="1600" spc="30" dirty="0">
                <a:latin typeface="微软雅黑" panose="020B0503020204020204" charset="-122"/>
                <a:cs typeface="微软雅黑" panose="020B0503020204020204" charset="-122"/>
              </a:rPr>
              <a:t>产</a:t>
            </a:r>
            <a:r>
              <a:rPr sz="1600" spc="15" dirty="0">
                <a:latin typeface="微软雅黑" panose="020B0503020204020204" charset="-122"/>
                <a:cs typeface="微软雅黑" panose="020B0503020204020204" charset="-122"/>
              </a:rPr>
              <a:t>效</a:t>
            </a:r>
            <a:r>
              <a:rPr sz="1600" spc="25" dirty="0">
                <a:latin typeface="微软雅黑" panose="020B0503020204020204" charset="-122"/>
                <a:cs typeface="微软雅黑" panose="020B0503020204020204" charset="-122"/>
              </a:rPr>
              <a:t>率</a:t>
            </a:r>
            <a:r>
              <a:rPr sz="1600" spc="15" dirty="0">
                <a:latin typeface="微软雅黑" panose="020B0503020204020204" charset="-122"/>
                <a:cs typeface="微软雅黑" panose="020B0503020204020204" charset="-122"/>
              </a:rPr>
              <a:t>，</a:t>
            </a:r>
            <a:r>
              <a:rPr sz="1600" spc="20" dirty="0">
                <a:latin typeface="微软雅黑" panose="020B0503020204020204" charset="-122"/>
                <a:cs typeface="微软雅黑" panose="020B0503020204020204" charset="-122"/>
              </a:rPr>
              <a:t>创</a:t>
            </a:r>
            <a:r>
              <a:rPr sz="1600" spc="30" dirty="0">
                <a:latin typeface="微软雅黑" panose="020B0503020204020204" charset="-122"/>
                <a:cs typeface="微软雅黑" panose="020B0503020204020204" charset="-122"/>
              </a:rPr>
              <a:t>造</a:t>
            </a:r>
            <a:r>
              <a:rPr sz="1600" spc="-5" dirty="0">
                <a:latin typeface="微软雅黑" panose="020B0503020204020204" charset="-122"/>
                <a:cs typeface="微软雅黑" panose="020B0503020204020204" charset="-122"/>
              </a:rPr>
              <a:t>差 </a:t>
            </a:r>
            <a:r>
              <a:rPr sz="1600" spc="15" dirty="0">
                <a:latin typeface="微软雅黑" panose="020B0503020204020204" charset="-122"/>
                <a:cs typeface="微软雅黑" panose="020B0503020204020204" charset="-122"/>
              </a:rPr>
              <a:t>异化的</a:t>
            </a:r>
            <a:r>
              <a:rPr sz="1600" spc="30" dirty="0">
                <a:latin typeface="微软雅黑" panose="020B0503020204020204" charset="-122"/>
                <a:cs typeface="微软雅黑" panose="020B0503020204020204" charset="-122"/>
              </a:rPr>
              <a:t>产</a:t>
            </a:r>
            <a:r>
              <a:rPr sz="1600" spc="15" dirty="0">
                <a:latin typeface="微软雅黑" panose="020B0503020204020204" charset="-122"/>
                <a:cs typeface="微软雅黑" panose="020B0503020204020204" charset="-122"/>
              </a:rPr>
              <a:t>品并</a:t>
            </a:r>
            <a:r>
              <a:rPr sz="1600" spc="30" dirty="0">
                <a:latin typeface="微软雅黑" panose="020B0503020204020204" charset="-122"/>
                <a:cs typeface="微软雅黑" panose="020B0503020204020204" charset="-122"/>
              </a:rPr>
              <a:t>提</a:t>
            </a:r>
            <a:r>
              <a:rPr sz="1600" spc="15" dirty="0">
                <a:latin typeface="微软雅黑" panose="020B0503020204020204" charset="-122"/>
                <a:cs typeface="微软雅黑" panose="020B0503020204020204" charset="-122"/>
              </a:rPr>
              <a:t>供增值</a:t>
            </a:r>
            <a:r>
              <a:rPr sz="1600" spc="30" dirty="0">
                <a:latin typeface="微软雅黑" panose="020B0503020204020204" charset="-122"/>
                <a:cs typeface="微软雅黑" panose="020B0503020204020204" charset="-122"/>
              </a:rPr>
              <a:t>服</a:t>
            </a:r>
            <a:r>
              <a:rPr sz="1600" spc="35" dirty="0">
                <a:latin typeface="微软雅黑" panose="020B0503020204020204" charset="-122"/>
                <a:cs typeface="微软雅黑" panose="020B0503020204020204" charset="-122"/>
              </a:rPr>
              <a:t>务</a:t>
            </a:r>
            <a:r>
              <a:rPr sz="1600" spc="15" dirty="0">
                <a:latin typeface="微软雅黑" panose="020B0503020204020204" charset="-122"/>
                <a:cs typeface="微软雅黑" panose="020B0503020204020204" charset="-122"/>
              </a:rPr>
              <a:t>。</a:t>
            </a:r>
            <a:r>
              <a:rPr sz="1600" spc="30" dirty="0">
                <a:latin typeface="微软雅黑" panose="020B0503020204020204" charset="-122"/>
                <a:cs typeface="微软雅黑" panose="020B0503020204020204" charset="-122"/>
              </a:rPr>
              <a:t>工</a:t>
            </a:r>
            <a:r>
              <a:rPr sz="1600" spc="15" dirty="0">
                <a:latin typeface="微软雅黑" panose="020B0503020204020204" charset="-122"/>
                <a:cs typeface="微软雅黑" panose="020B0503020204020204" charset="-122"/>
              </a:rPr>
              <a:t>业互联</a:t>
            </a:r>
            <a:r>
              <a:rPr sz="1600" spc="30" dirty="0">
                <a:latin typeface="微软雅黑" panose="020B0503020204020204" charset="-122"/>
                <a:cs typeface="微软雅黑" panose="020B0503020204020204" charset="-122"/>
              </a:rPr>
              <a:t>网</a:t>
            </a:r>
            <a:r>
              <a:rPr sz="1600" spc="15" dirty="0">
                <a:latin typeface="微软雅黑" panose="020B0503020204020204" charset="-122"/>
                <a:cs typeface="微软雅黑" panose="020B0503020204020204" charset="-122"/>
              </a:rPr>
              <a:t>为实</a:t>
            </a:r>
            <a:r>
              <a:rPr sz="1600" spc="30" dirty="0">
                <a:latin typeface="微软雅黑" panose="020B0503020204020204" charset="-122"/>
                <a:cs typeface="微软雅黑" panose="020B0503020204020204" charset="-122"/>
              </a:rPr>
              <a:t>体</a:t>
            </a:r>
            <a:r>
              <a:rPr sz="1600" spc="15" dirty="0">
                <a:latin typeface="微软雅黑" panose="020B0503020204020204" charset="-122"/>
                <a:cs typeface="微软雅黑" panose="020B0503020204020204" charset="-122"/>
              </a:rPr>
              <a:t>经济各个</a:t>
            </a:r>
            <a:r>
              <a:rPr sz="1600" spc="30" dirty="0">
                <a:latin typeface="微软雅黑" panose="020B0503020204020204" charset="-122"/>
                <a:cs typeface="微软雅黑" panose="020B0503020204020204" charset="-122"/>
              </a:rPr>
              <a:t>领</a:t>
            </a:r>
            <a:r>
              <a:rPr sz="1600" spc="15" dirty="0">
                <a:latin typeface="微软雅黑" panose="020B0503020204020204" charset="-122"/>
                <a:cs typeface="微软雅黑" panose="020B0503020204020204" charset="-122"/>
              </a:rPr>
              <a:t>域</a:t>
            </a:r>
            <a:r>
              <a:rPr sz="1600" spc="30" dirty="0">
                <a:latin typeface="微软雅黑" panose="020B0503020204020204" charset="-122"/>
                <a:cs typeface="微软雅黑" panose="020B0503020204020204" charset="-122"/>
              </a:rPr>
              <a:t>的</a:t>
            </a:r>
            <a:r>
              <a:rPr sz="1600" spc="15" dirty="0">
                <a:latin typeface="微软雅黑" panose="020B0503020204020204" charset="-122"/>
                <a:cs typeface="微软雅黑" panose="020B0503020204020204" charset="-122"/>
              </a:rPr>
              <a:t>转型升级</a:t>
            </a:r>
            <a:r>
              <a:rPr sz="1600" spc="30" dirty="0">
                <a:latin typeface="微软雅黑" panose="020B0503020204020204" charset="-122"/>
                <a:cs typeface="微软雅黑" panose="020B0503020204020204" charset="-122"/>
              </a:rPr>
              <a:t>提</a:t>
            </a:r>
            <a:r>
              <a:rPr sz="1600" spc="15" dirty="0">
                <a:latin typeface="微软雅黑" panose="020B0503020204020204" charset="-122"/>
                <a:cs typeface="微软雅黑" panose="020B0503020204020204" charset="-122"/>
              </a:rPr>
              <a:t>供</a:t>
            </a:r>
            <a:r>
              <a:rPr sz="1600" spc="30" dirty="0">
                <a:latin typeface="微软雅黑" panose="020B0503020204020204" charset="-122"/>
                <a:cs typeface="微软雅黑" panose="020B0503020204020204" charset="-122"/>
              </a:rPr>
              <a:t>具</a:t>
            </a:r>
            <a:r>
              <a:rPr sz="1600" spc="15" dirty="0">
                <a:latin typeface="微软雅黑" panose="020B0503020204020204" charset="-122"/>
                <a:cs typeface="微软雅黑" panose="020B0503020204020204" charset="-122"/>
              </a:rPr>
              <a:t>体的实现</a:t>
            </a:r>
            <a:r>
              <a:rPr sz="1600" spc="30" dirty="0">
                <a:latin typeface="微软雅黑" panose="020B0503020204020204" charset="-122"/>
                <a:cs typeface="微软雅黑" panose="020B0503020204020204" charset="-122"/>
              </a:rPr>
              <a:t>方</a:t>
            </a:r>
            <a:r>
              <a:rPr sz="1600" spc="-5" dirty="0">
                <a:latin typeface="微软雅黑" panose="020B0503020204020204" charset="-122"/>
                <a:cs typeface="微软雅黑" panose="020B0503020204020204" charset="-122"/>
              </a:rPr>
              <a:t>式 和推进抓手，为产业变革赋能。</a:t>
            </a:r>
            <a:endParaRPr sz="1600">
              <a:latin typeface="微软雅黑" panose="020B0503020204020204" charset="-122"/>
              <a:cs typeface="微软雅黑" panose="020B0503020204020204" charset="-122"/>
            </a:endParaRPr>
          </a:p>
        </p:txBody>
      </p:sp>
      <p:sp>
        <p:nvSpPr>
          <p:cNvPr id="4" name="object 4"/>
          <p:cNvSpPr/>
          <p:nvPr/>
        </p:nvSpPr>
        <p:spPr>
          <a:xfrm>
            <a:off x="1778507" y="3721607"/>
            <a:ext cx="8634984" cy="2589276"/>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813434"/>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2</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创建网关模型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254658" y="1500886"/>
            <a:ext cx="3612515" cy="4142740"/>
          </a:xfrm>
          <a:prstGeom prst="rect">
            <a:avLst/>
          </a:prstGeom>
        </p:spPr>
        <p:txBody>
          <a:bodyPr vert="horz" wrap="square" lIns="0" tIns="0" rIns="0" bIns="0" rtlCol="0">
            <a:spAutoFit/>
          </a:bodyPr>
          <a:lstStyle/>
          <a:p>
            <a:pPr marL="12700" marR="17145" algn="just">
              <a:lnSpc>
                <a:spcPct val="150000"/>
              </a:lnSpc>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从</a:t>
            </a:r>
            <a:r>
              <a:rPr dirty="0">
                <a:solidFill>
                  <a:prstClr val="black"/>
                </a:solidFill>
                <a:latin typeface="微软雅黑" panose="020B0503020204020204" charset="-122"/>
                <a:cs typeface="微软雅黑" panose="020B0503020204020204" charset="-122"/>
              </a:rPr>
              <a:t>系统中进入</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工业数 </a:t>
            </a:r>
            <a:r>
              <a:rPr spc="10" dirty="0">
                <a:solidFill>
                  <a:prstClr val="black"/>
                </a:solidFill>
                <a:latin typeface="微软雅黑" panose="020B0503020204020204" charset="-122"/>
                <a:cs typeface="微软雅黑" panose="020B0503020204020204" charset="-122"/>
              </a:rPr>
              <a:t>字孪生</a:t>
            </a:r>
            <a:r>
              <a:rPr spc="20" dirty="0">
                <a:solidFill>
                  <a:prstClr val="black"/>
                </a:solidFill>
                <a:latin typeface="微软雅黑" panose="020B0503020204020204" charset="-122"/>
                <a:cs typeface="微软雅黑" panose="020B0503020204020204" charset="-122"/>
              </a:rPr>
              <a:t>建模”</a:t>
            </a:r>
            <a:r>
              <a:rPr spc="10" dirty="0">
                <a:solidFill>
                  <a:prstClr val="black"/>
                </a:solidFill>
                <a:latin typeface="微软雅黑" panose="020B0503020204020204" charset="-122"/>
                <a:cs typeface="微软雅黑" panose="020B0503020204020204" charset="-122"/>
              </a:rPr>
              <a:t>创建网</a:t>
            </a:r>
            <a:r>
              <a:rPr spc="20" dirty="0">
                <a:solidFill>
                  <a:prstClr val="black"/>
                </a:solidFill>
                <a:latin typeface="微软雅黑" panose="020B0503020204020204" charset="-122"/>
                <a:cs typeface="微软雅黑" panose="020B0503020204020204" charset="-122"/>
              </a:rPr>
              <a:t>关</a:t>
            </a:r>
            <a:r>
              <a:rPr spc="10" dirty="0">
                <a:solidFill>
                  <a:prstClr val="black"/>
                </a:solidFill>
                <a:latin typeface="微软雅黑" panose="020B0503020204020204" charset="-122"/>
                <a:cs typeface="微软雅黑" panose="020B0503020204020204" charset="-122"/>
              </a:rPr>
              <a:t>模</a:t>
            </a:r>
            <a:r>
              <a:rPr spc="30" dirty="0">
                <a:solidFill>
                  <a:prstClr val="black"/>
                </a:solidFill>
                <a:latin typeface="微软雅黑" panose="020B0503020204020204" charset="-122"/>
                <a:cs typeface="微软雅黑" panose="020B0503020204020204" charset="-122"/>
              </a:rPr>
              <a:t>型</a:t>
            </a:r>
            <a:r>
              <a:rPr spc="10" dirty="0">
                <a:solidFill>
                  <a:prstClr val="black"/>
                </a:solidFill>
                <a:latin typeface="微软雅黑" panose="020B0503020204020204" charset="-122"/>
                <a:cs typeface="微软雅黑" panose="020B0503020204020204" charset="-122"/>
              </a:rPr>
              <a:t>，有</a:t>
            </a:r>
            <a:r>
              <a:rPr spc="10" dirty="0">
                <a:solidFill>
                  <a:prstClr val="black"/>
                </a:solidFill>
                <a:cs typeface="Calibri" panose="020F0502020204030204"/>
              </a:rPr>
              <a:t>2</a:t>
            </a:r>
            <a:r>
              <a:rPr dirty="0">
                <a:solidFill>
                  <a:prstClr val="black"/>
                </a:solidFill>
                <a:latin typeface="微软雅黑" panose="020B0503020204020204" charset="-122"/>
                <a:cs typeface="微软雅黑" panose="020B0503020204020204" charset="-122"/>
              </a:rPr>
              <a:t>种 操作方法。</a:t>
            </a:r>
            <a:endParaRPr>
              <a:solidFill>
                <a:prstClr val="black"/>
              </a:solidFill>
              <a:latin typeface="微软雅黑" panose="020B0503020204020204" charset="-122"/>
              <a:cs typeface="微软雅黑" panose="020B0503020204020204" charset="-122"/>
            </a:endParaRPr>
          </a:p>
          <a:p>
            <a:endParaRPr sz="2400">
              <a:solidFill>
                <a:prstClr val="black"/>
              </a:solidFill>
              <a:latin typeface="Times New Roman" panose="02020603050405020304"/>
              <a:cs typeface="Times New Roman" panose="02020603050405020304"/>
            </a:endParaRPr>
          </a:p>
          <a:p>
            <a:pPr marL="12700" algn="just">
              <a:spcBef>
                <a:spcPts val="1560"/>
              </a:spcBef>
            </a:pPr>
            <a:r>
              <a:rPr spc="80" dirty="0">
                <a:solidFill>
                  <a:prstClr val="black"/>
                </a:solidFill>
                <a:latin typeface="微软雅黑" panose="020B0503020204020204" charset="-122"/>
                <a:cs typeface="微软雅黑" panose="020B0503020204020204" charset="-122"/>
              </a:rPr>
              <a:t>第一种操作</a:t>
            </a:r>
            <a:r>
              <a:rPr spc="70" dirty="0">
                <a:solidFill>
                  <a:prstClr val="black"/>
                </a:solidFill>
                <a:latin typeface="微软雅黑" panose="020B0503020204020204" charset="-122"/>
                <a:cs typeface="微软雅黑" panose="020B0503020204020204" charset="-122"/>
              </a:rPr>
              <a:t>：</a:t>
            </a:r>
            <a:r>
              <a:rPr spc="80" dirty="0">
                <a:solidFill>
                  <a:prstClr val="black"/>
                </a:solidFill>
                <a:latin typeface="微软雅黑" panose="020B0503020204020204" charset="-122"/>
                <a:cs typeface="微软雅黑" panose="020B0503020204020204" charset="-122"/>
              </a:rPr>
              <a:t>在课程详情</a:t>
            </a:r>
            <a:r>
              <a:rPr spc="90" dirty="0">
                <a:solidFill>
                  <a:prstClr val="black"/>
                </a:solidFill>
                <a:latin typeface="微软雅黑" panose="020B0503020204020204" charset="-122"/>
                <a:cs typeface="微软雅黑" panose="020B0503020204020204" charset="-122"/>
              </a:rPr>
              <a:t>页</a:t>
            </a:r>
            <a:r>
              <a:rPr spc="80" dirty="0">
                <a:solidFill>
                  <a:prstClr val="black"/>
                </a:solidFill>
                <a:latin typeface="微软雅黑" panose="020B0503020204020204" charset="-122"/>
                <a:cs typeface="微软雅黑" panose="020B0503020204020204" charset="-122"/>
              </a:rPr>
              <a:t>，单击</a:t>
            </a:r>
            <a:endParaRPr>
              <a:solidFill>
                <a:prstClr val="black"/>
              </a:solidFill>
              <a:latin typeface="微软雅黑" panose="020B0503020204020204" charset="-122"/>
              <a:cs typeface="微软雅黑" panose="020B0503020204020204" charset="-122"/>
            </a:endParaRPr>
          </a:p>
          <a:p>
            <a:pPr marL="12700" algn="just">
              <a:spcBef>
                <a:spcPts val="1080"/>
              </a:spcBef>
            </a:pPr>
            <a:r>
              <a:rPr dirty="0">
                <a:solidFill>
                  <a:prstClr val="black"/>
                </a:solidFill>
                <a:latin typeface="微软雅黑" panose="020B0503020204020204" charset="-122"/>
                <a:cs typeface="微软雅黑" panose="020B0503020204020204" charset="-122"/>
              </a:rPr>
              <a:t>“工业数字孪生建</a:t>
            </a:r>
            <a:r>
              <a:rPr spc="-15"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”按钮进入。</a:t>
            </a:r>
            <a:endParaRPr>
              <a:solidFill>
                <a:prstClr val="black"/>
              </a:solidFill>
              <a:latin typeface="微软雅黑" panose="020B0503020204020204" charset="-122"/>
              <a:cs typeface="微软雅黑" panose="020B0503020204020204" charset="-122"/>
            </a:endParaRPr>
          </a:p>
          <a:p>
            <a:pPr>
              <a:spcBef>
                <a:spcPts val="15"/>
              </a:spcBef>
            </a:pPr>
            <a:endParaRPr sz="2800">
              <a:solidFill>
                <a:prstClr val="black"/>
              </a:solidFill>
              <a:latin typeface="Times New Roman" panose="02020603050405020304"/>
              <a:cs typeface="Times New Roman" panose="02020603050405020304"/>
            </a:endParaRPr>
          </a:p>
          <a:p>
            <a:pPr marL="12700" marR="5080" algn="just">
              <a:lnSpc>
                <a:spcPct val="150000"/>
              </a:lnSpc>
            </a:pPr>
            <a:r>
              <a:rPr spc="80" dirty="0">
                <a:solidFill>
                  <a:prstClr val="black"/>
                </a:solidFill>
                <a:latin typeface="微软雅黑" panose="020B0503020204020204" charset="-122"/>
                <a:cs typeface="微软雅黑" panose="020B0503020204020204" charset="-122"/>
              </a:rPr>
              <a:t>第二种操作</a:t>
            </a:r>
            <a:r>
              <a:rPr spc="70" dirty="0">
                <a:solidFill>
                  <a:prstClr val="black"/>
                </a:solidFill>
                <a:latin typeface="微软雅黑" panose="020B0503020204020204" charset="-122"/>
                <a:cs typeface="微软雅黑" panose="020B0503020204020204" charset="-122"/>
              </a:rPr>
              <a:t>：</a:t>
            </a:r>
            <a:r>
              <a:rPr spc="80" dirty="0">
                <a:solidFill>
                  <a:prstClr val="black"/>
                </a:solidFill>
                <a:latin typeface="微软雅黑" panose="020B0503020204020204" charset="-122"/>
                <a:cs typeface="微软雅黑" panose="020B0503020204020204" charset="-122"/>
              </a:rPr>
              <a:t>通过系统中</a:t>
            </a:r>
            <a:r>
              <a:rPr spc="70" dirty="0">
                <a:solidFill>
                  <a:prstClr val="black"/>
                </a:solidFill>
                <a:latin typeface="微软雅黑" panose="020B0503020204020204" charset="-122"/>
                <a:cs typeface="微软雅黑" panose="020B0503020204020204" charset="-122"/>
              </a:rPr>
              <a:t>当</a:t>
            </a:r>
            <a:r>
              <a:rPr spc="80" dirty="0">
                <a:solidFill>
                  <a:prstClr val="black"/>
                </a:solidFill>
                <a:latin typeface="微软雅黑" panose="020B0503020204020204" charset="-122"/>
                <a:cs typeface="微软雅黑" panose="020B0503020204020204" charset="-122"/>
              </a:rPr>
              <a:t>前操</a:t>
            </a:r>
            <a:r>
              <a:rPr dirty="0">
                <a:solidFill>
                  <a:prstClr val="black"/>
                </a:solidFill>
                <a:latin typeface="微软雅黑" panose="020B0503020204020204" charset="-122"/>
                <a:cs typeface="微软雅黑" panose="020B0503020204020204" charset="-122"/>
              </a:rPr>
              <a:t>作 </a:t>
            </a:r>
            <a:r>
              <a:rPr spc="80" dirty="0">
                <a:solidFill>
                  <a:prstClr val="black"/>
                </a:solidFill>
                <a:latin typeface="微软雅黑" panose="020B0503020204020204" charset="-122"/>
                <a:cs typeface="微软雅黑" panose="020B0503020204020204" charset="-122"/>
              </a:rPr>
              <a:t>页面左上角</a:t>
            </a:r>
            <a:r>
              <a:rPr spc="70" dirty="0">
                <a:solidFill>
                  <a:prstClr val="black"/>
                </a:solidFill>
                <a:latin typeface="微软雅黑" panose="020B0503020204020204" charset="-122"/>
                <a:cs typeface="微软雅黑" panose="020B0503020204020204" charset="-122"/>
              </a:rPr>
              <a:t>的</a:t>
            </a:r>
            <a:r>
              <a:rPr spc="80" dirty="0">
                <a:solidFill>
                  <a:prstClr val="black"/>
                </a:solidFill>
                <a:latin typeface="微软雅黑" panose="020B0503020204020204" charset="-122"/>
                <a:cs typeface="微软雅黑" panose="020B0503020204020204" charset="-122"/>
              </a:rPr>
              <a:t>快速切换入</a:t>
            </a:r>
            <a:r>
              <a:rPr spc="90" dirty="0">
                <a:solidFill>
                  <a:prstClr val="black"/>
                </a:solidFill>
                <a:latin typeface="微软雅黑" panose="020B0503020204020204" charset="-122"/>
                <a:cs typeface="微软雅黑" panose="020B0503020204020204" charset="-122"/>
              </a:rPr>
              <a:t>口</a:t>
            </a:r>
            <a:r>
              <a:rPr spc="80" dirty="0">
                <a:solidFill>
                  <a:prstClr val="black"/>
                </a:solidFill>
                <a:latin typeface="微软雅黑" panose="020B0503020204020204" charset="-122"/>
                <a:cs typeface="微软雅黑" panose="020B0503020204020204" charset="-122"/>
              </a:rPr>
              <a:t>，选择</a:t>
            </a:r>
            <a:endParaRPr>
              <a:solidFill>
                <a:prstClr val="black"/>
              </a:solidFill>
              <a:latin typeface="微软雅黑" panose="020B0503020204020204" charset="-122"/>
              <a:cs typeface="微软雅黑" panose="020B0503020204020204" charset="-122"/>
            </a:endParaRPr>
          </a:p>
          <a:p>
            <a:pPr marL="12700" algn="just">
              <a:spcBef>
                <a:spcPts val="1075"/>
              </a:spcBef>
            </a:pPr>
            <a:r>
              <a:rPr dirty="0">
                <a:solidFill>
                  <a:prstClr val="black"/>
                </a:solidFill>
                <a:latin typeface="微软雅黑" panose="020B0503020204020204" charset="-122"/>
                <a:cs typeface="微软雅黑" panose="020B0503020204020204" charset="-122"/>
              </a:rPr>
              <a:t>“工业数字孪生建</a:t>
            </a:r>
            <a:r>
              <a:rPr spc="-15" dirty="0">
                <a:solidFill>
                  <a:prstClr val="black"/>
                </a:solidFill>
                <a:latin typeface="微软雅黑" panose="020B0503020204020204" charset="-122"/>
                <a:cs typeface="微软雅黑" panose="020B0503020204020204" charset="-122"/>
              </a:rPr>
              <a:t>模</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5416295" y="4512564"/>
            <a:ext cx="5865875" cy="213055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413247" y="4509515"/>
            <a:ext cx="5872480" cy="2136775"/>
          </a:xfrm>
          <a:custGeom>
            <a:avLst/>
            <a:gdLst/>
            <a:ahLst/>
            <a:cxnLst/>
            <a:rect l="l" t="t" r="r" b="b"/>
            <a:pathLst>
              <a:path w="5872480" h="2136775">
                <a:moveTo>
                  <a:pt x="0" y="2136648"/>
                </a:moveTo>
                <a:lnTo>
                  <a:pt x="5871972" y="2136648"/>
                </a:lnTo>
                <a:lnTo>
                  <a:pt x="5871972" y="0"/>
                </a:lnTo>
                <a:lnTo>
                  <a:pt x="0" y="0"/>
                </a:lnTo>
                <a:lnTo>
                  <a:pt x="0" y="2136648"/>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p:nvPr/>
        </p:nvSpPr>
        <p:spPr>
          <a:xfrm>
            <a:off x="5416295" y="1510283"/>
            <a:ext cx="5865875" cy="278282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5413247" y="1507236"/>
            <a:ext cx="5872480" cy="2788920"/>
          </a:xfrm>
          <a:custGeom>
            <a:avLst/>
            <a:gdLst/>
            <a:ahLst/>
            <a:cxnLst/>
            <a:rect l="l" t="t" r="r" b="b"/>
            <a:pathLst>
              <a:path w="5872480" h="2788920">
                <a:moveTo>
                  <a:pt x="0" y="2788920"/>
                </a:moveTo>
                <a:lnTo>
                  <a:pt x="5871972" y="2788920"/>
                </a:lnTo>
                <a:lnTo>
                  <a:pt x="5871972" y="0"/>
                </a:lnTo>
                <a:lnTo>
                  <a:pt x="0" y="0"/>
                </a:lnTo>
                <a:lnTo>
                  <a:pt x="0" y="2788920"/>
                </a:lnTo>
                <a:close/>
              </a:path>
            </a:pathLst>
          </a:custGeom>
          <a:ln w="6096">
            <a:solidFill>
              <a:srgbClr val="00AF50"/>
            </a:solidFill>
          </a:ln>
        </p:spPr>
        <p:txBody>
          <a:bodyPr wrap="square" lIns="0" tIns="0" rIns="0" bIns="0" rtlCol="0"/>
          <a:lstStyle/>
          <a:p>
            <a:endParaRPr>
              <a:solidFill>
                <a:prstClr val="black"/>
              </a:solidFill>
            </a:endParaRPr>
          </a:p>
        </p:txBody>
      </p:sp>
      <p:sp>
        <p:nvSpPr>
          <p:cNvPr id="11" name="object 11"/>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2</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创建网关模型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927351" y="1943100"/>
            <a:ext cx="8341995" cy="713105"/>
          </a:xfrm>
          <a:prstGeom prst="rect">
            <a:avLst/>
          </a:prstGeom>
        </p:spPr>
        <p:txBody>
          <a:bodyPr vert="horz" wrap="square" lIns="0" tIns="0" rIns="0" bIns="0" rtlCol="0">
            <a:spAutoFit/>
          </a:bodyPr>
          <a:lstStyle/>
          <a:p>
            <a:pPr marL="12700"/>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2</a:t>
            </a:r>
            <a:r>
              <a:rPr spc="30"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在</a:t>
            </a:r>
            <a:r>
              <a:rPr spc="30" dirty="0">
                <a:solidFill>
                  <a:prstClr val="black"/>
                </a:solidFill>
                <a:latin typeface="微软雅黑" panose="020B0503020204020204" charset="-122"/>
                <a:cs typeface="微软雅黑" panose="020B0503020204020204" charset="-122"/>
              </a:rPr>
              <a:t>工业数字孪</a:t>
            </a:r>
            <a:r>
              <a:rPr spc="45" dirty="0">
                <a:solidFill>
                  <a:prstClr val="black"/>
                </a:solidFill>
                <a:latin typeface="微软雅黑" panose="020B0503020204020204" charset="-122"/>
                <a:cs typeface="微软雅黑" panose="020B0503020204020204" charset="-122"/>
              </a:rPr>
              <a:t>生</a:t>
            </a:r>
            <a:r>
              <a:rPr spc="30" dirty="0">
                <a:solidFill>
                  <a:prstClr val="black"/>
                </a:solidFill>
                <a:latin typeface="微软雅黑" panose="020B0503020204020204" charset="-122"/>
                <a:cs typeface="微软雅黑" panose="020B0503020204020204" charset="-122"/>
              </a:rPr>
              <a:t>建模界</a:t>
            </a:r>
            <a:r>
              <a:rPr spc="55" dirty="0">
                <a:solidFill>
                  <a:prstClr val="black"/>
                </a:solidFill>
                <a:latin typeface="微软雅黑" panose="020B0503020204020204" charset="-122"/>
                <a:cs typeface="微软雅黑" panose="020B0503020204020204" charset="-122"/>
              </a:rPr>
              <a:t>面</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确</a:t>
            </a:r>
            <a:r>
              <a:rPr spc="30" dirty="0">
                <a:solidFill>
                  <a:prstClr val="black"/>
                </a:solidFill>
                <a:latin typeface="微软雅黑" panose="020B0503020204020204" charset="-122"/>
                <a:cs typeface="微软雅黑" panose="020B0503020204020204" charset="-122"/>
              </a:rPr>
              <a:t>保左边列表</a:t>
            </a:r>
            <a:r>
              <a:rPr spc="45" dirty="0">
                <a:solidFill>
                  <a:prstClr val="black"/>
                </a:solidFill>
                <a:latin typeface="微软雅黑" panose="020B0503020204020204" charset="-122"/>
                <a:cs typeface="微软雅黑" panose="020B0503020204020204" charset="-122"/>
              </a:rPr>
              <a:t>选</a:t>
            </a:r>
            <a:r>
              <a:rPr spc="30" dirty="0">
                <a:solidFill>
                  <a:prstClr val="black"/>
                </a:solidFill>
                <a:latin typeface="微软雅黑" panose="020B0503020204020204" charset="-122"/>
                <a:cs typeface="微软雅黑" panose="020B0503020204020204" charset="-122"/>
              </a:rPr>
              <a:t>择的</a:t>
            </a:r>
            <a:r>
              <a:rPr spc="50" dirty="0">
                <a:solidFill>
                  <a:prstClr val="black"/>
                </a:solidFill>
                <a:latin typeface="微软雅黑" panose="020B0503020204020204" charset="-122"/>
                <a:cs typeface="微软雅黑" panose="020B0503020204020204" charset="-122"/>
              </a:rPr>
              <a:t>是</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物</a:t>
            </a:r>
            <a:r>
              <a:rPr spc="45" dirty="0">
                <a:solidFill>
                  <a:prstClr val="black"/>
                </a:solidFill>
                <a:latin typeface="微软雅黑" panose="020B0503020204020204" charset="-122"/>
                <a:cs typeface="微软雅黑" panose="020B0503020204020204" charset="-122"/>
              </a:rPr>
              <a:t>模</a:t>
            </a:r>
            <a:r>
              <a:rPr spc="40" dirty="0">
                <a:solidFill>
                  <a:prstClr val="black"/>
                </a:solidFill>
                <a:latin typeface="微软雅黑" panose="020B0503020204020204" charset="-122"/>
                <a:cs typeface="微软雅黑" panose="020B0503020204020204" charset="-122"/>
              </a:rPr>
              <a:t>型</a:t>
            </a:r>
            <a:r>
              <a:rPr spc="35" dirty="0">
                <a:solidFill>
                  <a:prstClr val="black"/>
                </a:solidFill>
                <a:latin typeface="微软雅黑" panose="020B0503020204020204" charset="-122"/>
                <a:cs typeface="微软雅黑" panose="020B0503020204020204" charset="-122"/>
              </a:rPr>
              <a:t>”，之后</a:t>
            </a:r>
            <a:endParaRPr>
              <a:solidFill>
                <a:prstClr val="black"/>
              </a:solidFill>
              <a:latin typeface="微软雅黑" panose="020B0503020204020204" charset="-122"/>
              <a:cs typeface="微软雅黑" panose="020B0503020204020204" charset="-122"/>
            </a:endParaRPr>
          </a:p>
          <a:p>
            <a:pPr marL="12700">
              <a:spcBef>
                <a:spcPts val="1080"/>
              </a:spcBef>
            </a:pPr>
            <a:r>
              <a:rPr spc="-5" dirty="0">
                <a:solidFill>
                  <a:prstClr val="black"/>
                </a:solidFill>
                <a:latin typeface="微软雅黑" panose="020B0503020204020204" charset="-122"/>
                <a:cs typeface="微软雅黑" panose="020B0503020204020204" charset="-122"/>
              </a:rPr>
              <a:t>单击</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创建”进入模型创建界</a:t>
            </a:r>
            <a:r>
              <a:rPr dirty="0">
                <a:solidFill>
                  <a:prstClr val="black"/>
                </a:solidFill>
                <a:latin typeface="微软雅黑" panose="020B0503020204020204" charset="-122"/>
                <a:cs typeface="微软雅黑" panose="020B0503020204020204" charset="-122"/>
              </a:rPr>
              <a:t>面。</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848611" y="2892551"/>
            <a:ext cx="8494776" cy="33634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845564" y="2889504"/>
            <a:ext cx="8501380" cy="3369945"/>
          </a:xfrm>
          <a:custGeom>
            <a:avLst/>
            <a:gdLst/>
            <a:ahLst/>
            <a:cxnLst/>
            <a:rect l="l" t="t" r="r" b="b"/>
            <a:pathLst>
              <a:path w="8501380" h="3369945">
                <a:moveTo>
                  <a:pt x="0" y="3369564"/>
                </a:moveTo>
                <a:lnTo>
                  <a:pt x="8500872" y="3369564"/>
                </a:lnTo>
                <a:lnTo>
                  <a:pt x="8500872" y="0"/>
                </a:lnTo>
                <a:lnTo>
                  <a:pt x="0" y="0"/>
                </a:lnTo>
                <a:lnTo>
                  <a:pt x="0" y="3369564"/>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76503"/>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2</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创建网关模型</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6071615" y="2182368"/>
            <a:ext cx="5306567" cy="35570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068567" y="2179320"/>
            <a:ext cx="5313045" cy="3563620"/>
          </a:xfrm>
          <a:custGeom>
            <a:avLst/>
            <a:gdLst/>
            <a:ahLst/>
            <a:cxnLst/>
            <a:rect l="l" t="t" r="r" b="b"/>
            <a:pathLst>
              <a:path w="5313045" h="3563620">
                <a:moveTo>
                  <a:pt x="0" y="3563111"/>
                </a:moveTo>
                <a:lnTo>
                  <a:pt x="5312664" y="3563111"/>
                </a:lnTo>
                <a:lnTo>
                  <a:pt x="5312664" y="0"/>
                </a:lnTo>
                <a:lnTo>
                  <a:pt x="0" y="0"/>
                </a:lnTo>
                <a:lnTo>
                  <a:pt x="0" y="3563111"/>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114145" y="2175509"/>
            <a:ext cx="4763135" cy="3556000"/>
          </a:xfrm>
          <a:prstGeom prst="rect">
            <a:avLst/>
          </a:prstGeom>
        </p:spPr>
        <p:txBody>
          <a:bodyPr vert="horz" wrap="square" lIns="0" tIns="0" rIns="0" bIns="0" rtlCol="0">
            <a:spAutoFit/>
          </a:bodyPr>
          <a:lstStyle/>
          <a:p>
            <a:pPr marL="12700" algn="just"/>
            <a:r>
              <a:rPr sz="1600" b="1" spc="105" dirty="0">
                <a:solidFill>
                  <a:prstClr val="black"/>
                </a:solidFill>
                <a:latin typeface="微软雅黑" panose="020B0503020204020204" charset="-122"/>
                <a:cs typeface="微软雅黑" panose="020B0503020204020204" charset="-122"/>
              </a:rPr>
              <a:t>操</a:t>
            </a:r>
            <a:r>
              <a:rPr sz="1600" b="1" spc="125" dirty="0">
                <a:solidFill>
                  <a:prstClr val="black"/>
                </a:solidFill>
                <a:latin typeface="微软雅黑" panose="020B0503020204020204" charset="-122"/>
                <a:cs typeface="微软雅黑" panose="020B0503020204020204" charset="-122"/>
              </a:rPr>
              <a:t>作</a:t>
            </a:r>
            <a:r>
              <a:rPr sz="1600" b="1" spc="105" dirty="0">
                <a:solidFill>
                  <a:prstClr val="black"/>
                </a:solidFill>
                <a:latin typeface="微软雅黑" panose="020B0503020204020204" charset="-122"/>
                <a:cs typeface="微软雅黑" panose="020B0503020204020204" charset="-122"/>
              </a:rPr>
              <a:t>步</a:t>
            </a:r>
            <a:r>
              <a:rPr sz="1600" b="1" spc="125" dirty="0">
                <a:solidFill>
                  <a:prstClr val="black"/>
                </a:solidFill>
                <a:latin typeface="微软雅黑" panose="020B0503020204020204" charset="-122"/>
                <a:cs typeface="微软雅黑" panose="020B0503020204020204" charset="-122"/>
              </a:rPr>
              <a:t>骤</a:t>
            </a:r>
            <a:r>
              <a:rPr sz="1600" b="1" spc="105" dirty="0">
                <a:solidFill>
                  <a:prstClr val="black"/>
                </a:solidFill>
                <a:latin typeface="微软雅黑" panose="020B0503020204020204" charset="-122"/>
                <a:cs typeface="微软雅黑" panose="020B0503020204020204" charset="-122"/>
              </a:rPr>
              <a:t>3</a:t>
            </a:r>
            <a:r>
              <a:rPr sz="1600" spc="125" dirty="0">
                <a:solidFill>
                  <a:prstClr val="black"/>
                </a:solidFill>
                <a:latin typeface="微软雅黑" panose="020B0503020204020204" charset="-122"/>
                <a:cs typeface="微软雅黑" panose="020B0503020204020204" charset="-122"/>
              </a:rPr>
              <a:t>：在</a:t>
            </a:r>
            <a:r>
              <a:rPr sz="1600" spc="105" dirty="0">
                <a:solidFill>
                  <a:prstClr val="black"/>
                </a:solidFill>
                <a:latin typeface="微软雅黑" panose="020B0503020204020204" charset="-122"/>
                <a:cs typeface="微软雅黑" panose="020B0503020204020204" charset="-122"/>
              </a:rPr>
              <a:t>模</a:t>
            </a:r>
            <a:r>
              <a:rPr sz="1600" spc="125" dirty="0">
                <a:solidFill>
                  <a:prstClr val="black"/>
                </a:solidFill>
                <a:latin typeface="微软雅黑" panose="020B0503020204020204" charset="-122"/>
                <a:cs typeface="微软雅黑" panose="020B0503020204020204" charset="-122"/>
              </a:rPr>
              <a:t>型</a:t>
            </a:r>
            <a:r>
              <a:rPr sz="1600" spc="105" dirty="0">
                <a:solidFill>
                  <a:prstClr val="black"/>
                </a:solidFill>
                <a:latin typeface="微软雅黑" panose="020B0503020204020204" charset="-122"/>
                <a:cs typeface="微软雅黑" panose="020B0503020204020204" charset="-122"/>
              </a:rPr>
              <a:t>创</a:t>
            </a:r>
            <a:r>
              <a:rPr sz="1600" spc="125" dirty="0">
                <a:solidFill>
                  <a:prstClr val="black"/>
                </a:solidFill>
                <a:latin typeface="微软雅黑" panose="020B0503020204020204" charset="-122"/>
                <a:cs typeface="微软雅黑" panose="020B0503020204020204" charset="-122"/>
              </a:rPr>
              <a:t>建</a:t>
            </a:r>
            <a:r>
              <a:rPr sz="1600" spc="105" dirty="0">
                <a:solidFill>
                  <a:prstClr val="black"/>
                </a:solidFill>
                <a:latin typeface="微软雅黑" panose="020B0503020204020204" charset="-122"/>
                <a:cs typeface="微软雅黑" panose="020B0503020204020204" charset="-122"/>
              </a:rPr>
              <a:t>界</a:t>
            </a:r>
            <a:r>
              <a:rPr sz="1600" spc="125" dirty="0">
                <a:solidFill>
                  <a:prstClr val="black"/>
                </a:solidFill>
                <a:latin typeface="微软雅黑" panose="020B0503020204020204" charset="-122"/>
                <a:cs typeface="微软雅黑" panose="020B0503020204020204" charset="-122"/>
              </a:rPr>
              <a:t>面选择“</a:t>
            </a:r>
            <a:r>
              <a:rPr sz="1600" spc="110" dirty="0">
                <a:solidFill>
                  <a:prstClr val="black"/>
                </a:solidFill>
                <a:latin typeface="微软雅黑" panose="020B0503020204020204" charset="-122"/>
                <a:cs typeface="微软雅黑" panose="020B0503020204020204" charset="-122"/>
              </a:rPr>
              <a:t>网</a:t>
            </a:r>
            <a:r>
              <a:rPr sz="1600" spc="125" dirty="0">
                <a:solidFill>
                  <a:prstClr val="black"/>
                </a:solidFill>
                <a:latin typeface="微软雅黑" panose="020B0503020204020204" charset="-122"/>
                <a:cs typeface="微软雅黑" panose="020B0503020204020204" charset="-122"/>
              </a:rPr>
              <a:t>关</a:t>
            </a:r>
            <a:r>
              <a:rPr sz="1600" spc="110" dirty="0">
                <a:solidFill>
                  <a:prstClr val="black"/>
                </a:solidFill>
                <a:latin typeface="微软雅黑" panose="020B0503020204020204" charset="-122"/>
                <a:cs typeface="微软雅黑" panose="020B0503020204020204" charset="-122"/>
              </a:rPr>
              <a:t>”</a:t>
            </a:r>
            <a:r>
              <a:rPr sz="1600" spc="125" dirty="0">
                <a:solidFill>
                  <a:prstClr val="black"/>
                </a:solidFill>
                <a:latin typeface="微软雅黑" panose="020B0503020204020204" charset="-122"/>
                <a:cs typeface="微软雅黑" panose="020B0503020204020204" charset="-122"/>
              </a:rPr>
              <a:t>并填写</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50" dirty="0">
                <a:solidFill>
                  <a:prstClr val="black"/>
                </a:solidFill>
                <a:latin typeface="微软雅黑" panose="020B0503020204020204" charset="-122"/>
                <a:cs typeface="微软雅黑" panose="020B0503020204020204" charset="-122"/>
              </a:rPr>
              <a:t>“模型名称”</a:t>
            </a:r>
            <a:r>
              <a:rPr sz="1600" spc="60" dirty="0">
                <a:solidFill>
                  <a:prstClr val="black"/>
                </a:solidFill>
                <a:latin typeface="微软雅黑" panose="020B0503020204020204" charset="-122"/>
                <a:cs typeface="微软雅黑" panose="020B0503020204020204" charset="-122"/>
              </a:rPr>
              <a:t>，</a:t>
            </a:r>
            <a:r>
              <a:rPr sz="1600" spc="50" dirty="0">
                <a:solidFill>
                  <a:prstClr val="black"/>
                </a:solidFill>
                <a:latin typeface="微软雅黑" panose="020B0503020204020204" charset="-122"/>
                <a:cs typeface="微软雅黑" panose="020B0503020204020204" charset="-122"/>
              </a:rPr>
              <a:t>此时填写的模</a:t>
            </a:r>
            <a:r>
              <a:rPr sz="1600" spc="60" dirty="0">
                <a:solidFill>
                  <a:prstClr val="black"/>
                </a:solidFill>
                <a:latin typeface="微软雅黑" panose="020B0503020204020204" charset="-122"/>
                <a:cs typeface="微软雅黑" panose="020B0503020204020204" charset="-122"/>
              </a:rPr>
              <a:t>型</a:t>
            </a:r>
            <a:r>
              <a:rPr sz="1600" spc="50" dirty="0">
                <a:solidFill>
                  <a:prstClr val="black"/>
                </a:solidFill>
                <a:latin typeface="微软雅黑" panose="020B0503020204020204" charset="-122"/>
                <a:cs typeface="微软雅黑" panose="020B0503020204020204" charset="-122"/>
              </a:rPr>
              <a:t>名称</a:t>
            </a:r>
            <a:r>
              <a:rPr sz="1600" spc="55" dirty="0">
                <a:solidFill>
                  <a:prstClr val="black"/>
                </a:solidFill>
                <a:latin typeface="微软雅黑" panose="020B0503020204020204" charset="-122"/>
                <a:cs typeface="微软雅黑" panose="020B0503020204020204" charset="-122"/>
              </a:rPr>
              <a:t>为</a:t>
            </a:r>
            <a:r>
              <a:rPr sz="1600" spc="50" dirty="0">
                <a:solidFill>
                  <a:prstClr val="black"/>
                </a:solidFill>
                <a:latin typeface="微软雅黑" panose="020B0503020204020204" charset="-122"/>
                <a:cs typeface="微软雅黑" panose="020B0503020204020204" charset="-122"/>
              </a:rPr>
              <a:t>“网关</a:t>
            </a:r>
            <a:r>
              <a:rPr sz="1600" spc="60" dirty="0">
                <a:solidFill>
                  <a:prstClr val="black"/>
                </a:solidFill>
                <a:latin typeface="微软雅黑" panose="020B0503020204020204" charset="-122"/>
                <a:cs typeface="微软雅黑" panose="020B0503020204020204" charset="-122"/>
              </a:rPr>
              <a:t>模</a:t>
            </a:r>
            <a:r>
              <a:rPr sz="1600" spc="5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lgn="just">
              <a:spcBef>
                <a:spcPts val="960"/>
              </a:spcBef>
            </a:pPr>
            <a:r>
              <a:rPr sz="1600" spc="-10" dirty="0">
                <a:solidFill>
                  <a:prstClr val="black"/>
                </a:solidFill>
                <a:latin typeface="微软雅黑" panose="020B0503020204020204" charset="-122"/>
                <a:cs typeface="微软雅黑" panose="020B0503020204020204" charset="-122"/>
              </a:rPr>
              <a:t>树根学员01”</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单击“创建”</a:t>
            </a:r>
            <a:r>
              <a:rPr sz="1600" spc="-5" dirty="0">
                <a:solidFill>
                  <a:prstClr val="black"/>
                </a:solidFill>
                <a:latin typeface="微软雅黑" panose="020B0503020204020204" charset="-122"/>
                <a:cs typeface="微软雅黑" panose="020B0503020204020204" charset="-122"/>
              </a:rPr>
              <a:t>进</a:t>
            </a:r>
            <a:r>
              <a:rPr sz="1600" spc="-10" dirty="0">
                <a:solidFill>
                  <a:prstClr val="black"/>
                </a:solidFill>
                <a:latin typeface="微软雅黑" panose="020B0503020204020204" charset="-122"/>
                <a:cs typeface="微软雅黑" panose="020B0503020204020204" charset="-122"/>
              </a:rPr>
              <a:t>入</a:t>
            </a:r>
            <a:r>
              <a:rPr sz="1600"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a:t>
            </a:r>
            <a:r>
              <a:rPr sz="1600" spc="-10" dirty="0">
                <a:solidFill>
                  <a:prstClr val="black"/>
                </a:solidFill>
                <a:latin typeface="微软雅黑" panose="020B0503020204020204" charset="-122"/>
                <a:cs typeface="微软雅黑" panose="020B0503020204020204" charset="-122"/>
              </a:rPr>
              <a:t>信</a:t>
            </a:r>
            <a:r>
              <a:rPr sz="1600" dirty="0">
                <a:solidFill>
                  <a:prstClr val="black"/>
                </a:solidFill>
                <a:latin typeface="微软雅黑" panose="020B0503020204020204" charset="-122"/>
                <a:cs typeface="微软雅黑" panose="020B0503020204020204" charset="-122"/>
              </a:rPr>
              <a:t>息</a:t>
            </a:r>
            <a:r>
              <a:rPr sz="1600" spc="-5" dirty="0">
                <a:solidFill>
                  <a:prstClr val="black"/>
                </a:solidFill>
                <a:latin typeface="微软雅黑" panose="020B0503020204020204" charset="-122"/>
                <a:cs typeface="微软雅黑" panose="020B0503020204020204" charset="-122"/>
              </a:rPr>
              <a:t>界面。</a:t>
            </a:r>
            <a:endParaRPr sz="1600">
              <a:solidFill>
                <a:prstClr val="black"/>
              </a:solidFill>
              <a:latin typeface="微软雅黑" panose="020B0503020204020204" charset="-122"/>
              <a:cs typeface="微软雅黑" panose="020B0503020204020204" charset="-122"/>
            </a:endParaRPr>
          </a:p>
          <a:p>
            <a:endParaRPr sz="3050">
              <a:solidFill>
                <a:prstClr val="black"/>
              </a:solidFill>
              <a:latin typeface="Times New Roman" panose="02020603050405020304"/>
              <a:cs typeface="Times New Roman" panose="02020603050405020304"/>
            </a:endParaRPr>
          </a:p>
          <a:p>
            <a:pPr marL="12700" marR="13970" algn="just">
              <a:lnSpc>
                <a:spcPct val="125000"/>
              </a:lnSpc>
            </a:pPr>
            <a:r>
              <a:rPr sz="1600" spc="10" dirty="0">
                <a:solidFill>
                  <a:prstClr val="black"/>
                </a:solidFill>
                <a:latin typeface="宋体" pitchFamily="2" charset="-122"/>
                <a:cs typeface="宋体" pitchFamily="2" charset="-122"/>
              </a:rPr>
              <a:t>注意：在</a:t>
            </a:r>
            <a:r>
              <a:rPr sz="1600" dirty="0">
                <a:solidFill>
                  <a:prstClr val="black"/>
                </a:solidFill>
                <a:latin typeface="宋体" pitchFamily="2" charset="-122"/>
                <a:cs typeface="宋体" pitchFamily="2" charset="-122"/>
              </a:rPr>
              <a:t>本</a:t>
            </a:r>
            <a:r>
              <a:rPr sz="1600" spc="10" dirty="0">
                <a:solidFill>
                  <a:prstClr val="black"/>
                </a:solidFill>
                <a:latin typeface="宋体" pitchFamily="2" charset="-122"/>
                <a:cs typeface="宋体" pitchFamily="2" charset="-122"/>
              </a:rPr>
              <a:t>书</a:t>
            </a:r>
            <a:r>
              <a:rPr sz="1600" dirty="0">
                <a:solidFill>
                  <a:prstClr val="black"/>
                </a:solidFill>
                <a:latin typeface="宋体" pitchFamily="2" charset="-122"/>
                <a:cs typeface="宋体" pitchFamily="2" charset="-122"/>
              </a:rPr>
              <a:t>使</a:t>
            </a:r>
            <a:r>
              <a:rPr sz="1600" spc="10" dirty="0">
                <a:solidFill>
                  <a:prstClr val="black"/>
                </a:solidFill>
                <a:latin typeface="宋体" pitchFamily="2" charset="-122"/>
                <a:cs typeface="宋体" pitchFamily="2" charset="-122"/>
              </a:rPr>
              <a:t>用的工业</a:t>
            </a:r>
            <a:r>
              <a:rPr sz="1600" dirty="0">
                <a:solidFill>
                  <a:prstClr val="black"/>
                </a:solidFill>
                <a:latin typeface="宋体" pitchFamily="2" charset="-122"/>
                <a:cs typeface="宋体" pitchFamily="2" charset="-122"/>
              </a:rPr>
              <a:t>数</a:t>
            </a:r>
            <a:r>
              <a:rPr sz="1600" spc="10" dirty="0">
                <a:solidFill>
                  <a:prstClr val="black"/>
                </a:solidFill>
                <a:latin typeface="宋体" pitchFamily="2" charset="-122"/>
                <a:cs typeface="宋体" pitchFamily="2" charset="-122"/>
              </a:rPr>
              <a:t>字</a:t>
            </a:r>
            <a:r>
              <a:rPr sz="1600" dirty="0">
                <a:solidFill>
                  <a:prstClr val="black"/>
                </a:solidFill>
                <a:latin typeface="宋体" pitchFamily="2" charset="-122"/>
                <a:cs typeface="宋体" pitchFamily="2" charset="-122"/>
              </a:rPr>
              <a:t>孪</a:t>
            </a:r>
            <a:r>
              <a:rPr sz="1600" spc="10" dirty="0">
                <a:solidFill>
                  <a:prstClr val="black"/>
                </a:solidFill>
                <a:latin typeface="宋体" pitchFamily="2" charset="-122"/>
                <a:cs typeface="宋体" pitchFamily="2" charset="-122"/>
              </a:rPr>
              <a:t>生建模平</a:t>
            </a:r>
            <a:r>
              <a:rPr sz="1600" dirty="0">
                <a:solidFill>
                  <a:prstClr val="black"/>
                </a:solidFill>
                <a:latin typeface="宋体" pitchFamily="2" charset="-122"/>
                <a:cs typeface="宋体" pitchFamily="2" charset="-122"/>
              </a:rPr>
              <a:t>台</a:t>
            </a:r>
            <a:r>
              <a:rPr sz="1600" spc="50" dirty="0">
                <a:solidFill>
                  <a:prstClr val="black"/>
                </a:solidFill>
                <a:latin typeface="宋体" pitchFamily="2" charset="-122"/>
                <a:cs typeface="宋体" pitchFamily="2" charset="-122"/>
              </a:rPr>
              <a:t>中</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每个 </a:t>
            </a:r>
            <a:r>
              <a:rPr sz="1600" spc="15" dirty="0">
                <a:solidFill>
                  <a:prstClr val="black"/>
                </a:solidFill>
                <a:latin typeface="宋体" pitchFamily="2" charset="-122"/>
                <a:cs typeface="宋体" pitchFamily="2" charset="-122"/>
              </a:rPr>
              <a:t>单位创建</a:t>
            </a:r>
            <a:r>
              <a:rPr sz="1600" dirty="0">
                <a:solidFill>
                  <a:prstClr val="black"/>
                </a:solidFill>
                <a:latin typeface="宋体" pitchFamily="2" charset="-122"/>
                <a:cs typeface="宋体" pitchFamily="2" charset="-122"/>
              </a:rPr>
              <a:t>的</a:t>
            </a:r>
            <a:r>
              <a:rPr sz="1600" spc="15" dirty="0">
                <a:solidFill>
                  <a:prstClr val="black"/>
                </a:solidFill>
                <a:latin typeface="宋体" pitchFamily="2" charset="-122"/>
                <a:cs typeface="宋体" pitchFamily="2" charset="-122"/>
              </a:rPr>
              <a:t>物</a:t>
            </a:r>
            <a:r>
              <a:rPr sz="1600" dirty="0">
                <a:solidFill>
                  <a:prstClr val="black"/>
                </a:solidFill>
                <a:latin typeface="宋体" pitchFamily="2" charset="-122"/>
                <a:cs typeface="宋体" pitchFamily="2" charset="-122"/>
              </a:rPr>
              <a:t>模</a:t>
            </a:r>
            <a:r>
              <a:rPr sz="1600" spc="25" dirty="0">
                <a:solidFill>
                  <a:prstClr val="black"/>
                </a:solidFill>
                <a:latin typeface="宋体" pitchFamily="2" charset="-122"/>
                <a:cs typeface="宋体" pitchFamily="2" charset="-122"/>
              </a:rPr>
              <a:t>型</a:t>
            </a:r>
            <a:r>
              <a:rPr sz="1600" spc="15" dirty="0">
                <a:solidFill>
                  <a:prstClr val="black"/>
                </a:solidFill>
                <a:latin typeface="宋体" pitchFamily="2" charset="-122"/>
                <a:cs typeface="宋体" pitchFamily="2" charset="-122"/>
              </a:rPr>
              <a:t>（包括</a:t>
            </a:r>
            <a:r>
              <a:rPr sz="1600" dirty="0">
                <a:solidFill>
                  <a:prstClr val="black"/>
                </a:solidFill>
                <a:latin typeface="宋体" pitchFamily="2" charset="-122"/>
                <a:cs typeface="宋体" pitchFamily="2" charset="-122"/>
              </a:rPr>
              <a:t>网</a:t>
            </a:r>
            <a:r>
              <a:rPr sz="1600" spc="20" dirty="0">
                <a:solidFill>
                  <a:prstClr val="black"/>
                </a:solidFill>
                <a:latin typeface="宋体" pitchFamily="2" charset="-122"/>
                <a:cs typeface="宋体" pitchFamily="2" charset="-122"/>
              </a:rPr>
              <a:t>关</a:t>
            </a:r>
            <a:r>
              <a:rPr sz="1600" spc="5"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设备、复</a:t>
            </a:r>
            <a:r>
              <a:rPr sz="1600" dirty="0">
                <a:solidFill>
                  <a:prstClr val="black"/>
                </a:solidFill>
                <a:latin typeface="宋体" pitchFamily="2" charset="-122"/>
                <a:cs typeface="宋体" pitchFamily="2" charset="-122"/>
              </a:rPr>
              <a:t>合</a:t>
            </a:r>
            <a:r>
              <a:rPr sz="1600" spc="20" dirty="0">
                <a:solidFill>
                  <a:prstClr val="black"/>
                </a:solidFill>
                <a:latin typeface="宋体" pitchFamily="2" charset="-122"/>
                <a:cs typeface="宋体" pitchFamily="2" charset="-122"/>
              </a:rPr>
              <a:t>物</a:t>
            </a:r>
            <a:r>
              <a:rPr sz="1600" spc="5"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名称 不能同名</a:t>
            </a:r>
            <a:r>
              <a:rPr sz="1600" spc="5"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故</a:t>
            </a:r>
            <a:r>
              <a:rPr sz="1600" spc="5" dirty="0">
                <a:solidFill>
                  <a:prstClr val="black"/>
                </a:solidFill>
                <a:latin typeface="宋体" pitchFamily="2" charset="-122"/>
                <a:cs typeface="宋体" pitchFamily="2" charset="-122"/>
              </a:rPr>
              <a:t>而</a:t>
            </a:r>
            <a:r>
              <a:rPr sz="1600" spc="15" dirty="0">
                <a:solidFill>
                  <a:prstClr val="black"/>
                </a:solidFill>
                <a:latin typeface="宋体" pitchFamily="2" charset="-122"/>
                <a:cs typeface="宋体" pitchFamily="2" charset="-122"/>
              </a:rPr>
              <a:t>在使用过</a:t>
            </a:r>
            <a:r>
              <a:rPr sz="1600" spc="5" dirty="0">
                <a:solidFill>
                  <a:prstClr val="black"/>
                </a:solidFill>
                <a:latin typeface="宋体" pitchFamily="2" charset="-122"/>
                <a:cs typeface="宋体" pitchFamily="2" charset="-122"/>
              </a:rPr>
              <a:t>程</a:t>
            </a:r>
            <a:r>
              <a:rPr sz="1600" spc="30" dirty="0">
                <a:solidFill>
                  <a:prstClr val="black"/>
                </a:solidFill>
                <a:latin typeface="宋体" pitchFamily="2" charset="-122"/>
                <a:cs typeface="宋体" pitchFamily="2" charset="-122"/>
              </a:rPr>
              <a:t>中</a:t>
            </a:r>
            <a:r>
              <a:rPr sz="1600" spc="5"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建议单位</a:t>
            </a:r>
            <a:r>
              <a:rPr sz="1600" spc="5" dirty="0">
                <a:solidFill>
                  <a:prstClr val="black"/>
                </a:solidFill>
                <a:latin typeface="宋体" pitchFamily="2" charset="-122"/>
                <a:cs typeface="宋体" pitchFamily="2" charset="-122"/>
              </a:rPr>
              <a:t>成</a:t>
            </a:r>
            <a:r>
              <a:rPr sz="1600" spc="15" dirty="0">
                <a:solidFill>
                  <a:prstClr val="black"/>
                </a:solidFill>
                <a:latin typeface="宋体" pitchFamily="2" charset="-122"/>
                <a:cs typeface="宋体" pitchFamily="2" charset="-122"/>
              </a:rPr>
              <a:t>员</a:t>
            </a:r>
            <a:r>
              <a:rPr sz="1600" spc="5" dirty="0">
                <a:solidFill>
                  <a:prstClr val="black"/>
                </a:solidFill>
                <a:latin typeface="宋体" pitchFamily="2" charset="-122"/>
                <a:cs typeface="宋体" pitchFamily="2" charset="-122"/>
              </a:rPr>
              <a:t>在</a:t>
            </a:r>
            <a:r>
              <a:rPr sz="1600" spc="15" dirty="0">
                <a:solidFill>
                  <a:prstClr val="black"/>
                </a:solidFill>
                <a:latin typeface="宋体" pitchFamily="2" charset="-122"/>
                <a:cs typeface="宋体" pitchFamily="2" charset="-122"/>
              </a:rPr>
              <a:t>创</a:t>
            </a:r>
            <a:r>
              <a:rPr sz="1600" spc="-5" dirty="0">
                <a:solidFill>
                  <a:prstClr val="black"/>
                </a:solidFill>
                <a:latin typeface="宋体" pitchFamily="2" charset="-122"/>
                <a:cs typeface="宋体" pitchFamily="2" charset="-122"/>
              </a:rPr>
              <a:t>建 </a:t>
            </a:r>
            <a:r>
              <a:rPr sz="1600" spc="15" dirty="0">
                <a:solidFill>
                  <a:prstClr val="black"/>
                </a:solidFill>
                <a:latin typeface="宋体" pitchFamily="2" charset="-122"/>
                <a:cs typeface="宋体" pitchFamily="2" charset="-122"/>
              </a:rPr>
              <a:t>模型时，</a:t>
            </a:r>
            <a:r>
              <a:rPr sz="1600" spc="5" dirty="0">
                <a:solidFill>
                  <a:prstClr val="black"/>
                </a:solidFill>
                <a:latin typeface="宋体" pitchFamily="2" charset="-122"/>
                <a:cs typeface="宋体" pitchFamily="2" charset="-122"/>
              </a:rPr>
              <a:t>模</a:t>
            </a:r>
            <a:r>
              <a:rPr sz="1600" spc="15" dirty="0">
                <a:solidFill>
                  <a:prstClr val="black"/>
                </a:solidFill>
                <a:latin typeface="宋体" pitchFamily="2" charset="-122"/>
                <a:cs typeface="宋体" pitchFamily="2" charset="-122"/>
              </a:rPr>
              <a:t>型</a:t>
            </a:r>
            <a:r>
              <a:rPr sz="1600" spc="5" dirty="0">
                <a:solidFill>
                  <a:prstClr val="black"/>
                </a:solidFill>
                <a:latin typeface="宋体" pitchFamily="2" charset="-122"/>
                <a:cs typeface="宋体" pitchFamily="2" charset="-122"/>
              </a:rPr>
              <a:t>名</a:t>
            </a:r>
            <a:r>
              <a:rPr sz="1600" spc="15" dirty="0">
                <a:solidFill>
                  <a:prstClr val="black"/>
                </a:solidFill>
                <a:latin typeface="宋体" pitchFamily="2" charset="-122"/>
                <a:cs typeface="宋体" pitchFamily="2" charset="-122"/>
              </a:rPr>
              <a:t>称后加姓</a:t>
            </a:r>
            <a:r>
              <a:rPr sz="1600" spc="5" dirty="0">
                <a:solidFill>
                  <a:prstClr val="black"/>
                </a:solidFill>
                <a:latin typeface="宋体" pitchFamily="2" charset="-122"/>
                <a:cs typeface="宋体" pitchFamily="2" charset="-122"/>
              </a:rPr>
              <a:t>名</a:t>
            </a:r>
            <a:r>
              <a:rPr sz="1600" spc="15" dirty="0">
                <a:solidFill>
                  <a:prstClr val="black"/>
                </a:solidFill>
                <a:latin typeface="宋体" pitchFamily="2" charset="-122"/>
                <a:cs typeface="宋体" pitchFamily="2" charset="-122"/>
              </a:rPr>
              <a:t>后</a:t>
            </a:r>
            <a:r>
              <a:rPr sz="1600" spc="5" dirty="0">
                <a:solidFill>
                  <a:prstClr val="black"/>
                </a:solidFill>
                <a:latin typeface="宋体" pitchFamily="2" charset="-122"/>
                <a:cs typeface="宋体" pitchFamily="2" charset="-122"/>
              </a:rPr>
              <a:t>缀</a:t>
            </a:r>
            <a:r>
              <a:rPr sz="1600" spc="15" dirty="0">
                <a:solidFill>
                  <a:prstClr val="black"/>
                </a:solidFill>
                <a:latin typeface="宋体" pitchFamily="2" charset="-122"/>
                <a:cs typeface="宋体" pitchFamily="2" charset="-122"/>
              </a:rPr>
              <a:t>或者统一</a:t>
            </a:r>
            <a:r>
              <a:rPr sz="1600" spc="5" dirty="0">
                <a:solidFill>
                  <a:prstClr val="black"/>
                </a:solidFill>
                <a:latin typeface="宋体" pitchFamily="2" charset="-122"/>
                <a:cs typeface="宋体" pitchFamily="2" charset="-122"/>
              </a:rPr>
              <a:t>规</a:t>
            </a:r>
            <a:r>
              <a:rPr sz="1600" spc="15" dirty="0">
                <a:solidFill>
                  <a:prstClr val="black"/>
                </a:solidFill>
                <a:latin typeface="宋体" pitchFamily="2" charset="-122"/>
                <a:cs typeface="宋体" pitchFamily="2" charset="-122"/>
              </a:rPr>
              <a:t>定</a:t>
            </a:r>
            <a:r>
              <a:rPr sz="1600" spc="5" dirty="0">
                <a:solidFill>
                  <a:prstClr val="black"/>
                </a:solidFill>
                <a:latin typeface="宋体" pitchFamily="2" charset="-122"/>
                <a:cs typeface="宋体" pitchFamily="2" charset="-122"/>
              </a:rPr>
              <a:t>命</a:t>
            </a:r>
            <a:r>
              <a:rPr sz="1600" spc="15" dirty="0">
                <a:solidFill>
                  <a:prstClr val="black"/>
                </a:solidFill>
                <a:latin typeface="宋体" pitchFamily="2" charset="-122"/>
                <a:cs typeface="宋体" pitchFamily="2" charset="-122"/>
              </a:rPr>
              <a:t>名</a:t>
            </a:r>
            <a:r>
              <a:rPr sz="1600" spc="-5" dirty="0">
                <a:solidFill>
                  <a:prstClr val="black"/>
                </a:solidFill>
                <a:latin typeface="宋体" pitchFamily="2" charset="-122"/>
                <a:cs typeface="宋体" pitchFamily="2" charset="-122"/>
              </a:rPr>
              <a:t>规 </a:t>
            </a:r>
            <a:r>
              <a:rPr sz="1600" spc="15" dirty="0">
                <a:solidFill>
                  <a:prstClr val="black"/>
                </a:solidFill>
                <a:latin typeface="宋体" pitchFamily="2" charset="-122"/>
                <a:cs typeface="宋体" pitchFamily="2" charset="-122"/>
              </a:rPr>
              <a:t>则。如：</a:t>
            </a:r>
            <a:r>
              <a:rPr sz="1600" spc="5" dirty="0">
                <a:solidFill>
                  <a:prstClr val="black"/>
                </a:solidFill>
                <a:latin typeface="宋体" pitchFamily="2" charset="-122"/>
                <a:cs typeface="宋体" pitchFamily="2" charset="-122"/>
              </a:rPr>
              <a:t>张</a:t>
            </a:r>
            <a:r>
              <a:rPr sz="1600" spc="15" dirty="0">
                <a:solidFill>
                  <a:prstClr val="black"/>
                </a:solidFill>
                <a:latin typeface="宋体" pitchFamily="2" charset="-122"/>
                <a:cs typeface="宋体" pitchFamily="2" charset="-122"/>
              </a:rPr>
              <a:t>某</a:t>
            </a:r>
            <a:r>
              <a:rPr sz="1600" spc="5" dirty="0">
                <a:solidFill>
                  <a:prstClr val="black"/>
                </a:solidFill>
                <a:latin typeface="宋体" pitchFamily="2" charset="-122"/>
                <a:cs typeface="宋体" pitchFamily="2" charset="-122"/>
              </a:rPr>
              <a:t>某</a:t>
            </a:r>
            <a:r>
              <a:rPr sz="1600" spc="15" dirty="0">
                <a:solidFill>
                  <a:prstClr val="black"/>
                </a:solidFill>
                <a:latin typeface="宋体" pitchFamily="2" charset="-122"/>
                <a:cs typeface="宋体" pitchFamily="2" charset="-122"/>
              </a:rPr>
              <a:t>创建第一</a:t>
            </a:r>
            <a:r>
              <a:rPr sz="1600" spc="5" dirty="0">
                <a:solidFill>
                  <a:prstClr val="black"/>
                </a:solidFill>
                <a:latin typeface="宋体" pitchFamily="2" charset="-122"/>
                <a:cs typeface="宋体" pitchFamily="2" charset="-122"/>
              </a:rPr>
              <a:t>个</a:t>
            </a:r>
            <a:r>
              <a:rPr sz="1600" spc="15"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a:t>
            </a:r>
            <a:r>
              <a:rPr sz="1600" spc="15" dirty="0">
                <a:solidFill>
                  <a:prstClr val="black"/>
                </a:solidFill>
                <a:latin typeface="宋体" pitchFamily="2" charset="-122"/>
                <a:cs typeface="宋体" pitchFamily="2" charset="-122"/>
              </a:rPr>
              <a:t>模</a:t>
            </a:r>
            <a:r>
              <a:rPr sz="1600" spc="35" dirty="0">
                <a:solidFill>
                  <a:prstClr val="black"/>
                </a:solidFill>
                <a:latin typeface="宋体" pitchFamily="2" charset="-122"/>
                <a:cs typeface="宋体" pitchFamily="2" charset="-122"/>
              </a:rPr>
              <a:t>型</a:t>
            </a:r>
            <a:r>
              <a:rPr sz="1600" spc="15" dirty="0">
                <a:solidFill>
                  <a:prstClr val="black"/>
                </a:solidFill>
                <a:latin typeface="宋体" pitchFamily="2" charset="-122"/>
                <a:cs typeface="宋体" pitchFamily="2" charset="-122"/>
              </a:rPr>
              <a:t>，可</a:t>
            </a:r>
            <a:r>
              <a:rPr sz="1600" spc="5" dirty="0">
                <a:solidFill>
                  <a:prstClr val="black"/>
                </a:solidFill>
                <a:latin typeface="宋体" pitchFamily="2" charset="-122"/>
                <a:cs typeface="宋体" pitchFamily="2" charset="-122"/>
              </a:rPr>
              <a:t>以</a:t>
            </a:r>
            <a:r>
              <a:rPr sz="1600" spc="15" dirty="0">
                <a:solidFill>
                  <a:prstClr val="black"/>
                </a:solidFill>
                <a:latin typeface="宋体" pitchFamily="2" charset="-122"/>
                <a:cs typeface="宋体" pitchFamily="2" charset="-122"/>
              </a:rPr>
              <a:t>填</a:t>
            </a:r>
            <a:r>
              <a:rPr sz="1600" spc="5" dirty="0">
                <a:solidFill>
                  <a:prstClr val="black"/>
                </a:solidFill>
                <a:latin typeface="宋体" pitchFamily="2" charset="-122"/>
                <a:cs typeface="宋体" pitchFamily="2" charset="-122"/>
              </a:rPr>
              <a:t>写</a:t>
            </a:r>
            <a:r>
              <a:rPr sz="1600" spc="15" dirty="0">
                <a:solidFill>
                  <a:prstClr val="black"/>
                </a:solidFill>
                <a:latin typeface="宋体" pitchFamily="2" charset="-122"/>
                <a:cs typeface="宋体" pitchFamily="2" charset="-122"/>
              </a:rPr>
              <a:t>该</a:t>
            </a:r>
            <a:r>
              <a:rPr sz="1600" spc="-5" dirty="0">
                <a:solidFill>
                  <a:prstClr val="black"/>
                </a:solidFill>
                <a:latin typeface="宋体" pitchFamily="2" charset="-122"/>
                <a:cs typeface="宋体" pitchFamily="2" charset="-122"/>
              </a:rPr>
              <a:t>网 </a:t>
            </a:r>
            <a:r>
              <a:rPr sz="1600" spc="50" dirty="0">
                <a:solidFill>
                  <a:prstClr val="black"/>
                </a:solidFill>
                <a:latin typeface="宋体" pitchFamily="2" charset="-122"/>
                <a:cs typeface="宋体" pitchFamily="2" charset="-122"/>
              </a:rPr>
              <a:t>关的模型名称</a:t>
            </a:r>
            <a:r>
              <a:rPr sz="1600" spc="55" dirty="0">
                <a:solidFill>
                  <a:prstClr val="black"/>
                </a:solidFill>
                <a:latin typeface="宋体" pitchFamily="2" charset="-122"/>
                <a:cs typeface="宋体" pitchFamily="2" charset="-122"/>
              </a:rPr>
              <a:t>为</a:t>
            </a:r>
            <a:r>
              <a:rPr sz="1600" spc="50" dirty="0">
                <a:solidFill>
                  <a:prstClr val="black"/>
                </a:solidFill>
                <a:latin typeface="宋体" pitchFamily="2" charset="-122"/>
                <a:cs typeface="宋体" pitchFamily="2" charset="-122"/>
              </a:rPr>
              <a:t>“网关模型</a:t>
            </a:r>
            <a:r>
              <a:rPr sz="1600" spc="45"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张某</a:t>
            </a:r>
            <a:r>
              <a:rPr sz="1600" spc="65" dirty="0">
                <a:solidFill>
                  <a:prstClr val="black"/>
                </a:solidFill>
                <a:latin typeface="宋体" pitchFamily="2" charset="-122"/>
                <a:cs typeface="宋体" pitchFamily="2" charset="-122"/>
              </a:rPr>
              <a:t>某</a:t>
            </a:r>
            <a:r>
              <a:rPr sz="1600" spc="20" dirty="0">
                <a:solidFill>
                  <a:prstClr val="black"/>
                </a:solidFill>
                <a:latin typeface="宋体" pitchFamily="2" charset="-122"/>
                <a:cs typeface="宋体" pitchFamily="2" charset="-122"/>
              </a:rPr>
              <a:t>01”，</a:t>
            </a:r>
            <a:r>
              <a:rPr sz="1600" spc="50" dirty="0">
                <a:solidFill>
                  <a:prstClr val="black"/>
                </a:solidFill>
                <a:latin typeface="宋体" pitchFamily="2" charset="-122"/>
                <a:cs typeface="宋体" pitchFamily="2" charset="-122"/>
              </a:rPr>
              <a:t>后续创建 </a:t>
            </a:r>
            <a:r>
              <a:rPr sz="1600" dirty="0">
                <a:solidFill>
                  <a:prstClr val="black"/>
                </a:solidFill>
                <a:latin typeface="宋体" pitchFamily="2" charset="-122"/>
                <a:cs typeface="宋体" pitchFamily="2" charset="-122"/>
              </a:rPr>
              <a:t>的</a:t>
            </a:r>
            <a:r>
              <a:rPr sz="1600" spc="-5" dirty="0">
                <a:solidFill>
                  <a:prstClr val="black"/>
                </a:solidFill>
                <a:latin typeface="宋体" pitchFamily="2" charset="-122"/>
                <a:cs typeface="宋体" pitchFamily="2" charset="-122"/>
              </a:rPr>
              <a:t>其他</a:t>
            </a:r>
            <a:r>
              <a:rPr sz="1600" dirty="0">
                <a:solidFill>
                  <a:prstClr val="black"/>
                </a:solidFill>
                <a:latin typeface="宋体" pitchFamily="2" charset="-122"/>
                <a:cs typeface="宋体" pitchFamily="2" charset="-122"/>
              </a:rPr>
              <a:t>模</a:t>
            </a:r>
            <a:r>
              <a:rPr sz="1600" spc="-5" dirty="0">
                <a:solidFill>
                  <a:prstClr val="black"/>
                </a:solidFill>
                <a:latin typeface="宋体" pitchFamily="2" charset="-122"/>
                <a:cs typeface="宋体" pitchFamily="2" charset="-122"/>
              </a:rPr>
              <a:t>型名称</a:t>
            </a:r>
            <a:r>
              <a:rPr sz="1600" dirty="0">
                <a:solidFill>
                  <a:prstClr val="black"/>
                </a:solidFill>
                <a:latin typeface="宋体" pitchFamily="2" charset="-122"/>
                <a:cs typeface="宋体" pitchFamily="2" charset="-122"/>
              </a:rPr>
              <a:t>类</a:t>
            </a:r>
            <a:r>
              <a:rPr sz="1600" spc="-5" dirty="0">
                <a:solidFill>
                  <a:prstClr val="black"/>
                </a:solidFill>
                <a:latin typeface="宋体" pitchFamily="2" charset="-122"/>
                <a:cs typeface="宋体" pitchFamily="2" charset="-122"/>
              </a:rPr>
              <a:t>推。</a:t>
            </a:r>
            <a:r>
              <a:rPr sz="1600" dirty="0">
                <a:solidFill>
                  <a:prstClr val="black"/>
                </a:solidFill>
                <a:latin typeface="宋体" pitchFamily="2" charset="-122"/>
                <a:cs typeface="宋体" pitchFamily="2" charset="-122"/>
              </a:rPr>
              <a:t>下</a:t>
            </a:r>
            <a:r>
              <a:rPr sz="1600" spc="-5" dirty="0">
                <a:solidFill>
                  <a:prstClr val="black"/>
                </a:solidFill>
                <a:latin typeface="宋体" pitchFamily="2" charset="-122"/>
                <a:cs typeface="宋体" pitchFamily="2" charset="-122"/>
              </a:rPr>
              <a:t>文不再</a:t>
            </a:r>
            <a:r>
              <a:rPr sz="1600" dirty="0">
                <a:solidFill>
                  <a:prstClr val="black"/>
                </a:solidFill>
                <a:latin typeface="宋体" pitchFamily="2" charset="-122"/>
                <a:cs typeface="宋体" pitchFamily="2" charset="-122"/>
              </a:rPr>
              <a:t>提</a:t>
            </a:r>
            <a:r>
              <a:rPr sz="1600" spc="-5" dirty="0">
                <a:solidFill>
                  <a:prstClr val="black"/>
                </a:solidFill>
                <a:latin typeface="宋体" pitchFamily="2" charset="-122"/>
                <a:cs typeface="宋体" pitchFamily="2" charset="-122"/>
              </a:rPr>
              <a:t>示该</a:t>
            </a:r>
            <a:r>
              <a:rPr sz="1600" dirty="0">
                <a:solidFill>
                  <a:prstClr val="black"/>
                </a:solidFill>
                <a:latin typeface="宋体" pitchFamily="2" charset="-122"/>
                <a:cs typeface="宋体" pitchFamily="2" charset="-122"/>
              </a:rPr>
              <a:t>信息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952625" y="940180"/>
            <a:ext cx="6568440" cy="1148715"/>
          </a:xfrm>
          <a:prstGeom prst="rect">
            <a:avLst/>
          </a:prstGeom>
        </p:spPr>
        <p:txBody>
          <a:bodyPr vert="horz" wrap="square" lIns="0" tIns="0" rIns="0" bIns="0" rtlCol="0">
            <a:spAutoFit/>
          </a:bodyPr>
          <a:lstStyle/>
          <a:p>
            <a:pPr marL="2739390"/>
            <a:r>
              <a:rPr sz="3200" b="1" dirty="0">
                <a:solidFill>
                  <a:srgbClr val="00A755"/>
                </a:solidFill>
                <a:latin typeface="微软雅黑" panose="020B0503020204020204" charset="-122"/>
                <a:cs typeface="微软雅黑" panose="020B0503020204020204" charset="-122"/>
              </a:rPr>
              <a:t>2</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创建网关模型</a:t>
            </a:r>
            <a:endParaRPr sz="3200">
              <a:solidFill>
                <a:prstClr val="black"/>
              </a:solidFill>
              <a:latin typeface="微软雅黑" panose="020B0503020204020204" charset="-122"/>
              <a:cs typeface="微软雅黑" panose="020B0503020204020204" charset="-122"/>
            </a:endParaRPr>
          </a:p>
          <a:p>
            <a:pPr marL="12700">
              <a:spcBef>
                <a:spcPts val="283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：在模型信息界面单击“发布”按钮，完成创建模型。</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872995" y="2388108"/>
            <a:ext cx="8446007" cy="399440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869948" y="2385060"/>
            <a:ext cx="8452485" cy="4000500"/>
          </a:xfrm>
          <a:custGeom>
            <a:avLst/>
            <a:gdLst/>
            <a:ahLst/>
            <a:cxnLst/>
            <a:rect l="l" t="t" r="r" b="b"/>
            <a:pathLst>
              <a:path w="8452485" h="4000500">
                <a:moveTo>
                  <a:pt x="0" y="4000500"/>
                </a:moveTo>
                <a:lnTo>
                  <a:pt x="8452104" y="4000500"/>
                </a:lnTo>
                <a:lnTo>
                  <a:pt x="8452104" y="0"/>
                </a:lnTo>
                <a:lnTo>
                  <a:pt x="0" y="0"/>
                </a:lnTo>
                <a:lnTo>
                  <a:pt x="0" y="400050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863089" y="940180"/>
            <a:ext cx="8466455" cy="1674495"/>
          </a:xfrm>
          <a:prstGeom prst="rect">
            <a:avLst/>
          </a:prstGeom>
        </p:spPr>
        <p:txBody>
          <a:bodyPr vert="horz" wrap="square" lIns="0" tIns="0" rIns="0" bIns="0" rtlCol="0">
            <a:spAutoFit/>
          </a:bodyPr>
          <a:lstStyle/>
          <a:p>
            <a:pPr marL="635" algn="ctr"/>
            <a:r>
              <a:rPr sz="3200" b="1" dirty="0">
                <a:solidFill>
                  <a:srgbClr val="00A755"/>
                </a:solidFill>
                <a:latin typeface="微软雅黑" panose="020B0503020204020204" charset="-122"/>
                <a:cs typeface="微软雅黑" panose="020B0503020204020204" charset="-122"/>
              </a:rPr>
              <a:t>2</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创建网关模型</a:t>
            </a:r>
            <a:endParaRPr sz="3200">
              <a:solidFill>
                <a:prstClr val="black"/>
              </a:solidFill>
              <a:latin typeface="微软雅黑" panose="020B0503020204020204" charset="-122"/>
              <a:cs typeface="微软雅黑" panose="020B0503020204020204" charset="-122"/>
            </a:endParaRPr>
          </a:p>
          <a:p>
            <a:pPr algn="ctr">
              <a:spcBef>
                <a:spcPts val="3730"/>
              </a:spcBef>
            </a:pPr>
            <a:r>
              <a:rPr b="1" spc="10" dirty="0">
                <a:solidFill>
                  <a:prstClr val="black"/>
                </a:solidFill>
                <a:latin typeface="微软雅黑" panose="020B0503020204020204" charset="-122"/>
                <a:cs typeface="微软雅黑" panose="020B0503020204020204" charset="-122"/>
              </a:rPr>
              <a:t>操作步骤</a:t>
            </a:r>
            <a:r>
              <a:rPr b="1" spc="15" dirty="0">
                <a:solidFill>
                  <a:prstClr val="black"/>
                </a:solidFill>
                <a:latin typeface="微软雅黑" panose="020B0503020204020204" charset="-122"/>
                <a:cs typeface="微软雅黑" panose="020B0503020204020204" charset="-122"/>
              </a:rPr>
              <a:t>5</a:t>
            </a:r>
            <a:r>
              <a:rPr spc="20" dirty="0">
                <a:solidFill>
                  <a:prstClr val="black"/>
                </a:solidFill>
                <a:latin typeface="微软雅黑" panose="020B0503020204020204" charset="-122"/>
                <a:cs typeface="微软雅黑" panose="020B0503020204020204" charset="-122"/>
              </a:rPr>
              <a:t>：发</a:t>
            </a:r>
            <a:r>
              <a:rPr spc="10" dirty="0">
                <a:solidFill>
                  <a:prstClr val="black"/>
                </a:solidFill>
                <a:latin typeface="微软雅黑" panose="020B0503020204020204" charset="-122"/>
                <a:cs typeface="微软雅黑" panose="020B0503020204020204" charset="-122"/>
              </a:rPr>
              <a:t>布模型</a:t>
            </a:r>
            <a:r>
              <a:rPr spc="20" dirty="0">
                <a:solidFill>
                  <a:prstClr val="black"/>
                </a:solidFill>
                <a:latin typeface="微软雅黑" panose="020B0503020204020204" charset="-122"/>
                <a:cs typeface="微软雅黑" panose="020B0503020204020204" charset="-122"/>
              </a:rPr>
              <a:t>后，可</a:t>
            </a:r>
            <a:r>
              <a:rPr spc="10" dirty="0">
                <a:solidFill>
                  <a:prstClr val="black"/>
                </a:solidFill>
                <a:latin typeface="微软雅黑" panose="020B0503020204020204" charset="-122"/>
                <a:cs typeface="微软雅黑" panose="020B0503020204020204" charset="-122"/>
              </a:rPr>
              <a:t>以在模型</a:t>
            </a:r>
            <a:r>
              <a:rPr spc="20" dirty="0">
                <a:solidFill>
                  <a:prstClr val="black"/>
                </a:solidFill>
                <a:latin typeface="微软雅黑" panose="020B0503020204020204" charset="-122"/>
                <a:cs typeface="微软雅黑" panose="020B0503020204020204" charset="-122"/>
              </a:rPr>
              <a:t>信息</a:t>
            </a:r>
            <a:r>
              <a:rPr spc="10" dirty="0">
                <a:solidFill>
                  <a:prstClr val="black"/>
                </a:solidFill>
                <a:latin typeface="微软雅黑" panose="020B0503020204020204" charset="-122"/>
                <a:cs typeface="微软雅黑" panose="020B0503020204020204" charset="-122"/>
              </a:rPr>
              <a:t>界面单</a:t>
            </a:r>
            <a:r>
              <a:rPr spc="25" dirty="0">
                <a:solidFill>
                  <a:prstClr val="black"/>
                </a:solidFill>
                <a:latin typeface="微软雅黑" panose="020B0503020204020204" charset="-122"/>
                <a:cs typeface="微软雅黑" panose="020B0503020204020204" charset="-122"/>
              </a:rPr>
              <a:t>击</a:t>
            </a:r>
            <a:r>
              <a:rPr spc="20" dirty="0">
                <a:solidFill>
                  <a:prstClr val="black"/>
                </a:solidFill>
                <a:latin typeface="微软雅黑" panose="020B0503020204020204" charset="-122"/>
                <a:cs typeface="微软雅黑" panose="020B0503020204020204" charset="-122"/>
              </a:rPr>
              <a:t>“返</a:t>
            </a:r>
            <a:r>
              <a:rPr spc="10" dirty="0">
                <a:solidFill>
                  <a:prstClr val="black"/>
                </a:solidFill>
                <a:latin typeface="微软雅黑" panose="020B0503020204020204" charset="-122"/>
                <a:cs typeface="微软雅黑" panose="020B0503020204020204" charset="-122"/>
              </a:rPr>
              <a:t>回”或者单</a:t>
            </a:r>
            <a:r>
              <a:rPr spc="15" dirty="0">
                <a:solidFill>
                  <a:prstClr val="black"/>
                </a:solidFill>
                <a:latin typeface="微软雅黑" panose="020B0503020204020204" charset="-122"/>
                <a:cs typeface="微软雅黑" panose="020B0503020204020204" charset="-122"/>
              </a:rPr>
              <a:t>击</a:t>
            </a:r>
            <a:r>
              <a:rPr spc="10" dirty="0">
                <a:solidFill>
                  <a:prstClr val="black"/>
                </a:solidFill>
                <a:latin typeface="微软雅黑" panose="020B0503020204020204" charset="-122"/>
                <a:cs typeface="微软雅黑" panose="020B0503020204020204" charset="-122"/>
              </a:rPr>
              <a:t>“物模型”</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回到物模型列表界</a:t>
            </a:r>
            <a:r>
              <a:rPr dirty="0">
                <a:solidFill>
                  <a:prstClr val="black"/>
                </a:solidFill>
                <a:latin typeface="微软雅黑" panose="020B0503020204020204" charset="-122"/>
                <a:cs typeface="微软雅黑" panose="020B0503020204020204" charset="-122"/>
              </a:rPr>
              <a:t>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84604" y="2938271"/>
            <a:ext cx="8622792" cy="32796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81555" y="2935223"/>
            <a:ext cx="8629015" cy="3286125"/>
          </a:xfrm>
          <a:custGeom>
            <a:avLst/>
            <a:gdLst/>
            <a:ahLst/>
            <a:cxnLst/>
            <a:rect l="l" t="t" r="r" b="b"/>
            <a:pathLst>
              <a:path w="8629015" h="3286125">
                <a:moveTo>
                  <a:pt x="0" y="3285744"/>
                </a:moveTo>
                <a:lnTo>
                  <a:pt x="8628888" y="3285744"/>
                </a:lnTo>
                <a:lnTo>
                  <a:pt x="8628888" y="0"/>
                </a:lnTo>
                <a:lnTo>
                  <a:pt x="0" y="0"/>
                </a:lnTo>
                <a:lnTo>
                  <a:pt x="0" y="328574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826132" y="940180"/>
            <a:ext cx="8540750" cy="1913255"/>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2</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创建网关模型</a:t>
            </a:r>
            <a:endParaRPr sz="3200">
              <a:solidFill>
                <a:prstClr val="black"/>
              </a:solidFill>
              <a:latin typeface="微软雅黑" panose="020B0503020204020204" charset="-122"/>
              <a:cs typeface="微软雅黑" panose="020B0503020204020204" charset="-122"/>
            </a:endParaRPr>
          </a:p>
          <a:p>
            <a:pPr marL="12700" marR="5080" algn="just">
              <a:lnSpc>
                <a:spcPct val="150000"/>
              </a:lnSpc>
              <a:spcBef>
                <a:spcPts val="1285"/>
              </a:spcBef>
            </a:pPr>
            <a:r>
              <a:rPr b="1" spc="30" dirty="0">
                <a:solidFill>
                  <a:prstClr val="black"/>
                </a:solidFill>
                <a:latin typeface="微软雅黑" panose="020B0503020204020204" charset="-122"/>
                <a:cs typeface="微软雅黑" panose="020B0503020204020204" charset="-122"/>
              </a:rPr>
              <a:t>操作</a:t>
            </a:r>
            <a:r>
              <a:rPr b="1" spc="20" dirty="0">
                <a:solidFill>
                  <a:prstClr val="black"/>
                </a:solidFill>
                <a:latin typeface="微软雅黑" panose="020B0503020204020204" charset="-122"/>
                <a:cs typeface="微软雅黑" panose="020B0503020204020204" charset="-122"/>
              </a:rPr>
              <a:t>步</a:t>
            </a:r>
            <a:r>
              <a:rPr b="1" spc="40"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6</a:t>
            </a:r>
            <a:r>
              <a:rPr spc="3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返</a:t>
            </a:r>
            <a:r>
              <a:rPr spc="30" dirty="0">
                <a:solidFill>
                  <a:prstClr val="black"/>
                </a:solidFill>
                <a:latin typeface="微软雅黑" panose="020B0503020204020204" charset="-122"/>
                <a:cs typeface="微软雅黑" panose="020B0503020204020204" charset="-122"/>
              </a:rPr>
              <a:t>回物</a:t>
            </a:r>
            <a:r>
              <a:rPr spc="20" dirty="0">
                <a:solidFill>
                  <a:prstClr val="black"/>
                </a:solidFill>
                <a:latin typeface="微软雅黑" panose="020B0503020204020204" charset="-122"/>
                <a:cs typeface="微软雅黑" panose="020B0503020204020204" charset="-122"/>
              </a:rPr>
              <a:t>模</a:t>
            </a:r>
            <a:r>
              <a:rPr spc="30" dirty="0">
                <a:solidFill>
                  <a:prstClr val="black"/>
                </a:solidFill>
                <a:latin typeface="微软雅黑" panose="020B0503020204020204" charset="-122"/>
                <a:cs typeface="微软雅黑" panose="020B0503020204020204" charset="-122"/>
              </a:rPr>
              <a:t>型列</a:t>
            </a:r>
            <a:r>
              <a:rPr spc="20" dirty="0">
                <a:solidFill>
                  <a:prstClr val="black"/>
                </a:solidFill>
                <a:latin typeface="微软雅黑" panose="020B0503020204020204" charset="-122"/>
                <a:cs typeface="微软雅黑" panose="020B0503020204020204" charset="-122"/>
              </a:rPr>
              <a:t>表</a:t>
            </a:r>
            <a:r>
              <a:rPr spc="30" dirty="0">
                <a:solidFill>
                  <a:prstClr val="black"/>
                </a:solidFill>
                <a:latin typeface="微软雅黑" panose="020B0503020204020204" charset="-122"/>
                <a:cs typeface="微软雅黑" panose="020B0503020204020204" charset="-122"/>
              </a:rPr>
              <a:t>界面</a:t>
            </a:r>
            <a:r>
              <a:rPr spc="45" dirty="0">
                <a:solidFill>
                  <a:prstClr val="black"/>
                </a:solidFill>
                <a:latin typeface="微软雅黑" panose="020B0503020204020204" charset="-122"/>
                <a:cs typeface="微软雅黑" panose="020B0503020204020204" charset="-122"/>
              </a:rPr>
              <a:t>后</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类</a:t>
            </a:r>
            <a:r>
              <a:rPr spc="20" dirty="0">
                <a:solidFill>
                  <a:prstClr val="black"/>
                </a:solidFill>
                <a:latin typeface="微软雅黑" panose="020B0503020204020204" charset="-122"/>
                <a:cs typeface="微软雅黑" panose="020B0503020204020204" charset="-122"/>
              </a:rPr>
              <a:t>别</a:t>
            </a:r>
            <a:r>
              <a:rPr spc="30" dirty="0">
                <a:solidFill>
                  <a:prstClr val="black"/>
                </a:solidFill>
                <a:latin typeface="微软雅黑" panose="020B0503020204020204" charset="-122"/>
                <a:cs typeface="微软雅黑" panose="020B0503020204020204" charset="-122"/>
              </a:rPr>
              <a:t>选</a:t>
            </a:r>
            <a:r>
              <a:rPr spc="40" dirty="0">
                <a:solidFill>
                  <a:prstClr val="black"/>
                </a:solidFill>
                <a:latin typeface="微软雅黑" panose="020B0503020204020204" charset="-122"/>
                <a:cs typeface="微软雅黑" panose="020B0503020204020204" charset="-122"/>
              </a:rPr>
              <a:t>择</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网</a:t>
            </a:r>
            <a:r>
              <a:rPr spc="20" dirty="0">
                <a:solidFill>
                  <a:prstClr val="black"/>
                </a:solidFill>
                <a:latin typeface="微软雅黑" panose="020B0503020204020204" charset="-122"/>
                <a:cs typeface="微软雅黑" panose="020B0503020204020204" charset="-122"/>
              </a:rPr>
              <a:t>关”</a:t>
            </a:r>
            <a:r>
              <a:rPr spc="35"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可</a:t>
            </a:r>
            <a:r>
              <a:rPr spc="20" dirty="0">
                <a:solidFill>
                  <a:prstClr val="black"/>
                </a:solidFill>
                <a:latin typeface="微软雅黑" panose="020B0503020204020204" charset="-122"/>
                <a:cs typeface="微软雅黑" panose="020B0503020204020204" charset="-122"/>
              </a:rPr>
              <a:t>以</a:t>
            </a:r>
            <a:r>
              <a:rPr spc="30" dirty="0">
                <a:solidFill>
                  <a:prstClr val="black"/>
                </a:solidFill>
                <a:latin typeface="微软雅黑" panose="020B0503020204020204" charset="-122"/>
                <a:cs typeface="微软雅黑" panose="020B0503020204020204" charset="-122"/>
              </a:rPr>
              <a:t>看</a:t>
            </a:r>
            <a:r>
              <a:rPr spc="20" dirty="0">
                <a:solidFill>
                  <a:prstClr val="black"/>
                </a:solidFill>
                <a:latin typeface="微软雅黑" panose="020B0503020204020204" charset="-122"/>
                <a:cs typeface="微软雅黑" panose="020B0503020204020204" charset="-122"/>
              </a:rPr>
              <a:t>到创</a:t>
            </a:r>
            <a:r>
              <a:rPr spc="30" dirty="0">
                <a:solidFill>
                  <a:prstClr val="black"/>
                </a:solidFill>
                <a:latin typeface="微软雅黑" panose="020B0503020204020204" charset="-122"/>
                <a:cs typeface="微软雅黑" panose="020B0503020204020204" charset="-122"/>
              </a:rPr>
              <a:t>建的</a:t>
            </a:r>
            <a:r>
              <a:rPr spc="20" dirty="0">
                <a:solidFill>
                  <a:prstClr val="black"/>
                </a:solidFill>
                <a:latin typeface="微软雅黑" panose="020B0503020204020204" charset="-122"/>
                <a:cs typeface="微软雅黑" panose="020B0503020204020204" charset="-122"/>
              </a:rPr>
              <a:t>网</a:t>
            </a:r>
            <a:r>
              <a:rPr spc="30" dirty="0">
                <a:solidFill>
                  <a:prstClr val="black"/>
                </a:solidFill>
                <a:latin typeface="微软雅黑" panose="020B0503020204020204" charset="-122"/>
                <a:cs typeface="微软雅黑" panose="020B0503020204020204" charset="-122"/>
              </a:rPr>
              <a:t>关物</a:t>
            </a:r>
            <a:r>
              <a:rPr dirty="0">
                <a:solidFill>
                  <a:prstClr val="black"/>
                </a:solidFill>
                <a:latin typeface="微软雅黑" panose="020B0503020204020204" charset="-122"/>
                <a:cs typeface="微软雅黑" panose="020B0503020204020204" charset="-122"/>
              </a:rPr>
              <a:t>模 </a:t>
            </a:r>
            <a:r>
              <a:rPr spc="10" dirty="0">
                <a:solidFill>
                  <a:prstClr val="black"/>
                </a:solidFill>
                <a:latin typeface="微软雅黑" panose="020B0503020204020204" charset="-122"/>
                <a:cs typeface="微软雅黑" panose="020B0503020204020204" charset="-122"/>
              </a:rPr>
              <a:t>型列表。如果想要查看某个网关物模型具体信</a:t>
            </a:r>
            <a:r>
              <a:rPr spc="15" dirty="0">
                <a:solidFill>
                  <a:prstClr val="black"/>
                </a:solidFill>
                <a:latin typeface="微软雅黑" panose="020B0503020204020204" charset="-122"/>
                <a:cs typeface="微软雅黑" panose="020B0503020204020204" charset="-122"/>
              </a:rPr>
              <a:t>息</a:t>
            </a:r>
            <a:r>
              <a:rPr spc="10" dirty="0">
                <a:solidFill>
                  <a:prstClr val="black"/>
                </a:solidFill>
                <a:latin typeface="微软雅黑" panose="020B0503020204020204" charset="-122"/>
                <a:cs typeface="微软雅黑" panose="020B0503020204020204" charset="-122"/>
              </a:rPr>
              <a:t>，可以在该界面单击某个模型的操作 </a:t>
            </a:r>
            <a:r>
              <a:rPr dirty="0">
                <a:solidFill>
                  <a:prstClr val="black"/>
                </a:solidFill>
                <a:latin typeface="微软雅黑" panose="020B0503020204020204" charset="-122"/>
                <a:cs typeface="微软雅黑" panose="020B0503020204020204" charset="-122"/>
              </a:rPr>
              <a:t>列的“查看”按钮。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46504" y="3051048"/>
            <a:ext cx="8698992" cy="32247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43455" y="3048000"/>
            <a:ext cx="8705215" cy="3230880"/>
          </a:xfrm>
          <a:custGeom>
            <a:avLst/>
            <a:gdLst/>
            <a:ahLst/>
            <a:cxnLst/>
            <a:rect l="l" t="t" r="r" b="b"/>
            <a:pathLst>
              <a:path w="8705215" h="3230879">
                <a:moveTo>
                  <a:pt x="0" y="3230880"/>
                </a:moveTo>
                <a:lnTo>
                  <a:pt x="8705088" y="3230880"/>
                </a:lnTo>
                <a:lnTo>
                  <a:pt x="8705088" y="0"/>
                </a:lnTo>
                <a:lnTo>
                  <a:pt x="0" y="0"/>
                </a:lnTo>
                <a:lnTo>
                  <a:pt x="0" y="3230880"/>
                </a:lnTo>
                <a:close/>
              </a:path>
            </a:pathLst>
          </a:custGeom>
          <a:ln w="609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3</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创建设备模型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591817" y="2034285"/>
            <a:ext cx="908304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从课程详情页或者从快速切换入口进入物模型列表界面，单击“创建”按钮。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513331" y="2830068"/>
            <a:ext cx="9165335" cy="29199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510283" y="2827020"/>
            <a:ext cx="9171940" cy="2926080"/>
          </a:xfrm>
          <a:custGeom>
            <a:avLst/>
            <a:gdLst/>
            <a:ahLst/>
            <a:cxnLst/>
            <a:rect l="l" t="t" r="r" b="b"/>
            <a:pathLst>
              <a:path w="9171940" h="2926079">
                <a:moveTo>
                  <a:pt x="0" y="2926079"/>
                </a:moveTo>
                <a:lnTo>
                  <a:pt x="9171432" y="2926079"/>
                </a:lnTo>
                <a:lnTo>
                  <a:pt x="9171432" y="0"/>
                </a:lnTo>
                <a:lnTo>
                  <a:pt x="0" y="0"/>
                </a:lnTo>
                <a:lnTo>
                  <a:pt x="0" y="2926079"/>
                </a:lnTo>
                <a:close/>
              </a:path>
            </a:pathLst>
          </a:custGeom>
          <a:ln w="609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151126" y="940180"/>
            <a:ext cx="5363210" cy="1155065"/>
          </a:xfrm>
          <a:prstGeom prst="rect">
            <a:avLst/>
          </a:prstGeom>
        </p:spPr>
        <p:txBody>
          <a:bodyPr vert="horz" wrap="square" lIns="0" tIns="0" rIns="0" bIns="0" rtlCol="0">
            <a:spAutoFit/>
          </a:bodyPr>
          <a:lstStyle/>
          <a:p>
            <a:pPr marL="2541270"/>
            <a:r>
              <a:rPr sz="3200" b="1" dirty="0">
                <a:solidFill>
                  <a:srgbClr val="00A755"/>
                </a:solidFill>
                <a:latin typeface="微软雅黑" panose="020B0503020204020204" charset="-122"/>
                <a:cs typeface="微软雅黑" panose="020B0503020204020204" charset="-122"/>
              </a:rPr>
              <a:t>3</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创建设备模型</a:t>
            </a:r>
            <a:endParaRPr sz="3200">
              <a:solidFill>
                <a:prstClr val="black"/>
              </a:solidFill>
              <a:latin typeface="微软雅黑" panose="020B0503020204020204" charset="-122"/>
              <a:cs typeface="微软雅黑" panose="020B0503020204020204" charset="-122"/>
            </a:endParaRPr>
          </a:p>
          <a:p>
            <a:pPr marL="12700">
              <a:spcBef>
                <a:spcPts val="288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2</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在弹出来的界面中，选择“设备”。</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3432048" y="2400300"/>
            <a:ext cx="5327903" cy="393344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429000" y="2397251"/>
            <a:ext cx="5334000" cy="3939540"/>
          </a:xfrm>
          <a:custGeom>
            <a:avLst/>
            <a:gdLst/>
            <a:ahLst/>
            <a:cxnLst/>
            <a:rect l="l" t="t" r="r" b="b"/>
            <a:pathLst>
              <a:path w="5334000" h="3939540">
                <a:moveTo>
                  <a:pt x="0" y="3939540"/>
                </a:moveTo>
                <a:lnTo>
                  <a:pt x="5334000" y="3939540"/>
                </a:lnTo>
                <a:lnTo>
                  <a:pt x="5334000" y="0"/>
                </a:lnTo>
                <a:lnTo>
                  <a:pt x="0" y="0"/>
                </a:lnTo>
                <a:lnTo>
                  <a:pt x="0" y="393954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896872" y="940180"/>
            <a:ext cx="8406765" cy="1231900"/>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3</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创建设备模型</a:t>
            </a:r>
            <a:endParaRPr sz="3200">
              <a:solidFill>
                <a:prstClr val="black"/>
              </a:solidFill>
              <a:latin typeface="微软雅黑" panose="020B0503020204020204" charset="-122"/>
              <a:cs typeface="微软雅黑" panose="020B0503020204020204" charset="-122"/>
            </a:endParaRPr>
          </a:p>
          <a:p>
            <a:pPr algn="ctr">
              <a:spcBef>
                <a:spcPts val="348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在弹出来新的创建界面中，单击左侧“快速体验”下的“创建”按钮。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16479" y="2455163"/>
            <a:ext cx="7559040" cy="39044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13432" y="2452116"/>
            <a:ext cx="7565390" cy="3910965"/>
          </a:xfrm>
          <a:custGeom>
            <a:avLst/>
            <a:gdLst/>
            <a:ahLst/>
            <a:cxnLst/>
            <a:rect l="l" t="t" r="r" b="b"/>
            <a:pathLst>
              <a:path w="7565390" h="3910965">
                <a:moveTo>
                  <a:pt x="0" y="3910584"/>
                </a:moveTo>
                <a:lnTo>
                  <a:pt x="7565135" y="3910584"/>
                </a:lnTo>
                <a:lnTo>
                  <a:pt x="7565135" y="0"/>
                </a:lnTo>
                <a:lnTo>
                  <a:pt x="0" y="0"/>
                </a:lnTo>
                <a:lnTo>
                  <a:pt x="0" y="391058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3</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创建设备模型</a:t>
            </a:r>
            <a:endParaRPr sz="3200">
              <a:solidFill>
                <a:prstClr val="black"/>
              </a:solidFill>
              <a:latin typeface="微软雅黑" panose="020B0503020204020204" charset="-122"/>
              <a:cs typeface="微软雅黑" panose="020B0503020204020204" charset="-122"/>
            </a:endParaRPr>
          </a:p>
        </p:txBody>
      </p:sp>
      <p:sp>
        <p:nvSpPr>
          <p:cNvPr id="6" name="object 6"/>
          <p:cNvSpPr/>
          <p:nvPr/>
        </p:nvSpPr>
        <p:spPr>
          <a:xfrm>
            <a:off x="6169152" y="1824253"/>
            <a:ext cx="4849367" cy="41908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166103" y="1821179"/>
            <a:ext cx="4855845" cy="4197350"/>
          </a:xfrm>
          <a:custGeom>
            <a:avLst/>
            <a:gdLst/>
            <a:ahLst/>
            <a:cxnLst/>
            <a:rect l="l" t="t" r="r" b="b"/>
            <a:pathLst>
              <a:path w="4855845" h="4197350">
                <a:moveTo>
                  <a:pt x="0" y="4197096"/>
                </a:moveTo>
                <a:lnTo>
                  <a:pt x="4855463" y="4197096"/>
                </a:lnTo>
                <a:lnTo>
                  <a:pt x="4855463" y="0"/>
                </a:lnTo>
                <a:lnTo>
                  <a:pt x="0" y="0"/>
                </a:lnTo>
                <a:lnTo>
                  <a:pt x="0" y="419709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420749" y="1813560"/>
            <a:ext cx="4322445" cy="4113529"/>
          </a:xfrm>
          <a:prstGeom prst="rect">
            <a:avLst/>
          </a:prstGeom>
        </p:spPr>
        <p:txBody>
          <a:bodyPr vert="horz" wrap="square" lIns="0" tIns="0" rIns="0" bIns="0" rtlCol="0">
            <a:spAutoFit/>
          </a:bodyPr>
          <a:lstStyle/>
          <a:p>
            <a:pPr marL="12700" marR="233680">
              <a:lnSpc>
                <a:spcPct val="150000"/>
              </a:lnSpc>
            </a:pPr>
            <a:r>
              <a:rPr b="1" spc="20"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spc="30" dirty="0">
                <a:solidFill>
                  <a:prstClr val="black"/>
                </a:solidFill>
                <a:latin typeface="微软雅黑" panose="020B0503020204020204" charset="-122"/>
                <a:cs typeface="微软雅黑" panose="020B0503020204020204" charset="-122"/>
              </a:rPr>
              <a:t>骤</a:t>
            </a:r>
            <a:r>
              <a:rPr b="1" spc="20" dirty="0">
                <a:solidFill>
                  <a:prstClr val="black"/>
                </a:solidFill>
                <a:latin typeface="微软雅黑" panose="020B0503020204020204" charset="-122"/>
                <a:cs typeface="微软雅黑" panose="020B0503020204020204" charset="-122"/>
              </a:rPr>
              <a:t>4：</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创建</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模型</a:t>
            </a:r>
            <a:r>
              <a:rPr spc="20" dirty="0">
                <a:solidFill>
                  <a:prstClr val="black"/>
                </a:solidFill>
                <a:latin typeface="微软雅黑" panose="020B0503020204020204" charset="-122"/>
                <a:cs typeface="微软雅黑" panose="020B0503020204020204" charset="-122"/>
              </a:rPr>
              <a:t>的基</a:t>
            </a:r>
            <a:r>
              <a:rPr spc="10" dirty="0">
                <a:solidFill>
                  <a:prstClr val="black"/>
                </a:solidFill>
                <a:latin typeface="微软雅黑" panose="020B0503020204020204" charset="-122"/>
                <a:cs typeface="微软雅黑" panose="020B0503020204020204" charset="-122"/>
              </a:rPr>
              <a:t>本</a:t>
            </a:r>
            <a:r>
              <a:rPr spc="20" dirty="0">
                <a:solidFill>
                  <a:prstClr val="black"/>
                </a:solidFill>
                <a:latin typeface="微软雅黑" panose="020B0503020204020204" charset="-122"/>
                <a:cs typeface="微软雅黑" panose="020B0503020204020204" charset="-122"/>
              </a:rPr>
              <a:t>信</a:t>
            </a:r>
            <a:r>
              <a:rPr dirty="0">
                <a:solidFill>
                  <a:prstClr val="black"/>
                </a:solidFill>
                <a:latin typeface="微软雅黑" panose="020B0503020204020204" charset="-122"/>
                <a:cs typeface="微软雅黑" panose="020B0503020204020204" charset="-122"/>
              </a:rPr>
              <a:t>息 </a:t>
            </a:r>
            <a:r>
              <a:rPr spc="80" dirty="0">
                <a:solidFill>
                  <a:prstClr val="black"/>
                </a:solidFill>
                <a:latin typeface="微软雅黑" panose="020B0503020204020204" charset="-122"/>
                <a:cs typeface="微软雅黑" panose="020B0503020204020204" charset="-122"/>
              </a:rPr>
              <a:t>界面</a:t>
            </a:r>
            <a:r>
              <a:rPr spc="95" dirty="0">
                <a:solidFill>
                  <a:prstClr val="black"/>
                </a:solidFill>
                <a:latin typeface="微软雅黑" panose="020B0503020204020204" charset="-122"/>
                <a:cs typeface="微软雅黑" panose="020B0503020204020204" charset="-122"/>
              </a:rPr>
              <a:t>中</a:t>
            </a:r>
            <a:r>
              <a:rPr spc="80"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①</a:t>
            </a:r>
            <a:r>
              <a:rPr spc="90" dirty="0">
                <a:solidFill>
                  <a:prstClr val="black"/>
                </a:solidFill>
                <a:latin typeface="微软雅黑" panose="020B0503020204020204" charset="-122"/>
                <a:cs typeface="微软雅黑" panose="020B0503020204020204" charset="-122"/>
              </a:rPr>
              <a:t>联</a:t>
            </a:r>
            <a:r>
              <a:rPr spc="80" dirty="0">
                <a:solidFill>
                  <a:prstClr val="black"/>
                </a:solidFill>
                <a:latin typeface="微软雅黑" panose="020B0503020204020204" charset="-122"/>
                <a:cs typeface="微软雅黑" panose="020B0503020204020204" charset="-122"/>
              </a:rPr>
              <a:t>网方</a:t>
            </a:r>
            <a:r>
              <a:rPr spc="90" dirty="0">
                <a:solidFill>
                  <a:prstClr val="black"/>
                </a:solidFill>
                <a:latin typeface="微软雅黑" panose="020B0503020204020204" charset="-122"/>
                <a:cs typeface="微软雅黑" panose="020B0503020204020204" charset="-122"/>
              </a:rPr>
              <a:t>式</a:t>
            </a:r>
            <a:r>
              <a:rPr spc="80" dirty="0">
                <a:solidFill>
                  <a:prstClr val="black"/>
                </a:solidFill>
                <a:latin typeface="微软雅黑" panose="020B0503020204020204" charset="-122"/>
                <a:cs typeface="微软雅黑" panose="020B0503020204020204" charset="-122"/>
              </a:rPr>
              <a:t>选</a:t>
            </a:r>
            <a:r>
              <a:rPr spc="100" dirty="0">
                <a:solidFill>
                  <a:prstClr val="black"/>
                </a:solidFill>
                <a:latin typeface="微软雅黑" panose="020B0503020204020204" charset="-122"/>
                <a:cs typeface="微软雅黑" panose="020B0503020204020204" charset="-122"/>
              </a:rPr>
              <a:t>择</a:t>
            </a:r>
            <a:r>
              <a:rPr spc="95" dirty="0">
                <a:solidFill>
                  <a:prstClr val="black"/>
                </a:solidFill>
                <a:latin typeface="微软雅黑" panose="020B0503020204020204" charset="-122"/>
                <a:cs typeface="微软雅黑" panose="020B0503020204020204" charset="-122"/>
              </a:rPr>
              <a:t>“</a:t>
            </a:r>
            <a:r>
              <a:rPr spc="80" dirty="0">
                <a:solidFill>
                  <a:prstClr val="black"/>
                </a:solidFill>
                <a:latin typeface="微软雅黑" panose="020B0503020204020204" charset="-122"/>
                <a:cs typeface="微软雅黑" panose="020B0503020204020204" charset="-122"/>
              </a:rPr>
              <a:t>非直</a:t>
            </a:r>
            <a:r>
              <a:rPr spc="95" dirty="0">
                <a:solidFill>
                  <a:prstClr val="black"/>
                </a:solidFill>
                <a:latin typeface="微软雅黑" panose="020B0503020204020204" charset="-122"/>
                <a:cs typeface="微软雅黑" panose="020B0503020204020204" charset="-122"/>
              </a:rPr>
              <a:t>连</a:t>
            </a:r>
            <a:r>
              <a:rPr spc="8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spc="105" dirty="0">
                <a:solidFill>
                  <a:prstClr val="black"/>
                </a:solidFill>
                <a:latin typeface="微软雅黑" panose="020B0503020204020204" charset="-122"/>
                <a:cs typeface="微软雅黑" panose="020B0503020204020204" charset="-122"/>
              </a:rPr>
              <a:t>②“</a:t>
            </a:r>
            <a:r>
              <a:rPr spc="-355" dirty="0">
                <a:solidFill>
                  <a:prstClr val="black"/>
                </a:solidFill>
                <a:latin typeface="微软雅黑" panose="020B0503020204020204" charset="-122"/>
                <a:cs typeface="微软雅黑" panose="020B0503020204020204" charset="-122"/>
              </a:rPr>
              <a:t> </a:t>
            </a:r>
            <a:r>
              <a:rPr spc="215" dirty="0">
                <a:solidFill>
                  <a:prstClr val="black"/>
                </a:solidFill>
                <a:latin typeface="微软雅黑" panose="020B0503020204020204" charset="-122"/>
                <a:cs typeface="微软雅黑" panose="020B0503020204020204" charset="-122"/>
              </a:rPr>
              <a:t>模型名称</a:t>
            </a:r>
            <a:r>
              <a:rPr dirty="0">
                <a:solidFill>
                  <a:prstClr val="black"/>
                </a:solidFill>
                <a:latin typeface="微软雅黑" panose="020B0503020204020204" charset="-122"/>
                <a:cs typeface="微软雅黑" panose="020B0503020204020204" charset="-122"/>
              </a:rPr>
              <a:t>”</a:t>
            </a:r>
            <a:r>
              <a:rPr spc="-355" dirty="0">
                <a:solidFill>
                  <a:prstClr val="black"/>
                </a:solidFill>
                <a:latin typeface="微软雅黑" panose="020B0503020204020204" charset="-122"/>
                <a:cs typeface="微软雅黑" panose="020B0503020204020204" charset="-122"/>
              </a:rPr>
              <a:t> </a:t>
            </a:r>
            <a:r>
              <a:rPr spc="21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a:t>
            </a:r>
            <a:r>
              <a:rPr spc="-355" dirty="0">
                <a:solidFill>
                  <a:prstClr val="black"/>
                </a:solidFill>
                <a:latin typeface="微软雅黑" panose="020B0503020204020204" charset="-122"/>
                <a:cs typeface="微软雅黑" panose="020B0503020204020204" charset="-122"/>
              </a:rPr>
              <a:t> </a:t>
            </a:r>
            <a:r>
              <a:rPr spc="215" dirty="0">
                <a:solidFill>
                  <a:prstClr val="black"/>
                </a:solidFill>
                <a:latin typeface="微软雅黑" panose="020B0503020204020204" charset="-122"/>
                <a:cs typeface="微软雅黑" panose="020B0503020204020204" charset="-122"/>
              </a:rPr>
              <a:t>本书示例填写为</a:t>
            </a:r>
            <a:endParaRPr>
              <a:solidFill>
                <a:prstClr val="black"/>
              </a:solidFill>
              <a:latin typeface="微软雅黑" panose="020B0503020204020204" charset="-122"/>
              <a:cs typeface="微软雅黑" panose="020B0503020204020204" charset="-122"/>
            </a:endParaRPr>
          </a:p>
          <a:p>
            <a:pPr marL="12700" marR="5080">
              <a:lnSpc>
                <a:spcPct val="150000"/>
              </a:lnSpc>
            </a:pPr>
            <a:r>
              <a:rPr spc="20" dirty="0">
                <a:solidFill>
                  <a:prstClr val="black"/>
                </a:solidFill>
                <a:latin typeface="微软雅黑" panose="020B0503020204020204" charset="-122"/>
                <a:cs typeface="微软雅黑" panose="020B0503020204020204" charset="-122"/>
              </a:rPr>
              <a:t>“设备物模</a:t>
            </a:r>
            <a:r>
              <a:rPr spc="15" dirty="0">
                <a:solidFill>
                  <a:prstClr val="black"/>
                </a:solidFill>
                <a:latin typeface="微软雅黑" panose="020B0503020204020204" charset="-122"/>
                <a:cs typeface="微软雅黑" panose="020B0503020204020204" charset="-122"/>
              </a:rPr>
              <a:t>型</a:t>
            </a:r>
            <a:r>
              <a:rPr spc="10"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树根学员</a:t>
            </a:r>
            <a:r>
              <a:rPr spc="10" dirty="0">
                <a:solidFill>
                  <a:prstClr val="black"/>
                </a:solidFill>
                <a:latin typeface="微软雅黑" panose="020B0503020204020204" charset="-122"/>
                <a:cs typeface="微软雅黑" panose="020B0503020204020204" charset="-122"/>
              </a:rPr>
              <a:t>01”，③</a:t>
            </a:r>
            <a:r>
              <a:rPr spc="20" dirty="0">
                <a:solidFill>
                  <a:prstClr val="black"/>
                </a:solidFill>
                <a:latin typeface="微软雅黑" panose="020B0503020204020204" charset="-122"/>
                <a:cs typeface="微软雅黑" panose="020B0503020204020204" charset="-122"/>
              </a:rPr>
              <a:t>分类需 </a:t>
            </a:r>
            <a:r>
              <a:rPr spc="80" dirty="0">
                <a:solidFill>
                  <a:prstClr val="black"/>
                </a:solidFill>
                <a:latin typeface="微软雅黑" panose="020B0503020204020204" charset="-122"/>
                <a:cs typeface="微软雅黑" panose="020B0503020204020204" charset="-122"/>
              </a:rPr>
              <a:t>根据</a:t>
            </a:r>
            <a:r>
              <a:rPr spc="90" dirty="0">
                <a:solidFill>
                  <a:prstClr val="black"/>
                </a:solidFill>
                <a:latin typeface="微软雅黑" panose="020B0503020204020204" charset="-122"/>
                <a:cs typeface="微软雅黑" panose="020B0503020204020204" charset="-122"/>
              </a:rPr>
              <a:t>实</a:t>
            </a:r>
            <a:r>
              <a:rPr spc="80" dirty="0">
                <a:solidFill>
                  <a:prstClr val="black"/>
                </a:solidFill>
                <a:latin typeface="微软雅黑" panose="020B0503020204020204" charset="-122"/>
                <a:cs typeface="微软雅黑" panose="020B0503020204020204" charset="-122"/>
              </a:rPr>
              <a:t>际</a:t>
            </a:r>
            <a:r>
              <a:rPr spc="90" dirty="0">
                <a:solidFill>
                  <a:prstClr val="black"/>
                </a:solidFill>
                <a:latin typeface="微软雅黑" panose="020B0503020204020204" charset="-122"/>
                <a:cs typeface="微软雅黑" panose="020B0503020204020204" charset="-122"/>
              </a:rPr>
              <a:t>要创</a:t>
            </a:r>
            <a:r>
              <a:rPr spc="80" dirty="0">
                <a:solidFill>
                  <a:prstClr val="black"/>
                </a:solidFill>
                <a:latin typeface="微软雅黑" panose="020B0503020204020204" charset="-122"/>
                <a:cs typeface="微软雅黑" panose="020B0503020204020204" charset="-122"/>
              </a:rPr>
              <a:t>建的</a:t>
            </a:r>
            <a:r>
              <a:rPr spc="90" dirty="0">
                <a:solidFill>
                  <a:prstClr val="black"/>
                </a:solidFill>
                <a:latin typeface="微软雅黑" panose="020B0503020204020204" charset="-122"/>
                <a:cs typeface="微软雅黑" panose="020B0503020204020204" charset="-122"/>
              </a:rPr>
              <a:t>设</a:t>
            </a:r>
            <a:r>
              <a:rPr spc="80" dirty="0">
                <a:solidFill>
                  <a:prstClr val="black"/>
                </a:solidFill>
                <a:latin typeface="微软雅黑" panose="020B0503020204020204" charset="-122"/>
                <a:cs typeface="微软雅黑" panose="020B0503020204020204" charset="-122"/>
              </a:rPr>
              <a:t>备</a:t>
            </a:r>
            <a:r>
              <a:rPr spc="90" dirty="0">
                <a:solidFill>
                  <a:prstClr val="black"/>
                </a:solidFill>
                <a:latin typeface="微软雅黑" panose="020B0503020204020204" charset="-122"/>
                <a:cs typeface="微软雅黑" panose="020B0503020204020204" charset="-122"/>
              </a:rPr>
              <a:t>来选</a:t>
            </a:r>
            <a:r>
              <a:rPr spc="105" dirty="0">
                <a:solidFill>
                  <a:prstClr val="black"/>
                </a:solidFill>
                <a:latin typeface="微软雅黑" panose="020B0503020204020204" charset="-122"/>
                <a:cs typeface="微软雅黑" panose="020B0503020204020204" charset="-122"/>
              </a:rPr>
              <a:t>择</a:t>
            </a:r>
            <a:r>
              <a:rPr spc="8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本</a:t>
            </a:r>
            <a:r>
              <a:rPr spc="80" dirty="0">
                <a:solidFill>
                  <a:prstClr val="black"/>
                </a:solidFill>
                <a:latin typeface="微软雅黑" panose="020B0503020204020204" charset="-122"/>
                <a:cs typeface="微软雅黑" panose="020B0503020204020204" charset="-122"/>
              </a:rPr>
              <a:t>示</a:t>
            </a:r>
            <a:r>
              <a:rPr dirty="0">
                <a:solidFill>
                  <a:prstClr val="black"/>
                </a:solidFill>
                <a:latin typeface="微软雅黑" panose="020B0503020204020204" charset="-122"/>
                <a:cs typeface="微软雅黑" panose="020B0503020204020204" charset="-122"/>
              </a:rPr>
              <a:t>例 </a:t>
            </a:r>
            <a:r>
              <a:rPr spc="80" dirty="0">
                <a:solidFill>
                  <a:prstClr val="black"/>
                </a:solidFill>
                <a:latin typeface="微软雅黑" panose="020B0503020204020204" charset="-122"/>
                <a:cs typeface="微软雅黑" panose="020B0503020204020204" charset="-122"/>
              </a:rPr>
              <a:t>选择工业机器人类下</a:t>
            </a:r>
            <a:r>
              <a:rPr spc="85" dirty="0">
                <a:solidFill>
                  <a:prstClr val="black"/>
                </a:solidFill>
                <a:latin typeface="微软雅黑" panose="020B0503020204020204" charset="-122"/>
                <a:cs typeface="微软雅黑" panose="020B0503020204020204" charset="-122"/>
              </a:rPr>
              <a:t>的</a:t>
            </a:r>
            <a:r>
              <a:rPr spc="80" dirty="0">
                <a:solidFill>
                  <a:prstClr val="black"/>
                </a:solidFill>
                <a:latin typeface="微软雅黑" panose="020B0503020204020204" charset="-122"/>
                <a:cs typeface="微软雅黑" panose="020B0503020204020204" charset="-122"/>
              </a:rPr>
              <a:t>“搬运机器</a:t>
            </a:r>
            <a:r>
              <a:rPr spc="85" dirty="0">
                <a:solidFill>
                  <a:prstClr val="black"/>
                </a:solidFill>
                <a:latin typeface="微软雅黑" panose="020B0503020204020204" charset="-122"/>
                <a:cs typeface="微软雅黑" panose="020B0503020204020204" charset="-122"/>
              </a:rPr>
              <a:t>人</a:t>
            </a:r>
            <a:r>
              <a:rPr spc="8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④最后单击“创建”。</a:t>
            </a:r>
            <a:endParaRPr>
              <a:solidFill>
                <a:prstClr val="black"/>
              </a:solidFill>
              <a:latin typeface="微软雅黑" panose="020B0503020204020204" charset="-122"/>
              <a:cs typeface="微软雅黑" panose="020B0503020204020204" charset="-122"/>
            </a:endParaRPr>
          </a:p>
          <a:p>
            <a:pPr>
              <a:spcBef>
                <a:spcPts val="20"/>
              </a:spcBef>
            </a:pPr>
            <a:endParaRPr sz="2150">
              <a:solidFill>
                <a:prstClr val="black"/>
              </a:solidFill>
              <a:latin typeface="Times New Roman" panose="02020603050405020304"/>
              <a:cs typeface="Times New Roman" panose="02020603050405020304"/>
            </a:endParaRPr>
          </a:p>
          <a:p>
            <a:pPr marL="12700" marR="231775" indent="278765" algn="just">
              <a:lnSpc>
                <a:spcPct val="125000"/>
              </a:lnSpc>
            </a:pPr>
            <a:r>
              <a:rPr sz="1600" spc="60"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说</a:t>
            </a:r>
            <a:r>
              <a:rPr sz="1600" spc="60" dirty="0">
                <a:solidFill>
                  <a:prstClr val="black"/>
                </a:solidFill>
                <a:latin typeface="宋体" pitchFamily="2" charset="-122"/>
                <a:cs typeface="宋体" pitchFamily="2" charset="-122"/>
              </a:rPr>
              <a:t>明</a:t>
            </a:r>
            <a:r>
              <a:rPr sz="1600" spc="50" dirty="0">
                <a:solidFill>
                  <a:prstClr val="black"/>
                </a:solidFill>
                <a:latin typeface="宋体" pitchFamily="2" charset="-122"/>
                <a:cs typeface="宋体" pitchFamily="2" charset="-122"/>
              </a:rPr>
              <a:t>】</a:t>
            </a:r>
            <a:r>
              <a:rPr sz="1600" spc="60" dirty="0">
                <a:solidFill>
                  <a:prstClr val="black"/>
                </a:solidFill>
                <a:latin typeface="宋体" pitchFamily="2" charset="-122"/>
                <a:cs typeface="宋体" pitchFamily="2" charset="-122"/>
              </a:rPr>
              <a:t>“</a:t>
            </a:r>
            <a:r>
              <a:rPr sz="1600" spc="50" dirty="0">
                <a:solidFill>
                  <a:prstClr val="black"/>
                </a:solidFill>
                <a:latin typeface="宋体" pitchFamily="2" charset="-122"/>
                <a:cs typeface="宋体" pitchFamily="2" charset="-122"/>
              </a:rPr>
              <a:t>非直</a:t>
            </a:r>
            <a:r>
              <a:rPr sz="1600" spc="60" dirty="0">
                <a:solidFill>
                  <a:prstClr val="black"/>
                </a:solidFill>
                <a:latin typeface="宋体" pitchFamily="2" charset="-122"/>
                <a:cs typeface="宋体" pitchFamily="2" charset="-122"/>
              </a:rPr>
              <a:t>连</a:t>
            </a:r>
            <a:r>
              <a:rPr sz="1600" spc="50" dirty="0">
                <a:solidFill>
                  <a:prstClr val="black"/>
                </a:solidFill>
                <a:latin typeface="宋体" pitchFamily="2" charset="-122"/>
                <a:cs typeface="宋体" pitchFamily="2" charset="-122"/>
              </a:rPr>
              <a:t>”</a:t>
            </a:r>
            <a:r>
              <a:rPr sz="1600" spc="60" dirty="0">
                <a:solidFill>
                  <a:prstClr val="black"/>
                </a:solidFill>
                <a:latin typeface="宋体" pitchFamily="2" charset="-122"/>
                <a:cs typeface="宋体" pitchFamily="2" charset="-122"/>
              </a:rPr>
              <a:t>指</a:t>
            </a:r>
            <a:r>
              <a:rPr sz="1600" spc="50" dirty="0">
                <a:solidFill>
                  <a:prstClr val="black"/>
                </a:solidFill>
                <a:latin typeface="宋体" pitchFamily="2" charset="-122"/>
                <a:cs typeface="宋体" pitchFamily="2" charset="-122"/>
              </a:rPr>
              <a:t>需要</a:t>
            </a:r>
            <a:r>
              <a:rPr sz="1600" spc="60" dirty="0">
                <a:solidFill>
                  <a:prstClr val="black"/>
                </a:solidFill>
                <a:latin typeface="宋体" pitchFamily="2" charset="-122"/>
                <a:cs typeface="宋体" pitchFamily="2" charset="-122"/>
              </a:rPr>
              <a:t>借</a:t>
            </a:r>
            <a:r>
              <a:rPr sz="1600" spc="50" dirty="0">
                <a:solidFill>
                  <a:prstClr val="black"/>
                </a:solidFill>
                <a:latin typeface="宋体" pitchFamily="2" charset="-122"/>
                <a:cs typeface="宋体" pitchFamily="2" charset="-122"/>
              </a:rPr>
              <a:t>助</a:t>
            </a:r>
            <a:r>
              <a:rPr sz="1600" spc="60" dirty="0">
                <a:solidFill>
                  <a:prstClr val="black"/>
                </a:solidFill>
                <a:latin typeface="宋体" pitchFamily="2" charset="-122"/>
                <a:cs typeface="宋体" pitchFamily="2" charset="-122"/>
              </a:rPr>
              <a:t>工</a:t>
            </a:r>
            <a:r>
              <a:rPr sz="1600" spc="50" dirty="0">
                <a:solidFill>
                  <a:prstClr val="black"/>
                </a:solidFill>
                <a:latin typeface="宋体" pitchFamily="2" charset="-122"/>
                <a:cs typeface="宋体" pitchFamily="2" charset="-122"/>
              </a:rPr>
              <a:t>业</a:t>
            </a:r>
            <a:r>
              <a:rPr sz="1600" spc="60"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关 </a:t>
            </a:r>
            <a:r>
              <a:rPr sz="1600"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现</a:t>
            </a:r>
            <a:r>
              <a:rPr sz="1600" dirty="0">
                <a:solidFill>
                  <a:prstClr val="black"/>
                </a:solidFill>
                <a:latin typeface="宋体" pitchFamily="2" charset="-122"/>
                <a:cs typeface="宋体" pitchFamily="2" charset="-122"/>
              </a:rPr>
              <a:t>设</a:t>
            </a:r>
            <a:r>
              <a:rPr sz="1600" spc="-5"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联</a:t>
            </a:r>
            <a:r>
              <a:rPr sz="1600" spc="-5" dirty="0">
                <a:solidFill>
                  <a:prstClr val="black"/>
                </a:solidFill>
                <a:latin typeface="宋体" pitchFamily="2" charset="-122"/>
                <a:cs typeface="宋体" pitchFamily="2" charset="-122"/>
              </a:rPr>
              <a:t>网的</a:t>
            </a:r>
            <a:r>
              <a:rPr sz="1600" dirty="0">
                <a:solidFill>
                  <a:prstClr val="black"/>
                </a:solidFill>
                <a:latin typeface="宋体" pitchFamily="2" charset="-122"/>
                <a:cs typeface="宋体" pitchFamily="2" charset="-122"/>
              </a:rPr>
              <a:t>工</a:t>
            </a:r>
            <a:r>
              <a:rPr sz="1600" spc="-5" dirty="0">
                <a:solidFill>
                  <a:prstClr val="black"/>
                </a:solidFill>
                <a:latin typeface="宋体" pitchFamily="2" charset="-122"/>
                <a:cs typeface="宋体" pitchFamily="2" charset="-122"/>
              </a:rPr>
              <a:t>业</a:t>
            </a:r>
            <a:r>
              <a:rPr sz="1600" dirty="0">
                <a:solidFill>
                  <a:prstClr val="black"/>
                </a:solidFill>
                <a:latin typeface="宋体" pitchFamily="2" charset="-122"/>
                <a:cs typeface="宋体" pitchFamily="2" charset="-122"/>
              </a:rPr>
              <a:t>设</a:t>
            </a:r>
            <a:r>
              <a:rPr sz="1600" spc="-5"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类型</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直</a:t>
            </a:r>
            <a:r>
              <a:rPr sz="1600" dirty="0">
                <a:solidFill>
                  <a:prstClr val="black"/>
                </a:solidFill>
                <a:latin typeface="宋体" pitchFamily="2" charset="-122"/>
                <a:cs typeface="宋体" pitchFamily="2" charset="-122"/>
              </a:rPr>
              <a:t>连</a:t>
            </a:r>
            <a:r>
              <a:rPr sz="1600" spc="-5" dirty="0">
                <a:solidFill>
                  <a:prstClr val="black"/>
                </a:solidFill>
                <a:latin typeface="宋体" pitchFamily="2" charset="-122"/>
                <a:cs typeface="宋体" pitchFamily="2" charset="-122"/>
              </a:rPr>
              <a:t>”</a:t>
            </a:r>
            <a:r>
              <a:rPr sz="1600" dirty="0">
                <a:solidFill>
                  <a:prstClr val="black"/>
                </a:solidFill>
                <a:latin typeface="宋体" pitchFamily="2" charset="-122"/>
                <a:cs typeface="宋体" pitchFamily="2" charset="-122"/>
              </a:rPr>
              <a:t>则指 自</a:t>
            </a:r>
            <a:r>
              <a:rPr sz="1600" spc="-5" dirty="0">
                <a:solidFill>
                  <a:prstClr val="black"/>
                </a:solidFill>
                <a:latin typeface="宋体" pitchFamily="2" charset="-122"/>
                <a:cs typeface="宋体" pitchFamily="2" charset="-122"/>
              </a:rPr>
              <a:t>带通</a:t>
            </a:r>
            <a:r>
              <a:rPr sz="1600" dirty="0">
                <a:solidFill>
                  <a:prstClr val="black"/>
                </a:solidFill>
                <a:latin typeface="宋体" pitchFamily="2" charset="-122"/>
                <a:cs typeface="宋体" pitchFamily="2" charset="-122"/>
              </a:rPr>
              <a:t>信</a:t>
            </a:r>
            <a:r>
              <a:rPr sz="1600" spc="-5" dirty="0">
                <a:solidFill>
                  <a:prstClr val="black"/>
                </a:solidFill>
                <a:latin typeface="宋体" pitchFamily="2" charset="-122"/>
                <a:cs typeface="宋体" pitchFamily="2" charset="-122"/>
              </a:rPr>
              <a:t>能力的</a:t>
            </a:r>
            <a:r>
              <a:rPr sz="1600" dirty="0">
                <a:solidFill>
                  <a:prstClr val="black"/>
                </a:solidFill>
                <a:latin typeface="宋体" pitchFamily="2" charset="-122"/>
                <a:cs typeface="宋体" pitchFamily="2" charset="-122"/>
              </a:rPr>
              <a:t>工</a:t>
            </a:r>
            <a:r>
              <a:rPr sz="1600" spc="-5" dirty="0">
                <a:solidFill>
                  <a:prstClr val="black"/>
                </a:solidFill>
                <a:latin typeface="宋体" pitchFamily="2" charset="-122"/>
                <a:cs typeface="宋体" pitchFamily="2" charset="-122"/>
              </a:rPr>
              <a:t>业设</a:t>
            </a:r>
            <a:r>
              <a:rPr sz="1600" spc="5" dirty="0">
                <a:solidFill>
                  <a:prstClr val="black"/>
                </a:solidFill>
                <a:latin typeface="宋体" pitchFamily="2" charset="-122"/>
                <a:cs typeface="宋体" pitchFamily="2" charset="-122"/>
              </a:rPr>
              <a:t>备</a:t>
            </a:r>
            <a:r>
              <a:rPr sz="1600" spc="-5" dirty="0">
                <a:solidFill>
                  <a:prstClr val="black"/>
                </a:solidFill>
                <a:latin typeface="宋体" pitchFamily="2" charset="-122"/>
                <a:cs typeface="宋体" pitchFamily="2" charset="-122"/>
              </a:rPr>
              <a:t>，可直</a:t>
            </a:r>
            <a:r>
              <a:rPr sz="1600" dirty="0">
                <a:solidFill>
                  <a:prstClr val="black"/>
                </a:solidFill>
                <a:latin typeface="宋体" pitchFamily="2" charset="-122"/>
                <a:cs typeface="宋体" pitchFamily="2" charset="-122"/>
              </a:rPr>
              <a:t>接</a:t>
            </a:r>
            <a:r>
              <a:rPr sz="1600" spc="-5" dirty="0">
                <a:solidFill>
                  <a:prstClr val="black"/>
                </a:solidFill>
                <a:latin typeface="宋体" pitchFamily="2" charset="-122"/>
                <a:cs typeface="宋体" pitchFamily="2" charset="-122"/>
              </a:rPr>
              <a:t>实现</a:t>
            </a:r>
            <a:r>
              <a:rPr sz="1600" dirty="0">
                <a:solidFill>
                  <a:prstClr val="black"/>
                </a:solidFill>
                <a:latin typeface="宋体" pitchFamily="2" charset="-122"/>
                <a:cs typeface="宋体" pitchFamily="2" charset="-122"/>
              </a:rPr>
              <a:t>联</a:t>
            </a:r>
            <a:r>
              <a:rPr sz="1600" spc="-5" dirty="0">
                <a:solidFill>
                  <a:prstClr val="black"/>
                </a:solidFill>
                <a:latin typeface="宋体" pitchFamily="2" charset="-122"/>
                <a:cs typeface="宋体" pitchFamily="2" charset="-122"/>
              </a:rPr>
              <a:t>网。</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6510">
              <a:lnSpc>
                <a:spcPct val="100000"/>
              </a:lnSpc>
            </a:pPr>
            <a:r>
              <a:rPr sz="3200" dirty="0">
                <a:solidFill>
                  <a:srgbClr val="00A755"/>
                </a:solidFill>
              </a:rPr>
              <a:t>工业互联网</a:t>
            </a:r>
            <a:r>
              <a:rPr dirty="0"/>
              <a:t>-（1）发展历程</a:t>
            </a:r>
            <a:endParaRPr sz="3200"/>
          </a:p>
        </p:txBody>
      </p:sp>
      <p:sp>
        <p:nvSpPr>
          <p:cNvPr id="3" name="object 3"/>
          <p:cNvSpPr/>
          <p:nvPr/>
        </p:nvSpPr>
        <p:spPr>
          <a:xfrm>
            <a:off x="1018031" y="2517648"/>
            <a:ext cx="10573511" cy="3837432"/>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1279652" y="1682876"/>
            <a:ext cx="9630410" cy="731520"/>
          </a:xfrm>
          <a:prstGeom prst="rect">
            <a:avLst/>
          </a:prstGeom>
        </p:spPr>
        <p:txBody>
          <a:bodyPr vert="horz" wrap="square" lIns="0" tIns="0" rIns="0" bIns="0" rtlCol="0">
            <a:spAutoFit/>
          </a:bodyPr>
          <a:lstStyle/>
          <a:p>
            <a:pPr marL="12700" marR="5080" indent="420370">
              <a:lnSpc>
                <a:spcPct val="150000"/>
              </a:lnSpc>
            </a:pPr>
            <a:r>
              <a:rPr sz="1600" spc="0" dirty="0">
                <a:latin typeface="微软雅黑" panose="020B0503020204020204" charset="-122"/>
                <a:cs typeface="微软雅黑" panose="020B0503020204020204" charset="-122"/>
              </a:rPr>
              <a:t>近年</a:t>
            </a:r>
            <a:r>
              <a:rPr sz="1600" dirty="0">
                <a:latin typeface="微软雅黑" panose="020B0503020204020204" charset="-122"/>
                <a:cs typeface="微软雅黑" panose="020B0503020204020204" charset="-122"/>
              </a:rPr>
              <a:t>来</a:t>
            </a:r>
            <a:r>
              <a:rPr sz="1600" spc="0" dirty="0">
                <a:latin typeface="微软雅黑" panose="020B0503020204020204" charset="-122"/>
                <a:cs typeface="微软雅黑" panose="020B0503020204020204" charset="-122"/>
              </a:rPr>
              <a:t>，</a:t>
            </a:r>
            <a:r>
              <a:rPr sz="1600" spc="10" dirty="0">
                <a:latin typeface="微软雅黑" panose="020B0503020204020204" charset="-122"/>
                <a:cs typeface="微软雅黑" panose="020B0503020204020204" charset="-122"/>
              </a:rPr>
              <a:t>各</a:t>
            </a:r>
            <a:r>
              <a:rPr sz="1600" spc="0" dirty="0">
                <a:latin typeface="微软雅黑" panose="020B0503020204020204" charset="-122"/>
                <a:cs typeface="微软雅黑" panose="020B0503020204020204" charset="-122"/>
              </a:rPr>
              <a:t>国纷纷颁布政策推进工业互联</a:t>
            </a:r>
            <a:r>
              <a:rPr sz="1600" spc="-5" dirty="0">
                <a:latin typeface="微软雅黑" panose="020B0503020204020204" charset="-122"/>
                <a:cs typeface="微软雅黑" panose="020B0503020204020204" charset="-122"/>
              </a:rPr>
              <a:t>网</a:t>
            </a:r>
            <a:r>
              <a:rPr sz="1600" spc="0" dirty="0">
                <a:latin typeface="微软雅黑" panose="020B0503020204020204" charset="-122"/>
                <a:cs typeface="微软雅黑" panose="020B0503020204020204" charset="-122"/>
              </a:rPr>
              <a:t>的发</a:t>
            </a:r>
            <a:r>
              <a:rPr sz="1600" spc="20" dirty="0">
                <a:latin typeface="微软雅黑" panose="020B0503020204020204" charset="-122"/>
                <a:cs typeface="微软雅黑" panose="020B0503020204020204" charset="-122"/>
              </a:rPr>
              <a:t>展</a:t>
            </a:r>
            <a:r>
              <a:rPr sz="1600" spc="0" dirty="0">
                <a:latin typeface="微软雅黑" panose="020B0503020204020204" charset="-122"/>
                <a:cs typeface="微软雅黑" panose="020B0503020204020204" charset="-122"/>
              </a:rPr>
              <a:t>，加大</a:t>
            </a:r>
            <a:r>
              <a:rPr sz="1600" spc="-5" dirty="0">
                <a:latin typeface="微软雅黑" panose="020B0503020204020204" charset="-122"/>
                <a:cs typeface="微软雅黑" panose="020B0503020204020204" charset="-122"/>
              </a:rPr>
              <a:t>对</a:t>
            </a:r>
            <a:r>
              <a:rPr sz="1600" spc="0" dirty="0">
                <a:latin typeface="微软雅黑" panose="020B0503020204020204" charset="-122"/>
                <a:cs typeface="微软雅黑" panose="020B0503020204020204" charset="-122"/>
              </a:rPr>
              <a:t>工业互联网的</a:t>
            </a:r>
            <a:r>
              <a:rPr sz="1600" spc="-5" dirty="0">
                <a:latin typeface="微软雅黑" panose="020B0503020204020204" charset="-122"/>
                <a:cs typeface="微软雅黑" panose="020B0503020204020204" charset="-122"/>
              </a:rPr>
              <a:t>投</a:t>
            </a:r>
            <a:r>
              <a:rPr sz="1600" spc="0" dirty="0">
                <a:latin typeface="微软雅黑" panose="020B0503020204020204" charset="-122"/>
                <a:cs typeface="微软雅黑" panose="020B0503020204020204" charset="-122"/>
              </a:rPr>
              <a:t>入力</a:t>
            </a:r>
            <a:r>
              <a:rPr sz="1600" spc="10" dirty="0">
                <a:latin typeface="微软雅黑" panose="020B0503020204020204" charset="-122"/>
                <a:cs typeface="微软雅黑" panose="020B0503020204020204" charset="-122"/>
              </a:rPr>
              <a:t>度</a:t>
            </a:r>
            <a:r>
              <a:rPr sz="1600" spc="0" dirty="0">
                <a:latin typeface="微软雅黑" panose="020B0503020204020204" charset="-122"/>
                <a:cs typeface="微软雅黑" panose="020B0503020204020204" charset="-122"/>
              </a:rPr>
              <a:t>，都希</a:t>
            </a:r>
            <a:r>
              <a:rPr sz="1600" spc="-5" dirty="0">
                <a:latin typeface="微软雅黑" panose="020B0503020204020204" charset="-122"/>
                <a:cs typeface="微软雅黑" panose="020B0503020204020204" charset="-122"/>
              </a:rPr>
              <a:t>望</a:t>
            </a:r>
            <a:r>
              <a:rPr sz="1600" spc="0" dirty="0">
                <a:latin typeface="微软雅黑" panose="020B0503020204020204" charset="-122"/>
                <a:cs typeface="微软雅黑" panose="020B0503020204020204" charset="-122"/>
              </a:rPr>
              <a:t>通过信息</a:t>
            </a:r>
            <a:r>
              <a:rPr sz="1600" spc="-5" dirty="0">
                <a:latin typeface="微软雅黑" panose="020B0503020204020204" charset="-122"/>
                <a:cs typeface="微软雅黑" panose="020B0503020204020204" charset="-122"/>
              </a:rPr>
              <a:t>技 术和制造业的深度融合，实现制造</a:t>
            </a:r>
            <a:r>
              <a:rPr sz="1600" spc="0" dirty="0">
                <a:latin typeface="微软雅黑" panose="020B0503020204020204" charset="-122"/>
                <a:cs typeface="微软雅黑" panose="020B0503020204020204" charset="-122"/>
              </a:rPr>
              <a:t>业</a:t>
            </a:r>
            <a:r>
              <a:rPr sz="1600" spc="-5" dirty="0">
                <a:latin typeface="微软雅黑" panose="020B0503020204020204" charset="-122"/>
                <a:cs typeface="微软雅黑" panose="020B0503020204020204" charset="-122"/>
              </a:rPr>
              <a:t>向网</a:t>
            </a:r>
            <a:r>
              <a:rPr sz="1600" spc="0" dirty="0">
                <a:latin typeface="微软雅黑" panose="020B0503020204020204" charset="-122"/>
                <a:cs typeface="微软雅黑" panose="020B0503020204020204" charset="-122"/>
              </a:rPr>
              <a:t>络</a:t>
            </a:r>
            <a:r>
              <a:rPr sz="1600" spc="-5" dirty="0">
                <a:latin typeface="微软雅黑" panose="020B0503020204020204" charset="-122"/>
                <a:cs typeface="微软雅黑" panose="020B0503020204020204" charset="-122"/>
              </a:rPr>
              <a:t>化、</a:t>
            </a:r>
            <a:r>
              <a:rPr sz="1600" spc="0" dirty="0">
                <a:latin typeface="微软雅黑" panose="020B0503020204020204" charset="-122"/>
                <a:cs typeface="微软雅黑" panose="020B0503020204020204" charset="-122"/>
              </a:rPr>
              <a:t>数</a:t>
            </a:r>
            <a:r>
              <a:rPr sz="1600" spc="-5" dirty="0">
                <a:latin typeface="微软雅黑" panose="020B0503020204020204" charset="-122"/>
                <a:cs typeface="微软雅黑" panose="020B0503020204020204" charset="-122"/>
              </a:rPr>
              <a:t>字化</a:t>
            </a:r>
            <a:r>
              <a:rPr sz="1600" spc="0" dirty="0">
                <a:latin typeface="微软雅黑" panose="020B0503020204020204" charset="-122"/>
                <a:cs typeface="微软雅黑" panose="020B0503020204020204" charset="-122"/>
              </a:rPr>
              <a:t>、</a:t>
            </a:r>
            <a:r>
              <a:rPr sz="1600" spc="-5" dirty="0">
                <a:latin typeface="微软雅黑" panose="020B0503020204020204" charset="-122"/>
                <a:cs typeface="微软雅黑" panose="020B0503020204020204" charset="-122"/>
              </a:rPr>
              <a:t>智能</a:t>
            </a:r>
            <a:r>
              <a:rPr sz="1600" spc="0" dirty="0">
                <a:latin typeface="微软雅黑" panose="020B0503020204020204" charset="-122"/>
                <a:cs typeface="微软雅黑" panose="020B0503020204020204" charset="-122"/>
              </a:rPr>
              <a:t>化</a:t>
            </a:r>
            <a:r>
              <a:rPr sz="1600" spc="-5" dirty="0">
                <a:latin typeface="微软雅黑" panose="020B0503020204020204" charset="-122"/>
                <a:cs typeface="微软雅黑" panose="020B0503020204020204" charset="-122"/>
              </a:rPr>
              <a:t>方向</a:t>
            </a:r>
            <a:r>
              <a:rPr sz="1600" spc="0" dirty="0">
                <a:latin typeface="微软雅黑" panose="020B0503020204020204" charset="-122"/>
                <a:cs typeface="微软雅黑" panose="020B0503020204020204" charset="-122"/>
              </a:rPr>
              <a:t>发</a:t>
            </a:r>
            <a:r>
              <a:rPr sz="1600" spc="-15" dirty="0">
                <a:latin typeface="微软雅黑" panose="020B0503020204020204" charset="-122"/>
                <a:cs typeface="微软雅黑" panose="020B0503020204020204" charset="-122"/>
              </a:rPr>
              <a:t>展</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抢</a:t>
            </a:r>
            <a:r>
              <a:rPr sz="1600" spc="-5" dirty="0">
                <a:latin typeface="微软雅黑" panose="020B0503020204020204" charset="-122"/>
                <a:cs typeface="微软雅黑" panose="020B0503020204020204" charset="-122"/>
              </a:rPr>
              <a:t>占经</a:t>
            </a:r>
            <a:r>
              <a:rPr sz="1600" spc="0" dirty="0">
                <a:latin typeface="微软雅黑" panose="020B0503020204020204" charset="-122"/>
                <a:cs typeface="微软雅黑" panose="020B0503020204020204" charset="-122"/>
              </a:rPr>
              <a:t>济</a:t>
            </a:r>
            <a:r>
              <a:rPr sz="1600" spc="-5" dirty="0">
                <a:latin typeface="微软雅黑" panose="020B0503020204020204" charset="-122"/>
                <a:cs typeface="微软雅黑" panose="020B0503020204020204" charset="-122"/>
              </a:rPr>
              <a:t>发展</a:t>
            </a:r>
            <a:r>
              <a:rPr sz="1600" spc="0" dirty="0">
                <a:latin typeface="微软雅黑" panose="020B0503020204020204" charset="-122"/>
                <a:cs typeface="微软雅黑" panose="020B0503020204020204" charset="-122"/>
              </a:rPr>
              <a:t>制</a:t>
            </a:r>
            <a:r>
              <a:rPr sz="1600" spc="-5" dirty="0">
                <a:latin typeface="微软雅黑" panose="020B0503020204020204" charset="-122"/>
                <a:cs typeface="微软雅黑" panose="020B0503020204020204" charset="-122"/>
              </a:rPr>
              <a:t>高</a:t>
            </a:r>
            <a:r>
              <a:rPr sz="1600" dirty="0">
                <a:latin typeface="微软雅黑" panose="020B0503020204020204" charset="-122"/>
                <a:cs typeface="微软雅黑" panose="020B0503020204020204" charset="-122"/>
              </a:rPr>
              <a:t>点</a:t>
            </a:r>
            <a:r>
              <a:rPr sz="1600" spc="-5" dirty="0">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p:txBody>
      </p:sp>
      <p:sp>
        <p:nvSpPr>
          <p:cNvPr id="5" name="object 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293622" y="940180"/>
            <a:ext cx="9768840" cy="1191260"/>
          </a:xfrm>
          <a:prstGeom prst="rect">
            <a:avLst/>
          </a:prstGeom>
        </p:spPr>
        <p:txBody>
          <a:bodyPr vert="horz" wrap="square" lIns="0" tIns="0" rIns="0" bIns="0" rtlCol="0">
            <a:spAutoFit/>
          </a:bodyPr>
          <a:lstStyle/>
          <a:p>
            <a:pPr marR="154305" algn="ctr"/>
            <a:r>
              <a:rPr sz="3200" b="1" dirty="0">
                <a:solidFill>
                  <a:srgbClr val="00A755"/>
                </a:solidFill>
                <a:latin typeface="微软雅黑" panose="020B0503020204020204" charset="-122"/>
                <a:cs typeface="微软雅黑" panose="020B0503020204020204" charset="-122"/>
              </a:rPr>
              <a:t>3</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创建设备模型</a:t>
            </a:r>
            <a:endParaRPr sz="3200">
              <a:solidFill>
                <a:prstClr val="black"/>
              </a:solidFill>
              <a:latin typeface="微软雅黑" panose="020B0503020204020204" charset="-122"/>
              <a:cs typeface="微软雅黑" panose="020B0503020204020204" charset="-122"/>
            </a:endParaRPr>
          </a:p>
          <a:p>
            <a:pPr marL="12700">
              <a:spcBef>
                <a:spcPts val="316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5</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创建成功后，会跳转到设备模型信息界面，单击“发布”来完成设备物模型的创建。</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51176" y="2421635"/>
            <a:ext cx="7089647" cy="39959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548127" y="2418588"/>
            <a:ext cx="7096125" cy="4002404"/>
          </a:xfrm>
          <a:custGeom>
            <a:avLst/>
            <a:gdLst/>
            <a:ahLst/>
            <a:cxnLst/>
            <a:rect l="l" t="t" r="r" b="b"/>
            <a:pathLst>
              <a:path w="7096125" h="4002404">
                <a:moveTo>
                  <a:pt x="0" y="4002024"/>
                </a:moveTo>
                <a:lnTo>
                  <a:pt x="7095744" y="4002024"/>
                </a:lnTo>
                <a:lnTo>
                  <a:pt x="7095744" y="0"/>
                </a:lnTo>
                <a:lnTo>
                  <a:pt x="0" y="0"/>
                </a:lnTo>
                <a:lnTo>
                  <a:pt x="0" y="400202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53870" y="940180"/>
            <a:ext cx="8613140" cy="1917700"/>
          </a:xfrm>
          <a:prstGeom prst="rect">
            <a:avLst/>
          </a:prstGeom>
        </p:spPr>
        <p:txBody>
          <a:bodyPr vert="horz" wrap="square" lIns="0" tIns="0" rIns="0" bIns="0" rtlCol="0">
            <a:spAutoFit/>
          </a:bodyPr>
          <a:lstStyle/>
          <a:p>
            <a:pPr marL="2938145"/>
            <a:r>
              <a:rPr sz="3200" b="1" dirty="0">
                <a:solidFill>
                  <a:srgbClr val="00A755"/>
                </a:solidFill>
                <a:latin typeface="微软雅黑" panose="020B0503020204020204" charset="-122"/>
                <a:cs typeface="微软雅黑" panose="020B0503020204020204" charset="-122"/>
              </a:rPr>
              <a:t>3</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创建设备模型</a:t>
            </a:r>
            <a:endParaRPr sz="3200">
              <a:solidFill>
                <a:prstClr val="black"/>
              </a:solidFill>
              <a:latin typeface="微软雅黑" panose="020B0503020204020204" charset="-122"/>
              <a:cs typeface="微软雅黑" panose="020B0503020204020204" charset="-122"/>
            </a:endParaRPr>
          </a:p>
          <a:p>
            <a:pPr marL="12700" marR="5080" algn="just">
              <a:lnSpc>
                <a:spcPct val="150000"/>
              </a:lnSpc>
              <a:spcBef>
                <a:spcPts val="1325"/>
              </a:spcBef>
            </a:pPr>
            <a:r>
              <a:rPr b="1" spc="45" dirty="0">
                <a:solidFill>
                  <a:prstClr val="black"/>
                </a:solidFill>
                <a:latin typeface="微软雅黑" panose="020B0503020204020204" charset="-122"/>
                <a:cs typeface="微软雅黑" panose="020B0503020204020204" charset="-122"/>
              </a:rPr>
              <a:t>操作步骤</a:t>
            </a:r>
            <a:r>
              <a:rPr b="1" spc="50" dirty="0">
                <a:solidFill>
                  <a:prstClr val="black"/>
                </a:solidFill>
                <a:latin typeface="微软雅黑" panose="020B0503020204020204" charset="-122"/>
                <a:cs typeface="微软雅黑" panose="020B0503020204020204" charset="-122"/>
              </a:rPr>
              <a:t>6</a:t>
            </a:r>
            <a:r>
              <a:rPr b="1" spc="45"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模</a:t>
            </a:r>
            <a:r>
              <a:rPr spc="45" dirty="0">
                <a:solidFill>
                  <a:prstClr val="black"/>
                </a:solidFill>
                <a:latin typeface="微软雅黑" panose="020B0503020204020204" charset="-122"/>
                <a:cs typeface="微软雅黑" panose="020B0503020204020204" charset="-122"/>
              </a:rPr>
              <a:t>型发布后，可以通过单击左</a:t>
            </a:r>
            <a:r>
              <a:rPr spc="50" dirty="0">
                <a:solidFill>
                  <a:prstClr val="black"/>
                </a:solidFill>
                <a:latin typeface="微软雅黑" panose="020B0503020204020204" charset="-122"/>
                <a:cs typeface="微软雅黑" panose="020B0503020204020204" charset="-122"/>
              </a:rPr>
              <a:t>侧</a:t>
            </a:r>
            <a:r>
              <a:rPr spc="45" dirty="0">
                <a:solidFill>
                  <a:prstClr val="black"/>
                </a:solidFill>
                <a:latin typeface="微软雅黑" panose="020B0503020204020204" charset="-122"/>
                <a:cs typeface="微软雅黑" panose="020B0503020204020204" charset="-122"/>
              </a:rPr>
              <a:t>“物模型</a:t>
            </a:r>
            <a:r>
              <a:rPr spc="35" dirty="0">
                <a:solidFill>
                  <a:prstClr val="black"/>
                </a:solidFill>
                <a:latin typeface="微软雅黑" panose="020B0503020204020204" charset="-122"/>
                <a:cs typeface="微软雅黑" panose="020B0503020204020204" charset="-122"/>
              </a:rPr>
              <a:t>”</a:t>
            </a:r>
            <a:r>
              <a:rPr spc="45" dirty="0">
                <a:solidFill>
                  <a:prstClr val="black"/>
                </a:solidFill>
                <a:latin typeface="微软雅黑" panose="020B0503020204020204" charset="-122"/>
                <a:cs typeface="微软雅黑" panose="020B0503020204020204" charset="-122"/>
              </a:rPr>
              <a:t>按钮回到物</a:t>
            </a:r>
            <a:r>
              <a:rPr spc="35" dirty="0">
                <a:solidFill>
                  <a:prstClr val="black"/>
                </a:solidFill>
                <a:latin typeface="微软雅黑" panose="020B0503020204020204" charset="-122"/>
                <a:cs typeface="微软雅黑" panose="020B0503020204020204" charset="-122"/>
              </a:rPr>
              <a:t>模</a:t>
            </a:r>
            <a:r>
              <a:rPr spc="45" dirty="0">
                <a:solidFill>
                  <a:prstClr val="black"/>
                </a:solidFill>
                <a:latin typeface="微软雅黑" panose="020B0503020204020204" charset="-122"/>
                <a:cs typeface="微软雅黑" panose="020B0503020204020204" charset="-122"/>
              </a:rPr>
              <a:t>型列表界面</a:t>
            </a:r>
            <a:r>
              <a:rPr dirty="0">
                <a:solidFill>
                  <a:prstClr val="black"/>
                </a:solidFill>
                <a:latin typeface="微软雅黑" panose="020B0503020204020204" charset="-122"/>
                <a:cs typeface="微软雅黑" panose="020B0503020204020204" charset="-122"/>
              </a:rPr>
              <a:t>， </a:t>
            </a:r>
            <a:r>
              <a:rPr spc="20" dirty="0">
                <a:solidFill>
                  <a:prstClr val="black"/>
                </a:solidFill>
                <a:latin typeface="微软雅黑" panose="020B0503020204020204" charset="-122"/>
                <a:cs typeface="微软雅黑" panose="020B0503020204020204" charset="-122"/>
              </a:rPr>
              <a:t>类别选</a:t>
            </a:r>
            <a:r>
              <a:rPr spc="35" dirty="0">
                <a:solidFill>
                  <a:prstClr val="black"/>
                </a:solidFill>
                <a:latin typeface="微软雅黑" panose="020B0503020204020204" charset="-122"/>
                <a:cs typeface="微软雅黑" panose="020B0503020204020204" charset="-122"/>
              </a:rPr>
              <a:t>择</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设</a:t>
            </a:r>
            <a:r>
              <a:rPr spc="25" dirty="0">
                <a:solidFill>
                  <a:prstClr val="black"/>
                </a:solidFill>
                <a:latin typeface="微软雅黑" panose="020B0503020204020204" charset="-122"/>
                <a:cs typeface="微软雅黑" panose="020B0503020204020204" charset="-122"/>
              </a:rPr>
              <a:t>备</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可</a:t>
            </a:r>
            <a:r>
              <a:rPr spc="20" dirty="0">
                <a:solidFill>
                  <a:prstClr val="black"/>
                </a:solidFill>
                <a:latin typeface="微软雅黑" panose="020B0503020204020204" charset="-122"/>
                <a:cs typeface="微软雅黑" panose="020B0503020204020204" charset="-122"/>
              </a:rPr>
              <a:t>查</a:t>
            </a:r>
            <a:r>
              <a:rPr spc="30" dirty="0">
                <a:solidFill>
                  <a:prstClr val="black"/>
                </a:solidFill>
                <a:latin typeface="微软雅黑" panose="020B0503020204020204" charset="-122"/>
                <a:cs typeface="微软雅黑" panose="020B0503020204020204" charset="-122"/>
              </a:rPr>
              <a:t>看</a:t>
            </a:r>
            <a:r>
              <a:rPr spc="20" dirty="0">
                <a:solidFill>
                  <a:prstClr val="black"/>
                </a:solidFill>
                <a:latin typeface="微软雅黑" panose="020B0503020204020204" charset="-122"/>
                <a:cs typeface="微软雅黑" panose="020B0503020204020204" charset="-122"/>
              </a:rPr>
              <a:t>创建的</a:t>
            </a:r>
            <a:r>
              <a:rPr spc="3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a:t>
            </a:r>
            <a:r>
              <a:rPr spc="30" dirty="0">
                <a:solidFill>
                  <a:prstClr val="black"/>
                </a:solidFill>
                <a:latin typeface="微软雅黑" panose="020B0503020204020204" charset="-122"/>
                <a:cs typeface="微软雅黑" panose="020B0503020204020204" charset="-122"/>
              </a:rPr>
              <a:t>模</a:t>
            </a:r>
            <a:r>
              <a:rPr spc="20" dirty="0">
                <a:solidFill>
                  <a:prstClr val="black"/>
                </a:solidFill>
                <a:latin typeface="微软雅黑" panose="020B0503020204020204" charset="-122"/>
                <a:cs typeface="微软雅黑" panose="020B0503020204020204" charset="-122"/>
              </a:rPr>
              <a:t>型列</a:t>
            </a:r>
            <a:r>
              <a:rPr spc="50" dirty="0">
                <a:solidFill>
                  <a:prstClr val="black"/>
                </a:solidFill>
                <a:latin typeface="微软雅黑" panose="020B0503020204020204" charset="-122"/>
                <a:cs typeface="微软雅黑" panose="020B0503020204020204" charset="-122"/>
              </a:rPr>
              <a:t>表</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如</a:t>
            </a:r>
            <a:r>
              <a:rPr spc="30" dirty="0">
                <a:solidFill>
                  <a:prstClr val="black"/>
                </a:solidFill>
                <a:latin typeface="微软雅黑" panose="020B0503020204020204" charset="-122"/>
                <a:cs typeface="微软雅黑" panose="020B0503020204020204" charset="-122"/>
              </a:rPr>
              <a:t>果</a:t>
            </a:r>
            <a:r>
              <a:rPr spc="20" dirty="0">
                <a:solidFill>
                  <a:prstClr val="black"/>
                </a:solidFill>
                <a:latin typeface="微软雅黑" panose="020B0503020204020204" charset="-122"/>
                <a:cs typeface="微软雅黑" panose="020B0503020204020204" charset="-122"/>
              </a:rPr>
              <a:t>想查看</a:t>
            </a:r>
            <a:r>
              <a:rPr spc="30" dirty="0">
                <a:solidFill>
                  <a:prstClr val="black"/>
                </a:solidFill>
                <a:latin typeface="微软雅黑" panose="020B0503020204020204" charset="-122"/>
                <a:cs typeface="微软雅黑" panose="020B0503020204020204" charset="-122"/>
              </a:rPr>
              <a:t>某</a:t>
            </a:r>
            <a:r>
              <a:rPr spc="20" dirty="0">
                <a:solidFill>
                  <a:prstClr val="black"/>
                </a:solidFill>
                <a:latin typeface="微软雅黑" panose="020B0503020204020204" charset="-122"/>
                <a:cs typeface="微软雅黑" panose="020B0503020204020204" charset="-122"/>
              </a:rPr>
              <a:t>个</a:t>
            </a:r>
            <a:r>
              <a:rPr spc="3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备模型</a:t>
            </a:r>
            <a:r>
              <a:rPr spc="30"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信</a:t>
            </a:r>
            <a:r>
              <a:rPr spc="65" dirty="0">
                <a:solidFill>
                  <a:prstClr val="black"/>
                </a:solidFill>
                <a:latin typeface="微软雅黑" panose="020B0503020204020204" charset="-122"/>
                <a:cs typeface="微软雅黑" panose="020B0503020204020204" charset="-122"/>
              </a:rPr>
              <a:t>息</a:t>
            </a:r>
            <a:r>
              <a:rPr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可以单击该设备模型的操作列</a:t>
            </a:r>
            <a:r>
              <a:rPr spc="5" dirty="0">
                <a:solidFill>
                  <a:prstClr val="black"/>
                </a:solidFill>
                <a:latin typeface="微软雅黑" panose="020B0503020204020204" charset="-122"/>
                <a:cs typeface="微软雅黑" panose="020B0503020204020204" charset="-122"/>
              </a:rPr>
              <a:t>的</a:t>
            </a:r>
            <a:r>
              <a:rPr spc="-5" dirty="0">
                <a:solidFill>
                  <a:prstClr val="black"/>
                </a:solidFill>
                <a:latin typeface="微软雅黑" panose="020B0503020204020204" charset="-122"/>
                <a:cs typeface="微软雅黑" panose="020B0503020204020204" charset="-122"/>
              </a:rPr>
              <a:t>“查</a:t>
            </a:r>
            <a:r>
              <a:rPr dirty="0">
                <a:solidFill>
                  <a:prstClr val="black"/>
                </a:solidFill>
                <a:latin typeface="微软雅黑" panose="020B0503020204020204" charset="-122"/>
                <a:cs typeface="微软雅黑" panose="020B0503020204020204" charset="-122"/>
              </a:rPr>
              <a:t>看</a:t>
            </a:r>
            <a:r>
              <a:rPr spc="-5" dirty="0">
                <a:solidFill>
                  <a:prstClr val="black"/>
                </a:solidFill>
                <a:latin typeface="微软雅黑" panose="020B0503020204020204" charset="-122"/>
                <a:cs typeface="微软雅黑" panose="020B0503020204020204" charset="-122"/>
              </a:rPr>
              <a:t>”按钮，进入该模型的模型信息界</a:t>
            </a:r>
            <a:r>
              <a:rPr spc="5"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46504" y="3060191"/>
            <a:ext cx="8698992" cy="339394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43455" y="3057144"/>
            <a:ext cx="8705215" cy="3400425"/>
          </a:xfrm>
          <a:custGeom>
            <a:avLst/>
            <a:gdLst/>
            <a:ahLst/>
            <a:cxnLst/>
            <a:rect l="l" t="t" r="r" b="b"/>
            <a:pathLst>
              <a:path w="8705215" h="3400425">
                <a:moveTo>
                  <a:pt x="0" y="3400044"/>
                </a:moveTo>
                <a:lnTo>
                  <a:pt x="8705088" y="3400044"/>
                </a:lnTo>
                <a:lnTo>
                  <a:pt x="8705088" y="0"/>
                </a:lnTo>
                <a:lnTo>
                  <a:pt x="0" y="0"/>
                </a:lnTo>
                <a:lnTo>
                  <a:pt x="0" y="340004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151126" y="1952497"/>
            <a:ext cx="6797675"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dirty="0">
                <a:solidFill>
                  <a:prstClr val="black"/>
                </a:solidFill>
                <a:latin typeface="微软雅黑" panose="020B0503020204020204" charset="-122"/>
                <a:cs typeface="微软雅黑" panose="020B0503020204020204" charset="-122"/>
              </a:rPr>
              <a:t>：从课程详情界面或者快速切换入口进入“硬件设备</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072639" y="2572511"/>
            <a:ext cx="8020811" cy="34594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069592" y="2569464"/>
            <a:ext cx="8027034" cy="3465829"/>
          </a:xfrm>
          <a:custGeom>
            <a:avLst/>
            <a:gdLst/>
            <a:ahLst/>
            <a:cxnLst/>
            <a:rect l="l" t="t" r="r" b="b"/>
            <a:pathLst>
              <a:path w="8027034" h="3465829">
                <a:moveTo>
                  <a:pt x="0" y="3465576"/>
                </a:moveTo>
                <a:lnTo>
                  <a:pt x="8026908" y="3465576"/>
                </a:lnTo>
                <a:lnTo>
                  <a:pt x="8026908" y="0"/>
                </a:lnTo>
                <a:lnTo>
                  <a:pt x="0" y="0"/>
                </a:lnTo>
                <a:lnTo>
                  <a:pt x="0" y="3465576"/>
                </a:lnTo>
                <a:close/>
              </a:path>
            </a:pathLst>
          </a:custGeom>
          <a:ln w="609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861820" y="1932685"/>
            <a:ext cx="8465820" cy="713105"/>
          </a:xfrm>
          <a:prstGeom prst="rect">
            <a:avLst/>
          </a:prstGeom>
        </p:spPr>
        <p:txBody>
          <a:bodyPr vert="horz" wrap="square" lIns="0" tIns="0" rIns="0" bIns="0" rtlCol="0">
            <a:spAutoFit/>
          </a:bodyPr>
          <a:lstStyle/>
          <a:p>
            <a:pPr marL="12700"/>
            <a:r>
              <a:rPr b="1" spc="90" dirty="0">
                <a:solidFill>
                  <a:prstClr val="black"/>
                </a:solidFill>
                <a:latin typeface="微软雅黑" panose="020B0503020204020204" charset="-122"/>
                <a:cs typeface="微软雅黑" panose="020B0503020204020204" charset="-122"/>
              </a:rPr>
              <a:t>操作</a:t>
            </a:r>
            <a:r>
              <a:rPr b="1" spc="105" dirty="0">
                <a:solidFill>
                  <a:prstClr val="black"/>
                </a:solidFill>
                <a:latin typeface="微软雅黑" panose="020B0503020204020204" charset="-122"/>
                <a:cs typeface="微软雅黑" panose="020B0503020204020204" charset="-122"/>
              </a:rPr>
              <a:t>步</a:t>
            </a:r>
            <a:r>
              <a:rPr b="1" spc="100" dirty="0">
                <a:solidFill>
                  <a:prstClr val="black"/>
                </a:solidFill>
                <a:latin typeface="微软雅黑" panose="020B0503020204020204" charset="-122"/>
                <a:cs typeface="微软雅黑" panose="020B0503020204020204" charset="-122"/>
              </a:rPr>
              <a:t>骤2</a:t>
            </a:r>
            <a:r>
              <a:rPr spc="10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进</a:t>
            </a:r>
            <a:r>
              <a:rPr spc="100" dirty="0">
                <a:solidFill>
                  <a:prstClr val="black"/>
                </a:solidFill>
                <a:latin typeface="微软雅黑" panose="020B0503020204020204" charset="-122"/>
                <a:cs typeface="微软雅黑" panose="020B0503020204020204" charset="-122"/>
              </a:rPr>
              <a:t>入</a:t>
            </a:r>
            <a:r>
              <a:rPr spc="10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硬件</a:t>
            </a:r>
            <a:r>
              <a:rPr spc="105" dirty="0">
                <a:solidFill>
                  <a:prstClr val="black"/>
                </a:solidFill>
                <a:latin typeface="微软雅黑" panose="020B0503020204020204" charset="-122"/>
                <a:cs typeface="微软雅黑" panose="020B0503020204020204" charset="-122"/>
              </a:rPr>
              <a:t>设</a:t>
            </a:r>
            <a:r>
              <a:rPr spc="100" dirty="0">
                <a:solidFill>
                  <a:prstClr val="black"/>
                </a:solidFill>
                <a:latin typeface="微软雅黑" panose="020B0503020204020204" charset="-122"/>
                <a:cs typeface="微软雅黑" panose="020B0503020204020204" charset="-122"/>
              </a:rPr>
              <a:t>备</a:t>
            </a:r>
            <a:r>
              <a:rPr spc="95" dirty="0">
                <a:solidFill>
                  <a:prstClr val="black"/>
                </a:solidFill>
                <a:latin typeface="微软雅黑" panose="020B0503020204020204" charset="-122"/>
                <a:cs typeface="微软雅黑" panose="020B0503020204020204" charset="-122"/>
              </a:rPr>
              <a:t>”</a:t>
            </a:r>
            <a:r>
              <a:rPr spc="105" dirty="0">
                <a:solidFill>
                  <a:prstClr val="black"/>
                </a:solidFill>
                <a:latin typeface="微软雅黑" panose="020B0503020204020204" charset="-122"/>
                <a:cs typeface="微软雅黑" panose="020B0503020204020204" charset="-122"/>
              </a:rPr>
              <a:t>界</a:t>
            </a:r>
            <a:r>
              <a:rPr spc="90" dirty="0">
                <a:solidFill>
                  <a:prstClr val="black"/>
                </a:solidFill>
                <a:latin typeface="微软雅黑" panose="020B0503020204020204" charset="-122"/>
                <a:cs typeface="微软雅黑" panose="020B0503020204020204" charset="-122"/>
              </a:rPr>
              <a:t>面</a:t>
            </a:r>
            <a:r>
              <a:rPr spc="100" dirty="0">
                <a:solidFill>
                  <a:prstClr val="black"/>
                </a:solidFill>
                <a:latin typeface="微软雅黑" panose="020B0503020204020204" charset="-122"/>
                <a:cs typeface="微软雅黑" panose="020B0503020204020204" charset="-122"/>
              </a:rPr>
              <a:t>后</a:t>
            </a:r>
            <a:r>
              <a:rPr spc="10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单击本</a:t>
            </a:r>
            <a:r>
              <a:rPr spc="105" dirty="0">
                <a:solidFill>
                  <a:prstClr val="black"/>
                </a:solidFill>
                <a:latin typeface="微软雅黑" panose="020B0503020204020204" charset="-122"/>
                <a:cs typeface="微软雅黑" panose="020B0503020204020204" charset="-122"/>
              </a:rPr>
              <a:t>任务“</a:t>
            </a:r>
            <a:r>
              <a:rPr dirty="0">
                <a:solidFill>
                  <a:prstClr val="black"/>
                </a:solidFill>
                <a:latin typeface="微软雅黑" panose="020B0503020204020204" charset="-122"/>
                <a:cs typeface="微软雅黑" panose="020B0503020204020204" charset="-122"/>
              </a:rPr>
              <a:t>2</a:t>
            </a:r>
            <a:r>
              <a:rPr spc="-5" dirty="0">
                <a:solidFill>
                  <a:prstClr val="black"/>
                </a:solidFill>
                <a:latin typeface="微软雅黑" panose="020B0503020204020204" charset="-122"/>
                <a:cs typeface="微软雅黑" panose="020B0503020204020204" charset="-122"/>
              </a:rPr>
              <a:t>.</a:t>
            </a:r>
            <a:r>
              <a:rPr spc="95" dirty="0">
                <a:solidFill>
                  <a:prstClr val="black"/>
                </a:solidFill>
                <a:latin typeface="微软雅黑" panose="020B0503020204020204" charset="-122"/>
                <a:cs typeface="微软雅黑" panose="020B0503020204020204" charset="-122"/>
              </a:rPr>
              <a:t>1创建硬</a:t>
            </a:r>
            <a:r>
              <a:rPr spc="105" dirty="0">
                <a:solidFill>
                  <a:prstClr val="black"/>
                </a:solidFill>
                <a:latin typeface="微软雅黑" panose="020B0503020204020204" charset="-122"/>
                <a:cs typeface="微软雅黑" panose="020B0503020204020204" charset="-122"/>
              </a:rPr>
              <a:t>件设</a:t>
            </a:r>
            <a:r>
              <a:rPr spc="90" dirty="0">
                <a:solidFill>
                  <a:prstClr val="black"/>
                </a:solidFill>
                <a:latin typeface="微软雅黑" panose="020B0503020204020204" charset="-122"/>
                <a:cs typeface="微软雅黑" panose="020B0503020204020204" charset="-122"/>
              </a:rPr>
              <a:t>备</a:t>
            </a:r>
            <a:r>
              <a:rPr spc="95" dirty="0">
                <a:solidFill>
                  <a:prstClr val="black"/>
                </a:solidFill>
                <a:latin typeface="微软雅黑" panose="020B0503020204020204" charset="-122"/>
                <a:cs typeface="微软雅黑" panose="020B0503020204020204" charset="-122"/>
              </a:rPr>
              <a:t>”</a:t>
            </a:r>
            <a:r>
              <a:rPr spc="90" dirty="0">
                <a:solidFill>
                  <a:prstClr val="black"/>
                </a:solidFill>
                <a:latin typeface="微软雅黑" panose="020B0503020204020204" charset="-122"/>
                <a:cs typeface="微软雅黑" panose="020B0503020204020204" charset="-122"/>
              </a:rPr>
              <a:t>创</a:t>
            </a:r>
            <a:r>
              <a:rPr spc="105" dirty="0">
                <a:solidFill>
                  <a:prstClr val="black"/>
                </a:solidFill>
                <a:latin typeface="微软雅黑" panose="020B0503020204020204" charset="-122"/>
                <a:cs typeface="微软雅黑" panose="020B0503020204020204" charset="-122"/>
              </a:rPr>
              <a:t>建</a:t>
            </a:r>
            <a:r>
              <a:rPr dirty="0">
                <a:solidFill>
                  <a:prstClr val="black"/>
                </a:solidFill>
                <a:latin typeface="微软雅黑" panose="020B0503020204020204" charset="-122"/>
                <a:cs typeface="微软雅黑" panose="020B0503020204020204" charset="-122"/>
              </a:rPr>
              <a:t>的</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“工业机器人-快速体</a:t>
            </a:r>
            <a:r>
              <a:rPr spc="-5" dirty="0">
                <a:solidFill>
                  <a:prstClr val="black"/>
                </a:solidFill>
                <a:latin typeface="微软雅黑" panose="020B0503020204020204" charset="-122"/>
                <a:cs typeface="微软雅黑" panose="020B0503020204020204" charset="-122"/>
              </a:rPr>
              <a:t>验</a:t>
            </a:r>
            <a:r>
              <a:rPr dirty="0">
                <a:solidFill>
                  <a:prstClr val="black"/>
                </a:solidFill>
                <a:latin typeface="微软雅黑" panose="020B0503020204020204" charset="-122"/>
                <a:cs typeface="微软雅黑" panose="020B0503020204020204" charset="-122"/>
              </a:rPr>
              <a:t>-学员姓名01”的查看按</a:t>
            </a:r>
            <a:r>
              <a:rPr spc="-10" dirty="0">
                <a:solidFill>
                  <a:prstClr val="black"/>
                </a:solidFill>
                <a:latin typeface="微软雅黑" panose="020B0503020204020204" charset="-122"/>
                <a:cs typeface="微软雅黑" panose="020B0503020204020204" charset="-122"/>
              </a:rPr>
              <a:t>钮</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783079" y="3043427"/>
            <a:ext cx="8625840" cy="264261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780032" y="3040379"/>
            <a:ext cx="8632190" cy="2649220"/>
          </a:xfrm>
          <a:custGeom>
            <a:avLst/>
            <a:gdLst/>
            <a:ahLst/>
            <a:cxnLst/>
            <a:rect l="l" t="t" r="r" b="b"/>
            <a:pathLst>
              <a:path w="8632190" h="2649220">
                <a:moveTo>
                  <a:pt x="0" y="2648712"/>
                </a:moveTo>
                <a:lnTo>
                  <a:pt x="8631936" y="2648712"/>
                </a:lnTo>
                <a:lnTo>
                  <a:pt x="8631936" y="0"/>
                </a:lnTo>
                <a:lnTo>
                  <a:pt x="0" y="0"/>
                </a:lnTo>
                <a:lnTo>
                  <a:pt x="0" y="2648712"/>
                </a:lnTo>
                <a:close/>
              </a:path>
            </a:pathLst>
          </a:custGeom>
          <a:ln w="6095">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583942" y="940180"/>
            <a:ext cx="7720330" cy="1155700"/>
          </a:xfrm>
          <a:prstGeom prst="rect">
            <a:avLst/>
          </a:prstGeom>
        </p:spPr>
        <p:txBody>
          <a:bodyPr vert="horz" wrap="square" lIns="0" tIns="0" rIns="0" bIns="0" rtlCol="0">
            <a:spAutoFit/>
          </a:bodyPr>
          <a:lstStyle/>
          <a:p>
            <a:pPr marL="2108200"/>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a:p>
            <a:pPr marL="12700">
              <a:spcBef>
                <a:spcPts val="288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dirty="0">
                <a:solidFill>
                  <a:prstClr val="black"/>
                </a:solidFill>
                <a:latin typeface="微软雅黑" panose="020B0503020204020204" charset="-122"/>
                <a:cs typeface="微软雅黑" panose="020B0503020204020204" charset="-122"/>
              </a:rPr>
              <a:t>：复制该设备的网关系列号，注册网关实例需用到该网关系列号。</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05455" y="2351531"/>
            <a:ext cx="7767827" cy="406755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502407" y="2348483"/>
            <a:ext cx="7774305" cy="4074160"/>
          </a:xfrm>
          <a:custGeom>
            <a:avLst/>
            <a:gdLst/>
            <a:ahLst/>
            <a:cxnLst/>
            <a:rect l="l" t="t" r="r" b="b"/>
            <a:pathLst>
              <a:path w="7774305" h="4074160">
                <a:moveTo>
                  <a:pt x="0" y="4073652"/>
                </a:moveTo>
                <a:lnTo>
                  <a:pt x="7773924" y="4073652"/>
                </a:lnTo>
                <a:lnTo>
                  <a:pt x="7773924" y="0"/>
                </a:lnTo>
                <a:lnTo>
                  <a:pt x="0" y="0"/>
                </a:lnTo>
                <a:lnTo>
                  <a:pt x="0" y="407365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970913" y="1943734"/>
            <a:ext cx="7720330" cy="301625"/>
          </a:xfrm>
          <a:prstGeom prst="rect">
            <a:avLst/>
          </a:prstGeom>
        </p:spPr>
        <p:txBody>
          <a:bodyPr vert="horz" wrap="square" lIns="0" tIns="0" rIns="0" bIns="0" rtlCol="0">
            <a:spAutoFit/>
          </a:bodyPr>
          <a:lstStyle/>
          <a:p>
            <a:pPr marL="12700"/>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：从课程详情界面或者快速切换入口进入“工业数字孪生建模”。</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1891283" y="2578608"/>
            <a:ext cx="8409431" cy="364083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888235" y="2575560"/>
            <a:ext cx="8415655" cy="3647440"/>
          </a:xfrm>
          <a:custGeom>
            <a:avLst/>
            <a:gdLst/>
            <a:ahLst/>
            <a:cxnLst/>
            <a:rect l="l" t="t" r="r" b="b"/>
            <a:pathLst>
              <a:path w="8415655" h="3647440">
                <a:moveTo>
                  <a:pt x="0" y="3646932"/>
                </a:moveTo>
                <a:lnTo>
                  <a:pt x="8415527" y="3646932"/>
                </a:lnTo>
                <a:lnTo>
                  <a:pt x="8415527" y="0"/>
                </a:lnTo>
                <a:lnTo>
                  <a:pt x="0" y="0"/>
                </a:lnTo>
                <a:lnTo>
                  <a:pt x="0" y="3646932"/>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679696" y="940180"/>
            <a:ext cx="28346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151126" y="1785493"/>
            <a:ext cx="8096250" cy="850265"/>
          </a:xfrm>
          <a:prstGeom prst="rect">
            <a:avLst/>
          </a:prstGeom>
        </p:spPr>
        <p:txBody>
          <a:bodyPr vert="horz" wrap="square" lIns="0" tIns="0" rIns="0" bIns="0" rtlCol="0">
            <a:spAutoFit/>
          </a:bodyPr>
          <a:lstStyle/>
          <a:p>
            <a:pPr marL="12700" marR="5080">
              <a:lnSpc>
                <a:spcPct val="150000"/>
              </a:lnSpc>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5</a:t>
            </a:r>
            <a:r>
              <a:rPr spc="35" dirty="0">
                <a:solidFill>
                  <a:prstClr val="black"/>
                </a:solidFill>
                <a:latin typeface="微软雅黑" panose="020B0503020204020204" charset="-122"/>
                <a:cs typeface="微软雅黑" panose="020B0503020204020204" charset="-122"/>
              </a:rPr>
              <a:t>：在工业数字孪生建模界面中，左侧选择“物实例”，单击“注册</a:t>
            </a:r>
            <a:r>
              <a:rPr dirty="0">
                <a:solidFill>
                  <a:prstClr val="black"/>
                </a:solidFill>
                <a:latin typeface="微软雅黑" panose="020B0503020204020204" charset="-122"/>
                <a:cs typeface="微软雅黑" panose="020B0503020204020204" charset="-122"/>
              </a:rPr>
              <a:t>” 按钮进入实例注册界面。</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083307" y="3023616"/>
            <a:ext cx="8025384" cy="3134867"/>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080260" y="3020567"/>
            <a:ext cx="8031480" cy="3141345"/>
          </a:xfrm>
          <a:custGeom>
            <a:avLst/>
            <a:gdLst/>
            <a:ahLst/>
            <a:cxnLst/>
            <a:rect l="l" t="t" r="r" b="b"/>
            <a:pathLst>
              <a:path w="8031480" h="3141345">
                <a:moveTo>
                  <a:pt x="0" y="3140963"/>
                </a:moveTo>
                <a:lnTo>
                  <a:pt x="8031480" y="3140963"/>
                </a:lnTo>
                <a:lnTo>
                  <a:pt x="8031480" y="0"/>
                </a:lnTo>
                <a:lnTo>
                  <a:pt x="0" y="0"/>
                </a:lnTo>
                <a:lnTo>
                  <a:pt x="0" y="3140963"/>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420494" y="940180"/>
            <a:ext cx="9351645" cy="1805939"/>
          </a:xfrm>
          <a:prstGeom prst="rect">
            <a:avLst/>
          </a:prstGeom>
        </p:spPr>
        <p:txBody>
          <a:bodyPr vert="horz" wrap="square" lIns="0" tIns="0" rIns="0" bIns="0" rtlCol="0">
            <a:spAutoFit/>
          </a:bodyPr>
          <a:lstStyle/>
          <a:p>
            <a:pPr marL="1270" algn="ctr"/>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a:p>
            <a:pPr marL="12700" marR="5080" algn="just">
              <a:lnSpc>
                <a:spcPct val="150000"/>
              </a:lnSpc>
              <a:spcBef>
                <a:spcPts val="1535"/>
              </a:spcBef>
            </a:pPr>
            <a:r>
              <a:rPr sz="1600" b="1" spc="5" dirty="0">
                <a:solidFill>
                  <a:prstClr val="black"/>
                </a:solidFill>
                <a:latin typeface="微软雅黑" panose="020B0503020204020204" charset="-122"/>
                <a:cs typeface="微软雅黑" panose="020B0503020204020204" charset="-122"/>
              </a:rPr>
              <a:t>操作步骤6：</a:t>
            </a:r>
            <a:r>
              <a:rPr sz="1600" spc="5"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注</a:t>
            </a:r>
            <a:r>
              <a:rPr sz="1600" spc="5" dirty="0">
                <a:solidFill>
                  <a:prstClr val="black"/>
                </a:solidFill>
                <a:latin typeface="微软雅黑" panose="020B0503020204020204" charset="-122"/>
                <a:cs typeface="微软雅黑" panose="020B0503020204020204" charset="-122"/>
              </a:rPr>
              <a:t>册物实例界面</a:t>
            </a:r>
            <a:r>
              <a:rPr sz="1600" spc="1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基本信息</a:t>
            </a:r>
            <a:r>
              <a:rPr sz="1600" spc="2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类型】选择“</a:t>
            </a:r>
            <a:r>
              <a:rPr sz="1600" spc="1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关”；在【选</a:t>
            </a:r>
            <a:r>
              <a:rPr sz="1600" spc="15" dirty="0">
                <a:solidFill>
                  <a:prstClr val="black"/>
                </a:solidFill>
                <a:latin typeface="微软雅黑" panose="020B0503020204020204" charset="-122"/>
                <a:cs typeface="微软雅黑" panose="020B0503020204020204" charset="-122"/>
              </a:rPr>
              <a:t>择</a:t>
            </a:r>
            <a:r>
              <a:rPr sz="1600" spc="5" dirty="0">
                <a:solidFill>
                  <a:prstClr val="black"/>
                </a:solidFill>
                <a:latin typeface="微软雅黑" panose="020B0503020204020204" charset="-122"/>
                <a:cs typeface="微软雅黑" panose="020B0503020204020204" charset="-122"/>
              </a:rPr>
              <a:t>模</a:t>
            </a:r>
            <a:r>
              <a:rPr sz="1600" spc="1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】的下拉</a:t>
            </a:r>
            <a:r>
              <a:rPr sz="1600" spc="15" dirty="0">
                <a:solidFill>
                  <a:prstClr val="black"/>
                </a:solidFill>
                <a:latin typeface="微软雅黑" panose="020B0503020204020204" charset="-122"/>
                <a:cs typeface="微软雅黑" panose="020B0503020204020204" charset="-122"/>
              </a:rPr>
              <a:t>框</a:t>
            </a:r>
            <a:r>
              <a:rPr sz="1600" spc="5" dirty="0">
                <a:solidFill>
                  <a:prstClr val="black"/>
                </a:solidFill>
                <a:latin typeface="微软雅黑" panose="020B0503020204020204" charset="-122"/>
                <a:cs typeface="微软雅黑" panose="020B0503020204020204" charset="-122"/>
              </a:rPr>
              <a:t>中选</a:t>
            </a:r>
            <a:r>
              <a:rPr sz="1600" spc="-5" dirty="0">
                <a:solidFill>
                  <a:prstClr val="black"/>
                </a:solidFill>
                <a:latin typeface="微软雅黑" panose="020B0503020204020204" charset="-122"/>
                <a:cs typeface="微软雅黑" panose="020B0503020204020204" charset="-122"/>
              </a:rPr>
              <a:t>择 本任务</a:t>
            </a:r>
            <a:r>
              <a:rPr sz="1600" dirty="0">
                <a:solidFill>
                  <a:prstClr val="black"/>
                </a:solidFill>
                <a:latin typeface="微软雅黑" panose="020B0503020204020204" charset="-122"/>
                <a:cs typeface="微软雅黑" panose="020B0503020204020204" charset="-122"/>
              </a:rPr>
              <a:t>“2.2</a:t>
            </a:r>
            <a:r>
              <a:rPr sz="1600" spc="195"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创</a:t>
            </a:r>
            <a:r>
              <a:rPr sz="1600" spc="-5" dirty="0">
                <a:solidFill>
                  <a:prstClr val="black"/>
                </a:solidFill>
                <a:latin typeface="微软雅黑" panose="020B0503020204020204" charset="-122"/>
                <a:cs typeface="微软雅黑" panose="020B0503020204020204" charset="-122"/>
              </a:rPr>
              <a:t>建网关</a:t>
            </a:r>
            <a:r>
              <a:rPr sz="1600" spc="5"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创建的</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网关</a:t>
            </a:r>
            <a:r>
              <a:rPr sz="1600" spc="5" dirty="0">
                <a:solidFill>
                  <a:prstClr val="black"/>
                </a:solidFill>
                <a:latin typeface="微软雅黑" panose="020B0503020204020204" charset="-122"/>
                <a:cs typeface="微软雅黑" panose="020B0503020204020204" charset="-122"/>
              </a:rPr>
              <a:t>模</a:t>
            </a:r>
            <a:r>
              <a:rPr sz="1600" spc="-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树根学员</a:t>
            </a:r>
            <a:r>
              <a:rPr sz="1600" dirty="0">
                <a:solidFill>
                  <a:prstClr val="black"/>
                </a:solidFill>
                <a:latin typeface="微软雅黑" panose="020B0503020204020204" charset="-122"/>
                <a:cs typeface="微软雅黑" panose="020B0503020204020204" charset="-122"/>
              </a:rPr>
              <a:t>01”；</a:t>
            </a:r>
            <a:r>
              <a:rPr sz="1600" spc="-5" dirty="0">
                <a:solidFill>
                  <a:prstClr val="black"/>
                </a:solidFill>
                <a:latin typeface="微软雅黑" panose="020B0503020204020204" charset="-122"/>
                <a:cs typeface="微软雅黑" panose="020B0503020204020204" charset="-122"/>
              </a:rPr>
              <a:t>【实</a:t>
            </a:r>
            <a:r>
              <a:rPr sz="1600" spc="5"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名称</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输入“</a:t>
            </a:r>
            <a:r>
              <a:rPr sz="1600" spc="5"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关实例</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树根学 员01”；【物标识】粘贴操作步</a:t>
            </a:r>
            <a:r>
              <a:rPr sz="1600" spc="-15" dirty="0">
                <a:solidFill>
                  <a:prstClr val="black"/>
                </a:solidFill>
                <a:latin typeface="微软雅黑" panose="020B0503020204020204" charset="-122"/>
                <a:cs typeface="微软雅黑" panose="020B0503020204020204" charset="-122"/>
              </a:rPr>
              <a:t>骤</a:t>
            </a:r>
            <a:r>
              <a:rPr sz="1600" spc="-10" dirty="0">
                <a:solidFill>
                  <a:prstClr val="black"/>
                </a:solidFill>
                <a:latin typeface="微软雅黑" panose="020B0503020204020204" charset="-122"/>
                <a:cs typeface="微软雅黑" panose="020B0503020204020204" charset="-122"/>
              </a:rPr>
              <a:t>3</a:t>
            </a:r>
            <a:r>
              <a:rPr sz="1600" dirty="0">
                <a:solidFill>
                  <a:prstClr val="black"/>
                </a:solidFill>
                <a:latin typeface="微软雅黑" panose="020B0503020204020204" charset="-122"/>
                <a:cs typeface="微软雅黑" panose="020B0503020204020204" charset="-122"/>
              </a:rPr>
              <a:t>复</a:t>
            </a:r>
            <a:r>
              <a:rPr sz="1600" spc="-5" dirty="0">
                <a:solidFill>
                  <a:prstClr val="black"/>
                </a:solidFill>
                <a:latin typeface="微软雅黑" panose="020B0503020204020204" charset="-122"/>
                <a:cs typeface="微软雅黑" panose="020B0503020204020204" charset="-122"/>
              </a:rPr>
              <a:t>制的</a:t>
            </a:r>
            <a:r>
              <a:rPr sz="1600" dirty="0">
                <a:solidFill>
                  <a:prstClr val="black"/>
                </a:solidFill>
                <a:latin typeface="微软雅黑" panose="020B0503020204020204" charset="-122"/>
                <a:cs typeface="微软雅黑" panose="020B0503020204020204" charset="-122"/>
              </a:rPr>
              <a:t>网</a:t>
            </a:r>
            <a:r>
              <a:rPr sz="1600" spc="-5" dirty="0">
                <a:solidFill>
                  <a:prstClr val="black"/>
                </a:solidFill>
                <a:latin typeface="微软雅黑" panose="020B0503020204020204" charset="-122"/>
                <a:cs typeface="微软雅黑" panose="020B0503020204020204" charset="-122"/>
              </a:rPr>
              <a:t>关系</a:t>
            </a:r>
            <a:r>
              <a:rPr sz="1600" dirty="0">
                <a:solidFill>
                  <a:prstClr val="black"/>
                </a:solidFill>
                <a:latin typeface="微软雅黑" panose="020B0503020204020204" charset="-122"/>
                <a:cs typeface="微软雅黑" panose="020B0503020204020204" charset="-122"/>
              </a:rPr>
              <a:t>列号</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标识</a:t>
            </a:r>
            <a:r>
              <a:rPr sz="1600"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本书</a:t>
            </a:r>
            <a:r>
              <a:rPr sz="1600" dirty="0">
                <a:solidFill>
                  <a:prstClr val="black"/>
                </a:solidFill>
                <a:latin typeface="微软雅黑" panose="020B0503020204020204" charset="-122"/>
                <a:cs typeface="微软雅黑" panose="020B0503020204020204" charset="-122"/>
              </a:rPr>
              <a:t>项</a:t>
            </a:r>
            <a:r>
              <a:rPr sz="1600" spc="-5" dirty="0">
                <a:solidFill>
                  <a:prstClr val="black"/>
                </a:solidFill>
                <a:latin typeface="微软雅黑" panose="020B0503020204020204" charset="-122"/>
                <a:cs typeface="微软雅黑" panose="020B0503020204020204" charset="-122"/>
              </a:rPr>
              <a:t>目三</a:t>
            </a:r>
            <a:r>
              <a:rPr sz="1600" dirty="0">
                <a:solidFill>
                  <a:prstClr val="black"/>
                </a:solidFill>
                <a:latin typeface="微软雅黑" panose="020B0503020204020204" charset="-122"/>
                <a:cs typeface="微软雅黑" panose="020B0503020204020204" charset="-122"/>
              </a:rPr>
              <a:t>会</a:t>
            </a:r>
            <a:r>
              <a:rPr sz="1600" spc="-5" dirty="0">
                <a:solidFill>
                  <a:prstClr val="black"/>
                </a:solidFill>
                <a:latin typeface="微软雅黑" panose="020B0503020204020204" charset="-122"/>
                <a:cs typeface="微软雅黑" panose="020B0503020204020204" charset="-122"/>
              </a:rPr>
              <a:t>有详</a:t>
            </a:r>
            <a:r>
              <a:rPr sz="1600" dirty="0">
                <a:solidFill>
                  <a:prstClr val="black"/>
                </a:solidFill>
                <a:latin typeface="微软雅黑" panose="020B0503020204020204" charset="-122"/>
                <a:cs typeface="微软雅黑" panose="020B0503020204020204" charset="-122"/>
              </a:rPr>
              <a:t>细</a:t>
            </a:r>
            <a:r>
              <a:rPr sz="1600" spc="-5" dirty="0">
                <a:solidFill>
                  <a:prstClr val="black"/>
                </a:solidFill>
                <a:latin typeface="微软雅黑" panose="020B0503020204020204" charset="-122"/>
                <a:cs typeface="微软雅黑" panose="020B0503020204020204" charset="-122"/>
              </a:rPr>
              <a:t>介</a:t>
            </a:r>
            <a:r>
              <a:rPr sz="1600" dirty="0">
                <a:solidFill>
                  <a:prstClr val="black"/>
                </a:solidFill>
                <a:latin typeface="微软雅黑" panose="020B0503020204020204" charset="-122"/>
                <a:cs typeface="微软雅黑" panose="020B0503020204020204" charset="-122"/>
              </a:rPr>
              <a:t>绍</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316227" y="3284982"/>
            <a:ext cx="3534410" cy="2744470"/>
          </a:xfrm>
          <a:prstGeom prst="rect">
            <a:avLst/>
          </a:prstGeom>
        </p:spPr>
        <p:txBody>
          <a:bodyPr vert="horz" wrap="square" lIns="0" tIns="0" rIns="0" bIns="0" rtlCol="0">
            <a:spAutoFit/>
          </a:bodyPr>
          <a:lstStyle/>
          <a:p>
            <a:pPr marL="12700" marR="203835" indent="278765" algn="just">
              <a:lnSpc>
                <a:spcPct val="125000"/>
              </a:lnSpc>
            </a:pPr>
            <a:r>
              <a:rPr sz="1600" spc="105" dirty="0">
                <a:solidFill>
                  <a:prstClr val="black"/>
                </a:solidFill>
                <a:latin typeface="宋体" pitchFamily="2" charset="-122"/>
                <a:cs typeface="宋体" pitchFamily="2" charset="-122"/>
              </a:rPr>
              <a:t>注</a:t>
            </a:r>
            <a:r>
              <a:rPr sz="1600" spc="100" dirty="0">
                <a:solidFill>
                  <a:prstClr val="black"/>
                </a:solidFill>
                <a:latin typeface="宋体" pitchFamily="2" charset="-122"/>
                <a:cs typeface="宋体" pitchFamily="2" charset="-122"/>
              </a:rPr>
              <a:t>意</a:t>
            </a:r>
            <a:r>
              <a:rPr sz="1600" spc="105" dirty="0">
                <a:solidFill>
                  <a:prstClr val="black"/>
                </a:solidFill>
                <a:latin typeface="宋体" pitchFamily="2" charset="-122"/>
                <a:cs typeface="宋体" pitchFamily="2" charset="-122"/>
              </a:rPr>
              <a:t>：</a:t>
            </a:r>
            <a:r>
              <a:rPr sz="1600" spc="100" dirty="0">
                <a:solidFill>
                  <a:prstClr val="black"/>
                </a:solidFill>
                <a:latin typeface="宋体" pitchFamily="2" charset="-122"/>
                <a:cs typeface="宋体" pitchFamily="2" charset="-122"/>
              </a:rPr>
              <a:t>在</a:t>
            </a:r>
            <a:r>
              <a:rPr sz="1600" spc="105" dirty="0">
                <a:solidFill>
                  <a:prstClr val="black"/>
                </a:solidFill>
                <a:latin typeface="宋体" pitchFamily="2" charset="-122"/>
                <a:cs typeface="宋体" pitchFamily="2" charset="-122"/>
              </a:rPr>
              <a:t>本</a:t>
            </a:r>
            <a:r>
              <a:rPr sz="1600" spc="100" dirty="0">
                <a:solidFill>
                  <a:prstClr val="black"/>
                </a:solidFill>
                <a:latin typeface="宋体" pitchFamily="2" charset="-122"/>
                <a:cs typeface="宋体" pitchFamily="2" charset="-122"/>
              </a:rPr>
              <a:t>书使</a:t>
            </a:r>
            <a:r>
              <a:rPr sz="1600" spc="105" dirty="0">
                <a:solidFill>
                  <a:prstClr val="black"/>
                </a:solidFill>
                <a:latin typeface="宋体" pitchFamily="2" charset="-122"/>
                <a:cs typeface="宋体" pitchFamily="2" charset="-122"/>
              </a:rPr>
              <a:t>用</a:t>
            </a:r>
            <a:r>
              <a:rPr sz="1600" spc="100" dirty="0">
                <a:solidFill>
                  <a:prstClr val="black"/>
                </a:solidFill>
                <a:latin typeface="宋体" pitchFamily="2" charset="-122"/>
                <a:cs typeface="宋体" pitchFamily="2" charset="-122"/>
              </a:rPr>
              <a:t>的</a:t>
            </a:r>
            <a:r>
              <a:rPr sz="1600" spc="105" dirty="0">
                <a:solidFill>
                  <a:prstClr val="black"/>
                </a:solidFill>
                <a:latin typeface="宋体" pitchFamily="2" charset="-122"/>
                <a:cs typeface="宋体" pitchFamily="2" charset="-122"/>
              </a:rPr>
              <a:t>工</a:t>
            </a:r>
            <a:r>
              <a:rPr sz="1600" spc="100" dirty="0">
                <a:solidFill>
                  <a:prstClr val="black"/>
                </a:solidFill>
                <a:latin typeface="宋体" pitchFamily="2" charset="-122"/>
                <a:cs typeface="宋体" pitchFamily="2" charset="-122"/>
              </a:rPr>
              <a:t>业</a:t>
            </a:r>
            <a:r>
              <a:rPr sz="1600" spc="105" dirty="0">
                <a:solidFill>
                  <a:prstClr val="black"/>
                </a:solidFill>
                <a:latin typeface="宋体" pitchFamily="2" charset="-122"/>
                <a:cs typeface="宋体" pitchFamily="2" charset="-122"/>
              </a:rPr>
              <a:t>数</a:t>
            </a:r>
            <a:r>
              <a:rPr sz="1600" spc="100" dirty="0">
                <a:solidFill>
                  <a:prstClr val="black"/>
                </a:solidFill>
                <a:latin typeface="宋体" pitchFamily="2" charset="-122"/>
                <a:cs typeface="宋体" pitchFamily="2" charset="-122"/>
              </a:rPr>
              <a:t>字</a:t>
            </a:r>
            <a:r>
              <a:rPr sz="1600" spc="-5" dirty="0">
                <a:solidFill>
                  <a:prstClr val="black"/>
                </a:solidFill>
                <a:latin typeface="宋体" pitchFamily="2" charset="-122"/>
                <a:cs typeface="宋体" pitchFamily="2" charset="-122"/>
              </a:rPr>
              <a:t>孪 </a:t>
            </a:r>
            <a:r>
              <a:rPr sz="1600" spc="25" dirty="0">
                <a:solidFill>
                  <a:prstClr val="black"/>
                </a:solidFill>
                <a:latin typeface="宋体" pitchFamily="2" charset="-122"/>
                <a:cs typeface="宋体" pitchFamily="2" charset="-122"/>
              </a:rPr>
              <a:t>生建模平</a:t>
            </a:r>
            <a:r>
              <a:rPr sz="1600" spc="10" dirty="0">
                <a:solidFill>
                  <a:prstClr val="black"/>
                </a:solidFill>
                <a:latin typeface="宋体" pitchFamily="2" charset="-122"/>
                <a:cs typeface="宋体" pitchFamily="2" charset="-122"/>
              </a:rPr>
              <a:t>台</a:t>
            </a:r>
            <a:r>
              <a:rPr sz="1600" spc="30" dirty="0">
                <a:solidFill>
                  <a:prstClr val="black"/>
                </a:solidFill>
                <a:latin typeface="宋体" pitchFamily="2" charset="-122"/>
                <a:cs typeface="宋体" pitchFamily="2" charset="-122"/>
              </a:rPr>
              <a:t>中</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每个单</a:t>
            </a:r>
            <a:r>
              <a:rPr sz="1600" spc="10" dirty="0">
                <a:solidFill>
                  <a:prstClr val="black"/>
                </a:solidFill>
                <a:latin typeface="宋体" pitchFamily="2" charset="-122"/>
                <a:cs typeface="宋体" pitchFamily="2" charset="-122"/>
              </a:rPr>
              <a:t>位</a:t>
            </a:r>
            <a:r>
              <a:rPr sz="1600" spc="25" dirty="0">
                <a:solidFill>
                  <a:prstClr val="black"/>
                </a:solidFill>
                <a:latin typeface="宋体" pitchFamily="2" charset="-122"/>
                <a:cs typeface="宋体" pitchFamily="2" charset="-122"/>
              </a:rPr>
              <a:t>创建</a:t>
            </a:r>
            <a:r>
              <a:rPr sz="1600" spc="10" dirty="0">
                <a:solidFill>
                  <a:prstClr val="black"/>
                </a:solidFill>
                <a:latin typeface="宋体" pitchFamily="2" charset="-122"/>
                <a:cs typeface="宋体" pitchFamily="2" charset="-122"/>
              </a:rPr>
              <a:t>的</a:t>
            </a:r>
            <a:r>
              <a:rPr sz="1600" spc="25" dirty="0">
                <a:solidFill>
                  <a:prstClr val="black"/>
                </a:solidFill>
                <a:latin typeface="宋体" pitchFamily="2" charset="-122"/>
                <a:cs typeface="宋体" pitchFamily="2" charset="-122"/>
              </a:rPr>
              <a:t>物</a:t>
            </a:r>
            <a:r>
              <a:rPr sz="1600" spc="-5" dirty="0">
                <a:solidFill>
                  <a:prstClr val="black"/>
                </a:solidFill>
                <a:latin typeface="宋体" pitchFamily="2" charset="-122"/>
                <a:cs typeface="宋体" pitchFamily="2" charset="-122"/>
              </a:rPr>
              <a:t>实 </a:t>
            </a:r>
            <a:r>
              <a:rPr sz="1600" spc="25" dirty="0">
                <a:solidFill>
                  <a:prstClr val="black"/>
                </a:solidFill>
                <a:latin typeface="宋体" pitchFamily="2" charset="-122"/>
                <a:cs typeface="宋体" pitchFamily="2" charset="-122"/>
              </a:rPr>
              <a:t>例（包括</a:t>
            </a:r>
            <a:r>
              <a:rPr sz="1600" spc="10" dirty="0">
                <a:solidFill>
                  <a:prstClr val="black"/>
                </a:solidFill>
                <a:latin typeface="宋体" pitchFamily="2" charset="-122"/>
                <a:cs typeface="宋体" pitchFamily="2" charset="-122"/>
              </a:rPr>
              <a:t>网</a:t>
            </a:r>
            <a:r>
              <a:rPr sz="1600" spc="30" dirty="0">
                <a:solidFill>
                  <a:prstClr val="black"/>
                </a:solidFill>
                <a:latin typeface="宋体" pitchFamily="2" charset="-122"/>
                <a:cs typeface="宋体" pitchFamily="2" charset="-122"/>
              </a:rPr>
              <a:t>关</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设备、</a:t>
            </a:r>
            <a:r>
              <a:rPr sz="1600" spc="10" dirty="0">
                <a:solidFill>
                  <a:prstClr val="black"/>
                </a:solidFill>
                <a:latin typeface="宋体" pitchFamily="2" charset="-122"/>
                <a:cs typeface="宋体" pitchFamily="2" charset="-122"/>
              </a:rPr>
              <a:t>复</a:t>
            </a:r>
            <a:r>
              <a:rPr sz="1600" spc="25" dirty="0">
                <a:solidFill>
                  <a:prstClr val="black"/>
                </a:solidFill>
                <a:latin typeface="宋体" pitchFamily="2" charset="-122"/>
                <a:cs typeface="宋体" pitchFamily="2" charset="-122"/>
              </a:rPr>
              <a:t>合物</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的名 称不能同</a:t>
            </a:r>
            <a:r>
              <a:rPr sz="1600" spc="15" dirty="0">
                <a:solidFill>
                  <a:prstClr val="black"/>
                </a:solidFill>
                <a:latin typeface="宋体" pitchFamily="2" charset="-122"/>
                <a:cs typeface="宋体" pitchFamily="2" charset="-122"/>
              </a:rPr>
              <a:t>名</a:t>
            </a:r>
            <a:r>
              <a:rPr sz="1600" spc="30" dirty="0">
                <a:solidFill>
                  <a:prstClr val="black"/>
                </a:solidFill>
                <a:latin typeface="宋体" pitchFamily="2" charset="-122"/>
                <a:cs typeface="宋体" pitchFamily="2" charset="-122"/>
              </a:rPr>
              <a:t>，</a:t>
            </a:r>
            <a:r>
              <a:rPr sz="1600" spc="15" dirty="0">
                <a:solidFill>
                  <a:prstClr val="black"/>
                </a:solidFill>
                <a:latin typeface="宋体" pitchFamily="2" charset="-122"/>
                <a:cs typeface="宋体" pitchFamily="2" charset="-122"/>
              </a:rPr>
              <a:t>故</a:t>
            </a:r>
            <a:r>
              <a:rPr sz="1600" spc="25" dirty="0">
                <a:solidFill>
                  <a:prstClr val="black"/>
                </a:solidFill>
                <a:latin typeface="宋体" pitchFamily="2" charset="-122"/>
                <a:cs typeface="宋体" pitchFamily="2" charset="-122"/>
              </a:rPr>
              <a:t>而在使</a:t>
            </a:r>
            <a:r>
              <a:rPr sz="1600" spc="15" dirty="0">
                <a:solidFill>
                  <a:prstClr val="black"/>
                </a:solidFill>
                <a:latin typeface="宋体" pitchFamily="2" charset="-122"/>
                <a:cs typeface="宋体" pitchFamily="2" charset="-122"/>
              </a:rPr>
              <a:t>用</a:t>
            </a:r>
            <a:r>
              <a:rPr sz="1600" spc="25" dirty="0">
                <a:solidFill>
                  <a:prstClr val="black"/>
                </a:solidFill>
                <a:latin typeface="宋体" pitchFamily="2" charset="-122"/>
                <a:cs typeface="宋体" pitchFamily="2" charset="-122"/>
              </a:rPr>
              <a:t>过程中，</a:t>
            </a:r>
            <a:r>
              <a:rPr sz="1600" spc="-5" dirty="0">
                <a:solidFill>
                  <a:prstClr val="black"/>
                </a:solidFill>
                <a:latin typeface="宋体" pitchFamily="2" charset="-122"/>
                <a:cs typeface="宋体" pitchFamily="2" charset="-122"/>
              </a:rPr>
              <a:t>建 </a:t>
            </a:r>
            <a:r>
              <a:rPr sz="1600" spc="25" dirty="0">
                <a:solidFill>
                  <a:prstClr val="black"/>
                </a:solidFill>
                <a:latin typeface="宋体" pitchFamily="2" charset="-122"/>
                <a:cs typeface="宋体" pitchFamily="2" charset="-122"/>
              </a:rPr>
              <a:t>议单位成</a:t>
            </a:r>
            <a:r>
              <a:rPr sz="1600" spc="10" dirty="0">
                <a:solidFill>
                  <a:prstClr val="black"/>
                </a:solidFill>
                <a:latin typeface="宋体" pitchFamily="2" charset="-122"/>
                <a:cs typeface="宋体" pitchFamily="2" charset="-122"/>
              </a:rPr>
              <a:t>员</a:t>
            </a:r>
            <a:r>
              <a:rPr sz="1600" spc="25" dirty="0">
                <a:solidFill>
                  <a:prstClr val="black"/>
                </a:solidFill>
                <a:latin typeface="宋体" pitchFamily="2" charset="-122"/>
                <a:cs typeface="宋体" pitchFamily="2" charset="-122"/>
              </a:rPr>
              <a:t>在</a:t>
            </a:r>
            <a:r>
              <a:rPr sz="1600" spc="10" dirty="0">
                <a:solidFill>
                  <a:prstClr val="black"/>
                </a:solidFill>
                <a:latin typeface="宋体" pitchFamily="2" charset="-122"/>
                <a:cs typeface="宋体" pitchFamily="2" charset="-122"/>
              </a:rPr>
              <a:t>创</a:t>
            </a:r>
            <a:r>
              <a:rPr sz="1600" spc="25" dirty="0">
                <a:solidFill>
                  <a:prstClr val="black"/>
                </a:solidFill>
                <a:latin typeface="宋体" pitchFamily="2" charset="-122"/>
                <a:cs typeface="宋体" pitchFamily="2" charset="-122"/>
              </a:rPr>
              <a:t>建的实</a:t>
            </a:r>
            <a:r>
              <a:rPr sz="1600" spc="10" dirty="0">
                <a:solidFill>
                  <a:prstClr val="black"/>
                </a:solidFill>
                <a:latin typeface="宋体" pitchFamily="2" charset="-122"/>
                <a:cs typeface="宋体" pitchFamily="2" charset="-122"/>
              </a:rPr>
              <a:t>例</a:t>
            </a:r>
            <a:r>
              <a:rPr sz="1600" spc="25" dirty="0">
                <a:solidFill>
                  <a:prstClr val="black"/>
                </a:solidFill>
                <a:latin typeface="宋体" pitchFamily="2" charset="-122"/>
                <a:cs typeface="宋体" pitchFamily="2" charset="-122"/>
              </a:rPr>
              <a:t>名称</a:t>
            </a:r>
            <a:r>
              <a:rPr sz="1600" spc="10" dirty="0">
                <a:solidFill>
                  <a:prstClr val="black"/>
                </a:solidFill>
                <a:latin typeface="宋体" pitchFamily="2" charset="-122"/>
                <a:cs typeface="宋体" pitchFamily="2" charset="-122"/>
              </a:rPr>
              <a:t>后</a:t>
            </a:r>
            <a:r>
              <a:rPr sz="1600" spc="25" dirty="0">
                <a:solidFill>
                  <a:prstClr val="black"/>
                </a:solidFill>
                <a:latin typeface="宋体" pitchFamily="2" charset="-122"/>
                <a:cs typeface="宋体" pitchFamily="2" charset="-122"/>
              </a:rPr>
              <a:t>加</a:t>
            </a:r>
            <a:r>
              <a:rPr sz="1600" spc="-5" dirty="0">
                <a:solidFill>
                  <a:prstClr val="black"/>
                </a:solidFill>
                <a:latin typeface="宋体" pitchFamily="2" charset="-122"/>
                <a:cs typeface="宋体" pitchFamily="2" charset="-122"/>
              </a:rPr>
              <a:t>姓 </a:t>
            </a:r>
            <a:r>
              <a:rPr sz="1600" spc="25" dirty="0">
                <a:solidFill>
                  <a:prstClr val="black"/>
                </a:solidFill>
                <a:latin typeface="宋体" pitchFamily="2" charset="-122"/>
                <a:cs typeface="宋体" pitchFamily="2" charset="-122"/>
              </a:rPr>
              <a:t>名后缀或</a:t>
            </a:r>
            <a:r>
              <a:rPr sz="1600" spc="10" dirty="0">
                <a:solidFill>
                  <a:prstClr val="black"/>
                </a:solidFill>
                <a:latin typeface="宋体" pitchFamily="2" charset="-122"/>
                <a:cs typeface="宋体" pitchFamily="2" charset="-122"/>
              </a:rPr>
              <a:t>者</a:t>
            </a:r>
            <a:r>
              <a:rPr sz="1600" spc="25" dirty="0">
                <a:solidFill>
                  <a:prstClr val="black"/>
                </a:solidFill>
                <a:latin typeface="宋体" pitchFamily="2" charset="-122"/>
                <a:cs typeface="宋体" pitchFamily="2" charset="-122"/>
              </a:rPr>
              <a:t>统</a:t>
            </a:r>
            <a:r>
              <a:rPr sz="1600" spc="10" dirty="0">
                <a:solidFill>
                  <a:prstClr val="black"/>
                </a:solidFill>
                <a:latin typeface="宋体" pitchFamily="2" charset="-122"/>
                <a:cs typeface="宋体" pitchFamily="2" charset="-122"/>
              </a:rPr>
              <a:t>一</a:t>
            </a:r>
            <a:r>
              <a:rPr sz="1600" spc="25" dirty="0">
                <a:solidFill>
                  <a:prstClr val="black"/>
                </a:solidFill>
                <a:latin typeface="宋体" pitchFamily="2" charset="-122"/>
                <a:cs typeface="宋体" pitchFamily="2" charset="-122"/>
              </a:rPr>
              <a:t>规定命</a:t>
            </a:r>
            <a:r>
              <a:rPr sz="1600" spc="10" dirty="0">
                <a:solidFill>
                  <a:prstClr val="black"/>
                </a:solidFill>
                <a:latin typeface="宋体" pitchFamily="2" charset="-122"/>
                <a:cs typeface="宋体" pitchFamily="2" charset="-122"/>
              </a:rPr>
              <a:t>名</a:t>
            </a:r>
            <a:r>
              <a:rPr sz="1600" spc="25" dirty="0">
                <a:solidFill>
                  <a:prstClr val="black"/>
                </a:solidFill>
                <a:latin typeface="宋体" pitchFamily="2" charset="-122"/>
                <a:cs typeface="宋体" pitchFamily="2" charset="-122"/>
              </a:rPr>
              <a:t>规</a:t>
            </a:r>
            <a:r>
              <a:rPr sz="1600" spc="45" dirty="0">
                <a:solidFill>
                  <a:prstClr val="black"/>
                </a:solidFill>
                <a:latin typeface="宋体" pitchFamily="2" charset="-122"/>
                <a:cs typeface="宋体" pitchFamily="2" charset="-122"/>
              </a:rPr>
              <a:t>则</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如： 张某某要</a:t>
            </a:r>
            <a:r>
              <a:rPr sz="1600" spc="10" dirty="0">
                <a:solidFill>
                  <a:prstClr val="black"/>
                </a:solidFill>
                <a:latin typeface="宋体" pitchFamily="2" charset="-122"/>
                <a:cs typeface="宋体" pitchFamily="2" charset="-122"/>
              </a:rPr>
              <a:t>创</a:t>
            </a:r>
            <a:r>
              <a:rPr sz="1600" spc="25" dirty="0">
                <a:solidFill>
                  <a:prstClr val="black"/>
                </a:solidFill>
                <a:latin typeface="宋体" pitchFamily="2" charset="-122"/>
                <a:cs typeface="宋体" pitchFamily="2" charset="-122"/>
              </a:rPr>
              <a:t>建</a:t>
            </a:r>
            <a:r>
              <a:rPr sz="1600" spc="10" dirty="0">
                <a:solidFill>
                  <a:prstClr val="black"/>
                </a:solidFill>
                <a:latin typeface="宋体" pitchFamily="2" charset="-122"/>
                <a:cs typeface="宋体" pitchFamily="2" charset="-122"/>
              </a:rPr>
              <a:t>第</a:t>
            </a:r>
            <a:r>
              <a:rPr sz="1600" spc="25" dirty="0">
                <a:solidFill>
                  <a:prstClr val="black"/>
                </a:solidFill>
                <a:latin typeface="宋体" pitchFamily="2" charset="-122"/>
                <a:cs typeface="宋体" pitchFamily="2" charset="-122"/>
              </a:rPr>
              <a:t>一个网</a:t>
            </a:r>
            <a:r>
              <a:rPr sz="1600" spc="10" dirty="0">
                <a:solidFill>
                  <a:prstClr val="black"/>
                </a:solidFill>
                <a:latin typeface="宋体" pitchFamily="2" charset="-122"/>
                <a:cs typeface="宋体" pitchFamily="2" charset="-122"/>
              </a:rPr>
              <a:t>关</a:t>
            </a:r>
            <a:r>
              <a:rPr sz="1600" spc="25" dirty="0">
                <a:solidFill>
                  <a:prstClr val="black"/>
                </a:solidFill>
                <a:latin typeface="宋体" pitchFamily="2" charset="-122"/>
                <a:cs typeface="宋体" pitchFamily="2" charset="-122"/>
              </a:rPr>
              <a:t>实</a:t>
            </a:r>
            <a:r>
              <a:rPr sz="1600" spc="45" dirty="0">
                <a:solidFill>
                  <a:prstClr val="black"/>
                </a:solidFill>
                <a:latin typeface="宋体" pitchFamily="2" charset="-122"/>
                <a:cs typeface="宋体" pitchFamily="2" charset="-122"/>
              </a:rPr>
              <a:t>例</a:t>
            </a:r>
            <a:r>
              <a:rPr sz="1600" spc="10" dirty="0">
                <a:solidFill>
                  <a:prstClr val="black"/>
                </a:solidFill>
                <a:latin typeface="宋体" pitchFamily="2" charset="-122"/>
                <a:cs typeface="宋体" pitchFamily="2" charset="-122"/>
              </a:rPr>
              <a:t>，</a:t>
            </a:r>
            <a:r>
              <a:rPr sz="1600" spc="25" dirty="0">
                <a:solidFill>
                  <a:prstClr val="black"/>
                </a:solidFill>
                <a:latin typeface="宋体" pitchFamily="2" charset="-122"/>
                <a:cs typeface="宋体" pitchFamily="2" charset="-122"/>
              </a:rPr>
              <a:t>可以 填写该网</a:t>
            </a:r>
            <a:r>
              <a:rPr sz="1600" spc="10" dirty="0">
                <a:solidFill>
                  <a:prstClr val="black"/>
                </a:solidFill>
                <a:latin typeface="宋体" pitchFamily="2" charset="-122"/>
                <a:cs typeface="宋体" pitchFamily="2" charset="-122"/>
              </a:rPr>
              <a:t>关</a:t>
            </a:r>
            <a:r>
              <a:rPr sz="1600" spc="25" dirty="0">
                <a:solidFill>
                  <a:prstClr val="black"/>
                </a:solidFill>
                <a:latin typeface="宋体" pitchFamily="2" charset="-122"/>
                <a:cs typeface="宋体" pitchFamily="2" charset="-122"/>
              </a:rPr>
              <a:t>的</a:t>
            </a:r>
            <a:r>
              <a:rPr sz="1600" spc="10" dirty="0">
                <a:solidFill>
                  <a:prstClr val="black"/>
                </a:solidFill>
                <a:latin typeface="宋体" pitchFamily="2" charset="-122"/>
                <a:cs typeface="宋体" pitchFamily="2" charset="-122"/>
              </a:rPr>
              <a:t>实</a:t>
            </a:r>
            <a:r>
              <a:rPr sz="1600" spc="25" dirty="0">
                <a:solidFill>
                  <a:prstClr val="black"/>
                </a:solidFill>
                <a:latin typeface="宋体" pitchFamily="2" charset="-122"/>
                <a:cs typeface="宋体" pitchFamily="2" charset="-122"/>
              </a:rPr>
              <a:t>例名称</a:t>
            </a:r>
            <a:r>
              <a:rPr sz="1600" spc="30" dirty="0">
                <a:solidFill>
                  <a:prstClr val="black"/>
                </a:solidFill>
                <a:latin typeface="宋体" pitchFamily="2" charset="-122"/>
                <a:cs typeface="宋体" pitchFamily="2" charset="-122"/>
              </a:rPr>
              <a:t>为</a:t>
            </a:r>
            <a:r>
              <a:rPr sz="1600" spc="25" dirty="0">
                <a:solidFill>
                  <a:prstClr val="black"/>
                </a:solidFill>
                <a:latin typeface="宋体" pitchFamily="2" charset="-122"/>
                <a:cs typeface="宋体" pitchFamily="2" charset="-122"/>
              </a:rPr>
              <a:t>“网</a:t>
            </a:r>
            <a:r>
              <a:rPr sz="1600" spc="10" dirty="0">
                <a:solidFill>
                  <a:prstClr val="black"/>
                </a:solidFill>
                <a:latin typeface="宋体" pitchFamily="2" charset="-122"/>
                <a:cs typeface="宋体" pitchFamily="2" charset="-122"/>
              </a:rPr>
              <a:t>关</a:t>
            </a:r>
            <a:r>
              <a:rPr sz="1600" spc="25" dirty="0">
                <a:solidFill>
                  <a:prstClr val="black"/>
                </a:solidFill>
                <a:latin typeface="宋体" pitchFamily="2" charset="-122"/>
                <a:cs typeface="宋体" pitchFamily="2" charset="-122"/>
              </a:rPr>
              <a:t>实</a:t>
            </a:r>
            <a:r>
              <a:rPr sz="1600" spc="-5" dirty="0">
                <a:solidFill>
                  <a:prstClr val="black"/>
                </a:solidFill>
                <a:latin typeface="宋体" pitchFamily="2" charset="-122"/>
                <a:cs typeface="宋体" pitchFamily="2" charset="-122"/>
              </a:rPr>
              <a:t>例</a:t>
            </a:r>
            <a:endParaRPr sz="1600">
              <a:solidFill>
                <a:prstClr val="black"/>
              </a:solidFill>
              <a:latin typeface="宋体" pitchFamily="2" charset="-122"/>
              <a:cs typeface="宋体" pitchFamily="2" charset="-122"/>
            </a:endParaRPr>
          </a:p>
          <a:p>
            <a:pPr marL="12700">
              <a:spcBef>
                <a:spcPts val="480"/>
              </a:spcBef>
            </a:pPr>
            <a:r>
              <a:rPr sz="1600" spc="70" dirty="0">
                <a:solidFill>
                  <a:prstClr val="black"/>
                </a:solidFill>
                <a:latin typeface="宋体" pitchFamily="2" charset="-122"/>
                <a:cs typeface="宋体" pitchFamily="2" charset="-122"/>
              </a:rPr>
              <a:t>-</a:t>
            </a:r>
            <a:r>
              <a:rPr sz="1600" spc="75" dirty="0">
                <a:solidFill>
                  <a:prstClr val="black"/>
                </a:solidFill>
                <a:latin typeface="宋体" pitchFamily="2" charset="-122"/>
                <a:cs typeface="宋体" pitchFamily="2" charset="-122"/>
              </a:rPr>
              <a:t>张某某</a:t>
            </a:r>
            <a:r>
              <a:rPr sz="1600" dirty="0">
                <a:solidFill>
                  <a:prstClr val="black"/>
                </a:solidFill>
                <a:latin typeface="宋体" pitchFamily="2" charset="-122"/>
                <a:cs typeface="宋体" pitchFamily="2" charset="-122"/>
              </a:rPr>
              <a:t>0</a:t>
            </a:r>
            <a:r>
              <a:rPr sz="1600" spc="70" dirty="0">
                <a:solidFill>
                  <a:prstClr val="black"/>
                </a:solidFill>
                <a:latin typeface="宋体" pitchFamily="2" charset="-122"/>
                <a:cs typeface="宋体" pitchFamily="2" charset="-122"/>
              </a:rPr>
              <a:t>1</a:t>
            </a:r>
            <a:r>
              <a:rPr sz="1600" spc="60" dirty="0">
                <a:solidFill>
                  <a:prstClr val="black"/>
                </a:solidFill>
                <a:latin typeface="宋体" pitchFamily="2" charset="-122"/>
                <a:cs typeface="宋体" pitchFamily="2" charset="-122"/>
              </a:rPr>
              <a:t>”。</a:t>
            </a:r>
            <a:r>
              <a:rPr sz="1600" spc="75" dirty="0">
                <a:solidFill>
                  <a:prstClr val="black"/>
                </a:solidFill>
                <a:latin typeface="宋体" pitchFamily="2" charset="-122"/>
                <a:cs typeface="宋体" pitchFamily="2" charset="-122"/>
              </a:rPr>
              <a:t>下文不再</a:t>
            </a:r>
            <a:r>
              <a:rPr sz="1600" spc="60" dirty="0">
                <a:solidFill>
                  <a:prstClr val="black"/>
                </a:solidFill>
                <a:latin typeface="宋体" pitchFamily="2" charset="-122"/>
                <a:cs typeface="宋体" pitchFamily="2" charset="-122"/>
              </a:rPr>
              <a:t>提</a:t>
            </a:r>
            <a:r>
              <a:rPr sz="1600" spc="75" dirty="0">
                <a:solidFill>
                  <a:prstClr val="black"/>
                </a:solidFill>
                <a:latin typeface="宋体" pitchFamily="2" charset="-122"/>
                <a:cs typeface="宋体" pitchFamily="2" charset="-122"/>
              </a:rPr>
              <a:t>示</a:t>
            </a:r>
            <a:r>
              <a:rPr sz="1600" spc="60" dirty="0">
                <a:solidFill>
                  <a:prstClr val="black"/>
                </a:solidFill>
                <a:latin typeface="宋体" pitchFamily="2" charset="-122"/>
                <a:cs typeface="宋体" pitchFamily="2" charset="-122"/>
              </a:rPr>
              <a:t>该</a:t>
            </a:r>
            <a:r>
              <a:rPr sz="1600" spc="75" dirty="0">
                <a:solidFill>
                  <a:prstClr val="black"/>
                </a:solidFill>
                <a:latin typeface="宋体" pitchFamily="2" charset="-122"/>
                <a:cs typeface="宋体" pitchFamily="2" charset="-122"/>
              </a:rPr>
              <a:t>信</a:t>
            </a:r>
            <a:r>
              <a:rPr sz="1600" spc="80" dirty="0">
                <a:solidFill>
                  <a:prstClr val="black"/>
                </a:solidFill>
                <a:latin typeface="宋体" pitchFamily="2" charset="-122"/>
                <a:cs typeface="宋体" pitchFamily="2" charset="-122"/>
              </a:rPr>
              <a:t>息</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7" name="object 7"/>
          <p:cNvSpPr/>
          <p:nvPr/>
        </p:nvSpPr>
        <p:spPr>
          <a:xfrm>
            <a:off x="4843271" y="2997707"/>
            <a:ext cx="6007608" cy="341528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840223" y="2994660"/>
            <a:ext cx="6014085" cy="3421379"/>
          </a:xfrm>
          <a:custGeom>
            <a:avLst/>
            <a:gdLst/>
            <a:ahLst/>
            <a:cxnLst/>
            <a:rect l="l" t="t" r="r" b="b"/>
            <a:pathLst>
              <a:path w="6014084" h="3421379">
                <a:moveTo>
                  <a:pt x="0" y="3421379"/>
                </a:moveTo>
                <a:lnTo>
                  <a:pt x="6013704" y="3421379"/>
                </a:lnTo>
                <a:lnTo>
                  <a:pt x="6013704" y="0"/>
                </a:lnTo>
                <a:lnTo>
                  <a:pt x="0" y="0"/>
                </a:lnTo>
                <a:lnTo>
                  <a:pt x="0" y="3421379"/>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65807" y="940180"/>
            <a:ext cx="8663305" cy="1619250"/>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a:p>
            <a:pPr algn="ctr">
              <a:spcBef>
                <a:spcPts val="3295"/>
              </a:spcBef>
            </a:pPr>
            <a:r>
              <a:rPr b="1" spc="60" dirty="0">
                <a:solidFill>
                  <a:prstClr val="black"/>
                </a:solidFill>
                <a:latin typeface="微软雅黑" panose="020B0503020204020204" charset="-122"/>
                <a:cs typeface="微软雅黑" panose="020B0503020204020204" charset="-122"/>
              </a:rPr>
              <a:t>操作步</a:t>
            </a:r>
            <a:r>
              <a:rPr b="1" spc="50" dirty="0">
                <a:solidFill>
                  <a:prstClr val="black"/>
                </a:solidFill>
                <a:latin typeface="微软雅黑" panose="020B0503020204020204" charset="-122"/>
                <a:cs typeface="微软雅黑" panose="020B0503020204020204" charset="-122"/>
              </a:rPr>
              <a:t>骤</a:t>
            </a:r>
            <a:r>
              <a:rPr b="1" spc="65" dirty="0">
                <a:solidFill>
                  <a:prstClr val="black"/>
                </a:solidFill>
                <a:latin typeface="微软雅黑" panose="020B0503020204020204" charset="-122"/>
                <a:cs typeface="微软雅黑" panose="020B0503020204020204" charset="-122"/>
              </a:rPr>
              <a:t>7</a:t>
            </a:r>
            <a:r>
              <a:rPr b="1" spc="45"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在注册物实</a:t>
            </a:r>
            <a:r>
              <a:rPr spc="45" dirty="0">
                <a:solidFill>
                  <a:prstClr val="black"/>
                </a:solidFill>
                <a:latin typeface="微软雅黑" panose="020B0503020204020204" charset="-122"/>
                <a:cs typeface="微软雅黑" panose="020B0503020204020204" charset="-122"/>
              </a:rPr>
              <a:t>例</a:t>
            </a:r>
            <a:r>
              <a:rPr spc="55" dirty="0">
                <a:solidFill>
                  <a:prstClr val="black"/>
                </a:solidFill>
                <a:latin typeface="微软雅黑" panose="020B0503020204020204" charset="-122"/>
                <a:cs typeface="微软雅黑" panose="020B0503020204020204" charset="-122"/>
              </a:rPr>
              <a:t>界面的接入</a:t>
            </a:r>
            <a:r>
              <a:rPr spc="45" dirty="0">
                <a:solidFill>
                  <a:prstClr val="black"/>
                </a:solidFill>
                <a:latin typeface="微软雅黑" panose="020B0503020204020204" charset="-122"/>
                <a:cs typeface="微软雅黑" panose="020B0503020204020204" charset="-122"/>
              </a:rPr>
              <a:t>信</a:t>
            </a:r>
            <a:r>
              <a:rPr spc="55" dirty="0">
                <a:solidFill>
                  <a:prstClr val="black"/>
                </a:solidFill>
                <a:latin typeface="微软雅黑" panose="020B0503020204020204" charset="-122"/>
                <a:cs typeface="微软雅黑" panose="020B0503020204020204" charset="-122"/>
              </a:rPr>
              <a:t>息</a:t>
            </a:r>
            <a:r>
              <a:rPr spc="90" dirty="0">
                <a:solidFill>
                  <a:prstClr val="black"/>
                </a:solidFill>
                <a:latin typeface="微软雅黑" panose="020B0503020204020204" charset="-122"/>
                <a:cs typeface="微软雅黑" panose="020B0503020204020204" charset="-122"/>
              </a:rPr>
              <a:t>中</a:t>
            </a:r>
            <a:r>
              <a:rPr spc="60" dirty="0">
                <a:solidFill>
                  <a:prstClr val="black"/>
                </a:solidFill>
                <a:latin typeface="微软雅黑" panose="020B0503020204020204" charset="-122"/>
                <a:cs typeface="微软雅黑" panose="020B0503020204020204" charset="-122"/>
              </a:rPr>
              <a:t>，【</a:t>
            </a:r>
            <a:r>
              <a:rPr spc="55" dirty="0">
                <a:solidFill>
                  <a:prstClr val="black"/>
                </a:solidFill>
                <a:latin typeface="微软雅黑" panose="020B0503020204020204" charset="-122"/>
                <a:cs typeface="微软雅黑" panose="020B0503020204020204" charset="-122"/>
              </a:rPr>
              <a:t>认</a:t>
            </a:r>
            <a:r>
              <a:rPr spc="45" dirty="0">
                <a:solidFill>
                  <a:prstClr val="black"/>
                </a:solidFill>
                <a:latin typeface="微软雅黑" panose="020B0503020204020204" charset="-122"/>
                <a:cs typeface="微软雅黑" panose="020B0503020204020204" charset="-122"/>
              </a:rPr>
              <a:t>证</a:t>
            </a:r>
            <a:r>
              <a:rPr spc="55" dirty="0">
                <a:solidFill>
                  <a:prstClr val="black"/>
                </a:solidFill>
                <a:latin typeface="微软雅黑" panose="020B0503020204020204" charset="-122"/>
                <a:cs typeface="微软雅黑" panose="020B0503020204020204" charset="-122"/>
              </a:rPr>
              <a:t>标</a:t>
            </a:r>
            <a:r>
              <a:rPr spc="65" dirty="0">
                <a:solidFill>
                  <a:prstClr val="black"/>
                </a:solidFill>
                <a:latin typeface="微软雅黑" panose="020B0503020204020204" charset="-122"/>
                <a:cs typeface="微软雅黑" panose="020B0503020204020204" charset="-122"/>
              </a:rPr>
              <a:t>识</a:t>
            </a:r>
            <a:r>
              <a:rPr spc="60" dirty="0">
                <a:solidFill>
                  <a:prstClr val="black"/>
                </a:solidFill>
                <a:latin typeface="微软雅黑" panose="020B0503020204020204" charset="-122"/>
                <a:cs typeface="微软雅黑" panose="020B0503020204020204" charset="-122"/>
              </a:rPr>
              <a:t>】与【</a:t>
            </a:r>
            <a:r>
              <a:rPr spc="45" dirty="0">
                <a:solidFill>
                  <a:prstClr val="black"/>
                </a:solidFill>
                <a:latin typeface="微软雅黑" panose="020B0503020204020204" charset="-122"/>
                <a:cs typeface="微软雅黑" panose="020B0503020204020204" charset="-122"/>
              </a:rPr>
              <a:t>认</a:t>
            </a:r>
            <a:r>
              <a:rPr spc="60" dirty="0">
                <a:solidFill>
                  <a:prstClr val="black"/>
                </a:solidFill>
                <a:latin typeface="微软雅黑" panose="020B0503020204020204" charset="-122"/>
                <a:cs typeface="微软雅黑" panose="020B0503020204020204" charset="-122"/>
              </a:rPr>
              <a:t>证秘钥】</a:t>
            </a:r>
            <a:r>
              <a:rPr spc="55" dirty="0">
                <a:solidFill>
                  <a:prstClr val="black"/>
                </a:solidFill>
                <a:latin typeface="微软雅黑" panose="020B0503020204020204" charset="-122"/>
                <a:cs typeface="微软雅黑" panose="020B0503020204020204" charset="-122"/>
              </a:rPr>
              <a:t>均</a:t>
            </a:r>
            <a:r>
              <a:rPr spc="45" dirty="0">
                <a:solidFill>
                  <a:prstClr val="black"/>
                </a:solidFill>
                <a:latin typeface="微软雅黑" panose="020B0503020204020204" charset="-122"/>
                <a:cs typeface="微软雅黑" panose="020B0503020204020204" charset="-122"/>
              </a:rPr>
              <a:t>单</a:t>
            </a:r>
            <a:r>
              <a:rPr dirty="0">
                <a:solidFill>
                  <a:prstClr val="black"/>
                </a:solidFill>
                <a:latin typeface="微软雅黑" panose="020B0503020204020204" charset="-122"/>
                <a:cs typeface="微软雅黑" panose="020B0503020204020204" charset="-122"/>
              </a:rPr>
              <a:t>击</a:t>
            </a:r>
            <a:endParaRPr>
              <a:solidFill>
                <a:prstClr val="black"/>
              </a:solidFill>
              <a:latin typeface="微软雅黑" panose="020B0503020204020204" charset="-122"/>
              <a:cs typeface="微软雅黑" panose="020B0503020204020204" charset="-122"/>
            </a:endParaRPr>
          </a:p>
          <a:p>
            <a:pPr marL="12700">
              <a:spcBef>
                <a:spcPts val="1075"/>
              </a:spcBef>
            </a:pPr>
            <a:r>
              <a:rPr dirty="0">
                <a:solidFill>
                  <a:prstClr val="black"/>
                </a:solidFill>
                <a:latin typeface="微软雅黑" panose="020B0503020204020204" charset="-122"/>
                <a:cs typeface="微软雅黑" panose="020B0503020204020204" charset="-122"/>
              </a:rPr>
              <a:t>“随机生成”，【</a:t>
            </a:r>
            <a:r>
              <a:rPr spc="-5" dirty="0">
                <a:solidFill>
                  <a:prstClr val="black"/>
                </a:solidFill>
                <a:latin typeface="微软雅黑" panose="020B0503020204020204" charset="-122"/>
                <a:cs typeface="微软雅黑" panose="020B0503020204020204" charset="-122"/>
              </a:rPr>
              <a:t>SI</a:t>
            </a:r>
            <a:r>
              <a:rPr spc="5" dirty="0">
                <a:solidFill>
                  <a:prstClr val="black"/>
                </a:solidFill>
                <a:latin typeface="微软雅黑" panose="020B0503020204020204" charset="-122"/>
                <a:cs typeface="微软雅黑" panose="020B0503020204020204" charset="-122"/>
              </a:rPr>
              <a:t>M</a:t>
            </a:r>
            <a:r>
              <a:rPr dirty="0">
                <a:solidFill>
                  <a:prstClr val="black"/>
                </a:solidFill>
                <a:latin typeface="微软雅黑" panose="020B0503020204020204" charset="-122"/>
                <a:cs typeface="微软雅黑" panose="020B0503020204020204" charset="-122"/>
              </a:rPr>
              <a:t>卡IM</a:t>
            </a:r>
            <a:r>
              <a:rPr spc="5" dirty="0">
                <a:solidFill>
                  <a:prstClr val="black"/>
                </a:solidFill>
                <a:latin typeface="微软雅黑" panose="020B0503020204020204" charset="-122"/>
                <a:cs typeface="微软雅黑" panose="020B0503020204020204" charset="-122"/>
              </a:rPr>
              <a:t>S</a:t>
            </a:r>
            <a:r>
              <a:rPr dirty="0">
                <a:solidFill>
                  <a:prstClr val="black"/>
                </a:solidFill>
                <a:latin typeface="微软雅黑" panose="020B0503020204020204" charset="-122"/>
                <a:cs typeface="微软雅黑" panose="020B0503020204020204" charset="-122"/>
              </a:rPr>
              <a:t>I号】可无需填写。最后单击“注册”按钮。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4664963" y="2871215"/>
            <a:ext cx="5839967" cy="34823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4661915" y="2868167"/>
            <a:ext cx="5846445" cy="3488690"/>
          </a:xfrm>
          <a:custGeom>
            <a:avLst/>
            <a:gdLst/>
            <a:ahLst/>
            <a:cxnLst/>
            <a:rect l="l" t="t" r="r" b="b"/>
            <a:pathLst>
              <a:path w="5846445" h="3488690">
                <a:moveTo>
                  <a:pt x="0" y="3488436"/>
                </a:moveTo>
                <a:lnTo>
                  <a:pt x="5846064" y="3488436"/>
                </a:lnTo>
                <a:lnTo>
                  <a:pt x="5846064" y="0"/>
                </a:lnTo>
                <a:lnTo>
                  <a:pt x="0" y="0"/>
                </a:lnTo>
                <a:lnTo>
                  <a:pt x="0" y="348843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p:nvPr/>
        </p:nvSpPr>
        <p:spPr>
          <a:xfrm>
            <a:off x="1765807" y="3807967"/>
            <a:ext cx="2691765" cy="1525270"/>
          </a:xfrm>
          <a:prstGeom prst="rect">
            <a:avLst/>
          </a:prstGeom>
        </p:spPr>
        <p:txBody>
          <a:bodyPr vert="horz" wrap="square" lIns="0" tIns="0" rIns="0" bIns="0" rtlCol="0">
            <a:spAutoFit/>
          </a:bodyPr>
          <a:lstStyle/>
          <a:p>
            <a:pPr marL="12700" marR="5080" indent="278765" algn="just">
              <a:lnSpc>
                <a:spcPct val="125000"/>
              </a:lnSpc>
            </a:pPr>
            <a:r>
              <a:rPr sz="1600" spc="105" dirty="0">
                <a:solidFill>
                  <a:prstClr val="black"/>
                </a:solidFill>
                <a:latin typeface="宋体" pitchFamily="2" charset="-122"/>
                <a:cs typeface="宋体" pitchFamily="2" charset="-122"/>
              </a:rPr>
              <a:t>注</a:t>
            </a:r>
            <a:r>
              <a:rPr sz="1600" spc="125" dirty="0">
                <a:solidFill>
                  <a:prstClr val="black"/>
                </a:solidFill>
                <a:latin typeface="宋体" pitchFamily="2" charset="-122"/>
                <a:cs typeface="宋体" pitchFamily="2" charset="-122"/>
              </a:rPr>
              <a:t>意</a:t>
            </a:r>
            <a:r>
              <a:rPr sz="1600" spc="105" dirty="0">
                <a:solidFill>
                  <a:prstClr val="black"/>
                </a:solidFill>
                <a:latin typeface="宋体" pitchFamily="2" charset="-122"/>
                <a:cs typeface="宋体" pitchFamily="2" charset="-122"/>
              </a:rPr>
              <a:t>：在实</a:t>
            </a:r>
            <a:r>
              <a:rPr sz="1600" spc="125" dirty="0">
                <a:solidFill>
                  <a:prstClr val="black"/>
                </a:solidFill>
                <a:latin typeface="宋体" pitchFamily="2" charset="-122"/>
                <a:cs typeface="宋体" pitchFamily="2" charset="-122"/>
              </a:rPr>
              <a:t>际</a:t>
            </a:r>
            <a:r>
              <a:rPr sz="1600" spc="105" dirty="0">
                <a:solidFill>
                  <a:prstClr val="black"/>
                </a:solidFill>
                <a:latin typeface="宋体" pitchFamily="2" charset="-122"/>
                <a:cs typeface="宋体" pitchFamily="2" charset="-122"/>
              </a:rPr>
              <a:t>场景</a:t>
            </a:r>
            <a:r>
              <a:rPr sz="1600" spc="135" dirty="0">
                <a:solidFill>
                  <a:prstClr val="black"/>
                </a:solidFill>
                <a:latin typeface="宋体" pitchFamily="2" charset="-122"/>
                <a:cs typeface="宋体" pitchFamily="2" charset="-122"/>
              </a:rPr>
              <a:t>中</a:t>
            </a:r>
            <a:r>
              <a:rPr sz="1600" spc="110" dirty="0">
                <a:solidFill>
                  <a:prstClr val="black"/>
                </a:solidFill>
                <a:latin typeface="宋体" pitchFamily="2" charset="-122"/>
                <a:cs typeface="宋体" pitchFamily="2" charset="-122"/>
              </a:rPr>
              <a:t>，</a:t>
            </a:r>
            <a:r>
              <a:rPr sz="1600" spc="-5" dirty="0">
                <a:solidFill>
                  <a:prstClr val="black"/>
                </a:solidFill>
                <a:latin typeface="宋体" pitchFamily="2" charset="-122"/>
                <a:cs typeface="宋体" pitchFamily="2" charset="-122"/>
              </a:rPr>
              <a:t>通 </a:t>
            </a:r>
            <a:r>
              <a:rPr sz="1600" spc="85" dirty="0">
                <a:solidFill>
                  <a:prstClr val="black"/>
                </a:solidFill>
                <a:latin typeface="宋体" pitchFamily="2" charset="-122"/>
                <a:cs typeface="宋体" pitchFamily="2" charset="-122"/>
              </a:rPr>
              <a:t>过三大运营商</a:t>
            </a:r>
            <a:r>
              <a:rPr sz="1600" spc="60" dirty="0">
                <a:solidFill>
                  <a:prstClr val="black"/>
                </a:solidFill>
                <a:latin typeface="宋体" pitchFamily="2" charset="-122"/>
                <a:cs typeface="宋体" pitchFamily="2" charset="-122"/>
              </a:rPr>
              <a:t>的</a:t>
            </a:r>
            <a:r>
              <a:rPr sz="1600" dirty="0">
                <a:solidFill>
                  <a:prstClr val="black"/>
                </a:solidFill>
                <a:latin typeface="宋体" pitchFamily="2" charset="-122"/>
                <a:cs typeface="宋体" pitchFamily="2" charset="-122"/>
              </a:rPr>
              <a:t>SI</a:t>
            </a:r>
            <a:r>
              <a:rPr sz="1600" spc="80" dirty="0">
                <a:solidFill>
                  <a:prstClr val="black"/>
                </a:solidFill>
                <a:latin typeface="宋体" pitchFamily="2" charset="-122"/>
                <a:cs typeface="宋体" pitchFamily="2" charset="-122"/>
              </a:rPr>
              <a:t>M卡实</a:t>
            </a:r>
            <a:r>
              <a:rPr sz="1600" spc="75" dirty="0">
                <a:solidFill>
                  <a:prstClr val="black"/>
                </a:solidFill>
                <a:latin typeface="宋体" pitchFamily="2" charset="-122"/>
                <a:cs typeface="宋体" pitchFamily="2" charset="-122"/>
              </a:rPr>
              <a:t>现</a:t>
            </a:r>
            <a:r>
              <a:rPr sz="1600" spc="-5" dirty="0">
                <a:solidFill>
                  <a:prstClr val="black"/>
                </a:solidFill>
                <a:latin typeface="宋体" pitchFamily="2" charset="-122"/>
                <a:cs typeface="宋体" pitchFamily="2" charset="-122"/>
              </a:rPr>
              <a:t>设 </a:t>
            </a:r>
            <a:r>
              <a:rPr sz="1600" spc="20" dirty="0">
                <a:solidFill>
                  <a:prstClr val="black"/>
                </a:solidFill>
                <a:latin typeface="宋体" pitchFamily="2" charset="-122"/>
                <a:cs typeface="宋体" pitchFamily="2" charset="-122"/>
              </a:rPr>
              <a:t>备联网</a:t>
            </a:r>
            <a:r>
              <a:rPr sz="1600" dirty="0">
                <a:solidFill>
                  <a:prstClr val="black"/>
                </a:solidFill>
                <a:latin typeface="宋体" pitchFamily="2" charset="-122"/>
                <a:cs typeface="宋体" pitchFamily="2" charset="-122"/>
              </a:rPr>
              <a:t>的</a:t>
            </a:r>
            <a:r>
              <a:rPr sz="1600" spc="20" dirty="0">
                <a:solidFill>
                  <a:prstClr val="black"/>
                </a:solidFill>
                <a:latin typeface="宋体" pitchFamily="2" charset="-122"/>
                <a:cs typeface="宋体" pitchFamily="2" charset="-122"/>
              </a:rPr>
              <a:t>网</a:t>
            </a:r>
            <a:r>
              <a:rPr sz="1600" dirty="0">
                <a:solidFill>
                  <a:prstClr val="black"/>
                </a:solidFill>
                <a:latin typeface="宋体" pitchFamily="2" charset="-122"/>
                <a:cs typeface="宋体" pitchFamily="2" charset="-122"/>
              </a:rPr>
              <a:t>关或</a:t>
            </a:r>
            <a:r>
              <a:rPr sz="1600" spc="20" dirty="0">
                <a:solidFill>
                  <a:prstClr val="black"/>
                </a:solidFill>
                <a:latin typeface="宋体" pitchFamily="2" charset="-122"/>
                <a:cs typeface="宋体" pitchFamily="2" charset="-122"/>
              </a:rPr>
              <a:t>设</a:t>
            </a:r>
            <a:r>
              <a:rPr sz="1600" spc="5" dirty="0">
                <a:solidFill>
                  <a:prstClr val="black"/>
                </a:solidFill>
                <a:latin typeface="宋体" pitchFamily="2" charset="-122"/>
                <a:cs typeface="宋体" pitchFamily="2" charset="-122"/>
              </a:rPr>
              <a:t>备</a:t>
            </a:r>
            <a:r>
              <a:rPr sz="1600" dirty="0">
                <a:solidFill>
                  <a:prstClr val="black"/>
                </a:solidFill>
                <a:latin typeface="宋体" pitchFamily="2" charset="-122"/>
                <a:cs typeface="宋体" pitchFamily="2" charset="-122"/>
              </a:rPr>
              <a:t>，</a:t>
            </a:r>
            <a:r>
              <a:rPr sz="1600" spc="10" dirty="0">
                <a:solidFill>
                  <a:prstClr val="black"/>
                </a:solidFill>
                <a:latin typeface="宋体" pitchFamily="2" charset="-122"/>
                <a:cs typeface="宋体" pitchFamily="2" charset="-122"/>
              </a:rPr>
              <a:t>需</a:t>
            </a:r>
            <a:r>
              <a:rPr sz="1600" dirty="0">
                <a:solidFill>
                  <a:prstClr val="black"/>
                </a:solidFill>
                <a:latin typeface="宋体" pitchFamily="2" charset="-122"/>
                <a:cs typeface="宋体" pitchFamily="2" charset="-122"/>
              </a:rPr>
              <a:t>要</a:t>
            </a:r>
            <a:r>
              <a:rPr sz="1600" spc="-5" dirty="0">
                <a:solidFill>
                  <a:prstClr val="black"/>
                </a:solidFill>
                <a:latin typeface="宋体" pitchFamily="2" charset="-122"/>
                <a:cs typeface="宋体" pitchFamily="2" charset="-122"/>
              </a:rPr>
              <a:t>填 </a:t>
            </a:r>
            <a:r>
              <a:rPr sz="1600" spc="100" dirty="0">
                <a:solidFill>
                  <a:prstClr val="black"/>
                </a:solidFill>
                <a:latin typeface="宋体" pitchFamily="2" charset="-122"/>
                <a:cs typeface="宋体" pitchFamily="2" charset="-122"/>
              </a:rPr>
              <a:t>写</a:t>
            </a:r>
            <a:r>
              <a:rPr sz="1600" dirty="0">
                <a:solidFill>
                  <a:prstClr val="black"/>
                </a:solidFill>
                <a:latin typeface="宋体" pitchFamily="2" charset="-122"/>
                <a:cs typeface="宋体" pitchFamily="2" charset="-122"/>
              </a:rPr>
              <a:t>SI</a:t>
            </a:r>
            <a:r>
              <a:rPr sz="1600" spc="80" dirty="0">
                <a:solidFill>
                  <a:prstClr val="black"/>
                </a:solidFill>
                <a:latin typeface="宋体" pitchFamily="2" charset="-122"/>
                <a:cs typeface="宋体" pitchFamily="2" charset="-122"/>
              </a:rPr>
              <a:t>M</a:t>
            </a:r>
            <a:r>
              <a:rPr sz="1600" spc="100" dirty="0">
                <a:solidFill>
                  <a:prstClr val="black"/>
                </a:solidFill>
                <a:latin typeface="宋体" pitchFamily="2" charset="-122"/>
                <a:cs typeface="宋体" pitchFamily="2" charset="-122"/>
              </a:rPr>
              <a:t>卡的</a:t>
            </a:r>
            <a:r>
              <a:rPr sz="1600" spc="-15" dirty="0">
                <a:solidFill>
                  <a:prstClr val="black"/>
                </a:solidFill>
                <a:latin typeface="宋体" pitchFamily="2" charset="-122"/>
                <a:cs typeface="宋体" pitchFamily="2" charset="-122"/>
              </a:rPr>
              <a:t>I</a:t>
            </a:r>
            <a:r>
              <a:rPr sz="1600" spc="-5" dirty="0">
                <a:solidFill>
                  <a:prstClr val="black"/>
                </a:solidFill>
                <a:latin typeface="宋体" pitchFamily="2" charset="-122"/>
                <a:cs typeface="宋体" pitchFamily="2" charset="-122"/>
              </a:rPr>
              <a:t>MS</a:t>
            </a:r>
            <a:r>
              <a:rPr sz="1600" spc="80" dirty="0">
                <a:solidFill>
                  <a:prstClr val="black"/>
                </a:solidFill>
                <a:latin typeface="宋体" pitchFamily="2" charset="-122"/>
                <a:cs typeface="宋体" pitchFamily="2" charset="-122"/>
              </a:rPr>
              <a:t>I</a:t>
            </a:r>
            <a:r>
              <a:rPr sz="1600" spc="100" dirty="0">
                <a:solidFill>
                  <a:prstClr val="black"/>
                </a:solidFill>
                <a:latin typeface="宋体" pitchFamily="2" charset="-122"/>
                <a:cs typeface="宋体" pitchFamily="2" charset="-122"/>
              </a:rPr>
              <a:t>号，</a:t>
            </a:r>
            <a:r>
              <a:rPr sz="1600" spc="80" dirty="0">
                <a:solidFill>
                  <a:prstClr val="black"/>
                </a:solidFill>
                <a:latin typeface="宋体" pitchFamily="2" charset="-122"/>
                <a:cs typeface="宋体" pitchFamily="2" charset="-122"/>
              </a:rPr>
              <a:t>本</a:t>
            </a:r>
            <a:r>
              <a:rPr sz="1600" spc="100" dirty="0">
                <a:solidFill>
                  <a:prstClr val="black"/>
                </a:solidFill>
                <a:latin typeface="宋体" pitchFamily="2" charset="-122"/>
                <a:cs typeface="宋体" pitchFamily="2" charset="-122"/>
              </a:rPr>
              <a:t>平</a:t>
            </a:r>
            <a:r>
              <a:rPr sz="1600" spc="80" dirty="0">
                <a:solidFill>
                  <a:prstClr val="black"/>
                </a:solidFill>
                <a:latin typeface="宋体" pitchFamily="2" charset="-122"/>
                <a:cs typeface="宋体" pitchFamily="2" charset="-122"/>
              </a:rPr>
              <a:t>台</a:t>
            </a:r>
            <a:r>
              <a:rPr sz="1600" spc="-5" dirty="0">
                <a:solidFill>
                  <a:prstClr val="black"/>
                </a:solidFill>
                <a:latin typeface="宋体" pitchFamily="2" charset="-122"/>
                <a:cs typeface="宋体" pitchFamily="2" charset="-122"/>
              </a:rPr>
              <a:t>联 </a:t>
            </a:r>
            <a:r>
              <a:rPr sz="1600" dirty="0">
                <a:solidFill>
                  <a:prstClr val="black"/>
                </a:solidFill>
                <a:latin typeface="宋体" pitchFamily="2" charset="-122"/>
                <a:cs typeface="宋体" pitchFamily="2" charset="-122"/>
              </a:rPr>
              <a:t>网</a:t>
            </a:r>
            <a:r>
              <a:rPr sz="1600" spc="-5" dirty="0">
                <a:solidFill>
                  <a:prstClr val="black"/>
                </a:solidFill>
                <a:latin typeface="宋体" pitchFamily="2" charset="-122"/>
                <a:cs typeface="宋体" pitchFamily="2" charset="-122"/>
              </a:rPr>
              <a:t>方式</a:t>
            </a:r>
            <a:r>
              <a:rPr sz="1600" dirty="0">
                <a:solidFill>
                  <a:prstClr val="black"/>
                </a:solidFill>
                <a:latin typeface="宋体" pitchFamily="2" charset="-122"/>
                <a:cs typeface="宋体" pitchFamily="2" charset="-122"/>
              </a:rPr>
              <a:t>无</a:t>
            </a:r>
            <a:r>
              <a:rPr sz="1600" spc="-5" dirty="0">
                <a:solidFill>
                  <a:prstClr val="black"/>
                </a:solidFill>
                <a:latin typeface="宋体" pitchFamily="2" charset="-122"/>
                <a:cs typeface="宋体" pitchFamily="2" charset="-122"/>
              </a:rPr>
              <a:t>需填</a:t>
            </a:r>
            <a:r>
              <a:rPr sz="1600" spc="-15" dirty="0">
                <a:solidFill>
                  <a:prstClr val="black"/>
                </a:solidFill>
                <a:latin typeface="宋体" pitchFamily="2" charset="-122"/>
                <a:cs typeface="宋体" pitchFamily="2" charset="-122"/>
              </a:rPr>
              <a:t>写</a:t>
            </a:r>
            <a:r>
              <a:rPr sz="1600" spc="-5" dirty="0">
                <a:solidFill>
                  <a:prstClr val="black"/>
                </a:solidFill>
                <a:latin typeface="宋体" pitchFamily="2" charset="-122"/>
                <a:cs typeface="宋体" pitchFamily="2" charset="-122"/>
              </a:rPr>
              <a:t>。</a:t>
            </a:r>
            <a:endParaRPr sz="1600">
              <a:solidFill>
                <a:prstClr val="black"/>
              </a:solidFill>
              <a:latin typeface="宋体" pitchFamily="2" charset="-122"/>
              <a:cs typeface="宋体" pitchFamily="2" charset="-122"/>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838705" y="940180"/>
            <a:ext cx="8518525" cy="1478915"/>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1110"/>
              </a:spcBef>
            </a:pPr>
            <a:r>
              <a:rPr b="1" spc="20" dirty="0">
                <a:solidFill>
                  <a:prstClr val="black"/>
                </a:solidFill>
                <a:latin typeface="微软雅黑" panose="020B0503020204020204" charset="-122"/>
                <a:cs typeface="微软雅黑" panose="020B0503020204020204" charset="-122"/>
              </a:rPr>
              <a:t>操作步骤</a:t>
            </a:r>
            <a:r>
              <a:rPr b="1" spc="30" dirty="0">
                <a:solidFill>
                  <a:prstClr val="black"/>
                </a:solidFill>
                <a:latin typeface="微软雅黑" panose="020B0503020204020204" charset="-122"/>
                <a:cs typeface="微软雅黑" panose="020B0503020204020204" charset="-122"/>
              </a:rPr>
              <a:t>8</a:t>
            </a:r>
            <a:r>
              <a:rPr b="1"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注</a:t>
            </a:r>
            <a:r>
              <a:rPr spc="20" dirty="0">
                <a:solidFill>
                  <a:prstClr val="black"/>
                </a:solidFill>
                <a:latin typeface="微软雅黑" panose="020B0503020204020204" charset="-122"/>
                <a:cs typeface="微软雅黑" panose="020B0503020204020204" charset="-122"/>
              </a:rPr>
              <a:t>册成功</a:t>
            </a:r>
            <a:r>
              <a:rPr spc="35" dirty="0">
                <a:solidFill>
                  <a:prstClr val="black"/>
                </a:solidFill>
                <a:latin typeface="微软雅黑" panose="020B0503020204020204" charset="-122"/>
                <a:cs typeface="微软雅黑" panose="020B0503020204020204" charset="-122"/>
              </a:rPr>
              <a:t>后</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会</a:t>
            </a:r>
            <a:r>
              <a:rPr spc="20" dirty="0">
                <a:solidFill>
                  <a:prstClr val="black"/>
                </a:solidFill>
                <a:latin typeface="微软雅黑" panose="020B0503020204020204" charset="-122"/>
                <a:cs typeface="微软雅黑" panose="020B0503020204020204" charset="-122"/>
              </a:rPr>
              <a:t>自动跳到实</a:t>
            </a:r>
            <a:r>
              <a:rPr spc="30" dirty="0">
                <a:solidFill>
                  <a:prstClr val="black"/>
                </a:solidFill>
                <a:latin typeface="微软雅黑" panose="020B0503020204020204" charset="-122"/>
                <a:cs typeface="微软雅黑" panose="020B0503020204020204" charset="-122"/>
              </a:rPr>
              <a:t>例</a:t>
            </a:r>
            <a:r>
              <a:rPr spc="20" dirty="0">
                <a:solidFill>
                  <a:prstClr val="black"/>
                </a:solidFill>
                <a:latin typeface="微软雅黑" panose="020B0503020204020204" charset="-122"/>
                <a:cs typeface="微软雅黑" panose="020B0503020204020204" charset="-122"/>
              </a:rPr>
              <a:t>信息界</a:t>
            </a:r>
            <a:r>
              <a:rPr spc="45"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a:t>
            </a:r>
            <a:r>
              <a:rPr spc="30" dirty="0">
                <a:solidFill>
                  <a:prstClr val="black"/>
                </a:solidFill>
                <a:latin typeface="微软雅黑" panose="020B0503020204020204" charset="-122"/>
                <a:cs typeface="微软雅黑" panose="020B0503020204020204" charset="-122"/>
              </a:rPr>
              <a:t>可</a:t>
            </a:r>
            <a:r>
              <a:rPr spc="20" dirty="0">
                <a:solidFill>
                  <a:prstClr val="black"/>
                </a:solidFill>
                <a:latin typeface="微软雅黑" panose="020B0503020204020204" charset="-122"/>
                <a:cs typeface="微软雅黑" panose="020B0503020204020204" charset="-122"/>
              </a:rPr>
              <a:t>单</a:t>
            </a:r>
            <a:r>
              <a:rPr spc="25" dirty="0">
                <a:solidFill>
                  <a:prstClr val="black"/>
                </a:solidFill>
                <a:latin typeface="微软雅黑" panose="020B0503020204020204" charset="-122"/>
                <a:cs typeface="微软雅黑" panose="020B0503020204020204" charset="-122"/>
              </a:rPr>
              <a:t>击“</a:t>
            </a:r>
            <a:r>
              <a:rPr spc="20" dirty="0">
                <a:solidFill>
                  <a:prstClr val="black"/>
                </a:solidFill>
                <a:latin typeface="微软雅黑" panose="020B0503020204020204" charset="-122"/>
                <a:cs typeface="微软雅黑" panose="020B0503020204020204" charset="-122"/>
              </a:rPr>
              <a:t>返回</a:t>
            </a:r>
            <a:r>
              <a:rPr spc="35" dirty="0">
                <a:solidFill>
                  <a:prstClr val="black"/>
                </a:solidFill>
                <a:latin typeface="微软雅黑" panose="020B0503020204020204" charset="-122"/>
                <a:cs typeface="微软雅黑" panose="020B0503020204020204" charset="-122"/>
              </a:rPr>
              <a:t>”</a:t>
            </a:r>
            <a:r>
              <a:rPr spc="20" dirty="0">
                <a:solidFill>
                  <a:prstClr val="black"/>
                </a:solidFill>
                <a:latin typeface="微软雅黑" panose="020B0503020204020204" charset="-122"/>
                <a:cs typeface="微软雅黑" panose="020B0503020204020204" charset="-122"/>
              </a:rPr>
              <a:t>进入到物实例 </a:t>
            </a:r>
            <a:r>
              <a:rPr dirty="0">
                <a:solidFill>
                  <a:prstClr val="black"/>
                </a:solidFill>
                <a:latin typeface="微软雅黑" panose="020B0503020204020204" charset="-122"/>
                <a:cs typeface="微软雅黑" panose="020B0503020204020204" charset="-122"/>
              </a:rPr>
              <a:t>列表界面。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60220" y="2589276"/>
            <a:ext cx="8671559" cy="392277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757172" y="2586227"/>
            <a:ext cx="8677910" cy="3929379"/>
          </a:xfrm>
          <a:custGeom>
            <a:avLst/>
            <a:gdLst/>
            <a:ahLst/>
            <a:cxnLst/>
            <a:rect l="l" t="t" r="r" b="b"/>
            <a:pathLst>
              <a:path w="8677910" h="3929379">
                <a:moveTo>
                  <a:pt x="0" y="3928872"/>
                </a:moveTo>
                <a:lnTo>
                  <a:pt x="8677656" y="3928872"/>
                </a:lnTo>
                <a:lnTo>
                  <a:pt x="8677656" y="0"/>
                </a:lnTo>
                <a:lnTo>
                  <a:pt x="0" y="0"/>
                </a:lnTo>
                <a:lnTo>
                  <a:pt x="0" y="392887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6510">
              <a:lnSpc>
                <a:spcPct val="100000"/>
              </a:lnSpc>
            </a:pPr>
            <a:r>
              <a:rPr sz="3200" dirty="0">
                <a:solidFill>
                  <a:srgbClr val="00A755"/>
                </a:solidFill>
              </a:rPr>
              <a:t>工业互联网</a:t>
            </a:r>
            <a:r>
              <a:rPr dirty="0"/>
              <a:t>-（1）发展历程</a:t>
            </a:r>
            <a:endParaRPr sz="3200"/>
          </a:p>
        </p:txBody>
      </p:sp>
      <p:sp>
        <p:nvSpPr>
          <p:cNvPr id="3" name="object 3"/>
          <p:cNvSpPr txBox="1"/>
          <p:nvPr/>
        </p:nvSpPr>
        <p:spPr>
          <a:xfrm>
            <a:off x="617931" y="1725803"/>
            <a:ext cx="2424430" cy="301625"/>
          </a:xfrm>
          <a:prstGeom prst="rect">
            <a:avLst/>
          </a:prstGeom>
        </p:spPr>
        <p:txBody>
          <a:bodyPr vert="horz" wrap="square" lIns="0" tIns="0" rIns="0" bIns="0" rtlCol="0">
            <a:spAutoFit/>
          </a:bodyPr>
          <a:lstStyle/>
          <a:p>
            <a:pPr marL="12700">
              <a:lnSpc>
                <a:spcPct val="100000"/>
              </a:lnSpc>
            </a:pPr>
            <a:r>
              <a:rPr sz="1800" b="1" spc="-5" dirty="0">
                <a:latin typeface="Calibri" panose="020F0502020204030204"/>
                <a:cs typeface="Calibri" panose="020F0502020204030204"/>
              </a:rPr>
              <a:t>a</a:t>
            </a:r>
            <a:r>
              <a:rPr sz="1800" b="1" dirty="0">
                <a:latin typeface="微软雅黑" panose="020B0503020204020204" charset="-122"/>
                <a:cs typeface="微软雅黑" panose="020B0503020204020204" charset="-122"/>
              </a:rPr>
              <a:t>）美国工业互联网发展</a:t>
            </a:r>
            <a:endParaRPr sz="1800">
              <a:latin typeface="微软雅黑" panose="020B0503020204020204" charset="-122"/>
              <a:cs typeface="微软雅黑" panose="020B0503020204020204" charset="-122"/>
            </a:endParaRPr>
          </a:p>
        </p:txBody>
      </p:sp>
      <p:sp>
        <p:nvSpPr>
          <p:cNvPr id="4" name="object 4"/>
          <p:cNvSpPr/>
          <p:nvPr/>
        </p:nvSpPr>
        <p:spPr>
          <a:xfrm>
            <a:off x="536448" y="4895088"/>
            <a:ext cx="3773804" cy="1464945"/>
          </a:xfrm>
          <a:custGeom>
            <a:avLst/>
            <a:gdLst/>
            <a:ahLst/>
            <a:cxnLst/>
            <a:rect l="l" t="t" r="r" b="b"/>
            <a:pathLst>
              <a:path w="3773804" h="1464945">
                <a:moveTo>
                  <a:pt x="0" y="244094"/>
                </a:moveTo>
                <a:lnTo>
                  <a:pt x="4959" y="194918"/>
                </a:lnTo>
                <a:lnTo>
                  <a:pt x="19182" y="149107"/>
                </a:lnTo>
                <a:lnTo>
                  <a:pt x="41687" y="107646"/>
                </a:lnTo>
                <a:lnTo>
                  <a:pt x="71494" y="71516"/>
                </a:lnTo>
                <a:lnTo>
                  <a:pt x="107621" y="41703"/>
                </a:lnTo>
                <a:lnTo>
                  <a:pt x="149086" y="19190"/>
                </a:lnTo>
                <a:lnTo>
                  <a:pt x="194908" y="4961"/>
                </a:lnTo>
                <a:lnTo>
                  <a:pt x="244106" y="0"/>
                </a:lnTo>
                <a:lnTo>
                  <a:pt x="3529329" y="0"/>
                </a:lnTo>
                <a:lnTo>
                  <a:pt x="3578505" y="4961"/>
                </a:lnTo>
                <a:lnTo>
                  <a:pt x="3624316" y="19190"/>
                </a:lnTo>
                <a:lnTo>
                  <a:pt x="3665777" y="41703"/>
                </a:lnTo>
                <a:lnTo>
                  <a:pt x="3701907" y="71516"/>
                </a:lnTo>
                <a:lnTo>
                  <a:pt x="3731720" y="107646"/>
                </a:lnTo>
                <a:lnTo>
                  <a:pt x="3754233" y="149107"/>
                </a:lnTo>
                <a:lnTo>
                  <a:pt x="3768462" y="194918"/>
                </a:lnTo>
                <a:lnTo>
                  <a:pt x="3773424" y="244094"/>
                </a:lnTo>
                <a:lnTo>
                  <a:pt x="3773424" y="1220457"/>
                </a:lnTo>
                <a:lnTo>
                  <a:pt x="3768462" y="1269655"/>
                </a:lnTo>
                <a:lnTo>
                  <a:pt x="3754233" y="1315477"/>
                </a:lnTo>
                <a:lnTo>
                  <a:pt x="3731720" y="1356942"/>
                </a:lnTo>
                <a:lnTo>
                  <a:pt x="3701907" y="1393069"/>
                </a:lnTo>
                <a:lnTo>
                  <a:pt x="3665777" y="1422876"/>
                </a:lnTo>
                <a:lnTo>
                  <a:pt x="3624316" y="1445381"/>
                </a:lnTo>
                <a:lnTo>
                  <a:pt x="3578505" y="1459604"/>
                </a:lnTo>
                <a:lnTo>
                  <a:pt x="3529329" y="1464564"/>
                </a:lnTo>
                <a:lnTo>
                  <a:pt x="244106" y="1464564"/>
                </a:lnTo>
                <a:lnTo>
                  <a:pt x="194908" y="1459604"/>
                </a:lnTo>
                <a:lnTo>
                  <a:pt x="149086" y="1445381"/>
                </a:lnTo>
                <a:lnTo>
                  <a:pt x="107621" y="1422876"/>
                </a:lnTo>
                <a:lnTo>
                  <a:pt x="71494" y="1393069"/>
                </a:lnTo>
                <a:lnTo>
                  <a:pt x="41687" y="1356942"/>
                </a:lnTo>
                <a:lnTo>
                  <a:pt x="19182" y="1315477"/>
                </a:lnTo>
                <a:lnTo>
                  <a:pt x="4959" y="1269655"/>
                </a:lnTo>
                <a:lnTo>
                  <a:pt x="0" y="1220457"/>
                </a:lnTo>
                <a:lnTo>
                  <a:pt x="0" y="244094"/>
                </a:lnTo>
                <a:close/>
              </a:path>
            </a:pathLst>
          </a:custGeom>
          <a:ln w="9144">
            <a:solidFill>
              <a:srgbClr val="2D75B6"/>
            </a:solidFill>
          </a:ln>
        </p:spPr>
        <p:txBody>
          <a:bodyPr wrap="square" lIns="0" tIns="0" rIns="0" bIns="0" rtlCol="0"/>
          <a:lstStyle/>
          <a:p/>
        </p:txBody>
      </p:sp>
      <p:sp>
        <p:nvSpPr>
          <p:cNvPr id="5" name="object 5"/>
          <p:cNvSpPr txBox="1"/>
          <p:nvPr/>
        </p:nvSpPr>
        <p:spPr>
          <a:xfrm>
            <a:off x="666699" y="4997455"/>
            <a:ext cx="3691254" cy="1301115"/>
          </a:xfrm>
          <a:prstGeom prst="rect">
            <a:avLst/>
          </a:prstGeom>
        </p:spPr>
        <p:txBody>
          <a:bodyPr vert="horz" wrap="square" lIns="0" tIns="0" rIns="0" bIns="0" rtlCol="0">
            <a:spAutoFit/>
          </a:bodyPr>
          <a:lstStyle/>
          <a:p>
            <a:pPr marL="12700" algn="just">
              <a:lnSpc>
                <a:spcPts val="1675"/>
              </a:lnSpc>
            </a:pPr>
            <a:r>
              <a:rPr sz="1400" spc="45" dirty="0">
                <a:latin typeface="微软雅黑" panose="020B0503020204020204" charset="-122"/>
                <a:cs typeface="微软雅黑" panose="020B0503020204020204" charset="-122"/>
              </a:rPr>
              <a:t>国</a:t>
            </a:r>
            <a:r>
              <a:rPr sz="1400" spc="35" dirty="0">
                <a:latin typeface="微软雅黑" panose="020B0503020204020204" charset="-122"/>
                <a:cs typeface="微软雅黑" panose="020B0503020204020204" charset="-122"/>
              </a:rPr>
              <a:t>际</a:t>
            </a:r>
            <a:r>
              <a:rPr sz="1400" spc="45" dirty="0">
                <a:latin typeface="微软雅黑" panose="020B0503020204020204" charset="-122"/>
                <a:cs typeface="微软雅黑" panose="020B0503020204020204" charset="-122"/>
              </a:rPr>
              <a:t>金</a:t>
            </a:r>
            <a:r>
              <a:rPr sz="1400" spc="35" dirty="0">
                <a:latin typeface="微软雅黑" panose="020B0503020204020204" charset="-122"/>
                <a:cs typeface="微软雅黑" panose="020B0503020204020204" charset="-122"/>
              </a:rPr>
              <a:t>融危</a:t>
            </a:r>
            <a:r>
              <a:rPr sz="1400" spc="45" dirty="0">
                <a:latin typeface="微软雅黑" panose="020B0503020204020204" charset="-122"/>
                <a:cs typeface="微软雅黑" panose="020B0503020204020204" charset="-122"/>
              </a:rPr>
              <a:t>机</a:t>
            </a:r>
            <a:r>
              <a:rPr sz="1400" spc="35" dirty="0">
                <a:latin typeface="微软雅黑" panose="020B0503020204020204" charset="-122"/>
                <a:cs typeface="微软雅黑" panose="020B0503020204020204" charset="-122"/>
              </a:rPr>
              <a:t>之</a:t>
            </a:r>
            <a:r>
              <a:rPr sz="1400" spc="50" dirty="0">
                <a:latin typeface="微软雅黑" panose="020B0503020204020204" charset="-122"/>
                <a:cs typeface="微软雅黑" panose="020B0503020204020204" charset="-122"/>
              </a:rPr>
              <a:t>后，</a:t>
            </a:r>
            <a:r>
              <a:rPr sz="1400" spc="35" dirty="0">
                <a:latin typeface="微软雅黑" panose="020B0503020204020204" charset="-122"/>
                <a:cs typeface="微软雅黑" panose="020B0503020204020204" charset="-122"/>
              </a:rPr>
              <a:t>美</a:t>
            </a:r>
            <a:r>
              <a:rPr sz="1400" spc="45" dirty="0">
                <a:latin typeface="微软雅黑" panose="020B0503020204020204" charset="-122"/>
                <a:cs typeface="微软雅黑" panose="020B0503020204020204" charset="-122"/>
              </a:rPr>
              <a:t>国</a:t>
            </a:r>
            <a:r>
              <a:rPr sz="1400" spc="35" dirty="0">
                <a:latin typeface="微软雅黑" panose="020B0503020204020204" charset="-122"/>
                <a:cs typeface="微软雅黑" panose="020B0503020204020204" charset="-122"/>
              </a:rPr>
              <a:t>意识</a:t>
            </a:r>
            <a:r>
              <a:rPr sz="1400" spc="60" dirty="0">
                <a:latin typeface="微软雅黑" panose="020B0503020204020204" charset="-122"/>
                <a:cs typeface="微软雅黑" panose="020B0503020204020204" charset="-122"/>
              </a:rPr>
              <a:t>到</a:t>
            </a:r>
            <a:r>
              <a:rPr sz="1400" spc="35" dirty="0">
                <a:latin typeface="微软雅黑" panose="020B0503020204020204" charset="-122"/>
                <a:cs typeface="微软雅黑" panose="020B0503020204020204" charset="-122"/>
              </a:rPr>
              <a:t>“去</a:t>
            </a:r>
            <a:r>
              <a:rPr sz="1400" spc="45" dirty="0">
                <a:latin typeface="微软雅黑" panose="020B0503020204020204" charset="-122"/>
                <a:cs typeface="微软雅黑" panose="020B0503020204020204" charset="-122"/>
              </a:rPr>
              <a:t>工</a:t>
            </a:r>
            <a:r>
              <a:rPr sz="1400" spc="35" dirty="0">
                <a:latin typeface="微软雅黑" panose="020B0503020204020204" charset="-122"/>
                <a:cs typeface="微软雅黑" panose="020B0503020204020204" charset="-122"/>
              </a:rPr>
              <a:t>业</a:t>
            </a:r>
            <a:r>
              <a:rPr sz="1400" spc="55" dirty="0">
                <a:latin typeface="微软雅黑" panose="020B0503020204020204" charset="-122"/>
                <a:cs typeface="微软雅黑" panose="020B0503020204020204" charset="-122"/>
              </a:rPr>
              <a:t>化</a:t>
            </a:r>
            <a:r>
              <a:rPr sz="1400" spc="5"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p>
            <a:pPr marL="12700" marR="180975" algn="just">
              <a:lnSpc>
                <a:spcPct val="100000"/>
              </a:lnSpc>
              <a:spcBef>
                <a:spcPts val="5"/>
              </a:spcBef>
            </a:pPr>
            <a:r>
              <a:rPr sz="1400" spc="45" dirty="0">
                <a:latin typeface="微软雅黑" panose="020B0503020204020204" charset="-122"/>
                <a:cs typeface="微软雅黑" panose="020B0503020204020204" charset="-122"/>
              </a:rPr>
              <a:t>所带</a:t>
            </a:r>
            <a:r>
              <a:rPr sz="1400" spc="35" dirty="0">
                <a:latin typeface="微软雅黑" panose="020B0503020204020204" charset="-122"/>
                <a:cs typeface="微软雅黑" panose="020B0503020204020204" charset="-122"/>
              </a:rPr>
              <a:t>来</a:t>
            </a:r>
            <a:r>
              <a:rPr sz="1400" spc="50" dirty="0">
                <a:latin typeface="微软雅黑" panose="020B0503020204020204" charset="-122"/>
                <a:cs typeface="微软雅黑" panose="020B0503020204020204" charset="-122"/>
              </a:rPr>
              <a:t>的</a:t>
            </a:r>
            <a:r>
              <a:rPr sz="1400" spc="45" dirty="0">
                <a:latin typeface="微软雅黑" panose="020B0503020204020204" charset="-122"/>
                <a:cs typeface="微软雅黑" panose="020B0503020204020204" charset="-122"/>
              </a:rPr>
              <a:t>“</a:t>
            </a:r>
            <a:r>
              <a:rPr sz="1400" spc="35" dirty="0">
                <a:latin typeface="微软雅黑" panose="020B0503020204020204" charset="-122"/>
                <a:cs typeface="微软雅黑" panose="020B0503020204020204" charset="-122"/>
              </a:rPr>
              <a:t>产</a:t>
            </a:r>
            <a:r>
              <a:rPr sz="1400" spc="45" dirty="0">
                <a:latin typeface="微软雅黑" panose="020B0503020204020204" charset="-122"/>
                <a:cs typeface="微软雅黑" panose="020B0503020204020204" charset="-122"/>
              </a:rPr>
              <a:t>业</a:t>
            </a:r>
            <a:r>
              <a:rPr sz="1400" spc="35" dirty="0">
                <a:latin typeface="微软雅黑" panose="020B0503020204020204" charset="-122"/>
                <a:cs typeface="微软雅黑" panose="020B0503020204020204" charset="-122"/>
              </a:rPr>
              <a:t>空</a:t>
            </a:r>
            <a:r>
              <a:rPr sz="1400" spc="45" dirty="0">
                <a:latin typeface="微软雅黑" panose="020B0503020204020204" charset="-122"/>
                <a:cs typeface="微软雅黑" panose="020B0503020204020204" charset="-122"/>
              </a:rPr>
              <a:t>心</a:t>
            </a:r>
            <a:r>
              <a:rPr sz="1400" spc="50" dirty="0">
                <a:latin typeface="微软雅黑" panose="020B0503020204020204" charset="-122"/>
                <a:cs typeface="微软雅黑" panose="020B0503020204020204" charset="-122"/>
              </a:rPr>
              <a:t>化</a:t>
            </a:r>
            <a:r>
              <a:rPr sz="1400" spc="35" dirty="0">
                <a:latin typeface="微软雅黑" panose="020B0503020204020204" charset="-122"/>
                <a:cs typeface="微软雅黑" panose="020B0503020204020204" charset="-122"/>
              </a:rPr>
              <a:t>”</a:t>
            </a:r>
            <a:r>
              <a:rPr sz="1400" spc="50" dirty="0">
                <a:latin typeface="微软雅黑" panose="020B0503020204020204" charset="-122"/>
                <a:cs typeface="微软雅黑" panose="020B0503020204020204" charset="-122"/>
              </a:rPr>
              <a:t>问</a:t>
            </a:r>
            <a:r>
              <a:rPr sz="1400" spc="35" dirty="0">
                <a:latin typeface="微软雅黑" panose="020B0503020204020204" charset="-122"/>
                <a:cs typeface="微软雅黑" panose="020B0503020204020204" charset="-122"/>
              </a:rPr>
              <a:t>题</a:t>
            </a:r>
            <a:r>
              <a:rPr sz="1400" spc="45" dirty="0">
                <a:latin typeface="微软雅黑" panose="020B0503020204020204" charset="-122"/>
                <a:cs typeface="微软雅黑" panose="020B0503020204020204" charset="-122"/>
              </a:rPr>
              <a:t>，将</a:t>
            </a:r>
            <a:r>
              <a:rPr sz="1400" spc="35" dirty="0">
                <a:latin typeface="微软雅黑" panose="020B0503020204020204" charset="-122"/>
                <a:cs typeface="微软雅黑" panose="020B0503020204020204" charset="-122"/>
              </a:rPr>
              <a:t>重</a:t>
            </a:r>
            <a:r>
              <a:rPr sz="1400" spc="45" dirty="0">
                <a:latin typeface="微软雅黑" panose="020B0503020204020204" charset="-122"/>
                <a:cs typeface="微软雅黑" panose="020B0503020204020204" charset="-122"/>
              </a:rPr>
              <a:t>振制</a:t>
            </a:r>
            <a:r>
              <a:rPr sz="1400" dirty="0">
                <a:latin typeface="微软雅黑" panose="020B0503020204020204" charset="-122"/>
                <a:cs typeface="微软雅黑" panose="020B0503020204020204" charset="-122"/>
              </a:rPr>
              <a:t>造 </a:t>
            </a:r>
            <a:r>
              <a:rPr sz="1400" spc="45" dirty="0">
                <a:latin typeface="微软雅黑" panose="020B0503020204020204" charset="-122"/>
                <a:cs typeface="微软雅黑" panose="020B0503020204020204" charset="-122"/>
              </a:rPr>
              <a:t>业作</a:t>
            </a:r>
            <a:r>
              <a:rPr sz="1400" spc="35" dirty="0">
                <a:latin typeface="微软雅黑" panose="020B0503020204020204" charset="-122"/>
                <a:cs typeface="微软雅黑" panose="020B0503020204020204" charset="-122"/>
              </a:rPr>
              <a:t>为</a:t>
            </a:r>
            <a:r>
              <a:rPr sz="1400" spc="45" dirty="0">
                <a:latin typeface="微软雅黑" panose="020B0503020204020204" charset="-122"/>
                <a:cs typeface="微软雅黑" panose="020B0503020204020204" charset="-122"/>
              </a:rPr>
              <a:t>长远</a:t>
            </a:r>
            <a:r>
              <a:rPr sz="1400" spc="35" dirty="0">
                <a:latin typeface="微软雅黑" panose="020B0503020204020204" charset="-122"/>
                <a:cs typeface="微软雅黑" panose="020B0503020204020204" charset="-122"/>
              </a:rPr>
              <a:t>发</a:t>
            </a:r>
            <a:r>
              <a:rPr sz="1400" spc="45" dirty="0">
                <a:latin typeface="微软雅黑" panose="020B0503020204020204" charset="-122"/>
                <a:cs typeface="微软雅黑" panose="020B0503020204020204" charset="-122"/>
              </a:rPr>
              <a:t>展</a:t>
            </a:r>
            <a:r>
              <a:rPr sz="1400" spc="35" dirty="0">
                <a:latin typeface="微软雅黑" panose="020B0503020204020204" charset="-122"/>
                <a:cs typeface="微软雅黑" panose="020B0503020204020204" charset="-122"/>
              </a:rPr>
              <a:t>的</a:t>
            </a:r>
            <a:r>
              <a:rPr sz="1400" spc="45" dirty="0">
                <a:latin typeface="微软雅黑" panose="020B0503020204020204" charset="-122"/>
                <a:cs typeface="微软雅黑" panose="020B0503020204020204" charset="-122"/>
              </a:rPr>
              <a:t>重要</a:t>
            </a:r>
            <a:r>
              <a:rPr sz="1400" spc="35" dirty="0">
                <a:latin typeface="微软雅黑" panose="020B0503020204020204" charset="-122"/>
                <a:cs typeface="微软雅黑" panose="020B0503020204020204" charset="-122"/>
              </a:rPr>
              <a:t>战</a:t>
            </a:r>
            <a:r>
              <a:rPr sz="1400" spc="65" dirty="0">
                <a:latin typeface="微软雅黑" panose="020B0503020204020204" charset="-122"/>
                <a:cs typeface="微软雅黑" panose="020B0503020204020204" charset="-122"/>
              </a:rPr>
              <a:t>略</a:t>
            </a:r>
            <a:r>
              <a:rPr sz="1400" spc="35" dirty="0">
                <a:latin typeface="微软雅黑" panose="020B0503020204020204" charset="-122"/>
                <a:cs typeface="微软雅黑" panose="020B0503020204020204" charset="-122"/>
              </a:rPr>
              <a:t>，</a:t>
            </a:r>
            <a:r>
              <a:rPr sz="1400" spc="45" dirty="0">
                <a:latin typeface="微软雅黑" panose="020B0503020204020204" charset="-122"/>
                <a:cs typeface="微软雅黑" panose="020B0503020204020204" charset="-122"/>
              </a:rPr>
              <a:t>密集</a:t>
            </a:r>
            <a:r>
              <a:rPr sz="1400" spc="35" dirty="0">
                <a:latin typeface="微软雅黑" panose="020B0503020204020204" charset="-122"/>
                <a:cs typeface="微软雅黑" panose="020B0503020204020204" charset="-122"/>
              </a:rPr>
              <a:t>而</a:t>
            </a:r>
            <a:r>
              <a:rPr sz="1400" spc="45" dirty="0">
                <a:latin typeface="微软雅黑" panose="020B0503020204020204" charset="-122"/>
                <a:cs typeface="微软雅黑" panose="020B0503020204020204" charset="-122"/>
              </a:rPr>
              <a:t>持续</a:t>
            </a:r>
            <a:r>
              <a:rPr sz="1400" dirty="0">
                <a:latin typeface="微软雅黑" panose="020B0503020204020204" charset="-122"/>
                <a:cs typeface="微软雅黑" panose="020B0503020204020204" charset="-122"/>
              </a:rPr>
              <a:t>地 </a:t>
            </a:r>
            <a:r>
              <a:rPr sz="1400" spc="45" dirty="0">
                <a:latin typeface="微软雅黑" panose="020B0503020204020204" charset="-122"/>
                <a:cs typeface="微软雅黑" panose="020B0503020204020204" charset="-122"/>
              </a:rPr>
              <a:t>出台</a:t>
            </a:r>
            <a:r>
              <a:rPr sz="1400" spc="35" dirty="0">
                <a:latin typeface="微软雅黑" panose="020B0503020204020204" charset="-122"/>
                <a:cs typeface="微软雅黑" panose="020B0503020204020204" charset="-122"/>
              </a:rPr>
              <a:t>了</a:t>
            </a:r>
            <a:r>
              <a:rPr sz="1400" spc="45" dirty="0">
                <a:latin typeface="微软雅黑" panose="020B0503020204020204" charset="-122"/>
                <a:cs typeface="微软雅黑" panose="020B0503020204020204" charset="-122"/>
              </a:rPr>
              <a:t>一系</a:t>
            </a:r>
            <a:r>
              <a:rPr sz="1400" spc="35" dirty="0">
                <a:latin typeface="微软雅黑" panose="020B0503020204020204" charset="-122"/>
                <a:cs typeface="微软雅黑" panose="020B0503020204020204" charset="-122"/>
              </a:rPr>
              <a:t>列</a:t>
            </a:r>
            <a:r>
              <a:rPr sz="1400" spc="45" dirty="0">
                <a:latin typeface="微软雅黑" panose="020B0503020204020204" charset="-122"/>
                <a:cs typeface="微软雅黑" panose="020B0503020204020204" charset="-122"/>
              </a:rPr>
              <a:t>政</a:t>
            </a:r>
            <a:r>
              <a:rPr sz="1400" spc="35" dirty="0">
                <a:latin typeface="微软雅黑" panose="020B0503020204020204" charset="-122"/>
                <a:cs typeface="微软雅黑" panose="020B0503020204020204" charset="-122"/>
              </a:rPr>
              <a:t>策</a:t>
            </a:r>
            <a:r>
              <a:rPr sz="1400" spc="45" dirty="0">
                <a:latin typeface="微软雅黑" panose="020B0503020204020204" charset="-122"/>
                <a:cs typeface="微软雅黑" panose="020B0503020204020204" charset="-122"/>
              </a:rPr>
              <a:t>措</a:t>
            </a:r>
            <a:r>
              <a:rPr sz="1400" spc="60" dirty="0">
                <a:latin typeface="微软雅黑" panose="020B0503020204020204" charset="-122"/>
                <a:cs typeface="微软雅黑" panose="020B0503020204020204" charset="-122"/>
              </a:rPr>
              <a:t>施</a:t>
            </a:r>
            <a:r>
              <a:rPr sz="1400" spc="35" dirty="0">
                <a:latin typeface="微软雅黑" panose="020B0503020204020204" charset="-122"/>
                <a:cs typeface="微软雅黑" panose="020B0503020204020204" charset="-122"/>
              </a:rPr>
              <a:t>，</a:t>
            </a:r>
            <a:r>
              <a:rPr sz="1400" spc="45" dirty="0">
                <a:latin typeface="微软雅黑" panose="020B0503020204020204" charset="-122"/>
                <a:cs typeface="微软雅黑" panose="020B0503020204020204" charset="-122"/>
              </a:rPr>
              <a:t>包</a:t>
            </a:r>
            <a:r>
              <a:rPr sz="1400" spc="35" dirty="0">
                <a:latin typeface="微软雅黑" panose="020B0503020204020204" charset="-122"/>
                <a:cs typeface="微软雅黑" panose="020B0503020204020204" charset="-122"/>
              </a:rPr>
              <a:t>括</a:t>
            </a:r>
            <a:r>
              <a:rPr sz="1400" spc="45" dirty="0">
                <a:latin typeface="微软雅黑" panose="020B0503020204020204" charset="-122"/>
                <a:cs typeface="微软雅黑" panose="020B0503020204020204" charset="-122"/>
              </a:rPr>
              <a:t>美国</a:t>
            </a:r>
            <a:r>
              <a:rPr sz="1400" spc="35" dirty="0">
                <a:latin typeface="微软雅黑" panose="020B0503020204020204" charset="-122"/>
                <a:cs typeface="微软雅黑" panose="020B0503020204020204" charset="-122"/>
              </a:rPr>
              <a:t>政</a:t>
            </a:r>
            <a:r>
              <a:rPr sz="1400" spc="45" dirty="0">
                <a:latin typeface="微软雅黑" panose="020B0503020204020204" charset="-122"/>
                <a:cs typeface="微软雅黑" panose="020B0503020204020204" charset="-122"/>
              </a:rPr>
              <a:t>府组</a:t>
            </a:r>
            <a:r>
              <a:rPr sz="1400" dirty="0">
                <a:latin typeface="微软雅黑" panose="020B0503020204020204" charset="-122"/>
                <a:cs typeface="微软雅黑" panose="020B0503020204020204" charset="-122"/>
              </a:rPr>
              <a:t>织 </a:t>
            </a:r>
            <a:r>
              <a:rPr sz="1400" spc="45" dirty="0">
                <a:latin typeface="微软雅黑" panose="020B0503020204020204" charset="-122"/>
                <a:cs typeface="微软雅黑" panose="020B0503020204020204" charset="-122"/>
              </a:rPr>
              <a:t>实施</a:t>
            </a:r>
            <a:r>
              <a:rPr sz="1400" spc="35" dirty="0">
                <a:latin typeface="微软雅黑" panose="020B0503020204020204" charset="-122"/>
                <a:cs typeface="微软雅黑" panose="020B0503020204020204" charset="-122"/>
              </a:rPr>
              <a:t>了</a:t>
            </a:r>
            <a:r>
              <a:rPr sz="1400" spc="45" dirty="0">
                <a:latin typeface="微软雅黑" panose="020B0503020204020204" charset="-122"/>
                <a:cs typeface="微软雅黑" panose="020B0503020204020204" charset="-122"/>
              </a:rPr>
              <a:t>“先</a:t>
            </a:r>
            <a:r>
              <a:rPr sz="1400" spc="35" dirty="0">
                <a:latin typeface="微软雅黑" panose="020B0503020204020204" charset="-122"/>
                <a:cs typeface="微软雅黑" panose="020B0503020204020204" charset="-122"/>
              </a:rPr>
              <a:t>进</a:t>
            </a:r>
            <a:r>
              <a:rPr sz="1400" spc="45" dirty="0">
                <a:latin typeface="微软雅黑" panose="020B0503020204020204" charset="-122"/>
                <a:cs typeface="微软雅黑" panose="020B0503020204020204" charset="-122"/>
              </a:rPr>
              <a:t>制</a:t>
            </a:r>
            <a:r>
              <a:rPr sz="1400" spc="35" dirty="0">
                <a:latin typeface="微软雅黑" panose="020B0503020204020204" charset="-122"/>
                <a:cs typeface="微软雅黑" panose="020B0503020204020204" charset="-122"/>
              </a:rPr>
              <a:t>造</a:t>
            </a:r>
            <a:r>
              <a:rPr sz="1400" spc="45" dirty="0">
                <a:latin typeface="微软雅黑" panose="020B0503020204020204" charset="-122"/>
                <a:cs typeface="微软雅黑" panose="020B0503020204020204" charset="-122"/>
              </a:rPr>
              <a:t>业伙</a:t>
            </a:r>
            <a:r>
              <a:rPr sz="1400" spc="35" dirty="0">
                <a:latin typeface="微软雅黑" panose="020B0503020204020204" charset="-122"/>
                <a:cs typeface="微软雅黑" panose="020B0503020204020204" charset="-122"/>
              </a:rPr>
              <a:t>伴</a:t>
            </a:r>
            <a:r>
              <a:rPr sz="1400" spc="45" dirty="0">
                <a:latin typeface="微软雅黑" panose="020B0503020204020204" charset="-122"/>
                <a:cs typeface="微软雅黑" panose="020B0503020204020204" charset="-122"/>
              </a:rPr>
              <a:t>计划”，</a:t>
            </a:r>
            <a:r>
              <a:rPr sz="1400" spc="35" dirty="0">
                <a:latin typeface="微软雅黑" panose="020B0503020204020204" charset="-122"/>
                <a:cs typeface="微软雅黑" panose="020B0503020204020204" charset="-122"/>
              </a:rPr>
              <a:t>构</a:t>
            </a:r>
            <a:r>
              <a:rPr sz="1400" spc="45" dirty="0">
                <a:latin typeface="微软雅黑" panose="020B0503020204020204" charset="-122"/>
                <a:cs typeface="微软雅黑" panose="020B0503020204020204" charset="-122"/>
              </a:rPr>
              <a:t>建“</a:t>
            </a:r>
            <a:r>
              <a:rPr sz="1400" dirty="0">
                <a:latin typeface="微软雅黑" panose="020B0503020204020204" charset="-122"/>
                <a:cs typeface="微软雅黑" panose="020B0503020204020204" charset="-122"/>
              </a:rPr>
              <a:t>国 家制造业创新网络”等。</a:t>
            </a:r>
            <a:endParaRPr sz="1400">
              <a:latin typeface="微软雅黑" panose="020B0503020204020204" charset="-122"/>
              <a:cs typeface="微软雅黑" panose="020B0503020204020204" charset="-122"/>
            </a:endParaRPr>
          </a:p>
        </p:txBody>
      </p:sp>
      <p:sp>
        <p:nvSpPr>
          <p:cNvPr id="6" name="object 6"/>
          <p:cNvSpPr/>
          <p:nvPr/>
        </p:nvSpPr>
        <p:spPr>
          <a:xfrm>
            <a:off x="2292095" y="4117847"/>
            <a:ext cx="8351520" cy="216535"/>
          </a:xfrm>
          <a:custGeom>
            <a:avLst/>
            <a:gdLst/>
            <a:ahLst/>
            <a:cxnLst/>
            <a:rect l="l" t="t" r="r" b="b"/>
            <a:pathLst>
              <a:path w="8351520" h="216535">
                <a:moveTo>
                  <a:pt x="0" y="216407"/>
                </a:moveTo>
                <a:lnTo>
                  <a:pt x="8351520" y="216407"/>
                </a:lnTo>
                <a:lnTo>
                  <a:pt x="8351520" y="0"/>
                </a:lnTo>
                <a:lnTo>
                  <a:pt x="0" y="0"/>
                </a:lnTo>
                <a:lnTo>
                  <a:pt x="0" y="216407"/>
                </a:lnTo>
                <a:close/>
              </a:path>
            </a:pathLst>
          </a:custGeom>
          <a:solidFill>
            <a:srgbClr val="BCD6ED"/>
          </a:solidFill>
        </p:spPr>
        <p:txBody>
          <a:bodyPr wrap="square" lIns="0" tIns="0" rIns="0" bIns="0" rtlCol="0"/>
          <a:lstStyle/>
          <a:p/>
        </p:txBody>
      </p:sp>
      <p:sp>
        <p:nvSpPr>
          <p:cNvPr id="7" name="object 7"/>
          <p:cNvSpPr/>
          <p:nvPr/>
        </p:nvSpPr>
        <p:spPr>
          <a:xfrm>
            <a:off x="2218944" y="3983735"/>
            <a:ext cx="408940" cy="419100"/>
          </a:xfrm>
          <a:custGeom>
            <a:avLst/>
            <a:gdLst/>
            <a:ahLst/>
            <a:cxnLst/>
            <a:rect l="l" t="t" r="r" b="b"/>
            <a:pathLst>
              <a:path w="408939" h="419100">
                <a:moveTo>
                  <a:pt x="204215" y="0"/>
                </a:moveTo>
                <a:lnTo>
                  <a:pt x="157394" y="5536"/>
                </a:lnTo>
                <a:lnTo>
                  <a:pt x="114411" y="21304"/>
                </a:lnTo>
                <a:lnTo>
                  <a:pt x="76493" y="46046"/>
                </a:lnTo>
                <a:lnTo>
                  <a:pt x="44866" y="78501"/>
                </a:lnTo>
                <a:lnTo>
                  <a:pt x="20758" y="117410"/>
                </a:lnTo>
                <a:lnTo>
                  <a:pt x="5393" y="161512"/>
                </a:lnTo>
                <a:lnTo>
                  <a:pt x="0" y="209550"/>
                </a:lnTo>
                <a:lnTo>
                  <a:pt x="5393" y="257587"/>
                </a:lnTo>
                <a:lnTo>
                  <a:pt x="20758" y="301689"/>
                </a:lnTo>
                <a:lnTo>
                  <a:pt x="44866" y="340598"/>
                </a:lnTo>
                <a:lnTo>
                  <a:pt x="76493" y="373053"/>
                </a:lnTo>
                <a:lnTo>
                  <a:pt x="114411" y="397795"/>
                </a:lnTo>
                <a:lnTo>
                  <a:pt x="157394" y="413563"/>
                </a:lnTo>
                <a:lnTo>
                  <a:pt x="204215" y="419100"/>
                </a:lnTo>
                <a:lnTo>
                  <a:pt x="251037" y="413563"/>
                </a:lnTo>
                <a:lnTo>
                  <a:pt x="294020" y="397795"/>
                </a:lnTo>
                <a:lnTo>
                  <a:pt x="331938" y="373053"/>
                </a:lnTo>
                <a:lnTo>
                  <a:pt x="363565" y="340598"/>
                </a:lnTo>
                <a:lnTo>
                  <a:pt x="387673" y="301689"/>
                </a:lnTo>
                <a:lnTo>
                  <a:pt x="403038" y="257587"/>
                </a:lnTo>
                <a:lnTo>
                  <a:pt x="408431" y="209550"/>
                </a:lnTo>
                <a:lnTo>
                  <a:pt x="403038" y="161512"/>
                </a:lnTo>
                <a:lnTo>
                  <a:pt x="387673" y="117410"/>
                </a:lnTo>
                <a:lnTo>
                  <a:pt x="363565" y="78501"/>
                </a:lnTo>
                <a:lnTo>
                  <a:pt x="331938" y="46046"/>
                </a:lnTo>
                <a:lnTo>
                  <a:pt x="294020" y="21304"/>
                </a:lnTo>
                <a:lnTo>
                  <a:pt x="251037" y="5536"/>
                </a:lnTo>
                <a:lnTo>
                  <a:pt x="204215" y="0"/>
                </a:lnTo>
                <a:close/>
              </a:path>
            </a:pathLst>
          </a:custGeom>
          <a:solidFill>
            <a:srgbClr val="5B9BD4"/>
          </a:solidFill>
        </p:spPr>
        <p:txBody>
          <a:bodyPr wrap="square" lIns="0" tIns="0" rIns="0" bIns="0" rtlCol="0"/>
          <a:lstStyle/>
          <a:p/>
        </p:txBody>
      </p:sp>
      <p:sp>
        <p:nvSpPr>
          <p:cNvPr id="8" name="object 8"/>
          <p:cNvSpPr/>
          <p:nvPr/>
        </p:nvSpPr>
        <p:spPr>
          <a:xfrm>
            <a:off x="2218944" y="3983735"/>
            <a:ext cx="408940" cy="419100"/>
          </a:xfrm>
          <a:custGeom>
            <a:avLst/>
            <a:gdLst/>
            <a:ahLst/>
            <a:cxnLst/>
            <a:rect l="l" t="t" r="r" b="b"/>
            <a:pathLst>
              <a:path w="408939" h="419100">
                <a:moveTo>
                  <a:pt x="0" y="209550"/>
                </a:moveTo>
                <a:lnTo>
                  <a:pt x="5393" y="257587"/>
                </a:lnTo>
                <a:lnTo>
                  <a:pt x="20758" y="301689"/>
                </a:lnTo>
                <a:lnTo>
                  <a:pt x="44866" y="340598"/>
                </a:lnTo>
                <a:lnTo>
                  <a:pt x="76493" y="373053"/>
                </a:lnTo>
                <a:lnTo>
                  <a:pt x="114411" y="397795"/>
                </a:lnTo>
                <a:lnTo>
                  <a:pt x="157394" y="413563"/>
                </a:lnTo>
                <a:lnTo>
                  <a:pt x="204215" y="419100"/>
                </a:lnTo>
                <a:lnTo>
                  <a:pt x="251037" y="413563"/>
                </a:lnTo>
                <a:lnTo>
                  <a:pt x="294020" y="397795"/>
                </a:lnTo>
                <a:lnTo>
                  <a:pt x="331938" y="373053"/>
                </a:lnTo>
                <a:lnTo>
                  <a:pt x="363565" y="340598"/>
                </a:lnTo>
                <a:lnTo>
                  <a:pt x="387673" y="301689"/>
                </a:lnTo>
                <a:lnTo>
                  <a:pt x="403038" y="257587"/>
                </a:lnTo>
                <a:lnTo>
                  <a:pt x="408431" y="209550"/>
                </a:lnTo>
                <a:lnTo>
                  <a:pt x="403038" y="161512"/>
                </a:lnTo>
                <a:lnTo>
                  <a:pt x="387673" y="117410"/>
                </a:lnTo>
                <a:lnTo>
                  <a:pt x="363565" y="78501"/>
                </a:lnTo>
                <a:lnTo>
                  <a:pt x="331938" y="46046"/>
                </a:lnTo>
                <a:lnTo>
                  <a:pt x="294020" y="21304"/>
                </a:lnTo>
                <a:lnTo>
                  <a:pt x="251037" y="5536"/>
                </a:lnTo>
                <a:lnTo>
                  <a:pt x="204215" y="0"/>
                </a:lnTo>
                <a:lnTo>
                  <a:pt x="157394" y="5536"/>
                </a:lnTo>
                <a:lnTo>
                  <a:pt x="114411" y="21304"/>
                </a:lnTo>
                <a:lnTo>
                  <a:pt x="76493" y="46046"/>
                </a:lnTo>
                <a:lnTo>
                  <a:pt x="44866" y="78501"/>
                </a:lnTo>
                <a:lnTo>
                  <a:pt x="20758" y="117410"/>
                </a:lnTo>
                <a:lnTo>
                  <a:pt x="5393" y="161512"/>
                </a:lnTo>
                <a:lnTo>
                  <a:pt x="0" y="209550"/>
                </a:lnTo>
                <a:close/>
              </a:path>
            </a:pathLst>
          </a:custGeom>
          <a:ln w="12192">
            <a:solidFill>
              <a:srgbClr val="41709C"/>
            </a:solidFill>
          </a:ln>
        </p:spPr>
        <p:txBody>
          <a:bodyPr wrap="square" lIns="0" tIns="0" rIns="0" bIns="0" rtlCol="0"/>
          <a:lstStyle/>
          <a:p/>
        </p:txBody>
      </p:sp>
      <p:sp>
        <p:nvSpPr>
          <p:cNvPr id="9" name="object 9"/>
          <p:cNvSpPr/>
          <p:nvPr/>
        </p:nvSpPr>
        <p:spPr>
          <a:xfrm>
            <a:off x="3966971" y="3992879"/>
            <a:ext cx="394970" cy="388620"/>
          </a:xfrm>
          <a:custGeom>
            <a:avLst/>
            <a:gdLst/>
            <a:ahLst/>
            <a:cxnLst/>
            <a:rect l="l" t="t" r="r" b="b"/>
            <a:pathLst>
              <a:path w="394970" h="388620">
                <a:moveTo>
                  <a:pt x="197358" y="0"/>
                </a:moveTo>
                <a:lnTo>
                  <a:pt x="152115" y="5131"/>
                </a:lnTo>
                <a:lnTo>
                  <a:pt x="110578" y="19749"/>
                </a:lnTo>
                <a:lnTo>
                  <a:pt x="73933" y="42687"/>
                </a:lnTo>
                <a:lnTo>
                  <a:pt x="43367" y="72778"/>
                </a:lnTo>
                <a:lnTo>
                  <a:pt x="20065" y="108857"/>
                </a:lnTo>
                <a:lnTo>
                  <a:pt x="5214" y="149756"/>
                </a:lnTo>
                <a:lnTo>
                  <a:pt x="0" y="194310"/>
                </a:lnTo>
                <a:lnTo>
                  <a:pt x="5214" y="238863"/>
                </a:lnTo>
                <a:lnTo>
                  <a:pt x="20065" y="279762"/>
                </a:lnTo>
                <a:lnTo>
                  <a:pt x="43367" y="315841"/>
                </a:lnTo>
                <a:lnTo>
                  <a:pt x="73933" y="345932"/>
                </a:lnTo>
                <a:lnTo>
                  <a:pt x="110578" y="368870"/>
                </a:lnTo>
                <a:lnTo>
                  <a:pt x="152115" y="383488"/>
                </a:lnTo>
                <a:lnTo>
                  <a:pt x="197358" y="388620"/>
                </a:lnTo>
                <a:lnTo>
                  <a:pt x="242600" y="383488"/>
                </a:lnTo>
                <a:lnTo>
                  <a:pt x="284137" y="368870"/>
                </a:lnTo>
                <a:lnTo>
                  <a:pt x="320782" y="345932"/>
                </a:lnTo>
                <a:lnTo>
                  <a:pt x="351348" y="315841"/>
                </a:lnTo>
                <a:lnTo>
                  <a:pt x="374650" y="279762"/>
                </a:lnTo>
                <a:lnTo>
                  <a:pt x="389501" y="238863"/>
                </a:lnTo>
                <a:lnTo>
                  <a:pt x="394716" y="194310"/>
                </a:lnTo>
                <a:lnTo>
                  <a:pt x="389501" y="149756"/>
                </a:lnTo>
                <a:lnTo>
                  <a:pt x="374650" y="108857"/>
                </a:lnTo>
                <a:lnTo>
                  <a:pt x="351348" y="72778"/>
                </a:lnTo>
                <a:lnTo>
                  <a:pt x="320782" y="42687"/>
                </a:lnTo>
                <a:lnTo>
                  <a:pt x="284137" y="19749"/>
                </a:lnTo>
                <a:lnTo>
                  <a:pt x="242600" y="5131"/>
                </a:lnTo>
                <a:lnTo>
                  <a:pt x="197358" y="0"/>
                </a:lnTo>
                <a:close/>
              </a:path>
            </a:pathLst>
          </a:custGeom>
          <a:solidFill>
            <a:srgbClr val="5B9BD4"/>
          </a:solidFill>
        </p:spPr>
        <p:txBody>
          <a:bodyPr wrap="square" lIns="0" tIns="0" rIns="0" bIns="0" rtlCol="0"/>
          <a:lstStyle/>
          <a:p/>
        </p:txBody>
      </p:sp>
      <p:sp>
        <p:nvSpPr>
          <p:cNvPr id="10" name="object 10"/>
          <p:cNvSpPr/>
          <p:nvPr/>
        </p:nvSpPr>
        <p:spPr>
          <a:xfrm>
            <a:off x="3966971" y="3992879"/>
            <a:ext cx="394970" cy="388620"/>
          </a:xfrm>
          <a:custGeom>
            <a:avLst/>
            <a:gdLst/>
            <a:ahLst/>
            <a:cxnLst/>
            <a:rect l="l" t="t" r="r" b="b"/>
            <a:pathLst>
              <a:path w="394970" h="388620">
                <a:moveTo>
                  <a:pt x="0" y="194310"/>
                </a:moveTo>
                <a:lnTo>
                  <a:pt x="5214" y="238863"/>
                </a:lnTo>
                <a:lnTo>
                  <a:pt x="20065" y="279762"/>
                </a:lnTo>
                <a:lnTo>
                  <a:pt x="43367" y="315841"/>
                </a:lnTo>
                <a:lnTo>
                  <a:pt x="73933" y="345932"/>
                </a:lnTo>
                <a:lnTo>
                  <a:pt x="110578" y="368870"/>
                </a:lnTo>
                <a:lnTo>
                  <a:pt x="152115" y="383488"/>
                </a:lnTo>
                <a:lnTo>
                  <a:pt x="197358" y="388620"/>
                </a:lnTo>
                <a:lnTo>
                  <a:pt x="242600" y="383488"/>
                </a:lnTo>
                <a:lnTo>
                  <a:pt x="284137" y="368870"/>
                </a:lnTo>
                <a:lnTo>
                  <a:pt x="320782" y="345932"/>
                </a:lnTo>
                <a:lnTo>
                  <a:pt x="351348" y="315841"/>
                </a:lnTo>
                <a:lnTo>
                  <a:pt x="374650" y="279762"/>
                </a:lnTo>
                <a:lnTo>
                  <a:pt x="389501" y="238863"/>
                </a:lnTo>
                <a:lnTo>
                  <a:pt x="394716" y="194310"/>
                </a:lnTo>
                <a:lnTo>
                  <a:pt x="389501" y="149756"/>
                </a:lnTo>
                <a:lnTo>
                  <a:pt x="374650" y="108857"/>
                </a:lnTo>
                <a:lnTo>
                  <a:pt x="351348" y="72778"/>
                </a:lnTo>
                <a:lnTo>
                  <a:pt x="320782" y="42687"/>
                </a:lnTo>
                <a:lnTo>
                  <a:pt x="284137" y="19749"/>
                </a:lnTo>
                <a:lnTo>
                  <a:pt x="242600" y="5131"/>
                </a:lnTo>
                <a:lnTo>
                  <a:pt x="197358" y="0"/>
                </a:lnTo>
                <a:lnTo>
                  <a:pt x="152115" y="5131"/>
                </a:lnTo>
                <a:lnTo>
                  <a:pt x="110578" y="19749"/>
                </a:lnTo>
                <a:lnTo>
                  <a:pt x="73933" y="42687"/>
                </a:lnTo>
                <a:lnTo>
                  <a:pt x="43367" y="72778"/>
                </a:lnTo>
                <a:lnTo>
                  <a:pt x="20065" y="108857"/>
                </a:lnTo>
                <a:lnTo>
                  <a:pt x="5214" y="149756"/>
                </a:lnTo>
                <a:lnTo>
                  <a:pt x="0" y="194310"/>
                </a:lnTo>
                <a:close/>
              </a:path>
            </a:pathLst>
          </a:custGeom>
          <a:ln w="12192">
            <a:solidFill>
              <a:srgbClr val="41709C"/>
            </a:solidFill>
          </a:ln>
        </p:spPr>
        <p:txBody>
          <a:bodyPr wrap="square" lIns="0" tIns="0" rIns="0" bIns="0" rtlCol="0"/>
          <a:lstStyle/>
          <a:p/>
        </p:txBody>
      </p:sp>
      <p:sp>
        <p:nvSpPr>
          <p:cNvPr id="11" name="object 11"/>
          <p:cNvSpPr/>
          <p:nvPr/>
        </p:nvSpPr>
        <p:spPr>
          <a:xfrm>
            <a:off x="7269480" y="4000500"/>
            <a:ext cx="394970" cy="388620"/>
          </a:xfrm>
          <a:custGeom>
            <a:avLst/>
            <a:gdLst/>
            <a:ahLst/>
            <a:cxnLst/>
            <a:rect l="l" t="t" r="r" b="b"/>
            <a:pathLst>
              <a:path w="394970" h="388620">
                <a:moveTo>
                  <a:pt x="197358" y="0"/>
                </a:moveTo>
                <a:lnTo>
                  <a:pt x="152115" y="5131"/>
                </a:lnTo>
                <a:lnTo>
                  <a:pt x="110578" y="19749"/>
                </a:lnTo>
                <a:lnTo>
                  <a:pt x="73933" y="42687"/>
                </a:lnTo>
                <a:lnTo>
                  <a:pt x="43367" y="72778"/>
                </a:lnTo>
                <a:lnTo>
                  <a:pt x="20065" y="108857"/>
                </a:lnTo>
                <a:lnTo>
                  <a:pt x="5214" y="149756"/>
                </a:lnTo>
                <a:lnTo>
                  <a:pt x="0" y="194310"/>
                </a:lnTo>
                <a:lnTo>
                  <a:pt x="5214" y="238863"/>
                </a:lnTo>
                <a:lnTo>
                  <a:pt x="20065" y="279762"/>
                </a:lnTo>
                <a:lnTo>
                  <a:pt x="43367" y="315841"/>
                </a:lnTo>
                <a:lnTo>
                  <a:pt x="73933" y="345932"/>
                </a:lnTo>
                <a:lnTo>
                  <a:pt x="110578" y="368870"/>
                </a:lnTo>
                <a:lnTo>
                  <a:pt x="152115" y="383488"/>
                </a:lnTo>
                <a:lnTo>
                  <a:pt x="197358" y="388620"/>
                </a:lnTo>
                <a:lnTo>
                  <a:pt x="242600" y="383488"/>
                </a:lnTo>
                <a:lnTo>
                  <a:pt x="284137" y="368870"/>
                </a:lnTo>
                <a:lnTo>
                  <a:pt x="320782" y="345932"/>
                </a:lnTo>
                <a:lnTo>
                  <a:pt x="351348" y="315841"/>
                </a:lnTo>
                <a:lnTo>
                  <a:pt x="374650" y="279762"/>
                </a:lnTo>
                <a:lnTo>
                  <a:pt x="389501" y="238863"/>
                </a:lnTo>
                <a:lnTo>
                  <a:pt x="394716" y="194310"/>
                </a:lnTo>
                <a:lnTo>
                  <a:pt x="389501" y="149756"/>
                </a:lnTo>
                <a:lnTo>
                  <a:pt x="374650" y="108857"/>
                </a:lnTo>
                <a:lnTo>
                  <a:pt x="351348" y="72778"/>
                </a:lnTo>
                <a:lnTo>
                  <a:pt x="320782" y="42687"/>
                </a:lnTo>
                <a:lnTo>
                  <a:pt x="284137" y="19749"/>
                </a:lnTo>
                <a:lnTo>
                  <a:pt x="242600" y="5131"/>
                </a:lnTo>
                <a:lnTo>
                  <a:pt x="197358" y="0"/>
                </a:lnTo>
                <a:close/>
              </a:path>
            </a:pathLst>
          </a:custGeom>
          <a:solidFill>
            <a:srgbClr val="5B9BD4"/>
          </a:solidFill>
        </p:spPr>
        <p:txBody>
          <a:bodyPr wrap="square" lIns="0" tIns="0" rIns="0" bIns="0" rtlCol="0"/>
          <a:lstStyle/>
          <a:p/>
        </p:txBody>
      </p:sp>
      <p:sp>
        <p:nvSpPr>
          <p:cNvPr id="12" name="object 12"/>
          <p:cNvSpPr/>
          <p:nvPr/>
        </p:nvSpPr>
        <p:spPr>
          <a:xfrm>
            <a:off x="7269480" y="4000500"/>
            <a:ext cx="394970" cy="388620"/>
          </a:xfrm>
          <a:custGeom>
            <a:avLst/>
            <a:gdLst/>
            <a:ahLst/>
            <a:cxnLst/>
            <a:rect l="l" t="t" r="r" b="b"/>
            <a:pathLst>
              <a:path w="394970" h="388620">
                <a:moveTo>
                  <a:pt x="0" y="194310"/>
                </a:moveTo>
                <a:lnTo>
                  <a:pt x="5214" y="238863"/>
                </a:lnTo>
                <a:lnTo>
                  <a:pt x="20065" y="279762"/>
                </a:lnTo>
                <a:lnTo>
                  <a:pt x="43367" y="315841"/>
                </a:lnTo>
                <a:lnTo>
                  <a:pt x="73933" y="345932"/>
                </a:lnTo>
                <a:lnTo>
                  <a:pt x="110578" y="368870"/>
                </a:lnTo>
                <a:lnTo>
                  <a:pt x="152115" y="383488"/>
                </a:lnTo>
                <a:lnTo>
                  <a:pt x="197358" y="388620"/>
                </a:lnTo>
                <a:lnTo>
                  <a:pt x="242600" y="383488"/>
                </a:lnTo>
                <a:lnTo>
                  <a:pt x="284137" y="368870"/>
                </a:lnTo>
                <a:lnTo>
                  <a:pt x="320782" y="345932"/>
                </a:lnTo>
                <a:lnTo>
                  <a:pt x="351348" y="315841"/>
                </a:lnTo>
                <a:lnTo>
                  <a:pt x="374650" y="279762"/>
                </a:lnTo>
                <a:lnTo>
                  <a:pt x="389501" y="238863"/>
                </a:lnTo>
                <a:lnTo>
                  <a:pt x="394716" y="194310"/>
                </a:lnTo>
                <a:lnTo>
                  <a:pt x="389501" y="149756"/>
                </a:lnTo>
                <a:lnTo>
                  <a:pt x="374650" y="108857"/>
                </a:lnTo>
                <a:lnTo>
                  <a:pt x="351348" y="72778"/>
                </a:lnTo>
                <a:lnTo>
                  <a:pt x="320782" y="42687"/>
                </a:lnTo>
                <a:lnTo>
                  <a:pt x="284137" y="19749"/>
                </a:lnTo>
                <a:lnTo>
                  <a:pt x="242600" y="5131"/>
                </a:lnTo>
                <a:lnTo>
                  <a:pt x="197358" y="0"/>
                </a:lnTo>
                <a:lnTo>
                  <a:pt x="152115" y="5131"/>
                </a:lnTo>
                <a:lnTo>
                  <a:pt x="110578" y="19749"/>
                </a:lnTo>
                <a:lnTo>
                  <a:pt x="73933" y="42687"/>
                </a:lnTo>
                <a:lnTo>
                  <a:pt x="43367" y="72778"/>
                </a:lnTo>
                <a:lnTo>
                  <a:pt x="20065" y="108857"/>
                </a:lnTo>
                <a:lnTo>
                  <a:pt x="5214" y="149756"/>
                </a:lnTo>
                <a:lnTo>
                  <a:pt x="0" y="194310"/>
                </a:lnTo>
                <a:close/>
              </a:path>
            </a:pathLst>
          </a:custGeom>
          <a:ln w="12192">
            <a:solidFill>
              <a:srgbClr val="41709C"/>
            </a:solidFill>
          </a:ln>
        </p:spPr>
        <p:txBody>
          <a:bodyPr wrap="square" lIns="0" tIns="0" rIns="0" bIns="0" rtlCol="0"/>
          <a:lstStyle/>
          <a:p/>
        </p:txBody>
      </p:sp>
      <p:sp>
        <p:nvSpPr>
          <p:cNvPr id="13" name="object 13"/>
          <p:cNvSpPr/>
          <p:nvPr/>
        </p:nvSpPr>
        <p:spPr>
          <a:xfrm>
            <a:off x="5635752" y="4014215"/>
            <a:ext cx="396240" cy="388620"/>
          </a:xfrm>
          <a:custGeom>
            <a:avLst/>
            <a:gdLst/>
            <a:ahLst/>
            <a:cxnLst/>
            <a:rect l="l" t="t" r="r" b="b"/>
            <a:pathLst>
              <a:path w="396239"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14" name="object 14"/>
          <p:cNvSpPr/>
          <p:nvPr/>
        </p:nvSpPr>
        <p:spPr>
          <a:xfrm>
            <a:off x="5635752" y="4014215"/>
            <a:ext cx="396240" cy="388620"/>
          </a:xfrm>
          <a:custGeom>
            <a:avLst/>
            <a:gdLst/>
            <a:ahLst/>
            <a:cxnLst/>
            <a:rect l="l" t="t" r="r" b="b"/>
            <a:pathLst>
              <a:path w="396239" h="388620">
                <a:moveTo>
                  <a:pt x="0" y="194310"/>
                </a:move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lnTo>
                  <a:pt x="152675" y="5131"/>
                </a:lnTo>
                <a:lnTo>
                  <a:pt x="110967" y="19749"/>
                </a:lnTo>
                <a:lnTo>
                  <a:pt x="74182" y="42687"/>
                </a:lnTo>
                <a:lnTo>
                  <a:pt x="43507" y="72778"/>
                </a:lnTo>
                <a:lnTo>
                  <a:pt x="20127" y="108857"/>
                </a:lnTo>
                <a:lnTo>
                  <a:pt x="5229" y="149756"/>
                </a:lnTo>
                <a:lnTo>
                  <a:pt x="0" y="194310"/>
                </a:lnTo>
                <a:close/>
              </a:path>
            </a:pathLst>
          </a:custGeom>
          <a:ln w="12192">
            <a:solidFill>
              <a:srgbClr val="41709C"/>
            </a:solidFill>
          </a:ln>
        </p:spPr>
        <p:txBody>
          <a:bodyPr wrap="square" lIns="0" tIns="0" rIns="0" bIns="0" rtlCol="0"/>
          <a:lstStyle/>
          <a:p/>
        </p:txBody>
      </p:sp>
      <p:sp>
        <p:nvSpPr>
          <p:cNvPr id="15" name="object 15"/>
          <p:cNvSpPr/>
          <p:nvPr/>
        </p:nvSpPr>
        <p:spPr>
          <a:xfrm>
            <a:off x="8663940" y="4000500"/>
            <a:ext cx="396240" cy="388620"/>
          </a:xfrm>
          <a:custGeom>
            <a:avLst/>
            <a:gdLst/>
            <a:ahLst/>
            <a:cxnLst/>
            <a:rect l="l" t="t" r="r" b="b"/>
            <a:pathLst>
              <a:path w="396240"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16" name="object 16"/>
          <p:cNvSpPr/>
          <p:nvPr/>
        </p:nvSpPr>
        <p:spPr>
          <a:xfrm>
            <a:off x="8663940" y="4000500"/>
            <a:ext cx="396240" cy="388620"/>
          </a:xfrm>
          <a:custGeom>
            <a:avLst/>
            <a:gdLst/>
            <a:ahLst/>
            <a:cxnLst/>
            <a:rect l="l" t="t" r="r" b="b"/>
            <a:pathLst>
              <a:path w="396240" h="388620">
                <a:moveTo>
                  <a:pt x="0" y="194310"/>
                </a:move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lnTo>
                  <a:pt x="152675" y="5131"/>
                </a:lnTo>
                <a:lnTo>
                  <a:pt x="110967" y="19749"/>
                </a:lnTo>
                <a:lnTo>
                  <a:pt x="74182" y="42687"/>
                </a:lnTo>
                <a:lnTo>
                  <a:pt x="43507" y="72778"/>
                </a:lnTo>
                <a:lnTo>
                  <a:pt x="20127" y="108857"/>
                </a:lnTo>
                <a:lnTo>
                  <a:pt x="5229" y="149756"/>
                </a:lnTo>
                <a:lnTo>
                  <a:pt x="0" y="194310"/>
                </a:lnTo>
                <a:close/>
              </a:path>
            </a:pathLst>
          </a:custGeom>
          <a:ln w="12192">
            <a:solidFill>
              <a:srgbClr val="41709C"/>
            </a:solidFill>
          </a:ln>
        </p:spPr>
        <p:txBody>
          <a:bodyPr wrap="square" lIns="0" tIns="0" rIns="0" bIns="0" rtlCol="0"/>
          <a:lstStyle/>
          <a:p/>
        </p:txBody>
      </p:sp>
      <p:sp>
        <p:nvSpPr>
          <p:cNvPr id="17" name="object 17"/>
          <p:cNvSpPr/>
          <p:nvPr/>
        </p:nvSpPr>
        <p:spPr>
          <a:xfrm>
            <a:off x="10258043" y="4000500"/>
            <a:ext cx="396240" cy="388620"/>
          </a:xfrm>
          <a:custGeom>
            <a:avLst/>
            <a:gdLst/>
            <a:ahLst/>
            <a:cxnLst/>
            <a:rect l="l" t="t" r="r" b="b"/>
            <a:pathLst>
              <a:path w="396240" h="388620">
                <a:moveTo>
                  <a:pt x="198120" y="0"/>
                </a:moveTo>
                <a:lnTo>
                  <a:pt x="152675" y="5131"/>
                </a:lnTo>
                <a:lnTo>
                  <a:pt x="110967" y="19749"/>
                </a:lnTo>
                <a:lnTo>
                  <a:pt x="74182" y="42687"/>
                </a:lnTo>
                <a:lnTo>
                  <a:pt x="43507" y="72778"/>
                </a:lnTo>
                <a:lnTo>
                  <a:pt x="20127" y="108857"/>
                </a:lnTo>
                <a:lnTo>
                  <a:pt x="5229" y="149756"/>
                </a:lnTo>
                <a:lnTo>
                  <a:pt x="0" y="194310"/>
                </a:ln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close/>
              </a:path>
            </a:pathLst>
          </a:custGeom>
          <a:solidFill>
            <a:srgbClr val="5B9BD4"/>
          </a:solidFill>
        </p:spPr>
        <p:txBody>
          <a:bodyPr wrap="square" lIns="0" tIns="0" rIns="0" bIns="0" rtlCol="0"/>
          <a:lstStyle/>
          <a:p/>
        </p:txBody>
      </p:sp>
      <p:sp>
        <p:nvSpPr>
          <p:cNvPr id="18" name="object 18"/>
          <p:cNvSpPr/>
          <p:nvPr/>
        </p:nvSpPr>
        <p:spPr>
          <a:xfrm>
            <a:off x="10258043" y="4000500"/>
            <a:ext cx="396240" cy="388620"/>
          </a:xfrm>
          <a:custGeom>
            <a:avLst/>
            <a:gdLst/>
            <a:ahLst/>
            <a:cxnLst/>
            <a:rect l="l" t="t" r="r" b="b"/>
            <a:pathLst>
              <a:path w="396240" h="388620">
                <a:moveTo>
                  <a:pt x="0" y="194310"/>
                </a:moveTo>
                <a:lnTo>
                  <a:pt x="5229" y="238863"/>
                </a:lnTo>
                <a:lnTo>
                  <a:pt x="20127" y="279762"/>
                </a:lnTo>
                <a:lnTo>
                  <a:pt x="43507" y="315841"/>
                </a:lnTo>
                <a:lnTo>
                  <a:pt x="74182" y="345932"/>
                </a:lnTo>
                <a:lnTo>
                  <a:pt x="110967" y="368870"/>
                </a:lnTo>
                <a:lnTo>
                  <a:pt x="152675" y="383488"/>
                </a:lnTo>
                <a:lnTo>
                  <a:pt x="198120" y="388620"/>
                </a:lnTo>
                <a:lnTo>
                  <a:pt x="243564" y="383488"/>
                </a:lnTo>
                <a:lnTo>
                  <a:pt x="285272" y="368870"/>
                </a:lnTo>
                <a:lnTo>
                  <a:pt x="322057" y="345932"/>
                </a:lnTo>
                <a:lnTo>
                  <a:pt x="352732" y="315841"/>
                </a:lnTo>
                <a:lnTo>
                  <a:pt x="376112" y="279762"/>
                </a:lnTo>
                <a:lnTo>
                  <a:pt x="391010" y="238863"/>
                </a:lnTo>
                <a:lnTo>
                  <a:pt x="396240" y="194310"/>
                </a:lnTo>
                <a:lnTo>
                  <a:pt x="391010" y="149756"/>
                </a:lnTo>
                <a:lnTo>
                  <a:pt x="376112" y="108857"/>
                </a:lnTo>
                <a:lnTo>
                  <a:pt x="352732" y="72778"/>
                </a:lnTo>
                <a:lnTo>
                  <a:pt x="322057" y="42687"/>
                </a:lnTo>
                <a:lnTo>
                  <a:pt x="285272" y="19749"/>
                </a:lnTo>
                <a:lnTo>
                  <a:pt x="243564" y="5131"/>
                </a:lnTo>
                <a:lnTo>
                  <a:pt x="198120" y="0"/>
                </a:lnTo>
                <a:lnTo>
                  <a:pt x="152675" y="5131"/>
                </a:lnTo>
                <a:lnTo>
                  <a:pt x="110967" y="19749"/>
                </a:lnTo>
                <a:lnTo>
                  <a:pt x="74182" y="42687"/>
                </a:lnTo>
                <a:lnTo>
                  <a:pt x="43507" y="72778"/>
                </a:lnTo>
                <a:lnTo>
                  <a:pt x="20127" y="108857"/>
                </a:lnTo>
                <a:lnTo>
                  <a:pt x="5229" y="149756"/>
                </a:lnTo>
                <a:lnTo>
                  <a:pt x="0" y="194310"/>
                </a:lnTo>
                <a:close/>
              </a:path>
            </a:pathLst>
          </a:custGeom>
          <a:ln w="12192">
            <a:solidFill>
              <a:srgbClr val="41709C"/>
            </a:solidFill>
          </a:ln>
        </p:spPr>
        <p:txBody>
          <a:bodyPr wrap="square" lIns="0" tIns="0" rIns="0" bIns="0" rtlCol="0"/>
          <a:lstStyle/>
          <a:p/>
        </p:txBody>
      </p:sp>
      <p:sp>
        <p:nvSpPr>
          <p:cNvPr id="19" name="object 19"/>
          <p:cNvSpPr/>
          <p:nvPr/>
        </p:nvSpPr>
        <p:spPr>
          <a:xfrm>
            <a:off x="2282951" y="4523232"/>
            <a:ext cx="279400" cy="243840"/>
          </a:xfrm>
          <a:custGeom>
            <a:avLst/>
            <a:gdLst/>
            <a:ahLst/>
            <a:cxnLst/>
            <a:rect l="l" t="t" r="r" b="b"/>
            <a:pathLst>
              <a:path w="279400" h="243839">
                <a:moveTo>
                  <a:pt x="278892" y="0"/>
                </a:moveTo>
                <a:lnTo>
                  <a:pt x="0" y="0"/>
                </a:lnTo>
                <a:lnTo>
                  <a:pt x="139446" y="243840"/>
                </a:lnTo>
                <a:lnTo>
                  <a:pt x="278892" y="0"/>
                </a:lnTo>
                <a:close/>
              </a:path>
            </a:pathLst>
          </a:custGeom>
          <a:solidFill>
            <a:srgbClr val="8FAADC"/>
          </a:solidFill>
        </p:spPr>
        <p:txBody>
          <a:bodyPr wrap="square" lIns="0" tIns="0" rIns="0" bIns="0" rtlCol="0"/>
          <a:lstStyle/>
          <a:p/>
        </p:txBody>
      </p:sp>
      <p:sp>
        <p:nvSpPr>
          <p:cNvPr id="20" name="object 20"/>
          <p:cNvSpPr/>
          <p:nvPr/>
        </p:nvSpPr>
        <p:spPr>
          <a:xfrm>
            <a:off x="2282951" y="4523232"/>
            <a:ext cx="279400" cy="243840"/>
          </a:xfrm>
          <a:custGeom>
            <a:avLst/>
            <a:gdLst/>
            <a:ahLst/>
            <a:cxnLst/>
            <a:rect l="l" t="t" r="r" b="b"/>
            <a:pathLst>
              <a:path w="279400" h="243839">
                <a:moveTo>
                  <a:pt x="0" y="0"/>
                </a:moveTo>
                <a:lnTo>
                  <a:pt x="139446" y="243840"/>
                </a:lnTo>
                <a:lnTo>
                  <a:pt x="278892" y="0"/>
                </a:lnTo>
                <a:lnTo>
                  <a:pt x="0" y="0"/>
                </a:lnTo>
                <a:close/>
              </a:path>
            </a:pathLst>
          </a:custGeom>
          <a:ln w="12192">
            <a:solidFill>
              <a:srgbClr val="41709C"/>
            </a:solidFill>
          </a:ln>
        </p:spPr>
        <p:txBody>
          <a:bodyPr wrap="square" lIns="0" tIns="0" rIns="0" bIns="0" rtlCol="0"/>
          <a:lstStyle/>
          <a:p/>
        </p:txBody>
      </p:sp>
      <p:sp>
        <p:nvSpPr>
          <p:cNvPr id="21" name="object 21"/>
          <p:cNvSpPr/>
          <p:nvPr/>
        </p:nvSpPr>
        <p:spPr>
          <a:xfrm>
            <a:off x="7341107" y="3621023"/>
            <a:ext cx="279400" cy="243840"/>
          </a:xfrm>
          <a:custGeom>
            <a:avLst/>
            <a:gdLst/>
            <a:ahLst/>
            <a:cxnLst/>
            <a:rect l="l" t="t" r="r" b="b"/>
            <a:pathLst>
              <a:path w="279400" h="243839">
                <a:moveTo>
                  <a:pt x="139446" y="0"/>
                </a:moveTo>
                <a:lnTo>
                  <a:pt x="0" y="243839"/>
                </a:lnTo>
                <a:lnTo>
                  <a:pt x="278892" y="243839"/>
                </a:lnTo>
                <a:lnTo>
                  <a:pt x="139446" y="0"/>
                </a:lnTo>
                <a:close/>
              </a:path>
            </a:pathLst>
          </a:custGeom>
          <a:solidFill>
            <a:srgbClr val="8FAADC"/>
          </a:solidFill>
        </p:spPr>
        <p:txBody>
          <a:bodyPr wrap="square" lIns="0" tIns="0" rIns="0" bIns="0" rtlCol="0"/>
          <a:lstStyle/>
          <a:p/>
        </p:txBody>
      </p:sp>
      <p:sp>
        <p:nvSpPr>
          <p:cNvPr id="22" name="object 22"/>
          <p:cNvSpPr/>
          <p:nvPr/>
        </p:nvSpPr>
        <p:spPr>
          <a:xfrm>
            <a:off x="7341107" y="3621023"/>
            <a:ext cx="279400" cy="243840"/>
          </a:xfrm>
          <a:custGeom>
            <a:avLst/>
            <a:gdLst/>
            <a:ahLst/>
            <a:cxnLst/>
            <a:rect l="l" t="t" r="r" b="b"/>
            <a:pathLst>
              <a:path w="279400" h="243839">
                <a:moveTo>
                  <a:pt x="0" y="243839"/>
                </a:moveTo>
                <a:lnTo>
                  <a:pt x="139446" y="0"/>
                </a:lnTo>
                <a:lnTo>
                  <a:pt x="278892" y="243839"/>
                </a:lnTo>
                <a:lnTo>
                  <a:pt x="0" y="243839"/>
                </a:lnTo>
                <a:close/>
              </a:path>
            </a:pathLst>
          </a:custGeom>
          <a:ln w="12192">
            <a:solidFill>
              <a:srgbClr val="41709C"/>
            </a:solidFill>
          </a:ln>
        </p:spPr>
        <p:txBody>
          <a:bodyPr wrap="square" lIns="0" tIns="0" rIns="0" bIns="0" rtlCol="0"/>
          <a:lstStyle/>
          <a:p/>
        </p:txBody>
      </p:sp>
      <p:sp>
        <p:nvSpPr>
          <p:cNvPr id="23" name="object 23"/>
          <p:cNvSpPr/>
          <p:nvPr/>
        </p:nvSpPr>
        <p:spPr>
          <a:xfrm>
            <a:off x="5693664" y="4535423"/>
            <a:ext cx="280670" cy="245745"/>
          </a:xfrm>
          <a:custGeom>
            <a:avLst/>
            <a:gdLst/>
            <a:ahLst/>
            <a:cxnLst/>
            <a:rect l="l" t="t" r="r" b="b"/>
            <a:pathLst>
              <a:path w="280670" h="245745">
                <a:moveTo>
                  <a:pt x="280416" y="0"/>
                </a:moveTo>
                <a:lnTo>
                  <a:pt x="0" y="0"/>
                </a:lnTo>
                <a:lnTo>
                  <a:pt x="140208" y="245364"/>
                </a:lnTo>
                <a:lnTo>
                  <a:pt x="280416" y="0"/>
                </a:lnTo>
                <a:close/>
              </a:path>
            </a:pathLst>
          </a:custGeom>
          <a:solidFill>
            <a:srgbClr val="8FAADC"/>
          </a:solidFill>
        </p:spPr>
        <p:txBody>
          <a:bodyPr wrap="square" lIns="0" tIns="0" rIns="0" bIns="0" rtlCol="0"/>
          <a:lstStyle/>
          <a:p/>
        </p:txBody>
      </p:sp>
      <p:sp>
        <p:nvSpPr>
          <p:cNvPr id="24" name="object 24"/>
          <p:cNvSpPr/>
          <p:nvPr/>
        </p:nvSpPr>
        <p:spPr>
          <a:xfrm>
            <a:off x="5693664" y="4535423"/>
            <a:ext cx="280670" cy="245745"/>
          </a:xfrm>
          <a:custGeom>
            <a:avLst/>
            <a:gdLst/>
            <a:ahLst/>
            <a:cxnLst/>
            <a:rect l="l" t="t" r="r" b="b"/>
            <a:pathLst>
              <a:path w="280670" h="245745">
                <a:moveTo>
                  <a:pt x="0" y="0"/>
                </a:moveTo>
                <a:lnTo>
                  <a:pt x="140208" y="245364"/>
                </a:lnTo>
                <a:lnTo>
                  <a:pt x="280416" y="0"/>
                </a:lnTo>
                <a:lnTo>
                  <a:pt x="0" y="0"/>
                </a:lnTo>
                <a:close/>
              </a:path>
            </a:pathLst>
          </a:custGeom>
          <a:ln w="12192">
            <a:solidFill>
              <a:srgbClr val="41709C"/>
            </a:solidFill>
          </a:ln>
        </p:spPr>
        <p:txBody>
          <a:bodyPr wrap="square" lIns="0" tIns="0" rIns="0" bIns="0" rtlCol="0"/>
          <a:lstStyle/>
          <a:p/>
        </p:txBody>
      </p:sp>
      <p:sp>
        <p:nvSpPr>
          <p:cNvPr id="25" name="object 25"/>
          <p:cNvSpPr/>
          <p:nvPr/>
        </p:nvSpPr>
        <p:spPr>
          <a:xfrm>
            <a:off x="4047744" y="3614928"/>
            <a:ext cx="279400" cy="243840"/>
          </a:xfrm>
          <a:custGeom>
            <a:avLst/>
            <a:gdLst/>
            <a:ahLst/>
            <a:cxnLst/>
            <a:rect l="l" t="t" r="r" b="b"/>
            <a:pathLst>
              <a:path w="279400" h="243839">
                <a:moveTo>
                  <a:pt x="139446" y="0"/>
                </a:moveTo>
                <a:lnTo>
                  <a:pt x="0" y="243840"/>
                </a:lnTo>
                <a:lnTo>
                  <a:pt x="278892" y="243840"/>
                </a:lnTo>
                <a:lnTo>
                  <a:pt x="139446" y="0"/>
                </a:lnTo>
                <a:close/>
              </a:path>
            </a:pathLst>
          </a:custGeom>
          <a:solidFill>
            <a:srgbClr val="8FAADC"/>
          </a:solidFill>
        </p:spPr>
        <p:txBody>
          <a:bodyPr wrap="square" lIns="0" tIns="0" rIns="0" bIns="0" rtlCol="0"/>
          <a:lstStyle/>
          <a:p/>
        </p:txBody>
      </p:sp>
      <p:sp>
        <p:nvSpPr>
          <p:cNvPr id="26" name="object 26"/>
          <p:cNvSpPr/>
          <p:nvPr/>
        </p:nvSpPr>
        <p:spPr>
          <a:xfrm>
            <a:off x="4047744" y="3614928"/>
            <a:ext cx="279400" cy="243840"/>
          </a:xfrm>
          <a:custGeom>
            <a:avLst/>
            <a:gdLst/>
            <a:ahLst/>
            <a:cxnLst/>
            <a:rect l="l" t="t" r="r" b="b"/>
            <a:pathLst>
              <a:path w="279400" h="243839">
                <a:moveTo>
                  <a:pt x="0" y="243840"/>
                </a:moveTo>
                <a:lnTo>
                  <a:pt x="139446" y="0"/>
                </a:lnTo>
                <a:lnTo>
                  <a:pt x="278892" y="243840"/>
                </a:lnTo>
                <a:lnTo>
                  <a:pt x="0" y="243840"/>
                </a:lnTo>
                <a:close/>
              </a:path>
            </a:pathLst>
          </a:custGeom>
          <a:ln w="12192">
            <a:solidFill>
              <a:srgbClr val="41709C"/>
            </a:solidFill>
          </a:ln>
        </p:spPr>
        <p:txBody>
          <a:bodyPr wrap="square" lIns="0" tIns="0" rIns="0" bIns="0" rtlCol="0"/>
          <a:lstStyle/>
          <a:p/>
        </p:txBody>
      </p:sp>
      <p:sp>
        <p:nvSpPr>
          <p:cNvPr id="27" name="object 27"/>
          <p:cNvSpPr/>
          <p:nvPr/>
        </p:nvSpPr>
        <p:spPr>
          <a:xfrm>
            <a:off x="10309859" y="3649979"/>
            <a:ext cx="279400" cy="243840"/>
          </a:xfrm>
          <a:custGeom>
            <a:avLst/>
            <a:gdLst/>
            <a:ahLst/>
            <a:cxnLst/>
            <a:rect l="l" t="t" r="r" b="b"/>
            <a:pathLst>
              <a:path w="279400" h="243839">
                <a:moveTo>
                  <a:pt x="139446" y="0"/>
                </a:moveTo>
                <a:lnTo>
                  <a:pt x="0" y="243840"/>
                </a:lnTo>
                <a:lnTo>
                  <a:pt x="278892" y="243840"/>
                </a:lnTo>
                <a:lnTo>
                  <a:pt x="139446" y="0"/>
                </a:lnTo>
                <a:close/>
              </a:path>
            </a:pathLst>
          </a:custGeom>
          <a:solidFill>
            <a:srgbClr val="8FAADC"/>
          </a:solidFill>
        </p:spPr>
        <p:txBody>
          <a:bodyPr wrap="square" lIns="0" tIns="0" rIns="0" bIns="0" rtlCol="0"/>
          <a:lstStyle/>
          <a:p/>
        </p:txBody>
      </p:sp>
      <p:sp>
        <p:nvSpPr>
          <p:cNvPr id="28" name="object 28"/>
          <p:cNvSpPr/>
          <p:nvPr/>
        </p:nvSpPr>
        <p:spPr>
          <a:xfrm>
            <a:off x="10309859" y="3649979"/>
            <a:ext cx="279400" cy="243840"/>
          </a:xfrm>
          <a:custGeom>
            <a:avLst/>
            <a:gdLst/>
            <a:ahLst/>
            <a:cxnLst/>
            <a:rect l="l" t="t" r="r" b="b"/>
            <a:pathLst>
              <a:path w="279400" h="243839">
                <a:moveTo>
                  <a:pt x="0" y="243840"/>
                </a:moveTo>
                <a:lnTo>
                  <a:pt x="139446" y="0"/>
                </a:lnTo>
                <a:lnTo>
                  <a:pt x="278892" y="243840"/>
                </a:lnTo>
                <a:lnTo>
                  <a:pt x="0" y="243840"/>
                </a:lnTo>
                <a:close/>
              </a:path>
            </a:pathLst>
          </a:custGeom>
          <a:ln w="12192">
            <a:solidFill>
              <a:srgbClr val="41709C"/>
            </a:solidFill>
          </a:ln>
        </p:spPr>
        <p:txBody>
          <a:bodyPr wrap="square" lIns="0" tIns="0" rIns="0" bIns="0" rtlCol="0"/>
          <a:lstStyle/>
          <a:p/>
        </p:txBody>
      </p:sp>
      <p:sp>
        <p:nvSpPr>
          <p:cNvPr id="29" name="object 29"/>
          <p:cNvSpPr/>
          <p:nvPr/>
        </p:nvSpPr>
        <p:spPr>
          <a:xfrm>
            <a:off x="8723376" y="4550664"/>
            <a:ext cx="279400" cy="245745"/>
          </a:xfrm>
          <a:custGeom>
            <a:avLst/>
            <a:gdLst/>
            <a:ahLst/>
            <a:cxnLst/>
            <a:rect l="l" t="t" r="r" b="b"/>
            <a:pathLst>
              <a:path w="279400" h="245745">
                <a:moveTo>
                  <a:pt x="278892" y="0"/>
                </a:moveTo>
                <a:lnTo>
                  <a:pt x="0" y="0"/>
                </a:lnTo>
                <a:lnTo>
                  <a:pt x="139446" y="245364"/>
                </a:lnTo>
                <a:lnTo>
                  <a:pt x="278892" y="0"/>
                </a:lnTo>
                <a:close/>
              </a:path>
            </a:pathLst>
          </a:custGeom>
          <a:solidFill>
            <a:srgbClr val="8FAADC"/>
          </a:solidFill>
        </p:spPr>
        <p:txBody>
          <a:bodyPr wrap="square" lIns="0" tIns="0" rIns="0" bIns="0" rtlCol="0"/>
          <a:lstStyle/>
          <a:p/>
        </p:txBody>
      </p:sp>
      <p:sp>
        <p:nvSpPr>
          <p:cNvPr id="30" name="object 30"/>
          <p:cNvSpPr/>
          <p:nvPr/>
        </p:nvSpPr>
        <p:spPr>
          <a:xfrm>
            <a:off x="8723376" y="4550664"/>
            <a:ext cx="279400" cy="245745"/>
          </a:xfrm>
          <a:custGeom>
            <a:avLst/>
            <a:gdLst/>
            <a:ahLst/>
            <a:cxnLst/>
            <a:rect l="l" t="t" r="r" b="b"/>
            <a:pathLst>
              <a:path w="279400" h="245745">
                <a:moveTo>
                  <a:pt x="0" y="0"/>
                </a:moveTo>
                <a:lnTo>
                  <a:pt x="139446" y="245364"/>
                </a:lnTo>
                <a:lnTo>
                  <a:pt x="278892" y="0"/>
                </a:lnTo>
                <a:lnTo>
                  <a:pt x="0" y="0"/>
                </a:lnTo>
                <a:close/>
              </a:path>
            </a:pathLst>
          </a:custGeom>
          <a:ln w="12192">
            <a:solidFill>
              <a:srgbClr val="41709C"/>
            </a:solidFill>
          </a:ln>
        </p:spPr>
        <p:txBody>
          <a:bodyPr wrap="square" lIns="0" tIns="0" rIns="0" bIns="0" rtlCol="0"/>
          <a:lstStyle/>
          <a:p/>
        </p:txBody>
      </p:sp>
      <p:sp>
        <p:nvSpPr>
          <p:cNvPr id="31" name="object 31"/>
          <p:cNvSpPr txBox="1"/>
          <p:nvPr/>
        </p:nvSpPr>
        <p:spPr>
          <a:xfrm>
            <a:off x="2175510" y="3619500"/>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2008</a:t>
            </a:r>
            <a:endParaRPr sz="1800">
              <a:latin typeface="Calibri" panose="020F0502020204030204"/>
              <a:cs typeface="Calibri" panose="020F0502020204030204"/>
            </a:endParaRPr>
          </a:p>
        </p:txBody>
      </p:sp>
      <p:sp>
        <p:nvSpPr>
          <p:cNvPr id="32" name="object 32"/>
          <p:cNvSpPr txBox="1"/>
          <p:nvPr/>
        </p:nvSpPr>
        <p:spPr>
          <a:xfrm>
            <a:off x="3940302" y="4485385"/>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2012</a:t>
            </a:r>
            <a:endParaRPr sz="1800">
              <a:latin typeface="Calibri" panose="020F0502020204030204"/>
              <a:cs typeface="Calibri" panose="020F0502020204030204"/>
            </a:endParaRPr>
          </a:p>
        </p:txBody>
      </p:sp>
      <p:sp>
        <p:nvSpPr>
          <p:cNvPr id="33" name="object 33"/>
          <p:cNvSpPr txBox="1"/>
          <p:nvPr/>
        </p:nvSpPr>
        <p:spPr>
          <a:xfrm>
            <a:off x="10210038" y="4504944"/>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2016</a:t>
            </a:r>
            <a:endParaRPr sz="1800">
              <a:latin typeface="Calibri" panose="020F0502020204030204"/>
              <a:cs typeface="Calibri" panose="020F0502020204030204"/>
            </a:endParaRPr>
          </a:p>
        </p:txBody>
      </p:sp>
      <p:sp>
        <p:nvSpPr>
          <p:cNvPr id="34" name="object 34"/>
          <p:cNvSpPr txBox="1"/>
          <p:nvPr/>
        </p:nvSpPr>
        <p:spPr>
          <a:xfrm>
            <a:off x="8588502" y="3646042"/>
            <a:ext cx="490220" cy="299085"/>
          </a:xfrm>
          <a:prstGeom prst="rect">
            <a:avLst/>
          </a:prstGeom>
        </p:spPr>
        <p:txBody>
          <a:bodyPr vert="horz" wrap="square" lIns="0" tIns="0" rIns="0" bIns="0" rtlCol="0">
            <a:spAutoFit/>
          </a:bodyPr>
          <a:lstStyle/>
          <a:p>
            <a:pPr marL="12700">
              <a:lnSpc>
                <a:spcPct val="100000"/>
              </a:lnSpc>
            </a:pPr>
            <a:r>
              <a:rPr sz="1800" b="1" dirty="0">
                <a:solidFill>
                  <a:srgbClr val="1F4E79"/>
                </a:solidFill>
                <a:latin typeface="Calibri" panose="020F0502020204030204"/>
                <a:cs typeface="Calibri" panose="020F0502020204030204"/>
              </a:rPr>
              <a:t>2015</a:t>
            </a:r>
            <a:endParaRPr sz="1800">
              <a:latin typeface="Calibri" panose="020F0502020204030204"/>
              <a:cs typeface="Calibri" panose="020F0502020204030204"/>
            </a:endParaRPr>
          </a:p>
        </p:txBody>
      </p:sp>
      <p:sp>
        <p:nvSpPr>
          <p:cNvPr id="35" name="object 35"/>
          <p:cNvSpPr txBox="1"/>
          <p:nvPr/>
        </p:nvSpPr>
        <p:spPr>
          <a:xfrm>
            <a:off x="5557265" y="3633470"/>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2013</a:t>
            </a:r>
            <a:endParaRPr sz="1800">
              <a:latin typeface="Calibri" panose="020F0502020204030204"/>
              <a:cs typeface="Calibri" panose="020F0502020204030204"/>
            </a:endParaRPr>
          </a:p>
        </p:txBody>
      </p:sp>
      <p:sp>
        <p:nvSpPr>
          <p:cNvPr id="36" name="object 36"/>
          <p:cNvSpPr txBox="1"/>
          <p:nvPr/>
        </p:nvSpPr>
        <p:spPr>
          <a:xfrm>
            <a:off x="7233666" y="4512817"/>
            <a:ext cx="488950" cy="298450"/>
          </a:xfrm>
          <a:prstGeom prst="rect">
            <a:avLst/>
          </a:prstGeom>
        </p:spPr>
        <p:txBody>
          <a:bodyPr vert="horz" wrap="square" lIns="0" tIns="0" rIns="0" bIns="0" rtlCol="0">
            <a:spAutoFit/>
          </a:bodyPr>
          <a:lstStyle/>
          <a:p>
            <a:pPr marL="12700">
              <a:lnSpc>
                <a:spcPct val="100000"/>
              </a:lnSpc>
            </a:pPr>
            <a:r>
              <a:rPr sz="1800" b="1" spc="-5" dirty="0">
                <a:solidFill>
                  <a:srgbClr val="1F4E79"/>
                </a:solidFill>
                <a:latin typeface="Calibri" panose="020F0502020204030204"/>
                <a:cs typeface="Calibri" panose="020F0502020204030204"/>
              </a:rPr>
              <a:t>2014</a:t>
            </a:r>
            <a:endParaRPr sz="1800">
              <a:latin typeface="Calibri" panose="020F0502020204030204"/>
              <a:cs typeface="Calibri" panose="020F0502020204030204"/>
            </a:endParaRPr>
          </a:p>
        </p:txBody>
      </p:sp>
      <p:sp>
        <p:nvSpPr>
          <p:cNvPr id="37" name="object 37"/>
          <p:cNvSpPr/>
          <p:nvPr/>
        </p:nvSpPr>
        <p:spPr>
          <a:xfrm>
            <a:off x="2470404" y="3072383"/>
            <a:ext cx="3070860" cy="385571"/>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2866644" y="2382011"/>
            <a:ext cx="2642870" cy="993775"/>
          </a:xfrm>
          <a:custGeom>
            <a:avLst/>
            <a:gdLst/>
            <a:ahLst/>
            <a:cxnLst/>
            <a:rect l="l" t="t" r="r" b="b"/>
            <a:pathLst>
              <a:path w="2642870" h="993775">
                <a:moveTo>
                  <a:pt x="0" y="165608"/>
                </a:moveTo>
                <a:lnTo>
                  <a:pt x="5917" y="121590"/>
                </a:lnTo>
                <a:lnTo>
                  <a:pt x="22615" y="82032"/>
                </a:lnTo>
                <a:lnTo>
                  <a:pt x="48513" y="48514"/>
                </a:lnTo>
                <a:lnTo>
                  <a:pt x="82032" y="22615"/>
                </a:lnTo>
                <a:lnTo>
                  <a:pt x="121590" y="5917"/>
                </a:lnTo>
                <a:lnTo>
                  <a:pt x="165608" y="0"/>
                </a:lnTo>
                <a:lnTo>
                  <a:pt x="2477008" y="0"/>
                </a:lnTo>
                <a:lnTo>
                  <a:pt x="2521025" y="5917"/>
                </a:lnTo>
                <a:lnTo>
                  <a:pt x="2560583" y="22615"/>
                </a:lnTo>
                <a:lnTo>
                  <a:pt x="2594102" y="48514"/>
                </a:lnTo>
                <a:lnTo>
                  <a:pt x="2620000" y="82032"/>
                </a:lnTo>
                <a:lnTo>
                  <a:pt x="2636698" y="121590"/>
                </a:lnTo>
                <a:lnTo>
                  <a:pt x="2642616" y="165608"/>
                </a:lnTo>
                <a:lnTo>
                  <a:pt x="2642616" y="828040"/>
                </a:lnTo>
                <a:lnTo>
                  <a:pt x="2636698" y="872057"/>
                </a:lnTo>
                <a:lnTo>
                  <a:pt x="2620000" y="911615"/>
                </a:lnTo>
                <a:lnTo>
                  <a:pt x="2594102" y="945134"/>
                </a:lnTo>
                <a:lnTo>
                  <a:pt x="2560583" y="971032"/>
                </a:lnTo>
                <a:lnTo>
                  <a:pt x="2521025" y="987730"/>
                </a:lnTo>
                <a:lnTo>
                  <a:pt x="2477008" y="993648"/>
                </a:lnTo>
                <a:lnTo>
                  <a:pt x="165608" y="993648"/>
                </a:lnTo>
                <a:lnTo>
                  <a:pt x="121590" y="987730"/>
                </a:lnTo>
                <a:lnTo>
                  <a:pt x="82032" y="971032"/>
                </a:lnTo>
                <a:lnTo>
                  <a:pt x="48513" y="945134"/>
                </a:lnTo>
                <a:lnTo>
                  <a:pt x="22615" y="911615"/>
                </a:lnTo>
                <a:lnTo>
                  <a:pt x="5917" y="872057"/>
                </a:lnTo>
                <a:lnTo>
                  <a:pt x="0" y="828040"/>
                </a:lnTo>
                <a:lnTo>
                  <a:pt x="0" y="165608"/>
                </a:lnTo>
                <a:close/>
              </a:path>
            </a:pathLst>
          </a:custGeom>
          <a:ln w="9144">
            <a:solidFill>
              <a:srgbClr val="2D75B6"/>
            </a:solidFill>
          </a:ln>
        </p:spPr>
        <p:txBody>
          <a:bodyPr wrap="square" lIns="0" tIns="0" rIns="0" bIns="0" rtlCol="0"/>
          <a:lstStyle/>
          <a:p/>
        </p:txBody>
      </p:sp>
      <p:sp>
        <p:nvSpPr>
          <p:cNvPr id="39" name="object 39"/>
          <p:cNvSpPr txBox="1"/>
          <p:nvPr/>
        </p:nvSpPr>
        <p:spPr>
          <a:xfrm>
            <a:off x="2974339" y="2456347"/>
            <a:ext cx="2609215" cy="878205"/>
          </a:xfrm>
          <a:prstGeom prst="rect">
            <a:avLst/>
          </a:prstGeom>
        </p:spPr>
        <p:txBody>
          <a:bodyPr vert="horz" wrap="square" lIns="0" tIns="5080" rIns="0" bIns="0" rtlCol="0">
            <a:spAutoFit/>
          </a:bodyPr>
          <a:lstStyle/>
          <a:p>
            <a:pPr marL="12700" marR="5080">
              <a:lnSpc>
                <a:spcPts val="1700"/>
              </a:lnSpc>
              <a:spcBef>
                <a:spcPts val="40"/>
              </a:spcBef>
            </a:pPr>
            <a:r>
              <a:rPr sz="1400" spc="10" dirty="0">
                <a:latin typeface="Calibri" panose="020F0502020204030204"/>
                <a:cs typeface="Calibri" panose="020F0502020204030204"/>
              </a:rPr>
              <a:t>11</a:t>
            </a:r>
            <a:r>
              <a:rPr sz="1400" spc="45" dirty="0">
                <a:latin typeface="微软雅黑" panose="020B0503020204020204" charset="-122"/>
                <a:cs typeface="微软雅黑" panose="020B0503020204020204" charset="-122"/>
              </a:rPr>
              <a:t>月</a:t>
            </a:r>
            <a:r>
              <a:rPr sz="1400" spc="35" dirty="0">
                <a:latin typeface="微软雅黑" panose="020B0503020204020204" charset="-122"/>
                <a:cs typeface="微软雅黑" panose="020B0503020204020204" charset="-122"/>
              </a:rPr>
              <a:t>美国通用电</a:t>
            </a:r>
            <a:r>
              <a:rPr sz="1400" spc="45" dirty="0">
                <a:latin typeface="微软雅黑" panose="020B0503020204020204" charset="-122"/>
                <a:cs typeface="微软雅黑" panose="020B0503020204020204" charset="-122"/>
              </a:rPr>
              <a:t>气</a:t>
            </a:r>
            <a:r>
              <a:rPr sz="1400" spc="35" dirty="0">
                <a:latin typeface="微软雅黑" panose="020B0503020204020204" charset="-122"/>
                <a:cs typeface="微软雅黑" panose="020B0503020204020204" charset="-122"/>
              </a:rPr>
              <a:t>（简称</a:t>
            </a:r>
            <a:r>
              <a:rPr sz="1400" spc="10" dirty="0">
                <a:latin typeface="Calibri" panose="020F0502020204030204"/>
                <a:cs typeface="Calibri" panose="020F0502020204030204"/>
              </a:rPr>
              <a:t>GE</a:t>
            </a:r>
            <a:r>
              <a:rPr sz="1400" spc="10" dirty="0">
                <a:latin typeface="微软雅黑" panose="020B0503020204020204" charset="-122"/>
                <a:cs typeface="微软雅黑" panose="020B0503020204020204" charset="-122"/>
              </a:rPr>
              <a:t>）  </a:t>
            </a:r>
            <a:r>
              <a:rPr sz="1400" spc="50" dirty="0">
                <a:latin typeface="微软雅黑" panose="020B0503020204020204" charset="-122"/>
                <a:cs typeface="微软雅黑" panose="020B0503020204020204" charset="-122"/>
              </a:rPr>
              <a:t>在发布的白皮</a:t>
            </a:r>
            <a:r>
              <a:rPr sz="1400" spc="35" dirty="0">
                <a:latin typeface="微软雅黑" panose="020B0503020204020204" charset="-122"/>
                <a:cs typeface="微软雅黑" panose="020B0503020204020204" charset="-122"/>
              </a:rPr>
              <a:t>书</a:t>
            </a:r>
            <a:r>
              <a:rPr sz="1400" spc="60" dirty="0">
                <a:latin typeface="微软雅黑" panose="020B0503020204020204" charset="-122"/>
                <a:cs typeface="微软雅黑" panose="020B0503020204020204" charset="-122"/>
              </a:rPr>
              <a:t>《</a:t>
            </a:r>
            <a:r>
              <a:rPr sz="1400" spc="45" dirty="0">
                <a:latin typeface="微软雅黑" panose="020B0503020204020204" charset="-122"/>
                <a:cs typeface="微软雅黑" panose="020B0503020204020204" charset="-122"/>
              </a:rPr>
              <a:t>工业互联网：</a:t>
            </a:r>
            <a:endParaRPr sz="1400">
              <a:latin typeface="微软雅黑" panose="020B0503020204020204" charset="-122"/>
              <a:cs typeface="微软雅黑" panose="020B0503020204020204" charset="-122"/>
            </a:endParaRPr>
          </a:p>
          <a:p>
            <a:pPr marL="12700">
              <a:lnSpc>
                <a:spcPts val="1610"/>
              </a:lnSpc>
            </a:pPr>
            <a:r>
              <a:rPr sz="1400" spc="60" dirty="0">
                <a:latin typeface="微软雅黑" panose="020B0503020204020204" charset="-122"/>
                <a:cs typeface="微软雅黑" panose="020B0503020204020204" charset="-122"/>
              </a:rPr>
              <a:t>打破</a:t>
            </a:r>
            <a:r>
              <a:rPr sz="1400" spc="50" dirty="0">
                <a:latin typeface="微软雅黑" panose="020B0503020204020204" charset="-122"/>
                <a:cs typeface="微软雅黑" panose="020B0503020204020204" charset="-122"/>
              </a:rPr>
              <a:t>智</a:t>
            </a:r>
            <a:r>
              <a:rPr sz="1400" spc="60" dirty="0">
                <a:latin typeface="微软雅黑" panose="020B0503020204020204" charset="-122"/>
                <a:cs typeface="微软雅黑" panose="020B0503020204020204" charset="-122"/>
              </a:rPr>
              <a:t>慧</a:t>
            </a:r>
            <a:r>
              <a:rPr sz="1400" spc="50" dirty="0">
                <a:latin typeface="微软雅黑" panose="020B0503020204020204" charset="-122"/>
                <a:cs typeface="微软雅黑" panose="020B0503020204020204" charset="-122"/>
              </a:rPr>
              <a:t>与</a:t>
            </a:r>
            <a:r>
              <a:rPr sz="1400" spc="60" dirty="0">
                <a:latin typeface="微软雅黑" panose="020B0503020204020204" charset="-122"/>
                <a:cs typeface="微软雅黑" panose="020B0503020204020204" charset="-122"/>
              </a:rPr>
              <a:t>机</a:t>
            </a:r>
            <a:r>
              <a:rPr sz="1400" spc="50" dirty="0">
                <a:latin typeface="微软雅黑" panose="020B0503020204020204" charset="-122"/>
                <a:cs typeface="微软雅黑" panose="020B0503020204020204" charset="-122"/>
              </a:rPr>
              <a:t>器的</a:t>
            </a:r>
            <a:r>
              <a:rPr sz="1400" spc="60" dirty="0">
                <a:latin typeface="微软雅黑" panose="020B0503020204020204" charset="-122"/>
                <a:cs typeface="微软雅黑" panose="020B0503020204020204" charset="-122"/>
              </a:rPr>
              <a:t>边</a:t>
            </a:r>
            <a:r>
              <a:rPr sz="1400" spc="45" dirty="0">
                <a:latin typeface="微软雅黑" panose="020B0503020204020204" charset="-122"/>
                <a:cs typeface="微软雅黑" panose="020B0503020204020204" charset="-122"/>
              </a:rPr>
              <a:t>界</a:t>
            </a:r>
            <a:r>
              <a:rPr sz="1400" spc="60" dirty="0">
                <a:latin typeface="微软雅黑" panose="020B0503020204020204" charset="-122"/>
                <a:cs typeface="微软雅黑" panose="020B0503020204020204" charset="-122"/>
              </a:rPr>
              <a:t>》中</a:t>
            </a:r>
            <a:r>
              <a:rPr sz="1400" spc="5"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p>
            <a:pPr marL="12700">
              <a:lnSpc>
                <a:spcPts val="1670"/>
              </a:lnSpc>
            </a:pPr>
            <a:r>
              <a:rPr sz="1400" dirty="0">
                <a:latin typeface="微软雅黑" panose="020B0503020204020204" charset="-122"/>
                <a:cs typeface="微软雅黑" panose="020B0503020204020204" charset="-122"/>
              </a:rPr>
              <a:t>首次提出工业互联网的</a:t>
            </a:r>
            <a:r>
              <a:rPr sz="1400" spc="-15" dirty="0">
                <a:latin typeface="微软雅黑" panose="020B0503020204020204" charset="-122"/>
                <a:cs typeface="微软雅黑" panose="020B0503020204020204" charset="-122"/>
              </a:rPr>
              <a:t>概</a:t>
            </a:r>
            <a:r>
              <a:rPr sz="1400" spc="-25" dirty="0">
                <a:latin typeface="微软雅黑" panose="020B0503020204020204" charset="-122"/>
                <a:cs typeface="微软雅黑" panose="020B0503020204020204" charset="-122"/>
              </a:rPr>
              <a:t>念</a:t>
            </a: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p:txBody>
      </p:sp>
      <p:sp>
        <p:nvSpPr>
          <p:cNvPr id="40" name="object 40"/>
          <p:cNvSpPr/>
          <p:nvPr/>
        </p:nvSpPr>
        <p:spPr>
          <a:xfrm>
            <a:off x="6047232" y="2144267"/>
            <a:ext cx="2870200" cy="1231900"/>
          </a:xfrm>
          <a:custGeom>
            <a:avLst/>
            <a:gdLst/>
            <a:ahLst/>
            <a:cxnLst/>
            <a:rect l="l" t="t" r="r" b="b"/>
            <a:pathLst>
              <a:path w="2870200" h="1231900">
                <a:moveTo>
                  <a:pt x="0" y="205232"/>
                </a:moveTo>
                <a:lnTo>
                  <a:pt x="5423" y="158193"/>
                </a:lnTo>
                <a:lnTo>
                  <a:pt x="20870" y="115003"/>
                </a:lnTo>
                <a:lnTo>
                  <a:pt x="45106" y="76896"/>
                </a:lnTo>
                <a:lnTo>
                  <a:pt x="76896" y="45106"/>
                </a:lnTo>
                <a:lnTo>
                  <a:pt x="115003" y="20870"/>
                </a:lnTo>
                <a:lnTo>
                  <a:pt x="158193" y="5423"/>
                </a:lnTo>
                <a:lnTo>
                  <a:pt x="205232" y="0"/>
                </a:lnTo>
                <a:lnTo>
                  <a:pt x="2664460" y="0"/>
                </a:lnTo>
                <a:lnTo>
                  <a:pt x="2711498" y="5423"/>
                </a:lnTo>
                <a:lnTo>
                  <a:pt x="2754688" y="20870"/>
                </a:lnTo>
                <a:lnTo>
                  <a:pt x="2792795" y="45106"/>
                </a:lnTo>
                <a:lnTo>
                  <a:pt x="2824585" y="76896"/>
                </a:lnTo>
                <a:lnTo>
                  <a:pt x="2848821" y="115003"/>
                </a:lnTo>
                <a:lnTo>
                  <a:pt x="2864268" y="158193"/>
                </a:lnTo>
                <a:lnTo>
                  <a:pt x="2869692" y="205232"/>
                </a:lnTo>
                <a:lnTo>
                  <a:pt x="2869692" y="1026160"/>
                </a:lnTo>
                <a:lnTo>
                  <a:pt x="2864268" y="1073198"/>
                </a:lnTo>
                <a:lnTo>
                  <a:pt x="2848821" y="1116388"/>
                </a:lnTo>
                <a:lnTo>
                  <a:pt x="2824585" y="1154495"/>
                </a:lnTo>
                <a:lnTo>
                  <a:pt x="2792795" y="1186285"/>
                </a:lnTo>
                <a:lnTo>
                  <a:pt x="2754688" y="1210521"/>
                </a:lnTo>
                <a:lnTo>
                  <a:pt x="2711498" y="1225968"/>
                </a:lnTo>
                <a:lnTo>
                  <a:pt x="2664460" y="1231392"/>
                </a:lnTo>
                <a:lnTo>
                  <a:pt x="205232" y="1231392"/>
                </a:lnTo>
                <a:lnTo>
                  <a:pt x="158193" y="1225968"/>
                </a:lnTo>
                <a:lnTo>
                  <a:pt x="115003" y="1210521"/>
                </a:lnTo>
                <a:lnTo>
                  <a:pt x="76896" y="1186285"/>
                </a:lnTo>
                <a:lnTo>
                  <a:pt x="45106" y="1154495"/>
                </a:lnTo>
                <a:lnTo>
                  <a:pt x="20870" y="1116388"/>
                </a:lnTo>
                <a:lnTo>
                  <a:pt x="5423" y="1073198"/>
                </a:lnTo>
                <a:lnTo>
                  <a:pt x="0" y="1026160"/>
                </a:lnTo>
                <a:lnTo>
                  <a:pt x="0" y="205232"/>
                </a:lnTo>
                <a:close/>
              </a:path>
            </a:pathLst>
          </a:custGeom>
          <a:ln w="9143">
            <a:solidFill>
              <a:srgbClr val="2D75B6"/>
            </a:solidFill>
          </a:ln>
        </p:spPr>
        <p:txBody>
          <a:bodyPr wrap="square" lIns="0" tIns="0" rIns="0" bIns="0" rtlCol="0"/>
          <a:lstStyle/>
          <a:p/>
        </p:txBody>
      </p:sp>
      <p:sp>
        <p:nvSpPr>
          <p:cNvPr id="41" name="object 41"/>
          <p:cNvSpPr txBox="1"/>
          <p:nvPr/>
        </p:nvSpPr>
        <p:spPr>
          <a:xfrm>
            <a:off x="6166865" y="2230373"/>
            <a:ext cx="2644140" cy="1090930"/>
          </a:xfrm>
          <a:prstGeom prst="rect">
            <a:avLst/>
          </a:prstGeom>
        </p:spPr>
        <p:txBody>
          <a:bodyPr vert="horz" wrap="square" lIns="0" tIns="0" rIns="0" bIns="0" rtlCol="0">
            <a:spAutoFit/>
          </a:bodyPr>
          <a:lstStyle/>
          <a:p>
            <a:pPr marL="12700">
              <a:lnSpc>
                <a:spcPct val="100000"/>
              </a:lnSpc>
            </a:pPr>
            <a:r>
              <a:rPr sz="1400" dirty="0">
                <a:latin typeface="Calibri" panose="020F0502020204030204"/>
                <a:cs typeface="Calibri" panose="020F0502020204030204"/>
              </a:rPr>
              <a:t>3</a:t>
            </a:r>
            <a:r>
              <a:rPr sz="1400" spc="-180" dirty="0">
                <a:latin typeface="Calibri" panose="020F0502020204030204"/>
                <a:cs typeface="Calibri" panose="020F0502020204030204"/>
              </a:rPr>
              <a:t> </a:t>
            </a:r>
            <a:r>
              <a:rPr sz="1400" spc="155" dirty="0">
                <a:latin typeface="微软雅黑" panose="020B0503020204020204" charset="-122"/>
                <a:cs typeface="微软雅黑" panose="020B0503020204020204" charset="-122"/>
              </a:rPr>
              <a:t>月</a:t>
            </a:r>
            <a:r>
              <a:rPr sz="1400" dirty="0">
                <a:latin typeface="微软雅黑" panose="020B0503020204020204" charset="-122"/>
                <a:cs typeface="微软雅黑" panose="020B0503020204020204" charset="-122"/>
              </a:rPr>
              <a:t>，</a:t>
            </a:r>
            <a:r>
              <a:rPr sz="1400" spc="-275" dirty="0">
                <a:latin typeface="微软雅黑" panose="020B0503020204020204" charset="-122"/>
                <a:cs typeface="微软雅黑" panose="020B0503020204020204" charset="-122"/>
              </a:rPr>
              <a:t> </a:t>
            </a:r>
            <a:r>
              <a:rPr sz="1400" spc="75" dirty="0">
                <a:latin typeface="Calibri" panose="020F0502020204030204"/>
                <a:cs typeface="Calibri" panose="020F0502020204030204"/>
              </a:rPr>
              <a:t>GE</a:t>
            </a:r>
            <a:r>
              <a:rPr sz="1400" spc="155" dirty="0">
                <a:latin typeface="微软雅黑" panose="020B0503020204020204" charset="-122"/>
                <a:cs typeface="微软雅黑" panose="020B0503020204020204" charset="-122"/>
              </a:rPr>
              <a:t>、</a:t>
            </a:r>
            <a:r>
              <a:rPr sz="1400" spc="-30" dirty="0">
                <a:latin typeface="Calibri" panose="020F0502020204030204"/>
                <a:cs typeface="Calibri" panose="020F0502020204030204"/>
              </a:rPr>
              <a:t>AT&amp;T</a:t>
            </a:r>
            <a:r>
              <a:rPr sz="1400" spc="-175" dirty="0">
                <a:latin typeface="Calibri" panose="020F0502020204030204"/>
                <a:cs typeface="Calibri" panose="020F0502020204030204"/>
              </a:rPr>
              <a:t> </a:t>
            </a:r>
            <a:r>
              <a:rPr sz="1400" spc="140" dirty="0">
                <a:latin typeface="微软雅黑" panose="020B0503020204020204" charset="-122"/>
                <a:cs typeface="微软雅黑" panose="020B0503020204020204" charset="-122"/>
              </a:rPr>
              <a:t>、</a:t>
            </a:r>
            <a:r>
              <a:rPr sz="1400" spc="25" dirty="0">
                <a:latin typeface="Calibri" panose="020F0502020204030204"/>
                <a:cs typeface="Calibri" panose="020F0502020204030204"/>
              </a:rPr>
              <a:t>Cisco</a:t>
            </a:r>
            <a:r>
              <a:rPr sz="1400" spc="155" dirty="0">
                <a:latin typeface="微软雅黑" panose="020B0503020204020204" charset="-122"/>
                <a:cs typeface="微软雅黑" panose="020B0503020204020204" charset="-122"/>
              </a:rPr>
              <a:t>、</a:t>
            </a:r>
            <a:r>
              <a:rPr sz="1400" spc="50" dirty="0">
                <a:latin typeface="Calibri" panose="020F0502020204030204"/>
                <a:cs typeface="Calibri" panose="020F0502020204030204"/>
              </a:rPr>
              <a:t>IBM</a:t>
            </a: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a:p>
            <a:pPr marL="12700" marR="5080">
              <a:lnSpc>
                <a:spcPct val="100000"/>
              </a:lnSpc>
            </a:pPr>
            <a:r>
              <a:rPr sz="1400" spc="-5" dirty="0">
                <a:latin typeface="Calibri" panose="020F0502020204030204"/>
                <a:cs typeface="Calibri" panose="020F0502020204030204"/>
              </a:rPr>
              <a:t>Intel</a:t>
            </a:r>
            <a:r>
              <a:rPr sz="1400" spc="35" dirty="0">
                <a:latin typeface="微软雅黑" panose="020B0503020204020204" charset="-122"/>
                <a:cs typeface="微软雅黑" panose="020B0503020204020204" charset="-122"/>
              </a:rPr>
              <a:t>等</a:t>
            </a:r>
            <a:r>
              <a:rPr sz="1400" spc="30" dirty="0">
                <a:latin typeface="Calibri" panose="020F0502020204030204"/>
                <a:cs typeface="Calibri" panose="020F0502020204030204"/>
              </a:rPr>
              <a:t>5</a:t>
            </a:r>
            <a:r>
              <a:rPr sz="1400" spc="35" dirty="0">
                <a:latin typeface="微软雅黑" panose="020B0503020204020204" charset="-122"/>
                <a:cs typeface="微软雅黑" panose="020B0503020204020204" charset="-122"/>
              </a:rPr>
              <a:t>家企业联</a:t>
            </a:r>
            <a:r>
              <a:rPr sz="1400" spc="20" dirty="0">
                <a:latin typeface="微软雅黑" panose="020B0503020204020204" charset="-122"/>
                <a:cs typeface="微软雅黑" panose="020B0503020204020204" charset="-122"/>
              </a:rPr>
              <a:t>合</a:t>
            </a:r>
            <a:r>
              <a:rPr sz="1400" spc="35" dirty="0">
                <a:latin typeface="微软雅黑" panose="020B0503020204020204" charset="-122"/>
                <a:cs typeface="微软雅黑" panose="020B0503020204020204" charset="-122"/>
              </a:rPr>
              <a:t>成立</a:t>
            </a:r>
            <a:r>
              <a:rPr sz="1400" spc="20" dirty="0">
                <a:latin typeface="微软雅黑" panose="020B0503020204020204" charset="-122"/>
                <a:cs typeface="微软雅黑" panose="020B0503020204020204" charset="-122"/>
              </a:rPr>
              <a:t>工</a:t>
            </a:r>
            <a:r>
              <a:rPr sz="1400" spc="35" dirty="0">
                <a:latin typeface="微软雅黑" panose="020B0503020204020204" charset="-122"/>
                <a:cs typeface="微软雅黑" panose="020B0503020204020204" charset="-122"/>
              </a:rPr>
              <a:t>业</a:t>
            </a:r>
            <a:r>
              <a:rPr sz="1400" spc="20" dirty="0">
                <a:latin typeface="微软雅黑" panose="020B0503020204020204" charset="-122"/>
                <a:cs typeface="微软雅黑" panose="020B0503020204020204" charset="-122"/>
              </a:rPr>
              <a:t>互</a:t>
            </a:r>
            <a:r>
              <a:rPr sz="1400" dirty="0">
                <a:latin typeface="微软雅黑" panose="020B0503020204020204" charset="-122"/>
                <a:cs typeface="微软雅黑" panose="020B0503020204020204" charset="-122"/>
              </a:rPr>
              <a:t>联 </a:t>
            </a:r>
            <a:r>
              <a:rPr sz="1400" spc="70" dirty="0">
                <a:latin typeface="微软雅黑" panose="020B0503020204020204" charset="-122"/>
                <a:cs typeface="微软雅黑" panose="020B0503020204020204" charset="-122"/>
              </a:rPr>
              <a:t>网</a:t>
            </a:r>
            <a:r>
              <a:rPr sz="1400" spc="55" dirty="0">
                <a:latin typeface="微软雅黑" panose="020B0503020204020204" charset="-122"/>
                <a:cs typeface="微软雅黑" panose="020B0503020204020204" charset="-122"/>
              </a:rPr>
              <a:t>联</a:t>
            </a:r>
            <a:r>
              <a:rPr sz="1400" spc="60" dirty="0">
                <a:latin typeface="微软雅黑" panose="020B0503020204020204" charset="-122"/>
                <a:cs typeface="微软雅黑" panose="020B0503020204020204" charset="-122"/>
              </a:rPr>
              <a:t>盟</a:t>
            </a:r>
            <a:r>
              <a:rPr sz="1400" spc="70" dirty="0">
                <a:latin typeface="微软雅黑" panose="020B0503020204020204" charset="-122"/>
                <a:cs typeface="微软雅黑" panose="020B0503020204020204" charset="-122"/>
              </a:rPr>
              <a:t>（</a:t>
            </a:r>
            <a:r>
              <a:rPr sz="1400" spc="-10" dirty="0">
                <a:latin typeface="Calibri" panose="020F0502020204030204"/>
                <a:cs typeface="Calibri" panose="020F0502020204030204"/>
              </a:rPr>
              <a:t>II</a:t>
            </a:r>
            <a:r>
              <a:rPr sz="1400" spc="65" dirty="0">
                <a:latin typeface="Calibri" panose="020F0502020204030204"/>
                <a:cs typeface="Calibri" panose="020F0502020204030204"/>
              </a:rPr>
              <a:t>C</a:t>
            </a:r>
            <a:r>
              <a:rPr sz="1400" spc="60" dirty="0">
                <a:latin typeface="微软雅黑" panose="020B0503020204020204" charset="-122"/>
                <a:cs typeface="微软雅黑" panose="020B0503020204020204" charset="-122"/>
              </a:rPr>
              <a:t>），</a:t>
            </a:r>
            <a:r>
              <a:rPr sz="1400" spc="55" dirty="0">
                <a:latin typeface="微软雅黑" panose="020B0503020204020204" charset="-122"/>
                <a:cs typeface="微软雅黑" panose="020B0503020204020204" charset="-122"/>
              </a:rPr>
              <a:t>推动</a:t>
            </a:r>
            <a:r>
              <a:rPr sz="1400" spc="70" dirty="0">
                <a:latin typeface="微软雅黑" panose="020B0503020204020204" charset="-122"/>
                <a:cs typeface="微软雅黑" panose="020B0503020204020204" charset="-122"/>
              </a:rPr>
              <a:t>工</a:t>
            </a:r>
            <a:r>
              <a:rPr sz="1400" spc="55" dirty="0">
                <a:latin typeface="微软雅黑" panose="020B0503020204020204" charset="-122"/>
                <a:cs typeface="微软雅黑" panose="020B0503020204020204" charset="-122"/>
              </a:rPr>
              <a:t>业互</a:t>
            </a:r>
            <a:r>
              <a:rPr sz="1400" spc="70" dirty="0">
                <a:latin typeface="微软雅黑" panose="020B0503020204020204" charset="-122"/>
                <a:cs typeface="微软雅黑" panose="020B0503020204020204" charset="-122"/>
              </a:rPr>
              <a:t>联</a:t>
            </a:r>
            <a:r>
              <a:rPr sz="1400" dirty="0">
                <a:latin typeface="微软雅黑" panose="020B0503020204020204" charset="-122"/>
                <a:cs typeface="微软雅黑" panose="020B0503020204020204" charset="-122"/>
              </a:rPr>
              <a:t>网</a:t>
            </a:r>
            <a:endParaRPr sz="1400">
              <a:latin typeface="微软雅黑" panose="020B0503020204020204" charset="-122"/>
              <a:cs typeface="微软雅黑" panose="020B0503020204020204" charset="-122"/>
            </a:endParaRPr>
          </a:p>
          <a:p>
            <a:pPr marL="12700" marR="5080">
              <a:lnSpc>
                <a:spcPts val="1660"/>
              </a:lnSpc>
              <a:spcBef>
                <a:spcPts val="95"/>
              </a:spcBef>
            </a:pPr>
            <a:r>
              <a:rPr sz="1400" spc="70" dirty="0">
                <a:latin typeface="微软雅黑" panose="020B0503020204020204" charset="-122"/>
                <a:cs typeface="微软雅黑" panose="020B0503020204020204" charset="-122"/>
              </a:rPr>
              <a:t>技术</a:t>
            </a:r>
            <a:r>
              <a:rPr sz="1400" spc="55" dirty="0">
                <a:latin typeface="微软雅黑" panose="020B0503020204020204" charset="-122"/>
                <a:cs typeface="微软雅黑" panose="020B0503020204020204" charset="-122"/>
              </a:rPr>
              <a:t>标</a:t>
            </a:r>
            <a:r>
              <a:rPr sz="1400" spc="70" dirty="0">
                <a:latin typeface="微软雅黑" panose="020B0503020204020204" charset="-122"/>
                <a:cs typeface="微软雅黑" panose="020B0503020204020204" charset="-122"/>
              </a:rPr>
              <a:t>准化</a:t>
            </a:r>
            <a:r>
              <a:rPr sz="1400" spc="55" dirty="0">
                <a:latin typeface="微软雅黑" panose="020B0503020204020204" charset="-122"/>
                <a:cs typeface="微软雅黑" panose="020B0503020204020204" charset="-122"/>
              </a:rPr>
              <a:t>和</a:t>
            </a:r>
            <a:r>
              <a:rPr sz="1400" spc="70" dirty="0">
                <a:latin typeface="微软雅黑" panose="020B0503020204020204" charset="-122"/>
                <a:cs typeface="微软雅黑" panose="020B0503020204020204" charset="-122"/>
              </a:rPr>
              <a:t>试</a:t>
            </a:r>
            <a:r>
              <a:rPr sz="1400" spc="55" dirty="0">
                <a:latin typeface="微软雅黑" panose="020B0503020204020204" charset="-122"/>
                <a:cs typeface="微软雅黑" panose="020B0503020204020204" charset="-122"/>
              </a:rPr>
              <a:t>点</a:t>
            </a:r>
            <a:r>
              <a:rPr sz="1400" spc="70" dirty="0">
                <a:latin typeface="微软雅黑" panose="020B0503020204020204" charset="-122"/>
                <a:cs typeface="微软雅黑" panose="020B0503020204020204" charset="-122"/>
              </a:rPr>
              <a:t>应</a:t>
            </a:r>
            <a:r>
              <a:rPr sz="1400" spc="85" dirty="0">
                <a:latin typeface="微软雅黑" panose="020B0503020204020204" charset="-122"/>
                <a:cs typeface="微软雅黑" panose="020B0503020204020204" charset="-122"/>
              </a:rPr>
              <a:t>用</a:t>
            </a:r>
            <a:r>
              <a:rPr sz="1400" spc="60" dirty="0">
                <a:latin typeface="微软雅黑" panose="020B0503020204020204" charset="-122"/>
                <a:cs typeface="微软雅黑" panose="020B0503020204020204" charset="-122"/>
              </a:rPr>
              <a:t>，</a:t>
            </a:r>
            <a:r>
              <a:rPr sz="1400" spc="70" dirty="0">
                <a:latin typeface="微软雅黑" panose="020B0503020204020204" charset="-122"/>
                <a:cs typeface="微软雅黑" panose="020B0503020204020204" charset="-122"/>
              </a:rPr>
              <a:t>打造工 </a:t>
            </a:r>
            <a:r>
              <a:rPr sz="1400" dirty="0">
                <a:latin typeface="微软雅黑" panose="020B0503020204020204" charset="-122"/>
                <a:cs typeface="微软雅黑" panose="020B0503020204020204" charset="-122"/>
              </a:rPr>
              <a:t>业互联网生态体系。</a:t>
            </a:r>
            <a:endParaRPr sz="1400">
              <a:latin typeface="微软雅黑" panose="020B0503020204020204" charset="-122"/>
              <a:cs typeface="微软雅黑" panose="020B0503020204020204" charset="-122"/>
            </a:endParaRPr>
          </a:p>
        </p:txBody>
      </p:sp>
      <p:sp>
        <p:nvSpPr>
          <p:cNvPr id="42" name="object 42"/>
          <p:cNvSpPr/>
          <p:nvPr/>
        </p:nvSpPr>
        <p:spPr>
          <a:xfrm>
            <a:off x="5091684" y="4934711"/>
            <a:ext cx="1484630" cy="516890"/>
          </a:xfrm>
          <a:custGeom>
            <a:avLst/>
            <a:gdLst/>
            <a:ahLst/>
            <a:cxnLst/>
            <a:rect l="l" t="t" r="r" b="b"/>
            <a:pathLst>
              <a:path w="1484629" h="516889">
                <a:moveTo>
                  <a:pt x="0" y="86106"/>
                </a:moveTo>
                <a:lnTo>
                  <a:pt x="6774" y="52613"/>
                </a:lnTo>
                <a:lnTo>
                  <a:pt x="25241" y="25241"/>
                </a:lnTo>
                <a:lnTo>
                  <a:pt x="52613" y="6774"/>
                </a:lnTo>
                <a:lnTo>
                  <a:pt x="86106" y="0"/>
                </a:lnTo>
                <a:lnTo>
                  <a:pt x="1398270" y="0"/>
                </a:lnTo>
                <a:lnTo>
                  <a:pt x="1431762" y="6774"/>
                </a:lnTo>
                <a:lnTo>
                  <a:pt x="1459134" y="25241"/>
                </a:lnTo>
                <a:lnTo>
                  <a:pt x="1477601" y="52613"/>
                </a:lnTo>
                <a:lnTo>
                  <a:pt x="1484376" y="86106"/>
                </a:lnTo>
                <a:lnTo>
                  <a:pt x="1484376" y="430530"/>
                </a:lnTo>
                <a:lnTo>
                  <a:pt x="1477601" y="464022"/>
                </a:lnTo>
                <a:lnTo>
                  <a:pt x="1459134" y="491394"/>
                </a:lnTo>
                <a:lnTo>
                  <a:pt x="1431762" y="509861"/>
                </a:lnTo>
                <a:lnTo>
                  <a:pt x="1398270" y="516636"/>
                </a:lnTo>
                <a:lnTo>
                  <a:pt x="86106" y="516636"/>
                </a:lnTo>
                <a:lnTo>
                  <a:pt x="52613" y="509861"/>
                </a:lnTo>
                <a:lnTo>
                  <a:pt x="25241" y="491394"/>
                </a:lnTo>
                <a:lnTo>
                  <a:pt x="6774" y="464022"/>
                </a:lnTo>
                <a:lnTo>
                  <a:pt x="0" y="430530"/>
                </a:lnTo>
                <a:lnTo>
                  <a:pt x="0" y="86106"/>
                </a:lnTo>
                <a:close/>
              </a:path>
            </a:pathLst>
          </a:custGeom>
          <a:ln w="9144">
            <a:solidFill>
              <a:srgbClr val="2D75B6"/>
            </a:solidFill>
          </a:ln>
        </p:spPr>
        <p:txBody>
          <a:bodyPr wrap="square" lIns="0" tIns="0" rIns="0" bIns="0" rtlCol="0"/>
          <a:lstStyle/>
          <a:p/>
        </p:txBody>
      </p:sp>
      <p:sp>
        <p:nvSpPr>
          <p:cNvPr id="43" name="object 43"/>
          <p:cNvSpPr txBox="1"/>
          <p:nvPr/>
        </p:nvSpPr>
        <p:spPr>
          <a:xfrm>
            <a:off x="5176773" y="4986401"/>
            <a:ext cx="1343660" cy="450850"/>
          </a:xfrm>
          <a:prstGeom prst="rect">
            <a:avLst/>
          </a:prstGeom>
        </p:spPr>
        <p:txBody>
          <a:bodyPr vert="horz" wrap="square" lIns="0" tIns="0" rIns="0" bIns="0" rtlCol="0">
            <a:spAutoFit/>
          </a:bodyPr>
          <a:lstStyle/>
          <a:p>
            <a:pPr marL="12700" marR="5080">
              <a:lnSpc>
                <a:spcPct val="100000"/>
              </a:lnSpc>
            </a:pPr>
            <a:r>
              <a:rPr sz="1400" spc="240" dirty="0">
                <a:latin typeface="微软雅黑" panose="020B0503020204020204" charset="-122"/>
                <a:cs typeface="微软雅黑" panose="020B0503020204020204" charset="-122"/>
              </a:rPr>
              <a:t>推出</a:t>
            </a:r>
            <a:r>
              <a:rPr sz="1400" spc="-5" dirty="0">
                <a:latin typeface="Calibri" panose="020F0502020204030204"/>
                <a:cs typeface="Calibri" panose="020F0502020204030204"/>
              </a:rPr>
              <a:t>Predix</a:t>
            </a:r>
            <a:r>
              <a:rPr sz="1400" spc="-145" dirty="0">
                <a:latin typeface="Calibri" panose="020F0502020204030204"/>
                <a:cs typeface="Calibri" panose="020F0502020204030204"/>
              </a:rPr>
              <a:t> </a:t>
            </a:r>
            <a:r>
              <a:rPr sz="1400" spc="240" dirty="0">
                <a:latin typeface="微软雅黑" panose="020B0503020204020204" charset="-122"/>
                <a:cs typeface="微软雅黑" panose="020B0503020204020204" charset="-122"/>
              </a:rPr>
              <a:t>工业 </a:t>
            </a:r>
            <a:r>
              <a:rPr sz="1400" dirty="0">
                <a:latin typeface="微软雅黑" panose="020B0503020204020204" charset="-122"/>
                <a:cs typeface="微软雅黑" panose="020B0503020204020204" charset="-122"/>
              </a:rPr>
              <a:t>互联网平台。</a:t>
            </a:r>
            <a:endParaRPr sz="1400">
              <a:latin typeface="微软雅黑" panose="020B0503020204020204" charset="-122"/>
              <a:cs typeface="微软雅黑" panose="020B0503020204020204" charset="-122"/>
            </a:endParaRPr>
          </a:p>
        </p:txBody>
      </p:sp>
      <p:sp>
        <p:nvSpPr>
          <p:cNvPr id="44" name="object 44"/>
          <p:cNvSpPr/>
          <p:nvPr/>
        </p:nvSpPr>
        <p:spPr>
          <a:xfrm>
            <a:off x="9243059" y="2142744"/>
            <a:ext cx="2413000" cy="1233170"/>
          </a:xfrm>
          <a:custGeom>
            <a:avLst/>
            <a:gdLst/>
            <a:ahLst/>
            <a:cxnLst/>
            <a:rect l="l" t="t" r="r" b="b"/>
            <a:pathLst>
              <a:path w="2413000" h="1233170">
                <a:moveTo>
                  <a:pt x="0" y="205486"/>
                </a:moveTo>
                <a:lnTo>
                  <a:pt x="5424" y="158353"/>
                </a:lnTo>
                <a:lnTo>
                  <a:pt x="20876" y="115096"/>
                </a:lnTo>
                <a:lnTo>
                  <a:pt x="45126" y="76943"/>
                </a:lnTo>
                <a:lnTo>
                  <a:pt x="76943" y="45126"/>
                </a:lnTo>
                <a:lnTo>
                  <a:pt x="115096" y="20876"/>
                </a:lnTo>
                <a:lnTo>
                  <a:pt x="158353" y="5424"/>
                </a:lnTo>
                <a:lnTo>
                  <a:pt x="205486" y="0"/>
                </a:lnTo>
                <a:lnTo>
                  <a:pt x="2207006" y="0"/>
                </a:lnTo>
                <a:lnTo>
                  <a:pt x="2254138" y="5424"/>
                </a:lnTo>
                <a:lnTo>
                  <a:pt x="2297395" y="20876"/>
                </a:lnTo>
                <a:lnTo>
                  <a:pt x="2335548" y="45126"/>
                </a:lnTo>
                <a:lnTo>
                  <a:pt x="2367365" y="76943"/>
                </a:lnTo>
                <a:lnTo>
                  <a:pt x="2391615" y="115096"/>
                </a:lnTo>
                <a:lnTo>
                  <a:pt x="2407067" y="158353"/>
                </a:lnTo>
                <a:lnTo>
                  <a:pt x="2412492" y="205486"/>
                </a:lnTo>
                <a:lnTo>
                  <a:pt x="2412492" y="1027430"/>
                </a:lnTo>
                <a:lnTo>
                  <a:pt x="2407067" y="1074562"/>
                </a:lnTo>
                <a:lnTo>
                  <a:pt x="2391615" y="1117819"/>
                </a:lnTo>
                <a:lnTo>
                  <a:pt x="2367365" y="1155972"/>
                </a:lnTo>
                <a:lnTo>
                  <a:pt x="2335548" y="1187789"/>
                </a:lnTo>
                <a:lnTo>
                  <a:pt x="2297395" y="1212039"/>
                </a:lnTo>
                <a:lnTo>
                  <a:pt x="2254138" y="1227491"/>
                </a:lnTo>
                <a:lnTo>
                  <a:pt x="2207006" y="1232916"/>
                </a:lnTo>
                <a:lnTo>
                  <a:pt x="205486" y="1232916"/>
                </a:lnTo>
                <a:lnTo>
                  <a:pt x="158353" y="1227491"/>
                </a:lnTo>
                <a:lnTo>
                  <a:pt x="115096" y="1212039"/>
                </a:lnTo>
                <a:lnTo>
                  <a:pt x="76943" y="1187789"/>
                </a:lnTo>
                <a:lnTo>
                  <a:pt x="45126" y="1155972"/>
                </a:lnTo>
                <a:lnTo>
                  <a:pt x="20876" y="1117819"/>
                </a:lnTo>
                <a:lnTo>
                  <a:pt x="5424" y="1074562"/>
                </a:lnTo>
                <a:lnTo>
                  <a:pt x="0" y="1027430"/>
                </a:lnTo>
                <a:lnTo>
                  <a:pt x="0" y="205486"/>
                </a:lnTo>
                <a:close/>
              </a:path>
            </a:pathLst>
          </a:custGeom>
          <a:ln w="9144">
            <a:solidFill>
              <a:srgbClr val="2D75B6"/>
            </a:solidFill>
          </a:ln>
        </p:spPr>
        <p:txBody>
          <a:bodyPr wrap="square" lIns="0" tIns="0" rIns="0" bIns="0" rtlCol="0"/>
          <a:lstStyle/>
          <a:p/>
        </p:txBody>
      </p:sp>
      <p:sp>
        <p:nvSpPr>
          <p:cNvPr id="45" name="object 45"/>
          <p:cNvSpPr txBox="1"/>
          <p:nvPr/>
        </p:nvSpPr>
        <p:spPr>
          <a:xfrm>
            <a:off x="9363836" y="2229865"/>
            <a:ext cx="2351405" cy="1090930"/>
          </a:xfrm>
          <a:prstGeom prst="rect">
            <a:avLst/>
          </a:prstGeom>
        </p:spPr>
        <p:txBody>
          <a:bodyPr vert="horz" wrap="square" lIns="0" tIns="0" rIns="0" bIns="0" rtlCol="0">
            <a:spAutoFit/>
          </a:bodyPr>
          <a:lstStyle/>
          <a:p>
            <a:pPr marL="12700">
              <a:lnSpc>
                <a:spcPct val="100000"/>
              </a:lnSpc>
            </a:pPr>
            <a:r>
              <a:rPr sz="1400" dirty="0">
                <a:latin typeface="Calibri" panose="020F0502020204030204"/>
                <a:cs typeface="Calibri" panose="020F0502020204030204"/>
              </a:rPr>
              <a:t>3</a:t>
            </a:r>
            <a:r>
              <a:rPr sz="1400" spc="-135" dirty="0">
                <a:latin typeface="Calibri" panose="020F0502020204030204"/>
                <a:cs typeface="Calibri" panose="020F0502020204030204"/>
              </a:rPr>
              <a:t> </a:t>
            </a:r>
            <a:r>
              <a:rPr sz="1400" spc="215" dirty="0">
                <a:latin typeface="微软雅黑" panose="020B0503020204020204" charset="-122"/>
                <a:cs typeface="微软雅黑" panose="020B0503020204020204" charset="-122"/>
              </a:rPr>
              <a:t>月</a:t>
            </a:r>
            <a:r>
              <a:rPr sz="1400" dirty="0">
                <a:latin typeface="微软雅黑" panose="020B0503020204020204" charset="-122"/>
                <a:cs typeface="微软雅黑" panose="020B0503020204020204" charset="-122"/>
              </a:rPr>
              <a:t>，</a:t>
            </a:r>
            <a:r>
              <a:rPr sz="1400" spc="-229" dirty="0">
                <a:latin typeface="微软雅黑" panose="020B0503020204020204" charset="-122"/>
                <a:cs typeface="微软雅黑" panose="020B0503020204020204" charset="-122"/>
              </a:rPr>
              <a:t> </a:t>
            </a:r>
            <a:r>
              <a:rPr sz="1400" spc="210" dirty="0">
                <a:latin typeface="微软雅黑" panose="020B0503020204020204" charset="-122"/>
                <a:cs typeface="微软雅黑" panose="020B0503020204020204" charset="-122"/>
              </a:rPr>
              <a:t>工业互联</a:t>
            </a:r>
            <a:r>
              <a:rPr sz="1400" spc="225" dirty="0">
                <a:latin typeface="微软雅黑" panose="020B0503020204020204" charset="-122"/>
                <a:cs typeface="微软雅黑" panose="020B0503020204020204" charset="-122"/>
              </a:rPr>
              <a:t>网</a:t>
            </a:r>
            <a:r>
              <a:rPr sz="1400" spc="210" dirty="0">
                <a:latin typeface="微软雅黑" panose="020B0503020204020204" charset="-122"/>
                <a:cs typeface="微软雅黑" panose="020B0503020204020204" charset="-122"/>
              </a:rPr>
              <a:t>联盟</a:t>
            </a:r>
            <a:r>
              <a:rPr sz="1400" dirty="0">
                <a:latin typeface="微软雅黑" panose="020B0503020204020204" charset="-122"/>
                <a:cs typeface="微软雅黑" panose="020B0503020204020204" charset="-122"/>
              </a:rPr>
              <a:t>和</a:t>
            </a:r>
            <a:endParaRPr sz="1400">
              <a:latin typeface="微软雅黑" panose="020B0503020204020204" charset="-122"/>
              <a:cs typeface="微软雅黑" panose="020B0503020204020204" charset="-122"/>
            </a:endParaRPr>
          </a:p>
          <a:p>
            <a:pPr marL="12700">
              <a:lnSpc>
                <a:spcPct val="100000"/>
              </a:lnSpc>
            </a:pPr>
            <a:r>
              <a:rPr sz="1400" spc="45" dirty="0">
                <a:latin typeface="微软雅黑" panose="020B0503020204020204" charset="-122"/>
                <a:cs typeface="微软雅黑" panose="020B0503020204020204" charset="-122"/>
              </a:rPr>
              <a:t>“</a:t>
            </a:r>
            <a:r>
              <a:rPr sz="1400" spc="60" dirty="0">
                <a:latin typeface="微软雅黑" panose="020B0503020204020204" charset="-122"/>
                <a:cs typeface="微软雅黑" panose="020B0503020204020204" charset="-122"/>
              </a:rPr>
              <a:t>工业</a:t>
            </a:r>
            <a:r>
              <a:rPr sz="1400" spc="-20" dirty="0">
                <a:latin typeface="Calibri" panose="020F0502020204030204"/>
                <a:cs typeface="Calibri" panose="020F0502020204030204"/>
              </a:rPr>
              <a:t>4</a:t>
            </a:r>
            <a:r>
              <a:rPr sz="1400" spc="5" dirty="0">
                <a:latin typeface="Calibri" panose="020F0502020204030204"/>
                <a:cs typeface="Calibri" panose="020F0502020204030204"/>
              </a:rPr>
              <a:t>.</a:t>
            </a:r>
            <a:r>
              <a:rPr sz="1400" spc="-5" dirty="0">
                <a:latin typeface="Calibri" panose="020F0502020204030204"/>
                <a:cs typeface="Calibri" panose="020F0502020204030204"/>
              </a:rPr>
              <a:t>0</a:t>
            </a:r>
            <a:r>
              <a:rPr sz="1400" spc="45" dirty="0">
                <a:latin typeface="Calibri" panose="020F0502020204030204"/>
                <a:cs typeface="Calibri" panose="020F0502020204030204"/>
              </a:rPr>
              <a:t>”</a:t>
            </a:r>
            <a:r>
              <a:rPr sz="1400" spc="55" dirty="0">
                <a:latin typeface="微软雅黑" panose="020B0503020204020204" charset="-122"/>
                <a:cs typeface="微软雅黑" panose="020B0503020204020204" charset="-122"/>
              </a:rPr>
              <a:t>平</a:t>
            </a:r>
            <a:r>
              <a:rPr sz="1400" spc="45" dirty="0">
                <a:latin typeface="微软雅黑" panose="020B0503020204020204" charset="-122"/>
                <a:cs typeface="微软雅黑" panose="020B0503020204020204" charset="-122"/>
              </a:rPr>
              <a:t>台代表</a:t>
            </a:r>
            <a:r>
              <a:rPr sz="1400" spc="55" dirty="0">
                <a:latin typeface="微软雅黑" panose="020B0503020204020204" charset="-122"/>
                <a:cs typeface="微软雅黑" panose="020B0503020204020204" charset="-122"/>
              </a:rPr>
              <a:t>在</a:t>
            </a:r>
            <a:r>
              <a:rPr sz="1400" spc="45" dirty="0">
                <a:latin typeface="微软雅黑" panose="020B0503020204020204" charset="-122"/>
                <a:cs typeface="微软雅黑" panose="020B0503020204020204" charset="-122"/>
              </a:rPr>
              <a:t>瑞</a:t>
            </a:r>
            <a:r>
              <a:rPr sz="1400" dirty="0">
                <a:latin typeface="微软雅黑" panose="020B0503020204020204" charset="-122"/>
                <a:cs typeface="微软雅黑" panose="020B0503020204020204" charset="-122"/>
              </a:rPr>
              <a:t>士</a:t>
            </a:r>
            <a:endParaRPr sz="1400">
              <a:latin typeface="微软雅黑" panose="020B0503020204020204" charset="-122"/>
              <a:cs typeface="微软雅黑" panose="020B0503020204020204" charset="-122"/>
            </a:endParaRPr>
          </a:p>
          <a:p>
            <a:pPr marL="12700">
              <a:lnSpc>
                <a:spcPts val="1670"/>
              </a:lnSpc>
              <a:spcBef>
                <a:spcPts val="20"/>
              </a:spcBef>
            </a:pPr>
            <a:r>
              <a:rPr sz="1400" spc="10" dirty="0">
                <a:latin typeface="微软雅黑" panose="020B0503020204020204" charset="-122"/>
                <a:cs typeface="微软雅黑" panose="020B0503020204020204" charset="-122"/>
              </a:rPr>
              <a:t>苏黎</a:t>
            </a:r>
            <a:r>
              <a:rPr sz="1400" spc="5" dirty="0">
                <a:latin typeface="微软雅黑" panose="020B0503020204020204" charset="-122"/>
                <a:cs typeface="微软雅黑" panose="020B0503020204020204" charset="-122"/>
              </a:rPr>
              <a:t>世</a:t>
            </a:r>
            <a:r>
              <a:rPr sz="1400" spc="10" dirty="0">
                <a:latin typeface="微软雅黑" panose="020B0503020204020204" charset="-122"/>
                <a:cs typeface="微软雅黑" panose="020B0503020204020204" charset="-122"/>
              </a:rPr>
              <a:t>探</a:t>
            </a:r>
            <a:r>
              <a:rPr sz="1400" spc="5" dirty="0">
                <a:latin typeface="微软雅黑" panose="020B0503020204020204" charset="-122"/>
                <a:cs typeface="微软雅黑" panose="020B0503020204020204" charset="-122"/>
              </a:rPr>
              <a:t>讨</a:t>
            </a:r>
            <a:r>
              <a:rPr sz="1400" spc="10" dirty="0">
                <a:latin typeface="微软雅黑" panose="020B0503020204020204" charset="-122"/>
                <a:cs typeface="微软雅黑" panose="020B0503020204020204" charset="-122"/>
              </a:rPr>
              <a:t>分</a:t>
            </a:r>
            <a:r>
              <a:rPr sz="1400" spc="5" dirty="0">
                <a:latin typeface="微软雅黑" panose="020B0503020204020204" charset="-122"/>
                <a:cs typeface="微软雅黑" panose="020B0503020204020204" charset="-122"/>
              </a:rPr>
              <a:t>别</a:t>
            </a:r>
            <a:r>
              <a:rPr sz="1400" dirty="0">
                <a:latin typeface="微软雅黑" panose="020B0503020204020204" charset="-122"/>
                <a:cs typeface="微软雅黑" panose="020B0503020204020204" charset="-122"/>
              </a:rPr>
              <a:t>推</a:t>
            </a:r>
            <a:r>
              <a:rPr sz="1400" spc="10" dirty="0">
                <a:latin typeface="微软雅黑" panose="020B0503020204020204" charset="-122"/>
                <a:cs typeface="微软雅黑" panose="020B0503020204020204" charset="-122"/>
              </a:rPr>
              <a:t>出</a:t>
            </a:r>
            <a:r>
              <a:rPr sz="1400" spc="5" dirty="0">
                <a:latin typeface="微软雅黑" panose="020B0503020204020204" charset="-122"/>
                <a:cs typeface="微软雅黑" panose="020B0503020204020204" charset="-122"/>
              </a:rPr>
              <a:t>的</a:t>
            </a:r>
            <a:r>
              <a:rPr sz="1400" spc="10" dirty="0">
                <a:latin typeface="微软雅黑" panose="020B0503020204020204" charset="-122"/>
                <a:cs typeface="微软雅黑" panose="020B0503020204020204" charset="-122"/>
              </a:rPr>
              <a:t>工</a:t>
            </a:r>
            <a:r>
              <a:rPr sz="1400" spc="5" dirty="0">
                <a:latin typeface="微软雅黑" panose="020B0503020204020204" charset="-122"/>
                <a:cs typeface="微软雅黑" panose="020B0503020204020204" charset="-122"/>
              </a:rPr>
              <a:t>业</a:t>
            </a:r>
            <a:endParaRPr sz="1400">
              <a:latin typeface="微软雅黑" panose="020B0503020204020204" charset="-122"/>
              <a:cs typeface="微软雅黑" panose="020B0503020204020204" charset="-122"/>
            </a:endParaRPr>
          </a:p>
          <a:p>
            <a:pPr marL="12700" marR="5080">
              <a:lnSpc>
                <a:spcPts val="1680"/>
              </a:lnSpc>
              <a:spcBef>
                <a:spcPts val="40"/>
              </a:spcBef>
            </a:pPr>
            <a:r>
              <a:rPr sz="1400" spc="35" dirty="0">
                <a:latin typeface="Calibri" panose="020F0502020204030204"/>
                <a:cs typeface="Calibri" panose="020F0502020204030204"/>
              </a:rPr>
              <a:t>4.0</a:t>
            </a:r>
            <a:r>
              <a:rPr sz="1400" spc="105" dirty="0">
                <a:latin typeface="微软雅黑" panose="020B0503020204020204" charset="-122"/>
                <a:cs typeface="微软雅黑" panose="020B0503020204020204" charset="-122"/>
              </a:rPr>
              <a:t>参考架构模</a:t>
            </a:r>
            <a:r>
              <a:rPr sz="1400" spc="114" dirty="0">
                <a:latin typeface="微软雅黑" panose="020B0503020204020204" charset="-122"/>
                <a:cs typeface="微软雅黑" panose="020B0503020204020204" charset="-122"/>
              </a:rPr>
              <a:t>型</a:t>
            </a:r>
            <a:r>
              <a:rPr sz="1400" spc="105" dirty="0">
                <a:latin typeface="微软雅黑" panose="020B0503020204020204" charset="-122"/>
                <a:cs typeface="微软雅黑" panose="020B0503020204020204" charset="-122"/>
              </a:rPr>
              <a:t>和工业</a:t>
            </a:r>
            <a:r>
              <a:rPr sz="1400" dirty="0">
                <a:latin typeface="微软雅黑" panose="020B0503020204020204" charset="-122"/>
                <a:cs typeface="微软雅黑" panose="020B0503020204020204" charset="-122"/>
              </a:rPr>
              <a:t>互 </a:t>
            </a:r>
            <a:r>
              <a:rPr sz="1400" spc="10" dirty="0">
                <a:latin typeface="微软雅黑" panose="020B0503020204020204" charset="-122"/>
                <a:cs typeface="微软雅黑" panose="020B0503020204020204" charset="-122"/>
              </a:rPr>
              <a:t>联</a:t>
            </a:r>
            <a:r>
              <a:rPr sz="1400" dirty="0">
                <a:latin typeface="微软雅黑" panose="020B0503020204020204" charset="-122"/>
                <a:cs typeface="微软雅黑" panose="020B0503020204020204" charset="-122"/>
              </a:rPr>
              <a:t>网</a:t>
            </a:r>
            <a:r>
              <a:rPr sz="1400" spc="10" dirty="0">
                <a:latin typeface="微软雅黑" panose="020B0503020204020204" charset="-122"/>
                <a:cs typeface="微软雅黑" panose="020B0503020204020204" charset="-122"/>
              </a:rPr>
              <a:t>参</a:t>
            </a:r>
            <a:r>
              <a:rPr sz="1400" dirty="0">
                <a:latin typeface="微软雅黑" panose="020B0503020204020204" charset="-122"/>
                <a:cs typeface="微软雅黑" panose="020B0503020204020204" charset="-122"/>
              </a:rPr>
              <a:t>考</a:t>
            </a:r>
            <a:r>
              <a:rPr sz="1400" spc="10" dirty="0">
                <a:latin typeface="微软雅黑" panose="020B0503020204020204" charset="-122"/>
                <a:cs typeface="微软雅黑" panose="020B0503020204020204" charset="-122"/>
              </a:rPr>
              <a:t>架</a:t>
            </a:r>
            <a:r>
              <a:rPr sz="1400" dirty="0">
                <a:latin typeface="微软雅黑" panose="020B0503020204020204" charset="-122"/>
                <a:cs typeface="微软雅黑" panose="020B0503020204020204" charset="-122"/>
              </a:rPr>
              <a:t>构</a:t>
            </a:r>
            <a:r>
              <a:rPr sz="1400" spc="10" dirty="0">
                <a:latin typeface="微软雅黑" panose="020B0503020204020204" charset="-122"/>
                <a:cs typeface="微软雅黑" panose="020B0503020204020204" charset="-122"/>
              </a:rPr>
              <a:t>的</a:t>
            </a:r>
            <a:r>
              <a:rPr sz="1400" dirty="0">
                <a:latin typeface="微软雅黑" panose="020B0503020204020204" charset="-122"/>
                <a:cs typeface="微软雅黑" panose="020B0503020204020204" charset="-122"/>
              </a:rPr>
              <a:t>潜</a:t>
            </a:r>
            <a:r>
              <a:rPr sz="1400" spc="10" dirty="0">
                <a:latin typeface="微软雅黑" panose="020B0503020204020204" charset="-122"/>
                <a:cs typeface="微软雅黑" panose="020B0503020204020204" charset="-122"/>
              </a:rPr>
              <a:t>在</a:t>
            </a:r>
            <a:r>
              <a:rPr sz="1400" dirty="0">
                <a:latin typeface="微软雅黑" panose="020B0503020204020204" charset="-122"/>
                <a:cs typeface="微软雅黑" panose="020B0503020204020204" charset="-122"/>
              </a:rPr>
              <a:t>一致</a:t>
            </a:r>
            <a:r>
              <a:rPr sz="1400" spc="5" dirty="0">
                <a:latin typeface="微软雅黑" panose="020B0503020204020204" charset="-122"/>
                <a:cs typeface="微软雅黑" panose="020B0503020204020204" charset="-122"/>
              </a:rPr>
              <a:t>性</a:t>
            </a: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p:txBody>
      </p:sp>
      <p:sp>
        <p:nvSpPr>
          <p:cNvPr id="46" name="object 46"/>
          <p:cNvSpPr/>
          <p:nvPr/>
        </p:nvSpPr>
        <p:spPr>
          <a:xfrm>
            <a:off x="7940040" y="4930140"/>
            <a:ext cx="1955800" cy="830580"/>
          </a:xfrm>
          <a:custGeom>
            <a:avLst/>
            <a:gdLst/>
            <a:ahLst/>
            <a:cxnLst/>
            <a:rect l="l" t="t" r="r" b="b"/>
            <a:pathLst>
              <a:path w="1955800" h="830579">
                <a:moveTo>
                  <a:pt x="0" y="138430"/>
                </a:moveTo>
                <a:lnTo>
                  <a:pt x="7057" y="94674"/>
                </a:lnTo>
                <a:lnTo>
                  <a:pt x="26708" y="56674"/>
                </a:lnTo>
                <a:lnTo>
                  <a:pt x="56674" y="26708"/>
                </a:lnTo>
                <a:lnTo>
                  <a:pt x="94674" y="7057"/>
                </a:lnTo>
                <a:lnTo>
                  <a:pt x="138430" y="0"/>
                </a:lnTo>
                <a:lnTo>
                  <a:pt x="1816862" y="0"/>
                </a:lnTo>
                <a:lnTo>
                  <a:pt x="1860617" y="7057"/>
                </a:lnTo>
                <a:lnTo>
                  <a:pt x="1898617" y="26708"/>
                </a:lnTo>
                <a:lnTo>
                  <a:pt x="1928583" y="56674"/>
                </a:lnTo>
                <a:lnTo>
                  <a:pt x="1948234" y="94674"/>
                </a:lnTo>
                <a:lnTo>
                  <a:pt x="1955292" y="138430"/>
                </a:lnTo>
                <a:lnTo>
                  <a:pt x="1955292" y="692150"/>
                </a:lnTo>
                <a:lnTo>
                  <a:pt x="1948234" y="735905"/>
                </a:lnTo>
                <a:lnTo>
                  <a:pt x="1928583" y="773905"/>
                </a:lnTo>
                <a:lnTo>
                  <a:pt x="1898617" y="803871"/>
                </a:lnTo>
                <a:lnTo>
                  <a:pt x="1860617" y="823522"/>
                </a:lnTo>
                <a:lnTo>
                  <a:pt x="1816862" y="830580"/>
                </a:lnTo>
                <a:lnTo>
                  <a:pt x="138430" y="830580"/>
                </a:lnTo>
                <a:lnTo>
                  <a:pt x="94674" y="823522"/>
                </a:lnTo>
                <a:lnTo>
                  <a:pt x="56674" y="803871"/>
                </a:lnTo>
                <a:lnTo>
                  <a:pt x="26708" y="773905"/>
                </a:lnTo>
                <a:lnTo>
                  <a:pt x="7057" y="735905"/>
                </a:lnTo>
                <a:lnTo>
                  <a:pt x="0" y="692150"/>
                </a:lnTo>
                <a:lnTo>
                  <a:pt x="0" y="138430"/>
                </a:lnTo>
                <a:close/>
              </a:path>
            </a:pathLst>
          </a:custGeom>
          <a:ln w="9144">
            <a:solidFill>
              <a:srgbClr val="2D75B6"/>
            </a:solidFill>
          </a:ln>
        </p:spPr>
        <p:txBody>
          <a:bodyPr wrap="square" lIns="0" tIns="0" rIns="0" bIns="0" rtlCol="0"/>
          <a:lstStyle/>
          <a:p/>
        </p:txBody>
      </p:sp>
      <p:sp>
        <p:nvSpPr>
          <p:cNvPr id="47" name="object 47"/>
          <p:cNvSpPr txBox="1"/>
          <p:nvPr/>
        </p:nvSpPr>
        <p:spPr>
          <a:xfrm>
            <a:off x="8058657" y="5001641"/>
            <a:ext cx="1897380" cy="664210"/>
          </a:xfrm>
          <a:prstGeom prst="rect">
            <a:avLst/>
          </a:prstGeom>
        </p:spPr>
        <p:txBody>
          <a:bodyPr vert="horz" wrap="square" lIns="0" tIns="0" rIns="0" bIns="0" rtlCol="0">
            <a:spAutoFit/>
          </a:bodyPr>
          <a:lstStyle/>
          <a:p>
            <a:pPr marL="12700" marR="5080">
              <a:lnSpc>
                <a:spcPct val="100000"/>
              </a:lnSpc>
            </a:pPr>
            <a:r>
              <a:rPr sz="1400" spc="10" dirty="0">
                <a:latin typeface="微软雅黑" panose="020B0503020204020204" charset="-122"/>
                <a:cs typeface="微软雅黑" panose="020B0503020204020204" charset="-122"/>
              </a:rPr>
              <a:t>IIC</a:t>
            </a:r>
            <a:r>
              <a:rPr sz="1400" spc="45" dirty="0">
                <a:latin typeface="微软雅黑" panose="020B0503020204020204" charset="-122"/>
                <a:cs typeface="微软雅黑" panose="020B0503020204020204" charset="-122"/>
              </a:rPr>
              <a:t>发布工业</a:t>
            </a:r>
            <a:r>
              <a:rPr sz="1400" spc="35" dirty="0">
                <a:latin typeface="微软雅黑" panose="020B0503020204020204" charset="-122"/>
                <a:cs typeface="微软雅黑" panose="020B0503020204020204" charset="-122"/>
              </a:rPr>
              <a:t>互</a:t>
            </a:r>
            <a:r>
              <a:rPr sz="1400" spc="45" dirty="0">
                <a:latin typeface="微软雅黑" panose="020B0503020204020204" charset="-122"/>
                <a:cs typeface="微软雅黑" panose="020B0503020204020204" charset="-122"/>
              </a:rPr>
              <a:t>联</a:t>
            </a:r>
            <a:r>
              <a:rPr sz="1400" spc="35" dirty="0">
                <a:latin typeface="微软雅黑" panose="020B0503020204020204" charset="-122"/>
                <a:cs typeface="微软雅黑" panose="020B0503020204020204" charset="-122"/>
              </a:rPr>
              <a:t>网</a:t>
            </a:r>
            <a:r>
              <a:rPr sz="1400" dirty="0">
                <a:latin typeface="微软雅黑" panose="020B0503020204020204" charset="-122"/>
                <a:cs typeface="微软雅黑" panose="020B0503020204020204" charset="-122"/>
              </a:rPr>
              <a:t>参 </a:t>
            </a:r>
            <a:r>
              <a:rPr sz="1400" spc="90" dirty="0">
                <a:latin typeface="微软雅黑" panose="020B0503020204020204" charset="-122"/>
                <a:cs typeface="微软雅黑" panose="020B0503020204020204" charset="-122"/>
              </a:rPr>
              <a:t>考</a:t>
            </a:r>
            <a:r>
              <a:rPr sz="1400" spc="80" dirty="0">
                <a:latin typeface="微软雅黑" panose="020B0503020204020204" charset="-122"/>
                <a:cs typeface="微软雅黑" panose="020B0503020204020204" charset="-122"/>
              </a:rPr>
              <a:t>架</a:t>
            </a:r>
            <a:r>
              <a:rPr sz="1400" spc="85" dirty="0">
                <a:latin typeface="微软雅黑" panose="020B0503020204020204" charset="-122"/>
                <a:cs typeface="微软雅黑" panose="020B0503020204020204" charset="-122"/>
              </a:rPr>
              <a:t>构</a:t>
            </a:r>
            <a:r>
              <a:rPr sz="1400" spc="95" dirty="0">
                <a:latin typeface="微软雅黑" panose="020B0503020204020204" charset="-122"/>
                <a:cs typeface="微软雅黑" panose="020B0503020204020204" charset="-122"/>
              </a:rPr>
              <a:t>，</a:t>
            </a:r>
            <a:r>
              <a:rPr sz="1400" spc="80" dirty="0">
                <a:latin typeface="微软雅黑" panose="020B0503020204020204" charset="-122"/>
                <a:cs typeface="微软雅黑" panose="020B0503020204020204" charset="-122"/>
              </a:rPr>
              <a:t>系统</a:t>
            </a:r>
            <a:r>
              <a:rPr sz="1400" spc="90" dirty="0">
                <a:latin typeface="微软雅黑" panose="020B0503020204020204" charset="-122"/>
                <a:cs typeface="微软雅黑" panose="020B0503020204020204" charset="-122"/>
              </a:rPr>
              <a:t>性</a:t>
            </a:r>
            <a:r>
              <a:rPr sz="1400" spc="80" dirty="0">
                <a:latin typeface="微软雅黑" panose="020B0503020204020204" charset="-122"/>
                <a:cs typeface="微软雅黑" panose="020B0503020204020204" charset="-122"/>
              </a:rPr>
              <a:t>界</a:t>
            </a:r>
            <a:r>
              <a:rPr sz="1400" dirty="0">
                <a:latin typeface="微软雅黑" panose="020B0503020204020204" charset="-122"/>
                <a:cs typeface="微软雅黑" panose="020B0503020204020204" charset="-122"/>
              </a:rPr>
              <a:t>定 </a:t>
            </a:r>
            <a:r>
              <a:rPr sz="1400" spc="80" dirty="0">
                <a:latin typeface="微软雅黑" panose="020B0503020204020204" charset="-122"/>
                <a:cs typeface="微软雅黑" panose="020B0503020204020204" charset="-122"/>
              </a:rPr>
              <a:t>工</a:t>
            </a:r>
            <a:r>
              <a:rPr sz="1400" spc="70" dirty="0">
                <a:latin typeface="微软雅黑" panose="020B0503020204020204" charset="-122"/>
                <a:cs typeface="微软雅黑" panose="020B0503020204020204" charset="-122"/>
              </a:rPr>
              <a:t>业</a:t>
            </a:r>
            <a:r>
              <a:rPr sz="1400" spc="80" dirty="0">
                <a:latin typeface="微软雅黑" panose="020B0503020204020204" charset="-122"/>
                <a:cs typeface="微软雅黑" panose="020B0503020204020204" charset="-122"/>
              </a:rPr>
              <a:t>互</a:t>
            </a:r>
            <a:r>
              <a:rPr sz="1400" spc="70" dirty="0">
                <a:latin typeface="微软雅黑" panose="020B0503020204020204" charset="-122"/>
                <a:cs typeface="微软雅黑" panose="020B0503020204020204" charset="-122"/>
              </a:rPr>
              <a:t>联</a:t>
            </a:r>
            <a:r>
              <a:rPr sz="1400" spc="80" dirty="0">
                <a:latin typeface="微软雅黑" panose="020B0503020204020204" charset="-122"/>
                <a:cs typeface="微软雅黑" panose="020B0503020204020204" charset="-122"/>
              </a:rPr>
              <a:t>网</a:t>
            </a:r>
            <a:r>
              <a:rPr sz="1400" spc="70" dirty="0">
                <a:latin typeface="微软雅黑" panose="020B0503020204020204" charset="-122"/>
                <a:cs typeface="微软雅黑" panose="020B0503020204020204" charset="-122"/>
              </a:rPr>
              <a:t>架</a:t>
            </a:r>
            <a:r>
              <a:rPr sz="1400" spc="80" dirty="0">
                <a:latin typeface="微软雅黑" panose="020B0503020204020204" charset="-122"/>
                <a:cs typeface="微软雅黑" panose="020B0503020204020204" charset="-122"/>
              </a:rPr>
              <a:t>构</a:t>
            </a:r>
            <a:r>
              <a:rPr sz="1400" spc="70" dirty="0">
                <a:latin typeface="微软雅黑" panose="020B0503020204020204" charset="-122"/>
                <a:cs typeface="微软雅黑" panose="020B0503020204020204" charset="-122"/>
              </a:rPr>
              <a:t>体</a:t>
            </a:r>
            <a:r>
              <a:rPr sz="1400" spc="80" dirty="0">
                <a:latin typeface="微软雅黑" panose="020B0503020204020204" charset="-122"/>
                <a:cs typeface="微软雅黑" panose="020B0503020204020204" charset="-122"/>
              </a:rPr>
              <a:t>系</a:t>
            </a: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p:txBody>
      </p:sp>
      <p:sp>
        <p:nvSpPr>
          <p:cNvPr id="48" name="object 48"/>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52092" y="940180"/>
            <a:ext cx="8688070" cy="1653539"/>
          </a:xfrm>
          <a:prstGeom prst="rect">
            <a:avLst/>
          </a:prstGeom>
        </p:spPr>
        <p:txBody>
          <a:bodyPr vert="horz" wrap="square" lIns="0" tIns="0" rIns="0" bIns="0" rtlCol="0">
            <a:spAutoFit/>
          </a:bodyPr>
          <a:lstStyle/>
          <a:p>
            <a:pPr marL="1270" algn="ctr"/>
            <a:r>
              <a:rPr sz="3200" b="1" dirty="0">
                <a:solidFill>
                  <a:srgbClr val="00A755"/>
                </a:solidFill>
                <a:latin typeface="微软雅黑" panose="020B0503020204020204" charset="-122"/>
                <a:cs typeface="微软雅黑" panose="020B0503020204020204" charset="-122"/>
              </a:rPr>
              <a:t>4</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创建网关实例</a:t>
            </a:r>
            <a:endParaRPr sz="3200">
              <a:solidFill>
                <a:prstClr val="black"/>
              </a:solidFill>
              <a:latin typeface="微软雅黑" panose="020B0503020204020204" charset="-122"/>
              <a:cs typeface="微软雅黑" panose="020B0503020204020204" charset="-122"/>
            </a:endParaRPr>
          </a:p>
          <a:p>
            <a:pPr algn="ctr">
              <a:spcBef>
                <a:spcPts val="3565"/>
              </a:spcBef>
            </a:pPr>
            <a:r>
              <a:rPr b="1" spc="10"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9</a:t>
            </a:r>
            <a:r>
              <a:rPr b="1" spc="1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进</a:t>
            </a:r>
            <a:r>
              <a:rPr spc="5" dirty="0">
                <a:solidFill>
                  <a:prstClr val="black"/>
                </a:solidFill>
                <a:latin typeface="微软雅黑" panose="020B0503020204020204" charset="-122"/>
                <a:cs typeface="微软雅黑" panose="020B0503020204020204" charset="-122"/>
              </a:rPr>
              <a:t>入到工业数</a:t>
            </a:r>
            <a:r>
              <a:rPr spc="15" dirty="0">
                <a:solidFill>
                  <a:prstClr val="black"/>
                </a:solidFill>
                <a:latin typeface="微软雅黑" panose="020B0503020204020204" charset="-122"/>
                <a:cs typeface="微软雅黑" panose="020B0503020204020204" charset="-122"/>
              </a:rPr>
              <a:t>字</a:t>
            </a:r>
            <a:r>
              <a:rPr spc="5" dirty="0">
                <a:solidFill>
                  <a:prstClr val="black"/>
                </a:solidFill>
                <a:latin typeface="微软雅黑" panose="020B0503020204020204" charset="-122"/>
                <a:cs typeface="微软雅黑" panose="020B0503020204020204" charset="-122"/>
              </a:rPr>
              <a:t>孪生建模的物实例列表界面</a:t>
            </a:r>
            <a:r>
              <a:rPr spc="65" dirty="0">
                <a:solidFill>
                  <a:prstClr val="black"/>
                </a:solidFill>
                <a:latin typeface="微软雅黑" panose="020B0503020204020204" charset="-122"/>
                <a:cs typeface="微软雅黑" panose="020B0503020204020204" charset="-122"/>
              </a:rPr>
              <a:t>后</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确保左侧列表选</a:t>
            </a:r>
            <a:r>
              <a:rPr spc="15" dirty="0">
                <a:solidFill>
                  <a:prstClr val="black"/>
                </a:solidFill>
                <a:latin typeface="微软雅黑" panose="020B0503020204020204" charset="-122"/>
                <a:cs typeface="微软雅黑" panose="020B0503020204020204" charset="-122"/>
              </a:rPr>
              <a:t>择</a:t>
            </a:r>
            <a:r>
              <a:rPr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物实</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例”，类别选择的是“网关”即可查看到刚刚创建的网关实例。</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673351" y="2939795"/>
            <a:ext cx="8845296" cy="324307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70304" y="2936748"/>
            <a:ext cx="8851900" cy="3249295"/>
          </a:xfrm>
          <a:custGeom>
            <a:avLst/>
            <a:gdLst/>
            <a:ahLst/>
            <a:cxnLst/>
            <a:rect l="l" t="t" r="r" b="b"/>
            <a:pathLst>
              <a:path w="8851900" h="3249295">
                <a:moveTo>
                  <a:pt x="0" y="3249167"/>
                </a:moveTo>
                <a:lnTo>
                  <a:pt x="8851392" y="3249167"/>
                </a:lnTo>
                <a:lnTo>
                  <a:pt x="8851392" y="0"/>
                </a:lnTo>
                <a:lnTo>
                  <a:pt x="0" y="0"/>
                </a:lnTo>
                <a:lnTo>
                  <a:pt x="0" y="3249167"/>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898650" y="940180"/>
            <a:ext cx="6797040" cy="1245870"/>
          </a:xfrm>
          <a:prstGeom prst="rect">
            <a:avLst/>
          </a:prstGeom>
        </p:spPr>
        <p:txBody>
          <a:bodyPr vert="horz" wrap="square" lIns="0" tIns="0" rIns="0" bIns="0" rtlCol="0">
            <a:spAutoFit/>
          </a:bodyPr>
          <a:lstStyle/>
          <a:p>
            <a:pPr marL="2793365"/>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a:spcBef>
                <a:spcPts val="360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1</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从课程详情界面或者快速切换入口进入“硬件设备”。</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819655" y="2583180"/>
            <a:ext cx="8552688" cy="340461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816607" y="2580132"/>
            <a:ext cx="8559165" cy="3411220"/>
          </a:xfrm>
          <a:custGeom>
            <a:avLst/>
            <a:gdLst/>
            <a:ahLst/>
            <a:cxnLst/>
            <a:rect l="l" t="t" r="r" b="b"/>
            <a:pathLst>
              <a:path w="8559165" h="3411220">
                <a:moveTo>
                  <a:pt x="0" y="3410712"/>
                </a:moveTo>
                <a:lnTo>
                  <a:pt x="8558784" y="3410712"/>
                </a:lnTo>
                <a:lnTo>
                  <a:pt x="8558784" y="0"/>
                </a:lnTo>
                <a:lnTo>
                  <a:pt x="0" y="0"/>
                </a:lnTo>
                <a:lnTo>
                  <a:pt x="0" y="3410712"/>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687829" y="940180"/>
            <a:ext cx="8816975" cy="1658620"/>
          </a:xfrm>
          <a:prstGeom prst="rect">
            <a:avLst/>
          </a:prstGeom>
        </p:spPr>
        <p:txBody>
          <a:bodyPr vert="horz" wrap="square" lIns="0" tIns="0" rIns="0" bIns="0" rtlCol="0">
            <a:spAutoFit/>
          </a:bodyPr>
          <a:lstStyle/>
          <a:p>
            <a:pPr marL="635" algn="ctr"/>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2525"/>
              </a:spcBef>
            </a:pPr>
            <a:r>
              <a:rPr b="1" spc="20"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2</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进</a:t>
            </a:r>
            <a:r>
              <a:rPr spc="25" dirty="0">
                <a:solidFill>
                  <a:prstClr val="black"/>
                </a:solidFill>
                <a:latin typeface="微软雅黑" panose="020B0503020204020204" charset="-122"/>
                <a:cs typeface="微软雅黑" panose="020B0503020204020204" charset="-122"/>
              </a:rPr>
              <a:t>入</a:t>
            </a:r>
            <a:r>
              <a:rPr spc="20" dirty="0">
                <a:solidFill>
                  <a:prstClr val="black"/>
                </a:solidFill>
                <a:latin typeface="微软雅黑" panose="020B0503020204020204" charset="-122"/>
                <a:cs typeface="微软雅黑" panose="020B0503020204020204" charset="-122"/>
              </a:rPr>
              <a:t>“硬件</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备”界面后</a:t>
            </a:r>
            <a:r>
              <a:rPr spc="10" dirty="0">
                <a:solidFill>
                  <a:prstClr val="black"/>
                </a:solidFill>
                <a:latin typeface="微软雅黑" panose="020B0503020204020204" charset="-122"/>
                <a:cs typeface="微软雅黑" panose="020B0503020204020204" charset="-122"/>
              </a:rPr>
              <a:t>，单</a:t>
            </a:r>
            <a:r>
              <a:rPr spc="20" dirty="0">
                <a:solidFill>
                  <a:prstClr val="black"/>
                </a:solidFill>
                <a:latin typeface="微软雅黑" panose="020B0503020204020204" charset="-122"/>
                <a:cs typeface="微软雅黑" panose="020B0503020204020204" charset="-122"/>
              </a:rPr>
              <a:t>击本任</a:t>
            </a:r>
            <a:r>
              <a:rPr spc="35" dirty="0">
                <a:solidFill>
                  <a:prstClr val="black"/>
                </a:solidFill>
                <a:latin typeface="微软雅黑" panose="020B0503020204020204" charset="-122"/>
                <a:cs typeface="微软雅黑" panose="020B0503020204020204" charset="-122"/>
              </a:rPr>
              <a:t>务</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2</a:t>
            </a:r>
            <a:r>
              <a:rPr spc="-5"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1</a:t>
            </a:r>
            <a:r>
              <a:rPr spc="20" dirty="0">
                <a:solidFill>
                  <a:prstClr val="black"/>
                </a:solidFill>
                <a:latin typeface="微软雅黑" panose="020B0503020204020204" charset="-122"/>
                <a:cs typeface="微软雅黑" panose="020B0503020204020204" charset="-122"/>
              </a:rPr>
              <a:t>创建硬件</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备”创建的</a:t>
            </a:r>
            <a:r>
              <a:rPr spc="10" dirty="0">
                <a:solidFill>
                  <a:prstClr val="black"/>
                </a:solidFill>
                <a:latin typeface="微软雅黑" panose="020B0503020204020204" charset="-122"/>
                <a:cs typeface="微软雅黑" panose="020B0503020204020204" charset="-122"/>
              </a:rPr>
              <a:t>“工业 </a:t>
            </a:r>
            <a:r>
              <a:rPr dirty="0">
                <a:solidFill>
                  <a:prstClr val="black"/>
                </a:solidFill>
                <a:latin typeface="微软雅黑" panose="020B0503020204020204" charset="-122"/>
                <a:cs typeface="微软雅黑" panose="020B0503020204020204" charset="-122"/>
              </a:rPr>
              <a:t>机器人-快速体验-学员姓名01”的查看按钮。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609343" y="2901695"/>
            <a:ext cx="8973311" cy="3480816"/>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06296" y="2898648"/>
            <a:ext cx="8979535" cy="3487420"/>
          </a:xfrm>
          <a:custGeom>
            <a:avLst/>
            <a:gdLst/>
            <a:ahLst/>
            <a:cxnLst/>
            <a:rect l="l" t="t" r="r" b="b"/>
            <a:pathLst>
              <a:path w="8979535" h="3487420">
                <a:moveTo>
                  <a:pt x="0" y="3486912"/>
                </a:moveTo>
                <a:lnTo>
                  <a:pt x="8979408" y="3486912"/>
                </a:lnTo>
                <a:lnTo>
                  <a:pt x="8979408" y="0"/>
                </a:lnTo>
                <a:lnTo>
                  <a:pt x="0" y="0"/>
                </a:lnTo>
                <a:lnTo>
                  <a:pt x="0" y="3486912"/>
                </a:lnTo>
                <a:close/>
              </a:path>
            </a:pathLst>
          </a:custGeom>
          <a:ln w="6095">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292476" y="940180"/>
            <a:ext cx="7710170" cy="1160780"/>
          </a:xfrm>
          <a:prstGeom prst="rect">
            <a:avLst/>
          </a:prstGeom>
        </p:spPr>
        <p:txBody>
          <a:bodyPr vert="horz" wrap="square" lIns="0" tIns="0" rIns="0" bIns="0" rtlCol="0">
            <a:spAutoFit/>
          </a:bodyPr>
          <a:lstStyle/>
          <a:p>
            <a:pPr marR="93345" algn="ctr"/>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algn="ctr">
              <a:spcBef>
                <a:spcPts val="2925"/>
              </a:spcBef>
            </a:pPr>
            <a:r>
              <a:rPr b="1" spc="-5"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骤3</a:t>
            </a:r>
            <a:r>
              <a:rPr spc="-5" dirty="0">
                <a:solidFill>
                  <a:prstClr val="black"/>
                </a:solidFill>
                <a:latin typeface="微软雅黑" panose="020B0503020204020204" charset="-122"/>
                <a:cs typeface="微软雅黑" panose="020B0503020204020204" charset="-122"/>
              </a:rPr>
              <a:t>：复制该设备的设备系列号，注册设备实例需用到该设备系列号。</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212847" y="2360676"/>
            <a:ext cx="7766304" cy="4203191"/>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09800" y="2357627"/>
            <a:ext cx="7772400" cy="4209415"/>
          </a:xfrm>
          <a:custGeom>
            <a:avLst/>
            <a:gdLst/>
            <a:ahLst/>
            <a:cxnLst/>
            <a:rect l="l" t="t" r="r" b="b"/>
            <a:pathLst>
              <a:path w="7772400" h="4209415">
                <a:moveTo>
                  <a:pt x="0" y="4209288"/>
                </a:moveTo>
                <a:lnTo>
                  <a:pt x="7772400" y="4209288"/>
                </a:lnTo>
                <a:lnTo>
                  <a:pt x="7772400" y="0"/>
                </a:lnTo>
                <a:lnTo>
                  <a:pt x="0" y="0"/>
                </a:lnTo>
                <a:lnTo>
                  <a:pt x="0" y="420928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353436" y="940180"/>
            <a:ext cx="7720330" cy="1121410"/>
          </a:xfrm>
          <a:prstGeom prst="rect">
            <a:avLst/>
          </a:prstGeom>
        </p:spPr>
        <p:txBody>
          <a:bodyPr vert="horz" wrap="square" lIns="0" tIns="0" rIns="0" bIns="0" rtlCol="0">
            <a:spAutoFit/>
          </a:bodyPr>
          <a:lstStyle/>
          <a:p>
            <a:pPr marL="2338705"/>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a:spcBef>
                <a:spcPts val="2615"/>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4</a:t>
            </a:r>
            <a:r>
              <a:rPr dirty="0">
                <a:solidFill>
                  <a:prstClr val="black"/>
                </a:solidFill>
                <a:latin typeface="微软雅黑" panose="020B0503020204020204" charset="-122"/>
                <a:cs typeface="微软雅黑" panose="020B0503020204020204" charset="-122"/>
              </a:rPr>
              <a:t>：从课程详情界面或者快速切换入口进入“工业数字孪生建模”。</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273807" y="2333243"/>
            <a:ext cx="7621523" cy="409194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270760" y="2330195"/>
            <a:ext cx="7627620" cy="4098290"/>
          </a:xfrm>
          <a:custGeom>
            <a:avLst/>
            <a:gdLst/>
            <a:ahLst/>
            <a:cxnLst/>
            <a:rect l="l" t="t" r="r" b="b"/>
            <a:pathLst>
              <a:path w="7627620" h="4098290">
                <a:moveTo>
                  <a:pt x="0" y="4098035"/>
                </a:moveTo>
                <a:lnTo>
                  <a:pt x="7627620" y="4098035"/>
                </a:lnTo>
                <a:lnTo>
                  <a:pt x="7627620" y="0"/>
                </a:lnTo>
                <a:lnTo>
                  <a:pt x="0" y="0"/>
                </a:lnTo>
                <a:lnTo>
                  <a:pt x="0" y="4098035"/>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651761" y="940180"/>
            <a:ext cx="8888730" cy="1678305"/>
          </a:xfrm>
          <a:prstGeom prst="rect">
            <a:avLst/>
          </a:prstGeom>
        </p:spPr>
        <p:txBody>
          <a:bodyPr vert="horz" wrap="square" lIns="0" tIns="0" rIns="0" bIns="0" rtlCol="0">
            <a:spAutoFit/>
          </a:bodyPr>
          <a:lstStyle/>
          <a:p>
            <a:pPr marL="1270" algn="ctr"/>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algn="ctr">
              <a:spcBef>
                <a:spcPts val="3760"/>
              </a:spcBef>
            </a:pPr>
            <a:r>
              <a:rPr b="1" spc="10" dirty="0">
                <a:solidFill>
                  <a:prstClr val="black"/>
                </a:solidFill>
                <a:latin typeface="微软雅黑" panose="020B0503020204020204" charset="-122"/>
                <a:cs typeface="微软雅黑" panose="020B0503020204020204" charset="-122"/>
              </a:rPr>
              <a:t>操作</a:t>
            </a:r>
            <a:r>
              <a:rPr b="1" dirty="0">
                <a:solidFill>
                  <a:prstClr val="black"/>
                </a:solidFill>
                <a:latin typeface="微软雅黑" panose="020B0503020204020204" charset="-122"/>
                <a:cs typeface="微软雅黑" panose="020B0503020204020204" charset="-122"/>
              </a:rPr>
              <a:t>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5</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a:t>
            </a:r>
            <a:r>
              <a:rPr spc="10" dirty="0">
                <a:solidFill>
                  <a:prstClr val="black"/>
                </a:solidFill>
                <a:latin typeface="微软雅黑" panose="020B0503020204020204" charset="-122"/>
                <a:cs typeface="微软雅黑" panose="020B0503020204020204" charset="-122"/>
              </a:rPr>
              <a:t>工业</a:t>
            </a:r>
            <a:r>
              <a:rPr dirty="0">
                <a:solidFill>
                  <a:prstClr val="black"/>
                </a:solidFill>
                <a:latin typeface="微软雅黑" panose="020B0503020204020204" charset="-122"/>
                <a:cs typeface="微软雅黑" panose="020B0503020204020204" charset="-122"/>
              </a:rPr>
              <a:t>数</a:t>
            </a:r>
            <a:r>
              <a:rPr spc="10" dirty="0">
                <a:solidFill>
                  <a:prstClr val="black"/>
                </a:solidFill>
                <a:latin typeface="微软雅黑" panose="020B0503020204020204" charset="-122"/>
                <a:cs typeface="微软雅黑" panose="020B0503020204020204" charset="-122"/>
              </a:rPr>
              <a:t>字孪</a:t>
            </a:r>
            <a:r>
              <a:rPr dirty="0">
                <a:solidFill>
                  <a:prstClr val="black"/>
                </a:solidFill>
                <a:latin typeface="微软雅黑" panose="020B0503020204020204" charset="-122"/>
                <a:cs typeface="微软雅黑" panose="020B0503020204020204" charset="-122"/>
              </a:rPr>
              <a:t>生</a:t>
            </a:r>
            <a:r>
              <a:rPr spc="10" dirty="0">
                <a:solidFill>
                  <a:prstClr val="black"/>
                </a:solidFill>
                <a:latin typeface="微软雅黑" panose="020B0503020204020204" charset="-122"/>
                <a:cs typeface="微软雅黑" panose="020B0503020204020204" charset="-122"/>
              </a:rPr>
              <a:t>建模</a:t>
            </a:r>
            <a:r>
              <a:rPr dirty="0">
                <a:solidFill>
                  <a:prstClr val="black"/>
                </a:solidFill>
                <a:latin typeface="微软雅黑" panose="020B0503020204020204" charset="-122"/>
                <a:cs typeface="微软雅黑" panose="020B0503020204020204" charset="-122"/>
              </a:rPr>
              <a:t>界</a:t>
            </a:r>
            <a:r>
              <a:rPr spc="10" dirty="0">
                <a:solidFill>
                  <a:prstClr val="black"/>
                </a:solidFill>
                <a:latin typeface="微软雅黑" panose="020B0503020204020204" charset="-122"/>
                <a:cs typeface="微软雅黑" panose="020B0503020204020204" charset="-122"/>
              </a:rPr>
              <a:t>面</a:t>
            </a:r>
            <a:r>
              <a:rPr spc="25" dirty="0">
                <a:solidFill>
                  <a:prstClr val="black"/>
                </a:solidFill>
                <a:latin typeface="微软雅黑" panose="020B0503020204020204" charset="-122"/>
                <a:cs typeface="微软雅黑" panose="020B0503020204020204" charset="-122"/>
              </a:rPr>
              <a:t>中</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左侧</a:t>
            </a:r>
            <a:r>
              <a:rPr dirty="0">
                <a:solidFill>
                  <a:prstClr val="black"/>
                </a:solidFill>
                <a:latin typeface="微软雅黑" panose="020B0503020204020204" charset="-122"/>
                <a:cs typeface="微软雅黑" panose="020B0503020204020204" charset="-122"/>
              </a:rPr>
              <a:t>选</a:t>
            </a:r>
            <a:r>
              <a:rPr spc="10" dirty="0">
                <a:solidFill>
                  <a:prstClr val="black"/>
                </a:solidFill>
                <a:latin typeface="微软雅黑" panose="020B0503020204020204" charset="-122"/>
                <a:cs typeface="微软雅黑" panose="020B0503020204020204" charset="-122"/>
              </a:rPr>
              <a:t>择</a:t>
            </a:r>
            <a:r>
              <a:rPr dirty="0">
                <a:solidFill>
                  <a:prstClr val="black"/>
                </a:solidFill>
                <a:latin typeface="微软雅黑" panose="020B0503020204020204" charset="-122"/>
                <a:cs typeface="微软雅黑" panose="020B0503020204020204" charset="-122"/>
              </a:rPr>
              <a:t>“物</a:t>
            </a:r>
            <a:r>
              <a:rPr spc="10" dirty="0">
                <a:solidFill>
                  <a:prstClr val="black"/>
                </a:solidFill>
                <a:latin typeface="微软雅黑" panose="020B0503020204020204" charset="-122"/>
                <a:cs typeface="微软雅黑" panose="020B0503020204020204" charset="-122"/>
              </a:rPr>
              <a:t>实</a:t>
            </a:r>
            <a:r>
              <a:rPr spc="15"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单击</a:t>
            </a:r>
            <a:r>
              <a:rPr spc="10" dirty="0">
                <a:solidFill>
                  <a:prstClr val="black"/>
                </a:solidFill>
                <a:latin typeface="微软雅黑" panose="020B0503020204020204" charset="-122"/>
                <a:cs typeface="微软雅黑" panose="020B0503020204020204" charset="-122"/>
              </a:rPr>
              <a:t>“注</a:t>
            </a:r>
            <a:r>
              <a:rPr dirty="0">
                <a:solidFill>
                  <a:prstClr val="black"/>
                </a:solidFill>
                <a:latin typeface="微软雅黑" panose="020B0503020204020204" charset="-122"/>
                <a:cs typeface="微软雅黑" panose="020B0503020204020204" charset="-122"/>
              </a:rPr>
              <a:t>册</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按钮</a:t>
            </a:r>
            <a:r>
              <a:rPr spc="10" dirty="0">
                <a:solidFill>
                  <a:prstClr val="black"/>
                </a:solidFill>
                <a:latin typeface="微软雅黑" panose="020B0503020204020204" charset="-122"/>
                <a:cs typeface="微软雅黑" panose="020B0503020204020204" charset="-122"/>
              </a:rPr>
              <a:t>进</a:t>
            </a:r>
            <a:r>
              <a:rPr dirty="0">
                <a:solidFill>
                  <a:prstClr val="black"/>
                </a:solidFill>
                <a:latin typeface="微软雅黑" panose="020B0503020204020204" charset="-122"/>
                <a:cs typeface="微软雅黑" panose="020B0503020204020204" charset="-122"/>
              </a:rPr>
              <a:t>入</a:t>
            </a:r>
            <a:endParaRPr>
              <a:solidFill>
                <a:prstClr val="black"/>
              </a:solidFill>
              <a:latin typeface="微软雅黑" panose="020B0503020204020204" charset="-122"/>
              <a:cs typeface="微软雅黑" panose="020B0503020204020204" charset="-122"/>
            </a:endParaRPr>
          </a:p>
          <a:p>
            <a:pPr marL="12700">
              <a:spcBef>
                <a:spcPts val="1075"/>
              </a:spcBef>
            </a:pPr>
            <a:r>
              <a:rPr spc="-5" dirty="0">
                <a:solidFill>
                  <a:prstClr val="black"/>
                </a:solidFill>
                <a:latin typeface="微软雅黑" panose="020B0503020204020204" charset="-122"/>
                <a:cs typeface="微软雅黑" panose="020B0503020204020204" charset="-122"/>
              </a:rPr>
              <a:t>实例注册界</a:t>
            </a:r>
            <a:r>
              <a:rPr dirty="0">
                <a:solidFill>
                  <a:prstClr val="black"/>
                </a:solidFill>
                <a:latin typeface="微软雅黑" panose="020B0503020204020204" charset="-122"/>
                <a:cs typeface="微软雅黑" panose="020B0503020204020204" charset="-122"/>
              </a:rPr>
              <a:t>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572768" y="2988563"/>
            <a:ext cx="9046464" cy="2836164"/>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569719" y="2985516"/>
            <a:ext cx="9052560" cy="2842260"/>
          </a:xfrm>
          <a:custGeom>
            <a:avLst/>
            <a:gdLst/>
            <a:ahLst/>
            <a:cxnLst/>
            <a:rect l="l" t="t" r="r" b="b"/>
            <a:pathLst>
              <a:path w="9052560" h="2842260">
                <a:moveTo>
                  <a:pt x="0" y="2842260"/>
                </a:moveTo>
                <a:lnTo>
                  <a:pt x="9052560" y="2842260"/>
                </a:lnTo>
                <a:lnTo>
                  <a:pt x="9052560" y="0"/>
                </a:lnTo>
                <a:lnTo>
                  <a:pt x="0" y="0"/>
                </a:lnTo>
                <a:lnTo>
                  <a:pt x="0" y="284226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692910" y="940180"/>
            <a:ext cx="9009380" cy="1718310"/>
          </a:xfrm>
          <a:prstGeom prst="rect">
            <a:avLst/>
          </a:prstGeom>
        </p:spPr>
        <p:txBody>
          <a:bodyPr vert="horz" wrap="square" lIns="0" tIns="0" rIns="0" bIns="0" rtlCol="0">
            <a:spAutoFit/>
          </a:bodyPr>
          <a:lstStyle/>
          <a:p>
            <a:pPr marL="2999105"/>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845"/>
              </a:spcBef>
            </a:pPr>
            <a:r>
              <a:rPr sz="1600" b="1" spc="15" dirty="0">
                <a:solidFill>
                  <a:prstClr val="black"/>
                </a:solidFill>
                <a:latin typeface="微软雅黑" panose="020B0503020204020204" charset="-122"/>
                <a:cs typeface="微软雅黑" panose="020B0503020204020204" charset="-122"/>
              </a:rPr>
              <a:t>操作步骤6：</a:t>
            </a:r>
            <a:r>
              <a:rPr sz="1600" spc="30" dirty="0">
                <a:solidFill>
                  <a:prstClr val="black"/>
                </a:solidFill>
                <a:latin typeface="微软雅黑" panose="020B0503020204020204" charset="-122"/>
                <a:cs typeface="微软雅黑" panose="020B0503020204020204" charset="-122"/>
              </a:rPr>
              <a:t>在</a:t>
            </a:r>
            <a:r>
              <a:rPr sz="1600" spc="15" dirty="0">
                <a:solidFill>
                  <a:prstClr val="black"/>
                </a:solidFill>
                <a:latin typeface="微软雅黑" panose="020B0503020204020204" charset="-122"/>
                <a:cs typeface="微软雅黑" panose="020B0503020204020204" charset="-122"/>
              </a:rPr>
              <a:t>注册物实例界</a:t>
            </a:r>
            <a:r>
              <a:rPr sz="1600" spc="30" dirty="0">
                <a:solidFill>
                  <a:prstClr val="black"/>
                </a:solidFill>
                <a:latin typeface="微软雅黑" panose="020B0503020204020204" charset="-122"/>
                <a:cs typeface="微软雅黑" panose="020B0503020204020204" charset="-122"/>
              </a:rPr>
              <a:t>面</a:t>
            </a:r>
            <a:r>
              <a:rPr sz="1600" spc="15" dirty="0">
                <a:solidFill>
                  <a:prstClr val="black"/>
                </a:solidFill>
                <a:latin typeface="微软雅黑" panose="020B0503020204020204" charset="-122"/>
                <a:cs typeface="微软雅黑" panose="020B0503020204020204" charset="-122"/>
              </a:rPr>
              <a:t>的基本信息</a:t>
            </a:r>
            <a:r>
              <a:rPr sz="1600" spc="40" dirty="0">
                <a:solidFill>
                  <a:prstClr val="black"/>
                </a:solidFill>
                <a:latin typeface="微软雅黑" panose="020B0503020204020204" charset="-122"/>
                <a:cs typeface="微软雅黑" panose="020B0503020204020204" charset="-122"/>
              </a:rPr>
              <a:t>中</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【类型】选择</a:t>
            </a:r>
            <a:r>
              <a:rPr sz="1600" spc="3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设备”；物联</a:t>
            </a:r>
            <a:r>
              <a:rPr sz="1600" spc="30" dirty="0">
                <a:solidFill>
                  <a:prstClr val="black"/>
                </a:solidFill>
                <a:latin typeface="微软雅黑" panose="020B0503020204020204" charset="-122"/>
                <a:cs typeface="微软雅黑" panose="020B0503020204020204" charset="-122"/>
              </a:rPr>
              <a:t>方</a:t>
            </a:r>
            <a:r>
              <a:rPr sz="1600" spc="15" dirty="0">
                <a:solidFill>
                  <a:prstClr val="black"/>
                </a:solidFill>
                <a:latin typeface="微软雅黑" panose="020B0503020204020204" charset="-122"/>
                <a:cs typeface="微软雅黑" panose="020B0503020204020204" charset="-122"/>
              </a:rPr>
              <a:t>式选</a:t>
            </a:r>
            <a:r>
              <a:rPr sz="1600" spc="25"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a:t>
            </a:r>
            <a:r>
              <a:rPr sz="1600" spc="20" dirty="0">
                <a:solidFill>
                  <a:prstClr val="black"/>
                </a:solidFill>
                <a:latin typeface="微软雅黑" panose="020B0503020204020204" charset="-122"/>
                <a:cs typeface="微软雅黑" panose="020B0503020204020204" charset="-122"/>
              </a:rPr>
              <a:t>非直</a:t>
            </a:r>
            <a:r>
              <a:rPr sz="1600" spc="25" dirty="0">
                <a:solidFill>
                  <a:prstClr val="black"/>
                </a:solidFill>
                <a:latin typeface="微软雅黑" panose="020B0503020204020204" charset="-122"/>
                <a:cs typeface="微软雅黑" panose="020B0503020204020204" charset="-122"/>
              </a:rPr>
              <a:t>连</a:t>
            </a:r>
            <a:r>
              <a:rPr sz="1600" spc="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在【选择模</a:t>
            </a:r>
            <a:r>
              <a:rPr sz="1600" spc="5" dirty="0">
                <a:solidFill>
                  <a:prstClr val="black"/>
                </a:solidFill>
                <a:latin typeface="微软雅黑" panose="020B0503020204020204" charset="-122"/>
                <a:cs typeface="微软雅黑" panose="020B0503020204020204" charset="-122"/>
              </a:rPr>
              <a:t>型</a:t>
            </a:r>
            <a:r>
              <a:rPr sz="1600" dirty="0">
                <a:solidFill>
                  <a:prstClr val="black"/>
                </a:solidFill>
                <a:latin typeface="微软雅黑" panose="020B0503020204020204" charset="-122"/>
                <a:cs typeface="微软雅黑" panose="020B0503020204020204" charset="-122"/>
              </a:rPr>
              <a:t>】的下拉框中选择本任务“</a:t>
            </a:r>
            <a:r>
              <a:rPr sz="1600" spc="-10" dirty="0">
                <a:solidFill>
                  <a:prstClr val="black"/>
                </a:solidFill>
                <a:latin typeface="微软雅黑" panose="020B0503020204020204" charset="-122"/>
                <a:cs typeface="微软雅黑" panose="020B0503020204020204" charset="-122"/>
              </a:rPr>
              <a:t>2</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3创建设备模型”中</a:t>
            </a:r>
            <a:r>
              <a:rPr sz="1600" spc="-5" dirty="0">
                <a:solidFill>
                  <a:prstClr val="black"/>
                </a:solidFill>
                <a:latin typeface="微软雅黑" panose="020B0503020204020204" charset="-122"/>
                <a:cs typeface="微软雅黑" panose="020B0503020204020204" charset="-122"/>
              </a:rPr>
              <a:t>创</a:t>
            </a:r>
            <a:r>
              <a:rPr sz="1600" dirty="0">
                <a:solidFill>
                  <a:prstClr val="black"/>
                </a:solidFill>
                <a:latin typeface="微软雅黑" panose="020B0503020204020204" charset="-122"/>
                <a:cs typeface="微软雅黑" panose="020B0503020204020204" charset="-122"/>
              </a:rPr>
              <a:t>建</a:t>
            </a:r>
            <a:r>
              <a:rPr sz="1600" spc="5" dirty="0">
                <a:solidFill>
                  <a:prstClr val="black"/>
                </a:solidFill>
                <a:latin typeface="微软雅黑" panose="020B0503020204020204" charset="-122"/>
                <a:cs typeface="微软雅黑" panose="020B0503020204020204" charset="-122"/>
              </a:rPr>
              <a:t>的</a:t>
            </a:r>
            <a:r>
              <a:rPr sz="1600" dirty="0">
                <a:solidFill>
                  <a:prstClr val="black"/>
                </a:solidFill>
                <a:latin typeface="微软雅黑" panose="020B0503020204020204" charset="-122"/>
                <a:cs typeface="微软雅黑" panose="020B0503020204020204" charset="-122"/>
              </a:rPr>
              <a:t>“设备物</a:t>
            </a:r>
            <a:r>
              <a:rPr sz="1600" spc="-5" dirty="0">
                <a:solidFill>
                  <a:prstClr val="black"/>
                </a:solidFill>
                <a:latin typeface="微软雅黑" panose="020B0503020204020204" charset="-122"/>
                <a:cs typeface="微软雅黑" panose="020B0503020204020204" charset="-122"/>
              </a:rPr>
              <a:t>模</a:t>
            </a:r>
            <a:r>
              <a:rPr sz="1600" dirty="0">
                <a:solidFill>
                  <a:prstClr val="black"/>
                </a:solidFill>
                <a:latin typeface="微软雅黑" panose="020B0503020204020204" charset="-122"/>
                <a:cs typeface="微软雅黑" panose="020B0503020204020204" charset="-122"/>
              </a:rPr>
              <a:t>型</a:t>
            </a:r>
            <a:r>
              <a:rPr sz="1600" spc="5" dirty="0">
                <a:solidFill>
                  <a:prstClr val="black"/>
                </a:solidFill>
                <a:latin typeface="微软雅黑" panose="020B0503020204020204" charset="-122"/>
                <a:cs typeface="微软雅黑" panose="020B0503020204020204" charset="-122"/>
              </a:rPr>
              <a:t>-</a:t>
            </a:r>
            <a:r>
              <a:rPr sz="1600" dirty="0">
                <a:solidFill>
                  <a:prstClr val="black"/>
                </a:solidFill>
                <a:latin typeface="微软雅黑" panose="020B0503020204020204" charset="-122"/>
                <a:cs typeface="微软雅黑" panose="020B0503020204020204" charset="-122"/>
              </a:rPr>
              <a:t>树根</a:t>
            </a:r>
            <a:r>
              <a:rPr sz="1600" spc="-5" dirty="0">
                <a:solidFill>
                  <a:prstClr val="black"/>
                </a:solidFill>
                <a:latin typeface="微软雅黑" panose="020B0503020204020204" charset="-122"/>
                <a:cs typeface="微软雅黑" panose="020B0503020204020204" charset="-122"/>
              </a:rPr>
              <a:t>学</a:t>
            </a:r>
            <a:r>
              <a:rPr sz="1600" spc="5" dirty="0">
                <a:solidFill>
                  <a:prstClr val="black"/>
                </a:solidFill>
                <a:latin typeface="微软雅黑" panose="020B0503020204020204" charset="-122"/>
                <a:cs typeface="微软雅黑" panose="020B0503020204020204" charset="-122"/>
              </a:rPr>
              <a:t>员</a:t>
            </a:r>
            <a:r>
              <a:rPr sz="1600" spc="-5" dirty="0">
                <a:solidFill>
                  <a:prstClr val="black"/>
                </a:solidFill>
                <a:latin typeface="微软雅黑" panose="020B0503020204020204" charset="-122"/>
                <a:cs typeface="微软雅黑" panose="020B0503020204020204" charset="-122"/>
              </a:rPr>
              <a:t>0</a:t>
            </a:r>
            <a:r>
              <a:rPr sz="1600" dirty="0">
                <a:solidFill>
                  <a:prstClr val="black"/>
                </a:solidFill>
                <a:latin typeface="微软雅黑" panose="020B0503020204020204" charset="-122"/>
                <a:cs typeface="微软雅黑" panose="020B0503020204020204" charset="-122"/>
              </a:rPr>
              <a:t>1</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a:p>
            <a:pPr marL="12700">
              <a:spcBef>
                <a:spcPts val="955"/>
              </a:spcBef>
            </a:pPr>
            <a:r>
              <a:rPr sz="1600" spc="-10" dirty="0">
                <a:solidFill>
                  <a:prstClr val="black"/>
                </a:solidFill>
                <a:latin typeface="微软雅黑" panose="020B0503020204020204" charset="-122"/>
                <a:cs typeface="微软雅黑" panose="020B0503020204020204" charset="-122"/>
              </a:rPr>
              <a:t>【实例名称</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输入“设备实例</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树根学</a:t>
            </a:r>
            <a:r>
              <a:rPr sz="1600" spc="-5" dirty="0">
                <a:solidFill>
                  <a:prstClr val="black"/>
                </a:solidFill>
                <a:latin typeface="微软雅黑" panose="020B0503020204020204" charset="-122"/>
                <a:cs typeface="微软雅黑" panose="020B0503020204020204" charset="-122"/>
              </a:rPr>
              <a:t>员01”；</a:t>
            </a:r>
            <a:r>
              <a:rPr sz="1600" spc="5" dirty="0">
                <a:solidFill>
                  <a:prstClr val="black"/>
                </a:solidFill>
                <a:latin typeface="微软雅黑" panose="020B0503020204020204" charset="-122"/>
                <a:cs typeface="微软雅黑" panose="020B0503020204020204" charset="-122"/>
              </a:rPr>
              <a:t>【</a:t>
            </a:r>
            <a:r>
              <a:rPr sz="1600" spc="-10" dirty="0">
                <a:solidFill>
                  <a:prstClr val="black"/>
                </a:solidFill>
                <a:latin typeface="微软雅黑" panose="020B0503020204020204" charset="-122"/>
                <a:cs typeface="微软雅黑" panose="020B0503020204020204" charset="-122"/>
              </a:rPr>
              <a:t>物标</a:t>
            </a:r>
            <a:r>
              <a:rPr sz="1600" spc="5" dirty="0">
                <a:solidFill>
                  <a:prstClr val="black"/>
                </a:solidFill>
                <a:latin typeface="微软雅黑" panose="020B0503020204020204" charset="-122"/>
                <a:cs typeface="微软雅黑" panose="020B0503020204020204" charset="-122"/>
              </a:rPr>
              <a:t>识</a:t>
            </a:r>
            <a:r>
              <a:rPr sz="1600" spc="-1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粘</a:t>
            </a:r>
            <a:r>
              <a:rPr sz="1600" dirty="0">
                <a:solidFill>
                  <a:prstClr val="black"/>
                </a:solidFill>
                <a:latin typeface="微软雅黑" panose="020B0503020204020204" charset="-122"/>
                <a:cs typeface="微软雅黑" panose="020B0503020204020204" charset="-122"/>
              </a:rPr>
              <a:t>贴</a:t>
            </a:r>
            <a:r>
              <a:rPr sz="1600" spc="-5" dirty="0">
                <a:solidFill>
                  <a:prstClr val="black"/>
                </a:solidFill>
                <a:latin typeface="微软雅黑" panose="020B0503020204020204" charset="-122"/>
                <a:cs typeface="微软雅黑" panose="020B0503020204020204" charset="-122"/>
              </a:rPr>
              <a:t>操</a:t>
            </a:r>
            <a:r>
              <a:rPr sz="1600" spc="-10" dirty="0">
                <a:solidFill>
                  <a:prstClr val="black"/>
                </a:solidFill>
                <a:latin typeface="微软雅黑" panose="020B0503020204020204" charset="-122"/>
                <a:cs typeface="微软雅黑" panose="020B0503020204020204" charset="-122"/>
              </a:rPr>
              <a:t>作</a:t>
            </a:r>
            <a:r>
              <a:rPr sz="1600" dirty="0">
                <a:solidFill>
                  <a:prstClr val="black"/>
                </a:solidFill>
                <a:latin typeface="微软雅黑" panose="020B0503020204020204" charset="-122"/>
                <a:cs typeface="微软雅黑" panose="020B0503020204020204" charset="-122"/>
              </a:rPr>
              <a:t>步骤</a:t>
            </a:r>
            <a:r>
              <a:rPr sz="1600" spc="-10"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复</a:t>
            </a:r>
            <a:r>
              <a:rPr sz="1600" dirty="0">
                <a:solidFill>
                  <a:prstClr val="black"/>
                </a:solidFill>
                <a:latin typeface="微软雅黑" panose="020B0503020204020204" charset="-122"/>
                <a:cs typeface="微软雅黑" panose="020B0503020204020204" charset="-122"/>
              </a:rPr>
              <a:t>制</a:t>
            </a:r>
            <a:r>
              <a:rPr sz="1600" spc="-5" dirty="0">
                <a:solidFill>
                  <a:prstClr val="black"/>
                </a:solidFill>
                <a:latin typeface="微软雅黑" panose="020B0503020204020204" charset="-122"/>
                <a:cs typeface="微软雅黑" panose="020B0503020204020204" charset="-122"/>
              </a:rPr>
              <a:t>的</a:t>
            </a:r>
            <a:r>
              <a:rPr sz="1600" spc="-10" dirty="0">
                <a:solidFill>
                  <a:prstClr val="black"/>
                </a:solidFill>
                <a:latin typeface="微软雅黑" panose="020B0503020204020204" charset="-122"/>
                <a:cs typeface="微软雅黑" panose="020B0503020204020204" charset="-122"/>
              </a:rPr>
              <a:t>设</a:t>
            </a:r>
            <a:r>
              <a:rPr sz="1600" dirty="0">
                <a:solidFill>
                  <a:prstClr val="black"/>
                </a:solidFill>
                <a:latin typeface="微软雅黑" panose="020B0503020204020204" charset="-122"/>
                <a:cs typeface="微软雅黑" panose="020B0503020204020204" charset="-122"/>
              </a:rPr>
              <a:t>备</a:t>
            </a:r>
            <a:r>
              <a:rPr sz="1600" spc="-5" dirty="0">
                <a:solidFill>
                  <a:prstClr val="black"/>
                </a:solidFill>
                <a:latin typeface="微软雅黑" panose="020B0503020204020204" charset="-122"/>
                <a:cs typeface="微软雅黑" panose="020B0503020204020204" charset="-122"/>
              </a:rPr>
              <a:t>序</a:t>
            </a:r>
            <a:r>
              <a:rPr sz="1600" spc="-10" dirty="0">
                <a:solidFill>
                  <a:prstClr val="black"/>
                </a:solidFill>
                <a:latin typeface="微软雅黑" panose="020B0503020204020204" charset="-122"/>
                <a:cs typeface="微软雅黑" panose="020B0503020204020204" charset="-122"/>
              </a:rPr>
              <a:t>列</a:t>
            </a:r>
            <a:r>
              <a:rPr sz="1600" spc="10" dirty="0">
                <a:solidFill>
                  <a:prstClr val="black"/>
                </a:solidFill>
                <a:latin typeface="微软雅黑" panose="020B0503020204020204" charset="-122"/>
                <a:cs typeface="微软雅黑" panose="020B0503020204020204" charset="-122"/>
              </a:rPr>
              <a:t>号</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433827" y="2788920"/>
            <a:ext cx="7318247" cy="3726179"/>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30779" y="2785872"/>
            <a:ext cx="7324725" cy="3732529"/>
          </a:xfrm>
          <a:custGeom>
            <a:avLst/>
            <a:gdLst/>
            <a:ahLst/>
            <a:cxnLst/>
            <a:rect l="l" t="t" r="r" b="b"/>
            <a:pathLst>
              <a:path w="7324725" h="3732529">
                <a:moveTo>
                  <a:pt x="0" y="3732276"/>
                </a:moveTo>
                <a:lnTo>
                  <a:pt x="7324344" y="3732276"/>
                </a:lnTo>
                <a:lnTo>
                  <a:pt x="7324344" y="0"/>
                </a:lnTo>
                <a:lnTo>
                  <a:pt x="0" y="0"/>
                </a:lnTo>
                <a:lnTo>
                  <a:pt x="0" y="373227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923033" y="940180"/>
            <a:ext cx="8549005" cy="1713864"/>
          </a:xfrm>
          <a:prstGeom prst="rect">
            <a:avLst/>
          </a:prstGeom>
        </p:spPr>
        <p:txBody>
          <a:bodyPr vert="horz" wrap="square" lIns="0" tIns="0" rIns="0" bIns="0" rtlCol="0">
            <a:spAutoFit/>
          </a:bodyPr>
          <a:lstStyle/>
          <a:p>
            <a:pPr marL="2769235"/>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810"/>
              </a:spcBef>
            </a:pPr>
            <a:r>
              <a:rPr sz="1600" b="1" spc="5" dirty="0">
                <a:solidFill>
                  <a:prstClr val="black"/>
                </a:solidFill>
                <a:latin typeface="微软雅黑" panose="020B0503020204020204" charset="-122"/>
                <a:cs typeface="微软雅黑" panose="020B0503020204020204" charset="-122"/>
              </a:rPr>
              <a:t>操</a:t>
            </a:r>
            <a:r>
              <a:rPr sz="1600" b="1" spc="15" dirty="0">
                <a:solidFill>
                  <a:prstClr val="black"/>
                </a:solidFill>
                <a:latin typeface="微软雅黑" panose="020B0503020204020204" charset="-122"/>
                <a:cs typeface="微软雅黑" panose="020B0503020204020204" charset="-122"/>
              </a:rPr>
              <a:t>作步</a:t>
            </a:r>
            <a:r>
              <a:rPr sz="1600" b="1" spc="25" dirty="0">
                <a:solidFill>
                  <a:prstClr val="black"/>
                </a:solidFill>
                <a:latin typeface="微软雅黑" panose="020B0503020204020204" charset="-122"/>
                <a:cs typeface="微软雅黑" panose="020B0503020204020204" charset="-122"/>
              </a:rPr>
              <a:t>骤</a:t>
            </a:r>
            <a:r>
              <a:rPr sz="1600" b="1" spc="10" dirty="0">
                <a:solidFill>
                  <a:prstClr val="black"/>
                </a:solidFill>
                <a:latin typeface="微软雅黑" panose="020B0503020204020204" charset="-122"/>
                <a:cs typeface="微软雅黑" panose="020B0503020204020204" charset="-122"/>
              </a:rPr>
              <a:t>7：</a:t>
            </a: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注</a:t>
            </a:r>
            <a:r>
              <a:rPr sz="1600" spc="15" dirty="0">
                <a:solidFill>
                  <a:prstClr val="black"/>
                </a:solidFill>
                <a:latin typeface="微软雅黑" panose="020B0503020204020204" charset="-122"/>
                <a:cs typeface="微软雅黑" panose="020B0503020204020204" charset="-122"/>
              </a:rPr>
              <a:t>册物实</a:t>
            </a:r>
            <a:r>
              <a:rPr sz="1600" spc="5" dirty="0">
                <a:solidFill>
                  <a:prstClr val="black"/>
                </a:solidFill>
                <a:latin typeface="微软雅黑" panose="020B0503020204020204" charset="-122"/>
                <a:cs typeface="微软雅黑" panose="020B0503020204020204" charset="-122"/>
              </a:rPr>
              <a:t>例</a:t>
            </a:r>
            <a:r>
              <a:rPr sz="1600" spc="15" dirty="0">
                <a:solidFill>
                  <a:prstClr val="black"/>
                </a:solidFill>
                <a:latin typeface="微软雅黑" panose="020B0503020204020204" charset="-122"/>
                <a:cs typeface="微软雅黑" panose="020B0503020204020204" charset="-122"/>
              </a:rPr>
              <a:t>界面</a:t>
            </a:r>
            <a:r>
              <a:rPr sz="1600" spc="5" dirty="0">
                <a:solidFill>
                  <a:prstClr val="black"/>
                </a:solidFill>
                <a:latin typeface="微软雅黑" panose="020B0503020204020204" charset="-122"/>
                <a:cs typeface="微软雅黑" panose="020B0503020204020204" charset="-122"/>
              </a:rPr>
              <a:t>的</a:t>
            </a:r>
            <a:r>
              <a:rPr sz="1600" spc="15" dirty="0">
                <a:solidFill>
                  <a:prstClr val="black"/>
                </a:solidFill>
                <a:latin typeface="微软雅黑" panose="020B0503020204020204" charset="-122"/>
                <a:cs typeface="微软雅黑" panose="020B0503020204020204" charset="-122"/>
              </a:rPr>
              <a:t>接入信</a:t>
            </a:r>
            <a:r>
              <a:rPr sz="1600" spc="5" dirty="0">
                <a:solidFill>
                  <a:prstClr val="black"/>
                </a:solidFill>
                <a:latin typeface="微软雅黑" panose="020B0503020204020204" charset="-122"/>
                <a:cs typeface="微软雅黑" panose="020B0503020204020204" charset="-122"/>
              </a:rPr>
              <a:t>息</a:t>
            </a:r>
            <a:r>
              <a:rPr sz="1600" spc="35" dirty="0">
                <a:solidFill>
                  <a:prstClr val="black"/>
                </a:solidFill>
                <a:latin typeface="微软雅黑" panose="020B0503020204020204" charset="-122"/>
                <a:cs typeface="微软雅黑" panose="020B0503020204020204" charset="-122"/>
              </a:rPr>
              <a:t>中</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关联网</a:t>
            </a:r>
            <a:r>
              <a:rPr sz="1600" spc="10" dirty="0">
                <a:solidFill>
                  <a:prstClr val="black"/>
                </a:solidFill>
                <a:latin typeface="微软雅黑" panose="020B0503020204020204" charset="-122"/>
                <a:cs typeface="微软雅黑" panose="020B0503020204020204" charset="-122"/>
              </a:rPr>
              <a:t>关</a:t>
            </a:r>
            <a:r>
              <a:rPr sz="1600" spc="15" dirty="0">
                <a:solidFill>
                  <a:prstClr val="black"/>
                </a:solidFill>
                <a:latin typeface="微软雅黑" panose="020B0503020204020204" charset="-122"/>
                <a:cs typeface="微软雅黑" panose="020B0503020204020204" charset="-122"/>
              </a:rPr>
              <a:t>】选</a:t>
            </a:r>
            <a:r>
              <a:rPr sz="1600" spc="5" dirty="0">
                <a:solidFill>
                  <a:prstClr val="black"/>
                </a:solidFill>
                <a:latin typeface="微软雅黑" panose="020B0503020204020204" charset="-122"/>
                <a:cs typeface="微软雅黑" panose="020B0503020204020204" charset="-122"/>
              </a:rPr>
              <a:t>择</a:t>
            </a:r>
            <a:r>
              <a:rPr sz="1600" spc="15" dirty="0">
                <a:solidFill>
                  <a:prstClr val="black"/>
                </a:solidFill>
                <a:latin typeface="微软雅黑" panose="020B0503020204020204" charset="-122"/>
                <a:cs typeface="微软雅黑" panose="020B0503020204020204" charset="-122"/>
              </a:rPr>
              <a:t>本任</a:t>
            </a:r>
            <a:r>
              <a:rPr sz="1600" spc="20" dirty="0">
                <a:solidFill>
                  <a:prstClr val="black"/>
                </a:solidFill>
                <a:latin typeface="微软雅黑" panose="020B0503020204020204" charset="-122"/>
                <a:cs typeface="微软雅黑" panose="020B0503020204020204" charset="-122"/>
              </a:rPr>
              <a:t>务</a:t>
            </a:r>
            <a:r>
              <a:rPr sz="1600" spc="-5" dirty="0">
                <a:solidFill>
                  <a:prstClr val="black"/>
                </a:solidFill>
                <a:latin typeface="微软雅黑" panose="020B0503020204020204" charset="-122"/>
                <a:cs typeface="微软雅黑" panose="020B0503020204020204" charset="-122"/>
              </a:rPr>
              <a:t>“2.4</a:t>
            </a:r>
            <a:r>
              <a:rPr sz="1600" spc="310" dirty="0">
                <a:solidFill>
                  <a:prstClr val="black"/>
                </a:solidFill>
                <a:latin typeface="微软雅黑" panose="020B0503020204020204" charset="-122"/>
                <a:cs typeface="微软雅黑" panose="020B0503020204020204" charset="-122"/>
              </a:rPr>
              <a:t> </a:t>
            </a:r>
            <a:r>
              <a:rPr sz="1600" spc="5" dirty="0">
                <a:solidFill>
                  <a:prstClr val="black"/>
                </a:solidFill>
                <a:latin typeface="微软雅黑" panose="020B0503020204020204" charset="-122"/>
                <a:cs typeface="微软雅黑" panose="020B0503020204020204" charset="-122"/>
              </a:rPr>
              <a:t>创</a:t>
            </a:r>
            <a:r>
              <a:rPr sz="1600" spc="15" dirty="0">
                <a:solidFill>
                  <a:prstClr val="black"/>
                </a:solidFill>
                <a:latin typeface="微软雅黑" panose="020B0503020204020204" charset="-122"/>
                <a:cs typeface="微软雅黑" panose="020B0503020204020204" charset="-122"/>
              </a:rPr>
              <a:t>建网关</a:t>
            </a:r>
            <a:r>
              <a:rPr sz="1600" spc="5" dirty="0">
                <a:solidFill>
                  <a:prstClr val="black"/>
                </a:solidFill>
                <a:latin typeface="微软雅黑" panose="020B0503020204020204" charset="-122"/>
                <a:cs typeface="微软雅黑" panose="020B0503020204020204" charset="-122"/>
              </a:rPr>
              <a:t>实</a:t>
            </a:r>
            <a:r>
              <a:rPr sz="1600" spc="25" dirty="0">
                <a:solidFill>
                  <a:prstClr val="black"/>
                </a:solidFill>
                <a:latin typeface="微软雅黑" panose="020B0503020204020204" charset="-122"/>
                <a:cs typeface="微软雅黑" panose="020B0503020204020204" charset="-122"/>
              </a:rPr>
              <a:t>例</a:t>
            </a:r>
            <a:r>
              <a:rPr sz="1600" spc="-5" dirty="0">
                <a:solidFill>
                  <a:prstClr val="black"/>
                </a:solidFill>
                <a:latin typeface="微软雅黑" panose="020B0503020204020204" charset="-122"/>
                <a:cs typeface="微软雅黑" panose="020B0503020204020204" charset="-122"/>
              </a:rPr>
              <a:t>”  </a:t>
            </a:r>
            <a:r>
              <a:rPr sz="1600" spc="30" dirty="0">
                <a:solidFill>
                  <a:prstClr val="black"/>
                </a:solidFill>
                <a:latin typeface="微软雅黑" panose="020B0503020204020204" charset="-122"/>
                <a:cs typeface="微软雅黑" panose="020B0503020204020204" charset="-122"/>
              </a:rPr>
              <a:t>中创建</a:t>
            </a:r>
            <a:r>
              <a:rPr sz="1600" spc="45" dirty="0">
                <a:solidFill>
                  <a:prstClr val="black"/>
                </a:solidFill>
                <a:latin typeface="微软雅黑" panose="020B0503020204020204" charset="-122"/>
                <a:cs typeface="微软雅黑" panose="020B0503020204020204" charset="-122"/>
              </a:rPr>
              <a:t>的</a:t>
            </a:r>
            <a:r>
              <a:rPr sz="1600" spc="30" dirty="0">
                <a:solidFill>
                  <a:prstClr val="black"/>
                </a:solidFill>
                <a:latin typeface="微软雅黑" panose="020B0503020204020204" charset="-122"/>
                <a:cs typeface="微软雅黑" panose="020B0503020204020204" charset="-122"/>
              </a:rPr>
              <a:t>“网</a:t>
            </a:r>
            <a:r>
              <a:rPr sz="1600" spc="40" dirty="0">
                <a:solidFill>
                  <a:prstClr val="black"/>
                </a:solidFill>
                <a:latin typeface="微软雅黑" panose="020B0503020204020204" charset="-122"/>
                <a:cs typeface="微软雅黑" panose="020B0503020204020204" charset="-122"/>
              </a:rPr>
              <a:t>关</a:t>
            </a:r>
            <a:r>
              <a:rPr sz="1600" spc="30" dirty="0">
                <a:solidFill>
                  <a:prstClr val="black"/>
                </a:solidFill>
                <a:latin typeface="微软雅黑" panose="020B0503020204020204" charset="-122"/>
                <a:cs typeface="微软雅黑" panose="020B0503020204020204" charset="-122"/>
              </a:rPr>
              <a:t>实例</a:t>
            </a:r>
            <a:r>
              <a:rPr sz="1600" spc="35" dirty="0">
                <a:solidFill>
                  <a:prstClr val="black"/>
                </a:solidFill>
                <a:latin typeface="微软雅黑" panose="020B0503020204020204" charset="-122"/>
                <a:cs typeface="微软雅黑" panose="020B0503020204020204" charset="-122"/>
              </a:rPr>
              <a:t>-</a:t>
            </a:r>
            <a:r>
              <a:rPr sz="1600" spc="30" dirty="0">
                <a:solidFill>
                  <a:prstClr val="black"/>
                </a:solidFill>
                <a:latin typeface="微软雅黑" panose="020B0503020204020204" charset="-122"/>
                <a:cs typeface="微软雅黑" panose="020B0503020204020204" charset="-122"/>
              </a:rPr>
              <a:t>树根学员</a:t>
            </a:r>
            <a:r>
              <a:rPr sz="1600" spc="5" dirty="0">
                <a:solidFill>
                  <a:prstClr val="black"/>
                </a:solidFill>
                <a:latin typeface="微软雅黑" panose="020B0503020204020204" charset="-122"/>
                <a:cs typeface="微软雅黑" panose="020B0503020204020204" charset="-122"/>
              </a:rPr>
              <a:t>01（WG-1000820-15204）”；</a:t>
            </a:r>
            <a:r>
              <a:rPr sz="1600" spc="30" dirty="0">
                <a:solidFill>
                  <a:prstClr val="black"/>
                </a:solidFill>
                <a:latin typeface="微软雅黑" panose="020B0503020204020204" charset="-122"/>
                <a:cs typeface="微软雅黑" panose="020B0503020204020204" charset="-122"/>
              </a:rPr>
              <a:t>【通信</a:t>
            </a:r>
            <a:r>
              <a:rPr sz="1600" spc="40" dirty="0">
                <a:solidFill>
                  <a:prstClr val="black"/>
                </a:solidFill>
                <a:latin typeface="微软雅黑" panose="020B0503020204020204" charset="-122"/>
                <a:cs typeface="微软雅黑" panose="020B0503020204020204" charset="-122"/>
              </a:rPr>
              <a:t>标</a:t>
            </a:r>
            <a:r>
              <a:rPr sz="1600" spc="30" dirty="0">
                <a:solidFill>
                  <a:prstClr val="black"/>
                </a:solidFill>
                <a:latin typeface="微软雅黑" panose="020B0503020204020204" charset="-122"/>
                <a:cs typeface="微软雅黑" panose="020B0503020204020204" charset="-122"/>
              </a:rPr>
              <a:t>识】</a:t>
            </a:r>
            <a:r>
              <a:rPr sz="1600" spc="40" dirty="0">
                <a:solidFill>
                  <a:prstClr val="black"/>
                </a:solidFill>
                <a:latin typeface="微软雅黑" panose="020B0503020204020204" charset="-122"/>
                <a:cs typeface="微软雅黑" panose="020B0503020204020204" charset="-122"/>
              </a:rPr>
              <a:t>是</a:t>
            </a:r>
            <a:r>
              <a:rPr sz="1600" spc="30" dirty="0">
                <a:solidFill>
                  <a:prstClr val="black"/>
                </a:solidFill>
                <a:latin typeface="微软雅黑" panose="020B0503020204020204" charset="-122"/>
                <a:cs typeface="微软雅黑" panose="020B0503020204020204" charset="-122"/>
              </a:rPr>
              <a:t>根据前一</a:t>
            </a:r>
            <a:r>
              <a:rPr sz="1600" spc="-5" dirty="0">
                <a:solidFill>
                  <a:prstClr val="black"/>
                </a:solidFill>
                <a:latin typeface="微软雅黑" panose="020B0503020204020204" charset="-122"/>
                <a:cs typeface="微软雅黑" panose="020B0503020204020204" charset="-122"/>
              </a:rPr>
              <a:t>个 步骤填入的【物标识】自动生成的</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无需</a:t>
            </a:r>
            <a:r>
              <a:rPr sz="1600" dirty="0">
                <a:solidFill>
                  <a:prstClr val="black"/>
                </a:solidFill>
                <a:latin typeface="微软雅黑" panose="020B0503020204020204" charset="-122"/>
                <a:cs typeface="微软雅黑" panose="020B0503020204020204" charset="-122"/>
              </a:rPr>
              <a:t>手</a:t>
            </a:r>
            <a:r>
              <a:rPr sz="1600" spc="-5" dirty="0">
                <a:solidFill>
                  <a:prstClr val="black"/>
                </a:solidFill>
                <a:latin typeface="微软雅黑" panose="020B0503020204020204" charset="-122"/>
                <a:cs typeface="微软雅黑" panose="020B0503020204020204" charset="-122"/>
              </a:rPr>
              <a:t>动填</a:t>
            </a:r>
            <a:r>
              <a:rPr sz="1600" dirty="0">
                <a:solidFill>
                  <a:prstClr val="black"/>
                </a:solidFill>
                <a:latin typeface="微软雅黑" panose="020B0503020204020204" charset="-122"/>
                <a:cs typeface="微软雅黑" panose="020B0503020204020204" charset="-122"/>
              </a:rPr>
              <a:t>写</a:t>
            </a:r>
            <a:r>
              <a:rPr sz="1600" spc="-5" dirty="0">
                <a:solidFill>
                  <a:prstClr val="black"/>
                </a:solidFill>
                <a:latin typeface="微软雅黑" panose="020B0503020204020204" charset="-122"/>
                <a:cs typeface="微软雅黑" panose="020B0503020204020204" charset="-122"/>
              </a:rPr>
              <a:t>。最</a:t>
            </a:r>
            <a:r>
              <a:rPr sz="1600" dirty="0">
                <a:solidFill>
                  <a:prstClr val="black"/>
                </a:solidFill>
                <a:latin typeface="微软雅黑" panose="020B0503020204020204" charset="-122"/>
                <a:cs typeface="微软雅黑" panose="020B0503020204020204" charset="-122"/>
              </a:rPr>
              <a:t>后</a:t>
            </a:r>
            <a:r>
              <a:rPr sz="1600" spc="-5" dirty="0">
                <a:solidFill>
                  <a:prstClr val="black"/>
                </a:solidFill>
                <a:latin typeface="微软雅黑" panose="020B0503020204020204" charset="-122"/>
                <a:cs typeface="微软雅黑" panose="020B0503020204020204" charset="-122"/>
              </a:rPr>
              <a:t>单击</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注册</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按钮。</a:t>
            </a:r>
            <a:endParaRPr sz="1600">
              <a:solidFill>
                <a:prstClr val="black"/>
              </a:solidFill>
              <a:latin typeface="微软雅黑" panose="020B0503020204020204" charset="-122"/>
              <a:cs typeface="微软雅黑" panose="020B0503020204020204" charset="-122"/>
            </a:endParaRPr>
          </a:p>
        </p:txBody>
      </p:sp>
      <p:sp>
        <p:nvSpPr>
          <p:cNvPr id="6" name="object 6"/>
          <p:cNvSpPr/>
          <p:nvPr/>
        </p:nvSpPr>
        <p:spPr>
          <a:xfrm>
            <a:off x="2782824" y="2779776"/>
            <a:ext cx="6626352" cy="37520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779776" y="2776727"/>
            <a:ext cx="6632575" cy="3758565"/>
          </a:xfrm>
          <a:custGeom>
            <a:avLst/>
            <a:gdLst/>
            <a:ahLst/>
            <a:cxnLst/>
            <a:rect l="l" t="t" r="r" b="b"/>
            <a:pathLst>
              <a:path w="6632575" h="3758565">
                <a:moveTo>
                  <a:pt x="0" y="3758184"/>
                </a:moveTo>
                <a:lnTo>
                  <a:pt x="6632448" y="3758184"/>
                </a:lnTo>
                <a:lnTo>
                  <a:pt x="6632448" y="0"/>
                </a:lnTo>
                <a:lnTo>
                  <a:pt x="0" y="0"/>
                </a:lnTo>
                <a:lnTo>
                  <a:pt x="0" y="375818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993138" y="940180"/>
            <a:ext cx="8209280" cy="1624330"/>
          </a:xfrm>
          <a:prstGeom prst="rect">
            <a:avLst/>
          </a:prstGeom>
        </p:spPr>
        <p:txBody>
          <a:bodyPr vert="horz" wrap="square" lIns="0" tIns="0" rIns="0" bIns="0" rtlCol="0">
            <a:spAutoFit/>
          </a:bodyPr>
          <a:lstStyle/>
          <a:p>
            <a:pPr marL="2698750"/>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2260"/>
              </a:spcBef>
            </a:pPr>
            <a:r>
              <a:rPr b="1" spc="10"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a:t>
            </a:r>
            <a:r>
              <a:rPr b="1" spc="15" dirty="0">
                <a:solidFill>
                  <a:prstClr val="black"/>
                </a:solidFill>
                <a:latin typeface="微软雅黑" panose="020B0503020204020204" charset="-122"/>
                <a:cs typeface="微软雅黑" panose="020B0503020204020204" charset="-122"/>
              </a:rPr>
              <a:t>8</a:t>
            </a:r>
            <a:r>
              <a:rPr b="1"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注</a:t>
            </a:r>
            <a:r>
              <a:rPr spc="10" dirty="0">
                <a:solidFill>
                  <a:prstClr val="black"/>
                </a:solidFill>
                <a:latin typeface="微软雅黑" panose="020B0503020204020204" charset="-122"/>
                <a:cs typeface="微软雅黑" panose="020B0503020204020204" charset="-122"/>
              </a:rPr>
              <a:t>册成功后</a:t>
            </a:r>
            <a:r>
              <a:rPr dirty="0">
                <a:solidFill>
                  <a:prstClr val="black"/>
                </a:solidFill>
                <a:latin typeface="微软雅黑" panose="020B0503020204020204" charset="-122"/>
                <a:cs typeface="微软雅黑" panose="020B0503020204020204" charset="-122"/>
              </a:rPr>
              <a:t>，会</a:t>
            </a:r>
            <a:r>
              <a:rPr spc="10" dirty="0">
                <a:solidFill>
                  <a:prstClr val="black"/>
                </a:solidFill>
                <a:latin typeface="微软雅黑" panose="020B0503020204020204" charset="-122"/>
                <a:cs typeface="微软雅黑" panose="020B0503020204020204" charset="-122"/>
              </a:rPr>
              <a:t>自动跳到</a:t>
            </a:r>
            <a:r>
              <a:rPr dirty="0">
                <a:solidFill>
                  <a:prstClr val="black"/>
                </a:solidFill>
                <a:latin typeface="微软雅黑" panose="020B0503020204020204" charset="-122"/>
                <a:cs typeface="微软雅黑" panose="020B0503020204020204" charset="-122"/>
              </a:rPr>
              <a:t>实例</a:t>
            </a:r>
            <a:r>
              <a:rPr spc="10" dirty="0">
                <a:solidFill>
                  <a:prstClr val="black"/>
                </a:solidFill>
                <a:latin typeface="微软雅黑" panose="020B0503020204020204" charset="-122"/>
                <a:cs typeface="微软雅黑" panose="020B0503020204020204" charset="-122"/>
              </a:rPr>
              <a:t>信息界</a:t>
            </a:r>
            <a:r>
              <a:rPr spc="20"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，可</a:t>
            </a:r>
            <a:r>
              <a:rPr spc="10" dirty="0">
                <a:solidFill>
                  <a:prstClr val="black"/>
                </a:solidFill>
                <a:latin typeface="微软雅黑" panose="020B0503020204020204" charset="-122"/>
                <a:cs typeface="微软雅黑" panose="020B0503020204020204" charset="-122"/>
              </a:rPr>
              <a:t>单</a:t>
            </a:r>
            <a:r>
              <a:rPr spc="15" dirty="0">
                <a:solidFill>
                  <a:prstClr val="black"/>
                </a:solidFill>
                <a:latin typeface="微软雅黑" panose="020B0503020204020204" charset="-122"/>
                <a:cs typeface="微软雅黑" panose="020B0503020204020204" charset="-122"/>
              </a:rPr>
              <a:t>击</a:t>
            </a:r>
            <a:r>
              <a:rPr spc="10" dirty="0">
                <a:solidFill>
                  <a:prstClr val="black"/>
                </a:solidFill>
                <a:latin typeface="微软雅黑" panose="020B0503020204020204" charset="-122"/>
                <a:cs typeface="微软雅黑" panose="020B0503020204020204" charset="-122"/>
              </a:rPr>
              <a:t>“返</a:t>
            </a:r>
            <a:r>
              <a:rPr dirty="0">
                <a:solidFill>
                  <a:prstClr val="black"/>
                </a:solidFill>
                <a:latin typeface="微软雅黑" panose="020B0503020204020204" charset="-122"/>
                <a:cs typeface="微软雅黑" panose="020B0503020204020204" charset="-122"/>
              </a:rPr>
              <a:t>回”</a:t>
            </a:r>
            <a:r>
              <a:rPr spc="10" dirty="0">
                <a:solidFill>
                  <a:prstClr val="black"/>
                </a:solidFill>
                <a:latin typeface="微软雅黑" panose="020B0503020204020204" charset="-122"/>
                <a:cs typeface="微软雅黑" panose="020B0503020204020204" charset="-122"/>
              </a:rPr>
              <a:t>回到物实例 </a:t>
            </a:r>
            <a:r>
              <a:rPr dirty="0">
                <a:solidFill>
                  <a:prstClr val="black"/>
                </a:solidFill>
                <a:latin typeface="微软雅黑" panose="020B0503020204020204" charset="-122"/>
                <a:cs typeface="微软雅黑" panose="020B0503020204020204" charset="-122"/>
              </a:rPr>
              <a:t>列表界面。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914144" y="2881883"/>
            <a:ext cx="8363711" cy="35006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11095" y="2878835"/>
            <a:ext cx="8369934" cy="3507104"/>
          </a:xfrm>
          <a:custGeom>
            <a:avLst/>
            <a:gdLst/>
            <a:ahLst/>
            <a:cxnLst/>
            <a:rect l="l" t="t" r="r" b="b"/>
            <a:pathLst>
              <a:path w="8369934" h="3507104">
                <a:moveTo>
                  <a:pt x="0" y="3506724"/>
                </a:moveTo>
                <a:lnTo>
                  <a:pt x="8369808" y="3506724"/>
                </a:lnTo>
                <a:lnTo>
                  <a:pt x="8369808" y="0"/>
                </a:lnTo>
                <a:lnTo>
                  <a:pt x="0" y="0"/>
                </a:lnTo>
                <a:lnTo>
                  <a:pt x="0" y="350672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078482" y="940180"/>
            <a:ext cx="8034020" cy="1626870"/>
          </a:xfrm>
          <a:prstGeom prst="rect">
            <a:avLst/>
          </a:prstGeom>
        </p:spPr>
        <p:txBody>
          <a:bodyPr vert="horz" wrap="square" lIns="0" tIns="0" rIns="0" bIns="0" rtlCol="0">
            <a:spAutoFit/>
          </a:bodyPr>
          <a:lstStyle/>
          <a:p>
            <a:pPr marL="2613660"/>
            <a:r>
              <a:rPr sz="3200" b="1" dirty="0">
                <a:solidFill>
                  <a:srgbClr val="00A755"/>
                </a:solidFill>
                <a:latin typeface="微软雅黑" panose="020B0503020204020204" charset="-122"/>
                <a:cs typeface="微软雅黑" panose="020B0503020204020204" charset="-122"/>
              </a:rPr>
              <a:t>5</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创建设备实例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2275"/>
              </a:spcBef>
            </a:pPr>
            <a:r>
              <a:rPr b="1" spc="25" dirty="0">
                <a:solidFill>
                  <a:prstClr val="black"/>
                </a:solidFill>
                <a:latin typeface="微软雅黑" panose="020B0503020204020204" charset="-122"/>
                <a:cs typeface="微软雅黑" panose="020B0503020204020204" charset="-122"/>
              </a:rPr>
              <a:t>操作步</a:t>
            </a:r>
            <a:r>
              <a:rPr b="1" spc="15" dirty="0">
                <a:solidFill>
                  <a:prstClr val="black"/>
                </a:solidFill>
                <a:latin typeface="微软雅黑" panose="020B0503020204020204" charset="-122"/>
                <a:cs typeface="微软雅黑" panose="020B0503020204020204" charset="-122"/>
              </a:rPr>
              <a:t>骤</a:t>
            </a:r>
            <a:r>
              <a:rPr b="1" spc="30" dirty="0">
                <a:solidFill>
                  <a:prstClr val="black"/>
                </a:solidFill>
                <a:latin typeface="微软雅黑" panose="020B0503020204020204" charset="-122"/>
                <a:cs typeface="微软雅黑" panose="020B0503020204020204" charset="-122"/>
              </a:rPr>
              <a:t>9</a:t>
            </a:r>
            <a:r>
              <a:rPr b="1"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在</a:t>
            </a:r>
            <a:r>
              <a:rPr spc="20" dirty="0">
                <a:solidFill>
                  <a:prstClr val="black"/>
                </a:solidFill>
                <a:latin typeface="微软雅黑" panose="020B0503020204020204" charset="-122"/>
                <a:cs typeface="微软雅黑" panose="020B0503020204020204" charset="-122"/>
              </a:rPr>
              <a:t>物实例列表</a:t>
            </a:r>
            <a:r>
              <a:rPr spc="10" dirty="0">
                <a:solidFill>
                  <a:prstClr val="black"/>
                </a:solidFill>
                <a:latin typeface="微软雅黑" panose="020B0503020204020204" charset="-122"/>
                <a:cs typeface="微软雅黑" panose="020B0503020204020204" charset="-122"/>
              </a:rPr>
              <a:t>界</a:t>
            </a:r>
            <a:r>
              <a:rPr spc="40" dirty="0">
                <a:solidFill>
                  <a:prstClr val="black"/>
                </a:solidFill>
                <a:latin typeface="微软雅黑" panose="020B0503020204020204" charset="-122"/>
                <a:cs typeface="微软雅黑" panose="020B0503020204020204" charset="-122"/>
              </a:rPr>
              <a:t>面</a:t>
            </a:r>
            <a:r>
              <a:rPr spc="20" dirty="0">
                <a:solidFill>
                  <a:prstClr val="black"/>
                </a:solidFill>
                <a:latin typeface="微软雅黑" panose="020B0503020204020204" charset="-122"/>
                <a:cs typeface="微软雅黑" panose="020B0503020204020204" charset="-122"/>
              </a:rPr>
              <a:t>，类别选</a:t>
            </a:r>
            <a:r>
              <a:rPr spc="10" dirty="0">
                <a:solidFill>
                  <a:prstClr val="black"/>
                </a:solidFill>
                <a:latin typeface="微软雅黑" panose="020B0503020204020204" charset="-122"/>
                <a:cs typeface="微软雅黑" panose="020B0503020204020204" charset="-122"/>
              </a:rPr>
              <a:t>择</a:t>
            </a:r>
            <a:r>
              <a:rPr spc="20"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a:t>
            </a:r>
            <a:r>
              <a:rPr spc="10" dirty="0">
                <a:solidFill>
                  <a:prstClr val="black"/>
                </a:solidFill>
                <a:latin typeface="微软雅黑" panose="020B0503020204020204" charset="-122"/>
                <a:cs typeface="微软雅黑" panose="020B0503020204020204" charset="-122"/>
              </a:rPr>
              <a:t>可</a:t>
            </a:r>
            <a:r>
              <a:rPr spc="20" dirty="0">
                <a:solidFill>
                  <a:prstClr val="black"/>
                </a:solidFill>
                <a:latin typeface="微软雅黑" panose="020B0503020204020204" charset="-122"/>
                <a:cs typeface="微软雅黑" panose="020B0503020204020204" charset="-122"/>
              </a:rPr>
              <a:t>查看创建的</a:t>
            </a:r>
            <a:r>
              <a:rPr spc="10" dirty="0">
                <a:solidFill>
                  <a:prstClr val="black"/>
                </a:solidFill>
                <a:latin typeface="微软雅黑" panose="020B0503020204020204" charset="-122"/>
                <a:cs typeface="微软雅黑" panose="020B0503020204020204" charset="-122"/>
              </a:rPr>
              <a:t>设</a:t>
            </a:r>
            <a:r>
              <a:rPr spc="20" dirty="0">
                <a:solidFill>
                  <a:prstClr val="black"/>
                </a:solidFill>
                <a:latin typeface="微软雅黑" panose="020B0503020204020204" charset="-122"/>
                <a:cs typeface="微软雅黑" panose="020B0503020204020204" charset="-122"/>
              </a:rPr>
              <a:t>备实例</a:t>
            </a:r>
            <a:r>
              <a:rPr dirty="0">
                <a:solidFill>
                  <a:prstClr val="black"/>
                </a:solidFill>
                <a:latin typeface="微软雅黑" panose="020B0503020204020204" charset="-122"/>
                <a:cs typeface="微软雅黑" panose="020B0503020204020204" charset="-122"/>
              </a:rPr>
              <a:t>列 表。如果要查看某个设备的实例信息，可以单击其在操作列的“查看”按钮。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999487" y="2886455"/>
            <a:ext cx="8193023" cy="31623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996439" y="2883407"/>
            <a:ext cx="8199120" cy="3168650"/>
          </a:xfrm>
          <a:custGeom>
            <a:avLst/>
            <a:gdLst/>
            <a:ahLst/>
            <a:cxnLst/>
            <a:rect l="l" t="t" r="r" b="b"/>
            <a:pathLst>
              <a:path w="8199120" h="3168650">
                <a:moveTo>
                  <a:pt x="0" y="3168396"/>
                </a:moveTo>
                <a:lnTo>
                  <a:pt x="8199119" y="3168396"/>
                </a:lnTo>
                <a:lnTo>
                  <a:pt x="8199119" y="0"/>
                </a:lnTo>
                <a:lnTo>
                  <a:pt x="0" y="0"/>
                </a:lnTo>
                <a:lnTo>
                  <a:pt x="0" y="3168396"/>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6510">
              <a:lnSpc>
                <a:spcPct val="100000"/>
              </a:lnSpc>
            </a:pPr>
            <a:r>
              <a:rPr sz="3200" dirty="0">
                <a:solidFill>
                  <a:srgbClr val="00A755"/>
                </a:solidFill>
              </a:rPr>
              <a:t>工业互联网</a:t>
            </a:r>
            <a:r>
              <a:rPr dirty="0"/>
              <a:t>-（1）发展历程</a:t>
            </a:r>
            <a:endParaRPr sz="3200"/>
          </a:p>
        </p:txBody>
      </p:sp>
      <p:sp>
        <p:nvSpPr>
          <p:cNvPr id="3" name="object 3"/>
          <p:cNvSpPr/>
          <p:nvPr/>
        </p:nvSpPr>
        <p:spPr>
          <a:xfrm>
            <a:off x="1958339" y="2449067"/>
            <a:ext cx="4140835" cy="1191895"/>
          </a:xfrm>
          <a:custGeom>
            <a:avLst/>
            <a:gdLst/>
            <a:ahLst/>
            <a:cxnLst/>
            <a:rect l="l" t="t" r="r" b="b"/>
            <a:pathLst>
              <a:path w="4140835" h="1191895">
                <a:moveTo>
                  <a:pt x="0" y="198627"/>
                </a:moveTo>
                <a:lnTo>
                  <a:pt x="5244" y="153075"/>
                </a:lnTo>
                <a:lnTo>
                  <a:pt x="20183" y="111263"/>
                </a:lnTo>
                <a:lnTo>
                  <a:pt x="43627" y="74384"/>
                </a:lnTo>
                <a:lnTo>
                  <a:pt x="74384" y="43627"/>
                </a:lnTo>
                <a:lnTo>
                  <a:pt x="111263" y="20183"/>
                </a:lnTo>
                <a:lnTo>
                  <a:pt x="153075" y="5244"/>
                </a:lnTo>
                <a:lnTo>
                  <a:pt x="198628" y="0"/>
                </a:lnTo>
                <a:lnTo>
                  <a:pt x="3942079" y="0"/>
                </a:lnTo>
                <a:lnTo>
                  <a:pt x="3987632" y="5244"/>
                </a:lnTo>
                <a:lnTo>
                  <a:pt x="4029444" y="20183"/>
                </a:lnTo>
                <a:lnTo>
                  <a:pt x="4066323" y="43627"/>
                </a:lnTo>
                <a:lnTo>
                  <a:pt x="4097080" y="74384"/>
                </a:lnTo>
                <a:lnTo>
                  <a:pt x="4120524" y="111263"/>
                </a:lnTo>
                <a:lnTo>
                  <a:pt x="4135463" y="153075"/>
                </a:lnTo>
                <a:lnTo>
                  <a:pt x="4140708" y="198627"/>
                </a:lnTo>
                <a:lnTo>
                  <a:pt x="4140708" y="993139"/>
                </a:lnTo>
                <a:lnTo>
                  <a:pt x="4135463" y="1038692"/>
                </a:lnTo>
                <a:lnTo>
                  <a:pt x="4120524" y="1080504"/>
                </a:lnTo>
                <a:lnTo>
                  <a:pt x="4097080" y="1117383"/>
                </a:lnTo>
                <a:lnTo>
                  <a:pt x="4066323" y="1148140"/>
                </a:lnTo>
                <a:lnTo>
                  <a:pt x="4029444" y="1171584"/>
                </a:lnTo>
                <a:lnTo>
                  <a:pt x="3987632" y="1186523"/>
                </a:lnTo>
                <a:lnTo>
                  <a:pt x="3942079" y="1191767"/>
                </a:lnTo>
                <a:lnTo>
                  <a:pt x="198628" y="1191767"/>
                </a:lnTo>
                <a:lnTo>
                  <a:pt x="153075" y="1186523"/>
                </a:lnTo>
                <a:lnTo>
                  <a:pt x="111263" y="1171584"/>
                </a:lnTo>
                <a:lnTo>
                  <a:pt x="74384" y="1148140"/>
                </a:lnTo>
                <a:lnTo>
                  <a:pt x="43627" y="1117383"/>
                </a:lnTo>
                <a:lnTo>
                  <a:pt x="20183" y="1080504"/>
                </a:lnTo>
                <a:lnTo>
                  <a:pt x="5244" y="1038692"/>
                </a:lnTo>
                <a:lnTo>
                  <a:pt x="0" y="993139"/>
                </a:lnTo>
                <a:lnTo>
                  <a:pt x="0" y="198627"/>
                </a:lnTo>
                <a:close/>
              </a:path>
            </a:pathLst>
          </a:custGeom>
          <a:ln w="9143">
            <a:solidFill>
              <a:srgbClr val="2D75B6"/>
            </a:solidFill>
          </a:ln>
        </p:spPr>
        <p:txBody>
          <a:bodyPr wrap="square" lIns="0" tIns="0" rIns="0" bIns="0" rtlCol="0"/>
          <a:lstStyle/>
          <a:p/>
        </p:txBody>
      </p:sp>
      <p:sp>
        <p:nvSpPr>
          <p:cNvPr id="4" name="object 4"/>
          <p:cNvSpPr/>
          <p:nvPr/>
        </p:nvSpPr>
        <p:spPr>
          <a:xfrm>
            <a:off x="5964935" y="5071871"/>
            <a:ext cx="4269105" cy="1464945"/>
          </a:xfrm>
          <a:custGeom>
            <a:avLst/>
            <a:gdLst/>
            <a:ahLst/>
            <a:cxnLst/>
            <a:rect l="l" t="t" r="r" b="b"/>
            <a:pathLst>
              <a:path w="4269105" h="1464945">
                <a:moveTo>
                  <a:pt x="0" y="244093"/>
                </a:moveTo>
                <a:lnTo>
                  <a:pt x="4961" y="194918"/>
                </a:lnTo>
                <a:lnTo>
                  <a:pt x="19190" y="149107"/>
                </a:lnTo>
                <a:lnTo>
                  <a:pt x="41703" y="107646"/>
                </a:lnTo>
                <a:lnTo>
                  <a:pt x="71516" y="71516"/>
                </a:lnTo>
                <a:lnTo>
                  <a:pt x="107646" y="41703"/>
                </a:lnTo>
                <a:lnTo>
                  <a:pt x="149107" y="19190"/>
                </a:lnTo>
                <a:lnTo>
                  <a:pt x="194918" y="4961"/>
                </a:lnTo>
                <a:lnTo>
                  <a:pt x="244094" y="0"/>
                </a:lnTo>
                <a:lnTo>
                  <a:pt x="4024629" y="0"/>
                </a:lnTo>
                <a:lnTo>
                  <a:pt x="4073805" y="4961"/>
                </a:lnTo>
                <a:lnTo>
                  <a:pt x="4119616" y="19190"/>
                </a:lnTo>
                <a:lnTo>
                  <a:pt x="4161077" y="41703"/>
                </a:lnTo>
                <a:lnTo>
                  <a:pt x="4197207" y="71516"/>
                </a:lnTo>
                <a:lnTo>
                  <a:pt x="4227020" y="107646"/>
                </a:lnTo>
                <a:lnTo>
                  <a:pt x="4249533" y="149107"/>
                </a:lnTo>
                <a:lnTo>
                  <a:pt x="4263762" y="194918"/>
                </a:lnTo>
                <a:lnTo>
                  <a:pt x="4268724" y="244093"/>
                </a:lnTo>
                <a:lnTo>
                  <a:pt x="4268724" y="1220469"/>
                </a:lnTo>
                <a:lnTo>
                  <a:pt x="4263762" y="1269663"/>
                </a:lnTo>
                <a:lnTo>
                  <a:pt x="4249533" y="1315482"/>
                </a:lnTo>
                <a:lnTo>
                  <a:pt x="4227020" y="1356945"/>
                </a:lnTo>
                <a:lnTo>
                  <a:pt x="4197207" y="1393070"/>
                </a:lnTo>
                <a:lnTo>
                  <a:pt x="4161077" y="1422876"/>
                </a:lnTo>
                <a:lnTo>
                  <a:pt x="4119616" y="1445382"/>
                </a:lnTo>
                <a:lnTo>
                  <a:pt x="4073805" y="1459604"/>
                </a:lnTo>
                <a:lnTo>
                  <a:pt x="4024629" y="1464563"/>
                </a:lnTo>
                <a:lnTo>
                  <a:pt x="244094" y="1464563"/>
                </a:lnTo>
                <a:lnTo>
                  <a:pt x="194918" y="1459604"/>
                </a:lnTo>
                <a:lnTo>
                  <a:pt x="149107" y="1445382"/>
                </a:lnTo>
                <a:lnTo>
                  <a:pt x="107646" y="1422876"/>
                </a:lnTo>
                <a:lnTo>
                  <a:pt x="71516" y="1393070"/>
                </a:lnTo>
                <a:lnTo>
                  <a:pt x="41703" y="1356945"/>
                </a:lnTo>
                <a:lnTo>
                  <a:pt x="19190" y="1315482"/>
                </a:lnTo>
                <a:lnTo>
                  <a:pt x="4961" y="1269663"/>
                </a:lnTo>
                <a:lnTo>
                  <a:pt x="0" y="1220469"/>
                </a:lnTo>
                <a:lnTo>
                  <a:pt x="0" y="244093"/>
                </a:lnTo>
                <a:close/>
              </a:path>
            </a:pathLst>
          </a:custGeom>
          <a:ln w="9144">
            <a:solidFill>
              <a:srgbClr val="2D75B6"/>
            </a:solidFill>
          </a:ln>
        </p:spPr>
        <p:txBody>
          <a:bodyPr wrap="square" lIns="0" tIns="0" rIns="0" bIns="0" rtlCol="0"/>
          <a:lstStyle/>
          <a:p/>
        </p:txBody>
      </p:sp>
      <p:sp>
        <p:nvSpPr>
          <p:cNvPr id="5" name="object 5"/>
          <p:cNvSpPr/>
          <p:nvPr/>
        </p:nvSpPr>
        <p:spPr>
          <a:xfrm>
            <a:off x="3838955" y="4212335"/>
            <a:ext cx="4448810" cy="251460"/>
          </a:xfrm>
          <a:custGeom>
            <a:avLst/>
            <a:gdLst/>
            <a:ahLst/>
            <a:cxnLst/>
            <a:rect l="l" t="t" r="r" b="b"/>
            <a:pathLst>
              <a:path w="4448809" h="251460">
                <a:moveTo>
                  <a:pt x="0" y="251460"/>
                </a:moveTo>
                <a:lnTo>
                  <a:pt x="4448556" y="251460"/>
                </a:lnTo>
                <a:lnTo>
                  <a:pt x="4448556" y="0"/>
                </a:lnTo>
                <a:lnTo>
                  <a:pt x="0" y="0"/>
                </a:lnTo>
                <a:lnTo>
                  <a:pt x="0" y="251460"/>
                </a:lnTo>
                <a:close/>
              </a:path>
            </a:pathLst>
          </a:custGeom>
          <a:solidFill>
            <a:srgbClr val="BCD6ED"/>
          </a:solidFill>
        </p:spPr>
        <p:txBody>
          <a:bodyPr wrap="square" lIns="0" tIns="0" rIns="0" bIns="0" rtlCol="0"/>
          <a:lstStyle/>
          <a:p/>
        </p:txBody>
      </p:sp>
      <p:sp>
        <p:nvSpPr>
          <p:cNvPr id="6" name="object 6"/>
          <p:cNvSpPr/>
          <p:nvPr/>
        </p:nvSpPr>
        <p:spPr>
          <a:xfrm>
            <a:off x="3797808" y="4117847"/>
            <a:ext cx="463550" cy="431800"/>
          </a:xfrm>
          <a:custGeom>
            <a:avLst/>
            <a:gdLst/>
            <a:ahLst/>
            <a:cxnLst/>
            <a:rect l="l" t="t" r="r" b="b"/>
            <a:pathLst>
              <a:path w="463550" h="431800">
                <a:moveTo>
                  <a:pt x="231647" y="0"/>
                </a:moveTo>
                <a:lnTo>
                  <a:pt x="184976" y="4380"/>
                </a:lnTo>
                <a:lnTo>
                  <a:pt x="141499" y="16942"/>
                </a:lnTo>
                <a:lnTo>
                  <a:pt x="102151" y="36821"/>
                </a:lnTo>
                <a:lnTo>
                  <a:pt x="67865" y="63150"/>
                </a:lnTo>
                <a:lnTo>
                  <a:pt x="39574" y="95063"/>
                </a:lnTo>
                <a:lnTo>
                  <a:pt x="18210" y="131695"/>
                </a:lnTo>
                <a:lnTo>
                  <a:pt x="4708" y="172177"/>
                </a:lnTo>
                <a:lnTo>
                  <a:pt x="0" y="215645"/>
                </a:lnTo>
                <a:lnTo>
                  <a:pt x="4708" y="259114"/>
                </a:lnTo>
                <a:lnTo>
                  <a:pt x="18210" y="299596"/>
                </a:lnTo>
                <a:lnTo>
                  <a:pt x="39574" y="336228"/>
                </a:lnTo>
                <a:lnTo>
                  <a:pt x="67865" y="368141"/>
                </a:lnTo>
                <a:lnTo>
                  <a:pt x="102151" y="394470"/>
                </a:lnTo>
                <a:lnTo>
                  <a:pt x="141499" y="414349"/>
                </a:lnTo>
                <a:lnTo>
                  <a:pt x="184976" y="426911"/>
                </a:lnTo>
                <a:lnTo>
                  <a:pt x="231647" y="431291"/>
                </a:lnTo>
                <a:lnTo>
                  <a:pt x="278319" y="426911"/>
                </a:lnTo>
                <a:lnTo>
                  <a:pt x="321796" y="414349"/>
                </a:lnTo>
                <a:lnTo>
                  <a:pt x="361144" y="394470"/>
                </a:lnTo>
                <a:lnTo>
                  <a:pt x="395430" y="368141"/>
                </a:lnTo>
                <a:lnTo>
                  <a:pt x="423721" y="336228"/>
                </a:lnTo>
                <a:lnTo>
                  <a:pt x="445085" y="299596"/>
                </a:lnTo>
                <a:lnTo>
                  <a:pt x="458587" y="259114"/>
                </a:lnTo>
                <a:lnTo>
                  <a:pt x="463295" y="215645"/>
                </a:lnTo>
                <a:lnTo>
                  <a:pt x="458587" y="172177"/>
                </a:lnTo>
                <a:lnTo>
                  <a:pt x="445085" y="131695"/>
                </a:lnTo>
                <a:lnTo>
                  <a:pt x="423721" y="95063"/>
                </a:lnTo>
                <a:lnTo>
                  <a:pt x="395430" y="63150"/>
                </a:lnTo>
                <a:lnTo>
                  <a:pt x="361144" y="36821"/>
                </a:lnTo>
                <a:lnTo>
                  <a:pt x="321796" y="16942"/>
                </a:lnTo>
                <a:lnTo>
                  <a:pt x="278319" y="4380"/>
                </a:lnTo>
                <a:lnTo>
                  <a:pt x="231647" y="0"/>
                </a:lnTo>
                <a:close/>
              </a:path>
            </a:pathLst>
          </a:custGeom>
          <a:solidFill>
            <a:srgbClr val="5B9BD4"/>
          </a:solidFill>
        </p:spPr>
        <p:txBody>
          <a:bodyPr wrap="square" lIns="0" tIns="0" rIns="0" bIns="0" rtlCol="0"/>
          <a:lstStyle/>
          <a:p/>
        </p:txBody>
      </p:sp>
      <p:sp>
        <p:nvSpPr>
          <p:cNvPr id="7" name="object 7"/>
          <p:cNvSpPr/>
          <p:nvPr/>
        </p:nvSpPr>
        <p:spPr>
          <a:xfrm>
            <a:off x="3797808" y="4117847"/>
            <a:ext cx="463550" cy="431800"/>
          </a:xfrm>
          <a:custGeom>
            <a:avLst/>
            <a:gdLst/>
            <a:ahLst/>
            <a:cxnLst/>
            <a:rect l="l" t="t" r="r" b="b"/>
            <a:pathLst>
              <a:path w="463550" h="431800">
                <a:moveTo>
                  <a:pt x="0" y="215645"/>
                </a:moveTo>
                <a:lnTo>
                  <a:pt x="4708" y="172177"/>
                </a:lnTo>
                <a:lnTo>
                  <a:pt x="18210" y="131695"/>
                </a:lnTo>
                <a:lnTo>
                  <a:pt x="39574" y="95063"/>
                </a:lnTo>
                <a:lnTo>
                  <a:pt x="67865" y="63150"/>
                </a:lnTo>
                <a:lnTo>
                  <a:pt x="102151" y="36821"/>
                </a:lnTo>
                <a:lnTo>
                  <a:pt x="141499" y="16942"/>
                </a:lnTo>
                <a:lnTo>
                  <a:pt x="184976" y="4380"/>
                </a:lnTo>
                <a:lnTo>
                  <a:pt x="231647" y="0"/>
                </a:lnTo>
                <a:lnTo>
                  <a:pt x="278319" y="4380"/>
                </a:lnTo>
                <a:lnTo>
                  <a:pt x="321796" y="16942"/>
                </a:lnTo>
                <a:lnTo>
                  <a:pt x="361144" y="36821"/>
                </a:lnTo>
                <a:lnTo>
                  <a:pt x="395430" y="63150"/>
                </a:lnTo>
                <a:lnTo>
                  <a:pt x="423721" y="95063"/>
                </a:lnTo>
                <a:lnTo>
                  <a:pt x="445085" y="131695"/>
                </a:lnTo>
                <a:lnTo>
                  <a:pt x="458587" y="172177"/>
                </a:lnTo>
                <a:lnTo>
                  <a:pt x="463295" y="215645"/>
                </a:lnTo>
                <a:lnTo>
                  <a:pt x="458587" y="259114"/>
                </a:lnTo>
                <a:lnTo>
                  <a:pt x="445085" y="299596"/>
                </a:lnTo>
                <a:lnTo>
                  <a:pt x="423721" y="336228"/>
                </a:lnTo>
                <a:lnTo>
                  <a:pt x="395430" y="368141"/>
                </a:lnTo>
                <a:lnTo>
                  <a:pt x="361144" y="394470"/>
                </a:lnTo>
                <a:lnTo>
                  <a:pt x="321796" y="414349"/>
                </a:lnTo>
                <a:lnTo>
                  <a:pt x="278319" y="426911"/>
                </a:lnTo>
                <a:lnTo>
                  <a:pt x="231647" y="431291"/>
                </a:lnTo>
                <a:lnTo>
                  <a:pt x="184976" y="426911"/>
                </a:lnTo>
                <a:lnTo>
                  <a:pt x="141499" y="414349"/>
                </a:lnTo>
                <a:lnTo>
                  <a:pt x="102151" y="394470"/>
                </a:lnTo>
                <a:lnTo>
                  <a:pt x="67865" y="368141"/>
                </a:lnTo>
                <a:lnTo>
                  <a:pt x="39574" y="336228"/>
                </a:lnTo>
                <a:lnTo>
                  <a:pt x="18210" y="299596"/>
                </a:lnTo>
                <a:lnTo>
                  <a:pt x="4708" y="259114"/>
                </a:lnTo>
                <a:lnTo>
                  <a:pt x="0" y="215645"/>
                </a:lnTo>
                <a:close/>
              </a:path>
            </a:pathLst>
          </a:custGeom>
          <a:ln w="12192">
            <a:solidFill>
              <a:srgbClr val="41709C"/>
            </a:solidFill>
          </a:ln>
        </p:spPr>
        <p:txBody>
          <a:bodyPr wrap="square" lIns="0" tIns="0" rIns="0" bIns="0" rtlCol="0"/>
          <a:lstStyle/>
          <a:p/>
        </p:txBody>
      </p:sp>
      <p:sp>
        <p:nvSpPr>
          <p:cNvPr id="8" name="object 8"/>
          <p:cNvSpPr/>
          <p:nvPr/>
        </p:nvSpPr>
        <p:spPr>
          <a:xfrm>
            <a:off x="7876031" y="4148328"/>
            <a:ext cx="447040" cy="401320"/>
          </a:xfrm>
          <a:custGeom>
            <a:avLst/>
            <a:gdLst/>
            <a:ahLst/>
            <a:cxnLst/>
            <a:rect l="l" t="t" r="r" b="b"/>
            <a:pathLst>
              <a:path w="447040" h="401320">
                <a:moveTo>
                  <a:pt x="223265" y="0"/>
                </a:moveTo>
                <a:lnTo>
                  <a:pt x="172069" y="5289"/>
                </a:lnTo>
                <a:lnTo>
                  <a:pt x="125074" y="20358"/>
                </a:lnTo>
                <a:lnTo>
                  <a:pt x="83620" y="44007"/>
                </a:lnTo>
                <a:lnTo>
                  <a:pt x="49045" y="75035"/>
                </a:lnTo>
                <a:lnTo>
                  <a:pt x="22691" y="112245"/>
                </a:lnTo>
                <a:lnTo>
                  <a:pt x="5896" y="154434"/>
                </a:lnTo>
                <a:lnTo>
                  <a:pt x="0" y="200406"/>
                </a:lnTo>
                <a:lnTo>
                  <a:pt x="5896" y="246377"/>
                </a:lnTo>
                <a:lnTo>
                  <a:pt x="22691" y="288566"/>
                </a:lnTo>
                <a:lnTo>
                  <a:pt x="49045" y="325776"/>
                </a:lnTo>
                <a:lnTo>
                  <a:pt x="83620" y="356804"/>
                </a:lnTo>
                <a:lnTo>
                  <a:pt x="125074" y="380453"/>
                </a:lnTo>
                <a:lnTo>
                  <a:pt x="172069" y="395522"/>
                </a:lnTo>
                <a:lnTo>
                  <a:pt x="223265" y="400812"/>
                </a:lnTo>
                <a:lnTo>
                  <a:pt x="274462" y="395522"/>
                </a:lnTo>
                <a:lnTo>
                  <a:pt x="321457" y="380453"/>
                </a:lnTo>
                <a:lnTo>
                  <a:pt x="362911" y="356804"/>
                </a:lnTo>
                <a:lnTo>
                  <a:pt x="397486" y="325776"/>
                </a:lnTo>
                <a:lnTo>
                  <a:pt x="423840" y="288566"/>
                </a:lnTo>
                <a:lnTo>
                  <a:pt x="440635" y="246377"/>
                </a:lnTo>
                <a:lnTo>
                  <a:pt x="446531" y="200406"/>
                </a:lnTo>
                <a:lnTo>
                  <a:pt x="440635" y="154434"/>
                </a:lnTo>
                <a:lnTo>
                  <a:pt x="423840" y="112245"/>
                </a:lnTo>
                <a:lnTo>
                  <a:pt x="397486" y="75035"/>
                </a:lnTo>
                <a:lnTo>
                  <a:pt x="362911" y="44007"/>
                </a:lnTo>
                <a:lnTo>
                  <a:pt x="321457" y="20358"/>
                </a:lnTo>
                <a:lnTo>
                  <a:pt x="274462" y="5289"/>
                </a:lnTo>
                <a:lnTo>
                  <a:pt x="223265" y="0"/>
                </a:lnTo>
                <a:close/>
              </a:path>
            </a:pathLst>
          </a:custGeom>
          <a:solidFill>
            <a:srgbClr val="5B9BD4"/>
          </a:solidFill>
        </p:spPr>
        <p:txBody>
          <a:bodyPr wrap="square" lIns="0" tIns="0" rIns="0" bIns="0" rtlCol="0"/>
          <a:lstStyle/>
          <a:p/>
        </p:txBody>
      </p:sp>
      <p:sp>
        <p:nvSpPr>
          <p:cNvPr id="9" name="object 9"/>
          <p:cNvSpPr/>
          <p:nvPr/>
        </p:nvSpPr>
        <p:spPr>
          <a:xfrm>
            <a:off x="7876031" y="4148328"/>
            <a:ext cx="447040" cy="401320"/>
          </a:xfrm>
          <a:custGeom>
            <a:avLst/>
            <a:gdLst/>
            <a:ahLst/>
            <a:cxnLst/>
            <a:rect l="l" t="t" r="r" b="b"/>
            <a:pathLst>
              <a:path w="447040" h="401320">
                <a:moveTo>
                  <a:pt x="0" y="200406"/>
                </a:moveTo>
                <a:lnTo>
                  <a:pt x="5896" y="154434"/>
                </a:lnTo>
                <a:lnTo>
                  <a:pt x="22691" y="112245"/>
                </a:lnTo>
                <a:lnTo>
                  <a:pt x="49045" y="75035"/>
                </a:lnTo>
                <a:lnTo>
                  <a:pt x="83620" y="44007"/>
                </a:lnTo>
                <a:lnTo>
                  <a:pt x="125074" y="20358"/>
                </a:lnTo>
                <a:lnTo>
                  <a:pt x="172069" y="5289"/>
                </a:lnTo>
                <a:lnTo>
                  <a:pt x="223265" y="0"/>
                </a:lnTo>
                <a:lnTo>
                  <a:pt x="274462" y="5289"/>
                </a:lnTo>
                <a:lnTo>
                  <a:pt x="321457" y="20358"/>
                </a:lnTo>
                <a:lnTo>
                  <a:pt x="362911" y="44007"/>
                </a:lnTo>
                <a:lnTo>
                  <a:pt x="397486" y="75035"/>
                </a:lnTo>
                <a:lnTo>
                  <a:pt x="423840" y="112245"/>
                </a:lnTo>
                <a:lnTo>
                  <a:pt x="440635" y="154434"/>
                </a:lnTo>
                <a:lnTo>
                  <a:pt x="446531" y="200406"/>
                </a:lnTo>
                <a:lnTo>
                  <a:pt x="440635" y="246377"/>
                </a:lnTo>
                <a:lnTo>
                  <a:pt x="423840" y="288566"/>
                </a:lnTo>
                <a:lnTo>
                  <a:pt x="397486" y="325776"/>
                </a:lnTo>
                <a:lnTo>
                  <a:pt x="362911" y="356804"/>
                </a:lnTo>
                <a:lnTo>
                  <a:pt x="321457" y="380453"/>
                </a:lnTo>
                <a:lnTo>
                  <a:pt x="274462" y="395522"/>
                </a:lnTo>
                <a:lnTo>
                  <a:pt x="223265" y="400812"/>
                </a:lnTo>
                <a:lnTo>
                  <a:pt x="172069" y="395522"/>
                </a:lnTo>
                <a:lnTo>
                  <a:pt x="125074" y="380453"/>
                </a:lnTo>
                <a:lnTo>
                  <a:pt x="83620" y="356804"/>
                </a:lnTo>
                <a:lnTo>
                  <a:pt x="49045" y="325776"/>
                </a:lnTo>
                <a:lnTo>
                  <a:pt x="22691" y="288566"/>
                </a:lnTo>
                <a:lnTo>
                  <a:pt x="5896" y="246377"/>
                </a:lnTo>
                <a:lnTo>
                  <a:pt x="0" y="200406"/>
                </a:lnTo>
                <a:close/>
              </a:path>
            </a:pathLst>
          </a:custGeom>
          <a:ln w="12191">
            <a:solidFill>
              <a:srgbClr val="41709C"/>
            </a:solidFill>
          </a:ln>
        </p:spPr>
        <p:txBody>
          <a:bodyPr wrap="square" lIns="0" tIns="0" rIns="0" bIns="0" rtlCol="0"/>
          <a:lstStyle/>
          <a:p/>
        </p:txBody>
      </p:sp>
      <p:sp>
        <p:nvSpPr>
          <p:cNvPr id="10" name="object 10"/>
          <p:cNvSpPr/>
          <p:nvPr/>
        </p:nvSpPr>
        <p:spPr>
          <a:xfrm>
            <a:off x="3884676" y="3774947"/>
            <a:ext cx="289560" cy="269875"/>
          </a:xfrm>
          <a:custGeom>
            <a:avLst/>
            <a:gdLst/>
            <a:ahLst/>
            <a:cxnLst/>
            <a:rect l="l" t="t" r="r" b="b"/>
            <a:pathLst>
              <a:path w="289560" h="269875">
                <a:moveTo>
                  <a:pt x="144780" y="0"/>
                </a:moveTo>
                <a:lnTo>
                  <a:pt x="0" y="269747"/>
                </a:lnTo>
                <a:lnTo>
                  <a:pt x="289560" y="269747"/>
                </a:lnTo>
                <a:lnTo>
                  <a:pt x="144780" y="0"/>
                </a:lnTo>
                <a:close/>
              </a:path>
            </a:pathLst>
          </a:custGeom>
          <a:solidFill>
            <a:srgbClr val="8FAADC"/>
          </a:solidFill>
        </p:spPr>
        <p:txBody>
          <a:bodyPr wrap="square" lIns="0" tIns="0" rIns="0" bIns="0" rtlCol="0"/>
          <a:lstStyle/>
          <a:p/>
        </p:txBody>
      </p:sp>
      <p:sp>
        <p:nvSpPr>
          <p:cNvPr id="11" name="object 11"/>
          <p:cNvSpPr/>
          <p:nvPr/>
        </p:nvSpPr>
        <p:spPr>
          <a:xfrm>
            <a:off x="3884676" y="3774947"/>
            <a:ext cx="289560" cy="269875"/>
          </a:xfrm>
          <a:custGeom>
            <a:avLst/>
            <a:gdLst/>
            <a:ahLst/>
            <a:cxnLst/>
            <a:rect l="l" t="t" r="r" b="b"/>
            <a:pathLst>
              <a:path w="289560" h="269875">
                <a:moveTo>
                  <a:pt x="0" y="269747"/>
                </a:moveTo>
                <a:lnTo>
                  <a:pt x="144780" y="0"/>
                </a:lnTo>
                <a:lnTo>
                  <a:pt x="289560" y="269747"/>
                </a:lnTo>
                <a:lnTo>
                  <a:pt x="0" y="269747"/>
                </a:lnTo>
                <a:close/>
              </a:path>
            </a:pathLst>
          </a:custGeom>
          <a:ln w="12192">
            <a:solidFill>
              <a:srgbClr val="41709C"/>
            </a:solidFill>
          </a:ln>
        </p:spPr>
        <p:txBody>
          <a:bodyPr wrap="square" lIns="0" tIns="0" rIns="0" bIns="0" rtlCol="0"/>
          <a:lstStyle/>
          <a:p/>
        </p:txBody>
      </p:sp>
      <p:sp>
        <p:nvSpPr>
          <p:cNvPr id="12" name="object 12"/>
          <p:cNvSpPr/>
          <p:nvPr/>
        </p:nvSpPr>
        <p:spPr>
          <a:xfrm>
            <a:off x="7955280" y="4642103"/>
            <a:ext cx="288290" cy="269875"/>
          </a:xfrm>
          <a:custGeom>
            <a:avLst/>
            <a:gdLst/>
            <a:ahLst/>
            <a:cxnLst/>
            <a:rect l="l" t="t" r="r" b="b"/>
            <a:pathLst>
              <a:path w="288290" h="269875">
                <a:moveTo>
                  <a:pt x="288036" y="0"/>
                </a:moveTo>
                <a:lnTo>
                  <a:pt x="0" y="0"/>
                </a:lnTo>
                <a:lnTo>
                  <a:pt x="144018" y="269748"/>
                </a:lnTo>
                <a:lnTo>
                  <a:pt x="288036" y="0"/>
                </a:lnTo>
                <a:close/>
              </a:path>
            </a:pathLst>
          </a:custGeom>
          <a:solidFill>
            <a:srgbClr val="8FAADC"/>
          </a:solidFill>
        </p:spPr>
        <p:txBody>
          <a:bodyPr wrap="square" lIns="0" tIns="0" rIns="0" bIns="0" rtlCol="0"/>
          <a:lstStyle/>
          <a:p/>
        </p:txBody>
      </p:sp>
      <p:sp>
        <p:nvSpPr>
          <p:cNvPr id="13" name="object 13"/>
          <p:cNvSpPr/>
          <p:nvPr/>
        </p:nvSpPr>
        <p:spPr>
          <a:xfrm>
            <a:off x="7955280" y="4642103"/>
            <a:ext cx="288290" cy="269875"/>
          </a:xfrm>
          <a:custGeom>
            <a:avLst/>
            <a:gdLst/>
            <a:ahLst/>
            <a:cxnLst/>
            <a:rect l="l" t="t" r="r" b="b"/>
            <a:pathLst>
              <a:path w="288290" h="269875">
                <a:moveTo>
                  <a:pt x="0" y="0"/>
                </a:moveTo>
                <a:lnTo>
                  <a:pt x="144018" y="269748"/>
                </a:lnTo>
                <a:lnTo>
                  <a:pt x="288036" y="0"/>
                </a:lnTo>
                <a:lnTo>
                  <a:pt x="0" y="0"/>
                </a:lnTo>
                <a:close/>
              </a:path>
            </a:pathLst>
          </a:custGeom>
          <a:ln w="12192">
            <a:solidFill>
              <a:srgbClr val="41709C"/>
            </a:solidFill>
          </a:ln>
        </p:spPr>
        <p:txBody>
          <a:bodyPr wrap="square" lIns="0" tIns="0" rIns="0" bIns="0" rtlCol="0"/>
          <a:lstStyle/>
          <a:p/>
        </p:txBody>
      </p:sp>
      <p:sp>
        <p:nvSpPr>
          <p:cNvPr id="14" name="object 14"/>
          <p:cNvSpPr txBox="1"/>
          <p:nvPr/>
        </p:nvSpPr>
        <p:spPr>
          <a:xfrm>
            <a:off x="729487" y="1818132"/>
            <a:ext cx="9351010" cy="4609465"/>
          </a:xfrm>
          <a:prstGeom prst="rect">
            <a:avLst/>
          </a:prstGeom>
        </p:spPr>
        <p:txBody>
          <a:bodyPr vert="horz" wrap="square" lIns="0" tIns="0" rIns="0" bIns="0" rtlCol="0">
            <a:spAutoFit/>
          </a:bodyPr>
          <a:lstStyle/>
          <a:p>
            <a:pPr marL="12700">
              <a:lnSpc>
                <a:spcPct val="100000"/>
              </a:lnSpc>
            </a:pPr>
            <a:r>
              <a:rPr sz="1800" b="1" spc="5" dirty="0">
                <a:latin typeface="Calibri" panose="020F0502020204030204"/>
                <a:cs typeface="Calibri" panose="020F0502020204030204"/>
              </a:rPr>
              <a:t>b</a:t>
            </a:r>
            <a:r>
              <a:rPr sz="1800" b="1" dirty="0">
                <a:latin typeface="微软雅黑" panose="020B0503020204020204" charset="-122"/>
                <a:cs typeface="微软雅黑" panose="020B0503020204020204" charset="-122"/>
              </a:rPr>
              <a:t>）德国工业互联网发展</a:t>
            </a:r>
            <a:endParaRPr sz="1800">
              <a:latin typeface="微软雅黑" panose="020B0503020204020204" charset="-122"/>
              <a:cs typeface="微软雅黑" panose="020B0503020204020204" charset="-122"/>
            </a:endParaRPr>
          </a:p>
          <a:p>
            <a:pPr>
              <a:lnSpc>
                <a:spcPct val="100000"/>
              </a:lnSpc>
              <a:spcBef>
                <a:spcPts val="50"/>
              </a:spcBef>
            </a:pPr>
            <a:endParaRPr sz="3050">
              <a:latin typeface="Times New Roman" panose="02020603050405020304"/>
              <a:cs typeface="Times New Roman" panose="02020603050405020304"/>
            </a:endParaRPr>
          </a:p>
          <a:p>
            <a:pPr marL="1379220" marR="4115435" algn="just">
              <a:lnSpc>
                <a:spcPct val="100000"/>
              </a:lnSpc>
              <a:spcBef>
                <a:spcPts val="5"/>
              </a:spcBef>
            </a:pPr>
            <a:r>
              <a:rPr sz="1600" spc="-5" dirty="0">
                <a:latin typeface="微软雅黑" panose="020B0503020204020204" charset="-122"/>
                <a:cs typeface="微软雅黑" panose="020B0503020204020204" charset="-122"/>
              </a:rPr>
              <a:t>201</a:t>
            </a:r>
            <a:r>
              <a:rPr sz="1600" spc="50" dirty="0">
                <a:latin typeface="微软雅黑" panose="020B0503020204020204" charset="-122"/>
                <a:cs typeface="微软雅黑" panose="020B0503020204020204" charset="-122"/>
              </a:rPr>
              <a:t>3年的汉诺威工业博览会上，德国正式 </a:t>
            </a:r>
            <a:r>
              <a:rPr sz="1600" spc="40" dirty="0">
                <a:latin typeface="微软雅黑" panose="020B0503020204020204" charset="-122"/>
                <a:cs typeface="微软雅黑" panose="020B0503020204020204" charset="-122"/>
              </a:rPr>
              <a:t>推出“工业</a:t>
            </a:r>
            <a:r>
              <a:rPr sz="1600" spc="20" dirty="0">
                <a:latin typeface="微软雅黑" panose="020B0503020204020204" charset="-122"/>
                <a:cs typeface="微软雅黑" panose="020B0503020204020204" charset="-122"/>
              </a:rPr>
              <a:t>4.0”</a:t>
            </a:r>
            <a:r>
              <a:rPr sz="1600" spc="40" dirty="0">
                <a:latin typeface="微软雅黑" panose="020B0503020204020204" charset="-122"/>
                <a:cs typeface="微软雅黑" panose="020B0503020204020204" charset="-122"/>
              </a:rPr>
              <a:t>国家战略（第</a:t>
            </a:r>
            <a:r>
              <a:rPr sz="1600" spc="50" dirty="0">
                <a:latin typeface="微软雅黑" panose="020B0503020204020204" charset="-122"/>
                <a:cs typeface="微软雅黑" panose="020B0503020204020204" charset="-122"/>
              </a:rPr>
              <a:t>四</a:t>
            </a:r>
            <a:r>
              <a:rPr sz="1600" spc="40" dirty="0">
                <a:latin typeface="微软雅黑" panose="020B0503020204020204" charset="-122"/>
                <a:cs typeface="微软雅黑" panose="020B0503020204020204" charset="-122"/>
              </a:rPr>
              <a:t>次工业</a:t>
            </a:r>
            <a:r>
              <a:rPr sz="1600" spc="-5" dirty="0">
                <a:latin typeface="微软雅黑" panose="020B0503020204020204" charset="-122"/>
                <a:cs typeface="微软雅黑" panose="020B0503020204020204" charset="-122"/>
              </a:rPr>
              <a:t>革 </a:t>
            </a:r>
            <a:r>
              <a:rPr sz="1600" spc="75" dirty="0">
                <a:latin typeface="微软雅黑" panose="020B0503020204020204" charset="-122"/>
                <a:cs typeface="微软雅黑" panose="020B0503020204020204" charset="-122"/>
              </a:rPr>
              <a:t>命</a:t>
            </a:r>
            <a:r>
              <a:rPr sz="1600" spc="80" dirty="0">
                <a:latin typeface="微软雅黑" panose="020B0503020204020204" charset="-122"/>
                <a:cs typeface="微软雅黑" panose="020B0503020204020204" charset="-122"/>
              </a:rPr>
              <a:t>），</a:t>
            </a:r>
            <a:r>
              <a:rPr sz="1600" spc="75" dirty="0">
                <a:latin typeface="微软雅黑" panose="020B0503020204020204" charset="-122"/>
                <a:cs typeface="微软雅黑" panose="020B0503020204020204" charset="-122"/>
              </a:rPr>
              <a:t>其核</a:t>
            </a:r>
            <a:r>
              <a:rPr sz="1600" spc="85" dirty="0">
                <a:latin typeface="微软雅黑" panose="020B0503020204020204" charset="-122"/>
                <a:cs typeface="微软雅黑" panose="020B0503020204020204" charset="-122"/>
              </a:rPr>
              <a:t>心目</a:t>
            </a:r>
            <a:r>
              <a:rPr sz="1600" spc="75" dirty="0">
                <a:latin typeface="微软雅黑" panose="020B0503020204020204" charset="-122"/>
                <a:cs typeface="微软雅黑" panose="020B0503020204020204" charset="-122"/>
              </a:rPr>
              <a:t>的是为</a:t>
            </a:r>
            <a:r>
              <a:rPr sz="1600" spc="85" dirty="0">
                <a:latin typeface="微软雅黑" panose="020B0503020204020204" charset="-122"/>
                <a:cs typeface="微软雅黑" panose="020B0503020204020204" charset="-122"/>
              </a:rPr>
              <a:t>了</a:t>
            </a:r>
            <a:r>
              <a:rPr sz="1600" spc="75" dirty="0">
                <a:latin typeface="微软雅黑" panose="020B0503020204020204" charset="-122"/>
                <a:cs typeface="微软雅黑" panose="020B0503020204020204" charset="-122"/>
              </a:rPr>
              <a:t>提</a:t>
            </a:r>
            <a:r>
              <a:rPr sz="1600" spc="85" dirty="0">
                <a:latin typeface="微软雅黑" panose="020B0503020204020204" charset="-122"/>
                <a:cs typeface="微软雅黑" panose="020B0503020204020204" charset="-122"/>
              </a:rPr>
              <a:t>高德</a:t>
            </a:r>
            <a:r>
              <a:rPr sz="1600" spc="75" dirty="0">
                <a:latin typeface="微软雅黑" panose="020B0503020204020204" charset="-122"/>
                <a:cs typeface="微软雅黑" panose="020B0503020204020204" charset="-122"/>
              </a:rPr>
              <a:t>国工业</a:t>
            </a:r>
            <a:r>
              <a:rPr sz="1600" spc="-5" dirty="0">
                <a:latin typeface="微软雅黑" panose="020B0503020204020204" charset="-122"/>
                <a:cs typeface="微软雅黑" panose="020B0503020204020204" charset="-122"/>
              </a:rPr>
              <a:t>的 竞争力，在新一轮工业革命中占领</a:t>
            </a:r>
            <a:r>
              <a:rPr sz="1600" spc="0" dirty="0">
                <a:latin typeface="微软雅黑" panose="020B0503020204020204" charset="-122"/>
                <a:cs typeface="微软雅黑" panose="020B0503020204020204" charset="-122"/>
              </a:rPr>
              <a:t>先</a:t>
            </a:r>
            <a:r>
              <a:rPr sz="1600" spc="-5" dirty="0">
                <a:latin typeface="微软雅黑" panose="020B0503020204020204" charset="-122"/>
                <a:cs typeface="微软雅黑" panose="020B0503020204020204" charset="-122"/>
              </a:rPr>
              <a:t>机。</a:t>
            </a:r>
            <a:endParaRPr sz="1600">
              <a:latin typeface="微软雅黑" panose="020B0503020204020204" charset="-122"/>
              <a:cs typeface="微软雅黑" panose="020B0503020204020204" charset="-122"/>
            </a:endParaRPr>
          </a:p>
          <a:p>
            <a:pPr>
              <a:lnSpc>
                <a:spcPct val="100000"/>
              </a:lnSpc>
              <a:spcBef>
                <a:spcPts val="50"/>
              </a:spcBef>
            </a:pPr>
            <a:endParaRPr sz="1750">
              <a:latin typeface="Times New Roman" panose="02020603050405020304"/>
              <a:cs typeface="Times New Roman" panose="02020603050405020304"/>
            </a:endParaRPr>
          </a:p>
          <a:p>
            <a:pPr marR="1743710" algn="r">
              <a:lnSpc>
                <a:spcPct val="100000"/>
              </a:lnSpc>
            </a:pPr>
            <a:r>
              <a:rPr sz="1800" b="1" spc="-5" dirty="0">
                <a:solidFill>
                  <a:srgbClr val="1F4E79"/>
                </a:solidFill>
                <a:latin typeface="Calibri" panose="020F0502020204030204"/>
                <a:cs typeface="Calibri" panose="020F0502020204030204"/>
              </a:rPr>
              <a:t>2019</a:t>
            </a:r>
            <a:endParaRPr sz="1800">
              <a:latin typeface="Calibri" panose="020F0502020204030204"/>
              <a:cs typeface="Calibri" panose="020F0502020204030204"/>
            </a:endParaRPr>
          </a:p>
          <a:p>
            <a:pPr>
              <a:lnSpc>
                <a:spcPct val="100000"/>
              </a:lnSpc>
            </a:pPr>
            <a:endParaRPr sz="1800">
              <a:latin typeface="Times New Roman" panose="02020603050405020304"/>
              <a:cs typeface="Times New Roman" panose="02020603050405020304"/>
            </a:endParaRPr>
          </a:p>
          <a:p>
            <a:pPr>
              <a:lnSpc>
                <a:spcPct val="100000"/>
              </a:lnSpc>
              <a:spcBef>
                <a:spcPts val="25"/>
              </a:spcBef>
            </a:pPr>
            <a:endParaRPr sz="1800">
              <a:latin typeface="Times New Roman" panose="02020603050405020304"/>
              <a:cs typeface="Times New Roman" panose="02020603050405020304"/>
            </a:endParaRPr>
          </a:p>
          <a:p>
            <a:pPr marL="3065145">
              <a:lnSpc>
                <a:spcPct val="100000"/>
              </a:lnSpc>
            </a:pPr>
            <a:r>
              <a:rPr sz="1800" b="1" dirty="0">
                <a:solidFill>
                  <a:srgbClr val="1F4E79"/>
                </a:solidFill>
                <a:latin typeface="Calibri" panose="020F0502020204030204"/>
                <a:cs typeface="Calibri" panose="020F0502020204030204"/>
              </a:rPr>
              <a:t>2013</a:t>
            </a:r>
            <a:endParaRPr sz="1800">
              <a:latin typeface="Calibri" panose="020F0502020204030204"/>
              <a:cs typeface="Calibri" panose="020F0502020204030204"/>
            </a:endParaRPr>
          </a:p>
          <a:p>
            <a:pPr>
              <a:lnSpc>
                <a:spcPct val="100000"/>
              </a:lnSpc>
            </a:pPr>
            <a:endParaRPr sz="2200">
              <a:latin typeface="Times New Roman" panose="02020603050405020304"/>
              <a:cs typeface="Times New Roman" panose="02020603050405020304"/>
            </a:endParaRPr>
          </a:p>
          <a:p>
            <a:pPr marL="5399405" algn="just">
              <a:lnSpc>
                <a:spcPct val="100000"/>
              </a:lnSpc>
            </a:pPr>
            <a:r>
              <a:rPr sz="1600" spc="-5" dirty="0">
                <a:latin typeface="微软雅黑" panose="020B0503020204020204" charset="-122"/>
                <a:cs typeface="微软雅黑" panose="020B0503020204020204" charset="-122"/>
              </a:rPr>
              <a:t>2019</a:t>
            </a:r>
            <a:r>
              <a:rPr sz="1600" spc="-300" dirty="0">
                <a:latin typeface="微软雅黑" panose="020B0503020204020204" charset="-122"/>
                <a:cs typeface="微软雅黑" panose="020B0503020204020204" charset="-122"/>
              </a:rPr>
              <a:t> </a:t>
            </a:r>
            <a:r>
              <a:rPr sz="1600" spc="220" dirty="0">
                <a:latin typeface="微软雅黑" panose="020B0503020204020204" charset="-122"/>
                <a:cs typeface="微软雅黑" panose="020B0503020204020204" charset="-122"/>
              </a:rPr>
              <a:t>年</a:t>
            </a:r>
            <a:r>
              <a:rPr sz="1600" spc="204" dirty="0">
                <a:latin typeface="微软雅黑" panose="020B0503020204020204" charset="-122"/>
                <a:cs typeface="微软雅黑" panose="020B0503020204020204" charset="-122"/>
              </a:rPr>
              <a:t>德</a:t>
            </a:r>
            <a:r>
              <a:rPr sz="1600" spc="220" dirty="0">
                <a:latin typeface="微软雅黑" panose="020B0503020204020204" charset="-122"/>
                <a:cs typeface="微软雅黑" panose="020B0503020204020204" charset="-122"/>
              </a:rPr>
              <a:t>国进</a:t>
            </a:r>
            <a:r>
              <a:rPr sz="1600" spc="204" dirty="0">
                <a:latin typeface="微软雅黑" panose="020B0503020204020204" charset="-122"/>
                <a:cs typeface="微软雅黑" panose="020B0503020204020204" charset="-122"/>
              </a:rPr>
              <a:t>一</a:t>
            </a:r>
            <a:r>
              <a:rPr sz="1600" spc="220" dirty="0">
                <a:latin typeface="微软雅黑" panose="020B0503020204020204" charset="-122"/>
                <a:cs typeface="微软雅黑" panose="020B0503020204020204" charset="-122"/>
              </a:rPr>
              <a:t>步</a:t>
            </a:r>
            <a:r>
              <a:rPr sz="1600" spc="204" dirty="0">
                <a:latin typeface="微软雅黑" panose="020B0503020204020204" charset="-122"/>
                <a:cs typeface="微软雅黑" panose="020B0503020204020204" charset="-122"/>
              </a:rPr>
              <a:t>提</a:t>
            </a:r>
            <a:r>
              <a:rPr sz="1600" spc="235" dirty="0">
                <a:latin typeface="微软雅黑" panose="020B0503020204020204" charset="-122"/>
                <a:cs typeface="微软雅黑" panose="020B0503020204020204" charset="-122"/>
              </a:rPr>
              <a:t>出</a:t>
            </a:r>
            <a:r>
              <a:rPr sz="1600" spc="-5" dirty="0">
                <a:latin typeface="微软雅黑" panose="020B0503020204020204" charset="-122"/>
                <a:cs typeface="微软雅黑" panose="020B0503020204020204" charset="-122"/>
              </a:rPr>
              <a:t>“</a:t>
            </a:r>
            <a:r>
              <a:rPr sz="1600" spc="-300" dirty="0">
                <a:latin typeface="微软雅黑" panose="020B0503020204020204" charset="-122"/>
                <a:cs typeface="微软雅黑" panose="020B0503020204020204" charset="-122"/>
              </a:rPr>
              <a:t> </a:t>
            </a:r>
            <a:r>
              <a:rPr sz="1600" spc="220" dirty="0">
                <a:latin typeface="微软雅黑" panose="020B0503020204020204" charset="-122"/>
                <a:cs typeface="微软雅黑" panose="020B0503020204020204" charset="-122"/>
              </a:rPr>
              <a:t>国</a:t>
            </a:r>
            <a:r>
              <a:rPr sz="1600" spc="204" dirty="0">
                <a:latin typeface="微软雅黑" panose="020B0503020204020204" charset="-122"/>
                <a:cs typeface="微软雅黑" panose="020B0503020204020204" charset="-122"/>
              </a:rPr>
              <a:t>家工</a:t>
            </a:r>
            <a:r>
              <a:rPr sz="1600" spc="220" dirty="0">
                <a:latin typeface="微软雅黑" panose="020B0503020204020204" charset="-122"/>
                <a:cs typeface="微软雅黑" panose="020B0503020204020204" charset="-122"/>
              </a:rPr>
              <a:t>业</a:t>
            </a:r>
            <a:r>
              <a:rPr sz="1600" spc="204" dirty="0">
                <a:latin typeface="微软雅黑" panose="020B0503020204020204" charset="-122"/>
                <a:cs typeface="微软雅黑" panose="020B0503020204020204" charset="-122"/>
              </a:rPr>
              <a:t>战</a:t>
            </a:r>
            <a:r>
              <a:rPr sz="1600" spc="-5" dirty="0">
                <a:latin typeface="微软雅黑" panose="020B0503020204020204" charset="-122"/>
                <a:cs typeface="微软雅黑" panose="020B0503020204020204" charset="-122"/>
              </a:rPr>
              <a:t>略</a:t>
            </a:r>
            <a:endParaRPr sz="1600">
              <a:latin typeface="微软雅黑" panose="020B0503020204020204" charset="-122"/>
              <a:cs typeface="微软雅黑" panose="020B0503020204020204" charset="-122"/>
            </a:endParaRPr>
          </a:p>
          <a:p>
            <a:pPr marL="5400040" marR="5080" algn="just">
              <a:lnSpc>
                <a:spcPct val="100000"/>
              </a:lnSpc>
            </a:pPr>
            <a:r>
              <a:rPr sz="1600" spc="-5" dirty="0">
                <a:latin typeface="微软雅黑" panose="020B0503020204020204" charset="-122"/>
                <a:cs typeface="微软雅黑" panose="020B0503020204020204" charset="-122"/>
              </a:rPr>
              <a:t>2030</a:t>
            </a:r>
            <a:r>
              <a:rPr sz="1600" spc="0" dirty="0">
                <a:latin typeface="微软雅黑" panose="020B0503020204020204" charset="-122"/>
                <a:cs typeface="微软雅黑" panose="020B0503020204020204" charset="-122"/>
              </a:rPr>
              <a:t>”发</a:t>
            </a:r>
            <a:r>
              <a:rPr sz="1600" spc="-5" dirty="0">
                <a:latin typeface="微软雅黑" panose="020B0503020204020204" charset="-122"/>
                <a:cs typeface="微软雅黑" panose="020B0503020204020204" charset="-122"/>
              </a:rPr>
              <a:t>展</a:t>
            </a:r>
            <a:r>
              <a:rPr sz="1600" spc="0" dirty="0">
                <a:latin typeface="微软雅黑" panose="020B0503020204020204" charset="-122"/>
                <a:cs typeface="微软雅黑" panose="020B0503020204020204" charset="-122"/>
              </a:rPr>
              <a:t>战略</a:t>
            </a:r>
            <a:r>
              <a:rPr sz="1600" spc="-5" dirty="0">
                <a:latin typeface="微软雅黑" panose="020B0503020204020204" charset="-122"/>
                <a:cs typeface="微软雅黑" panose="020B0503020204020204" charset="-122"/>
              </a:rPr>
              <a:t>，</a:t>
            </a:r>
            <a:r>
              <a:rPr sz="1600" spc="0" dirty="0">
                <a:latin typeface="微软雅黑" panose="020B0503020204020204" charset="-122"/>
                <a:cs typeface="微软雅黑" panose="020B0503020204020204" charset="-122"/>
              </a:rPr>
              <a:t>并将中</a:t>
            </a:r>
            <a:r>
              <a:rPr sz="1600" spc="-5" dirty="0">
                <a:latin typeface="微软雅黑" panose="020B0503020204020204" charset="-122"/>
                <a:cs typeface="微软雅黑" panose="020B0503020204020204" charset="-122"/>
              </a:rPr>
              <a:t>美</a:t>
            </a:r>
            <a:r>
              <a:rPr sz="1600" spc="0" dirty="0">
                <a:latin typeface="微软雅黑" panose="020B0503020204020204" charset="-122"/>
                <a:cs typeface="微软雅黑" panose="020B0503020204020204" charset="-122"/>
              </a:rPr>
              <a:t>两国</a:t>
            </a:r>
            <a:r>
              <a:rPr sz="1600" dirty="0">
                <a:latin typeface="微软雅黑" panose="020B0503020204020204" charset="-122"/>
                <a:cs typeface="微软雅黑" panose="020B0503020204020204" charset="-122"/>
              </a:rPr>
              <a:t>在</a:t>
            </a:r>
            <a:r>
              <a:rPr sz="1600" spc="0" dirty="0">
                <a:latin typeface="微软雅黑" panose="020B0503020204020204" charset="-122"/>
                <a:cs typeface="微软雅黑" panose="020B0503020204020204" charset="-122"/>
              </a:rPr>
              <a:t>“平</a:t>
            </a:r>
            <a:r>
              <a:rPr sz="1600" spc="-5" dirty="0">
                <a:latin typeface="微软雅黑" panose="020B0503020204020204" charset="-122"/>
                <a:cs typeface="微软雅黑" panose="020B0503020204020204" charset="-122"/>
              </a:rPr>
              <a:t>台经 </a:t>
            </a:r>
            <a:r>
              <a:rPr sz="1600" spc="25" dirty="0">
                <a:latin typeface="微软雅黑" panose="020B0503020204020204" charset="-122"/>
                <a:cs typeface="微软雅黑" panose="020B0503020204020204" charset="-122"/>
              </a:rPr>
              <a:t>济互联网公</a:t>
            </a:r>
            <a:r>
              <a:rPr sz="1600" spc="35" dirty="0">
                <a:latin typeface="微软雅黑" panose="020B0503020204020204" charset="-122"/>
                <a:cs typeface="微软雅黑" panose="020B0503020204020204" charset="-122"/>
              </a:rPr>
              <a:t>司全</a:t>
            </a:r>
            <a:r>
              <a:rPr sz="1600" spc="25" dirty="0">
                <a:latin typeface="微软雅黑" panose="020B0503020204020204" charset="-122"/>
                <a:cs typeface="微软雅黑" panose="020B0503020204020204" charset="-122"/>
              </a:rPr>
              <a:t>球独</a:t>
            </a:r>
            <a:r>
              <a:rPr sz="1600" spc="35" dirty="0">
                <a:latin typeface="微软雅黑" panose="020B0503020204020204" charset="-122"/>
                <a:cs typeface="微软雅黑" panose="020B0503020204020204" charset="-122"/>
              </a:rPr>
              <a:t>揽</a:t>
            </a:r>
            <a:r>
              <a:rPr sz="1600" spc="25" dirty="0">
                <a:latin typeface="微软雅黑" panose="020B0503020204020204" charset="-122"/>
                <a:cs typeface="微软雅黑" panose="020B0503020204020204" charset="-122"/>
              </a:rPr>
              <a:t>”作为</a:t>
            </a:r>
            <a:r>
              <a:rPr sz="1600" spc="35" dirty="0">
                <a:latin typeface="微软雅黑" panose="020B0503020204020204" charset="-122"/>
                <a:cs typeface="微软雅黑" panose="020B0503020204020204" charset="-122"/>
              </a:rPr>
              <a:t>德</a:t>
            </a:r>
            <a:r>
              <a:rPr sz="1600" spc="25" dirty="0">
                <a:latin typeface="微软雅黑" panose="020B0503020204020204" charset="-122"/>
                <a:cs typeface="微软雅黑" panose="020B0503020204020204" charset="-122"/>
              </a:rPr>
              <a:t>国工业发</a:t>
            </a:r>
            <a:r>
              <a:rPr sz="1600" spc="-5" dirty="0">
                <a:latin typeface="微软雅黑" panose="020B0503020204020204" charset="-122"/>
                <a:cs typeface="微软雅黑" panose="020B0503020204020204" charset="-122"/>
              </a:rPr>
              <a:t>展 </a:t>
            </a:r>
            <a:r>
              <a:rPr sz="1600" spc="25" dirty="0">
                <a:latin typeface="微软雅黑" panose="020B0503020204020204" charset="-122"/>
                <a:cs typeface="微软雅黑" panose="020B0503020204020204" charset="-122"/>
              </a:rPr>
              <a:t>的挑战之一</a:t>
            </a:r>
            <a:r>
              <a:rPr sz="1600" spc="35" dirty="0">
                <a:latin typeface="微软雅黑" panose="020B0503020204020204" charset="-122"/>
                <a:cs typeface="微软雅黑" panose="020B0503020204020204" charset="-122"/>
              </a:rPr>
              <a:t>，意</a:t>
            </a:r>
            <a:r>
              <a:rPr sz="1600" spc="25" dirty="0">
                <a:latin typeface="微软雅黑" panose="020B0503020204020204" charset="-122"/>
                <a:cs typeface="微软雅黑" panose="020B0503020204020204" charset="-122"/>
              </a:rPr>
              <a:t>在通过加大政</a:t>
            </a:r>
            <a:r>
              <a:rPr sz="1600" spc="35" dirty="0">
                <a:latin typeface="微软雅黑" panose="020B0503020204020204" charset="-122"/>
                <a:cs typeface="微软雅黑" panose="020B0503020204020204" charset="-122"/>
              </a:rPr>
              <a:t>府</a:t>
            </a:r>
            <a:r>
              <a:rPr sz="1600" spc="25" dirty="0">
                <a:latin typeface="微软雅黑" panose="020B0503020204020204" charset="-122"/>
                <a:cs typeface="微软雅黑" panose="020B0503020204020204" charset="-122"/>
              </a:rPr>
              <a:t>政策的附</a:t>
            </a:r>
            <a:r>
              <a:rPr sz="1600" spc="-5" dirty="0">
                <a:latin typeface="微软雅黑" panose="020B0503020204020204" charset="-122"/>
                <a:cs typeface="微软雅黑" panose="020B0503020204020204" charset="-122"/>
              </a:rPr>
              <a:t>加 </a:t>
            </a:r>
            <a:r>
              <a:rPr sz="1600" spc="-10" dirty="0">
                <a:latin typeface="微软雅黑" panose="020B0503020204020204" charset="-122"/>
                <a:cs typeface="微软雅黑" panose="020B0503020204020204" charset="-122"/>
              </a:rPr>
              <a:t>力量，巩固新形成的相对优</a:t>
            </a:r>
            <a:r>
              <a:rPr sz="1600" spc="-5" dirty="0">
                <a:latin typeface="微软雅黑" panose="020B0503020204020204" charset="-122"/>
                <a:cs typeface="微软雅黑" panose="020B0503020204020204" charset="-122"/>
              </a:rPr>
              <a:t>势。</a:t>
            </a:r>
            <a:endParaRPr sz="1600">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21590" rIns="0" bIns="0" rtlCol="0">
            <a:spAutoFit/>
          </a:bodyPr>
          <a:lstStyle/>
          <a:p>
            <a:pPr marL="12700">
              <a:lnSpc>
                <a:spcPct val="100000"/>
              </a:lnSpc>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475479" y="940180"/>
            <a:ext cx="32410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2083689" y="1931161"/>
            <a:ext cx="8030845" cy="713105"/>
          </a:xfrm>
          <a:prstGeom prst="rect">
            <a:avLst/>
          </a:prstGeom>
        </p:spPr>
        <p:txBody>
          <a:bodyPr vert="horz" wrap="square" lIns="0" tIns="0" rIns="0" bIns="0" rtlCol="0">
            <a:spAutoFit/>
          </a:bodyPr>
          <a:lstStyle/>
          <a:p>
            <a:pPr marL="12700"/>
            <a:r>
              <a:rPr b="1" spc="20"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25" dirty="0">
                <a:solidFill>
                  <a:prstClr val="black"/>
                </a:solidFill>
                <a:latin typeface="微软雅黑" panose="020B0503020204020204" charset="-122"/>
                <a:cs typeface="微软雅黑" panose="020B0503020204020204" charset="-122"/>
              </a:rPr>
              <a:t>1</a:t>
            </a:r>
            <a:r>
              <a:rPr b="1" spc="1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通</a:t>
            </a:r>
            <a:r>
              <a:rPr spc="15" dirty="0">
                <a:solidFill>
                  <a:prstClr val="black"/>
                </a:solidFill>
                <a:latin typeface="微软雅黑" panose="020B0503020204020204" charset="-122"/>
                <a:cs typeface="微软雅黑" panose="020B0503020204020204" charset="-122"/>
              </a:rPr>
              <a:t>过课程</a:t>
            </a:r>
            <a:r>
              <a:rPr spc="5" dirty="0">
                <a:solidFill>
                  <a:prstClr val="black"/>
                </a:solidFill>
                <a:latin typeface="微软雅黑" panose="020B0503020204020204" charset="-122"/>
                <a:cs typeface="微软雅黑" panose="020B0503020204020204" charset="-122"/>
              </a:rPr>
              <a:t>详</a:t>
            </a:r>
            <a:r>
              <a:rPr spc="15" dirty="0">
                <a:solidFill>
                  <a:prstClr val="black"/>
                </a:solidFill>
                <a:latin typeface="微软雅黑" panose="020B0503020204020204" charset="-122"/>
                <a:cs typeface="微软雅黑" panose="020B0503020204020204" charset="-122"/>
              </a:rPr>
              <a:t>情</a:t>
            </a:r>
            <a:r>
              <a:rPr spc="5" dirty="0">
                <a:solidFill>
                  <a:prstClr val="black"/>
                </a:solidFill>
                <a:latin typeface="微软雅黑" panose="020B0503020204020204" charset="-122"/>
                <a:cs typeface="微软雅黑" panose="020B0503020204020204" charset="-122"/>
              </a:rPr>
              <a:t>页</a:t>
            </a:r>
            <a:r>
              <a:rPr spc="15" dirty="0">
                <a:solidFill>
                  <a:prstClr val="black"/>
                </a:solidFill>
                <a:latin typeface="微软雅黑" panose="020B0503020204020204" charset="-122"/>
                <a:cs typeface="微软雅黑" panose="020B0503020204020204" charset="-122"/>
              </a:rPr>
              <a:t>或者快</a:t>
            </a:r>
            <a:r>
              <a:rPr spc="5" dirty="0">
                <a:solidFill>
                  <a:prstClr val="black"/>
                </a:solidFill>
                <a:latin typeface="微软雅黑" panose="020B0503020204020204" charset="-122"/>
                <a:cs typeface="微软雅黑" panose="020B0503020204020204" charset="-122"/>
              </a:rPr>
              <a:t>速</a:t>
            </a:r>
            <a:r>
              <a:rPr spc="15" dirty="0">
                <a:solidFill>
                  <a:prstClr val="black"/>
                </a:solidFill>
                <a:latin typeface="微软雅黑" panose="020B0503020204020204" charset="-122"/>
                <a:cs typeface="微软雅黑" panose="020B0503020204020204" charset="-122"/>
              </a:rPr>
              <a:t>切</a:t>
            </a:r>
            <a:r>
              <a:rPr spc="5" dirty="0">
                <a:solidFill>
                  <a:prstClr val="black"/>
                </a:solidFill>
                <a:latin typeface="微软雅黑" panose="020B0503020204020204" charset="-122"/>
                <a:cs typeface="微软雅黑" panose="020B0503020204020204" charset="-122"/>
              </a:rPr>
              <a:t>换</a:t>
            </a:r>
            <a:r>
              <a:rPr spc="15" dirty="0">
                <a:solidFill>
                  <a:prstClr val="black"/>
                </a:solidFill>
                <a:latin typeface="微软雅黑" panose="020B0503020204020204" charset="-122"/>
                <a:cs typeface="微软雅黑" panose="020B0503020204020204" charset="-122"/>
              </a:rPr>
              <a:t>入</a:t>
            </a:r>
            <a:r>
              <a:rPr spc="55" dirty="0">
                <a:solidFill>
                  <a:prstClr val="black"/>
                </a:solidFill>
                <a:latin typeface="微软雅黑" panose="020B0503020204020204" charset="-122"/>
                <a:cs typeface="微软雅黑" panose="020B0503020204020204" charset="-122"/>
              </a:rPr>
              <a:t>口</a:t>
            </a:r>
            <a:r>
              <a:rPr spc="20"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进</a:t>
            </a:r>
            <a:r>
              <a:rPr spc="20" dirty="0">
                <a:solidFill>
                  <a:prstClr val="black"/>
                </a:solidFill>
                <a:latin typeface="微软雅黑" panose="020B0503020204020204" charset="-122"/>
                <a:cs typeface="微软雅黑" panose="020B0503020204020204" charset="-122"/>
              </a:rPr>
              <a:t>入</a:t>
            </a:r>
            <a:r>
              <a:rPr spc="10" dirty="0">
                <a:solidFill>
                  <a:prstClr val="black"/>
                </a:solidFill>
                <a:latin typeface="微软雅黑" panose="020B0503020204020204" charset="-122"/>
                <a:cs typeface="微软雅黑" panose="020B0503020204020204" charset="-122"/>
              </a:rPr>
              <a:t>“</a:t>
            </a:r>
            <a:r>
              <a:rPr spc="15" dirty="0">
                <a:solidFill>
                  <a:prstClr val="black"/>
                </a:solidFill>
                <a:latin typeface="微软雅黑" panose="020B0503020204020204" charset="-122"/>
                <a:cs typeface="微软雅黑" panose="020B0503020204020204" charset="-122"/>
              </a:rPr>
              <a:t>硬件</a:t>
            </a:r>
            <a:r>
              <a:rPr spc="5" dirty="0">
                <a:solidFill>
                  <a:prstClr val="black"/>
                </a:solidFill>
                <a:latin typeface="微软雅黑" panose="020B0503020204020204" charset="-122"/>
                <a:cs typeface="微软雅黑" panose="020B0503020204020204" charset="-122"/>
              </a:rPr>
              <a:t>设</a:t>
            </a:r>
            <a:r>
              <a:rPr spc="25" dirty="0">
                <a:solidFill>
                  <a:prstClr val="black"/>
                </a:solidFill>
                <a:latin typeface="微软雅黑" panose="020B0503020204020204" charset="-122"/>
                <a:cs typeface="微软雅黑" panose="020B0503020204020204" charset="-122"/>
              </a:rPr>
              <a:t>备</a:t>
            </a:r>
            <a:r>
              <a:rPr spc="2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界</a:t>
            </a:r>
            <a:r>
              <a:rPr spc="20" dirty="0">
                <a:solidFill>
                  <a:prstClr val="black"/>
                </a:solidFill>
                <a:latin typeface="微软雅黑" panose="020B0503020204020204" charset="-122"/>
                <a:cs typeface="微软雅黑" panose="020B0503020204020204" charset="-122"/>
              </a:rPr>
              <a:t>面，单击</a:t>
            </a:r>
            <a:endParaRPr>
              <a:solidFill>
                <a:prstClr val="black"/>
              </a:solidFill>
              <a:latin typeface="微软雅黑" panose="020B0503020204020204" charset="-122"/>
              <a:cs typeface="微软雅黑" panose="020B0503020204020204" charset="-122"/>
            </a:endParaRPr>
          </a:p>
          <a:p>
            <a:pPr marL="12700">
              <a:spcBef>
                <a:spcPts val="1080"/>
              </a:spcBef>
            </a:pPr>
            <a:r>
              <a:rPr dirty="0">
                <a:solidFill>
                  <a:prstClr val="black"/>
                </a:solidFill>
                <a:latin typeface="微软雅黑" panose="020B0503020204020204" charset="-122"/>
                <a:cs typeface="微软雅黑" panose="020B0503020204020204" charset="-122"/>
              </a:rPr>
              <a:t>“工业机器人-快速体验-学员姓名01”操作列的“查看按钮”。</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005583" y="3040379"/>
            <a:ext cx="8180831" cy="272796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002535" y="3037332"/>
            <a:ext cx="8187055" cy="2734310"/>
          </a:xfrm>
          <a:custGeom>
            <a:avLst/>
            <a:gdLst/>
            <a:ahLst/>
            <a:cxnLst/>
            <a:rect l="l" t="t" r="r" b="b"/>
            <a:pathLst>
              <a:path w="8187055" h="2734310">
                <a:moveTo>
                  <a:pt x="0" y="2734056"/>
                </a:moveTo>
                <a:lnTo>
                  <a:pt x="8186927" y="2734056"/>
                </a:lnTo>
                <a:lnTo>
                  <a:pt x="8186927" y="0"/>
                </a:lnTo>
                <a:lnTo>
                  <a:pt x="0" y="0"/>
                </a:lnTo>
                <a:lnTo>
                  <a:pt x="0" y="2734056"/>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83460" y="940180"/>
            <a:ext cx="8625840" cy="1148080"/>
          </a:xfrm>
          <a:prstGeom prst="rect">
            <a:avLst/>
          </a:prstGeom>
        </p:spPr>
        <p:txBody>
          <a:bodyPr vert="horz" wrap="square" lIns="0" tIns="0" rIns="0" bIns="0" rtlCol="0">
            <a:spAutoFit/>
          </a:bodyPr>
          <a:lstStyle/>
          <a:p>
            <a:pPr algn="ctr"/>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algn="ctr">
              <a:spcBef>
                <a:spcPts val="2825"/>
              </a:spcBef>
            </a:pPr>
            <a:r>
              <a:rPr b="1" dirty="0">
                <a:solidFill>
                  <a:prstClr val="black"/>
                </a:solidFill>
                <a:latin typeface="微软雅黑" panose="020B0503020204020204" charset="-122"/>
                <a:cs typeface="微软雅黑" panose="020B0503020204020204" charset="-122"/>
              </a:rPr>
              <a:t>操作步</a:t>
            </a:r>
            <a:r>
              <a:rPr b="1" spc="-5"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2</a:t>
            </a:r>
            <a:r>
              <a:rPr dirty="0">
                <a:solidFill>
                  <a:prstClr val="black"/>
                </a:solidFill>
                <a:latin typeface="微软雅黑" panose="020B0503020204020204" charset="-122"/>
                <a:cs typeface="微软雅黑" panose="020B0503020204020204" charset="-122"/>
              </a:rPr>
              <a:t>：进入设备信息页，单击网关右上方的“配置”按钮，进入网关配置界面。</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72511" y="2287523"/>
            <a:ext cx="7046976" cy="4104132"/>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569464" y="2284476"/>
            <a:ext cx="7053580" cy="4110354"/>
          </a:xfrm>
          <a:custGeom>
            <a:avLst/>
            <a:gdLst/>
            <a:ahLst/>
            <a:cxnLst/>
            <a:rect l="l" t="t" r="r" b="b"/>
            <a:pathLst>
              <a:path w="7053580" h="4110354">
                <a:moveTo>
                  <a:pt x="0" y="4110228"/>
                </a:moveTo>
                <a:lnTo>
                  <a:pt x="7053072" y="4110228"/>
                </a:lnTo>
                <a:lnTo>
                  <a:pt x="7053072" y="0"/>
                </a:lnTo>
                <a:lnTo>
                  <a:pt x="0" y="0"/>
                </a:lnTo>
                <a:lnTo>
                  <a:pt x="0" y="4110228"/>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661286" y="940180"/>
            <a:ext cx="8870315" cy="1391285"/>
          </a:xfrm>
          <a:prstGeom prst="rect">
            <a:avLst/>
          </a:prstGeom>
        </p:spPr>
        <p:txBody>
          <a:bodyPr vert="horz" wrap="square" lIns="0" tIns="0" rIns="0" bIns="0" rtlCol="0">
            <a:spAutoFit/>
          </a:bodyPr>
          <a:lstStyle/>
          <a:p>
            <a:pPr marL="2826385"/>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42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3</a:t>
            </a:r>
            <a:r>
              <a:rPr b="1" spc="10"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首</a:t>
            </a:r>
            <a:r>
              <a:rPr dirty="0">
                <a:solidFill>
                  <a:prstClr val="black"/>
                </a:solidFill>
                <a:latin typeface="微软雅黑" panose="020B0503020204020204" charset="-122"/>
                <a:cs typeface="微软雅黑" panose="020B0503020204020204" charset="-122"/>
              </a:rPr>
              <a:t>次进入网</a:t>
            </a:r>
            <a:r>
              <a:rPr spc="10" dirty="0">
                <a:solidFill>
                  <a:prstClr val="black"/>
                </a:solidFill>
                <a:latin typeface="微软雅黑" panose="020B0503020204020204" charset="-122"/>
                <a:cs typeface="微软雅黑" panose="020B0503020204020204" charset="-122"/>
              </a:rPr>
              <a:t>关配</a:t>
            </a:r>
            <a:r>
              <a:rPr dirty="0">
                <a:solidFill>
                  <a:prstClr val="black"/>
                </a:solidFill>
                <a:latin typeface="微软雅黑" panose="020B0503020204020204" charset="-122"/>
                <a:cs typeface="微软雅黑" panose="020B0503020204020204" charset="-122"/>
              </a:rPr>
              <a:t>置界面</a:t>
            </a:r>
            <a:r>
              <a:rPr spc="5" dirty="0">
                <a:solidFill>
                  <a:prstClr val="black"/>
                </a:solidFill>
                <a:latin typeface="微软雅黑" panose="020B0503020204020204" charset="-122"/>
                <a:cs typeface="微软雅黑" panose="020B0503020204020204" charset="-122"/>
              </a:rPr>
              <a:t>时</a:t>
            </a:r>
            <a:r>
              <a:rPr spc="10" dirty="0">
                <a:solidFill>
                  <a:prstClr val="black"/>
                </a:solidFill>
                <a:latin typeface="微软雅黑" panose="020B0503020204020204" charset="-122"/>
                <a:cs typeface="微软雅黑" panose="020B0503020204020204" charset="-122"/>
              </a:rPr>
              <a:t>，会</a:t>
            </a:r>
            <a:r>
              <a:rPr dirty="0">
                <a:solidFill>
                  <a:prstClr val="black"/>
                </a:solidFill>
                <a:latin typeface="微软雅黑" panose="020B0503020204020204" charset="-122"/>
                <a:cs typeface="微软雅黑" panose="020B0503020204020204" charset="-122"/>
              </a:rPr>
              <a:t>自动填入</a:t>
            </a:r>
            <a:r>
              <a:rPr spc="10" dirty="0">
                <a:solidFill>
                  <a:prstClr val="black"/>
                </a:solidFill>
                <a:latin typeface="微软雅黑" panose="020B0503020204020204" charset="-122"/>
                <a:cs typeface="微软雅黑" panose="020B0503020204020204" charset="-122"/>
              </a:rPr>
              <a:t>配置</a:t>
            </a:r>
            <a:r>
              <a:rPr dirty="0">
                <a:solidFill>
                  <a:prstClr val="black"/>
                </a:solidFill>
                <a:latin typeface="微软雅黑" panose="020B0503020204020204" charset="-122"/>
                <a:cs typeface="微软雅黑" panose="020B0503020204020204" charset="-122"/>
              </a:rPr>
              <a:t>信</a:t>
            </a:r>
            <a:r>
              <a:rPr spc="5" dirty="0">
                <a:solidFill>
                  <a:prstClr val="black"/>
                </a:solidFill>
                <a:latin typeface="微软雅黑" panose="020B0503020204020204" charset="-122"/>
                <a:cs typeface="微软雅黑" panose="020B0503020204020204" charset="-122"/>
              </a:rPr>
              <a:t>息</a:t>
            </a:r>
            <a:r>
              <a:rPr dirty="0">
                <a:solidFill>
                  <a:prstClr val="black"/>
                </a:solidFill>
                <a:latin typeface="微软雅黑" panose="020B0503020204020204" charset="-122"/>
                <a:cs typeface="微软雅黑" panose="020B0503020204020204" charset="-122"/>
              </a:rPr>
              <a:t>，后续</a:t>
            </a:r>
            <a:r>
              <a:rPr spc="10" dirty="0">
                <a:solidFill>
                  <a:prstClr val="black"/>
                </a:solidFill>
                <a:latin typeface="微软雅黑" panose="020B0503020204020204" charset="-122"/>
                <a:cs typeface="微软雅黑" panose="020B0503020204020204" charset="-122"/>
              </a:rPr>
              <a:t>进</a:t>
            </a:r>
            <a:r>
              <a:rPr dirty="0">
                <a:solidFill>
                  <a:prstClr val="black"/>
                </a:solidFill>
                <a:latin typeface="微软雅黑" panose="020B0503020204020204" charset="-122"/>
                <a:cs typeface="微软雅黑" panose="020B0503020204020204" charset="-122"/>
              </a:rPr>
              <a:t>入则不会出</a:t>
            </a:r>
            <a:r>
              <a:rPr spc="10" dirty="0">
                <a:solidFill>
                  <a:prstClr val="black"/>
                </a:solidFill>
                <a:latin typeface="微软雅黑" panose="020B0503020204020204" charset="-122"/>
                <a:cs typeface="微软雅黑" panose="020B0503020204020204" charset="-122"/>
              </a:rPr>
              <a:t>现</a:t>
            </a:r>
            <a:r>
              <a:rPr dirty="0">
                <a:solidFill>
                  <a:prstClr val="black"/>
                </a:solidFill>
                <a:latin typeface="微软雅黑" panose="020B0503020204020204" charset="-122"/>
                <a:cs typeface="微软雅黑" panose="020B0503020204020204" charset="-122"/>
              </a:rPr>
              <a:t>配置 信息，需单击“读取配置”才可进行查看。</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76500" y="2414016"/>
            <a:ext cx="7239000" cy="409498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73451" y="2410967"/>
            <a:ext cx="7245350" cy="4101465"/>
          </a:xfrm>
          <a:custGeom>
            <a:avLst/>
            <a:gdLst/>
            <a:ahLst/>
            <a:cxnLst/>
            <a:rect l="l" t="t" r="r" b="b"/>
            <a:pathLst>
              <a:path w="7245350" h="4101465">
                <a:moveTo>
                  <a:pt x="0" y="4101084"/>
                </a:moveTo>
                <a:lnTo>
                  <a:pt x="7245096" y="4101084"/>
                </a:lnTo>
                <a:lnTo>
                  <a:pt x="7245096" y="0"/>
                </a:lnTo>
                <a:lnTo>
                  <a:pt x="0" y="0"/>
                </a:lnTo>
                <a:lnTo>
                  <a:pt x="0" y="410108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384551" y="940180"/>
            <a:ext cx="7482840" cy="1122680"/>
          </a:xfrm>
          <a:prstGeom prst="rect">
            <a:avLst/>
          </a:prstGeom>
        </p:spPr>
        <p:txBody>
          <a:bodyPr vert="horz" wrap="square" lIns="0" tIns="0" rIns="0" bIns="0" rtlCol="0">
            <a:spAutoFit/>
          </a:bodyPr>
          <a:lstStyle/>
          <a:p>
            <a:pPr marR="52070" algn="ctr"/>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algn="ctr">
              <a:spcBef>
                <a:spcPts val="2625"/>
              </a:spcBef>
            </a:pPr>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4</a:t>
            </a:r>
            <a:r>
              <a:rPr b="1"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在网关配置界面单击“点表参数（南向）”可查看对应配置。</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442972" y="2327148"/>
            <a:ext cx="7306056" cy="415442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39923" y="2324100"/>
            <a:ext cx="7312659" cy="4160520"/>
          </a:xfrm>
          <a:custGeom>
            <a:avLst/>
            <a:gdLst/>
            <a:ahLst/>
            <a:cxnLst/>
            <a:rect l="l" t="t" r="r" b="b"/>
            <a:pathLst>
              <a:path w="7312659" h="4160520">
                <a:moveTo>
                  <a:pt x="0" y="4160520"/>
                </a:moveTo>
                <a:lnTo>
                  <a:pt x="7312152" y="4160520"/>
                </a:lnTo>
                <a:lnTo>
                  <a:pt x="7312152" y="0"/>
                </a:lnTo>
                <a:lnTo>
                  <a:pt x="0" y="0"/>
                </a:lnTo>
                <a:lnTo>
                  <a:pt x="0" y="416052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475479" y="894841"/>
            <a:ext cx="32410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6.连接硬件与实例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649095" y="1441206"/>
            <a:ext cx="8895080" cy="1123315"/>
          </a:xfrm>
          <a:prstGeom prst="rect">
            <a:avLst/>
          </a:prstGeom>
        </p:spPr>
        <p:txBody>
          <a:bodyPr vert="horz" wrap="square" lIns="0" tIns="0" rIns="0" bIns="0" rtlCol="0">
            <a:spAutoFit/>
          </a:bodyPr>
          <a:lstStyle/>
          <a:p>
            <a:pPr marL="12700" marR="5080" algn="just">
              <a:lnSpc>
                <a:spcPct val="150000"/>
              </a:lnSpc>
            </a:pPr>
            <a:r>
              <a:rPr sz="1600" b="1" spc="5" dirty="0">
                <a:solidFill>
                  <a:prstClr val="black"/>
                </a:solidFill>
                <a:latin typeface="微软雅黑" panose="020B0503020204020204" charset="-122"/>
                <a:cs typeface="微软雅黑" panose="020B0503020204020204" charset="-122"/>
              </a:rPr>
              <a:t>操</a:t>
            </a:r>
            <a:r>
              <a:rPr sz="1600" b="1" spc="15" dirty="0">
                <a:solidFill>
                  <a:prstClr val="black"/>
                </a:solidFill>
                <a:latin typeface="微软雅黑" panose="020B0503020204020204" charset="-122"/>
                <a:cs typeface="微软雅黑" panose="020B0503020204020204" charset="-122"/>
              </a:rPr>
              <a:t>作步</a:t>
            </a:r>
            <a:r>
              <a:rPr sz="1600" b="1" spc="10" dirty="0">
                <a:solidFill>
                  <a:prstClr val="black"/>
                </a:solidFill>
                <a:latin typeface="微软雅黑" panose="020B0503020204020204" charset="-122"/>
                <a:cs typeface="微软雅黑" panose="020B0503020204020204" charset="-122"/>
              </a:rPr>
              <a:t>骤</a:t>
            </a:r>
            <a:r>
              <a:rPr sz="1600" b="1" spc="15" dirty="0">
                <a:solidFill>
                  <a:prstClr val="black"/>
                </a:solidFill>
                <a:latin typeface="微软雅黑" panose="020B0503020204020204" charset="-122"/>
                <a:cs typeface="微软雅黑" panose="020B0503020204020204" charset="-122"/>
              </a:rPr>
              <a:t>5：</a:t>
            </a:r>
            <a:r>
              <a:rPr sz="1600" spc="15" dirty="0">
                <a:solidFill>
                  <a:prstClr val="black"/>
                </a:solidFill>
                <a:latin typeface="微软雅黑" panose="020B0503020204020204" charset="-122"/>
                <a:cs typeface="微软雅黑" panose="020B0503020204020204" charset="-122"/>
              </a:rPr>
              <a:t>在</a:t>
            </a:r>
            <a:r>
              <a:rPr sz="1600" spc="5" dirty="0">
                <a:solidFill>
                  <a:prstClr val="black"/>
                </a:solidFill>
                <a:latin typeface="微软雅黑" panose="020B0503020204020204" charset="-122"/>
                <a:cs typeface="微软雅黑" panose="020B0503020204020204" charset="-122"/>
              </a:rPr>
              <a:t>网</a:t>
            </a:r>
            <a:r>
              <a:rPr sz="1600" spc="15" dirty="0">
                <a:solidFill>
                  <a:prstClr val="black"/>
                </a:solidFill>
                <a:latin typeface="微软雅黑" panose="020B0503020204020204" charset="-122"/>
                <a:cs typeface="微软雅黑" panose="020B0503020204020204" charset="-122"/>
              </a:rPr>
              <a:t>关配置</a:t>
            </a:r>
            <a:r>
              <a:rPr sz="1600" spc="5" dirty="0">
                <a:solidFill>
                  <a:prstClr val="black"/>
                </a:solidFill>
                <a:latin typeface="微软雅黑" panose="020B0503020204020204" charset="-122"/>
                <a:cs typeface="微软雅黑" panose="020B0503020204020204" charset="-122"/>
              </a:rPr>
              <a:t>界</a:t>
            </a:r>
            <a:r>
              <a:rPr sz="1600" spc="15" dirty="0">
                <a:solidFill>
                  <a:prstClr val="black"/>
                </a:solidFill>
                <a:latin typeface="微软雅黑" panose="020B0503020204020204" charset="-122"/>
                <a:cs typeface="微软雅黑" panose="020B0503020204020204" charset="-122"/>
              </a:rPr>
              <a:t>面单</a:t>
            </a:r>
            <a:r>
              <a:rPr sz="1600" spc="20" dirty="0">
                <a:solidFill>
                  <a:prstClr val="black"/>
                </a:solidFill>
                <a:latin typeface="微软雅黑" panose="020B0503020204020204" charset="-122"/>
                <a:cs typeface="微软雅黑" panose="020B0503020204020204" charset="-122"/>
              </a:rPr>
              <a:t>击</a:t>
            </a:r>
            <a:r>
              <a:rPr sz="1600" spc="15" dirty="0">
                <a:solidFill>
                  <a:prstClr val="black"/>
                </a:solidFill>
                <a:latin typeface="微软雅黑" panose="020B0503020204020204" charset="-122"/>
                <a:cs typeface="微软雅黑" panose="020B0503020204020204" charset="-122"/>
              </a:rPr>
              <a:t>“连接</a:t>
            </a:r>
            <a:r>
              <a:rPr sz="1600" spc="5" dirty="0">
                <a:solidFill>
                  <a:prstClr val="black"/>
                </a:solidFill>
                <a:latin typeface="微软雅黑" panose="020B0503020204020204" charset="-122"/>
                <a:cs typeface="微软雅黑" panose="020B0503020204020204" charset="-122"/>
              </a:rPr>
              <a:t>配</a:t>
            </a:r>
            <a:r>
              <a:rPr sz="1600" spc="25" dirty="0">
                <a:solidFill>
                  <a:prstClr val="black"/>
                </a:solidFill>
                <a:latin typeface="微软雅黑" panose="020B0503020204020204" charset="-122"/>
                <a:cs typeface="微软雅黑" panose="020B0503020204020204" charset="-122"/>
              </a:rPr>
              <a:t>置</a:t>
            </a:r>
            <a:r>
              <a:rPr sz="1600" spc="1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北</a:t>
            </a:r>
            <a:r>
              <a:rPr sz="1600" spc="15" dirty="0">
                <a:solidFill>
                  <a:prstClr val="black"/>
                </a:solidFill>
                <a:latin typeface="微软雅黑" panose="020B0503020204020204" charset="-122"/>
                <a:cs typeface="微软雅黑" panose="020B0503020204020204" charset="-122"/>
              </a:rPr>
              <a:t>向</a:t>
            </a:r>
            <a:r>
              <a:rPr sz="1600" spc="10"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可查看</a:t>
            </a:r>
            <a:r>
              <a:rPr sz="1600" spc="5" dirty="0">
                <a:solidFill>
                  <a:prstClr val="black"/>
                </a:solidFill>
                <a:latin typeface="微软雅黑" panose="020B0503020204020204" charset="-122"/>
                <a:cs typeface="微软雅黑" panose="020B0503020204020204" charset="-122"/>
              </a:rPr>
              <a:t>对</a:t>
            </a:r>
            <a:r>
              <a:rPr sz="1600" spc="15" dirty="0">
                <a:solidFill>
                  <a:prstClr val="black"/>
                </a:solidFill>
                <a:latin typeface="微软雅黑" panose="020B0503020204020204" charset="-122"/>
                <a:cs typeface="微软雅黑" panose="020B0503020204020204" charset="-122"/>
              </a:rPr>
              <a:t>应配置。在本</a:t>
            </a:r>
            <a:r>
              <a:rPr sz="1600" spc="5" dirty="0">
                <a:solidFill>
                  <a:prstClr val="black"/>
                </a:solidFill>
                <a:latin typeface="微软雅黑" panose="020B0503020204020204" charset="-122"/>
                <a:cs typeface="微软雅黑" panose="020B0503020204020204" charset="-122"/>
              </a:rPr>
              <a:t>任</a:t>
            </a:r>
            <a:r>
              <a:rPr sz="1600" spc="15" dirty="0">
                <a:solidFill>
                  <a:prstClr val="black"/>
                </a:solidFill>
                <a:latin typeface="微软雅黑" panose="020B0503020204020204" charset="-122"/>
                <a:cs typeface="微软雅黑" panose="020B0503020204020204" charset="-122"/>
              </a:rPr>
              <a:t>务</a:t>
            </a:r>
            <a:r>
              <a:rPr sz="1600" spc="20"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a:t>
            </a:r>
            <a:r>
              <a:rPr sz="1600" spc="15" dirty="0">
                <a:solidFill>
                  <a:prstClr val="black"/>
                </a:solidFill>
                <a:latin typeface="微软雅黑" panose="020B0503020204020204" charset="-122"/>
                <a:cs typeface="微软雅黑" panose="020B0503020204020204" charset="-122"/>
              </a:rPr>
              <a:t>此处</a:t>
            </a:r>
            <a:r>
              <a:rPr sz="1600" spc="5" dirty="0">
                <a:solidFill>
                  <a:prstClr val="black"/>
                </a:solidFill>
                <a:latin typeface="微软雅黑" panose="020B0503020204020204" charset="-122"/>
                <a:cs typeface="微软雅黑" panose="020B0503020204020204" charset="-122"/>
              </a:rPr>
              <a:t>有</a:t>
            </a:r>
            <a:r>
              <a:rPr sz="1600" spc="20" dirty="0">
                <a:solidFill>
                  <a:prstClr val="black"/>
                </a:solidFill>
                <a:latin typeface="微软雅黑" panose="020B0503020204020204" charset="-122"/>
                <a:cs typeface="微软雅黑" panose="020B0503020204020204" charset="-122"/>
              </a:rPr>
              <a:t>3</a:t>
            </a:r>
            <a:r>
              <a:rPr sz="1600" spc="-5" dirty="0">
                <a:solidFill>
                  <a:prstClr val="black"/>
                </a:solidFill>
                <a:latin typeface="微软雅黑" panose="020B0503020204020204" charset="-122"/>
                <a:cs typeface="微软雅黑" panose="020B0503020204020204" charset="-122"/>
              </a:rPr>
              <a:t>个 参数需</a:t>
            </a:r>
            <a:r>
              <a:rPr sz="1600" spc="5" dirty="0">
                <a:solidFill>
                  <a:prstClr val="black"/>
                </a:solidFill>
                <a:latin typeface="微软雅黑" panose="020B0503020204020204" charset="-122"/>
                <a:cs typeface="微软雅黑" panose="020B0503020204020204" charset="-122"/>
              </a:rPr>
              <a:t>要</a:t>
            </a:r>
            <a:r>
              <a:rPr sz="1600" spc="-5" dirty="0">
                <a:solidFill>
                  <a:prstClr val="black"/>
                </a:solidFill>
                <a:latin typeface="微软雅黑" panose="020B0503020204020204" charset="-122"/>
                <a:cs typeface="微软雅黑" panose="020B0503020204020204" charset="-122"/>
              </a:rPr>
              <a:t>修改</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分别是“Client</a:t>
            </a:r>
            <a:r>
              <a:rPr sz="1600" spc="310"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ID”“</a:t>
            </a:r>
            <a:r>
              <a:rPr sz="1600" spc="-5" dirty="0">
                <a:solidFill>
                  <a:prstClr val="black"/>
                </a:solidFill>
                <a:latin typeface="微软雅黑" panose="020B0503020204020204" charset="-122"/>
                <a:cs typeface="微软雅黑" panose="020B0503020204020204" charset="-122"/>
              </a:rPr>
              <a:t>用</a:t>
            </a:r>
            <a:r>
              <a:rPr sz="1600" spc="5" dirty="0">
                <a:solidFill>
                  <a:prstClr val="black"/>
                </a:solidFill>
                <a:latin typeface="微软雅黑" panose="020B0503020204020204" charset="-122"/>
                <a:cs typeface="微软雅黑" panose="020B0503020204020204" charset="-122"/>
              </a:rPr>
              <a:t>户</a:t>
            </a:r>
            <a:r>
              <a:rPr sz="1600" spc="-5" dirty="0">
                <a:solidFill>
                  <a:prstClr val="black"/>
                </a:solidFill>
                <a:latin typeface="微软雅黑" panose="020B0503020204020204" charset="-122"/>
                <a:cs typeface="微软雅黑" panose="020B0503020204020204" charset="-122"/>
              </a:rPr>
              <a:t>名</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密码</a:t>
            </a:r>
            <a:r>
              <a:rPr sz="1600" spc="5"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。其</a:t>
            </a:r>
            <a:r>
              <a:rPr sz="1600" spc="5" dirty="0">
                <a:solidFill>
                  <a:prstClr val="black"/>
                </a:solidFill>
                <a:latin typeface="微软雅黑" panose="020B0503020204020204" charset="-122"/>
                <a:cs typeface="微软雅黑" panose="020B0503020204020204" charset="-122"/>
              </a:rPr>
              <a:t>中</a:t>
            </a:r>
            <a:r>
              <a:rPr sz="1600" spc="-5" dirty="0">
                <a:solidFill>
                  <a:prstClr val="black"/>
                </a:solidFill>
                <a:latin typeface="微软雅黑" panose="020B0503020204020204" charset="-122"/>
                <a:cs typeface="微软雅黑" panose="020B0503020204020204" charset="-122"/>
              </a:rPr>
              <a:t>“Client</a:t>
            </a:r>
            <a:r>
              <a:rPr sz="1600" spc="315" dirty="0">
                <a:solidFill>
                  <a:prstClr val="black"/>
                </a:solidFill>
                <a:latin typeface="微软雅黑" panose="020B0503020204020204" charset="-122"/>
                <a:cs typeface="微软雅黑" panose="020B0503020204020204" charset="-122"/>
              </a:rPr>
              <a:t> </a:t>
            </a:r>
            <a:r>
              <a:rPr sz="1600" dirty="0">
                <a:solidFill>
                  <a:prstClr val="black"/>
                </a:solidFill>
                <a:latin typeface="微软雅黑" panose="020B0503020204020204" charset="-122"/>
                <a:cs typeface="微软雅黑" panose="020B0503020204020204" charset="-122"/>
              </a:rPr>
              <a:t>ID”</a:t>
            </a:r>
            <a:r>
              <a:rPr sz="1600" spc="5" dirty="0">
                <a:solidFill>
                  <a:prstClr val="black"/>
                </a:solidFill>
                <a:latin typeface="微软雅黑" panose="020B0503020204020204" charset="-122"/>
                <a:cs typeface="微软雅黑" panose="020B0503020204020204" charset="-122"/>
              </a:rPr>
              <a:t>和</a:t>
            </a:r>
            <a:r>
              <a:rPr sz="1600" spc="-5" dirty="0">
                <a:solidFill>
                  <a:prstClr val="black"/>
                </a:solidFill>
                <a:latin typeface="微软雅黑" panose="020B0503020204020204" charset="-122"/>
                <a:cs typeface="微软雅黑" panose="020B0503020204020204" charset="-122"/>
              </a:rPr>
              <a:t>“用户</a:t>
            </a:r>
            <a:r>
              <a:rPr sz="1600" spc="5" dirty="0">
                <a:solidFill>
                  <a:prstClr val="black"/>
                </a:solidFill>
                <a:latin typeface="微软雅黑" panose="020B0503020204020204" charset="-122"/>
                <a:cs typeface="微软雅黑" panose="020B0503020204020204" charset="-122"/>
              </a:rPr>
              <a:t>名</a:t>
            </a:r>
            <a:r>
              <a:rPr sz="1600" spc="-5" dirty="0">
                <a:solidFill>
                  <a:prstClr val="black"/>
                </a:solidFill>
                <a:latin typeface="微软雅黑" panose="020B0503020204020204" charset="-122"/>
                <a:cs typeface="微软雅黑" panose="020B0503020204020204" charset="-122"/>
              </a:rPr>
              <a:t>”均</a:t>
            </a:r>
            <a:r>
              <a:rPr sz="1600" spc="15" dirty="0">
                <a:solidFill>
                  <a:prstClr val="black"/>
                </a:solidFill>
                <a:latin typeface="微软雅黑" panose="020B0503020204020204" charset="-122"/>
                <a:cs typeface="微软雅黑" panose="020B0503020204020204" charset="-122"/>
              </a:rPr>
              <a:t>对</a:t>
            </a:r>
            <a:r>
              <a:rPr sz="1600" spc="-5" dirty="0">
                <a:solidFill>
                  <a:prstClr val="black"/>
                </a:solidFill>
                <a:latin typeface="微软雅黑" panose="020B0503020204020204" charset="-122"/>
                <a:cs typeface="微软雅黑" panose="020B0503020204020204" charset="-122"/>
              </a:rPr>
              <a:t>应 的是物实例的“认证标识”；“密</a:t>
            </a:r>
            <a:r>
              <a:rPr sz="1600" dirty="0">
                <a:solidFill>
                  <a:prstClr val="black"/>
                </a:solidFill>
                <a:latin typeface="微软雅黑" panose="020B0503020204020204" charset="-122"/>
                <a:cs typeface="微软雅黑" panose="020B0503020204020204" charset="-122"/>
              </a:rPr>
              <a:t>码</a:t>
            </a:r>
            <a:r>
              <a:rPr sz="1600" spc="-5" dirty="0">
                <a:solidFill>
                  <a:prstClr val="black"/>
                </a:solidFill>
                <a:latin typeface="微软雅黑" panose="020B0503020204020204" charset="-122"/>
                <a:cs typeface="微软雅黑" panose="020B0503020204020204" charset="-122"/>
              </a:rPr>
              <a:t>”对</a:t>
            </a:r>
            <a:r>
              <a:rPr sz="1600" dirty="0">
                <a:solidFill>
                  <a:prstClr val="black"/>
                </a:solidFill>
                <a:latin typeface="微软雅黑" panose="020B0503020204020204" charset="-122"/>
                <a:cs typeface="微软雅黑" panose="020B0503020204020204" charset="-122"/>
              </a:rPr>
              <a:t>应</a:t>
            </a:r>
            <a:r>
              <a:rPr sz="1600" spc="-5" dirty="0">
                <a:solidFill>
                  <a:prstClr val="black"/>
                </a:solidFill>
                <a:latin typeface="微软雅黑" panose="020B0503020204020204" charset="-122"/>
                <a:cs typeface="微软雅黑" panose="020B0503020204020204" charset="-122"/>
              </a:rPr>
              <a:t>的是</a:t>
            </a:r>
            <a:r>
              <a:rPr sz="1600" dirty="0">
                <a:solidFill>
                  <a:prstClr val="black"/>
                </a:solidFill>
                <a:latin typeface="微软雅黑" panose="020B0503020204020204" charset="-122"/>
                <a:cs typeface="微软雅黑" panose="020B0503020204020204" charset="-122"/>
              </a:rPr>
              <a:t>物</a:t>
            </a:r>
            <a:r>
              <a:rPr sz="1600" spc="-5" dirty="0">
                <a:solidFill>
                  <a:prstClr val="black"/>
                </a:solidFill>
                <a:latin typeface="微软雅黑" panose="020B0503020204020204" charset="-122"/>
                <a:cs typeface="微软雅黑" panose="020B0503020204020204" charset="-122"/>
              </a:rPr>
              <a:t>实例</a:t>
            </a:r>
            <a:r>
              <a:rPr sz="1600" spc="5" dirty="0">
                <a:solidFill>
                  <a:prstClr val="black"/>
                </a:solidFill>
                <a:latin typeface="微软雅黑" panose="020B0503020204020204" charset="-122"/>
                <a:cs typeface="微软雅黑" panose="020B0503020204020204" charset="-122"/>
              </a:rPr>
              <a:t>的</a:t>
            </a:r>
            <a:r>
              <a:rPr sz="1600" spc="-5" dirty="0">
                <a:solidFill>
                  <a:prstClr val="black"/>
                </a:solidFill>
                <a:latin typeface="微软雅黑" panose="020B0503020204020204" charset="-122"/>
                <a:cs typeface="微软雅黑" panose="020B0503020204020204" charset="-122"/>
              </a:rPr>
              <a:t>“认</a:t>
            </a:r>
            <a:r>
              <a:rPr sz="1600" dirty="0">
                <a:solidFill>
                  <a:prstClr val="black"/>
                </a:solidFill>
                <a:latin typeface="微软雅黑" panose="020B0503020204020204" charset="-122"/>
                <a:cs typeface="微软雅黑" panose="020B0503020204020204" charset="-122"/>
              </a:rPr>
              <a:t>证</a:t>
            </a:r>
            <a:r>
              <a:rPr sz="1600" spc="-5" dirty="0">
                <a:solidFill>
                  <a:prstClr val="black"/>
                </a:solidFill>
                <a:latin typeface="微软雅黑" panose="020B0503020204020204" charset="-122"/>
                <a:cs typeface="微软雅黑" panose="020B0503020204020204" charset="-122"/>
              </a:rPr>
              <a:t>密钥</a:t>
            </a:r>
            <a:r>
              <a:rPr sz="1600" dirty="0">
                <a:solidFill>
                  <a:prstClr val="black"/>
                </a:solidFill>
                <a:latin typeface="微软雅黑" panose="020B0503020204020204" charset="-122"/>
                <a:cs typeface="微软雅黑" panose="020B0503020204020204" charset="-122"/>
              </a:rPr>
              <a:t>”</a:t>
            </a:r>
            <a:r>
              <a:rPr sz="1600" spc="-5" dirty="0">
                <a:solidFill>
                  <a:prstClr val="black"/>
                </a:solidFill>
                <a:latin typeface="微软雅黑" panose="020B0503020204020204" charset="-122"/>
                <a:cs typeface="微软雅黑" panose="020B0503020204020204" charset="-122"/>
              </a:rPr>
              <a:t>。</a:t>
            </a:r>
            <a:endParaRPr sz="1600">
              <a:solidFill>
                <a:prstClr val="black"/>
              </a:solidFill>
              <a:latin typeface="微软雅黑" panose="020B0503020204020204" charset="-122"/>
              <a:cs typeface="微软雅黑" panose="020B0503020204020204" charset="-122"/>
            </a:endParaRPr>
          </a:p>
        </p:txBody>
      </p:sp>
      <p:sp>
        <p:nvSpPr>
          <p:cNvPr id="7" name="object 7"/>
          <p:cNvSpPr/>
          <p:nvPr/>
        </p:nvSpPr>
        <p:spPr>
          <a:xfrm>
            <a:off x="2634995" y="2647188"/>
            <a:ext cx="6922007" cy="3886200"/>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631948" y="2644139"/>
            <a:ext cx="6928484" cy="3892550"/>
          </a:xfrm>
          <a:custGeom>
            <a:avLst/>
            <a:gdLst/>
            <a:ahLst/>
            <a:cxnLst/>
            <a:rect l="l" t="t" r="r" b="b"/>
            <a:pathLst>
              <a:path w="6928484" h="3892550">
                <a:moveTo>
                  <a:pt x="0" y="3892296"/>
                </a:moveTo>
                <a:lnTo>
                  <a:pt x="6928104" y="3892296"/>
                </a:lnTo>
                <a:lnTo>
                  <a:pt x="6928104" y="0"/>
                </a:lnTo>
                <a:lnTo>
                  <a:pt x="0" y="0"/>
                </a:lnTo>
                <a:lnTo>
                  <a:pt x="0" y="3892296"/>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81682" y="940180"/>
            <a:ext cx="8627745" cy="2084070"/>
          </a:xfrm>
          <a:prstGeom prst="rect">
            <a:avLst/>
          </a:prstGeom>
        </p:spPr>
        <p:txBody>
          <a:bodyPr vert="horz" wrap="square" lIns="0" tIns="0" rIns="0" bIns="0" rtlCol="0">
            <a:spAutoFit/>
          </a:bodyPr>
          <a:lstStyle/>
          <a:p>
            <a:pPr marL="2706370"/>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marR="5080" algn="just">
              <a:lnSpc>
                <a:spcPct val="150000"/>
              </a:lnSpc>
              <a:spcBef>
                <a:spcPts val="2630"/>
              </a:spcBef>
            </a:pPr>
            <a:r>
              <a:rPr b="1" dirty="0">
                <a:solidFill>
                  <a:prstClr val="black"/>
                </a:solidFill>
                <a:latin typeface="微软雅黑" panose="020B0503020204020204" charset="-122"/>
                <a:cs typeface="微软雅黑" panose="020B0503020204020204" charset="-122"/>
              </a:rPr>
              <a:t>操作步</a:t>
            </a:r>
            <a:r>
              <a:rPr b="1" spc="-10"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6</a:t>
            </a:r>
            <a:r>
              <a:rPr dirty="0">
                <a:solidFill>
                  <a:prstClr val="black"/>
                </a:solidFill>
                <a:latin typeface="微软雅黑" panose="020B0503020204020204" charset="-122"/>
                <a:cs typeface="微软雅黑" panose="020B0503020204020204" charset="-122"/>
              </a:rPr>
              <a:t>：通过课程详情页，打开新的标签页，进入工业数字孪生建模的物实例</a:t>
            </a:r>
            <a:r>
              <a:rPr spc="10" dirty="0">
                <a:solidFill>
                  <a:prstClr val="black"/>
                </a:solidFill>
                <a:latin typeface="微软雅黑" panose="020B0503020204020204" charset="-122"/>
                <a:cs typeface="微软雅黑" panose="020B0503020204020204" charset="-122"/>
              </a:rPr>
              <a:t>列</a:t>
            </a:r>
            <a:r>
              <a:rPr dirty="0">
                <a:solidFill>
                  <a:prstClr val="black"/>
                </a:solidFill>
                <a:latin typeface="微软雅黑" panose="020B0503020204020204" charset="-122"/>
                <a:cs typeface="微软雅黑" panose="020B0503020204020204" charset="-122"/>
              </a:rPr>
              <a:t>表 </a:t>
            </a:r>
            <a:r>
              <a:rPr spc="10" dirty="0">
                <a:solidFill>
                  <a:prstClr val="black"/>
                </a:solidFill>
                <a:latin typeface="微软雅黑" panose="020B0503020204020204" charset="-122"/>
                <a:cs typeface="微软雅黑" panose="020B0503020204020204" charset="-122"/>
              </a:rPr>
              <a:t>界面</a:t>
            </a:r>
            <a:r>
              <a:rPr dirty="0">
                <a:solidFill>
                  <a:prstClr val="black"/>
                </a:solidFill>
                <a:latin typeface="微软雅黑" panose="020B0503020204020204" charset="-122"/>
                <a:cs typeface="微软雅黑" panose="020B0503020204020204" charset="-122"/>
              </a:rPr>
              <a:t>，</a:t>
            </a:r>
            <a:r>
              <a:rPr spc="10" dirty="0">
                <a:solidFill>
                  <a:prstClr val="black"/>
                </a:solidFill>
                <a:latin typeface="微软雅黑" panose="020B0503020204020204" charset="-122"/>
                <a:cs typeface="微软雅黑" panose="020B0503020204020204" charset="-122"/>
              </a:rPr>
              <a:t>选</a:t>
            </a:r>
            <a:r>
              <a:rPr dirty="0">
                <a:solidFill>
                  <a:prstClr val="black"/>
                </a:solidFill>
                <a:latin typeface="微软雅黑" panose="020B0503020204020204" charset="-122"/>
                <a:cs typeface="微软雅黑" panose="020B0503020204020204" charset="-122"/>
              </a:rPr>
              <a:t>择本</a:t>
            </a:r>
            <a:r>
              <a:rPr spc="10" dirty="0">
                <a:solidFill>
                  <a:prstClr val="black"/>
                </a:solidFill>
                <a:latin typeface="微软雅黑" panose="020B0503020204020204" charset="-122"/>
                <a:cs typeface="微软雅黑" panose="020B0503020204020204" charset="-122"/>
              </a:rPr>
              <a:t>任务</a:t>
            </a:r>
            <a:r>
              <a:rPr spc="-5" dirty="0">
                <a:solidFill>
                  <a:prstClr val="black"/>
                </a:solidFill>
                <a:latin typeface="微软雅黑" panose="020B0503020204020204" charset="-122"/>
                <a:cs typeface="微软雅黑" panose="020B0503020204020204" charset="-122"/>
              </a:rPr>
              <a:t>“2.4</a:t>
            </a:r>
            <a:r>
              <a:rPr spc="285" dirty="0">
                <a:solidFill>
                  <a:prstClr val="black"/>
                </a:solidFill>
                <a:latin typeface="微软雅黑" panose="020B0503020204020204" charset="-122"/>
                <a:cs typeface="微软雅黑" panose="020B0503020204020204" charset="-122"/>
              </a:rPr>
              <a:t> </a:t>
            </a:r>
            <a:r>
              <a:rPr dirty="0">
                <a:solidFill>
                  <a:prstClr val="black"/>
                </a:solidFill>
                <a:latin typeface="微软雅黑" panose="020B0503020204020204" charset="-122"/>
                <a:cs typeface="微软雅黑" panose="020B0503020204020204" charset="-122"/>
              </a:rPr>
              <a:t>创</a:t>
            </a:r>
            <a:r>
              <a:rPr spc="10" dirty="0">
                <a:solidFill>
                  <a:prstClr val="black"/>
                </a:solidFill>
                <a:latin typeface="微软雅黑" panose="020B0503020204020204" charset="-122"/>
                <a:cs typeface="微软雅黑" panose="020B0503020204020204" charset="-122"/>
              </a:rPr>
              <a:t>建网</a:t>
            </a:r>
            <a:r>
              <a:rPr dirty="0">
                <a:solidFill>
                  <a:prstClr val="black"/>
                </a:solidFill>
                <a:latin typeface="微软雅黑" panose="020B0503020204020204" charset="-122"/>
                <a:cs typeface="微软雅黑" panose="020B0503020204020204" charset="-122"/>
              </a:rPr>
              <a:t>关</a:t>
            </a:r>
            <a:r>
              <a:rPr spc="10" dirty="0">
                <a:solidFill>
                  <a:prstClr val="black"/>
                </a:solidFill>
                <a:latin typeface="微软雅黑" panose="020B0503020204020204" charset="-122"/>
                <a:cs typeface="微软雅黑" panose="020B0503020204020204" charset="-122"/>
              </a:rPr>
              <a:t>实</a:t>
            </a:r>
            <a:r>
              <a:rPr dirty="0">
                <a:solidFill>
                  <a:prstClr val="black"/>
                </a:solidFill>
                <a:latin typeface="微软雅黑" panose="020B0503020204020204" charset="-122"/>
                <a:cs typeface="微软雅黑" panose="020B0503020204020204" charset="-122"/>
              </a:rPr>
              <a:t>例”</a:t>
            </a:r>
            <a:r>
              <a:rPr spc="10" dirty="0">
                <a:solidFill>
                  <a:prstClr val="black"/>
                </a:solidFill>
                <a:latin typeface="微软雅黑" panose="020B0503020204020204" charset="-122"/>
                <a:cs typeface="微软雅黑" panose="020B0503020204020204" charset="-122"/>
              </a:rPr>
              <a:t>创</a:t>
            </a:r>
            <a:r>
              <a:rPr dirty="0">
                <a:solidFill>
                  <a:prstClr val="black"/>
                </a:solidFill>
                <a:latin typeface="微软雅黑" panose="020B0503020204020204" charset="-122"/>
                <a:cs typeface="微软雅黑" panose="020B0503020204020204" charset="-122"/>
              </a:rPr>
              <a:t>建的</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网</a:t>
            </a:r>
            <a:r>
              <a:rPr spc="10" dirty="0">
                <a:solidFill>
                  <a:prstClr val="black"/>
                </a:solidFill>
                <a:latin typeface="微软雅黑" panose="020B0503020204020204" charset="-122"/>
                <a:cs typeface="微软雅黑" panose="020B0503020204020204" charset="-122"/>
              </a:rPr>
              <a:t>关</a:t>
            </a:r>
            <a:r>
              <a:rPr dirty="0">
                <a:solidFill>
                  <a:prstClr val="black"/>
                </a:solidFill>
                <a:latin typeface="微软雅黑" panose="020B0503020204020204" charset="-122"/>
                <a:cs typeface="微软雅黑" panose="020B0503020204020204" charset="-122"/>
              </a:rPr>
              <a:t>实例</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树</a:t>
            </a:r>
            <a:r>
              <a:rPr spc="10" dirty="0">
                <a:solidFill>
                  <a:prstClr val="black"/>
                </a:solidFill>
                <a:latin typeface="微软雅黑" panose="020B0503020204020204" charset="-122"/>
                <a:cs typeface="微软雅黑" panose="020B0503020204020204" charset="-122"/>
              </a:rPr>
              <a:t>根</a:t>
            </a:r>
            <a:r>
              <a:rPr dirty="0">
                <a:solidFill>
                  <a:prstClr val="black"/>
                </a:solidFill>
                <a:latin typeface="微软雅黑" panose="020B0503020204020204" charset="-122"/>
                <a:cs typeface="微软雅黑" panose="020B0503020204020204" charset="-122"/>
              </a:rPr>
              <a:t>学</a:t>
            </a:r>
            <a:r>
              <a:rPr spc="15" dirty="0">
                <a:solidFill>
                  <a:prstClr val="black"/>
                </a:solidFill>
                <a:latin typeface="微软雅黑" panose="020B0503020204020204" charset="-122"/>
                <a:cs typeface="微软雅黑" panose="020B0503020204020204" charset="-122"/>
              </a:rPr>
              <a:t>员</a:t>
            </a:r>
            <a:r>
              <a:rPr dirty="0">
                <a:solidFill>
                  <a:prstClr val="black"/>
                </a:solidFill>
                <a:latin typeface="微软雅黑" panose="020B0503020204020204" charset="-122"/>
                <a:cs typeface="微软雅黑" panose="020B0503020204020204" charset="-122"/>
              </a:rPr>
              <a:t>01”，单</a:t>
            </a:r>
            <a:r>
              <a:rPr spc="10" dirty="0">
                <a:solidFill>
                  <a:prstClr val="black"/>
                </a:solidFill>
                <a:latin typeface="微软雅黑" panose="020B0503020204020204" charset="-122"/>
                <a:cs typeface="微软雅黑" panose="020B0503020204020204" charset="-122"/>
              </a:rPr>
              <a:t>击其</a:t>
            </a:r>
            <a:r>
              <a:rPr dirty="0">
                <a:solidFill>
                  <a:prstClr val="black"/>
                </a:solidFill>
                <a:latin typeface="微软雅黑" panose="020B0503020204020204" charset="-122"/>
                <a:cs typeface="微软雅黑" panose="020B0503020204020204" charset="-122"/>
              </a:rPr>
              <a:t>操 作列</a:t>
            </a:r>
            <a:r>
              <a:rPr spc="-5"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“查看”按钮，进入实例信息界</a:t>
            </a:r>
            <a:r>
              <a:rPr spc="-15"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1702307" y="3392423"/>
            <a:ext cx="8787384" cy="25008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1699260" y="3389376"/>
            <a:ext cx="8793480" cy="2506980"/>
          </a:xfrm>
          <a:custGeom>
            <a:avLst/>
            <a:gdLst/>
            <a:ahLst/>
            <a:cxnLst/>
            <a:rect l="l" t="t" r="r" b="b"/>
            <a:pathLst>
              <a:path w="8793480" h="2506979">
                <a:moveTo>
                  <a:pt x="0" y="2506980"/>
                </a:moveTo>
                <a:lnTo>
                  <a:pt x="8793480" y="2506980"/>
                </a:lnTo>
                <a:lnTo>
                  <a:pt x="8793480" y="0"/>
                </a:lnTo>
                <a:lnTo>
                  <a:pt x="0" y="0"/>
                </a:lnTo>
                <a:lnTo>
                  <a:pt x="0" y="2506980"/>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621660" y="940180"/>
            <a:ext cx="6339840" cy="1213485"/>
          </a:xfrm>
          <a:prstGeom prst="rect">
            <a:avLst/>
          </a:prstGeom>
        </p:spPr>
        <p:txBody>
          <a:bodyPr vert="horz" wrap="square" lIns="0" tIns="0" rIns="0" bIns="0" rtlCol="0">
            <a:spAutoFit/>
          </a:bodyPr>
          <a:lstStyle/>
          <a:p>
            <a:pPr marL="1866265"/>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a:spcBef>
                <a:spcPts val="3340"/>
              </a:spcBef>
            </a:pPr>
            <a:r>
              <a:rPr b="1" dirty="0">
                <a:solidFill>
                  <a:prstClr val="black"/>
                </a:solidFill>
                <a:latin typeface="微软雅黑" panose="020B0503020204020204" charset="-122"/>
                <a:cs typeface="微软雅黑" panose="020B0503020204020204" charset="-122"/>
              </a:rPr>
              <a:t>操作步骤</a:t>
            </a:r>
            <a:r>
              <a:rPr b="1" spc="5" dirty="0">
                <a:solidFill>
                  <a:prstClr val="black"/>
                </a:solidFill>
                <a:latin typeface="微软雅黑" panose="020B0503020204020204" charset="-122"/>
                <a:cs typeface="微软雅黑" panose="020B0503020204020204" charset="-122"/>
              </a:rPr>
              <a:t>7</a:t>
            </a:r>
            <a:r>
              <a:rPr dirty="0">
                <a:solidFill>
                  <a:prstClr val="black"/>
                </a:solidFill>
                <a:latin typeface="微软雅黑" panose="020B0503020204020204" charset="-122"/>
                <a:cs typeface="微软雅黑" panose="020B0503020204020204" charset="-122"/>
              </a:rPr>
              <a:t>：进入物实例的信息界面后，单击复制其认证标识。</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542032" y="2508504"/>
            <a:ext cx="7107935" cy="3720083"/>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538983" y="2505455"/>
            <a:ext cx="7114540" cy="3726179"/>
          </a:xfrm>
          <a:custGeom>
            <a:avLst/>
            <a:gdLst/>
            <a:ahLst/>
            <a:cxnLst/>
            <a:rect l="l" t="t" r="r" b="b"/>
            <a:pathLst>
              <a:path w="7114540" h="3726179">
                <a:moveTo>
                  <a:pt x="0" y="3726179"/>
                </a:moveTo>
                <a:lnTo>
                  <a:pt x="7114032" y="3726179"/>
                </a:lnTo>
                <a:lnTo>
                  <a:pt x="7114032" y="0"/>
                </a:lnTo>
                <a:lnTo>
                  <a:pt x="0" y="0"/>
                </a:lnTo>
                <a:lnTo>
                  <a:pt x="0" y="3726179"/>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1750822" y="940180"/>
            <a:ext cx="8696960" cy="1484630"/>
          </a:xfrm>
          <a:prstGeom prst="rect">
            <a:avLst/>
          </a:prstGeom>
        </p:spPr>
        <p:txBody>
          <a:bodyPr vert="horz" wrap="square" lIns="0" tIns="0" rIns="0" bIns="0" rtlCol="0">
            <a:spAutoFit/>
          </a:bodyPr>
          <a:lstStyle/>
          <a:p>
            <a:pPr marL="2736850"/>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marR="5080">
              <a:lnSpc>
                <a:spcPct val="150000"/>
              </a:lnSpc>
              <a:spcBef>
                <a:spcPts val="1150"/>
              </a:spcBef>
            </a:pPr>
            <a:r>
              <a:rPr b="1" spc="35" dirty="0">
                <a:solidFill>
                  <a:prstClr val="black"/>
                </a:solidFill>
                <a:latin typeface="微软雅黑" panose="020B0503020204020204" charset="-122"/>
                <a:cs typeface="微软雅黑" panose="020B0503020204020204" charset="-122"/>
              </a:rPr>
              <a:t>操作步骤</a:t>
            </a:r>
            <a:r>
              <a:rPr b="1" spc="40" dirty="0">
                <a:solidFill>
                  <a:prstClr val="black"/>
                </a:solidFill>
                <a:latin typeface="微软雅黑" panose="020B0503020204020204" charset="-122"/>
                <a:cs typeface="微软雅黑" panose="020B0503020204020204" charset="-122"/>
              </a:rPr>
              <a:t>8</a:t>
            </a:r>
            <a:r>
              <a:rPr spc="35" dirty="0">
                <a:solidFill>
                  <a:prstClr val="black"/>
                </a:solidFill>
                <a:latin typeface="微软雅黑" panose="020B0503020204020204" charset="-122"/>
                <a:cs typeface="微软雅黑" panose="020B0503020204020204" charset="-122"/>
              </a:rPr>
              <a:t>：</a:t>
            </a:r>
            <a:r>
              <a:rPr spc="25" dirty="0">
                <a:solidFill>
                  <a:prstClr val="black"/>
                </a:solidFill>
                <a:latin typeface="微软雅黑" panose="020B0503020204020204" charset="-122"/>
                <a:cs typeface="微软雅黑" panose="020B0503020204020204" charset="-122"/>
              </a:rPr>
              <a:t>回</a:t>
            </a:r>
            <a:r>
              <a:rPr spc="35" dirty="0">
                <a:solidFill>
                  <a:prstClr val="black"/>
                </a:solidFill>
                <a:latin typeface="微软雅黑" panose="020B0503020204020204" charset="-122"/>
                <a:cs typeface="微软雅黑" panose="020B0503020204020204" charset="-122"/>
              </a:rPr>
              <a:t>到操作步骤</a:t>
            </a:r>
            <a:r>
              <a:rPr spc="20" dirty="0">
                <a:solidFill>
                  <a:prstClr val="black"/>
                </a:solidFill>
                <a:latin typeface="微软雅黑" panose="020B0503020204020204" charset="-122"/>
                <a:cs typeface="微软雅黑" panose="020B0503020204020204" charset="-122"/>
              </a:rPr>
              <a:t>5的</a:t>
            </a:r>
            <a:r>
              <a:rPr spc="30" dirty="0">
                <a:solidFill>
                  <a:prstClr val="black"/>
                </a:solidFill>
                <a:latin typeface="微软雅黑" panose="020B0503020204020204" charset="-122"/>
                <a:cs typeface="微软雅黑" panose="020B0503020204020204" charset="-122"/>
              </a:rPr>
              <a:t>网关配置</a:t>
            </a:r>
            <a:r>
              <a:rPr spc="45" dirty="0">
                <a:solidFill>
                  <a:prstClr val="black"/>
                </a:solidFill>
                <a:latin typeface="微软雅黑" panose="020B0503020204020204" charset="-122"/>
                <a:cs typeface="微软雅黑" panose="020B0503020204020204" charset="-122"/>
              </a:rPr>
              <a:t>的</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连接配置（</a:t>
            </a:r>
            <a:r>
              <a:rPr spc="25" dirty="0">
                <a:solidFill>
                  <a:prstClr val="black"/>
                </a:solidFill>
                <a:latin typeface="微软雅黑" panose="020B0503020204020204" charset="-122"/>
                <a:cs typeface="微软雅黑" panose="020B0503020204020204" charset="-122"/>
              </a:rPr>
              <a:t>北</a:t>
            </a:r>
            <a:r>
              <a:rPr spc="35" dirty="0">
                <a:solidFill>
                  <a:prstClr val="black"/>
                </a:solidFill>
                <a:latin typeface="微软雅黑" panose="020B0503020204020204" charset="-122"/>
                <a:cs typeface="微软雅黑" panose="020B0503020204020204" charset="-122"/>
              </a:rPr>
              <a:t>向）”界面</a:t>
            </a:r>
            <a:r>
              <a:rPr spc="20" dirty="0">
                <a:solidFill>
                  <a:prstClr val="black"/>
                </a:solidFill>
                <a:latin typeface="微软雅黑" panose="020B0503020204020204" charset="-122"/>
                <a:cs typeface="微软雅黑" panose="020B0503020204020204" charset="-122"/>
              </a:rPr>
              <a:t>，</a:t>
            </a:r>
            <a:r>
              <a:rPr spc="35" dirty="0">
                <a:solidFill>
                  <a:prstClr val="black"/>
                </a:solidFill>
                <a:latin typeface="微软雅黑" panose="020B0503020204020204" charset="-122"/>
                <a:cs typeface="微软雅黑" panose="020B0503020204020204" charset="-122"/>
              </a:rPr>
              <a:t>把上一步骤复 </a:t>
            </a:r>
            <a:r>
              <a:rPr dirty="0">
                <a:solidFill>
                  <a:prstClr val="black"/>
                </a:solidFill>
                <a:latin typeface="微软雅黑" panose="020B0503020204020204" charset="-122"/>
                <a:cs typeface="微软雅黑" panose="020B0503020204020204" charset="-122"/>
              </a:rPr>
              <a:t>制的物实例的认证标识，粘贴到“Client</a:t>
            </a:r>
            <a:r>
              <a:rPr spc="-95"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ID”</a:t>
            </a:r>
            <a:r>
              <a:rPr dirty="0">
                <a:solidFill>
                  <a:prstClr val="black"/>
                </a:solidFill>
                <a:latin typeface="微软雅黑" panose="020B0503020204020204" charset="-122"/>
                <a:cs typeface="微软雅黑" panose="020B0503020204020204" charset="-122"/>
              </a:rPr>
              <a:t>和“用户名”的文本输入框。</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868167" y="2601467"/>
            <a:ext cx="6455663" cy="389686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865120" y="2598420"/>
            <a:ext cx="6461760" cy="3903345"/>
          </a:xfrm>
          <a:custGeom>
            <a:avLst/>
            <a:gdLst/>
            <a:ahLst/>
            <a:cxnLst/>
            <a:rect l="l" t="t" r="r" b="b"/>
            <a:pathLst>
              <a:path w="6461759" h="3903345">
                <a:moveTo>
                  <a:pt x="0" y="3902964"/>
                </a:moveTo>
                <a:lnTo>
                  <a:pt x="6461759" y="3902964"/>
                </a:lnTo>
                <a:lnTo>
                  <a:pt x="6461759" y="0"/>
                </a:lnTo>
                <a:lnTo>
                  <a:pt x="0" y="0"/>
                </a:lnTo>
                <a:lnTo>
                  <a:pt x="0" y="3902964"/>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2432685" y="940180"/>
            <a:ext cx="7164705" cy="1174750"/>
          </a:xfrm>
          <a:prstGeom prst="rect">
            <a:avLst/>
          </a:prstGeom>
        </p:spPr>
        <p:txBody>
          <a:bodyPr vert="horz" wrap="square" lIns="0" tIns="0" rIns="0" bIns="0" rtlCol="0">
            <a:spAutoFit/>
          </a:bodyPr>
          <a:lstStyle/>
          <a:p>
            <a:pPr marL="2055495"/>
            <a:r>
              <a:rPr sz="3200" b="1" dirty="0">
                <a:solidFill>
                  <a:srgbClr val="00A755"/>
                </a:solidFill>
                <a:latin typeface="微软雅黑" panose="020B0503020204020204" charset="-122"/>
                <a:cs typeface="微软雅黑" panose="020B0503020204020204" charset="-122"/>
              </a:rPr>
              <a:t>6</a:t>
            </a:r>
            <a:r>
              <a:rPr sz="3200" b="1" spc="-5" dirty="0">
                <a:solidFill>
                  <a:srgbClr val="00A755"/>
                </a:solidFill>
                <a:latin typeface="微软雅黑" panose="020B0503020204020204" charset="-122"/>
                <a:cs typeface="微软雅黑" panose="020B0503020204020204" charset="-122"/>
              </a:rPr>
              <a:t>.</a:t>
            </a:r>
            <a:r>
              <a:rPr sz="3200" b="1" dirty="0">
                <a:solidFill>
                  <a:srgbClr val="00A755"/>
                </a:solidFill>
                <a:latin typeface="微软雅黑" panose="020B0503020204020204" charset="-122"/>
                <a:cs typeface="微软雅黑" panose="020B0503020204020204" charset="-122"/>
              </a:rPr>
              <a:t>连接硬件与实例</a:t>
            </a:r>
            <a:endParaRPr sz="3200">
              <a:solidFill>
                <a:prstClr val="black"/>
              </a:solidFill>
              <a:latin typeface="微软雅黑" panose="020B0503020204020204" charset="-122"/>
              <a:cs typeface="微软雅黑" panose="020B0503020204020204" charset="-122"/>
            </a:endParaRPr>
          </a:p>
          <a:p>
            <a:pPr marL="12700">
              <a:spcBef>
                <a:spcPts val="3035"/>
              </a:spcBef>
            </a:pPr>
            <a:r>
              <a:rPr b="1" spc="-5" dirty="0">
                <a:solidFill>
                  <a:prstClr val="black"/>
                </a:solidFill>
                <a:latin typeface="微软雅黑" panose="020B0503020204020204" charset="-122"/>
                <a:cs typeface="微软雅黑" panose="020B0503020204020204" charset="-122"/>
              </a:rPr>
              <a:t>操作步</a:t>
            </a:r>
            <a:r>
              <a:rPr b="1" dirty="0">
                <a:solidFill>
                  <a:prstClr val="black"/>
                </a:solidFill>
                <a:latin typeface="微软雅黑" panose="020B0503020204020204" charset="-122"/>
                <a:cs typeface="微软雅黑" panose="020B0503020204020204" charset="-122"/>
              </a:rPr>
              <a:t>骤9</a:t>
            </a:r>
            <a:r>
              <a:rPr spc="-5" dirty="0">
                <a:solidFill>
                  <a:prstClr val="black"/>
                </a:solidFill>
                <a:latin typeface="微软雅黑" panose="020B0503020204020204" charset="-122"/>
                <a:cs typeface="微软雅黑" panose="020B0503020204020204" charset="-122"/>
              </a:rPr>
              <a:t>：同样的操作，复制“网关实</a:t>
            </a:r>
            <a:r>
              <a:rPr spc="5" dirty="0">
                <a:solidFill>
                  <a:prstClr val="black"/>
                </a:solidFill>
                <a:latin typeface="微软雅黑" panose="020B0503020204020204" charset="-122"/>
                <a:cs typeface="微软雅黑" panose="020B0503020204020204" charset="-122"/>
              </a:rPr>
              <a:t>例</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树根学</a:t>
            </a:r>
            <a:r>
              <a:rPr dirty="0">
                <a:solidFill>
                  <a:prstClr val="black"/>
                </a:solidFill>
                <a:latin typeface="微软雅黑" panose="020B0503020204020204" charset="-122"/>
                <a:cs typeface="微软雅黑" panose="020B0503020204020204" charset="-122"/>
              </a:rPr>
              <a:t>员</a:t>
            </a:r>
            <a:r>
              <a:rPr spc="-5" dirty="0">
                <a:solidFill>
                  <a:prstClr val="black"/>
                </a:solidFill>
                <a:latin typeface="微软雅黑" panose="020B0503020204020204" charset="-122"/>
                <a:cs typeface="微软雅黑" panose="020B0503020204020204" charset="-122"/>
              </a:rPr>
              <a:t>01”的认证密钥。</a:t>
            </a:r>
            <a:endParaRPr>
              <a:solidFill>
                <a:prstClr val="black"/>
              </a:solidFill>
              <a:latin typeface="微软雅黑" panose="020B0503020204020204" charset="-122"/>
              <a:cs typeface="微软雅黑" panose="020B0503020204020204" charset="-122"/>
            </a:endParaRPr>
          </a:p>
        </p:txBody>
      </p:sp>
      <p:sp>
        <p:nvSpPr>
          <p:cNvPr id="6" name="object 6"/>
          <p:cNvSpPr/>
          <p:nvPr/>
        </p:nvSpPr>
        <p:spPr>
          <a:xfrm>
            <a:off x="2353055" y="2430780"/>
            <a:ext cx="7485888" cy="3854195"/>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350007" y="2427732"/>
            <a:ext cx="7492365" cy="3860800"/>
          </a:xfrm>
          <a:custGeom>
            <a:avLst/>
            <a:gdLst/>
            <a:ahLst/>
            <a:cxnLst/>
            <a:rect l="l" t="t" r="r" b="b"/>
            <a:pathLst>
              <a:path w="7492365" h="3860800">
                <a:moveTo>
                  <a:pt x="0" y="3860291"/>
                </a:moveTo>
                <a:lnTo>
                  <a:pt x="7491983" y="3860291"/>
                </a:lnTo>
                <a:lnTo>
                  <a:pt x="7491983" y="0"/>
                </a:lnTo>
                <a:lnTo>
                  <a:pt x="0" y="0"/>
                </a:lnTo>
                <a:lnTo>
                  <a:pt x="0" y="3860291"/>
                </a:lnTo>
                <a:close/>
              </a:path>
            </a:pathLst>
          </a:custGeom>
          <a:ln w="6096">
            <a:solidFill>
              <a:srgbClr val="00AF50"/>
            </a:solidFill>
          </a:ln>
        </p:spPr>
        <p:txBody>
          <a:bodyPr wrap="square" lIns="0" tIns="0" rIns="0" bIns="0" rtlCol="0"/>
          <a:lstStyle/>
          <a:p>
            <a:endParaRPr>
              <a:solidFill>
                <a:prstClr val="black"/>
              </a:solidFill>
            </a:endParaRPr>
          </a:p>
        </p:txBody>
      </p:sp>
      <p:sp>
        <p:nvSpPr>
          <p:cNvPr id="8" name="object 8"/>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7012"/>
            <a:ext cx="840105" cy="459105"/>
          </a:xfrm>
          <a:custGeom>
            <a:avLst/>
            <a:gdLst/>
            <a:ahLst/>
            <a:cxnLst/>
            <a:rect l="l" t="t" r="r" b="b"/>
            <a:pathLst>
              <a:path w="840105" h="459105">
                <a:moveTo>
                  <a:pt x="618439" y="0"/>
                </a:moveTo>
                <a:lnTo>
                  <a:pt x="0" y="0"/>
                </a:lnTo>
                <a:lnTo>
                  <a:pt x="0" y="447320"/>
                </a:lnTo>
                <a:lnTo>
                  <a:pt x="839724" y="458723"/>
                </a:lnTo>
                <a:lnTo>
                  <a:pt x="618439" y="0"/>
                </a:lnTo>
                <a:close/>
              </a:path>
            </a:pathLst>
          </a:custGeom>
          <a:solidFill>
            <a:srgbClr val="00A755"/>
          </a:solidFill>
        </p:spPr>
        <p:txBody>
          <a:bodyPr wrap="square" lIns="0" tIns="0" rIns="0" bIns="0" rtlCol="0"/>
          <a:lstStyle/>
          <a:p>
            <a:endParaRPr>
              <a:solidFill>
                <a:prstClr val="black"/>
              </a:solidFill>
            </a:endParaRPr>
          </a:p>
        </p:txBody>
      </p:sp>
      <p:sp>
        <p:nvSpPr>
          <p:cNvPr id="3" name="object 3"/>
          <p:cNvSpPr/>
          <p:nvPr/>
        </p:nvSpPr>
        <p:spPr>
          <a:xfrm>
            <a:off x="658368" y="472440"/>
            <a:ext cx="300355" cy="463550"/>
          </a:xfrm>
          <a:custGeom>
            <a:avLst/>
            <a:gdLst/>
            <a:ahLst/>
            <a:cxnLst/>
            <a:rect l="l" t="t" r="r" b="b"/>
            <a:pathLst>
              <a:path w="300355" h="463550">
                <a:moveTo>
                  <a:pt x="65798" y="0"/>
                </a:moveTo>
                <a:lnTo>
                  <a:pt x="0" y="4063"/>
                </a:lnTo>
                <a:lnTo>
                  <a:pt x="217970" y="463295"/>
                </a:lnTo>
                <a:lnTo>
                  <a:pt x="300228" y="463295"/>
                </a:lnTo>
                <a:lnTo>
                  <a:pt x="65798" y="0"/>
                </a:lnTo>
                <a:close/>
              </a:path>
            </a:pathLst>
          </a:custGeom>
          <a:solidFill>
            <a:srgbClr val="00A755"/>
          </a:solidFill>
        </p:spPr>
        <p:txBody>
          <a:bodyPr wrap="square" lIns="0" tIns="0" rIns="0" bIns="0" rtlCol="0"/>
          <a:lstStyle/>
          <a:p>
            <a:endParaRPr>
              <a:solidFill>
                <a:prstClr val="black"/>
              </a:solidFill>
            </a:endParaRPr>
          </a:p>
        </p:txBody>
      </p:sp>
      <p:sp>
        <p:nvSpPr>
          <p:cNvPr id="4" name="object 4"/>
          <p:cNvSpPr txBox="1">
            <a:spLocks noGrp="1"/>
          </p:cNvSpPr>
          <p:nvPr>
            <p:ph type="title"/>
          </p:nvPr>
        </p:nvSpPr>
        <p:spPr>
          <a:xfrm>
            <a:off x="1163523" y="501650"/>
            <a:ext cx="1245870" cy="397510"/>
          </a:xfrm>
          <a:prstGeom prst="rect">
            <a:avLst/>
          </a:prstGeom>
        </p:spPr>
        <p:txBody>
          <a:bodyPr vert="horz" wrap="square" lIns="0" tIns="0" rIns="0" bIns="0" rtlCol="0">
            <a:spAutoFit/>
          </a:bodyPr>
          <a:lstStyle/>
          <a:p>
            <a:pPr marL="12700">
              <a:lnSpc>
                <a:spcPct val="100000"/>
              </a:lnSpc>
            </a:pPr>
            <a:r>
              <a:rPr sz="2400" dirty="0">
                <a:solidFill>
                  <a:srgbClr val="404040"/>
                </a:solidFill>
              </a:rPr>
              <a:t>项目实施</a:t>
            </a:r>
            <a:endParaRPr sz="2400"/>
          </a:p>
        </p:txBody>
      </p:sp>
      <p:sp>
        <p:nvSpPr>
          <p:cNvPr id="5" name="object 5"/>
          <p:cNvSpPr txBox="1"/>
          <p:nvPr/>
        </p:nvSpPr>
        <p:spPr>
          <a:xfrm>
            <a:off x="4475479" y="894841"/>
            <a:ext cx="3241040" cy="525780"/>
          </a:xfrm>
          <a:prstGeom prst="rect">
            <a:avLst/>
          </a:prstGeom>
        </p:spPr>
        <p:txBody>
          <a:bodyPr vert="horz" wrap="square" lIns="0" tIns="0" rIns="0" bIns="0" rtlCol="0">
            <a:spAutoFit/>
          </a:bodyPr>
          <a:lstStyle/>
          <a:p>
            <a:pPr marL="12700"/>
            <a:r>
              <a:rPr sz="3200" b="1" dirty="0">
                <a:solidFill>
                  <a:srgbClr val="00A755"/>
                </a:solidFill>
                <a:latin typeface="微软雅黑" panose="020B0503020204020204" charset="-122"/>
                <a:cs typeface="微软雅黑" panose="020B0503020204020204" charset="-122"/>
              </a:rPr>
              <a:t>6.连接硬件与实例</a:t>
            </a:r>
            <a:endParaRPr sz="3200">
              <a:solidFill>
                <a:prstClr val="black"/>
              </a:solidFill>
              <a:latin typeface="微软雅黑" panose="020B0503020204020204" charset="-122"/>
              <a:cs typeface="微软雅黑" panose="020B0503020204020204" charset="-122"/>
            </a:endParaRPr>
          </a:p>
        </p:txBody>
      </p:sp>
      <p:sp>
        <p:nvSpPr>
          <p:cNvPr id="6" name="object 6"/>
          <p:cNvSpPr txBox="1"/>
          <p:nvPr/>
        </p:nvSpPr>
        <p:spPr>
          <a:xfrm>
            <a:off x="1863979" y="1462405"/>
            <a:ext cx="8693785" cy="1261745"/>
          </a:xfrm>
          <a:prstGeom prst="rect">
            <a:avLst/>
          </a:prstGeom>
        </p:spPr>
        <p:txBody>
          <a:bodyPr vert="horz" wrap="square" lIns="0" tIns="0" rIns="0" bIns="0" rtlCol="0">
            <a:spAutoFit/>
          </a:bodyPr>
          <a:lstStyle/>
          <a:p>
            <a:pPr marL="12700" marR="5080">
              <a:lnSpc>
                <a:spcPct val="150000"/>
              </a:lnSpc>
            </a:pPr>
            <a:r>
              <a:rPr b="1" dirty="0">
                <a:solidFill>
                  <a:prstClr val="black"/>
                </a:solidFill>
                <a:latin typeface="微软雅黑" panose="020B0503020204020204" charset="-122"/>
                <a:cs typeface="微软雅黑" panose="020B0503020204020204" charset="-122"/>
              </a:rPr>
              <a:t>操作</a:t>
            </a:r>
            <a:r>
              <a:rPr b="1" spc="10" dirty="0">
                <a:solidFill>
                  <a:prstClr val="black"/>
                </a:solidFill>
                <a:latin typeface="微软雅黑" panose="020B0503020204020204" charset="-122"/>
                <a:cs typeface="微软雅黑" panose="020B0503020204020204" charset="-122"/>
              </a:rPr>
              <a:t>步</a:t>
            </a:r>
            <a:r>
              <a:rPr b="1" dirty="0">
                <a:solidFill>
                  <a:prstClr val="black"/>
                </a:solidFill>
                <a:latin typeface="微软雅黑" panose="020B0503020204020204" charset="-122"/>
                <a:cs typeface="微软雅黑" panose="020B0503020204020204" charset="-122"/>
              </a:rPr>
              <a:t>骤</a:t>
            </a:r>
            <a:r>
              <a:rPr b="1" spc="5" dirty="0">
                <a:solidFill>
                  <a:prstClr val="black"/>
                </a:solidFill>
                <a:latin typeface="微软雅黑" panose="020B0503020204020204" charset="-122"/>
                <a:cs typeface="微软雅黑" panose="020B0503020204020204" charset="-122"/>
              </a:rPr>
              <a:t>10</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回到操</a:t>
            </a:r>
            <a:r>
              <a:rPr spc="10" dirty="0">
                <a:solidFill>
                  <a:prstClr val="black"/>
                </a:solidFill>
                <a:latin typeface="微软雅黑" panose="020B0503020204020204" charset="-122"/>
                <a:cs typeface="微软雅黑" panose="020B0503020204020204" charset="-122"/>
              </a:rPr>
              <a:t>作</a:t>
            </a:r>
            <a:r>
              <a:rPr dirty="0">
                <a:solidFill>
                  <a:prstClr val="black"/>
                </a:solidFill>
                <a:latin typeface="微软雅黑" panose="020B0503020204020204" charset="-122"/>
                <a:cs typeface="微软雅黑" panose="020B0503020204020204" charset="-122"/>
              </a:rPr>
              <a:t>步</a:t>
            </a:r>
            <a:r>
              <a:rPr spc="5" dirty="0">
                <a:solidFill>
                  <a:prstClr val="black"/>
                </a:solidFill>
                <a:latin typeface="微软雅黑" panose="020B0503020204020204" charset="-122"/>
                <a:cs typeface="微软雅黑" panose="020B0503020204020204" charset="-122"/>
              </a:rPr>
              <a:t>骤</a:t>
            </a:r>
            <a:r>
              <a:rPr spc="10" dirty="0">
                <a:solidFill>
                  <a:prstClr val="black"/>
                </a:solidFill>
                <a:latin typeface="微软雅黑" panose="020B0503020204020204" charset="-122"/>
                <a:cs typeface="微软雅黑" panose="020B0503020204020204" charset="-122"/>
              </a:rPr>
              <a:t>5</a:t>
            </a:r>
            <a:r>
              <a:rPr dirty="0">
                <a:solidFill>
                  <a:prstClr val="black"/>
                </a:solidFill>
                <a:latin typeface="微软雅黑" panose="020B0503020204020204" charset="-122"/>
                <a:cs typeface="微软雅黑" panose="020B0503020204020204" charset="-122"/>
              </a:rPr>
              <a:t>的网关</a:t>
            </a:r>
            <a:r>
              <a:rPr spc="10" dirty="0">
                <a:solidFill>
                  <a:prstClr val="black"/>
                </a:solidFill>
                <a:latin typeface="微软雅黑" panose="020B0503020204020204" charset="-122"/>
                <a:cs typeface="微软雅黑" panose="020B0503020204020204" charset="-122"/>
              </a:rPr>
              <a:t>配</a:t>
            </a:r>
            <a:r>
              <a:rPr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的</a:t>
            </a:r>
            <a:r>
              <a:rPr dirty="0">
                <a:solidFill>
                  <a:prstClr val="black"/>
                </a:solidFill>
                <a:latin typeface="微软雅黑" panose="020B0503020204020204" charset="-122"/>
                <a:cs typeface="微软雅黑" panose="020B0503020204020204" charset="-122"/>
              </a:rPr>
              <a:t>“连接</a:t>
            </a:r>
            <a:r>
              <a:rPr spc="10" dirty="0">
                <a:solidFill>
                  <a:prstClr val="black"/>
                </a:solidFill>
                <a:latin typeface="微软雅黑" panose="020B0503020204020204" charset="-122"/>
                <a:cs typeface="微软雅黑" panose="020B0503020204020204" charset="-122"/>
              </a:rPr>
              <a:t>配</a:t>
            </a:r>
            <a:r>
              <a:rPr dirty="0">
                <a:solidFill>
                  <a:prstClr val="black"/>
                </a:solidFill>
                <a:latin typeface="微软雅黑" panose="020B0503020204020204" charset="-122"/>
                <a:cs typeface="微软雅黑" panose="020B0503020204020204" charset="-122"/>
              </a:rPr>
              <a:t>置</a:t>
            </a:r>
            <a:r>
              <a:rPr spc="10"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北向</a:t>
            </a:r>
            <a:r>
              <a:rPr spc="5" dirty="0">
                <a:solidFill>
                  <a:prstClr val="black"/>
                </a:solidFill>
                <a:latin typeface="微软雅黑" panose="020B0503020204020204" charset="-122"/>
                <a:cs typeface="微软雅黑" panose="020B0503020204020204" charset="-122"/>
              </a:rPr>
              <a:t>）”</a:t>
            </a:r>
            <a:r>
              <a:rPr dirty="0">
                <a:solidFill>
                  <a:prstClr val="black"/>
                </a:solidFill>
                <a:latin typeface="微软雅黑" panose="020B0503020204020204" charset="-122"/>
                <a:cs typeface="微软雅黑" panose="020B0503020204020204" charset="-122"/>
              </a:rPr>
              <a:t>界</a:t>
            </a:r>
            <a:r>
              <a:rPr spc="10" dirty="0">
                <a:solidFill>
                  <a:prstClr val="black"/>
                </a:solidFill>
                <a:latin typeface="微软雅黑" panose="020B0503020204020204" charset="-122"/>
                <a:cs typeface="微软雅黑" panose="020B0503020204020204" charset="-122"/>
              </a:rPr>
              <a:t>面</a:t>
            </a:r>
            <a:r>
              <a:rPr dirty="0">
                <a:solidFill>
                  <a:prstClr val="black"/>
                </a:solidFill>
                <a:latin typeface="微软雅黑" panose="020B0503020204020204" charset="-122"/>
                <a:cs typeface="微软雅黑" panose="020B0503020204020204" charset="-122"/>
              </a:rPr>
              <a:t>中，把</a:t>
            </a:r>
            <a:r>
              <a:rPr spc="10" dirty="0">
                <a:solidFill>
                  <a:prstClr val="black"/>
                </a:solidFill>
                <a:latin typeface="微软雅黑" panose="020B0503020204020204" charset="-122"/>
                <a:cs typeface="微软雅黑" panose="020B0503020204020204" charset="-122"/>
              </a:rPr>
              <a:t>上</a:t>
            </a:r>
            <a:r>
              <a:rPr dirty="0">
                <a:solidFill>
                  <a:prstClr val="black"/>
                </a:solidFill>
                <a:latin typeface="微软雅黑" panose="020B0503020204020204" charset="-122"/>
                <a:cs typeface="微软雅黑" panose="020B0503020204020204" charset="-122"/>
              </a:rPr>
              <a:t>一步 </a:t>
            </a:r>
            <a:r>
              <a:rPr spc="45" dirty="0">
                <a:solidFill>
                  <a:prstClr val="black"/>
                </a:solidFill>
                <a:latin typeface="微软雅黑" panose="020B0503020204020204" charset="-122"/>
                <a:cs typeface="微软雅黑" panose="020B0503020204020204" charset="-122"/>
              </a:rPr>
              <a:t>骤复制的物</a:t>
            </a:r>
            <a:r>
              <a:rPr spc="30" dirty="0">
                <a:solidFill>
                  <a:prstClr val="black"/>
                </a:solidFill>
                <a:latin typeface="微软雅黑" panose="020B0503020204020204" charset="-122"/>
                <a:cs typeface="微软雅黑" panose="020B0503020204020204" charset="-122"/>
              </a:rPr>
              <a:t>实</a:t>
            </a:r>
            <a:r>
              <a:rPr spc="45" dirty="0">
                <a:solidFill>
                  <a:prstClr val="black"/>
                </a:solidFill>
                <a:latin typeface="微软雅黑" panose="020B0503020204020204" charset="-122"/>
                <a:cs typeface="微软雅黑" panose="020B0503020204020204" charset="-122"/>
              </a:rPr>
              <a:t>例的认证密</a:t>
            </a:r>
            <a:r>
              <a:rPr spc="50" dirty="0">
                <a:solidFill>
                  <a:prstClr val="black"/>
                </a:solidFill>
                <a:latin typeface="微软雅黑" panose="020B0503020204020204" charset="-122"/>
                <a:cs typeface="微软雅黑" panose="020B0503020204020204" charset="-122"/>
              </a:rPr>
              <a:t>钥</a:t>
            </a:r>
            <a:r>
              <a:rPr spc="45" dirty="0">
                <a:solidFill>
                  <a:prstClr val="black"/>
                </a:solidFill>
                <a:latin typeface="微软雅黑" panose="020B0503020204020204" charset="-122"/>
                <a:cs typeface="微软雅黑" panose="020B0503020204020204" charset="-122"/>
              </a:rPr>
              <a:t>，粘贴到“</a:t>
            </a:r>
            <a:r>
              <a:rPr spc="35" dirty="0">
                <a:solidFill>
                  <a:prstClr val="black"/>
                </a:solidFill>
                <a:latin typeface="微软雅黑" panose="020B0503020204020204" charset="-122"/>
                <a:cs typeface="微软雅黑" panose="020B0503020204020204" charset="-122"/>
              </a:rPr>
              <a:t>密</a:t>
            </a:r>
            <a:r>
              <a:rPr spc="45" dirty="0">
                <a:solidFill>
                  <a:prstClr val="black"/>
                </a:solidFill>
                <a:latin typeface="微软雅黑" panose="020B0503020204020204" charset="-122"/>
                <a:cs typeface="微软雅黑" panose="020B0503020204020204" charset="-122"/>
              </a:rPr>
              <a:t>码”的文本</a:t>
            </a:r>
            <a:r>
              <a:rPr spc="30" dirty="0">
                <a:solidFill>
                  <a:prstClr val="black"/>
                </a:solidFill>
                <a:latin typeface="微软雅黑" panose="020B0503020204020204" charset="-122"/>
                <a:cs typeface="微软雅黑" panose="020B0503020204020204" charset="-122"/>
              </a:rPr>
              <a:t>输</a:t>
            </a:r>
            <a:r>
              <a:rPr spc="45" dirty="0">
                <a:solidFill>
                  <a:prstClr val="black"/>
                </a:solidFill>
                <a:latin typeface="微软雅黑" panose="020B0503020204020204" charset="-122"/>
                <a:cs typeface="微软雅黑" panose="020B0503020204020204" charset="-122"/>
              </a:rPr>
              <a:t>入</a:t>
            </a:r>
            <a:r>
              <a:rPr spc="55" dirty="0">
                <a:solidFill>
                  <a:prstClr val="black"/>
                </a:solidFill>
                <a:latin typeface="微软雅黑" panose="020B0503020204020204" charset="-122"/>
                <a:cs typeface="微软雅黑" panose="020B0503020204020204" charset="-122"/>
              </a:rPr>
              <a:t>框</a:t>
            </a:r>
            <a:r>
              <a:rPr spc="45" dirty="0">
                <a:solidFill>
                  <a:prstClr val="black"/>
                </a:solidFill>
                <a:latin typeface="微软雅黑" panose="020B0503020204020204" charset="-122"/>
                <a:cs typeface="微软雅黑" panose="020B0503020204020204" charset="-122"/>
              </a:rPr>
              <a:t>。最后</a:t>
            </a:r>
            <a:r>
              <a:rPr spc="30" dirty="0">
                <a:solidFill>
                  <a:prstClr val="black"/>
                </a:solidFill>
                <a:latin typeface="微软雅黑" panose="020B0503020204020204" charset="-122"/>
                <a:cs typeface="微软雅黑" panose="020B0503020204020204" charset="-122"/>
              </a:rPr>
              <a:t>单</a:t>
            </a:r>
            <a:r>
              <a:rPr spc="50" dirty="0">
                <a:solidFill>
                  <a:prstClr val="black"/>
                </a:solidFill>
                <a:latin typeface="微软雅黑" panose="020B0503020204020204" charset="-122"/>
                <a:cs typeface="微软雅黑" panose="020B0503020204020204" charset="-122"/>
              </a:rPr>
              <a:t>击“</a:t>
            </a:r>
            <a:r>
              <a:rPr spc="45" dirty="0">
                <a:solidFill>
                  <a:prstClr val="black"/>
                </a:solidFill>
                <a:latin typeface="微软雅黑" panose="020B0503020204020204" charset="-122"/>
                <a:cs typeface="微软雅黑" panose="020B0503020204020204" charset="-122"/>
              </a:rPr>
              <a:t>下发</a:t>
            </a:r>
            <a:r>
              <a:rPr spc="30" dirty="0">
                <a:solidFill>
                  <a:prstClr val="black"/>
                </a:solidFill>
                <a:latin typeface="微软雅黑" panose="020B0503020204020204" charset="-122"/>
                <a:cs typeface="微软雅黑" panose="020B0503020204020204" charset="-122"/>
              </a:rPr>
              <a:t>配</a:t>
            </a:r>
            <a:r>
              <a:rPr spc="40" dirty="0">
                <a:solidFill>
                  <a:prstClr val="black"/>
                </a:solidFill>
                <a:latin typeface="微软雅黑" panose="020B0503020204020204" charset="-122"/>
                <a:cs typeface="微软雅黑" panose="020B0503020204020204" charset="-122"/>
              </a:rPr>
              <a:t>置</a:t>
            </a:r>
            <a:r>
              <a:rPr dirty="0">
                <a:solidFill>
                  <a:prstClr val="black"/>
                </a:solidFill>
                <a:latin typeface="微软雅黑" panose="020B0503020204020204" charset="-122"/>
                <a:cs typeface="微软雅黑" panose="020B0503020204020204" charset="-122"/>
              </a:rPr>
              <a:t>” </a:t>
            </a:r>
            <a:r>
              <a:rPr spc="-5" dirty="0">
                <a:solidFill>
                  <a:prstClr val="black"/>
                </a:solidFill>
                <a:latin typeface="微软雅黑" panose="020B0503020204020204" charset="-122"/>
                <a:cs typeface="微软雅黑" panose="020B0503020204020204" charset="-122"/>
              </a:rPr>
              <a:t>按钮</a:t>
            </a:r>
            <a:r>
              <a:rPr dirty="0">
                <a:solidFill>
                  <a:prstClr val="black"/>
                </a:solidFill>
                <a:latin typeface="微软雅黑" panose="020B0503020204020204" charset="-122"/>
                <a:cs typeface="微软雅黑" panose="020B0503020204020204" charset="-122"/>
              </a:rPr>
              <a:t>，</a:t>
            </a:r>
            <a:r>
              <a:rPr spc="-5" dirty="0">
                <a:solidFill>
                  <a:prstClr val="black"/>
                </a:solidFill>
                <a:latin typeface="微软雅黑" panose="020B0503020204020204" charset="-122"/>
                <a:cs typeface="微软雅黑" panose="020B0503020204020204" charset="-122"/>
              </a:rPr>
              <a:t>即配置网关成</a:t>
            </a:r>
            <a:r>
              <a:rPr dirty="0">
                <a:solidFill>
                  <a:prstClr val="black"/>
                </a:solidFill>
                <a:latin typeface="微软雅黑" panose="020B0503020204020204" charset="-122"/>
                <a:cs typeface="微软雅黑" panose="020B0503020204020204" charset="-122"/>
              </a:rPr>
              <a:t>功。</a:t>
            </a:r>
            <a:endParaRPr>
              <a:solidFill>
                <a:prstClr val="black"/>
              </a:solidFill>
              <a:latin typeface="微软雅黑" panose="020B0503020204020204" charset="-122"/>
              <a:cs typeface="微软雅黑" panose="020B0503020204020204" charset="-122"/>
            </a:endParaRPr>
          </a:p>
        </p:txBody>
      </p:sp>
      <p:sp>
        <p:nvSpPr>
          <p:cNvPr id="7" name="object 7"/>
          <p:cNvSpPr/>
          <p:nvPr/>
        </p:nvSpPr>
        <p:spPr>
          <a:xfrm>
            <a:off x="2918460" y="2837687"/>
            <a:ext cx="6355079" cy="3843528"/>
          </a:xfrm>
          <a:prstGeom prst="rect">
            <a:avLst/>
          </a:prstGeom>
          <a:blipFill>
            <a:blip r:embed="rId1"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915411" y="2834639"/>
            <a:ext cx="6361430" cy="3850004"/>
          </a:xfrm>
          <a:custGeom>
            <a:avLst/>
            <a:gdLst/>
            <a:ahLst/>
            <a:cxnLst/>
            <a:rect l="l" t="t" r="r" b="b"/>
            <a:pathLst>
              <a:path w="6361430" h="3850004">
                <a:moveTo>
                  <a:pt x="0" y="3849624"/>
                </a:moveTo>
                <a:lnTo>
                  <a:pt x="6361176" y="3849624"/>
                </a:lnTo>
                <a:lnTo>
                  <a:pt x="6361176" y="0"/>
                </a:lnTo>
                <a:lnTo>
                  <a:pt x="0" y="0"/>
                </a:lnTo>
                <a:lnTo>
                  <a:pt x="0" y="3849624"/>
                </a:lnTo>
                <a:close/>
              </a:path>
            </a:pathLst>
          </a:custGeom>
          <a:ln w="6096">
            <a:solidFill>
              <a:srgbClr val="00AF50"/>
            </a:solidFill>
          </a:ln>
        </p:spPr>
        <p:txBody>
          <a:bodyPr wrap="square" lIns="0" tIns="0" rIns="0" bIns="0" rtlCol="0"/>
          <a:lstStyle/>
          <a:p>
            <a:endParaRPr>
              <a:solidFill>
                <a:prstClr val="black"/>
              </a:solidFill>
            </a:endParaRPr>
          </a:p>
        </p:txBody>
      </p:sp>
      <p:sp>
        <p:nvSpPr>
          <p:cNvPr id="9" name="object 9"/>
          <p:cNvSpPr txBox="1">
            <a:spLocks noGrp="1"/>
          </p:cNvSpPr>
          <p:nvPr>
            <p:ph type="ftr" sz="quarter" idx="5"/>
          </p:nvPr>
        </p:nvSpPr>
        <p:spPr>
          <a:prstGeom prst="rect">
            <a:avLst/>
          </a:prstGeom>
        </p:spPr>
        <p:txBody>
          <a:bodyPr vert="horz" wrap="square" lIns="0" tIns="21590" rIns="0" bIns="0" rtlCol="0">
            <a:spAutoFit/>
          </a:bodyPr>
          <a:lstStyle/>
          <a:p>
            <a:pPr marL="12700">
              <a:spcBef>
                <a:spcPts val="170"/>
              </a:spcBef>
            </a:pPr>
            <a:r>
              <a:rPr dirty="0"/>
              <a:t>赋能万</a:t>
            </a:r>
            <a:r>
              <a:rPr spc="5" dirty="0"/>
              <a:t>物</a:t>
            </a:r>
            <a:r>
              <a:rPr spc="65" dirty="0"/>
              <a:t> </a:t>
            </a:r>
            <a:r>
              <a:rPr dirty="0"/>
              <a:t>连接未来</a:t>
            </a:r>
            <a:endParaRPr dirty="0"/>
          </a:p>
        </p:txBody>
      </p:sp>
    </p:spTree>
  </p:cSld>
  <p:clrMapOvr>
    <a:masterClrMapping/>
  </p:clrMapOvr>
</p:sld>
</file>

<file path=ppt/tags/tag1.xml><?xml version="1.0" encoding="utf-8"?>
<p:tagLst xmlns:p="http://schemas.openxmlformats.org/presentationml/2006/main">
  <p:tag name="COMMONDATA" val="eyJoZGlkIjoiNGMwYTRhMjdiZmUxYmNkMDMwOGM4M2VhYjIwMTEzYzk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77767</Words>
  <Application>WPS 演示</Application>
  <PresentationFormat>自定义</PresentationFormat>
  <Paragraphs>7127</Paragraphs>
  <Slides>580</Slides>
  <Notes>0</Notes>
  <HiddenSlides>0</HiddenSlides>
  <MMClips>0</MMClips>
  <ScaleCrop>false</ScaleCrop>
  <HeadingPairs>
    <vt:vector size="6" baseType="variant">
      <vt:variant>
        <vt:lpstr>已用的字体</vt:lpstr>
      </vt:variant>
      <vt:variant>
        <vt:i4>20</vt:i4>
      </vt:variant>
      <vt:variant>
        <vt:lpstr>主题</vt:lpstr>
      </vt:variant>
      <vt:variant>
        <vt:i4>16</vt:i4>
      </vt:variant>
      <vt:variant>
        <vt:lpstr>幻灯片标题</vt:lpstr>
      </vt:variant>
      <vt:variant>
        <vt:i4>580</vt:i4>
      </vt:variant>
    </vt:vector>
  </HeadingPairs>
  <TitlesOfParts>
    <vt:vector size="616" baseType="lpstr">
      <vt:lpstr>Arial</vt:lpstr>
      <vt:lpstr>宋体</vt:lpstr>
      <vt:lpstr>Wingdings</vt:lpstr>
      <vt:lpstr>微软雅黑</vt:lpstr>
      <vt:lpstr>黑体</vt:lpstr>
      <vt:lpstr>汉仪中黑KW</vt:lpstr>
      <vt:lpstr>Calibri</vt:lpstr>
      <vt:lpstr>Times New Roman</vt:lpstr>
      <vt:lpstr>Helvetica Neue</vt:lpstr>
      <vt:lpstr>汉仪书宋二KW</vt:lpstr>
      <vt:lpstr>Arial</vt:lpstr>
      <vt:lpstr>Arial Black</vt:lpstr>
      <vt:lpstr>Wingdings</vt:lpstr>
      <vt:lpstr>Microsoft JhengHei</vt:lpstr>
      <vt:lpstr>宋体</vt:lpstr>
      <vt:lpstr>Arial Unicode MS</vt:lpstr>
      <vt:lpstr>Wingdings</vt:lpstr>
      <vt:lpstr>华文细黑</vt:lpstr>
      <vt:lpstr>黑体-简</vt:lpstr>
      <vt:lpstr>汉仪中简黑简</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PowerPoint 演示文稿</vt:lpstr>
      <vt:lpstr>CONTENT</vt:lpstr>
      <vt:lpstr>PowerPoint 演示文稿</vt:lpstr>
      <vt:lpstr>CONTENT</vt:lpstr>
      <vt:lpstr>工业互联网</vt:lpstr>
      <vt:lpstr>工业互联网</vt:lpstr>
      <vt:lpstr>工业互联网-（1）发展历程</vt:lpstr>
      <vt:lpstr>工业互联网-（1）发展历程</vt:lpstr>
      <vt:lpstr>工业互联网-（1）发展历程</vt:lpstr>
      <vt:lpstr>工业互联网-（1）发展历程</vt:lpstr>
      <vt:lpstr>工业互联网-（1）发展历程</vt:lpstr>
      <vt:lpstr>工业互联网-（1）发展历程</vt:lpstr>
      <vt:lpstr>工业互联网-（2）核心技术</vt:lpstr>
      <vt:lpstr>CONTENT</vt:lpstr>
      <vt:lpstr>工业数字孪生-（1）数字孪生的概念</vt:lpstr>
      <vt:lpstr>-（1）数字孪生的概念</vt:lpstr>
      <vt:lpstr>工业数字孪生-（1）数字孪生的概念</vt:lpstr>
      <vt:lpstr>工业数字孪生-（2）数字孪生的技术特征</vt:lpstr>
      <vt:lpstr>工业数字孪生-（2）数字孪生的技术特征</vt:lpstr>
      <vt:lpstr>工业数字孪生-（2）数字孪生的技术特征</vt:lpstr>
      <vt:lpstr>工业数字孪生-（3）数字孪生与仿真的区别</vt:lpstr>
      <vt:lpstr>CONTENT</vt:lpstr>
      <vt:lpstr>工业数字孪生的应用场景</vt:lpstr>
      <vt:lpstr>工业数字孪生的应用场景-（1）智能研发</vt:lpstr>
      <vt:lpstr>工业数字孪生的应用场景-（1）智能研发</vt:lpstr>
      <vt:lpstr>工业数字孪生的应用场景-（1）智能研发</vt:lpstr>
      <vt:lpstr>工业数字孪生的应用场景-（2）智能制造</vt:lpstr>
      <vt:lpstr>工业数字孪生的应用场景-（2）智能制造</vt:lpstr>
      <vt:lpstr>工业数字孪生的应用场景-（2）智能制造</vt:lpstr>
      <vt:lpstr>工业数字孪生的应用场景-（2）智能制造</vt:lpstr>
      <vt:lpstr>工业数字孪生的应用场景-（3）智能销售</vt:lpstr>
      <vt:lpstr>工业数字孪生的应用场景-（4）智能服务</vt:lpstr>
      <vt:lpstr>b）优化客户的生产指标。对于需要依赖工业装备来实现生产的客户而言，工业装备来实现生产参数设置的合理 性及在不同生产条件下的适应性决了客户产品的质量等级和交付周期的长短。工业装备厂商可以通过采集海量 数据，构建针对不同应用场景、生产过程的经验模型帮助客户优化参数配置，改善客户的产品质量和生产效率。</vt:lpstr>
      <vt:lpstr>工业数字孪生的应用场景-（4）智能服务</vt:lpstr>
      <vt:lpstr>工业数字孪生的应用场景-（5）智能运营</vt:lpstr>
      <vt:lpstr>PowerPoint 演示文稿</vt:lpstr>
      <vt:lpstr>课程案例引入</vt:lpstr>
      <vt:lpstr>课程案例引入</vt:lpstr>
      <vt:lpstr>课程案例引入</vt:lpstr>
      <vt:lpstr>CONTENT</vt:lpstr>
      <vt:lpstr>项目说明</vt:lpstr>
      <vt:lpstr>CONTENT</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CONTENT</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CONTENT</vt:lpstr>
      <vt:lpstr>课后练习</vt:lpstr>
      <vt:lpstr>PowerPoint 演示文稿</vt:lpstr>
      <vt:lpstr>项目引入</vt:lpstr>
      <vt:lpstr>项目引入</vt:lpstr>
      <vt:lpstr>CONTENT</vt:lpstr>
      <vt:lpstr>任务说明</vt:lpstr>
      <vt:lpstr>CONTENT</vt:lpstr>
      <vt:lpstr>知识准备</vt:lpstr>
      <vt:lpstr>知识准备</vt:lpstr>
      <vt:lpstr>PowerPoint 演示文稿</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CONTENT</vt:lpstr>
      <vt:lpstr>PowerPoint 演示文稿</vt:lpstr>
      <vt:lpstr>CONTENT</vt:lpstr>
      <vt:lpstr>知识准备</vt:lpstr>
      <vt:lpstr>知识准备</vt:lpstr>
      <vt:lpstr>知识准备</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CONTENT</vt:lpstr>
      <vt:lpstr>任务说明</vt:lpstr>
      <vt:lpstr>CONTENT</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项目引入</vt:lpstr>
      <vt:lpstr>项目引入</vt:lpstr>
      <vt:lpstr>CONTENT</vt:lpstr>
      <vt:lpstr>任务说明</vt:lpstr>
      <vt:lpstr>CONTENT</vt:lpstr>
      <vt:lpstr>知识准备</vt:lpstr>
      <vt:lpstr>知识准备</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课后练习</vt:lpstr>
      <vt:lpstr>课后练习</vt:lpstr>
      <vt:lpstr>PowerPoint 演示文稿</vt:lpstr>
      <vt:lpstr>CONTENT</vt:lpstr>
      <vt:lpstr>任务说明</vt:lpstr>
      <vt:lpstr>CONTENT</vt:lpstr>
      <vt:lpstr>物实例的概念</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CONTENT</vt:lpstr>
      <vt:lpstr>任务说明</vt:lpstr>
      <vt:lpstr>CONTENT</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CONTENT</vt:lpstr>
      <vt:lpstr>任务说明</vt:lpstr>
      <vt:lpstr>CONTENT</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CONTENT</vt:lpstr>
      <vt:lpstr>任务说明</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PowerPoint 演示文稿</vt:lpstr>
      <vt:lpstr>项目引入</vt:lpstr>
      <vt:lpstr>项目引入</vt:lpstr>
      <vt:lpstr>CONTENT</vt:lpstr>
      <vt:lpstr>任务说明</vt:lpstr>
      <vt:lpstr>CONTENT</vt:lpstr>
      <vt:lpstr>知识准备</vt:lpstr>
      <vt:lpstr>知识准备</vt:lpstr>
      <vt:lpstr>知识准备</vt:lpstr>
      <vt:lpstr>知识准备</vt:lpstr>
      <vt:lpstr>知识准备</vt:lpstr>
      <vt:lpstr>常见的派生属性-（4）作业率</vt:lpstr>
      <vt:lpstr>常见的派生属性-（5）利用率</vt:lpstr>
      <vt:lpstr>常见的派生属性-（6）开机率</vt:lpstr>
      <vt:lpstr>知识准备</vt:lpstr>
      <vt:lpstr>知识准备</vt:lpstr>
      <vt:lpstr>知识准备</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课后练习</vt:lpstr>
      <vt:lpstr>PowerPoint 演示文稿</vt:lpstr>
      <vt:lpstr>CONTENT</vt:lpstr>
      <vt:lpstr>任务说明</vt:lpstr>
      <vt:lpstr>CONTENT</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课后练习</vt:lpstr>
      <vt:lpstr>PowerPoint 演示文稿</vt:lpstr>
      <vt:lpstr>项目导入</vt:lpstr>
      <vt:lpstr>项目导入</vt:lpstr>
      <vt:lpstr>CONTENT</vt:lpstr>
      <vt:lpstr>任务说明</vt:lpstr>
      <vt:lpstr>CONTENT</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CONTENT</vt:lpstr>
      <vt:lpstr>任务实施</vt:lpstr>
      <vt:lpstr>任务实施</vt:lpstr>
      <vt:lpstr>任务实施</vt:lpstr>
      <vt:lpstr>任务实施</vt:lpstr>
      <vt:lpstr>CONTENT</vt:lpstr>
      <vt:lpstr>课后练习</vt:lpstr>
      <vt:lpstr>PowerPoint 演示文稿</vt:lpstr>
      <vt:lpstr>CONTENT</vt:lpstr>
      <vt:lpstr>PowerPoint 演示文稿</vt:lpstr>
      <vt:lpstr>CONTENT</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CONTENT</vt:lpstr>
      <vt:lpstr>PowerPoint 演示文稿</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CONTENT</vt:lpstr>
      <vt:lpstr>任务说明</vt:lpstr>
      <vt:lpstr>CONTENT</vt:lpstr>
      <vt:lpstr>知识准备</vt:lpstr>
      <vt:lpstr>知识准备</vt:lpstr>
      <vt:lpstr>知识准备</vt:lpstr>
      <vt:lpstr>知识准备</vt:lpstr>
      <vt:lpstr>知识准备</vt:lpstr>
      <vt:lpstr>知识准备</vt:lpstr>
      <vt:lpstr>知识准备</vt:lpstr>
      <vt:lpstr>知识准备</vt:lpstr>
      <vt:lpstr>知识准备</vt:lpstr>
      <vt:lpstr>CONTENT</vt:lpstr>
      <vt:lpstr>PowerPoint 演示文稿</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任务实施</vt:lpstr>
      <vt:lpstr>CONTENT</vt:lpstr>
      <vt:lpstr>课后练习</vt:lpstr>
      <vt:lpstr>PowerPoint 演示文稿</vt:lpstr>
      <vt:lpstr>项目引入</vt:lpstr>
      <vt:lpstr>项目引入</vt:lpstr>
      <vt:lpstr>CONTENT</vt:lpstr>
      <vt:lpstr>项目说明</vt:lpstr>
      <vt:lpstr>CONTENT</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知识准备</vt:lpstr>
      <vt:lpstr>PowerPoint 演示文稿</vt:lpstr>
      <vt:lpstr>PowerPoint 演示文稿</vt:lpstr>
      <vt:lpstr>知识准备</vt:lpstr>
      <vt:lpstr>知识准备</vt:lpstr>
      <vt:lpstr>知识准备</vt:lpstr>
      <vt:lpstr>知识准备</vt:lpstr>
      <vt:lpstr>CONTENT</vt:lpstr>
      <vt:lpstr>PowerPoint 演示文稿</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项目实施</vt:lpstr>
      <vt:lpstr>CONTENT</vt:lpstr>
      <vt:lpstr>课后练习</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王雅平</dc:creator>
  <cp:lastModifiedBy>朱显杰</cp:lastModifiedBy>
  <cp:revision>9</cp:revision>
  <dcterms:created xsi:type="dcterms:W3CDTF">2023-10-31T08:16:16Z</dcterms:created>
  <dcterms:modified xsi:type="dcterms:W3CDTF">2023-10-31T08:16:16Z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2022-02-15T00:00:00Z</vt:filetime>
  </property>
  <property fmtid="{D5CDD505-2E9C-101B-9397-08002B2CF9AE}" pid="3" name="Creator">
    <vt:lpwstr>Microsoft® PowerPoint® 2013</vt:lpwstr>
  </property>
  <property fmtid="{D5CDD505-2E9C-101B-9397-08002B2CF9AE}" pid="4" name="LastSaved">
    <vt:filetime>2022-04-22T00:00:00Z</vt:filetime>
  </property>
  <property fmtid="{D5CDD505-2E9C-101B-9397-08002B2CF9AE}" pid="5" name="ICV">
    <vt:lpwstr>7BCA404CE4B64CC386CED2D13D062FBC</vt:lpwstr>
  </property>
  <property fmtid="{D5CDD505-2E9C-101B-9397-08002B2CF9AE}" pid="6" name="KSOProductBuildVer">
    <vt:lpwstr>2052-5.5.1.7991</vt:lpwstr>
  </property>
</Properties>
</file>